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6" r:id="rId1"/>
  </p:sldMasterIdLst>
  <p:notesMasterIdLst>
    <p:notesMasterId r:id="rId72"/>
  </p:notesMasterIdLst>
  <p:handoutMasterIdLst>
    <p:handoutMasterId r:id="rId73"/>
  </p:handoutMasterIdLst>
  <p:sldIdLst>
    <p:sldId id="542" r:id="rId2"/>
    <p:sldId id="1085" r:id="rId3"/>
    <p:sldId id="1165" r:id="rId4"/>
    <p:sldId id="1166" r:id="rId5"/>
    <p:sldId id="1167" r:id="rId6"/>
    <p:sldId id="1168" r:id="rId7"/>
    <p:sldId id="1169" r:id="rId8"/>
    <p:sldId id="1170" r:id="rId9"/>
    <p:sldId id="1171" r:id="rId10"/>
    <p:sldId id="1252" r:id="rId11"/>
    <p:sldId id="1157" r:id="rId12"/>
    <p:sldId id="1245" r:id="rId13"/>
    <p:sldId id="1256" r:id="rId14"/>
    <p:sldId id="1248" r:id="rId15"/>
    <p:sldId id="1164" r:id="rId16"/>
    <p:sldId id="1241" r:id="rId17"/>
    <p:sldId id="1242" r:id="rId18"/>
    <p:sldId id="1243" r:id="rId19"/>
    <p:sldId id="1244" r:id="rId20"/>
    <p:sldId id="1253" r:id="rId21"/>
    <p:sldId id="1251" r:id="rId22"/>
    <p:sldId id="1201" r:id="rId23"/>
    <p:sldId id="1173" r:id="rId24"/>
    <p:sldId id="1174" r:id="rId25"/>
    <p:sldId id="1175" r:id="rId26"/>
    <p:sldId id="1240" r:id="rId27"/>
    <p:sldId id="1176" r:id="rId28"/>
    <p:sldId id="1177" r:id="rId29"/>
    <p:sldId id="1178" r:id="rId30"/>
    <p:sldId id="1202" r:id="rId31"/>
    <p:sldId id="1203" r:id="rId32"/>
    <p:sldId id="1204" r:id="rId33"/>
    <p:sldId id="1205" r:id="rId34"/>
    <p:sldId id="1206" r:id="rId35"/>
    <p:sldId id="1207" r:id="rId36"/>
    <p:sldId id="1208" r:id="rId37"/>
    <p:sldId id="1209" r:id="rId38"/>
    <p:sldId id="1210" r:id="rId39"/>
    <p:sldId id="1211" r:id="rId40"/>
    <p:sldId id="1257" r:id="rId41"/>
    <p:sldId id="1258" r:id="rId42"/>
    <p:sldId id="1182" r:id="rId43"/>
    <p:sldId id="1183" r:id="rId44"/>
    <p:sldId id="1184" r:id="rId45"/>
    <p:sldId id="1185" r:id="rId46"/>
    <p:sldId id="1214" r:id="rId47"/>
    <p:sldId id="1259" r:id="rId48"/>
    <p:sldId id="1260" r:id="rId49"/>
    <p:sldId id="1247" r:id="rId50"/>
    <p:sldId id="1246" r:id="rId51"/>
    <p:sldId id="1188" r:id="rId52"/>
    <p:sldId id="1218" r:id="rId53"/>
    <p:sldId id="1254" r:id="rId54"/>
    <p:sldId id="1000" r:id="rId55"/>
    <p:sldId id="1231" r:id="rId56"/>
    <p:sldId id="1219" r:id="rId57"/>
    <p:sldId id="1262" r:id="rId58"/>
    <p:sldId id="1263" r:id="rId59"/>
    <p:sldId id="1192" r:id="rId60"/>
    <p:sldId id="1193" r:id="rId61"/>
    <p:sldId id="1255" r:id="rId62"/>
    <p:sldId id="1225" r:id="rId63"/>
    <p:sldId id="1261" r:id="rId64"/>
    <p:sldId id="1195" r:id="rId65"/>
    <p:sldId id="1220" r:id="rId66"/>
    <p:sldId id="1221" r:id="rId67"/>
    <p:sldId id="1222" r:id="rId68"/>
    <p:sldId id="1198" r:id="rId69"/>
    <p:sldId id="1224" r:id="rId70"/>
    <p:sldId id="1200" r:id="rId71"/>
  </p:sldIdLst>
  <p:sldSz cx="9144000" cy="6858000" type="screen4x3"/>
  <p:notesSz cx="7302500" cy="9586913"/>
  <p:custDataLst>
    <p:tags r:id="rId74"/>
  </p:custDataLst>
  <p:defaultTextStyle>
    <a:defPPr>
      <a:defRPr lang="en-US"/>
    </a:defPPr>
    <a:lvl1pPr algn="l" rtl="0" eaLnBrk="0" fontAlgn="base" hangingPunct="0">
      <a:spcBef>
        <a:spcPct val="0"/>
      </a:spcBef>
      <a:spcAft>
        <a:spcPct val="0"/>
      </a:spcAft>
      <a:defRPr sz="2400" b="1" kern="1200">
        <a:solidFill>
          <a:schemeClr val="tx1"/>
        </a:solidFill>
        <a:latin typeface="Arial Narrow"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Narrow"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Narrow"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Narrow"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Narrow" pitchFamily="34" charset="0"/>
        <a:ea typeface="+mn-ea"/>
        <a:cs typeface="+mn-cs"/>
      </a:defRPr>
    </a:lvl5pPr>
    <a:lvl6pPr marL="2286000" algn="l" defTabSz="914400" rtl="0" eaLnBrk="1" latinLnBrk="0" hangingPunct="1">
      <a:defRPr sz="2400" b="1" kern="1200">
        <a:solidFill>
          <a:schemeClr val="tx1"/>
        </a:solidFill>
        <a:latin typeface="Arial Narrow" pitchFamily="34" charset="0"/>
        <a:ea typeface="+mn-ea"/>
        <a:cs typeface="+mn-cs"/>
      </a:defRPr>
    </a:lvl6pPr>
    <a:lvl7pPr marL="2743200" algn="l" defTabSz="914400" rtl="0" eaLnBrk="1" latinLnBrk="0" hangingPunct="1">
      <a:defRPr sz="2400" b="1" kern="1200">
        <a:solidFill>
          <a:schemeClr val="tx1"/>
        </a:solidFill>
        <a:latin typeface="Arial Narrow" pitchFamily="34" charset="0"/>
        <a:ea typeface="+mn-ea"/>
        <a:cs typeface="+mn-cs"/>
      </a:defRPr>
    </a:lvl7pPr>
    <a:lvl8pPr marL="3200400" algn="l" defTabSz="914400" rtl="0" eaLnBrk="1" latinLnBrk="0" hangingPunct="1">
      <a:defRPr sz="2400" b="1" kern="1200">
        <a:solidFill>
          <a:schemeClr val="tx1"/>
        </a:solidFill>
        <a:latin typeface="Arial Narrow" pitchFamily="34" charset="0"/>
        <a:ea typeface="+mn-ea"/>
        <a:cs typeface="+mn-cs"/>
      </a:defRPr>
    </a:lvl8pPr>
    <a:lvl9pPr marL="3657600" algn="l" defTabSz="914400" rtl="0" eaLnBrk="1" latinLnBrk="0" hangingPunct="1">
      <a:defRPr sz="2400" b="1"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72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CC"/>
    <a:srgbClr val="FFABAA"/>
    <a:srgbClr val="F7F5CD"/>
    <a:srgbClr val="E0E0E0"/>
    <a:srgbClr val="FFFFFF"/>
    <a:srgbClr val="FCFCFC"/>
    <a:srgbClr val="DF9F98"/>
    <a:srgbClr val="D6CDEE"/>
    <a:srgbClr val="000000"/>
    <a:srgbClr val="B2E6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23" autoAdjust="0"/>
    <p:restoredTop sz="69926" autoAdjust="0"/>
  </p:normalViewPr>
  <p:slideViewPr>
    <p:cSldViewPr snapToGrid="0" snapToObjects="1">
      <p:cViewPr varScale="1">
        <p:scale>
          <a:sx n="42" d="100"/>
          <a:sy n="42" d="100"/>
        </p:scale>
        <p:origin x="1635" y="33"/>
      </p:cViewPr>
      <p:guideLst>
        <p:guide orient="horz" pos="1728"/>
        <p:guide pos="2880"/>
      </p:guideLst>
    </p:cSldViewPr>
  </p:slideViewPr>
  <p:outlineViewPr>
    <p:cViewPr>
      <p:scale>
        <a:sx n="33" d="100"/>
        <a:sy n="33" d="100"/>
      </p:scale>
      <p:origin x="0" y="-2592"/>
    </p:cViewPr>
  </p:outlineViewPr>
  <p:notesTextViewPr>
    <p:cViewPr>
      <p:scale>
        <a:sx n="100" d="100"/>
        <a:sy n="100" d="100"/>
      </p:scale>
      <p:origin x="0" y="0"/>
    </p:cViewPr>
  </p:notesTextViewPr>
  <p:sorterViewPr>
    <p:cViewPr>
      <p:scale>
        <a:sx n="80" d="100"/>
        <a:sy n="80" d="100"/>
      </p:scale>
      <p:origin x="0" y="0"/>
    </p:cViewPr>
  </p:sorterViewPr>
  <p:notesViewPr>
    <p:cSldViewPr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2" Type="http://schemas.openxmlformats.org/officeDocument/2006/relationships/oleObject" Target="Macintosh%20HD:Users:droh:Google%20Drive:ics3:mem:cpumemgap.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499"/>
          <c:y val="6.0185185185185203E-2"/>
          <c:w val="0.51180020900165302"/>
          <c:h val="0.80722222222222195"/>
        </c:manualLayout>
      </c:layout>
      <c:lineChart>
        <c:grouping val="standard"/>
        <c:varyColors val="0"/>
        <c:ser>
          <c:idx val="0"/>
          <c:order val="0"/>
          <c:spPr>
            <a:ln w="12700" cmpd="sng">
              <a:solidFill>
                <a:schemeClr val="tx1"/>
              </a:solidFill>
            </a:ln>
          </c:spPr>
          <c:marker>
            <c:symbol val="diamond"/>
            <c:size val="8"/>
            <c:spPr>
              <a:solidFill>
                <a:schemeClr val="tx1"/>
              </a:solidFill>
              <a:ln>
                <a:noFill/>
              </a:ln>
            </c:spPr>
          </c:marker>
          <c:val>
            <c:numRef>
              <c:f>data!$B$2:$B$9</c:f>
              <c:numCache>
                <c:formatCode>#,##0</c:formatCode>
                <c:ptCount val="8"/>
                <c:pt idx="0">
                  <c:v>75000000</c:v>
                </c:pt>
                <c:pt idx="1">
                  <c:v>28000000</c:v>
                </c:pt>
                <c:pt idx="2">
                  <c:v>10000000</c:v>
                </c:pt>
                <c:pt idx="3">
                  <c:v>8000000</c:v>
                </c:pt>
                <c:pt idx="4">
                  <c:v>6000000</c:v>
                </c:pt>
                <c:pt idx="5">
                  <c:v>5000000</c:v>
                </c:pt>
                <c:pt idx="6">
                  <c:v>3000000</c:v>
                </c:pt>
                <c:pt idx="7">
                  <c:v>3000000</c:v>
                </c:pt>
              </c:numCache>
            </c:numRef>
          </c:val>
          <c:smooth val="0"/>
          <c:extLst>
            <c:ext xmlns:c15="http://schemas.microsoft.com/office/drawing/2012/chart" uri="{02D57815-91ED-43cb-92C2-25804820EDAC}">
              <c15:filteredSeriesTitle>
                <c15:tx>
                  <c:strRef>
                    <c:extLst>
                      <c:ext uri="{02D57815-91ED-43cb-92C2-25804820EDAC}">
                        <c15:formulaRef>
                          <c15:sqref>data!$B$1</c15:sqref>
                        </c15:formulaRef>
                      </c:ext>
                    </c:extLst>
                    <c:strCache>
                      <c:ptCount val="1"/>
                      <c:pt idx="0">
                        <c:v>Disk seek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0-053D-4F53-ADEF-057536934544}"/>
            </c:ext>
          </c:extLst>
        </c:ser>
        <c:ser>
          <c:idx val="1"/>
          <c:order val="1"/>
          <c:spPr>
            <a:ln w="12700">
              <a:solidFill>
                <a:schemeClr val="tx1"/>
              </a:solidFill>
            </a:ln>
          </c:spPr>
          <c:marker>
            <c:symbol val="triangle"/>
            <c:size val="8"/>
            <c:spPr>
              <a:solidFill>
                <a:schemeClr val="tx1"/>
              </a:solidFill>
              <a:ln>
                <a:noFill/>
              </a:ln>
            </c:spPr>
          </c:marker>
          <c:val>
            <c:numRef>
              <c:f>data!$C$2:$C$9</c:f>
              <c:numCache>
                <c:formatCode>General</c:formatCode>
                <c:ptCount val="8"/>
                <c:pt idx="7" formatCode="#,##0">
                  <c:v>50000</c:v>
                </c:pt>
              </c:numCache>
            </c:numRef>
          </c:val>
          <c:smooth val="0"/>
          <c:extLst>
            <c:ext xmlns:c15="http://schemas.microsoft.com/office/drawing/2012/chart" uri="{02D57815-91ED-43cb-92C2-25804820EDAC}">
              <c15:filteredSeriesTitle>
                <c15:tx>
                  <c:strRef>
                    <c:extLst>
                      <c:ext uri="{02D57815-91ED-43cb-92C2-25804820EDAC}">
                        <c15:formulaRef>
                          <c15:sqref>data!$C$1</c15:sqref>
                        </c15:formulaRef>
                      </c:ext>
                    </c:extLst>
                    <c:strCache>
                      <c:ptCount val="1"/>
                      <c:pt idx="0">
                        <c:v>SSD access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1-053D-4F53-ADEF-057536934544}"/>
            </c:ext>
          </c:extLst>
        </c:ser>
        <c:ser>
          <c:idx val="3"/>
          <c:order val="2"/>
          <c:spPr>
            <a:ln w="12700">
              <a:solidFill>
                <a:schemeClr val="tx1"/>
              </a:solidFill>
            </a:ln>
          </c:spPr>
          <c:marker>
            <c:symbol val="square"/>
            <c:size val="8"/>
            <c:spPr>
              <a:solidFill>
                <a:schemeClr val="tx1"/>
              </a:solidFill>
              <a:ln>
                <a:noFill/>
              </a:ln>
            </c:spPr>
          </c:marker>
          <c:val>
            <c:numRef>
              <c:f>data!$D$2:$D$9</c:f>
              <c:numCache>
                <c:formatCode>#,##0</c:formatCode>
                <c:ptCount val="8"/>
                <c:pt idx="0" formatCode="General">
                  <c:v>200</c:v>
                </c:pt>
                <c:pt idx="1">
                  <c:v>100</c:v>
                </c:pt>
                <c:pt idx="2" formatCode="General">
                  <c:v>70</c:v>
                </c:pt>
                <c:pt idx="3" formatCode="General">
                  <c:v>60</c:v>
                </c:pt>
                <c:pt idx="4" formatCode="General">
                  <c:v>55</c:v>
                </c:pt>
                <c:pt idx="5" formatCode="General">
                  <c:v>50</c:v>
                </c:pt>
                <c:pt idx="6" formatCode="General">
                  <c:v>40</c:v>
                </c:pt>
                <c:pt idx="7" formatCode="General">
                  <c:v>20</c:v>
                </c:pt>
              </c:numCache>
            </c:numRef>
          </c:val>
          <c:smooth val="0"/>
          <c:extLst>
            <c:ext xmlns:c15="http://schemas.microsoft.com/office/drawing/2012/chart" uri="{02D57815-91ED-43cb-92C2-25804820EDAC}">
              <c15:filteredSeriesTitle>
                <c15:tx>
                  <c:strRef>
                    <c:extLst>
                      <c:ext uri="{02D57815-91ED-43cb-92C2-25804820EDAC}">
                        <c15:formulaRef>
                          <c15:sqref>data!$D$1</c15:sqref>
                        </c15:formulaRef>
                      </c:ext>
                    </c:extLst>
                    <c:strCache>
                      <c:ptCount val="1"/>
                      <c:pt idx="0">
                        <c:v>DRAM access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2-053D-4F53-ADEF-057536934544}"/>
            </c:ext>
          </c:extLst>
        </c:ser>
        <c:ser>
          <c:idx val="4"/>
          <c:order val="3"/>
          <c:spPr>
            <a:ln w="12700">
              <a:solidFill>
                <a:schemeClr val="tx1"/>
              </a:solidFill>
            </a:ln>
          </c:spPr>
          <c:marker>
            <c:symbol val="circle"/>
            <c:size val="8"/>
            <c:spPr>
              <a:solidFill>
                <a:schemeClr val="tx1"/>
              </a:solidFill>
              <a:ln>
                <a:noFill/>
              </a:ln>
            </c:spPr>
          </c:marker>
          <c:val>
            <c:numRef>
              <c:f>data!$E$2:$E$9</c:f>
              <c:numCache>
                <c:formatCode>General</c:formatCode>
                <c:ptCount val="8"/>
                <c:pt idx="0">
                  <c:v>150</c:v>
                </c:pt>
                <c:pt idx="1">
                  <c:v>35</c:v>
                </c:pt>
                <c:pt idx="2">
                  <c:v>15</c:v>
                </c:pt>
                <c:pt idx="3">
                  <c:v>3</c:v>
                </c:pt>
                <c:pt idx="4">
                  <c:v>2.5</c:v>
                </c:pt>
                <c:pt idx="5">
                  <c:v>2</c:v>
                </c:pt>
                <c:pt idx="6">
                  <c:v>1.5</c:v>
                </c:pt>
                <c:pt idx="7">
                  <c:v>1.3</c:v>
                </c:pt>
              </c:numCache>
            </c:numRef>
          </c:val>
          <c:smooth val="0"/>
          <c:extLst>
            <c:ext xmlns:c15="http://schemas.microsoft.com/office/drawing/2012/chart" uri="{02D57815-91ED-43cb-92C2-25804820EDAC}">
              <c15:filteredSeriesTitle>
                <c15:tx>
                  <c:strRef>
                    <c:extLst>
                      <c:ext uri="{02D57815-91ED-43cb-92C2-25804820EDAC}">
                        <c15:formulaRef>
                          <c15:sqref>data!$E$1</c15:sqref>
                        </c15:formulaRef>
                      </c:ext>
                    </c:extLst>
                    <c:strCache>
                      <c:ptCount val="1"/>
                      <c:pt idx="0">
                        <c:v>SRAM access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3-053D-4F53-ADEF-057536934544}"/>
            </c:ext>
          </c:extLst>
        </c:ser>
        <c:ser>
          <c:idx val="5"/>
          <c:order val="4"/>
          <c:spPr>
            <a:ln w="12700">
              <a:solidFill>
                <a:schemeClr val="tx1"/>
              </a:solidFill>
            </a:ln>
          </c:spPr>
          <c:marker>
            <c:symbol val="square"/>
            <c:size val="8"/>
            <c:spPr>
              <a:solidFill>
                <a:schemeClr val="bg1"/>
              </a:solidFill>
              <a:ln>
                <a:solidFill>
                  <a:schemeClr val="tx1"/>
                </a:solidFill>
              </a:ln>
            </c:spPr>
          </c:marker>
          <c:val>
            <c:numRef>
              <c:f>data!$F$2:$F$9</c:f>
              <c:numCache>
                <c:formatCode>General</c:formatCode>
                <c:ptCount val="8"/>
                <c:pt idx="0">
                  <c:v>166</c:v>
                </c:pt>
                <c:pt idx="1">
                  <c:v>50</c:v>
                </c:pt>
                <c:pt idx="2">
                  <c:v>6</c:v>
                </c:pt>
                <c:pt idx="3">
                  <c:v>1.6</c:v>
                </c:pt>
                <c:pt idx="4">
                  <c:v>0.3</c:v>
                </c:pt>
                <c:pt idx="5">
                  <c:v>0.5</c:v>
                </c:pt>
                <c:pt idx="6">
                  <c:v>0.4</c:v>
                </c:pt>
                <c:pt idx="7">
                  <c:v>0.33</c:v>
                </c:pt>
              </c:numCache>
            </c:numRef>
          </c:val>
          <c:smooth val="0"/>
          <c:extLst>
            <c:ext xmlns:c15="http://schemas.microsoft.com/office/drawing/2012/chart" uri="{02D57815-91ED-43cb-92C2-25804820EDAC}">
              <c15:filteredSeriesTitle>
                <c15:tx>
                  <c:strRef>
                    <c:extLst>
                      <c:ext uri="{02D57815-91ED-43cb-92C2-25804820EDAC}">
                        <c15:formulaRef>
                          <c15:sqref>data!$F$1</c15:sqref>
                        </c15:formulaRef>
                      </c:ext>
                    </c:extLst>
                    <c:strCache>
                      <c:ptCount val="1"/>
                      <c:pt idx="0">
                        <c:v>CPU cycle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4-053D-4F53-ADEF-057536934544}"/>
            </c:ext>
          </c:extLst>
        </c:ser>
        <c:ser>
          <c:idx val="6"/>
          <c:order val="5"/>
          <c:spPr>
            <a:ln w="12700">
              <a:solidFill>
                <a:schemeClr val="tx1"/>
              </a:solidFill>
            </a:ln>
          </c:spPr>
          <c:marker>
            <c:symbol val="circle"/>
            <c:size val="8"/>
            <c:spPr>
              <a:solidFill>
                <a:schemeClr val="bg1"/>
              </a:solidFill>
              <a:ln>
                <a:solidFill>
                  <a:schemeClr val="tx1"/>
                </a:solidFill>
              </a:ln>
            </c:spPr>
          </c:marker>
          <c:val>
            <c:numRef>
              <c:f>data!$G$2:$G$9</c:f>
              <c:numCache>
                <c:formatCode>General</c:formatCode>
                <c:ptCount val="8"/>
                <c:pt idx="4">
                  <c:v>0.3</c:v>
                </c:pt>
                <c:pt idx="5">
                  <c:v>0.25</c:v>
                </c:pt>
                <c:pt idx="6">
                  <c:v>0.1</c:v>
                </c:pt>
                <c:pt idx="7">
                  <c:v>0.08</c:v>
                </c:pt>
              </c:numCache>
            </c:numRef>
          </c:val>
          <c:smooth val="0"/>
          <c:extLst>
            <c:ext xmlns:c15="http://schemas.microsoft.com/office/drawing/2012/chart" uri="{02D57815-91ED-43cb-92C2-25804820EDAC}">
              <c15:filteredSeriesTitle>
                <c15:tx>
                  <c:strRef>
                    <c:extLst>
                      <c:ext uri="{02D57815-91ED-43cb-92C2-25804820EDAC}">
                        <c15:formulaRef>
                          <c15:sqref>data!$G$1</c15:sqref>
                        </c15:formulaRef>
                      </c:ext>
                    </c:extLst>
                    <c:strCache>
                      <c:ptCount val="1"/>
                      <c:pt idx="0">
                        <c:v>Effective CPU cycle time</c:v>
                      </c:pt>
                    </c:strCache>
                  </c:strRef>
                </c15:tx>
              </c15:filteredSeriesTitle>
            </c:ext>
            <c:ext xmlns:c15="http://schemas.microsoft.com/office/drawing/2012/chart" uri="{02D57815-91ED-43cb-92C2-25804820EDAC}">
              <c15:filteredCategoryTitle>
                <c15:cat>
                  <c:numRef>
                    <c:extLst>
                      <c:ext uri="{02D57815-91ED-43cb-92C2-25804820EDAC}">
                        <c15:formulaRef>
                          <c15:sqref>data!$A$2:$A$9</c15:sqref>
                        </c15:formulaRef>
                      </c:ext>
                    </c:extLst>
                    <c:numCache>
                      <c:formatCode>General</c:formatCode>
                      <c:ptCount val="8"/>
                      <c:pt idx="0">
                        <c:v>1985</c:v>
                      </c:pt>
                      <c:pt idx="1">
                        <c:v>1990</c:v>
                      </c:pt>
                      <c:pt idx="2">
                        <c:v>1995</c:v>
                      </c:pt>
                      <c:pt idx="3">
                        <c:v>2000</c:v>
                      </c:pt>
                      <c:pt idx="4">
                        <c:v>2003</c:v>
                      </c:pt>
                      <c:pt idx="5">
                        <c:v>2005</c:v>
                      </c:pt>
                      <c:pt idx="6">
                        <c:v>2010</c:v>
                      </c:pt>
                      <c:pt idx="7">
                        <c:v>2015</c:v>
                      </c:pt>
                    </c:numCache>
                  </c:numRef>
                </c15:cat>
              </c15:filteredCategoryTitle>
            </c:ext>
            <c:ext xmlns:c16="http://schemas.microsoft.com/office/drawing/2014/chart" uri="{C3380CC4-5D6E-409C-BE32-E72D297353CC}">
              <c16:uniqueId val="{00000005-053D-4F53-ADEF-057536934544}"/>
            </c:ext>
          </c:extLst>
        </c:ser>
        <c:dLbls>
          <c:showLegendKey val="0"/>
          <c:showVal val="0"/>
          <c:showCatName val="0"/>
          <c:showSerName val="0"/>
          <c:showPercent val="0"/>
          <c:showBubbleSize val="0"/>
        </c:dLbls>
        <c:marker val="1"/>
        <c:smooth val="0"/>
        <c:axId val="1385329232"/>
        <c:axId val="1385329776"/>
      </c:lineChart>
      <c:catAx>
        <c:axId val="1385329232"/>
        <c:scaling>
          <c:orientation val="minMax"/>
        </c:scaling>
        <c:delete val="0"/>
        <c:axPos val="b"/>
        <c:title>
          <c:tx>
            <c:rich>
              <a:bodyPr/>
              <a:lstStyle/>
              <a:p>
                <a:pPr>
                  <a:defRPr/>
                </a:pPr>
                <a:r>
                  <a:rPr lang="en-US" dirty="0"/>
                  <a:t>Year</a:t>
                </a:r>
              </a:p>
            </c:rich>
          </c:tx>
          <c:overlay val="0"/>
        </c:title>
        <c:numFmt formatCode="General" sourceLinked="1"/>
        <c:majorTickMark val="out"/>
        <c:minorTickMark val="none"/>
        <c:tickLblPos val="low"/>
        <c:txPr>
          <a:bodyPr rot="0" vert="horz" anchor="ctr" anchorCtr="1"/>
          <a:lstStyle/>
          <a:p>
            <a:pPr>
              <a:defRPr/>
            </a:pPr>
            <a:endParaRPr lang="zh-CN"/>
          </a:p>
        </c:txPr>
        <c:crossAx val="1385329776"/>
        <c:crossesAt val="0"/>
        <c:auto val="1"/>
        <c:lblAlgn val="ctr"/>
        <c:lblOffset val="100"/>
        <c:noMultiLvlLbl val="0"/>
      </c:catAx>
      <c:valAx>
        <c:axId val="1385329776"/>
        <c:scaling>
          <c:logBase val="10"/>
          <c:orientation val="minMax"/>
          <c:min val="0.01"/>
        </c:scaling>
        <c:delete val="0"/>
        <c:axPos val="l"/>
        <c:majorGridlines/>
        <c:title>
          <c:tx>
            <c:rich>
              <a:bodyPr rot="-5400000" vert="horz"/>
              <a:lstStyle/>
              <a:p>
                <a:pPr>
                  <a:defRPr/>
                </a:pPr>
                <a:r>
                  <a:rPr lang="en-US" dirty="0"/>
                  <a:t>Time (ns)</a:t>
                </a:r>
              </a:p>
            </c:rich>
          </c:tx>
          <c:overlay val="0"/>
        </c:title>
        <c:numFmt formatCode="#,##0.0" sourceLinked="0"/>
        <c:majorTickMark val="out"/>
        <c:minorTickMark val="none"/>
        <c:tickLblPos val="nextTo"/>
        <c:crossAx val="1385329232"/>
        <c:crosses val="autoZero"/>
        <c:crossBetween val="between"/>
        <c:minorUnit val="10"/>
      </c:valAx>
      <c:spPr>
        <a:ln>
          <a:noFill/>
        </a:ln>
      </c:spPr>
    </c:plotArea>
    <c:legend>
      <c:legendPos val="r"/>
      <c:overlay val="0"/>
      <c:spPr>
        <a:ln>
          <a:solidFill>
            <a:schemeClr val="tx1"/>
          </a:solidFill>
        </a:ln>
      </c:spPr>
    </c:legend>
    <c:plotVisOnly val="1"/>
    <c:dispBlanksAs val="gap"/>
    <c:showDLblsOverMax val="0"/>
  </c:chart>
  <c:txPr>
    <a:bodyPr/>
    <a:lstStyle/>
    <a:p>
      <a:pPr>
        <a:defRPr sz="1200">
          <a:latin typeface="Arial"/>
        </a:defRPr>
      </a:pPr>
      <a:endParaRPr lang="zh-CN"/>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defTabSz="965200">
              <a:defRPr sz="1200" smtClean="0">
                <a:latin typeface="Times New Roman" pitchFamily="18" charset="0"/>
              </a:defRPr>
            </a:lvl1pPr>
          </a:lstStyle>
          <a:p>
            <a:pPr>
              <a:defRPr/>
            </a:pPr>
            <a:r>
              <a:rPr lang="en-US"/>
              <a:t>DAC 2001 Tutorial</a:t>
            </a:r>
          </a:p>
        </p:txBody>
      </p:sp>
      <p:sp>
        <p:nvSpPr>
          <p:cNvPr id="252931" name="Rectangle 3"/>
          <p:cNvSpPr>
            <a:spLocks noGrp="1" noChangeArrowheads="1"/>
          </p:cNvSpPr>
          <p:nvPr>
            <p:ph type="dt" sz="quarter" idx="1"/>
          </p:nvPr>
        </p:nvSpPr>
        <p:spPr bwMode="auto">
          <a:xfrm>
            <a:off x="4171950" y="0"/>
            <a:ext cx="3130550" cy="482600"/>
          </a:xfrm>
          <a:prstGeom prst="rect">
            <a:avLst/>
          </a:prstGeom>
          <a:noFill/>
          <a:ln w="9525">
            <a:noFill/>
            <a:miter lim="800000"/>
            <a:headEnd/>
            <a:tailEnd/>
          </a:ln>
          <a:effectLst/>
        </p:spPr>
        <p:txBody>
          <a:bodyPr vert="horz" wrap="square" lIns="96422" tIns="48211" rIns="96422" bIns="48211" numCol="1" anchor="t" anchorCtr="0" compatLnSpc="1">
            <a:prstTxWarp prst="textNoShape">
              <a:avLst/>
            </a:prstTxWarp>
          </a:bodyPr>
          <a:lstStyle>
            <a:lvl1pPr algn="r" defTabSz="965200">
              <a:defRPr sz="1200" smtClean="0">
                <a:latin typeface="Times New Roman" pitchFamily="18" charset="0"/>
              </a:defRPr>
            </a:lvl1pPr>
          </a:lstStyle>
          <a:p>
            <a:pPr>
              <a:defRPr/>
            </a:pPr>
            <a:endParaRPr lang="en-US"/>
          </a:p>
        </p:txBody>
      </p:sp>
      <p:sp>
        <p:nvSpPr>
          <p:cNvPr id="252932" name="Rectangle 4"/>
          <p:cNvSpPr>
            <a:spLocks noGrp="1" noChangeArrowheads="1"/>
          </p:cNvSpPr>
          <p:nvPr>
            <p:ph type="ftr" sz="quarter" idx="2"/>
          </p:nvPr>
        </p:nvSpPr>
        <p:spPr bwMode="auto">
          <a:xfrm>
            <a:off x="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defTabSz="965200">
              <a:defRPr sz="1200" smtClean="0">
                <a:latin typeface="Times New Roman" pitchFamily="18" charset="0"/>
                <a:cs typeface="Times New Roman" pitchFamily="18" charset="0"/>
              </a:defRPr>
            </a:lvl1pPr>
          </a:lstStyle>
          <a:p>
            <a:pPr>
              <a:defRPr/>
            </a:pPr>
            <a:r>
              <a:rPr lang="en-US"/>
              <a:t>©R.A. Rutenbar, 2001</a:t>
            </a:r>
          </a:p>
        </p:txBody>
      </p:sp>
      <p:sp>
        <p:nvSpPr>
          <p:cNvPr id="252933" name="Rectangle 5"/>
          <p:cNvSpPr>
            <a:spLocks noGrp="1" noChangeArrowheads="1"/>
          </p:cNvSpPr>
          <p:nvPr>
            <p:ph type="sldNum" sz="quarter" idx="3"/>
          </p:nvPr>
        </p:nvSpPr>
        <p:spPr bwMode="auto">
          <a:xfrm>
            <a:off x="4171950" y="9091613"/>
            <a:ext cx="3130550" cy="482600"/>
          </a:xfrm>
          <a:prstGeom prst="rect">
            <a:avLst/>
          </a:prstGeom>
          <a:noFill/>
          <a:ln w="9525">
            <a:noFill/>
            <a:miter lim="800000"/>
            <a:headEnd/>
            <a:tailEnd/>
          </a:ln>
          <a:effectLst/>
        </p:spPr>
        <p:txBody>
          <a:bodyPr vert="horz" wrap="square" lIns="96422" tIns="48211" rIns="96422" bIns="48211" numCol="1" anchor="b" anchorCtr="0" compatLnSpc="1">
            <a:prstTxWarp prst="textNoShape">
              <a:avLst/>
            </a:prstTxWarp>
          </a:bodyPr>
          <a:lstStyle>
            <a:lvl1pPr algn="r" defTabSz="965200">
              <a:defRPr sz="1200" smtClean="0">
                <a:latin typeface="Times New Roman" pitchFamily="18" charset="0"/>
              </a:defRPr>
            </a:lvl1pPr>
          </a:lstStyle>
          <a:p>
            <a:pPr>
              <a:defRPr/>
            </a:pPr>
            <a:fld id="{83587096-7852-44F5-9A71-D621B1FF2472}" type="slidenum">
              <a:rPr lang="en-US"/>
              <a:pPr>
                <a:defRPr/>
              </a:pPr>
              <a:t>‹#›</a:t>
            </a:fld>
            <a:endParaRPr lang="en-US"/>
          </a:p>
        </p:txBody>
      </p:sp>
    </p:spTree>
    <p:extLst>
      <p:ext uri="{BB962C8B-B14F-4D97-AF65-F5344CB8AC3E}">
        <p14:creationId xmlns:p14="http://schemas.microsoft.com/office/powerpoint/2010/main" val="34533336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8578" name="Rectangle 2"/>
          <p:cNvSpPr>
            <a:spLocks noGrp="1" noChangeArrowheads="1"/>
          </p:cNvSpPr>
          <p:nvPr>
            <p:ph type="hdr" sz="quarter"/>
          </p:nvPr>
        </p:nvSpPr>
        <p:spPr bwMode="auto">
          <a:xfrm>
            <a:off x="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79" name="Rectangle 3"/>
          <p:cNvSpPr>
            <a:spLocks noGrp="1" noChangeArrowheads="1"/>
          </p:cNvSpPr>
          <p:nvPr>
            <p:ph type="dt" idx="1"/>
          </p:nvPr>
        </p:nvSpPr>
        <p:spPr bwMode="auto">
          <a:xfrm>
            <a:off x="4114800" y="0"/>
            <a:ext cx="32004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smtClean="0">
                <a:latin typeface="Times New Roman" pitchFamily="18"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19200" y="685800"/>
            <a:ext cx="4876800" cy="3657600"/>
          </a:xfrm>
          <a:prstGeom prst="rect">
            <a:avLst/>
          </a:prstGeom>
          <a:noFill/>
          <a:ln w="9525">
            <a:solidFill>
              <a:srgbClr val="000000"/>
            </a:solidFill>
            <a:miter lim="800000"/>
            <a:headEnd/>
            <a:tailEnd/>
          </a:ln>
        </p:spPr>
      </p:sp>
      <p:sp>
        <p:nvSpPr>
          <p:cNvPr id="408581" name="Rectangle 5"/>
          <p:cNvSpPr>
            <a:spLocks noGrp="1" noChangeArrowheads="1"/>
          </p:cNvSpPr>
          <p:nvPr>
            <p:ph type="body" sz="quarter" idx="3"/>
          </p:nvPr>
        </p:nvSpPr>
        <p:spPr bwMode="auto">
          <a:xfrm>
            <a:off x="990600" y="4572000"/>
            <a:ext cx="5334000" cy="426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8582" name="Rectangle 6"/>
          <p:cNvSpPr>
            <a:spLocks noGrp="1" noChangeArrowheads="1"/>
          </p:cNvSpPr>
          <p:nvPr>
            <p:ph type="ftr" sz="quarter" idx="4"/>
          </p:nvPr>
        </p:nvSpPr>
        <p:spPr bwMode="auto">
          <a:xfrm>
            <a:off x="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smtClean="0">
                <a:latin typeface="Times New Roman" pitchFamily="18" charset="0"/>
              </a:defRPr>
            </a:lvl1pPr>
          </a:lstStyle>
          <a:p>
            <a:pPr>
              <a:defRPr/>
            </a:pPr>
            <a:endParaRPr lang="en-US"/>
          </a:p>
        </p:txBody>
      </p:sp>
      <p:sp>
        <p:nvSpPr>
          <p:cNvPr id="408583" name="Rectangle 7"/>
          <p:cNvSpPr>
            <a:spLocks noGrp="1" noChangeArrowheads="1"/>
          </p:cNvSpPr>
          <p:nvPr>
            <p:ph type="sldNum" sz="quarter" idx="5"/>
          </p:nvPr>
        </p:nvSpPr>
        <p:spPr bwMode="auto">
          <a:xfrm>
            <a:off x="4114800" y="9144000"/>
            <a:ext cx="3200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smtClean="0">
                <a:latin typeface="Times New Roman" pitchFamily="18" charset="0"/>
              </a:defRPr>
            </a:lvl1pPr>
          </a:lstStyle>
          <a:p>
            <a:pPr>
              <a:defRPr/>
            </a:pPr>
            <a:fld id="{40F64717-A5A5-4C4E-9291-2F18B7410B06}" type="slidenum">
              <a:rPr lang="en-US"/>
              <a:pPr>
                <a:defRPr/>
              </a:pPr>
              <a:t>‹#›</a:t>
            </a:fld>
            <a:endParaRPr lang="en-US"/>
          </a:p>
        </p:txBody>
      </p:sp>
    </p:spTree>
    <p:extLst>
      <p:ext uri="{BB962C8B-B14F-4D97-AF65-F5344CB8AC3E}">
        <p14:creationId xmlns:p14="http://schemas.microsoft.com/office/powerpoint/2010/main" val="109348283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Slide Number Placeholder 3"/>
          <p:cNvSpPr>
            <a:spLocks noGrp="1"/>
          </p:cNvSpPr>
          <p:nvPr>
            <p:ph type="sldNum" sz="quarter" idx="5"/>
          </p:nvPr>
        </p:nvSpPr>
        <p:spPr>
          <a:noFill/>
        </p:spPr>
        <p:txBody>
          <a:bodyPr/>
          <a:lstStyle/>
          <a:p>
            <a:fld id="{7F803353-72E2-470C-8E67-87750F01FAF1}" type="slidenum">
              <a:rPr lang="en-US"/>
              <a:pPr/>
              <a:t>1</a:t>
            </a:fld>
            <a:endParaRPr lang="en-US"/>
          </a:p>
        </p:txBody>
      </p:sp>
    </p:spTree>
    <p:extLst>
      <p:ext uri="{BB962C8B-B14F-4D97-AF65-F5344CB8AC3E}">
        <p14:creationId xmlns:p14="http://schemas.microsoft.com/office/powerpoint/2010/main" val="1790237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10</a:t>
            </a:fld>
            <a:endParaRPr lang="en-US"/>
          </a:p>
        </p:txBody>
      </p:sp>
    </p:spTree>
    <p:extLst>
      <p:ext uri="{BB962C8B-B14F-4D97-AF65-F5344CB8AC3E}">
        <p14:creationId xmlns:p14="http://schemas.microsoft.com/office/powerpoint/2010/main" val="4250754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41494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12</a:t>
            </a:fld>
            <a:endParaRPr lang="en-US"/>
          </a:p>
        </p:txBody>
      </p:sp>
    </p:spTree>
    <p:extLst>
      <p:ext uri="{BB962C8B-B14F-4D97-AF65-F5344CB8AC3E}">
        <p14:creationId xmlns:p14="http://schemas.microsoft.com/office/powerpoint/2010/main" val="1431274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86821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571487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29349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5032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558499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0549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a:t>
            </a:fld>
            <a:endParaRPr lang="en-US"/>
          </a:p>
        </p:txBody>
      </p:sp>
    </p:spTree>
    <p:extLst>
      <p:ext uri="{BB962C8B-B14F-4D97-AF65-F5344CB8AC3E}">
        <p14:creationId xmlns:p14="http://schemas.microsoft.com/office/powerpoint/2010/main" val="228282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20</a:t>
            </a:fld>
            <a:endParaRPr lang="en-US"/>
          </a:p>
        </p:txBody>
      </p:sp>
    </p:spTree>
    <p:extLst>
      <p:ext uri="{BB962C8B-B14F-4D97-AF65-F5344CB8AC3E}">
        <p14:creationId xmlns:p14="http://schemas.microsoft.com/office/powerpoint/2010/main" val="3851805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21</a:t>
            </a:fld>
            <a:endParaRPr lang="en-US"/>
          </a:p>
        </p:txBody>
      </p:sp>
    </p:spTree>
    <p:extLst>
      <p:ext uri="{BB962C8B-B14F-4D97-AF65-F5344CB8AC3E}">
        <p14:creationId xmlns:p14="http://schemas.microsoft.com/office/powerpoint/2010/main" val="8518660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1409700" y="400050"/>
            <a:ext cx="4792663" cy="3594100"/>
          </a:xfrm>
        </p:spPr>
      </p:sp>
      <p:sp>
        <p:nvSpPr>
          <p:cNvPr id="107523" name="Rectangle 3"/>
          <p:cNvSpPr>
            <a:spLocks noGrp="1" noChangeArrowheads="1"/>
          </p:cNvSpPr>
          <p:nvPr>
            <p:ph type="body" idx="1"/>
          </p:nvPr>
        </p:nvSpPr>
        <p:spPr>
          <a:xfrm>
            <a:off x="136123" y="4247554"/>
            <a:ext cx="6952232" cy="5180343"/>
          </a:xfrm>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p:txBody>
      </p:sp>
    </p:spTree>
    <p:extLst>
      <p:ext uri="{BB962C8B-B14F-4D97-AF65-F5344CB8AC3E}">
        <p14:creationId xmlns:p14="http://schemas.microsoft.com/office/powerpoint/2010/main" val="604791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6959334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3576198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02498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26</a:t>
            </a:fld>
            <a:endParaRPr lang="en-US"/>
          </a:p>
        </p:txBody>
      </p:sp>
    </p:spTree>
    <p:extLst>
      <p:ext uri="{BB962C8B-B14F-4D97-AF65-F5344CB8AC3E}">
        <p14:creationId xmlns:p14="http://schemas.microsoft.com/office/powerpoint/2010/main" val="6088082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804885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045914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525333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203776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1230313" y="711200"/>
            <a:ext cx="4833937" cy="3624263"/>
          </a:xfrm>
        </p:spPr>
      </p:sp>
      <p:sp>
        <p:nvSpPr>
          <p:cNvPr id="58371"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dirty="0"/>
          </a:p>
        </p:txBody>
      </p:sp>
    </p:spTree>
    <p:extLst>
      <p:ext uri="{BB962C8B-B14F-4D97-AF65-F5344CB8AC3E}">
        <p14:creationId xmlns:p14="http://schemas.microsoft.com/office/powerpoint/2010/main" val="1774546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xfrm>
            <a:off x="1230313" y="711200"/>
            <a:ext cx="4833937" cy="3624263"/>
          </a:xfrm>
        </p:spPr>
      </p:sp>
      <p:sp>
        <p:nvSpPr>
          <p:cNvPr id="60419"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5460014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1230313" y="711200"/>
            <a:ext cx="4833937" cy="3624263"/>
          </a:xfrm>
        </p:spPr>
      </p:sp>
      <p:sp>
        <p:nvSpPr>
          <p:cNvPr id="62467"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dirty="0"/>
          </a:p>
        </p:txBody>
      </p:sp>
    </p:spTree>
    <p:extLst>
      <p:ext uri="{BB962C8B-B14F-4D97-AF65-F5344CB8AC3E}">
        <p14:creationId xmlns:p14="http://schemas.microsoft.com/office/powerpoint/2010/main" val="448612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1230313" y="711200"/>
            <a:ext cx="4833937" cy="3624263"/>
          </a:xfrm>
        </p:spPr>
      </p:sp>
      <p:sp>
        <p:nvSpPr>
          <p:cNvPr id="64515"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78582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1230313" y="711200"/>
            <a:ext cx="4833937" cy="3624263"/>
          </a:xfrm>
        </p:spPr>
      </p:sp>
      <p:sp>
        <p:nvSpPr>
          <p:cNvPr id="66563"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1076668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230313" y="711200"/>
            <a:ext cx="4833937" cy="3624263"/>
          </a:xfrm>
        </p:spPr>
      </p:sp>
      <p:sp>
        <p:nvSpPr>
          <p:cNvPr id="68611"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866925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xfrm>
            <a:off x="1230313" y="711200"/>
            <a:ext cx="4833937" cy="3624263"/>
          </a:xfrm>
        </p:spPr>
      </p:sp>
      <p:sp>
        <p:nvSpPr>
          <p:cNvPr id="70659"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18842037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1230313" y="711200"/>
            <a:ext cx="4833937" cy="3624263"/>
          </a:xfrm>
        </p:spPr>
      </p:sp>
      <p:sp>
        <p:nvSpPr>
          <p:cNvPr id="72707"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1018517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1230313" y="711200"/>
            <a:ext cx="4833937" cy="3624263"/>
          </a:xfrm>
        </p:spPr>
      </p:sp>
      <p:sp>
        <p:nvSpPr>
          <p:cNvPr id="74755"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6258755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1230313" y="711200"/>
            <a:ext cx="4833937" cy="3624263"/>
          </a:xfrm>
        </p:spPr>
      </p:sp>
      <p:sp>
        <p:nvSpPr>
          <p:cNvPr id="76803" name="Rectangle 3"/>
          <p:cNvSpPr>
            <a:spLocks noGrp="1" noChangeArrowheads="1"/>
          </p:cNvSpPr>
          <p:nvPr>
            <p:ph type="body" idx="1"/>
          </p:nvPr>
        </p:nvSpPr>
        <p:spPr>
          <a:xfrm>
            <a:off x="951202" y="4572145"/>
            <a:ext cx="5386817" cy="4331160"/>
          </a:xfrm>
          <a:noFill/>
          <a:ln/>
        </p:spPr>
        <p:txBody>
          <a:bodyPr lIns="94886" tIns="47442" rIns="94886" bIns="47442"/>
          <a:lstStyle/>
          <a:p>
            <a:endParaRPr lang="en-US"/>
          </a:p>
        </p:txBody>
      </p:sp>
    </p:spTree>
    <p:extLst>
      <p:ext uri="{BB962C8B-B14F-4D97-AF65-F5344CB8AC3E}">
        <p14:creationId xmlns:p14="http://schemas.microsoft.com/office/powerpoint/2010/main" val="715163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81744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14133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931735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Rot="1" noChangeAspect="1" noChangeArrowheads="1" noTextEdit="1"/>
          </p:cNvSpPr>
          <p:nvPr>
            <p:ph type="sldImg"/>
          </p:nvPr>
        </p:nvSpPr>
        <p:spPr>
          <a:ln/>
        </p:spPr>
      </p:sp>
      <p:sp>
        <p:nvSpPr>
          <p:cNvPr id="17613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4925912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4315955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7967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346786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0F64717-A5A5-4C4E-9291-2F18B7410B06}" type="slidenum">
              <a:rPr lang="en-US" smtClean="0"/>
              <a:pPr>
                <a:defRPr/>
              </a:pPr>
              <a:t>46</a:t>
            </a:fld>
            <a:endParaRPr lang="en-US"/>
          </a:p>
        </p:txBody>
      </p:sp>
    </p:spTree>
    <p:extLst>
      <p:ext uri="{BB962C8B-B14F-4D97-AF65-F5344CB8AC3E}">
        <p14:creationId xmlns:p14="http://schemas.microsoft.com/office/powerpoint/2010/main" val="23825325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47</a:t>
            </a:fld>
            <a:endParaRPr lang="en-US"/>
          </a:p>
        </p:txBody>
      </p:sp>
    </p:spTree>
    <p:extLst>
      <p:ext uri="{BB962C8B-B14F-4D97-AF65-F5344CB8AC3E}">
        <p14:creationId xmlns:p14="http://schemas.microsoft.com/office/powerpoint/2010/main" val="37966443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48</a:t>
            </a:fld>
            <a:endParaRPr lang="en-US"/>
          </a:p>
        </p:txBody>
      </p:sp>
    </p:spTree>
    <p:extLst>
      <p:ext uri="{BB962C8B-B14F-4D97-AF65-F5344CB8AC3E}">
        <p14:creationId xmlns:p14="http://schemas.microsoft.com/office/powerpoint/2010/main" val="31220404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8881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567543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610149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ltLang="zh-CN" dirty="0"/>
          </a:p>
        </p:txBody>
      </p:sp>
    </p:spTree>
    <p:extLst>
      <p:ext uri="{BB962C8B-B14F-4D97-AF65-F5344CB8AC3E}">
        <p14:creationId xmlns:p14="http://schemas.microsoft.com/office/powerpoint/2010/main" val="10814429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53</a:t>
            </a:fld>
            <a:endParaRPr lang="en-US" dirty="0"/>
          </a:p>
        </p:txBody>
      </p:sp>
    </p:spTree>
    <p:extLst>
      <p:ext uri="{BB962C8B-B14F-4D97-AF65-F5344CB8AC3E}">
        <p14:creationId xmlns:p14="http://schemas.microsoft.com/office/powerpoint/2010/main" val="12990001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DB673320-5415-43D0-9E90-623BD668C422}" type="slidenum">
              <a:rPr lang="zh-CN" altLang="en-US" smtClean="0"/>
              <a:t>54</a:t>
            </a:fld>
            <a:endParaRPr lang="zh-CN" altLang="en-US"/>
          </a:p>
        </p:txBody>
      </p:sp>
    </p:spTree>
    <p:extLst>
      <p:ext uri="{BB962C8B-B14F-4D97-AF65-F5344CB8AC3E}">
        <p14:creationId xmlns:p14="http://schemas.microsoft.com/office/powerpoint/2010/main" val="1731949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55</a:t>
            </a:fld>
            <a:endParaRPr lang="en-US" dirty="0"/>
          </a:p>
        </p:txBody>
      </p:sp>
    </p:spTree>
    <p:extLst>
      <p:ext uri="{BB962C8B-B14F-4D97-AF65-F5344CB8AC3E}">
        <p14:creationId xmlns:p14="http://schemas.microsoft.com/office/powerpoint/2010/main" val="4242160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0F64717-A5A5-4C4E-9291-2F18B7410B06}" type="slidenum">
              <a:rPr lang="en-US" smtClean="0"/>
              <a:pPr>
                <a:defRPr/>
              </a:pPr>
              <a:t>56</a:t>
            </a:fld>
            <a:endParaRPr lang="en-US"/>
          </a:p>
        </p:txBody>
      </p:sp>
    </p:spTree>
    <p:extLst>
      <p:ext uri="{BB962C8B-B14F-4D97-AF65-F5344CB8AC3E}">
        <p14:creationId xmlns:p14="http://schemas.microsoft.com/office/powerpoint/2010/main" val="347925099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907342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3152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823897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61</a:t>
            </a:fld>
            <a:endParaRPr lang="en-US"/>
          </a:p>
        </p:txBody>
      </p:sp>
    </p:spTree>
    <p:extLst>
      <p:ext uri="{BB962C8B-B14F-4D97-AF65-F5344CB8AC3E}">
        <p14:creationId xmlns:p14="http://schemas.microsoft.com/office/powerpoint/2010/main" val="9369022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dirty="0"/>
          </a:p>
        </p:txBody>
      </p:sp>
    </p:spTree>
    <p:extLst>
      <p:ext uri="{BB962C8B-B14F-4D97-AF65-F5344CB8AC3E}">
        <p14:creationId xmlns:p14="http://schemas.microsoft.com/office/powerpoint/2010/main" val="838242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829986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470420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65</a:t>
            </a:fld>
            <a:endParaRPr lang="en-US"/>
          </a:p>
        </p:txBody>
      </p:sp>
    </p:spTree>
    <p:extLst>
      <p:ext uri="{BB962C8B-B14F-4D97-AF65-F5344CB8AC3E}">
        <p14:creationId xmlns:p14="http://schemas.microsoft.com/office/powerpoint/2010/main" val="20766163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66</a:t>
            </a:fld>
            <a:endParaRPr lang="en-US"/>
          </a:p>
        </p:txBody>
      </p:sp>
    </p:spTree>
    <p:extLst>
      <p:ext uri="{BB962C8B-B14F-4D97-AF65-F5344CB8AC3E}">
        <p14:creationId xmlns:p14="http://schemas.microsoft.com/office/powerpoint/2010/main" val="7866625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67</a:t>
            </a:fld>
            <a:endParaRPr lang="en-US"/>
          </a:p>
        </p:txBody>
      </p:sp>
    </p:spTree>
    <p:extLst>
      <p:ext uri="{BB962C8B-B14F-4D97-AF65-F5344CB8AC3E}">
        <p14:creationId xmlns:p14="http://schemas.microsoft.com/office/powerpoint/2010/main" val="152838221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80025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5779"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extLst>
      <p:ext uri="{BB962C8B-B14F-4D97-AF65-F5344CB8AC3E}">
        <p14:creationId xmlns:p14="http://schemas.microsoft.com/office/powerpoint/2010/main" val="2791534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27446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60118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6590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190754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08012"/>
            <a:ext cx="7772400" cy="1470025"/>
          </a:xfrm>
        </p:spPr>
        <p:txBody>
          <a:bodyPr/>
          <a:lstStyle>
            <a:lvl1pPr>
              <a:defRPr>
                <a:latin typeface="Calibri" pitchFamily="34" charset="0"/>
              </a:defRPr>
            </a:lvl1pPr>
          </a:lstStyle>
          <a:p>
            <a:r>
              <a:rPr lang="zh-CN" altLang="en-US"/>
              <a:t>单击此处编辑母版标题样式</a:t>
            </a:r>
            <a:endParaRPr lang="en-US" dirty="0"/>
          </a:p>
        </p:txBody>
      </p:sp>
      <p:sp>
        <p:nvSpPr>
          <p:cNvPr id="3" name="Subtitle 2"/>
          <p:cNvSpPr>
            <a:spLocks noGrp="1"/>
          </p:cNvSpPr>
          <p:nvPr>
            <p:ph type="subTitle" idx="1"/>
          </p:nvPr>
        </p:nvSpPr>
        <p:spPr>
          <a:xfrm>
            <a:off x="685800" y="3886200"/>
            <a:ext cx="7677492" cy="1752600"/>
          </a:xfrm>
        </p:spPr>
        <p:txBody>
          <a:bodyPr/>
          <a:lstStyle>
            <a:lvl1pPr marL="0" indent="0" algn="l">
              <a:buNone/>
              <a:defRPr sz="2000" b="0">
                <a:latin typeface="Calibri"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323782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57639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58013" y="228600"/>
            <a:ext cx="2185987" cy="6105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396875" y="228600"/>
            <a:ext cx="6408738" cy="6105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28286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quarter" idx="2"/>
          </p:nvPr>
        </p:nvSpPr>
        <p:spPr>
          <a:xfrm>
            <a:off x="4662488" y="1362075"/>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Content Placeholder 4"/>
          <p:cNvSpPr>
            <a:spLocks noGrp="1"/>
          </p:cNvSpPr>
          <p:nvPr>
            <p:ph sz="quarter" idx="3"/>
          </p:nvPr>
        </p:nvSpPr>
        <p:spPr>
          <a:xfrm>
            <a:off x="4662488" y="3924300"/>
            <a:ext cx="3871912" cy="24098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403932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和内容">
    <p:spTree>
      <p:nvGrpSpPr>
        <p:cNvPr id="1" name=""/>
        <p:cNvGrpSpPr/>
        <p:nvPr/>
      </p:nvGrpSpPr>
      <p:grpSpPr>
        <a:xfrm>
          <a:off x="0" y="0"/>
          <a:ext cx="0" cy="0"/>
          <a:chOff x="0" y="0"/>
          <a:chExt cx="0" cy="0"/>
        </a:xfrm>
      </p:grpSpPr>
      <p:sp>
        <p:nvSpPr>
          <p:cNvPr id="2" name="Title 1"/>
          <p:cNvSpPr>
            <a:spLocks noGrp="1"/>
          </p:cNvSpPr>
          <p:nvPr>
            <p:ph type="title"/>
          </p:nvPr>
        </p:nvSpPr>
        <p:spPr>
          <a:xfrm>
            <a:off x="396875" y="228600"/>
            <a:ext cx="8747125" cy="762000"/>
          </a:xfrm>
        </p:spPr>
        <p:txBody>
          <a:bodyPr/>
          <a:lstStyle/>
          <a:p>
            <a:r>
              <a:rPr lang="zh-CN" altLang="en-US"/>
              <a:t>单击此处编辑母版标题样式</a:t>
            </a:r>
            <a:endParaRPr lang="en-US"/>
          </a:p>
        </p:txBody>
      </p:sp>
      <p:sp>
        <p:nvSpPr>
          <p:cNvPr id="3" name="Text Placeholder 2"/>
          <p:cNvSpPr>
            <a:spLocks noGrp="1"/>
          </p:cNvSpPr>
          <p:nvPr>
            <p:ph type="body" sz="half" idx="1"/>
          </p:nvPr>
        </p:nvSpPr>
        <p:spPr>
          <a:xfrm>
            <a:off x="638175" y="1362075"/>
            <a:ext cx="3871913"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498126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7592093" cy="762000"/>
          </a:xfrm>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92126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308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38175" y="1362075"/>
            <a:ext cx="3871913"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4662488" y="1362075"/>
            <a:ext cx="3871912" cy="4972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1190199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Tree>
    <p:extLst>
      <p:ext uri="{BB962C8B-B14F-4D97-AF65-F5344CB8AC3E}">
        <p14:creationId xmlns:p14="http://schemas.microsoft.com/office/powerpoint/2010/main" val="202224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357762" y="445070"/>
            <a:ext cx="7591425" cy="762000"/>
          </a:xfrm>
        </p:spPr>
        <p:txBody>
          <a:bodyPr/>
          <a:lstStyle/>
          <a:p>
            <a:r>
              <a:rPr lang="zh-CN" altLang="en-US"/>
              <a:t>单击此处编辑母版标题样式</a:t>
            </a:r>
            <a:endParaRPr lang="en-US"/>
          </a:p>
        </p:txBody>
      </p:sp>
    </p:spTree>
    <p:extLst>
      <p:ext uri="{BB962C8B-B14F-4D97-AF65-F5344CB8AC3E}">
        <p14:creationId xmlns:p14="http://schemas.microsoft.com/office/powerpoint/2010/main" val="173076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80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34130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089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374090" y="371182"/>
            <a:ext cx="7591425"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dirty="0"/>
          </a:p>
        </p:txBody>
      </p:sp>
      <p:sp>
        <p:nvSpPr>
          <p:cNvPr id="8195" name="Rectangle 3"/>
          <p:cNvSpPr>
            <a:spLocks noGrp="1" noChangeArrowheads="1"/>
          </p:cNvSpPr>
          <p:nvPr>
            <p:ph type="body" idx="1"/>
          </p:nvPr>
        </p:nvSpPr>
        <p:spPr bwMode="auto">
          <a:xfrm>
            <a:off x="396875" y="1362075"/>
            <a:ext cx="7896225" cy="49720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32" name="Rectangle 8"/>
          <p:cNvSpPr>
            <a:spLocks noChangeArrowheads="1"/>
          </p:cNvSpPr>
          <p:nvPr/>
        </p:nvSpPr>
        <p:spPr bwMode="auto">
          <a:xfrm>
            <a:off x="0" y="0"/>
            <a:ext cx="9144000" cy="228600"/>
          </a:xfrm>
          <a:prstGeom prst="rect">
            <a:avLst/>
          </a:prstGeom>
          <a:solidFill>
            <a:srgbClr val="990000"/>
          </a:solidFill>
          <a:ln w="9525">
            <a:noFill/>
            <a:miter lim="800000"/>
            <a:headEnd/>
            <a:tailEnd/>
          </a:ln>
          <a:effectLst/>
        </p:spPr>
        <p:txBody>
          <a:bodyPr wrap="none" anchor="ctr"/>
          <a:lstStyle/>
          <a:p>
            <a:pPr algn="ctr">
              <a:defRPr/>
            </a:pPr>
            <a:endParaRPr lang="en-US" b="0">
              <a:latin typeface="Times New Roman" pitchFamily="18" charset="0"/>
            </a:endParaRPr>
          </a:p>
        </p:txBody>
      </p:sp>
      <p:sp>
        <p:nvSpPr>
          <p:cNvPr id="7" name="Text Box 5"/>
          <p:cNvSpPr txBox="1">
            <a:spLocks noChangeArrowheads="1"/>
          </p:cNvSpPr>
          <p:nvPr/>
        </p:nvSpPr>
        <p:spPr bwMode="auto">
          <a:xfrm>
            <a:off x="5486400" y="-26988"/>
            <a:ext cx="3721101" cy="276999"/>
          </a:xfrm>
          <a:prstGeom prst="rect">
            <a:avLst/>
          </a:prstGeom>
          <a:noFill/>
          <a:ln w="25400">
            <a:noFill/>
            <a:miter lim="800000"/>
            <a:headEnd/>
            <a:tailEnd/>
          </a:ln>
          <a:effectLst/>
        </p:spPr>
        <p:txBody>
          <a:bodyPr wrap="square">
            <a:spAutoFit/>
          </a:bodyPr>
          <a:lstStyle/>
          <a:p>
            <a:pPr algn="r">
              <a:defRPr/>
            </a:pPr>
            <a:r>
              <a:rPr lang="en-US" altLang="zh-CN" sz="1200" dirty="0">
                <a:solidFill>
                  <a:schemeClr val="bg1"/>
                </a:solidFill>
                <a:latin typeface="Times New Roman" pitchFamily="18" charset="0"/>
              </a:rPr>
              <a:t>Introduction</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to Computer Systems,</a:t>
            </a:r>
            <a:r>
              <a:rPr lang="en-US" altLang="zh-CN" sz="1200" baseline="0" dirty="0">
                <a:solidFill>
                  <a:schemeClr val="bg1"/>
                </a:solidFill>
                <a:latin typeface="Times New Roman" pitchFamily="18" charset="0"/>
              </a:rPr>
              <a:t>  </a:t>
            </a:r>
            <a:r>
              <a:rPr lang="en-US" altLang="zh-CN" sz="1200" dirty="0">
                <a:solidFill>
                  <a:schemeClr val="bg1"/>
                </a:solidFill>
                <a:latin typeface="Times New Roman" pitchFamily="18" charset="0"/>
              </a:rPr>
              <a:t>Peking University </a:t>
            </a:r>
          </a:p>
        </p:txBody>
      </p:sp>
    </p:spTree>
    <p:extLst>
      <p:ext uri="{BB962C8B-B14F-4D97-AF65-F5344CB8AC3E}">
        <p14:creationId xmlns:p14="http://schemas.microsoft.com/office/powerpoint/2010/main" val="106334757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txStyles>
    <p:titleStyle>
      <a:lvl1pPr marL="119063" indent="-119063" algn="l" rtl="0" eaLnBrk="1" fontAlgn="base" hangingPunct="1">
        <a:spcBef>
          <a:spcPct val="0"/>
        </a:spcBef>
        <a:spcAft>
          <a:spcPct val="0"/>
        </a:spcAft>
        <a:defRPr sz="3600" b="1">
          <a:solidFill>
            <a:schemeClr val="tx1"/>
          </a:solidFill>
          <a:latin typeface="Calibri" pitchFamily="34" charset="0"/>
          <a:ea typeface="+mj-ea"/>
          <a:cs typeface="+mj-cs"/>
        </a:defRPr>
      </a:lvl1pPr>
      <a:lvl2pPr marL="119063" indent="-119063" algn="l" rtl="0" eaLnBrk="1" fontAlgn="base" hangingPunct="1">
        <a:spcBef>
          <a:spcPct val="0"/>
        </a:spcBef>
        <a:spcAft>
          <a:spcPct val="0"/>
        </a:spcAft>
        <a:defRPr sz="3600" b="1">
          <a:solidFill>
            <a:schemeClr val="tx1"/>
          </a:solidFill>
          <a:latin typeface="Arial Narrow" pitchFamily="34" charset="0"/>
        </a:defRPr>
      </a:lvl2pPr>
      <a:lvl3pPr marL="119063" indent="-119063" algn="l" rtl="0" eaLnBrk="1" fontAlgn="base" hangingPunct="1">
        <a:spcBef>
          <a:spcPct val="0"/>
        </a:spcBef>
        <a:spcAft>
          <a:spcPct val="0"/>
        </a:spcAft>
        <a:defRPr sz="3600" b="1">
          <a:solidFill>
            <a:schemeClr val="tx1"/>
          </a:solidFill>
          <a:latin typeface="Arial Narrow" pitchFamily="34" charset="0"/>
        </a:defRPr>
      </a:lvl3pPr>
      <a:lvl4pPr marL="119063" indent="-119063" algn="l" rtl="0" eaLnBrk="1" fontAlgn="base" hangingPunct="1">
        <a:spcBef>
          <a:spcPct val="0"/>
        </a:spcBef>
        <a:spcAft>
          <a:spcPct val="0"/>
        </a:spcAft>
        <a:defRPr sz="3600" b="1">
          <a:solidFill>
            <a:schemeClr val="tx1"/>
          </a:solidFill>
          <a:latin typeface="Arial Narrow" pitchFamily="34" charset="0"/>
        </a:defRPr>
      </a:lvl4pPr>
      <a:lvl5pPr marL="119063" indent="-119063" algn="l" rtl="0" eaLnBrk="1" fontAlgn="base" hangingPunct="1">
        <a:spcBef>
          <a:spcPct val="0"/>
        </a:spcBef>
        <a:spcAft>
          <a:spcPct val="0"/>
        </a:spcAft>
        <a:defRPr sz="3600" b="1">
          <a:solidFill>
            <a:schemeClr val="tx1"/>
          </a:solidFill>
          <a:latin typeface="Arial Narrow" pitchFamily="34" charset="0"/>
        </a:defRPr>
      </a:lvl5pPr>
      <a:lvl6pPr marL="576263" algn="l" rtl="0" eaLnBrk="1" fontAlgn="base" hangingPunct="1">
        <a:spcBef>
          <a:spcPct val="0"/>
        </a:spcBef>
        <a:spcAft>
          <a:spcPct val="0"/>
        </a:spcAft>
        <a:defRPr sz="3600" b="1">
          <a:solidFill>
            <a:schemeClr val="tx1"/>
          </a:solidFill>
          <a:latin typeface="Arial Narrow" pitchFamily="34" charset="0"/>
        </a:defRPr>
      </a:lvl6pPr>
      <a:lvl7pPr marL="1033463" algn="l" rtl="0" eaLnBrk="1" fontAlgn="base" hangingPunct="1">
        <a:spcBef>
          <a:spcPct val="0"/>
        </a:spcBef>
        <a:spcAft>
          <a:spcPct val="0"/>
        </a:spcAft>
        <a:defRPr sz="3600" b="1">
          <a:solidFill>
            <a:schemeClr val="tx1"/>
          </a:solidFill>
          <a:latin typeface="Arial Narrow" pitchFamily="34" charset="0"/>
        </a:defRPr>
      </a:lvl7pPr>
      <a:lvl8pPr marL="1490663" algn="l" rtl="0" eaLnBrk="1" fontAlgn="base" hangingPunct="1">
        <a:spcBef>
          <a:spcPct val="0"/>
        </a:spcBef>
        <a:spcAft>
          <a:spcPct val="0"/>
        </a:spcAft>
        <a:defRPr sz="3600" b="1">
          <a:solidFill>
            <a:schemeClr val="tx1"/>
          </a:solidFill>
          <a:latin typeface="Arial Narrow" pitchFamily="34" charset="0"/>
        </a:defRPr>
      </a:lvl8pPr>
      <a:lvl9pPr marL="1947863" algn="l" rtl="0" eaLnBrk="1" fontAlgn="base" hangingPunct="1">
        <a:spcBef>
          <a:spcPct val="0"/>
        </a:spcBef>
        <a:spcAft>
          <a:spcPct val="0"/>
        </a:spcAft>
        <a:defRPr sz="3600" b="1">
          <a:solidFill>
            <a:schemeClr val="tx1"/>
          </a:solidFill>
          <a:latin typeface="Arial Narrow" pitchFamily="34" charset="0"/>
        </a:defRPr>
      </a:lvl9pPr>
    </p:titleStyle>
    <p:bodyStyle>
      <a:lvl1pPr marL="342900" indent="-342900" algn="l" rtl="0" eaLnBrk="1" fontAlgn="base" hangingPunct="1">
        <a:spcBef>
          <a:spcPct val="20000"/>
        </a:spcBef>
        <a:spcAft>
          <a:spcPct val="0"/>
        </a:spcAft>
        <a:buClr>
          <a:srgbClr val="990000"/>
        </a:buClr>
        <a:buSzPct val="60000"/>
        <a:buFont typeface="Wingdings 2" pitchFamily="18" charset="2"/>
        <a:buChar char="¢"/>
        <a:defRPr sz="2400" b="1">
          <a:solidFill>
            <a:schemeClr val="tx1"/>
          </a:solidFill>
          <a:latin typeface="Calibri" pitchFamily="34" charset="0"/>
          <a:ea typeface="+mn-ea"/>
          <a:cs typeface="+mn-cs"/>
        </a:defRPr>
      </a:lvl1pPr>
      <a:lvl2pPr marL="742950" indent="-285750" algn="l" rtl="0" eaLnBrk="1" fontAlgn="base" hangingPunct="1">
        <a:spcBef>
          <a:spcPct val="20000"/>
        </a:spcBef>
        <a:spcAft>
          <a:spcPct val="0"/>
        </a:spcAft>
        <a:buClr>
          <a:srgbClr val="990000"/>
        </a:buClr>
        <a:buSzPct val="110000"/>
        <a:buFont typeface="Wingdings" pitchFamily="2" charset="2"/>
        <a:buChar char="§"/>
        <a:defRPr sz="2000">
          <a:solidFill>
            <a:schemeClr val="tx1"/>
          </a:solidFill>
          <a:latin typeface="Calibri" pitchFamily="34" charset="0"/>
        </a:defRPr>
      </a:lvl2pPr>
      <a:lvl3pPr marL="1143000" indent="-228600" algn="l" rtl="0" eaLnBrk="1" fontAlgn="base" hangingPunct="1">
        <a:spcBef>
          <a:spcPct val="20000"/>
        </a:spcBef>
        <a:spcAft>
          <a:spcPct val="0"/>
        </a:spcAft>
        <a:buSzPct val="80000"/>
        <a:buFont typeface="Wingdings" pitchFamily="2" charset="2"/>
        <a:buChar char="§"/>
        <a:defRPr sz="2000">
          <a:solidFill>
            <a:schemeClr val="tx1"/>
          </a:solidFill>
          <a:latin typeface="Calibri" pitchFamily="34" charset="0"/>
        </a:defRPr>
      </a:lvl3pPr>
      <a:lvl4pPr marL="1600200" indent="-228600" algn="l" rtl="0" eaLnBrk="1" fontAlgn="base" hangingPunct="1">
        <a:spcBef>
          <a:spcPct val="20000"/>
        </a:spcBef>
        <a:spcAft>
          <a:spcPct val="0"/>
        </a:spcAft>
        <a:buChar char="–"/>
        <a:defRPr sz="2000">
          <a:solidFill>
            <a:schemeClr val="tx1"/>
          </a:solidFill>
          <a:latin typeface="Calibri" pitchFamily="34" charset="0"/>
        </a:defRPr>
      </a:lvl4pPr>
      <a:lvl5pPr marL="2057400" indent="-228600" algn="l" rtl="0" eaLnBrk="1" fontAlgn="base" hangingPunct="1">
        <a:spcBef>
          <a:spcPct val="20000"/>
        </a:spcBef>
        <a:spcAft>
          <a:spcPct val="0"/>
        </a:spcAft>
        <a:buChar char="»"/>
        <a:defRPr sz="2000">
          <a:solidFill>
            <a:schemeClr val="tx1"/>
          </a:solidFill>
          <a:latin typeface="Calibri" pitchFamily="34"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3" Type="http://schemas.openxmlformats.org/officeDocument/2006/relationships/hyperlink" Target="https://ssd.userbenchmark.com/SpeedTest/711305/Samsung-SSD-970-EVO-Plus-250G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a:xfrm>
            <a:off x="685800" y="1631950"/>
            <a:ext cx="7772400" cy="1644650"/>
          </a:xfrm>
        </p:spPr>
        <p:txBody>
          <a:bodyPr/>
          <a:lstStyle/>
          <a:p>
            <a:pPr marL="0" indent="0"/>
            <a:r>
              <a:rPr lang="en-US" dirty="0"/>
              <a:t>The Memory Hierarchy</a:t>
            </a:r>
            <a:br>
              <a:rPr lang="en-US" dirty="0"/>
            </a:br>
            <a:br>
              <a:rPr lang="en-US" dirty="0"/>
            </a:br>
            <a:r>
              <a:rPr lang="en-US" sz="2000" b="0" dirty="0"/>
              <a:t>Introduction to Computer Systems</a:t>
            </a:r>
            <a:br>
              <a:rPr lang="en-US" b="0" dirty="0"/>
            </a:br>
            <a:r>
              <a:rPr lang="en-US" sz="2000" b="0" dirty="0"/>
              <a:t>12</a:t>
            </a:r>
            <a:r>
              <a:rPr lang="en-US" sz="2000" b="0" baseline="30000" dirty="0"/>
              <a:t>th</a:t>
            </a:r>
            <a:r>
              <a:rPr lang="en-US" sz="2000" b="0" dirty="0"/>
              <a:t> Lecture, </a:t>
            </a:r>
            <a:r>
              <a:rPr lang="en-US" altLang="zh-CN" sz="2000" b="0" dirty="0"/>
              <a:t>Oct</a:t>
            </a:r>
            <a:r>
              <a:rPr lang="en-US" sz="2000" b="0" dirty="0"/>
              <a:t>. 28, 2021</a:t>
            </a:r>
          </a:p>
        </p:txBody>
      </p:sp>
      <p:sp>
        <p:nvSpPr>
          <p:cNvPr id="9219" name="Subtitle 2"/>
          <p:cNvSpPr>
            <a:spLocks noGrp="1"/>
          </p:cNvSpPr>
          <p:nvPr>
            <p:ph type="subTitle" idx="1"/>
          </p:nvPr>
        </p:nvSpPr>
        <p:spPr>
          <a:xfrm>
            <a:off x="685800" y="3886200"/>
            <a:ext cx="7678738" cy="1752600"/>
          </a:xfrm>
        </p:spPr>
        <p:txBody>
          <a:bodyPr/>
          <a:lstStyle/>
          <a:p>
            <a:pPr lvl="0">
              <a:defRPr/>
            </a:pPr>
            <a:r>
              <a:rPr lang="en-US" altLang="zh-CN" b="1" dirty="0">
                <a:ea typeface="黑体" pitchFamily="49" charset="-122"/>
              </a:rPr>
              <a:t>Instructors: </a:t>
            </a:r>
          </a:p>
          <a:p>
            <a:pPr lvl="0">
              <a:defRPr/>
            </a:pPr>
            <a:r>
              <a:rPr lang="en-US" altLang="zh-CN" b="1" dirty="0">
                <a:ea typeface="黑体" pitchFamily="49" charset="-122"/>
              </a:rPr>
              <a:t>Class 1: Chen </a:t>
            </a:r>
            <a:r>
              <a:rPr lang="en-US" altLang="zh-CN" b="1" dirty="0" err="1">
                <a:ea typeface="黑体" pitchFamily="49" charset="-122"/>
              </a:rPr>
              <a:t>Xiangqun</a:t>
            </a:r>
            <a:r>
              <a:rPr lang="en-US" altLang="zh-CN" b="1" dirty="0">
                <a:ea typeface="黑体" pitchFamily="49" charset="-122"/>
              </a:rPr>
              <a:t>, Sun </a:t>
            </a:r>
            <a:r>
              <a:rPr lang="en-US" altLang="zh-CN" b="1" dirty="0" err="1">
                <a:ea typeface="黑体" pitchFamily="49" charset="-122"/>
              </a:rPr>
              <a:t>Guangyu</a:t>
            </a:r>
            <a:r>
              <a:rPr lang="en-US" altLang="zh-CN" b="1" dirty="0">
                <a:ea typeface="黑体" pitchFamily="49" charset="-122"/>
              </a:rPr>
              <a:t>, </a:t>
            </a:r>
            <a:r>
              <a:rPr lang="en-US" altLang="zh-CN" b="1">
                <a:ea typeface="黑体" pitchFamily="49" charset="-122"/>
              </a:rPr>
              <a:t>Liu Xianhua</a:t>
            </a:r>
            <a:endParaRPr lang="en-US" altLang="zh-CN" b="1" dirty="0">
              <a:ea typeface="黑体" pitchFamily="49" charset="-122"/>
            </a:endParaRPr>
          </a:p>
          <a:p>
            <a:pPr lvl="0">
              <a:defRPr/>
            </a:pPr>
            <a:r>
              <a:rPr lang="en-US" altLang="zh-CN" b="1" dirty="0">
                <a:ea typeface="黑体" pitchFamily="49" charset="-122"/>
              </a:rPr>
              <a:t>Class 2: Guan </a:t>
            </a:r>
            <a:r>
              <a:rPr lang="en-US" altLang="zh-CN" b="1" dirty="0" err="1">
                <a:ea typeface="黑体" pitchFamily="49" charset="-122"/>
              </a:rPr>
              <a:t>Xuetao</a:t>
            </a:r>
            <a:endParaRPr lang="en-US" altLang="zh-CN" b="1" dirty="0">
              <a:ea typeface="黑体" pitchFamily="49" charset="-122"/>
            </a:endParaRPr>
          </a:p>
          <a:p>
            <a:pPr lvl="0">
              <a:defRPr/>
            </a:pPr>
            <a:r>
              <a:rPr lang="en-US" altLang="zh-CN" b="1" dirty="0">
                <a:ea typeface="黑体" pitchFamily="49" charset="-122"/>
              </a:rPr>
              <a:t>Class 3: Lu Junlin </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altLang="zh-CN" dirty="0">
                <a:solidFill>
                  <a:schemeClr val="bg2">
                    <a:lumMod val="60000"/>
                    <a:lumOff val="40000"/>
                  </a:schemeClr>
                </a:solidFill>
              </a:rPr>
              <a:t>The memory abstraction</a:t>
            </a:r>
            <a:endParaRPr lang="en-US" dirty="0">
              <a:solidFill>
                <a:schemeClr val="bg2">
                  <a:lumMod val="60000"/>
                  <a:lumOff val="40000"/>
                </a:schemeClr>
              </a:solidFill>
            </a:endParaRPr>
          </a:p>
          <a:p>
            <a:pPr>
              <a:lnSpc>
                <a:spcPct val="80000"/>
              </a:lnSpc>
            </a:pPr>
            <a:r>
              <a:rPr lang="en-US" altLang="zh-CN" dirty="0"/>
              <a:t>RAM : main memory building block</a:t>
            </a:r>
            <a:endParaRPr lang="en-US" dirty="0"/>
          </a:p>
          <a:p>
            <a:pPr>
              <a:lnSpc>
                <a:spcPct val="80000"/>
              </a:lnSpc>
            </a:pPr>
            <a:r>
              <a:rPr lang="en-US" dirty="0">
                <a:solidFill>
                  <a:schemeClr val="bg2">
                    <a:lumMod val="60000"/>
                    <a:lumOff val="40000"/>
                  </a:schemeClr>
                </a:solidFill>
              </a:rPr>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extLst>
      <p:ext uri="{BB962C8B-B14F-4D97-AF65-F5344CB8AC3E}">
        <p14:creationId xmlns:p14="http://schemas.microsoft.com/office/powerpoint/2010/main" val="71384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Rectangle 1028"/>
          <p:cNvSpPr>
            <a:spLocks noGrp="1" noChangeArrowheads="1"/>
          </p:cNvSpPr>
          <p:nvPr>
            <p:ph type="title"/>
          </p:nvPr>
        </p:nvSpPr>
        <p:spPr/>
        <p:txBody>
          <a:bodyPr/>
          <a:lstStyle/>
          <a:p>
            <a:r>
              <a:rPr lang="en-US"/>
              <a:t>Random-Access Memory (RAM)</a:t>
            </a:r>
          </a:p>
        </p:txBody>
      </p:sp>
      <p:sp>
        <p:nvSpPr>
          <p:cNvPr id="119813" name="Rectangle 1029"/>
          <p:cNvSpPr>
            <a:spLocks noGrp="1" noChangeArrowheads="1"/>
          </p:cNvSpPr>
          <p:nvPr>
            <p:ph idx="1"/>
          </p:nvPr>
        </p:nvSpPr>
        <p:spPr>
          <a:xfrm>
            <a:off x="396875" y="1362075"/>
            <a:ext cx="8442325" cy="4972050"/>
          </a:xfrm>
        </p:spPr>
        <p:txBody>
          <a:bodyPr/>
          <a:lstStyle/>
          <a:p>
            <a:r>
              <a:rPr lang="en-US" dirty="0"/>
              <a:t>Key features</a:t>
            </a:r>
          </a:p>
          <a:p>
            <a:pPr lvl="1"/>
            <a:r>
              <a:rPr lang="en-US" dirty="0">
                <a:solidFill>
                  <a:srgbClr val="FF0000"/>
                </a:solidFill>
              </a:rPr>
              <a:t>RAM</a:t>
            </a:r>
            <a:r>
              <a:rPr lang="en-US" dirty="0"/>
              <a:t> is traditionally packaged as a chip.</a:t>
            </a:r>
          </a:p>
          <a:p>
            <a:pPr lvl="1"/>
            <a:r>
              <a:rPr lang="en-US" dirty="0"/>
              <a:t>Basic storage unit is normally a </a:t>
            </a:r>
            <a:r>
              <a:rPr lang="en-US" dirty="0">
                <a:solidFill>
                  <a:srgbClr val="FF0000"/>
                </a:solidFill>
              </a:rPr>
              <a:t>cell</a:t>
            </a:r>
            <a:r>
              <a:rPr lang="en-US" dirty="0"/>
              <a:t> (one bit per cell).</a:t>
            </a:r>
          </a:p>
          <a:p>
            <a:pPr lvl="1"/>
            <a:r>
              <a:rPr lang="en-US" dirty="0"/>
              <a:t>Multiple RAM chips form a memory.</a:t>
            </a:r>
          </a:p>
          <a:p>
            <a:endParaRPr lang="en-US" dirty="0"/>
          </a:p>
          <a:p>
            <a:r>
              <a:rPr lang="en-US" dirty="0"/>
              <a:t>RAM comes in two varieties:</a:t>
            </a:r>
          </a:p>
          <a:p>
            <a:pPr lvl="1"/>
            <a:r>
              <a:rPr lang="en-US" dirty="0"/>
              <a:t>SRAM (Static RAM)</a:t>
            </a:r>
          </a:p>
          <a:p>
            <a:pPr lvl="1"/>
            <a:r>
              <a:rPr lang="en-US" dirty="0"/>
              <a:t>DRAM (Dynamic RAM)</a:t>
            </a:r>
          </a:p>
        </p:txBody>
      </p:sp>
      <p:pic>
        <p:nvPicPr>
          <p:cNvPr id="2050" name="Picture 2" descr="https://t12.baidu.com/it/u=1902618407,1312511719&amp;fm=173&amp;app=25&amp;f=JPEG?w=400&amp;h=270&amp;s=AB3441860F129698D4B17D320300A011">
            <a:extLst>
              <a:ext uri="{FF2B5EF4-FFF2-40B4-BE49-F238E27FC236}">
                <a16:creationId xmlns:a16="http://schemas.microsoft.com/office/drawing/2014/main" id="{43B7BFFF-E803-4B0C-8674-0544CC90F7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21" t="12159" r="6432" b="8159"/>
          <a:stretch/>
        </p:blipFill>
        <p:spPr bwMode="auto">
          <a:xfrm>
            <a:off x="3345332" y="4892111"/>
            <a:ext cx="2763356" cy="166724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52" name="Picture 4" descr="DDR4_BGA96">
            <a:extLst>
              <a:ext uri="{FF2B5EF4-FFF2-40B4-BE49-F238E27FC236}">
                <a16:creationId xmlns:a16="http://schemas.microsoft.com/office/drawing/2014/main" id="{EDE2F9A2-22AC-4EB2-949A-07757CF4D8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737" y="4922161"/>
            <a:ext cx="2647584" cy="163719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www.unisemicon.cn/UpFile/2016913158340454.png">
            <a:extLst>
              <a:ext uri="{FF2B5EF4-FFF2-40B4-BE49-F238E27FC236}">
                <a16:creationId xmlns:a16="http://schemas.microsoft.com/office/drawing/2014/main" id="{B4727A33-8BB3-4BA9-98EF-0AD0D9AA54A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880" t="6267" r="9423" b="9477"/>
          <a:stretch/>
        </p:blipFill>
        <p:spPr bwMode="auto">
          <a:xfrm>
            <a:off x="180901" y="4922161"/>
            <a:ext cx="2945358" cy="163719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C9CD87-D6E2-3D4A-93BB-50DE1265B630}"/>
              </a:ext>
            </a:extLst>
          </p:cNvPr>
          <p:cNvSpPr>
            <a:spLocks noGrp="1"/>
          </p:cNvSpPr>
          <p:nvPr>
            <p:ph type="title"/>
          </p:nvPr>
        </p:nvSpPr>
        <p:spPr/>
        <p:txBody>
          <a:bodyPr/>
          <a:lstStyle/>
          <a:p>
            <a:r>
              <a:rPr lang="en-US" dirty="0"/>
              <a:t>RAM Technologies</a:t>
            </a:r>
          </a:p>
        </p:txBody>
      </p:sp>
      <p:sp>
        <p:nvSpPr>
          <p:cNvPr id="5" name="Content Placeholder 4">
            <a:extLst>
              <a:ext uri="{FF2B5EF4-FFF2-40B4-BE49-F238E27FC236}">
                <a16:creationId xmlns:a16="http://schemas.microsoft.com/office/drawing/2014/main" id="{8882556B-36EB-DD4B-BC94-1931022AB6F9}"/>
              </a:ext>
            </a:extLst>
          </p:cNvPr>
          <p:cNvSpPr>
            <a:spLocks noGrp="1"/>
          </p:cNvSpPr>
          <p:nvPr>
            <p:ph sz="half" idx="1"/>
          </p:nvPr>
        </p:nvSpPr>
        <p:spPr>
          <a:xfrm>
            <a:off x="638175" y="1362075"/>
            <a:ext cx="4761728" cy="4972050"/>
          </a:xfrm>
        </p:spPr>
        <p:txBody>
          <a:bodyPr/>
          <a:lstStyle/>
          <a:p>
            <a:r>
              <a:rPr lang="en-US" dirty="0"/>
              <a:t>DRAM</a:t>
            </a:r>
          </a:p>
          <a:p>
            <a:r>
              <a:rPr lang="en-US" dirty="0"/>
              <a:t>1 Transistor + 1 </a:t>
            </a:r>
          </a:p>
          <a:p>
            <a:pPr marL="0" indent="0">
              <a:buNone/>
            </a:pPr>
            <a:r>
              <a:rPr lang="en-US" dirty="0"/>
              <a:t>     capacitor / bit</a:t>
            </a:r>
          </a:p>
          <a:p>
            <a:pPr lvl="1"/>
            <a:r>
              <a:rPr lang="en-US" dirty="0"/>
              <a:t>Capacitor oriented vertically</a:t>
            </a:r>
          </a:p>
          <a:p>
            <a:r>
              <a:rPr lang="en-US" dirty="0"/>
              <a:t>Must refresh state periodically</a:t>
            </a:r>
          </a:p>
        </p:txBody>
      </p:sp>
      <p:sp>
        <p:nvSpPr>
          <p:cNvPr id="6" name="Content Placeholder 5">
            <a:extLst>
              <a:ext uri="{FF2B5EF4-FFF2-40B4-BE49-F238E27FC236}">
                <a16:creationId xmlns:a16="http://schemas.microsoft.com/office/drawing/2014/main" id="{632A2A8C-7489-9143-B443-73A6A030B901}"/>
              </a:ext>
            </a:extLst>
          </p:cNvPr>
          <p:cNvSpPr>
            <a:spLocks noGrp="1"/>
          </p:cNvSpPr>
          <p:nvPr>
            <p:ph sz="half" idx="2"/>
          </p:nvPr>
        </p:nvSpPr>
        <p:spPr>
          <a:xfrm>
            <a:off x="5272088" y="1347526"/>
            <a:ext cx="3871912" cy="4972050"/>
          </a:xfrm>
        </p:spPr>
        <p:txBody>
          <a:bodyPr/>
          <a:lstStyle/>
          <a:p>
            <a:r>
              <a:rPr lang="en-US" dirty="0"/>
              <a:t>SRAM</a:t>
            </a:r>
          </a:p>
          <a:p>
            <a:r>
              <a:rPr lang="en-US" dirty="0"/>
              <a:t>6 transistors / bit</a:t>
            </a:r>
          </a:p>
          <a:p>
            <a:r>
              <a:rPr lang="en-US" dirty="0"/>
              <a:t>Holds state indefinitely</a:t>
            </a:r>
          </a:p>
        </p:txBody>
      </p:sp>
      <p:pic>
        <p:nvPicPr>
          <p:cNvPr id="3" name="图片 2">
            <a:extLst>
              <a:ext uri="{FF2B5EF4-FFF2-40B4-BE49-F238E27FC236}">
                <a16:creationId xmlns:a16="http://schemas.microsoft.com/office/drawing/2014/main" id="{80E984D6-BD3D-4073-9453-910DCD22BC62}"/>
              </a:ext>
            </a:extLst>
          </p:cNvPr>
          <p:cNvPicPr>
            <a:picLocks noChangeAspect="1"/>
          </p:cNvPicPr>
          <p:nvPr/>
        </p:nvPicPr>
        <p:blipFill>
          <a:blip r:embed="rId3"/>
          <a:stretch>
            <a:fillRect/>
          </a:stretch>
        </p:blipFill>
        <p:spPr>
          <a:xfrm>
            <a:off x="7269219" y="4036914"/>
            <a:ext cx="1809271" cy="2497006"/>
          </a:xfrm>
          <a:prstGeom prst="rect">
            <a:avLst/>
          </a:prstGeom>
        </p:spPr>
      </p:pic>
      <p:pic>
        <p:nvPicPr>
          <p:cNvPr id="8" name="图片 7">
            <a:extLst>
              <a:ext uri="{FF2B5EF4-FFF2-40B4-BE49-F238E27FC236}">
                <a16:creationId xmlns:a16="http://schemas.microsoft.com/office/drawing/2014/main" id="{9BB93EF2-9EF3-4A95-8C01-9D551E109F0F}"/>
              </a:ext>
            </a:extLst>
          </p:cNvPr>
          <p:cNvPicPr>
            <a:picLocks noChangeAspect="1"/>
          </p:cNvPicPr>
          <p:nvPr/>
        </p:nvPicPr>
        <p:blipFill rotWithShape="1">
          <a:blip r:embed="rId4"/>
          <a:srcRect l="51571"/>
          <a:stretch/>
        </p:blipFill>
        <p:spPr>
          <a:xfrm>
            <a:off x="2888038" y="4644428"/>
            <a:ext cx="1460944" cy="1547728"/>
          </a:xfrm>
          <a:prstGeom prst="rect">
            <a:avLst/>
          </a:prstGeom>
        </p:spPr>
      </p:pic>
      <p:pic>
        <p:nvPicPr>
          <p:cNvPr id="13" name="图片 12">
            <a:extLst>
              <a:ext uri="{FF2B5EF4-FFF2-40B4-BE49-F238E27FC236}">
                <a16:creationId xmlns:a16="http://schemas.microsoft.com/office/drawing/2014/main" id="{04DBA11B-13F2-4410-B30A-4F123A1F9894}"/>
              </a:ext>
            </a:extLst>
          </p:cNvPr>
          <p:cNvPicPr>
            <a:picLocks noChangeAspect="1"/>
          </p:cNvPicPr>
          <p:nvPr/>
        </p:nvPicPr>
        <p:blipFill>
          <a:blip r:embed="rId5"/>
          <a:stretch>
            <a:fillRect/>
          </a:stretch>
        </p:blipFill>
        <p:spPr>
          <a:xfrm>
            <a:off x="1013970" y="4241036"/>
            <a:ext cx="1458145" cy="2354512"/>
          </a:xfrm>
          <a:prstGeom prst="rect">
            <a:avLst/>
          </a:prstGeom>
        </p:spPr>
      </p:pic>
      <p:pic>
        <p:nvPicPr>
          <p:cNvPr id="14" name="图片 13">
            <a:extLst>
              <a:ext uri="{FF2B5EF4-FFF2-40B4-BE49-F238E27FC236}">
                <a16:creationId xmlns:a16="http://schemas.microsoft.com/office/drawing/2014/main" id="{BD9CE41B-D348-4467-893E-2E6047881737}"/>
              </a:ext>
            </a:extLst>
          </p:cNvPr>
          <p:cNvPicPr>
            <a:picLocks noChangeAspect="1"/>
          </p:cNvPicPr>
          <p:nvPr/>
        </p:nvPicPr>
        <p:blipFill>
          <a:blip r:embed="rId6"/>
          <a:stretch>
            <a:fillRect/>
          </a:stretch>
        </p:blipFill>
        <p:spPr>
          <a:xfrm>
            <a:off x="4735799" y="4381876"/>
            <a:ext cx="2663445" cy="1966797"/>
          </a:xfrm>
          <a:prstGeom prst="rect">
            <a:avLst/>
          </a:prstGeom>
        </p:spPr>
      </p:pic>
      <p:pic>
        <p:nvPicPr>
          <p:cNvPr id="1026" name="Picture 2" descr="http://4.bp.blogspot.com/-1awstTEgn8I/UvU79SAqrlI/AAAAAAAAAbw/tjXY0l4Vnnc/s1600/IBM+45nm_branded.png">
            <a:extLst>
              <a:ext uri="{FF2B5EF4-FFF2-40B4-BE49-F238E27FC236}">
                <a16:creationId xmlns:a16="http://schemas.microsoft.com/office/drawing/2014/main" id="{3B9D5E18-4CDB-5D40-8697-349234C6D9C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9667" y="4304964"/>
            <a:ext cx="3984895" cy="2381922"/>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F20BB85A-9FFA-406F-AAF1-81809EBA05FE}"/>
              </a:ext>
            </a:extLst>
          </p:cNvPr>
          <p:cNvPicPr>
            <a:picLocks noChangeAspect="1"/>
          </p:cNvPicPr>
          <p:nvPr/>
        </p:nvPicPr>
        <p:blipFill>
          <a:blip r:embed="rId8"/>
          <a:stretch>
            <a:fillRect/>
          </a:stretch>
        </p:blipFill>
        <p:spPr>
          <a:xfrm>
            <a:off x="4722653" y="3697789"/>
            <a:ext cx="4219083" cy="2989097"/>
          </a:xfrm>
          <a:prstGeom prst="rect">
            <a:avLst/>
          </a:prstGeom>
        </p:spPr>
      </p:pic>
    </p:spTree>
    <p:extLst>
      <p:ext uri="{BB962C8B-B14F-4D97-AF65-F5344CB8AC3E}">
        <p14:creationId xmlns:p14="http://schemas.microsoft.com/office/powerpoint/2010/main" val="369019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8" name="Rectangle 1030"/>
          <p:cNvSpPr>
            <a:spLocks noGrp="1" noChangeArrowheads="1"/>
          </p:cNvSpPr>
          <p:nvPr>
            <p:ph type="title"/>
          </p:nvPr>
        </p:nvSpPr>
        <p:spPr/>
        <p:txBody>
          <a:bodyPr/>
          <a:lstStyle/>
          <a:p>
            <a:r>
              <a:rPr lang="en-US" dirty="0"/>
              <a:t>SRAM </a:t>
            </a:r>
            <a:r>
              <a:rPr lang="en-US" dirty="0" err="1"/>
              <a:t>vs</a:t>
            </a:r>
            <a:r>
              <a:rPr lang="en-US" dirty="0"/>
              <a:t> DRAM Summary</a:t>
            </a:r>
          </a:p>
        </p:txBody>
      </p:sp>
      <p:sp>
        <p:nvSpPr>
          <p:cNvPr id="3" name="Content Placeholder 2">
            <a:extLst>
              <a:ext uri="{FF2B5EF4-FFF2-40B4-BE49-F238E27FC236}">
                <a16:creationId xmlns:a16="http://schemas.microsoft.com/office/drawing/2014/main" id="{90122E43-4F6F-3945-B365-A9A98F41B79B}"/>
              </a:ext>
            </a:extLst>
          </p:cNvPr>
          <p:cNvSpPr>
            <a:spLocks noGrp="1"/>
          </p:cNvSpPr>
          <p:nvPr>
            <p:ph idx="1"/>
          </p:nvPr>
        </p:nvSpPr>
        <p:spPr>
          <a:xfrm>
            <a:off x="396875" y="4012707"/>
            <a:ext cx="7896225" cy="2321418"/>
          </a:xfrm>
        </p:spPr>
        <p:txBody>
          <a:bodyPr/>
          <a:lstStyle/>
          <a:p>
            <a:r>
              <a:rPr lang="en-US" dirty="0"/>
              <a:t>Trends</a:t>
            </a:r>
          </a:p>
          <a:p>
            <a:pPr lvl="1"/>
            <a:r>
              <a:rPr lang="en-US" dirty="0"/>
              <a:t>SRAM scales with semiconductor technology</a:t>
            </a:r>
          </a:p>
          <a:p>
            <a:pPr lvl="2"/>
            <a:r>
              <a:rPr lang="en-US" dirty="0"/>
              <a:t>Reaching its limits</a:t>
            </a:r>
          </a:p>
          <a:p>
            <a:pPr lvl="1"/>
            <a:r>
              <a:rPr lang="en-US" dirty="0"/>
              <a:t>DRAM scaling limited by need for minimum capacitance</a:t>
            </a:r>
          </a:p>
          <a:p>
            <a:pPr lvl="2"/>
            <a:r>
              <a:rPr lang="en-US" dirty="0"/>
              <a:t>Aspect ratio limits how deep can make capacitor</a:t>
            </a:r>
          </a:p>
          <a:p>
            <a:pPr lvl="2"/>
            <a:r>
              <a:rPr lang="en-US" dirty="0"/>
              <a:t>Also reaching its limits</a:t>
            </a:r>
          </a:p>
        </p:txBody>
      </p:sp>
      <p:sp>
        <p:nvSpPr>
          <p:cNvPr id="120836" name="Text Box 1028"/>
          <p:cNvSpPr txBox="1">
            <a:spLocks noChangeArrowheads="1"/>
          </p:cNvSpPr>
          <p:nvPr/>
        </p:nvSpPr>
        <p:spPr bwMode="auto">
          <a:xfrm>
            <a:off x="357018" y="1197678"/>
            <a:ext cx="8610600" cy="2246769"/>
          </a:xfrm>
          <a:prstGeom prst="rect">
            <a:avLst/>
          </a:prstGeom>
          <a:noFill/>
          <a:ln w="25400">
            <a:solidFill>
              <a:schemeClr val="tx1"/>
            </a:solidFill>
            <a:miter lim="800000"/>
            <a:headEnd/>
            <a:tailEnd/>
          </a:ln>
          <a:effectLst/>
        </p:spPr>
        <p:txBody>
          <a:bodyPr wrap="square">
            <a:prstTxWarp prst="textNoShape">
              <a:avLst/>
            </a:prstTxWarp>
            <a:spAutoFit/>
          </a:bodyPr>
          <a:lstStyle/>
          <a:p>
            <a:pPr algn="l">
              <a:lnSpc>
                <a:spcPct val="100000"/>
              </a:lnSpc>
            </a:pPr>
            <a:r>
              <a:rPr lang="en-US" sz="2000" b="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Trans.	Access	Needs	Needs		</a:t>
            </a:r>
          </a:p>
          <a:p>
            <a:pPr algn="l">
              <a:lnSpc>
                <a:spcPct val="100000"/>
              </a:lnSpc>
            </a:pPr>
            <a:r>
              <a:rPr lang="en-US" sz="2000" dirty="0">
                <a:latin typeface="Calibri" panose="020F0502020204030204" pitchFamily="34" charset="0"/>
                <a:cs typeface="Calibri" panose="020F0502020204030204" pitchFamily="34" charset="0"/>
              </a:rPr>
              <a:t>	per bit	 time	refresh?	EDC?	Cost	Applications</a:t>
            </a:r>
          </a:p>
          <a:p>
            <a:pPr algn="l">
              <a:lnSpc>
                <a:spcPct val="100000"/>
              </a:lnSpc>
            </a:pPr>
            <a:endParaRPr lang="en-US" sz="2000" b="0" dirty="0">
              <a:latin typeface="Calibri" panose="020F0502020204030204" pitchFamily="34" charset="0"/>
              <a:cs typeface="Calibri" panose="020F0502020204030204" pitchFamily="34" charset="0"/>
            </a:endParaRPr>
          </a:p>
          <a:p>
            <a:pPr algn="l">
              <a:lnSpc>
                <a:spcPct val="100000"/>
              </a:lnSpc>
            </a:pPr>
            <a:r>
              <a:rPr lang="en-US" sz="2000" b="0" dirty="0">
                <a:latin typeface="Calibri" panose="020F0502020204030204" pitchFamily="34" charset="0"/>
                <a:cs typeface="Calibri" panose="020F0502020204030204" pitchFamily="34" charset="0"/>
              </a:rPr>
              <a:t>SRAM	6 or 8	1x	No	Maybe	100x	Cache memories, registers</a:t>
            </a:r>
          </a:p>
          <a:p>
            <a:pPr algn="l">
              <a:lnSpc>
                <a:spcPct val="100000"/>
              </a:lnSpc>
            </a:pPr>
            <a:endParaRPr lang="en-US" sz="2000" b="0" dirty="0">
              <a:latin typeface="Calibri" panose="020F0502020204030204" pitchFamily="34" charset="0"/>
              <a:cs typeface="Calibri" panose="020F0502020204030204" pitchFamily="34" charset="0"/>
            </a:endParaRPr>
          </a:p>
          <a:p>
            <a:pPr algn="l">
              <a:lnSpc>
                <a:spcPct val="100000"/>
              </a:lnSpc>
            </a:pPr>
            <a:r>
              <a:rPr lang="en-US" sz="2000" b="0" dirty="0">
                <a:latin typeface="Calibri" panose="020F0502020204030204" pitchFamily="34" charset="0"/>
                <a:cs typeface="Calibri" panose="020F0502020204030204" pitchFamily="34" charset="0"/>
              </a:rPr>
              <a:t>DRAM	1	10x	Yes	Yes	1x	Main memories,</a:t>
            </a:r>
          </a:p>
          <a:p>
            <a:pPr algn="l">
              <a:lnSpc>
                <a:spcPct val="100000"/>
              </a:lnSpc>
            </a:pPr>
            <a:r>
              <a:rPr lang="en-US" sz="2000" b="0" dirty="0">
                <a:latin typeface="Calibri" panose="020F0502020204030204" pitchFamily="34" charset="0"/>
                <a:cs typeface="Calibri" panose="020F0502020204030204" pitchFamily="34" charset="0"/>
              </a:rPr>
              <a:t>						frame buffers</a:t>
            </a:r>
          </a:p>
        </p:txBody>
      </p:sp>
      <p:sp>
        <p:nvSpPr>
          <p:cNvPr id="2" name="TextBox 1">
            <a:extLst>
              <a:ext uri="{FF2B5EF4-FFF2-40B4-BE49-F238E27FC236}">
                <a16:creationId xmlns:a16="http://schemas.microsoft.com/office/drawing/2014/main" id="{44E318A2-4C13-44C9-B55D-4CC7F5F24463}"/>
              </a:ext>
            </a:extLst>
          </p:cNvPr>
          <p:cNvSpPr txBox="1"/>
          <p:nvPr/>
        </p:nvSpPr>
        <p:spPr>
          <a:xfrm>
            <a:off x="357018" y="3444447"/>
            <a:ext cx="3562450" cy="369332"/>
          </a:xfrm>
          <a:prstGeom prst="rect">
            <a:avLst/>
          </a:prstGeom>
          <a:noFill/>
        </p:spPr>
        <p:txBody>
          <a:bodyPr wrap="none" rtlCol="0">
            <a:spAutoFit/>
          </a:bodyPr>
          <a:lstStyle/>
          <a:p>
            <a:r>
              <a:rPr lang="en-US" sz="1800" b="0" dirty="0">
                <a:latin typeface="Calibri" pitchFamily="34" charset="0"/>
              </a:rPr>
              <a:t>EDC: Error detection and correction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6176AF-0568-4C9F-9E4B-55967A3E96BF}"/>
              </a:ext>
            </a:extLst>
          </p:cNvPr>
          <p:cNvPicPr>
            <a:picLocks noChangeAspect="1"/>
          </p:cNvPicPr>
          <p:nvPr/>
        </p:nvPicPr>
        <p:blipFill>
          <a:blip r:embed="rId3"/>
          <a:stretch>
            <a:fillRect/>
          </a:stretch>
        </p:blipFill>
        <p:spPr>
          <a:xfrm>
            <a:off x="6710861" y="2965978"/>
            <a:ext cx="2476500" cy="424922"/>
          </a:xfrm>
          <a:prstGeom prst="rect">
            <a:avLst/>
          </a:prstGeom>
        </p:spPr>
      </p:pic>
      <p:sp>
        <p:nvSpPr>
          <p:cNvPr id="121860" name="Rectangle 1028"/>
          <p:cNvSpPr>
            <a:spLocks noGrp="1" noChangeArrowheads="1"/>
          </p:cNvSpPr>
          <p:nvPr>
            <p:ph type="title"/>
          </p:nvPr>
        </p:nvSpPr>
        <p:spPr/>
        <p:txBody>
          <a:bodyPr/>
          <a:lstStyle/>
          <a:p>
            <a:r>
              <a:rPr lang="en-US"/>
              <a:t>Enhanced DRAMs</a:t>
            </a:r>
          </a:p>
        </p:txBody>
      </p:sp>
      <p:sp>
        <p:nvSpPr>
          <p:cNvPr id="121861" name="Rectangle 1029"/>
          <p:cNvSpPr>
            <a:spLocks noGrp="1" noChangeArrowheads="1"/>
          </p:cNvSpPr>
          <p:nvPr>
            <p:ph type="body" idx="1"/>
          </p:nvPr>
        </p:nvSpPr>
        <p:spPr>
          <a:xfrm>
            <a:off x="1" y="1362074"/>
            <a:ext cx="8991600" cy="5114925"/>
          </a:xfrm>
        </p:spPr>
        <p:txBody>
          <a:bodyPr>
            <a:normAutofit/>
          </a:bodyPr>
          <a:lstStyle/>
          <a:p>
            <a:r>
              <a:rPr lang="en-US" dirty="0"/>
              <a:t>Basic DRAM cell has not changed since its invention in 1966.</a:t>
            </a:r>
          </a:p>
          <a:p>
            <a:pPr lvl="1"/>
            <a:r>
              <a:rPr lang="en-US" dirty="0"/>
              <a:t>Commercialized by Intel in 1970. </a:t>
            </a:r>
          </a:p>
          <a:p>
            <a:r>
              <a:rPr lang="en-US" dirty="0"/>
              <a:t>DRAM cores with better interface logic and faster I/O :</a:t>
            </a:r>
          </a:p>
          <a:p>
            <a:pPr lvl="1"/>
            <a:r>
              <a:rPr lang="en-US" dirty="0"/>
              <a:t>FPM/EDO are outdated.</a:t>
            </a:r>
          </a:p>
          <a:p>
            <a:pPr lvl="1"/>
            <a:r>
              <a:rPr lang="en-US" dirty="0"/>
              <a:t>Synchronous DRAM (</a:t>
            </a:r>
            <a:r>
              <a:rPr lang="en-US" dirty="0">
                <a:solidFill>
                  <a:srgbClr val="FF0000"/>
                </a:solidFill>
              </a:rPr>
              <a:t>SDRAM</a:t>
            </a:r>
            <a:r>
              <a:rPr lang="en-US" dirty="0"/>
              <a:t>)</a:t>
            </a:r>
          </a:p>
          <a:p>
            <a:pPr lvl="2"/>
            <a:r>
              <a:rPr lang="en-US" dirty="0"/>
              <a:t>Uses a conventional clock signal instead of asynchronous control</a:t>
            </a:r>
          </a:p>
          <a:p>
            <a:pPr lvl="2"/>
            <a:r>
              <a:rPr lang="en-US" dirty="0"/>
              <a:t>Allows reuse of the row addresses (e.g., RAS, CAS, CAS, CAS)</a:t>
            </a:r>
          </a:p>
          <a:p>
            <a:pPr lvl="1"/>
            <a:r>
              <a:rPr lang="en-US" dirty="0"/>
              <a:t>Double data-rate synchronous DRAM (</a:t>
            </a:r>
            <a:r>
              <a:rPr lang="en-US" dirty="0">
                <a:solidFill>
                  <a:srgbClr val="FF0000"/>
                </a:solidFill>
              </a:rPr>
              <a:t>DDR SDRAM</a:t>
            </a:r>
            <a:r>
              <a:rPr lang="en-US" dirty="0"/>
              <a:t>)</a:t>
            </a:r>
          </a:p>
          <a:p>
            <a:pPr lvl="2"/>
            <a:r>
              <a:rPr lang="en-US" dirty="0"/>
              <a:t>Double edge clocking sends two bits per cycle per pin</a:t>
            </a:r>
          </a:p>
          <a:p>
            <a:pPr lvl="2"/>
            <a:r>
              <a:rPr lang="en-US" dirty="0"/>
              <a:t>Different types distinguished by size of small </a:t>
            </a:r>
            <a:r>
              <a:rPr lang="en-US" dirty="0" err="1"/>
              <a:t>prefetch</a:t>
            </a:r>
            <a:r>
              <a:rPr lang="en-US" dirty="0"/>
              <a:t> buffer:</a:t>
            </a:r>
          </a:p>
          <a:p>
            <a:pPr lvl="3"/>
            <a:r>
              <a:rPr lang="en-US" dirty="0">
                <a:solidFill>
                  <a:srgbClr val="FF0000"/>
                </a:solidFill>
              </a:rPr>
              <a:t>DDR</a:t>
            </a:r>
            <a:r>
              <a:rPr lang="en-US" dirty="0"/>
              <a:t> (2 bits), </a:t>
            </a:r>
            <a:r>
              <a:rPr lang="en-US" dirty="0">
                <a:solidFill>
                  <a:srgbClr val="FF0000"/>
                </a:solidFill>
              </a:rPr>
              <a:t>DDR2</a:t>
            </a:r>
            <a:r>
              <a:rPr lang="en-US" dirty="0"/>
              <a:t> (4 bits), </a:t>
            </a:r>
            <a:r>
              <a:rPr lang="en-US" dirty="0">
                <a:solidFill>
                  <a:srgbClr val="FF0000"/>
                </a:solidFill>
              </a:rPr>
              <a:t>DDR3/4</a:t>
            </a:r>
            <a:r>
              <a:rPr lang="en-US" dirty="0"/>
              <a:t> (8 bits),</a:t>
            </a:r>
            <a:r>
              <a:rPr lang="en-US" dirty="0">
                <a:solidFill>
                  <a:srgbClr val="FF0000"/>
                </a:solidFill>
              </a:rPr>
              <a:t> DDR5</a:t>
            </a:r>
            <a:r>
              <a:rPr lang="en-US" dirty="0"/>
              <a:t> (16 bits)</a:t>
            </a:r>
          </a:p>
          <a:p>
            <a:pPr lvl="2"/>
            <a:r>
              <a:rPr lang="en-US" dirty="0"/>
              <a:t>By 2010, standard for most server and desktop systems</a:t>
            </a:r>
          </a:p>
          <a:p>
            <a:pPr lvl="2"/>
            <a:r>
              <a:rPr lang="en-US" dirty="0"/>
              <a:t>Intel Core i7 supports DDR3 and DDR4 SDRAM</a:t>
            </a:r>
          </a:p>
          <a:p>
            <a:pPr lvl="3"/>
            <a:endParaRPr lang="en-US" dirty="0"/>
          </a:p>
          <a:p>
            <a:pPr lvl="3"/>
            <a:endParaRPr lang="en-US" dirty="0"/>
          </a:p>
        </p:txBody>
      </p:sp>
      <p:pic>
        <p:nvPicPr>
          <p:cNvPr id="2" name="图片 1">
            <a:extLst>
              <a:ext uri="{FF2B5EF4-FFF2-40B4-BE49-F238E27FC236}">
                <a16:creationId xmlns:a16="http://schemas.microsoft.com/office/drawing/2014/main" id="{4CA86C19-87AA-4708-8984-347CCDDC325D}"/>
              </a:ext>
            </a:extLst>
          </p:cNvPr>
          <p:cNvPicPr>
            <a:picLocks noChangeAspect="1"/>
          </p:cNvPicPr>
          <p:nvPr/>
        </p:nvPicPr>
        <p:blipFill>
          <a:blip r:embed="rId4"/>
          <a:stretch>
            <a:fillRect/>
          </a:stretch>
        </p:blipFill>
        <p:spPr>
          <a:xfrm>
            <a:off x="7505014" y="2088622"/>
            <a:ext cx="1638985" cy="424922"/>
          </a:xfrm>
          <a:prstGeom prst="rect">
            <a:avLst/>
          </a:prstGeom>
        </p:spPr>
      </p:pic>
      <p:pic>
        <p:nvPicPr>
          <p:cNvPr id="3" name="图片 2">
            <a:extLst>
              <a:ext uri="{FF2B5EF4-FFF2-40B4-BE49-F238E27FC236}">
                <a16:creationId xmlns:a16="http://schemas.microsoft.com/office/drawing/2014/main" id="{E253CA10-BE59-4620-9AD2-A699D7930C66}"/>
              </a:ext>
            </a:extLst>
          </p:cNvPr>
          <p:cNvPicPr>
            <a:picLocks noChangeAspect="1"/>
          </p:cNvPicPr>
          <p:nvPr/>
        </p:nvPicPr>
        <p:blipFill>
          <a:blip r:embed="rId5"/>
          <a:stretch>
            <a:fillRect/>
          </a:stretch>
        </p:blipFill>
        <p:spPr>
          <a:xfrm>
            <a:off x="7018159" y="2513544"/>
            <a:ext cx="2125841" cy="404812"/>
          </a:xfrm>
          <a:prstGeom prst="rect">
            <a:avLst/>
          </a:prstGeom>
        </p:spPr>
      </p:pic>
      <p:pic>
        <p:nvPicPr>
          <p:cNvPr id="5" name="图片 4">
            <a:extLst>
              <a:ext uri="{FF2B5EF4-FFF2-40B4-BE49-F238E27FC236}">
                <a16:creationId xmlns:a16="http://schemas.microsoft.com/office/drawing/2014/main" id="{AA9BA742-6ECD-4FAB-93F0-B6D195D33D9B}"/>
              </a:ext>
            </a:extLst>
          </p:cNvPr>
          <p:cNvPicPr>
            <a:picLocks noChangeAspect="1"/>
          </p:cNvPicPr>
          <p:nvPr/>
        </p:nvPicPr>
        <p:blipFill>
          <a:blip r:embed="rId6"/>
          <a:stretch>
            <a:fillRect/>
          </a:stretch>
        </p:blipFill>
        <p:spPr>
          <a:xfrm>
            <a:off x="6543674" y="4012547"/>
            <a:ext cx="2600325" cy="509713"/>
          </a:xfrm>
          <a:prstGeom prst="rect">
            <a:avLst/>
          </a:prstGeom>
        </p:spPr>
      </p:pic>
    </p:spTree>
    <p:extLst>
      <p:ext uri="{BB962C8B-B14F-4D97-AF65-F5344CB8AC3E}">
        <p14:creationId xmlns:p14="http://schemas.microsoft.com/office/powerpoint/2010/main" val="2584666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1028"/>
          <p:cNvSpPr>
            <a:spLocks noGrp="1" noChangeArrowheads="1"/>
          </p:cNvSpPr>
          <p:nvPr>
            <p:ph type="title"/>
          </p:nvPr>
        </p:nvSpPr>
        <p:spPr/>
        <p:txBody>
          <a:bodyPr/>
          <a:lstStyle/>
          <a:p>
            <a:r>
              <a:rPr lang="en-US" dirty="0"/>
              <a:t>Nonvolatile Memories</a:t>
            </a:r>
          </a:p>
        </p:txBody>
      </p:sp>
      <p:sp>
        <p:nvSpPr>
          <p:cNvPr id="122885" name="Rectangle 1029"/>
          <p:cNvSpPr>
            <a:spLocks noGrp="1" noChangeArrowheads="1"/>
          </p:cNvSpPr>
          <p:nvPr>
            <p:ph idx="1"/>
          </p:nvPr>
        </p:nvSpPr>
        <p:spPr>
          <a:xfrm>
            <a:off x="396875" y="1214256"/>
            <a:ext cx="8404225" cy="5431721"/>
          </a:xfrm>
        </p:spPr>
        <p:txBody>
          <a:bodyPr>
            <a:normAutofit fontScale="92500" lnSpcReduction="20000"/>
          </a:bodyPr>
          <a:lstStyle/>
          <a:p>
            <a:r>
              <a:rPr lang="en-US" dirty="0"/>
              <a:t>DRAM and SRAM are volatile memories</a:t>
            </a:r>
          </a:p>
          <a:p>
            <a:pPr lvl="1"/>
            <a:r>
              <a:rPr lang="en-US" dirty="0"/>
              <a:t>Lose information if powered off.</a:t>
            </a:r>
          </a:p>
          <a:p>
            <a:r>
              <a:rPr lang="en-US" dirty="0"/>
              <a:t>Nonvolatile memories retain value even if powered off</a:t>
            </a:r>
          </a:p>
          <a:p>
            <a:pPr lvl="1"/>
            <a:r>
              <a:rPr lang="en-US" dirty="0"/>
              <a:t>Read-only memory (</a:t>
            </a:r>
            <a:r>
              <a:rPr lang="en-US" dirty="0">
                <a:solidFill>
                  <a:srgbClr val="FF0000"/>
                </a:solidFill>
              </a:rPr>
              <a:t>ROM</a:t>
            </a:r>
            <a:r>
              <a:rPr lang="en-US" dirty="0"/>
              <a:t>): programmed during production</a:t>
            </a:r>
          </a:p>
          <a:p>
            <a:pPr lvl="1"/>
            <a:r>
              <a:rPr lang="en-US" dirty="0"/>
              <a:t>Programmable ROM (</a:t>
            </a:r>
            <a:r>
              <a:rPr lang="en-US" dirty="0">
                <a:solidFill>
                  <a:srgbClr val="FF0000"/>
                </a:solidFill>
              </a:rPr>
              <a:t>PROM</a:t>
            </a:r>
            <a:r>
              <a:rPr lang="en-US" dirty="0"/>
              <a:t>): can be programmed once</a:t>
            </a:r>
          </a:p>
          <a:p>
            <a:pPr lvl="1"/>
            <a:r>
              <a:rPr lang="en-US" dirty="0" err="1"/>
              <a:t>Eraseable</a:t>
            </a:r>
            <a:r>
              <a:rPr lang="en-US" dirty="0"/>
              <a:t> PROM (</a:t>
            </a:r>
            <a:r>
              <a:rPr lang="en-US" dirty="0">
                <a:solidFill>
                  <a:srgbClr val="FF0000"/>
                </a:solidFill>
              </a:rPr>
              <a:t>EPROM</a:t>
            </a:r>
            <a:r>
              <a:rPr lang="en-US" dirty="0"/>
              <a:t>): can be bulk erased (UV, X-Ray)</a:t>
            </a:r>
          </a:p>
          <a:p>
            <a:pPr lvl="1"/>
            <a:r>
              <a:rPr lang="en-US" dirty="0"/>
              <a:t>Electrically </a:t>
            </a:r>
            <a:r>
              <a:rPr lang="en-US" dirty="0" err="1"/>
              <a:t>eraseable</a:t>
            </a:r>
            <a:r>
              <a:rPr lang="en-US" dirty="0"/>
              <a:t> PROM (</a:t>
            </a:r>
            <a:r>
              <a:rPr lang="en-US" dirty="0">
                <a:solidFill>
                  <a:srgbClr val="FF0000"/>
                </a:solidFill>
              </a:rPr>
              <a:t>EEPROM</a:t>
            </a:r>
            <a:r>
              <a:rPr lang="en-US" dirty="0"/>
              <a:t>): electronic erase capability</a:t>
            </a:r>
          </a:p>
          <a:p>
            <a:pPr lvl="1"/>
            <a:r>
              <a:rPr lang="en-US" dirty="0"/>
              <a:t>Flash memory: EEPROMs. with partial (block-level) erase capability</a:t>
            </a:r>
          </a:p>
          <a:p>
            <a:pPr lvl="2"/>
            <a:r>
              <a:rPr lang="en-US" dirty="0"/>
              <a:t>Wears out after about 100,000 </a:t>
            </a:r>
            <a:r>
              <a:rPr lang="en-US" dirty="0" err="1"/>
              <a:t>erasings</a:t>
            </a:r>
            <a:endParaRPr lang="en-US" dirty="0"/>
          </a:p>
          <a:p>
            <a:pPr lvl="1"/>
            <a:r>
              <a:rPr lang="en-US" altLang="zh-CN" dirty="0"/>
              <a:t>3D </a:t>
            </a:r>
            <a:r>
              <a:rPr lang="en-US" altLang="zh-CN" dirty="0" err="1"/>
              <a:t>XPoint</a:t>
            </a:r>
            <a:r>
              <a:rPr lang="en-US" altLang="zh-CN" dirty="0"/>
              <a:t> (Intel </a:t>
            </a:r>
            <a:r>
              <a:rPr lang="en-US" altLang="zh-CN" dirty="0" err="1"/>
              <a:t>Optane</a:t>
            </a:r>
            <a:r>
              <a:rPr lang="en-US" altLang="zh-CN" dirty="0"/>
              <a:t>) &amp; emerging NVMs</a:t>
            </a:r>
          </a:p>
          <a:p>
            <a:pPr lvl="2"/>
            <a:r>
              <a:rPr lang="en-US" altLang="zh-CN" dirty="0"/>
              <a:t>New materials</a:t>
            </a:r>
          </a:p>
          <a:p>
            <a:pPr lvl="2"/>
            <a:endParaRPr lang="en-US" dirty="0"/>
          </a:p>
          <a:p>
            <a:r>
              <a:rPr lang="en-US" dirty="0"/>
              <a:t>Uses for Nonvolatile Memories</a:t>
            </a:r>
          </a:p>
          <a:p>
            <a:pPr lvl="1"/>
            <a:r>
              <a:rPr lang="en-US" dirty="0"/>
              <a:t>Firmware programs stored in a ROM (BIOS, controllers for disks, network cards, graphics accelerators, security subsystems,…)</a:t>
            </a:r>
          </a:p>
          <a:p>
            <a:pPr lvl="1"/>
            <a:r>
              <a:rPr lang="en-US" dirty="0"/>
              <a:t>Solid state disks (replace rotating disks in thumb drives, smart phones, mp3 players, tablets, laptops,…)</a:t>
            </a:r>
          </a:p>
          <a:p>
            <a:pPr lvl="1"/>
            <a:r>
              <a:rPr lang="en-US" dirty="0"/>
              <a:t>Disk caches</a:t>
            </a:r>
          </a:p>
          <a:p>
            <a:endParaRPr lang="en-US" dirty="0"/>
          </a:p>
        </p:txBody>
      </p:sp>
      <p:pic>
        <p:nvPicPr>
          <p:cNvPr id="4" name="Picture 2">
            <a:extLst>
              <a:ext uri="{FF2B5EF4-FFF2-40B4-BE49-F238E27FC236}">
                <a16:creationId xmlns:a16="http://schemas.microsoft.com/office/drawing/2014/main" id="{2778E46E-F23A-44D5-85D1-72691CD16957}"/>
              </a:ext>
            </a:extLst>
          </p:cNvPr>
          <p:cNvPicPr>
            <a:picLocks noChangeAspect="1"/>
          </p:cNvPicPr>
          <p:nvPr/>
        </p:nvPicPr>
        <p:blipFill rotWithShape="1">
          <a:blip r:embed="rId3">
            <a:extLst>
              <a:ext uri="{28A0092B-C50C-407E-A947-70E740481C1C}">
                <a14:useLocalDpi xmlns:a14="http://schemas.microsoft.com/office/drawing/2010/main" val="0"/>
              </a:ext>
            </a:extLst>
          </a:blip>
          <a:srcRect l="16123" t="16144" r="15462" b="19617"/>
          <a:stretch/>
        </p:blipFill>
        <p:spPr>
          <a:xfrm>
            <a:off x="5907476" y="3786625"/>
            <a:ext cx="2469269" cy="132623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16" name="Rectangle 52"/>
          <p:cNvSpPr>
            <a:spLocks noGrp="1" noChangeArrowheads="1"/>
          </p:cNvSpPr>
          <p:nvPr>
            <p:ph type="title"/>
          </p:nvPr>
        </p:nvSpPr>
        <p:spPr/>
        <p:txBody>
          <a:bodyPr/>
          <a:lstStyle/>
          <a:p>
            <a:r>
              <a:rPr lang="en-US"/>
              <a:t>Conventional DRAM Organization</a:t>
            </a:r>
          </a:p>
        </p:txBody>
      </p:sp>
      <p:sp>
        <p:nvSpPr>
          <p:cNvPr id="62517" name="Rectangle 53"/>
          <p:cNvSpPr>
            <a:spLocks noGrp="1" noChangeArrowheads="1"/>
          </p:cNvSpPr>
          <p:nvPr>
            <p:ph idx="1"/>
          </p:nvPr>
        </p:nvSpPr>
        <p:spPr/>
        <p:txBody>
          <a:bodyPr/>
          <a:lstStyle/>
          <a:p>
            <a:r>
              <a:rPr lang="en-US" dirty="0" err="1"/>
              <a:t>d</a:t>
            </a:r>
            <a:r>
              <a:rPr lang="en-US" dirty="0"/>
              <a:t> </a:t>
            </a:r>
            <a:r>
              <a:rPr lang="en-US" dirty="0" err="1"/>
              <a:t>x</a:t>
            </a:r>
            <a:r>
              <a:rPr lang="en-US" dirty="0"/>
              <a:t> </a:t>
            </a:r>
            <a:r>
              <a:rPr lang="en-US" dirty="0" err="1"/>
              <a:t>w</a:t>
            </a:r>
            <a:r>
              <a:rPr lang="en-US" dirty="0"/>
              <a:t> DRAM:</a:t>
            </a:r>
          </a:p>
          <a:p>
            <a:pPr lvl="1"/>
            <a:r>
              <a:rPr lang="en-US" dirty="0" err="1"/>
              <a:t>dw</a:t>
            </a:r>
            <a:r>
              <a:rPr lang="en-US" dirty="0"/>
              <a:t> total bits organized as </a:t>
            </a:r>
            <a:r>
              <a:rPr lang="en-US" dirty="0" err="1"/>
              <a:t>d</a:t>
            </a:r>
            <a:r>
              <a:rPr lang="en-US" dirty="0"/>
              <a:t> </a:t>
            </a:r>
            <a:r>
              <a:rPr lang="en-US" dirty="0" err="1">
                <a:solidFill>
                  <a:srgbClr val="FF0000"/>
                </a:solidFill>
              </a:rPr>
              <a:t>supercells</a:t>
            </a:r>
            <a:r>
              <a:rPr lang="en-US" dirty="0"/>
              <a:t> of size </a:t>
            </a:r>
            <a:r>
              <a:rPr lang="en-US" dirty="0" err="1"/>
              <a:t>w</a:t>
            </a:r>
            <a:r>
              <a:rPr lang="en-US" dirty="0"/>
              <a:t> bits</a:t>
            </a:r>
          </a:p>
        </p:txBody>
      </p:sp>
      <p:sp>
        <p:nvSpPr>
          <p:cNvPr id="62468" name="Text Box 4"/>
          <p:cNvSpPr txBox="1">
            <a:spLocks noChangeArrowheads="1"/>
          </p:cNvSpPr>
          <p:nvPr/>
        </p:nvSpPr>
        <p:spPr bwMode="auto">
          <a:xfrm>
            <a:off x="5805488" y="2740025"/>
            <a:ext cx="5905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cols</a:t>
            </a:r>
          </a:p>
        </p:txBody>
      </p:sp>
      <p:sp>
        <p:nvSpPr>
          <p:cNvPr id="62469" name="Text Box 5"/>
          <p:cNvSpPr txBox="1">
            <a:spLocks noChangeArrowheads="1"/>
          </p:cNvSpPr>
          <p:nvPr/>
        </p:nvSpPr>
        <p:spPr bwMode="auto">
          <a:xfrm>
            <a:off x="4000500" y="4143375"/>
            <a:ext cx="6651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rows</a:t>
            </a:r>
          </a:p>
        </p:txBody>
      </p:sp>
      <p:sp>
        <p:nvSpPr>
          <p:cNvPr id="62470" name="Rectangle 6"/>
          <p:cNvSpPr>
            <a:spLocks noChangeArrowheads="1"/>
          </p:cNvSpPr>
          <p:nvPr/>
        </p:nvSpPr>
        <p:spPr bwMode="auto">
          <a:xfrm>
            <a:off x="48672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1" name="Rectangle 7"/>
          <p:cNvSpPr>
            <a:spLocks noChangeArrowheads="1"/>
          </p:cNvSpPr>
          <p:nvPr/>
        </p:nvSpPr>
        <p:spPr bwMode="auto">
          <a:xfrm>
            <a:off x="54768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2" name="Rectangle 8"/>
          <p:cNvSpPr>
            <a:spLocks noChangeArrowheads="1"/>
          </p:cNvSpPr>
          <p:nvPr/>
        </p:nvSpPr>
        <p:spPr bwMode="auto">
          <a:xfrm>
            <a:off x="60864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3" name="Rectangle 9"/>
          <p:cNvSpPr>
            <a:spLocks noChangeArrowheads="1"/>
          </p:cNvSpPr>
          <p:nvPr/>
        </p:nvSpPr>
        <p:spPr bwMode="auto">
          <a:xfrm>
            <a:off x="6696075"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4" name="Rectangle 10"/>
          <p:cNvSpPr>
            <a:spLocks noChangeArrowheads="1"/>
          </p:cNvSpPr>
          <p:nvPr/>
        </p:nvSpPr>
        <p:spPr bwMode="auto">
          <a:xfrm>
            <a:off x="48672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5" name="Rectangle 11"/>
          <p:cNvSpPr>
            <a:spLocks noChangeArrowheads="1"/>
          </p:cNvSpPr>
          <p:nvPr/>
        </p:nvSpPr>
        <p:spPr bwMode="auto">
          <a:xfrm>
            <a:off x="54768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6" name="Rectangle 12"/>
          <p:cNvSpPr>
            <a:spLocks noChangeArrowheads="1"/>
          </p:cNvSpPr>
          <p:nvPr/>
        </p:nvSpPr>
        <p:spPr bwMode="auto">
          <a:xfrm>
            <a:off x="60864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7" name="Rectangle 13"/>
          <p:cNvSpPr>
            <a:spLocks noChangeArrowheads="1"/>
          </p:cNvSpPr>
          <p:nvPr/>
        </p:nvSpPr>
        <p:spPr bwMode="auto">
          <a:xfrm>
            <a:off x="6696075"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78" name="Rectangle 14"/>
          <p:cNvSpPr>
            <a:spLocks noChangeArrowheads="1"/>
          </p:cNvSpPr>
          <p:nvPr/>
        </p:nvSpPr>
        <p:spPr bwMode="auto">
          <a:xfrm>
            <a:off x="48672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79" name="Rectangle 15"/>
          <p:cNvSpPr>
            <a:spLocks noChangeArrowheads="1"/>
          </p:cNvSpPr>
          <p:nvPr/>
        </p:nvSpPr>
        <p:spPr bwMode="auto">
          <a:xfrm>
            <a:off x="5476875" y="4327525"/>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0" name="Rectangle 16"/>
          <p:cNvSpPr>
            <a:spLocks noChangeArrowheads="1"/>
          </p:cNvSpPr>
          <p:nvPr/>
        </p:nvSpPr>
        <p:spPr bwMode="auto">
          <a:xfrm>
            <a:off x="60864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1" name="Rectangle 17"/>
          <p:cNvSpPr>
            <a:spLocks noChangeArrowheads="1"/>
          </p:cNvSpPr>
          <p:nvPr/>
        </p:nvSpPr>
        <p:spPr bwMode="auto">
          <a:xfrm>
            <a:off x="6696075" y="43275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2" name="Rectangle 18"/>
          <p:cNvSpPr>
            <a:spLocks noChangeArrowheads="1"/>
          </p:cNvSpPr>
          <p:nvPr/>
        </p:nvSpPr>
        <p:spPr bwMode="auto">
          <a:xfrm>
            <a:off x="48672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83" name="Rectangle 19"/>
          <p:cNvSpPr>
            <a:spLocks noChangeArrowheads="1"/>
          </p:cNvSpPr>
          <p:nvPr/>
        </p:nvSpPr>
        <p:spPr bwMode="auto">
          <a:xfrm>
            <a:off x="54768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4" name="Rectangle 20"/>
          <p:cNvSpPr>
            <a:spLocks noChangeArrowheads="1"/>
          </p:cNvSpPr>
          <p:nvPr/>
        </p:nvSpPr>
        <p:spPr bwMode="auto">
          <a:xfrm>
            <a:off x="60864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5" name="Rectangle 21"/>
          <p:cNvSpPr>
            <a:spLocks noChangeArrowheads="1"/>
          </p:cNvSpPr>
          <p:nvPr/>
        </p:nvSpPr>
        <p:spPr bwMode="auto">
          <a:xfrm>
            <a:off x="6696075"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86" name="Text Box 22"/>
          <p:cNvSpPr txBox="1">
            <a:spLocks noChangeArrowheads="1"/>
          </p:cNvSpPr>
          <p:nvPr/>
        </p:nvSpPr>
        <p:spPr bwMode="auto">
          <a:xfrm>
            <a:off x="5019675"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87" name="Text Box 23"/>
          <p:cNvSpPr txBox="1">
            <a:spLocks noChangeArrowheads="1"/>
          </p:cNvSpPr>
          <p:nvPr/>
        </p:nvSpPr>
        <p:spPr bwMode="auto">
          <a:xfrm>
            <a:off x="5629275"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88" name="Text Box 24"/>
          <p:cNvSpPr txBox="1">
            <a:spLocks noChangeArrowheads="1"/>
          </p:cNvSpPr>
          <p:nvPr/>
        </p:nvSpPr>
        <p:spPr bwMode="auto">
          <a:xfrm>
            <a:off x="62468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89" name="Text Box 25"/>
          <p:cNvSpPr txBox="1">
            <a:spLocks noChangeArrowheads="1"/>
          </p:cNvSpPr>
          <p:nvPr/>
        </p:nvSpPr>
        <p:spPr bwMode="auto">
          <a:xfrm>
            <a:off x="6856413"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0" name="Text Box 26"/>
          <p:cNvSpPr txBox="1">
            <a:spLocks noChangeArrowheads="1"/>
          </p:cNvSpPr>
          <p:nvPr/>
        </p:nvSpPr>
        <p:spPr bwMode="auto">
          <a:xfrm>
            <a:off x="4562475"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2491" name="Text Box 27"/>
          <p:cNvSpPr txBox="1">
            <a:spLocks noChangeArrowheads="1"/>
          </p:cNvSpPr>
          <p:nvPr/>
        </p:nvSpPr>
        <p:spPr bwMode="auto">
          <a:xfrm>
            <a:off x="4562475"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2492" name="Text Box 28"/>
          <p:cNvSpPr txBox="1">
            <a:spLocks noChangeArrowheads="1"/>
          </p:cNvSpPr>
          <p:nvPr/>
        </p:nvSpPr>
        <p:spPr bwMode="auto">
          <a:xfrm>
            <a:off x="4562475"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2493" name="Text Box 29"/>
          <p:cNvSpPr txBox="1">
            <a:spLocks noChangeArrowheads="1"/>
          </p:cNvSpPr>
          <p:nvPr/>
        </p:nvSpPr>
        <p:spPr bwMode="auto">
          <a:xfrm>
            <a:off x="4562475"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2494" name="Rectangle 30"/>
          <p:cNvSpPr>
            <a:spLocks noChangeArrowheads="1"/>
          </p:cNvSpPr>
          <p:nvPr/>
        </p:nvSpPr>
        <p:spPr bwMode="auto">
          <a:xfrm>
            <a:off x="4864100"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495" name="Rectangle 31"/>
          <p:cNvSpPr>
            <a:spLocks noChangeArrowheads="1"/>
          </p:cNvSpPr>
          <p:nvPr/>
        </p:nvSpPr>
        <p:spPr bwMode="auto">
          <a:xfrm>
            <a:off x="48641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6" name="Rectangle 32"/>
          <p:cNvSpPr>
            <a:spLocks noChangeArrowheads="1"/>
          </p:cNvSpPr>
          <p:nvPr/>
        </p:nvSpPr>
        <p:spPr bwMode="auto">
          <a:xfrm>
            <a:off x="54737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497" name="Rectangle 33"/>
          <p:cNvSpPr>
            <a:spLocks noChangeArrowheads="1"/>
          </p:cNvSpPr>
          <p:nvPr/>
        </p:nvSpPr>
        <p:spPr bwMode="auto">
          <a:xfrm>
            <a:off x="60833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8" name="Rectangle 34"/>
          <p:cNvSpPr>
            <a:spLocks noChangeArrowheads="1"/>
          </p:cNvSpPr>
          <p:nvPr/>
        </p:nvSpPr>
        <p:spPr bwMode="auto">
          <a:xfrm>
            <a:off x="6692900" y="5699125"/>
            <a:ext cx="609600" cy="533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2499" name="Rectangle 35"/>
          <p:cNvSpPr>
            <a:spLocks noChangeArrowheads="1"/>
          </p:cNvSpPr>
          <p:nvPr/>
        </p:nvSpPr>
        <p:spPr bwMode="auto">
          <a:xfrm>
            <a:off x="4864100" y="5699125"/>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2500" name="Text Box 36"/>
          <p:cNvSpPr txBox="1">
            <a:spLocks noChangeArrowheads="1"/>
          </p:cNvSpPr>
          <p:nvPr/>
        </p:nvSpPr>
        <p:spPr bwMode="auto">
          <a:xfrm>
            <a:off x="5303234"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2501" name="Rectangle 37"/>
          <p:cNvSpPr>
            <a:spLocks noChangeArrowheads="1"/>
          </p:cNvSpPr>
          <p:nvPr/>
        </p:nvSpPr>
        <p:spPr bwMode="auto">
          <a:xfrm>
            <a:off x="4029075" y="2667000"/>
            <a:ext cx="35052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2502" name="Text Box 38"/>
          <p:cNvSpPr txBox="1">
            <a:spLocks noChangeArrowheads="1"/>
          </p:cNvSpPr>
          <p:nvPr/>
        </p:nvSpPr>
        <p:spPr bwMode="auto">
          <a:xfrm>
            <a:off x="38925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2503" name="Line 39"/>
          <p:cNvSpPr>
            <a:spLocks noChangeShapeType="1"/>
          </p:cNvSpPr>
          <p:nvPr/>
        </p:nvSpPr>
        <p:spPr bwMode="auto">
          <a:xfrm flipV="1">
            <a:off x="2886075" y="37020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2504" name="Text Box 40"/>
          <p:cNvSpPr txBox="1">
            <a:spLocks noChangeArrowheads="1"/>
          </p:cNvSpPr>
          <p:nvPr/>
        </p:nvSpPr>
        <p:spPr bwMode="auto">
          <a:xfrm>
            <a:off x="3160713" y="37623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2505" name="Line 41"/>
          <p:cNvSpPr>
            <a:spLocks noChangeShapeType="1"/>
          </p:cNvSpPr>
          <p:nvPr/>
        </p:nvSpPr>
        <p:spPr bwMode="auto">
          <a:xfrm>
            <a:off x="2886075" y="54705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2506" name="Text Box 42"/>
          <p:cNvSpPr txBox="1">
            <a:spLocks noChangeArrowheads="1"/>
          </p:cNvSpPr>
          <p:nvPr/>
        </p:nvSpPr>
        <p:spPr bwMode="auto">
          <a:xfrm>
            <a:off x="3128963" y="55149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2507" name="Text Box 43"/>
          <p:cNvSpPr txBox="1">
            <a:spLocks noChangeArrowheads="1"/>
          </p:cNvSpPr>
          <p:nvPr/>
        </p:nvSpPr>
        <p:spPr bwMode="auto">
          <a:xfrm>
            <a:off x="7832912" y="4439950"/>
            <a:ext cx="923550" cy="584776"/>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t>supercell</a:t>
            </a:r>
            <a:endParaRPr lang="en-US" sz="1600" dirty="0"/>
          </a:p>
          <a:p>
            <a:pPr algn="ctr">
              <a:lnSpc>
                <a:spcPct val="100000"/>
              </a:lnSpc>
            </a:pPr>
            <a:r>
              <a:rPr lang="en-US" sz="1600" dirty="0"/>
              <a:t>(2,1)</a:t>
            </a:r>
          </a:p>
        </p:txBody>
      </p:sp>
      <p:sp>
        <p:nvSpPr>
          <p:cNvPr id="62508" name="Line 44"/>
          <p:cNvSpPr>
            <a:spLocks noChangeShapeType="1"/>
          </p:cNvSpPr>
          <p:nvPr/>
        </p:nvSpPr>
        <p:spPr bwMode="auto">
          <a:xfrm flipH="1" flipV="1">
            <a:off x="5857875" y="4632325"/>
            <a:ext cx="1981200" cy="152400"/>
          </a:xfrm>
          <a:prstGeom prst="line">
            <a:avLst/>
          </a:prstGeom>
          <a:noFill/>
          <a:ln w="28575">
            <a:solidFill>
              <a:schemeClr val="tx1"/>
            </a:solidFill>
            <a:round/>
            <a:headEnd/>
            <a:tailEnd type="triangle" w="med" len="med"/>
          </a:ln>
          <a:effectLst/>
        </p:spPr>
        <p:txBody>
          <a:bodyPr wrap="none" anchor="ctr">
            <a:prstTxWarp prst="textNoShape">
              <a:avLst/>
            </a:prstTxWarp>
          </a:bodyPr>
          <a:lstStyle/>
          <a:p>
            <a:endParaRPr lang="en-US"/>
          </a:p>
        </p:txBody>
      </p:sp>
      <p:sp>
        <p:nvSpPr>
          <p:cNvPr id="62509" name="Text Box 45"/>
          <p:cNvSpPr txBox="1">
            <a:spLocks noChangeArrowheads="1"/>
          </p:cNvSpPr>
          <p:nvPr/>
        </p:nvSpPr>
        <p:spPr bwMode="auto">
          <a:xfrm>
            <a:off x="3182938" y="3382963"/>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 bits</a:t>
            </a:r>
          </a:p>
          <a:p>
            <a:pPr>
              <a:lnSpc>
                <a:spcPct val="100000"/>
              </a:lnSpc>
            </a:pPr>
            <a:r>
              <a:rPr lang="en-US" sz="1200"/>
              <a:t>/</a:t>
            </a:r>
          </a:p>
        </p:txBody>
      </p:sp>
      <p:sp>
        <p:nvSpPr>
          <p:cNvPr id="62510" name="Text Box 46"/>
          <p:cNvSpPr txBox="1">
            <a:spLocks noChangeArrowheads="1"/>
          </p:cNvSpPr>
          <p:nvPr/>
        </p:nvSpPr>
        <p:spPr bwMode="auto">
          <a:xfrm>
            <a:off x="3189288" y="5165725"/>
            <a:ext cx="582612"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 bits</a:t>
            </a:r>
          </a:p>
          <a:p>
            <a:pPr>
              <a:lnSpc>
                <a:spcPct val="100000"/>
              </a:lnSpc>
            </a:pPr>
            <a:r>
              <a:rPr lang="en-US" sz="1200"/>
              <a:t>/</a:t>
            </a:r>
          </a:p>
        </p:txBody>
      </p:sp>
      <p:sp>
        <p:nvSpPr>
          <p:cNvPr id="62511" name="Rectangle 47"/>
          <p:cNvSpPr>
            <a:spLocks noChangeArrowheads="1"/>
          </p:cNvSpPr>
          <p:nvPr/>
        </p:nvSpPr>
        <p:spPr bwMode="auto">
          <a:xfrm>
            <a:off x="1743075" y="30321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gn="ctr">
              <a:lnSpc>
                <a:spcPct val="100000"/>
              </a:lnSpc>
            </a:pPr>
            <a:r>
              <a:rPr lang="en-US" sz="1600" dirty="0"/>
              <a:t>controller</a:t>
            </a:r>
          </a:p>
        </p:txBody>
      </p:sp>
      <p:sp>
        <p:nvSpPr>
          <p:cNvPr id="62512" name="AutoShape 48"/>
          <p:cNvSpPr>
            <a:spLocks noChangeArrowheads="1"/>
          </p:cNvSpPr>
          <p:nvPr/>
        </p:nvSpPr>
        <p:spPr bwMode="auto">
          <a:xfrm>
            <a:off x="447675" y="4251325"/>
            <a:ext cx="1295400" cy="457200"/>
          </a:xfrm>
          <a:prstGeom prst="leftRightArrow">
            <a:avLst>
              <a:gd name="adj1" fmla="val 50000"/>
              <a:gd name="adj2" fmla="val 56667"/>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2513" name="Text Box 49"/>
          <p:cNvSpPr txBox="1">
            <a:spLocks noChangeArrowheads="1"/>
          </p:cNvSpPr>
          <p:nvPr/>
        </p:nvSpPr>
        <p:spPr bwMode="auto">
          <a:xfrm>
            <a:off x="457200" y="4783723"/>
            <a:ext cx="127791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(to/from CPU)</a:t>
            </a:r>
          </a:p>
        </p:txBody>
      </p:sp>
    </p:spTree>
    <p:extLst>
      <p:ext uri="{BB962C8B-B14F-4D97-AF65-F5344CB8AC3E}">
        <p14:creationId xmlns:p14="http://schemas.microsoft.com/office/powerpoint/2010/main" val="399069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550" name="Rectangle 62"/>
          <p:cNvSpPr>
            <a:spLocks noChangeArrowheads="1"/>
          </p:cNvSpPr>
          <p:nvPr/>
        </p:nvSpPr>
        <p:spPr bwMode="auto">
          <a:xfrm>
            <a:off x="4714875" y="5715000"/>
            <a:ext cx="2438400" cy="533400"/>
          </a:xfrm>
          <a:prstGeom prst="rect">
            <a:avLst/>
          </a:prstGeom>
          <a:solidFill>
            <a:srgbClr val="FF99CC"/>
          </a:solidFill>
          <a:ln w="38100">
            <a:solidFill>
              <a:schemeClr val="tx1"/>
            </a:solidFill>
            <a:miter lim="800000"/>
            <a:headEnd/>
            <a:tailEnd/>
          </a:ln>
          <a:effectLst/>
        </p:spPr>
        <p:txBody>
          <a:bodyPr wrap="none" anchor="ctr">
            <a:prstTxWarp prst="textNoShape">
              <a:avLst/>
            </a:prstTxWarp>
          </a:bodyPr>
          <a:lstStyle/>
          <a:p>
            <a:endParaRPr lang="en-US"/>
          </a:p>
        </p:txBody>
      </p:sp>
      <p:sp>
        <p:nvSpPr>
          <p:cNvPr id="63540" name="Rectangle 52"/>
          <p:cNvSpPr>
            <a:spLocks noGrp="1" noChangeArrowheads="1"/>
          </p:cNvSpPr>
          <p:nvPr>
            <p:ph type="title"/>
          </p:nvPr>
        </p:nvSpPr>
        <p:spPr/>
        <p:txBody>
          <a:bodyPr/>
          <a:lstStyle/>
          <a:p>
            <a:r>
              <a:rPr lang="en-US"/>
              <a:t>Reading DRAM Supercell (2,1)</a:t>
            </a:r>
          </a:p>
        </p:txBody>
      </p:sp>
      <p:sp>
        <p:nvSpPr>
          <p:cNvPr id="63541" name="Rectangle 53"/>
          <p:cNvSpPr>
            <a:spLocks noGrp="1" noChangeArrowheads="1"/>
          </p:cNvSpPr>
          <p:nvPr>
            <p:ph idx="1"/>
          </p:nvPr>
        </p:nvSpPr>
        <p:spPr>
          <a:xfrm>
            <a:off x="519112" y="1219200"/>
            <a:ext cx="8167688" cy="990600"/>
          </a:xfrm>
        </p:spPr>
        <p:txBody>
          <a:bodyPr/>
          <a:lstStyle/>
          <a:p>
            <a:pPr>
              <a:buNone/>
            </a:pPr>
            <a:r>
              <a:rPr lang="en-US" sz="2000" dirty="0"/>
              <a:t>Step 1(a): Row access strobe (</a:t>
            </a:r>
            <a:r>
              <a:rPr lang="en-US" sz="2000" dirty="0">
                <a:solidFill>
                  <a:srgbClr val="FF0000"/>
                </a:solidFill>
              </a:rPr>
              <a:t>RAS</a:t>
            </a:r>
            <a:r>
              <a:rPr lang="en-US" sz="2000" dirty="0"/>
              <a:t>) selects row 2.</a:t>
            </a:r>
          </a:p>
          <a:p>
            <a:pPr>
              <a:buNone/>
            </a:pPr>
            <a:r>
              <a:rPr lang="en-US" sz="2000" dirty="0">
                <a:solidFill>
                  <a:schemeClr val="tx2"/>
                </a:solidFill>
                <a:effectLst>
                  <a:outerShdw blurRad="38100" dist="38100" dir="2700000" algn="tl">
                    <a:srgbClr val="DDDDDD"/>
                  </a:outerShdw>
                </a:effectLst>
              </a:rPr>
              <a:t>Step 1(b): Row 2 copied from DRAM array to row buffer.</a:t>
            </a:r>
          </a:p>
          <a:p>
            <a:pPr>
              <a:buNone/>
            </a:pPr>
            <a:endParaRPr lang="en-US" sz="2000" dirty="0"/>
          </a:p>
        </p:txBody>
      </p:sp>
      <p:sp>
        <p:nvSpPr>
          <p:cNvPr id="63493" name="Text Box 5"/>
          <p:cNvSpPr txBox="1">
            <a:spLocks noChangeArrowheads="1"/>
          </p:cNvSpPr>
          <p:nvPr/>
        </p:nvSpPr>
        <p:spPr bwMode="auto">
          <a:xfrm>
            <a:off x="5643563" y="2739023"/>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3494" name="Text Box 6"/>
          <p:cNvSpPr txBox="1">
            <a:spLocks noChangeArrowheads="1"/>
          </p:cNvSpPr>
          <p:nvPr/>
        </p:nvSpPr>
        <p:spPr bwMode="auto">
          <a:xfrm>
            <a:off x="3838575" y="4142373"/>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3495" name="Rectangle 7"/>
          <p:cNvSpPr>
            <a:spLocks noChangeArrowheads="1"/>
          </p:cNvSpPr>
          <p:nvPr/>
        </p:nvSpPr>
        <p:spPr bwMode="auto">
          <a:xfrm>
            <a:off x="47053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496" name="Rectangle 8"/>
          <p:cNvSpPr>
            <a:spLocks noChangeArrowheads="1"/>
          </p:cNvSpPr>
          <p:nvPr/>
        </p:nvSpPr>
        <p:spPr bwMode="auto">
          <a:xfrm>
            <a:off x="53149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7" name="Rectangle 9"/>
          <p:cNvSpPr>
            <a:spLocks noChangeArrowheads="1"/>
          </p:cNvSpPr>
          <p:nvPr/>
        </p:nvSpPr>
        <p:spPr bwMode="auto">
          <a:xfrm>
            <a:off x="59245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8" name="Rectangle 10"/>
          <p:cNvSpPr>
            <a:spLocks noChangeArrowheads="1"/>
          </p:cNvSpPr>
          <p:nvPr/>
        </p:nvSpPr>
        <p:spPr bwMode="auto">
          <a:xfrm>
            <a:off x="6534150" y="32607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9" name="Rectangle 11"/>
          <p:cNvSpPr>
            <a:spLocks noChangeArrowheads="1"/>
          </p:cNvSpPr>
          <p:nvPr/>
        </p:nvSpPr>
        <p:spPr bwMode="auto">
          <a:xfrm>
            <a:off x="47053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0" name="Rectangle 12"/>
          <p:cNvSpPr>
            <a:spLocks noChangeArrowheads="1"/>
          </p:cNvSpPr>
          <p:nvPr/>
        </p:nvSpPr>
        <p:spPr bwMode="auto">
          <a:xfrm>
            <a:off x="53149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1" name="Rectangle 13"/>
          <p:cNvSpPr>
            <a:spLocks noChangeArrowheads="1"/>
          </p:cNvSpPr>
          <p:nvPr/>
        </p:nvSpPr>
        <p:spPr bwMode="auto">
          <a:xfrm>
            <a:off x="59245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2" name="Rectangle 14"/>
          <p:cNvSpPr>
            <a:spLocks noChangeArrowheads="1"/>
          </p:cNvSpPr>
          <p:nvPr/>
        </p:nvSpPr>
        <p:spPr bwMode="auto">
          <a:xfrm>
            <a:off x="6534150" y="37941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492" name="Text Box 4"/>
          <p:cNvSpPr txBox="1">
            <a:spLocks noChangeArrowheads="1"/>
          </p:cNvSpPr>
          <p:nvPr/>
        </p:nvSpPr>
        <p:spPr bwMode="auto">
          <a:xfrm>
            <a:off x="2760663" y="3076575"/>
            <a:ext cx="10398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solidFill>
                  <a:srgbClr val="FF0000"/>
                </a:solidFill>
                <a:latin typeface="Courier New" charset="0"/>
              </a:rPr>
              <a:t>RAS = 2</a:t>
            </a:r>
          </a:p>
        </p:txBody>
      </p:sp>
      <p:sp>
        <p:nvSpPr>
          <p:cNvPr id="63503" name="Rectangle 15"/>
          <p:cNvSpPr>
            <a:spLocks noChangeArrowheads="1"/>
          </p:cNvSpPr>
          <p:nvPr/>
        </p:nvSpPr>
        <p:spPr bwMode="auto">
          <a:xfrm>
            <a:off x="47053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4" name="Rectangle 16"/>
          <p:cNvSpPr>
            <a:spLocks noChangeArrowheads="1"/>
          </p:cNvSpPr>
          <p:nvPr/>
        </p:nvSpPr>
        <p:spPr bwMode="auto">
          <a:xfrm>
            <a:off x="53149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5" name="Rectangle 17"/>
          <p:cNvSpPr>
            <a:spLocks noChangeArrowheads="1"/>
          </p:cNvSpPr>
          <p:nvPr/>
        </p:nvSpPr>
        <p:spPr bwMode="auto">
          <a:xfrm>
            <a:off x="59245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06" name="Rectangle 18"/>
          <p:cNvSpPr>
            <a:spLocks noChangeArrowheads="1"/>
          </p:cNvSpPr>
          <p:nvPr/>
        </p:nvSpPr>
        <p:spPr bwMode="auto">
          <a:xfrm>
            <a:off x="6534150" y="43275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11" name="Text Box 23"/>
          <p:cNvSpPr txBox="1">
            <a:spLocks noChangeArrowheads="1"/>
          </p:cNvSpPr>
          <p:nvPr/>
        </p:nvSpPr>
        <p:spPr bwMode="auto">
          <a:xfrm>
            <a:off x="4857750" y="29400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2" name="Text Box 24"/>
          <p:cNvSpPr txBox="1">
            <a:spLocks noChangeArrowheads="1"/>
          </p:cNvSpPr>
          <p:nvPr/>
        </p:nvSpPr>
        <p:spPr bwMode="auto">
          <a:xfrm>
            <a:off x="5467350" y="295592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3" name="Text Box 25"/>
          <p:cNvSpPr txBox="1">
            <a:spLocks noChangeArrowheads="1"/>
          </p:cNvSpPr>
          <p:nvPr/>
        </p:nvSpPr>
        <p:spPr bwMode="auto">
          <a:xfrm>
            <a:off x="60848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14" name="Text Box 26"/>
          <p:cNvSpPr txBox="1">
            <a:spLocks noChangeArrowheads="1"/>
          </p:cNvSpPr>
          <p:nvPr/>
        </p:nvSpPr>
        <p:spPr bwMode="auto">
          <a:xfrm>
            <a:off x="6694488" y="295592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15" name="Text Box 27"/>
          <p:cNvSpPr txBox="1">
            <a:spLocks noChangeArrowheads="1"/>
          </p:cNvSpPr>
          <p:nvPr/>
        </p:nvSpPr>
        <p:spPr bwMode="auto">
          <a:xfrm>
            <a:off x="4400550" y="33813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3516" name="Text Box 28"/>
          <p:cNvSpPr txBox="1">
            <a:spLocks noChangeArrowheads="1"/>
          </p:cNvSpPr>
          <p:nvPr/>
        </p:nvSpPr>
        <p:spPr bwMode="auto">
          <a:xfrm>
            <a:off x="4400550" y="39147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3517" name="Text Box 29"/>
          <p:cNvSpPr txBox="1">
            <a:spLocks noChangeArrowheads="1"/>
          </p:cNvSpPr>
          <p:nvPr/>
        </p:nvSpPr>
        <p:spPr bwMode="auto">
          <a:xfrm>
            <a:off x="4400550" y="44481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3525" name="Text Box 37"/>
          <p:cNvSpPr txBox="1">
            <a:spLocks noChangeArrowheads="1"/>
          </p:cNvSpPr>
          <p:nvPr/>
        </p:nvSpPr>
        <p:spPr bwMode="auto">
          <a:xfrm>
            <a:off x="5141309" y="6291848"/>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3526" name="Rectangle 38"/>
          <p:cNvSpPr>
            <a:spLocks noChangeArrowheads="1"/>
          </p:cNvSpPr>
          <p:nvPr/>
        </p:nvSpPr>
        <p:spPr bwMode="auto">
          <a:xfrm>
            <a:off x="3867150" y="2667000"/>
            <a:ext cx="3667125"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3527" name="Text Box 39"/>
          <p:cNvSpPr txBox="1">
            <a:spLocks noChangeArrowheads="1"/>
          </p:cNvSpPr>
          <p:nvPr/>
        </p:nvSpPr>
        <p:spPr bwMode="auto">
          <a:xfrm>
            <a:off x="3740150" y="2346325"/>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16 x 8 DRAM chip</a:t>
            </a:r>
          </a:p>
        </p:txBody>
      </p:sp>
      <p:sp>
        <p:nvSpPr>
          <p:cNvPr id="63507" name="Rectangle 19"/>
          <p:cNvSpPr>
            <a:spLocks noChangeArrowheads="1"/>
          </p:cNvSpPr>
          <p:nvPr/>
        </p:nvSpPr>
        <p:spPr bwMode="auto">
          <a:xfrm>
            <a:off x="47053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08" name="Rectangle 20"/>
          <p:cNvSpPr>
            <a:spLocks noChangeArrowheads="1"/>
          </p:cNvSpPr>
          <p:nvPr/>
        </p:nvSpPr>
        <p:spPr bwMode="auto">
          <a:xfrm>
            <a:off x="53149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09" name="Rectangle 21"/>
          <p:cNvSpPr>
            <a:spLocks noChangeArrowheads="1"/>
          </p:cNvSpPr>
          <p:nvPr/>
        </p:nvSpPr>
        <p:spPr bwMode="auto">
          <a:xfrm>
            <a:off x="59245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0" name="Rectangle 22"/>
          <p:cNvSpPr>
            <a:spLocks noChangeArrowheads="1"/>
          </p:cNvSpPr>
          <p:nvPr/>
        </p:nvSpPr>
        <p:spPr bwMode="auto">
          <a:xfrm>
            <a:off x="6534150" y="4860925"/>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18" name="Text Box 30"/>
          <p:cNvSpPr txBox="1">
            <a:spLocks noChangeArrowheads="1"/>
          </p:cNvSpPr>
          <p:nvPr/>
        </p:nvSpPr>
        <p:spPr bwMode="auto">
          <a:xfrm>
            <a:off x="4400550" y="4981575"/>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3520" name="Rectangle 32"/>
          <p:cNvSpPr>
            <a:spLocks noChangeArrowheads="1"/>
          </p:cNvSpPr>
          <p:nvPr/>
        </p:nvSpPr>
        <p:spPr bwMode="auto">
          <a:xfrm>
            <a:off x="47021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1" name="Rectangle 33"/>
          <p:cNvSpPr>
            <a:spLocks noChangeArrowheads="1"/>
          </p:cNvSpPr>
          <p:nvPr/>
        </p:nvSpPr>
        <p:spPr bwMode="auto">
          <a:xfrm>
            <a:off x="53117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22" name="Rectangle 34"/>
          <p:cNvSpPr>
            <a:spLocks noChangeArrowheads="1"/>
          </p:cNvSpPr>
          <p:nvPr/>
        </p:nvSpPr>
        <p:spPr bwMode="auto">
          <a:xfrm>
            <a:off x="59213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23" name="Rectangle 35"/>
          <p:cNvSpPr>
            <a:spLocks noChangeArrowheads="1"/>
          </p:cNvSpPr>
          <p:nvPr/>
        </p:nvSpPr>
        <p:spPr bwMode="auto">
          <a:xfrm>
            <a:off x="6530975" y="5699125"/>
            <a:ext cx="609600" cy="533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3533" name="Line 45"/>
          <p:cNvSpPr>
            <a:spLocks noChangeShapeType="1"/>
          </p:cNvSpPr>
          <p:nvPr/>
        </p:nvSpPr>
        <p:spPr bwMode="auto">
          <a:xfrm flipV="1">
            <a:off x="2733675" y="3625850"/>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3534" name="Text Box 46"/>
          <p:cNvSpPr txBox="1">
            <a:spLocks noChangeArrowheads="1"/>
          </p:cNvSpPr>
          <p:nvPr/>
        </p:nvSpPr>
        <p:spPr bwMode="auto">
          <a:xfrm>
            <a:off x="3008313" y="36861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3535" name="Line 47"/>
          <p:cNvSpPr>
            <a:spLocks noChangeShapeType="1"/>
          </p:cNvSpPr>
          <p:nvPr/>
        </p:nvSpPr>
        <p:spPr bwMode="auto">
          <a:xfrm>
            <a:off x="2733675" y="5394325"/>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3536" name="Text Box 48"/>
          <p:cNvSpPr txBox="1">
            <a:spLocks noChangeArrowheads="1"/>
          </p:cNvSpPr>
          <p:nvPr/>
        </p:nvSpPr>
        <p:spPr bwMode="auto">
          <a:xfrm>
            <a:off x="2976563" y="5438775"/>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3537" name="Text Box 49"/>
          <p:cNvSpPr txBox="1">
            <a:spLocks noChangeArrowheads="1"/>
          </p:cNvSpPr>
          <p:nvPr/>
        </p:nvSpPr>
        <p:spPr bwMode="auto">
          <a:xfrm>
            <a:off x="3184525" y="3306763"/>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3538" name="Text Box 50"/>
          <p:cNvSpPr txBox="1">
            <a:spLocks noChangeArrowheads="1"/>
          </p:cNvSpPr>
          <p:nvPr/>
        </p:nvSpPr>
        <p:spPr bwMode="auto">
          <a:xfrm>
            <a:off x="3190875" y="5089525"/>
            <a:ext cx="268288"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3539" name="Rectangle 51"/>
          <p:cNvSpPr>
            <a:spLocks noChangeArrowheads="1"/>
          </p:cNvSpPr>
          <p:nvPr/>
        </p:nvSpPr>
        <p:spPr bwMode="auto">
          <a:xfrm>
            <a:off x="1590675" y="2955925"/>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grpSp>
        <p:nvGrpSpPr>
          <p:cNvPr id="2" name="Group 65"/>
          <p:cNvGrpSpPr>
            <a:grpSpLocks/>
          </p:cNvGrpSpPr>
          <p:nvPr/>
        </p:nvGrpSpPr>
        <p:grpSpPr bwMode="auto">
          <a:xfrm>
            <a:off x="4705350" y="4324350"/>
            <a:ext cx="2438400" cy="533400"/>
            <a:chOff x="3018" y="2582"/>
            <a:chExt cx="1536" cy="336"/>
          </a:xfrm>
        </p:grpSpPr>
        <p:sp>
          <p:nvSpPr>
            <p:cNvPr id="63554" name="Rectangle 66"/>
            <p:cNvSpPr>
              <a:spLocks noChangeArrowheads="1"/>
            </p:cNvSpPr>
            <p:nvPr/>
          </p:nvSpPr>
          <p:spPr bwMode="auto">
            <a:xfrm>
              <a:off x="3018"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5" name="Rectangle 67"/>
            <p:cNvSpPr>
              <a:spLocks noChangeArrowheads="1"/>
            </p:cNvSpPr>
            <p:nvPr/>
          </p:nvSpPr>
          <p:spPr bwMode="auto">
            <a:xfrm>
              <a:off x="3402"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3556" name="Rectangle 68"/>
            <p:cNvSpPr>
              <a:spLocks noChangeArrowheads="1"/>
            </p:cNvSpPr>
            <p:nvPr/>
          </p:nvSpPr>
          <p:spPr bwMode="auto">
            <a:xfrm>
              <a:off x="3786"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57" name="Rectangle 69"/>
            <p:cNvSpPr>
              <a:spLocks noChangeArrowheads="1"/>
            </p:cNvSpPr>
            <p:nvPr/>
          </p:nvSpPr>
          <p:spPr bwMode="auto">
            <a:xfrm>
              <a:off x="4170" y="2582"/>
              <a:ext cx="384" cy="336"/>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3519" name="Rectangle 31"/>
          <p:cNvSpPr>
            <a:spLocks noChangeArrowheads="1"/>
          </p:cNvSpPr>
          <p:nvPr/>
        </p:nvSpPr>
        <p:spPr bwMode="auto">
          <a:xfrm>
            <a:off x="4702175" y="3260725"/>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grpSp>
        <p:nvGrpSpPr>
          <p:cNvPr id="3" name="Group 63"/>
          <p:cNvGrpSpPr>
            <a:grpSpLocks/>
          </p:cNvGrpSpPr>
          <p:nvPr/>
        </p:nvGrpSpPr>
        <p:grpSpPr bwMode="auto">
          <a:xfrm>
            <a:off x="4857750" y="4708525"/>
            <a:ext cx="2133600" cy="990600"/>
            <a:chOff x="3114" y="2822"/>
            <a:chExt cx="1344" cy="624"/>
          </a:xfrm>
        </p:grpSpPr>
        <p:sp>
          <p:nvSpPr>
            <p:cNvPr id="63528" name="AutoShape 40"/>
            <p:cNvSpPr>
              <a:spLocks noChangeArrowheads="1"/>
            </p:cNvSpPr>
            <p:nvPr/>
          </p:nvSpPr>
          <p:spPr bwMode="auto">
            <a:xfrm>
              <a:off x="3114"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29" name="AutoShape 41"/>
            <p:cNvSpPr>
              <a:spLocks noChangeArrowheads="1"/>
            </p:cNvSpPr>
            <p:nvPr/>
          </p:nvSpPr>
          <p:spPr bwMode="auto">
            <a:xfrm>
              <a:off x="3498"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0" name="AutoShape 42"/>
            <p:cNvSpPr>
              <a:spLocks noChangeArrowheads="1"/>
            </p:cNvSpPr>
            <p:nvPr/>
          </p:nvSpPr>
          <p:spPr bwMode="auto">
            <a:xfrm>
              <a:off x="3882"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3531" name="AutoShape 43"/>
            <p:cNvSpPr>
              <a:spLocks noChangeArrowheads="1"/>
            </p:cNvSpPr>
            <p:nvPr/>
          </p:nvSpPr>
          <p:spPr bwMode="auto">
            <a:xfrm>
              <a:off x="4266" y="2822"/>
              <a:ext cx="192" cy="624"/>
            </a:xfrm>
            <a:prstGeom prst="downArrow">
              <a:avLst>
                <a:gd name="adj1" fmla="val 50000"/>
                <a:gd name="adj2" fmla="val 81250"/>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2563791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550" grpId="0" animBg="1"/>
      <p:bldP spid="6349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62" name="Rectangle 50"/>
          <p:cNvSpPr>
            <a:spLocks noGrp="1" noChangeArrowheads="1"/>
          </p:cNvSpPr>
          <p:nvPr>
            <p:ph type="title"/>
          </p:nvPr>
        </p:nvSpPr>
        <p:spPr/>
        <p:txBody>
          <a:bodyPr/>
          <a:lstStyle/>
          <a:p>
            <a:r>
              <a:rPr lang="en-US"/>
              <a:t>Reading DRAM Supercell (2,1)</a:t>
            </a:r>
          </a:p>
        </p:txBody>
      </p:sp>
      <p:sp>
        <p:nvSpPr>
          <p:cNvPr id="64563" name="Rectangle 51"/>
          <p:cNvSpPr>
            <a:spLocks noGrp="1" noChangeArrowheads="1"/>
          </p:cNvSpPr>
          <p:nvPr>
            <p:ph idx="1"/>
          </p:nvPr>
        </p:nvSpPr>
        <p:spPr>
          <a:xfrm>
            <a:off x="519113" y="1219200"/>
            <a:ext cx="8091487" cy="1066800"/>
          </a:xfrm>
        </p:spPr>
        <p:txBody>
          <a:bodyPr/>
          <a:lstStyle/>
          <a:p>
            <a:pPr>
              <a:buNone/>
            </a:pPr>
            <a:r>
              <a:rPr lang="en-US" sz="2000" dirty="0"/>
              <a:t>Step 2(a): Column access strobe (</a:t>
            </a:r>
            <a:r>
              <a:rPr lang="en-US" sz="2000" dirty="0">
                <a:solidFill>
                  <a:srgbClr val="FF0000"/>
                </a:solidFill>
              </a:rPr>
              <a:t>CAS</a:t>
            </a:r>
            <a:r>
              <a:rPr lang="en-US" sz="2000" dirty="0"/>
              <a:t>) selects column 1.</a:t>
            </a:r>
          </a:p>
          <a:p>
            <a:pPr>
              <a:buNone/>
            </a:pPr>
            <a:r>
              <a:rPr lang="en-US" sz="2000" dirty="0">
                <a:solidFill>
                  <a:schemeClr val="tx2"/>
                </a:solidFill>
                <a:effectLst>
                  <a:outerShdw blurRad="38100" dist="38100" dir="2700000" algn="tl">
                    <a:srgbClr val="DDDDDD"/>
                  </a:outerShdw>
                </a:effectLst>
              </a:rPr>
              <a:t>Step 2(b): </a:t>
            </a:r>
            <a:r>
              <a:rPr lang="en-US" sz="2000" dirty="0" err="1">
                <a:solidFill>
                  <a:schemeClr val="tx2"/>
                </a:solidFill>
                <a:effectLst>
                  <a:outerShdw blurRad="38100" dist="38100" dir="2700000" algn="tl">
                    <a:srgbClr val="DDDDDD"/>
                  </a:outerShdw>
                </a:effectLst>
              </a:rPr>
              <a:t>Supercell</a:t>
            </a:r>
            <a:r>
              <a:rPr lang="en-US" sz="2000" dirty="0">
                <a:solidFill>
                  <a:schemeClr val="tx2"/>
                </a:solidFill>
                <a:effectLst>
                  <a:outerShdw blurRad="38100" dist="38100" dir="2700000" algn="tl">
                    <a:srgbClr val="DDDDDD"/>
                  </a:outerShdw>
                </a:effectLst>
              </a:rPr>
              <a:t> (2,1) copied from buffer to data lines, and eventually back to the CPU.</a:t>
            </a:r>
          </a:p>
          <a:p>
            <a:pPr>
              <a:buNone/>
            </a:pPr>
            <a:endParaRPr lang="en-US" sz="2000" dirty="0"/>
          </a:p>
          <a:p>
            <a:pPr>
              <a:buNone/>
            </a:pPr>
            <a:endParaRPr lang="en-US" sz="2000" dirty="0"/>
          </a:p>
        </p:txBody>
      </p:sp>
      <p:sp>
        <p:nvSpPr>
          <p:cNvPr id="64518" name="Text Box 6"/>
          <p:cNvSpPr txBox="1">
            <a:spLocks noChangeArrowheads="1"/>
          </p:cNvSpPr>
          <p:nvPr/>
        </p:nvSpPr>
        <p:spPr bwMode="auto">
          <a:xfrm>
            <a:off x="5654675" y="2748548"/>
            <a:ext cx="54924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Cols</a:t>
            </a:r>
          </a:p>
        </p:txBody>
      </p:sp>
      <p:sp>
        <p:nvSpPr>
          <p:cNvPr id="64519" name="Text Box 7"/>
          <p:cNvSpPr txBox="1">
            <a:spLocks noChangeArrowheads="1"/>
          </p:cNvSpPr>
          <p:nvPr/>
        </p:nvSpPr>
        <p:spPr bwMode="auto">
          <a:xfrm>
            <a:off x="3849688" y="4151898"/>
            <a:ext cx="63340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Rows</a:t>
            </a:r>
          </a:p>
        </p:txBody>
      </p:sp>
      <p:sp>
        <p:nvSpPr>
          <p:cNvPr id="64520" name="Rectangle 8"/>
          <p:cNvSpPr>
            <a:spLocks noChangeArrowheads="1"/>
          </p:cNvSpPr>
          <p:nvPr/>
        </p:nvSpPr>
        <p:spPr bwMode="auto">
          <a:xfrm>
            <a:off x="47164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1" name="Rectangle 9"/>
          <p:cNvSpPr>
            <a:spLocks noChangeArrowheads="1"/>
          </p:cNvSpPr>
          <p:nvPr/>
        </p:nvSpPr>
        <p:spPr bwMode="auto">
          <a:xfrm>
            <a:off x="53260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2" name="Rectangle 10"/>
          <p:cNvSpPr>
            <a:spLocks noChangeArrowheads="1"/>
          </p:cNvSpPr>
          <p:nvPr/>
        </p:nvSpPr>
        <p:spPr bwMode="auto">
          <a:xfrm>
            <a:off x="59356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3" name="Rectangle 11"/>
          <p:cNvSpPr>
            <a:spLocks noChangeArrowheads="1"/>
          </p:cNvSpPr>
          <p:nvPr/>
        </p:nvSpPr>
        <p:spPr bwMode="auto">
          <a:xfrm>
            <a:off x="6545263" y="32702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4" name="Rectangle 12"/>
          <p:cNvSpPr>
            <a:spLocks noChangeArrowheads="1"/>
          </p:cNvSpPr>
          <p:nvPr/>
        </p:nvSpPr>
        <p:spPr bwMode="auto">
          <a:xfrm>
            <a:off x="47164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5" name="Rectangle 13"/>
          <p:cNvSpPr>
            <a:spLocks noChangeArrowheads="1"/>
          </p:cNvSpPr>
          <p:nvPr/>
        </p:nvSpPr>
        <p:spPr bwMode="auto">
          <a:xfrm>
            <a:off x="53260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6" name="Rectangle 14"/>
          <p:cNvSpPr>
            <a:spLocks noChangeArrowheads="1"/>
          </p:cNvSpPr>
          <p:nvPr/>
        </p:nvSpPr>
        <p:spPr bwMode="auto">
          <a:xfrm>
            <a:off x="59356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7" name="Rectangle 15"/>
          <p:cNvSpPr>
            <a:spLocks noChangeArrowheads="1"/>
          </p:cNvSpPr>
          <p:nvPr/>
        </p:nvSpPr>
        <p:spPr bwMode="auto">
          <a:xfrm>
            <a:off x="6545263" y="38036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28" name="Rectangle 16"/>
          <p:cNvSpPr>
            <a:spLocks noChangeArrowheads="1"/>
          </p:cNvSpPr>
          <p:nvPr/>
        </p:nvSpPr>
        <p:spPr bwMode="auto">
          <a:xfrm>
            <a:off x="47164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29" name="Rectangle 17"/>
          <p:cNvSpPr>
            <a:spLocks noChangeArrowheads="1"/>
          </p:cNvSpPr>
          <p:nvPr/>
        </p:nvSpPr>
        <p:spPr bwMode="auto">
          <a:xfrm>
            <a:off x="53260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0" name="Rectangle 18"/>
          <p:cNvSpPr>
            <a:spLocks noChangeArrowheads="1"/>
          </p:cNvSpPr>
          <p:nvPr/>
        </p:nvSpPr>
        <p:spPr bwMode="auto">
          <a:xfrm>
            <a:off x="59356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1" name="Rectangle 19"/>
          <p:cNvSpPr>
            <a:spLocks noChangeArrowheads="1"/>
          </p:cNvSpPr>
          <p:nvPr/>
        </p:nvSpPr>
        <p:spPr bwMode="auto">
          <a:xfrm>
            <a:off x="6545263" y="433705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2" name="Rectangle 20"/>
          <p:cNvSpPr>
            <a:spLocks noChangeArrowheads="1"/>
          </p:cNvSpPr>
          <p:nvPr/>
        </p:nvSpPr>
        <p:spPr bwMode="auto">
          <a:xfrm>
            <a:off x="47164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33" name="Rectangle 21"/>
          <p:cNvSpPr>
            <a:spLocks noChangeArrowheads="1"/>
          </p:cNvSpPr>
          <p:nvPr/>
        </p:nvSpPr>
        <p:spPr bwMode="auto">
          <a:xfrm>
            <a:off x="53260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4" name="Rectangle 22"/>
          <p:cNvSpPr>
            <a:spLocks noChangeArrowheads="1"/>
          </p:cNvSpPr>
          <p:nvPr/>
        </p:nvSpPr>
        <p:spPr bwMode="auto">
          <a:xfrm>
            <a:off x="59356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5" name="Rectangle 23"/>
          <p:cNvSpPr>
            <a:spLocks noChangeArrowheads="1"/>
          </p:cNvSpPr>
          <p:nvPr/>
        </p:nvSpPr>
        <p:spPr bwMode="auto">
          <a:xfrm>
            <a:off x="6545263" y="4870450"/>
            <a:ext cx="609600" cy="533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36" name="Text Box 24"/>
          <p:cNvSpPr txBox="1">
            <a:spLocks noChangeArrowheads="1"/>
          </p:cNvSpPr>
          <p:nvPr/>
        </p:nvSpPr>
        <p:spPr bwMode="auto">
          <a:xfrm>
            <a:off x="4868863" y="2949575"/>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37" name="Text Box 25"/>
          <p:cNvSpPr txBox="1">
            <a:spLocks noChangeArrowheads="1"/>
          </p:cNvSpPr>
          <p:nvPr/>
        </p:nvSpPr>
        <p:spPr bwMode="auto">
          <a:xfrm>
            <a:off x="5478463" y="296545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38" name="Text Box 26"/>
          <p:cNvSpPr txBox="1">
            <a:spLocks noChangeArrowheads="1"/>
          </p:cNvSpPr>
          <p:nvPr/>
        </p:nvSpPr>
        <p:spPr bwMode="auto">
          <a:xfrm>
            <a:off x="60960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39" name="Text Box 27"/>
          <p:cNvSpPr txBox="1">
            <a:spLocks noChangeArrowheads="1"/>
          </p:cNvSpPr>
          <p:nvPr/>
        </p:nvSpPr>
        <p:spPr bwMode="auto">
          <a:xfrm>
            <a:off x="6705600" y="2965450"/>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0" name="Text Box 28"/>
          <p:cNvSpPr txBox="1">
            <a:spLocks noChangeArrowheads="1"/>
          </p:cNvSpPr>
          <p:nvPr/>
        </p:nvSpPr>
        <p:spPr bwMode="auto">
          <a:xfrm>
            <a:off x="4411663" y="33909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4541" name="Text Box 29"/>
          <p:cNvSpPr txBox="1">
            <a:spLocks noChangeArrowheads="1"/>
          </p:cNvSpPr>
          <p:nvPr/>
        </p:nvSpPr>
        <p:spPr bwMode="auto">
          <a:xfrm>
            <a:off x="4411663" y="39243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1</a:t>
            </a:r>
          </a:p>
        </p:txBody>
      </p:sp>
      <p:sp>
        <p:nvSpPr>
          <p:cNvPr id="64542" name="Text Box 30"/>
          <p:cNvSpPr txBox="1">
            <a:spLocks noChangeArrowheads="1"/>
          </p:cNvSpPr>
          <p:nvPr/>
        </p:nvSpPr>
        <p:spPr bwMode="auto">
          <a:xfrm>
            <a:off x="4411663" y="44577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2</a:t>
            </a:r>
          </a:p>
        </p:txBody>
      </p:sp>
      <p:sp>
        <p:nvSpPr>
          <p:cNvPr id="64543" name="Text Box 31"/>
          <p:cNvSpPr txBox="1">
            <a:spLocks noChangeArrowheads="1"/>
          </p:cNvSpPr>
          <p:nvPr/>
        </p:nvSpPr>
        <p:spPr bwMode="auto">
          <a:xfrm>
            <a:off x="4411663" y="4991100"/>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3</a:t>
            </a:r>
          </a:p>
        </p:txBody>
      </p:sp>
      <p:sp>
        <p:nvSpPr>
          <p:cNvPr id="64544" name="Rectangle 32"/>
          <p:cNvSpPr>
            <a:spLocks noChangeArrowheads="1"/>
          </p:cNvSpPr>
          <p:nvPr/>
        </p:nvSpPr>
        <p:spPr bwMode="auto">
          <a:xfrm>
            <a:off x="4713288" y="3270250"/>
            <a:ext cx="2438400" cy="21336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47" name="Rectangle 35"/>
          <p:cNvSpPr>
            <a:spLocks noChangeArrowheads="1"/>
          </p:cNvSpPr>
          <p:nvPr/>
        </p:nvSpPr>
        <p:spPr bwMode="auto">
          <a:xfrm>
            <a:off x="59324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48" name="Rectangle 36"/>
          <p:cNvSpPr>
            <a:spLocks noChangeArrowheads="1"/>
          </p:cNvSpPr>
          <p:nvPr/>
        </p:nvSpPr>
        <p:spPr bwMode="auto">
          <a:xfrm>
            <a:off x="65420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4550" name="Text Box 38"/>
          <p:cNvSpPr txBox="1">
            <a:spLocks noChangeArrowheads="1"/>
          </p:cNvSpPr>
          <p:nvPr/>
        </p:nvSpPr>
        <p:spPr bwMode="auto">
          <a:xfrm>
            <a:off x="5152421" y="6301373"/>
            <a:ext cx="1661733"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Internal row buffer</a:t>
            </a:r>
          </a:p>
        </p:txBody>
      </p:sp>
      <p:sp>
        <p:nvSpPr>
          <p:cNvPr id="64551" name="Rectangle 39"/>
          <p:cNvSpPr>
            <a:spLocks noChangeArrowheads="1"/>
          </p:cNvSpPr>
          <p:nvPr/>
        </p:nvSpPr>
        <p:spPr bwMode="auto">
          <a:xfrm>
            <a:off x="3878263" y="2676525"/>
            <a:ext cx="3644900" cy="4038600"/>
          </a:xfrm>
          <a:prstGeom prst="rect">
            <a:avLst/>
          </a:prstGeom>
          <a:no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64552" name="Text Box 40"/>
          <p:cNvSpPr txBox="1">
            <a:spLocks noChangeArrowheads="1"/>
          </p:cNvSpPr>
          <p:nvPr/>
        </p:nvSpPr>
        <p:spPr bwMode="auto">
          <a:xfrm>
            <a:off x="3759200" y="2355850"/>
            <a:ext cx="1889125"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16 </a:t>
            </a:r>
            <a:r>
              <a:rPr lang="en-US" sz="1600" dirty="0" err="1"/>
              <a:t>x</a:t>
            </a:r>
            <a:r>
              <a:rPr lang="en-US" sz="1600" dirty="0"/>
              <a:t> 8 DRAM chip</a:t>
            </a:r>
          </a:p>
        </p:txBody>
      </p:sp>
      <p:sp>
        <p:nvSpPr>
          <p:cNvPr id="64554" name="Text Box 42"/>
          <p:cNvSpPr txBox="1">
            <a:spLocks noChangeArrowheads="1"/>
          </p:cNvSpPr>
          <p:nvPr/>
        </p:nvSpPr>
        <p:spPr bwMode="auto">
          <a:xfrm>
            <a:off x="2778125" y="3086100"/>
            <a:ext cx="10398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solidFill>
                  <a:srgbClr val="FF0000"/>
                </a:solidFill>
                <a:latin typeface="Courier New" charset="0"/>
              </a:rPr>
              <a:t>CAS = 1</a:t>
            </a:r>
          </a:p>
        </p:txBody>
      </p:sp>
      <p:sp>
        <p:nvSpPr>
          <p:cNvPr id="64555" name="Line 43"/>
          <p:cNvSpPr>
            <a:spLocks noChangeShapeType="1"/>
          </p:cNvSpPr>
          <p:nvPr/>
        </p:nvSpPr>
        <p:spPr bwMode="auto">
          <a:xfrm flipV="1">
            <a:off x="2697163" y="3635375"/>
            <a:ext cx="1143000" cy="15875"/>
          </a:xfrm>
          <a:prstGeom prst="line">
            <a:avLst/>
          </a:prstGeom>
          <a:noFill/>
          <a:ln w="38100">
            <a:solidFill>
              <a:schemeClr val="tx1"/>
            </a:solidFill>
            <a:round/>
            <a:headEnd/>
            <a:tailEnd type="triangle" w="med" len="med"/>
          </a:ln>
          <a:effectLst/>
        </p:spPr>
        <p:txBody>
          <a:bodyPr wrap="none" anchor="ctr">
            <a:prstTxWarp prst="textNoShape">
              <a:avLst/>
            </a:prstTxWarp>
          </a:bodyPr>
          <a:lstStyle/>
          <a:p>
            <a:endParaRPr lang="en-US"/>
          </a:p>
        </p:txBody>
      </p:sp>
      <p:sp>
        <p:nvSpPr>
          <p:cNvPr id="64556" name="Text Box 44"/>
          <p:cNvSpPr txBox="1">
            <a:spLocks noChangeArrowheads="1"/>
          </p:cNvSpPr>
          <p:nvPr/>
        </p:nvSpPr>
        <p:spPr bwMode="auto">
          <a:xfrm>
            <a:off x="2971800" y="36957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addr</a:t>
            </a:r>
          </a:p>
        </p:txBody>
      </p:sp>
      <p:sp>
        <p:nvSpPr>
          <p:cNvPr id="64557" name="Line 45"/>
          <p:cNvSpPr>
            <a:spLocks noChangeShapeType="1"/>
          </p:cNvSpPr>
          <p:nvPr/>
        </p:nvSpPr>
        <p:spPr bwMode="auto">
          <a:xfrm>
            <a:off x="2697163" y="5403850"/>
            <a:ext cx="1143000" cy="0"/>
          </a:xfrm>
          <a:prstGeom prst="line">
            <a:avLst/>
          </a:prstGeom>
          <a:noFill/>
          <a:ln w="381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64558" name="Text Box 46"/>
          <p:cNvSpPr txBox="1">
            <a:spLocks noChangeArrowheads="1"/>
          </p:cNvSpPr>
          <p:nvPr/>
        </p:nvSpPr>
        <p:spPr bwMode="auto">
          <a:xfrm>
            <a:off x="2940050" y="5448300"/>
            <a:ext cx="6731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latin typeface="Courier New" charset="0"/>
              </a:rPr>
              <a:t>data</a:t>
            </a:r>
          </a:p>
        </p:txBody>
      </p:sp>
      <p:sp>
        <p:nvSpPr>
          <p:cNvPr id="64559" name="Text Box 47"/>
          <p:cNvSpPr txBox="1">
            <a:spLocks noChangeArrowheads="1"/>
          </p:cNvSpPr>
          <p:nvPr/>
        </p:nvSpPr>
        <p:spPr bwMode="auto">
          <a:xfrm>
            <a:off x="3148013" y="3316288"/>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2</a:t>
            </a:r>
          </a:p>
          <a:p>
            <a:pPr>
              <a:lnSpc>
                <a:spcPct val="100000"/>
              </a:lnSpc>
            </a:pPr>
            <a:r>
              <a:rPr lang="en-US" sz="1200"/>
              <a:t>/</a:t>
            </a:r>
          </a:p>
        </p:txBody>
      </p:sp>
      <p:sp>
        <p:nvSpPr>
          <p:cNvPr id="64560" name="Text Box 48"/>
          <p:cNvSpPr txBox="1">
            <a:spLocks noChangeArrowheads="1"/>
          </p:cNvSpPr>
          <p:nvPr/>
        </p:nvSpPr>
        <p:spPr bwMode="auto">
          <a:xfrm>
            <a:off x="3154363" y="5099050"/>
            <a:ext cx="268287" cy="4572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200"/>
              <a:t>8</a:t>
            </a:r>
          </a:p>
          <a:p>
            <a:pPr>
              <a:lnSpc>
                <a:spcPct val="100000"/>
              </a:lnSpc>
            </a:pPr>
            <a:r>
              <a:rPr lang="en-US" sz="1200"/>
              <a:t>/</a:t>
            </a:r>
          </a:p>
        </p:txBody>
      </p:sp>
      <p:sp>
        <p:nvSpPr>
          <p:cNvPr id="64561" name="Rectangle 49"/>
          <p:cNvSpPr>
            <a:spLocks noChangeArrowheads="1"/>
          </p:cNvSpPr>
          <p:nvPr/>
        </p:nvSpPr>
        <p:spPr bwMode="auto">
          <a:xfrm>
            <a:off x="1554163" y="2965450"/>
            <a:ext cx="1143000" cy="3200400"/>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Memory</a:t>
            </a:r>
          </a:p>
          <a:p>
            <a:pPr>
              <a:lnSpc>
                <a:spcPct val="100000"/>
              </a:lnSpc>
            </a:pPr>
            <a:r>
              <a:rPr lang="en-US" sz="1600" dirty="0"/>
              <a:t>controller</a:t>
            </a:r>
          </a:p>
        </p:txBody>
      </p:sp>
      <p:sp>
        <p:nvSpPr>
          <p:cNvPr id="64545" name="Rectangle 33"/>
          <p:cNvSpPr>
            <a:spLocks noChangeArrowheads="1"/>
          </p:cNvSpPr>
          <p:nvPr/>
        </p:nvSpPr>
        <p:spPr bwMode="auto">
          <a:xfrm>
            <a:off x="4713288" y="5699125"/>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66" name="Rectangle 54"/>
          <p:cNvSpPr>
            <a:spLocks noChangeArrowheads="1"/>
          </p:cNvSpPr>
          <p:nvPr/>
        </p:nvSpPr>
        <p:spPr bwMode="auto">
          <a:xfrm>
            <a:off x="5322888" y="5689600"/>
            <a:ext cx="609600" cy="533400"/>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6" name="Rectangle 34"/>
          <p:cNvSpPr>
            <a:spLocks noChangeArrowheads="1"/>
          </p:cNvSpPr>
          <p:nvPr/>
        </p:nvSpPr>
        <p:spPr bwMode="auto">
          <a:xfrm>
            <a:off x="5311775" y="5708650"/>
            <a:ext cx="609600" cy="533400"/>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4549" name="Rectangle 37"/>
          <p:cNvSpPr>
            <a:spLocks noChangeArrowheads="1"/>
          </p:cNvSpPr>
          <p:nvPr/>
        </p:nvSpPr>
        <p:spPr bwMode="auto">
          <a:xfrm>
            <a:off x="4703763" y="5697538"/>
            <a:ext cx="2438400" cy="533400"/>
          </a:xfrm>
          <a:prstGeom prst="rect">
            <a:avLst/>
          </a:prstGeom>
          <a:noFill/>
          <a:ln w="38100">
            <a:solidFill>
              <a:schemeClr val="tx1"/>
            </a:solidFill>
            <a:miter lim="800000"/>
            <a:headEnd/>
            <a:tailEnd/>
          </a:ln>
          <a:effectLst/>
        </p:spPr>
        <p:txBody>
          <a:bodyPr wrap="none" anchor="ctr">
            <a:prstTxWarp prst="textNoShape">
              <a:avLst/>
            </a:prstTxWarp>
          </a:bodyPr>
          <a:lstStyle/>
          <a:p>
            <a:endParaRPr lang="en-US"/>
          </a:p>
        </p:txBody>
      </p:sp>
      <p:sp>
        <p:nvSpPr>
          <p:cNvPr id="64553" name="AutoShape 41"/>
          <p:cNvSpPr>
            <a:spLocks noChangeArrowheads="1"/>
          </p:cNvSpPr>
          <p:nvPr/>
        </p:nvSpPr>
        <p:spPr bwMode="auto">
          <a:xfrm rot="27982932">
            <a:off x="4505326" y="4778375"/>
            <a:ext cx="304800" cy="1724025"/>
          </a:xfrm>
          <a:prstGeom prst="downArrow">
            <a:avLst>
              <a:gd name="adj1" fmla="val 58333"/>
              <a:gd name="adj2" fmla="val 102677"/>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grpSp>
        <p:nvGrpSpPr>
          <p:cNvPr id="2" name="Group 57"/>
          <p:cNvGrpSpPr>
            <a:grpSpLocks/>
          </p:cNvGrpSpPr>
          <p:nvPr/>
        </p:nvGrpSpPr>
        <p:grpSpPr bwMode="auto">
          <a:xfrm>
            <a:off x="2852738" y="5748341"/>
            <a:ext cx="923925" cy="1020763"/>
            <a:chOff x="1797" y="3621"/>
            <a:chExt cx="582" cy="643"/>
          </a:xfrm>
        </p:grpSpPr>
        <p:sp>
          <p:nvSpPr>
            <p:cNvPr id="64517" name="Text Box 5"/>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67" name="Rectangle 55"/>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grpSp>
      <p:grpSp>
        <p:nvGrpSpPr>
          <p:cNvPr id="57" name="Group 56"/>
          <p:cNvGrpSpPr/>
          <p:nvPr/>
        </p:nvGrpSpPr>
        <p:grpSpPr>
          <a:xfrm>
            <a:off x="415925" y="3886200"/>
            <a:ext cx="1117600" cy="1603379"/>
            <a:chOff x="415925" y="3886200"/>
            <a:chExt cx="1117600" cy="1603379"/>
          </a:xfrm>
        </p:grpSpPr>
        <p:grpSp>
          <p:nvGrpSpPr>
            <p:cNvPr id="4" name="Group 58"/>
            <p:cNvGrpSpPr>
              <a:grpSpLocks/>
            </p:cNvGrpSpPr>
            <p:nvPr/>
          </p:nvGrpSpPr>
          <p:grpSpPr bwMode="auto">
            <a:xfrm>
              <a:off x="527050" y="4468816"/>
              <a:ext cx="923925" cy="1020763"/>
              <a:chOff x="1797" y="3621"/>
              <a:chExt cx="582" cy="643"/>
            </a:xfrm>
          </p:grpSpPr>
          <p:sp>
            <p:nvSpPr>
              <p:cNvPr id="64571" name="Text Box 59"/>
              <p:cNvSpPr txBox="1">
                <a:spLocks noChangeArrowheads="1"/>
              </p:cNvSpPr>
              <p:nvPr/>
            </p:nvSpPr>
            <p:spPr bwMode="auto">
              <a:xfrm>
                <a:off x="1797" y="3896"/>
                <a:ext cx="582" cy="368"/>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err="1">
                    <a:solidFill>
                      <a:srgbClr val="FF0000"/>
                    </a:solidFill>
                  </a:rPr>
                  <a:t>supercell</a:t>
                </a:r>
                <a:r>
                  <a:rPr lang="en-US" sz="1600" dirty="0">
                    <a:solidFill>
                      <a:srgbClr val="FF0000"/>
                    </a:solidFill>
                  </a:rPr>
                  <a:t> </a:t>
                </a:r>
              </a:p>
              <a:p>
                <a:pPr algn="ctr">
                  <a:lnSpc>
                    <a:spcPct val="100000"/>
                  </a:lnSpc>
                </a:pPr>
                <a:r>
                  <a:rPr lang="en-US" sz="1600" dirty="0">
                    <a:solidFill>
                      <a:srgbClr val="FF0000"/>
                    </a:solidFill>
                  </a:rPr>
                  <a:t>(2,1)</a:t>
                </a:r>
              </a:p>
            </p:txBody>
          </p:sp>
          <p:sp>
            <p:nvSpPr>
              <p:cNvPr id="64572" name="Rectangle 60"/>
              <p:cNvSpPr>
                <a:spLocks noChangeArrowheads="1"/>
              </p:cNvSpPr>
              <p:nvPr/>
            </p:nvSpPr>
            <p:spPr bwMode="auto">
              <a:xfrm>
                <a:off x="1861" y="3621"/>
                <a:ext cx="384" cy="336"/>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pPr algn="ctr">
                  <a:lnSpc>
                    <a:spcPct val="100000"/>
                  </a:lnSpc>
                </a:pPr>
                <a:endParaRPr lang="en-US" sz="1600"/>
              </a:p>
            </p:txBody>
          </p:sp>
        </p:grpSp>
        <p:sp>
          <p:nvSpPr>
            <p:cNvPr id="64573" name="Line 61"/>
            <p:cNvSpPr>
              <a:spLocks noChangeShapeType="1"/>
            </p:cNvSpPr>
            <p:nvPr/>
          </p:nvSpPr>
          <p:spPr bwMode="auto">
            <a:xfrm flipH="1">
              <a:off x="415925" y="4316413"/>
              <a:ext cx="1117600" cy="0"/>
            </a:xfrm>
            <a:prstGeom prst="line">
              <a:avLst/>
            </a:prstGeom>
            <a:noFill/>
            <a:ln w="19050">
              <a:solidFill>
                <a:schemeClr val="tx2"/>
              </a:solidFill>
              <a:round/>
              <a:headEnd/>
              <a:tailEnd type="triangle" w="sm" len="sm"/>
            </a:ln>
            <a:effectLst/>
          </p:spPr>
          <p:txBody>
            <a:bodyPr wrap="none" lIns="45720" rIns="45720" anchor="ctr">
              <a:prstTxWarp prst="textNoShape">
                <a:avLst/>
              </a:prstTxWarp>
              <a:spAutoFit/>
            </a:bodyPr>
            <a:lstStyle/>
            <a:p>
              <a:endParaRPr lang="en-US"/>
            </a:p>
          </p:txBody>
        </p:sp>
        <p:sp>
          <p:nvSpPr>
            <p:cNvPr id="64574" name="Text Box 62"/>
            <p:cNvSpPr txBox="1">
              <a:spLocks noChangeArrowheads="1"/>
            </p:cNvSpPr>
            <p:nvPr/>
          </p:nvSpPr>
          <p:spPr bwMode="auto">
            <a:xfrm>
              <a:off x="535373" y="3886200"/>
              <a:ext cx="836227" cy="400110"/>
            </a:xfrm>
            <a:prstGeom prst="rect">
              <a:avLst/>
            </a:prstGeom>
            <a:noFill/>
            <a:ln w="19050">
              <a:noFill/>
              <a:miter lim="800000"/>
              <a:headEnd/>
              <a:tailEnd type="none" w="sm" len="sm"/>
            </a:ln>
            <a:effectLst/>
          </p:spPr>
          <p:txBody>
            <a:bodyPr wrap="none" lIns="45720" rIns="45720">
              <a:prstTxWarp prst="textNoShape">
                <a:avLst/>
              </a:prstTxWarp>
              <a:spAutoFit/>
            </a:bodyPr>
            <a:lstStyle/>
            <a:p>
              <a:r>
                <a:rPr lang="en-US" sz="2000" dirty="0"/>
                <a:t>To CPU</a:t>
              </a:r>
            </a:p>
          </p:txBody>
        </p:sp>
      </p:grpSp>
    </p:spTree>
    <p:extLst>
      <p:ext uri="{BB962C8B-B14F-4D97-AF65-F5344CB8AC3E}">
        <p14:creationId xmlns:p14="http://schemas.microsoft.com/office/powerpoint/2010/main" val="3961008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4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45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4553"/>
                                        </p:tgtEl>
                                        <p:attrNameLst>
                                          <p:attrName>style.visibility</p:attrName>
                                        </p:attrNameLst>
                                      </p:cBhvr>
                                      <p:to>
                                        <p:strVal val="visible"/>
                                      </p:to>
                                    </p:set>
                                  </p:childTnLst>
                                  <p:subTnLst>
                                    <p:set>
                                      <p:cBhvr override="childStyle">
                                        <p:cTn dur="1" fill="hold" display="0" masterRel="nextClick" afterEffect="1"/>
                                        <p:tgtEl>
                                          <p:spTgt spid="6455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54" grpId="0" autoUpdateAnimBg="0"/>
      <p:bldP spid="64546" grpId="0" animBg="1" autoUpdateAnimBg="0"/>
      <p:bldP spid="6455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622" name="Rectangle 86"/>
          <p:cNvSpPr>
            <a:spLocks noGrp="1" noChangeArrowheads="1"/>
          </p:cNvSpPr>
          <p:nvPr>
            <p:ph type="title"/>
          </p:nvPr>
        </p:nvSpPr>
        <p:spPr/>
        <p:txBody>
          <a:bodyPr/>
          <a:lstStyle/>
          <a:p>
            <a:r>
              <a:rPr lang="en-US" dirty="0"/>
              <a:t>Memory Modules</a:t>
            </a:r>
          </a:p>
        </p:txBody>
      </p:sp>
      <p:sp>
        <p:nvSpPr>
          <p:cNvPr id="65540" name="Rectangle 4"/>
          <p:cNvSpPr>
            <a:spLocks noChangeAspect="1" noChangeArrowheads="1"/>
          </p:cNvSpPr>
          <p:nvPr/>
        </p:nvSpPr>
        <p:spPr bwMode="auto">
          <a:xfrm>
            <a:off x="1549400" y="1327150"/>
            <a:ext cx="5062538" cy="2692400"/>
          </a:xfrm>
          <a:prstGeom prst="rect">
            <a:avLst/>
          </a:prstGeom>
          <a:solidFill>
            <a:schemeClr val="bg1"/>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1" name="Rectangle 5"/>
          <p:cNvSpPr>
            <a:spLocks noChangeAspect="1" noChangeArrowheads="1"/>
          </p:cNvSpPr>
          <p:nvPr/>
        </p:nvSpPr>
        <p:spPr bwMode="auto">
          <a:xfrm>
            <a:off x="2044700" y="4710113"/>
            <a:ext cx="4510088" cy="1279525"/>
          </a:xfrm>
          <a:prstGeom prst="rect">
            <a:avLst/>
          </a:prstGeom>
          <a:solidFill>
            <a:srgbClr val="FFFFFF"/>
          </a:solidFill>
          <a:ln w="12700">
            <a:solidFill>
              <a:schemeClr val="tx1"/>
            </a:solidFill>
            <a:miter lim="800000"/>
            <a:headEnd/>
            <a:tailEnd/>
          </a:ln>
          <a:effectLst>
            <a:outerShdw blurRad="63500" dist="107763" dir="2700000" algn="ctr" rotWithShape="0">
              <a:srgbClr val="000004">
                <a:alpha val="74998"/>
              </a:srgbClr>
            </a:outerShdw>
          </a:effectLst>
        </p:spPr>
        <p:txBody>
          <a:bodyPr wrap="none" anchor="ctr">
            <a:prstTxWarp prst="textNoShape">
              <a:avLst/>
            </a:prstTxWarp>
          </a:bodyPr>
          <a:lstStyle/>
          <a:p>
            <a:endParaRPr lang="en-US"/>
          </a:p>
        </p:txBody>
      </p:sp>
      <p:sp>
        <p:nvSpPr>
          <p:cNvPr id="65542" name="Rectangle 6"/>
          <p:cNvSpPr>
            <a:spLocks noChangeAspect="1" noChangeArrowheads="1"/>
          </p:cNvSpPr>
          <p:nvPr/>
        </p:nvSpPr>
        <p:spPr bwMode="auto">
          <a:xfrm>
            <a:off x="5099050" y="2073275"/>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3" name="Rectangle 7"/>
          <p:cNvSpPr>
            <a:spLocks noChangeAspect="1" noChangeArrowheads="1"/>
          </p:cNvSpPr>
          <p:nvPr/>
        </p:nvSpPr>
        <p:spPr bwMode="auto">
          <a:xfrm>
            <a:off x="4611688" y="21955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4" name="Rectangle 8"/>
          <p:cNvSpPr>
            <a:spLocks noChangeAspect="1" noChangeArrowheads="1"/>
          </p:cNvSpPr>
          <p:nvPr/>
        </p:nvSpPr>
        <p:spPr bwMode="auto">
          <a:xfrm>
            <a:off x="4124325" y="23177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5" name="Rectangle 9"/>
          <p:cNvSpPr>
            <a:spLocks noChangeAspect="1" noChangeArrowheads="1"/>
          </p:cNvSpPr>
          <p:nvPr/>
        </p:nvSpPr>
        <p:spPr bwMode="auto">
          <a:xfrm>
            <a:off x="3636963" y="2438400"/>
            <a:ext cx="1096962" cy="976313"/>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6" name="Rectangle 10"/>
          <p:cNvSpPr>
            <a:spLocks noChangeAspect="1" noChangeArrowheads="1"/>
          </p:cNvSpPr>
          <p:nvPr/>
        </p:nvSpPr>
        <p:spPr bwMode="auto">
          <a:xfrm>
            <a:off x="3149600" y="2560638"/>
            <a:ext cx="1096963" cy="976312"/>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7" name="Rectangle 11"/>
          <p:cNvSpPr>
            <a:spLocks noChangeAspect="1" noChangeArrowheads="1"/>
          </p:cNvSpPr>
          <p:nvPr/>
        </p:nvSpPr>
        <p:spPr bwMode="auto">
          <a:xfrm>
            <a:off x="2662238" y="2682875"/>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8" name="Rectangle 12"/>
          <p:cNvSpPr>
            <a:spLocks noChangeAspect="1" noChangeArrowheads="1"/>
          </p:cNvSpPr>
          <p:nvPr/>
        </p:nvSpPr>
        <p:spPr bwMode="auto">
          <a:xfrm>
            <a:off x="2173288" y="2805113"/>
            <a:ext cx="1096962"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49" name="Rectangle 13"/>
          <p:cNvSpPr>
            <a:spLocks noChangeAspect="1" noChangeArrowheads="1"/>
          </p:cNvSpPr>
          <p:nvPr/>
        </p:nvSpPr>
        <p:spPr bwMode="auto">
          <a:xfrm>
            <a:off x="1685925" y="2927350"/>
            <a:ext cx="1096963" cy="974725"/>
          </a:xfrm>
          <a:prstGeom prst="rect">
            <a:avLst/>
          </a:prstGeom>
          <a:solidFill>
            <a:srgbClr val="FFFFFF"/>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5551" name="Rectangle 15"/>
          <p:cNvSpPr>
            <a:spLocks noChangeAspect="1" noChangeArrowheads="1"/>
          </p:cNvSpPr>
          <p:nvPr/>
        </p:nvSpPr>
        <p:spPr bwMode="auto">
          <a:xfrm>
            <a:off x="6743700" y="17129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2" name="Text Box 16"/>
          <p:cNvSpPr txBox="1">
            <a:spLocks noChangeAspect="1" noChangeArrowheads="1"/>
          </p:cNvSpPr>
          <p:nvPr/>
        </p:nvSpPr>
        <p:spPr bwMode="auto">
          <a:xfrm>
            <a:off x="6815138" y="1598613"/>
            <a:ext cx="156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 supercell (i,j)</a:t>
            </a:r>
          </a:p>
        </p:txBody>
      </p:sp>
      <p:sp>
        <p:nvSpPr>
          <p:cNvPr id="65597" name="Text Box 61"/>
          <p:cNvSpPr txBox="1">
            <a:spLocks noChangeAspect="1" noChangeArrowheads="1"/>
          </p:cNvSpPr>
          <p:nvPr/>
        </p:nvSpPr>
        <p:spPr bwMode="auto">
          <a:xfrm>
            <a:off x="6648450" y="2273300"/>
            <a:ext cx="20097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64 MB  </a:t>
            </a:r>
          </a:p>
          <a:p>
            <a:pPr algn="l">
              <a:lnSpc>
                <a:spcPct val="100000"/>
              </a:lnSpc>
            </a:pPr>
            <a:r>
              <a:rPr lang="en-US" sz="1600" dirty="0"/>
              <a:t>memory module</a:t>
            </a:r>
          </a:p>
          <a:p>
            <a:pPr algn="l">
              <a:lnSpc>
                <a:spcPct val="100000"/>
              </a:lnSpc>
            </a:pPr>
            <a:r>
              <a:rPr lang="en-US" sz="1600" dirty="0"/>
              <a:t>consisting of</a:t>
            </a:r>
          </a:p>
          <a:p>
            <a:pPr algn="l">
              <a:lnSpc>
                <a:spcPct val="100000"/>
              </a:lnSpc>
            </a:pPr>
            <a:r>
              <a:rPr lang="en-US" sz="1600" dirty="0"/>
              <a:t>eight 8Mx8 </a:t>
            </a:r>
            <a:r>
              <a:rPr lang="en-US" sz="1600" dirty="0" err="1"/>
              <a:t>DRAMs</a:t>
            </a:r>
            <a:endParaRPr lang="en-US" sz="1600" dirty="0"/>
          </a:p>
        </p:txBody>
      </p:sp>
      <p:grpSp>
        <p:nvGrpSpPr>
          <p:cNvPr id="2" name="Group 102"/>
          <p:cNvGrpSpPr>
            <a:grpSpLocks/>
          </p:cNvGrpSpPr>
          <p:nvPr/>
        </p:nvGrpSpPr>
        <p:grpSpPr bwMode="auto">
          <a:xfrm>
            <a:off x="1219200" y="1293813"/>
            <a:ext cx="4164013" cy="4035425"/>
            <a:chOff x="768" y="719"/>
            <a:chExt cx="2623" cy="2542"/>
          </a:xfrm>
        </p:grpSpPr>
        <p:sp>
          <p:nvSpPr>
            <p:cNvPr id="65578" name="Line 42"/>
            <p:cNvSpPr>
              <a:spLocks noChangeAspect="1" noChangeShapeType="1"/>
            </p:cNvSpPr>
            <p:nvPr/>
          </p:nvSpPr>
          <p:spPr bwMode="auto">
            <a:xfrm>
              <a:off x="768" y="913"/>
              <a:ext cx="2623" cy="0"/>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nvGrpSpPr>
            <p:cNvPr id="3" name="Group 99"/>
            <p:cNvGrpSpPr>
              <a:grpSpLocks/>
            </p:cNvGrpSpPr>
            <p:nvPr/>
          </p:nvGrpSpPr>
          <p:grpSpPr bwMode="auto">
            <a:xfrm>
              <a:off x="768" y="719"/>
              <a:ext cx="2610" cy="2542"/>
              <a:chOff x="768" y="719"/>
              <a:chExt cx="2610" cy="2542"/>
            </a:xfrm>
          </p:grpSpPr>
          <p:sp>
            <p:nvSpPr>
              <p:cNvPr id="65579" name="Text Box 43"/>
              <p:cNvSpPr txBox="1">
                <a:spLocks noChangeAspect="1" noChangeArrowheads="1"/>
              </p:cNvSpPr>
              <p:nvPr/>
            </p:nvSpPr>
            <p:spPr bwMode="auto">
              <a:xfrm>
                <a:off x="1433" y="719"/>
                <a:ext cx="1887" cy="212"/>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err="1">
                    <a:latin typeface="Courier New" charset="0"/>
                  </a:rPr>
                  <a:t>addr</a:t>
                </a:r>
                <a:r>
                  <a:rPr lang="en-US" sz="1600" dirty="0">
                    <a:latin typeface="Courier New" charset="0"/>
                  </a:rPr>
                  <a:t> (row = </a:t>
                </a:r>
                <a:r>
                  <a:rPr lang="en-US" sz="1600" dirty="0" err="1">
                    <a:latin typeface="Courier New" charset="0"/>
                  </a:rPr>
                  <a:t>i</a:t>
                </a:r>
                <a:r>
                  <a:rPr lang="en-US" sz="1600" dirty="0">
                    <a:latin typeface="Courier New" charset="0"/>
                  </a:rPr>
                  <a:t>, </a:t>
                </a:r>
                <a:r>
                  <a:rPr lang="en-US" sz="1600" dirty="0" err="1">
                    <a:latin typeface="Courier New" charset="0"/>
                  </a:rPr>
                  <a:t>col</a:t>
                </a:r>
                <a:r>
                  <a:rPr lang="en-US" sz="1600" dirty="0">
                    <a:latin typeface="Courier New" charset="0"/>
                  </a:rPr>
                  <a:t> = </a:t>
                </a:r>
                <a:r>
                  <a:rPr lang="en-US" sz="1600" dirty="0" err="1">
                    <a:latin typeface="Courier New" charset="0"/>
                  </a:rPr>
                  <a:t>j</a:t>
                </a:r>
                <a:r>
                  <a:rPr lang="en-US" sz="1600" dirty="0">
                    <a:latin typeface="Courier New" charset="0"/>
                  </a:rPr>
                  <a:t>)</a:t>
                </a:r>
              </a:p>
            </p:txBody>
          </p:sp>
          <p:sp>
            <p:nvSpPr>
              <p:cNvPr id="65589" name="Line 53"/>
              <p:cNvSpPr>
                <a:spLocks noChangeAspect="1" noChangeShapeType="1"/>
              </p:cNvSpPr>
              <p:nvPr/>
            </p:nvSpPr>
            <p:spPr bwMode="auto">
              <a:xfrm>
                <a:off x="3378" y="913"/>
                <a:ext cx="0" cy="30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0" name="Line 54"/>
              <p:cNvSpPr>
                <a:spLocks noChangeAspect="1" noChangeShapeType="1"/>
              </p:cNvSpPr>
              <p:nvPr/>
            </p:nvSpPr>
            <p:spPr bwMode="auto">
              <a:xfrm>
                <a:off x="3033" y="913"/>
                <a:ext cx="0" cy="37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1" name="Line 55"/>
              <p:cNvSpPr>
                <a:spLocks noChangeAspect="1" noChangeShapeType="1"/>
              </p:cNvSpPr>
              <p:nvPr/>
            </p:nvSpPr>
            <p:spPr bwMode="auto">
              <a:xfrm>
                <a:off x="2726" y="913"/>
                <a:ext cx="0" cy="46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2" name="Line 56"/>
              <p:cNvSpPr>
                <a:spLocks noChangeAspect="1" noChangeShapeType="1"/>
              </p:cNvSpPr>
              <p:nvPr/>
            </p:nvSpPr>
            <p:spPr bwMode="auto">
              <a:xfrm>
                <a:off x="2419" y="913"/>
                <a:ext cx="0" cy="53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3" name="Line 57"/>
              <p:cNvSpPr>
                <a:spLocks noChangeAspect="1" noChangeShapeType="1"/>
              </p:cNvSpPr>
              <p:nvPr/>
            </p:nvSpPr>
            <p:spPr bwMode="auto">
              <a:xfrm>
                <a:off x="2112" y="913"/>
                <a:ext cx="0" cy="6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4" name="Line 58"/>
              <p:cNvSpPr>
                <a:spLocks noChangeAspect="1" noChangeShapeType="1"/>
              </p:cNvSpPr>
              <p:nvPr/>
            </p:nvSpPr>
            <p:spPr bwMode="auto">
              <a:xfrm>
                <a:off x="1766" y="913"/>
                <a:ext cx="0" cy="69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5" name="Line 59"/>
              <p:cNvSpPr>
                <a:spLocks noChangeAspect="1" noChangeShapeType="1"/>
              </p:cNvSpPr>
              <p:nvPr/>
            </p:nvSpPr>
            <p:spPr bwMode="auto">
              <a:xfrm>
                <a:off x="1497" y="913"/>
                <a:ext cx="0" cy="76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6" name="Line 60"/>
              <p:cNvSpPr>
                <a:spLocks noChangeAspect="1" noChangeShapeType="1"/>
              </p:cNvSpPr>
              <p:nvPr/>
            </p:nvSpPr>
            <p:spPr bwMode="auto">
              <a:xfrm>
                <a:off x="1190" y="913"/>
                <a:ext cx="0" cy="8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98" name="Line 62"/>
              <p:cNvSpPr>
                <a:spLocks noChangeAspect="1" noChangeShapeType="1"/>
              </p:cNvSpPr>
              <p:nvPr/>
            </p:nvSpPr>
            <p:spPr bwMode="auto">
              <a:xfrm flipH="1" flipV="1">
                <a:off x="768" y="3255"/>
                <a:ext cx="518" cy="6"/>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sp>
            <p:nvSpPr>
              <p:cNvPr id="65599" name="Line 63"/>
              <p:cNvSpPr>
                <a:spLocks noChangeAspect="1" noChangeShapeType="1"/>
              </p:cNvSpPr>
              <p:nvPr/>
            </p:nvSpPr>
            <p:spPr bwMode="auto">
              <a:xfrm flipV="1">
                <a:off x="768" y="913"/>
                <a:ext cx="0" cy="2342"/>
              </a:xfrm>
              <a:prstGeom prst="line">
                <a:avLst/>
              </a:prstGeom>
              <a:noFill/>
              <a:ln w="38100">
                <a:solidFill>
                  <a:srgbClr val="99CCFF"/>
                </a:solidFill>
                <a:round/>
                <a:headEnd/>
                <a:tailEnd/>
              </a:ln>
              <a:effectLst/>
            </p:spPr>
            <p:txBody>
              <a:bodyPr wrap="none" anchor="ctr">
                <a:prstTxWarp prst="textNoShape">
                  <a:avLst/>
                </a:prstTxWarp>
              </a:bodyPr>
              <a:lstStyle/>
              <a:p>
                <a:endParaRPr lang="en-US"/>
              </a:p>
            </p:txBody>
          </p:sp>
        </p:grpSp>
      </p:grpSp>
      <p:sp>
        <p:nvSpPr>
          <p:cNvPr id="65600" name="Text Box 64"/>
          <p:cNvSpPr txBox="1">
            <a:spLocks noChangeAspect="1" noChangeArrowheads="1"/>
          </p:cNvSpPr>
          <p:nvPr/>
        </p:nvSpPr>
        <p:spPr bwMode="auto">
          <a:xfrm>
            <a:off x="6578600" y="4994275"/>
            <a:ext cx="1122363" cy="58102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dirty="0"/>
              <a:t>Memory</a:t>
            </a:r>
          </a:p>
          <a:p>
            <a:pPr algn="l">
              <a:lnSpc>
                <a:spcPct val="100000"/>
              </a:lnSpc>
            </a:pPr>
            <a:r>
              <a:rPr lang="en-US" sz="1600" dirty="0"/>
              <a:t>controller</a:t>
            </a:r>
          </a:p>
        </p:txBody>
      </p:sp>
      <p:sp>
        <p:nvSpPr>
          <p:cNvPr id="65601" name="Rectangle 65"/>
          <p:cNvSpPr>
            <a:spLocks noChangeAspect="1" noChangeArrowheads="1"/>
          </p:cNvSpPr>
          <p:nvPr/>
        </p:nvSpPr>
        <p:spPr bwMode="auto">
          <a:xfrm>
            <a:off x="3078163" y="3221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2" name="Rectangle 66"/>
          <p:cNvSpPr>
            <a:spLocks noChangeAspect="1" noChangeArrowheads="1"/>
          </p:cNvSpPr>
          <p:nvPr/>
        </p:nvSpPr>
        <p:spPr bwMode="auto">
          <a:xfrm>
            <a:off x="2611438" y="3338513"/>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3" name="Rectangle 67"/>
          <p:cNvSpPr>
            <a:spLocks noChangeAspect="1" noChangeArrowheads="1"/>
          </p:cNvSpPr>
          <p:nvPr/>
        </p:nvSpPr>
        <p:spPr bwMode="auto">
          <a:xfrm>
            <a:off x="3565525" y="3094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4" name="Rectangle 68"/>
          <p:cNvSpPr>
            <a:spLocks noChangeAspect="1" noChangeArrowheads="1"/>
          </p:cNvSpPr>
          <p:nvPr/>
        </p:nvSpPr>
        <p:spPr bwMode="auto">
          <a:xfrm>
            <a:off x="4057650" y="2967038"/>
            <a:ext cx="101600" cy="112712"/>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5" name="Rectangle 69"/>
          <p:cNvSpPr>
            <a:spLocks noChangeAspect="1" noChangeArrowheads="1"/>
          </p:cNvSpPr>
          <p:nvPr/>
        </p:nvSpPr>
        <p:spPr bwMode="auto">
          <a:xfrm>
            <a:off x="4560888" y="2835275"/>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6" name="Rectangle 70"/>
          <p:cNvSpPr>
            <a:spLocks noChangeAspect="1" noChangeArrowheads="1"/>
          </p:cNvSpPr>
          <p:nvPr/>
        </p:nvSpPr>
        <p:spPr bwMode="auto">
          <a:xfrm>
            <a:off x="5038725" y="2724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7" name="Rectangle 71"/>
          <p:cNvSpPr>
            <a:spLocks noChangeAspect="1" noChangeArrowheads="1"/>
          </p:cNvSpPr>
          <p:nvPr/>
        </p:nvSpPr>
        <p:spPr bwMode="auto">
          <a:xfrm>
            <a:off x="5526088" y="2590800"/>
            <a:ext cx="101600" cy="112713"/>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08" name="Rectangle 72"/>
          <p:cNvSpPr>
            <a:spLocks noChangeAspect="1" noChangeArrowheads="1"/>
          </p:cNvSpPr>
          <p:nvPr/>
        </p:nvSpPr>
        <p:spPr bwMode="auto">
          <a:xfrm>
            <a:off x="6003925" y="2470150"/>
            <a:ext cx="101600" cy="111125"/>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10" name="Text Box 74"/>
          <p:cNvSpPr txBox="1">
            <a:spLocks noChangeAspect="1" noChangeArrowheads="1"/>
          </p:cNvSpPr>
          <p:nvPr/>
        </p:nvSpPr>
        <p:spPr bwMode="auto">
          <a:xfrm>
            <a:off x="2209800" y="289560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7</a:t>
            </a:r>
          </a:p>
        </p:txBody>
      </p:sp>
      <p:sp>
        <p:nvSpPr>
          <p:cNvPr id="65611" name="Text Box 75"/>
          <p:cNvSpPr txBox="1">
            <a:spLocks noChangeAspect="1" noChangeArrowheads="1"/>
          </p:cNvSpPr>
          <p:nvPr/>
        </p:nvSpPr>
        <p:spPr bwMode="auto">
          <a:xfrm>
            <a:off x="5638800" y="2024390"/>
            <a:ext cx="633507" cy="26161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100" dirty="0"/>
              <a:t>DRAM 0</a:t>
            </a:r>
          </a:p>
        </p:txBody>
      </p:sp>
      <p:grpSp>
        <p:nvGrpSpPr>
          <p:cNvPr id="4" name="Group 138"/>
          <p:cNvGrpSpPr>
            <a:grpSpLocks/>
          </p:cNvGrpSpPr>
          <p:nvPr/>
        </p:nvGrpSpPr>
        <p:grpSpPr bwMode="auto">
          <a:xfrm>
            <a:off x="2330450" y="2576513"/>
            <a:ext cx="4144963" cy="3154362"/>
            <a:chOff x="1468" y="1527"/>
            <a:chExt cx="2611" cy="1987"/>
          </a:xfrm>
        </p:grpSpPr>
        <p:grpSp>
          <p:nvGrpSpPr>
            <p:cNvPr id="5" name="Group 108"/>
            <p:cNvGrpSpPr>
              <a:grpSpLocks/>
            </p:cNvGrpSpPr>
            <p:nvPr/>
          </p:nvGrpSpPr>
          <p:grpSpPr bwMode="auto">
            <a:xfrm>
              <a:off x="1468" y="3023"/>
              <a:ext cx="2581" cy="491"/>
              <a:chOff x="1468" y="3023"/>
              <a:chExt cx="2581" cy="491"/>
            </a:xfrm>
          </p:grpSpPr>
          <p:sp>
            <p:nvSpPr>
              <p:cNvPr id="65553" name="Text Box 17"/>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554" name="Text Box 18"/>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559" name="Text Box 2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560" name="Text Box 2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561" name="Text Box 2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562" name="Text Box 2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563" name="Text Box 2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564" name="Text Box 2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565" name="Text Box 2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566" name="Text Box 3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571" name="Text Box 35"/>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572" name="Text Box 36"/>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573" name="Text Box 37"/>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574" name="Text Box 38"/>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575" name="Text Box 39"/>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576" name="Text Box 40"/>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6" name="Group 107"/>
              <p:cNvGrpSpPr>
                <a:grpSpLocks/>
              </p:cNvGrpSpPr>
              <p:nvPr/>
            </p:nvGrpSpPr>
            <p:grpSpPr bwMode="auto">
              <a:xfrm>
                <a:off x="1536" y="3153"/>
                <a:ext cx="2446" cy="361"/>
                <a:chOff x="1536" y="3153"/>
                <a:chExt cx="2446" cy="361"/>
              </a:xfrm>
            </p:grpSpPr>
            <p:grpSp>
              <p:nvGrpSpPr>
                <p:cNvPr id="7" name="Group 97"/>
                <p:cNvGrpSpPr>
                  <a:grpSpLocks/>
                </p:cNvGrpSpPr>
                <p:nvPr/>
              </p:nvGrpSpPr>
              <p:grpSpPr bwMode="auto">
                <a:xfrm>
                  <a:off x="1536" y="3153"/>
                  <a:ext cx="2446" cy="154"/>
                  <a:chOff x="1536" y="3153"/>
                  <a:chExt cx="2446" cy="154"/>
                </a:xfrm>
              </p:grpSpPr>
              <p:sp>
                <p:nvSpPr>
                  <p:cNvPr id="65555" name="Rectangle 1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6" name="Rectangle 2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7" name="Rectangle 2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58" name="Rectangle 2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7" name="Rectangle 31"/>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8" name="Rectangle 32"/>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69" name="Rectangle 33"/>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570" name="Rectangle 34"/>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65577" name="Text Box 41"/>
                <p:cNvSpPr txBox="1">
                  <a:spLocks noChangeAspect="1" noChangeArrowheads="1"/>
                </p:cNvSpPr>
                <p:nvPr/>
              </p:nvSpPr>
              <p:spPr bwMode="auto">
                <a:xfrm>
                  <a:off x="1733" y="3301"/>
                  <a:ext cx="1958" cy="213"/>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64-bit word main memory address </a:t>
                  </a:r>
                  <a:r>
                    <a:rPr lang="en-US" sz="1600" i="1" dirty="0"/>
                    <a:t>A</a:t>
                  </a:r>
                </a:p>
              </p:txBody>
            </p:sp>
          </p:grpSp>
        </p:grpSp>
        <p:grpSp>
          <p:nvGrpSpPr>
            <p:cNvPr id="8" name="Group 106"/>
            <p:cNvGrpSpPr>
              <a:grpSpLocks/>
            </p:cNvGrpSpPr>
            <p:nvPr/>
          </p:nvGrpSpPr>
          <p:grpSpPr bwMode="auto">
            <a:xfrm>
              <a:off x="1651" y="1527"/>
              <a:ext cx="2428" cy="1497"/>
              <a:chOff x="1651" y="1527"/>
              <a:chExt cx="2428" cy="1497"/>
            </a:xfrm>
          </p:grpSpPr>
          <p:grpSp>
            <p:nvGrpSpPr>
              <p:cNvPr id="9" name="Group 100"/>
              <p:cNvGrpSpPr>
                <a:grpSpLocks/>
              </p:cNvGrpSpPr>
              <p:nvPr/>
            </p:nvGrpSpPr>
            <p:grpSpPr bwMode="auto">
              <a:xfrm>
                <a:off x="1677" y="1527"/>
                <a:ext cx="2137" cy="1497"/>
                <a:chOff x="1677" y="1527"/>
                <a:chExt cx="2137" cy="1497"/>
              </a:xfrm>
            </p:grpSpPr>
            <p:sp>
              <p:nvSpPr>
                <p:cNvPr id="65580" name="Line 44"/>
                <p:cNvSpPr>
                  <a:spLocks noChangeAspect="1" noChangeShapeType="1"/>
                </p:cNvSpPr>
                <p:nvPr/>
              </p:nvSpPr>
              <p:spPr bwMode="auto">
                <a:xfrm>
                  <a:off x="3814" y="1527"/>
                  <a:ext cx="0" cy="1497"/>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1" name="Line 45"/>
                <p:cNvSpPr>
                  <a:spLocks noChangeAspect="1" noChangeShapeType="1"/>
                </p:cNvSpPr>
                <p:nvPr/>
              </p:nvSpPr>
              <p:spPr bwMode="auto">
                <a:xfrm>
                  <a:off x="3513" y="1604"/>
                  <a:ext cx="0" cy="141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2" name="Line 46"/>
                <p:cNvSpPr>
                  <a:spLocks noChangeAspect="1" noChangeShapeType="1"/>
                </p:cNvSpPr>
                <p:nvPr/>
              </p:nvSpPr>
              <p:spPr bwMode="auto">
                <a:xfrm flipH="1">
                  <a:off x="3206" y="1680"/>
                  <a:ext cx="0" cy="134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3" name="Line 47"/>
                <p:cNvSpPr>
                  <a:spLocks noChangeAspect="1" noChangeShapeType="1"/>
                </p:cNvSpPr>
                <p:nvPr/>
              </p:nvSpPr>
              <p:spPr bwMode="auto">
                <a:xfrm>
                  <a:off x="2905" y="1757"/>
                  <a:ext cx="0" cy="1261"/>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4" name="Line 48"/>
                <p:cNvSpPr>
                  <a:spLocks noChangeAspect="1" noChangeShapeType="1"/>
                </p:cNvSpPr>
                <p:nvPr/>
              </p:nvSpPr>
              <p:spPr bwMode="auto">
                <a:xfrm>
                  <a:off x="2592" y="1834"/>
                  <a:ext cx="0" cy="1190"/>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5" name="Line 49"/>
                <p:cNvSpPr>
                  <a:spLocks noChangeAspect="1" noChangeShapeType="1"/>
                </p:cNvSpPr>
                <p:nvPr/>
              </p:nvSpPr>
              <p:spPr bwMode="auto">
                <a:xfrm>
                  <a:off x="2278" y="1911"/>
                  <a:ext cx="0" cy="1113"/>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6" name="Line 50"/>
                <p:cNvSpPr>
                  <a:spLocks noChangeAspect="1" noChangeShapeType="1"/>
                </p:cNvSpPr>
                <p:nvPr/>
              </p:nvSpPr>
              <p:spPr bwMode="auto">
                <a:xfrm flipH="1">
                  <a:off x="1971" y="1988"/>
                  <a:ext cx="0" cy="1036"/>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sp>
              <p:nvSpPr>
                <p:cNvPr id="65587" name="Line 51"/>
                <p:cNvSpPr>
                  <a:spLocks noChangeAspect="1" noChangeShapeType="1"/>
                </p:cNvSpPr>
                <p:nvPr/>
              </p:nvSpPr>
              <p:spPr bwMode="auto">
                <a:xfrm>
                  <a:off x="1677" y="2064"/>
                  <a:ext cx="0" cy="954"/>
                </a:xfrm>
                <a:prstGeom prst="line">
                  <a:avLst/>
                </a:prstGeom>
                <a:noFill/>
                <a:ln w="38100">
                  <a:solidFill>
                    <a:srgbClr val="99CCFF"/>
                  </a:solidFill>
                  <a:round/>
                  <a:headEnd/>
                  <a:tailEnd type="triangle" w="med" len="med"/>
                </a:ln>
                <a:effectLst/>
              </p:spPr>
              <p:txBody>
                <a:bodyPr wrap="none" anchor="ctr">
                  <a:prstTxWarp prst="textNoShape">
                    <a:avLst/>
                  </a:prstTxWarp>
                </a:bodyPr>
                <a:lstStyle/>
                <a:p>
                  <a:endParaRPr lang="en-US"/>
                </a:p>
              </p:txBody>
            </p:sp>
          </p:grpSp>
          <p:sp>
            <p:nvSpPr>
              <p:cNvPr id="65609" name="Text Box 73"/>
              <p:cNvSpPr txBox="1">
                <a:spLocks noChangeAspect="1" noChangeArrowheads="1"/>
              </p:cNvSpPr>
              <p:nvPr/>
            </p:nvSpPr>
            <p:spPr bwMode="auto">
              <a:xfrm>
                <a:off x="3792" y="2497"/>
                <a:ext cx="28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0-7</a:t>
                </a:r>
              </a:p>
            </p:txBody>
          </p:sp>
          <p:sp>
            <p:nvSpPr>
              <p:cNvPr id="65612" name="Text Box 76"/>
              <p:cNvSpPr txBox="1">
                <a:spLocks noChangeAspect="1" noChangeArrowheads="1"/>
              </p:cNvSpPr>
              <p:nvPr/>
            </p:nvSpPr>
            <p:spPr bwMode="auto">
              <a:xfrm>
                <a:off x="3494" y="2497"/>
                <a:ext cx="307"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8-15</a:t>
                </a:r>
              </a:p>
            </p:txBody>
          </p:sp>
          <p:sp>
            <p:nvSpPr>
              <p:cNvPr id="65613" name="Text Box 77"/>
              <p:cNvSpPr txBox="1">
                <a:spLocks noChangeAspect="1" noChangeArrowheads="1"/>
              </p:cNvSpPr>
              <p:nvPr/>
            </p:nvSpPr>
            <p:spPr bwMode="auto">
              <a:xfrm>
                <a:off x="3186"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16-23</a:t>
                </a:r>
              </a:p>
            </p:txBody>
          </p:sp>
          <p:sp>
            <p:nvSpPr>
              <p:cNvPr id="65614" name="Text Box 78"/>
              <p:cNvSpPr txBox="1">
                <a:spLocks noChangeAspect="1" noChangeArrowheads="1"/>
              </p:cNvSpPr>
              <p:nvPr/>
            </p:nvSpPr>
            <p:spPr bwMode="auto">
              <a:xfrm>
                <a:off x="2879"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24-31</a:t>
                </a:r>
              </a:p>
            </p:txBody>
          </p:sp>
          <p:sp>
            <p:nvSpPr>
              <p:cNvPr id="65615" name="Text Box 79"/>
              <p:cNvSpPr txBox="1">
                <a:spLocks noChangeAspect="1" noChangeArrowheads="1"/>
              </p:cNvSpPr>
              <p:nvPr/>
            </p:nvSpPr>
            <p:spPr bwMode="auto">
              <a:xfrm>
                <a:off x="2572"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32-39</a:t>
                </a:r>
              </a:p>
            </p:txBody>
          </p:sp>
          <p:sp>
            <p:nvSpPr>
              <p:cNvPr id="65616" name="Text Box 80"/>
              <p:cNvSpPr txBox="1">
                <a:spLocks noChangeAspect="1" noChangeArrowheads="1"/>
              </p:cNvSpPr>
              <p:nvPr/>
            </p:nvSpPr>
            <p:spPr bwMode="auto">
              <a:xfrm>
                <a:off x="2245"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40-47</a:t>
                </a:r>
              </a:p>
            </p:txBody>
          </p:sp>
          <p:sp>
            <p:nvSpPr>
              <p:cNvPr id="65617" name="Text Box 81"/>
              <p:cNvSpPr txBox="1">
                <a:spLocks noChangeAspect="1" noChangeArrowheads="1"/>
              </p:cNvSpPr>
              <p:nvPr/>
            </p:nvSpPr>
            <p:spPr bwMode="auto">
              <a:xfrm>
                <a:off x="1938"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48-55</a:t>
                </a:r>
              </a:p>
            </p:txBody>
          </p:sp>
          <p:sp>
            <p:nvSpPr>
              <p:cNvPr id="65618" name="Text Box 82"/>
              <p:cNvSpPr txBox="1">
                <a:spLocks noChangeAspect="1" noChangeArrowheads="1"/>
              </p:cNvSpPr>
              <p:nvPr/>
            </p:nvSpPr>
            <p:spPr bwMode="auto">
              <a:xfrm>
                <a:off x="1651" y="2497"/>
                <a:ext cx="360" cy="288"/>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200"/>
                  <a:t>bits</a:t>
                </a:r>
              </a:p>
              <a:p>
                <a:pPr algn="l">
                  <a:lnSpc>
                    <a:spcPct val="100000"/>
                  </a:lnSpc>
                </a:pPr>
                <a:r>
                  <a:rPr lang="en-US" sz="1200"/>
                  <a:t>56-63</a:t>
                </a:r>
              </a:p>
            </p:txBody>
          </p:sp>
        </p:grpSp>
      </p:grpSp>
      <p:grpSp>
        <p:nvGrpSpPr>
          <p:cNvPr id="10" name="Group 139"/>
          <p:cNvGrpSpPr>
            <a:grpSpLocks/>
          </p:cNvGrpSpPr>
          <p:nvPr/>
        </p:nvGrpSpPr>
        <p:grpSpPr bwMode="auto">
          <a:xfrm>
            <a:off x="2330450" y="4951413"/>
            <a:ext cx="4097338" cy="1830387"/>
            <a:chOff x="1468" y="3023"/>
            <a:chExt cx="2581" cy="1153"/>
          </a:xfrm>
        </p:grpSpPr>
        <p:grpSp>
          <p:nvGrpSpPr>
            <p:cNvPr id="11" name="Group 105"/>
            <p:cNvGrpSpPr>
              <a:grpSpLocks/>
            </p:cNvGrpSpPr>
            <p:nvPr/>
          </p:nvGrpSpPr>
          <p:grpSpPr bwMode="auto">
            <a:xfrm>
              <a:off x="2476" y="3677"/>
              <a:ext cx="1158" cy="499"/>
              <a:chOff x="2476" y="3677"/>
              <a:chExt cx="1158" cy="499"/>
            </a:xfrm>
          </p:grpSpPr>
          <p:sp>
            <p:nvSpPr>
              <p:cNvPr id="65619" name="AutoShape 83"/>
              <p:cNvSpPr>
                <a:spLocks noChangeAspect="1" noChangeArrowheads="1"/>
              </p:cNvSpPr>
              <p:nvPr/>
            </p:nvSpPr>
            <p:spPr bwMode="auto">
              <a:xfrm>
                <a:off x="2476" y="3677"/>
                <a:ext cx="538" cy="499"/>
              </a:xfrm>
              <a:prstGeom prst="downArrow">
                <a:avLst>
                  <a:gd name="adj1" fmla="val 50000"/>
                  <a:gd name="adj2" fmla="val 25000"/>
                </a:avLst>
              </a:prstGeom>
              <a:solidFill>
                <a:srgbClr val="FF99CC"/>
              </a:solidFill>
              <a:ln w="12700">
                <a:solidFill>
                  <a:srgbClr val="000004"/>
                </a:solidFill>
                <a:miter lim="800000"/>
                <a:headEnd/>
                <a:tailEnd/>
              </a:ln>
              <a:effectLst>
                <a:outerShdw blurRad="63500" dist="38099" dir="2700000" algn="ctr" rotWithShape="0">
                  <a:srgbClr val="000004">
                    <a:alpha val="74998"/>
                  </a:srgbClr>
                </a:outerShdw>
              </a:effectLst>
            </p:spPr>
            <p:txBody>
              <a:bodyPr wrap="none" anchor="ctr">
                <a:prstTxWarp prst="textNoShape">
                  <a:avLst/>
                </a:prstTxWarp>
              </a:bodyPr>
              <a:lstStyle/>
              <a:p>
                <a:endParaRPr lang="en-US"/>
              </a:p>
            </p:txBody>
          </p:sp>
          <p:sp>
            <p:nvSpPr>
              <p:cNvPr id="65620" name="Text Box 84"/>
              <p:cNvSpPr txBox="1">
                <a:spLocks noChangeAspect="1" noChangeArrowheads="1"/>
              </p:cNvSpPr>
              <p:nvPr/>
            </p:nvSpPr>
            <p:spPr bwMode="auto">
              <a:xfrm>
                <a:off x="2952" y="3754"/>
                <a:ext cx="682" cy="213"/>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64-bit word</a:t>
                </a:r>
              </a:p>
            </p:txBody>
          </p:sp>
        </p:grpSp>
        <p:grpSp>
          <p:nvGrpSpPr>
            <p:cNvPr id="12" name="Group 110"/>
            <p:cNvGrpSpPr>
              <a:grpSpLocks/>
            </p:cNvGrpSpPr>
            <p:nvPr/>
          </p:nvGrpSpPr>
          <p:grpSpPr bwMode="auto">
            <a:xfrm>
              <a:off x="1468" y="3023"/>
              <a:ext cx="2581" cy="284"/>
              <a:chOff x="1468" y="3023"/>
              <a:chExt cx="2581" cy="284"/>
            </a:xfrm>
          </p:grpSpPr>
          <p:sp>
            <p:nvSpPr>
              <p:cNvPr id="65647" name="Text Box 111"/>
              <p:cNvSpPr txBox="1">
                <a:spLocks noChangeAspect="1" noChangeArrowheads="1"/>
              </p:cNvSpPr>
              <p:nvPr/>
            </p:nvSpPr>
            <p:spPr bwMode="auto">
              <a:xfrm>
                <a:off x="3889"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0</a:t>
                </a:r>
              </a:p>
            </p:txBody>
          </p:sp>
          <p:sp>
            <p:nvSpPr>
              <p:cNvPr id="65648" name="Text Box 112"/>
              <p:cNvSpPr txBox="1">
                <a:spLocks noChangeAspect="1" noChangeArrowheads="1"/>
              </p:cNvSpPr>
              <p:nvPr/>
            </p:nvSpPr>
            <p:spPr bwMode="auto">
              <a:xfrm>
                <a:off x="269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31</a:t>
                </a:r>
              </a:p>
            </p:txBody>
          </p:sp>
          <p:sp>
            <p:nvSpPr>
              <p:cNvPr id="65649" name="Text Box 113"/>
              <p:cNvSpPr txBox="1">
                <a:spLocks noChangeAspect="1" noChangeArrowheads="1"/>
              </p:cNvSpPr>
              <p:nvPr/>
            </p:nvSpPr>
            <p:spPr bwMode="auto">
              <a:xfrm>
                <a:off x="3645"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7</a:t>
                </a:r>
              </a:p>
            </p:txBody>
          </p:sp>
          <p:sp>
            <p:nvSpPr>
              <p:cNvPr id="65650" name="Text Box 114"/>
              <p:cNvSpPr txBox="1">
                <a:spLocks noChangeAspect="1" noChangeArrowheads="1"/>
              </p:cNvSpPr>
              <p:nvPr/>
            </p:nvSpPr>
            <p:spPr bwMode="auto">
              <a:xfrm>
                <a:off x="3554" y="3023"/>
                <a:ext cx="160"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8</a:t>
                </a:r>
              </a:p>
            </p:txBody>
          </p:sp>
          <p:sp>
            <p:nvSpPr>
              <p:cNvPr id="65651" name="Text Box 115"/>
              <p:cNvSpPr txBox="1">
                <a:spLocks noChangeAspect="1" noChangeArrowheads="1"/>
              </p:cNvSpPr>
              <p:nvPr/>
            </p:nvSpPr>
            <p:spPr bwMode="auto">
              <a:xfrm>
                <a:off x="3309"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15</a:t>
                </a:r>
              </a:p>
            </p:txBody>
          </p:sp>
          <p:sp>
            <p:nvSpPr>
              <p:cNvPr id="65652" name="Text Box 116"/>
              <p:cNvSpPr txBox="1">
                <a:spLocks noChangeAspect="1" noChangeArrowheads="1"/>
              </p:cNvSpPr>
              <p:nvPr/>
            </p:nvSpPr>
            <p:spPr bwMode="auto">
              <a:xfrm>
                <a:off x="319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16</a:t>
                </a:r>
              </a:p>
            </p:txBody>
          </p:sp>
          <p:sp>
            <p:nvSpPr>
              <p:cNvPr id="65653" name="Text Box 117"/>
              <p:cNvSpPr txBox="1">
                <a:spLocks noChangeAspect="1" noChangeArrowheads="1"/>
              </p:cNvSpPr>
              <p:nvPr/>
            </p:nvSpPr>
            <p:spPr bwMode="auto">
              <a:xfrm>
                <a:off x="3030"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23</a:t>
                </a:r>
              </a:p>
            </p:txBody>
          </p:sp>
          <p:sp>
            <p:nvSpPr>
              <p:cNvPr id="65654" name="Text Box 118"/>
              <p:cNvSpPr txBox="1">
                <a:spLocks noChangeAspect="1" noChangeArrowheads="1"/>
              </p:cNvSpPr>
              <p:nvPr/>
            </p:nvSpPr>
            <p:spPr bwMode="auto">
              <a:xfrm>
                <a:off x="2925"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24</a:t>
                </a:r>
              </a:p>
            </p:txBody>
          </p:sp>
          <p:sp>
            <p:nvSpPr>
              <p:cNvPr id="65655" name="Text Box 119"/>
              <p:cNvSpPr txBox="1">
                <a:spLocks noChangeAspect="1" noChangeArrowheads="1"/>
              </p:cNvSpPr>
              <p:nvPr/>
            </p:nvSpPr>
            <p:spPr bwMode="auto">
              <a:xfrm>
                <a:off x="2591"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32</a:t>
                </a:r>
              </a:p>
            </p:txBody>
          </p:sp>
          <p:sp>
            <p:nvSpPr>
              <p:cNvPr id="65656" name="Text Box 120"/>
              <p:cNvSpPr txBox="1">
                <a:spLocks noChangeAspect="1" noChangeArrowheads="1"/>
              </p:cNvSpPr>
              <p:nvPr/>
            </p:nvSpPr>
            <p:spPr bwMode="auto">
              <a:xfrm>
                <a:off x="146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63</a:t>
                </a:r>
              </a:p>
            </p:txBody>
          </p:sp>
          <p:sp>
            <p:nvSpPr>
              <p:cNvPr id="65657" name="Text Box 121"/>
              <p:cNvSpPr txBox="1">
                <a:spLocks noChangeAspect="1" noChangeArrowheads="1"/>
              </p:cNvSpPr>
              <p:nvPr/>
            </p:nvSpPr>
            <p:spPr bwMode="auto">
              <a:xfrm>
                <a:off x="2407"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39</a:t>
                </a:r>
              </a:p>
            </p:txBody>
          </p:sp>
          <p:sp>
            <p:nvSpPr>
              <p:cNvPr id="65658" name="Text Box 122"/>
              <p:cNvSpPr txBox="1">
                <a:spLocks noChangeAspect="1" noChangeArrowheads="1"/>
              </p:cNvSpPr>
              <p:nvPr/>
            </p:nvSpPr>
            <p:spPr bwMode="auto">
              <a:xfrm>
                <a:off x="2283"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40</a:t>
                </a:r>
              </a:p>
            </p:txBody>
          </p:sp>
          <p:sp>
            <p:nvSpPr>
              <p:cNvPr id="65659" name="Text Box 123"/>
              <p:cNvSpPr txBox="1">
                <a:spLocks noChangeAspect="1" noChangeArrowheads="1"/>
              </p:cNvSpPr>
              <p:nvPr/>
            </p:nvSpPr>
            <p:spPr bwMode="auto">
              <a:xfrm>
                <a:off x="2082"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47</a:t>
                </a:r>
              </a:p>
            </p:txBody>
          </p:sp>
          <p:sp>
            <p:nvSpPr>
              <p:cNvPr id="65660" name="Text Box 124"/>
              <p:cNvSpPr txBox="1">
                <a:spLocks noChangeAspect="1" noChangeArrowheads="1"/>
              </p:cNvSpPr>
              <p:nvPr/>
            </p:nvSpPr>
            <p:spPr bwMode="auto">
              <a:xfrm>
                <a:off x="1976"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48</a:t>
                </a:r>
              </a:p>
            </p:txBody>
          </p:sp>
          <p:sp>
            <p:nvSpPr>
              <p:cNvPr id="65661" name="Text Box 125"/>
              <p:cNvSpPr txBox="1">
                <a:spLocks noChangeAspect="1" noChangeArrowheads="1"/>
              </p:cNvSpPr>
              <p:nvPr/>
            </p:nvSpPr>
            <p:spPr bwMode="auto">
              <a:xfrm>
                <a:off x="1784"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55</a:t>
                </a:r>
              </a:p>
            </p:txBody>
          </p:sp>
          <p:sp>
            <p:nvSpPr>
              <p:cNvPr id="65662" name="Text Box 126"/>
              <p:cNvSpPr txBox="1">
                <a:spLocks noChangeAspect="1" noChangeArrowheads="1"/>
              </p:cNvSpPr>
              <p:nvPr/>
            </p:nvSpPr>
            <p:spPr bwMode="auto">
              <a:xfrm>
                <a:off x="1658" y="3023"/>
                <a:ext cx="204" cy="1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000"/>
                  <a:t>56</a:t>
                </a:r>
              </a:p>
            </p:txBody>
          </p:sp>
          <p:grpSp>
            <p:nvGrpSpPr>
              <p:cNvPr id="14" name="Group 128"/>
              <p:cNvGrpSpPr>
                <a:grpSpLocks/>
              </p:cNvGrpSpPr>
              <p:nvPr/>
            </p:nvGrpSpPr>
            <p:grpSpPr bwMode="auto">
              <a:xfrm>
                <a:off x="1536" y="3153"/>
                <a:ext cx="2446" cy="154"/>
                <a:chOff x="1536" y="3153"/>
                <a:chExt cx="2446" cy="154"/>
              </a:xfrm>
            </p:grpSpPr>
            <p:sp>
              <p:nvSpPr>
                <p:cNvPr id="65665" name="Rectangle 129"/>
                <p:cNvSpPr>
                  <a:spLocks noChangeAspect="1" noChangeArrowheads="1"/>
                </p:cNvSpPr>
                <p:nvPr/>
              </p:nvSpPr>
              <p:spPr bwMode="auto">
                <a:xfrm>
                  <a:off x="275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6" name="Rectangle 130"/>
                <p:cNvSpPr>
                  <a:spLocks noChangeAspect="1" noChangeArrowheads="1"/>
                </p:cNvSpPr>
                <p:nvPr/>
              </p:nvSpPr>
              <p:spPr bwMode="auto">
                <a:xfrm>
                  <a:off x="306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7" name="Rectangle 131"/>
                <p:cNvSpPr>
                  <a:spLocks noChangeAspect="1" noChangeArrowheads="1"/>
                </p:cNvSpPr>
                <p:nvPr/>
              </p:nvSpPr>
              <p:spPr bwMode="auto">
                <a:xfrm>
                  <a:off x="336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8" name="Rectangle 132"/>
                <p:cNvSpPr>
                  <a:spLocks noChangeAspect="1" noChangeArrowheads="1"/>
                </p:cNvSpPr>
                <p:nvPr/>
              </p:nvSpPr>
              <p:spPr bwMode="auto">
                <a:xfrm>
                  <a:off x="3674" y="3153"/>
                  <a:ext cx="308"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69" name="Rectangle 133"/>
                <p:cNvSpPr>
                  <a:spLocks noChangeAspect="1" noChangeArrowheads="1"/>
                </p:cNvSpPr>
                <p:nvPr/>
              </p:nvSpPr>
              <p:spPr bwMode="auto">
                <a:xfrm>
                  <a:off x="1536"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0" name="Rectangle 134"/>
                <p:cNvSpPr>
                  <a:spLocks noChangeAspect="1" noChangeArrowheads="1"/>
                </p:cNvSpPr>
                <p:nvPr/>
              </p:nvSpPr>
              <p:spPr bwMode="auto">
                <a:xfrm>
                  <a:off x="1843"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1" name="Rectangle 135"/>
                <p:cNvSpPr>
                  <a:spLocks noChangeAspect="1" noChangeArrowheads="1"/>
                </p:cNvSpPr>
                <p:nvPr/>
              </p:nvSpPr>
              <p:spPr bwMode="auto">
                <a:xfrm>
                  <a:off x="2150"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5672" name="Rectangle 136"/>
                <p:cNvSpPr>
                  <a:spLocks noChangeAspect="1" noChangeArrowheads="1"/>
                </p:cNvSpPr>
                <p:nvPr/>
              </p:nvSpPr>
              <p:spPr bwMode="auto">
                <a:xfrm>
                  <a:off x="2457" y="3153"/>
                  <a:ext cx="307" cy="154"/>
                </a:xfrm>
                <a:prstGeom prst="rect">
                  <a:avLst/>
                </a:prstGeom>
                <a:solidFill>
                  <a:srgbClr val="FF99CC"/>
                </a:solidFill>
                <a:ln w="12700">
                  <a:solidFill>
                    <a:schemeClr val="tx1"/>
                  </a:solidFill>
                  <a:miter lim="800000"/>
                  <a:headEnd/>
                  <a:tailEnd/>
                </a:ln>
                <a:effectLst/>
              </p:spPr>
              <p:txBody>
                <a:bodyPr wrap="none" anchor="ctr">
                  <a:prstTxWarp prst="textNoShape">
                    <a:avLst/>
                  </a:prstTxWarp>
                </a:bodyPr>
                <a:lstStyle/>
                <a:p>
                  <a:endParaRPr lang="en-US"/>
                </a:p>
              </p:txBody>
            </p:sp>
          </p:grpSp>
        </p:grpSp>
      </p:grpSp>
    </p:spTree>
    <p:extLst>
      <p:ext uri="{BB962C8B-B14F-4D97-AF65-F5344CB8AC3E}">
        <p14:creationId xmlns:p14="http://schemas.microsoft.com/office/powerpoint/2010/main" val="28684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altLang="zh-CN" dirty="0"/>
              <a:t>The memory abstraction</a:t>
            </a:r>
            <a:endParaRPr lang="en-US" dirty="0"/>
          </a:p>
          <a:p>
            <a:pPr>
              <a:lnSpc>
                <a:spcPct val="80000"/>
              </a:lnSpc>
            </a:pPr>
            <a:r>
              <a:rPr lang="en-US" altLang="zh-CN" dirty="0">
                <a:solidFill>
                  <a:schemeClr val="bg2">
                    <a:lumMod val="60000"/>
                    <a:lumOff val="40000"/>
                  </a:schemeClr>
                </a:solidFill>
              </a:rPr>
              <a:t>RAM : main memory building block</a:t>
            </a:r>
            <a:endParaRPr lang="en-US" dirty="0"/>
          </a:p>
          <a:p>
            <a:pPr>
              <a:lnSpc>
                <a:spcPct val="80000"/>
              </a:lnSpc>
            </a:pPr>
            <a:r>
              <a:rPr lang="en-US" dirty="0">
                <a:solidFill>
                  <a:schemeClr val="bg2">
                    <a:lumMod val="60000"/>
                    <a:lumOff val="40000"/>
                  </a:schemeClr>
                </a:solidFill>
              </a:rPr>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altLang="zh-CN" dirty="0">
                <a:solidFill>
                  <a:schemeClr val="bg2">
                    <a:lumMod val="60000"/>
                    <a:lumOff val="40000"/>
                  </a:schemeClr>
                </a:solidFill>
              </a:rPr>
              <a:t>The memory abstraction</a:t>
            </a:r>
            <a:endParaRPr lang="en-US" dirty="0">
              <a:solidFill>
                <a:schemeClr val="bg2">
                  <a:lumMod val="60000"/>
                  <a:lumOff val="40000"/>
                </a:schemeClr>
              </a:solidFill>
            </a:endParaRPr>
          </a:p>
          <a:p>
            <a:pPr>
              <a:lnSpc>
                <a:spcPct val="80000"/>
              </a:lnSpc>
            </a:pPr>
            <a:r>
              <a:rPr lang="en-US" altLang="zh-CN" dirty="0">
                <a:solidFill>
                  <a:schemeClr val="bg2">
                    <a:lumMod val="60000"/>
                    <a:lumOff val="40000"/>
                  </a:schemeClr>
                </a:solidFill>
              </a:rPr>
              <a:t>RAM : main memory building block</a:t>
            </a:r>
            <a:endParaRPr lang="en-US" dirty="0">
              <a:solidFill>
                <a:schemeClr val="bg2">
                  <a:lumMod val="60000"/>
                  <a:lumOff val="40000"/>
                </a:schemeClr>
              </a:solidFill>
            </a:endParaRPr>
          </a:p>
          <a:p>
            <a:pPr>
              <a:lnSpc>
                <a:spcPct val="80000"/>
              </a:lnSpc>
            </a:pPr>
            <a:r>
              <a:rPr lang="en-US" dirty="0"/>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extLst>
      <p:ext uri="{BB962C8B-B14F-4D97-AF65-F5344CB8AC3E}">
        <p14:creationId xmlns:p14="http://schemas.microsoft.com/office/powerpoint/2010/main" val="285401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35A53-7405-6143-9F3C-7F0AB949E725}"/>
              </a:ext>
            </a:extLst>
          </p:cNvPr>
          <p:cNvSpPr>
            <a:spLocks noGrp="1"/>
          </p:cNvSpPr>
          <p:nvPr>
            <p:ph type="title"/>
          </p:nvPr>
        </p:nvSpPr>
        <p:spPr/>
        <p:txBody>
          <a:bodyPr/>
          <a:lstStyle/>
          <a:p>
            <a:r>
              <a:rPr lang="en-US" dirty="0"/>
              <a:t>Storage Technologies</a:t>
            </a:r>
          </a:p>
        </p:txBody>
      </p:sp>
      <p:sp>
        <p:nvSpPr>
          <p:cNvPr id="4" name="Content Placeholder 3">
            <a:extLst>
              <a:ext uri="{FF2B5EF4-FFF2-40B4-BE49-F238E27FC236}">
                <a16:creationId xmlns:a16="http://schemas.microsoft.com/office/drawing/2014/main" id="{8ABCFA18-21DF-A54A-9887-FD892C043BC1}"/>
              </a:ext>
            </a:extLst>
          </p:cNvPr>
          <p:cNvSpPr>
            <a:spLocks noGrp="1"/>
          </p:cNvSpPr>
          <p:nvPr>
            <p:ph sz="half" idx="1"/>
          </p:nvPr>
        </p:nvSpPr>
        <p:spPr>
          <a:xfrm>
            <a:off x="638175" y="1133182"/>
            <a:ext cx="3871913" cy="5200943"/>
          </a:xfrm>
        </p:spPr>
        <p:txBody>
          <a:bodyPr/>
          <a:lstStyle/>
          <a:p>
            <a:r>
              <a:rPr lang="en-US" dirty="0"/>
              <a:t>Magnetic Disks</a:t>
            </a:r>
          </a:p>
          <a:p>
            <a:endParaRPr lang="en-US" dirty="0"/>
          </a:p>
          <a:p>
            <a:endParaRPr lang="en-US" dirty="0"/>
          </a:p>
          <a:p>
            <a:endParaRPr lang="en-US" dirty="0"/>
          </a:p>
          <a:p>
            <a:endParaRPr lang="en-US" dirty="0"/>
          </a:p>
          <a:p>
            <a:endParaRPr lang="en-US" dirty="0"/>
          </a:p>
          <a:p>
            <a:r>
              <a:rPr lang="en-US" dirty="0"/>
              <a:t>Store on magnetic medium</a:t>
            </a:r>
          </a:p>
          <a:p>
            <a:r>
              <a:rPr lang="en-US" dirty="0"/>
              <a:t>Electromechanical access</a:t>
            </a:r>
          </a:p>
        </p:txBody>
      </p:sp>
      <p:sp>
        <p:nvSpPr>
          <p:cNvPr id="5" name="Content Placeholder 4">
            <a:extLst>
              <a:ext uri="{FF2B5EF4-FFF2-40B4-BE49-F238E27FC236}">
                <a16:creationId xmlns:a16="http://schemas.microsoft.com/office/drawing/2014/main" id="{36F0D6F7-AA6E-E644-94B7-4C704EBBA5C3}"/>
              </a:ext>
            </a:extLst>
          </p:cNvPr>
          <p:cNvSpPr>
            <a:spLocks noGrp="1"/>
          </p:cNvSpPr>
          <p:nvPr>
            <p:ph sz="half" idx="2"/>
          </p:nvPr>
        </p:nvSpPr>
        <p:spPr>
          <a:xfrm>
            <a:off x="4662488" y="1065320"/>
            <a:ext cx="3871912" cy="5268805"/>
          </a:xfrm>
        </p:spPr>
        <p:txBody>
          <a:bodyPr/>
          <a:lstStyle/>
          <a:p>
            <a:r>
              <a:rPr lang="en-US" dirty="0"/>
              <a:t>Nonvolatile (Flash) Memory</a:t>
            </a:r>
          </a:p>
          <a:p>
            <a:endParaRPr lang="en-US" dirty="0"/>
          </a:p>
          <a:p>
            <a:endParaRPr lang="en-US" dirty="0"/>
          </a:p>
          <a:p>
            <a:endParaRPr lang="en-US" dirty="0"/>
          </a:p>
          <a:p>
            <a:pPr marL="0" indent="0">
              <a:buNone/>
            </a:pPr>
            <a:endParaRPr lang="en-US" dirty="0"/>
          </a:p>
          <a:p>
            <a:r>
              <a:rPr lang="en-US" dirty="0"/>
              <a:t>Store as persistent charge</a:t>
            </a:r>
          </a:p>
          <a:p>
            <a:r>
              <a:rPr lang="en-US" dirty="0"/>
              <a:t>Implemented with 3-D structure</a:t>
            </a:r>
          </a:p>
          <a:p>
            <a:pPr lvl="1"/>
            <a:r>
              <a:rPr lang="en-US" dirty="0"/>
              <a:t>100+ levels of cells</a:t>
            </a:r>
          </a:p>
          <a:p>
            <a:pPr lvl="1"/>
            <a:r>
              <a:rPr lang="en-US" dirty="0"/>
              <a:t>3 bits data per cell</a:t>
            </a:r>
          </a:p>
        </p:txBody>
      </p:sp>
      <p:pic>
        <p:nvPicPr>
          <p:cNvPr id="6" name="Picture 2" descr="disk">
            <a:extLst>
              <a:ext uri="{FF2B5EF4-FFF2-40B4-BE49-F238E27FC236}">
                <a16:creationId xmlns:a16="http://schemas.microsoft.com/office/drawing/2014/main" id="{A8316EE2-C94C-2E44-83AB-62ACCA6BEAB5}"/>
              </a:ext>
            </a:extLst>
          </p:cNvPr>
          <p:cNvPicPr>
            <a:picLocks noChangeAspect="1" noChangeArrowheads="1"/>
          </p:cNvPicPr>
          <p:nvPr/>
        </p:nvPicPr>
        <p:blipFill>
          <a:blip r:embed="rId3"/>
          <a:srcRect l="11427" t="11632" b="8240"/>
          <a:stretch>
            <a:fillRect/>
          </a:stretch>
        </p:blipFill>
        <p:spPr bwMode="auto">
          <a:xfrm>
            <a:off x="834501" y="1981774"/>
            <a:ext cx="3118837" cy="2212924"/>
          </a:xfrm>
          <a:prstGeom prst="rect">
            <a:avLst/>
          </a:prstGeom>
          <a:noFill/>
        </p:spPr>
      </p:pic>
      <p:pic>
        <p:nvPicPr>
          <p:cNvPr id="2050" name="Picture 2" descr="https://3uzly11fn22f2ax25l6snwb1-wpengine.netdna-ssl.com/wp-content/uploads/blog9_fig1.jpg">
            <a:extLst>
              <a:ext uri="{FF2B5EF4-FFF2-40B4-BE49-F238E27FC236}">
                <a16:creationId xmlns:a16="http://schemas.microsoft.com/office/drawing/2014/main" id="{F3FEDDCA-028E-7F4A-A5A5-5E58A321F2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5884" y="1981774"/>
            <a:ext cx="3204762" cy="221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79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descr="disk"/>
          <p:cNvPicPr>
            <a:picLocks noChangeAspect="1" noChangeArrowheads="1"/>
          </p:cNvPicPr>
          <p:nvPr/>
        </p:nvPicPr>
        <p:blipFill>
          <a:blip r:embed="rId3"/>
          <a:srcRect l="11427" t="11632" b="8240"/>
          <a:stretch>
            <a:fillRect/>
          </a:stretch>
        </p:blipFill>
        <p:spPr bwMode="auto">
          <a:xfrm>
            <a:off x="1828800" y="1219200"/>
            <a:ext cx="6496050" cy="4724400"/>
          </a:xfrm>
          <a:prstGeom prst="rect">
            <a:avLst/>
          </a:prstGeom>
          <a:noFill/>
        </p:spPr>
      </p:pic>
      <p:sp>
        <p:nvSpPr>
          <p:cNvPr id="106499" name="Rectangle 3"/>
          <p:cNvSpPr>
            <a:spLocks noGrp="1" noChangeArrowheads="1"/>
          </p:cNvSpPr>
          <p:nvPr>
            <p:ph type="title"/>
          </p:nvPr>
        </p:nvSpPr>
        <p:spPr/>
        <p:txBody>
          <a:bodyPr/>
          <a:lstStyle/>
          <a:p>
            <a:r>
              <a:rPr lang="en-US"/>
              <a:t>What’s Inside A Disk Drive?</a:t>
            </a:r>
          </a:p>
        </p:txBody>
      </p:sp>
      <p:sp>
        <p:nvSpPr>
          <p:cNvPr id="106500" name="Text Box 4"/>
          <p:cNvSpPr txBox="1">
            <a:spLocks noChangeArrowheads="1"/>
          </p:cNvSpPr>
          <p:nvPr/>
        </p:nvSpPr>
        <p:spPr bwMode="auto">
          <a:xfrm>
            <a:off x="3733800" y="1219200"/>
            <a:ext cx="1203325"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Spindle</a:t>
            </a:r>
          </a:p>
        </p:txBody>
      </p:sp>
      <p:sp>
        <p:nvSpPr>
          <p:cNvPr id="106501" name="Line 5"/>
          <p:cNvSpPr>
            <a:spLocks noChangeShapeType="1"/>
          </p:cNvSpPr>
          <p:nvPr/>
        </p:nvSpPr>
        <p:spPr bwMode="auto">
          <a:xfrm>
            <a:off x="2590800" y="1752600"/>
            <a:ext cx="1828800" cy="16002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2" name="Text Box 6"/>
          <p:cNvSpPr txBox="1">
            <a:spLocks noChangeArrowheads="1"/>
          </p:cNvSpPr>
          <p:nvPr/>
        </p:nvSpPr>
        <p:spPr bwMode="auto">
          <a:xfrm>
            <a:off x="2286000" y="1371600"/>
            <a:ext cx="742950"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a:solidFill>
                  <a:schemeClr val="tx1"/>
                </a:solidFill>
                <a:latin typeface="Arial" charset="0"/>
              </a:rPr>
              <a:t>Arm</a:t>
            </a:r>
          </a:p>
        </p:txBody>
      </p:sp>
      <p:sp>
        <p:nvSpPr>
          <p:cNvPr id="106503" name="Line 7"/>
          <p:cNvSpPr>
            <a:spLocks noChangeShapeType="1"/>
          </p:cNvSpPr>
          <p:nvPr/>
        </p:nvSpPr>
        <p:spPr bwMode="auto">
          <a:xfrm>
            <a:off x="1600200" y="2819400"/>
            <a:ext cx="22098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4" name="Text Box 8"/>
          <p:cNvSpPr txBox="1">
            <a:spLocks noChangeArrowheads="1"/>
          </p:cNvSpPr>
          <p:nvPr/>
        </p:nvSpPr>
        <p:spPr bwMode="auto">
          <a:xfrm>
            <a:off x="914400" y="2362200"/>
            <a:ext cx="13192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Actuator</a:t>
            </a:r>
          </a:p>
        </p:txBody>
      </p:sp>
      <p:sp>
        <p:nvSpPr>
          <p:cNvPr id="106505" name="Line 9"/>
          <p:cNvSpPr>
            <a:spLocks noChangeShapeType="1"/>
          </p:cNvSpPr>
          <p:nvPr/>
        </p:nvSpPr>
        <p:spPr bwMode="auto">
          <a:xfrm flipH="1">
            <a:off x="6629400" y="1981200"/>
            <a:ext cx="9144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6" name="Text Box 10"/>
          <p:cNvSpPr txBox="1">
            <a:spLocks noChangeArrowheads="1"/>
          </p:cNvSpPr>
          <p:nvPr/>
        </p:nvSpPr>
        <p:spPr bwMode="auto">
          <a:xfrm>
            <a:off x="7315200" y="1524000"/>
            <a:ext cx="1217613" cy="45720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Platters</a:t>
            </a:r>
          </a:p>
        </p:txBody>
      </p:sp>
      <p:sp>
        <p:nvSpPr>
          <p:cNvPr id="106507" name="Line 11"/>
          <p:cNvSpPr>
            <a:spLocks noChangeShapeType="1"/>
          </p:cNvSpPr>
          <p:nvPr/>
        </p:nvSpPr>
        <p:spPr bwMode="auto">
          <a:xfrm flipV="1">
            <a:off x="2286000" y="4572000"/>
            <a:ext cx="228600" cy="6096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08" name="AutoShape 12"/>
          <p:cNvSpPr>
            <a:spLocks noChangeArrowheads="1"/>
          </p:cNvSpPr>
          <p:nvPr/>
        </p:nvSpPr>
        <p:spPr bwMode="auto">
          <a:xfrm flipH="1">
            <a:off x="5638800" y="4724400"/>
            <a:ext cx="1200498" cy="609600"/>
          </a:xfrm>
          <a:prstGeom prst="curvedUpArrow">
            <a:avLst>
              <a:gd name="adj1" fmla="val 57500"/>
              <a:gd name="adj2" fmla="val 98466"/>
              <a:gd name="adj3" fmla="val 33333"/>
            </a:avLst>
          </a:prstGeom>
          <a:solidFill>
            <a:srgbClr val="CCFFCC"/>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6509" name="Text Box 13"/>
          <p:cNvSpPr txBox="1">
            <a:spLocks noChangeArrowheads="1"/>
          </p:cNvSpPr>
          <p:nvPr/>
        </p:nvSpPr>
        <p:spPr bwMode="auto">
          <a:xfrm>
            <a:off x="6839298" y="4192588"/>
            <a:ext cx="2219778" cy="156966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dirty="0">
                <a:solidFill>
                  <a:schemeClr val="tx1"/>
                </a:solidFill>
                <a:latin typeface="Arial" charset="0"/>
              </a:rPr>
              <a:t>Electronics</a:t>
            </a:r>
          </a:p>
          <a:p>
            <a:pPr>
              <a:lnSpc>
                <a:spcPct val="100000"/>
              </a:lnSpc>
              <a:buClrTx/>
              <a:buSzTx/>
              <a:buFontTx/>
              <a:buNone/>
            </a:pPr>
            <a:r>
              <a:rPr lang="en-US" dirty="0">
                <a:latin typeface="Arial" charset="0"/>
              </a:rPr>
              <a:t>(including a </a:t>
            </a:r>
          </a:p>
          <a:p>
            <a:pPr>
              <a:lnSpc>
                <a:spcPct val="100000"/>
              </a:lnSpc>
              <a:buClrTx/>
              <a:buSzTx/>
              <a:buFontTx/>
              <a:buNone/>
            </a:pPr>
            <a:r>
              <a:rPr lang="en-US" dirty="0">
                <a:latin typeface="Arial" charset="0"/>
              </a:rPr>
              <a:t>processor </a:t>
            </a:r>
          </a:p>
          <a:p>
            <a:pPr>
              <a:lnSpc>
                <a:spcPct val="100000"/>
              </a:lnSpc>
              <a:buClrTx/>
              <a:buSzTx/>
              <a:buFontTx/>
              <a:buNone/>
            </a:pPr>
            <a:r>
              <a:rPr lang="en-US" dirty="0">
                <a:latin typeface="Arial" charset="0"/>
              </a:rPr>
              <a:t>and memory!)</a:t>
            </a:r>
            <a:endParaRPr lang="en-US" dirty="0">
              <a:solidFill>
                <a:schemeClr val="tx1"/>
              </a:solidFill>
              <a:latin typeface="Arial" charset="0"/>
            </a:endParaRPr>
          </a:p>
        </p:txBody>
      </p:sp>
      <p:sp>
        <p:nvSpPr>
          <p:cNvPr id="106510" name="Line 14"/>
          <p:cNvSpPr>
            <a:spLocks noChangeShapeType="1"/>
          </p:cNvSpPr>
          <p:nvPr/>
        </p:nvSpPr>
        <p:spPr bwMode="auto">
          <a:xfrm>
            <a:off x="4419600" y="1676400"/>
            <a:ext cx="1219200" cy="1066800"/>
          </a:xfrm>
          <a:prstGeom prst="line">
            <a:avLst/>
          </a:prstGeom>
          <a:noFill/>
          <a:ln w="38100">
            <a:solidFill>
              <a:schemeClr val="accent1"/>
            </a:solidFill>
            <a:round/>
            <a:headEnd/>
            <a:tailEnd type="triangle" w="med" len="med"/>
          </a:ln>
          <a:effectLst/>
        </p:spPr>
        <p:txBody>
          <a:bodyPr wrap="none" anchor="ctr">
            <a:prstTxWarp prst="textNoShape">
              <a:avLst/>
            </a:prstTxWarp>
          </a:bodyPr>
          <a:lstStyle/>
          <a:p>
            <a:endParaRPr lang="en-US"/>
          </a:p>
        </p:txBody>
      </p:sp>
      <p:sp>
        <p:nvSpPr>
          <p:cNvPr id="106511" name="Text Box 15"/>
          <p:cNvSpPr txBox="1">
            <a:spLocks noChangeArrowheads="1"/>
          </p:cNvSpPr>
          <p:nvPr/>
        </p:nvSpPr>
        <p:spPr bwMode="auto">
          <a:xfrm>
            <a:off x="1524000" y="5181600"/>
            <a:ext cx="1524000" cy="822325"/>
          </a:xfrm>
          <a:prstGeom prst="rect">
            <a:avLst/>
          </a:prstGeom>
          <a:noFill/>
          <a:ln w="12700">
            <a:noFill/>
            <a:miter lim="800000"/>
            <a:headEnd/>
            <a:tailEnd/>
          </a:ln>
          <a:effectLst/>
        </p:spPr>
        <p:txBody>
          <a:bodyPr wrap="none">
            <a:prstTxWarp prst="textNoShape">
              <a:avLst/>
            </a:prstTxWarp>
            <a:spAutoFit/>
          </a:bodyPr>
          <a:lstStyle/>
          <a:p>
            <a:pPr algn="ctr">
              <a:lnSpc>
                <a:spcPct val="100000"/>
              </a:lnSpc>
              <a:buClrTx/>
              <a:buSzTx/>
              <a:buFontTx/>
              <a:buNone/>
            </a:pPr>
            <a:r>
              <a:rPr lang="en-US">
                <a:solidFill>
                  <a:schemeClr val="tx1"/>
                </a:solidFill>
                <a:latin typeface="Arial" charset="0"/>
              </a:rPr>
              <a:t>SCSI</a:t>
            </a:r>
          </a:p>
          <a:p>
            <a:pPr algn="ctr">
              <a:lnSpc>
                <a:spcPct val="100000"/>
              </a:lnSpc>
              <a:buClrTx/>
              <a:buSzTx/>
              <a:buFontTx/>
              <a:buNone/>
            </a:pPr>
            <a:r>
              <a:rPr lang="en-US">
                <a:solidFill>
                  <a:schemeClr val="tx1"/>
                </a:solidFill>
                <a:latin typeface="Arial" charset="0"/>
              </a:rPr>
              <a:t>connector</a:t>
            </a:r>
          </a:p>
        </p:txBody>
      </p:sp>
      <p:sp>
        <p:nvSpPr>
          <p:cNvPr id="106512" name="Text Box 16"/>
          <p:cNvSpPr txBox="1">
            <a:spLocks noChangeArrowheads="1"/>
          </p:cNvSpPr>
          <p:nvPr/>
        </p:nvSpPr>
        <p:spPr bwMode="auto">
          <a:xfrm>
            <a:off x="5410200" y="6216650"/>
            <a:ext cx="3338513" cy="336550"/>
          </a:xfrm>
          <a:prstGeom prst="rect">
            <a:avLst/>
          </a:prstGeom>
          <a:noFill/>
          <a:ln w="12700">
            <a:noFill/>
            <a:miter lim="800000"/>
            <a:headEnd/>
            <a:tailEnd/>
          </a:ln>
          <a:effectLst/>
        </p:spPr>
        <p:txBody>
          <a:bodyPr wrap="none">
            <a:prstTxWarp prst="textNoShape">
              <a:avLst/>
            </a:prstTxWarp>
            <a:spAutoFit/>
          </a:bodyPr>
          <a:lstStyle/>
          <a:p>
            <a:pPr>
              <a:lnSpc>
                <a:spcPct val="100000"/>
              </a:lnSpc>
              <a:buClrTx/>
              <a:buSzTx/>
              <a:buFontTx/>
              <a:buNone/>
            </a:pPr>
            <a:r>
              <a:rPr lang="en-US" sz="1600" i="1" dirty="0">
                <a:solidFill>
                  <a:schemeClr val="tx1"/>
                </a:solidFill>
              </a:rPr>
              <a:t>Image courtesy of Seagate Technology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29" name="Rectangle 45"/>
          <p:cNvSpPr>
            <a:spLocks noGrp="1" noChangeArrowheads="1"/>
          </p:cNvSpPr>
          <p:nvPr>
            <p:ph type="title"/>
          </p:nvPr>
        </p:nvSpPr>
        <p:spPr/>
        <p:txBody>
          <a:bodyPr/>
          <a:lstStyle/>
          <a:p>
            <a:r>
              <a:rPr lang="en-US"/>
              <a:t>Disk Geometry</a:t>
            </a:r>
          </a:p>
        </p:txBody>
      </p:sp>
      <p:sp>
        <p:nvSpPr>
          <p:cNvPr id="93230" name="Rectangle 46"/>
          <p:cNvSpPr>
            <a:spLocks noGrp="1" noChangeArrowheads="1"/>
          </p:cNvSpPr>
          <p:nvPr>
            <p:ph idx="1"/>
          </p:nvPr>
        </p:nvSpPr>
        <p:spPr>
          <a:xfrm>
            <a:off x="396875" y="1371600"/>
            <a:ext cx="7896225" cy="4972050"/>
          </a:xfrm>
        </p:spPr>
        <p:txBody>
          <a:bodyPr/>
          <a:lstStyle/>
          <a:p>
            <a:r>
              <a:rPr lang="en-US" dirty="0"/>
              <a:t>Disks consist of </a:t>
            </a:r>
            <a:r>
              <a:rPr lang="en-US" dirty="0">
                <a:solidFill>
                  <a:srgbClr val="FF0000"/>
                </a:solidFill>
              </a:rPr>
              <a:t>platters</a:t>
            </a:r>
            <a:r>
              <a:rPr lang="en-US" dirty="0"/>
              <a:t>, each with two </a:t>
            </a:r>
            <a:r>
              <a:rPr lang="en-US" dirty="0">
                <a:solidFill>
                  <a:srgbClr val="FF0000"/>
                </a:solidFill>
              </a:rPr>
              <a:t>surfaces</a:t>
            </a:r>
            <a:r>
              <a:rPr lang="en-US" dirty="0"/>
              <a:t>.</a:t>
            </a:r>
          </a:p>
          <a:p>
            <a:r>
              <a:rPr lang="en-US" dirty="0"/>
              <a:t>Each surface consists of concentric rings called </a:t>
            </a:r>
            <a:r>
              <a:rPr lang="en-US" dirty="0">
                <a:solidFill>
                  <a:srgbClr val="FF0000"/>
                </a:solidFill>
              </a:rPr>
              <a:t>tracks</a:t>
            </a:r>
            <a:r>
              <a:rPr lang="en-US" dirty="0"/>
              <a:t>.</a:t>
            </a:r>
          </a:p>
          <a:p>
            <a:r>
              <a:rPr lang="en-US" dirty="0"/>
              <a:t>Each track consists of </a:t>
            </a:r>
            <a:r>
              <a:rPr lang="en-US" dirty="0">
                <a:solidFill>
                  <a:srgbClr val="FF0000"/>
                </a:solidFill>
              </a:rPr>
              <a:t>sectors</a:t>
            </a:r>
            <a:r>
              <a:rPr lang="en-US" dirty="0"/>
              <a:t> separated by </a:t>
            </a:r>
            <a:r>
              <a:rPr lang="en-US" dirty="0">
                <a:solidFill>
                  <a:srgbClr val="FF0000"/>
                </a:solidFill>
              </a:rPr>
              <a:t>gaps</a:t>
            </a:r>
            <a:r>
              <a:rPr lang="en-US" dirty="0"/>
              <a:t>.</a:t>
            </a:r>
          </a:p>
        </p:txBody>
      </p:sp>
      <p:sp>
        <p:nvSpPr>
          <p:cNvPr id="93188" name="Oval 4"/>
          <p:cNvSpPr>
            <a:spLocks noChangeArrowheads="1"/>
          </p:cNvSpPr>
          <p:nvPr/>
        </p:nvSpPr>
        <p:spPr bwMode="auto">
          <a:xfrm>
            <a:off x="2036763" y="3941762"/>
            <a:ext cx="1851025" cy="18129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89" name="Oval 5"/>
          <p:cNvSpPr>
            <a:spLocks noChangeArrowheads="1"/>
          </p:cNvSpPr>
          <p:nvPr/>
        </p:nvSpPr>
        <p:spPr bwMode="auto">
          <a:xfrm>
            <a:off x="1066800" y="2992437"/>
            <a:ext cx="3790950" cy="3713163"/>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0" name="Oval 6"/>
          <p:cNvSpPr>
            <a:spLocks noChangeArrowheads="1"/>
          </p:cNvSpPr>
          <p:nvPr/>
        </p:nvSpPr>
        <p:spPr bwMode="auto">
          <a:xfrm>
            <a:off x="1257300" y="31781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1" name="Oval 7"/>
          <p:cNvSpPr>
            <a:spLocks noChangeArrowheads="1"/>
          </p:cNvSpPr>
          <p:nvPr/>
        </p:nvSpPr>
        <p:spPr bwMode="auto">
          <a:xfrm>
            <a:off x="1447800" y="3363912"/>
            <a:ext cx="3030538"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2" name="Oval 8"/>
          <p:cNvSpPr>
            <a:spLocks noChangeArrowheads="1"/>
          </p:cNvSpPr>
          <p:nvPr/>
        </p:nvSpPr>
        <p:spPr bwMode="auto">
          <a:xfrm>
            <a:off x="1638300" y="3551237"/>
            <a:ext cx="2649538" cy="25955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3" name="Oval 9"/>
          <p:cNvSpPr>
            <a:spLocks noChangeArrowheads="1"/>
          </p:cNvSpPr>
          <p:nvPr/>
        </p:nvSpPr>
        <p:spPr bwMode="auto">
          <a:xfrm>
            <a:off x="1827213" y="3736975"/>
            <a:ext cx="2270125" cy="2222500"/>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3194" name="Oval 10"/>
          <p:cNvSpPr>
            <a:spLocks noChangeArrowheads="1"/>
          </p:cNvSpPr>
          <p:nvPr/>
        </p:nvSpPr>
        <p:spPr bwMode="auto">
          <a:xfrm>
            <a:off x="2208213" y="4110037"/>
            <a:ext cx="1508125" cy="1477963"/>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3195" name="Oval 11"/>
          <p:cNvSpPr>
            <a:spLocks noChangeArrowheads="1"/>
          </p:cNvSpPr>
          <p:nvPr/>
        </p:nvSpPr>
        <p:spPr bwMode="auto">
          <a:xfrm>
            <a:off x="2408238" y="4275137"/>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3196" name="Text Box 12"/>
          <p:cNvSpPr txBox="1">
            <a:spLocks noChangeArrowheads="1"/>
          </p:cNvSpPr>
          <p:nvPr/>
        </p:nvSpPr>
        <p:spPr bwMode="auto">
          <a:xfrm>
            <a:off x="2535238" y="3319462"/>
            <a:ext cx="801822" cy="338554"/>
          </a:xfrm>
          <a:prstGeom prst="rect">
            <a:avLst/>
          </a:prstGeom>
          <a:solidFill>
            <a:schemeClr val="bg1"/>
          </a:solidFill>
          <a:ln w="25400">
            <a:noFill/>
            <a:miter lim="800000"/>
            <a:headEnd/>
            <a:tailEnd/>
          </a:ln>
          <a:effectLst/>
        </p:spPr>
        <p:txBody>
          <a:bodyPr wrap="none">
            <a:prstTxWarp prst="textNoShape">
              <a:avLst/>
            </a:prstTxWarp>
            <a:spAutoFit/>
          </a:bodyPr>
          <a:lstStyle/>
          <a:p>
            <a:pPr algn="l">
              <a:lnSpc>
                <a:spcPct val="100000"/>
              </a:lnSpc>
            </a:pPr>
            <a:r>
              <a:rPr lang="en-US" sz="1600" dirty="0"/>
              <a:t>Surface</a:t>
            </a:r>
          </a:p>
        </p:txBody>
      </p:sp>
      <p:sp>
        <p:nvSpPr>
          <p:cNvPr id="93197" name="Line 13"/>
          <p:cNvSpPr>
            <a:spLocks noChangeShapeType="1"/>
          </p:cNvSpPr>
          <p:nvPr/>
        </p:nvSpPr>
        <p:spPr bwMode="auto">
          <a:xfrm>
            <a:off x="1163638" y="3400425"/>
            <a:ext cx="990600" cy="67627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8" name="Line 14"/>
          <p:cNvSpPr>
            <a:spLocks noChangeShapeType="1"/>
          </p:cNvSpPr>
          <p:nvPr/>
        </p:nvSpPr>
        <p:spPr bwMode="auto">
          <a:xfrm>
            <a:off x="1436688" y="3400425"/>
            <a:ext cx="673100" cy="4445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199" name="Text Box 15"/>
          <p:cNvSpPr txBox="1">
            <a:spLocks noChangeArrowheads="1"/>
          </p:cNvSpPr>
          <p:nvPr/>
        </p:nvSpPr>
        <p:spPr bwMode="auto">
          <a:xfrm>
            <a:off x="793750" y="3110498"/>
            <a:ext cx="71796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Tracks</a:t>
            </a:r>
          </a:p>
        </p:txBody>
      </p:sp>
      <p:sp>
        <p:nvSpPr>
          <p:cNvPr id="93200" name="Oval 16"/>
          <p:cNvSpPr>
            <a:spLocks noChangeArrowheads="1"/>
          </p:cNvSpPr>
          <p:nvPr/>
        </p:nvSpPr>
        <p:spPr bwMode="auto">
          <a:xfrm>
            <a:off x="5675313" y="3970337"/>
            <a:ext cx="1851025" cy="1812925"/>
          </a:xfrm>
          <a:prstGeom prst="ellipse">
            <a:avLst/>
          </a:prstGeom>
          <a:noFill/>
          <a:ln w="57150">
            <a:solidFill>
              <a:schemeClr val="tx1"/>
            </a:solidFill>
            <a:round/>
            <a:headEnd/>
            <a:tailEnd/>
          </a:ln>
          <a:effectLst/>
        </p:spPr>
        <p:txBody>
          <a:bodyPr wrap="none" anchor="ctr">
            <a:prstTxWarp prst="textNoShape">
              <a:avLst/>
            </a:prstTxWarp>
          </a:bodyPr>
          <a:lstStyle/>
          <a:p>
            <a:endParaRPr lang="en-US"/>
          </a:p>
        </p:txBody>
      </p:sp>
      <p:sp>
        <p:nvSpPr>
          <p:cNvPr id="93201" name="Text Box 17"/>
          <p:cNvSpPr txBox="1">
            <a:spLocks noChangeArrowheads="1"/>
          </p:cNvSpPr>
          <p:nvPr/>
        </p:nvSpPr>
        <p:spPr bwMode="auto">
          <a:xfrm>
            <a:off x="6224588" y="3548062"/>
            <a:ext cx="797635"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t>Track </a:t>
            </a:r>
            <a:r>
              <a:rPr lang="en-US" sz="1600" i="1" dirty="0" err="1"/>
              <a:t>k</a:t>
            </a:r>
            <a:endParaRPr lang="en-US" sz="1600" i="1" dirty="0"/>
          </a:p>
        </p:txBody>
      </p:sp>
      <p:grpSp>
        <p:nvGrpSpPr>
          <p:cNvPr id="2" name="Group 18"/>
          <p:cNvGrpSpPr>
            <a:grpSpLocks/>
          </p:cNvGrpSpPr>
          <p:nvPr/>
        </p:nvGrpSpPr>
        <p:grpSpPr bwMode="auto">
          <a:xfrm>
            <a:off x="6611938" y="3914775"/>
            <a:ext cx="1066800" cy="990600"/>
            <a:chOff x="4320" y="690"/>
            <a:chExt cx="672" cy="624"/>
          </a:xfrm>
        </p:grpSpPr>
        <p:sp>
          <p:nvSpPr>
            <p:cNvPr id="93203" name="Line 1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4" name="Line 2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5" name="Line 2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6" name="Line 2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3" name="Group 23"/>
          <p:cNvGrpSpPr>
            <a:grpSpLocks/>
          </p:cNvGrpSpPr>
          <p:nvPr/>
        </p:nvGrpSpPr>
        <p:grpSpPr bwMode="auto">
          <a:xfrm flipV="1">
            <a:off x="6611938" y="4848225"/>
            <a:ext cx="1066800" cy="990600"/>
            <a:chOff x="4320" y="690"/>
            <a:chExt cx="672" cy="624"/>
          </a:xfrm>
        </p:grpSpPr>
        <p:sp>
          <p:nvSpPr>
            <p:cNvPr id="93208" name="Line 2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09" name="Line 2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0" name="Line 2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1" name="Line 2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4" name="Group 28"/>
          <p:cNvGrpSpPr>
            <a:grpSpLocks/>
          </p:cNvGrpSpPr>
          <p:nvPr/>
        </p:nvGrpSpPr>
        <p:grpSpPr bwMode="auto">
          <a:xfrm flipH="1" flipV="1">
            <a:off x="5545138" y="4848225"/>
            <a:ext cx="1066800" cy="990600"/>
            <a:chOff x="4320" y="690"/>
            <a:chExt cx="672" cy="624"/>
          </a:xfrm>
        </p:grpSpPr>
        <p:sp>
          <p:nvSpPr>
            <p:cNvPr id="93213" name="Line 29"/>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4" name="Line 30"/>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5" name="Line 31"/>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6" name="Line 32"/>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grpSp>
        <p:nvGrpSpPr>
          <p:cNvPr id="5" name="Group 33"/>
          <p:cNvGrpSpPr>
            <a:grpSpLocks/>
          </p:cNvGrpSpPr>
          <p:nvPr/>
        </p:nvGrpSpPr>
        <p:grpSpPr bwMode="auto">
          <a:xfrm flipH="1">
            <a:off x="5545138" y="3914775"/>
            <a:ext cx="1066800" cy="990600"/>
            <a:chOff x="4320" y="690"/>
            <a:chExt cx="672" cy="624"/>
          </a:xfrm>
        </p:grpSpPr>
        <p:sp>
          <p:nvSpPr>
            <p:cNvPr id="93218" name="Line 34"/>
            <p:cNvSpPr>
              <a:spLocks noChangeShapeType="1"/>
            </p:cNvSpPr>
            <p:nvPr/>
          </p:nvSpPr>
          <p:spPr bwMode="auto">
            <a:xfrm flipV="1">
              <a:off x="4320" y="690"/>
              <a:ext cx="0" cy="624"/>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19" name="Line 35"/>
            <p:cNvSpPr>
              <a:spLocks noChangeShapeType="1"/>
            </p:cNvSpPr>
            <p:nvPr/>
          </p:nvSpPr>
          <p:spPr bwMode="auto">
            <a:xfrm flipV="1">
              <a:off x="4320" y="720"/>
              <a:ext cx="336" cy="57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0" name="Line 36"/>
            <p:cNvSpPr>
              <a:spLocks noChangeShapeType="1"/>
            </p:cNvSpPr>
            <p:nvPr/>
          </p:nvSpPr>
          <p:spPr bwMode="auto">
            <a:xfrm flipV="1">
              <a:off x="4320" y="1296"/>
              <a:ext cx="672" cy="0"/>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sp>
          <p:nvSpPr>
            <p:cNvPr id="93221" name="Line 37"/>
            <p:cNvSpPr>
              <a:spLocks noChangeShapeType="1"/>
            </p:cNvSpPr>
            <p:nvPr/>
          </p:nvSpPr>
          <p:spPr bwMode="auto">
            <a:xfrm flipV="1">
              <a:off x="4320" y="960"/>
              <a:ext cx="576" cy="336"/>
            </a:xfrm>
            <a:prstGeom prst="line">
              <a:avLst/>
            </a:prstGeom>
            <a:noFill/>
            <a:ln w="76200">
              <a:solidFill>
                <a:schemeClr val="bg1"/>
              </a:solidFill>
              <a:round/>
              <a:headEnd/>
              <a:tailEnd/>
            </a:ln>
            <a:effectLst/>
          </p:spPr>
          <p:txBody>
            <a:bodyPr anchor="ctr">
              <a:prstTxWarp prst="textNoShape">
                <a:avLst/>
              </a:prstTxWarp>
              <a:spAutoFit/>
            </a:bodyPr>
            <a:lstStyle/>
            <a:p>
              <a:endParaRPr lang="en-US"/>
            </a:p>
          </p:txBody>
        </p:sp>
      </p:grpSp>
      <p:sp>
        <p:nvSpPr>
          <p:cNvPr id="93222" name="Text Box 38"/>
          <p:cNvSpPr txBox="1">
            <a:spLocks noChangeArrowheads="1"/>
          </p:cNvSpPr>
          <p:nvPr/>
        </p:nvSpPr>
        <p:spPr bwMode="auto">
          <a:xfrm>
            <a:off x="6149975" y="6247398"/>
            <a:ext cx="8018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Sectors</a:t>
            </a:r>
          </a:p>
        </p:txBody>
      </p:sp>
      <p:sp>
        <p:nvSpPr>
          <p:cNvPr id="93223" name="Line 39"/>
          <p:cNvSpPr>
            <a:spLocks noChangeShapeType="1"/>
          </p:cNvSpPr>
          <p:nvPr/>
        </p:nvSpPr>
        <p:spPr bwMode="auto">
          <a:xfrm flipV="1">
            <a:off x="63833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4" name="Line 40"/>
          <p:cNvSpPr>
            <a:spLocks noChangeShapeType="1"/>
          </p:cNvSpPr>
          <p:nvPr/>
        </p:nvSpPr>
        <p:spPr bwMode="auto">
          <a:xfrm flipV="1">
            <a:off x="6840538" y="5791200"/>
            <a:ext cx="0" cy="4572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3225" name="AutoShape 41"/>
          <p:cNvSpPr>
            <a:spLocks noChangeArrowheads="1"/>
          </p:cNvSpPr>
          <p:nvPr/>
        </p:nvSpPr>
        <p:spPr bwMode="auto">
          <a:xfrm>
            <a:off x="4097338" y="4724400"/>
            <a:ext cx="1524000" cy="304800"/>
          </a:xfrm>
          <a:prstGeom prst="rightArrow">
            <a:avLst>
              <a:gd name="adj1" fmla="val 50000"/>
              <a:gd name="adj2" fmla="val 125000"/>
            </a:avLst>
          </a:prstGeom>
          <a:solidFill>
            <a:srgbClr val="FFFFFF"/>
          </a:solidFill>
          <a:ln w="12700">
            <a:solidFill>
              <a:schemeClr val="tx1"/>
            </a:solidFill>
            <a:miter lim="800000"/>
            <a:headEnd/>
            <a:tailEnd/>
          </a:ln>
          <a:effectLst/>
        </p:spPr>
        <p:txBody>
          <a:bodyPr anchor="ctr">
            <a:prstTxWarp prst="textNoShape">
              <a:avLst/>
            </a:prstTxWarp>
            <a:spAutoFit/>
          </a:bodyPr>
          <a:lstStyle/>
          <a:p>
            <a:endParaRPr lang="en-US"/>
          </a:p>
        </p:txBody>
      </p:sp>
      <p:sp>
        <p:nvSpPr>
          <p:cNvPr id="93226" name="Text Box 42"/>
          <p:cNvSpPr txBox="1">
            <a:spLocks noChangeArrowheads="1"/>
          </p:cNvSpPr>
          <p:nvPr/>
        </p:nvSpPr>
        <p:spPr bwMode="auto">
          <a:xfrm>
            <a:off x="7286625" y="3551823"/>
            <a:ext cx="60555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Gaps</a:t>
            </a:r>
          </a:p>
        </p:txBody>
      </p:sp>
      <p:sp>
        <p:nvSpPr>
          <p:cNvPr id="93227" name="Line 43"/>
          <p:cNvSpPr>
            <a:spLocks noChangeShapeType="1"/>
          </p:cNvSpPr>
          <p:nvPr/>
        </p:nvSpPr>
        <p:spPr bwMode="auto">
          <a:xfrm flipH="1">
            <a:off x="7097713" y="3857625"/>
            <a:ext cx="247650" cy="219075"/>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3228" name="Line 44"/>
          <p:cNvSpPr>
            <a:spLocks noChangeShapeType="1"/>
          </p:cNvSpPr>
          <p:nvPr/>
        </p:nvSpPr>
        <p:spPr bwMode="auto">
          <a:xfrm flipV="1">
            <a:off x="7421563" y="3905250"/>
            <a:ext cx="190500" cy="514350"/>
          </a:xfrm>
          <a:prstGeom prst="line">
            <a:avLst/>
          </a:prstGeom>
          <a:noFill/>
          <a:ln w="12700">
            <a:solidFill>
              <a:schemeClr val="tx1"/>
            </a:solidFill>
            <a:round/>
            <a:headEnd type="triangle" w="med" len="med"/>
            <a:tailEnd/>
          </a:ln>
          <a:effectLst/>
        </p:spPr>
        <p:txBody>
          <a:bodyPr anchor="ctr">
            <a:prstTxWarp prst="textNoShape">
              <a:avLst/>
            </a:prstTxWarp>
            <a:spAutoFit/>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42" name="Rectangle 34"/>
          <p:cNvSpPr>
            <a:spLocks noGrp="1" noChangeArrowheads="1"/>
          </p:cNvSpPr>
          <p:nvPr>
            <p:ph type="title"/>
          </p:nvPr>
        </p:nvSpPr>
        <p:spPr/>
        <p:txBody>
          <a:bodyPr/>
          <a:lstStyle/>
          <a:p>
            <a:r>
              <a:rPr lang="en-US"/>
              <a:t>Disk Geometry (Muliple-Platter View)</a:t>
            </a:r>
          </a:p>
        </p:txBody>
      </p:sp>
      <p:sp>
        <p:nvSpPr>
          <p:cNvPr id="94243" name="Rectangle 35"/>
          <p:cNvSpPr>
            <a:spLocks noGrp="1" noChangeArrowheads="1"/>
          </p:cNvSpPr>
          <p:nvPr>
            <p:ph idx="1"/>
          </p:nvPr>
        </p:nvSpPr>
        <p:spPr/>
        <p:txBody>
          <a:bodyPr/>
          <a:lstStyle/>
          <a:p>
            <a:r>
              <a:rPr lang="en-US" dirty="0"/>
              <a:t> Aligned tracks form a cylinder.</a:t>
            </a:r>
          </a:p>
        </p:txBody>
      </p:sp>
      <p:sp>
        <p:nvSpPr>
          <p:cNvPr id="94212" name="Line 4"/>
          <p:cNvSpPr>
            <a:spLocks noChangeShapeType="1"/>
          </p:cNvSpPr>
          <p:nvPr/>
        </p:nvSpPr>
        <p:spPr bwMode="auto">
          <a:xfrm flipV="1">
            <a:off x="2914650" y="35020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3" name="Line 5"/>
          <p:cNvSpPr>
            <a:spLocks noChangeShapeType="1"/>
          </p:cNvSpPr>
          <p:nvPr/>
        </p:nvSpPr>
        <p:spPr bwMode="auto">
          <a:xfrm flipV="1">
            <a:off x="2914650" y="4086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4" name="AutoShape 6"/>
          <p:cNvSpPr>
            <a:spLocks noChangeArrowheads="1"/>
          </p:cNvSpPr>
          <p:nvPr/>
        </p:nvSpPr>
        <p:spPr bwMode="auto">
          <a:xfrm>
            <a:off x="4146550" y="4035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15" name="Oval 7"/>
          <p:cNvSpPr>
            <a:spLocks noChangeArrowheads="1"/>
          </p:cNvSpPr>
          <p:nvPr/>
        </p:nvSpPr>
        <p:spPr bwMode="auto">
          <a:xfrm>
            <a:off x="3117850" y="38449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16" name="Line 8"/>
          <p:cNvSpPr>
            <a:spLocks noChangeShapeType="1"/>
          </p:cNvSpPr>
          <p:nvPr/>
        </p:nvSpPr>
        <p:spPr bwMode="auto">
          <a:xfrm flipV="1">
            <a:off x="2914650" y="29305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17" name="Text Box 9"/>
          <p:cNvSpPr txBox="1">
            <a:spLocks noChangeArrowheads="1"/>
          </p:cNvSpPr>
          <p:nvPr/>
        </p:nvSpPr>
        <p:spPr bwMode="auto">
          <a:xfrm>
            <a:off x="1866900" y="25294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0</a:t>
            </a:r>
          </a:p>
        </p:txBody>
      </p:sp>
      <p:sp>
        <p:nvSpPr>
          <p:cNvPr id="94218" name="Text Box 10"/>
          <p:cNvSpPr txBox="1">
            <a:spLocks noChangeArrowheads="1"/>
          </p:cNvSpPr>
          <p:nvPr/>
        </p:nvSpPr>
        <p:spPr bwMode="auto">
          <a:xfrm>
            <a:off x="1866900" y="28755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1</a:t>
            </a:r>
          </a:p>
        </p:txBody>
      </p:sp>
      <p:sp>
        <p:nvSpPr>
          <p:cNvPr id="94219" name="Text Box 11"/>
          <p:cNvSpPr txBox="1">
            <a:spLocks noChangeArrowheads="1"/>
          </p:cNvSpPr>
          <p:nvPr/>
        </p:nvSpPr>
        <p:spPr bwMode="auto">
          <a:xfrm>
            <a:off x="1866900" y="31009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2</a:t>
            </a:r>
          </a:p>
        </p:txBody>
      </p:sp>
      <p:sp>
        <p:nvSpPr>
          <p:cNvPr id="94220" name="Text Box 12"/>
          <p:cNvSpPr txBox="1">
            <a:spLocks noChangeArrowheads="1"/>
          </p:cNvSpPr>
          <p:nvPr/>
        </p:nvSpPr>
        <p:spPr bwMode="auto">
          <a:xfrm>
            <a:off x="1866900" y="34470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3</a:t>
            </a:r>
          </a:p>
        </p:txBody>
      </p:sp>
      <p:sp>
        <p:nvSpPr>
          <p:cNvPr id="94221" name="Text Box 13"/>
          <p:cNvSpPr txBox="1">
            <a:spLocks noChangeArrowheads="1"/>
          </p:cNvSpPr>
          <p:nvPr/>
        </p:nvSpPr>
        <p:spPr bwMode="auto">
          <a:xfrm>
            <a:off x="1866900" y="3685173"/>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4</a:t>
            </a:r>
          </a:p>
        </p:txBody>
      </p:sp>
      <p:sp>
        <p:nvSpPr>
          <p:cNvPr id="94222" name="Text Box 14"/>
          <p:cNvSpPr txBox="1">
            <a:spLocks noChangeArrowheads="1"/>
          </p:cNvSpPr>
          <p:nvPr/>
        </p:nvSpPr>
        <p:spPr bwMode="auto">
          <a:xfrm>
            <a:off x="1866900" y="4031248"/>
            <a:ext cx="94218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Surface 5</a:t>
            </a:r>
          </a:p>
        </p:txBody>
      </p:sp>
      <p:sp>
        <p:nvSpPr>
          <p:cNvPr id="94223" name="Line 15"/>
          <p:cNvSpPr>
            <a:spLocks noChangeShapeType="1"/>
          </p:cNvSpPr>
          <p:nvPr/>
        </p:nvSpPr>
        <p:spPr bwMode="auto">
          <a:xfrm>
            <a:off x="2914650" y="38449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24" name="Oval 16"/>
          <p:cNvSpPr>
            <a:spLocks noChangeArrowheads="1"/>
          </p:cNvSpPr>
          <p:nvPr/>
        </p:nvSpPr>
        <p:spPr bwMode="auto">
          <a:xfrm>
            <a:off x="3765550" y="39973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5" name="AutoShape 17"/>
          <p:cNvSpPr>
            <a:spLocks noChangeArrowheads="1"/>
          </p:cNvSpPr>
          <p:nvPr/>
        </p:nvSpPr>
        <p:spPr bwMode="auto">
          <a:xfrm>
            <a:off x="4146550" y="34639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6" name="Oval 18"/>
          <p:cNvSpPr>
            <a:spLocks noChangeArrowheads="1"/>
          </p:cNvSpPr>
          <p:nvPr/>
        </p:nvSpPr>
        <p:spPr bwMode="auto">
          <a:xfrm>
            <a:off x="3143250" y="32353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27" name="Oval 19"/>
          <p:cNvSpPr>
            <a:spLocks noChangeArrowheads="1"/>
          </p:cNvSpPr>
          <p:nvPr/>
        </p:nvSpPr>
        <p:spPr bwMode="auto">
          <a:xfrm>
            <a:off x="3752850" y="34258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28" name="AutoShape 20"/>
          <p:cNvSpPr>
            <a:spLocks noChangeArrowheads="1"/>
          </p:cNvSpPr>
          <p:nvPr/>
        </p:nvSpPr>
        <p:spPr bwMode="auto">
          <a:xfrm>
            <a:off x="4146550" y="28924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29" name="Oval 21"/>
          <p:cNvSpPr>
            <a:spLocks noChangeArrowheads="1"/>
          </p:cNvSpPr>
          <p:nvPr/>
        </p:nvSpPr>
        <p:spPr bwMode="auto">
          <a:xfrm>
            <a:off x="3105150" y="268922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4230" name="Oval 22"/>
          <p:cNvSpPr>
            <a:spLocks noChangeArrowheads="1"/>
          </p:cNvSpPr>
          <p:nvPr/>
        </p:nvSpPr>
        <p:spPr bwMode="auto">
          <a:xfrm>
            <a:off x="3752850" y="2816225"/>
            <a:ext cx="1193800" cy="165100"/>
          </a:xfrm>
          <a:prstGeom prst="ellipse">
            <a:avLst/>
          </a:prstGeom>
          <a:noFill/>
          <a:ln w="12700">
            <a:solidFill>
              <a:schemeClr val="tx1"/>
            </a:solidFill>
            <a:round/>
            <a:headEnd/>
            <a:tailEnd/>
          </a:ln>
          <a:effectLst/>
        </p:spPr>
        <p:txBody>
          <a:bodyPr wrap="none" anchor="ctr">
            <a:prstTxWarp prst="textNoShape">
              <a:avLst/>
            </a:prstTxWarp>
            <a:spAutoFit/>
          </a:bodyPr>
          <a:lstStyle/>
          <a:p>
            <a:endParaRPr lang="en-US"/>
          </a:p>
        </p:txBody>
      </p:sp>
      <p:sp>
        <p:nvSpPr>
          <p:cNvPr id="94231" name="AutoShape 23"/>
          <p:cNvSpPr>
            <a:spLocks noChangeArrowheads="1"/>
          </p:cNvSpPr>
          <p:nvPr/>
        </p:nvSpPr>
        <p:spPr bwMode="auto">
          <a:xfrm>
            <a:off x="4146550" y="229552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4232" name="Line 24"/>
          <p:cNvSpPr>
            <a:spLocks noChangeShapeType="1"/>
          </p:cNvSpPr>
          <p:nvPr/>
        </p:nvSpPr>
        <p:spPr bwMode="auto">
          <a:xfrm>
            <a:off x="2914650" y="26892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3" name="Line 25"/>
          <p:cNvSpPr>
            <a:spLocks noChangeShapeType="1"/>
          </p:cNvSpPr>
          <p:nvPr/>
        </p:nvSpPr>
        <p:spPr bwMode="auto">
          <a:xfrm>
            <a:off x="2914650" y="3260725"/>
            <a:ext cx="520700" cy="12700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4234" name="Line 26"/>
          <p:cNvSpPr>
            <a:spLocks noChangeShapeType="1"/>
          </p:cNvSpPr>
          <p:nvPr/>
        </p:nvSpPr>
        <p:spPr bwMode="auto">
          <a:xfrm>
            <a:off x="3765550" y="28924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5" name="Line 27"/>
          <p:cNvSpPr>
            <a:spLocks noChangeShapeType="1"/>
          </p:cNvSpPr>
          <p:nvPr/>
        </p:nvSpPr>
        <p:spPr bwMode="auto">
          <a:xfrm>
            <a:off x="4946650" y="2905125"/>
            <a:ext cx="0" cy="1193800"/>
          </a:xfrm>
          <a:prstGeom prst="line">
            <a:avLst/>
          </a:prstGeom>
          <a:noFill/>
          <a:ln w="12700" cap="rnd">
            <a:solidFill>
              <a:schemeClr val="tx1"/>
            </a:solidFill>
            <a:prstDash val="sysDot"/>
            <a:round/>
            <a:headEnd/>
            <a:tailEnd/>
          </a:ln>
          <a:effectLst/>
        </p:spPr>
        <p:txBody>
          <a:bodyPr wrap="none" anchor="ctr">
            <a:prstTxWarp prst="textNoShape">
              <a:avLst/>
            </a:prstTxWarp>
            <a:spAutoFit/>
          </a:bodyPr>
          <a:lstStyle/>
          <a:p>
            <a:endParaRPr lang="en-US"/>
          </a:p>
        </p:txBody>
      </p:sp>
      <p:sp>
        <p:nvSpPr>
          <p:cNvPr id="94236" name="Text Box 28"/>
          <p:cNvSpPr txBox="1">
            <a:spLocks noChangeArrowheads="1"/>
          </p:cNvSpPr>
          <p:nvPr/>
        </p:nvSpPr>
        <p:spPr bwMode="auto">
          <a:xfrm>
            <a:off x="4395788" y="1897648"/>
            <a:ext cx="118494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latin typeface="Arial" charset="0"/>
              </a:rPr>
              <a:t>Cylinder </a:t>
            </a:r>
            <a:r>
              <a:rPr lang="en-US" sz="1600" i="1" dirty="0" err="1">
                <a:latin typeface="Arial" charset="0"/>
              </a:rPr>
              <a:t>k</a:t>
            </a:r>
            <a:endParaRPr lang="en-US" sz="1600" dirty="0">
              <a:latin typeface="Arial" charset="0"/>
            </a:endParaRPr>
          </a:p>
        </p:txBody>
      </p:sp>
      <p:sp>
        <p:nvSpPr>
          <p:cNvPr id="94237" name="Line 29"/>
          <p:cNvSpPr>
            <a:spLocks noChangeShapeType="1"/>
          </p:cNvSpPr>
          <p:nvPr/>
        </p:nvSpPr>
        <p:spPr bwMode="auto">
          <a:xfrm flipH="1">
            <a:off x="4768850" y="2295525"/>
            <a:ext cx="177800" cy="520700"/>
          </a:xfrm>
          <a:prstGeom prst="line">
            <a:avLst/>
          </a:prstGeom>
          <a:noFill/>
          <a:ln w="12700">
            <a:solidFill>
              <a:schemeClr val="tx1"/>
            </a:solidFill>
            <a:round/>
            <a:headEnd/>
            <a:tailEnd type="triangle" w="med" len="med"/>
          </a:ln>
          <a:effectLst/>
        </p:spPr>
        <p:txBody>
          <a:bodyPr wrap="none" anchor="ctr">
            <a:prstTxWarp prst="textNoShape">
              <a:avLst/>
            </a:prstTxWarp>
            <a:spAutoFit/>
          </a:bodyPr>
          <a:lstStyle/>
          <a:p>
            <a:endParaRPr lang="en-US"/>
          </a:p>
        </p:txBody>
      </p:sp>
      <p:sp>
        <p:nvSpPr>
          <p:cNvPr id="94238" name="Text Box 30"/>
          <p:cNvSpPr txBox="1">
            <a:spLocks noChangeArrowheads="1"/>
          </p:cNvSpPr>
          <p:nvPr/>
        </p:nvSpPr>
        <p:spPr bwMode="auto">
          <a:xfrm>
            <a:off x="3905250" y="4615448"/>
            <a:ext cx="792404"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Spindle</a:t>
            </a:r>
          </a:p>
        </p:txBody>
      </p:sp>
      <p:sp>
        <p:nvSpPr>
          <p:cNvPr id="94239" name="Text Box 31"/>
          <p:cNvSpPr txBox="1">
            <a:spLocks noChangeArrowheads="1"/>
          </p:cNvSpPr>
          <p:nvPr/>
        </p:nvSpPr>
        <p:spPr bwMode="auto">
          <a:xfrm>
            <a:off x="5529263" y="27231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0</a:t>
            </a:r>
          </a:p>
        </p:txBody>
      </p:sp>
      <p:sp>
        <p:nvSpPr>
          <p:cNvPr id="94240" name="Text Box 32"/>
          <p:cNvSpPr txBox="1">
            <a:spLocks noChangeArrowheads="1"/>
          </p:cNvSpPr>
          <p:nvPr/>
        </p:nvSpPr>
        <p:spPr bwMode="auto">
          <a:xfrm>
            <a:off x="5529263" y="32819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1</a:t>
            </a:r>
          </a:p>
        </p:txBody>
      </p:sp>
      <p:sp>
        <p:nvSpPr>
          <p:cNvPr id="94241" name="Text Box 33"/>
          <p:cNvSpPr txBox="1">
            <a:spLocks noChangeArrowheads="1"/>
          </p:cNvSpPr>
          <p:nvPr/>
        </p:nvSpPr>
        <p:spPr bwMode="auto">
          <a:xfrm>
            <a:off x="5529263" y="3891548"/>
            <a:ext cx="84861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Platter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4"/>
          <p:cNvSpPr>
            <a:spLocks noGrp="1" noChangeArrowheads="1"/>
          </p:cNvSpPr>
          <p:nvPr>
            <p:ph type="title"/>
          </p:nvPr>
        </p:nvSpPr>
        <p:spPr>
          <a:xfrm>
            <a:off x="357018" y="457200"/>
            <a:ext cx="7592093" cy="762000"/>
          </a:xfrm>
        </p:spPr>
        <p:txBody>
          <a:bodyPr/>
          <a:lstStyle/>
          <a:p>
            <a:r>
              <a:rPr lang="en-US" dirty="0"/>
              <a:t>Disk Capacity</a:t>
            </a:r>
          </a:p>
        </p:txBody>
      </p:sp>
      <p:sp>
        <p:nvSpPr>
          <p:cNvPr id="123909" name="Rectangle 5"/>
          <p:cNvSpPr>
            <a:spLocks noGrp="1" noChangeArrowheads="1"/>
          </p:cNvSpPr>
          <p:nvPr>
            <p:ph idx="1"/>
          </p:nvPr>
        </p:nvSpPr>
        <p:spPr/>
        <p:txBody>
          <a:bodyPr/>
          <a:lstStyle/>
          <a:p>
            <a:r>
              <a:rPr lang="en-US" dirty="0">
                <a:solidFill>
                  <a:srgbClr val="FF0000"/>
                </a:solidFill>
              </a:rPr>
              <a:t>Capacity</a:t>
            </a:r>
            <a:r>
              <a:rPr lang="en-US" dirty="0"/>
              <a:t>: maximum number of bits that can be stored.</a:t>
            </a:r>
          </a:p>
          <a:p>
            <a:pPr lvl="1"/>
            <a:r>
              <a:rPr lang="en-US" dirty="0"/>
              <a:t>Vendors express capacity in units of gigabytes (GB),  where</a:t>
            </a:r>
            <a:br>
              <a:rPr lang="en-US" dirty="0"/>
            </a:br>
            <a:r>
              <a:rPr lang="en-US" dirty="0"/>
              <a:t>1 GB = 10</a:t>
            </a:r>
            <a:r>
              <a:rPr lang="en-US" baseline="30000" dirty="0"/>
              <a:t>9</a:t>
            </a:r>
            <a:r>
              <a:rPr lang="en-US" dirty="0"/>
              <a:t> Bytes. </a:t>
            </a:r>
          </a:p>
          <a:p>
            <a:r>
              <a:rPr lang="en-US" dirty="0"/>
              <a:t>Capacity is determined by these technology factors:</a:t>
            </a:r>
          </a:p>
          <a:p>
            <a:pPr lvl="1"/>
            <a:r>
              <a:rPr lang="en-US" dirty="0">
                <a:solidFill>
                  <a:srgbClr val="FF0000"/>
                </a:solidFill>
              </a:rPr>
              <a:t>Recording density</a:t>
            </a:r>
            <a:r>
              <a:rPr lang="en-US" dirty="0"/>
              <a:t> (bits/in): number of bits that can be squeezed into a 1 inch segment of a track.</a:t>
            </a:r>
          </a:p>
          <a:p>
            <a:pPr lvl="1"/>
            <a:r>
              <a:rPr lang="en-US" dirty="0">
                <a:solidFill>
                  <a:srgbClr val="FF0000"/>
                </a:solidFill>
              </a:rPr>
              <a:t>Track density </a:t>
            </a:r>
            <a:r>
              <a:rPr lang="en-US" dirty="0"/>
              <a:t>(tracks/in): number of tracks that can be squeezed into a 1 inch radial segment.</a:t>
            </a:r>
          </a:p>
          <a:p>
            <a:pPr lvl="1"/>
            <a:r>
              <a:rPr lang="en-US" dirty="0">
                <a:solidFill>
                  <a:srgbClr val="FF0000"/>
                </a:solidFill>
              </a:rPr>
              <a:t>Areal density </a:t>
            </a:r>
            <a:r>
              <a:rPr lang="en-US" dirty="0"/>
              <a:t>(bits/in2): product of</a:t>
            </a:r>
          </a:p>
          <a:p>
            <a:pPr marL="457200" lvl="1" indent="0">
              <a:buNone/>
            </a:pPr>
            <a:r>
              <a:rPr lang="en-US" dirty="0"/>
              <a:t>     recording and track density.</a:t>
            </a:r>
          </a:p>
        </p:txBody>
      </p:sp>
      <p:grpSp>
        <p:nvGrpSpPr>
          <p:cNvPr id="4" name="Group 2">
            <a:extLst>
              <a:ext uri="{FF2B5EF4-FFF2-40B4-BE49-F238E27FC236}">
                <a16:creationId xmlns:a16="http://schemas.microsoft.com/office/drawing/2014/main" id="{5B984E93-7FFD-4D1F-85AA-75C0AE45E9B3}"/>
              </a:ext>
            </a:extLst>
          </p:cNvPr>
          <p:cNvGrpSpPr/>
          <p:nvPr/>
        </p:nvGrpSpPr>
        <p:grpSpPr>
          <a:xfrm>
            <a:off x="5727541" y="4169979"/>
            <a:ext cx="2990773" cy="2506717"/>
            <a:chOff x="5885794" y="3970283"/>
            <a:chExt cx="2990773" cy="2506717"/>
          </a:xfrm>
        </p:grpSpPr>
        <p:sp>
          <p:nvSpPr>
            <p:cNvPr id="5" name="Oval 4">
              <a:extLst>
                <a:ext uri="{FF2B5EF4-FFF2-40B4-BE49-F238E27FC236}">
                  <a16:creationId xmlns:a16="http://schemas.microsoft.com/office/drawing/2014/main" id="{80B7F17A-6158-45E6-82E1-D14BC84645D8}"/>
                </a:ext>
              </a:extLst>
            </p:cNvPr>
            <p:cNvSpPr>
              <a:spLocks noChangeArrowheads="1"/>
            </p:cNvSpPr>
            <p:nvPr/>
          </p:nvSpPr>
          <p:spPr bwMode="auto">
            <a:xfrm>
              <a:off x="6972149" y="4611162"/>
              <a:ext cx="1249607" cy="1223886"/>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 name="Oval 5">
              <a:extLst>
                <a:ext uri="{FF2B5EF4-FFF2-40B4-BE49-F238E27FC236}">
                  <a16:creationId xmlns:a16="http://schemas.microsoft.com/office/drawing/2014/main" id="{74525072-67A8-4859-A277-4E710BFF8825}"/>
                </a:ext>
              </a:extLst>
            </p:cNvPr>
            <p:cNvSpPr>
              <a:spLocks noChangeArrowheads="1"/>
            </p:cNvSpPr>
            <p:nvPr/>
          </p:nvSpPr>
          <p:spPr bwMode="auto">
            <a:xfrm>
              <a:off x="6317337" y="3970283"/>
              <a:ext cx="2559230" cy="2506717"/>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7" name="Oval 6">
              <a:extLst>
                <a:ext uri="{FF2B5EF4-FFF2-40B4-BE49-F238E27FC236}">
                  <a16:creationId xmlns:a16="http://schemas.microsoft.com/office/drawing/2014/main" id="{A2D467BD-61E5-4F88-983E-9FD78AA207D6}"/>
                </a:ext>
              </a:extLst>
            </p:cNvPr>
            <p:cNvSpPr>
              <a:spLocks noChangeArrowheads="1"/>
            </p:cNvSpPr>
            <p:nvPr/>
          </p:nvSpPr>
          <p:spPr bwMode="auto">
            <a:xfrm>
              <a:off x="6445942" y="4095673"/>
              <a:ext cx="2302021" cy="2254866"/>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8" name="Oval 7">
              <a:extLst>
                <a:ext uri="{FF2B5EF4-FFF2-40B4-BE49-F238E27FC236}">
                  <a16:creationId xmlns:a16="http://schemas.microsoft.com/office/drawing/2014/main" id="{5C40D866-371E-4028-816A-6E2CBAC78058}"/>
                </a:ext>
              </a:extLst>
            </p:cNvPr>
            <p:cNvSpPr>
              <a:spLocks noChangeArrowheads="1"/>
            </p:cNvSpPr>
            <p:nvPr/>
          </p:nvSpPr>
          <p:spPr bwMode="auto">
            <a:xfrm>
              <a:off x="6574546" y="4221062"/>
              <a:ext cx="2045884" cy="200408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 name="Oval 8">
              <a:extLst>
                <a:ext uri="{FF2B5EF4-FFF2-40B4-BE49-F238E27FC236}">
                  <a16:creationId xmlns:a16="http://schemas.microsoft.com/office/drawing/2014/main" id="{994C44C6-48A3-4E1B-8C43-27703361C1AB}"/>
                </a:ext>
              </a:extLst>
            </p:cNvPr>
            <p:cNvSpPr>
              <a:spLocks noChangeArrowheads="1"/>
            </p:cNvSpPr>
            <p:nvPr/>
          </p:nvSpPr>
          <p:spPr bwMode="auto">
            <a:xfrm>
              <a:off x="6703151" y="4347523"/>
              <a:ext cx="1788675" cy="175223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0" name="Oval 9">
              <a:extLst>
                <a:ext uri="{FF2B5EF4-FFF2-40B4-BE49-F238E27FC236}">
                  <a16:creationId xmlns:a16="http://schemas.microsoft.com/office/drawing/2014/main" id="{BB1F0D7A-C9EB-47E5-B8F8-77C42C14301E}"/>
                </a:ext>
              </a:extLst>
            </p:cNvPr>
            <p:cNvSpPr>
              <a:spLocks noChangeArrowheads="1"/>
            </p:cNvSpPr>
            <p:nvPr/>
          </p:nvSpPr>
          <p:spPr bwMode="auto">
            <a:xfrm>
              <a:off x="6830684" y="4472913"/>
              <a:ext cx="1532537" cy="1500386"/>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11" name="Oval 10">
              <a:extLst>
                <a:ext uri="{FF2B5EF4-FFF2-40B4-BE49-F238E27FC236}">
                  <a16:creationId xmlns:a16="http://schemas.microsoft.com/office/drawing/2014/main" id="{1D053909-B224-4FAA-9F4E-55F52260252D}"/>
                </a:ext>
              </a:extLst>
            </p:cNvPr>
            <p:cNvSpPr>
              <a:spLocks noChangeArrowheads="1"/>
            </p:cNvSpPr>
            <p:nvPr/>
          </p:nvSpPr>
          <p:spPr bwMode="auto">
            <a:xfrm>
              <a:off x="7087893" y="4724763"/>
              <a:ext cx="1018119" cy="99775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2" name="Oval 11">
              <a:extLst>
                <a:ext uri="{FF2B5EF4-FFF2-40B4-BE49-F238E27FC236}">
                  <a16:creationId xmlns:a16="http://schemas.microsoft.com/office/drawing/2014/main" id="{BD8DCA1A-2F88-44C0-83C8-7182FA9E3BA5}"/>
                </a:ext>
              </a:extLst>
            </p:cNvPr>
            <p:cNvSpPr>
              <a:spLocks noChangeArrowheads="1"/>
            </p:cNvSpPr>
            <p:nvPr/>
          </p:nvSpPr>
          <p:spPr bwMode="auto">
            <a:xfrm>
              <a:off x="7222928" y="4836220"/>
              <a:ext cx="761981" cy="745906"/>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latin typeface="Calibri" panose="020F0502020204030204" pitchFamily="34" charset="0"/>
              </a:endParaRPr>
            </a:p>
          </p:txBody>
        </p:sp>
        <p:sp>
          <p:nvSpPr>
            <p:cNvPr id="13" name="Line 13">
              <a:extLst>
                <a:ext uri="{FF2B5EF4-FFF2-40B4-BE49-F238E27FC236}">
                  <a16:creationId xmlns:a16="http://schemas.microsoft.com/office/drawing/2014/main" id="{45E0458B-B699-4A6D-AAEC-C604AB238C72}"/>
                </a:ext>
              </a:extLst>
            </p:cNvPr>
            <p:cNvSpPr>
              <a:spLocks noChangeShapeType="1"/>
            </p:cNvSpPr>
            <p:nvPr/>
          </p:nvSpPr>
          <p:spPr bwMode="auto">
            <a:xfrm>
              <a:off x="6382711" y="4245711"/>
              <a:ext cx="668743" cy="456546"/>
            </a:xfrm>
            <a:prstGeom prst="line">
              <a:avLst/>
            </a:prstGeom>
            <a:noFill/>
            <a:ln w="12700">
              <a:solidFill>
                <a:schemeClr val="tx1"/>
              </a:solidFill>
              <a:round/>
              <a:headEnd/>
              <a:tailEnd type="triangle" w="med" len="med"/>
            </a:ln>
            <a:effectLst/>
          </p:spPr>
          <p:txBody>
            <a:bodyPr wrap="square" anchor="ctr">
              <a:prstTxWarp prst="textNoShape">
                <a:avLst/>
              </a:prstTxWarp>
              <a:spAutoFit/>
            </a:bodyPr>
            <a:lstStyle/>
            <a:p>
              <a:endParaRPr lang="en-US"/>
            </a:p>
          </p:txBody>
        </p:sp>
        <p:sp>
          <p:nvSpPr>
            <p:cNvPr id="14" name="Line 14">
              <a:extLst>
                <a:ext uri="{FF2B5EF4-FFF2-40B4-BE49-F238E27FC236}">
                  <a16:creationId xmlns:a16="http://schemas.microsoft.com/office/drawing/2014/main" id="{9A7C7E71-64AC-4C33-BBAA-982D6420761C}"/>
                </a:ext>
              </a:extLst>
            </p:cNvPr>
            <p:cNvSpPr>
              <a:spLocks noChangeShapeType="1"/>
            </p:cNvSpPr>
            <p:nvPr/>
          </p:nvSpPr>
          <p:spPr bwMode="auto">
            <a:xfrm>
              <a:off x="6567045" y="4245711"/>
              <a:ext cx="454403" cy="300077"/>
            </a:xfrm>
            <a:prstGeom prst="line">
              <a:avLst/>
            </a:prstGeom>
            <a:noFill/>
            <a:ln w="12700">
              <a:solidFill>
                <a:schemeClr val="tx1"/>
              </a:solidFill>
              <a:round/>
              <a:headEnd/>
              <a:tailEnd type="triangle" w="med" len="med"/>
            </a:ln>
            <a:effectLst/>
          </p:spPr>
          <p:txBody>
            <a:bodyPr wrap="square" anchor="ctr">
              <a:prstTxWarp prst="textNoShape">
                <a:avLst/>
              </a:prstTxWarp>
              <a:spAutoFit/>
            </a:bodyPr>
            <a:lstStyle/>
            <a:p>
              <a:endParaRPr lang="en-US"/>
            </a:p>
          </p:txBody>
        </p:sp>
        <p:sp>
          <p:nvSpPr>
            <p:cNvPr id="15" name="Text Box 15">
              <a:extLst>
                <a:ext uri="{FF2B5EF4-FFF2-40B4-BE49-F238E27FC236}">
                  <a16:creationId xmlns:a16="http://schemas.microsoft.com/office/drawing/2014/main" id="{86854CFE-7795-49D8-9318-546FFA192FD9}"/>
                </a:ext>
              </a:extLst>
            </p:cNvPr>
            <p:cNvSpPr txBox="1">
              <a:spLocks noChangeArrowheads="1"/>
            </p:cNvSpPr>
            <p:nvPr/>
          </p:nvSpPr>
          <p:spPr bwMode="auto">
            <a:xfrm>
              <a:off x="5885794" y="3994985"/>
              <a:ext cx="731902" cy="338554"/>
            </a:xfrm>
            <a:prstGeom prst="rect">
              <a:avLst/>
            </a:prstGeom>
            <a:noFill/>
            <a:ln w="12700">
              <a:noFill/>
              <a:miter lim="800000"/>
              <a:headEnd/>
              <a:tailEnd/>
            </a:ln>
            <a:effectLst/>
          </p:spPr>
          <p:txBody>
            <a:bodyPr wrap="square" anchor="ctr">
              <a:prstTxWarp prst="textNoShape">
                <a:avLst/>
              </a:prstTxWarp>
              <a:spAutoFit/>
            </a:bodyPr>
            <a:lstStyle/>
            <a:p>
              <a:pPr>
                <a:lnSpc>
                  <a:spcPct val="100000"/>
                </a:lnSpc>
              </a:pPr>
              <a:r>
                <a:rPr lang="en-US" sz="1600" dirty="0">
                  <a:latin typeface="Calibri" panose="020F0502020204030204" pitchFamily="34" charset="0"/>
                </a:rPr>
                <a:t>Tracks</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Recording zones	</a:t>
            </a:r>
          </a:p>
        </p:txBody>
      </p:sp>
      <p:sp>
        <p:nvSpPr>
          <p:cNvPr id="3" name="Content Placeholder 2"/>
          <p:cNvSpPr>
            <a:spLocks noGrp="1"/>
          </p:cNvSpPr>
          <p:nvPr>
            <p:ph idx="1"/>
          </p:nvPr>
        </p:nvSpPr>
        <p:spPr>
          <a:xfrm>
            <a:off x="396875" y="1362075"/>
            <a:ext cx="4416425" cy="5064125"/>
          </a:xfrm>
        </p:spPr>
        <p:txBody>
          <a:bodyPr>
            <a:normAutofit/>
          </a:bodyPr>
          <a:lstStyle/>
          <a:p>
            <a:r>
              <a:rPr lang="en-US" dirty="0"/>
              <a:t>Modern disks partition tracks into disjoint subsets called </a:t>
            </a:r>
            <a:r>
              <a:rPr lang="en-US" dirty="0">
                <a:solidFill>
                  <a:srgbClr val="FF0000"/>
                </a:solidFill>
              </a:rPr>
              <a:t>recording zones</a:t>
            </a:r>
            <a:r>
              <a:rPr lang="en-US" dirty="0"/>
              <a:t>	</a:t>
            </a:r>
          </a:p>
          <a:p>
            <a:pPr lvl="1"/>
            <a:r>
              <a:rPr lang="en-US" dirty="0"/>
              <a:t>Each track in a zone has the same number of sectors, determined by the circumference of innermost track.</a:t>
            </a:r>
          </a:p>
          <a:p>
            <a:pPr lvl="1"/>
            <a:r>
              <a:rPr lang="en-US" dirty="0"/>
              <a:t>Each zone has a different number of sectors/track, outer zones have more sectors/track than inner zones.</a:t>
            </a:r>
          </a:p>
          <a:p>
            <a:pPr lvl="1"/>
            <a:r>
              <a:rPr lang="en-US" dirty="0"/>
              <a:t>So we use </a:t>
            </a:r>
            <a:r>
              <a:rPr lang="en-US" b="1" dirty="0">
                <a:solidFill>
                  <a:srgbClr val="FF0000"/>
                </a:solidFill>
              </a:rPr>
              <a:t>average</a:t>
            </a:r>
            <a:r>
              <a:rPr lang="en-US" dirty="0"/>
              <a:t> number of sectors/track when computing capacity. 		</a:t>
            </a:r>
          </a:p>
          <a:p>
            <a:pPr marL="0" indent="0">
              <a:buNone/>
            </a:pPr>
            <a:endParaRPr lang="en-US" dirty="0"/>
          </a:p>
        </p:txBody>
      </p:sp>
      <p:grpSp>
        <p:nvGrpSpPr>
          <p:cNvPr id="100" name="Group 99"/>
          <p:cNvGrpSpPr/>
          <p:nvPr/>
        </p:nvGrpSpPr>
        <p:grpSpPr>
          <a:xfrm>
            <a:off x="5074992" y="2094211"/>
            <a:ext cx="3218108" cy="3152177"/>
            <a:chOff x="761519" y="3629623"/>
            <a:chExt cx="3218108" cy="3152177"/>
          </a:xfrm>
        </p:grpSpPr>
        <p:sp>
          <p:nvSpPr>
            <p:cNvPr id="12" name="Oval 8"/>
            <p:cNvSpPr>
              <a:spLocks noChangeArrowheads="1"/>
            </p:cNvSpPr>
            <p:nvPr/>
          </p:nvSpPr>
          <p:spPr bwMode="auto">
            <a:xfrm>
              <a:off x="1121084" y="3981695"/>
              <a:ext cx="2500477" cy="2449529"/>
            </a:xfrm>
            <a:prstGeom prst="ellipse">
              <a:avLst/>
            </a:prstGeom>
            <a:solidFill>
              <a:schemeClr val="bg1">
                <a:lumMod val="85000"/>
              </a:schemeClr>
            </a:solidFill>
            <a:ln w="12700">
              <a:solidFill>
                <a:schemeClr val="tx1"/>
              </a:solidFill>
              <a:round/>
              <a:headEnd/>
              <a:tailEnd/>
            </a:ln>
            <a:effectLst/>
          </p:spPr>
          <p:txBody>
            <a:bodyPr wrap="none" anchor="ctr">
              <a:prstTxWarp prst="textNoShape">
                <a:avLst/>
              </a:prstTxWarp>
            </a:bodyPr>
            <a:lstStyle/>
            <a:p>
              <a:endParaRPr lang="en-US"/>
            </a:p>
          </p:txBody>
        </p:sp>
        <p:sp>
          <p:nvSpPr>
            <p:cNvPr id="8" name="Oval 4"/>
            <p:cNvSpPr>
              <a:spLocks noChangeArrowheads="1"/>
            </p:cNvSpPr>
            <p:nvPr/>
          </p:nvSpPr>
          <p:spPr bwMode="auto">
            <a:xfrm>
              <a:off x="1497130" y="4350248"/>
              <a:ext cx="1746888" cy="1710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10" name="Oval 6"/>
            <p:cNvSpPr>
              <a:spLocks noChangeArrowheads="1"/>
            </p:cNvSpPr>
            <p:nvPr/>
          </p:nvSpPr>
          <p:spPr bwMode="auto">
            <a:xfrm>
              <a:off x="761519" y="3629623"/>
              <a:ext cx="3218108" cy="3152177"/>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 name="Oval 11"/>
            <p:cNvSpPr>
              <a:spLocks noChangeArrowheads="1"/>
            </p:cNvSpPr>
            <p:nvPr/>
          </p:nvSpPr>
          <p:spPr bwMode="auto">
            <a:xfrm>
              <a:off x="1847706" y="4664867"/>
              <a:ext cx="1065211" cy="1042735"/>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cxnSp>
          <p:nvCxnSpPr>
            <p:cNvPr id="22" name="Straight Connector 21"/>
            <p:cNvCxnSpPr>
              <a:stCxn id="8" idx="0"/>
              <a:endCxn id="15" idx="0"/>
            </p:cNvCxnSpPr>
            <p:nvPr/>
          </p:nvCxnSpPr>
          <p:spPr bwMode="auto">
            <a:xfrm>
              <a:off x="2370574" y="4350248"/>
              <a:ext cx="9738" cy="314619"/>
            </a:xfrm>
            <a:prstGeom prst="line">
              <a:avLst/>
            </a:prstGeom>
            <a:noFill/>
            <a:ln w="25400" cap="flat" cmpd="sng" algn="ctr">
              <a:solidFill>
                <a:schemeClr val="tx1"/>
              </a:solidFill>
              <a:prstDash val="solid"/>
              <a:round/>
              <a:headEnd type="none" w="med" len="med"/>
              <a:tailEnd type="none" w="med" len="med"/>
            </a:ln>
            <a:effectLst/>
          </p:spPr>
        </p:cxnSp>
        <p:cxnSp>
          <p:nvCxnSpPr>
            <p:cNvPr id="24" name="Straight Connector 23"/>
            <p:cNvCxnSpPr>
              <a:stCxn id="8" idx="7"/>
              <a:endCxn id="15" idx="7"/>
            </p:cNvCxnSpPr>
            <p:nvPr/>
          </p:nvCxnSpPr>
          <p:spPr bwMode="auto">
            <a:xfrm flipH="1">
              <a:off x="2756920" y="4600807"/>
              <a:ext cx="231272" cy="216765"/>
            </a:xfrm>
            <a:prstGeom prst="line">
              <a:avLst/>
            </a:prstGeom>
            <a:noFill/>
            <a:ln w="25400" cap="flat" cmpd="sng" algn="ctr">
              <a:solidFill>
                <a:schemeClr val="tx1"/>
              </a:solidFill>
              <a:prstDash val="solid"/>
              <a:round/>
              <a:headEnd type="none" w="med" len="med"/>
              <a:tailEnd type="none" w="med" len="med"/>
            </a:ln>
            <a:effectLst/>
          </p:spPr>
        </p:cxnSp>
        <p:cxnSp>
          <p:nvCxnSpPr>
            <p:cNvPr id="26" name="Straight Connector 25"/>
            <p:cNvCxnSpPr>
              <a:stCxn id="8" idx="6"/>
              <a:endCxn id="15" idx="6"/>
            </p:cNvCxnSpPr>
            <p:nvPr/>
          </p:nvCxnSpPr>
          <p:spPr bwMode="auto">
            <a:xfrm flipH="1" flipV="1">
              <a:off x="2912917" y="5186235"/>
              <a:ext cx="331101" cy="19476"/>
            </a:xfrm>
            <a:prstGeom prst="line">
              <a:avLst/>
            </a:prstGeom>
            <a:noFill/>
            <a:ln w="25400" cap="flat" cmpd="sng" algn="ctr">
              <a:solidFill>
                <a:schemeClr val="tx1"/>
              </a:solidFill>
              <a:prstDash val="solid"/>
              <a:round/>
              <a:headEnd type="none" w="med" len="med"/>
              <a:tailEnd type="none" w="med" len="med"/>
            </a:ln>
            <a:effectLst/>
          </p:spPr>
        </p:cxnSp>
        <p:cxnSp>
          <p:nvCxnSpPr>
            <p:cNvPr id="28" name="Straight Connector 27"/>
            <p:cNvCxnSpPr>
              <a:stCxn id="8" idx="5"/>
              <a:endCxn id="15" idx="5"/>
            </p:cNvCxnSpPr>
            <p:nvPr/>
          </p:nvCxnSpPr>
          <p:spPr bwMode="auto">
            <a:xfrm flipH="1" flipV="1">
              <a:off x="2756920" y="5554897"/>
              <a:ext cx="231272" cy="255717"/>
            </a:xfrm>
            <a:prstGeom prst="line">
              <a:avLst/>
            </a:prstGeom>
            <a:noFill/>
            <a:ln w="25400" cap="flat" cmpd="sng" algn="ctr">
              <a:solidFill>
                <a:schemeClr val="tx1"/>
              </a:solidFill>
              <a:prstDash val="solid"/>
              <a:round/>
              <a:headEnd type="none" w="med" len="med"/>
              <a:tailEnd type="none" w="med" len="med"/>
            </a:ln>
            <a:effectLst/>
          </p:spPr>
        </p:cxnSp>
        <p:cxnSp>
          <p:nvCxnSpPr>
            <p:cNvPr id="30" name="Straight Connector 29"/>
            <p:cNvCxnSpPr>
              <a:stCxn id="8" idx="4"/>
              <a:endCxn id="15" idx="4"/>
            </p:cNvCxnSpPr>
            <p:nvPr/>
          </p:nvCxnSpPr>
          <p:spPr bwMode="auto">
            <a:xfrm flipV="1">
              <a:off x="2370574" y="5707602"/>
              <a:ext cx="9738" cy="353571"/>
            </a:xfrm>
            <a:prstGeom prst="line">
              <a:avLst/>
            </a:prstGeom>
            <a:noFill/>
            <a:ln w="25400" cap="flat" cmpd="sng" algn="ctr">
              <a:solidFill>
                <a:schemeClr val="tx1"/>
              </a:solidFill>
              <a:prstDash val="solid"/>
              <a:round/>
              <a:headEnd type="none" w="med" len="med"/>
              <a:tailEnd type="none" w="med" len="med"/>
            </a:ln>
            <a:effectLst/>
          </p:spPr>
        </p:cxnSp>
        <p:cxnSp>
          <p:nvCxnSpPr>
            <p:cNvPr id="32" name="Straight Connector 31"/>
            <p:cNvCxnSpPr>
              <a:stCxn id="15" idx="3"/>
              <a:endCxn id="8" idx="3"/>
            </p:cNvCxnSpPr>
            <p:nvPr/>
          </p:nvCxnSpPr>
          <p:spPr bwMode="auto">
            <a:xfrm flipH="1">
              <a:off x="1752956" y="5554897"/>
              <a:ext cx="250747" cy="255717"/>
            </a:xfrm>
            <a:prstGeom prst="line">
              <a:avLst/>
            </a:prstGeom>
            <a:noFill/>
            <a:ln w="25400" cap="flat" cmpd="sng" algn="ctr">
              <a:solidFill>
                <a:schemeClr val="tx1"/>
              </a:solidFill>
              <a:prstDash val="solid"/>
              <a:round/>
              <a:headEnd type="none" w="med" len="med"/>
              <a:tailEnd type="none" w="med" len="med"/>
            </a:ln>
            <a:effectLst/>
          </p:spPr>
        </p:cxnSp>
        <p:cxnSp>
          <p:nvCxnSpPr>
            <p:cNvPr id="34" name="Straight Connector 33"/>
            <p:cNvCxnSpPr>
              <a:stCxn id="15" idx="2"/>
              <a:endCxn id="8" idx="2"/>
            </p:cNvCxnSpPr>
            <p:nvPr/>
          </p:nvCxnSpPr>
          <p:spPr bwMode="auto">
            <a:xfrm flipH="1">
              <a:off x="1497130" y="5186235"/>
              <a:ext cx="350576" cy="19476"/>
            </a:xfrm>
            <a:prstGeom prst="line">
              <a:avLst/>
            </a:prstGeom>
            <a:noFill/>
            <a:ln w="25400" cap="flat" cmpd="sng" algn="ctr">
              <a:solidFill>
                <a:schemeClr val="tx1"/>
              </a:solidFill>
              <a:prstDash val="solid"/>
              <a:round/>
              <a:headEnd type="none" w="med" len="med"/>
              <a:tailEnd type="none" w="med" len="med"/>
            </a:ln>
            <a:effectLst/>
          </p:spPr>
        </p:cxnSp>
        <p:cxnSp>
          <p:nvCxnSpPr>
            <p:cNvPr id="37" name="Straight Connector 36"/>
            <p:cNvCxnSpPr>
              <a:stCxn id="8" idx="1"/>
              <a:endCxn id="15" idx="1"/>
            </p:cNvCxnSpPr>
            <p:nvPr/>
          </p:nvCxnSpPr>
          <p:spPr bwMode="auto">
            <a:xfrm>
              <a:off x="1752956" y="4600807"/>
              <a:ext cx="250747" cy="216765"/>
            </a:xfrm>
            <a:prstGeom prst="line">
              <a:avLst/>
            </a:prstGeom>
            <a:noFill/>
            <a:ln w="25400" cap="flat" cmpd="sng" algn="ctr">
              <a:solidFill>
                <a:schemeClr val="tx1"/>
              </a:solidFill>
              <a:prstDash val="solid"/>
              <a:round/>
              <a:headEnd type="none" w="med" len="med"/>
              <a:tailEnd type="none" w="med" len="med"/>
            </a:ln>
            <a:effectLst/>
          </p:spPr>
        </p:cxnSp>
        <p:sp>
          <p:nvSpPr>
            <p:cNvPr id="38" name="TextBox 37"/>
            <p:cNvSpPr txBox="1"/>
            <p:nvPr/>
          </p:nvSpPr>
          <p:spPr>
            <a:xfrm>
              <a:off x="2057400" y="4028223"/>
              <a:ext cx="461665" cy="256553"/>
            </a:xfrm>
            <a:prstGeom prst="rect">
              <a:avLst/>
            </a:prstGeom>
            <a:noFill/>
          </p:spPr>
          <p:txBody>
            <a:bodyPr vert="vert270" wrap="none" rtlCol="0">
              <a:spAutoFit/>
            </a:bodyPr>
            <a:lstStyle/>
            <a:p>
              <a:r>
                <a:rPr lang="en-US" sz="1800" dirty="0">
                  <a:latin typeface="Calibri" pitchFamily="34" charset="0"/>
                </a:rPr>
                <a:t>…</a:t>
              </a:r>
            </a:p>
          </p:txBody>
        </p:sp>
        <p:cxnSp>
          <p:nvCxnSpPr>
            <p:cNvPr id="40" name="Straight Connector 39"/>
            <p:cNvCxnSpPr>
              <a:stCxn id="10" idx="0"/>
              <a:endCxn id="12" idx="0"/>
            </p:cNvCxnSpPr>
            <p:nvPr/>
          </p:nvCxnSpPr>
          <p:spPr bwMode="auto">
            <a:xfrm>
              <a:off x="2370573" y="3629623"/>
              <a:ext cx="750" cy="352072"/>
            </a:xfrm>
            <a:prstGeom prst="line">
              <a:avLst/>
            </a:prstGeom>
            <a:noFill/>
            <a:ln w="25400" cap="flat" cmpd="sng" algn="ctr">
              <a:solidFill>
                <a:schemeClr val="tx1"/>
              </a:solidFill>
              <a:prstDash val="solid"/>
              <a:round/>
              <a:headEnd type="none" w="med" len="med"/>
              <a:tailEnd type="none" w="med" len="med"/>
            </a:ln>
            <a:effectLst/>
          </p:spPr>
        </p:cxnSp>
        <p:cxnSp>
          <p:nvCxnSpPr>
            <p:cNvPr id="41" name="Straight Connector 40"/>
            <p:cNvCxnSpPr>
              <a:stCxn id="10" idx="6"/>
              <a:endCxn id="12" idx="6"/>
            </p:cNvCxnSpPr>
            <p:nvPr/>
          </p:nvCxnSpPr>
          <p:spPr bwMode="auto">
            <a:xfrm flipH="1">
              <a:off x="3621561" y="5205712"/>
              <a:ext cx="358066" cy="748"/>
            </a:xfrm>
            <a:prstGeom prst="line">
              <a:avLst/>
            </a:prstGeom>
            <a:noFill/>
            <a:ln w="25400" cap="flat" cmpd="sng" algn="ctr">
              <a:solidFill>
                <a:schemeClr val="tx1"/>
              </a:solidFill>
              <a:prstDash val="solid"/>
              <a:round/>
              <a:headEnd type="none" w="med" len="med"/>
              <a:tailEnd type="none" w="med" len="med"/>
            </a:ln>
            <a:effectLst/>
          </p:spPr>
        </p:cxnSp>
        <p:cxnSp>
          <p:nvCxnSpPr>
            <p:cNvPr id="45" name="Straight Connector 44"/>
            <p:cNvCxnSpPr>
              <a:stCxn id="10" idx="7"/>
              <a:endCxn id="12" idx="7"/>
            </p:cNvCxnSpPr>
            <p:nvPr/>
          </p:nvCxnSpPr>
          <p:spPr bwMode="auto">
            <a:xfrm flipH="1">
              <a:off x="3255375" y="4091249"/>
              <a:ext cx="252971" cy="249171"/>
            </a:xfrm>
            <a:prstGeom prst="line">
              <a:avLst/>
            </a:prstGeom>
            <a:noFill/>
            <a:ln w="25400" cap="flat" cmpd="sng" algn="ctr">
              <a:solidFill>
                <a:schemeClr val="tx1"/>
              </a:solidFill>
              <a:prstDash val="solid"/>
              <a:round/>
              <a:headEnd type="none" w="med" len="med"/>
              <a:tailEnd type="none" w="med" len="med"/>
            </a:ln>
            <a:effectLst/>
          </p:spPr>
        </p:cxnSp>
        <p:cxnSp>
          <p:nvCxnSpPr>
            <p:cNvPr id="48" name="Straight Connector 47"/>
            <p:cNvCxnSpPr>
              <a:stCxn id="10" idx="5"/>
              <a:endCxn id="12" idx="5"/>
            </p:cNvCxnSpPr>
            <p:nvPr/>
          </p:nvCxnSpPr>
          <p:spPr bwMode="auto">
            <a:xfrm flipH="1" flipV="1">
              <a:off x="3255375" y="6072499"/>
              <a:ext cx="252971" cy="247675"/>
            </a:xfrm>
            <a:prstGeom prst="line">
              <a:avLst/>
            </a:prstGeom>
            <a:noFill/>
            <a:ln w="25400" cap="flat" cmpd="sng" algn="ctr">
              <a:solidFill>
                <a:schemeClr val="tx1"/>
              </a:solidFill>
              <a:prstDash val="solid"/>
              <a:round/>
              <a:headEnd type="none" w="med" len="med"/>
              <a:tailEnd type="none" w="med" len="med"/>
            </a:ln>
            <a:effectLst/>
          </p:spPr>
        </p:cxnSp>
        <p:cxnSp>
          <p:nvCxnSpPr>
            <p:cNvPr id="52" name="Straight Connector 51"/>
            <p:cNvCxnSpPr>
              <a:stCxn id="10" idx="4"/>
              <a:endCxn id="12" idx="4"/>
            </p:cNvCxnSpPr>
            <p:nvPr/>
          </p:nvCxnSpPr>
          <p:spPr bwMode="auto">
            <a:xfrm flipV="1">
              <a:off x="2370573" y="6431224"/>
              <a:ext cx="750" cy="350576"/>
            </a:xfrm>
            <a:prstGeom prst="line">
              <a:avLst/>
            </a:prstGeom>
            <a:noFill/>
            <a:ln w="25400" cap="flat" cmpd="sng" algn="ctr">
              <a:solidFill>
                <a:schemeClr val="tx1"/>
              </a:solidFill>
              <a:prstDash val="solid"/>
              <a:round/>
              <a:headEnd type="none" w="med" len="med"/>
              <a:tailEnd type="none" w="med" len="med"/>
            </a:ln>
            <a:effectLst/>
          </p:spPr>
        </p:cxnSp>
        <p:cxnSp>
          <p:nvCxnSpPr>
            <p:cNvPr id="55" name="Straight Connector 54"/>
            <p:cNvCxnSpPr>
              <a:stCxn id="12" idx="3"/>
              <a:endCxn id="10" idx="3"/>
            </p:cNvCxnSpPr>
            <p:nvPr/>
          </p:nvCxnSpPr>
          <p:spPr bwMode="auto">
            <a:xfrm flipH="1">
              <a:off x="1232800" y="6072499"/>
              <a:ext cx="254470" cy="247675"/>
            </a:xfrm>
            <a:prstGeom prst="line">
              <a:avLst/>
            </a:prstGeom>
            <a:noFill/>
            <a:ln w="25400" cap="flat" cmpd="sng" algn="ctr">
              <a:solidFill>
                <a:schemeClr val="tx1"/>
              </a:solidFill>
              <a:prstDash val="solid"/>
              <a:round/>
              <a:headEnd type="none" w="med" len="med"/>
              <a:tailEnd type="none" w="med" len="med"/>
            </a:ln>
            <a:effectLst/>
          </p:spPr>
        </p:cxnSp>
        <p:cxnSp>
          <p:nvCxnSpPr>
            <p:cNvPr id="58" name="Straight Connector 57"/>
            <p:cNvCxnSpPr>
              <a:stCxn id="12" idx="2"/>
              <a:endCxn id="10" idx="2"/>
            </p:cNvCxnSpPr>
            <p:nvPr/>
          </p:nvCxnSpPr>
          <p:spPr bwMode="auto">
            <a:xfrm flipH="1" flipV="1">
              <a:off x="761519" y="5205712"/>
              <a:ext cx="359565" cy="748"/>
            </a:xfrm>
            <a:prstGeom prst="line">
              <a:avLst/>
            </a:prstGeom>
            <a:noFill/>
            <a:ln w="25400" cap="flat" cmpd="sng" algn="ctr">
              <a:solidFill>
                <a:schemeClr val="tx1"/>
              </a:solidFill>
              <a:prstDash val="solid"/>
              <a:round/>
              <a:headEnd type="none" w="med" len="med"/>
              <a:tailEnd type="none" w="med" len="med"/>
            </a:ln>
            <a:effectLst/>
          </p:spPr>
        </p:cxnSp>
        <p:cxnSp>
          <p:nvCxnSpPr>
            <p:cNvPr id="61" name="Straight Connector 60"/>
            <p:cNvCxnSpPr>
              <a:stCxn id="10" idx="1"/>
              <a:endCxn id="12" idx="1"/>
            </p:cNvCxnSpPr>
            <p:nvPr/>
          </p:nvCxnSpPr>
          <p:spPr bwMode="auto">
            <a:xfrm>
              <a:off x="1232800" y="4091249"/>
              <a:ext cx="254470" cy="249171"/>
            </a:xfrm>
            <a:prstGeom prst="line">
              <a:avLst/>
            </a:prstGeom>
            <a:noFill/>
            <a:ln w="25400" cap="flat" cmpd="sng" algn="ctr">
              <a:solidFill>
                <a:schemeClr val="tx1"/>
              </a:solidFill>
              <a:prstDash val="solid"/>
              <a:round/>
              <a:headEnd type="none" w="med" len="med"/>
              <a:tailEnd type="none" w="med" len="med"/>
            </a:ln>
            <a:effectLst/>
          </p:spPr>
        </p:cxnSp>
        <p:cxnSp>
          <p:nvCxnSpPr>
            <p:cNvPr id="67" name="Straight Connector 66"/>
            <p:cNvCxnSpPr/>
            <p:nvPr/>
          </p:nvCxnSpPr>
          <p:spPr bwMode="auto">
            <a:xfrm flipH="1">
              <a:off x="2836334" y="3733800"/>
              <a:ext cx="151858" cy="357449"/>
            </a:xfrm>
            <a:prstGeom prst="line">
              <a:avLst/>
            </a:prstGeom>
            <a:noFill/>
            <a:ln w="25400" cap="flat" cmpd="sng" algn="ctr">
              <a:solidFill>
                <a:schemeClr val="tx1"/>
              </a:solidFill>
              <a:prstDash val="solid"/>
              <a:round/>
              <a:headEnd type="none" w="med" len="med"/>
              <a:tailEnd type="none" w="med" len="med"/>
            </a:ln>
            <a:effectLst/>
          </p:spPr>
        </p:cxnSp>
        <p:cxnSp>
          <p:nvCxnSpPr>
            <p:cNvPr id="80" name="Straight Connector 79"/>
            <p:cNvCxnSpPr/>
            <p:nvPr/>
          </p:nvCxnSpPr>
          <p:spPr bwMode="auto">
            <a:xfrm flipV="1">
              <a:off x="3508346" y="4600807"/>
              <a:ext cx="335521" cy="140526"/>
            </a:xfrm>
            <a:prstGeom prst="line">
              <a:avLst/>
            </a:prstGeom>
            <a:noFill/>
            <a:ln w="25400" cap="flat" cmpd="sng" algn="ctr">
              <a:solidFill>
                <a:schemeClr val="tx1"/>
              </a:solidFill>
              <a:prstDash val="solid"/>
              <a:round/>
              <a:headEnd type="none" w="med" len="med"/>
              <a:tailEnd type="none" w="med" len="med"/>
            </a:ln>
            <a:effectLst/>
          </p:spPr>
        </p:cxnSp>
        <p:cxnSp>
          <p:nvCxnSpPr>
            <p:cNvPr id="82" name="Straight Connector 81"/>
            <p:cNvCxnSpPr/>
            <p:nvPr/>
          </p:nvCxnSpPr>
          <p:spPr bwMode="auto">
            <a:xfrm>
              <a:off x="3508346" y="5647267"/>
              <a:ext cx="335521" cy="163347"/>
            </a:xfrm>
            <a:prstGeom prst="line">
              <a:avLst/>
            </a:prstGeom>
            <a:noFill/>
            <a:ln w="25400" cap="flat" cmpd="sng" algn="ctr">
              <a:solidFill>
                <a:schemeClr val="tx1"/>
              </a:solidFill>
              <a:prstDash val="solid"/>
              <a:round/>
              <a:headEnd type="none" w="med" len="med"/>
              <a:tailEnd type="none" w="med" len="med"/>
            </a:ln>
            <a:effectLst/>
          </p:spPr>
        </p:cxnSp>
        <p:cxnSp>
          <p:nvCxnSpPr>
            <p:cNvPr id="84" name="Straight Connector 83"/>
            <p:cNvCxnSpPr/>
            <p:nvPr/>
          </p:nvCxnSpPr>
          <p:spPr bwMode="auto">
            <a:xfrm>
              <a:off x="2912917" y="6320174"/>
              <a:ext cx="152016" cy="292293"/>
            </a:xfrm>
            <a:prstGeom prst="line">
              <a:avLst/>
            </a:prstGeom>
            <a:noFill/>
            <a:ln w="25400" cap="flat" cmpd="sng" algn="ctr">
              <a:solidFill>
                <a:schemeClr val="tx1"/>
              </a:solidFill>
              <a:prstDash val="solid"/>
              <a:round/>
              <a:headEnd type="none" w="med" len="med"/>
              <a:tailEnd type="none" w="med" len="med"/>
            </a:ln>
            <a:effectLst/>
          </p:spPr>
        </p:cxnSp>
        <p:cxnSp>
          <p:nvCxnSpPr>
            <p:cNvPr id="90" name="Straight Connector 89"/>
            <p:cNvCxnSpPr/>
            <p:nvPr/>
          </p:nvCxnSpPr>
          <p:spPr bwMode="auto">
            <a:xfrm flipH="1">
              <a:off x="1727555" y="6345575"/>
              <a:ext cx="177444" cy="292293"/>
            </a:xfrm>
            <a:prstGeom prst="line">
              <a:avLst/>
            </a:prstGeom>
            <a:noFill/>
            <a:ln w="25400" cap="flat" cmpd="sng" algn="ctr">
              <a:solidFill>
                <a:schemeClr val="tx1"/>
              </a:solidFill>
              <a:prstDash val="solid"/>
              <a:round/>
              <a:headEnd type="none" w="med" len="med"/>
              <a:tailEnd type="none" w="med" len="med"/>
            </a:ln>
            <a:effectLst/>
          </p:spPr>
        </p:cxnSp>
        <p:cxnSp>
          <p:nvCxnSpPr>
            <p:cNvPr id="95" name="Straight Connector 94"/>
            <p:cNvCxnSpPr/>
            <p:nvPr/>
          </p:nvCxnSpPr>
          <p:spPr bwMode="auto">
            <a:xfrm flipV="1">
              <a:off x="872067" y="5707602"/>
              <a:ext cx="360733" cy="103012"/>
            </a:xfrm>
            <a:prstGeom prst="line">
              <a:avLst/>
            </a:prstGeom>
            <a:noFill/>
            <a:ln w="25400" cap="flat" cmpd="sng" algn="ctr">
              <a:solidFill>
                <a:schemeClr val="tx1"/>
              </a:solidFill>
              <a:prstDash val="solid"/>
              <a:round/>
              <a:headEnd type="none" w="med" len="med"/>
              <a:tailEnd type="none" w="med" len="med"/>
            </a:ln>
            <a:effectLst/>
          </p:spPr>
        </p:cxnSp>
        <p:cxnSp>
          <p:nvCxnSpPr>
            <p:cNvPr id="97" name="Straight Connector 96"/>
            <p:cNvCxnSpPr/>
            <p:nvPr/>
          </p:nvCxnSpPr>
          <p:spPr bwMode="auto">
            <a:xfrm>
              <a:off x="872067" y="4600807"/>
              <a:ext cx="360733" cy="140526"/>
            </a:xfrm>
            <a:prstGeom prst="line">
              <a:avLst/>
            </a:prstGeom>
            <a:noFill/>
            <a:ln w="25400" cap="flat" cmpd="sng" algn="ctr">
              <a:solidFill>
                <a:schemeClr val="tx1"/>
              </a:solidFill>
              <a:prstDash val="solid"/>
              <a:round/>
              <a:headEnd type="none" w="med" len="med"/>
              <a:tailEnd type="none" w="med" len="med"/>
            </a:ln>
            <a:effectLst/>
          </p:spPr>
        </p:cxnSp>
        <p:cxnSp>
          <p:nvCxnSpPr>
            <p:cNvPr id="99" name="Straight Connector 98"/>
            <p:cNvCxnSpPr/>
            <p:nvPr/>
          </p:nvCxnSpPr>
          <p:spPr bwMode="auto">
            <a:xfrm>
              <a:off x="1727555" y="3733800"/>
              <a:ext cx="177444" cy="294423"/>
            </a:xfrm>
            <a:prstGeom prst="line">
              <a:avLst/>
            </a:prstGeom>
            <a:noFill/>
            <a:ln w="25400"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760756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Rectangle 4"/>
          <p:cNvSpPr>
            <a:spLocks noGrp="1" noChangeArrowheads="1"/>
          </p:cNvSpPr>
          <p:nvPr>
            <p:ph type="title"/>
          </p:nvPr>
        </p:nvSpPr>
        <p:spPr/>
        <p:txBody>
          <a:bodyPr/>
          <a:lstStyle/>
          <a:p>
            <a:r>
              <a:rPr lang="en-US"/>
              <a:t> Computing Disk Capacity</a:t>
            </a:r>
          </a:p>
        </p:txBody>
      </p:sp>
      <p:sp>
        <p:nvSpPr>
          <p:cNvPr id="124933" name="Rectangle 5"/>
          <p:cNvSpPr>
            <a:spLocks noGrp="1" noChangeArrowheads="1"/>
          </p:cNvSpPr>
          <p:nvPr>
            <p:ph idx="1"/>
          </p:nvPr>
        </p:nvSpPr>
        <p:spPr/>
        <p:txBody>
          <a:bodyPr/>
          <a:lstStyle/>
          <a:p>
            <a:pPr>
              <a:buNone/>
            </a:pPr>
            <a:r>
              <a:rPr lang="en-US" sz="2000" dirty="0"/>
              <a:t>Capacity =  (# bytes/sector) </a:t>
            </a:r>
            <a:r>
              <a:rPr lang="en-US" sz="2000" dirty="0" err="1"/>
              <a:t>x</a:t>
            </a:r>
            <a:r>
              <a:rPr lang="en-US" sz="2000" dirty="0"/>
              <a:t> (avg. # sectors/track) </a:t>
            </a:r>
            <a:r>
              <a:rPr lang="en-US" sz="2000" dirty="0" err="1"/>
              <a:t>x</a:t>
            </a:r>
            <a:endParaRPr lang="en-US" sz="2000" dirty="0"/>
          </a:p>
          <a:p>
            <a:pPr>
              <a:buNone/>
            </a:pPr>
            <a:r>
              <a:rPr lang="en-US" sz="2000" dirty="0"/>
              <a:t>		    (# tracks/surface) </a:t>
            </a:r>
            <a:r>
              <a:rPr lang="en-US" sz="2000" dirty="0" err="1"/>
              <a:t>x</a:t>
            </a:r>
            <a:r>
              <a:rPr lang="en-US" sz="2000" dirty="0"/>
              <a:t> (# surfaces/platter) </a:t>
            </a:r>
            <a:r>
              <a:rPr lang="en-US" sz="2000" dirty="0" err="1"/>
              <a:t>x</a:t>
            </a:r>
            <a:endParaRPr lang="en-US" sz="2000" dirty="0"/>
          </a:p>
          <a:p>
            <a:pPr>
              <a:buNone/>
            </a:pPr>
            <a:r>
              <a:rPr lang="en-US" sz="2000" dirty="0"/>
              <a:t>  		    (# platters/disk)</a:t>
            </a:r>
          </a:p>
          <a:p>
            <a:pPr>
              <a:buNone/>
            </a:pPr>
            <a:r>
              <a:rPr lang="en-US" sz="2000" dirty="0"/>
              <a:t>Example:</a:t>
            </a:r>
          </a:p>
          <a:p>
            <a:pPr lvl="1"/>
            <a:r>
              <a:rPr lang="en-US" sz="1800" dirty="0"/>
              <a:t>512 bytes/sector</a:t>
            </a:r>
          </a:p>
          <a:p>
            <a:pPr lvl="1"/>
            <a:r>
              <a:rPr lang="en-US" sz="1800" dirty="0"/>
              <a:t>300 sectors/track (on average)</a:t>
            </a:r>
          </a:p>
          <a:p>
            <a:pPr lvl="1"/>
            <a:r>
              <a:rPr lang="en-US" sz="1800" dirty="0"/>
              <a:t>20,000 tracks/surface</a:t>
            </a:r>
          </a:p>
          <a:p>
            <a:pPr lvl="1"/>
            <a:r>
              <a:rPr lang="en-US" sz="1800" dirty="0"/>
              <a:t>2 surfaces/platter</a:t>
            </a:r>
          </a:p>
          <a:p>
            <a:pPr lvl="1"/>
            <a:r>
              <a:rPr lang="en-US" sz="1800" dirty="0"/>
              <a:t>5 platters/disk</a:t>
            </a:r>
          </a:p>
          <a:p>
            <a:pPr lvl="1"/>
            <a:endParaRPr lang="en-US" sz="1800" dirty="0"/>
          </a:p>
          <a:p>
            <a:pPr>
              <a:buNone/>
            </a:pPr>
            <a:r>
              <a:rPr lang="en-US" sz="2000" dirty="0"/>
              <a:t>Capacity = 512 </a:t>
            </a:r>
            <a:r>
              <a:rPr lang="en-US" sz="2000" dirty="0" err="1"/>
              <a:t>x</a:t>
            </a:r>
            <a:r>
              <a:rPr lang="en-US" sz="2000" dirty="0"/>
              <a:t> 300 </a:t>
            </a:r>
            <a:r>
              <a:rPr lang="en-US" sz="2000" dirty="0" err="1"/>
              <a:t>x</a:t>
            </a:r>
            <a:r>
              <a:rPr lang="en-US" sz="2000" dirty="0"/>
              <a:t> 20000 </a:t>
            </a:r>
            <a:r>
              <a:rPr lang="en-US" sz="2000" dirty="0" err="1"/>
              <a:t>x</a:t>
            </a:r>
            <a:r>
              <a:rPr lang="en-US" sz="2000" dirty="0"/>
              <a:t> 2 </a:t>
            </a:r>
            <a:r>
              <a:rPr lang="en-US" sz="2000" dirty="0" err="1"/>
              <a:t>x</a:t>
            </a:r>
            <a:r>
              <a:rPr lang="en-US" sz="2000" dirty="0"/>
              <a:t> 5</a:t>
            </a:r>
          </a:p>
          <a:p>
            <a:pPr>
              <a:buNone/>
            </a:pPr>
            <a:r>
              <a:rPr lang="en-US" sz="2000" dirty="0"/>
              <a:t>		 = 30,720,000,000</a:t>
            </a:r>
          </a:p>
          <a:p>
            <a:pPr>
              <a:buNone/>
            </a:pPr>
            <a:r>
              <a:rPr lang="en-US" sz="2000" dirty="0"/>
              <a:t>                = 30.72 GB </a:t>
            </a:r>
          </a:p>
          <a:p>
            <a:pPr lvl="1"/>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59" name="Rectangle 27"/>
          <p:cNvSpPr>
            <a:spLocks noGrp="1" noChangeArrowheads="1"/>
          </p:cNvSpPr>
          <p:nvPr>
            <p:ph type="title"/>
          </p:nvPr>
        </p:nvSpPr>
        <p:spPr/>
        <p:txBody>
          <a:bodyPr/>
          <a:lstStyle/>
          <a:p>
            <a:r>
              <a:rPr lang="en-US"/>
              <a:t>Disk Operation (Single-Platter View)</a:t>
            </a:r>
          </a:p>
        </p:txBody>
      </p:sp>
      <p:sp>
        <p:nvSpPr>
          <p:cNvPr id="95236" name="Oval 4"/>
          <p:cNvSpPr>
            <a:spLocks noChangeArrowheads="1"/>
          </p:cNvSpPr>
          <p:nvPr/>
        </p:nvSpPr>
        <p:spPr bwMode="auto">
          <a:xfrm>
            <a:off x="2962275" y="2722563"/>
            <a:ext cx="1851025" cy="1812925"/>
          </a:xfrm>
          <a:prstGeom prst="ellipse">
            <a:avLst/>
          </a:prstGeom>
          <a:solidFill>
            <a:schemeClr val="bg1"/>
          </a:solidFill>
          <a:ln w="12700">
            <a:solidFill>
              <a:schemeClr val="tx1"/>
            </a:solidFill>
            <a:round/>
            <a:headEnd/>
            <a:tailEnd/>
          </a:ln>
          <a:effectLst/>
        </p:spPr>
        <p:txBody>
          <a:bodyPr wrap="none" anchor="ctr">
            <a:prstTxWarp prst="textNoShape">
              <a:avLst/>
            </a:prstTxWarp>
          </a:bodyPr>
          <a:lstStyle/>
          <a:p>
            <a:endParaRPr lang="en-US"/>
          </a:p>
        </p:txBody>
      </p:sp>
      <p:sp>
        <p:nvSpPr>
          <p:cNvPr id="95238" name="Oval 6"/>
          <p:cNvSpPr>
            <a:spLocks noChangeArrowheads="1"/>
          </p:cNvSpPr>
          <p:nvPr/>
        </p:nvSpPr>
        <p:spPr bwMode="auto">
          <a:xfrm>
            <a:off x="1992313" y="1773238"/>
            <a:ext cx="3790950" cy="3713162"/>
          </a:xfrm>
          <a:prstGeom prst="ellips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95239" name="Oval 7"/>
          <p:cNvSpPr>
            <a:spLocks noChangeArrowheads="1"/>
          </p:cNvSpPr>
          <p:nvPr/>
        </p:nvSpPr>
        <p:spPr bwMode="auto">
          <a:xfrm>
            <a:off x="2182813" y="1958975"/>
            <a:ext cx="3409950" cy="33401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0" name="Oval 8"/>
          <p:cNvSpPr>
            <a:spLocks noChangeArrowheads="1"/>
          </p:cNvSpPr>
          <p:nvPr/>
        </p:nvSpPr>
        <p:spPr bwMode="auto">
          <a:xfrm>
            <a:off x="2373313" y="2144713"/>
            <a:ext cx="3030537" cy="2968625"/>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1" name="Oval 9"/>
          <p:cNvSpPr>
            <a:spLocks noChangeArrowheads="1"/>
          </p:cNvSpPr>
          <p:nvPr/>
        </p:nvSpPr>
        <p:spPr bwMode="auto">
          <a:xfrm>
            <a:off x="2563813" y="2332038"/>
            <a:ext cx="2649537" cy="25955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2" name="Oval 10"/>
          <p:cNvSpPr>
            <a:spLocks noChangeArrowheads="1"/>
          </p:cNvSpPr>
          <p:nvPr/>
        </p:nvSpPr>
        <p:spPr bwMode="auto">
          <a:xfrm>
            <a:off x="2752725" y="2517775"/>
            <a:ext cx="2270125" cy="2222500"/>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3" name="Oval 11"/>
          <p:cNvSpPr>
            <a:spLocks noChangeArrowheads="1"/>
          </p:cNvSpPr>
          <p:nvPr/>
        </p:nvSpPr>
        <p:spPr bwMode="auto">
          <a:xfrm>
            <a:off x="3133725" y="2890838"/>
            <a:ext cx="1508125" cy="1477962"/>
          </a:xfrm>
          <a:prstGeom prst="ellips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5245" name="Arc 13"/>
          <p:cNvSpPr>
            <a:spLocks/>
          </p:cNvSpPr>
          <p:nvPr/>
        </p:nvSpPr>
        <p:spPr bwMode="auto">
          <a:xfrm rot="-1879939">
            <a:off x="1814513" y="2114550"/>
            <a:ext cx="1231900" cy="508000"/>
          </a:xfrm>
          <a:custGeom>
            <a:avLst/>
            <a:gdLst>
              <a:gd name="G0" fmla="+- 19775 0 0"/>
              <a:gd name="G1" fmla="+- 21600 0 0"/>
              <a:gd name="G2" fmla="+- 21600 0 0"/>
              <a:gd name="T0" fmla="*/ 0 w 19775"/>
              <a:gd name="T1" fmla="*/ 12910 h 21600"/>
              <a:gd name="T2" fmla="*/ 19750 w 19775"/>
              <a:gd name="T3" fmla="*/ 0 h 21600"/>
              <a:gd name="T4" fmla="*/ 19775 w 19775"/>
              <a:gd name="T5" fmla="*/ 21600 h 21600"/>
            </a:gdLst>
            <a:ahLst/>
            <a:cxnLst>
              <a:cxn ang="0">
                <a:pos x="T0" y="T1"/>
              </a:cxn>
              <a:cxn ang="0">
                <a:pos x="T2" y="T3"/>
              </a:cxn>
              <a:cxn ang="0">
                <a:pos x="T4" y="T5"/>
              </a:cxn>
            </a:cxnLst>
            <a:rect l="0" t="0" r="r" b="b"/>
            <a:pathLst>
              <a:path w="19775" h="21600" fill="none" extrusionOk="0">
                <a:moveTo>
                  <a:pt x="0" y="12910"/>
                </a:moveTo>
                <a:cubicBezTo>
                  <a:pt x="3443" y="5073"/>
                  <a:pt x="11190" y="9"/>
                  <a:pt x="19750" y="0"/>
                </a:cubicBezTo>
              </a:path>
              <a:path w="19775" h="21600" stroke="0" extrusionOk="0">
                <a:moveTo>
                  <a:pt x="0" y="12910"/>
                </a:moveTo>
                <a:cubicBezTo>
                  <a:pt x="3443" y="5073"/>
                  <a:pt x="11190" y="9"/>
                  <a:pt x="19750" y="0"/>
                </a:cubicBezTo>
                <a:lnTo>
                  <a:pt x="19775" y="21600"/>
                </a:lnTo>
                <a:close/>
              </a:path>
            </a:pathLst>
          </a:custGeom>
          <a:noFill/>
          <a:ln w="28575">
            <a:solidFill>
              <a:srgbClr val="00FFFF"/>
            </a:solidFill>
            <a:prstDash val="dash"/>
            <a:round/>
            <a:headEnd/>
            <a:tailEnd type="triangle" w="med" len="med"/>
          </a:ln>
          <a:effectLst/>
        </p:spPr>
        <p:txBody>
          <a:bodyPr wrap="none" anchor="ctr">
            <a:prstTxWarp prst="textNoShape">
              <a:avLst/>
            </a:prstTxWarp>
          </a:bodyPr>
          <a:lstStyle/>
          <a:p>
            <a:endParaRPr lang="en-US"/>
          </a:p>
        </p:txBody>
      </p:sp>
      <p:sp>
        <p:nvSpPr>
          <p:cNvPr id="95246" name="Rectangle 14"/>
          <p:cNvSpPr>
            <a:spLocks noChangeArrowheads="1"/>
          </p:cNvSpPr>
          <p:nvPr/>
        </p:nvSpPr>
        <p:spPr bwMode="auto">
          <a:xfrm>
            <a:off x="457200" y="1647825"/>
            <a:ext cx="1735138" cy="1066800"/>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1600" dirty="0"/>
              <a:t>The disk surface </a:t>
            </a:r>
          </a:p>
          <a:p>
            <a:pPr algn="l">
              <a:lnSpc>
                <a:spcPct val="100000"/>
              </a:lnSpc>
            </a:pPr>
            <a:r>
              <a:rPr lang="en-US" sz="1600" dirty="0"/>
              <a:t>spins at a fixed</a:t>
            </a:r>
          </a:p>
          <a:p>
            <a:pPr algn="l">
              <a:lnSpc>
                <a:spcPct val="100000"/>
              </a:lnSpc>
            </a:pPr>
            <a:r>
              <a:rPr lang="en-US" sz="1600" dirty="0"/>
              <a:t>rotational rate</a:t>
            </a:r>
          </a:p>
        </p:txBody>
      </p:sp>
      <p:sp>
        <p:nvSpPr>
          <p:cNvPr id="95264" name="Oval 32"/>
          <p:cNvSpPr>
            <a:spLocks noChangeArrowheads="1"/>
          </p:cNvSpPr>
          <p:nvPr/>
        </p:nvSpPr>
        <p:spPr bwMode="auto">
          <a:xfrm rot="216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endParaRPr lang="en-US" sz="1600" dirty="0"/>
          </a:p>
        </p:txBody>
      </p:sp>
      <p:grpSp>
        <p:nvGrpSpPr>
          <p:cNvPr id="2" name="Group 98"/>
          <p:cNvGrpSpPr>
            <a:grpSpLocks/>
          </p:cNvGrpSpPr>
          <p:nvPr/>
        </p:nvGrpSpPr>
        <p:grpSpPr bwMode="auto">
          <a:xfrm>
            <a:off x="4394200" y="1787525"/>
            <a:ext cx="4140200" cy="3629025"/>
            <a:chOff x="2768" y="1126"/>
            <a:chExt cx="2608" cy="2286"/>
          </a:xfrm>
        </p:grpSpPr>
        <p:grpSp>
          <p:nvGrpSpPr>
            <p:cNvPr id="3" name="Group 67"/>
            <p:cNvGrpSpPr>
              <a:grpSpLocks/>
            </p:cNvGrpSpPr>
            <p:nvPr/>
          </p:nvGrpSpPr>
          <p:grpSpPr bwMode="auto">
            <a:xfrm>
              <a:off x="2768" y="2607"/>
              <a:ext cx="2608" cy="805"/>
              <a:chOff x="2768" y="2607"/>
              <a:chExt cx="2608" cy="805"/>
            </a:xfrm>
          </p:grpSpPr>
          <p:sp>
            <p:nvSpPr>
              <p:cNvPr id="95237" name="Rectangle 5"/>
              <p:cNvSpPr>
                <a:spLocks noChangeArrowheads="1"/>
              </p:cNvSpPr>
              <p:nvPr/>
            </p:nvSpPr>
            <p:spPr bwMode="auto">
              <a:xfrm>
                <a:off x="3520" y="2894"/>
                <a:ext cx="1856" cy="518"/>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altLang="zh-CN" sz="1600" dirty="0"/>
                  <a:t>seek: b</a:t>
                </a:r>
                <a:r>
                  <a:rPr lang="en-US" sz="1600" dirty="0"/>
                  <a:t>y moving radially, the arm can position the read/write head over any track. </a:t>
                </a:r>
              </a:p>
            </p:txBody>
          </p:sp>
          <p:sp>
            <p:nvSpPr>
              <p:cNvPr id="95248" name="Arc 16"/>
              <p:cNvSpPr>
                <a:spLocks noChangeAspect="1"/>
              </p:cNvSpPr>
              <p:nvPr/>
            </p:nvSpPr>
            <p:spPr bwMode="auto">
              <a:xfrm rot="2822162" flipV="1">
                <a:off x="2493" y="2882"/>
                <a:ext cx="713" cy="163"/>
              </a:xfrm>
              <a:custGeom>
                <a:avLst/>
                <a:gdLst>
                  <a:gd name="G0" fmla="+- 18756 0 0"/>
                  <a:gd name="G1" fmla="+- 21600 0 0"/>
                  <a:gd name="G2" fmla="+- 21600 0 0"/>
                  <a:gd name="T0" fmla="*/ 0 w 37393"/>
                  <a:gd name="T1" fmla="*/ 10887 h 21600"/>
                  <a:gd name="T2" fmla="*/ 37393 w 37393"/>
                  <a:gd name="T3" fmla="*/ 10681 h 21600"/>
                  <a:gd name="T4" fmla="*/ 18756 w 37393"/>
                  <a:gd name="T5" fmla="*/ 21600 h 21600"/>
                </a:gdLst>
                <a:ahLst/>
                <a:cxnLst>
                  <a:cxn ang="0">
                    <a:pos x="T0" y="T1"/>
                  </a:cxn>
                  <a:cxn ang="0">
                    <a:pos x="T2" y="T3"/>
                  </a:cxn>
                  <a:cxn ang="0">
                    <a:pos x="T4" y="T5"/>
                  </a:cxn>
                </a:cxnLst>
                <a:rect l="0" t="0" r="r" b="b"/>
                <a:pathLst>
                  <a:path w="37393" h="21600" fill="none" extrusionOk="0">
                    <a:moveTo>
                      <a:pt x="-1" y="10886"/>
                    </a:moveTo>
                    <a:cubicBezTo>
                      <a:pt x="3845" y="4154"/>
                      <a:pt x="11003" y="-1"/>
                      <a:pt x="18756" y="-1"/>
                    </a:cubicBezTo>
                    <a:cubicBezTo>
                      <a:pt x="26423" y="-1"/>
                      <a:pt x="33516" y="4065"/>
                      <a:pt x="37392" y="10681"/>
                    </a:cubicBezTo>
                  </a:path>
                  <a:path w="37393" h="21600" stroke="0" extrusionOk="0">
                    <a:moveTo>
                      <a:pt x="-1" y="10886"/>
                    </a:moveTo>
                    <a:cubicBezTo>
                      <a:pt x="3845" y="4154"/>
                      <a:pt x="11003" y="-1"/>
                      <a:pt x="18756" y="-1"/>
                    </a:cubicBezTo>
                    <a:cubicBezTo>
                      <a:pt x="26423" y="-1"/>
                      <a:pt x="33516" y="4065"/>
                      <a:pt x="37392" y="10681"/>
                    </a:cubicBezTo>
                    <a:lnTo>
                      <a:pt x="18756" y="21600"/>
                    </a:lnTo>
                    <a:close/>
                  </a:path>
                </a:pathLst>
              </a:custGeom>
              <a:noFill/>
              <a:ln w="28575">
                <a:solidFill>
                  <a:srgbClr val="00FFFF"/>
                </a:solidFill>
                <a:prstDash val="dash"/>
                <a:round/>
                <a:headEnd type="triangle" w="med" len="med"/>
                <a:tailEnd type="triangle" w="med" len="med"/>
              </a:ln>
              <a:effectLst/>
            </p:spPr>
            <p:txBody>
              <a:bodyPr anchor="ctr">
                <a:prstTxWarp prst="textNoShape">
                  <a:avLst/>
                </a:prstTxWarp>
                <a:spAutoFit/>
              </a:bodyPr>
              <a:lstStyle/>
              <a:p>
                <a:endParaRPr lang="en-US"/>
              </a:p>
            </p:txBody>
          </p:sp>
        </p:grpSp>
        <p:sp>
          <p:nvSpPr>
            <p:cNvPr id="95247" name="Rectangle 15"/>
            <p:cNvSpPr>
              <a:spLocks noChangeArrowheads="1"/>
            </p:cNvSpPr>
            <p:nvPr/>
          </p:nvSpPr>
          <p:spPr bwMode="auto">
            <a:xfrm>
              <a:off x="3604" y="1126"/>
              <a:ext cx="1594" cy="826"/>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600"/>
                <a:t>The read/write </a:t>
              </a:r>
              <a:r>
                <a:rPr lang="en-US" sz="1600" i="1"/>
                <a:t>head</a:t>
              </a:r>
            </a:p>
            <a:p>
              <a:pPr algn="l">
                <a:lnSpc>
                  <a:spcPct val="100000"/>
                </a:lnSpc>
              </a:pPr>
              <a:r>
                <a:rPr lang="en-US" sz="1600"/>
                <a:t>is attached to the end</a:t>
              </a:r>
            </a:p>
            <a:p>
              <a:pPr algn="l">
                <a:lnSpc>
                  <a:spcPct val="100000"/>
                </a:lnSpc>
              </a:pPr>
              <a:r>
                <a:rPr lang="en-US" sz="1600"/>
                <a:t>of the </a:t>
              </a:r>
              <a:r>
                <a:rPr lang="en-US" sz="1600" i="1"/>
                <a:t>arm</a:t>
              </a:r>
              <a:r>
                <a:rPr lang="en-US" sz="1600"/>
                <a:t> and flies over</a:t>
              </a:r>
            </a:p>
            <a:p>
              <a:pPr algn="l">
                <a:lnSpc>
                  <a:spcPct val="100000"/>
                </a:lnSpc>
              </a:pPr>
              <a:r>
                <a:rPr lang="en-US" sz="1600"/>
                <a:t> the disk surface on</a:t>
              </a:r>
            </a:p>
            <a:p>
              <a:pPr algn="l">
                <a:lnSpc>
                  <a:spcPct val="100000"/>
                </a:lnSpc>
              </a:pPr>
              <a:r>
                <a:rPr lang="en-US" sz="1600"/>
                <a:t>a thin cushion of air.</a:t>
              </a:r>
            </a:p>
          </p:txBody>
        </p:sp>
      </p:grpSp>
      <p:grpSp>
        <p:nvGrpSpPr>
          <p:cNvPr id="4" name="Group 46"/>
          <p:cNvGrpSpPr>
            <a:grpSpLocks/>
          </p:cNvGrpSpPr>
          <p:nvPr/>
        </p:nvGrpSpPr>
        <p:grpSpPr bwMode="auto">
          <a:xfrm>
            <a:off x="4287838" y="3209925"/>
            <a:ext cx="2205037" cy="850900"/>
            <a:chOff x="2701" y="2022"/>
            <a:chExt cx="1389" cy="536"/>
          </a:xfrm>
        </p:grpSpPr>
        <p:grpSp>
          <p:nvGrpSpPr>
            <p:cNvPr id="5" name="Group 23"/>
            <p:cNvGrpSpPr>
              <a:grpSpLocks/>
            </p:cNvGrpSpPr>
            <p:nvPr/>
          </p:nvGrpSpPr>
          <p:grpSpPr bwMode="auto">
            <a:xfrm rot="-2659851">
              <a:off x="2701" y="2430"/>
              <a:ext cx="1389" cy="128"/>
              <a:chOff x="2264" y="2992"/>
              <a:chExt cx="1389" cy="128"/>
            </a:xfrm>
          </p:grpSpPr>
          <p:sp>
            <p:nvSpPr>
              <p:cNvPr id="95256" name="Oval 2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57" name="Rectangle 2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58" name="Oval 2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6" name="Group 47"/>
          <p:cNvGrpSpPr>
            <a:grpSpLocks/>
          </p:cNvGrpSpPr>
          <p:nvPr/>
        </p:nvGrpSpPr>
        <p:grpSpPr bwMode="auto">
          <a:xfrm rot="-809166">
            <a:off x="4383088" y="3343275"/>
            <a:ext cx="2205037" cy="850900"/>
            <a:chOff x="2701" y="2022"/>
            <a:chExt cx="1389" cy="536"/>
          </a:xfrm>
        </p:grpSpPr>
        <p:grpSp>
          <p:nvGrpSpPr>
            <p:cNvPr id="7" name="Group 48"/>
            <p:cNvGrpSpPr>
              <a:grpSpLocks/>
            </p:cNvGrpSpPr>
            <p:nvPr/>
          </p:nvGrpSpPr>
          <p:grpSpPr bwMode="auto">
            <a:xfrm rot="-2659851">
              <a:off x="2701" y="2430"/>
              <a:ext cx="1389" cy="128"/>
              <a:chOff x="2264" y="2992"/>
              <a:chExt cx="1389" cy="128"/>
            </a:xfrm>
          </p:grpSpPr>
          <p:sp>
            <p:nvSpPr>
              <p:cNvPr id="95281" name="Oval 49"/>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82" name="Rectangle 50"/>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83" name="Oval 51"/>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8" name="Group 62"/>
          <p:cNvGrpSpPr>
            <a:grpSpLocks/>
          </p:cNvGrpSpPr>
          <p:nvPr/>
        </p:nvGrpSpPr>
        <p:grpSpPr bwMode="auto">
          <a:xfrm rot="905387">
            <a:off x="4211638" y="2960688"/>
            <a:ext cx="2205037" cy="850900"/>
            <a:chOff x="2701" y="2022"/>
            <a:chExt cx="1389" cy="536"/>
          </a:xfrm>
        </p:grpSpPr>
        <p:grpSp>
          <p:nvGrpSpPr>
            <p:cNvPr id="9" name="Group 63"/>
            <p:cNvGrpSpPr>
              <a:grpSpLocks/>
            </p:cNvGrpSpPr>
            <p:nvPr/>
          </p:nvGrpSpPr>
          <p:grpSpPr bwMode="auto">
            <a:xfrm rot="-2659851">
              <a:off x="2701" y="2430"/>
              <a:ext cx="1389" cy="128"/>
              <a:chOff x="2264" y="2992"/>
              <a:chExt cx="1389" cy="128"/>
            </a:xfrm>
          </p:grpSpPr>
          <p:sp>
            <p:nvSpPr>
              <p:cNvPr id="95296" name="Oval 64"/>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297" name="Rectangle 65"/>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298" name="Oval 66"/>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95261" name="Oval 29"/>
          <p:cNvSpPr>
            <a:spLocks noChangeArrowheads="1"/>
          </p:cNvSpPr>
          <p:nvPr/>
        </p:nvSpPr>
        <p:spPr bwMode="auto">
          <a:xfrm rot="5400000">
            <a:off x="3302793" y="3098800"/>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2" name="Oval 30"/>
          <p:cNvSpPr>
            <a:spLocks noChangeArrowheads="1"/>
          </p:cNvSpPr>
          <p:nvPr/>
        </p:nvSpPr>
        <p:spPr bwMode="auto">
          <a:xfrm rot="10800000">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63" name="Oval 31"/>
          <p:cNvSpPr>
            <a:spLocks noChangeArrowheads="1"/>
          </p:cNvSpPr>
          <p:nvPr/>
        </p:nvSpPr>
        <p:spPr bwMode="auto">
          <a:xfrm rot="16200000">
            <a:off x="3302793" y="3098801"/>
            <a:ext cx="1128712"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
        <p:nvSpPr>
          <p:cNvPr id="95244" name="Oval 1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grpSp>
        <p:nvGrpSpPr>
          <p:cNvPr id="10" name="Group 68"/>
          <p:cNvGrpSpPr>
            <a:grpSpLocks/>
          </p:cNvGrpSpPr>
          <p:nvPr/>
        </p:nvGrpSpPr>
        <p:grpSpPr bwMode="auto">
          <a:xfrm rot="905387">
            <a:off x="4202113" y="2960688"/>
            <a:ext cx="2205037" cy="850900"/>
            <a:chOff x="2701" y="2022"/>
            <a:chExt cx="1389" cy="536"/>
          </a:xfrm>
        </p:grpSpPr>
        <p:grpSp>
          <p:nvGrpSpPr>
            <p:cNvPr id="11" name="Group 69"/>
            <p:cNvGrpSpPr>
              <a:grpSpLocks/>
            </p:cNvGrpSpPr>
            <p:nvPr/>
          </p:nvGrpSpPr>
          <p:grpSpPr bwMode="auto">
            <a:xfrm rot="-2659851">
              <a:off x="2701" y="2430"/>
              <a:ext cx="1389" cy="128"/>
              <a:chOff x="2264" y="2992"/>
              <a:chExt cx="1389" cy="128"/>
            </a:xfrm>
          </p:grpSpPr>
          <p:sp>
            <p:nvSpPr>
              <p:cNvPr id="95302" name="Oval 7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3" name="Rectangle 7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4" name="Oval 7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2" name="Group 73"/>
          <p:cNvGrpSpPr>
            <a:grpSpLocks/>
          </p:cNvGrpSpPr>
          <p:nvPr/>
        </p:nvGrpSpPr>
        <p:grpSpPr bwMode="auto">
          <a:xfrm rot="905387">
            <a:off x="4202113" y="2960688"/>
            <a:ext cx="2205037" cy="850900"/>
            <a:chOff x="2701" y="2022"/>
            <a:chExt cx="1389" cy="536"/>
          </a:xfrm>
        </p:grpSpPr>
        <p:grpSp>
          <p:nvGrpSpPr>
            <p:cNvPr id="13" name="Group 74"/>
            <p:cNvGrpSpPr>
              <a:grpSpLocks/>
            </p:cNvGrpSpPr>
            <p:nvPr/>
          </p:nvGrpSpPr>
          <p:grpSpPr bwMode="auto">
            <a:xfrm rot="-2659851">
              <a:off x="2701" y="2430"/>
              <a:ext cx="1389" cy="128"/>
              <a:chOff x="2264" y="2992"/>
              <a:chExt cx="1389" cy="128"/>
            </a:xfrm>
          </p:grpSpPr>
          <p:sp>
            <p:nvSpPr>
              <p:cNvPr id="95307" name="Oval 7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08" name="Rectangle 7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09" name="Oval 7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4" name="Group 83"/>
          <p:cNvGrpSpPr>
            <a:grpSpLocks/>
          </p:cNvGrpSpPr>
          <p:nvPr/>
        </p:nvGrpSpPr>
        <p:grpSpPr bwMode="auto">
          <a:xfrm rot="-809166">
            <a:off x="4384675" y="3341688"/>
            <a:ext cx="2205038" cy="850900"/>
            <a:chOff x="2701" y="2022"/>
            <a:chExt cx="1389" cy="536"/>
          </a:xfrm>
        </p:grpSpPr>
        <p:grpSp>
          <p:nvGrpSpPr>
            <p:cNvPr id="15" name="Group 84"/>
            <p:cNvGrpSpPr>
              <a:grpSpLocks/>
            </p:cNvGrpSpPr>
            <p:nvPr/>
          </p:nvGrpSpPr>
          <p:grpSpPr bwMode="auto">
            <a:xfrm rot="-2659851">
              <a:off x="2701" y="2430"/>
              <a:ext cx="1389" cy="128"/>
              <a:chOff x="2264" y="2992"/>
              <a:chExt cx="1389" cy="128"/>
            </a:xfrm>
          </p:grpSpPr>
          <p:sp>
            <p:nvSpPr>
              <p:cNvPr id="95317" name="Oval 8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18" name="Rectangle 8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19" name="Oval 8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6" name="Group 88"/>
          <p:cNvGrpSpPr>
            <a:grpSpLocks/>
          </p:cNvGrpSpPr>
          <p:nvPr/>
        </p:nvGrpSpPr>
        <p:grpSpPr bwMode="auto">
          <a:xfrm rot="-809166">
            <a:off x="4383088" y="3341688"/>
            <a:ext cx="2205037" cy="850900"/>
            <a:chOff x="2701" y="2022"/>
            <a:chExt cx="1389" cy="536"/>
          </a:xfrm>
        </p:grpSpPr>
        <p:grpSp>
          <p:nvGrpSpPr>
            <p:cNvPr id="17" name="Group 89"/>
            <p:cNvGrpSpPr>
              <a:grpSpLocks/>
            </p:cNvGrpSpPr>
            <p:nvPr/>
          </p:nvGrpSpPr>
          <p:grpSpPr bwMode="auto">
            <a:xfrm rot="-2659851">
              <a:off x="2701" y="2430"/>
              <a:ext cx="1389" cy="128"/>
              <a:chOff x="2264" y="2992"/>
              <a:chExt cx="1389" cy="128"/>
            </a:xfrm>
          </p:grpSpPr>
          <p:sp>
            <p:nvSpPr>
              <p:cNvPr id="95322" name="Oval 90"/>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3" name="Rectangle 91"/>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4" name="Oval 92"/>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grpSp>
        <p:nvGrpSpPr>
          <p:cNvPr id="18" name="Group 93"/>
          <p:cNvGrpSpPr>
            <a:grpSpLocks/>
          </p:cNvGrpSpPr>
          <p:nvPr/>
        </p:nvGrpSpPr>
        <p:grpSpPr bwMode="auto">
          <a:xfrm rot="-809166">
            <a:off x="4383088" y="3341688"/>
            <a:ext cx="2205037" cy="850900"/>
            <a:chOff x="2701" y="2022"/>
            <a:chExt cx="1389" cy="536"/>
          </a:xfrm>
        </p:grpSpPr>
        <p:grpSp>
          <p:nvGrpSpPr>
            <p:cNvPr id="19" name="Group 94"/>
            <p:cNvGrpSpPr>
              <a:grpSpLocks/>
            </p:cNvGrpSpPr>
            <p:nvPr/>
          </p:nvGrpSpPr>
          <p:grpSpPr bwMode="auto">
            <a:xfrm rot="-2659851">
              <a:off x="2701" y="2430"/>
              <a:ext cx="1389" cy="128"/>
              <a:chOff x="2264" y="2992"/>
              <a:chExt cx="1389" cy="128"/>
            </a:xfrm>
          </p:grpSpPr>
          <p:sp>
            <p:nvSpPr>
              <p:cNvPr id="95327" name="Oval 95"/>
              <p:cNvSpPr>
                <a:spLocks noChangeArrowheads="1"/>
              </p:cNvSpPr>
              <p:nvPr/>
            </p:nvSpPr>
            <p:spPr bwMode="auto">
              <a:xfrm>
                <a:off x="2264" y="2992"/>
                <a:ext cx="128" cy="128"/>
              </a:xfrm>
              <a:prstGeom prst="ellipse">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5328" name="Rectangle 96"/>
              <p:cNvSpPr>
                <a:spLocks noChangeArrowheads="1"/>
              </p:cNvSpPr>
              <p:nvPr/>
            </p:nvSpPr>
            <p:spPr bwMode="auto">
              <a:xfrm>
                <a:off x="2371" y="3022"/>
                <a:ext cx="1282" cy="63"/>
              </a:xfrm>
              <a:prstGeom prst="rect">
                <a:avLst/>
              </a:prstGeom>
              <a:solidFill>
                <a:srgbClr val="00FFFF"/>
              </a:solidFill>
              <a:ln w="12700">
                <a:solidFill>
                  <a:schemeClr val="tx1"/>
                </a:solidFill>
                <a:miter lim="800000"/>
                <a:headEnd/>
                <a:tailEnd/>
              </a:ln>
              <a:effectLst/>
            </p:spPr>
            <p:txBody>
              <a:bodyPr wrap="none" anchor="ctr">
                <a:prstTxWarp prst="textNoShape">
                  <a:avLst/>
                </a:prstTxWarp>
              </a:bodyPr>
              <a:lstStyle/>
              <a:p>
                <a:endParaRPr lang="en-US"/>
              </a:p>
            </p:txBody>
          </p:sp>
        </p:grpSp>
        <p:sp>
          <p:nvSpPr>
            <p:cNvPr id="95329" name="Oval 97"/>
            <p:cNvSpPr>
              <a:spLocks noChangeAspect="1" noChangeArrowheads="1"/>
            </p:cNvSpPr>
            <p:nvPr/>
          </p:nvSpPr>
          <p:spPr bwMode="auto">
            <a:xfrm>
              <a:off x="3859" y="2022"/>
              <a:ext cx="23" cy="23"/>
            </a:xfrm>
            <a:prstGeom prst="ellipse">
              <a:avLst/>
            </a:prstGeom>
            <a:solidFill>
              <a:schemeClr val="tx1"/>
            </a:solidFill>
            <a:ln w="25400">
              <a:solidFill>
                <a:schemeClr val="tx1"/>
              </a:solidFill>
              <a:round/>
              <a:headEnd/>
              <a:tailEnd/>
            </a:ln>
            <a:effectLst/>
          </p:spPr>
          <p:txBody>
            <a:bodyPr wrap="none" anchor="ctr">
              <a:prstTxWarp prst="textNoShape">
                <a:avLst/>
              </a:prstTxWarp>
              <a:spAutoFit/>
            </a:bodyPr>
            <a:lstStyle/>
            <a:p>
              <a:endParaRPr lang="en-US"/>
            </a:p>
          </p:txBody>
        </p:sp>
      </p:grpSp>
      <p:sp>
        <p:nvSpPr>
          <p:cNvPr id="63" name="Oval 32"/>
          <p:cNvSpPr>
            <a:spLocks noChangeArrowheads="1"/>
          </p:cNvSpPr>
          <p:nvPr/>
        </p:nvSpPr>
        <p:spPr bwMode="auto">
          <a:xfrm>
            <a:off x="3302793" y="3098800"/>
            <a:ext cx="1128713" cy="1104900"/>
          </a:xfrm>
          <a:prstGeom prst="ellipse">
            <a:avLst/>
          </a:prstGeom>
          <a:solidFill>
            <a:srgbClr val="00FFFF"/>
          </a:solidFill>
          <a:ln w="38100">
            <a:solidFill>
              <a:schemeClr val="tx1"/>
            </a:solidFill>
            <a:round/>
            <a:headEnd/>
            <a:tailEnd/>
          </a:ln>
          <a:effectLst/>
        </p:spPr>
        <p:txBody>
          <a:bodyPr wrap="none" anchor="ctr">
            <a:prstTxWarp prst="textNoShape">
              <a:avLst/>
            </a:prstTxWarp>
          </a:bodyPr>
          <a:lstStyle/>
          <a:p>
            <a:pPr>
              <a:lnSpc>
                <a:spcPct val="100000"/>
              </a:lnSpc>
            </a:pPr>
            <a:r>
              <a:rPr lang="en-US" sz="1600" dirty="0"/>
              <a:t>spindle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52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5261"/>
                                        </p:tgtEl>
                                        <p:attrNameLst>
                                          <p:attrName>style.visibility</p:attrName>
                                        </p:attrNameLst>
                                      </p:cBhvr>
                                      <p:to>
                                        <p:strVal val="visible"/>
                                      </p:to>
                                    </p:set>
                                  </p:childTnLst>
                                  <p:subTnLst>
                                    <p:set>
                                      <p:cBhvr override="childStyle">
                                        <p:cTn dur="1" fill="hold" display="0" masterRel="nextClick" afterEffect="1"/>
                                        <p:tgtEl>
                                          <p:spTgt spid="9526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5262"/>
                                        </p:tgtEl>
                                        <p:attrNameLst>
                                          <p:attrName>style.visibility</p:attrName>
                                        </p:attrNameLst>
                                      </p:cBhvr>
                                      <p:to>
                                        <p:strVal val="visible"/>
                                      </p:to>
                                    </p:set>
                                  </p:childTnLst>
                                  <p:subTnLst>
                                    <p:set>
                                      <p:cBhvr override="childStyle">
                                        <p:cTn dur="1" fill="hold" display="0" masterRel="nextClick" afterEffect="1"/>
                                        <p:tgtEl>
                                          <p:spTgt spid="9526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5263"/>
                                        </p:tgtEl>
                                        <p:attrNameLst>
                                          <p:attrName>style.visibility</p:attrName>
                                        </p:attrNameLst>
                                      </p:cBhvr>
                                      <p:to>
                                        <p:strVal val="visible"/>
                                      </p:to>
                                    </p:set>
                                  </p:childTnLst>
                                  <p:subTnLst>
                                    <p:set>
                                      <p:cBhvr override="childStyle">
                                        <p:cTn dur="1" fill="hold" display="0" masterRel="nextClick" afterEffect="1"/>
                                        <p:tgtEl>
                                          <p:spTgt spid="9526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52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499"/>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499"/>
                                          </p:stCondLst>
                                        </p:cTn>
                                        <p:tgtEl>
                                          <p:spTgt spid="14"/>
                                        </p:tgtEl>
                                        <p:attrNameLst>
                                          <p:attrName>style.visibility</p:attrName>
                                        </p:attrNameLst>
                                      </p:cBhvr>
                                      <p:to>
                                        <p:strVal val="visible"/>
                                      </p:to>
                                    </p:se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64" grpId="0" animBg="1"/>
      <p:bldP spid="95261" grpId="0" animBg="1" autoUpdateAnimBg="0"/>
      <p:bldP spid="95262" grpId="0" animBg="1" autoUpdateAnimBg="0"/>
      <p:bldP spid="95263" grpId="0" animBg="1" autoUpdateAnimBg="0"/>
      <p:bldP spid="95244" grpId="0" animBg="1" autoUpdateAnimBg="0"/>
      <p:bldP spid="63"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86" name="Rectangle 30"/>
          <p:cNvSpPr>
            <a:spLocks noGrp="1" noChangeArrowheads="1"/>
          </p:cNvSpPr>
          <p:nvPr>
            <p:ph type="title"/>
          </p:nvPr>
        </p:nvSpPr>
        <p:spPr/>
        <p:txBody>
          <a:bodyPr/>
          <a:lstStyle/>
          <a:p>
            <a:r>
              <a:rPr lang="en-US"/>
              <a:t>Disk Operation (Multi-Platter View)</a:t>
            </a:r>
          </a:p>
        </p:txBody>
      </p:sp>
      <p:sp>
        <p:nvSpPr>
          <p:cNvPr id="96260" name="Line 4"/>
          <p:cNvSpPr>
            <a:spLocks noChangeShapeType="1"/>
          </p:cNvSpPr>
          <p:nvPr/>
        </p:nvSpPr>
        <p:spPr bwMode="auto">
          <a:xfrm flipH="1">
            <a:off x="5218113" y="27209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1" name="Oval 5"/>
          <p:cNvSpPr>
            <a:spLocks noChangeArrowheads="1"/>
          </p:cNvSpPr>
          <p:nvPr/>
        </p:nvSpPr>
        <p:spPr bwMode="auto">
          <a:xfrm>
            <a:off x="5078413" y="26828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2" name="Line 6"/>
          <p:cNvSpPr>
            <a:spLocks noChangeShapeType="1"/>
          </p:cNvSpPr>
          <p:nvPr/>
        </p:nvSpPr>
        <p:spPr bwMode="auto">
          <a:xfrm flipH="1">
            <a:off x="5221288" y="3279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3" name="Oval 7"/>
          <p:cNvSpPr>
            <a:spLocks noChangeArrowheads="1"/>
          </p:cNvSpPr>
          <p:nvPr/>
        </p:nvSpPr>
        <p:spPr bwMode="auto">
          <a:xfrm>
            <a:off x="5081588" y="3241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4" name="Line 8"/>
          <p:cNvSpPr>
            <a:spLocks noChangeShapeType="1"/>
          </p:cNvSpPr>
          <p:nvPr/>
        </p:nvSpPr>
        <p:spPr bwMode="auto">
          <a:xfrm flipH="1">
            <a:off x="5218113" y="38893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65" name="Oval 9"/>
          <p:cNvSpPr>
            <a:spLocks noChangeArrowheads="1"/>
          </p:cNvSpPr>
          <p:nvPr/>
        </p:nvSpPr>
        <p:spPr bwMode="auto">
          <a:xfrm>
            <a:off x="5078413" y="38512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6" name="AutoShape 10"/>
          <p:cNvSpPr>
            <a:spLocks noChangeArrowheads="1"/>
          </p:cNvSpPr>
          <p:nvPr/>
        </p:nvSpPr>
        <p:spPr bwMode="auto">
          <a:xfrm>
            <a:off x="4103688" y="3736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67" name="Oval 11"/>
          <p:cNvSpPr>
            <a:spLocks noChangeArrowheads="1"/>
          </p:cNvSpPr>
          <p:nvPr/>
        </p:nvSpPr>
        <p:spPr bwMode="auto">
          <a:xfrm>
            <a:off x="3074988" y="35464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68" name="Line 12"/>
          <p:cNvSpPr>
            <a:spLocks noChangeShapeType="1"/>
          </p:cNvSpPr>
          <p:nvPr/>
        </p:nvSpPr>
        <p:spPr bwMode="auto">
          <a:xfrm>
            <a:off x="5675313" y="2479675"/>
            <a:ext cx="3175" cy="140970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69" name="Line 13"/>
          <p:cNvSpPr>
            <a:spLocks noChangeShapeType="1"/>
          </p:cNvSpPr>
          <p:nvPr/>
        </p:nvSpPr>
        <p:spPr bwMode="auto">
          <a:xfrm flipH="1">
            <a:off x="5218113" y="36607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0" name="Oval 14"/>
          <p:cNvSpPr>
            <a:spLocks noChangeArrowheads="1"/>
          </p:cNvSpPr>
          <p:nvPr/>
        </p:nvSpPr>
        <p:spPr bwMode="auto">
          <a:xfrm>
            <a:off x="5078413" y="36226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1" name="Line 15"/>
          <p:cNvSpPr>
            <a:spLocks noChangeShapeType="1"/>
          </p:cNvSpPr>
          <p:nvPr/>
        </p:nvSpPr>
        <p:spPr bwMode="auto">
          <a:xfrm>
            <a:off x="5678488" y="3165475"/>
            <a:ext cx="639762" cy="0"/>
          </a:xfrm>
          <a:prstGeom prst="line">
            <a:avLst/>
          </a:prstGeom>
          <a:noFill/>
          <a:ln w="38100">
            <a:solidFill>
              <a:schemeClr val="tx1"/>
            </a:solidFill>
            <a:round/>
            <a:headEnd/>
            <a:tailEnd/>
          </a:ln>
          <a:effectLst/>
        </p:spPr>
        <p:txBody>
          <a:bodyPr anchor="ctr">
            <a:prstTxWarp prst="textNoShape">
              <a:avLst/>
            </a:prstTxWarp>
            <a:spAutoFit/>
          </a:bodyPr>
          <a:lstStyle/>
          <a:p>
            <a:endParaRPr lang="en-US"/>
          </a:p>
        </p:txBody>
      </p:sp>
      <p:sp>
        <p:nvSpPr>
          <p:cNvPr id="96272" name="AutoShape 16"/>
          <p:cNvSpPr>
            <a:spLocks noChangeArrowheads="1"/>
          </p:cNvSpPr>
          <p:nvPr/>
        </p:nvSpPr>
        <p:spPr bwMode="auto">
          <a:xfrm>
            <a:off x="4103688" y="31654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3" name="Oval 17"/>
          <p:cNvSpPr>
            <a:spLocks noChangeArrowheads="1"/>
          </p:cNvSpPr>
          <p:nvPr/>
        </p:nvSpPr>
        <p:spPr bwMode="auto">
          <a:xfrm>
            <a:off x="3100388" y="29368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4" name="AutoShape 18"/>
          <p:cNvSpPr>
            <a:spLocks noChangeArrowheads="1"/>
          </p:cNvSpPr>
          <p:nvPr/>
        </p:nvSpPr>
        <p:spPr bwMode="auto">
          <a:xfrm>
            <a:off x="4103688" y="25939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5" name="Oval 19"/>
          <p:cNvSpPr>
            <a:spLocks noChangeArrowheads="1"/>
          </p:cNvSpPr>
          <p:nvPr/>
        </p:nvSpPr>
        <p:spPr bwMode="auto">
          <a:xfrm>
            <a:off x="3062288" y="2390775"/>
            <a:ext cx="2387600" cy="431800"/>
          </a:xfrm>
          <a:prstGeom prst="ellipse">
            <a:avLst/>
          </a:prstGeom>
          <a:solidFill>
            <a:schemeClr val="bg1"/>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6" name="AutoShape 20"/>
          <p:cNvSpPr>
            <a:spLocks noChangeArrowheads="1"/>
          </p:cNvSpPr>
          <p:nvPr/>
        </p:nvSpPr>
        <p:spPr bwMode="auto">
          <a:xfrm>
            <a:off x="4103688" y="1997075"/>
            <a:ext cx="381000" cy="635000"/>
          </a:xfrm>
          <a:prstGeom prst="can">
            <a:avLst>
              <a:gd name="adj" fmla="val 14244"/>
            </a:avLst>
          </a:prstGeom>
          <a:solidFill>
            <a:srgbClr val="00FFFF"/>
          </a:solidFill>
          <a:ln w="12700">
            <a:solidFill>
              <a:schemeClr val="tx1"/>
            </a:solidFill>
            <a:round/>
            <a:headEnd/>
            <a:tailEnd/>
          </a:ln>
          <a:effectLst/>
        </p:spPr>
        <p:txBody>
          <a:bodyPr anchor="ctr">
            <a:prstTxWarp prst="textNoShape">
              <a:avLst/>
            </a:prstTxWarp>
            <a:spAutoFit/>
          </a:bodyPr>
          <a:lstStyle/>
          <a:p>
            <a:endParaRPr lang="en-US"/>
          </a:p>
        </p:txBody>
      </p:sp>
      <p:sp>
        <p:nvSpPr>
          <p:cNvPr id="96277" name="Line 21"/>
          <p:cNvSpPr>
            <a:spLocks noChangeShapeType="1"/>
          </p:cNvSpPr>
          <p:nvPr/>
        </p:nvSpPr>
        <p:spPr bwMode="auto">
          <a:xfrm flipH="1">
            <a:off x="5218113" y="24796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78" name="Oval 22"/>
          <p:cNvSpPr>
            <a:spLocks noChangeArrowheads="1"/>
          </p:cNvSpPr>
          <p:nvPr/>
        </p:nvSpPr>
        <p:spPr bwMode="auto">
          <a:xfrm>
            <a:off x="5065713" y="24415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79" name="Line 23"/>
          <p:cNvSpPr>
            <a:spLocks noChangeShapeType="1"/>
          </p:cNvSpPr>
          <p:nvPr/>
        </p:nvSpPr>
        <p:spPr bwMode="auto">
          <a:xfrm flipH="1">
            <a:off x="5218113" y="3038475"/>
            <a:ext cx="457200" cy="0"/>
          </a:xfrm>
          <a:prstGeom prst="line">
            <a:avLst/>
          </a:prstGeom>
          <a:noFill/>
          <a:ln w="38100">
            <a:solidFill>
              <a:schemeClr val="tx1"/>
            </a:solidFill>
            <a:round/>
            <a:headEnd/>
            <a:tailEnd/>
          </a:ln>
          <a:effectLst/>
        </p:spPr>
        <p:txBody>
          <a:bodyPr wrap="none" anchor="ctr">
            <a:prstTxWarp prst="textNoShape">
              <a:avLst/>
            </a:prstTxWarp>
            <a:spAutoFit/>
          </a:bodyPr>
          <a:lstStyle/>
          <a:p>
            <a:endParaRPr lang="en-US"/>
          </a:p>
        </p:txBody>
      </p:sp>
      <p:sp>
        <p:nvSpPr>
          <p:cNvPr id="96280" name="Oval 24"/>
          <p:cNvSpPr>
            <a:spLocks noChangeArrowheads="1"/>
          </p:cNvSpPr>
          <p:nvPr/>
        </p:nvSpPr>
        <p:spPr bwMode="auto">
          <a:xfrm>
            <a:off x="5078413" y="3000375"/>
            <a:ext cx="304800" cy="76200"/>
          </a:xfrm>
          <a:prstGeom prst="ellipse">
            <a:avLst/>
          </a:prstGeom>
          <a:solidFill>
            <a:srgbClr val="00FFFF"/>
          </a:solidFill>
          <a:ln w="12700">
            <a:solidFill>
              <a:schemeClr val="tx1"/>
            </a:solidFill>
            <a:round/>
            <a:headEnd/>
            <a:tailEnd/>
          </a:ln>
          <a:effectLst/>
        </p:spPr>
        <p:txBody>
          <a:bodyPr wrap="none" anchor="ctr">
            <a:prstTxWarp prst="textNoShape">
              <a:avLst/>
            </a:prstTxWarp>
            <a:spAutoFit/>
          </a:bodyPr>
          <a:lstStyle/>
          <a:p>
            <a:endParaRPr lang="en-US"/>
          </a:p>
        </p:txBody>
      </p:sp>
      <p:sp>
        <p:nvSpPr>
          <p:cNvPr id="96281" name="Text Box 25"/>
          <p:cNvSpPr txBox="1">
            <a:spLocks noChangeArrowheads="1"/>
          </p:cNvSpPr>
          <p:nvPr/>
        </p:nvSpPr>
        <p:spPr bwMode="auto">
          <a:xfrm>
            <a:off x="5772150" y="2827923"/>
            <a:ext cx="521096"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Arm</a:t>
            </a:r>
          </a:p>
        </p:txBody>
      </p:sp>
      <p:sp>
        <p:nvSpPr>
          <p:cNvPr id="96282" name="Text Box 26"/>
          <p:cNvSpPr txBox="1">
            <a:spLocks noChangeArrowheads="1"/>
          </p:cNvSpPr>
          <p:nvPr/>
        </p:nvSpPr>
        <p:spPr bwMode="auto">
          <a:xfrm>
            <a:off x="4581525" y="1322815"/>
            <a:ext cx="2200276" cy="830997"/>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Read/write heads </a:t>
            </a:r>
          </a:p>
          <a:p>
            <a:pPr algn="ctr">
              <a:lnSpc>
                <a:spcPct val="100000"/>
              </a:lnSpc>
            </a:pPr>
            <a:r>
              <a:rPr lang="en-US" sz="1600" dirty="0"/>
              <a:t>move in unison</a:t>
            </a:r>
          </a:p>
          <a:p>
            <a:pPr algn="ctr">
              <a:lnSpc>
                <a:spcPct val="100000"/>
              </a:lnSpc>
            </a:pPr>
            <a:r>
              <a:rPr lang="en-US" sz="1600" dirty="0"/>
              <a:t>from cylinder to cylinder</a:t>
            </a:r>
          </a:p>
        </p:txBody>
      </p:sp>
      <p:sp>
        <p:nvSpPr>
          <p:cNvPr id="96283" name="Line 27"/>
          <p:cNvSpPr>
            <a:spLocks noChangeShapeType="1"/>
          </p:cNvSpPr>
          <p:nvPr/>
        </p:nvSpPr>
        <p:spPr bwMode="auto">
          <a:xfrm flipH="1">
            <a:off x="5360988" y="2165350"/>
            <a:ext cx="317500" cy="225425"/>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
        <p:nvSpPr>
          <p:cNvPr id="96284" name="Text Box 28"/>
          <p:cNvSpPr txBox="1">
            <a:spLocks noChangeArrowheads="1"/>
          </p:cNvSpPr>
          <p:nvPr/>
        </p:nvSpPr>
        <p:spPr bwMode="auto">
          <a:xfrm>
            <a:off x="4463136" y="4034423"/>
            <a:ext cx="79240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Spindle</a:t>
            </a:r>
          </a:p>
        </p:txBody>
      </p:sp>
      <p:sp>
        <p:nvSpPr>
          <p:cNvPr id="96285" name="Line 29"/>
          <p:cNvSpPr>
            <a:spLocks noChangeShapeType="1"/>
          </p:cNvSpPr>
          <p:nvPr/>
        </p:nvSpPr>
        <p:spPr bwMode="auto">
          <a:xfrm flipH="1">
            <a:off x="5284788" y="2165350"/>
            <a:ext cx="390525" cy="844550"/>
          </a:xfrm>
          <a:prstGeom prst="line">
            <a:avLst/>
          </a:prstGeom>
          <a:noFill/>
          <a:ln w="12700">
            <a:solidFill>
              <a:schemeClr val="tx1"/>
            </a:solidFill>
            <a:round/>
            <a:headEnd/>
            <a:tailEnd type="triangle" w="med" len="med"/>
          </a:ln>
          <a:effectLst/>
        </p:spPr>
        <p:txBody>
          <a:bodyPr anchor="ctr">
            <a:prstTxWarp prst="textNoShape">
              <a:avLst/>
            </a:prstTxWarp>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86" name="Rectangle 26"/>
          <p:cNvSpPr>
            <a:spLocks noGrp="1" noChangeArrowheads="1"/>
          </p:cNvSpPr>
          <p:nvPr>
            <p:ph type="title"/>
          </p:nvPr>
        </p:nvSpPr>
        <p:spPr>
          <a:xfrm>
            <a:off x="357018" y="435678"/>
            <a:ext cx="8786982" cy="762000"/>
          </a:xfrm>
        </p:spPr>
        <p:txBody>
          <a:bodyPr>
            <a:normAutofit fontScale="90000"/>
          </a:bodyPr>
          <a:lstStyle/>
          <a:p>
            <a:r>
              <a:rPr lang="en-US" dirty="0"/>
              <a:t>Traditional Bus Structure Connecting </a:t>
            </a:r>
            <a:br>
              <a:rPr lang="en-US" dirty="0"/>
            </a:br>
            <a:r>
              <a:rPr lang="en-US" dirty="0"/>
              <a:t>CPU and Memory</a:t>
            </a:r>
          </a:p>
        </p:txBody>
      </p:sp>
      <p:sp>
        <p:nvSpPr>
          <p:cNvPr id="66587" name="Rectangle 27"/>
          <p:cNvSpPr>
            <a:spLocks noGrp="1" noChangeArrowheads="1"/>
          </p:cNvSpPr>
          <p:nvPr>
            <p:ph idx="1"/>
          </p:nvPr>
        </p:nvSpPr>
        <p:spPr>
          <a:xfrm>
            <a:off x="396875" y="1504950"/>
            <a:ext cx="7896225" cy="4972050"/>
          </a:xfrm>
        </p:spPr>
        <p:txBody>
          <a:bodyPr/>
          <a:lstStyle/>
          <a:p>
            <a:r>
              <a:rPr lang="en-US" dirty="0"/>
              <a:t>A </a:t>
            </a:r>
            <a:r>
              <a:rPr lang="en-US" dirty="0">
                <a:solidFill>
                  <a:srgbClr val="FF0000"/>
                </a:solidFill>
              </a:rPr>
              <a:t>bus</a:t>
            </a:r>
            <a:r>
              <a:rPr lang="en-US" dirty="0"/>
              <a:t> is a collection of parallel wires that carry address, data, and control signals.</a:t>
            </a:r>
          </a:p>
          <a:p>
            <a:r>
              <a:rPr lang="en-US" dirty="0"/>
              <a:t>Buses are typically shared by multiple devices.</a:t>
            </a:r>
          </a:p>
        </p:txBody>
      </p:sp>
      <p:sp>
        <p:nvSpPr>
          <p:cNvPr id="66565" name="Rectangle 5"/>
          <p:cNvSpPr>
            <a:spLocks noChangeAspect="1" noChangeArrowheads="1"/>
          </p:cNvSpPr>
          <p:nvPr/>
        </p:nvSpPr>
        <p:spPr bwMode="auto">
          <a:xfrm>
            <a:off x="7637463" y="5337175"/>
            <a:ext cx="1049337" cy="10541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66566" name="AutoShape 6"/>
          <p:cNvSpPr>
            <a:spLocks noChangeAspect="1" noChangeArrowheads="1"/>
          </p:cNvSpPr>
          <p:nvPr/>
        </p:nvSpPr>
        <p:spPr bwMode="auto">
          <a:xfrm>
            <a:off x="5880100" y="5511800"/>
            <a:ext cx="1720850" cy="615950"/>
          </a:xfrm>
          <a:prstGeom prst="leftRightArrow">
            <a:avLst>
              <a:gd name="adj1" fmla="val 50000"/>
              <a:gd name="adj2" fmla="val 55876"/>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7" name="Rectangle 7"/>
          <p:cNvSpPr>
            <a:spLocks noChangeAspect="1" noChangeArrowheads="1"/>
          </p:cNvSpPr>
          <p:nvPr/>
        </p:nvSpPr>
        <p:spPr bwMode="auto">
          <a:xfrm>
            <a:off x="4824413" y="5548313"/>
            <a:ext cx="1049337"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66568" name="AutoShape 8"/>
          <p:cNvSpPr>
            <a:spLocks noChangeAspect="1" noChangeArrowheads="1"/>
          </p:cNvSpPr>
          <p:nvPr/>
        </p:nvSpPr>
        <p:spPr bwMode="auto">
          <a:xfrm>
            <a:off x="3143250" y="5511800"/>
            <a:ext cx="1676400" cy="615950"/>
          </a:xfrm>
          <a:prstGeom prst="leftRightArrow">
            <a:avLst>
              <a:gd name="adj1" fmla="val 50000"/>
              <a:gd name="adj2" fmla="val 54433"/>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6569" name="Rectangle 9"/>
          <p:cNvSpPr>
            <a:spLocks noChangeAspect="1" noChangeArrowheads="1"/>
          </p:cNvSpPr>
          <p:nvPr/>
        </p:nvSpPr>
        <p:spPr bwMode="auto">
          <a:xfrm>
            <a:off x="950913" y="5548313"/>
            <a:ext cx="2162175" cy="6667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6570" name="Rectangle 10"/>
          <p:cNvSpPr>
            <a:spLocks noChangeAspect="1" noChangeArrowheads="1"/>
          </p:cNvSpPr>
          <p:nvPr/>
        </p:nvSpPr>
        <p:spPr bwMode="auto">
          <a:xfrm>
            <a:off x="2008188" y="401796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1" name="Rectangle 11"/>
          <p:cNvSpPr>
            <a:spLocks noChangeAspect="1" noChangeArrowheads="1"/>
          </p:cNvSpPr>
          <p:nvPr/>
        </p:nvSpPr>
        <p:spPr bwMode="auto">
          <a:xfrm>
            <a:off x="2008188" y="419417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2" name="Rectangle 12"/>
          <p:cNvSpPr>
            <a:spLocks noChangeAspect="1" noChangeArrowheads="1"/>
          </p:cNvSpPr>
          <p:nvPr/>
        </p:nvSpPr>
        <p:spPr bwMode="auto">
          <a:xfrm>
            <a:off x="2008188" y="4370388"/>
            <a:ext cx="788987" cy="174625"/>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3" name="Rectangle 13"/>
          <p:cNvSpPr>
            <a:spLocks noChangeAspect="1" noChangeArrowheads="1"/>
          </p:cNvSpPr>
          <p:nvPr/>
        </p:nvSpPr>
        <p:spPr bwMode="auto">
          <a:xfrm>
            <a:off x="2008188" y="4545013"/>
            <a:ext cx="788987" cy="176212"/>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4" name="Rectangle 14"/>
          <p:cNvSpPr>
            <a:spLocks noChangeAspect="1" noChangeArrowheads="1"/>
          </p:cNvSpPr>
          <p:nvPr/>
        </p:nvSpPr>
        <p:spPr bwMode="auto">
          <a:xfrm>
            <a:off x="2008188" y="4721225"/>
            <a:ext cx="788987" cy="176213"/>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5" name="AutoShape 15"/>
          <p:cNvSpPr>
            <a:spLocks noChangeAspect="1" noChangeArrowheads="1"/>
          </p:cNvSpPr>
          <p:nvPr/>
        </p:nvSpPr>
        <p:spPr bwMode="auto">
          <a:xfrm>
            <a:off x="2900363" y="4017963"/>
            <a:ext cx="512762" cy="439737"/>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6" name="AutoShape 16"/>
          <p:cNvSpPr>
            <a:spLocks noChangeAspect="1" noChangeArrowheads="1"/>
          </p:cNvSpPr>
          <p:nvPr/>
        </p:nvSpPr>
        <p:spPr bwMode="auto">
          <a:xfrm flipH="1">
            <a:off x="2797175" y="4457700"/>
            <a:ext cx="512763" cy="439738"/>
          </a:xfrm>
          <a:prstGeom prst="rightArrow">
            <a:avLst>
              <a:gd name="adj1" fmla="val 50000"/>
              <a:gd name="adj2" fmla="val 291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77" name="Rectangle 17"/>
          <p:cNvSpPr>
            <a:spLocks noChangeAspect="1" noChangeArrowheads="1"/>
          </p:cNvSpPr>
          <p:nvPr/>
        </p:nvSpPr>
        <p:spPr bwMode="auto">
          <a:xfrm>
            <a:off x="3413125" y="3843338"/>
            <a:ext cx="614363" cy="1230312"/>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6578" name="Text Box 18"/>
          <p:cNvSpPr txBox="1">
            <a:spLocks noChangeAspect="1" noChangeArrowheads="1"/>
          </p:cNvSpPr>
          <p:nvPr/>
        </p:nvSpPr>
        <p:spPr bwMode="auto">
          <a:xfrm>
            <a:off x="1841500" y="3671680"/>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6579" name="AutoShape 19"/>
          <p:cNvSpPr>
            <a:spLocks noChangeAspect="1" noChangeArrowheads="1"/>
          </p:cNvSpPr>
          <p:nvPr/>
        </p:nvSpPr>
        <p:spPr bwMode="auto">
          <a:xfrm>
            <a:off x="2093913" y="4984750"/>
            <a:ext cx="703262" cy="52705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6580" name="Rectangle 20"/>
          <p:cNvSpPr>
            <a:spLocks noChangeAspect="1" noChangeArrowheads="1"/>
          </p:cNvSpPr>
          <p:nvPr/>
        </p:nvSpPr>
        <p:spPr bwMode="auto">
          <a:xfrm>
            <a:off x="776288" y="3578225"/>
            <a:ext cx="3427412" cy="281305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66581" name="Text Box 21"/>
          <p:cNvSpPr txBox="1">
            <a:spLocks noChangeAspect="1" noChangeArrowheads="1"/>
          </p:cNvSpPr>
          <p:nvPr/>
        </p:nvSpPr>
        <p:spPr bwMode="auto">
          <a:xfrm>
            <a:off x="744538" y="32512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66582" name="Text Box 22"/>
          <p:cNvSpPr txBox="1">
            <a:spLocks noChangeAspect="1" noChangeArrowheads="1"/>
          </p:cNvSpPr>
          <p:nvPr/>
        </p:nvSpPr>
        <p:spPr bwMode="auto">
          <a:xfrm>
            <a:off x="4348163" y="4746417"/>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66583" name="Line 23"/>
          <p:cNvSpPr>
            <a:spLocks noChangeAspect="1" noChangeShapeType="1"/>
          </p:cNvSpPr>
          <p:nvPr/>
        </p:nvSpPr>
        <p:spPr bwMode="auto">
          <a:xfrm flipH="1">
            <a:off x="4027488" y="5073650"/>
            <a:ext cx="792162"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66584" name="Text Box 24"/>
          <p:cNvSpPr txBox="1">
            <a:spLocks noChangeAspect="1" noChangeArrowheads="1"/>
          </p:cNvSpPr>
          <p:nvPr/>
        </p:nvSpPr>
        <p:spPr bwMode="auto">
          <a:xfrm>
            <a:off x="6019800" y="4746417"/>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66585" name="Line 25"/>
          <p:cNvSpPr>
            <a:spLocks noChangeAspect="1" noChangeShapeType="1"/>
          </p:cNvSpPr>
          <p:nvPr/>
        </p:nvSpPr>
        <p:spPr bwMode="auto">
          <a:xfrm>
            <a:off x="6664325" y="5073650"/>
            <a:ext cx="0" cy="52705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Oval 2"/>
          <p:cNvSpPr>
            <a:spLocks noChangeAspect="1" noChangeArrowheads="1"/>
          </p:cNvSpPr>
          <p:nvPr/>
        </p:nvSpPr>
        <p:spPr bwMode="auto">
          <a:xfrm>
            <a:off x="738188" y="2090738"/>
            <a:ext cx="1716087" cy="171450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grpSp>
        <p:nvGrpSpPr>
          <p:cNvPr id="2" name="Group 3"/>
          <p:cNvGrpSpPr>
            <a:grpSpLocks/>
          </p:cNvGrpSpPr>
          <p:nvPr/>
        </p:nvGrpSpPr>
        <p:grpSpPr bwMode="auto">
          <a:xfrm>
            <a:off x="735013" y="2090738"/>
            <a:ext cx="7799387" cy="1722437"/>
            <a:chOff x="463" y="1317"/>
            <a:chExt cx="4913" cy="1085"/>
          </a:xfrm>
        </p:grpSpPr>
        <p:grpSp>
          <p:nvGrpSpPr>
            <p:cNvPr id="3" name="Group 4"/>
            <p:cNvGrpSpPr>
              <a:grpSpLocks/>
            </p:cNvGrpSpPr>
            <p:nvPr/>
          </p:nvGrpSpPr>
          <p:grpSpPr bwMode="auto">
            <a:xfrm>
              <a:off x="463" y="1317"/>
              <a:ext cx="1088" cy="1085"/>
              <a:chOff x="463" y="1317"/>
              <a:chExt cx="1088" cy="1085"/>
            </a:xfrm>
          </p:grpSpPr>
          <p:sp>
            <p:nvSpPr>
              <p:cNvPr id="57358" name="Line 5"/>
              <p:cNvSpPr>
                <a:spLocks noChangeAspect="1" noChangeShapeType="1"/>
              </p:cNvSpPr>
              <p:nvPr/>
            </p:nvSpPr>
            <p:spPr bwMode="auto">
              <a:xfrm>
                <a:off x="1006" y="1317"/>
                <a:ext cx="0" cy="1080"/>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59" name="Line 6"/>
              <p:cNvSpPr>
                <a:spLocks noChangeAspect="1" noChangeShapeType="1"/>
              </p:cNvSpPr>
              <p:nvPr/>
            </p:nvSpPr>
            <p:spPr bwMode="auto">
              <a:xfrm rot="1800000">
                <a:off x="1008" y="1319"/>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0" name="Line 7"/>
              <p:cNvSpPr>
                <a:spLocks noChangeAspect="1" noChangeShapeType="1"/>
              </p:cNvSpPr>
              <p:nvPr/>
            </p:nvSpPr>
            <p:spPr bwMode="auto">
              <a:xfrm rot="3600000">
                <a:off x="1004" y="1321"/>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1" name="Line 8"/>
              <p:cNvSpPr>
                <a:spLocks noChangeAspect="1" noChangeShapeType="1"/>
              </p:cNvSpPr>
              <p:nvPr/>
            </p:nvSpPr>
            <p:spPr bwMode="auto">
              <a:xfrm rot="5400000">
                <a:off x="1004" y="1307"/>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2" name="Line 9"/>
              <p:cNvSpPr>
                <a:spLocks noChangeAspect="1" noChangeShapeType="1"/>
              </p:cNvSpPr>
              <p:nvPr/>
            </p:nvSpPr>
            <p:spPr bwMode="auto">
              <a:xfrm rot="7200000">
                <a:off x="1011" y="1300"/>
                <a:ext cx="0" cy="1081"/>
              </a:xfrm>
              <a:prstGeom prst="line">
                <a:avLst/>
              </a:prstGeom>
              <a:noFill/>
              <a:ln w="9525">
                <a:solidFill>
                  <a:schemeClr val="tx1"/>
                </a:solidFill>
                <a:round/>
                <a:headEnd/>
                <a:tailEnd/>
              </a:ln>
            </p:spPr>
            <p:txBody>
              <a:bodyPr>
                <a:prstTxWarp prst="textNoShape">
                  <a:avLst/>
                </a:prstTxWarp>
              </a:bodyPr>
              <a:lstStyle/>
              <a:p>
                <a:endParaRPr lang="en-US"/>
              </a:p>
            </p:txBody>
          </p:sp>
          <p:sp>
            <p:nvSpPr>
              <p:cNvPr id="57363" name="Line 10"/>
              <p:cNvSpPr>
                <a:spLocks noChangeAspect="1" noChangeShapeType="1"/>
              </p:cNvSpPr>
              <p:nvPr/>
            </p:nvSpPr>
            <p:spPr bwMode="auto">
              <a:xfrm rot="9000000">
                <a:off x="1017" y="1322"/>
                <a:ext cx="0" cy="1080"/>
              </a:xfrm>
              <a:prstGeom prst="line">
                <a:avLst/>
              </a:prstGeom>
              <a:noFill/>
              <a:ln w="9525">
                <a:solidFill>
                  <a:schemeClr val="tx1"/>
                </a:solidFill>
                <a:round/>
                <a:headEnd/>
                <a:tailEnd/>
              </a:ln>
            </p:spPr>
            <p:txBody>
              <a:bodyPr>
                <a:prstTxWarp prst="textNoShape">
                  <a:avLst/>
                </a:prstTxWarp>
              </a:bodyPr>
              <a:lstStyle/>
              <a:p>
                <a:endParaRPr lang="en-US"/>
              </a:p>
            </p:txBody>
          </p:sp>
        </p:grpSp>
        <p:sp>
          <p:nvSpPr>
            <p:cNvPr id="57357" name="Rectangle 11"/>
            <p:cNvSpPr>
              <a:spLocks noChangeArrowheads="1"/>
            </p:cNvSpPr>
            <p:nvPr/>
          </p:nvSpPr>
          <p:spPr bwMode="auto">
            <a:xfrm>
              <a:off x="1776" y="1488"/>
              <a:ext cx="3600"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Tracks divided into sectors</a:t>
              </a:r>
            </a:p>
          </p:txBody>
        </p:sp>
      </p:grpSp>
      <p:sp>
        <p:nvSpPr>
          <p:cNvPr id="57348" name="Rectangle 12"/>
          <p:cNvSpPr>
            <a:spLocks noGrp="1" noChangeArrowheads="1"/>
          </p:cNvSpPr>
          <p:nvPr>
            <p:ph type="title"/>
          </p:nvPr>
        </p:nvSpPr>
        <p:spPr>
          <a:xfrm>
            <a:off x="357018" y="381000"/>
            <a:ext cx="8482182" cy="762000"/>
          </a:xfrm>
        </p:spPr>
        <p:txBody>
          <a:bodyPr/>
          <a:lstStyle/>
          <a:p>
            <a:r>
              <a:rPr lang="en-US" dirty="0"/>
              <a:t>Disk Structure - top view of single platter</a:t>
            </a:r>
          </a:p>
        </p:txBody>
      </p:sp>
      <p:grpSp>
        <p:nvGrpSpPr>
          <p:cNvPr id="4" name="Group 13"/>
          <p:cNvGrpSpPr>
            <a:grpSpLocks/>
          </p:cNvGrpSpPr>
          <p:nvPr/>
        </p:nvGrpSpPr>
        <p:grpSpPr bwMode="auto">
          <a:xfrm>
            <a:off x="928688" y="1524000"/>
            <a:ext cx="7300912" cy="2117725"/>
            <a:chOff x="585" y="960"/>
            <a:chExt cx="4599" cy="1334"/>
          </a:xfrm>
        </p:grpSpPr>
        <p:grpSp>
          <p:nvGrpSpPr>
            <p:cNvPr id="5" name="Group 14"/>
            <p:cNvGrpSpPr>
              <a:grpSpLocks/>
            </p:cNvGrpSpPr>
            <p:nvPr/>
          </p:nvGrpSpPr>
          <p:grpSpPr bwMode="auto">
            <a:xfrm>
              <a:off x="585" y="1430"/>
              <a:ext cx="865" cy="864"/>
              <a:chOff x="585" y="1430"/>
              <a:chExt cx="865" cy="864"/>
            </a:xfrm>
          </p:grpSpPr>
          <p:sp>
            <p:nvSpPr>
              <p:cNvPr id="57352" name="Oval 15"/>
              <p:cNvSpPr>
                <a:spLocks noChangeAspect="1" noChangeArrowheads="1"/>
              </p:cNvSpPr>
              <p:nvPr/>
            </p:nvSpPr>
            <p:spPr bwMode="auto">
              <a:xfrm>
                <a:off x="900" y="1765"/>
                <a:ext cx="216" cy="21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7353" name="Oval 16"/>
              <p:cNvSpPr>
                <a:spLocks noChangeAspect="1" noChangeArrowheads="1"/>
              </p:cNvSpPr>
              <p:nvPr/>
            </p:nvSpPr>
            <p:spPr bwMode="auto">
              <a:xfrm>
                <a:off x="585" y="1430"/>
                <a:ext cx="865" cy="864"/>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4" name="Oval 17"/>
              <p:cNvSpPr>
                <a:spLocks noChangeAspect="1" noChangeArrowheads="1"/>
              </p:cNvSpPr>
              <p:nvPr/>
            </p:nvSpPr>
            <p:spPr bwMode="auto">
              <a:xfrm>
                <a:off x="693" y="1538"/>
                <a:ext cx="649" cy="648"/>
              </a:xfrm>
              <a:prstGeom prst="ellipse">
                <a:avLst/>
              </a:prstGeom>
              <a:noFill/>
              <a:ln w="9525">
                <a:solidFill>
                  <a:schemeClr val="tx1"/>
                </a:solidFill>
                <a:round/>
                <a:headEnd/>
                <a:tailEnd/>
              </a:ln>
            </p:spPr>
            <p:txBody>
              <a:bodyPr wrap="none" anchor="ctr">
                <a:prstTxWarp prst="textNoShape">
                  <a:avLst/>
                </a:prstTxWarp>
              </a:bodyPr>
              <a:lstStyle/>
              <a:p>
                <a:endParaRPr lang="en-US"/>
              </a:p>
            </p:txBody>
          </p:sp>
          <p:sp>
            <p:nvSpPr>
              <p:cNvPr id="57355" name="Oval 18"/>
              <p:cNvSpPr>
                <a:spLocks noChangeAspect="1" noChangeArrowheads="1"/>
              </p:cNvSpPr>
              <p:nvPr/>
            </p:nvSpPr>
            <p:spPr bwMode="auto">
              <a:xfrm>
                <a:off x="792" y="1657"/>
                <a:ext cx="432" cy="432"/>
              </a:xfrm>
              <a:prstGeom prst="ellipse">
                <a:avLst/>
              </a:prstGeom>
              <a:noFill/>
              <a:ln w="9525">
                <a:solidFill>
                  <a:schemeClr val="tx1"/>
                </a:solidFill>
                <a:round/>
                <a:headEnd/>
                <a:tailEnd/>
              </a:ln>
            </p:spPr>
            <p:txBody>
              <a:bodyPr wrap="none" anchor="ctr">
                <a:prstTxWarp prst="textNoShape">
                  <a:avLst/>
                </a:prstTxWarp>
              </a:bodyPr>
              <a:lstStyle/>
              <a:p>
                <a:endParaRPr lang="en-US"/>
              </a:p>
            </p:txBody>
          </p:sp>
        </p:grpSp>
        <p:sp>
          <p:nvSpPr>
            <p:cNvPr id="57351" name="Rectangle 19"/>
            <p:cNvSpPr>
              <a:spLocks noChangeArrowheads="1"/>
            </p:cNvSpPr>
            <p:nvPr/>
          </p:nvSpPr>
          <p:spPr bwMode="auto">
            <a:xfrm>
              <a:off x="1776" y="960"/>
              <a:ext cx="3408" cy="528"/>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Surface organized into tracks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6740"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59399"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0"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1"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59402"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3"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4"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5"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6"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7"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59408"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59396"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59397" name="Rectangle 16"/>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Head in position above a track</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a:t>Disk Access</a:t>
            </a:r>
          </a:p>
        </p:txBody>
      </p:sp>
      <p:grpSp>
        <p:nvGrpSpPr>
          <p:cNvPr id="2" name="Group 3"/>
          <p:cNvGrpSpPr>
            <a:grpSpLocks noChangeAspect="1"/>
          </p:cNvGrpSpPr>
          <p:nvPr/>
        </p:nvGrpSpPr>
        <p:grpSpPr bwMode="auto">
          <a:xfrm>
            <a:off x="735013" y="2090738"/>
            <a:ext cx="1727200" cy="1722437"/>
            <a:chOff x="525" y="1152"/>
            <a:chExt cx="1449" cy="1446"/>
          </a:xfrm>
        </p:grpSpPr>
        <p:sp>
          <p:nvSpPr>
            <p:cNvPr id="118788" name="Oval 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1448" name="Oval 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49" name="Oval 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0" name="Oval 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1451" name="Line 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2" name="Line 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3" name="Line 1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4" name="Line 1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5" name="Line 1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6" name="Line 1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1457" name="Oval 1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1444" name="AutoShape 15"/>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1445" name="AutoShape 1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1446" name="Rectangle 1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Rotation is counter-clockwise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Disk Access – Read</a:t>
            </a:r>
          </a:p>
        </p:txBody>
      </p:sp>
      <p:grpSp>
        <p:nvGrpSpPr>
          <p:cNvPr id="2" name="Group 3"/>
          <p:cNvGrpSpPr>
            <a:grpSpLocks/>
          </p:cNvGrpSpPr>
          <p:nvPr/>
        </p:nvGrpSpPr>
        <p:grpSpPr bwMode="auto">
          <a:xfrm>
            <a:off x="735013" y="1962150"/>
            <a:ext cx="1727200" cy="1851025"/>
            <a:chOff x="463" y="1236"/>
            <a:chExt cx="1088" cy="1166"/>
          </a:xfrm>
        </p:grpSpPr>
        <p:grpSp>
          <p:nvGrpSpPr>
            <p:cNvPr id="3" name="Group 4"/>
            <p:cNvGrpSpPr>
              <a:grpSpLocks/>
            </p:cNvGrpSpPr>
            <p:nvPr/>
          </p:nvGrpSpPr>
          <p:grpSpPr bwMode="auto">
            <a:xfrm>
              <a:off x="463" y="1317"/>
              <a:ext cx="1088" cy="1085"/>
              <a:chOff x="463" y="1317"/>
              <a:chExt cx="1088" cy="1085"/>
            </a:xfrm>
          </p:grpSpPr>
          <p:grpSp>
            <p:nvGrpSpPr>
              <p:cNvPr id="4" name="Group 5"/>
              <p:cNvGrpSpPr>
                <a:grpSpLocks noChangeAspect="1"/>
              </p:cNvGrpSpPr>
              <p:nvPr/>
            </p:nvGrpSpPr>
            <p:grpSpPr bwMode="auto">
              <a:xfrm>
                <a:off x="463" y="1317"/>
                <a:ext cx="1088" cy="1085"/>
                <a:chOff x="525" y="1152"/>
                <a:chExt cx="1449" cy="1446"/>
              </a:xfrm>
            </p:grpSpPr>
            <p:sp>
              <p:nvSpPr>
                <p:cNvPr id="120838" name="Oval 6"/>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3499" name="Oval 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0" name="Oval 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1" name="Oval 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3502" name="Line 1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3" name="Line 1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4" name="Line 1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5" name="Line 1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6" name="Line 1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7" name="Line 1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3508" name="Oval 1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3497" name="Freeform 17"/>
              <p:cNvSpPr>
                <a:spLocks noChangeAspect="1"/>
              </p:cNvSpPr>
              <p:nvPr/>
            </p:nvSpPr>
            <p:spPr bwMode="auto">
              <a:xfrm rot="1766421">
                <a:off x="982" y="1526"/>
                <a:ext cx="161" cy="153"/>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3495" name="AutoShape 18"/>
            <p:cNvSpPr>
              <a:spLocks noChangeAspect="1" noChangeArrowheads="1"/>
            </p:cNvSpPr>
            <p:nvPr/>
          </p:nvSpPr>
          <p:spPr bwMode="auto">
            <a:xfrm>
              <a:off x="920" y="1236"/>
              <a:ext cx="183" cy="350"/>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3492" name="AutoShape 1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3493" name="Rectangle 2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About to read blue sector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Disk Access – Read</a:t>
            </a:r>
          </a:p>
        </p:txBody>
      </p:sp>
      <p:sp>
        <p:nvSpPr>
          <p:cNvPr id="6553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2090738"/>
            <a:ext cx="1727200" cy="1722437"/>
            <a:chOff x="525" y="1152"/>
            <a:chExt cx="1449" cy="1446"/>
          </a:xfrm>
        </p:grpSpPr>
        <p:sp>
          <p:nvSpPr>
            <p:cNvPr id="122885" name="Oval 5"/>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5546" name="Oval 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7" name="Oval 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8" name="Oval 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5549" name="Line 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0" name="Line 1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1" name="Line 1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2" name="Line 1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3" name="Line 1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4" name="Line 1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5555" name="Oval 1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5541" name="Freeform 16"/>
          <p:cNvSpPr>
            <a:spLocks noChangeAspect="1"/>
          </p:cNvSpPr>
          <p:nvPr/>
        </p:nvSpPr>
        <p:spPr bwMode="auto">
          <a:xfrm>
            <a:off x="1358900" y="2438400"/>
            <a:ext cx="242888" cy="230188"/>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5542" name="AutoShape 17"/>
          <p:cNvSpPr>
            <a:spLocks noChangeAspect="1" noChangeArrowheads="1"/>
          </p:cNvSpPr>
          <p:nvPr/>
        </p:nvSpPr>
        <p:spPr bwMode="auto">
          <a:xfrm>
            <a:off x="1460500" y="1962150"/>
            <a:ext cx="290513" cy="555625"/>
          </a:xfrm>
          <a:prstGeom prst="downArrow">
            <a:avLst>
              <a:gd name="adj1" fmla="val 50000"/>
              <a:gd name="adj2" fmla="val 47814"/>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sp>
        <p:nvSpPr>
          <p:cNvPr id="65543" name="AutoShape 1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5544" name="Rectangle 19"/>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After reading blue sector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Disk Access – Read</a:t>
            </a:r>
          </a:p>
        </p:txBody>
      </p:sp>
      <p:sp>
        <p:nvSpPr>
          <p:cNvPr id="67587"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grpSp>
        <p:nvGrpSpPr>
          <p:cNvPr id="2" name="Group 4"/>
          <p:cNvGrpSpPr>
            <a:grpSpLocks noChangeAspect="1"/>
          </p:cNvGrpSpPr>
          <p:nvPr/>
        </p:nvGrpSpPr>
        <p:grpSpPr bwMode="auto">
          <a:xfrm>
            <a:off x="735013" y="1962150"/>
            <a:ext cx="1727200" cy="1855788"/>
            <a:chOff x="444" y="1113"/>
            <a:chExt cx="1163" cy="1251"/>
          </a:xfrm>
        </p:grpSpPr>
        <p:grpSp>
          <p:nvGrpSpPr>
            <p:cNvPr id="3" name="Group 5"/>
            <p:cNvGrpSpPr>
              <a:grpSpLocks noChangeAspect="1"/>
            </p:cNvGrpSpPr>
            <p:nvPr/>
          </p:nvGrpSpPr>
          <p:grpSpPr bwMode="auto">
            <a:xfrm>
              <a:off x="444" y="1200"/>
              <a:ext cx="1163" cy="1164"/>
              <a:chOff x="444" y="1200"/>
              <a:chExt cx="1163" cy="1164"/>
            </a:xfrm>
          </p:grpSpPr>
          <p:grpSp>
            <p:nvGrpSpPr>
              <p:cNvPr id="4" name="Group 6"/>
              <p:cNvGrpSpPr>
                <a:grpSpLocks noChangeAspect="1"/>
              </p:cNvGrpSpPr>
              <p:nvPr/>
            </p:nvGrpSpPr>
            <p:grpSpPr bwMode="auto">
              <a:xfrm>
                <a:off x="444" y="1200"/>
                <a:ext cx="1163" cy="1161"/>
                <a:chOff x="525" y="1152"/>
                <a:chExt cx="1449" cy="1446"/>
              </a:xfrm>
            </p:grpSpPr>
            <p:sp>
              <p:nvSpPr>
                <p:cNvPr id="124935" name="Oval 7"/>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7597" name="Oval 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8" name="Oval 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599" name="Oval 1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7600" name="Line 1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1" name="Line 1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2" name="Line 1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3" name="Line 1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4" name="Line 1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5" name="Line 1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7606" name="Oval 1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7594" name="Freeform 18"/>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7595" name="Freeform 19"/>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7592" name="AutoShape 20"/>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7589" name="AutoShape 21"/>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7590" name="Rectangle 22"/>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Red request scheduled next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Disk Access – Seek</a:t>
            </a:r>
          </a:p>
        </p:txBody>
      </p:sp>
      <p:sp>
        <p:nvSpPr>
          <p:cNvPr id="69635"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69636"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grpSp>
        <p:nvGrpSpPr>
          <p:cNvPr id="2" name="Group 5"/>
          <p:cNvGrpSpPr>
            <a:grpSpLocks noChangeAspect="1"/>
          </p:cNvGrpSpPr>
          <p:nvPr/>
        </p:nvGrpSpPr>
        <p:grpSpPr bwMode="auto">
          <a:xfrm>
            <a:off x="735013" y="1962150"/>
            <a:ext cx="1727200" cy="1855788"/>
            <a:chOff x="444" y="1113"/>
            <a:chExt cx="1163" cy="1251"/>
          </a:xfrm>
        </p:grpSpPr>
        <p:grpSp>
          <p:nvGrpSpPr>
            <p:cNvPr id="3" name="Group 6"/>
            <p:cNvGrpSpPr>
              <a:grpSpLocks noChangeAspect="1"/>
            </p:cNvGrpSpPr>
            <p:nvPr/>
          </p:nvGrpSpPr>
          <p:grpSpPr bwMode="auto">
            <a:xfrm>
              <a:off x="444" y="1200"/>
              <a:ext cx="1163" cy="1164"/>
              <a:chOff x="444" y="1200"/>
              <a:chExt cx="1163" cy="1164"/>
            </a:xfrm>
          </p:grpSpPr>
          <p:grpSp>
            <p:nvGrpSpPr>
              <p:cNvPr id="4" name="Group 7"/>
              <p:cNvGrpSpPr>
                <a:grpSpLocks noChangeAspect="1"/>
              </p:cNvGrpSpPr>
              <p:nvPr/>
            </p:nvGrpSpPr>
            <p:grpSpPr bwMode="auto">
              <a:xfrm>
                <a:off x="444" y="1200"/>
                <a:ext cx="1163" cy="1161"/>
                <a:chOff x="525" y="1152"/>
                <a:chExt cx="1449" cy="1446"/>
              </a:xfrm>
            </p:grpSpPr>
            <p:sp>
              <p:nvSpPr>
                <p:cNvPr id="126984" name="Oval 8"/>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63" name="Oval 9"/>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4" name="Oval 10"/>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5" name="Oval 11"/>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66" name="Line 12"/>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7" name="Line 13"/>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8" name="Line 14"/>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69" name="Line 15"/>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0" name="Line 16"/>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1" name="Line 17"/>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72" name="Oval 18"/>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60" name="Freeform 19"/>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69661" name="Freeform 20"/>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69658" name="AutoShape 21"/>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2"/>
          <p:cNvGrpSpPr>
            <a:grpSpLocks noChangeAspect="1"/>
          </p:cNvGrpSpPr>
          <p:nvPr/>
        </p:nvGrpSpPr>
        <p:grpSpPr bwMode="auto">
          <a:xfrm>
            <a:off x="2784475" y="1600200"/>
            <a:ext cx="1727200" cy="2217738"/>
            <a:chOff x="1716" y="864"/>
            <a:chExt cx="1163" cy="1494"/>
          </a:xfrm>
        </p:grpSpPr>
        <p:grpSp>
          <p:nvGrpSpPr>
            <p:cNvPr id="6" name="Group 23"/>
            <p:cNvGrpSpPr>
              <a:grpSpLocks noChangeAspect="1"/>
            </p:cNvGrpSpPr>
            <p:nvPr/>
          </p:nvGrpSpPr>
          <p:grpSpPr bwMode="auto">
            <a:xfrm>
              <a:off x="1716" y="1197"/>
              <a:ext cx="1163" cy="1161"/>
              <a:chOff x="1716" y="1197"/>
              <a:chExt cx="1163" cy="1161"/>
            </a:xfrm>
          </p:grpSpPr>
          <p:grpSp>
            <p:nvGrpSpPr>
              <p:cNvPr id="7" name="Group 24"/>
              <p:cNvGrpSpPr>
                <a:grpSpLocks noChangeAspect="1"/>
              </p:cNvGrpSpPr>
              <p:nvPr/>
            </p:nvGrpSpPr>
            <p:grpSpPr bwMode="auto">
              <a:xfrm>
                <a:off x="1716" y="1197"/>
                <a:ext cx="1163" cy="1161"/>
                <a:chOff x="525" y="1152"/>
                <a:chExt cx="1449" cy="1446"/>
              </a:xfrm>
            </p:grpSpPr>
            <p:sp>
              <p:nvSpPr>
                <p:cNvPr id="127001" name="Oval 25"/>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69647" name="Oval 26"/>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8" name="Oval 27"/>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49" name="Oval 28"/>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69650" name="Line 29"/>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1" name="Line 30"/>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2" name="Line 31"/>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3" name="Line 32"/>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4" name="Line 33"/>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5" name="Line 34"/>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69656" name="Oval 35"/>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69644" name="Freeform 36"/>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69645" name="Freeform 37"/>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69642" name="AutoShape 38"/>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69639" name="AutoShape 39"/>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69640" name="Rectangle 40"/>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Seek to red’s track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t>Disk Access – Rotational Latency</a:t>
            </a:r>
          </a:p>
        </p:txBody>
      </p:sp>
      <p:sp>
        <p:nvSpPr>
          <p:cNvPr id="71683"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1684"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1685"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grpSp>
        <p:nvGrpSpPr>
          <p:cNvPr id="2" name="Group 6"/>
          <p:cNvGrpSpPr>
            <a:grpSpLocks noChangeAspect="1"/>
          </p:cNvGrpSpPr>
          <p:nvPr/>
        </p:nvGrpSpPr>
        <p:grpSpPr bwMode="auto">
          <a:xfrm>
            <a:off x="735013" y="1962150"/>
            <a:ext cx="1727200" cy="1855788"/>
            <a:chOff x="444" y="1113"/>
            <a:chExt cx="1163" cy="1251"/>
          </a:xfrm>
        </p:grpSpPr>
        <p:grpSp>
          <p:nvGrpSpPr>
            <p:cNvPr id="3" name="Group 7"/>
            <p:cNvGrpSpPr>
              <a:grpSpLocks noChangeAspect="1"/>
            </p:cNvGrpSpPr>
            <p:nvPr/>
          </p:nvGrpSpPr>
          <p:grpSpPr bwMode="auto">
            <a:xfrm>
              <a:off x="444" y="1200"/>
              <a:ext cx="1163" cy="1164"/>
              <a:chOff x="444" y="1200"/>
              <a:chExt cx="1163" cy="1164"/>
            </a:xfrm>
          </p:grpSpPr>
          <p:grpSp>
            <p:nvGrpSpPr>
              <p:cNvPr id="4" name="Group 8"/>
              <p:cNvGrpSpPr>
                <a:grpSpLocks noChangeAspect="1"/>
              </p:cNvGrpSpPr>
              <p:nvPr/>
            </p:nvGrpSpPr>
            <p:grpSpPr bwMode="auto">
              <a:xfrm>
                <a:off x="444" y="1200"/>
                <a:ext cx="1163" cy="1161"/>
                <a:chOff x="525" y="1152"/>
                <a:chExt cx="1449" cy="1446"/>
              </a:xfrm>
            </p:grpSpPr>
            <p:sp>
              <p:nvSpPr>
                <p:cNvPr id="129033" name="Oval 9"/>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30" name="Oval 10"/>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1" name="Oval 11"/>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2" name="Oval 12"/>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33" name="Line 13"/>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4" name="Line 14"/>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5" name="Line 15"/>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6" name="Line 16"/>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7" name="Line 17"/>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8" name="Line 18"/>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39" name="Oval 19"/>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27" name="Freeform 20"/>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728" name="Freeform 21"/>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1725" name="AutoShape 22"/>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3"/>
          <p:cNvGrpSpPr>
            <a:grpSpLocks noChangeAspect="1"/>
          </p:cNvGrpSpPr>
          <p:nvPr/>
        </p:nvGrpSpPr>
        <p:grpSpPr bwMode="auto">
          <a:xfrm>
            <a:off x="2784475" y="1600200"/>
            <a:ext cx="1727200" cy="2217738"/>
            <a:chOff x="1716" y="864"/>
            <a:chExt cx="1163" cy="1494"/>
          </a:xfrm>
        </p:grpSpPr>
        <p:grpSp>
          <p:nvGrpSpPr>
            <p:cNvPr id="6" name="Group 24"/>
            <p:cNvGrpSpPr>
              <a:grpSpLocks noChangeAspect="1"/>
            </p:cNvGrpSpPr>
            <p:nvPr/>
          </p:nvGrpSpPr>
          <p:grpSpPr bwMode="auto">
            <a:xfrm>
              <a:off x="1716" y="1197"/>
              <a:ext cx="1163" cy="1161"/>
              <a:chOff x="1716" y="1197"/>
              <a:chExt cx="1163" cy="1161"/>
            </a:xfrm>
          </p:grpSpPr>
          <p:grpSp>
            <p:nvGrpSpPr>
              <p:cNvPr id="7" name="Group 25"/>
              <p:cNvGrpSpPr>
                <a:grpSpLocks noChangeAspect="1"/>
              </p:cNvGrpSpPr>
              <p:nvPr/>
            </p:nvGrpSpPr>
            <p:grpSpPr bwMode="auto">
              <a:xfrm>
                <a:off x="1716" y="1197"/>
                <a:ext cx="1163" cy="1161"/>
                <a:chOff x="525" y="1152"/>
                <a:chExt cx="1449" cy="1446"/>
              </a:xfrm>
            </p:grpSpPr>
            <p:sp>
              <p:nvSpPr>
                <p:cNvPr id="129050" name="Oval 26"/>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714" name="Oval 27"/>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5" name="Oval 28"/>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6" name="Oval 29"/>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17" name="Line 30"/>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8" name="Line 31"/>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19" name="Line 32"/>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0" name="Line 33"/>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1" name="Line 34"/>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2" name="Line 35"/>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23" name="Oval 36"/>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711" name="Freeform 37"/>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712" name="Freeform 38"/>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1709" name="AutoShape 39"/>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0"/>
          <p:cNvGrpSpPr>
            <a:grpSpLocks noChangeAspect="1"/>
          </p:cNvGrpSpPr>
          <p:nvPr/>
        </p:nvGrpSpPr>
        <p:grpSpPr bwMode="auto">
          <a:xfrm>
            <a:off x="4833938" y="1625600"/>
            <a:ext cx="1727200" cy="2192338"/>
            <a:chOff x="3003" y="864"/>
            <a:chExt cx="1163" cy="1476"/>
          </a:xfrm>
        </p:grpSpPr>
        <p:grpSp>
          <p:nvGrpSpPr>
            <p:cNvPr id="9" name="Group 41"/>
            <p:cNvGrpSpPr>
              <a:grpSpLocks noChangeAspect="1"/>
            </p:cNvGrpSpPr>
            <p:nvPr/>
          </p:nvGrpSpPr>
          <p:grpSpPr bwMode="auto">
            <a:xfrm>
              <a:off x="3003" y="1176"/>
              <a:ext cx="1163" cy="1164"/>
              <a:chOff x="3003" y="1176"/>
              <a:chExt cx="1163" cy="1164"/>
            </a:xfrm>
          </p:grpSpPr>
          <p:grpSp>
            <p:nvGrpSpPr>
              <p:cNvPr id="10" name="Group 42"/>
              <p:cNvGrpSpPr>
                <a:grpSpLocks noChangeAspect="1"/>
              </p:cNvGrpSpPr>
              <p:nvPr/>
            </p:nvGrpSpPr>
            <p:grpSpPr bwMode="auto">
              <a:xfrm>
                <a:off x="3003" y="1179"/>
                <a:ext cx="1163" cy="1161"/>
                <a:chOff x="525" y="1152"/>
                <a:chExt cx="1449" cy="1446"/>
              </a:xfrm>
            </p:grpSpPr>
            <p:sp>
              <p:nvSpPr>
                <p:cNvPr id="129067" name="Oval 43"/>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1698" name="Oval 44"/>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699" name="Oval 45"/>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0" name="Oval 46"/>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1701" name="Line 47"/>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2" name="Line 48"/>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3" name="Line 49"/>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4" name="Line 50"/>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5" name="Line 51"/>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6" name="Line 52"/>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1707" name="Oval 53"/>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1694" name="Freeform 54"/>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1695" name="Freeform 55"/>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1696" name="Freeform 56"/>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1692" name="AutoShape 57"/>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1689" name="AutoShape 58"/>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1690" name="Rectangle 59"/>
          <p:cNvSpPr>
            <a:spLocks noChangeArrowheads="1"/>
          </p:cNvSpPr>
          <p:nvPr/>
        </p:nvSpPr>
        <p:spPr bwMode="auto">
          <a:xfrm>
            <a:off x="1981200" y="4495800"/>
            <a:ext cx="64008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Wait for red sector to rotate around</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Disk Access – Read</a:t>
            </a:r>
          </a:p>
        </p:txBody>
      </p:sp>
      <p:sp>
        <p:nvSpPr>
          <p:cNvPr id="73731"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3732"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3733"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3734"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1082"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96"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7"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8"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99"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0"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1"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2"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3"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4"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805"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93"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94"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3791"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1099"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80"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1"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2"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83"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4"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5"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6"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7"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8"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89"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77"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78"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75"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1116"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64"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5"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6"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67"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8"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69"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0"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1"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2"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73"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60"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61"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3762"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3758"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1134"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3747"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8"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49"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3750"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1"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2"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3"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4"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5"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3756"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3744"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3745"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3742"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3739"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73740" name="Rectangle 77"/>
          <p:cNvSpPr>
            <a:spLocks noChangeArrowheads="1"/>
          </p:cNvSpPr>
          <p:nvPr/>
        </p:nvSpPr>
        <p:spPr bwMode="auto">
          <a:xfrm>
            <a:off x="1981200" y="4495800"/>
            <a:ext cx="5410200" cy="838200"/>
          </a:xfrm>
          <a:prstGeom prst="rect">
            <a:avLst/>
          </a:prstGeom>
          <a:noFill/>
          <a:ln w="12700">
            <a:noFill/>
            <a:miter lim="800000"/>
            <a:headEnd/>
            <a:tailEnd/>
          </a:ln>
        </p:spPr>
        <p:txBody>
          <a:bodyPr lIns="90488" tIns="44450" rIns="90488" bIns="44450" anchor="b">
            <a:prstTxWarp prst="textNoShape">
              <a:avLst/>
            </a:prstTxWarp>
          </a:bodyPr>
          <a:lstStyle/>
          <a:p>
            <a:pPr defTabSz="914400">
              <a:lnSpc>
                <a:spcPct val="100000"/>
              </a:lnSpc>
              <a:buClrTx/>
              <a:buSzTx/>
              <a:buFontTx/>
              <a:buNone/>
            </a:pPr>
            <a:r>
              <a:rPr lang="en-US" sz="2800">
                <a:solidFill>
                  <a:schemeClr val="tx2"/>
                </a:solidFill>
                <a:latin typeface="Arial" charset="0"/>
              </a:rPr>
              <a:t>Complete read of red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57018" y="435678"/>
            <a:ext cx="8092663" cy="762000"/>
          </a:xfrm>
        </p:spPr>
        <p:txBody>
          <a:bodyPr/>
          <a:lstStyle/>
          <a:p>
            <a:r>
              <a:rPr lang="en-US" dirty="0"/>
              <a:t>Disk Access – Service Time Components</a:t>
            </a:r>
          </a:p>
        </p:txBody>
      </p:sp>
      <p:sp>
        <p:nvSpPr>
          <p:cNvPr id="75779" name="Text Box 3"/>
          <p:cNvSpPr txBox="1">
            <a:spLocks noChangeArrowheads="1"/>
          </p:cNvSpPr>
          <p:nvPr/>
        </p:nvSpPr>
        <p:spPr bwMode="auto">
          <a:xfrm>
            <a:off x="5334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0000FF"/>
                </a:solidFill>
              </a:rPr>
              <a:t>BLUE</a:t>
            </a:r>
            <a:r>
              <a:rPr lang="en-US" sz="2000">
                <a:solidFill>
                  <a:schemeClr val="accent2"/>
                </a:solidFill>
              </a:rPr>
              <a:t> </a:t>
            </a:r>
            <a:r>
              <a:rPr lang="en-US" sz="2000">
                <a:solidFill>
                  <a:schemeClr val="tx1"/>
                </a:solidFill>
              </a:rPr>
              <a:t>read</a:t>
            </a:r>
          </a:p>
        </p:txBody>
      </p:sp>
      <p:sp>
        <p:nvSpPr>
          <p:cNvPr id="75780" name="Text Box 4"/>
          <p:cNvSpPr txBox="1">
            <a:spLocks noChangeArrowheads="1"/>
          </p:cNvSpPr>
          <p:nvPr/>
        </p:nvSpPr>
        <p:spPr bwMode="auto">
          <a:xfrm>
            <a:off x="2743200" y="3946525"/>
            <a:ext cx="18288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Seek for </a:t>
            </a:r>
            <a:r>
              <a:rPr lang="en-US" sz="2000">
                <a:solidFill>
                  <a:srgbClr val="FF0000"/>
                </a:solidFill>
              </a:rPr>
              <a:t>RED</a:t>
            </a:r>
            <a:endParaRPr lang="en-US" sz="2000">
              <a:solidFill>
                <a:schemeClr val="tx1"/>
              </a:solidFill>
            </a:endParaRPr>
          </a:p>
        </p:txBody>
      </p:sp>
      <p:sp>
        <p:nvSpPr>
          <p:cNvPr id="75781" name="Text Box 5"/>
          <p:cNvSpPr txBox="1">
            <a:spLocks noChangeArrowheads="1"/>
          </p:cNvSpPr>
          <p:nvPr/>
        </p:nvSpPr>
        <p:spPr bwMode="auto">
          <a:xfrm>
            <a:off x="4495800" y="3946525"/>
            <a:ext cx="24384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Rotational latency</a:t>
            </a:r>
          </a:p>
        </p:txBody>
      </p:sp>
      <p:sp>
        <p:nvSpPr>
          <p:cNvPr id="75782" name="Text Box 6"/>
          <p:cNvSpPr txBox="1">
            <a:spLocks noChangeArrowheads="1"/>
          </p:cNvSpPr>
          <p:nvPr/>
        </p:nvSpPr>
        <p:spPr bwMode="auto">
          <a:xfrm>
            <a:off x="6705600" y="3946525"/>
            <a:ext cx="2133600" cy="396875"/>
          </a:xfrm>
          <a:prstGeom prst="rect">
            <a:avLst/>
          </a:prstGeom>
          <a:noFill/>
          <a:ln w="9525">
            <a:noFill/>
            <a:miter lim="800000"/>
            <a:headEnd/>
            <a:tailEnd/>
          </a:ln>
        </p:spPr>
        <p:txBody>
          <a:bodyPr>
            <a:prstTxWarp prst="textNoShape">
              <a:avLst/>
            </a:prstTxWarp>
            <a:spAutoFit/>
          </a:bodyPr>
          <a:lstStyle/>
          <a:p>
            <a:pPr algn="ctr">
              <a:lnSpc>
                <a:spcPct val="100000"/>
              </a:lnSpc>
              <a:spcBef>
                <a:spcPct val="50000"/>
              </a:spcBef>
              <a:buClrTx/>
              <a:buSzTx/>
              <a:buFontTx/>
              <a:buNone/>
            </a:pPr>
            <a:r>
              <a:rPr lang="en-US" sz="2000">
                <a:solidFill>
                  <a:schemeClr val="tx1"/>
                </a:solidFill>
              </a:rPr>
              <a:t>After </a:t>
            </a:r>
            <a:r>
              <a:rPr lang="en-US" sz="2000">
                <a:solidFill>
                  <a:srgbClr val="FF0000"/>
                </a:solidFill>
              </a:rPr>
              <a:t>RED</a:t>
            </a:r>
            <a:r>
              <a:rPr lang="en-US" sz="2000">
                <a:solidFill>
                  <a:schemeClr val="tx1"/>
                </a:solidFill>
              </a:rPr>
              <a:t> read</a:t>
            </a:r>
          </a:p>
        </p:txBody>
      </p:sp>
      <p:grpSp>
        <p:nvGrpSpPr>
          <p:cNvPr id="2" name="Group 7"/>
          <p:cNvGrpSpPr>
            <a:grpSpLocks noChangeAspect="1"/>
          </p:cNvGrpSpPr>
          <p:nvPr/>
        </p:nvGrpSpPr>
        <p:grpSpPr bwMode="auto">
          <a:xfrm>
            <a:off x="735013" y="1962150"/>
            <a:ext cx="1727200" cy="1855788"/>
            <a:chOff x="444" y="1113"/>
            <a:chExt cx="1163" cy="1251"/>
          </a:xfrm>
        </p:grpSpPr>
        <p:grpSp>
          <p:nvGrpSpPr>
            <p:cNvPr id="3" name="Group 8"/>
            <p:cNvGrpSpPr>
              <a:grpSpLocks noChangeAspect="1"/>
            </p:cNvGrpSpPr>
            <p:nvPr/>
          </p:nvGrpSpPr>
          <p:grpSpPr bwMode="auto">
            <a:xfrm>
              <a:off x="444" y="1200"/>
              <a:ext cx="1163" cy="1164"/>
              <a:chOff x="444" y="1200"/>
              <a:chExt cx="1163" cy="1164"/>
            </a:xfrm>
          </p:grpSpPr>
          <p:grpSp>
            <p:nvGrpSpPr>
              <p:cNvPr id="4" name="Group 9"/>
              <p:cNvGrpSpPr>
                <a:grpSpLocks noChangeAspect="1"/>
              </p:cNvGrpSpPr>
              <p:nvPr/>
            </p:nvGrpSpPr>
            <p:grpSpPr bwMode="auto">
              <a:xfrm>
                <a:off x="444" y="1200"/>
                <a:ext cx="1163" cy="1161"/>
                <a:chOff x="525" y="1152"/>
                <a:chExt cx="1449" cy="1446"/>
              </a:xfrm>
            </p:grpSpPr>
            <p:sp>
              <p:nvSpPr>
                <p:cNvPr id="133130" name="Oval 10"/>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48" name="Oval 11"/>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49" name="Oval 12"/>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0" name="Oval 13"/>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51" name="Line 14"/>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2" name="Line 15"/>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3" name="Line 16"/>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4" name="Line 17"/>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5" name="Line 18"/>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6" name="Line 19"/>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57" name="Oval 20"/>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45" name="Freeform 21"/>
              <p:cNvSpPr>
                <a:spLocks noChangeAspect="1"/>
              </p:cNvSpPr>
              <p:nvPr/>
            </p:nvSpPr>
            <p:spPr bwMode="auto">
              <a:xfrm>
                <a:off x="864" y="1434"/>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46" name="Freeform 22"/>
              <p:cNvSpPr>
                <a:spLocks noChangeAspect="1"/>
              </p:cNvSpPr>
              <p:nvPr/>
            </p:nvSpPr>
            <p:spPr bwMode="auto">
              <a:xfrm rot="-1800000">
                <a:off x="1005" y="2187"/>
                <a:ext cx="287"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grpSp>
        <p:sp>
          <p:nvSpPr>
            <p:cNvPr id="75843" name="AutoShape 23"/>
            <p:cNvSpPr>
              <a:spLocks noChangeAspect="1" noChangeArrowheads="1"/>
            </p:cNvSpPr>
            <p:nvPr/>
          </p:nvSpPr>
          <p:spPr bwMode="auto">
            <a:xfrm>
              <a:off x="933" y="1113"/>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5" name="Group 24"/>
          <p:cNvGrpSpPr>
            <a:grpSpLocks noChangeAspect="1"/>
          </p:cNvGrpSpPr>
          <p:nvPr/>
        </p:nvGrpSpPr>
        <p:grpSpPr bwMode="auto">
          <a:xfrm>
            <a:off x="2784475" y="1600200"/>
            <a:ext cx="1727200" cy="2217738"/>
            <a:chOff x="1716" y="864"/>
            <a:chExt cx="1163" cy="1494"/>
          </a:xfrm>
        </p:grpSpPr>
        <p:grpSp>
          <p:nvGrpSpPr>
            <p:cNvPr id="6" name="Group 25"/>
            <p:cNvGrpSpPr>
              <a:grpSpLocks noChangeAspect="1"/>
            </p:cNvGrpSpPr>
            <p:nvPr/>
          </p:nvGrpSpPr>
          <p:grpSpPr bwMode="auto">
            <a:xfrm>
              <a:off x="1716" y="1197"/>
              <a:ext cx="1163" cy="1161"/>
              <a:chOff x="1716" y="1197"/>
              <a:chExt cx="1163" cy="1161"/>
            </a:xfrm>
          </p:grpSpPr>
          <p:grpSp>
            <p:nvGrpSpPr>
              <p:cNvPr id="7" name="Group 26"/>
              <p:cNvGrpSpPr>
                <a:grpSpLocks noChangeAspect="1"/>
              </p:cNvGrpSpPr>
              <p:nvPr/>
            </p:nvGrpSpPr>
            <p:grpSpPr bwMode="auto">
              <a:xfrm>
                <a:off x="1716" y="1197"/>
                <a:ext cx="1163" cy="1161"/>
                <a:chOff x="525" y="1152"/>
                <a:chExt cx="1449" cy="1446"/>
              </a:xfrm>
            </p:grpSpPr>
            <p:sp>
              <p:nvSpPr>
                <p:cNvPr id="133147" name="Oval 27"/>
                <p:cNvSpPr>
                  <a:spLocks noChangeAspect="1" noChangeArrowheads="1"/>
                </p:cNvSpPr>
                <p:nvPr/>
              </p:nvSpPr>
              <p:spPr bwMode="auto">
                <a:xfrm>
                  <a:off x="528" y="1151"/>
                  <a:ext cx="1440" cy="1440"/>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32" name="Oval 28"/>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3" name="Oval 29"/>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4" name="Oval 30"/>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35" name="Line 31"/>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6" name="Line 32"/>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7" name="Line 33"/>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8" name="Line 34"/>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39" name="Line 35"/>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0" name="Line 36"/>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41" name="Oval 37"/>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29" name="Freeform 38"/>
              <p:cNvSpPr>
                <a:spLocks noChangeAspect="1"/>
              </p:cNvSpPr>
              <p:nvPr/>
            </p:nvSpPr>
            <p:spPr bwMode="auto">
              <a:xfrm rot="-3600000">
                <a:off x="2512" y="2050"/>
                <a:ext cx="296" cy="177"/>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30" name="Freeform 39"/>
              <p:cNvSpPr>
                <a:spLocks noChangeAspect="1"/>
              </p:cNvSpPr>
              <p:nvPr/>
            </p:nvSpPr>
            <p:spPr bwMode="auto">
              <a:xfrm rot="-1800000">
                <a:off x="2016" y="1506"/>
                <a:ext cx="164" cy="155"/>
              </a:xfrm>
              <a:custGeom>
                <a:avLst/>
                <a:gdLst>
                  <a:gd name="T0" fmla="*/ 62 w 164"/>
                  <a:gd name="T1" fmla="*/ 155 h 155"/>
                  <a:gd name="T2" fmla="*/ 0 w 164"/>
                  <a:gd name="T3" fmla="*/ 48 h 155"/>
                  <a:gd name="T4" fmla="*/ 21 w 164"/>
                  <a:gd name="T5" fmla="*/ 38 h 155"/>
                  <a:gd name="T6" fmla="*/ 45 w 164"/>
                  <a:gd name="T7" fmla="*/ 26 h 155"/>
                  <a:gd name="T8" fmla="*/ 62 w 164"/>
                  <a:gd name="T9" fmla="*/ 21 h 155"/>
                  <a:gd name="T10" fmla="*/ 80 w 164"/>
                  <a:gd name="T11" fmla="*/ 14 h 155"/>
                  <a:gd name="T12" fmla="*/ 102 w 164"/>
                  <a:gd name="T13" fmla="*/ 9 h 155"/>
                  <a:gd name="T14" fmla="*/ 122 w 164"/>
                  <a:gd name="T15" fmla="*/ 5 h 155"/>
                  <a:gd name="T16" fmla="*/ 152 w 164"/>
                  <a:gd name="T17" fmla="*/ 2 h 155"/>
                  <a:gd name="T18" fmla="*/ 164 w 164"/>
                  <a:gd name="T19" fmla="*/ 0 h 155"/>
                  <a:gd name="T20" fmla="*/ 164 w 164"/>
                  <a:gd name="T21" fmla="*/ 129 h 155"/>
                  <a:gd name="T22" fmla="*/ 149 w 164"/>
                  <a:gd name="T23" fmla="*/ 131 h 155"/>
                  <a:gd name="T24" fmla="*/ 137 w 164"/>
                  <a:gd name="T25" fmla="*/ 131 h 155"/>
                  <a:gd name="T26" fmla="*/ 126 w 164"/>
                  <a:gd name="T27" fmla="*/ 132 h 155"/>
                  <a:gd name="T28" fmla="*/ 107 w 164"/>
                  <a:gd name="T29" fmla="*/ 138 h 155"/>
                  <a:gd name="T30" fmla="*/ 89 w 164"/>
                  <a:gd name="T31" fmla="*/ 143 h 155"/>
                  <a:gd name="T32" fmla="*/ 71 w 164"/>
                  <a:gd name="T33" fmla="*/ 150 h 155"/>
                  <a:gd name="T34" fmla="*/ 62 w 164"/>
                  <a:gd name="T35" fmla="*/ 155 h 15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64"/>
                  <a:gd name="T55" fmla="*/ 0 h 155"/>
                  <a:gd name="T56" fmla="*/ 164 w 164"/>
                  <a:gd name="T57" fmla="*/ 155 h 15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64" h="155">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827" name="AutoShape 40"/>
            <p:cNvSpPr>
              <a:spLocks noChangeAspect="1" noChangeArrowheads="1"/>
            </p:cNvSpPr>
            <p:nvPr/>
          </p:nvSpPr>
          <p:spPr bwMode="auto">
            <a:xfrm>
              <a:off x="220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8" name="Group 41"/>
          <p:cNvGrpSpPr>
            <a:grpSpLocks noChangeAspect="1"/>
          </p:cNvGrpSpPr>
          <p:nvPr/>
        </p:nvGrpSpPr>
        <p:grpSpPr bwMode="auto">
          <a:xfrm>
            <a:off x="4833938" y="1625600"/>
            <a:ext cx="1727200" cy="2192338"/>
            <a:chOff x="3003" y="864"/>
            <a:chExt cx="1163" cy="1476"/>
          </a:xfrm>
        </p:grpSpPr>
        <p:grpSp>
          <p:nvGrpSpPr>
            <p:cNvPr id="9" name="Group 42"/>
            <p:cNvGrpSpPr>
              <a:grpSpLocks noChangeAspect="1"/>
            </p:cNvGrpSpPr>
            <p:nvPr/>
          </p:nvGrpSpPr>
          <p:grpSpPr bwMode="auto">
            <a:xfrm>
              <a:off x="3003" y="1176"/>
              <a:ext cx="1163" cy="1164"/>
              <a:chOff x="3003" y="1176"/>
              <a:chExt cx="1163" cy="1164"/>
            </a:xfrm>
          </p:grpSpPr>
          <p:grpSp>
            <p:nvGrpSpPr>
              <p:cNvPr id="10" name="Group 43"/>
              <p:cNvGrpSpPr>
                <a:grpSpLocks noChangeAspect="1"/>
              </p:cNvGrpSpPr>
              <p:nvPr/>
            </p:nvGrpSpPr>
            <p:grpSpPr bwMode="auto">
              <a:xfrm>
                <a:off x="3003" y="1179"/>
                <a:ext cx="1163" cy="1161"/>
                <a:chOff x="525" y="1152"/>
                <a:chExt cx="1449" cy="1446"/>
              </a:xfrm>
            </p:grpSpPr>
            <p:sp>
              <p:nvSpPr>
                <p:cNvPr id="133164" name="Oval 44"/>
                <p:cNvSpPr>
                  <a:spLocks noChangeAspect="1" noChangeArrowheads="1"/>
                </p:cNvSpPr>
                <p:nvPr/>
              </p:nvSpPr>
              <p:spPr bwMode="auto">
                <a:xfrm>
                  <a:off x="528" y="1152"/>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816" name="Oval 45"/>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7" name="Oval 46"/>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8" name="Oval 47"/>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19" name="Line 48"/>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0" name="Line 49"/>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1" name="Line 50"/>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2" name="Line 51"/>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3" name="Line 52"/>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4" name="Line 53"/>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25" name="Oval 54"/>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812" name="Freeform 55"/>
              <p:cNvSpPr>
                <a:spLocks noChangeAspect="1"/>
              </p:cNvSpPr>
              <p:nvPr/>
            </p:nvSpPr>
            <p:spPr bwMode="auto">
              <a:xfrm rot="10800000">
                <a:off x="3582" y="1182"/>
                <a:ext cx="293" cy="189"/>
              </a:xfrm>
              <a:custGeom>
                <a:avLst/>
                <a:gdLst>
                  <a:gd name="T0" fmla="*/ 0 w 287"/>
                  <a:gd name="T1" fmla="*/ 102 h 177"/>
                  <a:gd name="T2" fmla="*/ 59 w 287"/>
                  <a:gd name="T3" fmla="*/ 0 h 177"/>
                  <a:gd name="T4" fmla="*/ 89 w 287"/>
                  <a:gd name="T5" fmla="*/ 17 h 177"/>
                  <a:gd name="T6" fmla="*/ 117 w 287"/>
                  <a:gd name="T7" fmla="*/ 30 h 177"/>
                  <a:gd name="T8" fmla="*/ 147 w 287"/>
                  <a:gd name="T9" fmla="*/ 42 h 177"/>
                  <a:gd name="T10" fmla="*/ 168 w 287"/>
                  <a:gd name="T11" fmla="*/ 48 h 177"/>
                  <a:gd name="T12" fmla="*/ 195 w 287"/>
                  <a:gd name="T13" fmla="*/ 56 h 177"/>
                  <a:gd name="T14" fmla="*/ 222 w 287"/>
                  <a:gd name="T15" fmla="*/ 60 h 177"/>
                  <a:gd name="T16" fmla="*/ 246 w 287"/>
                  <a:gd name="T17" fmla="*/ 65 h 177"/>
                  <a:gd name="T18" fmla="*/ 264 w 287"/>
                  <a:gd name="T19" fmla="*/ 66 h 177"/>
                  <a:gd name="T20" fmla="*/ 287 w 287"/>
                  <a:gd name="T21" fmla="*/ 66 h 177"/>
                  <a:gd name="T22" fmla="*/ 287 w 287"/>
                  <a:gd name="T23" fmla="*/ 177 h 177"/>
                  <a:gd name="T24" fmla="*/ 252 w 287"/>
                  <a:gd name="T25" fmla="*/ 177 h 177"/>
                  <a:gd name="T26" fmla="*/ 228 w 287"/>
                  <a:gd name="T27" fmla="*/ 176 h 177"/>
                  <a:gd name="T28" fmla="*/ 200 w 287"/>
                  <a:gd name="T29" fmla="*/ 173 h 177"/>
                  <a:gd name="T30" fmla="*/ 170 w 287"/>
                  <a:gd name="T31" fmla="*/ 167 h 177"/>
                  <a:gd name="T32" fmla="*/ 144 w 287"/>
                  <a:gd name="T33" fmla="*/ 161 h 177"/>
                  <a:gd name="T34" fmla="*/ 110 w 287"/>
                  <a:gd name="T35" fmla="*/ 152 h 177"/>
                  <a:gd name="T36" fmla="*/ 69 w 287"/>
                  <a:gd name="T37" fmla="*/ 138 h 177"/>
                  <a:gd name="T38" fmla="*/ 42 w 287"/>
                  <a:gd name="T39" fmla="*/ 126 h 177"/>
                  <a:gd name="T40" fmla="*/ 23 w 287"/>
                  <a:gd name="T41" fmla="*/ 116 h 177"/>
                  <a:gd name="T42" fmla="*/ 0 w 287"/>
                  <a:gd name="T43" fmla="*/ 102 h 17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87"/>
                  <a:gd name="T67" fmla="*/ 0 h 177"/>
                  <a:gd name="T68" fmla="*/ 287 w 287"/>
                  <a:gd name="T69" fmla="*/ 177 h 17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87" h="17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813" name="Freeform 56"/>
              <p:cNvSpPr>
                <a:spLocks noChangeAspect="1"/>
              </p:cNvSpPr>
              <p:nvPr/>
            </p:nvSpPr>
            <p:spPr bwMode="auto">
              <a:xfrm>
                <a:off x="3414" y="1970"/>
                <a:ext cx="170" cy="139"/>
              </a:xfrm>
              <a:custGeom>
                <a:avLst/>
                <a:gdLst>
                  <a:gd name="T0" fmla="*/ 0 w 170"/>
                  <a:gd name="T1" fmla="*/ 85 h 139"/>
                  <a:gd name="T2" fmla="*/ 50 w 170"/>
                  <a:gd name="T3" fmla="*/ 0 h 139"/>
                  <a:gd name="T4" fmla="*/ 75 w 170"/>
                  <a:gd name="T5" fmla="*/ 15 h 139"/>
                  <a:gd name="T6" fmla="*/ 102 w 170"/>
                  <a:gd name="T7" fmla="*/ 24 h 139"/>
                  <a:gd name="T8" fmla="*/ 128 w 170"/>
                  <a:gd name="T9" fmla="*/ 31 h 139"/>
                  <a:gd name="T10" fmla="*/ 170 w 170"/>
                  <a:gd name="T11" fmla="*/ 36 h 139"/>
                  <a:gd name="T12" fmla="*/ 170 w 170"/>
                  <a:gd name="T13" fmla="*/ 139 h 139"/>
                  <a:gd name="T14" fmla="*/ 141 w 170"/>
                  <a:gd name="T15" fmla="*/ 136 h 139"/>
                  <a:gd name="T16" fmla="*/ 105 w 170"/>
                  <a:gd name="T17" fmla="*/ 130 h 139"/>
                  <a:gd name="T18" fmla="*/ 74 w 170"/>
                  <a:gd name="T19" fmla="*/ 121 h 139"/>
                  <a:gd name="T20" fmla="*/ 38 w 170"/>
                  <a:gd name="T21" fmla="*/ 108 h 139"/>
                  <a:gd name="T22" fmla="*/ 23 w 170"/>
                  <a:gd name="T23" fmla="*/ 102 h 139"/>
                  <a:gd name="T24" fmla="*/ 0 w 170"/>
                  <a:gd name="T25" fmla="*/ 85 h 1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70"/>
                  <a:gd name="T40" fmla="*/ 0 h 139"/>
                  <a:gd name="T41" fmla="*/ 170 w 170"/>
                  <a:gd name="T42" fmla="*/ 139 h 1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70" h="139">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sp>
            <p:nvSpPr>
              <p:cNvPr id="75814" name="Freeform 57"/>
              <p:cNvSpPr>
                <a:spLocks noChangeAspect="1"/>
              </p:cNvSpPr>
              <p:nvPr/>
            </p:nvSpPr>
            <p:spPr bwMode="auto">
              <a:xfrm>
                <a:off x="3003" y="1176"/>
                <a:ext cx="579" cy="873"/>
              </a:xfrm>
              <a:custGeom>
                <a:avLst/>
                <a:gdLst>
                  <a:gd name="T0" fmla="*/ 80 w 579"/>
                  <a:gd name="T1" fmla="*/ 873 h 873"/>
                  <a:gd name="T2" fmla="*/ 188 w 579"/>
                  <a:gd name="T3" fmla="*/ 810 h 873"/>
                  <a:gd name="T4" fmla="*/ 182 w 579"/>
                  <a:gd name="T5" fmla="*/ 800 h 873"/>
                  <a:gd name="T6" fmla="*/ 167 w 579"/>
                  <a:gd name="T7" fmla="*/ 770 h 873"/>
                  <a:gd name="T8" fmla="*/ 156 w 579"/>
                  <a:gd name="T9" fmla="*/ 741 h 873"/>
                  <a:gd name="T10" fmla="*/ 147 w 579"/>
                  <a:gd name="T11" fmla="*/ 711 h 873"/>
                  <a:gd name="T12" fmla="*/ 140 w 579"/>
                  <a:gd name="T13" fmla="*/ 687 h 873"/>
                  <a:gd name="T14" fmla="*/ 135 w 579"/>
                  <a:gd name="T15" fmla="*/ 654 h 873"/>
                  <a:gd name="T16" fmla="*/ 131 w 579"/>
                  <a:gd name="T17" fmla="*/ 614 h 873"/>
                  <a:gd name="T18" fmla="*/ 129 w 579"/>
                  <a:gd name="T19" fmla="*/ 564 h 873"/>
                  <a:gd name="T20" fmla="*/ 134 w 579"/>
                  <a:gd name="T21" fmla="*/ 525 h 873"/>
                  <a:gd name="T22" fmla="*/ 140 w 579"/>
                  <a:gd name="T23" fmla="*/ 489 h 873"/>
                  <a:gd name="T24" fmla="*/ 155 w 579"/>
                  <a:gd name="T25" fmla="*/ 434 h 873"/>
                  <a:gd name="T26" fmla="*/ 179 w 579"/>
                  <a:gd name="T27" fmla="*/ 377 h 873"/>
                  <a:gd name="T28" fmla="*/ 201 w 579"/>
                  <a:gd name="T29" fmla="*/ 338 h 873"/>
                  <a:gd name="T30" fmla="*/ 233 w 579"/>
                  <a:gd name="T31" fmla="*/ 294 h 873"/>
                  <a:gd name="T32" fmla="*/ 264 w 579"/>
                  <a:gd name="T33" fmla="*/ 258 h 873"/>
                  <a:gd name="T34" fmla="*/ 305 w 579"/>
                  <a:gd name="T35" fmla="*/ 222 h 873"/>
                  <a:gd name="T36" fmla="*/ 338 w 579"/>
                  <a:gd name="T37" fmla="*/ 198 h 873"/>
                  <a:gd name="T38" fmla="*/ 381 w 579"/>
                  <a:gd name="T39" fmla="*/ 173 h 873"/>
                  <a:gd name="T40" fmla="*/ 434 w 579"/>
                  <a:gd name="T41" fmla="*/ 149 h 873"/>
                  <a:gd name="T42" fmla="*/ 485 w 579"/>
                  <a:gd name="T43" fmla="*/ 135 h 873"/>
                  <a:gd name="T44" fmla="*/ 545 w 579"/>
                  <a:gd name="T45" fmla="*/ 125 h 873"/>
                  <a:gd name="T46" fmla="*/ 579 w 579"/>
                  <a:gd name="T47" fmla="*/ 123 h 873"/>
                  <a:gd name="T48" fmla="*/ 579 w 579"/>
                  <a:gd name="T49" fmla="*/ 0 h 873"/>
                  <a:gd name="T50" fmla="*/ 536 w 579"/>
                  <a:gd name="T51" fmla="*/ 0 h 873"/>
                  <a:gd name="T52" fmla="*/ 507 w 579"/>
                  <a:gd name="T53" fmla="*/ 6 h 873"/>
                  <a:gd name="T54" fmla="*/ 480 w 579"/>
                  <a:gd name="T55" fmla="*/ 11 h 873"/>
                  <a:gd name="T56" fmla="*/ 443 w 579"/>
                  <a:gd name="T57" fmla="*/ 17 h 873"/>
                  <a:gd name="T58" fmla="*/ 386 w 579"/>
                  <a:gd name="T59" fmla="*/ 33 h 873"/>
                  <a:gd name="T60" fmla="*/ 354 w 579"/>
                  <a:gd name="T61" fmla="*/ 48 h 873"/>
                  <a:gd name="T62" fmla="*/ 320 w 579"/>
                  <a:gd name="T63" fmla="*/ 62 h 873"/>
                  <a:gd name="T64" fmla="*/ 282 w 579"/>
                  <a:gd name="T65" fmla="*/ 86 h 873"/>
                  <a:gd name="T66" fmla="*/ 249 w 579"/>
                  <a:gd name="T67" fmla="*/ 105 h 873"/>
                  <a:gd name="T68" fmla="*/ 219 w 579"/>
                  <a:gd name="T69" fmla="*/ 128 h 873"/>
                  <a:gd name="T70" fmla="*/ 189 w 579"/>
                  <a:gd name="T71" fmla="*/ 153 h 873"/>
                  <a:gd name="T72" fmla="*/ 167 w 579"/>
                  <a:gd name="T73" fmla="*/ 174 h 873"/>
                  <a:gd name="T74" fmla="*/ 146 w 579"/>
                  <a:gd name="T75" fmla="*/ 197 h 873"/>
                  <a:gd name="T76" fmla="*/ 126 w 579"/>
                  <a:gd name="T77" fmla="*/ 222 h 873"/>
                  <a:gd name="T78" fmla="*/ 104 w 579"/>
                  <a:gd name="T79" fmla="*/ 251 h 873"/>
                  <a:gd name="T80" fmla="*/ 83 w 579"/>
                  <a:gd name="T81" fmla="*/ 282 h 873"/>
                  <a:gd name="T82" fmla="*/ 63 w 579"/>
                  <a:gd name="T83" fmla="*/ 318 h 873"/>
                  <a:gd name="T84" fmla="*/ 45 w 579"/>
                  <a:gd name="T85" fmla="*/ 357 h 873"/>
                  <a:gd name="T86" fmla="*/ 35 w 579"/>
                  <a:gd name="T87" fmla="*/ 387 h 873"/>
                  <a:gd name="T88" fmla="*/ 21 w 579"/>
                  <a:gd name="T89" fmla="*/ 429 h 873"/>
                  <a:gd name="T90" fmla="*/ 9 w 579"/>
                  <a:gd name="T91" fmla="*/ 482 h 873"/>
                  <a:gd name="T92" fmla="*/ 5 w 579"/>
                  <a:gd name="T93" fmla="*/ 518 h 873"/>
                  <a:gd name="T94" fmla="*/ 0 w 579"/>
                  <a:gd name="T95" fmla="*/ 567 h 873"/>
                  <a:gd name="T96" fmla="*/ 0 w 579"/>
                  <a:gd name="T97" fmla="*/ 611 h 873"/>
                  <a:gd name="T98" fmla="*/ 6 w 579"/>
                  <a:gd name="T99" fmla="*/ 665 h 873"/>
                  <a:gd name="T100" fmla="*/ 17 w 579"/>
                  <a:gd name="T101" fmla="*/ 717 h 873"/>
                  <a:gd name="T102" fmla="*/ 24 w 579"/>
                  <a:gd name="T103" fmla="*/ 746 h 873"/>
                  <a:gd name="T104" fmla="*/ 42 w 579"/>
                  <a:gd name="T105" fmla="*/ 795 h 873"/>
                  <a:gd name="T106" fmla="*/ 57 w 579"/>
                  <a:gd name="T107" fmla="*/ 831 h 873"/>
                  <a:gd name="T108" fmla="*/ 72 w 579"/>
                  <a:gd name="T109" fmla="*/ 858 h 873"/>
                  <a:gd name="T110" fmla="*/ 80 w 579"/>
                  <a:gd name="T111" fmla="*/ 873 h 87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579"/>
                  <a:gd name="T169" fmla="*/ 0 h 873"/>
                  <a:gd name="T170" fmla="*/ 579 w 579"/>
                  <a:gd name="T171" fmla="*/ 873 h 873"/>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579" h="873">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bg2"/>
              </a:solidFill>
              <a:ln w="9525">
                <a:solidFill>
                  <a:schemeClr val="tx1"/>
                </a:solidFill>
                <a:miter lim="800000"/>
                <a:headEnd/>
                <a:tailEnd/>
              </a:ln>
            </p:spPr>
            <p:txBody>
              <a:bodyPr wrap="none">
                <a:prstTxWarp prst="textNoShape">
                  <a:avLst/>
                </a:prstTxWarp>
              </a:bodyPr>
              <a:lstStyle/>
              <a:p>
                <a:endParaRPr lang="en-US"/>
              </a:p>
            </p:txBody>
          </p:sp>
        </p:grpSp>
        <p:sp>
          <p:nvSpPr>
            <p:cNvPr id="75810" name="AutoShape 58"/>
            <p:cNvSpPr>
              <a:spLocks noChangeAspect="1" noChangeArrowheads="1"/>
            </p:cNvSpPr>
            <p:nvPr/>
          </p:nvSpPr>
          <p:spPr bwMode="auto">
            <a:xfrm>
              <a:off x="3492" y="864"/>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grpSp>
        <p:nvGrpSpPr>
          <p:cNvPr id="11" name="Group 59"/>
          <p:cNvGrpSpPr>
            <a:grpSpLocks noChangeAspect="1"/>
          </p:cNvGrpSpPr>
          <p:nvPr/>
        </p:nvGrpSpPr>
        <p:grpSpPr bwMode="auto">
          <a:xfrm>
            <a:off x="6883400" y="1649413"/>
            <a:ext cx="1727200" cy="2168525"/>
            <a:chOff x="4299" y="858"/>
            <a:chExt cx="1163" cy="1461"/>
          </a:xfrm>
        </p:grpSpPr>
        <p:grpSp>
          <p:nvGrpSpPr>
            <p:cNvPr id="12" name="Group 60"/>
            <p:cNvGrpSpPr>
              <a:grpSpLocks noChangeAspect="1"/>
            </p:cNvGrpSpPr>
            <p:nvPr/>
          </p:nvGrpSpPr>
          <p:grpSpPr bwMode="auto">
            <a:xfrm>
              <a:off x="4299" y="1157"/>
              <a:ext cx="1163" cy="1162"/>
              <a:chOff x="4299" y="1157"/>
              <a:chExt cx="1163" cy="1162"/>
            </a:xfrm>
          </p:grpSpPr>
          <p:grpSp>
            <p:nvGrpSpPr>
              <p:cNvPr id="13" name="Group 61"/>
              <p:cNvGrpSpPr>
                <a:grpSpLocks noChangeAspect="1"/>
              </p:cNvGrpSpPr>
              <p:nvPr/>
            </p:nvGrpSpPr>
            <p:grpSpPr bwMode="auto">
              <a:xfrm>
                <a:off x="4299" y="1158"/>
                <a:ext cx="1163" cy="1161"/>
                <a:chOff x="525" y="1152"/>
                <a:chExt cx="1449" cy="1446"/>
              </a:xfrm>
            </p:grpSpPr>
            <p:sp>
              <p:nvSpPr>
                <p:cNvPr id="133182" name="Oval 62"/>
                <p:cNvSpPr>
                  <a:spLocks noChangeAspect="1" noChangeArrowheads="1"/>
                </p:cNvSpPr>
                <p:nvPr/>
              </p:nvSpPr>
              <p:spPr bwMode="auto">
                <a:xfrm>
                  <a:off x="528" y="1153"/>
                  <a:ext cx="1440" cy="1439"/>
                </a:xfrm>
                <a:prstGeom prst="ellipse">
                  <a:avLst/>
                </a:prstGeom>
                <a:solidFill>
                  <a:schemeClr val="bg1"/>
                </a:solidFill>
                <a:ln w="9525">
                  <a:solidFill>
                    <a:schemeClr val="tx1"/>
                  </a:solidFill>
                  <a:round/>
                  <a:headEnd/>
                  <a:tailEnd/>
                </a:ln>
                <a:effectLst>
                  <a:outerShdw blurRad="63500" dist="107763" dir="2700000" algn="ctr" rotWithShape="0">
                    <a:schemeClr val="bg2">
                      <a:alpha val="74998"/>
                    </a:schemeClr>
                  </a:outerShdw>
                </a:effectLst>
              </p:spPr>
              <p:txBody>
                <a:bodyPr wrap="none" anchor="ctr">
                  <a:prstTxWarp prst="textNoShape">
                    <a:avLst/>
                  </a:prstTxWarp>
                </a:bodyPr>
                <a:lstStyle/>
                <a:p>
                  <a:pPr>
                    <a:defRPr/>
                  </a:pPr>
                  <a:endParaRPr lang="en-US"/>
                </a:p>
              </p:txBody>
            </p:sp>
            <p:sp>
              <p:nvSpPr>
                <p:cNvPr id="75799" name="Oval 63"/>
                <p:cNvSpPr>
                  <a:spLocks noChangeAspect="1" noChangeArrowheads="1"/>
                </p:cNvSpPr>
                <p:nvPr/>
              </p:nvSpPr>
              <p:spPr bwMode="auto">
                <a:xfrm>
                  <a:off x="687" y="1302"/>
                  <a:ext cx="1152" cy="1152"/>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0" name="Oval 64"/>
                <p:cNvSpPr>
                  <a:spLocks noChangeAspect="1" noChangeArrowheads="1"/>
                </p:cNvSpPr>
                <p:nvPr/>
              </p:nvSpPr>
              <p:spPr bwMode="auto">
                <a:xfrm>
                  <a:off x="831" y="1446"/>
                  <a:ext cx="864" cy="864"/>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1" name="Oval 65"/>
                <p:cNvSpPr>
                  <a:spLocks noChangeAspect="1" noChangeArrowheads="1"/>
                </p:cNvSpPr>
                <p:nvPr/>
              </p:nvSpPr>
              <p:spPr bwMode="auto">
                <a:xfrm>
                  <a:off x="963" y="1605"/>
                  <a:ext cx="576" cy="576"/>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sp>
              <p:nvSpPr>
                <p:cNvPr id="75802" name="Line 66"/>
                <p:cNvSpPr>
                  <a:spLocks noChangeAspect="1" noChangeShapeType="1"/>
                </p:cNvSpPr>
                <p:nvPr/>
              </p:nvSpPr>
              <p:spPr bwMode="auto">
                <a:xfrm>
                  <a:off x="1248" y="1152"/>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3" name="Line 67"/>
                <p:cNvSpPr>
                  <a:spLocks noChangeAspect="1" noChangeShapeType="1"/>
                </p:cNvSpPr>
                <p:nvPr/>
              </p:nvSpPr>
              <p:spPr bwMode="auto">
                <a:xfrm rot="1800000">
                  <a:off x="1251" y="1155"/>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4" name="Line 68"/>
                <p:cNvSpPr>
                  <a:spLocks noChangeAspect="1" noChangeShapeType="1"/>
                </p:cNvSpPr>
                <p:nvPr/>
              </p:nvSpPr>
              <p:spPr bwMode="auto">
                <a:xfrm rot="3600000">
                  <a:off x="1245"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5" name="Line 69"/>
                <p:cNvSpPr>
                  <a:spLocks noChangeAspect="1" noChangeShapeType="1"/>
                </p:cNvSpPr>
                <p:nvPr/>
              </p:nvSpPr>
              <p:spPr bwMode="auto">
                <a:xfrm rot="5400000">
                  <a:off x="1245" y="1140"/>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6" name="Line 70"/>
                <p:cNvSpPr>
                  <a:spLocks noChangeAspect="1" noChangeShapeType="1"/>
                </p:cNvSpPr>
                <p:nvPr/>
              </p:nvSpPr>
              <p:spPr bwMode="auto">
                <a:xfrm rot="7200000">
                  <a:off x="1254" y="1131"/>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7" name="Line 71"/>
                <p:cNvSpPr>
                  <a:spLocks noChangeAspect="1" noChangeShapeType="1"/>
                </p:cNvSpPr>
                <p:nvPr/>
              </p:nvSpPr>
              <p:spPr bwMode="auto">
                <a:xfrm rot="9000000">
                  <a:off x="1263" y="1158"/>
                  <a:ext cx="0" cy="1440"/>
                </a:xfrm>
                <a:prstGeom prst="line">
                  <a:avLst/>
                </a:prstGeom>
                <a:noFill/>
                <a:ln w="9525">
                  <a:solidFill>
                    <a:schemeClr val="tx1"/>
                  </a:solidFill>
                  <a:round/>
                  <a:headEnd/>
                  <a:tailEnd/>
                </a:ln>
              </p:spPr>
              <p:txBody>
                <a:bodyPr>
                  <a:prstTxWarp prst="textNoShape">
                    <a:avLst/>
                  </a:prstTxWarp>
                </a:bodyPr>
                <a:lstStyle/>
                <a:p>
                  <a:endParaRPr lang="en-US"/>
                </a:p>
              </p:txBody>
            </p:sp>
            <p:sp>
              <p:nvSpPr>
                <p:cNvPr id="75808" name="Oval 72"/>
                <p:cNvSpPr>
                  <a:spLocks noChangeAspect="1" noChangeArrowheads="1"/>
                </p:cNvSpPr>
                <p:nvPr/>
              </p:nvSpPr>
              <p:spPr bwMode="auto">
                <a:xfrm>
                  <a:off x="1107" y="1749"/>
                  <a:ext cx="288" cy="288"/>
                </a:xfrm>
                <a:prstGeom prst="ellipse">
                  <a:avLst/>
                </a:prstGeom>
                <a:solidFill>
                  <a:schemeClr val="bg1"/>
                </a:solidFill>
                <a:ln w="9525">
                  <a:solidFill>
                    <a:schemeClr val="tx1"/>
                  </a:solidFill>
                  <a:round/>
                  <a:headEnd/>
                  <a:tailEnd/>
                </a:ln>
              </p:spPr>
              <p:txBody>
                <a:bodyPr wrap="none" anchor="ctr">
                  <a:prstTxWarp prst="textNoShape">
                    <a:avLst/>
                  </a:prstTxWarp>
                </a:bodyPr>
                <a:lstStyle/>
                <a:p>
                  <a:endParaRPr lang="en-US"/>
                </a:p>
              </p:txBody>
            </p:sp>
          </p:grpSp>
          <p:sp>
            <p:nvSpPr>
              <p:cNvPr id="75796" name="Freeform 73"/>
              <p:cNvSpPr>
                <a:spLocks noChangeAspect="1"/>
              </p:cNvSpPr>
              <p:nvPr/>
            </p:nvSpPr>
            <p:spPr bwMode="auto">
              <a:xfrm>
                <a:off x="4596" y="1157"/>
                <a:ext cx="284" cy="183"/>
              </a:xfrm>
              <a:custGeom>
                <a:avLst/>
                <a:gdLst>
                  <a:gd name="T0" fmla="*/ 284 w 284"/>
                  <a:gd name="T1" fmla="*/ 120 h 183"/>
                  <a:gd name="T2" fmla="*/ 284 w 284"/>
                  <a:gd name="T3" fmla="*/ 0 h 183"/>
                  <a:gd name="T4" fmla="*/ 251 w 284"/>
                  <a:gd name="T5" fmla="*/ 1 h 183"/>
                  <a:gd name="T6" fmla="*/ 219 w 284"/>
                  <a:gd name="T7" fmla="*/ 3 h 183"/>
                  <a:gd name="T8" fmla="*/ 183 w 284"/>
                  <a:gd name="T9" fmla="*/ 9 h 183"/>
                  <a:gd name="T10" fmla="*/ 137 w 284"/>
                  <a:gd name="T11" fmla="*/ 19 h 183"/>
                  <a:gd name="T12" fmla="*/ 92 w 284"/>
                  <a:gd name="T13" fmla="*/ 31 h 183"/>
                  <a:gd name="T14" fmla="*/ 65 w 284"/>
                  <a:gd name="T15" fmla="*/ 42 h 183"/>
                  <a:gd name="T16" fmla="*/ 36 w 284"/>
                  <a:gd name="T17" fmla="*/ 54 h 183"/>
                  <a:gd name="T18" fmla="*/ 0 w 284"/>
                  <a:gd name="T19" fmla="*/ 75 h 183"/>
                  <a:gd name="T20" fmla="*/ 63 w 284"/>
                  <a:gd name="T21" fmla="*/ 183 h 183"/>
                  <a:gd name="T22" fmla="*/ 98 w 284"/>
                  <a:gd name="T23" fmla="*/ 165 h 183"/>
                  <a:gd name="T24" fmla="*/ 132 w 284"/>
                  <a:gd name="T25" fmla="*/ 150 h 183"/>
                  <a:gd name="T26" fmla="*/ 171 w 284"/>
                  <a:gd name="T27" fmla="*/ 138 h 183"/>
                  <a:gd name="T28" fmla="*/ 198 w 284"/>
                  <a:gd name="T29" fmla="*/ 130 h 183"/>
                  <a:gd name="T30" fmla="*/ 242 w 284"/>
                  <a:gd name="T31" fmla="*/ 123 h 183"/>
                  <a:gd name="T32" fmla="*/ 284 w 284"/>
                  <a:gd name="T33" fmla="*/ 120 h 1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84"/>
                  <a:gd name="T52" fmla="*/ 0 h 183"/>
                  <a:gd name="T53" fmla="*/ 284 w 284"/>
                  <a:gd name="T54" fmla="*/ 183 h 1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84" h="183">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w="9525">
                <a:solidFill>
                  <a:schemeClr val="tx1"/>
                </a:solidFill>
                <a:round/>
                <a:headEnd/>
                <a:tailEnd/>
              </a:ln>
            </p:spPr>
            <p:txBody>
              <a:bodyPr>
                <a:prstTxWarp prst="textNoShape">
                  <a:avLst/>
                </a:prstTxWarp>
              </a:bodyPr>
              <a:lstStyle/>
              <a:p>
                <a:endParaRPr lang="en-US"/>
              </a:p>
            </p:txBody>
          </p:sp>
          <p:sp>
            <p:nvSpPr>
              <p:cNvPr id="75797" name="Freeform 74"/>
              <p:cNvSpPr>
                <a:spLocks noChangeAspect="1"/>
              </p:cNvSpPr>
              <p:nvPr/>
            </p:nvSpPr>
            <p:spPr bwMode="auto">
              <a:xfrm>
                <a:off x="5007" y="1839"/>
                <a:ext cx="192" cy="201"/>
              </a:xfrm>
              <a:custGeom>
                <a:avLst/>
                <a:gdLst>
                  <a:gd name="T0" fmla="*/ 0 w 192"/>
                  <a:gd name="T1" fmla="*/ 105 h 201"/>
                  <a:gd name="T2" fmla="*/ 57 w 192"/>
                  <a:gd name="T3" fmla="*/ 201 h 201"/>
                  <a:gd name="T4" fmla="*/ 93 w 192"/>
                  <a:gd name="T5" fmla="*/ 183 h 201"/>
                  <a:gd name="T6" fmla="*/ 123 w 192"/>
                  <a:gd name="T7" fmla="*/ 153 h 201"/>
                  <a:gd name="T8" fmla="*/ 156 w 192"/>
                  <a:gd name="T9" fmla="*/ 117 h 201"/>
                  <a:gd name="T10" fmla="*/ 183 w 192"/>
                  <a:gd name="T11" fmla="*/ 75 h 201"/>
                  <a:gd name="T12" fmla="*/ 192 w 192"/>
                  <a:gd name="T13" fmla="*/ 57 h 201"/>
                  <a:gd name="T14" fmla="*/ 87 w 192"/>
                  <a:gd name="T15" fmla="*/ 0 h 201"/>
                  <a:gd name="T16" fmla="*/ 75 w 192"/>
                  <a:gd name="T17" fmla="*/ 24 h 201"/>
                  <a:gd name="T18" fmla="*/ 54 w 192"/>
                  <a:gd name="T19" fmla="*/ 51 h 201"/>
                  <a:gd name="T20" fmla="*/ 27 w 192"/>
                  <a:gd name="T21" fmla="*/ 81 h 201"/>
                  <a:gd name="T22" fmla="*/ 0 w 192"/>
                  <a:gd name="T23" fmla="*/ 105 h 2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92"/>
                  <a:gd name="T37" fmla="*/ 0 h 201"/>
                  <a:gd name="T38" fmla="*/ 192 w 192"/>
                  <a:gd name="T39" fmla="*/ 201 h 20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92" h="201">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w="9525">
                <a:solidFill>
                  <a:schemeClr val="tx1"/>
                </a:solidFill>
                <a:round/>
                <a:headEnd/>
                <a:tailEnd/>
              </a:ln>
            </p:spPr>
            <p:txBody>
              <a:bodyPr>
                <a:prstTxWarp prst="textNoShape">
                  <a:avLst/>
                </a:prstTxWarp>
              </a:bodyPr>
              <a:lstStyle/>
              <a:p>
                <a:endParaRPr lang="en-US"/>
              </a:p>
            </p:txBody>
          </p:sp>
        </p:grpSp>
        <p:sp>
          <p:nvSpPr>
            <p:cNvPr id="75794" name="AutoShape 75"/>
            <p:cNvSpPr>
              <a:spLocks noChangeAspect="1" noChangeArrowheads="1"/>
            </p:cNvSpPr>
            <p:nvPr/>
          </p:nvSpPr>
          <p:spPr bwMode="auto">
            <a:xfrm>
              <a:off x="4782" y="858"/>
              <a:ext cx="195" cy="375"/>
            </a:xfrm>
            <a:prstGeom prst="downArrow">
              <a:avLst>
                <a:gd name="adj1" fmla="val 50000"/>
                <a:gd name="adj2" fmla="val 48077"/>
              </a:avLst>
            </a:prstGeom>
            <a:solidFill>
              <a:srgbClr val="000000"/>
            </a:solidFill>
            <a:ln w="9525">
              <a:solidFill>
                <a:schemeClr val="tx1"/>
              </a:solidFill>
              <a:miter lim="800000"/>
              <a:headEnd/>
              <a:tailEnd/>
            </a:ln>
          </p:spPr>
          <p:txBody>
            <a:bodyPr wrap="none" anchor="ctr">
              <a:prstTxWarp prst="textNoShape">
                <a:avLst/>
              </a:prstTxWarp>
            </a:bodyPr>
            <a:lstStyle/>
            <a:p>
              <a:endParaRPr lang="en-US"/>
            </a:p>
          </p:txBody>
        </p:sp>
      </p:grpSp>
      <p:sp>
        <p:nvSpPr>
          <p:cNvPr id="75787" name="AutoShape 76"/>
          <p:cNvSpPr>
            <a:spLocks noChangeArrowheads="1"/>
          </p:cNvSpPr>
          <p:nvPr/>
        </p:nvSpPr>
        <p:spPr bwMode="auto">
          <a:xfrm>
            <a:off x="381000" y="2065338"/>
            <a:ext cx="304800" cy="1752600"/>
          </a:xfrm>
          <a:prstGeom prst="curvedRightArrow">
            <a:avLst>
              <a:gd name="adj1" fmla="val 115000"/>
              <a:gd name="adj2" fmla="val 230000"/>
              <a:gd name="adj3" fmla="val 33333"/>
            </a:avLst>
          </a:prstGeom>
          <a:solidFill>
            <a:srgbClr val="F7F5CD"/>
          </a:solidFill>
          <a:ln w="9525">
            <a:solidFill>
              <a:schemeClr val="tx1"/>
            </a:solidFill>
            <a:miter lim="800000"/>
            <a:headEnd/>
            <a:tailEnd/>
          </a:ln>
        </p:spPr>
        <p:txBody>
          <a:bodyPr wrap="none" anchor="ctr">
            <a:prstTxWarp prst="textNoShape">
              <a:avLst/>
            </a:prstTxWarp>
          </a:bodyPr>
          <a:lstStyle/>
          <a:p>
            <a:endParaRPr lang="en-US"/>
          </a:p>
        </p:txBody>
      </p:sp>
      <p:sp>
        <p:nvSpPr>
          <p:cNvPr id="84" name="TextBox 83"/>
          <p:cNvSpPr txBox="1"/>
          <p:nvPr/>
        </p:nvSpPr>
        <p:spPr>
          <a:xfrm>
            <a:off x="658653" y="5341203"/>
            <a:ext cx="1855947" cy="461665"/>
          </a:xfrm>
          <a:prstGeom prst="rect">
            <a:avLst/>
          </a:prstGeom>
          <a:noFill/>
        </p:spPr>
        <p:txBody>
          <a:bodyPr wrap="none" rtlCol="0" anchor="t">
            <a:spAutoFit/>
          </a:bodyPr>
          <a:lstStyle/>
          <a:p>
            <a:r>
              <a:rPr lang="en-US" dirty="0">
                <a:latin typeface="Calibri" pitchFamily="34" charset="0"/>
              </a:rPr>
              <a:t>Data transfer</a:t>
            </a:r>
          </a:p>
        </p:txBody>
      </p:sp>
      <p:sp>
        <p:nvSpPr>
          <p:cNvPr id="85" name="TextBox 84"/>
          <p:cNvSpPr txBox="1"/>
          <p:nvPr/>
        </p:nvSpPr>
        <p:spPr>
          <a:xfrm>
            <a:off x="3250854" y="5341203"/>
            <a:ext cx="787746" cy="461665"/>
          </a:xfrm>
          <a:prstGeom prst="rect">
            <a:avLst/>
          </a:prstGeom>
          <a:noFill/>
        </p:spPr>
        <p:txBody>
          <a:bodyPr wrap="none" rtlCol="0" anchor="t">
            <a:spAutoFit/>
          </a:bodyPr>
          <a:lstStyle/>
          <a:p>
            <a:r>
              <a:rPr lang="en-US" dirty="0">
                <a:latin typeface="Calibri" pitchFamily="34" charset="0"/>
              </a:rPr>
              <a:t>Seek</a:t>
            </a:r>
          </a:p>
        </p:txBody>
      </p:sp>
      <p:sp>
        <p:nvSpPr>
          <p:cNvPr id="86" name="TextBox 85"/>
          <p:cNvSpPr txBox="1"/>
          <p:nvPr/>
        </p:nvSpPr>
        <p:spPr>
          <a:xfrm>
            <a:off x="4876800" y="5341203"/>
            <a:ext cx="1656570" cy="830997"/>
          </a:xfrm>
          <a:prstGeom prst="rect">
            <a:avLst/>
          </a:prstGeom>
          <a:noFill/>
        </p:spPr>
        <p:txBody>
          <a:bodyPr wrap="square" rtlCol="0" anchor="t">
            <a:spAutoFit/>
          </a:bodyPr>
          <a:lstStyle/>
          <a:p>
            <a:pPr algn="ctr"/>
            <a:r>
              <a:rPr lang="en-US" dirty="0">
                <a:latin typeface="Calibri" pitchFamily="34" charset="0"/>
              </a:rPr>
              <a:t>Rotational </a:t>
            </a:r>
          </a:p>
          <a:p>
            <a:pPr algn="ctr"/>
            <a:r>
              <a:rPr lang="en-US" dirty="0">
                <a:latin typeface="Calibri" pitchFamily="34" charset="0"/>
              </a:rPr>
              <a:t>latency</a:t>
            </a:r>
          </a:p>
        </p:txBody>
      </p:sp>
      <p:sp>
        <p:nvSpPr>
          <p:cNvPr id="87" name="TextBox 86"/>
          <p:cNvSpPr txBox="1"/>
          <p:nvPr/>
        </p:nvSpPr>
        <p:spPr>
          <a:xfrm>
            <a:off x="6830853" y="5341203"/>
            <a:ext cx="1855947" cy="461665"/>
          </a:xfrm>
          <a:prstGeom prst="rect">
            <a:avLst/>
          </a:prstGeom>
          <a:noFill/>
        </p:spPr>
        <p:txBody>
          <a:bodyPr wrap="none" rtlCol="0" anchor="t">
            <a:spAutoFit/>
          </a:bodyPr>
          <a:lstStyle/>
          <a:p>
            <a:r>
              <a:rPr lang="en-US" dirty="0">
                <a:latin typeface="Calibri" pitchFamily="34" charset="0"/>
              </a:rPr>
              <a:t>Data transfer</a:t>
            </a:r>
          </a:p>
        </p:txBody>
      </p:sp>
      <p:cxnSp>
        <p:nvCxnSpPr>
          <p:cNvPr id="89" name="Straight Arrow Connector 88"/>
          <p:cNvCxnSpPr>
            <a:stCxn id="84" idx="0"/>
          </p:cNvCxnSpPr>
          <p:nvPr/>
        </p:nvCxnSpPr>
        <p:spPr bwMode="auto">
          <a:xfrm rot="5400000" flipH="1" flipV="1">
            <a:off x="1210559" y="4949437"/>
            <a:ext cx="767834" cy="15698"/>
          </a:xfrm>
          <a:prstGeom prst="straightConnector1">
            <a:avLst/>
          </a:prstGeom>
          <a:noFill/>
          <a:ln w="25400" cap="flat" cmpd="sng" algn="ctr">
            <a:solidFill>
              <a:schemeClr val="tx1"/>
            </a:solidFill>
            <a:prstDash val="solid"/>
            <a:round/>
            <a:headEnd type="none" w="med" len="med"/>
            <a:tailEnd type="arrow"/>
          </a:ln>
          <a:effectLst/>
        </p:spPr>
      </p:cxnSp>
      <p:cxnSp>
        <p:nvCxnSpPr>
          <p:cNvPr id="90" name="Straight Arrow Connector 89"/>
          <p:cNvCxnSpPr/>
          <p:nvPr/>
        </p:nvCxnSpPr>
        <p:spPr bwMode="auto">
          <a:xfrm rot="5400000" flipH="1" flipV="1">
            <a:off x="3267302"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1" name="Straight Arrow Connector 90"/>
          <p:cNvCxnSpPr/>
          <p:nvPr/>
        </p:nvCxnSpPr>
        <p:spPr bwMode="auto">
          <a:xfrm rot="5400000" flipH="1" flipV="1">
            <a:off x="5317810" y="5011052"/>
            <a:ext cx="773668" cy="15698"/>
          </a:xfrm>
          <a:prstGeom prst="straightConnector1">
            <a:avLst/>
          </a:prstGeom>
          <a:noFill/>
          <a:ln w="25400"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rot="5400000" flipH="1" flipV="1">
            <a:off x="7367272" y="5022720"/>
            <a:ext cx="773668" cy="15698"/>
          </a:xfrm>
          <a:prstGeom prst="straightConnector1">
            <a:avLst/>
          </a:prstGeom>
          <a:noFill/>
          <a:ln w="25400" cap="flat" cmpd="sng" algn="ctr">
            <a:solidFill>
              <a:schemeClr val="tx1"/>
            </a:solidFill>
            <a:prstDash val="solid"/>
            <a:round/>
            <a:headEnd type="none" w="med" len="med"/>
            <a:tailEnd type="arrow"/>
          </a:ln>
          <a:effec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6" name="Rectangle 32"/>
          <p:cNvSpPr>
            <a:spLocks noGrp="1" noChangeArrowheads="1"/>
          </p:cNvSpPr>
          <p:nvPr>
            <p:ph type="title"/>
          </p:nvPr>
        </p:nvSpPr>
        <p:spPr/>
        <p:txBody>
          <a:bodyPr/>
          <a:lstStyle/>
          <a:p>
            <a:r>
              <a:rPr lang="en-US"/>
              <a:t>Memory Read Transaction (1)</a:t>
            </a:r>
          </a:p>
        </p:txBody>
      </p:sp>
      <p:sp>
        <p:nvSpPr>
          <p:cNvPr id="67617" name="Rectangle 33"/>
          <p:cNvSpPr>
            <a:spLocks noGrp="1" noChangeArrowheads="1"/>
          </p:cNvSpPr>
          <p:nvPr>
            <p:ph idx="1"/>
          </p:nvPr>
        </p:nvSpPr>
        <p:spPr/>
        <p:txBody>
          <a:bodyPr/>
          <a:lstStyle/>
          <a:p>
            <a:r>
              <a:rPr lang="en-US" dirty="0"/>
              <a:t>CPU places address A on the memory bus.</a:t>
            </a:r>
          </a:p>
        </p:txBody>
      </p:sp>
      <p:sp>
        <p:nvSpPr>
          <p:cNvPr id="67588"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89"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7590"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 </a:t>
            </a:r>
          </a:p>
          <a:p>
            <a:pPr>
              <a:lnSpc>
                <a:spcPct val="100000"/>
              </a:lnSpc>
            </a:pPr>
            <a:endParaRPr lang="en-US" sz="1600"/>
          </a:p>
        </p:txBody>
      </p:sp>
      <p:sp>
        <p:nvSpPr>
          <p:cNvPr id="67591"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7592"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3"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4"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5"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6"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7"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8"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599"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ALU</a:t>
            </a:r>
          </a:p>
        </p:txBody>
      </p:sp>
      <p:sp>
        <p:nvSpPr>
          <p:cNvPr id="67600" name="Text Box 16"/>
          <p:cNvSpPr txBox="1">
            <a:spLocks noChangeArrowheads="1"/>
          </p:cNvSpPr>
          <p:nvPr/>
        </p:nvSpPr>
        <p:spPr bwMode="auto">
          <a:xfrm>
            <a:off x="16764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67601"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7602" name="Line 18"/>
          <p:cNvSpPr>
            <a:spLocks noChangeShapeType="1"/>
          </p:cNvSpPr>
          <p:nvPr/>
        </p:nvSpPr>
        <p:spPr bwMode="auto">
          <a:xfrm>
            <a:off x="2800350" y="4191000"/>
            <a:ext cx="3962400" cy="0"/>
          </a:xfrm>
          <a:prstGeom prst="line">
            <a:avLst/>
          </a:prstGeom>
          <a:noFill/>
          <a:ln w="76200">
            <a:solidFill>
              <a:srgbClr val="FF0000"/>
            </a:solidFill>
            <a:round/>
            <a:headEnd/>
            <a:tailEnd type="triangle" w="med" len="med"/>
          </a:ln>
          <a:effectLst/>
        </p:spPr>
        <p:txBody>
          <a:bodyPr wrap="none" anchor="ctr">
            <a:prstTxWarp prst="textNoShape">
              <a:avLst/>
            </a:prstTxWarp>
          </a:bodyPr>
          <a:lstStyle/>
          <a:p>
            <a:endParaRPr lang="en-US"/>
          </a:p>
        </p:txBody>
      </p:sp>
      <p:sp>
        <p:nvSpPr>
          <p:cNvPr id="67603" name="Rectangle 19"/>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7604" name="Text Box 20"/>
          <p:cNvSpPr txBox="1">
            <a:spLocks noChangeArrowheads="1"/>
          </p:cNvSpPr>
          <p:nvPr/>
        </p:nvSpPr>
        <p:spPr bwMode="auto">
          <a:xfrm>
            <a:off x="5757169"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67605" name="Text Box 21"/>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7606" name="Text Box 22"/>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7607" name="Rectangle 23"/>
          <p:cNvSpPr>
            <a:spLocks noChangeArrowheads="1"/>
          </p:cNvSpPr>
          <p:nvPr/>
        </p:nvSpPr>
        <p:spPr bwMode="auto">
          <a:xfrm>
            <a:off x="6762750"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p>
        </p:txBody>
      </p:sp>
      <p:sp>
        <p:nvSpPr>
          <p:cNvPr id="67608" name="Text Box 24"/>
          <p:cNvSpPr txBox="1">
            <a:spLocks noChangeArrowheads="1"/>
          </p:cNvSpPr>
          <p:nvPr/>
        </p:nvSpPr>
        <p:spPr bwMode="auto">
          <a:xfrm>
            <a:off x="6553200" y="3472448"/>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67609" name="Text Box 25"/>
          <p:cNvSpPr txBox="1">
            <a:spLocks noChangeArrowheads="1"/>
          </p:cNvSpPr>
          <p:nvPr/>
        </p:nvSpPr>
        <p:spPr bwMode="auto">
          <a:xfrm>
            <a:off x="4302038"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7610" name="Text Box 26"/>
          <p:cNvSpPr txBox="1">
            <a:spLocks noChangeArrowheads="1"/>
          </p:cNvSpPr>
          <p:nvPr/>
        </p:nvSpPr>
        <p:spPr bwMode="auto">
          <a:xfrm>
            <a:off x="1247259"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7612" name="Text Box 28"/>
          <p:cNvSpPr txBox="1">
            <a:spLocks noChangeArrowheads="1"/>
          </p:cNvSpPr>
          <p:nvPr/>
        </p:nvSpPr>
        <p:spPr bwMode="auto">
          <a:xfrm>
            <a:off x="4629150" y="2438400"/>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602"/>
                                        </p:tgtEl>
                                        <p:attrNameLst>
                                          <p:attrName>style.visibility</p:attrName>
                                        </p:attrNameLst>
                                      </p:cBhvr>
                                      <p:to>
                                        <p:strVal val="visible"/>
                                      </p:to>
                                    </p:set>
                                    <p:animEffect transition="in" filter="wipe(left)">
                                      <p:cBhvr>
                                        <p:cTn id="7" dur="500"/>
                                        <p:tgtEl>
                                          <p:spTgt spid="67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1028"/>
          <p:cNvSpPr>
            <a:spLocks noGrp="1" noChangeArrowheads="1"/>
          </p:cNvSpPr>
          <p:nvPr>
            <p:ph type="title"/>
          </p:nvPr>
        </p:nvSpPr>
        <p:spPr/>
        <p:txBody>
          <a:bodyPr/>
          <a:lstStyle/>
          <a:p>
            <a:r>
              <a:rPr lang="en-US" dirty="0"/>
              <a:t>Disk Access Time</a:t>
            </a:r>
          </a:p>
        </p:txBody>
      </p:sp>
      <p:sp>
        <p:nvSpPr>
          <p:cNvPr id="125957" name="Rectangle 1029"/>
          <p:cNvSpPr>
            <a:spLocks noGrp="1" noChangeArrowheads="1"/>
          </p:cNvSpPr>
          <p:nvPr>
            <p:ph type="body" idx="1"/>
          </p:nvPr>
        </p:nvSpPr>
        <p:spPr>
          <a:xfrm>
            <a:off x="196703" y="1362075"/>
            <a:ext cx="8947298" cy="4972050"/>
          </a:xfrm>
        </p:spPr>
        <p:txBody>
          <a:bodyPr/>
          <a:lstStyle/>
          <a:p>
            <a:r>
              <a:rPr lang="en-US" dirty="0"/>
              <a:t>Average time to access some target sector approximated by:</a:t>
            </a:r>
          </a:p>
          <a:p>
            <a:pPr lvl="1"/>
            <a:r>
              <a:rPr lang="en-US" dirty="0" err="1"/>
              <a:t>T</a:t>
            </a:r>
            <a:r>
              <a:rPr lang="en-US" baseline="-25000" dirty="0" err="1"/>
              <a:t>access</a:t>
            </a:r>
            <a:r>
              <a:rPr lang="en-US" dirty="0"/>
              <a:t>  =  </a:t>
            </a:r>
            <a:r>
              <a:rPr lang="en-US" dirty="0" err="1"/>
              <a:t>T</a:t>
            </a:r>
            <a:r>
              <a:rPr lang="en-US" baseline="-25000" dirty="0" err="1"/>
              <a:t>avg</a:t>
            </a:r>
            <a:r>
              <a:rPr lang="en-US" baseline="-25000" dirty="0"/>
              <a:t> seek</a:t>
            </a:r>
            <a:r>
              <a:rPr lang="en-US" dirty="0"/>
              <a:t> +  </a:t>
            </a:r>
            <a:r>
              <a:rPr lang="en-US" dirty="0" err="1"/>
              <a:t>T</a:t>
            </a:r>
            <a:r>
              <a:rPr lang="en-US" baseline="-25000" dirty="0" err="1"/>
              <a:t>avg</a:t>
            </a:r>
            <a:r>
              <a:rPr lang="en-US" baseline="-25000" dirty="0"/>
              <a:t> rotation</a:t>
            </a:r>
            <a:r>
              <a:rPr lang="en-US" dirty="0"/>
              <a:t> + </a:t>
            </a:r>
            <a:r>
              <a:rPr lang="en-US" dirty="0" err="1"/>
              <a:t>T</a:t>
            </a:r>
            <a:r>
              <a:rPr lang="en-US" baseline="-25000" dirty="0" err="1"/>
              <a:t>avg</a:t>
            </a:r>
            <a:r>
              <a:rPr lang="en-US" baseline="-25000" dirty="0"/>
              <a:t> transfer</a:t>
            </a:r>
            <a:r>
              <a:rPr lang="en-US" dirty="0"/>
              <a:t> </a:t>
            </a:r>
          </a:p>
          <a:p>
            <a:r>
              <a:rPr lang="en-US" dirty="0">
                <a:solidFill>
                  <a:srgbClr val="C00000"/>
                </a:solidFill>
              </a:rPr>
              <a:t>Seek time </a:t>
            </a:r>
            <a:r>
              <a:rPr lang="en-US" dirty="0"/>
              <a:t>(</a:t>
            </a:r>
            <a:r>
              <a:rPr lang="en-US" dirty="0" err="1"/>
              <a:t>T</a:t>
            </a:r>
            <a:r>
              <a:rPr lang="en-US" baseline="-25000" dirty="0" err="1"/>
              <a:t>avg</a:t>
            </a:r>
            <a:r>
              <a:rPr lang="en-US" baseline="-25000" dirty="0"/>
              <a:t> seek</a:t>
            </a:r>
            <a:r>
              <a:rPr lang="en-US" dirty="0"/>
              <a:t>)</a:t>
            </a:r>
          </a:p>
          <a:p>
            <a:pPr lvl="1"/>
            <a:r>
              <a:rPr lang="en-US" dirty="0"/>
              <a:t>Time to position heads over cylinder containing target sector.</a:t>
            </a:r>
          </a:p>
          <a:p>
            <a:pPr lvl="1"/>
            <a:r>
              <a:rPr lang="en-US" dirty="0"/>
              <a:t>Typical  </a:t>
            </a:r>
            <a:r>
              <a:rPr lang="en-US" dirty="0" err="1"/>
              <a:t>T</a:t>
            </a:r>
            <a:r>
              <a:rPr lang="en-US" baseline="-25000" dirty="0" err="1"/>
              <a:t>avg</a:t>
            </a:r>
            <a:r>
              <a:rPr lang="en-US" baseline="-25000" dirty="0"/>
              <a:t> seek</a:t>
            </a:r>
            <a:r>
              <a:rPr lang="en-US" dirty="0"/>
              <a:t> is 3—9 ms</a:t>
            </a:r>
          </a:p>
          <a:p>
            <a:r>
              <a:rPr lang="en-US" dirty="0">
                <a:solidFill>
                  <a:srgbClr val="C00000"/>
                </a:solidFill>
              </a:rPr>
              <a:t>Rotational latency </a:t>
            </a:r>
            <a:r>
              <a:rPr lang="en-US" dirty="0"/>
              <a:t>(</a:t>
            </a:r>
            <a:r>
              <a:rPr lang="en-US" dirty="0" err="1"/>
              <a:t>T</a:t>
            </a:r>
            <a:r>
              <a:rPr lang="en-US" baseline="-25000" dirty="0" err="1"/>
              <a:t>avg</a:t>
            </a:r>
            <a:r>
              <a:rPr lang="en-US" baseline="-25000" dirty="0"/>
              <a:t> rotation</a:t>
            </a:r>
            <a:r>
              <a:rPr lang="en-US" dirty="0"/>
              <a:t>)</a:t>
            </a:r>
          </a:p>
          <a:p>
            <a:pPr lvl="1"/>
            <a:r>
              <a:rPr lang="en-US" dirty="0"/>
              <a:t>Time waiting for first bit of target sector to pass under </a:t>
            </a:r>
            <a:r>
              <a:rPr lang="en-US" dirty="0" err="1"/>
              <a:t>r/w</a:t>
            </a:r>
            <a:r>
              <a:rPr lang="en-US" dirty="0"/>
              <a:t> head.</a:t>
            </a:r>
          </a:p>
          <a:p>
            <a:pPr lvl="1"/>
            <a:r>
              <a:rPr lang="en-US" dirty="0" err="1"/>
              <a:t>T</a:t>
            </a:r>
            <a:r>
              <a:rPr lang="en-US" baseline="-25000" dirty="0" err="1"/>
              <a:t>avg</a:t>
            </a:r>
            <a:r>
              <a:rPr lang="en-US" baseline="-25000" dirty="0"/>
              <a:t> rotation</a:t>
            </a:r>
            <a:r>
              <a:rPr lang="en-US" dirty="0"/>
              <a:t> = 1/2 </a:t>
            </a:r>
            <a:r>
              <a:rPr lang="en-US" dirty="0" err="1"/>
              <a:t>x</a:t>
            </a:r>
            <a:r>
              <a:rPr lang="en-US" dirty="0"/>
              <a:t> 1/RPMs </a:t>
            </a:r>
            <a:r>
              <a:rPr lang="en-US" dirty="0" err="1"/>
              <a:t>x</a:t>
            </a:r>
            <a:r>
              <a:rPr lang="en-US" dirty="0"/>
              <a:t> 60 sec/1 min</a:t>
            </a:r>
          </a:p>
          <a:p>
            <a:pPr lvl="1"/>
            <a:r>
              <a:rPr lang="en-US" dirty="0"/>
              <a:t>Typical rotational rate = 7,200 RPMs   </a:t>
            </a:r>
            <a:r>
              <a:rPr lang="en-US" altLang="zh-CN" dirty="0" err="1"/>
              <a:t>T</a:t>
            </a:r>
            <a:r>
              <a:rPr lang="en-US" altLang="zh-CN" baseline="-25000" dirty="0" err="1"/>
              <a:t>avg</a:t>
            </a:r>
            <a:r>
              <a:rPr lang="en-US" altLang="zh-CN" baseline="-25000" dirty="0"/>
              <a:t> rotation</a:t>
            </a:r>
            <a:r>
              <a:rPr lang="en-US" altLang="zh-CN" dirty="0"/>
              <a:t>  = 4ms</a:t>
            </a:r>
            <a:endParaRPr lang="en-US" dirty="0"/>
          </a:p>
          <a:p>
            <a:r>
              <a:rPr lang="en-US" dirty="0">
                <a:solidFill>
                  <a:srgbClr val="C00000"/>
                </a:solidFill>
              </a:rPr>
              <a:t>Transfer time </a:t>
            </a:r>
            <a:r>
              <a:rPr lang="en-US" dirty="0"/>
              <a:t>(</a:t>
            </a:r>
            <a:r>
              <a:rPr lang="en-US" dirty="0" err="1"/>
              <a:t>T</a:t>
            </a:r>
            <a:r>
              <a:rPr lang="en-US" baseline="-25000" dirty="0" err="1"/>
              <a:t>avg</a:t>
            </a:r>
            <a:r>
              <a:rPr lang="en-US" baseline="-25000" dirty="0"/>
              <a:t> transfer</a:t>
            </a:r>
            <a:r>
              <a:rPr lang="en-US" dirty="0"/>
              <a:t>)	</a:t>
            </a:r>
          </a:p>
          <a:p>
            <a:pPr lvl="1"/>
            <a:r>
              <a:rPr lang="en-US" dirty="0"/>
              <a:t>Time to read the bits in the target sector.</a:t>
            </a:r>
          </a:p>
          <a:p>
            <a:pPr lvl="1"/>
            <a:r>
              <a:rPr lang="en-US" dirty="0" err="1"/>
              <a:t>T</a:t>
            </a:r>
            <a:r>
              <a:rPr lang="en-US" baseline="-25000" dirty="0" err="1"/>
              <a:t>avg</a:t>
            </a:r>
            <a:r>
              <a:rPr lang="en-US" baseline="-25000" dirty="0"/>
              <a:t> transfer</a:t>
            </a:r>
            <a:r>
              <a:rPr lang="en-US" dirty="0"/>
              <a:t> = </a:t>
            </a:r>
            <a:r>
              <a:rPr lang="en-US" dirty="0">
                <a:solidFill>
                  <a:srgbClr val="00B050"/>
                </a:solidFill>
              </a:rPr>
              <a:t>1/RPM </a:t>
            </a:r>
            <a:r>
              <a:rPr lang="en-US" dirty="0"/>
              <a:t>x </a:t>
            </a:r>
            <a:r>
              <a:rPr lang="en-US" dirty="0">
                <a:solidFill>
                  <a:schemeClr val="accent2"/>
                </a:solidFill>
              </a:rPr>
              <a:t>1/(avg # sectors/track) </a:t>
            </a:r>
            <a:r>
              <a:rPr lang="en-US" dirty="0"/>
              <a:t>x 60 secs/1 min</a:t>
            </a:r>
            <a:r>
              <a:rPr lang="zh-CN" altLang="en-US" dirty="0"/>
              <a:t>，</a:t>
            </a:r>
            <a:r>
              <a:rPr lang="en-US" altLang="zh-CN" dirty="0"/>
              <a:t>may be 0.02ms</a:t>
            </a:r>
            <a:endParaRPr lang="en-US" dirty="0"/>
          </a:p>
        </p:txBody>
      </p:sp>
      <p:cxnSp>
        <p:nvCxnSpPr>
          <p:cNvPr id="3" name="Straight Arrow Connector 2">
            <a:extLst>
              <a:ext uri="{FF2B5EF4-FFF2-40B4-BE49-F238E27FC236}">
                <a16:creationId xmlns:a16="http://schemas.microsoft.com/office/drawing/2014/main" id="{0731DC9A-F7F5-4E8C-9C32-75EDF818848F}"/>
              </a:ext>
            </a:extLst>
          </p:cNvPr>
          <p:cNvCxnSpPr>
            <a:cxnSpLocks/>
          </p:cNvCxnSpPr>
          <p:nvPr/>
        </p:nvCxnSpPr>
        <p:spPr bwMode="auto">
          <a:xfrm flipV="1">
            <a:off x="2573079" y="6071192"/>
            <a:ext cx="101009" cy="191385"/>
          </a:xfrm>
          <a:prstGeom prst="straightConnector1">
            <a:avLst/>
          </a:prstGeom>
          <a:noFill/>
          <a:ln w="25400" cap="flat" cmpd="sng" algn="ctr">
            <a:solidFill>
              <a:srgbClr val="00B050"/>
            </a:solidFill>
            <a:prstDash val="solid"/>
            <a:round/>
            <a:headEnd type="none" w="med" len="med"/>
            <a:tailEnd type="triangle"/>
          </a:ln>
          <a:effectLst/>
        </p:spPr>
      </p:cxnSp>
      <p:sp>
        <p:nvSpPr>
          <p:cNvPr id="5" name="TextBox 4">
            <a:extLst>
              <a:ext uri="{FF2B5EF4-FFF2-40B4-BE49-F238E27FC236}">
                <a16:creationId xmlns:a16="http://schemas.microsoft.com/office/drawing/2014/main" id="{2C6566A9-9D08-4D7C-B06D-4EE7C943ABE6}"/>
              </a:ext>
            </a:extLst>
          </p:cNvPr>
          <p:cNvSpPr txBox="1"/>
          <p:nvPr/>
        </p:nvSpPr>
        <p:spPr>
          <a:xfrm>
            <a:off x="196702" y="6195865"/>
            <a:ext cx="3336170" cy="369332"/>
          </a:xfrm>
          <a:prstGeom prst="rect">
            <a:avLst/>
          </a:prstGeom>
          <a:noFill/>
        </p:spPr>
        <p:txBody>
          <a:bodyPr wrap="none" rtlCol="0">
            <a:spAutoFit/>
          </a:bodyPr>
          <a:lstStyle/>
          <a:p>
            <a:r>
              <a:rPr lang="en-US" sz="1800" b="0" dirty="0">
                <a:solidFill>
                  <a:srgbClr val="00B050"/>
                </a:solidFill>
                <a:latin typeface="Calibri" pitchFamily="34" charset="0"/>
              </a:rPr>
              <a:t>time for one rotation (in minutes)</a:t>
            </a:r>
          </a:p>
        </p:txBody>
      </p:sp>
      <p:cxnSp>
        <p:nvCxnSpPr>
          <p:cNvPr id="8" name="Straight Arrow Connector 7">
            <a:extLst>
              <a:ext uri="{FF2B5EF4-FFF2-40B4-BE49-F238E27FC236}">
                <a16:creationId xmlns:a16="http://schemas.microsoft.com/office/drawing/2014/main" id="{252E2EC3-B071-4B46-891F-B79DA65BC9B0}"/>
              </a:ext>
            </a:extLst>
          </p:cNvPr>
          <p:cNvCxnSpPr>
            <a:cxnSpLocks/>
          </p:cNvCxnSpPr>
          <p:nvPr/>
        </p:nvCxnSpPr>
        <p:spPr bwMode="auto">
          <a:xfrm flipV="1">
            <a:off x="4057472" y="6071192"/>
            <a:ext cx="0" cy="191384"/>
          </a:xfrm>
          <a:prstGeom prst="straightConnector1">
            <a:avLst/>
          </a:prstGeom>
          <a:noFill/>
          <a:ln w="25400" cap="flat" cmpd="sng" algn="ctr">
            <a:solidFill>
              <a:schemeClr val="accent2"/>
            </a:solidFill>
            <a:prstDash val="solid"/>
            <a:round/>
            <a:headEnd type="none" w="med" len="med"/>
            <a:tailEnd type="triangle"/>
          </a:ln>
          <a:effectLst/>
        </p:spPr>
      </p:cxnSp>
      <p:sp>
        <p:nvSpPr>
          <p:cNvPr id="9" name="TextBox 8">
            <a:extLst>
              <a:ext uri="{FF2B5EF4-FFF2-40B4-BE49-F238E27FC236}">
                <a16:creationId xmlns:a16="http://schemas.microsoft.com/office/drawing/2014/main" id="{6A3C42B4-33D0-4C79-BEA5-6B44F7443304}"/>
              </a:ext>
            </a:extLst>
          </p:cNvPr>
          <p:cNvSpPr txBox="1"/>
          <p:nvPr/>
        </p:nvSpPr>
        <p:spPr>
          <a:xfrm>
            <a:off x="3586716" y="6195865"/>
            <a:ext cx="3181255" cy="369332"/>
          </a:xfrm>
          <a:prstGeom prst="rect">
            <a:avLst/>
          </a:prstGeom>
          <a:noFill/>
        </p:spPr>
        <p:txBody>
          <a:bodyPr wrap="none" rtlCol="0">
            <a:spAutoFit/>
          </a:bodyPr>
          <a:lstStyle/>
          <a:p>
            <a:r>
              <a:rPr lang="en-US" sz="1800" b="0" dirty="0">
                <a:solidFill>
                  <a:schemeClr val="accent2"/>
                </a:solidFill>
                <a:latin typeface="Calibri" pitchFamily="34" charset="0"/>
              </a:rPr>
              <a:t>fraction of a rotation to be read</a:t>
            </a:r>
          </a:p>
        </p:txBody>
      </p:sp>
    </p:spTree>
    <p:extLst>
      <p:ext uri="{BB962C8B-B14F-4D97-AF65-F5344CB8AC3E}">
        <p14:creationId xmlns:p14="http://schemas.microsoft.com/office/powerpoint/2010/main" val="276840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95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5957">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5957">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5957">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595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5957">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80" name="Rectangle 1028"/>
          <p:cNvSpPr>
            <a:spLocks noGrp="1" noChangeArrowheads="1"/>
          </p:cNvSpPr>
          <p:nvPr>
            <p:ph type="title"/>
          </p:nvPr>
        </p:nvSpPr>
        <p:spPr/>
        <p:txBody>
          <a:bodyPr/>
          <a:lstStyle/>
          <a:p>
            <a:r>
              <a:rPr lang="en-US" dirty="0"/>
              <a:t>Disk Access Time Example</a:t>
            </a:r>
          </a:p>
        </p:txBody>
      </p:sp>
      <p:sp>
        <p:nvSpPr>
          <p:cNvPr id="126981" name="Rectangle 1029"/>
          <p:cNvSpPr>
            <a:spLocks noGrp="1" noChangeArrowheads="1"/>
          </p:cNvSpPr>
          <p:nvPr>
            <p:ph type="body" idx="1"/>
          </p:nvPr>
        </p:nvSpPr>
        <p:spPr>
          <a:xfrm>
            <a:off x="396875" y="1288502"/>
            <a:ext cx="8747125" cy="4972050"/>
          </a:xfrm>
        </p:spPr>
        <p:txBody>
          <a:bodyPr/>
          <a:lstStyle/>
          <a:p>
            <a:r>
              <a:rPr lang="en-US" dirty="0"/>
              <a:t>Given:</a:t>
            </a:r>
          </a:p>
          <a:p>
            <a:pPr lvl="1"/>
            <a:r>
              <a:rPr lang="en-US" dirty="0"/>
              <a:t>Rotational rate = 7,200 RPM</a:t>
            </a:r>
          </a:p>
          <a:p>
            <a:pPr lvl="1"/>
            <a:r>
              <a:rPr lang="en-US" dirty="0"/>
              <a:t>Average seek time = </a:t>
            </a:r>
            <a:r>
              <a:rPr lang="en-US" dirty="0">
                <a:solidFill>
                  <a:srgbClr val="C00000"/>
                </a:solidFill>
              </a:rPr>
              <a:t>9 </a:t>
            </a:r>
            <a:r>
              <a:rPr lang="en-US" dirty="0" err="1">
                <a:solidFill>
                  <a:srgbClr val="C00000"/>
                </a:solidFill>
              </a:rPr>
              <a:t>ms</a:t>
            </a:r>
            <a:endParaRPr lang="en-US" dirty="0"/>
          </a:p>
          <a:p>
            <a:pPr lvl="1"/>
            <a:r>
              <a:rPr lang="en-US" dirty="0"/>
              <a:t>Avg # sectors/track = 400</a:t>
            </a:r>
          </a:p>
          <a:p>
            <a:r>
              <a:rPr lang="en-US" dirty="0"/>
              <a:t>Derived:</a:t>
            </a:r>
          </a:p>
          <a:p>
            <a:pPr lvl="1"/>
            <a:r>
              <a:rPr lang="en-US" dirty="0" err="1"/>
              <a:t>T</a:t>
            </a:r>
            <a:r>
              <a:rPr lang="en-US" baseline="-25000" dirty="0" err="1"/>
              <a:t>avg</a:t>
            </a:r>
            <a:r>
              <a:rPr lang="en-US" baseline="-25000" dirty="0"/>
              <a:t> rotation</a:t>
            </a:r>
            <a:r>
              <a:rPr lang="en-US" dirty="0"/>
              <a:t> = </a:t>
            </a:r>
            <a:r>
              <a:rPr lang="en-US" altLang="zh-CN" dirty="0"/>
              <a:t>1/2 x (60 secs/7200 RPM) x 1000 </a:t>
            </a:r>
            <a:r>
              <a:rPr lang="en-US" altLang="zh-CN" dirty="0" err="1"/>
              <a:t>ms</a:t>
            </a:r>
            <a:r>
              <a:rPr lang="en-US" altLang="zh-CN" dirty="0"/>
              <a:t>/sec </a:t>
            </a:r>
            <a:r>
              <a:rPr lang="en-US" dirty="0"/>
              <a:t>= </a:t>
            </a:r>
            <a:r>
              <a:rPr lang="en-US" dirty="0">
                <a:solidFill>
                  <a:srgbClr val="C00000"/>
                </a:solidFill>
              </a:rPr>
              <a:t>4 </a:t>
            </a:r>
            <a:r>
              <a:rPr lang="en-US" dirty="0" err="1">
                <a:solidFill>
                  <a:srgbClr val="C00000"/>
                </a:solidFill>
              </a:rPr>
              <a:t>ms</a:t>
            </a:r>
            <a:endParaRPr lang="en-US" dirty="0"/>
          </a:p>
          <a:p>
            <a:pPr lvl="1"/>
            <a:r>
              <a:rPr lang="en-US" dirty="0" err="1"/>
              <a:t>T</a:t>
            </a:r>
            <a:r>
              <a:rPr lang="en-US" baseline="-25000" dirty="0" err="1"/>
              <a:t>avg</a:t>
            </a:r>
            <a:r>
              <a:rPr lang="en-US" baseline="-25000" dirty="0"/>
              <a:t> transfer</a:t>
            </a:r>
            <a:r>
              <a:rPr lang="en-US" dirty="0"/>
              <a:t> = </a:t>
            </a:r>
            <a:r>
              <a:rPr lang="en-US" altLang="zh-CN" dirty="0"/>
              <a:t> 60/7200 RPM x 1/400 secs/track x 1000 </a:t>
            </a:r>
            <a:r>
              <a:rPr lang="en-US" altLang="zh-CN" dirty="0" err="1"/>
              <a:t>ms</a:t>
            </a:r>
            <a:r>
              <a:rPr lang="en-US" altLang="zh-CN" dirty="0"/>
              <a:t>/sec </a:t>
            </a:r>
            <a:r>
              <a:rPr lang="en-US" dirty="0"/>
              <a:t>= </a:t>
            </a:r>
            <a:r>
              <a:rPr lang="en-US" dirty="0">
                <a:solidFill>
                  <a:srgbClr val="C00000"/>
                </a:solidFill>
              </a:rPr>
              <a:t>0.02 ms</a:t>
            </a:r>
          </a:p>
          <a:p>
            <a:pPr lvl="1"/>
            <a:r>
              <a:rPr lang="en-US" dirty="0" err="1"/>
              <a:t>T</a:t>
            </a:r>
            <a:r>
              <a:rPr lang="en-US" baseline="-25000" dirty="0" err="1"/>
              <a:t>access</a:t>
            </a:r>
            <a:r>
              <a:rPr lang="en-US" dirty="0"/>
              <a:t>  = </a:t>
            </a:r>
            <a:r>
              <a:rPr lang="en-US" dirty="0">
                <a:solidFill>
                  <a:srgbClr val="C00000"/>
                </a:solidFill>
              </a:rPr>
              <a:t>9 ms + 4 ms + 0.02 ms</a:t>
            </a:r>
          </a:p>
          <a:p>
            <a:r>
              <a:rPr lang="en-US" dirty="0"/>
              <a:t>Important points:</a:t>
            </a:r>
          </a:p>
          <a:p>
            <a:pPr lvl="1"/>
            <a:r>
              <a:rPr lang="en-US" dirty="0"/>
              <a:t>Access time dominated by seek time and rotational latency.</a:t>
            </a:r>
          </a:p>
          <a:p>
            <a:pPr lvl="1"/>
            <a:r>
              <a:rPr lang="en-US" dirty="0"/>
              <a:t>First bit in a sector is the most expensive, the rest are free.</a:t>
            </a:r>
          </a:p>
          <a:p>
            <a:pPr lvl="1"/>
            <a:r>
              <a:rPr lang="en-US" b="1" i="1" dirty="0">
                <a:solidFill>
                  <a:schemeClr val="bg2">
                    <a:lumMod val="50000"/>
                  </a:schemeClr>
                </a:solidFill>
              </a:rPr>
              <a:t>SRAM access time is about  4 ns/</a:t>
            </a:r>
            <a:r>
              <a:rPr lang="en-US" b="1" i="1" dirty="0" err="1">
                <a:solidFill>
                  <a:schemeClr val="bg2">
                    <a:lumMod val="50000"/>
                  </a:schemeClr>
                </a:solidFill>
              </a:rPr>
              <a:t>doubleword</a:t>
            </a:r>
            <a:r>
              <a:rPr lang="en-US" b="1" i="1" dirty="0">
                <a:solidFill>
                  <a:schemeClr val="bg2">
                    <a:lumMod val="50000"/>
                  </a:schemeClr>
                </a:solidFill>
              </a:rPr>
              <a:t>, DRAM about  60 ns</a:t>
            </a:r>
          </a:p>
          <a:p>
            <a:pPr lvl="2"/>
            <a:r>
              <a:rPr lang="en-US" b="1" i="1" dirty="0">
                <a:solidFill>
                  <a:schemeClr val="bg2">
                    <a:lumMod val="50000"/>
                  </a:schemeClr>
                </a:solidFill>
              </a:rPr>
              <a:t>Disk is about 40,000 times slower than SRAM, </a:t>
            </a:r>
          </a:p>
          <a:p>
            <a:pPr lvl="2"/>
            <a:r>
              <a:rPr lang="en-US" b="1" i="1" dirty="0">
                <a:solidFill>
                  <a:schemeClr val="bg2">
                    <a:lumMod val="50000"/>
                  </a:schemeClr>
                </a:solidFill>
              </a:rPr>
              <a:t>2,500 times slower than DRAM.</a:t>
            </a:r>
          </a:p>
          <a:p>
            <a:pPr lvl="1"/>
            <a:endParaRPr lang="en-US" dirty="0"/>
          </a:p>
        </p:txBody>
      </p:sp>
    </p:spTree>
    <p:extLst>
      <p:ext uri="{BB962C8B-B14F-4D97-AF65-F5344CB8AC3E}">
        <p14:creationId xmlns:p14="http://schemas.microsoft.com/office/powerpoint/2010/main" val="47014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8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698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698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698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31" name="Rectangle 51"/>
          <p:cNvSpPr>
            <a:spLocks noGrp="1" noChangeArrowheads="1"/>
          </p:cNvSpPr>
          <p:nvPr>
            <p:ph type="title"/>
          </p:nvPr>
        </p:nvSpPr>
        <p:spPr>
          <a:xfrm>
            <a:off x="357018" y="334078"/>
            <a:ext cx="7592093" cy="762000"/>
          </a:xfrm>
        </p:spPr>
        <p:txBody>
          <a:bodyPr/>
          <a:lstStyle/>
          <a:p>
            <a:r>
              <a:rPr lang="en-US" dirty="0"/>
              <a:t>I/O Bus</a:t>
            </a:r>
          </a:p>
        </p:txBody>
      </p:sp>
      <p:sp>
        <p:nvSpPr>
          <p:cNvPr id="97284" name="Rectangle 4"/>
          <p:cNvSpPr>
            <a:spLocks noChangeArrowheads="1"/>
          </p:cNvSpPr>
          <p:nvPr/>
        </p:nvSpPr>
        <p:spPr bwMode="auto">
          <a:xfrm>
            <a:off x="6880225" y="287655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7285" name="AutoShape 5"/>
          <p:cNvSpPr>
            <a:spLocks noChangeArrowheads="1"/>
          </p:cNvSpPr>
          <p:nvPr/>
        </p:nvSpPr>
        <p:spPr bwMode="auto">
          <a:xfrm>
            <a:off x="5356225" y="302895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6" name="Rectangle 6"/>
          <p:cNvSpPr>
            <a:spLocks noChangeArrowheads="1"/>
          </p:cNvSpPr>
          <p:nvPr/>
        </p:nvSpPr>
        <p:spPr bwMode="auto">
          <a:xfrm>
            <a:off x="4441825" y="306070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I/O </a:t>
            </a:r>
          </a:p>
          <a:p>
            <a:pPr algn="ctr">
              <a:lnSpc>
                <a:spcPct val="100000"/>
              </a:lnSpc>
            </a:pPr>
            <a:r>
              <a:rPr lang="en-US" sz="1600"/>
              <a:t>bridge</a:t>
            </a:r>
          </a:p>
        </p:txBody>
      </p:sp>
      <p:sp>
        <p:nvSpPr>
          <p:cNvPr id="97287" name="AutoShape 7"/>
          <p:cNvSpPr>
            <a:spLocks noChangeArrowheads="1"/>
          </p:cNvSpPr>
          <p:nvPr/>
        </p:nvSpPr>
        <p:spPr bwMode="auto">
          <a:xfrm>
            <a:off x="2984500" y="3028950"/>
            <a:ext cx="1452563"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88" name="Rectangle 8"/>
          <p:cNvSpPr>
            <a:spLocks noChangeArrowheads="1"/>
          </p:cNvSpPr>
          <p:nvPr/>
        </p:nvSpPr>
        <p:spPr bwMode="auto">
          <a:xfrm>
            <a:off x="1084263" y="306070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7289" name="Rectangle 9"/>
          <p:cNvSpPr>
            <a:spLocks noChangeArrowheads="1"/>
          </p:cNvSpPr>
          <p:nvPr/>
        </p:nvSpPr>
        <p:spPr bwMode="auto">
          <a:xfrm>
            <a:off x="2000250" y="17335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0" name="Rectangle 10"/>
          <p:cNvSpPr>
            <a:spLocks noChangeArrowheads="1"/>
          </p:cNvSpPr>
          <p:nvPr/>
        </p:nvSpPr>
        <p:spPr bwMode="auto">
          <a:xfrm>
            <a:off x="2000250" y="18859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1" name="Rectangle 11"/>
          <p:cNvSpPr>
            <a:spLocks noChangeArrowheads="1"/>
          </p:cNvSpPr>
          <p:nvPr/>
        </p:nvSpPr>
        <p:spPr bwMode="auto">
          <a:xfrm>
            <a:off x="2000250" y="20383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2" name="Rectangle 12"/>
          <p:cNvSpPr>
            <a:spLocks noChangeArrowheads="1"/>
          </p:cNvSpPr>
          <p:nvPr/>
        </p:nvSpPr>
        <p:spPr bwMode="auto">
          <a:xfrm>
            <a:off x="2000250" y="21907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3" name="Rectangle 13"/>
          <p:cNvSpPr>
            <a:spLocks noChangeArrowheads="1"/>
          </p:cNvSpPr>
          <p:nvPr/>
        </p:nvSpPr>
        <p:spPr bwMode="auto">
          <a:xfrm>
            <a:off x="2000250" y="234315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4" name="AutoShape 14"/>
          <p:cNvSpPr>
            <a:spLocks noChangeArrowheads="1"/>
          </p:cNvSpPr>
          <p:nvPr/>
        </p:nvSpPr>
        <p:spPr bwMode="auto">
          <a:xfrm>
            <a:off x="2773363" y="1733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5" name="AutoShape 15"/>
          <p:cNvSpPr>
            <a:spLocks noChangeArrowheads="1"/>
          </p:cNvSpPr>
          <p:nvPr/>
        </p:nvSpPr>
        <p:spPr bwMode="auto">
          <a:xfrm flipH="1">
            <a:off x="2684463" y="211455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6" name="Rectangle 16"/>
          <p:cNvSpPr>
            <a:spLocks noChangeArrowheads="1"/>
          </p:cNvSpPr>
          <p:nvPr/>
        </p:nvSpPr>
        <p:spPr bwMode="auto">
          <a:xfrm>
            <a:off x="3217863" y="158115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7297" name="Text Box 17"/>
          <p:cNvSpPr txBox="1">
            <a:spLocks noChangeArrowheads="1"/>
          </p:cNvSpPr>
          <p:nvPr/>
        </p:nvSpPr>
        <p:spPr bwMode="auto">
          <a:xfrm>
            <a:off x="1717675" y="141187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7298" name="AutoShape 18"/>
          <p:cNvSpPr>
            <a:spLocks noChangeArrowheads="1"/>
          </p:cNvSpPr>
          <p:nvPr/>
        </p:nvSpPr>
        <p:spPr bwMode="auto">
          <a:xfrm>
            <a:off x="2074863" y="257175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7299" name="Rectangle 19"/>
          <p:cNvSpPr>
            <a:spLocks noChangeArrowheads="1"/>
          </p:cNvSpPr>
          <p:nvPr/>
        </p:nvSpPr>
        <p:spPr bwMode="auto">
          <a:xfrm>
            <a:off x="931863" y="135255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7300" name="Text Box 20"/>
          <p:cNvSpPr txBox="1">
            <a:spLocks noChangeArrowheads="1"/>
          </p:cNvSpPr>
          <p:nvPr/>
        </p:nvSpPr>
        <p:spPr bwMode="auto">
          <a:xfrm>
            <a:off x="819150" y="104775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7301" name="Text Box 21"/>
          <p:cNvSpPr txBox="1">
            <a:spLocks noChangeArrowheads="1"/>
          </p:cNvSpPr>
          <p:nvPr/>
        </p:nvSpPr>
        <p:spPr bwMode="auto">
          <a:xfrm>
            <a:off x="3865563" y="2342148"/>
            <a:ext cx="1129135"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System bus</a:t>
            </a:r>
          </a:p>
        </p:txBody>
      </p:sp>
      <p:sp>
        <p:nvSpPr>
          <p:cNvPr id="97302" name="Line 22"/>
          <p:cNvSpPr>
            <a:spLocks noChangeShapeType="1"/>
          </p:cNvSpPr>
          <p:nvPr/>
        </p:nvSpPr>
        <p:spPr bwMode="auto">
          <a:xfrm flipH="1">
            <a:off x="3751263" y="2647950"/>
            <a:ext cx="68580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3" name="Text Box 23"/>
          <p:cNvSpPr txBox="1">
            <a:spLocks noChangeArrowheads="1"/>
          </p:cNvSpPr>
          <p:nvPr/>
        </p:nvSpPr>
        <p:spPr bwMode="auto">
          <a:xfrm>
            <a:off x="5386388" y="2342148"/>
            <a:ext cx="1175722"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Memory bus</a:t>
            </a:r>
          </a:p>
        </p:txBody>
      </p:sp>
      <p:sp>
        <p:nvSpPr>
          <p:cNvPr id="97304" name="Line 24"/>
          <p:cNvSpPr>
            <a:spLocks noChangeShapeType="1"/>
          </p:cNvSpPr>
          <p:nvPr/>
        </p:nvSpPr>
        <p:spPr bwMode="auto">
          <a:xfrm>
            <a:off x="6037263" y="2647950"/>
            <a:ext cx="0" cy="4572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05" name="AutoShape 25"/>
          <p:cNvSpPr>
            <a:spLocks noChangeArrowheads="1"/>
          </p:cNvSpPr>
          <p:nvPr/>
        </p:nvSpPr>
        <p:spPr bwMode="auto">
          <a:xfrm>
            <a:off x="4665663" y="37147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6" name="AutoShape 26"/>
          <p:cNvSpPr>
            <a:spLocks noChangeArrowheads="1"/>
          </p:cNvSpPr>
          <p:nvPr/>
        </p:nvSpPr>
        <p:spPr bwMode="auto">
          <a:xfrm flipV="1">
            <a:off x="577056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7" name="Rectangle 27"/>
          <p:cNvSpPr>
            <a:spLocks noChangeArrowheads="1"/>
          </p:cNvSpPr>
          <p:nvPr/>
        </p:nvSpPr>
        <p:spPr bwMode="auto">
          <a:xfrm>
            <a:off x="535146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7308" name="AutoShape 28"/>
          <p:cNvSpPr>
            <a:spLocks noChangeArrowheads="1"/>
          </p:cNvSpPr>
          <p:nvPr/>
        </p:nvSpPr>
        <p:spPr bwMode="auto">
          <a:xfrm flipV="1">
            <a:off x="34401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09" name="Rectangle 29"/>
          <p:cNvSpPr>
            <a:spLocks noChangeArrowheads="1"/>
          </p:cNvSpPr>
          <p:nvPr/>
        </p:nvSpPr>
        <p:spPr bwMode="auto">
          <a:xfrm>
            <a:off x="3021013" y="517525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7310" name="AutoShape 30"/>
          <p:cNvSpPr>
            <a:spLocks noChangeArrowheads="1"/>
          </p:cNvSpPr>
          <p:nvPr/>
        </p:nvSpPr>
        <p:spPr bwMode="auto">
          <a:xfrm flipV="1">
            <a:off x="1763713" y="445135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11" name="Rectangle 31"/>
          <p:cNvSpPr>
            <a:spLocks noChangeArrowheads="1"/>
          </p:cNvSpPr>
          <p:nvPr/>
        </p:nvSpPr>
        <p:spPr bwMode="auto">
          <a:xfrm>
            <a:off x="1420813" y="516255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7312" name="Line 32"/>
          <p:cNvSpPr>
            <a:spLocks noChangeShapeType="1"/>
          </p:cNvSpPr>
          <p:nvPr/>
        </p:nvSpPr>
        <p:spPr bwMode="auto">
          <a:xfrm>
            <a:off x="1649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3" name="Line 33"/>
          <p:cNvSpPr>
            <a:spLocks noChangeShapeType="1"/>
          </p:cNvSpPr>
          <p:nvPr/>
        </p:nvSpPr>
        <p:spPr bwMode="auto">
          <a:xfrm>
            <a:off x="2411413" y="569595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7314" name="Text Box 34"/>
          <p:cNvSpPr txBox="1">
            <a:spLocks noChangeArrowheads="1"/>
          </p:cNvSpPr>
          <p:nvPr/>
        </p:nvSpPr>
        <p:spPr bwMode="auto">
          <a:xfrm>
            <a:off x="1214438" y="592354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7315" name="Text Box 35"/>
          <p:cNvSpPr txBox="1">
            <a:spLocks noChangeArrowheads="1"/>
          </p:cNvSpPr>
          <p:nvPr/>
        </p:nvSpPr>
        <p:spPr bwMode="auto">
          <a:xfrm>
            <a:off x="1892300" y="592354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7316" name="Line 36"/>
          <p:cNvSpPr>
            <a:spLocks noChangeShapeType="1"/>
          </p:cNvSpPr>
          <p:nvPr/>
        </p:nvSpPr>
        <p:spPr bwMode="auto">
          <a:xfrm>
            <a:off x="3706813" y="569595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7317" name="Text Box 37"/>
          <p:cNvSpPr txBox="1">
            <a:spLocks noChangeArrowheads="1"/>
          </p:cNvSpPr>
          <p:nvPr/>
        </p:nvSpPr>
        <p:spPr bwMode="auto">
          <a:xfrm>
            <a:off x="3209925" y="592354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7318" name="Line 38"/>
          <p:cNvSpPr>
            <a:spLocks noChangeShapeType="1"/>
          </p:cNvSpPr>
          <p:nvPr/>
        </p:nvSpPr>
        <p:spPr bwMode="auto">
          <a:xfrm>
            <a:off x="6011863" y="569595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7319" name="AutoShape 39"/>
          <p:cNvSpPr>
            <a:spLocks noChangeArrowheads="1"/>
          </p:cNvSpPr>
          <p:nvPr/>
        </p:nvSpPr>
        <p:spPr bwMode="auto">
          <a:xfrm>
            <a:off x="5707063" y="607695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7320" name="AutoShape 40"/>
          <p:cNvSpPr>
            <a:spLocks noChangeArrowheads="1"/>
          </p:cNvSpPr>
          <p:nvPr/>
        </p:nvSpPr>
        <p:spPr bwMode="auto">
          <a:xfrm>
            <a:off x="855663" y="4235450"/>
            <a:ext cx="7277100" cy="393700"/>
          </a:xfrm>
          <a:prstGeom prst="leftRightArrow">
            <a:avLst>
              <a:gd name="adj1" fmla="val 48611"/>
              <a:gd name="adj2" fmla="val 95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1" name="Rectangle 41"/>
          <p:cNvSpPr>
            <a:spLocks noChangeArrowheads="1"/>
          </p:cNvSpPr>
          <p:nvPr/>
        </p:nvSpPr>
        <p:spPr bwMode="auto">
          <a:xfrm>
            <a:off x="1931988" y="4405313"/>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2" name="Rectangle 42"/>
          <p:cNvSpPr>
            <a:spLocks noChangeArrowheads="1"/>
          </p:cNvSpPr>
          <p:nvPr/>
        </p:nvSpPr>
        <p:spPr bwMode="auto">
          <a:xfrm>
            <a:off x="3608388" y="4395788"/>
            <a:ext cx="166687"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3" name="Rectangle 43"/>
          <p:cNvSpPr>
            <a:spLocks noChangeArrowheads="1"/>
          </p:cNvSpPr>
          <p:nvPr/>
        </p:nvSpPr>
        <p:spPr bwMode="auto">
          <a:xfrm>
            <a:off x="5942013" y="43862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4" name="Text Box 44"/>
          <p:cNvSpPr txBox="1">
            <a:spLocks noChangeArrowheads="1"/>
          </p:cNvSpPr>
          <p:nvPr/>
        </p:nvSpPr>
        <p:spPr bwMode="auto">
          <a:xfrm>
            <a:off x="4529138" y="4540250"/>
            <a:ext cx="87471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7325" name="Rectangle 45"/>
          <p:cNvSpPr>
            <a:spLocks noChangeArrowheads="1"/>
          </p:cNvSpPr>
          <p:nvPr/>
        </p:nvSpPr>
        <p:spPr bwMode="auto">
          <a:xfrm>
            <a:off x="4832350" y="4324350"/>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endParaRPr lang="en-US"/>
          </a:p>
        </p:txBody>
      </p:sp>
      <p:sp>
        <p:nvSpPr>
          <p:cNvPr id="97326" name="Rectangle 46"/>
          <p:cNvSpPr>
            <a:spLocks noChangeArrowheads="1"/>
          </p:cNvSpPr>
          <p:nvPr/>
        </p:nvSpPr>
        <p:spPr bwMode="auto">
          <a:xfrm>
            <a:off x="67230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7" name="Rectangle 47"/>
          <p:cNvSpPr>
            <a:spLocks noChangeArrowheads="1"/>
          </p:cNvSpPr>
          <p:nvPr/>
        </p:nvSpPr>
        <p:spPr bwMode="auto">
          <a:xfrm>
            <a:off x="70278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8" name="Rectangle 48"/>
          <p:cNvSpPr>
            <a:spLocks noChangeArrowheads="1"/>
          </p:cNvSpPr>
          <p:nvPr/>
        </p:nvSpPr>
        <p:spPr bwMode="auto">
          <a:xfrm>
            <a:off x="7332663" y="4248150"/>
            <a:ext cx="127000" cy="4064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7329" name="Text Box 49"/>
          <p:cNvSpPr txBox="1">
            <a:spLocks noChangeArrowheads="1"/>
          </p:cNvSpPr>
          <p:nvPr/>
        </p:nvSpPr>
        <p:spPr bwMode="auto">
          <a:xfrm>
            <a:off x="6708775" y="4629150"/>
            <a:ext cx="2212975" cy="1069975"/>
          </a:xfrm>
          <a:prstGeom prst="rect">
            <a:avLst/>
          </a:prstGeom>
          <a:noFill/>
          <a:ln w="12700">
            <a:noFill/>
            <a:miter lim="800000"/>
            <a:headEnd/>
            <a:tailEnd/>
          </a:ln>
          <a:effectLst/>
        </p:spPr>
        <p:txBody>
          <a:bodyPr wrap="none" anchor="ctr">
            <a:prstTxWarp prst="textNoShape">
              <a:avLst/>
            </a:prstTxWarp>
            <a:spAutoFit/>
          </a:bodyPr>
          <a:lstStyle/>
          <a:p>
            <a:pPr algn="l">
              <a:lnSpc>
                <a:spcPct val="100000"/>
              </a:lnSpc>
            </a:pPr>
            <a:r>
              <a:rPr lang="en-US" sz="1600"/>
              <a:t>Expansion slots for</a:t>
            </a:r>
          </a:p>
          <a:p>
            <a:pPr algn="l">
              <a:lnSpc>
                <a:spcPct val="100000"/>
              </a:lnSpc>
            </a:pPr>
            <a:r>
              <a:rPr lang="en-US" sz="1600"/>
              <a:t>other devices such</a:t>
            </a:r>
          </a:p>
          <a:p>
            <a:pPr algn="l">
              <a:lnSpc>
                <a:spcPct val="100000"/>
              </a:lnSpc>
            </a:pPr>
            <a:r>
              <a:rPr lang="en-US" sz="1600"/>
              <a:t>as network adapters.</a:t>
            </a:r>
          </a:p>
          <a:p>
            <a:pPr algn="l">
              <a:lnSpc>
                <a:spcPct val="100000"/>
              </a:lnSpc>
            </a:pPr>
            <a:endParaRPr lang="en-US"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51" name="Rectangle 47"/>
          <p:cNvSpPr>
            <a:spLocks noGrp="1" noChangeArrowheads="1"/>
          </p:cNvSpPr>
          <p:nvPr>
            <p:ph type="title"/>
          </p:nvPr>
        </p:nvSpPr>
        <p:spPr/>
        <p:txBody>
          <a:bodyPr/>
          <a:lstStyle/>
          <a:p>
            <a:r>
              <a:rPr lang="en-US"/>
              <a:t>Reading a Disk Sector (1)</a:t>
            </a:r>
          </a:p>
        </p:txBody>
      </p:sp>
      <p:sp>
        <p:nvSpPr>
          <p:cNvPr id="98308" name="Rectangle 4"/>
          <p:cNvSpPr>
            <a:spLocks noChangeArrowheads="1"/>
          </p:cNvSpPr>
          <p:nvPr/>
        </p:nvSpPr>
        <p:spPr bwMode="auto">
          <a:xfrm>
            <a:off x="6291263" y="2988677"/>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8309" name="AutoShape 5"/>
          <p:cNvSpPr>
            <a:spLocks noChangeArrowheads="1"/>
          </p:cNvSpPr>
          <p:nvPr/>
        </p:nvSpPr>
        <p:spPr bwMode="auto">
          <a:xfrm>
            <a:off x="4767263"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0" name="Rectangle 6"/>
          <p:cNvSpPr>
            <a:spLocks noChangeArrowheads="1"/>
          </p:cNvSpPr>
          <p:nvPr/>
        </p:nvSpPr>
        <p:spPr bwMode="auto">
          <a:xfrm>
            <a:off x="3852863"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8311" name="AutoShape 7"/>
          <p:cNvSpPr>
            <a:spLocks noChangeArrowheads="1"/>
          </p:cNvSpPr>
          <p:nvPr/>
        </p:nvSpPr>
        <p:spPr bwMode="auto">
          <a:xfrm>
            <a:off x="2395538"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2" name="Rectangle 8"/>
          <p:cNvSpPr>
            <a:spLocks noChangeArrowheads="1"/>
          </p:cNvSpPr>
          <p:nvPr/>
        </p:nvSpPr>
        <p:spPr bwMode="auto">
          <a:xfrm>
            <a:off x="1411288"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3" name="Rectangle 9"/>
          <p:cNvSpPr>
            <a:spLocks noChangeArrowheads="1"/>
          </p:cNvSpPr>
          <p:nvPr/>
        </p:nvSpPr>
        <p:spPr bwMode="auto">
          <a:xfrm>
            <a:off x="1411288"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4" name="Rectangle 10"/>
          <p:cNvSpPr>
            <a:spLocks noChangeArrowheads="1"/>
          </p:cNvSpPr>
          <p:nvPr/>
        </p:nvSpPr>
        <p:spPr bwMode="auto">
          <a:xfrm>
            <a:off x="1411288"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5" name="Rectangle 11"/>
          <p:cNvSpPr>
            <a:spLocks noChangeArrowheads="1"/>
          </p:cNvSpPr>
          <p:nvPr/>
        </p:nvSpPr>
        <p:spPr bwMode="auto">
          <a:xfrm>
            <a:off x="1411288"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6" name="Rectangle 12"/>
          <p:cNvSpPr>
            <a:spLocks noChangeArrowheads="1"/>
          </p:cNvSpPr>
          <p:nvPr/>
        </p:nvSpPr>
        <p:spPr bwMode="auto">
          <a:xfrm>
            <a:off x="1411288"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7" name="AutoShape 13"/>
          <p:cNvSpPr>
            <a:spLocks noChangeArrowheads="1"/>
          </p:cNvSpPr>
          <p:nvPr/>
        </p:nvSpPr>
        <p:spPr bwMode="auto">
          <a:xfrm>
            <a:off x="2184400"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8" name="AutoShape 14"/>
          <p:cNvSpPr>
            <a:spLocks noChangeArrowheads="1"/>
          </p:cNvSpPr>
          <p:nvPr/>
        </p:nvSpPr>
        <p:spPr bwMode="auto">
          <a:xfrm flipH="1">
            <a:off x="2095500"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19" name="Rectangle 15"/>
          <p:cNvSpPr>
            <a:spLocks noChangeArrowheads="1"/>
          </p:cNvSpPr>
          <p:nvPr/>
        </p:nvSpPr>
        <p:spPr bwMode="auto">
          <a:xfrm>
            <a:off x="2628900" y="1693277"/>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8320" name="Text Box 16"/>
          <p:cNvSpPr txBox="1">
            <a:spLocks noChangeArrowheads="1"/>
          </p:cNvSpPr>
          <p:nvPr/>
        </p:nvSpPr>
        <p:spPr bwMode="auto">
          <a:xfrm>
            <a:off x="1128713" y="1524000"/>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8321" name="AutoShape 17"/>
          <p:cNvSpPr>
            <a:spLocks noChangeArrowheads="1"/>
          </p:cNvSpPr>
          <p:nvPr/>
        </p:nvSpPr>
        <p:spPr bwMode="auto">
          <a:xfrm>
            <a:off x="1485900"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8322" name="Rectangle 18"/>
          <p:cNvSpPr>
            <a:spLocks noChangeArrowheads="1"/>
          </p:cNvSpPr>
          <p:nvPr/>
        </p:nvSpPr>
        <p:spPr bwMode="auto">
          <a:xfrm>
            <a:off x="342900"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8323" name="Text Box 19"/>
          <p:cNvSpPr txBox="1">
            <a:spLocks noChangeArrowheads="1"/>
          </p:cNvSpPr>
          <p:nvPr/>
        </p:nvSpPr>
        <p:spPr bwMode="auto">
          <a:xfrm>
            <a:off x="22860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CPU chip</a:t>
            </a:r>
          </a:p>
        </p:txBody>
      </p:sp>
      <p:sp>
        <p:nvSpPr>
          <p:cNvPr id="98324" name="AutoShape 20"/>
          <p:cNvSpPr>
            <a:spLocks noChangeArrowheads="1"/>
          </p:cNvSpPr>
          <p:nvPr/>
        </p:nvSpPr>
        <p:spPr bwMode="auto">
          <a:xfrm>
            <a:off x="4076700"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5" name="AutoShape 21"/>
          <p:cNvSpPr>
            <a:spLocks noChangeArrowheads="1"/>
          </p:cNvSpPr>
          <p:nvPr/>
        </p:nvSpPr>
        <p:spPr bwMode="auto">
          <a:xfrm flipV="1">
            <a:off x="518160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6" name="Rectangle 22"/>
          <p:cNvSpPr>
            <a:spLocks noChangeArrowheads="1"/>
          </p:cNvSpPr>
          <p:nvPr/>
        </p:nvSpPr>
        <p:spPr bwMode="auto">
          <a:xfrm>
            <a:off x="476250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8327" name="AutoShape 23"/>
          <p:cNvSpPr>
            <a:spLocks noChangeArrowheads="1"/>
          </p:cNvSpPr>
          <p:nvPr/>
        </p:nvSpPr>
        <p:spPr bwMode="auto">
          <a:xfrm flipV="1">
            <a:off x="28511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28" name="Rectangle 24"/>
          <p:cNvSpPr>
            <a:spLocks noChangeArrowheads="1"/>
          </p:cNvSpPr>
          <p:nvPr/>
        </p:nvSpPr>
        <p:spPr bwMode="auto">
          <a:xfrm>
            <a:off x="2432050" y="5287377"/>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8329" name="AutoShape 25"/>
          <p:cNvSpPr>
            <a:spLocks noChangeArrowheads="1"/>
          </p:cNvSpPr>
          <p:nvPr/>
        </p:nvSpPr>
        <p:spPr bwMode="auto">
          <a:xfrm flipV="1">
            <a:off x="1174750"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35" name="Line 31"/>
          <p:cNvSpPr>
            <a:spLocks noChangeShapeType="1"/>
          </p:cNvSpPr>
          <p:nvPr/>
        </p:nvSpPr>
        <p:spPr bwMode="auto">
          <a:xfrm>
            <a:off x="3117850"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8336" name="Text Box 32"/>
          <p:cNvSpPr txBox="1">
            <a:spLocks noChangeArrowheads="1"/>
          </p:cNvSpPr>
          <p:nvPr/>
        </p:nvSpPr>
        <p:spPr bwMode="auto">
          <a:xfrm>
            <a:off x="2620963" y="6035675"/>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8337" name="Line 33"/>
          <p:cNvSpPr>
            <a:spLocks noChangeShapeType="1"/>
          </p:cNvSpPr>
          <p:nvPr/>
        </p:nvSpPr>
        <p:spPr bwMode="auto">
          <a:xfrm>
            <a:off x="5422900"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98338" name="AutoShape 34"/>
          <p:cNvSpPr>
            <a:spLocks noChangeArrowheads="1"/>
          </p:cNvSpPr>
          <p:nvPr/>
        </p:nvSpPr>
        <p:spPr bwMode="auto">
          <a:xfrm>
            <a:off x="5124450" y="6189077"/>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8339" name="AutoShape 35"/>
          <p:cNvSpPr>
            <a:spLocks noChangeArrowheads="1"/>
          </p:cNvSpPr>
          <p:nvPr/>
        </p:nvSpPr>
        <p:spPr bwMode="auto">
          <a:xfrm>
            <a:off x="266700"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8340" name="Rectangle 36"/>
          <p:cNvSpPr>
            <a:spLocks noChangeArrowheads="1"/>
          </p:cNvSpPr>
          <p:nvPr/>
        </p:nvSpPr>
        <p:spPr bwMode="auto">
          <a:xfrm>
            <a:off x="1343025"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1" name="Rectangle 37"/>
          <p:cNvSpPr>
            <a:spLocks noChangeArrowheads="1"/>
          </p:cNvSpPr>
          <p:nvPr/>
        </p:nvSpPr>
        <p:spPr bwMode="auto">
          <a:xfrm>
            <a:off x="3019425"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2" name="Rectangle 38"/>
          <p:cNvSpPr>
            <a:spLocks noChangeArrowheads="1"/>
          </p:cNvSpPr>
          <p:nvPr/>
        </p:nvSpPr>
        <p:spPr bwMode="auto">
          <a:xfrm>
            <a:off x="5353050"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3" name="Text Box 39"/>
          <p:cNvSpPr txBox="1">
            <a:spLocks noChangeArrowheads="1"/>
          </p:cNvSpPr>
          <p:nvPr/>
        </p:nvSpPr>
        <p:spPr bwMode="auto">
          <a:xfrm>
            <a:off x="5553075"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8344" name="Rectangle 40"/>
          <p:cNvSpPr>
            <a:spLocks noChangeArrowheads="1"/>
          </p:cNvSpPr>
          <p:nvPr/>
        </p:nvSpPr>
        <p:spPr bwMode="auto">
          <a:xfrm>
            <a:off x="4243388"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8345" name="Line 41"/>
          <p:cNvSpPr>
            <a:spLocks noChangeShapeType="1"/>
          </p:cNvSpPr>
          <p:nvPr/>
        </p:nvSpPr>
        <p:spPr bwMode="auto">
          <a:xfrm>
            <a:off x="2355850" y="3365500"/>
            <a:ext cx="2012950"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6" name="Line 42"/>
          <p:cNvSpPr>
            <a:spLocks noChangeShapeType="1"/>
          </p:cNvSpPr>
          <p:nvPr/>
        </p:nvSpPr>
        <p:spPr bwMode="auto">
          <a:xfrm>
            <a:off x="4332288"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7" name="Line 43"/>
          <p:cNvSpPr>
            <a:spLocks noChangeShapeType="1"/>
          </p:cNvSpPr>
          <p:nvPr/>
        </p:nvSpPr>
        <p:spPr bwMode="auto">
          <a:xfrm flipV="1">
            <a:off x="4294188"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8348" name="Line 44"/>
          <p:cNvSpPr>
            <a:spLocks noChangeShapeType="1"/>
          </p:cNvSpPr>
          <p:nvPr/>
        </p:nvSpPr>
        <p:spPr bwMode="auto">
          <a:xfrm>
            <a:off x="5429250" y="4487863"/>
            <a:ext cx="0" cy="782637"/>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8349" name="Rectangle 45"/>
          <p:cNvSpPr>
            <a:spLocks noChangeArrowheads="1"/>
          </p:cNvSpPr>
          <p:nvPr/>
        </p:nvSpPr>
        <p:spPr bwMode="auto">
          <a:xfrm>
            <a:off x="495300" y="3172827"/>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8350" name="Text Box 46"/>
          <p:cNvSpPr txBox="1">
            <a:spLocks noChangeArrowheads="1"/>
          </p:cNvSpPr>
          <p:nvPr/>
        </p:nvSpPr>
        <p:spPr bwMode="auto">
          <a:xfrm>
            <a:off x="4038600" y="1323975"/>
            <a:ext cx="48768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CPU initiates a disk read by writing a command, logical block number, and destination memory address to a </a:t>
            </a:r>
            <a:r>
              <a:rPr lang="en-US" b="0" dirty="0">
                <a:solidFill>
                  <a:srgbClr val="FF0000"/>
                </a:solidFill>
              </a:rPr>
              <a:t>port </a:t>
            </a:r>
            <a:r>
              <a:rPr lang="en-US" b="0" dirty="0"/>
              <a:t>(address) associated with disk controller.</a:t>
            </a:r>
          </a:p>
        </p:txBody>
      </p:sp>
      <p:sp>
        <p:nvSpPr>
          <p:cNvPr id="46" name="Rectangle 26">
            <a:extLst>
              <a:ext uri="{FF2B5EF4-FFF2-40B4-BE49-F238E27FC236}">
                <a16:creationId xmlns:a16="http://schemas.microsoft.com/office/drawing/2014/main" id="{9EE64DA2-DDAA-4438-9B0C-311FC39EB70A}"/>
              </a:ext>
            </a:extLst>
          </p:cNvPr>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47" name="Line 27">
            <a:extLst>
              <a:ext uri="{FF2B5EF4-FFF2-40B4-BE49-F238E27FC236}">
                <a16:creationId xmlns:a16="http://schemas.microsoft.com/office/drawing/2014/main" id="{0301E05A-1497-465C-865D-0D4C69AA9E71}"/>
              </a:ext>
            </a:extLst>
          </p:cNvPr>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48" name="Line 28">
            <a:extLst>
              <a:ext uri="{FF2B5EF4-FFF2-40B4-BE49-F238E27FC236}">
                <a16:creationId xmlns:a16="http://schemas.microsoft.com/office/drawing/2014/main" id="{B6AA2A5B-6F28-41B5-9CE3-6C490C66E012}"/>
              </a:ext>
            </a:extLst>
          </p:cNvPr>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49" name="Text Box 29">
            <a:extLst>
              <a:ext uri="{FF2B5EF4-FFF2-40B4-BE49-F238E27FC236}">
                <a16:creationId xmlns:a16="http://schemas.microsoft.com/office/drawing/2014/main" id="{E5BB186F-EF00-4A24-B768-25F7DB5D6846}"/>
              </a:ext>
            </a:extLst>
          </p:cNvPr>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50" name="Text Box 30">
            <a:extLst>
              <a:ext uri="{FF2B5EF4-FFF2-40B4-BE49-F238E27FC236}">
                <a16:creationId xmlns:a16="http://schemas.microsoft.com/office/drawing/2014/main" id="{F35FB210-1E34-46E4-B06D-53AB1D77F5D7}"/>
              </a:ext>
            </a:extLst>
          </p:cNvPr>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75" name="Rectangle 47"/>
          <p:cNvSpPr>
            <a:spLocks noGrp="1" noChangeArrowheads="1"/>
          </p:cNvSpPr>
          <p:nvPr>
            <p:ph type="title"/>
          </p:nvPr>
        </p:nvSpPr>
        <p:spPr/>
        <p:txBody>
          <a:bodyPr/>
          <a:lstStyle/>
          <a:p>
            <a:r>
              <a:rPr lang="en-US"/>
              <a:t>Reading a Disk Sector (2)</a:t>
            </a:r>
          </a:p>
        </p:txBody>
      </p:sp>
      <p:sp>
        <p:nvSpPr>
          <p:cNvPr id="99332"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99333"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4"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9335"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6"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7"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8"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39"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0"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1"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2"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3"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9344"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9345"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6"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99347"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99348" name="AutoShape 20"/>
          <p:cNvSpPr>
            <a:spLocks noChangeArrowheads="1"/>
          </p:cNvSpPr>
          <p:nvPr/>
        </p:nvSpPr>
        <p:spPr bwMode="auto">
          <a:xfrm>
            <a:off x="4079875" y="3810000"/>
            <a:ext cx="495300" cy="685800"/>
          </a:xfrm>
          <a:prstGeom prst="upArrow">
            <a:avLst>
              <a:gd name="adj1" fmla="val 36667"/>
              <a:gd name="adj2" fmla="val 4487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9349"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0"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99351"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2"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99353"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54"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99355"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6"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99357"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99358"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99359"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99360"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99361" name="AutoShape 33"/>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99362" name="AutoShape 34"/>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9363" name="Rectangle 35"/>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4" name="Rectangle 36"/>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5" name="Rectangle 37"/>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6" name="Text Box 38"/>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99367" name="Rectangle 39"/>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99368" name="Line 40"/>
          <p:cNvSpPr>
            <a:spLocks noChangeShapeType="1"/>
          </p:cNvSpPr>
          <p:nvPr/>
        </p:nvSpPr>
        <p:spPr bwMode="auto">
          <a:xfrm>
            <a:off x="4297363" y="3365500"/>
            <a:ext cx="1965325"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99369" name="Line 41"/>
          <p:cNvSpPr>
            <a:spLocks noChangeShapeType="1"/>
          </p:cNvSpPr>
          <p:nvPr/>
        </p:nvSpPr>
        <p:spPr bwMode="auto">
          <a:xfrm>
            <a:off x="4335463" y="3365500"/>
            <a:ext cx="0" cy="11350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0" name="Line 42"/>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1" name="Line 43"/>
          <p:cNvSpPr>
            <a:spLocks noChangeShapeType="1"/>
          </p:cNvSpPr>
          <p:nvPr/>
        </p:nvSpPr>
        <p:spPr bwMode="auto">
          <a:xfrm flipH="1">
            <a:off x="5432425" y="4500563"/>
            <a:ext cx="0" cy="1671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99372" name="Rectangle 44"/>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9374" name="Text Box 46"/>
          <p:cNvSpPr txBox="1">
            <a:spLocks noChangeArrowheads="1"/>
          </p:cNvSpPr>
          <p:nvPr/>
        </p:nvSpPr>
        <p:spPr bwMode="auto">
          <a:xfrm>
            <a:off x="4210050" y="1323975"/>
            <a:ext cx="4395788" cy="915988"/>
          </a:xfrm>
          <a:prstGeom prst="rect">
            <a:avLst/>
          </a:prstGeom>
          <a:noFill/>
          <a:ln w="25400">
            <a:noFill/>
            <a:miter lim="800000"/>
            <a:headEnd/>
            <a:tailEnd/>
          </a:ln>
          <a:effectLst/>
        </p:spPr>
        <p:txBody>
          <a:bodyPr>
            <a:prstTxWarp prst="textNoShape">
              <a:avLst/>
            </a:prstTxWarp>
            <a:spAutoFit/>
          </a:bodyPr>
          <a:lstStyle/>
          <a:p>
            <a:pPr algn="l">
              <a:lnSpc>
                <a:spcPct val="100000"/>
              </a:lnSpc>
            </a:pPr>
            <a:r>
              <a:rPr lang="en-US" b="0" dirty="0"/>
              <a:t>Disk controller reads the sector and performs a direct memory access (</a:t>
            </a:r>
            <a:r>
              <a:rPr lang="en-US" b="0" dirty="0">
                <a:solidFill>
                  <a:srgbClr val="FF0000"/>
                </a:solidFill>
              </a:rPr>
              <a:t>DMA</a:t>
            </a:r>
            <a:r>
              <a:rPr lang="en-US" b="0" dirty="0"/>
              <a:t>) transfer into main memory.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00" name="Rectangle 48"/>
          <p:cNvSpPr>
            <a:spLocks noGrp="1" noChangeArrowheads="1"/>
          </p:cNvSpPr>
          <p:nvPr>
            <p:ph type="title"/>
          </p:nvPr>
        </p:nvSpPr>
        <p:spPr/>
        <p:txBody>
          <a:bodyPr/>
          <a:lstStyle/>
          <a:p>
            <a:r>
              <a:rPr lang="en-US"/>
              <a:t>Reading a Disk Sector (3)</a:t>
            </a:r>
          </a:p>
        </p:txBody>
      </p:sp>
      <p:sp>
        <p:nvSpPr>
          <p:cNvPr id="100356" name="Rectangle 4"/>
          <p:cNvSpPr>
            <a:spLocks noChangeArrowheads="1"/>
          </p:cNvSpPr>
          <p:nvPr/>
        </p:nvSpPr>
        <p:spPr bwMode="auto">
          <a:xfrm>
            <a:off x="6294438" y="29718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Main</a:t>
            </a:r>
          </a:p>
          <a:p>
            <a:pPr algn="ctr">
              <a:lnSpc>
                <a:spcPct val="100000"/>
              </a:lnSpc>
            </a:pPr>
            <a:r>
              <a:rPr lang="en-US" sz="1600" dirty="0"/>
              <a:t>memory</a:t>
            </a:r>
          </a:p>
        </p:txBody>
      </p:sp>
      <p:sp>
        <p:nvSpPr>
          <p:cNvPr id="100357" name="AutoShape 5"/>
          <p:cNvSpPr>
            <a:spLocks noChangeArrowheads="1"/>
          </p:cNvSpPr>
          <p:nvPr/>
        </p:nvSpPr>
        <p:spPr bwMode="auto">
          <a:xfrm>
            <a:off x="4770438" y="3124200"/>
            <a:ext cx="1492250" cy="533400"/>
          </a:xfrm>
          <a:prstGeom prst="leftRightArrow">
            <a:avLst>
              <a:gd name="adj1" fmla="val 50000"/>
              <a:gd name="adj2" fmla="val 55952"/>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58" name="Rectangle 6"/>
          <p:cNvSpPr>
            <a:spLocks noChangeArrowheads="1"/>
          </p:cNvSpPr>
          <p:nvPr/>
        </p:nvSpPr>
        <p:spPr bwMode="auto">
          <a:xfrm>
            <a:off x="3856038" y="31559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100359" name="AutoShape 7"/>
          <p:cNvSpPr>
            <a:spLocks noChangeArrowheads="1"/>
          </p:cNvSpPr>
          <p:nvPr/>
        </p:nvSpPr>
        <p:spPr bwMode="auto">
          <a:xfrm>
            <a:off x="2398713" y="3124200"/>
            <a:ext cx="1452562" cy="533400"/>
          </a:xfrm>
          <a:prstGeom prst="leftRightArrow">
            <a:avLst>
              <a:gd name="adj1" fmla="val 50000"/>
              <a:gd name="adj2" fmla="val 54464"/>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0" name="Rectangle 8"/>
          <p:cNvSpPr>
            <a:spLocks noChangeArrowheads="1"/>
          </p:cNvSpPr>
          <p:nvPr/>
        </p:nvSpPr>
        <p:spPr bwMode="auto">
          <a:xfrm>
            <a:off x="1414463" y="1828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1" name="Rectangle 9"/>
          <p:cNvSpPr>
            <a:spLocks noChangeArrowheads="1"/>
          </p:cNvSpPr>
          <p:nvPr/>
        </p:nvSpPr>
        <p:spPr bwMode="auto">
          <a:xfrm>
            <a:off x="1414463" y="1981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2" name="Rectangle 10"/>
          <p:cNvSpPr>
            <a:spLocks noChangeArrowheads="1"/>
          </p:cNvSpPr>
          <p:nvPr/>
        </p:nvSpPr>
        <p:spPr bwMode="auto">
          <a:xfrm>
            <a:off x="1414463" y="2133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3" name="Rectangle 11"/>
          <p:cNvSpPr>
            <a:spLocks noChangeArrowheads="1"/>
          </p:cNvSpPr>
          <p:nvPr/>
        </p:nvSpPr>
        <p:spPr bwMode="auto">
          <a:xfrm>
            <a:off x="1414463" y="2286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4" name="Rectangle 12"/>
          <p:cNvSpPr>
            <a:spLocks noChangeArrowheads="1"/>
          </p:cNvSpPr>
          <p:nvPr/>
        </p:nvSpPr>
        <p:spPr bwMode="auto">
          <a:xfrm>
            <a:off x="1414463" y="2438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5" name="AutoShape 13"/>
          <p:cNvSpPr>
            <a:spLocks noChangeArrowheads="1"/>
          </p:cNvSpPr>
          <p:nvPr/>
        </p:nvSpPr>
        <p:spPr bwMode="auto">
          <a:xfrm>
            <a:off x="2187575" y="1828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6" name="AutoShape 14"/>
          <p:cNvSpPr>
            <a:spLocks noChangeArrowheads="1"/>
          </p:cNvSpPr>
          <p:nvPr/>
        </p:nvSpPr>
        <p:spPr bwMode="auto">
          <a:xfrm flipH="1">
            <a:off x="2098675" y="22098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67" name="Rectangle 15"/>
          <p:cNvSpPr>
            <a:spLocks noChangeArrowheads="1"/>
          </p:cNvSpPr>
          <p:nvPr/>
        </p:nvSpPr>
        <p:spPr bwMode="auto">
          <a:xfrm>
            <a:off x="2632075" y="16764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100368" name="Text Box 16"/>
          <p:cNvSpPr txBox="1">
            <a:spLocks noChangeArrowheads="1"/>
          </p:cNvSpPr>
          <p:nvPr/>
        </p:nvSpPr>
        <p:spPr bwMode="auto">
          <a:xfrm>
            <a:off x="1131888" y="15071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100369" name="AutoShape 17"/>
          <p:cNvSpPr>
            <a:spLocks noChangeArrowheads="1"/>
          </p:cNvSpPr>
          <p:nvPr/>
        </p:nvSpPr>
        <p:spPr bwMode="auto">
          <a:xfrm>
            <a:off x="1489075" y="26670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100370" name="Rectangle 18"/>
          <p:cNvSpPr>
            <a:spLocks noChangeArrowheads="1"/>
          </p:cNvSpPr>
          <p:nvPr/>
        </p:nvSpPr>
        <p:spPr bwMode="auto">
          <a:xfrm>
            <a:off x="346075" y="1447800"/>
            <a:ext cx="2971800" cy="24384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endParaRPr lang="en-US"/>
          </a:p>
        </p:txBody>
      </p:sp>
      <p:sp>
        <p:nvSpPr>
          <p:cNvPr id="100371" name="Text Box 19"/>
          <p:cNvSpPr txBox="1">
            <a:spLocks noChangeArrowheads="1"/>
          </p:cNvSpPr>
          <p:nvPr/>
        </p:nvSpPr>
        <p:spPr bwMode="auto">
          <a:xfrm>
            <a:off x="247650" y="1143000"/>
            <a:ext cx="108585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CPU chip</a:t>
            </a:r>
          </a:p>
        </p:txBody>
      </p:sp>
      <p:sp>
        <p:nvSpPr>
          <p:cNvPr id="100372" name="AutoShape 20"/>
          <p:cNvSpPr>
            <a:spLocks noChangeArrowheads="1"/>
          </p:cNvSpPr>
          <p:nvPr/>
        </p:nvSpPr>
        <p:spPr bwMode="auto">
          <a:xfrm>
            <a:off x="4079875" y="38100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3" name="AutoShape 21"/>
          <p:cNvSpPr>
            <a:spLocks noChangeArrowheads="1"/>
          </p:cNvSpPr>
          <p:nvPr/>
        </p:nvSpPr>
        <p:spPr bwMode="auto">
          <a:xfrm flipV="1">
            <a:off x="518477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4" name="Rectangle 22"/>
          <p:cNvSpPr>
            <a:spLocks noChangeArrowheads="1"/>
          </p:cNvSpPr>
          <p:nvPr/>
        </p:nvSpPr>
        <p:spPr bwMode="auto">
          <a:xfrm>
            <a:off x="476567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Disk </a:t>
            </a:r>
          </a:p>
          <a:p>
            <a:pPr algn="ctr">
              <a:lnSpc>
                <a:spcPct val="100000"/>
              </a:lnSpc>
            </a:pPr>
            <a:r>
              <a:rPr lang="en-US" sz="1600" dirty="0"/>
              <a:t>controller</a:t>
            </a:r>
          </a:p>
        </p:txBody>
      </p:sp>
      <p:sp>
        <p:nvSpPr>
          <p:cNvPr id="100375" name="AutoShape 23"/>
          <p:cNvSpPr>
            <a:spLocks noChangeArrowheads="1"/>
          </p:cNvSpPr>
          <p:nvPr/>
        </p:nvSpPr>
        <p:spPr bwMode="auto">
          <a:xfrm flipV="1">
            <a:off x="28543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6" name="Rectangle 24"/>
          <p:cNvSpPr>
            <a:spLocks noChangeArrowheads="1"/>
          </p:cNvSpPr>
          <p:nvPr/>
        </p:nvSpPr>
        <p:spPr bwMode="auto">
          <a:xfrm>
            <a:off x="2435225" y="5270500"/>
            <a:ext cx="12954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Graphics</a:t>
            </a:r>
          </a:p>
          <a:p>
            <a:pPr algn="ctr">
              <a:lnSpc>
                <a:spcPct val="100000"/>
              </a:lnSpc>
            </a:pPr>
            <a:r>
              <a:rPr lang="en-US" sz="1600" dirty="0"/>
              <a:t>adapter</a:t>
            </a:r>
          </a:p>
        </p:txBody>
      </p:sp>
      <p:sp>
        <p:nvSpPr>
          <p:cNvPr id="100377" name="AutoShape 25"/>
          <p:cNvSpPr>
            <a:spLocks noChangeArrowheads="1"/>
          </p:cNvSpPr>
          <p:nvPr/>
        </p:nvSpPr>
        <p:spPr bwMode="auto">
          <a:xfrm flipV="1">
            <a:off x="1177925" y="4546600"/>
            <a:ext cx="495300" cy="685800"/>
          </a:xfrm>
          <a:prstGeom prst="upArrow">
            <a:avLst>
              <a:gd name="adj1" fmla="val 36667"/>
              <a:gd name="adj2" fmla="val 44872"/>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78" name="Rectangle 26"/>
          <p:cNvSpPr>
            <a:spLocks noChangeArrowheads="1"/>
          </p:cNvSpPr>
          <p:nvPr/>
        </p:nvSpPr>
        <p:spPr bwMode="auto">
          <a:xfrm>
            <a:off x="835025" y="5257800"/>
            <a:ext cx="11430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USB</a:t>
            </a:r>
          </a:p>
          <a:p>
            <a:pPr algn="ctr">
              <a:lnSpc>
                <a:spcPct val="100000"/>
              </a:lnSpc>
            </a:pPr>
            <a:r>
              <a:rPr lang="en-US" sz="1600"/>
              <a:t>controller</a:t>
            </a:r>
          </a:p>
        </p:txBody>
      </p:sp>
      <p:sp>
        <p:nvSpPr>
          <p:cNvPr id="100379" name="Line 27"/>
          <p:cNvSpPr>
            <a:spLocks noChangeShapeType="1"/>
          </p:cNvSpPr>
          <p:nvPr/>
        </p:nvSpPr>
        <p:spPr bwMode="auto">
          <a:xfrm>
            <a:off x="1063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0" name="Line 28"/>
          <p:cNvSpPr>
            <a:spLocks noChangeShapeType="1"/>
          </p:cNvSpPr>
          <p:nvPr/>
        </p:nvSpPr>
        <p:spPr bwMode="auto">
          <a:xfrm>
            <a:off x="1825625" y="5791200"/>
            <a:ext cx="0" cy="304800"/>
          </a:xfrm>
          <a:prstGeom prst="line">
            <a:avLst/>
          </a:prstGeom>
          <a:noFill/>
          <a:ln w="12700">
            <a:solidFill>
              <a:schemeClr val="tx1"/>
            </a:solidFill>
            <a:round/>
            <a:headEnd type="triangle" w="med" len="med"/>
            <a:tailEnd/>
          </a:ln>
          <a:effectLst/>
        </p:spPr>
        <p:txBody>
          <a:bodyPr wrap="none" anchor="ctr">
            <a:prstTxWarp prst="textNoShape">
              <a:avLst/>
            </a:prstTxWarp>
          </a:bodyPr>
          <a:lstStyle/>
          <a:p>
            <a:endParaRPr lang="en-US"/>
          </a:p>
        </p:txBody>
      </p:sp>
      <p:sp>
        <p:nvSpPr>
          <p:cNvPr id="100381" name="Text Box 29"/>
          <p:cNvSpPr txBox="1">
            <a:spLocks noChangeArrowheads="1"/>
          </p:cNvSpPr>
          <p:nvPr/>
        </p:nvSpPr>
        <p:spPr bwMode="auto">
          <a:xfrm>
            <a:off x="628650" y="6018798"/>
            <a:ext cx="717564"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Mouse</a:t>
            </a:r>
          </a:p>
        </p:txBody>
      </p:sp>
      <p:sp>
        <p:nvSpPr>
          <p:cNvPr id="100382" name="Text Box 30"/>
          <p:cNvSpPr txBox="1">
            <a:spLocks noChangeArrowheads="1"/>
          </p:cNvSpPr>
          <p:nvPr/>
        </p:nvSpPr>
        <p:spPr bwMode="auto">
          <a:xfrm>
            <a:off x="1306513" y="6018798"/>
            <a:ext cx="96062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Keyboard</a:t>
            </a:r>
          </a:p>
        </p:txBody>
      </p:sp>
      <p:sp>
        <p:nvSpPr>
          <p:cNvPr id="100383" name="Line 31"/>
          <p:cNvSpPr>
            <a:spLocks noChangeShapeType="1"/>
          </p:cNvSpPr>
          <p:nvPr/>
        </p:nvSpPr>
        <p:spPr bwMode="auto">
          <a:xfrm>
            <a:off x="3121025" y="5791200"/>
            <a:ext cx="0" cy="304800"/>
          </a:xfrm>
          <a:prstGeom prst="line">
            <a:avLst/>
          </a:prstGeom>
          <a:noFill/>
          <a:ln w="12700">
            <a:solidFill>
              <a:schemeClr val="tx1"/>
            </a:solidFill>
            <a:round/>
            <a:headEnd/>
            <a:tailEnd type="triangle" w="med" len="med"/>
          </a:ln>
          <a:effectLst/>
        </p:spPr>
        <p:txBody>
          <a:bodyPr wrap="none" anchor="ctr">
            <a:prstTxWarp prst="textNoShape">
              <a:avLst/>
            </a:prstTxWarp>
          </a:bodyPr>
          <a:lstStyle/>
          <a:p>
            <a:endParaRPr lang="en-US"/>
          </a:p>
        </p:txBody>
      </p:sp>
      <p:sp>
        <p:nvSpPr>
          <p:cNvPr id="100384" name="Text Box 32"/>
          <p:cNvSpPr txBox="1">
            <a:spLocks noChangeArrowheads="1"/>
          </p:cNvSpPr>
          <p:nvPr/>
        </p:nvSpPr>
        <p:spPr bwMode="auto">
          <a:xfrm>
            <a:off x="2624138" y="6018798"/>
            <a:ext cx="801421"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Monitor</a:t>
            </a:r>
          </a:p>
        </p:txBody>
      </p:sp>
      <p:sp>
        <p:nvSpPr>
          <p:cNvPr id="100385" name="Line 33"/>
          <p:cNvSpPr>
            <a:spLocks noChangeShapeType="1"/>
          </p:cNvSpPr>
          <p:nvPr/>
        </p:nvSpPr>
        <p:spPr bwMode="auto">
          <a:xfrm>
            <a:off x="5426075" y="5791200"/>
            <a:ext cx="0" cy="381000"/>
          </a:xfrm>
          <a:prstGeom prst="line">
            <a:avLst/>
          </a:prstGeom>
          <a:noFill/>
          <a:ln w="12700">
            <a:solidFill>
              <a:schemeClr val="tx1"/>
            </a:solidFill>
            <a:round/>
            <a:headEnd type="triangle" w="med" len="med"/>
            <a:tailEnd type="triangle" w="med" len="med"/>
          </a:ln>
          <a:effectLst/>
        </p:spPr>
        <p:txBody>
          <a:bodyPr wrap="none" anchor="ctr">
            <a:prstTxWarp prst="textNoShape">
              <a:avLst/>
            </a:prstTxWarp>
          </a:bodyPr>
          <a:lstStyle/>
          <a:p>
            <a:endParaRPr lang="en-US"/>
          </a:p>
        </p:txBody>
      </p:sp>
      <p:sp>
        <p:nvSpPr>
          <p:cNvPr id="100386" name="AutoShape 34"/>
          <p:cNvSpPr>
            <a:spLocks noChangeArrowheads="1"/>
          </p:cNvSpPr>
          <p:nvPr/>
        </p:nvSpPr>
        <p:spPr bwMode="auto">
          <a:xfrm>
            <a:off x="5121275" y="6172200"/>
            <a:ext cx="609600" cy="609600"/>
          </a:xfrm>
          <a:prstGeom prst="can">
            <a:avLst>
              <a:gd name="adj" fmla="val 25000"/>
            </a:avLst>
          </a:prstGeom>
          <a:noFill/>
          <a:ln w="12700">
            <a:solidFill>
              <a:schemeClr val="tx1"/>
            </a:solidFill>
            <a:round/>
            <a:headEnd/>
            <a:tailEnd/>
          </a:ln>
          <a:effectLst/>
        </p:spPr>
        <p:txBody>
          <a:bodyPr wrap="none" anchor="ctr">
            <a:prstTxWarp prst="textNoShape">
              <a:avLst/>
            </a:prstTxWarp>
          </a:bodyPr>
          <a:lstStyle/>
          <a:p>
            <a:pPr algn="ctr">
              <a:lnSpc>
                <a:spcPct val="100000"/>
              </a:lnSpc>
            </a:pPr>
            <a:r>
              <a:rPr lang="en-US" sz="1600" dirty="0"/>
              <a:t>Disk</a:t>
            </a:r>
          </a:p>
        </p:txBody>
      </p:sp>
      <p:sp>
        <p:nvSpPr>
          <p:cNvPr id="100387" name="AutoShape 35"/>
          <p:cNvSpPr>
            <a:spLocks noChangeArrowheads="1"/>
          </p:cNvSpPr>
          <p:nvPr/>
        </p:nvSpPr>
        <p:spPr bwMode="auto">
          <a:xfrm>
            <a:off x="269875" y="4330700"/>
            <a:ext cx="6972300" cy="393700"/>
          </a:xfrm>
          <a:prstGeom prst="leftRightArrow">
            <a:avLst>
              <a:gd name="adj1" fmla="val 48611"/>
              <a:gd name="adj2" fmla="val 91500"/>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00388" name="Rectangle 36"/>
          <p:cNvSpPr>
            <a:spLocks noChangeArrowheads="1"/>
          </p:cNvSpPr>
          <p:nvPr/>
        </p:nvSpPr>
        <p:spPr bwMode="auto">
          <a:xfrm>
            <a:off x="1346200" y="4500563"/>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89" name="Rectangle 37"/>
          <p:cNvSpPr>
            <a:spLocks noChangeArrowheads="1"/>
          </p:cNvSpPr>
          <p:nvPr/>
        </p:nvSpPr>
        <p:spPr bwMode="auto">
          <a:xfrm>
            <a:off x="3022600" y="4491038"/>
            <a:ext cx="166688"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0" name="Rectangle 38"/>
          <p:cNvSpPr>
            <a:spLocks noChangeArrowheads="1"/>
          </p:cNvSpPr>
          <p:nvPr/>
        </p:nvSpPr>
        <p:spPr bwMode="auto">
          <a:xfrm>
            <a:off x="5356225" y="4481513"/>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1" name="Text Box 39"/>
          <p:cNvSpPr txBox="1">
            <a:spLocks noChangeArrowheads="1"/>
          </p:cNvSpPr>
          <p:nvPr/>
        </p:nvSpPr>
        <p:spPr bwMode="auto">
          <a:xfrm>
            <a:off x="5556250" y="4127500"/>
            <a:ext cx="87471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bus</a:t>
            </a:r>
          </a:p>
        </p:txBody>
      </p:sp>
      <p:sp>
        <p:nvSpPr>
          <p:cNvPr id="100392" name="Rectangle 40"/>
          <p:cNvSpPr>
            <a:spLocks noChangeArrowheads="1"/>
          </p:cNvSpPr>
          <p:nvPr/>
        </p:nvSpPr>
        <p:spPr bwMode="auto">
          <a:xfrm>
            <a:off x="4246563" y="4419600"/>
            <a:ext cx="161925" cy="152400"/>
          </a:xfrm>
          <a:prstGeom prst="rect">
            <a:avLst/>
          </a:prstGeom>
          <a:solidFill>
            <a:schemeClr val="bg1"/>
          </a:solidFill>
          <a:ln w="12700">
            <a:noFill/>
            <a:miter lim="800000"/>
            <a:headEnd/>
            <a:tailEnd/>
          </a:ln>
          <a:effectLst/>
        </p:spPr>
        <p:txBody>
          <a:bodyPr wrap="none" anchor="ctr">
            <a:prstTxWarp prst="textNoShape">
              <a:avLst/>
            </a:prstTxWarp>
          </a:bodyPr>
          <a:lstStyle/>
          <a:p>
            <a:endParaRPr lang="en-US"/>
          </a:p>
        </p:txBody>
      </p:sp>
      <p:sp>
        <p:nvSpPr>
          <p:cNvPr id="100393" name="Line 41"/>
          <p:cNvSpPr>
            <a:spLocks noChangeShapeType="1"/>
          </p:cNvSpPr>
          <p:nvPr/>
        </p:nvSpPr>
        <p:spPr bwMode="auto">
          <a:xfrm flipH="1">
            <a:off x="3343275" y="2679700"/>
            <a:ext cx="1017588" cy="0"/>
          </a:xfrm>
          <a:prstGeom prst="line">
            <a:avLst/>
          </a:prstGeom>
          <a:noFill/>
          <a:ln w="76200">
            <a:solidFill>
              <a:srgbClr val="00FFFF"/>
            </a:solidFill>
            <a:round/>
            <a:headEnd/>
            <a:tailEnd type="triangle" w="med" len="med"/>
          </a:ln>
          <a:effectLst/>
        </p:spPr>
        <p:txBody>
          <a:bodyPr wrap="none" anchor="ctr">
            <a:prstTxWarp prst="textNoShape">
              <a:avLst/>
            </a:prstTxWarp>
          </a:bodyPr>
          <a:lstStyle/>
          <a:p>
            <a:endParaRPr lang="en-US"/>
          </a:p>
        </p:txBody>
      </p:sp>
      <p:sp>
        <p:nvSpPr>
          <p:cNvPr id="100394" name="Line 42"/>
          <p:cNvSpPr>
            <a:spLocks noChangeShapeType="1"/>
          </p:cNvSpPr>
          <p:nvPr/>
        </p:nvSpPr>
        <p:spPr bwMode="auto">
          <a:xfrm>
            <a:off x="4335463" y="2667000"/>
            <a:ext cx="0" cy="1833563"/>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5" name="Line 43"/>
          <p:cNvSpPr>
            <a:spLocks noChangeShapeType="1"/>
          </p:cNvSpPr>
          <p:nvPr/>
        </p:nvSpPr>
        <p:spPr bwMode="auto">
          <a:xfrm flipV="1">
            <a:off x="4297363" y="4529138"/>
            <a:ext cx="1128712" cy="0"/>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6" name="Line 44"/>
          <p:cNvSpPr>
            <a:spLocks noChangeShapeType="1"/>
          </p:cNvSpPr>
          <p:nvPr/>
        </p:nvSpPr>
        <p:spPr bwMode="auto">
          <a:xfrm flipH="1">
            <a:off x="5426075" y="4500563"/>
            <a:ext cx="6350" cy="782637"/>
          </a:xfrm>
          <a:prstGeom prst="line">
            <a:avLst/>
          </a:prstGeom>
          <a:noFill/>
          <a:ln w="76200">
            <a:solidFill>
              <a:srgbClr val="00FFFF"/>
            </a:solidFill>
            <a:round/>
            <a:headEnd/>
            <a:tailEnd/>
          </a:ln>
          <a:effectLst/>
        </p:spPr>
        <p:txBody>
          <a:bodyPr wrap="none" anchor="ctr">
            <a:prstTxWarp prst="textNoShape">
              <a:avLst/>
            </a:prstTxWarp>
          </a:bodyPr>
          <a:lstStyle/>
          <a:p>
            <a:endParaRPr lang="en-US"/>
          </a:p>
        </p:txBody>
      </p:sp>
      <p:sp>
        <p:nvSpPr>
          <p:cNvPr id="100397" name="Rectangle 45"/>
          <p:cNvSpPr>
            <a:spLocks noChangeArrowheads="1"/>
          </p:cNvSpPr>
          <p:nvPr/>
        </p:nvSpPr>
        <p:spPr bwMode="auto">
          <a:xfrm>
            <a:off x="498475" y="3155950"/>
            <a:ext cx="1873250" cy="57785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100399" name="Text Box 47"/>
          <p:cNvSpPr txBox="1">
            <a:spLocks noChangeArrowheads="1"/>
          </p:cNvSpPr>
          <p:nvPr/>
        </p:nvSpPr>
        <p:spPr bwMode="auto">
          <a:xfrm>
            <a:off x="4495800" y="1219200"/>
            <a:ext cx="4343400" cy="1569660"/>
          </a:xfrm>
          <a:prstGeom prst="rect">
            <a:avLst/>
          </a:prstGeom>
          <a:noFill/>
          <a:ln w="25400">
            <a:noFill/>
            <a:miter lim="800000"/>
            <a:headEnd/>
            <a:tailEnd/>
          </a:ln>
          <a:effectLst/>
        </p:spPr>
        <p:txBody>
          <a:bodyPr wrap="square">
            <a:prstTxWarp prst="textNoShape">
              <a:avLst/>
            </a:prstTxWarp>
            <a:spAutoFit/>
          </a:bodyPr>
          <a:lstStyle/>
          <a:p>
            <a:pPr algn="l">
              <a:lnSpc>
                <a:spcPct val="100000"/>
              </a:lnSpc>
            </a:pPr>
            <a:r>
              <a:rPr lang="en-US" b="0" dirty="0"/>
              <a:t>When the DMA transfer completes, the disk controller notifies the CPU with an </a:t>
            </a:r>
            <a:r>
              <a:rPr lang="en-US" b="0" i="1" dirty="0">
                <a:solidFill>
                  <a:srgbClr val="FF0000"/>
                </a:solidFill>
              </a:rPr>
              <a:t>interrupt</a:t>
            </a:r>
            <a:r>
              <a:rPr lang="en-US" b="0" dirty="0"/>
              <a:t> (i.e., asserts a special “interrupt” pin on the CPU)</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289"/>
          <p:cNvSpPr>
            <a:spLocks noChangeArrowheads="1"/>
          </p:cNvSpPr>
          <p:nvPr/>
        </p:nvSpPr>
        <p:spPr bwMode="auto">
          <a:xfrm>
            <a:off x="990600" y="3352800"/>
            <a:ext cx="7162800" cy="9906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Solid State Disks (</a:t>
            </a:r>
            <a:r>
              <a:rPr lang="en-US" dirty="0" err="1"/>
              <a:t>SSDs</a:t>
            </a:r>
            <a:r>
              <a:rPr lang="en-US" dirty="0"/>
              <a:t>)</a:t>
            </a:r>
          </a:p>
        </p:txBody>
      </p:sp>
      <p:sp>
        <p:nvSpPr>
          <p:cNvPr id="3" name="Content Placeholder 2"/>
          <p:cNvSpPr>
            <a:spLocks noGrp="1"/>
          </p:cNvSpPr>
          <p:nvPr>
            <p:ph idx="1"/>
          </p:nvPr>
        </p:nvSpPr>
        <p:spPr>
          <a:xfrm>
            <a:off x="396875" y="4724400"/>
            <a:ext cx="7896225" cy="1904999"/>
          </a:xfrm>
        </p:spPr>
        <p:txBody>
          <a:bodyPr/>
          <a:lstStyle/>
          <a:p>
            <a:r>
              <a:rPr lang="en-US" dirty="0"/>
              <a:t>Pages: 512KB to 4KB, Blocks: 32 to 128 pages</a:t>
            </a:r>
          </a:p>
          <a:p>
            <a:r>
              <a:rPr lang="en-US" dirty="0"/>
              <a:t>Data read/written in units of pages. </a:t>
            </a:r>
          </a:p>
          <a:p>
            <a:r>
              <a:rPr lang="en-US" dirty="0"/>
              <a:t>Page can be written only after its block has been erased</a:t>
            </a:r>
          </a:p>
          <a:p>
            <a:r>
              <a:rPr lang="en-US" dirty="0"/>
              <a:t>A block wears out after about 100,000 repeated writes.</a:t>
            </a:r>
          </a:p>
        </p:txBody>
      </p:sp>
      <p:sp>
        <p:nvSpPr>
          <p:cNvPr id="62" name="AutoShape 238"/>
          <p:cNvSpPr>
            <a:spLocks noChangeArrowheads="1"/>
          </p:cNvSpPr>
          <p:nvPr/>
        </p:nvSpPr>
        <p:spPr bwMode="auto">
          <a:xfrm flipV="1">
            <a:off x="4305300" y="1606550"/>
            <a:ext cx="495300" cy="685800"/>
          </a:xfrm>
          <a:prstGeom prst="upArrow">
            <a:avLst>
              <a:gd name="adj1" fmla="val 36667"/>
              <a:gd name="adj2" fmla="val 44872"/>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Rectangle 239"/>
          <p:cNvSpPr>
            <a:spLocks noChangeArrowheads="1"/>
          </p:cNvSpPr>
          <p:nvPr/>
        </p:nvSpPr>
        <p:spPr bwMode="auto">
          <a:xfrm>
            <a:off x="3505200" y="2406650"/>
            <a:ext cx="2057400" cy="520700"/>
          </a:xfrm>
          <a:prstGeom prst="rect">
            <a:avLst/>
          </a:prstGeom>
          <a:solidFill>
            <a:srgbClr val="DEDFF5"/>
          </a:solidFill>
          <a:ln w="12700">
            <a:solidFill>
              <a:srgbClr val="000000"/>
            </a:solidFill>
            <a:miter lim="800000"/>
            <a:headEnd/>
            <a:tailEnd/>
          </a:ln>
          <a:effectLst/>
        </p:spPr>
        <p:txBody>
          <a:bodyPr wrap="none" anchor="ctr">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translation layer</a:t>
            </a:r>
          </a:p>
        </p:txBody>
      </p:sp>
      <p:sp>
        <p:nvSpPr>
          <p:cNvPr id="64" name="Line 258"/>
          <p:cNvSpPr>
            <a:spLocks noChangeShapeType="1"/>
          </p:cNvSpPr>
          <p:nvPr/>
        </p:nvSpPr>
        <p:spPr bwMode="auto">
          <a:xfrm>
            <a:off x="4572000" y="2927350"/>
            <a:ext cx="0" cy="381000"/>
          </a:xfrm>
          <a:prstGeom prst="line">
            <a:avLst/>
          </a:prstGeom>
          <a:noFill/>
          <a:ln w="38100">
            <a:solidFill>
              <a:srgbClr val="000000"/>
            </a:solidFill>
            <a:round/>
            <a:headEnd type="triangle" w="med" len="med"/>
            <a:tailEnd type="triangle" w="med" len="me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Rectangle 235"/>
          <p:cNvSpPr>
            <a:spLocks noChangeArrowheads="1"/>
          </p:cNvSpPr>
          <p:nvPr/>
        </p:nvSpPr>
        <p:spPr bwMode="auto">
          <a:xfrm>
            <a:off x="3429000" y="1390650"/>
            <a:ext cx="2209800" cy="241300"/>
          </a:xfrm>
          <a:prstGeom prst="rect">
            <a:avLst/>
          </a:prstGeom>
          <a:solidFill>
            <a:srgbClr val="F7F5C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CCFFCC"/>
              </a:solidFill>
              <a:effectLst/>
              <a:uLnTx/>
              <a:uFillTx/>
            </a:endParaRPr>
          </a:p>
        </p:txBody>
      </p:sp>
      <p:sp>
        <p:nvSpPr>
          <p:cNvPr id="66" name="Rectangle 264"/>
          <p:cNvSpPr>
            <a:spLocks noChangeArrowheads="1"/>
          </p:cNvSpPr>
          <p:nvPr/>
        </p:nvSpPr>
        <p:spPr bwMode="auto">
          <a:xfrm>
            <a:off x="4476750" y="1541463"/>
            <a:ext cx="161925" cy="152400"/>
          </a:xfrm>
          <a:prstGeom prst="rect">
            <a:avLst/>
          </a:prstGeom>
          <a:solidFill>
            <a:srgbClr val="F7F5CD"/>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 name="Text Box 265"/>
          <p:cNvSpPr txBox="1">
            <a:spLocks noChangeArrowheads="1"/>
          </p:cNvSpPr>
          <p:nvPr/>
        </p:nvSpPr>
        <p:spPr bwMode="auto">
          <a:xfrm>
            <a:off x="3429000" y="1066800"/>
            <a:ext cx="841375" cy="336550"/>
          </a:xfrm>
          <a:prstGeom prst="rect">
            <a:avLst/>
          </a:prstGeom>
          <a:noFill/>
          <a:ln w="12700">
            <a:noFill/>
            <a:miter lim="800000"/>
            <a:headEnd/>
            <a:tailEnd/>
          </a:ln>
          <a:effectLst/>
        </p:spPr>
        <p:txBody>
          <a:bodyPr wrap="none" anchor="ct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charset="0"/>
              </a:rPr>
              <a:t>I/O bus</a:t>
            </a:r>
          </a:p>
        </p:txBody>
      </p:sp>
      <p:sp>
        <p:nvSpPr>
          <p:cNvPr id="68" name="Rectangle 271"/>
          <p:cNvSpPr>
            <a:spLocks noChangeArrowheads="1"/>
          </p:cNvSpPr>
          <p:nvPr/>
        </p:nvSpPr>
        <p:spPr bwMode="auto">
          <a:xfrm>
            <a:off x="5562600" y="1174750"/>
            <a:ext cx="457200" cy="5334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69" name="Rectangle 272"/>
          <p:cNvSpPr>
            <a:spLocks noChangeArrowheads="1"/>
          </p:cNvSpPr>
          <p:nvPr/>
        </p:nvSpPr>
        <p:spPr bwMode="auto">
          <a:xfrm>
            <a:off x="3048000" y="1219200"/>
            <a:ext cx="457200" cy="457200"/>
          </a:xfrm>
          <a:prstGeom prst="rect">
            <a:avLst/>
          </a:prstGeom>
          <a:solidFill>
            <a:srgbClr val="FFFFFF"/>
          </a:solidFill>
          <a:ln w="12700">
            <a:no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ndParaRPr>
          </a:p>
        </p:txBody>
      </p:sp>
      <p:sp>
        <p:nvSpPr>
          <p:cNvPr id="84" name="Rectangle 280"/>
          <p:cNvSpPr>
            <a:spLocks noChangeArrowheads="1"/>
          </p:cNvSpPr>
          <p:nvPr/>
        </p:nvSpPr>
        <p:spPr bwMode="auto">
          <a:xfrm>
            <a:off x="1154113"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Rectangle 274"/>
          <p:cNvSpPr>
            <a:spLocks noChangeArrowheads="1"/>
          </p:cNvSpPr>
          <p:nvPr/>
        </p:nvSpPr>
        <p:spPr bwMode="auto">
          <a:xfrm>
            <a:off x="12303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sysClr val="windowText" lastClr="000000"/>
                </a:solidFill>
                <a:effectLst/>
                <a:uLnTx/>
                <a:uFillTx/>
                <a:latin typeface="Arial" charset="0"/>
              </a:rPr>
              <a:t>Page 0</a:t>
            </a:r>
          </a:p>
        </p:txBody>
      </p:sp>
      <p:sp>
        <p:nvSpPr>
          <p:cNvPr id="86" name="Rectangle 277"/>
          <p:cNvSpPr>
            <a:spLocks noChangeArrowheads="1"/>
          </p:cNvSpPr>
          <p:nvPr/>
        </p:nvSpPr>
        <p:spPr bwMode="auto">
          <a:xfrm>
            <a:off x="20685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7" name="Rectangle 278"/>
          <p:cNvSpPr>
            <a:spLocks noChangeArrowheads="1"/>
          </p:cNvSpPr>
          <p:nvPr/>
        </p:nvSpPr>
        <p:spPr bwMode="auto">
          <a:xfrm>
            <a:off x="3363913"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8" name="Text Box 279"/>
          <p:cNvSpPr txBox="1">
            <a:spLocks noChangeArrowheads="1"/>
          </p:cNvSpPr>
          <p:nvPr/>
        </p:nvSpPr>
        <p:spPr bwMode="auto">
          <a:xfrm>
            <a:off x="2906713"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9" name="Text Box 281"/>
          <p:cNvSpPr txBox="1">
            <a:spLocks noChangeArrowheads="1"/>
          </p:cNvSpPr>
          <p:nvPr/>
        </p:nvSpPr>
        <p:spPr bwMode="auto">
          <a:xfrm>
            <a:off x="1066800" y="3321050"/>
            <a:ext cx="84931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0</a:t>
            </a:r>
          </a:p>
        </p:txBody>
      </p:sp>
      <p:sp>
        <p:nvSpPr>
          <p:cNvPr id="71" name="Text Box 282"/>
          <p:cNvSpPr txBox="1">
            <a:spLocks noChangeArrowheads="1"/>
          </p:cNvSpPr>
          <p:nvPr/>
        </p:nvSpPr>
        <p:spPr bwMode="auto">
          <a:xfrm>
            <a:off x="4311650" y="365760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sysClr val="windowText" lastClr="000000"/>
                </a:solidFill>
                <a:effectLst/>
                <a:uLnTx/>
                <a:uFillTx/>
                <a:latin typeface="Arial" charset="0"/>
              </a:rPr>
              <a:t>…</a:t>
            </a:r>
          </a:p>
        </p:txBody>
      </p:sp>
      <p:sp>
        <p:nvSpPr>
          <p:cNvPr id="78" name="Rectangle 287"/>
          <p:cNvSpPr>
            <a:spLocks noChangeArrowheads="1"/>
          </p:cNvSpPr>
          <p:nvPr/>
        </p:nvSpPr>
        <p:spPr bwMode="auto">
          <a:xfrm>
            <a:off x="4876800" y="3689350"/>
            <a:ext cx="3124200" cy="457200"/>
          </a:xfrm>
          <a:prstGeom prst="rect">
            <a:avLst/>
          </a:prstGeom>
          <a:solidFill>
            <a:srgbClr val="F6F5BD"/>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Rectangle 283"/>
          <p:cNvSpPr>
            <a:spLocks noChangeArrowheads="1"/>
          </p:cNvSpPr>
          <p:nvPr/>
        </p:nvSpPr>
        <p:spPr bwMode="auto">
          <a:xfrm>
            <a:off x="49530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0</a:t>
            </a:r>
          </a:p>
        </p:txBody>
      </p:sp>
      <p:sp>
        <p:nvSpPr>
          <p:cNvPr id="80" name="Rectangle 284"/>
          <p:cNvSpPr>
            <a:spLocks noChangeArrowheads="1"/>
          </p:cNvSpPr>
          <p:nvPr/>
        </p:nvSpPr>
        <p:spPr bwMode="auto">
          <a:xfrm>
            <a:off x="57912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a:ln>
                  <a:noFill/>
                </a:ln>
                <a:solidFill>
                  <a:sysClr val="windowText" lastClr="000000"/>
                </a:solidFill>
                <a:effectLst/>
                <a:uLnTx/>
                <a:uFillTx/>
                <a:latin typeface="Arial" charset="0"/>
              </a:rPr>
              <a:t>Page 1</a:t>
            </a:r>
          </a:p>
        </p:txBody>
      </p:sp>
      <p:sp>
        <p:nvSpPr>
          <p:cNvPr id="81" name="Rectangle 285"/>
          <p:cNvSpPr>
            <a:spLocks noChangeArrowheads="1"/>
          </p:cNvSpPr>
          <p:nvPr/>
        </p:nvSpPr>
        <p:spPr bwMode="auto">
          <a:xfrm>
            <a:off x="7086600" y="3765550"/>
            <a:ext cx="838200" cy="304800"/>
          </a:xfrm>
          <a:prstGeom prst="rect">
            <a:avLst/>
          </a:prstGeom>
          <a:solidFill>
            <a:srgbClr val="B2E6B2"/>
          </a:solidFill>
          <a:ln w="12700">
            <a:solidFill>
              <a:srgbClr val="000000"/>
            </a:solidFill>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latin typeface="Arial" charset="0"/>
              </a:rPr>
              <a:t>Page P-1</a:t>
            </a:r>
          </a:p>
        </p:txBody>
      </p:sp>
      <p:sp>
        <p:nvSpPr>
          <p:cNvPr id="82" name="Text Box 286"/>
          <p:cNvSpPr txBox="1">
            <a:spLocks noChangeArrowheads="1"/>
          </p:cNvSpPr>
          <p:nvPr/>
        </p:nvSpPr>
        <p:spPr bwMode="auto">
          <a:xfrm>
            <a:off x="6629400" y="3613150"/>
            <a:ext cx="488950" cy="45720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Arial" charset="0"/>
              </a:rPr>
              <a:t>…</a:t>
            </a:r>
          </a:p>
        </p:txBody>
      </p:sp>
      <p:sp>
        <p:nvSpPr>
          <p:cNvPr id="83" name="Text Box 288"/>
          <p:cNvSpPr txBox="1">
            <a:spLocks noChangeArrowheads="1"/>
          </p:cNvSpPr>
          <p:nvPr/>
        </p:nvSpPr>
        <p:spPr bwMode="auto">
          <a:xfrm>
            <a:off x="4800600" y="3321050"/>
            <a:ext cx="1109663"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Block  B-1</a:t>
            </a:r>
          </a:p>
        </p:txBody>
      </p:sp>
      <p:sp>
        <p:nvSpPr>
          <p:cNvPr id="74" name="Text Box 291"/>
          <p:cNvSpPr txBox="1">
            <a:spLocks noChangeArrowheads="1"/>
          </p:cNvSpPr>
          <p:nvPr/>
        </p:nvSpPr>
        <p:spPr bwMode="auto">
          <a:xfrm>
            <a:off x="912813" y="3016250"/>
            <a:ext cx="1471612"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Flash memory</a:t>
            </a:r>
          </a:p>
        </p:txBody>
      </p:sp>
      <p:sp>
        <p:nvSpPr>
          <p:cNvPr id="75" name="Rectangle 292"/>
          <p:cNvSpPr>
            <a:spLocks noChangeArrowheads="1"/>
          </p:cNvSpPr>
          <p:nvPr/>
        </p:nvSpPr>
        <p:spPr bwMode="auto">
          <a:xfrm>
            <a:off x="838200" y="2317750"/>
            <a:ext cx="7467600" cy="2178050"/>
          </a:xfrm>
          <a:prstGeom prst="rect">
            <a:avLst/>
          </a:prstGeom>
          <a:noFill/>
          <a:ln w="12700">
            <a:solidFill>
              <a:srgbClr val="000000"/>
            </a:solidFill>
            <a:prstDash val="dash"/>
            <a:miter lim="800000"/>
            <a:headEnd/>
            <a:tailEnd/>
          </a:ln>
          <a:effectLst/>
        </p:spPr>
        <p:txBody>
          <a:bodyPr wrap="none" anchor="ctr">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6" name="Text Box 293"/>
          <p:cNvSpPr txBox="1">
            <a:spLocks noChangeArrowheads="1"/>
          </p:cNvSpPr>
          <p:nvPr/>
        </p:nvSpPr>
        <p:spPr bwMode="auto">
          <a:xfrm>
            <a:off x="746125" y="1981200"/>
            <a:ext cx="2225675" cy="336550"/>
          </a:xfrm>
          <a:prstGeom prst="rect">
            <a:avLst/>
          </a:prstGeom>
          <a:noFill/>
          <a:ln w="12700">
            <a:noFill/>
            <a:miter lim="800000"/>
            <a:headEnd/>
            <a:tailEnd/>
          </a:ln>
          <a:effectLst/>
        </p:spPr>
        <p:txBody>
          <a:bodyPr wrap="none">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charset="0"/>
              </a:rPr>
              <a:t>Solid State Disk (SSD)</a:t>
            </a:r>
          </a:p>
        </p:txBody>
      </p:sp>
      <p:sp>
        <p:nvSpPr>
          <p:cNvPr id="77" name="Text Box 297"/>
          <p:cNvSpPr txBox="1">
            <a:spLocks noChangeArrowheads="1"/>
          </p:cNvSpPr>
          <p:nvPr/>
        </p:nvSpPr>
        <p:spPr bwMode="auto">
          <a:xfrm>
            <a:off x="4724400" y="1655763"/>
            <a:ext cx="2133600" cy="517525"/>
          </a:xfrm>
          <a:prstGeom prst="rect">
            <a:avLst/>
          </a:prstGeom>
          <a:noFill/>
          <a:ln w="12700">
            <a:noFill/>
            <a:miter lim="800000"/>
            <a:headEnd/>
            <a:tailEnd/>
          </a:ln>
          <a:effectLst/>
        </p:spPr>
        <p:txBody>
          <a:bodyPr>
            <a:prstTxWarp prst="textNoShape">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Requests to read 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1" u="none" strike="noStrike" kern="0" cap="none" spc="0" normalizeH="0" baseline="0" noProof="0" dirty="0">
                <a:ln>
                  <a:noFill/>
                </a:ln>
                <a:solidFill>
                  <a:sysClr val="windowText" lastClr="000000"/>
                </a:solidFill>
                <a:effectLst/>
                <a:uLnTx/>
                <a:uFillTx/>
              </a:rPr>
              <a:t>write logical disk blocks</a:t>
            </a:r>
          </a:p>
        </p:txBody>
      </p:sp>
      <p:pic>
        <p:nvPicPr>
          <p:cNvPr id="4" name="图片 3">
            <a:extLst>
              <a:ext uri="{FF2B5EF4-FFF2-40B4-BE49-F238E27FC236}">
                <a16:creationId xmlns:a16="http://schemas.microsoft.com/office/drawing/2014/main" id="{9C3C5249-B20E-43CF-976A-1A5BC7C883BB}"/>
              </a:ext>
            </a:extLst>
          </p:cNvPr>
          <p:cNvPicPr>
            <a:picLocks noChangeAspect="1"/>
          </p:cNvPicPr>
          <p:nvPr/>
        </p:nvPicPr>
        <p:blipFill>
          <a:blip r:embed="rId3"/>
          <a:stretch>
            <a:fillRect/>
          </a:stretch>
        </p:blipFill>
        <p:spPr>
          <a:xfrm>
            <a:off x="129234" y="2331403"/>
            <a:ext cx="4566058" cy="4235288"/>
          </a:xfrm>
          <a:prstGeom prst="rect">
            <a:avLst/>
          </a:prstGeom>
        </p:spPr>
      </p:pic>
      <p:pic>
        <p:nvPicPr>
          <p:cNvPr id="5" name="图片 4">
            <a:extLst>
              <a:ext uri="{FF2B5EF4-FFF2-40B4-BE49-F238E27FC236}">
                <a16:creationId xmlns:a16="http://schemas.microsoft.com/office/drawing/2014/main" id="{89DBA032-E374-4511-B36F-F8A7AA3B0D62}"/>
              </a:ext>
            </a:extLst>
          </p:cNvPr>
          <p:cNvPicPr>
            <a:picLocks noChangeAspect="1"/>
          </p:cNvPicPr>
          <p:nvPr/>
        </p:nvPicPr>
        <p:blipFill>
          <a:blip r:embed="rId4"/>
          <a:stretch>
            <a:fillRect/>
          </a:stretch>
        </p:blipFill>
        <p:spPr>
          <a:xfrm>
            <a:off x="4666184" y="2292350"/>
            <a:ext cx="4121151" cy="4320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SSD Performance Characteristics	</a:t>
            </a:r>
          </a:p>
        </p:txBody>
      </p:sp>
      <p:sp>
        <p:nvSpPr>
          <p:cNvPr id="3" name="Content Placeholder 2"/>
          <p:cNvSpPr>
            <a:spLocks noGrp="1"/>
          </p:cNvSpPr>
          <p:nvPr>
            <p:ph idx="1"/>
          </p:nvPr>
        </p:nvSpPr>
        <p:spPr>
          <a:xfrm>
            <a:off x="396875" y="1038688"/>
            <a:ext cx="7896225" cy="5659292"/>
          </a:xfrm>
        </p:spPr>
        <p:txBody>
          <a:bodyPr/>
          <a:lstStyle/>
          <a:p>
            <a:r>
              <a:rPr lang="en-US" dirty="0"/>
              <a:t>Benchmark of Samsung 940 EVO Plus</a:t>
            </a:r>
          </a:p>
          <a:p>
            <a:endParaRPr lang="en-US" dirty="0"/>
          </a:p>
          <a:p>
            <a:pPr lvl="1"/>
            <a:endParaRPr lang="en-US" dirty="0"/>
          </a:p>
          <a:p>
            <a:pPr marL="0" indent="0">
              <a:buNone/>
            </a:pPr>
            <a:endParaRPr lang="en-US" dirty="0"/>
          </a:p>
          <a:p>
            <a:pPr marL="400050" lvl="1" indent="0">
              <a:buNone/>
            </a:pPr>
            <a:endParaRPr lang="en-US" dirty="0"/>
          </a:p>
          <a:p>
            <a:pPr marL="400050" lvl="1" indent="0">
              <a:buNone/>
            </a:pPr>
            <a:endParaRPr lang="en-US" dirty="0"/>
          </a:p>
          <a:p>
            <a:r>
              <a:rPr lang="en-US" dirty="0"/>
              <a:t>Sequential access faster than random access</a:t>
            </a:r>
          </a:p>
          <a:p>
            <a:pPr lvl="1"/>
            <a:r>
              <a:rPr lang="en-US" dirty="0"/>
              <a:t>Common theme in the memory hierarchy</a:t>
            </a:r>
          </a:p>
          <a:p>
            <a:r>
              <a:rPr lang="en-US" dirty="0"/>
              <a:t>Random writes are somewhat slower</a:t>
            </a:r>
          </a:p>
          <a:p>
            <a:pPr lvl="1"/>
            <a:r>
              <a:rPr lang="en-US" dirty="0"/>
              <a:t>Erasing a block takes a long time (~1 </a:t>
            </a:r>
            <a:r>
              <a:rPr lang="en-US" dirty="0" err="1"/>
              <a:t>ms</a:t>
            </a:r>
            <a:r>
              <a:rPr lang="en-US" dirty="0"/>
              <a:t>).</a:t>
            </a:r>
          </a:p>
          <a:p>
            <a:pPr lvl="1"/>
            <a:r>
              <a:rPr lang="en-US" dirty="0"/>
              <a:t>Modifying a block page requires all other pages to be copied to new block.</a:t>
            </a:r>
          </a:p>
          <a:p>
            <a:pPr lvl="1"/>
            <a:r>
              <a:rPr lang="en-US" dirty="0"/>
              <a:t>Flash translation layer allows accumulating series of small writes before doing block write.</a:t>
            </a:r>
          </a:p>
        </p:txBody>
      </p:sp>
      <p:sp>
        <p:nvSpPr>
          <p:cNvPr id="4" name="TextBox 3"/>
          <p:cNvSpPr txBox="1"/>
          <p:nvPr/>
        </p:nvSpPr>
        <p:spPr>
          <a:xfrm>
            <a:off x="177339" y="1854801"/>
            <a:ext cx="8859220" cy="707886"/>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throughput   2,126 MB/s	 Sequential write </a:t>
            </a:r>
            <a:r>
              <a:rPr lang="en-US" sz="2000" dirty="0" err="1">
                <a:latin typeface="Calibri" pitchFamily="34" charset="0"/>
              </a:rPr>
              <a:t>tput</a:t>
            </a:r>
            <a:r>
              <a:rPr lang="en-US" sz="2000" dirty="0">
                <a:latin typeface="Calibri" pitchFamily="34" charset="0"/>
              </a:rPr>
              <a:t>	1,880 MB/s</a:t>
            </a:r>
          </a:p>
          <a:p>
            <a:r>
              <a:rPr lang="en-US" sz="2000" dirty="0">
                <a:latin typeface="Calibri" pitchFamily="34" charset="0"/>
              </a:rPr>
              <a:t>Random read throughput	         140 MB/s	 Random write </a:t>
            </a:r>
            <a:r>
              <a:rPr lang="en-US" sz="2000" dirty="0" err="1">
                <a:latin typeface="Calibri" pitchFamily="34" charset="0"/>
              </a:rPr>
              <a:t>tput</a:t>
            </a:r>
            <a:r>
              <a:rPr lang="en-US" sz="2000" dirty="0">
                <a:latin typeface="Calibri" pitchFamily="34" charset="0"/>
              </a:rPr>
              <a:t>	      59 MB/s</a:t>
            </a:r>
          </a:p>
        </p:txBody>
      </p:sp>
      <p:sp>
        <p:nvSpPr>
          <p:cNvPr id="6" name="Rectangle 5">
            <a:extLst>
              <a:ext uri="{FF2B5EF4-FFF2-40B4-BE49-F238E27FC236}">
                <a16:creationId xmlns:a16="http://schemas.microsoft.com/office/drawing/2014/main" id="{84475DB9-3FD5-C04E-AAC9-47DCE92E4DE3}"/>
              </a:ext>
            </a:extLst>
          </p:cNvPr>
          <p:cNvSpPr/>
          <p:nvPr/>
        </p:nvSpPr>
        <p:spPr>
          <a:xfrm>
            <a:off x="883328" y="1508300"/>
            <a:ext cx="7449629" cy="584775"/>
          </a:xfrm>
          <a:prstGeom prst="rect">
            <a:avLst/>
          </a:prstGeom>
        </p:spPr>
        <p:txBody>
          <a:bodyPr wrap="square">
            <a:spAutoFit/>
          </a:bodyPr>
          <a:lstStyle/>
          <a:p>
            <a:r>
              <a:rPr lang="en-US" sz="1600" dirty="0">
                <a:hlinkClick r:id="rId3"/>
              </a:rPr>
              <a:t>https://ssd.userbenchmark.com/SpeedTest/711305/Samsung-SSD-970-EVO-Plus-250GB</a:t>
            </a:r>
            <a:endParaRPr lang="en-US" sz="1600" dirty="0"/>
          </a:p>
          <a:p>
            <a:endParaRPr lang="en-US" sz="1600" dirty="0"/>
          </a:p>
        </p:txBody>
      </p:sp>
      <p:pic>
        <p:nvPicPr>
          <p:cNvPr id="8" name="Picture 2" descr="https://pic3.zhimg.com/80/v2-19c279b745abbeb79482ad104e09ad69_1440w.jpg?source=1940ef5c">
            <a:extLst>
              <a:ext uri="{FF2B5EF4-FFF2-40B4-BE49-F238E27FC236}">
                <a16:creationId xmlns:a16="http://schemas.microsoft.com/office/drawing/2014/main" id="{9933A38B-ABF0-421B-98B2-DFD6A5B777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397427"/>
            <a:ext cx="4713689" cy="33216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s://pic1.zhimg.com/80/v2-4e8d36be9c36d501a0162cb7bc869f6e_1440w.jpg?source=1940ef5c">
            <a:extLst>
              <a:ext uri="{FF2B5EF4-FFF2-40B4-BE49-F238E27FC236}">
                <a16:creationId xmlns:a16="http://schemas.microsoft.com/office/drawing/2014/main" id="{2004E2C0-ADF0-46EA-920C-2A9092153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6078" y="3461451"/>
            <a:ext cx="4477922" cy="31936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3">
            <a:extLst>
              <a:ext uri="{FF2B5EF4-FFF2-40B4-BE49-F238E27FC236}">
                <a16:creationId xmlns:a16="http://schemas.microsoft.com/office/drawing/2014/main" id="{7FCF4D24-AC67-4D01-B48A-6758E76393E6}"/>
              </a:ext>
            </a:extLst>
          </p:cNvPr>
          <p:cNvSpPr txBox="1"/>
          <p:nvPr/>
        </p:nvSpPr>
        <p:spPr>
          <a:xfrm>
            <a:off x="177339" y="2646641"/>
            <a:ext cx="8859220" cy="707886"/>
          </a:xfrm>
          <a:prstGeom prst="rect">
            <a:avLst/>
          </a:prstGeom>
          <a:solidFill>
            <a:srgbClr val="E2E2E2"/>
          </a:solidFill>
          <a:ln w="19050" cmpd="sng">
            <a:solidFill>
              <a:schemeClr val="tx1"/>
            </a:solidFill>
          </a:ln>
        </p:spPr>
        <p:txBody>
          <a:bodyPr wrap="square" rtlCol="0">
            <a:spAutoFit/>
          </a:bodyPr>
          <a:lstStyle/>
          <a:p>
            <a:r>
              <a:rPr lang="en-US" sz="2000" dirty="0">
                <a:latin typeface="Calibri" pitchFamily="34" charset="0"/>
              </a:rPr>
              <a:t>Sequential read throughput   2,206 MB/s	 Sequential write </a:t>
            </a:r>
            <a:r>
              <a:rPr lang="en-US" sz="2000" dirty="0" err="1">
                <a:latin typeface="Calibri" pitchFamily="34" charset="0"/>
              </a:rPr>
              <a:t>tput</a:t>
            </a:r>
            <a:r>
              <a:rPr lang="en-US" sz="2000" dirty="0">
                <a:latin typeface="Calibri" pitchFamily="34" charset="0"/>
              </a:rPr>
              <a:t>	1,906 MB/s</a:t>
            </a:r>
          </a:p>
          <a:p>
            <a:r>
              <a:rPr lang="en-US" sz="2000" dirty="0">
                <a:latin typeface="Calibri" pitchFamily="34" charset="0"/>
              </a:rPr>
              <a:t>Random read throughput	         61.5 MB/s	 Random write </a:t>
            </a:r>
            <a:r>
              <a:rPr lang="en-US" sz="2000" dirty="0" err="1">
                <a:latin typeface="Calibri" pitchFamily="34" charset="0"/>
              </a:rPr>
              <a:t>tput</a:t>
            </a:r>
            <a:r>
              <a:rPr lang="en-US" sz="2000" dirty="0">
                <a:latin typeface="Calibri" pitchFamily="34" charset="0"/>
              </a:rPr>
              <a:t>	    151 MB/s</a:t>
            </a:r>
          </a:p>
        </p:txBody>
      </p:sp>
    </p:spTree>
    <p:extLst>
      <p:ext uri="{BB962C8B-B14F-4D97-AF65-F5344CB8AC3E}">
        <p14:creationId xmlns:p14="http://schemas.microsoft.com/office/powerpoint/2010/main" val="4086798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SSD Tradeoffs	vs Rotating Disks</a:t>
            </a:r>
            <a:endParaRPr lang="en-US" dirty="0"/>
          </a:p>
        </p:txBody>
      </p:sp>
      <p:sp>
        <p:nvSpPr>
          <p:cNvPr id="3" name="Content Placeholder 2"/>
          <p:cNvSpPr>
            <a:spLocks noGrp="1"/>
          </p:cNvSpPr>
          <p:nvPr>
            <p:ph idx="1"/>
          </p:nvPr>
        </p:nvSpPr>
        <p:spPr>
          <a:xfrm>
            <a:off x="396875" y="1362075"/>
            <a:ext cx="8294949" cy="4972050"/>
          </a:xfrm>
        </p:spPr>
        <p:txBody>
          <a:bodyPr/>
          <a:lstStyle/>
          <a:p>
            <a:r>
              <a:rPr lang="en-US" dirty="0"/>
              <a:t>Advantages </a:t>
            </a:r>
          </a:p>
          <a:p>
            <a:pPr lvl="1"/>
            <a:r>
              <a:rPr lang="en-US" dirty="0"/>
              <a:t>No moving parts </a:t>
            </a:r>
            <a:r>
              <a:rPr lang="en-US" dirty="0" err="1">
                <a:sym typeface="Wingdings"/>
              </a:rPr>
              <a:t></a:t>
            </a:r>
            <a:r>
              <a:rPr lang="en-US" dirty="0">
                <a:sym typeface="Wingdings"/>
              </a:rPr>
              <a:t> faster, less power, more rugged</a:t>
            </a:r>
            <a:endParaRPr lang="en-US" dirty="0"/>
          </a:p>
          <a:p>
            <a:pPr lvl="1"/>
            <a:endParaRPr lang="en-US" dirty="0"/>
          </a:p>
          <a:p>
            <a:r>
              <a:rPr lang="en-US" dirty="0"/>
              <a:t>Disadvantages</a:t>
            </a:r>
          </a:p>
          <a:p>
            <a:pPr lvl="1"/>
            <a:r>
              <a:rPr lang="en-US" dirty="0"/>
              <a:t>Have the potential to wear out </a:t>
            </a:r>
          </a:p>
          <a:p>
            <a:pPr lvl="2"/>
            <a:r>
              <a:rPr lang="en-US" altLang="zh-CN" dirty="0"/>
              <a:t>Mitigated by “wear leveling logic” in flash translation layer</a:t>
            </a:r>
            <a:endParaRPr lang="en-US" dirty="0"/>
          </a:p>
          <a:p>
            <a:pPr lvl="2"/>
            <a:r>
              <a:rPr lang="en-US" dirty="0"/>
              <a:t>E.g. Samsung 940 EVO Plus guarantees 600 writes/byte of writes before they wear out</a:t>
            </a:r>
          </a:p>
          <a:p>
            <a:pPr lvl="2"/>
            <a:r>
              <a:rPr lang="en-US" dirty="0"/>
              <a:t>Controller migrates data to minimize wear level</a:t>
            </a:r>
          </a:p>
          <a:p>
            <a:pPr lvl="1"/>
            <a:r>
              <a:rPr lang="en-US" dirty="0"/>
              <a:t>In 2021, about 4 times more expensive per byte </a:t>
            </a:r>
            <a:r>
              <a:rPr lang="zh-CN" altLang="en-US" dirty="0"/>
              <a:t>（</a:t>
            </a:r>
            <a:r>
              <a:rPr lang="en-US" altLang="zh-CN" dirty="0"/>
              <a:t>in China</a:t>
            </a:r>
            <a:r>
              <a:rPr lang="zh-CN" altLang="en-US" dirty="0"/>
              <a:t>）</a:t>
            </a:r>
            <a:endParaRPr lang="en-US" dirty="0"/>
          </a:p>
          <a:p>
            <a:pPr lvl="2"/>
            <a:r>
              <a:rPr lang="en-US" dirty="0"/>
              <a:t>And, relative cost will keep dropping</a:t>
            </a:r>
          </a:p>
          <a:p>
            <a:r>
              <a:rPr lang="en-US" dirty="0"/>
              <a:t>Applications</a:t>
            </a:r>
          </a:p>
          <a:p>
            <a:pPr lvl="1"/>
            <a:r>
              <a:rPr lang="en-US" dirty="0"/>
              <a:t>MP3 players, smart phones, laptops</a:t>
            </a:r>
          </a:p>
          <a:p>
            <a:pPr lvl="1"/>
            <a:r>
              <a:rPr lang="en-US" dirty="0"/>
              <a:t>Increasingly common in desktops and servers</a:t>
            </a:r>
          </a:p>
        </p:txBody>
      </p:sp>
    </p:spTree>
    <p:extLst>
      <p:ext uri="{BB962C8B-B14F-4D97-AF65-F5344CB8AC3E}">
        <p14:creationId xmlns:p14="http://schemas.microsoft.com/office/powerpoint/2010/main" val="579655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a:off x="76200" y="30321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95587" name="Rectangle 3"/>
          <p:cNvSpPr>
            <a:spLocks noChangeArrowheads="1"/>
          </p:cNvSpPr>
          <p:nvPr/>
        </p:nvSpPr>
        <p:spPr bwMode="auto">
          <a:xfrm>
            <a:off x="76200" y="3032125"/>
            <a:ext cx="8893175" cy="1751762"/>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endParaRPr lang="en-US" sz="2000" dirty="0">
              <a:solidFill>
                <a:srgbClr val="000000"/>
              </a:solidFill>
            </a:endParaRPr>
          </a:p>
          <a:p>
            <a:pPr algn="l" defTabSz="857250">
              <a:lnSpc>
                <a:spcPct val="100000"/>
              </a:lnSpc>
            </a:pPr>
            <a:endParaRPr lang="en-US" sz="1600" dirty="0">
              <a:solidFill>
                <a:srgbClr val="22228B"/>
              </a:solidFill>
            </a:endParaRPr>
          </a:p>
          <a:p>
            <a:pPr defTabSz="857250"/>
            <a:r>
              <a:rPr lang="en-US" sz="1800" dirty="0">
                <a:solidFill>
                  <a:srgbClr val="22228B"/>
                </a:solidFill>
              </a:rPr>
              <a:t>$/MB		880	100	30	1	0.1	0.06	0.02	</a:t>
            </a:r>
            <a:r>
              <a:rPr lang="en-US" sz="1800" i="1" dirty="0">
                <a:solidFill>
                  <a:srgbClr val="22228B"/>
                </a:solidFill>
              </a:rPr>
              <a:t>44,000</a:t>
            </a:r>
          </a:p>
          <a:p>
            <a:pPr defTabSz="857250"/>
            <a:r>
              <a:rPr lang="en-US" sz="1800" dirty="0">
                <a:solidFill>
                  <a:srgbClr val="22228B"/>
                </a:solidFill>
              </a:rPr>
              <a:t>access (ns)	200	100	70	60	50	40	20	</a:t>
            </a:r>
            <a:r>
              <a:rPr lang="en-US" sz="1800" i="1" dirty="0">
                <a:solidFill>
                  <a:srgbClr val="22228B"/>
                </a:solidFill>
              </a:rPr>
              <a:t>10</a:t>
            </a:r>
            <a:endParaRPr lang="en-US" sz="1800" dirty="0">
              <a:solidFill>
                <a:srgbClr val="22228B"/>
              </a:solidFill>
            </a:endParaRPr>
          </a:p>
          <a:p>
            <a:pPr defTabSz="857250"/>
            <a:r>
              <a:rPr lang="en-US" sz="1800" dirty="0">
                <a:solidFill>
                  <a:srgbClr val="22228B"/>
                </a:solidFill>
              </a:rPr>
              <a:t>typical size (MB) 	0.256	4	16	64	2,000	8,000	16.000	</a:t>
            </a:r>
            <a:r>
              <a:rPr lang="en-US" sz="1800" i="1" dirty="0">
                <a:solidFill>
                  <a:srgbClr val="22228B"/>
                </a:solidFill>
              </a:rPr>
              <a:t>62,500</a:t>
            </a:r>
            <a:endParaRPr lang="en-US" sz="1800" dirty="0">
              <a:solidFill>
                <a:srgbClr val="22228B"/>
              </a:solidFill>
            </a:endParaRPr>
          </a:p>
          <a:p>
            <a:pPr algn="l" defTabSz="857250">
              <a:lnSpc>
                <a:spcPct val="100000"/>
              </a:lnSpc>
            </a:pPr>
            <a:endParaRPr lang="en-US" sz="1800" dirty="0">
              <a:solidFill>
                <a:srgbClr val="22228B"/>
              </a:solidFill>
            </a:endParaRPr>
          </a:p>
        </p:txBody>
      </p:sp>
      <p:sp>
        <p:nvSpPr>
          <p:cNvPr id="18" name="Rectangle 17"/>
          <p:cNvSpPr/>
          <p:nvPr/>
        </p:nvSpPr>
        <p:spPr bwMode="auto">
          <a:xfrm>
            <a:off x="76200" y="5229225"/>
            <a:ext cx="8893175" cy="422275"/>
          </a:xfrm>
          <a:prstGeom prst="rect">
            <a:avLst/>
          </a:prstGeom>
          <a:solidFill>
            <a:srgbClr val="E2E2E2"/>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22228B"/>
              </a:solidFill>
              <a:latin typeface="Calibri" pitchFamily="34" charset="0"/>
            </a:endParaRPr>
          </a:p>
        </p:txBody>
      </p:sp>
      <p:sp>
        <p:nvSpPr>
          <p:cNvPr id="16" name="Rectangle 15"/>
          <p:cNvSpPr/>
          <p:nvPr/>
        </p:nvSpPr>
        <p:spPr bwMode="auto">
          <a:xfrm>
            <a:off x="98425" y="1482725"/>
            <a:ext cx="8893175" cy="422275"/>
          </a:xfrm>
          <a:prstGeom prst="rect">
            <a:avLst/>
          </a:prstGeom>
          <a:solidFill>
            <a:srgbClr val="E6E6E6"/>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solidFill>
                <a:srgbClr val="000000"/>
              </a:solidFill>
              <a:latin typeface="Calibri" pitchFamily="34" charset="0"/>
            </a:endParaRPr>
          </a:p>
        </p:txBody>
      </p:sp>
      <p:sp>
        <p:nvSpPr>
          <p:cNvPr id="195586" name="Rectangle 2"/>
          <p:cNvSpPr>
            <a:spLocks noGrp="1" noChangeArrowheads="1"/>
          </p:cNvSpPr>
          <p:nvPr>
            <p:ph type="title"/>
          </p:nvPr>
        </p:nvSpPr>
        <p:spPr/>
        <p:txBody>
          <a:bodyPr/>
          <a:lstStyle/>
          <a:p>
            <a:r>
              <a:rPr lang="en-US" dirty="0"/>
              <a:t>Storage Trends</a:t>
            </a:r>
          </a:p>
        </p:txBody>
      </p:sp>
      <p:sp>
        <p:nvSpPr>
          <p:cNvPr id="195589" name="Rectangle 5"/>
          <p:cNvSpPr>
            <a:spLocks noChangeArrowheads="1"/>
          </p:cNvSpPr>
          <p:nvPr/>
        </p:nvSpPr>
        <p:spPr bwMode="auto">
          <a:xfrm>
            <a:off x="0" y="2727325"/>
            <a:ext cx="750242"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DRAM</a:t>
            </a:r>
          </a:p>
        </p:txBody>
      </p:sp>
      <p:sp>
        <p:nvSpPr>
          <p:cNvPr id="195592" name="Rectangle 8"/>
          <p:cNvSpPr>
            <a:spLocks noChangeArrowheads="1"/>
          </p:cNvSpPr>
          <p:nvPr/>
        </p:nvSpPr>
        <p:spPr bwMode="auto">
          <a:xfrm>
            <a:off x="22225" y="1143000"/>
            <a:ext cx="739873"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SRAM</a:t>
            </a:r>
          </a:p>
        </p:txBody>
      </p:sp>
      <p:sp>
        <p:nvSpPr>
          <p:cNvPr id="195593" name="Rectangle 9"/>
          <p:cNvSpPr>
            <a:spLocks noChangeArrowheads="1"/>
          </p:cNvSpPr>
          <p:nvPr/>
        </p:nvSpPr>
        <p:spPr bwMode="auto">
          <a:xfrm>
            <a:off x="76200" y="5229225"/>
            <a:ext cx="8893175" cy="1474763"/>
          </a:xfrm>
          <a:prstGeom prst="rect">
            <a:avLst/>
          </a:prstGeom>
          <a:noFill/>
          <a:ln w="28575" cap="flat" cmpd="sng" algn="ctr">
            <a:solidFill>
              <a:schemeClr val="tx1"/>
            </a:solidFill>
            <a:prstDash val="solid"/>
            <a:miter lim="800000"/>
            <a:headEnd type="none" w="med" len="med"/>
            <a:tailEnd type="none" w="med" len="me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$/GB		100,000	8,000	300	10	5	0.3	0.03	</a:t>
            </a:r>
            <a:r>
              <a:rPr lang="en-US" sz="1800" i="1" dirty="0">
                <a:solidFill>
                  <a:srgbClr val="22228B"/>
                </a:solidFill>
              </a:rPr>
              <a:t>3,333,333</a:t>
            </a:r>
            <a:endParaRPr lang="en-US" sz="1800" dirty="0">
              <a:solidFill>
                <a:srgbClr val="22228B"/>
              </a:solidFill>
            </a:endParaRPr>
          </a:p>
          <a:p>
            <a:pPr defTabSz="857250"/>
            <a:r>
              <a:rPr lang="en-US" sz="1800" dirty="0">
                <a:solidFill>
                  <a:srgbClr val="22228B"/>
                </a:solidFill>
              </a:rPr>
              <a:t>access (ms)	75	28	10	8	</a:t>
            </a:r>
            <a:r>
              <a:rPr lang="en-US" sz="1800" i="1" dirty="0">
                <a:solidFill>
                  <a:srgbClr val="22228B"/>
                </a:solidFill>
              </a:rPr>
              <a:t>5	3	3	25</a:t>
            </a:r>
            <a:endParaRPr lang="en-US" sz="1800" dirty="0">
              <a:solidFill>
                <a:srgbClr val="22228B"/>
              </a:solidFill>
            </a:endParaRPr>
          </a:p>
          <a:p>
            <a:pPr defTabSz="857250"/>
            <a:r>
              <a:rPr lang="en-US" sz="1800" dirty="0">
                <a:solidFill>
                  <a:srgbClr val="22228B"/>
                </a:solidFill>
              </a:rPr>
              <a:t>typical size (GB) 	0.01	0.16	1	20	160	1,500	3,000	</a:t>
            </a:r>
            <a:r>
              <a:rPr lang="en-US" sz="1800" i="1" dirty="0">
                <a:solidFill>
                  <a:srgbClr val="22228B"/>
                </a:solidFill>
              </a:rPr>
              <a:t>300,000</a:t>
            </a:r>
          </a:p>
        </p:txBody>
      </p:sp>
      <p:sp>
        <p:nvSpPr>
          <p:cNvPr id="195595" name="Rectangle 11"/>
          <p:cNvSpPr>
            <a:spLocks noChangeArrowheads="1"/>
          </p:cNvSpPr>
          <p:nvPr/>
        </p:nvSpPr>
        <p:spPr bwMode="auto">
          <a:xfrm>
            <a:off x="22225" y="4903788"/>
            <a:ext cx="593110" cy="366767"/>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1800" dirty="0">
                <a:solidFill>
                  <a:srgbClr val="FF0000"/>
                </a:solidFill>
              </a:rPr>
              <a:t>Disk</a:t>
            </a:r>
          </a:p>
        </p:txBody>
      </p:sp>
      <p:sp>
        <p:nvSpPr>
          <p:cNvPr id="195590" name="Rectangle 6"/>
          <p:cNvSpPr>
            <a:spLocks noChangeArrowheads="1"/>
          </p:cNvSpPr>
          <p:nvPr/>
        </p:nvSpPr>
        <p:spPr bwMode="auto">
          <a:xfrm>
            <a:off x="98425" y="1482725"/>
            <a:ext cx="8893175" cy="1197764"/>
          </a:xfrm>
          <a:prstGeom prst="rect">
            <a:avLst/>
          </a:prstGeom>
          <a:noFill/>
          <a:ln w="28575" cmpd="sng">
            <a:solidFill>
              <a:schemeClr val="tx1"/>
            </a:solidFill>
            <a:miter lim="800000"/>
            <a:headEnd/>
            <a:tailEnd/>
          </a:ln>
          <a:effectLst/>
        </p:spPr>
        <p:txBody>
          <a:bodyPr wrap="square" lIns="90487" tIns="44450" rIns="90487" bIns="44450">
            <a:prstTxWarp prst="textNoShape">
              <a:avLst/>
            </a:prstTxWarp>
            <a:spAutoFit/>
          </a:bodyPr>
          <a:lstStyle/>
          <a:p>
            <a:pPr algn="l" defTabSz="857250">
              <a:lnSpc>
                <a:spcPct val="100000"/>
              </a:lnSpc>
            </a:pPr>
            <a:r>
              <a:rPr lang="en-US" sz="2000" dirty="0">
                <a:solidFill>
                  <a:srgbClr val="000000"/>
                </a:solidFill>
              </a:rPr>
              <a:t>Metric		1985	1990	1995	2000	2005	2010	2015	</a:t>
            </a:r>
            <a:r>
              <a:rPr lang="en-US" sz="2000" i="1" dirty="0">
                <a:solidFill>
                  <a:srgbClr val="000000"/>
                </a:solidFill>
              </a:rPr>
              <a:t>2015:1985</a:t>
            </a:r>
          </a:p>
          <a:p>
            <a:pPr algn="l" defTabSz="857250">
              <a:lnSpc>
                <a:spcPct val="100000"/>
              </a:lnSpc>
            </a:pPr>
            <a:endParaRPr lang="en-US" sz="1600" dirty="0">
              <a:solidFill>
                <a:srgbClr val="22228B"/>
              </a:solidFill>
            </a:endParaRPr>
          </a:p>
          <a:p>
            <a:pPr defTabSz="857250"/>
            <a:r>
              <a:rPr lang="en-US" sz="1800" dirty="0">
                <a:solidFill>
                  <a:srgbClr val="22228B"/>
                </a:solidFill>
              </a:rPr>
              <a:t>$/MB		2,900	320	256	100	75	60	</a:t>
            </a:r>
            <a:r>
              <a:rPr lang="en-US" sz="1800" i="1" dirty="0">
                <a:solidFill>
                  <a:srgbClr val="22228B"/>
                </a:solidFill>
              </a:rPr>
              <a:t>25	116</a:t>
            </a:r>
            <a:endParaRPr lang="en-US" sz="1800" dirty="0">
              <a:solidFill>
                <a:srgbClr val="22228B"/>
              </a:solidFill>
            </a:endParaRPr>
          </a:p>
          <a:p>
            <a:pPr defTabSz="857250"/>
            <a:r>
              <a:rPr lang="en-US" sz="1800" dirty="0">
                <a:solidFill>
                  <a:srgbClr val="22228B"/>
                </a:solidFill>
              </a:rPr>
              <a:t>access (ns)	150	35	15	3	2	1.5	</a:t>
            </a:r>
            <a:r>
              <a:rPr lang="en-US" sz="1800" i="1" dirty="0">
                <a:solidFill>
                  <a:srgbClr val="22228B"/>
                </a:solidFill>
              </a:rPr>
              <a:t>1.3	115</a:t>
            </a:r>
          </a:p>
        </p:txBody>
      </p:sp>
    </p:spTree>
    <p:extLst>
      <p:ext uri="{BB962C8B-B14F-4D97-AF65-F5344CB8AC3E}">
        <p14:creationId xmlns:p14="http://schemas.microsoft.com/office/powerpoint/2010/main" val="106415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36" name="Rectangle 28"/>
          <p:cNvSpPr>
            <a:spLocks noGrp="1" noChangeArrowheads="1"/>
          </p:cNvSpPr>
          <p:nvPr>
            <p:ph type="title"/>
          </p:nvPr>
        </p:nvSpPr>
        <p:spPr/>
        <p:txBody>
          <a:bodyPr/>
          <a:lstStyle/>
          <a:p>
            <a:r>
              <a:rPr lang="en-US"/>
              <a:t>Memory Read Transaction (2)</a:t>
            </a:r>
          </a:p>
        </p:txBody>
      </p:sp>
      <p:sp>
        <p:nvSpPr>
          <p:cNvPr id="68637" name="Rectangle 29"/>
          <p:cNvSpPr>
            <a:spLocks noGrp="1" noChangeArrowheads="1"/>
          </p:cNvSpPr>
          <p:nvPr>
            <p:ph idx="1"/>
          </p:nvPr>
        </p:nvSpPr>
        <p:spPr/>
        <p:txBody>
          <a:bodyPr/>
          <a:lstStyle/>
          <a:p>
            <a:r>
              <a:rPr lang="en-US" dirty="0"/>
              <a:t>Main memory reads A from the memory bus, retrieves word </a:t>
            </a:r>
            <a:r>
              <a:rPr lang="en-US" dirty="0" err="1"/>
              <a:t>x</a:t>
            </a:r>
            <a:r>
              <a:rPr lang="en-US" dirty="0"/>
              <a:t>, and places it on the bus.</a:t>
            </a:r>
          </a:p>
        </p:txBody>
      </p:sp>
      <p:sp>
        <p:nvSpPr>
          <p:cNvPr id="68612" name="AutoShape 4"/>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3" name="Rectangle 5"/>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14" name="AutoShape 6"/>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8615" name="Rectangle 7"/>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6" name="Rectangle 8"/>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7" name="Rectangle 9"/>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8" name="Rectangle 10"/>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19" name="Rectangle 11"/>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0" name="AutoShape 12"/>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1" name="AutoShape 13"/>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2" name="Rectangle 14"/>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68623" name="Text Box 15"/>
          <p:cNvSpPr txBox="1">
            <a:spLocks noChangeArrowheads="1"/>
          </p:cNvSpPr>
          <p:nvPr/>
        </p:nvSpPr>
        <p:spPr bwMode="auto">
          <a:xfrm>
            <a:off x="1689100"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8624" name="AutoShape 16"/>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8625" name="Line 17"/>
          <p:cNvSpPr>
            <a:spLocks noChangeShapeType="1"/>
          </p:cNvSpPr>
          <p:nvPr/>
        </p:nvSpPr>
        <p:spPr bwMode="auto">
          <a:xfrm>
            <a:off x="2805113" y="4187825"/>
            <a:ext cx="3962400" cy="0"/>
          </a:xfrm>
          <a:prstGeom prst="line">
            <a:avLst/>
          </a:prstGeom>
          <a:noFill/>
          <a:ln w="76200">
            <a:solidFill>
              <a:srgbClr val="FF0000"/>
            </a:solidFill>
            <a:round/>
            <a:headEnd type="triangle" w="med" len="med"/>
            <a:tailEnd/>
          </a:ln>
          <a:effectLst/>
        </p:spPr>
        <p:txBody>
          <a:bodyPr wrap="none" anchor="ctr">
            <a:prstTxWarp prst="textNoShape">
              <a:avLst/>
            </a:prstTxWarp>
          </a:bodyPr>
          <a:lstStyle/>
          <a:p>
            <a:endParaRPr lang="en-US"/>
          </a:p>
        </p:txBody>
      </p:sp>
      <p:sp>
        <p:nvSpPr>
          <p:cNvPr id="68626"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8627" name="Text Box 19"/>
          <p:cNvSpPr txBox="1">
            <a:spLocks noChangeArrowheads="1"/>
          </p:cNvSpPr>
          <p:nvPr/>
        </p:nvSpPr>
        <p:spPr bwMode="auto">
          <a:xfrm>
            <a:off x="5772844" y="3729623"/>
            <a:ext cx="31770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x</a:t>
            </a:r>
          </a:p>
        </p:txBody>
      </p:sp>
      <p:sp>
        <p:nvSpPr>
          <p:cNvPr id="68628" name="Rectangle 20"/>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8629" name="Text Box 21"/>
          <p:cNvSpPr txBox="1">
            <a:spLocks noChangeArrowheads="1"/>
          </p:cNvSpPr>
          <p:nvPr/>
        </p:nvSpPr>
        <p:spPr bwMode="auto">
          <a:xfrm>
            <a:off x="7678738" y="36845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8630" name="Text Box 22"/>
          <p:cNvSpPr txBox="1">
            <a:spLocks noChangeArrowheads="1"/>
          </p:cNvSpPr>
          <p:nvPr/>
        </p:nvSpPr>
        <p:spPr bwMode="auto">
          <a:xfrm>
            <a:off x="7662863" y="41878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8631" name="Rectangle 23"/>
          <p:cNvSpPr>
            <a:spLocks noChangeArrowheads="1"/>
          </p:cNvSpPr>
          <p:nvPr/>
        </p:nvSpPr>
        <p:spPr bwMode="auto">
          <a:xfrm>
            <a:off x="6767513" y="42799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8632" name="Text Box 24"/>
          <p:cNvSpPr txBox="1">
            <a:spLocks noChangeArrowheads="1"/>
          </p:cNvSpPr>
          <p:nvPr/>
        </p:nvSpPr>
        <p:spPr bwMode="auto">
          <a:xfrm>
            <a:off x="6553200" y="3471446"/>
            <a:ext cx="1319711"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8633" name="Text Box 25"/>
          <p:cNvSpPr txBox="1">
            <a:spLocks noChangeArrowheads="1"/>
          </p:cNvSpPr>
          <p:nvPr/>
        </p:nvSpPr>
        <p:spPr bwMode="auto">
          <a:xfrm>
            <a:off x="1252021" y="30120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8634" name="Text Box 26"/>
          <p:cNvSpPr txBox="1">
            <a:spLocks noChangeArrowheads="1"/>
          </p:cNvSpPr>
          <p:nvPr/>
        </p:nvSpPr>
        <p:spPr bwMode="auto">
          <a:xfrm>
            <a:off x="4306800" y="37137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68635" name="Text Box 27"/>
          <p:cNvSpPr txBox="1">
            <a:spLocks noChangeArrowheads="1"/>
          </p:cNvSpPr>
          <p:nvPr/>
        </p:nvSpPr>
        <p:spPr bwMode="auto">
          <a:xfrm>
            <a:off x="4648200" y="2466975"/>
            <a:ext cx="2984811"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8625"/>
                                        </p:tgtEl>
                                        <p:attrNameLst>
                                          <p:attrName>style.visibility</p:attrName>
                                        </p:attrNameLst>
                                      </p:cBhvr>
                                      <p:to>
                                        <p:strVal val="visible"/>
                                      </p:to>
                                    </p:set>
                                    <p:animEffect transition="in" filter="wipe(right)">
                                      <p:cBhvr>
                                        <p:cTn id="7" dur="500"/>
                                        <p:tgtEl>
                                          <p:spTgt spid="68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76200" y="1814513"/>
            <a:ext cx="8826500" cy="395287"/>
          </a:xfrm>
          <a:prstGeom prst="rect">
            <a:avLst/>
          </a:prstGeom>
          <a:solidFill>
            <a:srgbClr val="E0E0E0"/>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197634" name="Rectangle 2"/>
          <p:cNvSpPr>
            <a:spLocks noGrp="1" noChangeArrowheads="1"/>
          </p:cNvSpPr>
          <p:nvPr>
            <p:ph type="title"/>
          </p:nvPr>
        </p:nvSpPr>
        <p:spPr/>
        <p:txBody>
          <a:bodyPr/>
          <a:lstStyle/>
          <a:p>
            <a:r>
              <a:rPr lang="en-US" dirty="0"/>
              <a:t>CPU Clock Rates</a:t>
            </a:r>
          </a:p>
        </p:txBody>
      </p:sp>
      <p:sp>
        <p:nvSpPr>
          <p:cNvPr id="197635" name="Rectangle 3"/>
          <p:cNvSpPr>
            <a:spLocks noChangeArrowheads="1"/>
          </p:cNvSpPr>
          <p:nvPr/>
        </p:nvSpPr>
        <p:spPr bwMode="auto">
          <a:xfrm>
            <a:off x="76200" y="1814513"/>
            <a:ext cx="8826500" cy="4213975"/>
          </a:xfrm>
          <a:prstGeom prst="rect">
            <a:avLst/>
          </a:prstGeom>
          <a:noFill/>
          <a:ln w="28575" cap="flat" cmpd="sng" algn="ctr">
            <a:solidFill>
              <a:srgbClr val="000000"/>
            </a:solidFill>
            <a:prstDash val="solid"/>
            <a:miter lim="800000"/>
            <a:headEnd type="none" w="med" len="med"/>
            <a:tailEnd type="none" w="med" len="med"/>
          </a:ln>
          <a:effectLst/>
        </p:spPr>
        <p:txBody>
          <a:bodyPr wrap="square" lIns="90487" tIns="44450" rIns="90487" bIns="44450">
            <a:prstTxWarp prst="textNoShape">
              <a:avLst/>
            </a:prstTxWarp>
            <a:spAutoFit/>
          </a:bodyPr>
          <a:lstStyle/>
          <a:p>
            <a:r>
              <a:rPr lang="en-US" sz="1600" dirty="0"/>
              <a:t>	</a:t>
            </a:r>
            <a:r>
              <a:rPr lang="en-US" sz="2000" dirty="0"/>
              <a:t>1985	1990	1995	</a:t>
            </a:r>
            <a:r>
              <a:rPr lang="en-US" sz="1800" dirty="0"/>
              <a:t>2003	2005	2010	2015	</a:t>
            </a:r>
            <a:r>
              <a:rPr lang="en-US" sz="1800" i="1" dirty="0"/>
              <a:t>2015:1985</a:t>
            </a:r>
          </a:p>
          <a:p>
            <a:endParaRPr lang="en-US" sz="1400" dirty="0"/>
          </a:p>
          <a:p>
            <a:r>
              <a:rPr lang="en-US" sz="1800" dirty="0"/>
              <a:t>CPU	 80286	80386	Pentium	P-4	Core 2	Core i7(n)	Core i7(h)	</a:t>
            </a:r>
          </a:p>
          <a:p>
            <a:pPr algn="l">
              <a:lnSpc>
                <a:spcPct val="100000"/>
              </a:lnSpc>
            </a:pPr>
            <a:endParaRPr lang="en-US" sz="1800" dirty="0"/>
          </a:p>
          <a:p>
            <a:pPr algn="l">
              <a:lnSpc>
                <a:spcPct val="100000"/>
              </a:lnSpc>
            </a:pPr>
            <a:r>
              <a:rPr lang="en-US" sz="1800" dirty="0"/>
              <a:t>Clock </a:t>
            </a:r>
          </a:p>
          <a:p>
            <a:r>
              <a:rPr lang="en-US" sz="1800" dirty="0"/>
              <a:t>rate (MHz) 6	20	150	3,300	2,000	2,500	3,000	500</a:t>
            </a:r>
          </a:p>
          <a:p>
            <a:endParaRPr lang="en-US" sz="1800" dirty="0"/>
          </a:p>
          <a:p>
            <a:pPr algn="l">
              <a:lnSpc>
                <a:spcPct val="100000"/>
              </a:lnSpc>
            </a:pPr>
            <a:r>
              <a:rPr lang="en-US" sz="1800" dirty="0"/>
              <a:t>Cycle </a:t>
            </a:r>
          </a:p>
          <a:p>
            <a:r>
              <a:rPr lang="en-US" sz="1800" dirty="0"/>
              <a:t>time (ns)	166	50	6	0.30	0.50	0.4	0.33	500</a:t>
            </a:r>
          </a:p>
          <a:p>
            <a:pPr algn="l">
              <a:lnSpc>
                <a:spcPct val="100000"/>
              </a:lnSpc>
            </a:pPr>
            <a:endParaRPr lang="en-US" sz="1800" dirty="0"/>
          </a:p>
          <a:p>
            <a:r>
              <a:rPr lang="en-US" sz="1800" dirty="0"/>
              <a:t>Cores	 1  	1	1	1	2	4	4	4</a:t>
            </a:r>
          </a:p>
          <a:p>
            <a:pPr algn="l">
              <a:lnSpc>
                <a:spcPct val="100000"/>
              </a:lnSpc>
            </a:pPr>
            <a:endParaRPr lang="en-US" sz="1800" dirty="0"/>
          </a:p>
          <a:p>
            <a:pPr algn="l">
              <a:lnSpc>
                <a:spcPct val="100000"/>
              </a:lnSpc>
            </a:pPr>
            <a:r>
              <a:rPr lang="en-US" sz="1800" dirty="0"/>
              <a:t>Effective</a:t>
            </a:r>
          </a:p>
          <a:p>
            <a:r>
              <a:rPr lang="en-US" sz="1800" dirty="0"/>
              <a:t>cycle 	166	50	6	0.30	0.25	0.10	0.08	2,075</a:t>
            </a:r>
          </a:p>
          <a:p>
            <a:pPr algn="l">
              <a:lnSpc>
                <a:spcPct val="100000"/>
              </a:lnSpc>
            </a:pPr>
            <a:r>
              <a:rPr lang="en-US" sz="1800" dirty="0"/>
              <a:t>time (ns)</a:t>
            </a:r>
          </a:p>
        </p:txBody>
      </p:sp>
      <p:sp>
        <p:nvSpPr>
          <p:cNvPr id="7" name="TextBox 6"/>
          <p:cNvSpPr txBox="1"/>
          <p:nvPr/>
        </p:nvSpPr>
        <p:spPr>
          <a:xfrm>
            <a:off x="4470400" y="621268"/>
            <a:ext cx="3712186" cy="646331"/>
          </a:xfrm>
          <a:prstGeom prst="rect">
            <a:avLst/>
          </a:prstGeom>
          <a:noFill/>
        </p:spPr>
        <p:txBody>
          <a:bodyPr wrap="none" rtlCol="0">
            <a:spAutoFit/>
          </a:bodyPr>
          <a:lstStyle/>
          <a:p>
            <a:r>
              <a:rPr lang="en-US" sz="1800" dirty="0">
                <a:latin typeface="Calibri" pitchFamily="34" charset="0"/>
              </a:rPr>
              <a:t>Inflection point in computer history</a:t>
            </a:r>
          </a:p>
          <a:p>
            <a:r>
              <a:rPr lang="en-US" sz="1800" dirty="0">
                <a:latin typeface="Calibri" pitchFamily="34" charset="0"/>
              </a:rPr>
              <a:t>when designers hit the “Power Wall”</a:t>
            </a:r>
          </a:p>
        </p:txBody>
      </p:sp>
      <p:cxnSp>
        <p:nvCxnSpPr>
          <p:cNvPr id="9" name="Straight Arrow Connector 8"/>
          <p:cNvCxnSpPr/>
          <p:nvPr/>
        </p:nvCxnSpPr>
        <p:spPr bwMode="auto">
          <a:xfrm rot="10800000" flipV="1">
            <a:off x="4470402" y="1267598"/>
            <a:ext cx="457198" cy="332606"/>
          </a:xfrm>
          <a:prstGeom prst="straightConnector1">
            <a:avLst/>
          </a:prstGeom>
          <a:noFill/>
          <a:ln w="25400" cap="flat" cmpd="sng" algn="ctr">
            <a:solidFill>
              <a:schemeClr val="tx1"/>
            </a:solidFill>
            <a:prstDash val="solid"/>
            <a:round/>
            <a:headEnd type="none" w="med" len="med"/>
            <a:tailEnd type="arrow"/>
          </a:ln>
          <a:effectLst/>
        </p:spPr>
      </p:cxnSp>
      <p:sp>
        <p:nvSpPr>
          <p:cNvPr id="14" name="Rectangle 13"/>
          <p:cNvSpPr/>
          <p:nvPr/>
        </p:nvSpPr>
        <p:spPr bwMode="auto">
          <a:xfrm>
            <a:off x="3683000" y="1600205"/>
            <a:ext cx="685800" cy="4724396"/>
          </a:xfrm>
          <a:prstGeom prst="rect">
            <a:avLst/>
          </a:prstGeom>
          <a:noFill/>
          <a:ln w="12700" cap="flat" cmpd="sng" algn="ctr">
            <a:solidFill>
              <a:schemeClr val="tx1"/>
            </a:solidFill>
            <a:prstDash val="dash"/>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2" name="TextBox 1"/>
          <p:cNvSpPr txBox="1"/>
          <p:nvPr/>
        </p:nvSpPr>
        <p:spPr>
          <a:xfrm>
            <a:off x="5295900" y="6197601"/>
            <a:ext cx="2356610" cy="646331"/>
          </a:xfrm>
          <a:prstGeom prst="rect">
            <a:avLst/>
          </a:prstGeom>
          <a:noFill/>
        </p:spPr>
        <p:txBody>
          <a:bodyPr wrap="none" rtlCol="0">
            <a:spAutoFit/>
          </a:bodyPr>
          <a:lstStyle/>
          <a:p>
            <a:r>
              <a:rPr lang="en-US" sz="1800" dirty="0">
                <a:latin typeface="Calibri" pitchFamily="34" charset="0"/>
              </a:rPr>
              <a:t>(n) Nehalem processor</a:t>
            </a:r>
          </a:p>
          <a:p>
            <a:r>
              <a:rPr lang="en-US" sz="1800" dirty="0">
                <a:latin typeface="Calibri" pitchFamily="34" charset="0"/>
              </a:rPr>
              <a:t>(h) </a:t>
            </a:r>
            <a:r>
              <a:rPr lang="en-US" sz="1800" dirty="0" err="1">
                <a:latin typeface="Calibri" pitchFamily="34" charset="0"/>
              </a:rPr>
              <a:t>Haswell</a:t>
            </a:r>
            <a:r>
              <a:rPr lang="en-US" sz="1800" dirty="0">
                <a:latin typeface="Calibri" pitchFamily="34" charset="0"/>
              </a:rPr>
              <a:t> processor</a:t>
            </a:r>
          </a:p>
        </p:txBody>
      </p:sp>
    </p:spTree>
    <p:extLst>
      <p:ext uri="{BB962C8B-B14F-4D97-AF65-F5344CB8AC3E}">
        <p14:creationId xmlns:p14="http://schemas.microsoft.com/office/powerpoint/2010/main" val="2041126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357018" y="435678"/>
            <a:ext cx="7592093" cy="762000"/>
          </a:xfrm>
        </p:spPr>
        <p:txBody>
          <a:bodyPr/>
          <a:lstStyle/>
          <a:p>
            <a:r>
              <a:rPr lang="en-US" dirty="0"/>
              <a:t>The CPU-Memory Gap</a:t>
            </a:r>
          </a:p>
        </p:txBody>
      </p:sp>
      <p:sp>
        <p:nvSpPr>
          <p:cNvPr id="199684" name="Rectangle 4"/>
          <p:cNvSpPr>
            <a:spLocks noChangeArrowheads="1"/>
          </p:cNvSpPr>
          <p:nvPr/>
        </p:nvSpPr>
        <p:spPr bwMode="auto">
          <a:xfrm>
            <a:off x="404813" y="1143000"/>
            <a:ext cx="8167687" cy="446276"/>
          </a:xfrm>
          <a:prstGeom prst="rect">
            <a:avLst/>
          </a:prstGeom>
          <a:noFill/>
          <a:ln w="19050">
            <a:noFill/>
            <a:miter lim="800000"/>
            <a:headEnd/>
            <a:tailEnd type="none" w="sm" len="sm"/>
          </a:ln>
          <a:effectLst/>
        </p:spPr>
        <p:txBody>
          <a:bodyPr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C00000"/>
                </a:solidFill>
                <a:effectLst>
                  <a:outerShdw blurRad="38100" dist="38100" dir="2700000" algn="tl">
                    <a:srgbClr val="DDDDDD"/>
                  </a:outerShdw>
                </a:effectLst>
              </a:rPr>
              <a:t>The gap between DRAM, disk, and CPU speeds</a:t>
            </a:r>
            <a:r>
              <a:rPr lang="en-US" dirty="0">
                <a:solidFill>
                  <a:srgbClr val="C00000"/>
                </a:solidFill>
                <a:effectLst>
                  <a:outerShdw blurRad="38100" dist="38100" dir="2700000" algn="tl">
                    <a:srgbClr val="DDDDDD"/>
                  </a:outerShdw>
                </a:effectLst>
              </a:rPr>
              <a:t> </a:t>
            </a:r>
            <a:r>
              <a:rPr lang="en-US" altLang="zh-CN" dirty="0">
                <a:solidFill>
                  <a:srgbClr val="C00000"/>
                </a:solidFill>
                <a:effectLst>
                  <a:outerShdw blurRad="38100" dist="38100" dir="2700000" algn="tl">
                    <a:srgbClr val="DDDDDD"/>
                  </a:outerShdw>
                </a:effectLst>
              </a:rPr>
              <a:t>is still very wide.</a:t>
            </a:r>
            <a:endParaRPr lang="en-US" sz="2400" dirty="0">
              <a:solidFill>
                <a:srgbClr val="C00000"/>
              </a:solidFill>
              <a:effectLst>
                <a:outerShdw blurRad="38100" dist="38100" dir="2700000" algn="tl">
                  <a:srgbClr val="DDDDDD"/>
                </a:outerShdw>
              </a:effectLst>
            </a:endParaRPr>
          </a:p>
        </p:txBody>
      </p:sp>
      <p:graphicFrame>
        <p:nvGraphicFramePr>
          <p:cNvPr id="14" name="Chart 13"/>
          <p:cNvGraphicFramePr>
            <a:graphicFrameLocks/>
          </p:cNvGraphicFramePr>
          <p:nvPr>
            <p:extLst>
              <p:ext uri="{D42A27DB-BD31-4B8C-83A1-F6EECF244321}">
                <p14:modId xmlns:p14="http://schemas.microsoft.com/office/powerpoint/2010/main" val="1409947400"/>
              </p:ext>
            </p:extLst>
          </p:nvPr>
        </p:nvGraphicFramePr>
        <p:xfrm>
          <a:off x="343569" y="1773942"/>
          <a:ext cx="8421687" cy="4728736"/>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5443119" y="4159478"/>
            <a:ext cx="801759" cy="369332"/>
          </a:xfrm>
          <a:prstGeom prst="rect">
            <a:avLst/>
          </a:prstGeom>
          <a:noFill/>
        </p:spPr>
        <p:txBody>
          <a:bodyPr wrap="none" rtlCol="0">
            <a:spAutoFit/>
          </a:bodyPr>
          <a:lstStyle/>
          <a:p>
            <a:r>
              <a:rPr lang="en-US" sz="1800" dirty="0">
                <a:solidFill>
                  <a:srgbClr val="FF0000"/>
                </a:solidFill>
                <a:latin typeface="Calibri" pitchFamily="34" charset="0"/>
              </a:rPr>
              <a:t>DRAM</a:t>
            </a:r>
          </a:p>
        </p:txBody>
      </p:sp>
      <p:sp>
        <p:nvSpPr>
          <p:cNvPr id="10" name="TextBox 9"/>
          <p:cNvSpPr txBox="1"/>
          <p:nvPr/>
        </p:nvSpPr>
        <p:spPr>
          <a:xfrm>
            <a:off x="6016278" y="5189356"/>
            <a:ext cx="580395" cy="369332"/>
          </a:xfrm>
          <a:prstGeom prst="rect">
            <a:avLst/>
          </a:prstGeom>
          <a:noFill/>
        </p:spPr>
        <p:txBody>
          <a:bodyPr wrap="none" rtlCol="0">
            <a:spAutoFit/>
          </a:bodyPr>
          <a:lstStyle/>
          <a:p>
            <a:r>
              <a:rPr lang="en-US" sz="1800" dirty="0">
                <a:solidFill>
                  <a:srgbClr val="FF0000"/>
                </a:solidFill>
                <a:latin typeface="Calibri" pitchFamily="34" charset="0"/>
              </a:rPr>
              <a:t>CPU</a:t>
            </a:r>
          </a:p>
        </p:txBody>
      </p:sp>
      <p:sp>
        <p:nvSpPr>
          <p:cNvPr id="11" name="TextBox 10"/>
          <p:cNvSpPr txBox="1"/>
          <p:nvPr/>
        </p:nvSpPr>
        <p:spPr>
          <a:xfrm>
            <a:off x="5709193" y="2890510"/>
            <a:ext cx="548385" cy="369332"/>
          </a:xfrm>
          <a:prstGeom prst="rect">
            <a:avLst/>
          </a:prstGeom>
          <a:noFill/>
        </p:spPr>
        <p:txBody>
          <a:bodyPr wrap="none" rtlCol="0">
            <a:spAutoFit/>
          </a:bodyPr>
          <a:lstStyle/>
          <a:p>
            <a:r>
              <a:rPr lang="en-US" sz="1800" dirty="0">
                <a:solidFill>
                  <a:srgbClr val="FF0000"/>
                </a:solidFill>
                <a:latin typeface="Calibri" pitchFamily="34" charset="0"/>
              </a:rPr>
              <a:t>SSD</a:t>
            </a:r>
          </a:p>
        </p:txBody>
      </p:sp>
      <p:sp>
        <p:nvSpPr>
          <p:cNvPr id="8" name="TextBox 7"/>
          <p:cNvSpPr txBox="1"/>
          <p:nvPr/>
        </p:nvSpPr>
        <p:spPr>
          <a:xfrm>
            <a:off x="5419036" y="2297668"/>
            <a:ext cx="589750" cy="369332"/>
          </a:xfrm>
          <a:prstGeom prst="rect">
            <a:avLst/>
          </a:prstGeom>
          <a:noFill/>
        </p:spPr>
        <p:txBody>
          <a:bodyPr wrap="none" rtlCol="0">
            <a:spAutoFit/>
          </a:bodyPr>
          <a:lstStyle/>
          <a:p>
            <a:r>
              <a:rPr lang="en-US" sz="1800" dirty="0">
                <a:solidFill>
                  <a:srgbClr val="FF0000"/>
                </a:solidFill>
                <a:latin typeface="Calibri" pitchFamily="34" charset="0"/>
              </a:rPr>
              <a:t>Disk</a:t>
            </a:r>
          </a:p>
        </p:txBody>
      </p:sp>
      <p:sp>
        <p:nvSpPr>
          <p:cNvPr id="12" name="TextBox 8">
            <a:extLst>
              <a:ext uri="{FF2B5EF4-FFF2-40B4-BE49-F238E27FC236}">
                <a16:creationId xmlns:a16="http://schemas.microsoft.com/office/drawing/2014/main" id="{44C21E24-5130-48E0-BBDC-38E47AACA2E9}"/>
              </a:ext>
            </a:extLst>
          </p:cNvPr>
          <p:cNvSpPr txBox="1"/>
          <p:nvPr/>
        </p:nvSpPr>
        <p:spPr>
          <a:xfrm>
            <a:off x="5709193" y="4743420"/>
            <a:ext cx="764953" cy="369332"/>
          </a:xfrm>
          <a:prstGeom prst="rect">
            <a:avLst/>
          </a:prstGeom>
          <a:noFill/>
        </p:spPr>
        <p:txBody>
          <a:bodyPr wrap="none" rtlCol="0">
            <a:spAutoFit/>
          </a:bodyPr>
          <a:lstStyle/>
          <a:p>
            <a:r>
              <a:rPr lang="en-US" sz="1800" dirty="0">
                <a:solidFill>
                  <a:srgbClr val="FF0000"/>
                </a:solidFill>
                <a:latin typeface="Calibri" pitchFamily="34" charset="0"/>
              </a:rPr>
              <a:t>SRAM</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 to the Rescue!	</a:t>
            </a:r>
          </a:p>
        </p:txBody>
      </p:sp>
      <p:sp>
        <p:nvSpPr>
          <p:cNvPr id="3" name="Content Placeholder 2"/>
          <p:cNvSpPr>
            <a:spLocks noGrp="1"/>
          </p:cNvSpPr>
          <p:nvPr>
            <p:ph idx="1"/>
          </p:nvPr>
        </p:nvSpPr>
        <p:spPr/>
        <p:txBody>
          <a:bodyPr/>
          <a:lstStyle/>
          <a:p>
            <a:endParaRPr lang="en-US" dirty="0"/>
          </a:p>
          <a:p>
            <a:pPr>
              <a:buNone/>
            </a:pPr>
            <a:r>
              <a:rPr lang="en-US" dirty="0"/>
              <a:t>The key to bridging this CPU-Memory gap is a fundamental property of computer programs known as </a:t>
            </a:r>
            <a:r>
              <a:rPr lang="en-US" dirty="0">
                <a:solidFill>
                  <a:srgbClr val="FF0000"/>
                </a:solidFill>
              </a:rPr>
              <a:t>locality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altLang="zh-CN" dirty="0">
                <a:solidFill>
                  <a:schemeClr val="bg2">
                    <a:lumMod val="60000"/>
                    <a:lumOff val="40000"/>
                  </a:schemeClr>
                </a:solidFill>
              </a:rPr>
              <a:t>The memory abstraction</a:t>
            </a:r>
            <a:endParaRPr lang="en-US" dirty="0">
              <a:solidFill>
                <a:schemeClr val="bg2">
                  <a:lumMod val="60000"/>
                  <a:lumOff val="40000"/>
                </a:schemeClr>
              </a:solidFill>
            </a:endParaRPr>
          </a:p>
          <a:p>
            <a:pPr>
              <a:lnSpc>
                <a:spcPct val="80000"/>
              </a:lnSpc>
            </a:pPr>
            <a:r>
              <a:rPr lang="en-US" altLang="zh-CN" dirty="0">
                <a:solidFill>
                  <a:schemeClr val="bg2">
                    <a:lumMod val="60000"/>
                    <a:lumOff val="40000"/>
                  </a:schemeClr>
                </a:solidFill>
              </a:rPr>
              <a:t>RAM : main memory building block</a:t>
            </a:r>
            <a:endParaRPr lang="en-US" dirty="0">
              <a:solidFill>
                <a:schemeClr val="bg2">
                  <a:lumMod val="60000"/>
                  <a:lumOff val="40000"/>
                </a:schemeClr>
              </a:solidFill>
            </a:endParaRPr>
          </a:p>
          <a:p>
            <a:pPr>
              <a:lnSpc>
                <a:spcPct val="80000"/>
              </a:lnSpc>
            </a:pPr>
            <a:r>
              <a:rPr lang="en-US" dirty="0">
                <a:solidFill>
                  <a:schemeClr val="bg2">
                    <a:lumMod val="60000"/>
                    <a:lumOff val="40000"/>
                  </a:schemeClr>
                </a:solidFill>
              </a:rPr>
              <a:t>Storage technologies and trends</a:t>
            </a:r>
          </a:p>
          <a:p>
            <a:pPr>
              <a:lnSpc>
                <a:spcPct val="80000"/>
              </a:lnSpc>
            </a:pPr>
            <a:r>
              <a:rPr lang="en-US" dirty="0"/>
              <a:t>Locality of reference</a:t>
            </a:r>
          </a:p>
          <a:p>
            <a:pPr>
              <a:lnSpc>
                <a:spcPct val="80000"/>
              </a:lnSpc>
            </a:pPr>
            <a:r>
              <a:rPr lang="en-US" dirty="0">
                <a:solidFill>
                  <a:schemeClr val="bg2">
                    <a:lumMod val="60000"/>
                    <a:lumOff val="40000"/>
                  </a:schemeClr>
                </a:solidFill>
              </a:rPr>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extLst>
      <p:ext uri="{BB962C8B-B14F-4D97-AF65-F5344CB8AC3E}">
        <p14:creationId xmlns:p14="http://schemas.microsoft.com/office/powerpoint/2010/main" val="1634698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1" y="855822"/>
            <a:ext cx="8228172" cy="5064918"/>
          </a:xfrm>
          <a:prstGeom prst="rect">
            <a:avLst/>
          </a:prstGeom>
          <a:noFill/>
          <a:ln>
            <a:noFill/>
          </a:ln>
          <a:extLst>
            <a:ext uri="{909E8E84-426E-40DD-AFC4-6F175D3DCCD1}">
              <a14:hiddenFill xmlns:a14="http://schemas.microsoft.com/office/drawing/2010/main">
                <a:solidFill>
                  <a:srgbClr val="FFFFFF">
                    <a:alpha val="82462"/>
                  </a:srgbClr>
                </a:solidFill>
              </a14:hiddenFill>
            </a:ext>
            <a:ext uri="{91240B29-F687-4F45-9708-019B960494DF}">
              <a14:hiddenLine xmlns:a14="http://schemas.microsoft.com/office/drawing/2010/main" w="25400" cap="flat">
                <a:solidFill>
                  <a:srgbClr val="FFFFFF">
                    <a:alpha val="82462"/>
                  </a:srgbClr>
                </a:solidFill>
                <a:miter lim="800000"/>
                <a:headEnd/>
                <a:tailEnd/>
              </a14:hiddenLine>
            </a:ext>
          </a:extLst>
        </p:spPr>
      </p:pic>
      <p:sp>
        <p:nvSpPr>
          <p:cNvPr id="19458" name="Rectangle 2"/>
          <p:cNvSpPr>
            <a:spLocks noGrp="1" noChangeArrowheads="1"/>
          </p:cNvSpPr>
          <p:nvPr>
            <p:ph type="title"/>
          </p:nvPr>
        </p:nvSpPr>
        <p:spPr>
          <a:xfrm>
            <a:off x="-17375" y="192883"/>
            <a:ext cx="8878170" cy="666849"/>
          </a:xfrm>
          <a:ln/>
        </p:spPr>
        <p:txBody>
          <a:bodyPr>
            <a:noAutofit/>
          </a:bodyPr>
          <a:lstStyle/>
          <a:p>
            <a:pPr>
              <a:tabLst>
                <a:tab pos="0" algn="l"/>
                <a:tab pos="862096" algn="l"/>
                <a:tab pos="1724193" algn="l"/>
                <a:tab pos="2586289" algn="l"/>
                <a:tab pos="3448385" algn="l"/>
                <a:tab pos="4310482" algn="l"/>
                <a:tab pos="5172578" algn="l"/>
              </a:tabLst>
            </a:pPr>
            <a:r>
              <a:rPr lang="en-US" altLang="zh-CN" dirty="0">
                <a:ea typeface="宋体" charset="-122"/>
              </a:rPr>
              <a:t>Programs with locality cache well ...</a:t>
            </a:r>
          </a:p>
        </p:txBody>
      </p:sp>
      <p:sp>
        <p:nvSpPr>
          <p:cNvPr id="19459" name="Rectangle 3"/>
          <p:cNvSpPr>
            <a:spLocks/>
          </p:cNvSpPr>
          <p:nvPr/>
        </p:nvSpPr>
        <p:spPr bwMode="auto">
          <a:xfrm>
            <a:off x="0" y="6115050"/>
            <a:ext cx="925252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4370349" algn="l"/>
              </a:tabLst>
            </a:pPr>
            <a:r>
              <a:rPr lang="en-US" altLang="zh-CN" sz="1800" dirty="0">
                <a:latin typeface="Times" charset="0"/>
                <a:ea typeface="宋体" charset="-122"/>
                <a:cs typeface="Times" charset="0"/>
                <a:sym typeface="Times" charset="0"/>
              </a:rPr>
              <a:t>Donald J. Hatfield, Jeanette Gerald: </a:t>
            </a:r>
          </a:p>
          <a:p>
            <a:pP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4370349" algn="l"/>
              </a:tabLst>
            </a:pPr>
            <a:r>
              <a:rPr lang="en-US" altLang="zh-CN" sz="1800" dirty="0">
                <a:latin typeface="Times" charset="0"/>
                <a:ea typeface="宋体" charset="-122"/>
                <a:cs typeface="Times" charset="0"/>
                <a:sym typeface="Times" charset="0"/>
              </a:rPr>
              <a:t>Program Restructuring for Virtual Memory. IBM Systems Journal 10(3): 168-192 (1971)</a:t>
            </a:r>
          </a:p>
        </p:txBody>
      </p:sp>
      <p:sp>
        <p:nvSpPr>
          <p:cNvPr id="19460" name="Rectangle 4"/>
          <p:cNvSpPr>
            <a:spLocks/>
          </p:cNvSpPr>
          <p:nvPr/>
        </p:nvSpPr>
        <p:spPr bwMode="auto">
          <a:xfrm>
            <a:off x="7948117" y="6021288"/>
            <a:ext cx="447238" cy="153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wrap="none" lIns="0" tIns="0" rIns="0" bIns="0">
            <a:spAutoFit/>
          </a:bodyPr>
          <a:lstStyle/>
          <a:p>
            <a:pPr algn="ctr">
              <a:lnSpc>
                <a:spcPct val="49000"/>
              </a:lnSpc>
              <a:tabLst>
                <a:tab pos="562757" algn="l"/>
                <a:tab pos="1424854" algn="l"/>
                <a:tab pos="2286950" algn="l"/>
                <a:tab pos="3149046" algn="l"/>
                <a:tab pos="4011143" algn="l"/>
                <a:tab pos="4873239" algn="l"/>
                <a:tab pos="5735335" algn="l"/>
                <a:tab pos="6597432" algn="l"/>
              </a:tabLst>
            </a:pPr>
            <a:r>
              <a:rPr lang="en-US" altLang="zh-CN" sz="1700" b="1" dirty="0">
                <a:solidFill>
                  <a:srgbClr val="053DE8"/>
                </a:solidFill>
                <a:ea typeface="宋体" charset="-122"/>
                <a:cs typeface="Helvetica" charset="0"/>
              </a:rPr>
              <a:t>Time</a:t>
            </a:r>
          </a:p>
        </p:txBody>
      </p:sp>
      <p:sp>
        <p:nvSpPr>
          <p:cNvPr id="19461" name="Rectangle 5"/>
          <p:cNvSpPr>
            <a:spLocks/>
          </p:cNvSpPr>
          <p:nvPr/>
        </p:nvSpPr>
        <p:spPr bwMode="auto">
          <a:xfrm rot="-5400000">
            <a:off x="-1571565" y="3127535"/>
            <a:ext cx="398907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lstStyle/>
          <a:p>
            <a:pPr algn="ctr">
              <a:lnSpc>
                <a:spcPct val="49000"/>
              </a:lnSpc>
              <a:tabLst>
                <a:tab pos="562757" algn="l"/>
                <a:tab pos="1424854" algn="l"/>
                <a:tab pos="2286950" algn="l"/>
                <a:tab pos="3149046" algn="l"/>
                <a:tab pos="4011143" algn="l"/>
                <a:tab pos="4873239" algn="l"/>
                <a:tab pos="5735335" algn="l"/>
                <a:tab pos="6597432" algn="l"/>
              </a:tabLst>
            </a:pPr>
            <a:r>
              <a:rPr lang="en-US" altLang="zh-CN" sz="1700" b="1" dirty="0">
                <a:solidFill>
                  <a:srgbClr val="053DE8"/>
                </a:solidFill>
                <a:ea typeface="宋体" charset="-122"/>
                <a:cs typeface="Helvetica" charset="0"/>
              </a:rPr>
              <a:t>Memory Address (one dot per access)</a:t>
            </a:r>
          </a:p>
        </p:txBody>
      </p:sp>
      <p:grpSp>
        <p:nvGrpSpPr>
          <p:cNvPr id="19469" name="Group 13"/>
          <p:cNvGrpSpPr>
            <a:grpSpLocks/>
          </p:cNvGrpSpPr>
          <p:nvPr/>
        </p:nvGrpSpPr>
        <p:grpSpPr bwMode="auto">
          <a:xfrm>
            <a:off x="4034790" y="4572000"/>
            <a:ext cx="4754880" cy="1268730"/>
            <a:chOff x="0" y="0"/>
            <a:chExt cx="3327" cy="888"/>
          </a:xfrm>
        </p:grpSpPr>
        <p:sp>
          <p:nvSpPr>
            <p:cNvPr id="19464" name="AutoShape 8"/>
            <p:cNvSpPr>
              <a:spLocks/>
            </p:cNvSpPr>
            <p:nvPr/>
          </p:nvSpPr>
          <p:spPr bwMode="auto">
            <a:xfrm>
              <a:off x="0" y="0"/>
              <a:ext cx="639" cy="440"/>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25400" cap="flat">
              <a:solidFill>
                <a:srgbClr val="FF0000"/>
              </a:solidFill>
              <a:prstDash val="solid"/>
              <a:miter lim="800000"/>
              <a:headEnd type="none" w="med" len="med"/>
              <a:tailEnd type="none" w="med" len="med"/>
            </a:ln>
            <a:effectLst>
              <a:outerShdw blurRad="152400" dist="63499" dir="2339991"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65" name="Line 9"/>
            <p:cNvSpPr>
              <a:spLocks noChangeShapeType="1"/>
            </p:cNvSpPr>
            <p:nvPr/>
          </p:nvSpPr>
          <p:spPr bwMode="auto">
            <a:xfrm rot="10800000">
              <a:off x="664" y="280"/>
              <a:ext cx="575" cy="122"/>
            </a:xfrm>
            <a:prstGeom prst="line">
              <a:avLst/>
            </a:prstGeom>
            <a:noFill/>
            <a:ln w="25400" cap="flat">
              <a:solidFill>
                <a:srgbClr val="FF0000"/>
              </a:solidFill>
              <a:prstDash val="solid"/>
              <a:miter lim="800000"/>
              <a:headEnd type="none" w="med" len="med"/>
              <a:tailEnd type="stealth" w="med" len="med"/>
            </a:ln>
            <a:effectLst>
              <a:outerShdw blurRad="165100" dist="76199" dir="3420002" algn="ctr" rotWithShape="0">
                <a:srgbClr val="053DE8">
                  <a:alpha val="25000"/>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66" name="Line 10"/>
            <p:cNvSpPr>
              <a:spLocks noChangeShapeType="1"/>
            </p:cNvSpPr>
            <p:nvPr/>
          </p:nvSpPr>
          <p:spPr bwMode="auto">
            <a:xfrm>
              <a:off x="2128" y="512"/>
              <a:ext cx="448" cy="103"/>
            </a:xfrm>
            <a:prstGeom prst="line">
              <a:avLst/>
            </a:prstGeom>
            <a:noFill/>
            <a:ln w="25400" cap="flat">
              <a:solidFill>
                <a:srgbClr val="FF0000"/>
              </a:solidFill>
              <a:prstDash val="solid"/>
              <a:miter lim="800000"/>
              <a:headEnd type="none" w="med" len="med"/>
              <a:tailEnd type="stealth" w="med" len="med"/>
            </a:ln>
            <a:effectLst>
              <a:outerShdw blurRad="165100" dist="76199" dir="3420002" algn="ctr" rotWithShape="0">
                <a:srgbClr val="053DE8">
                  <a:alpha val="25000"/>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67" name="AutoShape 11"/>
            <p:cNvSpPr>
              <a:spLocks/>
            </p:cNvSpPr>
            <p:nvPr/>
          </p:nvSpPr>
          <p:spPr bwMode="auto">
            <a:xfrm>
              <a:off x="2688" y="288"/>
              <a:ext cx="639" cy="600"/>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25400" cap="flat">
              <a:solidFill>
                <a:srgbClr val="FF0000"/>
              </a:solidFill>
              <a:prstDash val="solid"/>
              <a:miter lim="800000"/>
              <a:headEnd type="none" w="med" len="med"/>
              <a:tailEnd type="none" w="med" len="med"/>
            </a:ln>
            <a:effectLst>
              <a:outerShdw blurRad="152400" dist="63499" dir="2339991"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grpSp>
      <p:grpSp>
        <p:nvGrpSpPr>
          <p:cNvPr id="19474" name="Group 18"/>
          <p:cNvGrpSpPr>
            <a:grpSpLocks/>
          </p:cNvGrpSpPr>
          <p:nvPr/>
        </p:nvGrpSpPr>
        <p:grpSpPr bwMode="auto">
          <a:xfrm>
            <a:off x="4126231" y="2903220"/>
            <a:ext cx="2811780" cy="400050"/>
            <a:chOff x="0" y="120"/>
            <a:chExt cx="1968" cy="280"/>
          </a:xfrm>
        </p:grpSpPr>
        <p:sp>
          <p:nvSpPr>
            <p:cNvPr id="19471" name="AutoShape 15"/>
            <p:cNvSpPr>
              <a:spLocks/>
            </p:cNvSpPr>
            <p:nvPr/>
          </p:nvSpPr>
          <p:spPr bwMode="auto">
            <a:xfrm>
              <a:off x="0" y="184"/>
              <a:ext cx="1735" cy="216"/>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25400" cap="flat">
              <a:solidFill>
                <a:srgbClr val="FF0000"/>
              </a:solidFill>
              <a:prstDash val="solid"/>
              <a:miter lim="800000"/>
              <a:headEnd type="none" w="med" len="med"/>
              <a:tailEnd type="none" w="med" len="med"/>
            </a:ln>
            <a:effectLst>
              <a:outerShdw blurRad="152400" dist="63499" dir="2339991"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72" name="Line 16"/>
            <p:cNvSpPr>
              <a:spLocks noChangeShapeType="1"/>
            </p:cNvSpPr>
            <p:nvPr/>
          </p:nvSpPr>
          <p:spPr bwMode="auto">
            <a:xfrm flipH="1">
              <a:off x="1760" y="120"/>
              <a:ext cx="208" cy="151"/>
            </a:xfrm>
            <a:prstGeom prst="line">
              <a:avLst/>
            </a:prstGeom>
            <a:noFill/>
            <a:ln w="25400" cap="flat">
              <a:solidFill>
                <a:srgbClr val="FF0000"/>
              </a:solidFill>
              <a:prstDash val="solid"/>
              <a:miter lim="800000"/>
              <a:headEnd type="none" w="med" len="med"/>
              <a:tailEnd type="stealth" w="med" len="med"/>
            </a:ln>
            <a:effectLst>
              <a:outerShdw blurRad="165100" dist="76199" dir="3420002" algn="ctr" rotWithShape="0">
                <a:srgbClr val="053DE8">
                  <a:alpha val="25000"/>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grpSp>
      <p:grpSp>
        <p:nvGrpSpPr>
          <p:cNvPr id="19479" name="Group 23"/>
          <p:cNvGrpSpPr>
            <a:grpSpLocks/>
          </p:cNvGrpSpPr>
          <p:nvPr/>
        </p:nvGrpSpPr>
        <p:grpSpPr bwMode="auto">
          <a:xfrm>
            <a:off x="1061563" y="891540"/>
            <a:ext cx="4151947" cy="880110"/>
            <a:chOff x="0" y="0"/>
            <a:chExt cx="2905" cy="616"/>
          </a:xfrm>
        </p:grpSpPr>
        <p:sp>
          <p:nvSpPr>
            <p:cNvPr id="19476" name="AutoShape 20"/>
            <p:cNvSpPr>
              <a:spLocks/>
            </p:cNvSpPr>
            <p:nvPr/>
          </p:nvSpPr>
          <p:spPr bwMode="auto">
            <a:xfrm>
              <a:off x="0" y="208"/>
              <a:ext cx="2351" cy="408"/>
            </a:xfrm>
            <a:custGeom>
              <a:avLst/>
              <a:gdLst/>
              <a:ahLst/>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moveTo>
                    <a:pt x="16796" y="2882"/>
                  </a:moveTo>
                </a:path>
              </a:pathLst>
            </a:custGeom>
            <a:noFill/>
            <a:ln w="25400" cap="flat">
              <a:solidFill>
                <a:srgbClr val="FF0000"/>
              </a:solidFill>
              <a:prstDash val="solid"/>
              <a:miter lim="800000"/>
              <a:headEnd type="none" w="med" len="med"/>
              <a:tailEnd type="none" w="med" len="med"/>
            </a:ln>
            <a:effectLst>
              <a:outerShdw blurRad="152400" dist="63499" dir="2339991"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77" name="Line 21"/>
            <p:cNvSpPr>
              <a:spLocks noChangeShapeType="1"/>
            </p:cNvSpPr>
            <p:nvPr/>
          </p:nvSpPr>
          <p:spPr bwMode="auto">
            <a:xfrm flipH="1">
              <a:off x="2256" y="120"/>
              <a:ext cx="208" cy="151"/>
            </a:xfrm>
            <a:prstGeom prst="line">
              <a:avLst/>
            </a:prstGeom>
            <a:noFill/>
            <a:ln w="25400" cap="flat">
              <a:solidFill>
                <a:srgbClr val="FF0000"/>
              </a:solidFill>
              <a:prstDash val="solid"/>
              <a:miter lim="800000"/>
              <a:headEnd type="none" w="med" len="med"/>
              <a:tailEnd type="stealth" w="med" len="med"/>
            </a:ln>
            <a:effectLst>
              <a:outerShdw blurRad="165100" dist="76199" dir="3420002" algn="ctr" rotWithShape="0">
                <a:srgbClr val="053DE8">
                  <a:alpha val="25000"/>
                </a:srgbClr>
              </a:outerShdw>
            </a:effectLst>
            <a:extLst>
              <a:ext uri="{909E8E84-426E-40DD-AFC4-6F175D3DCCD1}">
                <a14:hiddenFill xmlns:a14="http://schemas.microsoft.com/office/drawing/2010/main">
                  <a:solidFill>
                    <a:srgbClr val="FFFFFF"/>
                  </a:solidFill>
                </a14:hiddenFill>
              </a:ext>
            </a:extLst>
          </p:spPr>
          <p:txBody>
            <a:bodyPr lIns="0" tIns="0" rIns="0" bIns="0"/>
            <a:lstStyle/>
            <a:p>
              <a:endParaRPr lang="zh-CN" altLang="en-US">
                <a:solidFill>
                  <a:srgbClr val="FF0000"/>
                </a:solidFill>
              </a:endParaRPr>
            </a:p>
          </p:txBody>
        </p:sp>
        <p:sp>
          <p:nvSpPr>
            <p:cNvPr id="19478" name="Rectangle 22"/>
            <p:cNvSpPr>
              <a:spLocks/>
            </p:cNvSpPr>
            <p:nvPr/>
          </p:nvSpPr>
          <p:spPr bwMode="auto">
            <a:xfrm>
              <a:off x="2481" y="0"/>
              <a:ext cx="424" cy="296"/>
            </a:xfrm>
            <a:prstGeom prst="rect">
              <a:avLst/>
            </a:prstGeom>
            <a:noFill/>
            <a:ln w="12700" cap="flat">
              <a:solidFill>
                <a:schemeClr val="tx1"/>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tabLst>
                  <a:tab pos="335260" algn="l"/>
                  <a:tab pos="670519" algn="l"/>
                  <a:tab pos="1005779" algn="l"/>
                  <a:tab pos="1341039" algn="l"/>
                  <a:tab pos="1676298" algn="l"/>
                  <a:tab pos="2011558" algn="l"/>
                  <a:tab pos="2346818" algn="l"/>
                  <a:tab pos="2682077" algn="l"/>
                  <a:tab pos="3017337" algn="l"/>
                  <a:tab pos="3352597" algn="l"/>
                  <a:tab pos="3687856" algn="l"/>
                  <a:tab pos="4023116" algn="l"/>
                </a:tabLst>
              </a:pPr>
              <a:r>
                <a:rPr lang="en-US" altLang="zh-CN" sz="2500" b="1" dirty="0">
                  <a:solidFill>
                    <a:srgbClr val="FF0000"/>
                  </a:solidFill>
                  <a:latin typeface="Marker Felt" charset="0"/>
                  <a:ea typeface="宋体" charset="-122"/>
                  <a:sym typeface="Marker Felt" charset="0"/>
                </a:rPr>
                <a:t>Bad</a:t>
              </a:r>
            </a:p>
          </p:txBody>
        </p:sp>
      </p:grpSp>
      <p:sp>
        <p:nvSpPr>
          <p:cNvPr id="25" name="Rectangle 17"/>
          <p:cNvSpPr>
            <a:spLocks/>
          </p:cNvSpPr>
          <p:nvPr/>
        </p:nvSpPr>
        <p:spPr bwMode="auto">
          <a:xfrm>
            <a:off x="6756560" y="2731770"/>
            <a:ext cx="1645920" cy="754380"/>
          </a:xfrm>
          <a:prstGeom prst="rect">
            <a:avLst/>
          </a:prstGeom>
          <a:noFill/>
          <a:ln w="12700" cap="flat">
            <a:solidFill>
              <a:schemeClr val="tx1"/>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335260" algn="l"/>
                <a:tab pos="670519" algn="l"/>
                <a:tab pos="1005779" algn="l"/>
                <a:tab pos="1341039" algn="l"/>
                <a:tab pos="1676298" algn="l"/>
                <a:tab pos="2011558" algn="l"/>
                <a:tab pos="2346818" algn="l"/>
                <a:tab pos="2682077" algn="l"/>
                <a:tab pos="3017337" algn="l"/>
                <a:tab pos="3352597" algn="l"/>
                <a:tab pos="3687856" algn="l"/>
                <a:tab pos="4023116" algn="l"/>
              </a:tabLst>
            </a:pPr>
            <a:r>
              <a:rPr lang="en-US" altLang="zh-CN" sz="2500" b="1" dirty="0">
                <a:solidFill>
                  <a:srgbClr val="FF0000"/>
                </a:solidFill>
                <a:latin typeface="Marker Felt" charset="0"/>
                <a:ea typeface="宋体" charset="-122"/>
                <a:sym typeface="Marker Felt" charset="0"/>
              </a:rPr>
              <a:t>Temporal</a:t>
            </a:r>
          </a:p>
          <a:p>
            <a:pPr algn="ct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335260" algn="l"/>
                <a:tab pos="670519" algn="l"/>
                <a:tab pos="1005779" algn="l"/>
                <a:tab pos="1341039" algn="l"/>
                <a:tab pos="1676298" algn="l"/>
                <a:tab pos="2011558" algn="l"/>
                <a:tab pos="2346818" algn="l"/>
                <a:tab pos="2682077" algn="l"/>
                <a:tab pos="3017337" algn="l"/>
                <a:tab pos="3352597" algn="l"/>
                <a:tab pos="3687856" algn="l"/>
                <a:tab pos="4023116" algn="l"/>
              </a:tabLst>
            </a:pPr>
            <a:r>
              <a:rPr lang="en-US" altLang="zh-CN" sz="2500" b="1" dirty="0">
                <a:solidFill>
                  <a:srgbClr val="FF0000"/>
                </a:solidFill>
                <a:latin typeface="Marker Felt" charset="0"/>
                <a:ea typeface="宋体" charset="-122"/>
                <a:sym typeface="Marker Felt" charset="0"/>
              </a:rPr>
              <a:t> Locality</a:t>
            </a:r>
          </a:p>
        </p:txBody>
      </p:sp>
      <p:sp>
        <p:nvSpPr>
          <p:cNvPr id="26" name="Rectangle 12"/>
          <p:cNvSpPr>
            <a:spLocks/>
          </p:cNvSpPr>
          <p:nvPr/>
        </p:nvSpPr>
        <p:spPr bwMode="auto">
          <a:xfrm>
            <a:off x="5533999" y="4903470"/>
            <a:ext cx="1646415" cy="754380"/>
          </a:xfrm>
          <a:prstGeom prst="rect">
            <a:avLst/>
          </a:prstGeom>
          <a:noFill/>
          <a:ln w="12700" cap="flat">
            <a:solidFill>
              <a:schemeClr val="tx1"/>
            </a:solidFill>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lIns="0" tIns="0" rIns="0" bIns="0"/>
          <a:lstStyle/>
          <a:p>
            <a:pPr algn="ct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335260" algn="l"/>
                <a:tab pos="670519" algn="l"/>
                <a:tab pos="1005779" algn="l"/>
                <a:tab pos="1341039" algn="l"/>
                <a:tab pos="1676298" algn="l"/>
                <a:tab pos="2011558" algn="l"/>
                <a:tab pos="2346818" algn="l"/>
                <a:tab pos="2682077" algn="l"/>
                <a:tab pos="3017337" algn="l"/>
                <a:tab pos="3352597" algn="l"/>
                <a:tab pos="3687856" algn="l"/>
                <a:tab pos="4023116" algn="l"/>
              </a:tabLst>
            </a:pPr>
            <a:r>
              <a:rPr lang="en-US" altLang="zh-CN" sz="2500" b="1" dirty="0">
                <a:solidFill>
                  <a:srgbClr val="FF0000"/>
                </a:solidFill>
                <a:latin typeface="Marker Felt" charset="0"/>
                <a:ea typeface="宋体" charset="-122"/>
                <a:sym typeface="Marker Felt" charset="0"/>
              </a:rPr>
              <a:t>Spatial</a:t>
            </a:r>
          </a:p>
          <a:p>
            <a:pPr algn="ctr">
              <a:tabLst>
                <a:tab pos="335260" algn="l"/>
                <a:tab pos="670519" algn="l"/>
                <a:tab pos="1005779" algn="l"/>
                <a:tab pos="1341039" algn="l"/>
                <a:tab pos="1676298" algn="l"/>
                <a:tab pos="2011558" algn="l"/>
                <a:tab pos="2346818" algn="l"/>
                <a:tab pos="2682077" algn="l"/>
                <a:tab pos="3017337" algn="l"/>
                <a:tab pos="3352597" algn="l"/>
                <a:tab pos="3687856" algn="l"/>
                <a:tab pos="4023116" algn="l"/>
                <a:tab pos="335260" algn="l"/>
                <a:tab pos="670519" algn="l"/>
                <a:tab pos="1005779" algn="l"/>
                <a:tab pos="1341039" algn="l"/>
                <a:tab pos="1676298" algn="l"/>
                <a:tab pos="2011558" algn="l"/>
                <a:tab pos="2346818" algn="l"/>
                <a:tab pos="2682077" algn="l"/>
                <a:tab pos="3017337" algn="l"/>
                <a:tab pos="3352597" algn="l"/>
                <a:tab pos="3687856" algn="l"/>
                <a:tab pos="4023116" algn="l"/>
              </a:tabLst>
            </a:pPr>
            <a:r>
              <a:rPr lang="en-US" altLang="zh-CN" sz="2500" b="1" dirty="0">
                <a:solidFill>
                  <a:srgbClr val="FF0000"/>
                </a:solidFill>
                <a:latin typeface="Marker Felt" charset="0"/>
                <a:ea typeface="宋体" charset="-122"/>
                <a:sym typeface="Marker Felt" charset="0"/>
              </a:rPr>
              <a:t>Locality</a:t>
            </a:r>
          </a:p>
        </p:txBody>
      </p:sp>
    </p:spTree>
    <p:extLst>
      <p:ext uri="{BB962C8B-B14F-4D97-AF65-F5344CB8AC3E}">
        <p14:creationId xmlns:p14="http://schemas.microsoft.com/office/powerpoint/2010/main" val="12466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6096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5" name="Rectangle 4"/>
          <p:cNvSpPr/>
          <p:nvPr/>
        </p:nvSpPr>
        <p:spPr bwMode="auto">
          <a:xfrm>
            <a:off x="6489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6" name="Freeform 5"/>
          <p:cNvSpPr/>
          <p:nvPr/>
        </p:nvSpPr>
        <p:spPr bwMode="auto">
          <a:xfrm>
            <a:off x="6319056" y="2614411"/>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dirty="0"/>
          </a:p>
        </p:txBody>
      </p:sp>
      <p:sp>
        <p:nvSpPr>
          <p:cNvPr id="7" name="Rectangle 6"/>
          <p:cNvSpPr/>
          <p:nvPr/>
        </p:nvSpPr>
        <p:spPr bwMode="auto">
          <a:xfrm>
            <a:off x="6102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8" name="Rectangle 7"/>
          <p:cNvSpPr/>
          <p:nvPr/>
        </p:nvSpPr>
        <p:spPr bwMode="auto">
          <a:xfrm>
            <a:off x="6495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0" name="Rectangle 9"/>
          <p:cNvSpPr/>
          <p:nvPr/>
        </p:nvSpPr>
        <p:spPr bwMode="auto">
          <a:xfrm>
            <a:off x="6870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11" name="Freeform 10"/>
          <p:cNvSpPr/>
          <p:nvPr/>
        </p:nvSpPr>
        <p:spPr bwMode="auto">
          <a:xfrm>
            <a:off x="6416720" y="4186571"/>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396876" y="2946142"/>
            <a:ext cx="5318124" cy="2768858"/>
          </a:xfrm>
        </p:spPr>
        <p:txBody>
          <a:bodyPr/>
          <a:lstStyle/>
          <a:p>
            <a:r>
              <a:rPr lang="en-US" dirty="0"/>
              <a:t>Data references</a:t>
            </a:r>
          </a:p>
          <a:p>
            <a:pPr lvl="1"/>
            <a:r>
              <a:rPr lang="en-US" dirty="0"/>
              <a:t>Reference array elements in succession (stride-k reference pattern, k = 1).</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3049587" y="1651000"/>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lgn="l">
              <a:lnSpc>
                <a:spcPct val="100000"/>
              </a:lnSpc>
              <a:tabLst>
                <a:tab pos="457200" algn="l"/>
              </a:tabLst>
            </a:pPr>
            <a:r>
              <a:rPr lang="en-US" sz="1600" dirty="0">
                <a:latin typeface="Courier New" charset="0"/>
              </a:rPr>
              <a:t>sum = 0;</a:t>
            </a:r>
          </a:p>
          <a:p>
            <a:pPr algn="l">
              <a:lnSpc>
                <a:spcPct val="100000"/>
              </a:lnSpc>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lgn="l">
              <a:lnSpc>
                <a:spcPct val="100000"/>
              </a:lnSpc>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lgn="l">
              <a:lnSpc>
                <a:spcPct val="100000"/>
              </a:lnSpc>
              <a:tabLst>
                <a:tab pos="457200" algn="l"/>
              </a:tabLst>
            </a:pPr>
            <a:r>
              <a:rPr lang="en-US" sz="1600" dirty="0">
                <a:latin typeface="Courier New" charset="0"/>
              </a:rPr>
              <a:t>return sum;</a:t>
            </a:r>
          </a:p>
        </p:txBody>
      </p:sp>
      <p:sp>
        <p:nvSpPr>
          <p:cNvPr id="13" name="TextBox 12"/>
          <p:cNvSpPr txBox="1"/>
          <p:nvPr/>
        </p:nvSpPr>
        <p:spPr>
          <a:xfrm>
            <a:off x="5715000" y="3560802"/>
            <a:ext cx="2045301" cy="461665"/>
          </a:xfrm>
          <a:prstGeom prst="rect">
            <a:avLst/>
          </a:prstGeom>
          <a:noFill/>
        </p:spPr>
        <p:txBody>
          <a:bodyPr wrap="none" rtlCol="0">
            <a:spAutoFit/>
          </a:bodyPr>
          <a:lstStyle/>
          <a:p>
            <a:r>
              <a:rPr lang="en-US" dirty="0">
                <a:solidFill>
                  <a:srgbClr val="C00000"/>
                </a:solidFill>
                <a:latin typeface="Calibri" pitchFamily="34" charset="0"/>
              </a:rPr>
              <a:t>Spatial locality</a:t>
            </a:r>
          </a:p>
        </p:txBody>
      </p:sp>
      <p:sp>
        <p:nvSpPr>
          <p:cNvPr id="14" name="TextBox 13"/>
          <p:cNvSpPr txBox="1"/>
          <p:nvPr/>
        </p:nvSpPr>
        <p:spPr>
          <a:xfrm>
            <a:off x="5715000" y="4022467"/>
            <a:ext cx="2369759" cy="461665"/>
          </a:xfrm>
          <a:prstGeom prst="rect">
            <a:avLst/>
          </a:prstGeom>
          <a:noFill/>
        </p:spPr>
        <p:txBody>
          <a:bodyPr wrap="none" rtlCol="0">
            <a:spAutoFit/>
          </a:bodyPr>
          <a:lstStyle/>
          <a:p>
            <a:r>
              <a:rPr lang="en-US" dirty="0">
                <a:solidFill>
                  <a:srgbClr val="C00000"/>
                </a:solidFill>
                <a:latin typeface="Calibri" pitchFamily="34" charset="0"/>
              </a:rPr>
              <a:t>Temporal locality</a:t>
            </a:r>
          </a:p>
        </p:txBody>
      </p:sp>
      <p:sp>
        <p:nvSpPr>
          <p:cNvPr id="15" name="TextBox 14"/>
          <p:cNvSpPr txBox="1"/>
          <p:nvPr/>
        </p:nvSpPr>
        <p:spPr>
          <a:xfrm>
            <a:off x="5715000" y="4800600"/>
            <a:ext cx="2045301" cy="461665"/>
          </a:xfrm>
          <a:prstGeom prst="rect">
            <a:avLst/>
          </a:prstGeom>
          <a:noFill/>
        </p:spPr>
        <p:txBody>
          <a:bodyPr wrap="none" rtlCol="0">
            <a:spAutoFit/>
          </a:bodyPr>
          <a:lstStyle/>
          <a:p>
            <a:r>
              <a:rPr lang="en-US" dirty="0">
                <a:solidFill>
                  <a:srgbClr val="C00000"/>
                </a:solidFill>
                <a:latin typeface="Calibri" pitchFamily="34" charset="0"/>
              </a:rPr>
              <a:t>Spatial locality</a:t>
            </a:r>
          </a:p>
        </p:txBody>
      </p:sp>
      <p:sp>
        <p:nvSpPr>
          <p:cNvPr id="17" name="TextBox 16"/>
          <p:cNvSpPr txBox="1"/>
          <p:nvPr/>
        </p:nvSpPr>
        <p:spPr>
          <a:xfrm>
            <a:off x="5715000" y="5197733"/>
            <a:ext cx="2369759" cy="461665"/>
          </a:xfrm>
          <a:prstGeom prst="rect">
            <a:avLst/>
          </a:prstGeom>
          <a:noFill/>
        </p:spPr>
        <p:txBody>
          <a:bodyPr wrap="none" rtlCol="0">
            <a:spAutoFit/>
          </a:bodyPr>
          <a:lstStyle/>
          <a:p>
            <a:r>
              <a:rPr lang="en-US" dirty="0">
                <a:solidFill>
                  <a:srgbClr val="C00000"/>
                </a:solidFill>
                <a:latin typeface="Calibri" pitchFamily="34" charset="0"/>
              </a:rPr>
              <a:t>Temporal locality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357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a:xfrm>
            <a:off x="396875" y="1197678"/>
            <a:ext cx="8390107" cy="5136447"/>
          </a:xfrm>
        </p:spPr>
        <p:txBody>
          <a:bodyPr/>
          <a:lstStyle/>
          <a:p>
            <a:r>
              <a:rPr lang="en-US" dirty="0">
                <a:solidFill>
                  <a:srgbClr val="C00000"/>
                </a:solidFill>
              </a:rPr>
              <a:t>Claim:</a:t>
            </a:r>
            <a:r>
              <a:rPr lang="en-US" dirty="0"/>
              <a:t> Being able to look at code and get a qualitative sense of its locality is a key skill for a professional programmer.</a:t>
            </a:r>
          </a:p>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2100" name="Text Box 1028"/>
          <p:cNvSpPr txBox="1">
            <a:spLocks noChangeArrowheads="1"/>
          </p:cNvSpPr>
          <p:nvPr/>
        </p:nvSpPr>
        <p:spPr bwMode="auto">
          <a:xfrm>
            <a:off x="3481774" y="2819085"/>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sum_array_rows(int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6" name="TextBox 5">
            <a:extLst>
              <a:ext uri="{FF2B5EF4-FFF2-40B4-BE49-F238E27FC236}">
                <a16:creationId xmlns:a16="http://schemas.microsoft.com/office/drawing/2014/main" id="{ED45EC20-4737-4863-9787-07ADA35D357A}"/>
              </a:ext>
            </a:extLst>
          </p:cNvPr>
          <p:cNvSpPr txBox="1"/>
          <p:nvPr/>
        </p:nvSpPr>
        <p:spPr>
          <a:xfrm>
            <a:off x="598118" y="4481735"/>
            <a:ext cx="1724191" cy="461665"/>
          </a:xfrm>
          <a:prstGeom prst="rect">
            <a:avLst/>
          </a:prstGeom>
          <a:noFill/>
        </p:spPr>
        <p:txBody>
          <a:bodyPr wrap="none" rtlCol="0">
            <a:spAutoFit/>
          </a:bodyPr>
          <a:lstStyle/>
          <a:p>
            <a:pPr algn="ctr"/>
            <a:r>
              <a:rPr lang="en-US" dirty="0">
                <a:latin typeface="Calibri" pitchFamily="34" charset="0"/>
              </a:rPr>
              <a:t>Answer: yes</a:t>
            </a:r>
          </a:p>
        </p:txBody>
      </p:sp>
      <p:grpSp>
        <p:nvGrpSpPr>
          <p:cNvPr id="2" name="Group 1">
            <a:extLst>
              <a:ext uri="{FF2B5EF4-FFF2-40B4-BE49-F238E27FC236}">
                <a16:creationId xmlns:a16="http://schemas.microsoft.com/office/drawing/2014/main" id="{653A2F7C-99E5-9E44-8615-3EC4D9BC2124}"/>
              </a:ext>
            </a:extLst>
          </p:cNvPr>
          <p:cNvGrpSpPr/>
          <p:nvPr/>
        </p:nvGrpSpPr>
        <p:grpSpPr>
          <a:xfrm>
            <a:off x="248299" y="3350403"/>
            <a:ext cx="7776022" cy="3133890"/>
            <a:chOff x="248299" y="3350403"/>
            <a:chExt cx="7776022" cy="3133890"/>
          </a:xfrm>
        </p:grpSpPr>
        <p:sp>
          <p:nvSpPr>
            <p:cNvPr id="5" name="TextBox 4">
              <a:extLst>
                <a:ext uri="{FF2B5EF4-FFF2-40B4-BE49-F238E27FC236}">
                  <a16:creationId xmlns:a16="http://schemas.microsoft.com/office/drawing/2014/main" id="{19D55A12-B9B0-4731-B3AB-1F55AC0A25D8}"/>
                </a:ext>
              </a:extLst>
            </p:cNvPr>
            <p:cNvSpPr txBox="1"/>
            <p:nvPr/>
          </p:nvSpPr>
          <p:spPr>
            <a:xfrm>
              <a:off x="248299" y="3350403"/>
              <a:ext cx="2638735" cy="830997"/>
            </a:xfrm>
            <a:prstGeom prst="rect">
              <a:avLst/>
            </a:prstGeom>
            <a:noFill/>
          </p:spPr>
          <p:txBody>
            <a:bodyPr wrap="none" rtlCol="0">
              <a:spAutoFit/>
            </a:bodyPr>
            <a:lstStyle/>
            <a:p>
              <a:pPr algn="ctr"/>
              <a:r>
                <a:rPr lang="en-US" dirty="0">
                  <a:latin typeface="Calibri" pitchFamily="34" charset="0"/>
                </a:rPr>
                <a:t>Hint: array layout</a:t>
              </a:r>
              <a:br>
                <a:rPr lang="en-US" dirty="0">
                  <a:latin typeface="Calibri" pitchFamily="34" charset="0"/>
                </a:rPr>
              </a:br>
              <a:r>
                <a:rPr lang="en-US" dirty="0">
                  <a:latin typeface="Calibri" pitchFamily="34" charset="0"/>
                </a:rPr>
                <a:t> is row-major order</a:t>
              </a:r>
            </a:p>
          </p:txBody>
        </p:sp>
        <p:grpSp>
          <p:nvGrpSpPr>
            <p:cNvPr id="7" name="Group 16">
              <a:extLst>
                <a:ext uri="{FF2B5EF4-FFF2-40B4-BE49-F238E27FC236}">
                  <a16:creationId xmlns:a16="http://schemas.microsoft.com/office/drawing/2014/main" id="{32821BF7-BDC6-D24D-AA62-AF18BC09A949}"/>
                </a:ext>
              </a:extLst>
            </p:cNvPr>
            <p:cNvGrpSpPr>
              <a:grpSpLocks/>
            </p:cNvGrpSpPr>
            <p:nvPr/>
          </p:nvGrpSpPr>
          <p:grpSpPr bwMode="auto">
            <a:xfrm>
              <a:off x="867097" y="5622775"/>
              <a:ext cx="7157224" cy="861518"/>
              <a:chOff x="336" y="3408"/>
              <a:chExt cx="5184" cy="624"/>
            </a:xfrm>
          </p:grpSpPr>
          <p:grpSp>
            <p:nvGrpSpPr>
              <p:cNvPr id="8" name="Group 17">
                <a:extLst>
                  <a:ext uri="{FF2B5EF4-FFF2-40B4-BE49-F238E27FC236}">
                    <a16:creationId xmlns:a16="http://schemas.microsoft.com/office/drawing/2014/main" id="{4E2A6451-116F-684C-8509-9D255126D624}"/>
                  </a:ext>
                </a:extLst>
              </p:cNvPr>
              <p:cNvGrpSpPr>
                <a:grpSpLocks/>
              </p:cNvGrpSpPr>
              <p:nvPr/>
            </p:nvGrpSpPr>
            <p:grpSpPr bwMode="auto">
              <a:xfrm>
                <a:off x="336" y="3408"/>
                <a:ext cx="1344" cy="624"/>
                <a:chOff x="1488" y="3504"/>
                <a:chExt cx="1344" cy="624"/>
              </a:xfrm>
            </p:grpSpPr>
            <p:sp>
              <p:nvSpPr>
                <p:cNvPr id="18" name="Rectangle 20">
                  <a:extLst>
                    <a:ext uri="{FF2B5EF4-FFF2-40B4-BE49-F238E27FC236}">
                      <a16:creationId xmlns:a16="http://schemas.microsoft.com/office/drawing/2014/main" id="{8981B401-DE84-B746-8B75-CF32928D4A9D}"/>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9" name="Rectangle 18">
                  <a:extLst>
                    <a:ext uri="{FF2B5EF4-FFF2-40B4-BE49-F238E27FC236}">
                      <a16:creationId xmlns:a16="http://schemas.microsoft.com/office/drawing/2014/main" id="{2A2F06CE-6010-E040-9200-0973DBE941A6}"/>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[0]</a:t>
                  </a:r>
                </a:p>
              </p:txBody>
            </p:sp>
            <p:sp>
              <p:nvSpPr>
                <p:cNvPr id="20" name="Rectangle 19">
                  <a:extLst>
                    <a:ext uri="{FF2B5EF4-FFF2-40B4-BE49-F238E27FC236}">
                      <a16:creationId xmlns:a16="http://schemas.microsoft.com/office/drawing/2014/main" id="{0383D22A-D922-A341-8EEE-C3FDE6EB9C84}"/>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[N-1]</a:t>
                  </a:r>
                </a:p>
              </p:txBody>
            </p:sp>
          </p:grpSp>
          <p:grpSp>
            <p:nvGrpSpPr>
              <p:cNvPr id="9" name="Group 21">
                <a:extLst>
                  <a:ext uri="{FF2B5EF4-FFF2-40B4-BE49-F238E27FC236}">
                    <a16:creationId xmlns:a16="http://schemas.microsoft.com/office/drawing/2014/main" id="{775C70C8-9C99-C040-862C-043789495C59}"/>
                  </a:ext>
                </a:extLst>
              </p:cNvPr>
              <p:cNvGrpSpPr>
                <a:grpSpLocks/>
              </p:cNvGrpSpPr>
              <p:nvPr/>
            </p:nvGrpSpPr>
            <p:grpSpPr bwMode="auto">
              <a:xfrm>
                <a:off x="1680" y="3408"/>
                <a:ext cx="1344" cy="624"/>
                <a:chOff x="1488" y="3504"/>
                <a:chExt cx="1344" cy="624"/>
              </a:xfrm>
            </p:grpSpPr>
            <p:sp>
              <p:nvSpPr>
                <p:cNvPr id="15" name="Rectangle 24">
                  <a:extLst>
                    <a:ext uri="{FF2B5EF4-FFF2-40B4-BE49-F238E27FC236}">
                      <a16:creationId xmlns:a16="http://schemas.microsoft.com/office/drawing/2014/main" id="{9C459E01-D13E-104C-B66E-C7D79247E64C}"/>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6" name="Rectangle 22">
                  <a:extLst>
                    <a:ext uri="{FF2B5EF4-FFF2-40B4-BE49-F238E27FC236}">
                      <a16:creationId xmlns:a16="http://schemas.microsoft.com/office/drawing/2014/main" id="{4970F43B-0023-FC4B-85EB-829340DEFF43}"/>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[0]</a:t>
                  </a:r>
                </a:p>
              </p:txBody>
            </p:sp>
            <p:sp>
              <p:nvSpPr>
                <p:cNvPr id="17" name="Rectangle 23">
                  <a:extLst>
                    <a:ext uri="{FF2B5EF4-FFF2-40B4-BE49-F238E27FC236}">
                      <a16:creationId xmlns:a16="http://schemas.microsoft.com/office/drawing/2014/main" id="{BEE15EB2-D5F5-F74C-A357-271DC690C1CB}"/>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[N-1]</a:t>
                  </a:r>
                </a:p>
              </p:txBody>
            </p:sp>
          </p:grpSp>
          <p:grpSp>
            <p:nvGrpSpPr>
              <p:cNvPr id="10" name="Group 25">
                <a:extLst>
                  <a:ext uri="{FF2B5EF4-FFF2-40B4-BE49-F238E27FC236}">
                    <a16:creationId xmlns:a16="http://schemas.microsoft.com/office/drawing/2014/main" id="{33BD5FC7-A6FD-D846-94DF-D65873BBBA13}"/>
                  </a:ext>
                </a:extLst>
              </p:cNvPr>
              <p:cNvGrpSpPr>
                <a:grpSpLocks/>
              </p:cNvGrpSpPr>
              <p:nvPr/>
            </p:nvGrpSpPr>
            <p:grpSpPr bwMode="auto">
              <a:xfrm>
                <a:off x="4176" y="3408"/>
                <a:ext cx="1344" cy="624"/>
                <a:chOff x="1488" y="3504"/>
                <a:chExt cx="1344" cy="624"/>
              </a:xfrm>
            </p:grpSpPr>
            <p:sp>
              <p:nvSpPr>
                <p:cNvPr id="12" name="Rectangle 28">
                  <a:extLst>
                    <a:ext uri="{FF2B5EF4-FFF2-40B4-BE49-F238E27FC236}">
                      <a16:creationId xmlns:a16="http://schemas.microsoft.com/office/drawing/2014/main" id="{7A688E6D-67D1-F54A-92A2-66B8499DE3EA}"/>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3" name="Rectangle 26">
                  <a:extLst>
                    <a:ext uri="{FF2B5EF4-FFF2-40B4-BE49-F238E27FC236}">
                      <a16:creationId xmlns:a16="http://schemas.microsoft.com/office/drawing/2014/main" id="{A45C7086-4443-0149-A8F3-528973B271EC}"/>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[0]</a:t>
                  </a:r>
                </a:p>
              </p:txBody>
            </p:sp>
            <p:sp>
              <p:nvSpPr>
                <p:cNvPr id="14" name="Rectangle 27">
                  <a:extLst>
                    <a:ext uri="{FF2B5EF4-FFF2-40B4-BE49-F238E27FC236}">
                      <a16:creationId xmlns:a16="http://schemas.microsoft.com/office/drawing/2014/main" id="{79902B49-6C53-E744-9B38-0E166B13BF89}"/>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[N-1]</a:t>
                  </a:r>
                </a:p>
              </p:txBody>
            </p:sp>
          </p:grpSp>
          <p:sp>
            <p:nvSpPr>
              <p:cNvPr id="11" name="Rectangle 29">
                <a:extLst>
                  <a:ext uri="{FF2B5EF4-FFF2-40B4-BE49-F238E27FC236}">
                    <a16:creationId xmlns:a16="http://schemas.microsoft.com/office/drawing/2014/main" id="{A633FC7F-636A-7041-8768-C790FA36EC75}"/>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a:xfrm>
            <a:off x="396875" y="1108710"/>
            <a:ext cx="8322050" cy="5225415"/>
          </a:xfrm>
        </p:spPr>
        <p:txBody>
          <a:bodyPr/>
          <a:lstStyle/>
          <a:p>
            <a:r>
              <a:rPr lang="en-US" altLang="zh-CN" dirty="0">
                <a:solidFill>
                  <a:srgbClr val="C00000"/>
                </a:solidFill>
              </a:rPr>
              <a:t>Claim:</a:t>
            </a:r>
            <a:r>
              <a:rPr lang="en-US" altLang="zh-CN" dirty="0"/>
              <a:t> Being able to look at code and get a qualitative sense of its locality is a key skill for a professional programmer.</a:t>
            </a:r>
          </a:p>
          <a:p>
            <a:r>
              <a:rPr lang="en-US" dirty="0">
                <a:solidFill>
                  <a:srgbClr val="C00000"/>
                </a:solidFill>
              </a:rPr>
              <a:t>Question: </a:t>
            </a:r>
            <a:r>
              <a:rPr lang="en-US" dirty="0"/>
              <a:t>Does this function have good locality with respect to array </a:t>
            </a:r>
            <a:r>
              <a:rPr lang="en-US" dirty="0">
                <a:latin typeface="Courier New"/>
                <a:cs typeface="Courier New"/>
              </a:rPr>
              <a:t>a</a:t>
            </a:r>
            <a:r>
              <a:rPr lang="en-US" dirty="0"/>
              <a:t>?</a:t>
            </a:r>
          </a:p>
        </p:txBody>
      </p:sp>
      <p:sp>
        <p:nvSpPr>
          <p:cNvPr id="133124" name="Text Box 4"/>
          <p:cNvSpPr txBox="1">
            <a:spLocks noChangeArrowheads="1"/>
          </p:cNvSpPr>
          <p:nvPr/>
        </p:nvSpPr>
        <p:spPr bwMode="auto">
          <a:xfrm>
            <a:off x="931672" y="2835433"/>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a:t>
            </a:r>
            <a:r>
              <a:rPr lang="en-US" sz="1800" dirty="0" err="1">
                <a:latin typeface="Courier New" charset="0"/>
              </a:rPr>
              <a:t>sum_array_cols(int</a:t>
            </a:r>
            <a:r>
              <a:rPr lang="en-US" sz="1800" dirty="0">
                <a:latin typeface="Courier New" charset="0"/>
              </a:rPr>
              <a:t> </a:t>
            </a:r>
            <a:r>
              <a:rPr lang="en-US" sz="1800" dirty="0" err="1">
                <a:latin typeface="Courier New" charset="0"/>
              </a:rPr>
              <a:t>a[M][N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5" name="TextBox 4">
            <a:extLst>
              <a:ext uri="{FF2B5EF4-FFF2-40B4-BE49-F238E27FC236}">
                <a16:creationId xmlns:a16="http://schemas.microsoft.com/office/drawing/2014/main" id="{53810A75-937C-4D6F-9C78-6B0DF0D10DC9}"/>
              </a:ext>
            </a:extLst>
          </p:cNvPr>
          <p:cNvSpPr txBox="1"/>
          <p:nvPr/>
        </p:nvSpPr>
        <p:spPr>
          <a:xfrm>
            <a:off x="6078736" y="3713243"/>
            <a:ext cx="2830840" cy="461665"/>
          </a:xfrm>
          <a:prstGeom prst="rect">
            <a:avLst/>
          </a:prstGeom>
          <a:noFill/>
        </p:spPr>
        <p:txBody>
          <a:bodyPr wrap="none" rtlCol="0">
            <a:spAutoFit/>
          </a:bodyPr>
          <a:lstStyle/>
          <a:p>
            <a:pPr algn="ctr"/>
            <a:r>
              <a:rPr lang="en-US" dirty="0">
                <a:latin typeface="Calibri" pitchFamily="34" charset="0"/>
              </a:rPr>
              <a:t>Answer: no, unless…</a:t>
            </a:r>
          </a:p>
        </p:txBody>
      </p:sp>
      <p:sp>
        <p:nvSpPr>
          <p:cNvPr id="6" name="TextBox 5">
            <a:extLst>
              <a:ext uri="{FF2B5EF4-FFF2-40B4-BE49-F238E27FC236}">
                <a16:creationId xmlns:a16="http://schemas.microsoft.com/office/drawing/2014/main" id="{E5566AD5-FDF4-45C7-8C7F-7D736D0CB2EF}"/>
              </a:ext>
            </a:extLst>
          </p:cNvPr>
          <p:cNvSpPr txBox="1"/>
          <p:nvPr/>
        </p:nvSpPr>
        <p:spPr>
          <a:xfrm>
            <a:off x="6634975" y="4339305"/>
            <a:ext cx="2090701" cy="461665"/>
          </a:xfrm>
          <a:prstGeom prst="rect">
            <a:avLst/>
          </a:prstGeom>
          <a:noFill/>
        </p:spPr>
        <p:txBody>
          <a:bodyPr wrap="none" rtlCol="0">
            <a:spAutoFit/>
          </a:bodyPr>
          <a:lstStyle/>
          <a:p>
            <a:pPr algn="ctr"/>
            <a:r>
              <a:rPr lang="en-US" dirty="0">
                <a:latin typeface="Calibri" pitchFamily="34" charset="0"/>
              </a:rPr>
              <a:t>M is very small</a:t>
            </a:r>
          </a:p>
        </p:txBody>
      </p:sp>
      <p:grpSp>
        <p:nvGrpSpPr>
          <p:cNvPr id="9" name="Group 16">
            <a:extLst>
              <a:ext uri="{FF2B5EF4-FFF2-40B4-BE49-F238E27FC236}">
                <a16:creationId xmlns:a16="http://schemas.microsoft.com/office/drawing/2014/main" id="{67208DF7-4AAB-6E4A-89F0-8BBC6F934466}"/>
              </a:ext>
            </a:extLst>
          </p:cNvPr>
          <p:cNvGrpSpPr>
            <a:grpSpLocks/>
          </p:cNvGrpSpPr>
          <p:nvPr/>
        </p:nvGrpSpPr>
        <p:grpSpPr bwMode="auto">
          <a:xfrm>
            <a:off x="867097" y="5622775"/>
            <a:ext cx="7157224" cy="861518"/>
            <a:chOff x="336" y="3408"/>
            <a:chExt cx="5184" cy="624"/>
          </a:xfrm>
        </p:grpSpPr>
        <p:grpSp>
          <p:nvGrpSpPr>
            <p:cNvPr id="10" name="Group 17">
              <a:extLst>
                <a:ext uri="{FF2B5EF4-FFF2-40B4-BE49-F238E27FC236}">
                  <a16:creationId xmlns:a16="http://schemas.microsoft.com/office/drawing/2014/main" id="{0D82A56D-D23D-7A46-AB7F-65398995D5FA}"/>
                </a:ext>
              </a:extLst>
            </p:cNvPr>
            <p:cNvGrpSpPr>
              <a:grpSpLocks/>
            </p:cNvGrpSpPr>
            <p:nvPr/>
          </p:nvGrpSpPr>
          <p:grpSpPr bwMode="auto">
            <a:xfrm>
              <a:off x="336" y="3408"/>
              <a:ext cx="1344" cy="624"/>
              <a:chOff x="1488" y="3504"/>
              <a:chExt cx="1344" cy="624"/>
            </a:xfrm>
          </p:grpSpPr>
          <p:sp>
            <p:nvSpPr>
              <p:cNvPr id="20" name="Rectangle 20">
                <a:extLst>
                  <a:ext uri="{FF2B5EF4-FFF2-40B4-BE49-F238E27FC236}">
                    <a16:creationId xmlns:a16="http://schemas.microsoft.com/office/drawing/2014/main" id="{97D2AC12-CBE4-0C40-AA2F-2EC2D9B6032B}"/>
                  </a:ext>
                </a:extLst>
              </p:cNvPr>
              <p:cNvSpPr>
                <a:spLocks noChangeArrowheads="1"/>
              </p:cNvSpPr>
              <p:nvPr/>
            </p:nvSpPr>
            <p:spPr bwMode="auto">
              <a:xfrm>
                <a:off x="1488" y="3504"/>
                <a:ext cx="1344" cy="624"/>
              </a:xfrm>
              <a:prstGeom prst="rect">
                <a:avLst/>
              </a:prstGeom>
              <a:solidFill>
                <a:srgbClr val="F1C7C7"/>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21" name="Rectangle 20">
                <a:extLst>
                  <a:ext uri="{FF2B5EF4-FFF2-40B4-BE49-F238E27FC236}">
                    <a16:creationId xmlns:a16="http://schemas.microsoft.com/office/drawing/2014/main" id="{D18E0D86-ECFA-D84D-9EF3-04F299368CCC}"/>
                  </a:ext>
                </a:extLst>
              </p:cNvPr>
              <p:cNvSpPr>
                <a:spLocks noChangeArrowheads="1"/>
              </p:cNvSpPr>
              <p:nvPr/>
            </p:nvSpPr>
            <p:spPr bwMode="auto">
              <a:xfrm>
                <a:off x="148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[0]</a:t>
                </a:r>
              </a:p>
            </p:txBody>
          </p:sp>
          <p:sp>
            <p:nvSpPr>
              <p:cNvPr id="22" name="Rectangle 21">
                <a:extLst>
                  <a:ext uri="{FF2B5EF4-FFF2-40B4-BE49-F238E27FC236}">
                    <a16:creationId xmlns:a16="http://schemas.microsoft.com/office/drawing/2014/main" id="{D60577D0-2F95-6940-A1AC-6D6E8E2CBE3B}"/>
                  </a:ext>
                </a:extLst>
              </p:cNvPr>
              <p:cNvSpPr>
                <a:spLocks noChangeArrowheads="1"/>
              </p:cNvSpPr>
              <p:nvPr/>
            </p:nvSpPr>
            <p:spPr bwMode="auto">
              <a:xfrm>
                <a:off x="2448" y="3504"/>
                <a:ext cx="384" cy="624"/>
              </a:xfrm>
              <a:prstGeom prst="rect">
                <a:avLst/>
              </a:prstGeom>
              <a:solidFill>
                <a:srgbClr val="F1C7C7"/>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[0]</a:t>
                </a:r>
              </a:p>
              <a:p>
                <a:pPr algn="ctr" eaLnBrk="0" hangingPunct="0"/>
                <a:r>
                  <a:rPr lang="en-US" sz="1400" dirty="0">
                    <a:latin typeface="Courier New" pitchFamily="-96" charset="0"/>
                  </a:rPr>
                  <a:t>[N-1]</a:t>
                </a:r>
              </a:p>
            </p:txBody>
          </p:sp>
        </p:grpSp>
        <p:grpSp>
          <p:nvGrpSpPr>
            <p:cNvPr id="11" name="Group 21">
              <a:extLst>
                <a:ext uri="{FF2B5EF4-FFF2-40B4-BE49-F238E27FC236}">
                  <a16:creationId xmlns:a16="http://schemas.microsoft.com/office/drawing/2014/main" id="{056EB566-3897-464A-9EA1-97047E918D37}"/>
                </a:ext>
              </a:extLst>
            </p:cNvPr>
            <p:cNvGrpSpPr>
              <a:grpSpLocks/>
            </p:cNvGrpSpPr>
            <p:nvPr/>
          </p:nvGrpSpPr>
          <p:grpSpPr bwMode="auto">
            <a:xfrm>
              <a:off x="1680" y="3408"/>
              <a:ext cx="1344" cy="624"/>
              <a:chOff x="1488" y="3504"/>
              <a:chExt cx="1344" cy="624"/>
            </a:xfrm>
          </p:grpSpPr>
          <p:sp>
            <p:nvSpPr>
              <p:cNvPr id="17" name="Rectangle 24">
                <a:extLst>
                  <a:ext uri="{FF2B5EF4-FFF2-40B4-BE49-F238E27FC236}">
                    <a16:creationId xmlns:a16="http://schemas.microsoft.com/office/drawing/2014/main" id="{234E563C-77F8-6647-B736-E585CFA7554B}"/>
                  </a:ext>
                </a:extLst>
              </p:cNvPr>
              <p:cNvSpPr>
                <a:spLocks noChangeArrowheads="1"/>
              </p:cNvSpPr>
              <p:nvPr/>
            </p:nvSpPr>
            <p:spPr bwMode="auto">
              <a:xfrm>
                <a:off x="1488" y="3504"/>
                <a:ext cx="1344" cy="624"/>
              </a:xfrm>
              <a:prstGeom prst="rect">
                <a:avLst/>
              </a:prstGeom>
              <a:solidFill>
                <a:srgbClr val="F6F5BD"/>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8" name="Rectangle 22">
                <a:extLst>
                  <a:ext uri="{FF2B5EF4-FFF2-40B4-BE49-F238E27FC236}">
                    <a16:creationId xmlns:a16="http://schemas.microsoft.com/office/drawing/2014/main" id="{91044104-F4EC-AE4C-91C0-FED55B6DA00F}"/>
                  </a:ext>
                </a:extLst>
              </p:cNvPr>
              <p:cNvSpPr>
                <a:spLocks noChangeArrowheads="1"/>
              </p:cNvSpPr>
              <p:nvPr/>
            </p:nvSpPr>
            <p:spPr bwMode="auto">
              <a:xfrm>
                <a:off x="148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[0]</a:t>
                </a:r>
              </a:p>
            </p:txBody>
          </p:sp>
          <p:sp>
            <p:nvSpPr>
              <p:cNvPr id="19" name="Rectangle 23">
                <a:extLst>
                  <a:ext uri="{FF2B5EF4-FFF2-40B4-BE49-F238E27FC236}">
                    <a16:creationId xmlns:a16="http://schemas.microsoft.com/office/drawing/2014/main" id="{1E10A606-C095-304E-9C7C-A19F06656A78}"/>
                  </a:ext>
                </a:extLst>
              </p:cNvPr>
              <p:cNvSpPr>
                <a:spLocks noChangeArrowheads="1"/>
              </p:cNvSpPr>
              <p:nvPr/>
            </p:nvSpPr>
            <p:spPr bwMode="auto">
              <a:xfrm>
                <a:off x="2448" y="3504"/>
                <a:ext cx="384" cy="624"/>
              </a:xfrm>
              <a:prstGeom prst="rect">
                <a:avLst/>
              </a:prstGeom>
              <a:solidFill>
                <a:srgbClr val="F6F5BD"/>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[1]</a:t>
                </a:r>
              </a:p>
              <a:p>
                <a:pPr algn="ctr" eaLnBrk="0" hangingPunct="0"/>
                <a:r>
                  <a:rPr lang="en-US" sz="1400" dirty="0">
                    <a:latin typeface="Courier New" pitchFamily="-96" charset="0"/>
                  </a:rPr>
                  <a:t>[N-1]</a:t>
                </a:r>
              </a:p>
            </p:txBody>
          </p:sp>
        </p:grpSp>
        <p:grpSp>
          <p:nvGrpSpPr>
            <p:cNvPr id="12" name="Group 25">
              <a:extLst>
                <a:ext uri="{FF2B5EF4-FFF2-40B4-BE49-F238E27FC236}">
                  <a16:creationId xmlns:a16="http://schemas.microsoft.com/office/drawing/2014/main" id="{16E97A84-F935-8342-94DC-ADD29DB33749}"/>
                </a:ext>
              </a:extLst>
            </p:cNvPr>
            <p:cNvGrpSpPr>
              <a:grpSpLocks/>
            </p:cNvGrpSpPr>
            <p:nvPr/>
          </p:nvGrpSpPr>
          <p:grpSpPr bwMode="auto">
            <a:xfrm>
              <a:off x="4176" y="3408"/>
              <a:ext cx="1344" cy="624"/>
              <a:chOff x="1488" y="3504"/>
              <a:chExt cx="1344" cy="624"/>
            </a:xfrm>
          </p:grpSpPr>
          <p:sp>
            <p:nvSpPr>
              <p:cNvPr id="14" name="Rectangle 28">
                <a:extLst>
                  <a:ext uri="{FF2B5EF4-FFF2-40B4-BE49-F238E27FC236}">
                    <a16:creationId xmlns:a16="http://schemas.microsoft.com/office/drawing/2014/main" id="{D086D78A-BD13-1C41-B746-A3B5BAF4ECB8}"/>
                  </a:ext>
                </a:extLst>
              </p:cNvPr>
              <p:cNvSpPr>
                <a:spLocks noChangeArrowheads="1"/>
              </p:cNvSpPr>
              <p:nvPr/>
            </p:nvSpPr>
            <p:spPr bwMode="auto">
              <a:xfrm>
                <a:off x="1488" y="3504"/>
                <a:ext cx="1344" cy="624"/>
              </a:xfrm>
              <a:prstGeom prst="rect">
                <a:avLst/>
              </a:prstGeom>
              <a:solidFill>
                <a:srgbClr val="D5F1CF"/>
              </a:solidFill>
              <a:ln w="28575">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sp>
            <p:nvSpPr>
              <p:cNvPr id="15" name="Rectangle 26">
                <a:extLst>
                  <a:ext uri="{FF2B5EF4-FFF2-40B4-BE49-F238E27FC236}">
                    <a16:creationId xmlns:a16="http://schemas.microsoft.com/office/drawing/2014/main" id="{33CC59CD-5B9B-D746-86C6-10F9EF78B3CB}"/>
                  </a:ext>
                </a:extLst>
              </p:cNvPr>
              <p:cNvSpPr>
                <a:spLocks noChangeArrowheads="1"/>
              </p:cNvSpPr>
              <p:nvPr/>
            </p:nvSpPr>
            <p:spPr bwMode="auto">
              <a:xfrm>
                <a:off x="148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[0]</a:t>
                </a:r>
              </a:p>
            </p:txBody>
          </p:sp>
          <p:sp>
            <p:nvSpPr>
              <p:cNvPr id="16" name="Rectangle 27">
                <a:extLst>
                  <a:ext uri="{FF2B5EF4-FFF2-40B4-BE49-F238E27FC236}">
                    <a16:creationId xmlns:a16="http://schemas.microsoft.com/office/drawing/2014/main" id="{651A1468-83C5-7849-9D6A-B5723BC41352}"/>
                  </a:ext>
                </a:extLst>
              </p:cNvPr>
              <p:cNvSpPr>
                <a:spLocks noChangeArrowheads="1"/>
              </p:cNvSpPr>
              <p:nvPr/>
            </p:nvSpPr>
            <p:spPr bwMode="auto">
              <a:xfrm>
                <a:off x="2448" y="3504"/>
                <a:ext cx="384" cy="624"/>
              </a:xfrm>
              <a:prstGeom prst="rect">
                <a:avLst/>
              </a:prstGeom>
              <a:solidFill>
                <a:srgbClr val="D5F1CF"/>
              </a:solidFill>
              <a:ln w="12700">
                <a:solidFill>
                  <a:schemeClr val="tx1"/>
                </a:solidFill>
                <a:miter lim="800000"/>
                <a:headEnd/>
                <a:tailEnd/>
              </a:ln>
            </p:spPr>
            <p:txBody>
              <a:bodyPr wrap="none" anchor="ctr">
                <a:prstTxWarp prst="textNoShape">
                  <a:avLst/>
                </a:prstTxWarp>
              </a:bodyPr>
              <a:lstStyle/>
              <a:p>
                <a:pPr algn="ctr" eaLnBrk="0" hangingPunct="0"/>
                <a:r>
                  <a:rPr lang="en-US" sz="1400" dirty="0">
                    <a:latin typeface="Courier New" pitchFamily="-96" charset="0"/>
                  </a:rPr>
                  <a:t>a</a:t>
                </a:r>
              </a:p>
              <a:p>
                <a:pPr algn="ctr" eaLnBrk="0" hangingPunct="0"/>
                <a:r>
                  <a:rPr lang="en-US" sz="1400" dirty="0">
                    <a:latin typeface="Courier New" pitchFamily="-96" charset="0"/>
                  </a:rPr>
                  <a:t>[M-1]</a:t>
                </a:r>
              </a:p>
              <a:p>
                <a:pPr algn="ctr" eaLnBrk="0" hangingPunct="0"/>
                <a:r>
                  <a:rPr lang="en-US" sz="1400" dirty="0">
                    <a:latin typeface="Courier New" pitchFamily="-96" charset="0"/>
                  </a:rPr>
                  <a:t>[N-1]</a:t>
                </a:r>
              </a:p>
            </p:txBody>
          </p:sp>
        </p:grpSp>
        <p:sp>
          <p:nvSpPr>
            <p:cNvPr id="13" name="Rectangle 29">
              <a:extLst>
                <a:ext uri="{FF2B5EF4-FFF2-40B4-BE49-F238E27FC236}">
                  <a16:creationId xmlns:a16="http://schemas.microsoft.com/office/drawing/2014/main" id="{2E44C984-8E8E-2A42-A267-5CC0F4BDEEC2}"/>
                </a:ext>
              </a:extLst>
            </p:cNvPr>
            <p:cNvSpPr>
              <a:spLocks noChangeArrowheads="1"/>
            </p:cNvSpPr>
            <p:nvPr/>
          </p:nvSpPr>
          <p:spPr bwMode="auto">
            <a:xfrm>
              <a:off x="3024" y="3408"/>
              <a:ext cx="1152" cy="624"/>
            </a:xfrm>
            <a:prstGeom prst="rect">
              <a:avLst/>
            </a:prstGeom>
            <a:solidFill>
              <a:schemeClr val="bg1"/>
            </a:solidFill>
            <a:ln w="25400">
              <a:solidFill>
                <a:schemeClr val="tx1"/>
              </a:solidFill>
              <a:miter lim="800000"/>
              <a:headEnd/>
              <a:tailEnd/>
            </a:ln>
          </p:spPr>
          <p:txBody>
            <a:bodyPr wrap="none" anchor="ctr">
              <a:prstTxWarp prst="textNoShape">
                <a:avLst/>
              </a:prstTxWarp>
            </a:bodyPr>
            <a:lstStyle/>
            <a:p>
              <a:pPr algn="ctr" eaLnBrk="0" hangingPunct="0"/>
              <a:r>
                <a:rPr lang="en-US" sz="1400" b="0">
                  <a:latin typeface="Courier New" pitchFamily="-96" charset="0"/>
                </a:rPr>
                <a:t>•  •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idx="1"/>
          </p:nvPr>
        </p:nvSpPr>
        <p:spPr/>
        <p:txBody>
          <a:bodyPr/>
          <a:lstStyle/>
          <a:p>
            <a:r>
              <a:rPr lang="en-US" dirty="0">
                <a:solidFill>
                  <a:srgbClr val="FF0000"/>
                </a:solidFill>
              </a:rPr>
              <a:t>Question</a:t>
            </a:r>
            <a:r>
              <a:rPr lang="en-US" dirty="0"/>
              <a:t>: Can you permute the loops so that the function scans the 3-d array  </a:t>
            </a:r>
            <a:r>
              <a:rPr lang="en-US" dirty="0">
                <a:solidFill>
                  <a:srgbClr val="FF0000"/>
                </a:solidFill>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1941513"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sz="1800" dirty="0" err="1">
                <a:latin typeface="Courier New" charset="0"/>
              </a:rPr>
              <a:t>int</a:t>
            </a:r>
            <a:r>
              <a:rPr lang="en-US" sz="1800" dirty="0">
                <a:latin typeface="Courier New" charset="0"/>
              </a:rPr>
              <a:t> sum_array_3d(int </a:t>
            </a:r>
            <a:r>
              <a:rPr lang="en-US" sz="1800" dirty="0" err="1">
                <a:latin typeface="Courier New" charset="0"/>
              </a:rPr>
              <a:t>a[M][N][N</a:t>
            </a:r>
            <a:r>
              <a:rPr lang="en-US" sz="1800" dirty="0">
                <a:latin typeface="Courier New" charset="0"/>
              </a:rPr>
              <a:t>])</a:t>
            </a:r>
          </a:p>
          <a:p>
            <a:pPr algn="l">
              <a:lnSpc>
                <a:spcPct val="100000"/>
              </a:lnSpc>
            </a:pPr>
            <a:r>
              <a:rPr lang="en-US" sz="1800" dirty="0">
                <a:latin typeface="Courier New" charset="0"/>
              </a:rPr>
              <a:t>{</a:t>
            </a:r>
          </a:p>
          <a:p>
            <a:pPr algn="l">
              <a:lnSpc>
                <a:spcPct val="100000"/>
              </a:lnSpc>
            </a:pPr>
            <a:r>
              <a:rPr lang="en-US" sz="1800" dirty="0">
                <a:latin typeface="Courier New" charset="0"/>
              </a:rPr>
              <a:t>    </a:t>
            </a:r>
            <a:r>
              <a:rPr lang="en-US" sz="1800" dirty="0" err="1">
                <a:latin typeface="Courier New" charset="0"/>
              </a:rPr>
              <a:t>int</a:t>
            </a:r>
            <a:r>
              <a:rPr lang="en-US" sz="1800" dirty="0">
                <a:latin typeface="Courier New" charset="0"/>
              </a:rPr>
              <a:t> </a:t>
            </a:r>
            <a:r>
              <a:rPr lang="en-US" sz="1800" dirty="0" err="1">
                <a:latin typeface="Courier New" charset="0"/>
              </a:rPr>
              <a:t>i</a:t>
            </a:r>
            <a:r>
              <a:rPr lang="en-US" sz="1800" dirty="0">
                <a:latin typeface="Courier New" charset="0"/>
              </a:rPr>
              <a:t>, </a:t>
            </a:r>
            <a:r>
              <a:rPr lang="en-US" sz="1800" dirty="0" err="1">
                <a:latin typeface="Courier New" charset="0"/>
              </a:rPr>
              <a:t>j</a:t>
            </a:r>
            <a:r>
              <a:rPr lang="en-US" sz="1800" dirty="0">
                <a:latin typeface="Courier New" charset="0"/>
              </a:rPr>
              <a:t>, </a:t>
            </a:r>
            <a:r>
              <a:rPr lang="en-US" sz="1800" dirty="0" err="1">
                <a:latin typeface="Courier New" charset="0"/>
              </a:rPr>
              <a:t>k</a:t>
            </a:r>
            <a:r>
              <a:rPr lang="en-US" sz="1800" dirty="0">
                <a:latin typeface="Courier New" charset="0"/>
              </a:rPr>
              <a:t>, sum = 0;</a:t>
            </a:r>
          </a:p>
          <a:p>
            <a:pPr algn="l">
              <a:lnSpc>
                <a:spcPct val="100000"/>
              </a:lnSpc>
            </a:pPr>
            <a:endParaRPr lang="en-US" sz="1800" dirty="0">
              <a:latin typeface="Courier New" charset="0"/>
            </a:endParaRPr>
          </a:p>
          <a:p>
            <a:pPr algn="l">
              <a:lnSpc>
                <a:spcPct val="100000"/>
              </a:lnSpc>
            </a:pPr>
            <a:r>
              <a:rPr lang="en-US" sz="1800" dirty="0">
                <a:latin typeface="Courier New" charset="0"/>
              </a:rPr>
              <a:t>    for (</a:t>
            </a:r>
            <a:r>
              <a:rPr lang="en-US" sz="1800" dirty="0" err="1">
                <a:latin typeface="Courier New" charset="0"/>
              </a:rPr>
              <a:t>i</a:t>
            </a:r>
            <a:r>
              <a:rPr lang="en-US" sz="1800" dirty="0">
                <a:latin typeface="Courier New" charset="0"/>
              </a:rPr>
              <a:t> = 0; </a:t>
            </a:r>
            <a:r>
              <a:rPr lang="en-US" sz="1800" dirty="0" err="1">
                <a:latin typeface="Courier New" charset="0"/>
              </a:rPr>
              <a:t>i</a:t>
            </a:r>
            <a:r>
              <a:rPr lang="en-US" sz="1800" dirty="0">
                <a:latin typeface="Courier New" charset="0"/>
              </a:rPr>
              <a:t> &lt; M; </a:t>
            </a:r>
            <a:r>
              <a:rPr lang="en-US" sz="1800" dirty="0" err="1">
                <a:latin typeface="Courier New" charset="0"/>
              </a:rPr>
              <a:t>i</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j</a:t>
            </a:r>
            <a:r>
              <a:rPr lang="en-US" sz="1800" dirty="0">
                <a:latin typeface="Courier New" charset="0"/>
              </a:rPr>
              <a:t> = 0; </a:t>
            </a:r>
            <a:r>
              <a:rPr lang="en-US" sz="1800" dirty="0" err="1">
                <a:latin typeface="Courier New" charset="0"/>
              </a:rPr>
              <a:t>j</a:t>
            </a:r>
            <a:r>
              <a:rPr lang="en-US" sz="1800" dirty="0">
                <a:latin typeface="Courier New" charset="0"/>
              </a:rPr>
              <a:t> &lt; N; </a:t>
            </a:r>
            <a:r>
              <a:rPr lang="en-US" sz="1800" dirty="0" err="1">
                <a:latin typeface="Courier New" charset="0"/>
              </a:rPr>
              <a:t>j</a:t>
            </a:r>
            <a:r>
              <a:rPr lang="en-US" sz="1800" dirty="0">
                <a:latin typeface="Courier New" charset="0"/>
              </a:rPr>
              <a:t>++)</a:t>
            </a:r>
          </a:p>
          <a:p>
            <a:pPr algn="l">
              <a:lnSpc>
                <a:spcPct val="100000"/>
              </a:lnSpc>
            </a:pPr>
            <a:r>
              <a:rPr lang="en-US" sz="1800" dirty="0">
                <a:latin typeface="Courier New" charset="0"/>
              </a:rPr>
              <a:t>            for (</a:t>
            </a:r>
            <a:r>
              <a:rPr lang="en-US" sz="1800" dirty="0" err="1">
                <a:latin typeface="Courier New" charset="0"/>
              </a:rPr>
              <a:t>k</a:t>
            </a:r>
            <a:r>
              <a:rPr lang="en-US" sz="1800" dirty="0">
                <a:latin typeface="Courier New" charset="0"/>
              </a:rPr>
              <a:t> = 0; </a:t>
            </a:r>
            <a:r>
              <a:rPr lang="en-US" sz="1800" dirty="0" err="1">
                <a:latin typeface="Courier New" charset="0"/>
              </a:rPr>
              <a:t>k</a:t>
            </a:r>
            <a:r>
              <a:rPr lang="en-US" sz="1800" dirty="0">
                <a:latin typeface="Courier New" charset="0"/>
              </a:rPr>
              <a:t> &lt; N; </a:t>
            </a:r>
            <a:r>
              <a:rPr lang="en-US" sz="1800" dirty="0" err="1">
                <a:latin typeface="Courier New" charset="0"/>
              </a:rPr>
              <a:t>k</a:t>
            </a:r>
            <a:r>
              <a:rPr lang="en-US" sz="1800" dirty="0">
                <a:latin typeface="Courier New" charset="0"/>
              </a:rPr>
              <a:t>++)</a:t>
            </a:r>
          </a:p>
          <a:p>
            <a:pPr algn="l">
              <a:lnSpc>
                <a:spcPct val="100000"/>
              </a:lnSpc>
            </a:pPr>
            <a:r>
              <a:rPr lang="en-US" sz="1800" dirty="0">
                <a:latin typeface="Courier New" charset="0"/>
              </a:rPr>
              <a:t>                sum += </a:t>
            </a:r>
            <a:r>
              <a:rPr lang="en-US" sz="1800" dirty="0" err="1">
                <a:latin typeface="Courier New" charset="0"/>
              </a:rPr>
              <a:t>a[k][i][j</a:t>
            </a:r>
            <a:r>
              <a:rPr lang="en-US" sz="1800" dirty="0">
                <a:latin typeface="Courier New" charset="0"/>
              </a:rPr>
              <a:t>];</a:t>
            </a:r>
          </a:p>
          <a:p>
            <a:pPr algn="l">
              <a:lnSpc>
                <a:spcPct val="100000"/>
              </a:lnSpc>
            </a:pPr>
            <a:r>
              <a:rPr lang="en-US" sz="1800" dirty="0">
                <a:latin typeface="Courier New" charset="0"/>
              </a:rPr>
              <a:t>    return sum;</a:t>
            </a:r>
          </a:p>
          <a:p>
            <a:pPr algn="l">
              <a:lnSpc>
                <a:spcPct val="100000"/>
              </a:lnSpc>
            </a:pPr>
            <a:r>
              <a:rPr lang="en-US" sz="1800" dirty="0">
                <a:latin typeface="Courier New" charset="0"/>
              </a:rPr>
              <a:t>}</a:t>
            </a:r>
          </a:p>
        </p:txBody>
      </p:sp>
      <p:sp>
        <p:nvSpPr>
          <p:cNvPr id="7" name="TextBox 4">
            <a:extLst>
              <a:ext uri="{FF2B5EF4-FFF2-40B4-BE49-F238E27FC236}">
                <a16:creationId xmlns:a16="http://schemas.microsoft.com/office/drawing/2014/main" id="{924973FF-DDF1-47C3-BAC0-94B193D43655}"/>
              </a:ext>
            </a:extLst>
          </p:cNvPr>
          <p:cNvSpPr txBox="1"/>
          <p:nvPr/>
        </p:nvSpPr>
        <p:spPr>
          <a:xfrm>
            <a:off x="4834793" y="6172510"/>
            <a:ext cx="4022768" cy="461665"/>
          </a:xfrm>
          <a:prstGeom prst="rect">
            <a:avLst/>
          </a:prstGeom>
          <a:noFill/>
        </p:spPr>
        <p:txBody>
          <a:bodyPr wrap="none" rtlCol="0">
            <a:spAutoFit/>
          </a:bodyPr>
          <a:lstStyle/>
          <a:p>
            <a:pPr algn="ctr"/>
            <a:r>
              <a:rPr lang="en-US" dirty="0">
                <a:latin typeface="Calibri" pitchFamily="34" charset="0"/>
              </a:rPr>
              <a:t>Answer: make j the inner loop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59" name="Rectangle 27"/>
          <p:cNvSpPr>
            <a:spLocks noGrp="1" noChangeArrowheads="1"/>
          </p:cNvSpPr>
          <p:nvPr>
            <p:ph type="title"/>
          </p:nvPr>
        </p:nvSpPr>
        <p:spPr/>
        <p:txBody>
          <a:bodyPr/>
          <a:lstStyle/>
          <a:p>
            <a:r>
              <a:rPr lang="en-US"/>
              <a:t>Memory Read Transaction (3)</a:t>
            </a:r>
          </a:p>
        </p:txBody>
      </p:sp>
      <p:sp>
        <p:nvSpPr>
          <p:cNvPr id="69660" name="Rectangle 28"/>
          <p:cNvSpPr>
            <a:spLocks noGrp="1" noChangeArrowheads="1"/>
          </p:cNvSpPr>
          <p:nvPr>
            <p:ph idx="1"/>
          </p:nvPr>
        </p:nvSpPr>
        <p:spPr/>
        <p:txBody>
          <a:bodyPr/>
          <a:lstStyle/>
          <a:p>
            <a:r>
              <a:rPr lang="en-US" dirty="0"/>
              <a:t>CPU read word x from the bus and copies it into register %</a:t>
            </a:r>
            <a:r>
              <a:rPr lang="en-US" dirty="0" err="1"/>
              <a:t>rax</a:t>
            </a:r>
            <a:r>
              <a:rPr lang="en-US" dirty="0"/>
              <a:t>.</a:t>
            </a:r>
          </a:p>
        </p:txBody>
      </p:sp>
      <p:sp>
        <p:nvSpPr>
          <p:cNvPr id="6963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3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963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x</a:t>
            </a:r>
            <a:endParaRPr lang="en-US" sz="1000" dirty="0"/>
          </a:p>
        </p:txBody>
      </p:sp>
      <p:sp>
        <p:nvSpPr>
          <p:cNvPr id="6964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69647" name="Text Box 15"/>
          <p:cNvSpPr txBox="1">
            <a:spLocks noChangeArrowheads="1"/>
          </p:cNvSpPr>
          <p:nvPr/>
        </p:nvSpPr>
        <p:spPr bwMode="auto">
          <a:xfrm>
            <a:off x="168910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6964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69649" name="Rectangle 17"/>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69650" name="Line 18"/>
          <p:cNvSpPr>
            <a:spLocks noChangeShapeType="1"/>
          </p:cNvSpPr>
          <p:nvPr/>
        </p:nvSpPr>
        <p:spPr bwMode="auto">
          <a:xfrm flipV="1">
            <a:off x="2271713" y="3276600"/>
            <a:ext cx="0" cy="762000"/>
          </a:xfrm>
          <a:prstGeom prst="line">
            <a:avLst/>
          </a:prstGeom>
          <a:noFill/>
          <a:ln w="76200">
            <a:solidFill>
              <a:srgbClr val="FF0000"/>
            </a:solidFill>
            <a:round/>
            <a:headEnd/>
            <a:tailEnd type="triangle" w="med" len="med"/>
          </a:ln>
          <a:effectLst/>
        </p:spPr>
        <p:txBody>
          <a:bodyPr wrap="none" anchor="ctr">
            <a:prstTxWarp prst="textNoShape">
              <a:avLst/>
            </a:prstTxWarp>
          </a:bodyPr>
          <a:lstStyle/>
          <a:p>
            <a:endParaRPr lang="en-US"/>
          </a:p>
        </p:txBody>
      </p:sp>
      <p:sp>
        <p:nvSpPr>
          <p:cNvPr id="69651" name="Rectangle 19"/>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69652" name="Rectangle 20"/>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x</a:t>
            </a:r>
            <a:endParaRPr lang="en-US" sz="1000"/>
          </a:p>
        </p:txBody>
      </p:sp>
      <p:sp>
        <p:nvSpPr>
          <p:cNvPr id="69653" name="Text Box 21"/>
          <p:cNvSpPr txBox="1">
            <a:spLocks noChangeArrowheads="1"/>
          </p:cNvSpPr>
          <p:nvPr/>
        </p:nvSpPr>
        <p:spPr bwMode="auto">
          <a:xfrm>
            <a:off x="6477000" y="3471446"/>
            <a:ext cx="1499097" cy="338554"/>
          </a:xfrm>
          <a:prstGeom prst="rect">
            <a:avLst/>
          </a:prstGeom>
          <a:noFill/>
          <a:ln w="12700">
            <a:noFill/>
            <a:miter lim="800000"/>
            <a:headEnd/>
            <a:tailEnd/>
          </a:ln>
          <a:effectLst/>
        </p:spPr>
        <p:txBody>
          <a:bodyPr wrap="square" anchor="ctr">
            <a:prstTxWarp prst="textNoShape">
              <a:avLst/>
            </a:prstTxWarp>
            <a:spAutoFit/>
          </a:bodyPr>
          <a:lstStyle/>
          <a:p>
            <a:pPr algn="ctr">
              <a:lnSpc>
                <a:spcPct val="100000"/>
              </a:lnSpc>
            </a:pPr>
            <a:r>
              <a:rPr lang="en-US" sz="1600" dirty="0"/>
              <a:t>Main memory</a:t>
            </a:r>
          </a:p>
        </p:txBody>
      </p:sp>
      <p:sp>
        <p:nvSpPr>
          <p:cNvPr id="69654" name="Text Box 22"/>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69655" name="Text Box 23"/>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69656" name="Text Box 24"/>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69657" name="Text Box 25"/>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69658" name="Text Box 26"/>
          <p:cNvSpPr txBox="1">
            <a:spLocks noChangeArrowheads="1"/>
          </p:cNvSpPr>
          <p:nvPr/>
        </p:nvSpPr>
        <p:spPr bwMode="auto">
          <a:xfrm>
            <a:off x="4648200" y="2438400"/>
            <a:ext cx="2984811" cy="338554"/>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Load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 %</a:t>
            </a:r>
            <a:r>
              <a:rPr lang="en-US" sz="1600" dirty="0" err="1">
                <a:latin typeface="Courier New" charset="0"/>
              </a:rPr>
              <a:t>rax</a:t>
            </a:r>
            <a:endParaRPr lang="en-US" sz="1600" dirty="0">
              <a:latin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9650"/>
                                        </p:tgtEl>
                                        <p:attrNameLst>
                                          <p:attrName>style.visibility</p:attrName>
                                        </p:attrNameLst>
                                      </p:cBhvr>
                                      <p:to>
                                        <p:strVal val="visible"/>
                                      </p:to>
                                    </p:set>
                                    <p:animEffect transition="in" filter="wipe(down)">
                                      <p:cBhvr>
                                        <p:cTn id="7" dur="500"/>
                                        <p:tgtEl>
                                          <p:spTgt spid="69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5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dirty="0"/>
              <a:t>Memory Hierarchies</a:t>
            </a:r>
          </a:p>
        </p:txBody>
      </p:sp>
      <p:sp>
        <p:nvSpPr>
          <p:cNvPr id="135173" name="Rectangle 5"/>
          <p:cNvSpPr>
            <a:spLocks noGrp="1" noChangeArrowheads="1"/>
          </p:cNvSpPr>
          <p:nvPr>
            <p:ph idx="1"/>
          </p:nvPr>
        </p:nvSpPr>
        <p:spPr/>
        <p:txBody>
          <a:bodyPr/>
          <a:lstStyle/>
          <a:p>
            <a:r>
              <a:rPr lang="en-US" dirty="0"/>
              <a:t>Some fundamental and enduring properties of hardware and software:</a:t>
            </a:r>
          </a:p>
          <a:p>
            <a:pPr lvl="1"/>
            <a:r>
              <a:rPr lang="en-US" dirty="0"/>
              <a:t>Fast storage technologies cost more per byte, have less capacity, and require more power (heat!). </a:t>
            </a:r>
          </a:p>
          <a:p>
            <a:pPr lvl="1"/>
            <a:r>
              <a:rPr lang="en-US" dirty="0"/>
              <a:t>The gap between CPU and main memory speed is wide.</a:t>
            </a:r>
          </a:p>
          <a:p>
            <a:pPr lvl="1"/>
            <a:r>
              <a:rPr lang="en-US" dirty="0"/>
              <a:t>Well-written programs tend to exhibit good locality.</a:t>
            </a:r>
          </a:p>
          <a:p>
            <a:pPr lvl="1"/>
            <a:endParaRPr lang="en-US" dirty="0"/>
          </a:p>
          <a:p>
            <a:r>
              <a:rPr lang="en-US" dirty="0"/>
              <a:t>These fundamental properties complement each other beautifully.</a:t>
            </a:r>
          </a:p>
          <a:p>
            <a:endParaRPr lang="en-US" dirty="0"/>
          </a:p>
          <a:p>
            <a:r>
              <a:rPr lang="en-US" dirty="0"/>
              <a:t>They suggest an approach for organizing memory and storage systems known as a </a:t>
            </a:r>
            <a:r>
              <a:rPr lang="en-US" dirty="0">
                <a:solidFill>
                  <a:srgbClr val="FF0000"/>
                </a:solidFill>
              </a:rPr>
              <a:t>memory hierarchy</a:t>
            </a:r>
            <a:r>
              <a:rPr lang="en-US"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altLang="zh-CN" dirty="0">
                <a:solidFill>
                  <a:schemeClr val="bg2">
                    <a:lumMod val="60000"/>
                    <a:lumOff val="40000"/>
                  </a:schemeClr>
                </a:solidFill>
              </a:rPr>
              <a:t>The memory abstraction</a:t>
            </a:r>
            <a:endParaRPr lang="en-US" dirty="0">
              <a:solidFill>
                <a:schemeClr val="bg2">
                  <a:lumMod val="60000"/>
                  <a:lumOff val="40000"/>
                </a:schemeClr>
              </a:solidFill>
            </a:endParaRPr>
          </a:p>
          <a:p>
            <a:pPr>
              <a:lnSpc>
                <a:spcPct val="80000"/>
              </a:lnSpc>
            </a:pPr>
            <a:r>
              <a:rPr lang="en-US" altLang="zh-CN" dirty="0">
                <a:solidFill>
                  <a:schemeClr val="bg2">
                    <a:lumMod val="60000"/>
                    <a:lumOff val="40000"/>
                  </a:schemeClr>
                </a:solidFill>
              </a:rPr>
              <a:t>RAM : main memory building block</a:t>
            </a:r>
            <a:endParaRPr lang="en-US" dirty="0">
              <a:solidFill>
                <a:schemeClr val="bg2">
                  <a:lumMod val="60000"/>
                  <a:lumOff val="40000"/>
                </a:schemeClr>
              </a:solidFill>
            </a:endParaRPr>
          </a:p>
          <a:p>
            <a:pPr>
              <a:lnSpc>
                <a:spcPct val="80000"/>
              </a:lnSpc>
            </a:pPr>
            <a:r>
              <a:rPr lang="en-US" dirty="0">
                <a:solidFill>
                  <a:schemeClr val="bg2">
                    <a:lumMod val="60000"/>
                    <a:lumOff val="40000"/>
                  </a:schemeClr>
                </a:solidFill>
              </a:rPr>
              <a:t>Storage technologies and trends</a:t>
            </a:r>
          </a:p>
          <a:p>
            <a:pPr>
              <a:lnSpc>
                <a:spcPct val="80000"/>
              </a:lnSpc>
            </a:pPr>
            <a:r>
              <a:rPr lang="en-US" dirty="0">
                <a:solidFill>
                  <a:schemeClr val="bg2">
                    <a:lumMod val="60000"/>
                    <a:lumOff val="40000"/>
                  </a:schemeClr>
                </a:solidFill>
              </a:rPr>
              <a:t>Locality of reference</a:t>
            </a:r>
          </a:p>
          <a:p>
            <a:pPr>
              <a:lnSpc>
                <a:spcPct val="80000"/>
              </a:lnSpc>
            </a:pPr>
            <a:r>
              <a:rPr lang="en-US" dirty="0"/>
              <a:t>Caching in the memory hierarchy</a:t>
            </a:r>
          </a:p>
        </p:txBody>
      </p:sp>
      <p:sp>
        <p:nvSpPr>
          <p:cNvPr id="4" name="TextBox 3"/>
          <p:cNvSpPr txBox="1"/>
          <p:nvPr/>
        </p:nvSpPr>
        <p:spPr>
          <a:xfrm>
            <a:off x="2851727" y="5657273"/>
            <a:ext cx="184666" cy="369332"/>
          </a:xfrm>
          <a:prstGeom prst="rect">
            <a:avLst/>
          </a:prstGeom>
          <a:noFill/>
        </p:spPr>
        <p:txBody>
          <a:bodyPr wrap="none" rtlCol="0">
            <a:spAutoFit/>
          </a:bodyPr>
          <a:lstStyle/>
          <a:p>
            <a:endParaRPr lang="en-US" sz="1800" dirty="0">
              <a:latin typeface="Calibri" pitchFamily="34" charset="0"/>
            </a:endParaRPr>
          </a:p>
        </p:txBody>
      </p:sp>
    </p:spTree>
    <p:extLst>
      <p:ext uri="{BB962C8B-B14F-4D97-AF65-F5344CB8AC3E}">
        <p14:creationId xmlns:p14="http://schemas.microsoft.com/office/powerpoint/2010/main" val="117472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61913" y="247650"/>
            <a:ext cx="8716962" cy="782638"/>
          </a:xfrm>
        </p:spPr>
        <p:txBody>
          <a:bodyPr>
            <a:normAutofit fontScale="90000"/>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latin typeface="Arial"/>
                <a:cs typeface="Arial"/>
              </a:rPr>
              <a:t>Example Memory </a:t>
            </a:r>
            <a:br>
              <a:rPr lang="en-GB" dirty="0">
                <a:latin typeface="Arial"/>
                <a:cs typeface="Arial"/>
              </a:rPr>
            </a:br>
            <a:r>
              <a:rPr lang="en-GB" dirty="0">
                <a:latin typeface="Arial"/>
                <a:cs typeface="Arial"/>
              </a:rPr>
              <a:t>     Hierarchy</a:t>
            </a:r>
          </a:p>
        </p:txBody>
      </p:sp>
      <p:sp>
        <p:nvSpPr>
          <p:cNvPr id="151" name="AutoShape 195"/>
          <p:cNvSpPr>
            <a:spLocks noChangeAspect="1" noChangeArrowheads="1"/>
          </p:cNvSpPr>
          <p:nvPr/>
        </p:nvSpPr>
        <p:spPr bwMode="auto">
          <a:xfrm>
            <a:off x="552450" y="342900"/>
            <a:ext cx="6902450" cy="6456363"/>
          </a:xfrm>
          <a:prstGeom prst="triangle">
            <a:avLst>
              <a:gd name="adj" fmla="val 50000"/>
            </a:avLst>
          </a:prstGeom>
          <a:gradFill flip="none" rotWithShape="1">
            <a:gsLst>
              <a:gs pos="0">
                <a:schemeClr val="accent6">
                  <a:lumMod val="20000"/>
                  <a:lumOff val="80000"/>
                  <a:alpha val="7000"/>
                </a:schemeClr>
              </a:gs>
              <a:gs pos="100000">
                <a:schemeClr val="accent6">
                  <a:lumMod val="20000"/>
                  <a:lumOff val="80000"/>
                </a:schemeClr>
              </a:gs>
            </a:gsLst>
            <a:lin ang="16140000" scaled="0"/>
            <a:tileRect/>
          </a:gradFill>
          <a:ln w="12700">
            <a:solidFill>
              <a:srgbClr val="000000"/>
            </a:solidFill>
            <a:miter lim="800000"/>
            <a:headEnd/>
            <a:tailEnd/>
          </a:ln>
          <a:effectLs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2" name="Text Box 196"/>
          <p:cNvSpPr txBox="1">
            <a:spLocks noChangeAspect="1" noChangeArrowheads="1"/>
          </p:cNvSpPr>
          <p:nvPr/>
        </p:nvSpPr>
        <p:spPr bwMode="auto">
          <a:xfrm>
            <a:off x="3694391" y="834509"/>
            <a:ext cx="723538"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Arial"/>
                <a:cs typeface="Arial"/>
              </a:rPr>
              <a:t>Regs</a:t>
            </a:r>
            <a:endParaRPr kumimoji="0" lang="en-US" sz="1800" b="0" i="0" u="none" strike="noStrike" kern="0" cap="none" spc="0" normalizeH="0" baseline="0" noProof="0" dirty="0">
              <a:ln>
                <a:noFill/>
              </a:ln>
              <a:solidFill>
                <a:sysClr val="windowText" lastClr="000000"/>
              </a:solidFill>
              <a:effectLst/>
              <a:uLnTx/>
              <a:uFillTx/>
              <a:latin typeface="Arial"/>
              <a:cs typeface="Arial"/>
            </a:endParaRPr>
          </a:p>
        </p:txBody>
      </p:sp>
      <p:sp>
        <p:nvSpPr>
          <p:cNvPr id="153" name="Text Box 198"/>
          <p:cNvSpPr txBox="1">
            <a:spLocks noChangeAspect="1" noChangeArrowheads="1"/>
          </p:cNvSpPr>
          <p:nvPr/>
        </p:nvSpPr>
        <p:spPr bwMode="auto">
          <a:xfrm>
            <a:off x="3495400" y="1283385"/>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L1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Arial"/>
                <a:cs typeface="Arial"/>
              </a:rPr>
              <a:t>(SRAM)</a:t>
            </a:r>
          </a:p>
        </p:txBody>
      </p:sp>
      <p:sp>
        <p:nvSpPr>
          <p:cNvPr id="154" name="Text Box 199"/>
          <p:cNvSpPr txBox="1">
            <a:spLocks noChangeAspect="1" noChangeArrowheads="1"/>
          </p:cNvSpPr>
          <p:nvPr/>
        </p:nvSpPr>
        <p:spPr bwMode="auto">
          <a:xfrm>
            <a:off x="3264793" y="3821797"/>
            <a:ext cx="1582735"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Main memory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(DRAM)</a:t>
            </a:r>
          </a:p>
        </p:txBody>
      </p:sp>
      <p:sp>
        <p:nvSpPr>
          <p:cNvPr id="155" name="Text Box 200"/>
          <p:cNvSpPr txBox="1">
            <a:spLocks noChangeAspect="1" noChangeArrowheads="1"/>
          </p:cNvSpPr>
          <p:nvPr/>
        </p:nvSpPr>
        <p:spPr bwMode="auto">
          <a:xfrm>
            <a:off x="2706309" y="4847322"/>
            <a:ext cx="2699702"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(local disks)</a:t>
            </a:r>
          </a:p>
        </p:txBody>
      </p:sp>
      <p:sp>
        <p:nvSpPr>
          <p:cNvPr id="156" name="Line 203"/>
          <p:cNvSpPr>
            <a:spLocks noChangeAspect="1" noChangeShapeType="1"/>
          </p:cNvSpPr>
          <p:nvPr/>
        </p:nvSpPr>
        <p:spPr bwMode="auto">
          <a:xfrm>
            <a:off x="3513138" y="1265238"/>
            <a:ext cx="98107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7" name="Line 204"/>
          <p:cNvSpPr>
            <a:spLocks noChangeAspect="1" noChangeShapeType="1"/>
          </p:cNvSpPr>
          <p:nvPr/>
        </p:nvSpPr>
        <p:spPr bwMode="auto">
          <a:xfrm>
            <a:off x="3162300" y="1903413"/>
            <a:ext cx="1671638"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8" name="Line 205"/>
          <p:cNvSpPr>
            <a:spLocks noChangeAspect="1" noChangeShapeType="1"/>
          </p:cNvSpPr>
          <p:nvPr/>
        </p:nvSpPr>
        <p:spPr bwMode="auto">
          <a:xfrm>
            <a:off x="2779713" y="2655888"/>
            <a:ext cx="2447925"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59" name="Line 222"/>
          <p:cNvSpPr>
            <a:spLocks noChangeAspect="1" noChangeShapeType="1"/>
          </p:cNvSpPr>
          <p:nvPr/>
        </p:nvSpPr>
        <p:spPr bwMode="auto">
          <a:xfrm>
            <a:off x="76200" y="3473450"/>
            <a:ext cx="0" cy="2344738"/>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0" name="Text Box 223"/>
          <p:cNvSpPr txBox="1">
            <a:spLocks noChangeAspect="1" noChangeArrowheads="1"/>
          </p:cNvSpPr>
          <p:nvPr/>
        </p:nvSpPr>
        <p:spPr bwMode="auto">
          <a:xfrm>
            <a:off x="123825" y="3625166"/>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Larger,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slower,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cheaper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61" name="Line 224"/>
          <p:cNvSpPr>
            <a:spLocks noChangeAspect="1" noChangeShapeType="1"/>
          </p:cNvSpPr>
          <p:nvPr/>
        </p:nvSpPr>
        <p:spPr bwMode="auto">
          <a:xfrm>
            <a:off x="2255838" y="3586163"/>
            <a:ext cx="3475037"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2" name="Text Box 225"/>
          <p:cNvSpPr txBox="1">
            <a:spLocks noChangeAspect="1" noChangeArrowheads="1"/>
          </p:cNvSpPr>
          <p:nvPr/>
        </p:nvSpPr>
        <p:spPr bwMode="auto">
          <a:xfrm>
            <a:off x="2578100" y="5947460"/>
            <a:ext cx="2956120"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Remote secondary storage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(e.g., Web servers)</a:t>
            </a:r>
          </a:p>
        </p:txBody>
      </p:sp>
      <p:sp>
        <p:nvSpPr>
          <p:cNvPr id="165" name="Text Box 227"/>
          <p:cNvSpPr txBox="1">
            <a:spLocks noChangeAspect="1" noChangeArrowheads="1"/>
          </p:cNvSpPr>
          <p:nvPr/>
        </p:nvSpPr>
        <p:spPr bwMode="auto">
          <a:xfrm>
            <a:off x="7073306" y="5375119"/>
            <a:ext cx="2062758" cy="73852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Local disks hold files retrieved from disks </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on remote</a:t>
            </a:r>
            <a:r>
              <a:rPr kumimoji="0" lang="en-US" sz="1400" i="0" u="none" strike="noStrike" kern="0" cap="none" spc="0" normalizeH="0" noProof="0" dirty="0">
                <a:ln>
                  <a:noFill/>
                </a:ln>
                <a:solidFill>
                  <a:srgbClr val="FF0000"/>
                </a:solidFill>
                <a:effectLst/>
                <a:uLnTx/>
                <a:uFillTx/>
                <a:latin typeface="Arial"/>
                <a:cs typeface="Arial"/>
              </a:rPr>
              <a:t> servers</a:t>
            </a:r>
            <a:endParaRPr kumimoji="0" lang="en-US" sz="1400" i="0" u="none" strike="noStrike" kern="0" cap="none" spc="0" normalizeH="0" baseline="0" noProof="0" dirty="0">
              <a:ln>
                <a:noFill/>
              </a:ln>
              <a:solidFill>
                <a:srgbClr val="FF0000"/>
              </a:solidFill>
              <a:effectLst/>
              <a:uLnTx/>
              <a:uFillTx/>
              <a:latin typeface="Arial"/>
              <a:cs typeface="Arial"/>
            </a:endParaRPr>
          </a:p>
        </p:txBody>
      </p:sp>
      <p:sp>
        <p:nvSpPr>
          <p:cNvPr id="166" name="Line 235"/>
          <p:cNvSpPr>
            <a:spLocks noChangeAspect="1" noChangeShapeType="1"/>
          </p:cNvSpPr>
          <p:nvPr/>
        </p:nvSpPr>
        <p:spPr bwMode="auto">
          <a:xfrm>
            <a:off x="1708150" y="4632325"/>
            <a:ext cx="4576763"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67" name="Text Box 236"/>
          <p:cNvSpPr txBox="1">
            <a:spLocks noChangeAspect="1" noChangeArrowheads="1"/>
          </p:cNvSpPr>
          <p:nvPr/>
        </p:nvSpPr>
        <p:spPr bwMode="auto">
          <a:xfrm>
            <a:off x="3495400" y="1948547"/>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L2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69" name="Text Box 243"/>
          <p:cNvSpPr txBox="1">
            <a:spLocks noChangeAspect="1" noChangeArrowheads="1"/>
          </p:cNvSpPr>
          <p:nvPr/>
        </p:nvSpPr>
        <p:spPr bwMode="auto">
          <a:xfrm>
            <a:off x="4962526" y="1641476"/>
            <a:ext cx="283845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L1 cache holds cache lines retrieved from the L2 cache.</a:t>
            </a:r>
          </a:p>
        </p:txBody>
      </p:sp>
      <p:sp>
        <p:nvSpPr>
          <p:cNvPr id="171" name="Text Box 233"/>
          <p:cNvSpPr txBox="1">
            <a:spLocks noChangeAspect="1" noChangeArrowheads="1"/>
          </p:cNvSpPr>
          <p:nvPr/>
        </p:nvSpPr>
        <p:spPr bwMode="auto">
          <a:xfrm>
            <a:off x="4573588" y="973465"/>
            <a:ext cx="2919412"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CPU registers hold words retrieved from </a:t>
            </a:r>
            <a:r>
              <a:rPr kumimoji="0" lang="en-US" sz="1400" i="0" u="none" strike="noStrike" kern="0" cap="none" spc="0" normalizeH="0" baseline="0" noProof="0" dirty="0" err="1">
                <a:ln>
                  <a:noFill/>
                </a:ln>
                <a:solidFill>
                  <a:srgbClr val="FF0000"/>
                </a:solidFill>
                <a:effectLst/>
                <a:uLnTx/>
                <a:uFillTx/>
                <a:latin typeface="Arial"/>
                <a:cs typeface="Arial"/>
              </a:rPr>
              <a:t>th</a:t>
            </a:r>
            <a:r>
              <a:rPr lang="en-US" sz="1400" kern="0" dirty="0">
                <a:solidFill>
                  <a:srgbClr val="FF0000"/>
                </a:solidFill>
                <a:latin typeface="Arial"/>
                <a:cs typeface="Arial"/>
              </a:rPr>
              <a:t>e L1 cache</a:t>
            </a:r>
            <a:r>
              <a:rPr kumimoji="0" lang="en-US" sz="1400" i="0" u="none" strike="noStrike" kern="0" cap="none" spc="0" normalizeH="0" baseline="0" noProof="0" dirty="0">
                <a:ln>
                  <a:noFill/>
                </a:ln>
                <a:solidFill>
                  <a:srgbClr val="FF0000"/>
                </a:solidFill>
                <a:effectLst/>
                <a:uLnTx/>
                <a:uFillTx/>
                <a:latin typeface="Arial"/>
                <a:cs typeface="Arial"/>
              </a:rPr>
              <a:t>.</a:t>
            </a:r>
          </a:p>
        </p:txBody>
      </p:sp>
      <p:sp>
        <p:nvSpPr>
          <p:cNvPr id="174" name="Text Box 231"/>
          <p:cNvSpPr txBox="1">
            <a:spLocks noChangeAspect="1" noChangeArrowheads="1"/>
          </p:cNvSpPr>
          <p:nvPr/>
        </p:nvSpPr>
        <p:spPr bwMode="auto">
          <a:xfrm>
            <a:off x="5365751" y="2403473"/>
            <a:ext cx="2628900" cy="5238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L2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L3 cache</a:t>
            </a:r>
          </a:p>
        </p:txBody>
      </p:sp>
      <p:sp>
        <p:nvSpPr>
          <p:cNvPr id="176" name="Text Box 247"/>
          <p:cNvSpPr txBox="1">
            <a:spLocks noChangeAspect="1" noChangeArrowheads="1"/>
          </p:cNvSpPr>
          <p:nvPr/>
        </p:nvSpPr>
        <p:spPr bwMode="auto">
          <a:xfrm>
            <a:off x="3235325" y="64400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L0:</a:t>
            </a:r>
          </a:p>
        </p:txBody>
      </p:sp>
      <p:sp>
        <p:nvSpPr>
          <p:cNvPr id="177" name="Text Box 248"/>
          <p:cNvSpPr txBox="1">
            <a:spLocks noChangeAspect="1" noChangeArrowheads="1"/>
          </p:cNvSpPr>
          <p:nvPr/>
        </p:nvSpPr>
        <p:spPr bwMode="auto">
          <a:xfrm>
            <a:off x="2867025" y="1353622"/>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dirty="0">
                <a:ln>
                  <a:noFill/>
                </a:ln>
                <a:solidFill>
                  <a:schemeClr val="accent6">
                    <a:lumMod val="75000"/>
                  </a:schemeClr>
                </a:solidFill>
                <a:effectLst/>
                <a:uLnTx/>
                <a:uFillTx/>
                <a:latin typeface="Arial"/>
                <a:cs typeface="Arial"/>
              </a:rPr>
              <a:t>L1:</a:t>
            </a:r>
          </a:p>
        </p:txBody>
      </p:sp>
      <p:sp>
        <p:nvSpPr>
          <p:cNvPr id="178" name="Text Box 249"/>
          <p:cNvSpPr txBox="1">
            <a:spLocks noChangeAspect="1" noChangeArrowheads="1"/>
          </p:cNvSpPr>
          <p:nvPr/>
        </p:nvSpPr>
        <p:spPr bwMode="auto">
          <a:xfrm>
            <a:off x="2486025" y="204100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L2:</a:t>
            </a:r>
          </a:p>
        </p:txBody>
      </p:sp>
      <p:sp>
        <p:nvSpPr>
          <p:cNvPr id="179" name="Text Box 250"/>
          <p:cNvSpPr txBox="1">
            <a:spLocks noChangeAspect="1" noChangeArrowheads="1"/>
          </p:cNvSpPr>
          <p:nvPr/>
        </p:nvSpPr>
        <p:spPr bwMode="auto">
          <a:xfrm>
            <a:off x="2079625" y="2796659"/>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L3:</a:t>
            </a:r>
          </a:p>
        </p:txBody>
      </p:sp>
      <p:sp>
        <p:nvSpPr>
          <p:cNvPr id="180" name="Text Box 251"/>
          <p:cNvSpPr txBox="1">
            <a:spLocks noChangeAspect="1" noChangeArrowheads="1"/>
          </p:cNvSpPr>
          <p:nvPr/>
        </p:nvSpPr>
        <p:spPr bwMode="auto">
          <a:xfrm>
            <a:off x="1554163" y="3795197"/>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L4:</a:t>
            </a:r>
          </a:p>
        </p:txBody>
      </p:sp>
      <p:sp>
        <p:nvSpPr>
          <p:cNvPr id="181" name="Text Box 252"/>
          <p:cNvSpPr txBox="1">
            <a:spLocks noChangeAspect="1" noChangeArrowheads="1"/>
          </p:cNvSpPr>
          <p:nvPr/>
        </p:nvSpPr>
        <p:spPr bwMode="auto">
          <a:xfrm>
            <a:off x="933450" y="4912797"/>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L5:</a:t>
            </a:r>
          </a:p>
        </p:txBody>
      </p:sp>
      <p:sp>
        <p:nvSpPr>
          <p:cNvPr id="182" name="Text Box 289"/>
          <p:cNvSpPr txBox="1">
            <a:spLocks noChangeAspect="1" noChangeArrowheads="1"/>
          </p:cNvSpPr>
          <p:nvPr/>
        </p:nvSpPr>
        <p:spPr bwMode="auto">
          <a:xfrm>
            <a:off x="130175" y="1137553"/>
            <a:ext cx="1062711" cy="181588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Smaller,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faster,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and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costlier</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(per byte)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storage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ysClr val="windowText" lastClr="000000"/>
                </a:solidFill>
                <a:effectLst/>
                <a:uLnTx/>
                <a:uFillTx/>
                <a:latin typeface="Arial"/>
                <a:cs typeface="Arial"/>
              </a:rPr>
              <a:t>devices</a:t>
            </a:r>
          </a:p>
        </p:txBody>
      </p:sp>
      <p:sp>
        <p:nvSpPr>
          <p:cNvPr id="183" name="Line 291"/>
          <p:cNvSpPr>
            <a:spLocks noChangeShapeType="1"/>
          </p:cNvSpPr>
          <p:nvPr/>
        </p:nvSpPr>
        <p:spPr bwMode="auto">
          <a:xfrm flipH="1" flipV="1">
            <a:off x="90488" y="954088"/>
            <a:ext cx="0" cy="2154237"/>
          </a:xfrm>
          <a:prstGeom prst="line">
            <a:avLst/>
          </a:prstGeom>
          <a:noFill/>
          <a:ln w="38100">
            <a:solidFill>
              <a:schemeClr val="accent6">
                <a:lumMod val="75000"/>
              </a:schemeClr>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latin typeface="Arial"/>
              <a:cs typeface="Arial"/>
            </a:endParaRPr>
          </a:p>
        </p:txBody>
      </p:sp>
      <p:sp>
        <p:nvSpPr>
          <p:cNvPr id="184" name="Line 292"/>
          <p:cNvSpPr>
            <a:spLocks noChangeAspect="1" noChangeShapeType="1"/>
          </p:cNvSpPr>
          <p:nvPr/>
        </p:nvSpPr>
        <p:spPr bwMode="auto">
          <a:xfrm>
            <a:off x="1117600" y="5743575"/>
            <a:ext cx="57658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a:cs typeface="Arial"/>
            </a:endParaRPr>
          </a:p>
        </p:txBody>
      </p:sp>
      <p:sp>
        <p:nvSpPr>
          <p:cNvPr id="185" name="Text Box 293"/>
          <p:cNvSpPr txBox="1">
            <a:spLocks noChangeAspect="1" noChangeArrowheads="1"/>
          </p:cNvSpPr>
          <p:nvPr/>
        </p:nvSpPr>
        <p:spPr bwMode="auto">
          <a:xfrm>
            <a:off x="3495400" y="2780397"/>
            <a:ext cx="1121521" cy="6463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L3 cache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Arial"/>
                <a:cs typeface="Arial"/>
              </a:rPr>
              <a:t>(SRAM)</a:t>
            </a:r>
          </a:p>
        </p:txBody>
      </p:sp>
      <p:sp>
        <p:nvSpPr>
          <p:cNvPr id="187" name="Text Box 295"/>
          <p:cNvSpPr txBox="1">
            <a:spLocks noChangeAspect="1" noChangeArrowheads="1"/>
          </p:cNvSpPr>
          <p:nvPr/>
        </p:nvSpPr>
        <p:spPr bwMode="auto">
          <a:xfrm>
            <a:off x="5810250" y="3305501"/>
            <a:ext cx="2876549"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L3 cache holds cache lines</a:t>
            </a:r>
          </a:p>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 retrieved from main memory.</a:t>
            </a:r>
          </a:p>
        </p:txBody>
      </p:sp>
      <p:sp>
        <p:nvSpPr>
          <p:cNvPr id="189" name="Text Box 297"/>
          <p:cNvSpPr txBox="1">
            <a:spLocks noChangeAspect="1" noChangeArrowheads="1"/>
          </p:cNvSpPr>
          <p:nvPr/>
        </p:nvSpPr>
        <p:spPr bwMode="auto">
          <a:xfrm>
            <a:off x="387350" y="5963722"/>
            <a:ext cx="530915" cy="36933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i="0" u="none" strike="noStrike" kern="0" cap="none" spc="0" normalizeH="0" baseline="0" noProof="0">
                <a:ln>
                  <a:noFill/>
                </a:ln>
                <a:solidFill>
                  <a:schemeClr val="accent6">
                    <a:lumMod val="75000"/>
                  </a:schemeClr>
                </a:solidFill>
                <a:effectLst/>
                <a:uLnTx/>
                <a:uFillTx/>
                <a:latin typeface="Arial"/>
                <a:cs typeface="Arial"/>
              </a:rPr>
              <a:t>L6:</a:t>
            </a:r>
          </a:p>
        </p:txBody>
      </p:sp>
      <p:sp>
        <p:nvSpPr>
          <p:cNvPr id="234" name="Text Box 229"/>
          <p:cNvSpPr txBox="1">
            <a:spLocks noChangeAspect="1" noChangeArrowheads="1"/>
          </p:cNvSpPr>
          <p:nvPr/>
        </p:nvSpPr>
        <p:spPr bwMode="auto">
          <a:xfrm>
            <a:off x="6399690" y="4238399"/>
            <a:ext cx="2184181" cy="73866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400" i="0" u="none" strike="noStrike" kern="0" cap="none" spc="0" normalizeH="0" baseline="0" noProof="0" dirty="0">
                <a:ln>
                  <a:noFill/>
                </a:ln>
                <a:solidFill>
                  <a:srgbClr val="FF0000"/>
                </a:solidFill>
                <a:effectLst/>
                <a:uLnTx/>
                <a:uFillTx/>
                <a:latin typeface="Arial"/>
                <a:cs typeface="Arial"/>
              </a:rPr>
              <a:t>Main memory holds disk blocks retrieved from local disks.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idx="1"/>
          </p:nvPr>
        </p:nvSpPr>
        <p:spPr>
          <a:xfrm>
            <a:off x="396875" y="1362075"/>
            <a:ext cx="8442325" cy="4972050"/>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endParaRPr lang="en-US" dirty="0"/>
          </a:p>
        </p:txBody>
      </p:sp>
      <p:sp>
        <p:nvSpPr>
          <p:cNvPr id="2" name="对话气泡: 圆角矩形 1">
            <a:extLst>
              <a:ext uri="{FF2B5EF4-FFF2-40B4-BE49-F238E27FC236}">
                <a16:creationId xmlns:a16="http://schemas.microsoft.com/office/drawing/2014/main" id="{CA90D097-FF62-4F8B-9993-DEC771A852A1}"/>
              </a:ext>
            </a:extLst>
          </p:cNvPr>
          <p:cNvSpPr/>
          <p:nvPr/>
        </p:nvSpPr>
        <p:spPr bwMode="auto">
          <a:xfrm>
            <a:off x="1061908" y="2773548"/>
            <a:ext cx="2344840" cy="612972"/>
          </a:xfrm>
          <a:prstGeom prst="wedgeRoundRectCallout">
            <a:avLst>
              <a:gd name="adj1" fmla="val -55815"/>
              <a:gd name="adj2" fmla="val -14773"/>
              <a:gd name="adj3" fmla="val 16667"/>
            </a:avLst>
          </a:prstGeom>
          <a:solidFill>
            <a:srgbClr val="FFCCCC"/>
          </a:solid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rPr>
              <a:t>What am I to you?</a:t>
            </a:r>
            <a:endParaRPr kumimoji="0" lang="zh-CN" altLang="en-US" b="0" i="1" u="none" strike="noStrike" cap="none" normalizeH="0" baseline="0" dirty="0">
              <a:ln>
                <a:noFill/>
              </a:ln>
              <a:solidFill>
                <a:schemeClr val="tx1"/>
              </a:solidFill>
              <a:effectLst/>
            </a:endParaRPr>
          </a:p>
        </p:txBody>
      </p:sp>
      <p:sp>
        <p:nvSpPr>
          <p:cNvPr id="5" name="对话气泡: 圆角矩形 4">
            <a:extLst>
              <a:ext uri="{FF2B5EF4-FFF2-40B4-BE49-F238E27FC236}">
                <a16:creationId xmlns:a16="http://schemas.microsoft.com/office/drawing/2014/main" id="{E8E9E85D-8639-4967-9F1D-6BC0FB635754}"/>
              </a:ext>
            </a:extLst>
          </p:cNvPr>
          <p:cNvSpPr/>
          <p:nvPr/>
        </p:nvSpPr>
        <p:spPr bwMode="auto">
          <a:xfrm>
            <a:off x="1061907" y="4460468"/>
            <a:ext cx="5452181" cy="612972"/>
          </a:xfrm>
          <a:prstGeom prst="wedgeRoundRectCallout">
            <a:avLst>
              <a:gd name="adj1" fmla="val -55815"/>
              <a:gd name="adj2" fmla="val -14773"/>
              <a:gd name="adj3" fmla="val 16667"/>
            </a:avLst>
          </a:prstGeom>
          <a:solidFill>
            <a:srgbClr val="FFCCCC"/>
          </a:solid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rPr>
              <a:t>Why? Do you mean that I</a:t>
            </a:r>
            <a:r>
              <a:rPr kumimoji="0" lang="en-US" altLang="zh-CN" b="0" i="1" u="none" strike="noStrike" cap="none" normalizeH="0" dirty="0">
                <a:ln>
                  <a:noFill/>
                </a:ln>
                <a:solidFill>
                  <a:schemeClr val="tx1"/>
                </a:solidFill>
                <a:effectLst/>
              </a:rPr>
              <a:t> </a:t>
            </a:r>
            <a:r>
              <a:rPr lang="en-US" altLang="zh-CN" b="0" i="1" dirty="0"/>
              <a:t>am small and fast?</a:t>
            </a:r>
            <a:r>
              <a:rPr kumimoji="0" lang="en-US" altLang="zh-CN" b="0" i="1" u="none" strike="noStrike" cap="none" normalizeH="0" baseline="0" dirty="0">
                <a:ln>
                  <a:noFill/>
                </a:ln>
                <a:solidFill>
                  <a:schemeClr val="tx1"/>
                </a:solidFill>
                <a:effectLst/>
              </a:rPr>
              <a:t> </a:t>
            </a:r>
            <a:endParaRPr kumimoji="0" lang="zh-CN" altLang="en-US" b="0" i="1" u="none" strike="noStrike" cap="none" normalizeH="0" baseline="0" dirty="0">
              <a:ln>
                <a:noFill/>
              </a:ln>
              <a:solidFill>
                <a:schemeClr val="tx1"/>
              </a:solidFill>
              <a:effectLst/>
            </a:endParaRPr>
          </a:p>
        </p:txBody>
      </p:sp>
      <p:sp>
        <p:nvSpPr>
          <p:cNvPr id="6" name="对话气泡: 圆角矩形 5">
            <a:extLst>
              <a:ext uri="{FF2B5EF4-FFF2-40B4-BE49-F238E27FC236}">
                <a16:creationId xmlns:a16="http://schemas.microsoft.com/office/drawing/2014/main" id="{80DEC349-C8ED-4411-84F3-6134D5610540}"/>
              </a:ext>
            </a:extLst>
          </p:cNvPr>
          <p:cNvSpPr/>
          <p:nvPr/>
        </p:nvSpPr>
        <p:spPr bwMode="auto">
          <a:xfrm>
            <a:off x="6959148" y="3541614"/>
            <a:ext cx="1092061" cy="612972"/>
          </a:xfrm>
          <a:prstGeom prst="wedgeRoundRectCallout">
            <a:avLst>
              <a:gd name="adj1" fmla="val 55703"/>
              <a:gd name="adj2" fmla="val 6349"/>
              <a:gd name="adj3" fmla="val 16667"/>
            </a:avLst>
          </a:prstGeom>
          <a:solidFill>
            <a:schemeClr val="accent2">
              <a:lumMod val="40000"/>
              <a:lumOff val="6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a:ln>
                  <a:noFill/>
                </a:ln>
                <a:solidFill>
                  <a:schemeClr val="tx1"/>
                </a:solidFill>
                <a:effectLst/>
              </a:rPr>
              <a:t>Cache.</a:t>
            </a:r>
            <a:endParaRPr kumimoji="0" lang="zh-CN" altLang="en-US" b="0" i="1" u="none" strike="noStrike" cap="none" normalizeH="0" baseline="0" dirty="0">
              <a:ln>
                <a:noFill/>
              </a:ln>
              <a:solidFill>
                <a:schemeClr val="tx1"/>
              </a:solidFill>
              <a:effectLst/>
            </a:endParaRPr>
          </a:p>
        </p:txBody>
      </p:sp>
      <p:sp>
        <p:nvSpPr>
          <p:cNvPr id="7" name="对话气泡: 圆角矩形 6">
            <a:extLst>
              <a:ext uri="{FF2B5EF4-FFF2-40B4-BE49-F238E27FC236}">
                <a16:creationId xmlns:a16="http://schemas.microsoft.com/office/drawing/2014/main" id="{1D630F23-B276-40ED-BF94-8E6EE0CCCE3F}"/>
              </a:ext>
            </a:extLst>
          </p:cNvPr>
          <p:cNvSpPr/>
          <p:nvPr/>
        </p:nvSpPr>
        <p:spPr bwMode="auto">
          <a:xfrm>
            <a:off x="1456566" y="5462124"/>
            <a:ext cx="6594642" cy="960198"/>
          </a:xfrm>
          <a:prstGeom prst="wedgeRoundRectCallout">
            <a:avLst>
              <a:gd name="adj1" fmla="val 52365"/>
              <a:gd name="adj2" fmla="val 7062"/>
              <a:gd name="adj3" fmla="val 16667"/>
            </a:avLst>
          </a:prstGeom>
          <a:solidFill>
            <a:schemeClr val="accent2">
              <a:lumMod val="40000"/>
              <a:lumOff val="6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r>
              <a:rPr lang="en-US" altLang="zh-CN" b="0" i="1" dirty="0"/>
              <a:t>No. You are my hidden treasure, and every time I visit my memory because of missing you. </a:t>
            </a:r>
            <a:endParaRPr kumimoji="0" lang="zh-CN" altLang="en-US" i="1" u="none" strike="noStrike" cap="none" normalizeH="0" baseline="0" dirty="0">
              <a:ln>
                <a:noFill/>
              </a:ln>
              <a:solidFill>
                <a:srgbClr val="FF0000"/>
              </a:solidFill>
              <a:effectLst/>
            </a:endParaRPr>
          </a:p>
        </p:txBody>
      </p:sp>
      <p:pic>
        <p:nvPicPr>
          <p:cNvPr id="1026" name="Picture 2" descr="http://img.crcz.com/allimg/202002/21/1582258509361466.jpg">
            <a:extLst>
              <a:ext uri="{FF2B5EF4-FFF2-40B4-BE49-F238E27FC236}">
                <a16:creationId xmlns:a16="http://schemas.microsoft.com/office/drawing/2014/main" id="{1830DA7D-0B0E-45FB-A5AA-F1404D8549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7594" y="3552404"/>
            <a:ext cx="597797" cy="59779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查看源图像">
            <a:extLst>
              <a:ext uri="{FF2B5EF4-FFF2-40B4-BE49-F238E27FC236}">
                <a16:creationId xmlns:a16="http://schemas.microsoft.com/office/drawing/2014/main" id="{5CD9C1B0-5DA8-480E-9CE5-A41EE0D2095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325" y="2773548"/>
            <a:ext cx="612972" cy="61297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查看源图像">
            <a:extLst>
              <a:ext uri="{FF2B5EF4-FFF2-40B4-BE49-F238E27FC236}">
                <a16:creationId xmlns:a16="http://schemas.microsoft.com/office/drawing/2014/main" id="{2898C5D7-AF0C-422F-8DF6-28024D373B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2325" y="4460468"/>
            <a:ext cx="612972" cy="61297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img.crcz.com/allimg/202002/21/1582258509361466.jpg">
            <a:extLst>
              <a:ext uri="{FF2B5EF4-FFF2-40B4-BE49-F238E27FC236}">
                <a16:creationId xmlns:a16="http://schemas.microsoft.com/office/drawing/2014/main" id="{06D88568-AF06-429E-9A0A-D515764C53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7594" y="5462124"/>
            <a:ext cx="597797" cy="597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75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idx="1"/>
          </p:nvPr>
        </p:nvSpPr>
        <p:spPr>
          <a:xfrm>
            <a:off x="396875" y="1362075"/>
            <a:ext cx="8442325" cy="4972050"/>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a:t>
            </a:r>
            <a:r>
              <a:rPr lang="en-US" altLang="zh-CN" i="1" dirty="0">
                <a:solidFill>
                  <a:srgbClr val="FF0000"/>
                </a:solidFill>
              </a:rPr>
              <a:t> (Ideal)</a:t>
            </a:r>
            <a:r>
              <a:rPr lang="en-US" i="1" dirty="0">
                <a:solidFill>
                  <a:srgbClr val="FF0000"/>
                </a:solidFill>
              </a:rPr>
              <a:t>: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a:t>
            </a:r>
            <a:r>
              <a:rPr lang="en-US" altLang="zh-CN" dirty="0"/>
              <a:t>ing</a:t>
            </a:r>
            <a:r>
              <a:rPr lang="en-US" dirty="0"/>
              <a:t> Concepts</a:t>
            </a:r>
          </a:p>
        </p:txBody>
      </p:sp>
      <p:sp>
        <p:nvSpPr>
          <p:cNvPr id="3" name="Rectangle 2"/>
          <p:cNvSpPr/>
          <p:nvPr/>
        </p:nvSpPr>
        <p:spPr bwMode="auto">
          <a:xfrm>
            <a:off x="1905000" y="426720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30" name="TextBox 29"/>
          <p:cNvSpPr txBox="1"/>
          <p:nvPr/>
        </p:nvSpPr>
        <p:spPr>
          <a:xfrm>
            <a:off x="788764" y="2348591"/>
            <a:ext cx="1079591" cy="461665"/>
          </a:xfrm>
          <a:prstGeom prst="rect">
            <a:avLst/>
          </a:prstGeom>
          <a:noFill/>
        </p:spPr>
        <p:txBody>
          <a:bodyPr wrap="none" rtlCol="0">
            <a:spAutoFit/>
          </a:bodyPr>
          <a:lstStyle/>
          <a:p>
            <a:r>
              <a:rPr lang="en-US" dirty="0">
                <a:latin typeface="Calibri" pitchFamily="34" charset="0"/>
              </a:rPr>
              <a:t>Level K</a:t>
            </a:r>
          </a:p>
        </p:txBody>
      </p:sp>
      <p:sp>
        <p:nvSpPr>
          <p:cNvPr id="31" name="TextBox 30"/>
          <p:cNvSpPr txBox="1"/>
          <p:nvPr/>
        </p:nvSpPr>
        <p:spPr>
          <a:xfrm>
            <a:off x="457200" y="4343400"/>
            <a:ext cx="1388970" cy="461665"/>
          </a:xfrm>
          <a:prstGeom prst="rect">
            <a:avLst/>
          </a:prstGeom>
          <a:noFill/>
        </p:spPr>
        <p:txBody>
          <a:bodyPr wrap="none" rtlCol="0">
            <a:spAutoFit/>
          </a:bodyPr>
          <a:lstStyle/>
          <a:p>
            <a:r>
              <a:rPr lang="en-US" dirty="0">
                <a:latin typeface="Calibri" pitchFamily="34" charset="0"/>
              </a:rPr>
              <a:t>Level K+1</a:t>
            </a:r>
          </a:p>
        </p:txBody>
      </p:sp>
      <p:sp>
        <p:nvSpPr>
          <p:cNvPr id="32" name="Text Box 19"/>
          <p:cNvSpPr txBox="1">
            <a:spLocks noChangeArrowheads="1"/>
          </p:cNvSpPr>
          <p:nvPr/>
        </p:nvSpPr>
        <p:spPr bwMode="auto">
          <a:xfrm>
            <a:off x="5635242" y="414731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3942800" y="323291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5562600" y="2166311"/>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2057400" y="4800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39" name="Rectangle 38"/>
          <p:cNvSpPr/>
          <p:nvPr/>
        </p:nvSpPr>
        <p:spPr bwMode="auto">
          <a:xfrm>
            <a:off x="2057400" y="242479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40" name="Rectangle 39"/>
          <p:cNvSpPr/>
          <p:nvPr/>
        </p:nvSpPr>
        <p:spPr bwMode="auto">
          <a:xfrm>
            <a:off x="3733800" y="51816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1" name="Rectangle 40"/>
          <p:cNvSpPr/>
          <p:nvPr/>
        </p:nvSpPr>
        <p:spPr bwMode="auto">
          <a:xfrm>
            <a:off x="2590800" y="342900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42" name="Rectangle 41"/>
          <p:cNvSpPr/>
          <p:nvPr/>
        </p:nvSpPr>
        <p:spPr bwMode="auto">
          <a:xfrm>
            <a:off x="3733800" y="242479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Caching Concepts: Hit</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7" cy="338554"/>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37338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48" name="Text Box 29"/>
          <p:cNvSpPr txBox="1">
            <a:spLocks noChangeArrowheads="1"/>
          </p:cNvSpPr>
          <p:nvPr/>
        </p:nvSpPr>
        <p:spPr bwMode="auto">
          <a:xfrm>
            <a:off x="5936094" y="2209800"/>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
        <p:nvSpPr>
          <p:cNvPr id="34" name="TextBox 29">
            <a:extLst>
              <a:ext uri="{FF2B5EF4-FFF2-40B4-BE49-F238E27FC236}">
                <a16:creationId xmlns:a16="http://schemas.microsoft.com/office/drawing/2014/main" id="{8796BFDE-63F1-44DF-82E6-A11002D8A8CF}"/>
              </a:ext>
            </a:extLst>
          </p:cNvPr>
          <p:cNvSpPr txBox="1"/>
          <p:nvPr/>
        </p:nvSpPr>
        <p:spPr>
          <a:xfrm>
            <a:off x="788764" y="2348591"/>
            <a:ext cx="1079591" cy="461665"/>
          </a:xfrm>
          <a:prstGeom prst="rect">
            <a:avLst/>
          </a:prstGeom>
          <a:noFill/>
        </p:spPr>
        <p:txBody>
          <a:bodyPr wrap="none" rtlCol="0">
            <a:spAutoFit/>
          </a:bodyPr>
          <a:lstStyle/>
          <a:p>
            <a:r>
              <a:rPr lang="en-US" dirty="0">
                <a:latin typeface="Calibri" pitchFamily="34" charset="0"/>
              </a:rPr>
              <a:t>Level K</a:t>
            </a:r>
          </a:p>
        </p:txBody>
      </p:sp>
      <p:sp>
        <p:nvSpPr>
          <p:cNvPr id="36" name="TextBox 30">
            <a:extLst>
              <a:ext uri="{FF2B5EF4-FFF2-40B4-BE49-F238E27FC236}">
                <a16:creationId xmlns:a16="http://schemas.microsoft.com/office/drawing/2014/main" id="{52364706-3990-4B0D-81E6-89F44EA41857}"/>
              </a:ext>
            </a:extLst>
          </p:cNvPr>
          <p:cNvSpPr txBox="1"/>
          <p:nvPr/>
        </p:nvSpPr>
        <p:spPr>
          <a:xfrm>
            <a:off x="457200" y="4343400"/>
            <a:ext cx="1388970" cy="461665"/>
          </a:xfrm>
          <a:prstGeom prst="rect">
            <a:avLst/>
          </a:prstGeom>
          <a:noFill/>
        </p:spPr>
        <p:txBody>
          <a:bodyPr wrap="none" rtlCol="0">
            <a:spAutoFit/>
          </a:bodyPr>
          <a:lstStyle/>
          <a:p>
            <a:r>
              <a:rPr lang="en-US" dirty="0">
                <a:latin typeface="Calibri" pitchFamily="34" charset="0"/>
              </a:rPr>
              <a:t>Level 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7" grpId="0" animBg="1"/>
      <p:bldP spid="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Up-Down Arrow 42"/>
          <p:cNvSpPr/>
          <p:nvPr/>
        </p:nvSpPr>
        <p:spPr bwMode="auto">
          <a:xfrm>
            <a:off x="3352800" y="1295400"/>
            <a:ext cx="685800" cy="990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3352800" y="289560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Caching Concepts: Miss</a:t>
            </a:r>
          </a:p>
        </p:txBody>
      </p:sp>
      <p:sp>
        <p:nvSpPr>
          <p:cNvPr id="3" name="Rectangle 2"/>
          <p:cNvSpPr/>
          <p:nvPr/>
        </p:nvSpPr>
        <p:spPr bwMode="auto">
          <a:xfrm>
            <a:off x="1905000" y="4267200"/>
            <a:ext cx="3581400" cy="20574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800" dirty="0">
              <a:latin typeface="Calibri" pitchFamily="34" charset="0"/>
            </a:endParaRPr>
          </a:p>
        </p:txBody>
      </p:sp>
      <p:sp>
        <p:nvSpPr>
          <p:cNvPr id="4" name="Rectangle 3"/>
          <p:cNvSpPr/>
          <p:nvPr/>
        </p:nvSpPr>
        <p:spPr bwMode="auto">
          <a:xfrm>
            <a:off x="1905000" y="227239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dirty="0">
              <a:latin typeface="Calibri" pitchFamily="34" charset="0"/>
            </a:endParaRPr>
          </a:p>
        </p:txBody>
      </p:sp>
      <p:sp>
        <p:nvSpPr>
          <p:cNvPr id="5" name="Rectangle 4"/>
          <p:cNvSpPr/>
          <p:nvPr/>
        </p:nvSpPr>
        <p:spPr bwMode="auto">
          <a:xfrm>
            <a:off x="20574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0</a:t>
            </a:r>
          </a:p>
        </p:txBody>
      </p:sp>
      <p:sp>
        <p:nvSpPr>
          <p:cNvPr id="6" name="Rectangle 5"/>
          <p:cNvSpPr/>
          <p:nvPr/>
        </p:nvSpPr>
        <p:spPr bwMode="auto">
          <a:xfrm>
            <a:off x="28956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a:t>
            </a:r>
          </a:p>
        </p:txBody>
      </p:sp>
      <p:sp>
        <p:nvSpPr>
          <p:cNvPr id="7" name="Rectangle 6"/>
          <p:cNvSpPr/>
          <p:nvPr/>
        </p:nvSpPr>
        <p:spPr bwMode="auto">
          <a:xfrm>
            <a:off x="37338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2</a:t>
            </a:r>
          </a:p>
        </p:txBody>
      </p:sp>
      <p:sp>
        <p:nvSpPr>
          <p:cNvPr id="8" name="Rectangle 7"/>
          <p:cNvSpPr/>
          <p:nvPr/>
        </p:nvSpPr>
        <p:spPr bwMode="auto">
          <a:xfrm>
            <a:off x="4572000" y="4419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9" name="Rectangle 8"/>
          <p:cNvSpPr/>
          <p:nvPr/>
        </p:nvSpPr>
        <p:spPr bwMode="auto">
          <a:xfrm>
            <a:off x="20574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4</a:t>
            </a:r>
          </a:p>
        </p:txBody>
      </p:sp>
      <p:sp>
        <p:nvSpPr>
          <p:cNvPr id="10" name="Rectangle 9"/>
          <p:cNvSpPr/>
          <p:nvPr/>
        </p:nvSpPr>
        <p:spPr bwMode="auto">
          <a:xfrm>
            <a:off x="28956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5</a:t>
            </a:r>
          </a:p>
        </p:txBody>
      </p:sp>
      <p:sp>
        <p:nvSpPr>
          <p:cNvPr id="11" name="Rectangle 10"/>
          <p:cNvSpPr/>
          <p:nvPr/>
        </p:nvSpPr>
        <p:spPr bwMode="auto">
          <a:xfrm>
            <a:off x="37338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6</a:t>
            </a:r>
          </a:p>
        </p:txBody>
      </p:sp>
      <p:sp>
        <p:nvSpPr>
          <p:cNvPr id="12" name="Rectangle 11"/>
          <p:cNvSpPr/>
          <p:nvPr/>
        </p:nvSpPr>
        <p:spPr bwMode="auto">
          <a:xfrm>
            <a:off x="4572000" y="4800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7</a:t>
            </a:r>
          </a:p>
        </p:txBody>
      </p:sp>
      <p:sp>
        <p:nvSpPr>
          <p:cNvPr id="13" name="Rectangle 12"/>
          <p:cNvSpPr/>
          <p:nvPr/>
        </p:nvSpPr>
        <p:spPr bwMode="auto">
          <a:xfrm>
            <a:off x="20574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14" name="Rectangle 13"/>
          <p:cNvSpPr/>
          <p:nvPr/>
        </p:nvSpPr>
        <p:spPr bwMode="auto">
          <a:xfrm>
            <a:off x="28956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15" name="Rectangle 14"/>
          <p:cNvSpPr/>
          <p:nvPr/>
        </p:nvSpPr>
        <p:spPr bwMode="auto">
          <a:xfrm>
            <a:off x="37338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10</a:t>
            </a:r>
          </a:p>
        </p:txBody>
      </p:sp>
      <p:sp>
        <p:nvSpPr>
          <p:cNvPr id="16" name="Rectangle 15"/>
          <p:cNvSpPr/>
          <p:nvPr/>
        </p:nvSpPr>
        <p:spPr bwMode="auto">
          <a:xfrm>
            <a:off x="4572000" y="5181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11</a:t>
            </a:r>
          </a:p>
        </p:txBody>
      </p:sp>
      <p:sp>
        <p:nvSpPr>
          <p:cNvPr id="17" name="Rectangle 16"/>
          <p:cNvSpPr/>
          <p:nvPr/>
        </p:nvSpPr>
        <p:spPr bwMode="auto">
          <a:xfrm>
            <a:off x="20574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18" name="Rectangle 17"/>
          <p:cNvSpPr/>
          <p:nvPr/>
        </p:nvSpPr>
        <p:spPr bwMode="auto">
          <a:xfrm>
            <a:off x="28956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13</a:t>
            </a:r>
          </a:p>
        </p:txBody>
      </p:sp>
      <p:sp>
        <p:nvSpPr>
          <p:cNvPr id="19" name="Rectangle 18"/>
          <p:cNvSpPr/>
          <p:nvPr/>
        </p:nvSpPr>
        <p:spPr bwMode="auto">
          <a:xfrm>
            <a:off x="37338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0" name="Rectangle 19"/>
          <p:cNvSpPr/>
          <p:nvPr/>
        </p:nvSpPr>
        <p:spPr bwMode="auto">
          <a:xfrm>
            <a:off x="4572000" y="556260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15</a:t>
            </a:r>
          </a:p>
        </p:txBody>
      </p:sp>
      <p:cxnSp>
        <p:nvCxnSpPr>
          <p:cNvPr id="22" name="Straight Connector 21"/>
          <p:cNvCxnSpPr/>
          <p:nvPr/>
        </p:nvCxnSpPr>
        <p:spPr bwMode="auto">
          <a:xfrm>
            <a:off x="2286000" y="6096000"/>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20574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8</a:t>
            </a:r>
          </a:p>
        </p:txBody>
      </p:sp>
      <p:sp>
        <p:nvSpPr>
          <p:cNvPr id="27" name="Rectangle 26"/>
          <p:cNvSpPr/>
          <p:nvPr/>
        </p:nvSpPr>
        <p:spPr bwMode="auto">
          <a:xfrm>
            <a:off x="28956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9</a:t>
            </a:r>
          </a:p>
        </p:txBody>
      </p:sp>
      <p:sp>
        <p:nvSpPr>
          <p:cNvPr id="28" name="Rectangle 27"/>
          <p:cNvSpPr/>
          <p:nvPr/>
        </p:nvSpPr>
        <p:spPr bwMode="auto">
          <a:xfrm>
            <a:off x="37338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14</a:t>
            </a:r>
          </a:p>
        </p:txBody>
      </p:sp>
      <p:sp>
        <p:nvSpPr>
          <p:cNvPr id="29" name="Rectangle 28"/>
          <p:cNvSpPr/>
          <p:nvPr/>
        </p:nvSpPr>
        <p:spPr bwMode="auto">
          <a:xfrm>
            <a:off x="4572000" y="242479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3</a:t>
            </a:r>
          </a:p>
        </p:txBody>
      </p:sp>
      <p:sp>
        <p:nvSpPr>
          <p:cNvPr id="44" name="Text Box 29"/>
          <p:cNvSpPr txBox="1">
            <a:spLocks noChangeArrowheads="1"/>
          </p:cNvSpPr>
          <p:nvPr/>
        </p:nvSpPr>
        <p:spPr bwMode="auto">
          <a:xfrm>
            <a:off x="5919759" y="1580883"/>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6" name="Rectangle 45"/>
          <p:cNvSpPr/>
          <p:nvPr/>
        </p:nvSpPr>
        <p:spPr>
          <a:xfrm>
            <a:off x="3997173" y="1619517"/>
            <a:ext cx="1184428" cy="338554"/>
          </a:xfrm>
          <a:prstGeom prst="rect">
            <a:avLst/>
          </a:prstGeom>
        </p:spPr>
        <p:txBody>
          <a:bodyPr wrap="none">
            <a:spAutoFit/>
          </a:bodyPr>
          <a:lstStyle/>
          <a:p>
            <a:pPr algn="ctr"/>
            <a:r>
              <a:rPr lang="en-US" sz="1600" dirty="0">
                <a:latin typeface="Calibri" pitchFamily="34" charset="0"/>
              </a:rPr>
              <a:t>Request: 12</a:t>
            </a:r>
          </a:p>
        </p:txBody>
      </p:sp>
      <p:sp>
        <p:nvSpPr>
          <p:cNvPr id="48" name="Text Box 29"/>
          <p:cNvSpPr txBox="1">
            <a:spLocks noChangeArrowheads="1"/>
          </p:cNvSpPr>
          <p:nvPr/>
        </p:nvSpPr>
        <p:spPr bwMode="auto">
          <a:xfrm>
            <a:off x="5936094" y="2209800"/>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5943600" y="3200400"/>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36" name="Rectangle 35"/>
          <p:cNvSpPr/>
          <p:nvPr/>
        </p:nvSpPr>
        <p:spPr>
          <a:xfrm>
            <a:off x="3997172" y="3395246"/>
            <a:ext cx="1184428" cy="33855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2057400" y="55626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8" name="Rectangle 37"/>
          <p:cNvSpPr/>
          <p:nvPr/>
        </p:nvSpPr>
        <p:spPr bwMode="auto">
          <a:xfrm>
            <a:off x="2590800" y="342900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39" name="Rectangle 38"/>
          <p:cNvSpPr/>
          <p:nvPr/>
        </p:nvSpPr>
        <p:spPr bwMode="auto">
          <a:xfrm>
            <a:off x="2895600" y="2425522"/>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800" dirty="0">
                <a:latin typeface="Calibri" pitchFamily="34" charset="0"/>
              </a:rPr>
              <a:t>12</a:t>
            </a:r>
          </a:p>
        </p:txBody>
      </p:sp>
      <p:sp>
        <p:nvSpPr>
          <p:cNvPr id="42" name="Text Box 29"/>
          <p:cNvSpPr txBox="1">
            <a:spLocks noChangeArrowheads="1"/>
          </p:cNvSpPr>
          <p:nvPr/>
        </p:nvSpPr>
        <p:spPr bwMode="auto">
          <a:xfrm>
            <a:off x="5943600" y="4191000"/>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Placement policy:</a:t>
            </a:r>
            <a:br>
              <a:rPr lang="en-GB" sz="1800" b="0" dirty="0">
                <a:latin typeface="Calibri" pitchFamily="34" charset="0"/>
              </a:rPr>
            </a:br>
            <a:r>
              <a:rPr lang="en-GB" sz="1800" b="0"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0" dirty="0">
                <a:solidFill>
                  <a:srgbClr val="C00000"/>
                </a:solidFill>
                <a:latin typeface="Calibri" pitchFamily="34" charset="0"/>
              </a:rPr>
              <a:t>Replacement policy:</a:t>
            </a:r>
            <a:br>
              <a:rPr lang="en-GB" sz="1800" b="0" dirty="0">
                <a:solidFill>
                  <a:srgbClr val="C00000"/>
                </a:solidFill>
                <a:latin typeface="Calibri" pitchFamily="34" charset="0"/>
              </a:rPr>
            </a:br>
            <a:r>
              <a:rPr lang="en-GB" sz="1800" b="0" dirty="0">
                <a:latin typeface="Calibri" pitchFamily="34" charset="0"/>
              </a:rPr>
              <a:t>determines which block</a:t>
            </a:r>
            <a:br>
              <a:rPr lang="en-GB" sz="1800" b="0" dirty="0">
                <a:latin typeface="Calibri" pitchFamily="34" charset="0"/>
              </a:rPr>
            </a:br>
            <a:r>
              <a:rPr lang="en-GB" sz="1800" b="0" dirty="0">
                <a:latin typeface="Calibri" pitchFamily="34" charset="0"/>
              </a:rPr>
              <a:t>gets evicted (victim)</a:t>
            </a:r>
          </a:p>
        </p:txBody>
      </p:sp>
      <p:sp>
        <p:nvSpPr>
          <p:cNvPr id="40" name="TextBox 29">
            <a:extLst>
              <a:ext uri="{FF2B5EF4-FFF2-40B4-BE49-F238E27FC236}">
                <a16:creationId xmlns:a16="http://schemas.microsoft.com/office/drawing/2014/main" id="{0C8FD937-5DA0-47A0-9E35-1807810B1B6C}"/>
              </a:ext>
            </a:extLst>
          </p:cNvPr>
          <p:cNvSpPr txBox="1"/>
          <p:nvPr/>
        </p:nvSpPr>
        <p:spPr>
          <a:xfrm>
            <a:off x="788764" y="2348591"/>
            <a:ext cx="1079591" cy="461665"/>
          </a:xfrm>
          <a:prstGeom prst="rect">
            <a:avLst/>
          </a:prstGeom>
          <a:noFill/>
        </p:spPr>
        <p:txBody>
          <a:bodyPr wrap="none" rtlCol="0">
            <a:spAutoFit/>
          </a:bodyPr>
          <a:lstStyle/>
          <a:p>
            <a:r>
              <a:rPr lang="en-US" dirty="0">
                <a:latin typeface="Calibri" pitchFamily="34" charset="0"/>
              </a:rPr>
              <a:t>Level K</a:t>
            </a:r>
          </a:p>
        </p:txBody>
      </p:sp>
      <p:sp>
        <p:nvSpPr>
          <p:cNvPr id="41" name="TextBox 30">
            <a:extLst>
              <a:ext uri="{FF2B5EF4-FFF2-40B4-BE49-F238E27FC236}">
                <a16:creationId xmlns:a16="http://schemas.microsoft.com/office/drawing/2014/main" id="{6D4D89FA-6098-4496-A118-3928BA70D09E}"/>
              </a:ext>
            </a:extLst>
          </p:cNvPr>
          <p:cNvSpPr txBox="1"/>
          <p:nvPr/>
        </p:nvSpPr>
        <p:spPr>
          <a:xfrm>
            <a:off x="457200" y="4343400"/>
            <a:ext cx="1388970" cy="461665"/>
          </a:xfrm>
          <a:prstGeom prst="rect">
            <a:avLst/>
          </a:prstGeom>
          <a:noFill/>
        </p:spPr>
        <p:txBody>
          <a:bodyPr wrap="none" rtlCol="0">
            <a:spAutoFit/>
          </a:bodyPr>
          <a:lstStyle/>
          <a:p>
            <a:r>
              <a:rPr lang="en-US" dirty="0">
                <a:latin typeface="Calibri" pitchFamily="34" charset="0"/>
              </a:rPr>
              <a:t>Level K+1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0-#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8"/>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6" grpId="0"/>
      <p:bldP spid="48" grpId="0"/>
      <p:bldP spid="34" grpId="0"/>
      <p:bldP spid="36" grpId="0"/>
      <p:bldP spid="37" grpId="0" animBg="1"/>
      <p:bldP spid="38" grpId="0" animBg="1"/>
      <p:bldP spid="38" grpId="1" animBg="1"/>
      <p:bldP spid="39" grpId="0" animBg="1"/>
      <p:bldP spid="42" grpId="0" build="allAtOnce"/>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idx="1"/>
          </p:nvPr>
        </p:nvSpPr>
        <p:spPr>
          <a:xfrm>
            <a:off x="396875" y="1733550"/>
            <a:ext cx="8518525" cy="4972050"/>
          </a:xfrm>
        </p:spPr>
        <p:txBody>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ChangeArrowheads="1"/>
          </p:cNvSpPr>
          <p:nvPr>
            <p:ph type="title"/>
          </p:nvPr>
        </p:nvSpPr>
        <p:spPr>
          <a:xfrm>
            <a:off x="357018" y="435678"/>
            <a:ext cx="8659982" cy="762000"/>
          </a:xfrm>
        </p:spPr>
        <p:txBody>
          <a:bodyPr/>
          <a:lstStyle/>
          <a:p>
            <a:pPr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Examples of Caching in the </a:t>
            </a:r>
            <a:r>
              <a:rPr lang="en-GB" dirty="0" err="1"/>
              <a:t>Mem</a:t>
            </a:r>
            <a:r>
              <a:rPr lang="en-GB" dirty="0"/>
              <a:t>. Hierarchy</a:t>
            </a:r>
          </a:p>
        </p:txBody>
      </p:sp>
      <p:sp>
        <p:nvSpPr>
          <p:cNvPr id="37893" name="Rectangle 3"/>
          <p:cNvSpPr>
            <a:spLocks noChangeArrowheads="1"/>
          </p:cNvSpPr>
          <p:nvPr/>
        </p:nvSpPr>
        <p:spPr bwMode="auto">
          <a:xfrm>
            <a:off x="7658100" y="24288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chemeClr val="accent6">
                    <a:lumMod val="75000"/>
                  </a:schemeClr>
                </a:solidFill>
                <a:latin typeface="Calibri" pitchFamily="34" charset="0"/>
              </a:rPr>
              <a:t>Hardware MMU</a:t>
            </a:r>
          </a:p>
        </p:txBody>
      </p:sp>
      <p:sp>
        <p:nvSpPr>
          <p:cNvPr id="37894" name="Rectangle 4"/>
          <p:cNvSpPr>
            <a:spLocks noChangeArrowheads="1"/>
          </p:cNvSpPr>
          <p:nvPr/>
        </p:nvSpPr>
        <p:spPr bwMode="auto">
          <a:xfrm>
            <a:off x="5905500" y="24288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895" name="Rectangle 5"/>
          <p:cNvSpPr>
            <a:spLocks noChangeArrowheads="1"/>
          </p:cNvSpPr>
          <p:nvPr/>
        </p:nvSpPr>
        <p:spPr bwMode="auto">
          <a:xfrm>
            <a:off x="3848100" y="24288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TLB</a:t>
            </a:r>
          </a:p>
        </p:txBody>
      </p:sp>
      <p:sp>
        <p:nvSpPr>
          <p:cNvPr id="37896" name="Rectangle 6"/>
          <p:cNvSpPr>
            <a:spLocks noChangeArrowheads="1"/>
          </p:cNvSpPr>
          <p:nvPr/>
        </p:nvSpPr>
        <p:spPr bwMode="auto">
          <a:xfrm>
            <a:off x="1943100" y="24288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Address translations</a:t>
            </a:r>
          </a:p>
        </p:txBody>
      </p:sp>
      <p:sp>
        <p:nvSpPr>
          <p:cNvPr id="37897" name="Rectangle 7"/>
          <p:cNvSpPr>
            <a:spLocks noChangeArrowheads="1"/>
          </p:cNvSpPr>
          <p:nvPr/>
        </p:nvSpPr>
        <p:spPr bwMode="auto">
          <a:xfrm>
            <a:off x="114300" y="24288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TLB</a:t>
            </a:r>
          </a:p>
        </p:txBody>
      </p:sp>
      <p:sp>
        <p:nvSpPr>
          <p:cNvPr id="37898" name="Rectangle 8"/>
          <p:cNvSpPr>
            <a:spLocks noChangeArrowheads="1"/>
          </p:cNvSpPr>
          <p:nvPr/>
        </p:nvSpPr>
        <p:spPr bwMode="auto">
          <a:xfrm>
            <a:off x="7658100" y="5338763"/>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browser</a:t>
            </a:r>
          </a:p>
        </p:txBody>
      </p:sp>
      <p:sp>
        <p:nvSpPr>
          <p:cNvPr id="37899" name="Rectangle 9"/>
          <p:cNvSpPr>
            <a:spLocks noChangeArrowheads="1"/>
          </p:cNvSpPr>
          <p:nvPr/>
        </p:nvSpPr>
        <p:spPr bwMode="auto">
          <a:xfrm>
            <a:off x="5905500" y="5338763"/>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00" name="Rectangle 10"/>
          <p:cNvSpPr>
            <a:spLocks noChangeArrowheads="1"/>
          </p:cNvSpPr>
          <p:nvPr/>
        </p:nvSpPr>
        <p:spPr bwMode="auto">
          <a:xfrm>
            <a:off x="3848100" y="5338763"/>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01" name="Rectangle 11"/>
          <p:cNvSpPr>
            <a:spLocks noChangeArrowheads="1"/>
          </p:cNvSpPr>
          <p:nvPr/>
        </p:nvSpPr>
        <p:spPr bwMode="auto">
          <a:xfrm>
            <a:off x="1943100" y="5338763"/>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02" name="Rectangle 12"/>
          <p:cNvSpPr>
            <a:spLocks noChangeArrowheads="1"/>
          </p:cNvSpPr>
          <p:nvPr/>
        </p:nvSpPr>
        <p:spPr bwMode="auto">
          <a:xfrm>
            <a:off x="114300" y="5338763"/>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Browser cache</a:t>
            </a:r>
          </a:p>
        </p:txBody>
      </p:sp>
      <p:sp>
        <p:nvSpPr>
          <p:cNvPr id="37903" name="Rectangle 13"/>
          <p:cNvSpPr>
            <a:spLocks noChangeArrowheads="1"/>
          </p:cNvSpPr>
          <p:nvPr/>
        </p:nvSpPr>
        <p:spPr bwMode="auto">
          <a:xfrm>
            <a:off x="114300" y="5924550"/>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cache</a:t>
            </a:r>
          </a:p>
        </p:txBody>
      </p:sp>
      <p:sp>
        <p:nvSpPr>
          <p:cNvPr id="37904" name="Rectangle 14"/>
          <p:cNvSpPr>
            <a:spLocks noChangeArrowheads="1"/>
          </p:cNvSpPr>
          <p:nvPr/>
        </p:nvSpPr>
        <p:spPr bwMode="auto">
          <a:xfrm>
            <a:off x="114300" y="4752975"/>
            <a:ext cx="1828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Network buffer cache</a:t>
            </a:r>
          </a:p>
        </p:txBody>
      </p:sp>
      <p:sp>
        <p:nvSpPr>
          <p:cNvPr id="37905" name="Rectangle 15"/>
          <p:cNvSpPr>
            <a:spLocks noChangeArrowheads="1"/>
          </p:cNvSpPr>
          <p:nvPr/>
        </p:nvSpPr>
        <p:spPr bwMode="auto">
          <a:xfrm>
            <a:off x="114300" y="402907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Buffer cache</a:t>
            </a:r>
          </a:p>
        </p:txBody>
      </p:sp>
      <p:sp>
        <p:nvSpPr>
          <p:cNvPr id="37906" name="Rectangle 16"/>
          <p:cNvSpPr>
            <a:spLocks noChangeArrowheads="1"/>
          </p:cNvSpPr>
          <p:nvPr/>
        </p:nvSpPr>
        <p:spPr bwMode="auto">
          <a:xfrm>
            <a:off x="114300" y="3690938"/>
            <a:ext cx="1828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Virtual Memory</a:t>
            </a:r>
          </a:p>
        </p:txBody>
      </p:sp>
      <p:sp>
        <p:nvSpPr>
          <p:cNvPr id="37907" name="Rectangle 17"/>
          <p:cNvSpPr>
            <a:spLocks noChangeArrowheads="1"/>
          </p:cNvSpPr>
          <p:nvPr/>
        </p:nvSpPr>
        <p:spPr bwMode="auto">
          <a:xfrm>
            <a:off x="114300" y="3352800"/>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L2 cache</a:t>
            </a:r>
          </a:p>
        </p:txBody>
      </p:sp>
      <p:sp>
        <p:nvSpPr>
          <p:cNvPr id="37908" name="Rectangle 18"/>
          <p:cNvSpPr>
            <a:spLocks noChangeArrowheads="1"/>
          </p:cNvSpPr>
          <p:nvPr/>
        </p:nvSpPr>
        <p:spPr bwMode="auto">
          <a:xfrm>
            <a:off x="114300" y="3014663"/>
            <a:ext cx="1828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L1 cache</a:t>
            </a:r>
          </a:p>
        </p:txBody>
      </p:sp>
      <p:sp>
        <p:nvSpPr>
          <p:cNvPr id="37909" name="Rectangle 19"/>
          <p:cNvSpPr>
            <a:spLocks noChangeArrowheads="1"/>
          </p:cNvSpPr>
          <p:nvPr/>
        </p:nvSpPr>
        <p:spPr bwMode="auto">
          <a:xfrm>
            <a:off x="114300" y="2078038"/>
            <a:ext cx="1828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Registers</a:t>
            </a:r>
          </a:p>
        </p:txBody>
      </p:sp>
      <p:sp>
        <p:nvSpPr>
          <p:cNvPr id="37910" name="Rectangle 20"/>
          <p:cNvSpPr>
            <a:spLocks noChangeArrowheads="1"/>
          </p:cNvSpPr>
          <p:nvPr/>
        </p:nvSpPr>
        <p:spPr bwMode="auto">
          <a:xfrm>
            <a:off x="114300" y="1438275"/>
            <a:ext cx="1828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Cache Type</a:t>
            </a:r>
          </a:p>
        </p:txBody>
      </p:sp>
      <p:sp>
        <p:nvSpPr>
          <p:cNvPr id="37911" name="Rectangle 21"/>
          <p:cNvSpPr>
            <a:spLocks noChangeArrowheads="1"/>
          </p:cNvSpPr>
          <p:nvPr/>
        </p:nvSpPr>
        <p:spPr bwMode="auto">
          <a:xfrm>
            <a:off x="1943100" y="5924550"/>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pages</a:t>
            </a:r>
          </a:p>
        </p:txBody>
      </p:sp>
      <p:sp>
        <p:nvSpPr>
          <p:cNvPr id="37912" name="Rectangle 22"/>
          <p:cNvSpPr>
            <a:spLocks noChangeArrowheads="1"/>
          </p:cNvSpPr>
          <p:nvPr/>
        </p:nvSpPr>
        <p:spPr bwMode="auto">
          <a:xfrm>
            <a:off x="1943100" y="4752975"/>
            <a:ext cx="19050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3" name="Rectangle 23"/>
          <p:cNvSpPr>
            <a:spLocks noChangeArrowheads="1"/>
          </p:cNvSpPr>
          <p:nvPr/>
        </p:nvSpPr>
        <p:spPr bwMode="auto">
          <a:xfrm>
            <a:off x="1943100" y="402907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Parts of files</a:t>
            </a:r>
          </a:p>
        </p:txBody>
      </p:sp>
      <p:sp>
        <p:nvSpPr>
          <p:cNvPr id="37914" name="Rectangle 24"/>
          <p:cNvSpPr>
            <a:spLocks noChangeArrowheads="1"/>
          </p:cNvSpPr>
          <p:nvPr/>
        </p:nvSpPr>
        <p:spPr bwMode="auto">
          <a:xfrm>
            <a:off x="1943100" y="3690938"/>
            <a:ext cx="19050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4-KB pages</a:t>
            </a:r>
          </a:p>
        </p:txBody>
      </p:sp>
      <p:sp>
        <p:nvSpPr>
          <p:cNvPr id="37915" name="Rectangle 25"/>
          <p:cNvSpPr>
            <a:spLocks noChangeArrowheads="1"/>
          </p:cNvSpPr>
          <p:nvPr/>
        </p:nvSpPr>
        <p:spPr bwMode="auto">
          <a:xfrm>
            <a:off x="1943100" y="3352800"/>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6" name="Rectangle 26"/>
          <p:cNvSpPr>
            <a:spLocks noChangeArrowheads="1"/>
          </p:cNvSpPr>
          <p:nvPr/>
        </p:nvSpPr>
        <p:spPr bwMode="auto">
          <a:xfrm>
            <a:off x="1943100" y="3014663"/>
            <a:ext cx="19050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64-byte blocks</a:t>
            </a:r>
          </a:p>
        </p:txBody>
      </p:sp>
      <p:sp>
        <p:nvSpPr>
          <p:cNvPr id="37917" name="Rectangle 27"/>
          <p:cNvSpPr>
            <a:spLocks noChangeArrowheads="1"/>
          </p:cNvSpPr>
          <p:nvPr/>
        </p:nvSpPr>
        <p:spPr bwMode="auto">
          <a:xfrm>
            <a:off x="1943100" y="2078038"/>
            <a:ext cx="19050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4-8 bytes words</a:t>
            </a:r>
          </a:p>
        </p:txBody>
      </p:sp>
      <p:sp>
        <p:nvSpPr>
          <p:cNvPr id="37918" name="Rectangle 28"/>
          <p:cNvSpPr>
            <a:spLocks noChangeArrowheads="1"/>
          </p:cNvSpPr>
          <p:nvPr/>
        </p:nvSpPr>
        <p:spPr bwMode="auto">
          <a:xfrm>
            <a:off x="1943100" y="1438275"/>
            <a:ext cx="19050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What is Cached?</a:t>
            </a:r>
          </a:p>
        </p:txBody>
      </p:sp>
      <p:sp>
        <p:nvSpPr>
          <p:cNvPr id="37919" name="Rectangle 29"/>
          <p:cNvSpPr>
            <a:spLocks noChangeArrowheads="1"/>
          </p:cNvSpPr>
          <p:nvPr/>
        </p:nvSpPr>
        <p:spPr bwMode="auto">
          <a:xfrm>
            <a:off x="7658100" y="5924550"/>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Web proxy server</a:t>
            </a:r>
          </a:p>
        </p:txBody>
      </p:sp>
      <p:sp>
        <p:nvSpPr>
          <p:cNvPr id="37920" name="Rectangle 30"/>
          <p:cNvSpPr>
            <a:spLocks noChangeArrowheads="1"/>
          </p:cNvSpPr>
          <p:nvPr/>
        </p:nvSpPr>
        <p:spPr bwMode="auto">
          <a:xfrm>
            <a:off x="5905500" y="5924550"/>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1,000,000,000</a:t>
            </a:r>
          </a:p>
        </p:txBody>
      </p:sp>
      <p:sp>
        <p:nvSpPr>
          <p:cNvPr id="37921" name="Rectangle 31"/>
          <p:cNvSpPr>
            <a:spLocks noChangeArrowheads="1"/>
          </p:cNvSpPr>
          <p:nvPr/>
        </p:nvSpPr>
        <p:spPr bwMode="auto">
          <a:xfrm>
            <a:off x="3848100" y="5924550"/>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Remote server disks</a:t>
            </a:r>
          </a:p>
        </p:txBody>
      </p:sp>
      <p:sp>
        <p:nvSpPr>
          <p:cNvPr id="37922" name="Rectangle 32"/>
          <p:cNvSpPr>
            <a:spLocks noChangeArrowheads="1"/>
          </p:cNvSpPr>
          <p:nvPr/>
        </p:nvSpPr>
        <p:spPr bwMode="auto">
          <a:xfrm>
            <a:off x="7658100" y="402907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OS</a:t>
            </a:r>
          </a:p>
        </p:txBody>
      </p:sp>
      <p:sp>
        <p:nvSpPr>
          <p:cNvPr id="37923" name="Rectangle 33"/>
          <p:cNvSpPr>
            <a:spLocks noChangeArrowheads="1"/>
          </p:cNvSpPr>
          <p:nvPr/>
        </p:nvSpPr>
        <p:spPr bwMode="auto">
          <a:xfrm>
            <a:off x="5905500" y="402907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24" name="Rectangle 34"/>
          <p:cNvSpPr>
            <a:spLocks noChangeArrowheads="1"/>
          </p:cNvSpPr>
          <p:nvPr/>
        </p:nvSpPr>
        <p:spPr bwMode="auto">
          <a:xfrm>
            <a:off x="3848100" y="402907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25" name="Rectangle 35"/>
          <p:cNvSpPr>
            <a:spLocks noChangeArrowheads="1"/>
          </p:cNvSpPr>
          <p:nvPr/>
        </p:nvSpPr>
        <p:spPr bwMode="auto">
          <a:xfrm>
            <a:off x="7658100" y="3014663"/>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6" name="Rectangle 36"/>
          <p:cNvSpPr>
            <a:spLocks noChangeArrowheads="1"/>
          </p:cNvSpPr>
          <p:nvPr/>
        </p:nvSpPr>
        <p:spPr bwMode="auto">
          <a:xfrm>
            <a:off x="5905500" y="3014663"/>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4</a:t>
            </a:r>
          </a:p>
        </p:txBody>
      </p:sp>
      <p:sp>
        <p:nvSpPr>
          <p:cNvPr id="37927" name="Rectangle 37"/>
          <p:cNvSpPr>
            <a:spLocks noChangeArrowheads="1"/>
          </p:cNvSpPr>
          <p:nvPr/>
        </p:nvSpPr>
        <p:spPr bwMode="auto">
          <a:xfrm>
            <a:off x="3848100" y="3014663"/>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L1</a:t>
            </a:r>
          </a:p>
        </p:txBody>
      </p:sp>
      <p:sp>
        <p:nvSpPr>
          <p:cNvPr id="37928" name="Rectangle 38"/>
          <p:cNvSpPr>
            <a:spLocks noChangeArrowheads="1"/>
          </p:cNvSpPr>
          <p:nvPr/>
        </p:nvSpPr>
        <p:spPr bwMode="auto">
          <a:xfrm>
            <a:off x="7658100" y="3352800"/>
            <a:ext cx="14478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a:t>
            </a:r>
          </a:p>
        </p:txBody>
      </p:sp>
      <p:sp>
        <p:nvSpPr>
          <p:cNvPr id="37929" name="Rectangle 39"/>
          <p:cNvSpPr>
            <a:spLocks noChangeArrowheads="1"/>
          </p:cNvSpPr>
          <p:nvPr/>
        </p:nvSpPr>
        <p:spPr bwMode="auto">
          <a:xfrm>
            <a:off x="5905500" y="3352800"/>
            <a:ext cx="1752600" cy="3381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a:t>
            </a:r>
          </a:p>
        </p:txBody>
      </p:sp>
      <p:sp>
        <p:nvSpPr>
          <p:cNvPr id="37930" name="Rectangle 40"/>
          <p:cNvSpPr>
            <a:spLocks noChangeArrowheads="1"/>
          </p:cNvSpPr>
          <p:nvPr/>
        </p:nvSpPr>
        <p:spPr bwMode="auto">
          <a:xfrm>
            <a:off x="3848100" y="3352800"/>
            <a:ext cx="2057400" cy="3381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On-Chip L2</a:t>
            </a:r>
          </a:p>
        </p:txBody>
      </p:sp>
      <p:sp>
        <p:nvSpPr>
          <p:cNvPr id="37931" name="Rectangle 41"/>
          <p:cNvSpPr>
            <a:spLocks noChangeArrowheads="1"/>
          </p:cNvSpPr>
          <p:nvPr/>
        </p:nvSpPr>
        <p:spPr bwMode="auto">
          <a:xfrm>
            <a:off x="7658100" y="4752975"/>
            <a:ext cx="14478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NFS client</a:t>
            </a:r>
          </a:p>
        </p:txBody>
      </p:sp>
      <p:sp>
        <p:nvSpPr>
          <p:cNvPr id="37932" name="Rectangle 42"/>
          <p:cNvSpPr>
            <a:spLocks noChangeArrowheads="1"/>
          </p:cNvSpPr>
          <p:nvPr/>
        </p:nvSpPr>
        <p:spPr bwMode="auto">
          <a:xfrm>
            <a:off x="5905500" y="4752975"/>
            <a:ext cx="1752600" cy="58578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10,000,000</a:t>
            </a:r>
          </a:p>
        </p:txBody>
      </p:sp>
      <p:sp>
        <p:nvSpPr>
          <p:cNvPr id="37933" name="Rectangle 43"/>
          <p:cNvSpPr>
            <a:spLocks noChangeArrowheads="1"/>
          </p:cNvSpPr>
          <p:nvPr/>
        </p:nvSpPr>
        <p:spPr bwMode="auto">
          <a:xfrm>
            <a:off x="3848100" y="4752975"/>
            <a:ext cx="2057400" cy="58578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Local disk</a:t>
            </a:r>
          </a:p>
        </p:txBody>
      </p:sp>
      <p:sp>
        <p:nvSpPr>
          <p:cNvPr id="37934" name="Rectangle 44"/>
          <p:cNvSpPr>
            <a:spLocks noChangeArrowheads="1"/>
          </p:cNvSpPr>
          <p:nvPr/>
        </p:nvSpPr>
        <p:spPr bwMode="auto">
          <a:xfrm>
            <a:off x="7658100" y="3690938"/>
            <a:ext cx="14478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Hardware + OS</a:t>
            </a:r>
          </a:p>
        </p:txBody>
      </p:sp>
      <p:sp>
        <p:nvSpPr>
          <p:cNvPr id="37935" name="Rectangle 45"/>
          <p:cNvSpPr>
            <a:spLocks noChangeArrowheads="1"/>
          </p:cNvSpPr>
          <p:nvPr/>
        </p:nvSpPr>
        <p:spPr bwMode="auto">
          <a:xfrm>
            <a:off x="5905500" y="3690938"/>
            <a:ext cx="1752600" cy="338137"/>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a:t>
            </a:r>
          </a:p>
        </p:txBody>
      </p:sp>
      <p:sp>
        <p:nvSpPr>
          <p:cNvPr id="37936" name="Rectangle 46"/>
          <p:cNvSpPr>
            <a:spLocks noChangeArrowheads="1"/>
          </p:cNvSpPr>
          <p:nvPr/>
        </p:nvSpPr>
        <p:spPr bwMode="auto">
          <a:xfrm>
            <a:off x="3848100" y="3690938"/>
            <a:ext cx="2057400" cy="338137"/>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Main memory</a:t>
            </a:r>
          </a:p>
        </p:txBody>
      </p:sp>
      <p:sp>
        <p:nvSpPr>
          <p:cNvPr id="37937" name="Rectangle 47"/>
          <p:cNvSpPr>
            <a:spLocks noChangeArrowheads="1"/>
          </p:cNvSpPr>
          <p:nvPr/>
        </p:nvSpPr>
        <p:spPr bwMode="auto">
          <a:xfrm>
            <a:off x="7658100" y="2078038"/>
            <a:ext cx="14478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Compiler</a:t>
            </a:r>
          </a:p>
        </p:txBody>
      </p:sp>
      <p:sp>
        <p:nvSpPr>
          <p:cNvPr id="37938" name="Rectangle 48"/>
          <p:cNvSpPr>
            <a:spLocks noChangeArrowheads="1"/>
          </p:cNvSpPr>
          <p:nvPr/>
        </p:nvSpPr>
        <p:spPr bwMode="auto">
          <a:xfrm>
            <a:off x="5905500" y="2078038"/>
            <a:ext cx="1752600" cy="350838"/>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0</a:t>
            </a:r>
          </a:p>
        </p:txBody>
      </p:sp>
      <p:sp>
        <p:nvSpPr>
          <p:cNvPr id="37939" name="Rectangle 49"/>
          <p:cNvSpPr>
            <a:spLocks noChangeArrowheads="1"/>
          </p:cNvSpPr>
          <p:nvPr/>
        </p:nvSpPr>
        <p:spPr bwMode="auto">
          <a:xfrm>
            <a:off x="3848100" y="2078038"/>
            <a:ext cx="2057400" cy="350838"/>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 CPU core</a:t>
            </a:r>
          </a:p>
        </p:txBody>
      </p:sp>
      <p:sp>
        <p:nvSpPr>
          <p:cNvPr id="37940" name="Rectangle 50"/>
          <p:cNvSpPr>
            <a:spLocks noChangeArrowheads="1"/>
          </p:cNvSpPr>
          <p:nvPr/>
        </p:nvSpPr>
        <p:spPr bwMode="auto">
          <a:xfrm>
            <a:off x="7658100" y="1438275"/>
            <a:ext cx="14478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Managed By</a:t>
            </a:r>
          </a:p>
        </p:txBody>
      </p:sp>
      <p:sp>
        <p:nvSpPr>
          <p:cNvPr id="37941" name="Rectangle 51"/>
          <p:cNvSpPr>
            <a:spLocks noChangeArrowheads="1"/>
          </p:cNvSpPr>
          <p:nvPr/>
        </p:nvSpPr>
        <p:spPr bwMode="auto">
          <a:xfrm>
            <a:off x="5905500" y="1438275"/>
            <a:ext cx="1752600" cy="639763"/>
          </a:xfrm>
          <a:prstGeom prst="rect">
            <a:avLst/>
          </a:prstGeom>
          <a:solidFill>
            <a:schemeClr val="bg1">
              <a:lumMod val="85000"/>
            </a:schemeClr>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Latency (cycles)</a:t>
            </a:r>
          </a:p>
        </p:txBody>
      </p:sp>
      <p:sp>
        <p:nvSpPr>
          <p:cNvPr id="37942" name="Rectangle 52"/>
          <p:cNvSpPr>
            <a:spLocks noChangeArrowheads="1"/>
          </p:cNvSpPr>
          <p:nvPr/>
        </p:nvSpPr>
        <p:spPr bwMode="auto">
          <a:xfrm>
            <a:off x="3848100" y="1438275"/>
            <a:ext cx="2057400" cy="639763"/>
          </a:xfrm>
          <a:prstGeom prst="rect">
            <a:avLst/>
          </a:prstGeom>
          <a:solidFill>
            <a:srgbClr val="E0E0E0"/>
          </a:solidFill>
          <a:ln w="9525">
            <a:solidFill>
              <a:srgbClr val="000066"/>
            </a:solidFill>
            <a:miter lim="800000"/>
            <a:headEnd/>
            <a:tailEnd/>
          </a:ln>
        </p:spPr>
        <p:txBody>
          <a:bodyPr lIns="90000" tIns="46800" rIns="90000" bIns="46800" anchor="ctr" anchorCtr="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b="1" dirty="0">
                <a:latin typeface="Calibri" pitchFamily="34" charset="0"/>
              </a:rPr>
              <a:t>Where is it Cached?</a:t>
            </a:r>
          </a:p>
        </p:txBody>
      </p:sp>
      <p:sp>
        <p:nvSpPr>
          <p:cNvPr id="37948" name="Line 58"/>
          <p:cNvSpPr>
            <a:spLocks noChangeShapeType="1"/>
          </p:cNvSpPr>
          <p:nvPr/>
        </p:nvSpPr>
        <p:spPr bwMode="auto">
          <a:xfrm>
            <a:off x="114300" y="1438275"/>
            <a:ext cx="1588" cy="639763"/>
          </a:xfrm>
          <a:prstGeom prst="line">
            <a:avLst/>
          </a:prstGeom>
          <a:noFill/>
          <a:ln w="9525">
            <a:solidFill>
              <a:srgbClr val="000066"/>
            </a:solidFill>
            <a:miter lim="800000"/>
            <a:headEnd/>
            <a:tailEnd/>
          </a:ln>
        </p:spPr>
        <p:txBody>
          <a:bodyPr anchor="ctr" anchorCtr="0"/>
          <a:lstStyle/>
          <a:p>
            <a:endParaRPr lang="en-US"/>
          </a:p>
        </p:txBody>
      </p:sp>
      <p:sp>
        <p:nvSpPr>
          <p:cNvPr id="55" name="Rectangle 15"/>
          <p:cNvSpPr>
            <a:spLocks noChangeArrowheads="1"/>
          </p:cNvSpPr>
          <p:nvPr/>
        </p:nvSpPr>
        <p:spPr bwMode="auto">
          <a:xfrm>
            <a:off x="114300" y="4391025"/>
            <a:ext cx="1828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cache	</a:t>
            </a:r>
          </a:p>
        </p:txBody>
      </p:sp>
      <p:sp>
        <p:nvSpPr>
          <p:cNvPr id="57" name="Rectangle 23"/>
          <p:cNvSpPr>
            <a:spLocks noChangeArrowheads="1"/>
          </p:cNvSpPr>
          <p:nvPr/>
        </p:nvSpPr>
        <p:spPr bwMode="auto">
          <a:xfrm>
            <a:off x="1943100" y="4391025"/>
            <a:ext cx="19050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sectors</a:t>
            </a:r>
          </a:p>
        </p:txBody>
      </p:sp>
      <p:sp>
        <p:nvSpPr>
          <p:cNvPr id="58" name="Rectangle 34"/>
          <p:cNvSpPr>
            <a:spLocks noChangeArrowheads="1"/>
          </p:cNvSpPr>
          <p:nvPr/>
        </p:nvSpPr>
        <p:spPr bwMode="auto">
          <a:xfrm>
            <a:off x="3848100" y="4391025"/>
            <a:ext cx="20574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controller</a:t>
            </a:r>
          </a:p>
        </p:txBody>
      </p:sp>
      <p:sp>
        <p:nvSpPr>
          <p:cNvPr id="59" name="Rectangle 33"/>
          <p:cNvSpPr>
            <a:spLocks noChangeArrowheads="1"/>
          </p:cNvSpPr>
          <p:nvPr/>
        </p:nvSpPr>
        <p:spPr bwMode="auto">
          <a:xfrm>
            <a:off x="5905500" y="4391025"/>
            <a:ext cx="1752600" cy="361950"/>
          </a:xfrm>
          <a:prstGeom prst="rect">
            <a:avLst/>
          </a:prstGeom>
          <a:noFill/>
          <a:ln w="9525">
            <a:solidFill>
              <a:srgbClr val="000066"/>
            </a:solidFill>
            <a:miter lim="800000"/>
            <a:headEnd/>
            <a:tailEnd/>
          </a:ln>
        </p:spPr>
        <p:txBody>
          <a:bodyPr lIns="90000" tIns="46800" rIns="90000" bIns="46800"/>
          <a:lstStyle/>
          <a:p>
            <a:pPr algn="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100,000</a:t>
            </a:r>
          </a:p>
        </p:txBody>
      </p:sp>
      <p:sp>
        <p:nvSpPr>
          <p:cNvPr id="60" name="Rectangle 32"/>
          <p:cNvSpPr>
            <a:spLocks noChangeArrowheads="1"/>
          </p:cNvSpPr>
          <p:nvPr/>
        </p:nvSpPr>
        <p:spPr bwMode="auto">
          <a:xfrm>
            <a:off x="7658100" y="4391025"/>
            <a:ext cx="1447800" cy="361950"/>
          </a:xfrm>
          <a:prstGeom prst="rect">
            <a:avLst/>
          </a:prstGeom>
          <a:noFill/>
          <a:ln w="9525">
            <a:solidFill>
              <a:srgbClr val="000066"/>
            </a:solidFill>
            <a:miter lim="800000"/>
            <a:headEnd/>
            <a:tailEnd/>
          </a:ln>
        </p:spPr>
        <p:txBody>
          <a:bodyPr lIns="90000" tIns="46800" rIns="90000" bIns="46800"/>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solidFill>
                  <a:srgbClr val="000066"/>
                </a:solidFill>
                <a:latin typeface="Calibri" pitchFamily="34" charset="0"/>
              </a:rPr>
              <a:t>Disk firmware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40" name="Rectangle 28"/>
          <p:cNvSpPr>
            <a:spLocks noGrp="1" noChangeArrowheads="1"/>
          </p:cNvSpPr>
          <p:nvPr>
            <p:ph type="title"/>
          </p:nvPr>
        </p:nvSpPr>
        <p:spPr/>
        <p:txBody>
          <a:bodyPr/>
          <a:lstStyle/>
          <a:p>
            <a:r>
              <a:rPr lang="en-US"/>
              <a:t>Memory Write Transaction (1)</a:t>
            </a:r>
          </a:p>
        </p:txBody>
      </p:sp>
      <p:sp>
        <p:nvSpPr>
          <p:cNvPr id="90141" name="Rectangle 29"/>
          <p:cNvSpPr>
            <a:spLocks noGrp="1" noChangeArrowheads="1"/>
          </p:cNvSpPr>
          <p:nvPr>
            <p:ph idx="1"/>
          </p:nvPr>
        </p:nvSpPr>
        <p:spPr/>
        <p:txBody>
          <a:bodyPr/>
          <a:lstStyle/>
          <a:p>
            <a:r>
              <a:rPr lang="en-US" dirty="0"/>
              <a:t> CPU places address A on bus. Main memory reads it and waits for the corresponding data word to arrive.</a:t>
            </a:r>
          </a:p>
        </p:txBody>
      </p:sp>
      <p:sp>
        <p:nvSpPr>
          <p:cNvPr id="90116" name="AutoShape 4"/>
          <p:cNvSpPr>
            <a:spLocks noChangeArrowheads="1"/>
          </p:cNvSpPr>
          <p:nvPr/>
        </p:nvSpPr>
        <p:spPr bwMode="auto">
          <a:xfrm>
            <a:off x="5248275"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7" name="Rectangle 5"/>
          <p:cNvSpPr>
            <a:spLocks noChangeArrowheads="1"/>
          </p:cNvSpPr>
          <p:nvPr/>
        </p:nvSpPr>
        <p:spPr bwMode="auto">
          <a:xfrm>
            <a:off x="4333875" y="3994150"/>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18" name="AutoShape 6"/>
          <p:cNvSpPr>
            <a:spLocks noChangeArrowheads="1"/>
          </p:cNvSpPr>
          <p:nvPr/>
        </p:nvSpPr>
        <p:spPr bwMode="auto">
          <a:xfrm>
            <a:off x="2876550" y="3962400"/>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0119" name="Rectangle 7"/>
          <p:cNvSpPr>
            <a:spLocks noChangeArrowheads="1"/>
          </p:cNvSpPr>
          <p:nvPr/>
        </p:nvSpPr>
        <p:spPr bwMode="auto">
          <a:xfrm>
            <a:off x="1892300" y="26670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0" name="Rectangle 8"/>
          <p:cNvSpPr>
            <a:spLocks noChangeArrowheads="1"/>
          </p:cNvSpPr>
          <p:nvPr/>
        </p:nvSpPr>
        <p:spPr bwMode="auto">
          <a:xfrm>
            <a:off x="1892300" y="28194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1" name="Rectangle 9"/>
          <p:cNvSpPr>
            <a:spLocks noChangeArrowheads="1"/>
          </p:cNvSpPr>
          <p:nvPr/>
        </p:nvSpPr>
        <p:spPr bwMode="auto">
          <a:xfrm>
            <a:off x="1892300" y="29718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2" name="Rectangle 10"/>
          <p:cNvSpPr>
            <a:spLocks noChangeArrowheads="1"/>
          </p:cNvSpPr>
          <p:nvPr/>
        </p:nvSpPr>
        <p:spPr bwMode="auto">
          <a:xfrm>
            <a:off x="1892300" y="31242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a:t>y</a:t>
            </a:r>
            <a:endParaRPr lang="en-US" sz="1000"/>
          </a:p>
        </p:txBody>
      </p:sp>
      <p:sp>
        <p:nvSpPr>
          <p:cNvPr id="90123" name="Rectangle 11"/>
          <p:cNvSpPr>
            <a:spLocks noChangeArrowheads="1"/>
          </p:cNvSpPr>
          <p:nvPr/>
        </p:nvSpPr>
        <p:spPr bwMode="auto">
          <a:xfrm>
            <a:off x="1892300" y="3276600"/>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4" name="AutoShape 12"/>
          <p:cNvSpPr>
            <a:spLocks noChangeArrowheads="1"/>
          </p:cNvSpPr>
          <p:nvPr/>
        </p:nvSpPr>
        <p:spPr bwMode="auto">
          <a:xfrm>
            <a:off x="2665413"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5" name="AutoShape 13"/>
          <p:cNvSpPr>
            <a:spLocks noChangeArrowheads="1"/>
          </p:cNvSpPr>
          <p:nvPr/>
        </p:nvSpPr>
        <p:spPr bwMode="auto">
          <a:xfrm flipH="1">
            <a:off x="2576513"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6" name="Rectangle 14"/>
          <p:cNvSpPr>
            <a:spLocks noChangeArrowheads="1"/>
          </p:cNvSpPr>
          <p:nvPr/>
        </p:nvSpPr>
        <p:spPr bwMode="auto">
          <a:xfrm>
            <a:off x="3109913"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a:t>ALU</a:t>
            </a:r>
          </a:p>
        </p:txBody>
      </p:sp>
      <p:sp>
        <p:nvSpPr>
          <p:cNvPr id="90127" name="Text Box 15"/>
          <p:cNvSpPr txBox="1">
            <a:spLocks noChangeArrowheads="1"/>
          </p:cNvSpPr>
          <p:nvPr/>
        </p:nvSpPr>
        <p:spPr bwMode="auto">
          <a:xfrm>
            <a:off x="1677190"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0128" name="AutoShape 16"/>
          <p:cNvSpPr>
            <a:spLocks noChangeArrowheads="1"/>
          </p:cNvSpPr>
          <p:nvPr/>
        </p:nvSpPr>
        <p:spPr bwMode="auto">
          <a:xfrm>
            <a:off x="1966913"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0129" name="Line 17"/>
          <p:cNvSpPr>
            <a:spLocks noChangeShapeType="1"/>
          </p:cNvSpPr>
          <p:nvPr/>
        </p:nvSpPr>
        <p:spPr bwMode="auto">
          <a:xfrm>
            <a:off x="2805113" y="4191000"/>
            <a:ext cx="3962400" cy="0"/>
          </a:xfrm>
          <a:prstGeom prst="line">
            <a:avLst/>
          </a:prstGeom>
          <a:noFill/>
          <a:ln w="76200">
            <a:solidFill>
              <a:srgbClr val="FF0000"/>
            </a:solidFill>
            <a:round/>
            <a:headEnd/>
            <a:tailEnd type="triangle" w="med" len="med"/>
          </a:ln>
          <a:effectLst/>
        </p:spPr>
        <p:txBody>
          <a:bodyPr wrap="none" anchor="ctr">
            <a:prstTxWarp prst="textNoShape">
              <a:avLst/>
            </a:prstTxWarp>
          </a:bodyPr>
          <a:lstStyle/>
          <a:p>
            <a:endParaRPr lang="en-US"/>
          </a:p>
        </p:txBody>
      </p:sp>
      <p:sp>
        <p:nvSpPr>
          <p:cNvPr id="90130" name="Rectangle 18"/>
          <p:cNvSpPr>
            <a:spLocks noChangeArrowheads="1"/>
          </p:cNvSpPr>
          <p:nvPr/>
        </p:nvSpPr>
        <p:spPr bwMode="auto">
          <a:xfrm>
            <a:off x="976313"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0131" name="Text Box 19"/>
          <p:cNvSpPr txBox="1">
            <a:spLocks noChangeArrowheads="1"/>
          </p:cNvSpPr>
          <p:nvPr/>
        </p:nvSpPr>
        <p:spPr bwMode="auto">
          <a:xfrm>
            <a:off x="5761931" y="3808998"/>
            <a:ext cx="33793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i="1"/>
              <a:t>A</a:t>
            </a:r>
          </a:p>
        </p:txBody>
      </p:sp>
      <p:sp>
        <p:nvSpPr>
          <p:cNvPr id="90132" name="Rectangle 20"/>
          <p:cNvSpPr>
            <a:spLocks noChangeArrowheads="1"/>
          </p:cNvSpPr>
          <p:nvPr/>
        </p:nvSpPr>
        <p:spPr bwMode="auto">
          <a:xfrm>
            <a:off x="6772275" y="3810000"/>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0133" name="Rectangle 21"/>
          <p:cNvSpPr>
            <a:spLocks noChangeArrowheads="1"/>
          </p:cNvSpPr>
          <p:nvPr/>
        </p:nvSpPr>
        <p:spPr bwMode="auto">
          <a:xfrm>
            <a:off x="6767513" y="428307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000"/>
          </a:p>
        </p:txBody>
      </p:sp>
      <p:sp>
        <p:nvSpPr>
          <p:cNvPr id="90134" name="Text Box 22"/>
          <p:cNvSpPr txBox="1">
            <a:spLocks noChangeArrowheads="1"/>
          </p:cNvSpPr>
          <p:nvPr/>
        </p:nvSpPr>
        <p:spPr bwMode="auto">
          <a:xfrm>
            <a:off x="6644833"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0135" name="Text Box 23"/>
          <p:cNvSpPr txBox="1">
            <a:spLocks noChangeArrowheads="1"/>
          </p:cNvSpPr>
          <p:nvPr/>
        </p:nvSpPr>
        <p:spPr bwMode="auto">
          <a:xfrm>
            <a:off x="7678738" y="3671888"/>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0136" name="Text Box 24"/>
          <p:cNvSpPr txBox="1">
            <a:spLocks noChangeArrowheads="1"/>
          </p:cNvSpPr>
          <p:nvPr/>
        </p:nvSpPr>
        <p:spPr bwMode="auto">
          <a:xfrm>
            <a:off x="7662863" y="4175125"/>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0137" name="Text Box 25"/>
          <p:cNvSpPr txBox="1">
            <a:spLocks noChangeArrowheads="1"/>
          </p:cNvSpPr>
          <p:nvPr/>
        </p:nvSpPr>
        <p:spPr bwMode="auto">
          <a:xfrm>
            <a:off x="1252021" y="2999373"/>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0138" name="Text Box 26"/>
          <p:cNvSpPr txBox="1">
            <a:spLocks noChangeArrowheads="1"/>
          </p:cNvSpPr>
          <p:nvPr/>
        </p:nvSpPr>
        <p:spPr bwMode="auto">
          <a:xfrm>
            <a:off x="4306800" y="3701048"/>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a:t>I/O bridge</a:t>
            </a:r>
          </a:p>
        </p:txBody>
      </p:sp>
      <p:sp>
        <p:nvSpPr>
          <p:cNvPr id="90139" name="Text Box 27"/>
          <p:cNvSpPr txBox="1">
            <a:spLocks noChangeArrowheads="1"/>
          </p:cNvSpPr>
          <p:nvPr/>
        </p:nvSpPr>
        <p:spPr bwMode="auto">
          <a:xfrm>
            <a:off x="4648200"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129"/>
                                        </p:tgtEl>
                                        <p:attrNameLst>
                                          <p:attrName>style.visibility</p:attrName>
                                        </p:attrNameLst>
                                      </p:cBhvr>
                                      <p:to>
                                        <p:strVal val="visible"/>
                                      </p:to>
                                    </p:set>
                                    <p:animEffect transition="in" filter="wipe(left)">
                                      <p:cBhvr>
                                        <p:cTn id="7" dur="500"/>
                                        <p:tgtEl>
                                          <p:spTgt spid="90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Summary</a:t>
            </a:r>
          </a:p>
        </p:txBody>
      </p:sp>
      <p:sp>
        <p:nvSpPr>
          <p:cNvPr id="146435" name="Rectangle 3"/>
          <p:cNvSpPr>
            <a:spLocks noGrp="1" noChangeArrowheads="1"/>
          </p:cNvSpPr>
          <p:nvPr>
            <p:ph idx="1"/>
          </p:nvPr>
        </p:nvSpPr>
        <p:spPr/>
        <p:txBody>
          <a:bodyPr/>
          <a:lstStyle/>
          <a:p>
            <a:r>
              <a:rPr lang="en-US" dirty="0"/>
              <a:t>The speed gap between CPU, memory and mass storage </a:t>
            </a:r>
            <a:r>
              <a:rPr lang="en-US" altLang="zh-CN" dirty="0"/>
              <a:t>is still very wide</a:t>
            </a:r>
            <a:r>
              <a:rPr lang="en-US" dirty="0"/>
              <a:t>.</a:t>
            </a:r>
          </a:p>
          <a:p>
            <a:endParaRPr lang="en-US" dirty="0"/>
          </a:p>
          <a:p>
            <a:r>
              <a:rPr lang="en-US" dirty="0"/>
              <a:t>Well-written programs exhibit a property called </a:t>
            </a:r>
            <a:r>
              <a:rPr lang="en-US" i="1" dirty="0"/>
              <a:t>locality</a:t>
            </a:r>
            <a:r>
              <a:rPr lang="en-US" dirty="0"/>
              <a:t>.</a:t>
            </a:r>
          </a:p>
          <a:p>
            <a:endParaRPr lang="en-US" dirty="0"/>
          </a:p>
          <a:p>
            <a:r>
              <a:rPr lang="en-US" dirty="0"/>
              <a:t>Memory hierarchies based on </a:t>
            </a:r>
            <a:r>
              <a:rPr lang="en-US" i="1" dirty="0"/>
              <a:t>caching</a:t>
            </a:r>
            <a:r>
              <a:rPr lang="en-US" dirty="0"/>
              <a:t> close the gap by exploiting locality.</a:t>
            </a:r>
          </a:p>
          <a:p>
            <a:endParaRPr lang="en-US" dirty="0"/>
          </a:p>
          <a:p>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65" name="Rectangle 29"/>
          <p:cNvSpPr>
            <a:spLocks noGrp="1" noChangeArrowheads="1"/>
          </p:cNvSpPr>
          <p:nvPr>
            <p:ph type="title"/>
          </p:nvPr>
        </p:nvSpPr>
        <p:spPr/>
        <p:txBody>
          <a:bodyPr/>
          <a:lstStyle/>
          <a:p>
            <a:r>
              <a:rPr lang="en-US"/>
              <a:t>Memory Write Transaction (2)</a:t>
            </a:r>
          </a:p>
        </p:txBody>
      </p:sp>
      <p:sp>
        <p:nvSpPr>
          <p:cNvPr id="91166" name="Rectangle 30"/>
          <p:cNvSpPr>
            <a:spLocks noGrp="1" noChangeArrowheads="1"/>
          </p:cNvSpPr>
          <p:nvPr>
            <p:ph idx="1"/>
          </p:nvPr>
        </p:nvSpPr>
        <p:spPr/>
        <p:txBody>
          <a:bodyPr/>
          <a:lstStyle/>
          <a:p>
            <a:r>
              <a:rPr lang="en-US" dirty="0"/>
              <a:t> CPU places data word </a:t>
            </a:r>
            <a:r>
              <a:rPr lang="en-US" dirty="0" err="1"/>
              <a:t>y</a:t>
            </a:r>
            <a:r>
              <a:rPr lang="en-US" dirty="0"/>
              <a:t> on the bus.</a:t>
            </a:r>
          </a:p>
        </p:txBody>
      </p:sp>
      <p:sp>
        <p:nvSpPr>
          <p:cNvPr id="91140" name="Rectangle 4"/>
          <p:cNvSpPr>
            <a:spLocks noChangeArrowheads="1"/>
          </p:cNvSpPr>
          <p:nvPr/>
        </p:nvSpPr>
        <p:spPr bwMode="auto">
          <a:xfrm>
            <a:off x="6767513" y="3810000"/>
            <a:ext cx="909637"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1" name="AutoShape 5"/>
          <p:cNvSpPr>
            <a:spLocks noChangeArrowheads="1"/>
          </p:cNvSpPr>
          <p:nvPr/>
        </p:nvSpPr>
        <p:spPr bwMode="auto">
          <a:xfrm>
            <a:off x="5243513" y="3962400"/>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2" name="Rectangle 6"/>
          <p:cNvSpPr>
            <a:spLocks noChangeArrowheads="1"/>
          </p:cNvSpPr>
          <p:nvPr/>
        </p:nvSpPr>
        <p:spPr bwMode="auto">
          <a:xfrm>
            <a:off x="4329113" y="3994150"/>
            <a:ext cx="909637"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1143" name="AutoShape 7"/>
          <p:cNvSpPr>
            <a:spLocks noChangeArrowheads="1"/>
          </p:cNvSpPr>
          <p:nvPr/>
        </p:nvSpPr>
        <p:spPr bwMode="auto">
          <a:xfrm>
            <a:off x="2871788" y="3962400"/>
            <a:ext cx="1452562"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1144" name="Rectangle 8"/>
          <p:cNvSpPr>
            <a:spLocks noChangeArrowheads="1"/>
          </p:cNvSpPr>
          <p:nvPr/>
        </p:nvSpPr>
        <p:spPr bwMode="auto">
          <a:xfrm>
            <a:off x="1887538" y="26670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5" name="Rectangle 9"/>
          <p:cNvSpPr>
            <a:spLocks noChangeArrowheads="1"/>
          </p:cNvSpPr>
          <p:nvPr/>
        </p:nvSpPr>
        <p:spPr bwMode="auto">
          <a:xfrm>
            <a:off x="1887538" y="28194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6" name="Rectangle 10"/>
          <p:cNvSpPr>
            <a:spLocks noChangeArrowheads="1"/>
          </p:cNvSpPr>
          <p:nvPr/>
        </p:nvSpPr>
        <p:spPr bwMode="auto">
          <a:xfrm>
            <a:off x="1887538" y="29718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7" name="Rectangle 11"/>
          <p:cNvSpPr>
            <a:spLocks noChangeArrowheads="1"/>
          </p:cNvSpPr>
          <p:nvPr/>
        </p:nvSpPr>
        <p:spPr bwMode="auto">
          <a:xfrm>
            <a:off x="1887538" y="31242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1148" name="Rectangle 12"/>
          <p:cNvSpPr>
            <a:spLocks noChangeArrowheads="1"/>
          </p:cNvSpPr>
          <p:nvPr/>
        </p:nvSpPr>
        <p:spPr bwMode="auto">
          <a:xfrm>
            <a:off x="1887538" y="3276600"/>
            <a:ext cx="684212"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49" name="AutoShape 13"/>
          <p:cNvSpPr>
            <a:spLocks noChangeArrowheads="1"/>
          </p:cNvSpPr>
          <p:nvPr/>
        </p:nvSpPr>
        <p:spPr bwMode="auto">
          <a:xfrm>
            <a:off x="2660650" y="2667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0" name="AutoShape 14"/>
          <p:cNvSpPr>
            <a:spLocks noChangeArrowheads="1"/>
          </p:cNvSpPr>
          <p:nvPr/>
        </p:nvSpPr>
        <p:spPr bwMode="auto">
          <a:xfrm flipH="1">
            <a:off x="2571750" y="3048000"/>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1" name="Rectangle 15"/>
          <p:cNvSpPr>
            <a:spLocks noChangeArrowheads="1"/>
          </p:cNvSpPr>
          <p:nvPr/>
        </p:nvSpPr>
        <p:spPr bwMode="auto">
          <a:xfrm>
            <a:off x="3105150" y="2514600"/>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1152" name="Text Box 16"/>
          <p:cNvSpPr txBox="1">
            <a:spLocks noChangeArrowheads="1"/>
          </p:cNvSpPr>
          <p:nvPr/>
        </p:nvSpPr>
        <p:spPr bwMode="auto">
          <a:xfrm>
            <a:off x="1672428" y="2345323"/>
            <a:ext cx="1147770"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Register file</a:t>
            </a:r>
          </a:p>
        </p:txBody>
      </p:sp>
      <p:sp>
        <p:nvSpPr>
          <p:cNvPr id="91153" name="AutoShape 17"/>
          <p:cNvSpPr>
            <a:spLocks noChangeArrowheads="1"/>
          </p:cNvSpPr>
          <p:nvPr/>
        </p:nvSpPr>
        <p:spPr bwMode="auto">
          <a:xfrm>
            <a:off x="1962150" y="3505200"/>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4" name="Rectangle 18"/>
          <p:cNvSpPr>
            <a:spLocks noChangeArrowheads="1"/>
          </p:cNvSpPr>
          <p:nvPr/>
        </p:nvSpPr>
        <p:spPr bwMode="auto">
          <a:xfrm>
            <a:off x="971550" y="3994150"/>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600" dirty="0"/>
              <a:t>Bus interface</a:t>
            </a:r>
          </a:p>
        </p:txBody>
      </p:sp>
      <p:sp>
        <p:nvSpPr>
          <p:cNvPr id="91155" name="Text Box 19"/>
          <p:cNvSpPr txBox="1">
            <a:spLocks noChangeArrowheads="1"/>
          </p:cNvSpPr>
          <p:nvPr/>
        </p:nvSpPr>
        <p:spPr bwMode="auto">
          <a:xfrm>
            <a:off x="5783263" y="3825875"/>
            <a:ext cx="282575" cy="30480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400" i="1"/>
              <a:t>y</a:t>
            </a:r>
          </a:p>
        </p:txBody>
      </p:sp>
      <p:sp>
        <p:nvSpPr>
          <p:cNvPr id="91156" name="Line 20"/>
          <p:cNvSpPr>
            <a:spLocks noChangeShapeType="1"/>
          </p:cNvSpPr>
          <p:nvPr/>
        </p:nvSpPr>
        <p:spPr bwMode="auto">
          <a:xfrm>
            <a:off x="2266950" y="3276600"/>
            <a:ext cx="0" cy="914400"/>
          </a:xfrm>
          <a:prstGeom prst="line">
            <a:avLst/>
          </a:prstGeom>
          <a:noFill/>
          <a:ln w="76200">
            <a:solidFill>
              <a:srgbClr val="FF0000"/>
            </a:solidFill>
            <a:round/>
            <a:headEnd/>
            <a:tailEnd/>
          </a:ln>
          <a:effectLst/>
        </p:spPr>
        <p:txBody>
          <a:bodyPr wrap="none" anchor="ctr">
            <a:prstTxWarp prst="textNoShape">
              <a:avLst/>
            </a:prstTxWarp>
          </a:bodyPr>
          <a:lstStyle/>
          <a:p>
            <a:endParaRPr lang="en-US"/>
          </a:p>
        </p:txBody>
      </p:sp>
      <p:sp>
        <p:nvSpPr>
          <p:cNvPr id="91157" name="Line 21"/>
          <p:cNvSpPr>
            <a:spLocks noChangeShapeType="1"/>
          </p:cNvSpPr>
          <p:nvPr/>
        </p:nvSpPr>
        <p:spPr bwMode="auto">
          <a:xfrm>
            <a:off x="2266950" y="4191000"/>
            <a:ext cx="4495800" cy="0"/>
          </a:xfrm>
          <a:prstGeom prst="line">
            <a:avLst/>
          </a:prstGeom>
          <a:noFill/>
          <a:ln w="76200">
            <a:solidFill>
              <a:srgbClr val="FF0000"/>
            </a:solidFill>
            <a:round/>
            <a:headEnd/>
            <a:tailEnd type="triangle" w="med" len="med"/>
          </a:ln>
          <a:effectLst/>
        </p:spPr>
        <p:txBody>
          <a:bodyPr wrap="none" anchor="ctr">
            <a:prstTxWarp prst="textNoShape">
              <a:avLst/>
            </a:prstTxWarp>
          </a:bodyPr>
          <a:lstStyle/>
          <a:p>
            <a:endParaRPr lang="en-US"/>
          </a:p>
        </p:txBody>
      </p:sp>
      <p:sp>
        <p:nvSpPr>
          <p:cNvPr id="91158" name="Rectangle 22"/>
          <p:cNvSpPr>
            <a:spLocks noChangeArrowheads="1"/>
          </p:cNvSpPr>
          <p:nvPr/>
        </p:nvSpPr>
        <p:spPr bwMode="auto">
          <a:xfrm>
            <a:off x="6762750" y="4267200"/>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1159" name="Text Box 23"/>
          <p:cNvSpPr txBox="1">
            <a:spLocks noChangeArrowheads="1"/>
          </p:cNvSpPr>
          <p:nvPr/>
        </p:nvSpPr>
        <p:spPr bwMode="auto">
          <a:xfrm>
            <a:off x="6579302" y="3471446"/>
            <a:ext cx="1269298"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Main memory</a:t>
            </a:r>
          </a:p>
        </p:txBody>
      </p:sp>
      <p:sp>
        <p:nvSpPr>
          <p:cNvPr id="91160" name="Text Box 24"/>
          <p:cNvSpPr txBox="1">
            <a:spLocks noChangeArrowheads="1"/>
          </p:cNvSpPr>
          <p:nvPr/>
        </p:nvSpPr>
        <p:spPr bwMode="auto">
          <a:xfrm>
            <a:off x="7673975" y="3687763"/>
            <a:ext cx="296863"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1161" name="Text Box 25"/>
          <p:cNvSpPr txBox="1">
            <a:spLocks noChangeArrowheads="1"/>
          </p:cNvSpPr>
          <p:nvPr/>
        </p:nvSpPr>
        <p:spPr bwMode="auto">
          <a:xfrm>
            <a:off x="7658100" y="419100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1162" name="Text Box 26"/>
          <p:cNvSpPr txBox="1">
            <a:spLocks noChangeArrowheads="1"/>
          </p:cNvSpPr>
          <p:nvPr/>
        </p:nvSpPr>
        <p:spPr bwMode="auto">
          <a:xfrm>
            <a:off x="1247259" y="3015248"/>
            <a:ext cx="586819"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a:t>
            </a:r>
            <a:r>
              <a:rPr lang="en-US" sz="1600" dirty="0" err="1"/>
              <a:t>rax</a:t>
            </a:r>
            <a:endParaRPr lang="en-US" sz="1600" dirty="0"/>
          </a:p>
        </p:txBody>
      </p:sp>
      <p:sp>
        <p:nvSpPr>
          <p:cNvPr id="91163" name="Text Box 27"/>
          <p:cNvSpPr txBox="1">
            <a:spLocks noChangeArrowheads="1"/>
          </p:cNvSpPr>
          <p:nvPr/>
        </p:nvSpPr>
        <p:spPr bwMode="auto">
          <a:xfrm>
            <a:off x="4302038" y="3716923"/>
            <a:ext cx="970137" cy="338554"/>
          </a:xfrm>
          <a:prstGeom prst="rect">
            <a:avLst/>
          </a:prstGeom>
          <a:noFill/>
          <a:ln w="12700">
            <a:noFill/>
            <a:miter lim="800000"/>
            <a:headEnd/>
            <a:tailEnd/>
          </a:ln>
          <a:effectLst/>
        </p:spPr>
        <p:txBody>
          <a:bodyPr wrap="none" anchor="ctr">
            <a:prstTxWarp prst="textNoShape">
              <a:avLst/>
            </a:prstTxWarp>
            <a:spAutoFit/>
          </a:bodyPr>
          <a:lstStyle/>
          <a:p>
            <a:pPr algn="ctr">
              <a:lnSpc>
                <a:spcPct val="100000"/>
              </a:lnSpc>
            </a:pPr>
            <a:r>
              <a:rPr lang="en-US" sz="1600" dirty="0"/>
              <a:t>I/O bridge</a:t>
            </a:r>
          </a:p>
        </p:txBody>
      </p:sp>
      <p:sp>
        <p:nvSpPr>
          <p:cNvPr id="91164" name="Text Box 28"/>
          <p:cNvSpPr txBox="1">
            <a:spLocks noChangeArrowheads="1"/>
          </p:cNvSpPr>
          <p:nvPr/>
        </p:nvSpPr>
        <p:spPr bwMode="auto">
          <a:xfrm>
            <a:off x="4652962" y="2438400"/>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1156"/>
                                        </p:tgtEl>
                                        <p:attrNameLst>
                                          <p:attrName>style.visibility</p:attrName>
                                        </p:attrNameLst>
                                      </p:cBhvr>
                                      <p:to>
                                        <p:strVal val="visible"/>
                                      </p:to>
                                    </p:set>
                                    <p:animEffect transition="in" filter="wipe(up)">
                                      <p:cBhvr>
                                        <p:cTn id="7" dur="500"/>
                                        <p:tgtEl>
                                          <p:spTgt spid="9115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1157"/>
                                        </p:tgtEl>
                                        <p:attrNameLst>
                                          <p:attrName>style.visibility</p:attrName>
                                        </p:attrNameLst>
                                      </p:cBhvr>
                                      <p:to>
                                        <p:strVal val="visible"/>
                                      </p:to>
                                    </p:set>
                                    <p:animEffect transition="in" filter="wipe(left)">
                                      <p:cBhvr>
                                        <p:cTn id="11" dur="500"/>
                                        <p:tgtEl>
                                          <p:spTgt spid="9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56" grpId="0" animBg="1"/>
      <p:bldP spid="911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6" name="Rectangle 26"/>
          <p:cNvSpPr>
            <a:spLocks noGrp="1" noChangeArrowheads="1"/>
          </p:cNvSpPr>
          <p:nvPr>
            <p:ph type="title"/>
          </p:nvPr>
        </p:nvSpPr>
        <p:spPr/>
        <p:txBody>
          <a:bodyPr/>
          <a:lstStyle/>
          <a:p>
            <a:r>
              <a:rPr lang="en-US"/>
              <a:t>Memory Write Transaction (3)</a:t>
            </a:r>
          </a:p>
        </p:txBody>
      </p:sp>
      <p:sp>
        <p:nvSpPr>
          <p:cNvPr id="92187" name="Rectangle 27"/>
          <p:cNvSpPr>
            <a:spLocks noGrp="1" noChangeArrowheads="1"/>
          </p:cNvSpPr>
          <p:nvPr>
            <p:ph idx="1"/>
          </p:nvPr>
        </p:nvSpPr>
        <p:spPr/>
        <p:txBody>
          <a:bodyPr/>
          <a:lstStyle/>
          <a:p>
            <a:r>
              <a:rPr lang="en-US" dirty="0"/>
              <a:t> Main memory reads data word </a:t>
            </a:r>
            <a:r>
              <a:rPr lang="en-US" dirty="0" err="1"/>
              <a:t>y</a:t>
            </a:r>
            <a:r>
              <a:rPr lang="en-US" dirty="0"/>
              <a:t> from the bus and stores it at address A.</a:t>
            </a:r>
          </a:p>
        </p:txBody>
      </p:sp>
      <p:sp>
        <p:nvSpPr>
          <p:cNvPr id="92164" name="Rectangle 4"/>
          <p:cNvSpPr>
            <a:spLocks noChangeArrowheads="1"/>
          </p:cNvSpPr>
          <p:nvPr/>
        </p:nvSpPr>
        <p:spPr bwMode="auto">
          <a:xfrm>
            <a:off x="6772275" y="3806825"/>
            <a:ext cx="909638" cy="9144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5" name="AutoShape 5"/>
          <p:cNvSpPr>
            <a:spLocks noChangeArrowheads="1"/>
          </p:cNvSpPr>
          <p:nvPr/>
        </p:nvSpPr>
        <p:spPr bwMode="auto">
          <a:xfrm>
            <a:off x="5248275" y="3959225"/>
            <a:ext cx="1492250" cy="533400"/>
          </a:xfrm>
          <a:prstGeom prst="leftRightArrow">
            <a:avLst>
              <a:gd name="adj1" fmla="val 50000"/>
              <a:gd name="adj2" fmla="val 55952"/>
            </a:avLst>
          </a:prstGeom>
          <a:solidFill>
            <a:srgbClr val="F7F5CD"/>
          </a:solid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6" name="Rectangle 6"/>
          <p:cNvSpPr>
            <a:spLocks noChangeArrowheads="1"/>
          </p:cNvSpPr>
          <p:nvPr/>
        </p:nvSpPr>
        <p:spPr bwMode="auto">
          <a:xfrm>
            <a:off x="4333875" y="3990975"/>
            <a:ext cx="909638" cy="57785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endParaRPr lang="en-US" sz="1600"/>
          </a:p>
        </p:txBody>
      </p:sp>
      <p:sp>
        <p:nvSpPr>
          <p:cNvPr id="92167" name="AutoShape 7"/>
          <p:cNvSpPr>
            <a:spLocks noChangeArrowheads="1"/>
          </p:cNvSpPr>
          <p:nvPr/>
        </p:nvSpPr>
        <p:spPr bwMode="auto">
          <a:xfrm>
            <a:off x="2876550" y="3959225"/>
            <a:ext cx="1452563" cy="533400"/>
          </a:xfrm>
          <a:prstGeom prst="leftRightArrow">
            <a:avLst>
              <a:gd name="adj1" fmla="val 50000"/>
              <a:gd name="adj2" fmla="val 54464"/>
            </a:avLst>
          </a:prstGeom>
          <a:solidFill>
            <a:srgbClr val="F7F5C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92168" name="Rectangle 8"/>
          <p:cNvSpPr>
            <a:spLocks noChangeArrowheads="1"/>
          </p:cNvSpPr>
          <p:nvPr/>
        </p:nvSpPr>
        <p:spPr bwMode="auto">
          <a:xfrm>
            <a:off x="1892300" y="26638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69" name="Rectangle 9"/>
          <p:cNvSpPr>
            <a:spLocks noChangeArrowheads="1"/>
          </p:cNvSpPr>
          <p:nvPr/>
        </p:nvSpPr>
        <p:spPr bwMode="auto">
          <a:xfrm>
            <a:off x="1892300" y="28162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1892300" y="29686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1892300" y="31210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t>y</a:t>
            </a:r>
            <a:endParaRPr lang="en-US" sz="1000" dirty="0"/>
          </a:p>
        </p:txBody>
      </p:sp>
      <p:sp>
        <p:nvSpPr>
          <p:cNvPr id="92172" name="Rectangle 12"/>
          <p:cNvSpPr>
            <a:spLocks noChangeArrowheads="1"/>
          </p:cNvSpPr>
          <p:nvPr/>
        </p:nvSpPr>
        <p:spPr bwMode="auto">
          <a:xfrm>
            <a:off x="1892300" y="3273425"/>
            <a:ext cx="684213" cy="1524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3" name="AutoShape 13"/>
          <p:cNvSpPr>
            <a:spLocks noChangeArrowheads="1"/>
          </p:cNvSpPr>
          <p:nvPr/>
        </p:nvSpPr>
        <p:spPr bwMode="auto">
          <a:xfrm>
            <a:off x="2665413" y="2663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4" name="AutoShape 14"/>
          <p:cNvSpPr>
            <a:spLocks noChangeArrowheads="1"/>
          </p:cNvSpPr>
          <p:nvPr/>
        </p:nvSpPr>
        <p:spPr bwMode="auto">
          <a:xfrm flipH="1">
            <a:off x="2576513" y="3044825"/>
            <a:ext cx="444500" cy="3810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5" name="Rectangle 15"/>
          <p:cNvSpPr>
            <a:spLocks noChangeArrowheads="1"/>
          </p:cNvSpPr>
          <p:nvPr/>
        </p:nvSpPr>
        <p:spPr bwMode="auto">
          <a:xfrm>
            <a:off x="3109913" y="2511425"/>
            <a:ext cx="533400" cy="1066800"/>
          </a:xfrm>
          <a:prstGeom prst="rect">
            <a:avLst/>
          </a:prstGeom>
          <a:noFill/>
          <a:ln w="12700">
            <a:solidFill>
              <a:schemeClr val="tx1"/>
            </a:solidFill>
            <a:miter lim="800000"/>
            <a:headEnd/>
            <a:tailEnd/>
          </a:ln>
          <a:effectLst/>
        </p:spPr>
        <p:txBody>
          <a:bodyPr wrap="none" anchor="ctr">
            <a:prstTxWarp prst="textNoShape">
              <a:avLst/>
            </a:prstTxWarp>
          </a:bodyPr>
          <a:lstStyle/>
          <a:p>
            <a:pPr>
              <a:lnSpc>
                <a:spcPct val="100000"/>
              </a:lnSpc>
            </a:pPr>
            <a:r>
              <a:rPr lang="en-US" sz="1600"/>
              <a:t>ALU</a:t>
            </a:r>
          </a:p>
        </p:txBody>
      </p:sp>
      <p:sp>
        <p:nvSpPr>
          <p:cNvPr id="92176" name="Text Box 16"/>
          <p:cNvSpPr txBox="1">
            <a:spLocks noChangeArrowheads="1"/>
          </p:cNvSpPr>
          <p:nvPr/>
        </p:nvSpPr>
        <p:spPr bwMode="auto">
          <a:xfrm>
            <a:off x="1609725" y="2342148"/>
            <a:ext cx="1147770"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Register file</a:t>
            </a:r>
          </a:p>
        </p:txBody>
      </p:sp>
      <p:sp>
        <p:nvSpPr>
          <p:cNvPr id="92177" name="AutoShape 17"/>
          <p:cNvSpPr>
            <a:spLocks noChangeArrowheads="1"/>
          </p:cNvSpPr>
          <p:nvPr/>
        </p:nvSpPr>
        <p:spPr bwMode="auto">
          <a:xfrm>
            <a:off x="1966913" y="3502025"/>
            <a:ext cx="609600" cy="457200"/>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2178" name="Rectangle 18"/>
          <p:cNvSpPr>
            <a:spLocks noChangeArrowheads="1"/>
          </p:cNvSpPr>
          <p:nvPr/>
        </p:nvSpPr>
        <p:spPr bwMode="auto">
          <a:xfrm>
            <a:off x="976313" y="3990975"/>
            <a:ext cx="1873250" cy="57785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lvl="0" algn="ctr"/>
            <a:r>
              <a:rPr lang="en-US" sz="1600" dirty="0">
                <a:solidFill>
                  <a:srgbClr val="000000"/>
                </a:solidFill>
              </a:rPr>
              <a:t>Bus interface</a:t>
            </a:r>
          </a:p>
        </p:txBody>
      </p:sp>
      <p:sp>
        <p:nvSpPr>
          <p:cNvPr id="92179" name="Rectangle 19"/>
          <p:cNvSpPr>
            <a:spLocks noChangeArrowheads="1"/>
          </p:cNvSpPr>
          <p:nvPr/>
        </p:nvSpPr>
        <p:spPr bwMode="auto">
          <a:xfrm>
            <a:off x="6767513" y="4264025"/>
            <a:ext cx="914400" cy="152400"/>
          </a:xfrm>
          <a:prstGeom prst="rect">
            <a:avLst/>
          </a:prstGeom>
          <a:noFill/>
          <a:ln w="12700">
            <a:solidFill>
              <a:schemeClr val="tx1"/>
            </a:solidFill>
            <a:miter lim="800000"/>
            <a:headEnd/>
            <a:tailEnd/>
          </a:ln>
          <a:effectLst/>
        </p:spPr>
        <p:txBody>
          <a:bodyPr wrap="none" anchor="ctr">
            <a:prstTxWarp prst="textNoShape">
              <a:avLst/>
            </a:prstTxWarp>
          </a:bodyPr>
          <a:lstStyle/>
          <a:p>
            <a:pPr algn="ctr">
              <a:lnSpc>
                <a:spcPct val="100000"/>
              </a:lnSpc>
            </a:pPr>
            <a:r>
              <a:rPr lang="en-US" sz="1400" dirty="0" err="1">
                <a:solidFill>
                  <a:srgbClr val="000000"/>
                </a:solidFill>
              </a:rPr>
              <a:t>y</a:t>
            </a:r>
            <a:endParaRPr lang="en-US" sz="1000" dirty="0">
              <a:solidFill>
                <a:srgbClr val="000000"/>
              </a:solidFill>
            </a:endParaRPr>
          </a:p>
        </p:txBody>
      </p:sp>
      <p:sp>
        <p:nvSpPr>
          <p:cNvPr id="92180" name="Text Box 20"/>
          <p:cNvSpPr txBox="1">
            <a:spLocks noChangeArrowheads="1"/>
          </p:cNvSpPr>
          <p:nvPr/>
        </p:nvSpPr>
        <p:spPr bwMode="auto">
          <a:xfrm>
            <a:off x="6526213" y="3409950"/>
            <a:ext cx="1506537"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main memory</a:t>
            </a:r>
          </a:p>
        </p:txBody>
      </p:sp>
      <p:sp>
        <p:nvSpPr>
          <p:cNvPr id="92181" name="Text Box 21"/>
          <p:cNvSpPr txBox="1">
            <a:spLocks noChangeArrowheads="1"/>
          </p:cNvSpPr>
          <p:nvPr/>
        </p:nvSpPr>
        <p:spPr bwMode="auto">
          <a:xfrm>
            <a:off x="7678738" y="3668713"/>
            <a:ext cx="2968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0</a:t>
            </a:r>
          </a:p>
        </p:txBody>
      </p:sp>
      <p:sp>
        <p:nvSpPr>
          <p:cNvPr id="92182" name="Text Box 22"/>
          <p:cNvSpPr txBox="1">
            <a:spLocks noChangeArrowheads="1"/>
          </p:cNvSpPr>
          <p:nvPr/>
        </p:nvSpPr>
        <p:spPr bwMode="auto">
          <a:xfrm>
            <a:off x="7662863" y="4171950"/>
            <a:ext cx="330200"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A</a:t>
            </a:r>
          </a:p>
        </p:txBody>
      </p:sp>
      <p:sp>
        <p:nvSpPr>
          <p:cNvPr id="92183" name="Text Box 23"/>
          <p:cNvSpPr txBox="1">
            <a:spLocks noChangeArrowheads="1"/>
          </p:cNvSpPr>
          <p:nvPr/>
        </p:nvSpPr>
        <p:spPr bwMode="auto">
          <a:xfrm>
            <a:off x="1241981" y="3014246"/>
            <a:ext cx="586819" cy="338554"/>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dirty="0"/>
              <a:t>%</a:t>
            </a:r>
            <a:r>
              <a:rPr lang="en-US" sz="1600" dirty="0" err="1"/>
              <a:t>rax</a:t>
            </a:r>
            <a:endParaRPr lang="en-US" sz="1600" dirty="0"/>
          </a:p>
        </p:txBody>
      </p:sp>
      <p:sp>
        <p:nvSpPr>
          <p:cNvPr id="92184" name="Text Box 24"/>
          <p:cNvSpPr txBox="1">
            <a:spLocks noChangeArrowheads="1"/>
          </p:cNvSpPr>
          <p:nvPr/>
        </p:nvSpPr>
        <p:spPr bwMode="auto">
          <a:xfrm>
            <a:off x="4224338" y="3698875"/>
            <a:ext cx="1135062" cy="336550"/>
          </a:xfrm>
          <a:prstGeom prst="rect">
            <a:avLst/>
          </a:prstGeom>
          <a:noFill/>
          <a:ln w="12700">
            <a:noFill/>
            <a:miter lim="800000"/>
            <a:headEnd/>
            <a:tailEnd/>
          </a:ln>
          <a:effectLst/>
        </p:spPr>
        <p:txBody>
          <a:bodyPr wrap="none" anchor="ctr">
            <a:prstTxWarp prst="textNoShape">
              <a:avLst/>
            </a:prstTxWarp>
            <a:spAutoFit/>
          </a:bodyPr>
          <a:lstStyle/>
          <a:p>
            <a:pPr>
              <a:lnSpc>
                <a:spcPct val="100000"/>
              </a:lnSpc>
            </a:pPr>
            <a:r>
              <a:rPr lang="en-US" sz="1600"/>
              <a:t>I/O bridge</a:t>
            </a:r>
          </a:p>
        </p:txBody>
      </p:sp>
      <p:sp>
        <p:nvSpPr>
          <p:cNvPr id="92185" name="Text Box 25"/>
          <p:cNvSpPr txBox="1">
            <a:spLocks noChangeArrowheads="1"/>
          </p:cNvSpPr>
          <p:nvPr/>
        </p:nvSpPr>
        <p:spPr bwMode="auto">
          <a:xfrm>
            <a:off x="4638675" y="2466975"/>
            <a:ext cx="3018775" cy="584776"/>
          </a:xfrm>
          <a:prstGeom prst="rect">
            <a:avLst/>
          </a:prstGeom>
          <a:noFill/>
          <a:ln w="25400">
            <a:noFill/>
            <a:miter lim="800000"/>
            <a:headEnd/>
            <a:tailEnd/>
          </a:ln>
          <a:effectLst/>
        </p:spPr>
        <p:txBody>
          <a:bodyPr wrap="none">
            <a:prstTxWarp prst="textNoShape">
              <a:avLst/>
            </a:prstTxWarp>
            <a:spAutoFit/>
          </a:bodyPr>
          <a:lstStyle/>
          <a:p>
            <a:pPr algn="l">
              <a:lnSpc>
                <a:spcPct val="100000"/>
              </a:lnSpc>
            </a:pPr>
            <a:r>
              <a:rPr lang="en-US" sz="1600" dirty="0">
                <a:solidFill>
                  <a:srgbClr val="FF0000"/>
                </a:solidFill>
              </a:rPr>
              <a:t>Store operation</a:t>
            </a:r>
            <a:r>
              <a:rPr lang="en-US" sz="1600" dirty="0"/>
              <a:t>:</a:t>
            </a:r>
            <a:r>
              <a:rPr lang="en-US" sz="1600" dirty="0">
                <a:latin typeface="Times" charset="0"/>
              </a:rPr>
              <a:t> </a:t>
            </a:r>
            <a:r>
              <a:rPr lang="en-US" sz="1600" dirty="0" err="1">
                <a:latin typeface="Courier New" charset="0"/>
              </a:rPr>
              <a:t>movq</a:t>
            </a:r>
            <a:r>
              <a:rPr lang="en-US" sz="1600" dirty="0">
                <a:latin typeface="Courier New" charset="0"/>
              </a:rPr>
              <a:t> %</a:t>
            </a:r>
            <a:r>
              <a:rPr lang="en-US" sz="1600" dirty="0" err="1">
                <a:latin typeface="Courier New" charset="0"/>
              </a:rPr>
              <a:t>rax</a:t>
            </a:r>
            <a:r>
              <a:rPr lang="en-US" sz="1600" dirty="0">
                <a:latin typeface="Courier New" charset="0"/>
              </a:rPr>
              <a:t>, A</a:t>
            </a:r>
            <a:endParaRPr lang="en-US" sz="1600" dirty="0">
              <a:latin typeface="Times" charset="0"/>
            </a:endParaRPr>
          </a:p>
          <a:p>
            <a:pPr algn="l">
              <a:lnSpc>
                <a:spcPct val="100000"/>
              </a:lnSpc>
            </a:pPr>
            <a:endParaRPr lang="en-US" sz="16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XPOINTINIT" val=""/>
  <p:tag name="USEAMSFONTS" val="True"/>
  <p:tag name="EMBEDFONTS" val="False"/>
  <p:tag name="USEBOLDAMS" val="False"/>
  <p:tag name="DEFAULTDISPLAYSOURCE" val="\documentclass{slides}\pagestyle{empty}&#10;\begin{document}&#10;&#10;\end{document}&#10;"/>
  <p:tag name="TEX2PS" val="latex $(base).tex; dvips -D $(res) -E -o $(base).ps $(base).dvi"/>
  <p:tag name="EXTERNALEDITCOMMAND" val="notepad %"/>
  <p:tag name="GHOSTSCRIPTCOMMAND" val="gswin32c"/>
  <p:tag name="DEFAULTBITMAP" val="pngmono"/>
  <p:tag name="DEFAULTBLEND" val="False"/>
  <p:tag name="DEFAULTTRANSPARENT" val="False"/>
  <p:tag name="DEFAULTWORKAROUNDTRANSPARENCYBUG" val="False"/>
  <p:tag name="DEFAULTRESOLUTION" val="1200"/>
  <p:tag name="DEFAULTMAGNIFICATION" val="0.8"/>
  <p:tag name="DEFAULTFONTSIZE" val="10"/>
  <p:tag name="DEFAULTWIDTH" val="418"/>
  <p:tag name="DEFAULTHEIGHT" val="316"/>
</p:tagLst>
</file>

<file path=ppt/theme/theme1.xml><?xml version="1.0" encoding="utf-8"?>
<a:theme xmlns:a="http://schemas.openxmlformats.org/drawingml/2006/main" name="00-template">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Custom 1">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noFill/>
        <a:ln w="25400" cap="flat" cmpd="sng" algn="ctr">
          <a:solidFill>
            <a:srgbClr val="CC0000"/>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chemeClr val="tx1"/>
            </a:solidFill>
            <a:effectLst/>
            <a:latin typeface="Arial Narrow" pitchFamily="34" charset="0"/>
          </a:defRPr>
        </a:defPPr>
      </a:lstStyle>
    </a:lnDef>
    <a:txDef>
      <a:spPr>
        <a:noFill/>
      </a:spPr>
      <a:bodyPr wrap="none" rtlCol="0">
        <a:spAutoFit/>
      </a:bodyPr>
      <a:lstStyle>
        <a:defPPr>
          <a:defRPr dirty="0" smtClean="0">
            <a:latin typeface="Calibri" pitchFamily="34" charset="0"/>
          </a:defRPr>
        </a:defPPr>
      </a:lstStyle>
    </a:txDef>
  </a:objectDefaults>
  <a:extraClrSchemeLst>
    <a:extraClrScheme>
      <a:clrScheme name="class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00-template</Template>
  <TotalTime>15850</TotalTime>
  <Words>4725</Words>
  <Application>Microsoft Office PowerPoint</Application>
  <PresentationFormat>全屏显示(4:3)</PresentationFormat>
  <Paragraphs>1066</Paragraphs>
  <Slides>70</Slides>
  <Notes>69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70</vt:i4>
      </vt:variant>
    </vt:vector>
  </HeadingPairs>
  <TitlesOfParts>
    <vt:vector size="83" baseType="lpstr">
      <vt:lpstr>Marker Felt</vt:lpstr>
      <vt:lpstr>黑体</vt:lpstr>
      <vt:lpstr>宋体</vt:lpstr>
      <vt:lpstr>Arial</vt:lpstr>
      <vt:lpstr>Arial Narrow</vt:lpstr>
      <vt:lpstr>Calibri</vt:lpstr>
      <vt:lpstr>Courier New</vt:lpstr>
      <vt:lpstr>Helvetica</vt:lpstr>
      <vt:lpstr>Times</vt:lpstr>
      <vt:lpstr>Times New Roman</vt:lpstr>
      <vt:lpstr>Wingdings</vt:lpstr>
      <vt:lpstr>Wingdings 2</vt:lpstr>
      <vt:lpstr>00-template</vt:lpstr>
      <vt:lpstr>The Memory Hierarchy  Introduction to Computer Systems 12th Lecture, Oct. 28, 2021</vt:lpstr>
      <vt:lpstr>Today</vt:lpstr>
      <vt:lpstr>Traditional Bus Structure Connecting  CPU and Memory</vt:lpstr>
      <vt:lpstr>Memory Read Transaction (1)</vt:lpstr>
      <vt:lpstr>Memory Read Transaction (2)</vt:lpstr>
      <vt:lpstr>Memory Read Transaction (3)</vt:lpstr>
      <vt:lpstr>Memory Write Transaction (1)</vt:lpstr>
      <vt:lpstr>Memory Write Transaction (2)</vt:lpstr>
      <vt:lpstr>Memory Write Transaction (3)</vt:lpstr>
      <vt:lpstr>Today</vt:lpstr>
      <vt:lpstr>Random-Access Memory (RAM)</vt:lpstr>
      <vt:lpstr>RAM Technologies</vt:lpstr>
      <vt:lpstr>SRAM vs DRAM Summary</vt:lpstr>
      <vt:lpstr>Enhanced DRAMs</vt:lpstr>
      <vt:lpstr>Nonvolatile Memories</vt:lpstr>
      <vt:lpstr>Conventional DRAM Organization</vt:lpstr>
      <vt:lpstr>Reading DRAM Supercell (2,1)</vt:lpstr>
      <vt:lpstr>Reading DRAM Supercell (2,1)</vt:lpstr>
      <vt:lpstr>Memory Modules</vt:lpstr>
      <vt:lpstr>Today</vt:lpstr>
      <vt:lpstr>Storage Technologies</vt:lpstr>
      <vt:lpstr>What’s Inside A Disk Drive?</vt:lpstr>
      <vt:lpstr>Disk Geometry</vt:lpstr>
      <vt:lpstr>Disk Geometry (Muliple-Platter View)</vt:lpstr>
      <vt:lpstr>Disk Capacity</vt:lpstr>
      <vt:lpstr>Recording zones </vt:lpstr>
      <vt:lpstr> Computing Disk Capacity</vt:lpstr>
      <vt:lpstr>Disk Operation (Single-Platter View)</vt:lpstr>
      <vt:lpstr>Disk Operation (Multi-Platter View)</vt:lpstr>
      <vt:lpstr>Disk Structure - top view of single platter</vt:lpstr>
      <vt:lpstr>Disk Access</vt:lpstr>
      <vt:lpstr>Disk Access</vt:lpstr>
      <vt:lpstr>Disk Access – Read</vt:lpstr>
      <vt:lpstr>Disk Access – Read</vt:lpstr>
      <vt:lpstr>Disk Access – Read</vt:lpstr>
      <vt:lpstr>Disk Access – Seek</vt:lpstr>
      <vt:lpstr>Disk Access – Rotational Latency</vt:lpstr>
      <vt:lpstr>Disk Access – Read</vt:lpstr>
      <vt:lpstr>Disk Access – Service Time Components</vt:lpstr>
      <vt:lpstr>Disk Access Time</vt:lpstr>
      <vt:lpstr>Disk Access Time Example</vt:lpstr>
      <vt:lpstr>I/O Bus</vt:lpstr>
      <vt:lpstr>Reading a Disk Sector (1)</vt:lpstr>
      <vt:lpstr>Reading a Disk Sector (2)</vt:lpstr>
      <vt:lpstr>Reading a Disk Sector (3)</vt:lpstr>
      <vt:lpstr>Solid State Disks (SSDs)</vt:lpstr>
      <vt:lpstr>SSD Performance Characteristics </vt:lpstr>
      <vt:lpstr>SSD Tradeoffs vs Rotating Disks</vt:lpstr>
      <vt:lpstr>Storage Trends</vt:lpstr>
      <vt:lpstr>CPU Clock Rates</vt:lpstr>
      <vt:lpstr>The CPU-Memory Gap</vt:lpstr>
      <vt:lpstr>Locality to the Rescue! </vt:lpstr>
      <vt:lpstr>Today</vt:lpstr>
      <vt:lpstr>Programs with locality cache well ...</vt:lpstr>
      <vt:lpstr>Locality</vt:lpstr>
      <vt:lpstr>Locality Example</vt:lpstr>
      <vt:lpstr>Qualitative Estimates of Locality</vt:lpstr>
      <vt:lpstr>Locality Example</vt:lpstr>
      <vt:lpstr>Locality Example</vt:lpstr>
      <vt:lpstr>Memory Hierarchies</vt:lpstr>
      <vt:lpstr>Today</vt:lpstr>
      <vt:lpstr>Example Memory       Hierarchy</vt:lpstr>
      <vt:lpstr>Caches</vt:lpstr>
      <vt:lpstr>Caches</vt:lpstr>
      <vt:lpstr>General Caching Concepts</vt:lpstr>
      <vt:lpstr>General Caching Concepts: Hit</vt:lpstr>
      <vt:lpstr>General Caching Concepts: Miss</vt:lpstr>
      <vt:lpstr>General Caching Concepts:  Types of Cache Misses</vt:lpstr>
      <vt:lpstr>Examples of Caching in the Mem. Hierarchy</vt:lpstr>
      <vt:lpstr>Summary</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Systems 15-213/18-243, spring 2009</dc:title>
  <dc:creator>Markus Pueschel;Modified by Xianhua Liu</dc:creator>
  <dc:description>Redesign of slides created by Randal E. Bryant and David R. O'Hallaron</dc:description>
  <cp:lastModifiedBy>Alkaid</cp:lastModifiedBy>
  <cp:revision>605</cp:revision>
  <cp:lastPrinted>1999-09-20T15:19:18Z</cp:lastPrinted>
  <dcterms:created xsi:type="dcterms:W3CDTF">2011-09-29T14:59:56Z</dcterms:created>
  <dcterms:modified xsi:type="dcterms:W3CDTF">2021-10-27T20:13:06Z</dcterms:modified>
</cp:coreProperties>
</file>