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71"/>
  </p:notesMasterIdLst>
  <p:handoutMasterIdLst>
    <p:handoutMasterId r:id="rId72"/>
  </p:handoutMasterIdLst>
  <p:sldIdLst>
    <p:sldId id="1182" r:id="rId2"/>
    <p:sldId id="1145" r:id="rId3"/>
    <p:sldId id="1088" r:id="rId4"/>
    <p:sldId id="1089" r:id="rId5"/>
    <p:sldId id="1174" r:id="rId6"/>
    <p:sldId id="1091" r:id="rId7"/>
    <p:sldId id="1092" r:id="rId8"/>
    <p:sldId id="1093" r:id="rId9"/>
    <p:sldId id="1094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5" r:id="rId20"/>
    <p:sldId id="1176" r:id="rId21"/>
    <p:sldId id="1095" r:id="rId22"/>
    <p:sldId id="1096" r:id="rId23"/>
    <p:sldId id="1097" r:id="rId24"/>
    <p:sldId id="1098" r:id="rId25"/>
    <p:sldId id="1099" r:id="rId26"/>
    <p:sldId id="1100" r:id="rId27"/>
    <p:sldId id="1101" r:id="rId28"/>
    <p:sldId id="1102" r:id="rId29"/>
    <p:sldId id="1177" r:id="rId30"/>
    <p:sldId id="1104" r:id="rId31"/>
    <p:sldId id="1106" r:id="rId32"/>
    <p:sldId id="1178" r:id="rId33"/>
    <p:sldId id="1146" r:id="rId34"/>
    <p:sldId id="1147" r:id="rId35"/>
    <p:sldId id="1150" r:id="rId36"/>
    <p:sldId id="1053" r:id="rId37"/>
    <p:sldId id="1153" r:id="rId38"/>
    <p:sldId id="1152" r:id="rId39"/>
    <p:sldId id="1154" r:id="rId40"/>
    <p:sldId id="1041" r:id="rId41"/>
    <p:sldId id="1042" r:id="rId42"/>
    <p:sldId id="1160" r:id="rId43"/>
    <p:sldId id="1043" r:id="rId44"/>
    <p:sldId id="1054" r:id="rId45"/>
    <p:sldId id="1055" r:id="rId46"/>
    <p:sldId id="1056" r:id="rId47"/>
    <p:sldId id="1057" r:id="rId48"/>
    <p:sldId id="1058" r:id="rId49"/>
    <p:sldId id="1179" r:id="rId50"/>
    <p:sldId id="1060" r:id="rId51"/>
    <p:sldId id="1061" r:id="rId52"/>
    <p:sldId id="1180" r:id="rId53"/>
    <p:sldId id="1063" r:id="rId54"/>
    <p:sldId id="1064" r:id="rId55"/>
    <p:sldId id="1065" r:id="rId56"/>
    <p:sldId id="1155" r:id="rId57"/>
    <p:sldId id="1158" r:id="rId58"/>
    <p:sldId id="1162" r:id="rId59"/>
    <p:sldId id="1163" r:id="rId60"/>
    <p:sldId id="1159" r:id="rId61"/>
    <p:sldId id="1076" r:id="rId62"/>
    <p:sldId id="1161" r:id="rId63"/>
    <p:sldId id="1077" r:id="rId64"/>
    <p:sldId id="1078" r:id="rId65"/>
    <p:sldId id="1079" r:id="rId66"/>
    <p:sldId id="1080" r:id="rId67"/>
    <p:sldId id="1081" r:id="rId68"/>
    <p:sldId id="1181" r:id="rId69"/>
    <p:sldId id="1086" r:id="rId70"/>
  </p:sldIdLst>
  <p:sldSz cx="9144000" cy="6858000" type="screen4x3"/>
  <p:notesSz cx="7302500" cy="9586913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AFF"/>
    <a:srgbClr val="D4EEFF"/>
    <a:srgbClr val="CBDBFF"/>
    <a:srgbClr val="D5F1CF"/>
    <a:srgbClr val="F1C7C7"/>
    <a:srgbClr val="F6F5BD"/>
    <a:srgbClr val="990000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8118" autoAdjust="0"/>
  </p:normalViewPr>
  <p:slideViewPr>
    <p:cSldViewPr snapToObjects="1">
      <p:cViewPr varScale="1">
        <p:scale>
          <a:sx n="54" d="100"/>
          <a:sy n="54" d="100"/>
        </p:scale>
        <p:origin x="157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30.945739999999908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lower!$H$24</c15:sqref>
                        </c15:formulaRef>
                      </c:ext>
                    </c:extLst>
                    <c:strCache>
                      <c:ptCount val="1"/>
                      <c:pt idx="0">
                        <c:v>lower1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C26F-4F64-B885-A3ADFCEA1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373696"/>
        <c:axId val="149375616"/>
      </c:scatterChart>
      <c:valAx>
        <c:axId val="14937369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9375616"/>
        <c:crosses val="autoZero"/>
        <c:crossBetween val="midCat"/>
      </c:valAx>
      <c:valAx>
        <c:axId val="149375616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937369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6.1138879999999878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30.945739999999891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lower!$H$24</c15:sqref>
                        </c15:formulaRef>
                      </c:ext>
                    </c:extLst>
                    <c:strCache>
                      <c:ptCount val="1"/>
                      <c:pt idx="0">
                        <c:v>lower1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488-4212-94B4-75E05074D3C3}"/>
            </c:ext>
          </c:extLst>
        </c:ser>
        <c:ser>
          <c:idx val="1"/>
          <c:order val="1"/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lower!$I$24</c15:sqref>
                        </c15:formulaRef>
                      </c:ext>
                    </c:extLst>
                    <c:strCache>
                      <c:ptCount val="1"/>
                      <c:pt idx="0">
                        <c:v>lower2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1488-4212-94B4-75E05074D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86432"/>
        <c:axId val="149188992"/>
      </c:scatterChart>
      <c:valAx>
        <c:axId val="149186432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9188992"/>
        <c:crosses val="autoZero"/>
        <c:crossBetween val="midCat"/>
      </c:valAx>
      <c:valAx>
        <c:axId val="149188992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918643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'cpe2'!$A$3</c15:sqref>
                        </c15:formulaRef>
                      </c:ext>
                    </c:extLst>
                    <c:strCache>
                      <c:ptCount val="1"/>
                      <c:pt idx="0">
                        <c:v>psum1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6405-43A0-8C78-0EB97E8FEE6F}"/>
            </c:ext>
          </c:extLst>
        </c:ser>
        <c:ser>
          <c:idx val="1"/>
          <c:order val="1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'cpe2'!$A$4</c15:sqref>
                        </c15:formulaRef>
                      </c:ext>
                    </c:extLst>
                    <c:strCache>
                      <c:ptCount val="1"/>
                      <c:pt idx="0">
                        <c:v>psum1i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6405-43A0-8C78-0EB97E8FEE6F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'cpe2'!$A$5</c15:sqref>
                        </c15:formulaRef>
                      </c:ext>
                    </c:extLst>
                    <c:strCache>
                      <c:ptCount val="1"/>
                      <c:pt idx="0">
                        <c:v>psum2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6405-43A0-8C78-0EB97E8FEE6F}"/>
            </c:ext>
          </c:extLst>
        </c:ser>
        <c:ser>
          <c:idx val="3"/>
          <c:order val="3"/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'cpe2'!$A$6</c15:sqref>
                        </c15:formulaRef>
                      </c:ext>
                    </c:extLst>
                    <c:strCache>
                      <c:ptCount val="1"/>
                      <c:pt idx="0">
                        <c:v>psum2i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6405-43A0-8C78-0EB97E8FE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248640"/>
        <c:axId val="149254912"/>
      </c:scatterChart>
      <c:valAx>
        <c:axId val="149248640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9254912"/>
        <c:crosses val="autoZero"/>
        <c:crossBetween val="midCat"/>
      </c:valAx>
      <c:valAx>
        <c:axId val="14925491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14924864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6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0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4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3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1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4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6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3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7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117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3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17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3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2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3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6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7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15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560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5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18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83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7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60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01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9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27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1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52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8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326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8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08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152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14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73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16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103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333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3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2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17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4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23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05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364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7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1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8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9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10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33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1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Program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14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Nov. </a:t>
            </a:r>
            <a:r>
              <a:rPr lang="en-US" sz="2000" b="0"/>
              <a:t>4, 2021</a:t>
            </a:r>
            <a:endParaRPr lang="en-US" sz="2000" b="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Instructors: 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1: Chen </a:t>
            </a:r>
            <a:r>
              <a:rPr lang="en-US" altLang="zh-CN" b="1" dirty="0" err="1">
                <a:ea typeface="黑体" pitchFamily="49" charset="-122"/>
              </a:rPr>
              <a:t>Xiangqun</a:t>
            </a:r>
            <a:r>
              <a:rPr lang="en-US" altLang="zh-CN" b="1" dirty="0">
                <a:ea typeface="黑体" pitchFamily="49" charset="-122"/>
              </a:rPr>
              <a:t>, Sun </a:t>
            </a:r>
            <a:r>
              <a:rPr lang="en-US" altLang="zh-CN" b="1" dirty="0" err="1">
                <a:ea typeface="黑体" pitchFamily="49" charset="-122"/>
              </a:rPr>
              <a:t>Guangyu</a:t>
            </a:r>
            <a:r>
              <a:rPr lang="en-US" altLang="zh-CN" b="1" dirty="0">
                <a:ea typeface="黑体" pitchFamily="49" charset="-122"/>
              </a:rPr>
              <a:t> , Liu Xianhua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2: Guan </a:t>
            </a:r>
            <a:r>
              <a:rPr lang="en-US" altLang="zh-CN" b="1" dirty="0" err="1">
                <a:ea typeface="黑体" pitchFamily="49" charset="-122"/>
              </a:rPr>
              <a:t>Xuetao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3: Lu Junlin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Example: </a:t>
            </a:r>
            <a:r>
              <a:rPr lang="en-US" dirty="0" err="1"/>
              <a:t>Bubblesort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FF"/>
                </a:solidFill>
              </a:rPr>
              <a:t>Bubblesort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/>
              <a:t>program that sorts an array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/>
              <a:t> that is allocated in static storage:</a:t>
            </a:r>
          </a:p>
          <a:p>
            <a:pPr lvl="1"/>
            <a:r>
              <a:rPr lang="en-US" dirty="0"/>
              <a:t>an element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requires </a:t>
            </a:r>
            <a:r>
              <a:rPr lang="en-US" dirty="0">
                <a:solidFill>
                  <a:srgbClr val="0000FF"/>
                </a:solidFill>
              </a:rPr>
              <a:t>four bytes</a:t>
            </a:r>
            <a:r>
              <a:rPr lang="en-US" dirty="0"/>
              <a:t> of a byte-addressed machine</a:t>
            </a:r>
          </a:p>
          <a:p>
            <a:pPr lvl="1"/>
            <a:r>
              <a:rPr lang="en-US" dirty="0"/>
              <a:t>elements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are numbered </a:t>
            </a:r>
            <a:r>
              <a:rPr lang="en-US" dirty="0">
                <a:solidFill>
                  <a:srgbClr val="0000FF"/>
                </a:solidFill>
              </a:rPr>
              <a:t>1 through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is a variable)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/>
              <a:t> is in location </a:t>
            </a:r>
            <a:r>
              <a:rPr lang="en-US" b="1" dirty="0">
                <a:solidFill>
                  <a:srgbClr val="B703AD"/>
                </a:solidFill>
                <a:latin typeface="Courier New" pitchFamily="49" charset="0"/>
                <a:cs typeface="Courier New" pitchFamily="49" charset="0"/>
              </a:rPr>
              <a:t>&amp;A+4*(j-1)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for (i = n-1; i &gt;=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1; i--) {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(j = 1; j &lt;=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A[j] &gt; A[j+1])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temp = A[j];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A[j] = A[j+1];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        A[j+1] = temp;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2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Translated (Pseudo) Code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82947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8805" y="1306595"/>
            <a:ext cx="4406049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145" y="4572000"/>
            <a:ext cx="3813255" cy="206210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for (i = n-1; i &gt;= 1; i--) {</a:t>
            </a:r>
          </a:p>
          <a:p>
            <a:pPr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(j = 1; j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(A[j] &gt; A[j+1]) 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temp = A[j];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A[j] = A[j+1];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A[j+1] = temp;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A0ECA-2B0C-4C3B-A3B8-E765D91628EF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</p:spTree>
    <p:extLst>
      <p:ext uri="{BB962C8B-B14F-4D97-AF65-F5344CB8AC3E}">
        <p14:creationId xmlns:p14="http://schemas.microsoft.com/office/powerpoint/2010/main" val="140913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015947" y="3781235"/>
            <a:ext cx="1828800" cy="1019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15947" y="3039476"/>
            <a:ext cx="1828800" cy="7850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29199" y="205740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90600" y="3024980"/>
            <a:ext cx="1828800" cy="785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j := 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L4:  if j&gt;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t1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t2 := 4*t1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t3 := A[t2]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t4 := j+1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t5 := t4-1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t6 := 4*t5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t7 := A[t6]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Address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95400"/>
            <a:ext cx="4495800" cy="4983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t10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t11:= t10-1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	:= 4*t11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t14 := j-1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t15 := 4*t14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A[t15] := t13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t16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t17 := t16-1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t18 := 4*t17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A[t18]:=temp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16200000" flipV="1">
            <a:off x="5715000" y="2362200"/>
            <a:ext cx="304800" cy="1676400"/>
          </a:xfrm>
          <a:prstGeom prst="roundRect">
            <a:avLst>
              <a:gd name="adj" fmla="val 337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6200000" flipV="1">
            <a:off x="5715000" y="2057400"/>
            <a:ext cx="304799" cy="1676400"/>
          </a:xfrm>
          <a:prstGeom prst="roundRect">
            <a:avLst>
              <a:gd name="adj" fmla="val 4028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rot="16200000" flipV="1">
            <a:off x="5638801" y="1600199"/>
            <a:ext cx="304800" cy="1371600"/>
          </a:xfrm>
          <a:prstGeom prst="roundRect">
            <a:avLst>
              <a:gd name="adj" fmla="val 40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16200000" flipV="1">
            <a:off x="1523999" y="2895599"/>
            <a:ext cx="304801" cy="1219200"/>
          </a:xfrm>
          <a:prstGeom prst="roundRect">
            <a:avLst>
              <a:gd name="adj" fmla="val 29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343400" cy="3611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t13 := A[t12]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136F8-7330-483C-A3C7-DB2F94C3A25A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16 in inner loop</a:t>
            </a:r>
          </a:p>
        </p:txBody>
      </p:sp>
    </p:spTree>
    <p:extLst>
      <p:ext uri="{BB962C8B-B14F-4D97-AF65-F5344CB8AC3E}">
        <p14:creationId xmlns:p14="http://schemas.microsoft.com/office/powerpoint/2010/main" val="296358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029200" y="1219200"/>
            <a:ext cx="1752600" cy="2133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Redundancy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265237"/>
            <a:ext cx="4419600" cy="3687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t8 :=j-1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t9 := 4*t8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temp := A[t9]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temp:=A[j]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t12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	 t13 := A[t12]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A[t9]:= t13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A[j]:=A[j+1]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A[t12]:=temp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A[j+1]:=temp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9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811023" y="1265237"/>
            <a:ext cx="1676400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265237"/>
            <a:ext cx="4724400" cy="2925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A[j]:=A[j+1]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//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A[j+1]:=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Removed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4983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old_A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4EF98-3FB1-4996-9C5A-5EFF19C829A6}"/>
              </a:ext>
            </a:extLst>
          </p:cNvPr>
          <p:cNvSpPr txBox="1"/>
          <p:nvPr/>
        </p:nvSpPr>
        <p:spPr>
          <a:xfrm>
            <a:off x="6503189" y="5257800"/>
            <a:ext cx="2211888" cy="1200329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11 in inner loop</a:t>
            </a:r>
          </a:p>
        </p:txBody>
      </p:sp>
    </p:spTree>
    <p:extLst>
      <p:ext uri="{BB962C8B-B14F-4D97-AF65-F5344CB8AC3E}">
        <p14:creationId xmlns:p14="http://schemas.microsoft.com/office/powerpoint/2010/main" val="360309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in Loops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5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93913" y="1905000"/>
            <a:ext cx="1981200" cy="1143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Eliminated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90600" y="3352800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3913" y="4771697"/>
            <a:ext cx="1298713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1812" y="4191000"/>
            <a:ext cx="4191000" cy="208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A[t2] := t7    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A[t6] := t3    </a:t>
            </a:r>
            <a:endParaRPr lang="en-US" sz="1600" b="1" i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L3: j := j+1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i-1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2" y="1265237"/>
            <a:ext cx="4040188" cy="3001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j := 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4: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>
                <a:latin typeface="Courier New" pitchFamily="49" charset="0"/>
                <a:cs typeface="Courier New" pitchFamily="49" charset="0"/>
              </a:rPr>
              <a:t>if j&gt;i goto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L2</a:t>
            </a:r>
            <a:endParaRPr lang="pl-PL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t1 := j-1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t2 := 4*t1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t3 := A[t2]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t6 := 4*j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t7 := A[t6]   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A[j+1]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047E9215-E084-400B-BEF6-FEC033B888F4}"/>
              </a:ext>
            </a:extLst>
          </p:cNvPr>
          <p:cNvSpPr/>
          <p:nvPr/>
        </p:nvSpPr>
        <p:spPr>
          <a:xfrm>
            <a:off x="5640388" y="1853816"/>
            <a:ext cx="2365513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5181600" y="1290253"/>
            <a:ext cx="4040188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4*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521A74E1-6EE1-42D0-AC96-D934566B2A2C}"/>
              </a:ext>
            </a:extLst>
          </p:cNvPr>
          <p:cNvSpPr/>
          <p:nvPr/>
        </p:nvSpPr>
        <p:spPr>
          <a:xfrm>
            <a:off x="5729806" y="4449763"/>
            <a:ext cx="1527313" cy="609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5199719" y="3886200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L4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    goto L5</a:t>
            </a:r>
          </a:p>
          <a:p>
            <a:pPr>
              <a:buFont typeface="Wingdings 2" pitchFamily="18" charset="2"/>
              <a:buNone/>
            </a:pPr>
            <a:r>
              <a:rPr lang="fr-FR" sz="1600" kern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1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8A1457-0DCF-4D87-AA19-DA67D323D39D}"/>
              </a:ext>
            </a:extLst>
          </p:cNvPr>
          <p:cNvSpPr txBox="1">
            <a:spLocks/>
          </p:cNvSpPr>
          <p:nvPr/>
        </p:nvSpPr>
        <p:spPr bwMode="auto">
          <a:xfrm>
            <a:off x="1011347" y="3891455"/>
            <a:ext cx="3124200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A[t2] := t7	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A[t6] := t3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L3: t2 := t2+4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t6 := t6+4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L4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L2: i := i-1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 L5</a:t>
            </a:r>
          </a:p>
          <a:p>
            <a:pPr>
              <a:buFont typeface="Wingdings 2" pitchFamily="18" charset="2"/>
              <a:buNone/>
            </a:pPr>
            <a:r>
              <a:rPr lang="fr-FR" sz="1600" kern="0" dirty="0">
                <a:latin typeface="Courier New" pitchFamily="49" charset="0"/>
                <a:cs typeface="Courier New" pitchFamily="49" charset="0"/>
              </a:rPr>
              <a:t>L1:</a:t>
            </a:r>
          </a:p>
          <a:p>
            <a:pPr>
              <a:spcBef>
                <a:spcPts val="0"/>
              </a:spcBef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5C9FED4-9F12-445D-930B-C38F99423A7F}"/>
              </a:ext>
            </a:extLst>
          </p:cNvPr>
          <p:cNvSpPr txBox="1">
            <a:spLocks/>
          </p:cNvSpPr>
          <p:nvPr/>
        </p:nvSpPr>
        <p:spPr bwMode="auto">
          <a:xfrm>
            <a:off x="990600" y="1295508"/>
            <a:ext cx="4040188" cy="267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:= n-1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L5: if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&lt;1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L1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t2 := 0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t6 := 4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t19 :=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&lt;&lt; 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L4: if t6&gt;t19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L2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t3 := A[t2]</a:t>
            </a: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t7 := A[t6] </a:t>
            </a:r>
            <a:endParaRPr lang="en-US" sz="1600" i="1" kern="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 2" pitchFamily="18" charset="2"/>
              <a:buNone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if t3&lt;=t7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L3</a:t>
            </a:r>
          </a:p>
          <a:p>
            <a:pPr>
              <a:buFont typeface="Wingdings 2" pitchFamily="18" charset="2"/>
              <a:buNone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Pseudo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2A4B8-2E58-4775-AA77-139CBFA5C922}"/>
              </a:ext>
            </a:extLst>
          </p:cNvPr>
          <p:cNvSpPr txBox="1"/>
          <p:nvPr/>
        </p:nvSpPr>
        <p:spPr>
          <a:xfrm>
            <a:off x="5088779" y="3276600"/>
            <a:ext cx="2689582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After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 in inner loop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BA354-3313-49FA-9590-C8E1461F7B4E}"/>
              </a:ext>
            </a:extLst>
          </p:cNvPr>
          <p:cNvSpPr txBox="1"/>
          <p:nvPr/>
        </p:nvSpPr>
        <p:spPr>
          <a:xfrm>
            <a:off x="4953000" y="1278834"/>
            <a:ext cx="2883353" cy="1569660"/>
          </a:xfrm>
          <a:prstGeom prst="rect">
            <a:avLst/>
          </a:prstGeom>
          <a:solidFill>
            <a:srgbClr val="D5F1C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Instruction Count</a:t>
            </a:r>
            <a:b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Before Optimizations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29 in outer loop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25 in inner 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119A2B-D31D-4C17-9AAF-6318AB54EE09}"/>
              </a:ext>
            </a:extLst>
          </p:cNvPr>
          <p:cNvSpPr txBox="1"/>
          <p:nvPr/>
        </p:nvSpPr>
        <p:spPr>
          <a:xfrm>
            <a:off x="3200400" y="5355270"/>
            <a:ext cx="57370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These were </a:t>
            </a:r>
            <a:r>
              <a:rPr lang="en-US" sz="1800" dirty="0">
                <a:latin typeface="Calibri" pitchFamily="34" charset="0"/>
              </a:rPr>
              <a:t>Machine-Independent Optimizations</a:t>
            </a:r>
            <a:r>
              <a:rPr lang="en-US" sz="1800" b="0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itchFamily="34" charset="0"/>
              </a:rPr>
              <a:t>Will be followed by </a:t>
            </a:r>
            <a:r>
              <a:rPr lang="en-US" sz="1800" dirty="0">
                <a:latin typeface="Calibri" pitchFamily="34" charset="0"/>
              </a:rPr>
              <a:t>Machine-Dependent Optimizations</a:t>
            </a:r>
            <a:r>
              <a:rPr lang="en-US" sz="1800" b="0" dirty="0">
                <a:latin typeface="Calibri" pitchFamily="34" charset="0"/>
              </a:rPr>
              <a:t>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including allocating temporaries to registers,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             converting to assembly code</a:t>
            </a:r>
          </a:p>
        </p:txBody>
      </p:sp>
    </p:spTree>
    <p:extLst>
      <p:ext uri="{BB962C8B-B14F-4D97-AF65-F5344CB8AC3E}">
        <p14:creationId xmlns:p14="http://schemas.microsoft.com/office/powerpoint/2010/main" val="41732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/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  <p:extLst>
      <p:ext uri="{BB962C8B-B14F-4D97-AF65-F5344CB8AC3E}">
        <p14:creationId xmlns:p14="http://schemas.microsoft.com/office/powerpoint/2010/main" val="31643579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movsd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9265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7010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4697771" y="2147256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4,   8,  16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474763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048000" y="3772857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3905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</a:t>
            </a:r>
            <a:r>
              <a:rPr lang="en-US" dirty="0">
                <a:solidFill>
                  <a:srgbClr val="FF0000"/>
                </a:solidFill>
              </a:rPr>
              <a:t>understand system </a:t>
            </a:r>
            <a:r>
              <a:rPr lang="en-US" dirty="0"/>
              <a:t>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val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+= a[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dirty="0"/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1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79882"/>
              </p:ext>
            </p:extLst>
          </p:nvPr>
        </p:nvGraphicFramePr>
        <p:xfrm>
          <a:off x="396875" y="4267200"/>
          <a:ext cx="8229600" cy="1939925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Combine1 –O3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4996"/>
                  </a:ext>
                </a:extLst>
              </a:tr>
            </a:tbl>
          </a:graphicData>
        </a:graphic>
      </p:graphicFrame>
      <p:sp>
        <p:nvSpPr>
          <p:cNvPr id="8" name="TextBox 6"/>
          <p:cNvSpPr txBox="1"/>
          <p:nvPr/>
        </p:nvSpPr>
        <p:spPr>
          <a:xfrm>
            <a:off x="228600" y="6248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Results in CPE (cycles per element)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graphicFrame>
        <p:nvGraphicFramePr>
          <p:cNvPr id="2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60112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70C0"/>
                          </a:solidFill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a*b</a:t>
            </a:r>
            <a:r>
              <a:rPr lang="en-US" sz="1600" dirty="0">
                <a:latin typeface="Courier New" pitchFamily="49" charset="0"/>
              </a:rPr>
              <a:t>;
    long p2 =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a*c</a:t>
            </a:r>
            <a:r>
              <a:rPr lang="en-US" sz="1600" dirty="0">
                <a:latin typeface="Courier New" pitchFamily="49" charset="0"/>
              </a:rPr>
              <a:t>;
    long p3 =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p1 * p2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80787"/>
              </p:ext>
            </p:extLst>
          </p:nvPr>
        </p:nvGraphicFramePr>
        <p:xfrm>
          <a:off x="1570037" y="4013327"/>
          <a:ext cx="6003925" cy="15492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6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02636"/>
              </p:ext>
            </p:extLst>
          </p:nvPr>
        </p:nvGraphicFramePr>
        <p:xfrm>
          <a:off x="1570037" y="1346327"/>
          <a:ext cx="6003925" cy="193992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/>
              <a:t>Can this change the result of the computation?</a:t>
            </a:r>
          </a:p>
          <a:p>
            <a:r>
              <a:rPr lang="en-US" sz="2800" dirty="0"/>
              <a:t>Yes, for FP.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762001" y="1066800"/>
          <a:ext cx="6811962" cy="2714625"/>
        </p:xfrm>
        <a:graphic>
          <a:graphicData uri="http://schemas.openxmlformats.org/drawingml/2006/table">
            <a:tbl>
              <a:tblPr/>
              <a:tblGrid>
                <a:gridCol w="195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15200" y="3657600"/>
            <a:ext cx="457200" cy="7620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781800" y="4376100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 bwMode="auto">
          <a:xfrm flipH="1" flipV="1">
            <a:off x="3792794" y="3705224"/>
            <a:ext cx="265020" cy="63817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057814" y="4020234"/>
            <a:ext cx="222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int +,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  <p:extLst>
      <p:ext uri="{BB962C8B-B14F-4D97-AF65-F5344CB8AC3E}">
        <p14:creationId xmlns:p14="http://schemas.microsoft.com/office/powerpoint/2010/main" val="286197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Overview</a:t>
            </a:r>
          </a:p>
          <a:p>
            <a:r>
              <a:rPr lang="en-US" dirty="0"/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Example: </a:t>
            </a:r>
            <a:r>
              <a:rPr lang="en-US" dirty="0" err="1">
                <a:solidFill>
                  <a:srgbClr val="7F7F7F"/>
                </a:solidFill>
              </a:rPr>
              <a:t>Bubblesort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3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/>
              <a:t>Different form of </a:t>
            </a:r>
            <a:r>
              <a:rPr lang="en-US" sz="2800" dirty="0" err="1"/>
              <a:t>reassociation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99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97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0898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91172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14094"/>
              </p:ext>
            </p:extLst>
          </p:nvPr>
        </p:nvGraphicFramePr>
        <p:xfrm>
          <a:off x="357016" y="1168527"/>
          <a:ext cx="7796385" cy="27146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Vec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Backwards branches are often loops so predict taken </a:t>
            </a:r>
          </a:p>
          <a:p>
            <a:pPr lvl="1"/>
            <a:r>
              <a:rPr lang="en-US" dirty="0"/>
              <a:t>Forwards branches are often if so predict not taken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Predictors average better than 95% accuracy</a:t>
            </a:r>
          </a:p>
          <a:p>
            <a:pPr lvl="1"/>
            <a:r>
              <a:rPr lang="en-US" dirty="0"/>
              <a:t>Most branches are already predictable.</a:t>
            </a:r>
          </a:p>
          <a:p>
            <a:pPr lvl="1"/>
            <a:r>
              <a:rPr lang="en-US" dirty="0"/>
              <a:t>Except those “Hard to predict” scenarios</a:t>
            </a:r>
          </a:p>
          <a:p>
            <a:pPr lvl="1"/>
            <a:r>
              <a:rPr lang="en-US" dirty="0"/>
              <a:t>Sometimes we predict not only the direction, but also the target</a:t>
            </a:r>
          </a:p>
          <a:p>
            <a:endParaRPr lang="en-US" dirty="0"/>
          </a:p>
          <a:p>
            <a:r>
              <a:rPr lang="en-US" dirty="0"/>
              <a:t>Bonus material:</a:t>
            </a:r>
          </a:p>
          <a:p>
            <a:pPr marL="457200" lvl="1" indent="0">
              <a:buNone/>
            </a:pPr>
            <a:r>
              <a:rPr lang="en-US" dirty="0"/>
              <a:t>http://stackoverflow.com/questions/11227809/why-is-processing-a-sorted-array-faster-than-an-unsorted-array</a:t>
            </a:r>
          </a:p>
        </p:txBody>
      </p:sp>
    </p:spTree>
    <p:extLst>
      <p:ext uri="{BB962C8B-B14F-4D97-AF65-F5344CB8AC3E}">
        <p14:creationId xmlns:p14="http://schemas.microsoft.com/office/powerpoint/2010/main" val="2498042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0;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</a:t>
            </a:r>
            <a:r>
              <a:rPr lang="en-US" sz="1400" dirty="0" err="1">
                <a:latin typeface="Courier New" pitchFamily="49" charset="0"/>
              </a:rPr>
              <a:t>j++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ni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63550" y="3716338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654550" y="371633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   -1(%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 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   # (i+1)*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%r8      # (i-1)*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382430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movq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subq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  # i*</a:t>
            </a:r>
            <a:r>
              <a:rPr lang="en-US" sz="1400" dirty="0" err="1">
                <a:latin typeface="Courier New" pitchFamily="49" charset="0"/>
              </a:rPr>
              <a:t>n+j-n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</a:t>
            </a:r>
            <a:r>
              <a:rPr lang="en-US" sz="1400" dirty="0" err="1">
                <a:latin typeface="Courier New" pitchFamily="49" charset="0"/>
              </a:rPr>
              <a:t>rsi</a:t>
            </a:r>
            <a:r>
              <a:rPr lang="en-US" sz="1400" dirty="0">
                <a:latin typeface="Courier New" pitchFamily="49" charset="0"/>
              </a:rPr>
              <a:t>,%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),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 # i*</a:t>
            </a:r>
            <a:r>
              <a:rPr lang="en-US" sz="1400" dirty="0" err="1">
                <a:latin typeface="Courier New" pitchFamily="49" charset="0"/>
              </a:rPr>
              <a:t>n+j+n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00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9340</TotalTime>
  <Words>7696</Words>
  <Application>Microsoft Office PowerPoint</Application>
  <PresentationFormat>全屏显示(4:3)</PresentationFormat>
  <Paragraphs>1563</Paragraphs>
  <Slides>69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ＭＳ Ｐゴシック</vt:lpstr>
      <vt:lpstr>黑体</vt:lpstr>
      <vt:lpstr>宋体</vt:lpstr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00-template</vt:lpstr>
      <vt:lpstr>Program Optimization  Introduction to Computer Systems 14th Lecture, Nov. 4, 2021</vt:lpstr>
      <vt:lpstr>Today</vt:lpstr>
      <vt:lpstr>Performance Realities</vt:lpstr>
      <vt:lpstr>Optimizing Compilers</vt:lpstr>
      <vt:lpstr>Today</vt:lpstr>
      <vt:lpstr>Generally Useful Optimizations</vt:lpstr>
      <vt:lpstr>Compiler-Generated Code Motion (-O1)</vt:lpstr>
      <vt:lpstr>Reduction in Strength</vt:lpstr>
      <vt:lpstr>Share Common Subexpressions</vt:lpstr>
      <vt:lpstr>Optimization Example: Bubblesort</vt:lpstr>
      <vt:lpstr>Translated (Pseudo) Code </vt:lpstr>
      <vt:lpstr>Redundancy in Address Calculation</vt:lpstr>
      <vt:lpstr>Redundancy Removed</vt:lpstr>
      <vt:lpstr>More Redundancy</vt:lpstr>
      <vt:lpstr>Redundancy Removed</vt:lpstr>
      <vt:lpstr>Redundancy in Loops</vt:lpstr>
      <vt:lpstr>Redundancy Eliminated</vt:lpstr>
      <vt:lpstr>Final Pseudo Code</vt:lpstr>
      <vt:lpstr>Today</vt:lpstr>
      <vt:lpstr>Limitations of Optimizing Compilers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Today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Branch Prediction Numbers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Pueschel;Modified by Xianhua Liu</dc:creator>
  <dc:description>Redesign of slides created by Randal E. Bryant and David R. O'Hallaron</dc:description>
  <cp:lastModifiedBy>Alkaid</cp:lastModifiedBy>
  <cp:revision>401</cp:revision>
  <cp:lastPrinted>1999-09-20T15:19:18Z</cp:lastPrinted>
  <dcterms:created xsi:type="dcterms:W3CDTF">2011-08-30T20:07:27Z</dcterms:created>
  <dcterms:modified xsi:type="dcterms:W3CDTF">2021-11-04T02:14:05Z</dcterms:modified>
</cp:coreProperties>
</file>