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65"/>
  </p:notesMasterIdLst>
  <p:handoutMasterIdLst>
    <p:handoutMasterId r:id="rId66"/>
  </p:handoutMasterIdLst>
  <p:sldIdLst>
    <p:sldId id="1251" r:id="rId2"/>
    <p:sldId id="1159" r:id="rId3"/>
    <p:sldId id="1200" r:id="rId4"/>
    <p:sldId id="1269" r:id="rId5"/>
    <p:sldId id="1270" r:id="rId6"/>
    <p:sldId id="1274" r:id="rId7"/>
    <p:sldId id="1275" r:id="rId8"/>
    <p:sldId id="1201" r:id="rId9"/>
    <p:sldId id="1202" r:id="rId10"/>
    <p:sldId id="1203" r:id="rId11"/>
    <p:sldId id="1204" r:id="rId12"/>
    <p:sldId id="1205" r:id="rId13"/>
    <p:sldId id="1206" r:id="rId14"/>
    <p:sldId id="1207" r:id="rId15"/>
    <p:sldId id="1168" r:id="rId16"/>
    <p:sldId id="1169" r:id="rId17"/>
    <p:sldId id="1278" r:id="rId18"/>
    <p:sldId id="1170" r:id="rId19"/>
    <p:sldId id="1196" r:id="rId20"/>
    <p:sldId id="1235" r:id="rId21"/>
    <p:sldId id="1178" r:id="rId22"/>
    <p:sldId id="1179" r:id="rId23"/>
    <p:sldId id="1180" r:id="rId24"/>
    <p:sldId id="1333" r:id="rId25"/>
    <p:sldId id="1172" r:id="rId26"/>
    <p:sldId id="1316" r:id="rId27"/>
    <p:sldId id="1315" r:id="rId28"/>
    <p:sldId id="1317" r:id="rId29"/>
    <p:sldId id="1173" r:id="rId30"/>
    <p:sldId id="1321" r:id="rId31"/>
    <p:sldId id="1322" r:id="rId32"/>
    <p:sldId id="1319" r:id="rId33"/>
    <p:sldId id="1320" r:id="rId34"/>
    <p:sldId id="1323" r:id="rId35"/>
    <p:sldId id="1324" r:id="rId36"/>
    <p:sldId id="1187" r:id="rId37"/>
    <p:sldId id="1181" r:id="rId38"/>
    <p:sldId id="1182" r:id="rId39"/>
    <p:sldId id="1183" r:id="rId40"/>
    <p:sldId id="1184" r:id="rId41"/>
    <p:sldId id="1236" r:id="rId42"/>
    <p:sldId id="1185" r:id="rId43"/>
    <p:sldId id="1186" r:id="rId44"/>
    <p:sldId id="1208" r:id="rId45"/>
    <p:sldId id="1209" r:id="rId46"/>
    <p:sldId id="1246" r:id="rId47"/>
    <p:sldId id="1210" r:id="rId48"/>
    <p:sldId id="1211" r:id="rId49"/>
    <p:sldId id="1212" r:id="rId50"/>
    <p:sldId id="1244" r:id="rId51"/>
    <p:sldId id="1231" r:id="rId52"/>
    <p:sldId id="1224" r:id="rId53"/>
    <p:sldId id="1225" r:id="rId54"/>
    <p:sldId id="1233" r:id="rId55"/>
    <p:sldId id="1215" r:id="rId56"/>
    <p:sldId id="1216" r:id="rId57"/>
    <p:sldId id="1218" r:id="rId58"/>
    <p:sldId id="1219" r:id="rId59"/>
    <p:sldId id="1220" r:id="rId60"/>
    <p:sldId id="1234" r:id="rId61"/>
    <p:sldId id="1349" r:id="rId62"/>
    <p:sldId id="1222" r:id="rId63"/>
    <p:sldId id="1230" r:id="rId64"/>
  </p:sldIdLst>
  <p:sldSz cx="9144000" cy="6858000" type="screen4x3"/>
  <p:notesSz cx="6797675" cy="9928225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1CF"/>
    <a:srgbClr val="66CCFF"/>
    <a:srgbClr val="FFFFCC"/>
    <a:srgbClr val="99CCFF"/>
    <a:srgbClr val="FFCCFF"/>
    <a:srgbClr val="FF9999"/>
    <a:srgbClr val="F1C7C7"/>
    <a:srgbClr val="F6F5BD"/>
    <a:srgbClr val="9900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534" autoAdjust="0"/>
    <p:restoredTop sz="86410" autoAdjust="0"/>
  </p:normalViewPr>
  <p:slideViewPr>
    <p:cSldViewPr snapToObjects="1">
      <p:cViewPr varScale="1">
        <p:scale>
          <a:sx n="95" d="100"/>
          <a:sy n="95" d="100"/>
        </p:scale>
        <p:origin x="1302" y="78"/>
      </p:cViewPr>
      <p:guideLst>
        <p:guide orient="horz" pos="2832"/>
        <p:guide pos="2880"/>
      </p:guideLst>
    </p:cSldViewPr>
  </p:slideViewPr>
  <p:outlineViewPr>
    <p:cViewPr>
      <p:scale>
        <a:sx n="33" d="100"/>
        <a:sy n="33" d="100"/>
      </p:scale>
      <p:origin x="0" y="-56646"/>
    </p:cViewPr>
  </p:outlineViewPr>
  <p:notesTextViewPr>
    <p:cViewPr>
      <p:scale>
        <a:sx n="125" d="100"/>
        <a:sy n="125" d="100"/>
      </p:scale>
      <p:origin x="0" y="-36"/>
    </p:cViewPr>
  </p:notesTextViewPr>
  <p:sorterViewPr>
    <p:cViewPr>
      <p:scale>
        <a:sx n="125" d="100"/>
        <a:sy n="125" d="100"/>
      </p:scale>
      <p:origin x="0" y="-1666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541" y="0"/>
            <a:ext cx="2914134" cy="49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541" y="9415292"/>
            <a:ext cx="2914134" cy="49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4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342" y="0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1063" y="709613"/>
            <a:ext cx="5048250" cy="3787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120" y="4734772"/>
            <a:ext cx="4965258" cy="441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9544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342" y="9469544"/>
            <a:ext cx="2979155" cy="4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Ch7.2</a:t>
            </a:r>
          </a:p>
        </p:txBody>
      </p:sp>
    </p:spTree>
    <p:extLst>
      <p:ext uri="{BB962C8B-B14F-4D97-AF65-F5344CB8AC3E}">
        <p14:creationId xmlns:p14="http://schemas.microsoft.com/office/powerpoint/2010/main" val="429871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Ch7.3</a:t>
            </a:r>
          </a:p>
        </p:txBody>
      </p:sp>
    </p:spTree>
    <p:extLst>
      <p:ext uri="{BB962C8B-B14F-4D97-AF65-F5344CB8AC3E}">
        <p14:creationId xmlns:p14="http://schemas.microsoft.com/office/powerpoint/2010/main" val="382195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Ch7.4</a:t>
            </a:r>
          </a:p>
        </p:txBody>
      </p:sp>
    </p:spTree>
    <p:extLst>
      <p:ext uri="{BB962C8B-B14F-4D97-AF65-F5344CB8AC3E}">
        <p14:creationId xmlns:p14="http://schemas.microsoft.com/office/powerpoint/2010/main" val="259709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Relocation text section name are </a:t>
            </a:r>
            <a:r>
              <a:rPr lang="en-US" altLang="zh-CN" dirty="0"/>
              <a:t>.</a:t>
            </a:r>
            <a:r>
              <a:rPr lang="en-US" altLang="zh-CN" dirty="0" err="1"/>
              <a:t>rel.text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(x86_32) or </a:t>
            </a:r>
            <a:r>
              <a:rPr lang="en-US" altLang="zh-CN" dirty="0"/>
              <a:t>.</a:t>
            </a:r>
            <a:r>
              <a:rPr lang="en-US" altLang="zh-CN" dirty="0" err="1"/>
              <a:t>rela.text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(x86_64).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52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6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Ch7.5</a:t>
            </a:r>
          </a:p>
          <a:p>
            <a:r>
              <a:rPr lang="en-US" dirty="0" err="1"/>
              <a:t>Symtab</a:t>
            </a:r>
            <a:r>
              <a:rPr lang="zh-CN" altLang="en-US" dirty="0"/>
              <a:t>中的符号表不包含对于本地非静态程序变量的任何符号。这些符号在运行时在栈中被管理，链接器对此类符号不感兴趣。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en-US" altLang="zh-CN" dirty="0"/>
              <a:t>static</a:t>
            </a:r>
            <a:r>
              <a:rPr lang="zh-CN" altLang="en-US" dirty="0"/>
              <a:t>属性的本地过程变量不在栈中，而是在</a:t>
            </a:r>
            <a:r>
              <a:rPr lang="en-US" altLang="zh-CN" dirty="0"/>
              <a:t>.data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zh-CN" altLang="en-US" dirty="0"/>
              <a:t>中为他们分配空间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5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这里开始讨论符号解析，对应 </a:t>
            </a:r>
            <a:r>
              <a:rPr lang="en-US" altLang="zh-CN" dirty="0"/>
              <a:t>Ch7.6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9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Try:</a:t>
            </a:r>
          </a:p>
          <a:p>
            <a:endParaRPr lang="en-US"/>
          </a:p>
          <a:p>
            <a:r>
              <a:rPr lang="en-US" err="1"/>
              <a:t>objdump</a:t>
            </a:r>
            <a:r>
              <a:rPr lang="en-US" baseline="0"/>
              <a:t> –t static-</a:t>
            </a:r>
            <a:r>
              <a:rPr lang="en-US" baseline="0" err="1"/>
              <a:t>local.o</a:t>
            </a:r>
            <a:endParaRPr lang="en-US" baseline="0"/>
          </a:p>
          <a:p>
            <a:r>
              <a:rPr lang="en-US" baseline="0" err="1"/>
              <a:t>objdump</a:t>
            </a:r>
            <a:r>
              <a:rPr lang="en-US" baseline="0"/>
              <a:t> –</a:t>
            </a:r>
            <a:r>
              <a:rPr lang="en-US" baseline="0" err="1"/>
              <a:t>rd</a:t>
            </a:r>
            <a:r>
              <a:rPr lang="en-US" baseline="0"/>
              <a:t> static-</a:t>
            </a:r>
            <a:r>
              <a:rPr lang="en-US" baseline="0" err="1"/>
              <a:t>local.o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dirty="0"/>
              <a:t>Ch 7.6.1</a:t>
            </a:r>
          </a:p>
          <a:p>
            <a:r>
              <a:rPr lang="en-GB" altLang="zh-CN" dirty="0"/>
              <a:t>but be aware that the “weak” case can cause real trouble!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Library inter-positioning----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库插入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库重定位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If you are not aware of these rules, you can run into very nasty,</a:t>
            </a:r>
            <a:r>
              <a:rPr lang="en-US" baseline="0"/>
              <a:t> difficult problems.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5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Important: Linker does not do type checking.  But C++ “namespaces” create a private naming scope.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latin typeface="Calibri" pitchFamily="34" charset="0"/>
                <a:ea typeface="msgothic" charset="0"/>
                <a:cs typeface="msgothic" charset="0"/>
              </a:rPr>
              <a:t>①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0" dirty="0">
                <a:latin typeface="Calibri" pitchFamily="34" charset="0"/>
                <a:ea typeface="msgothic" charset="0"/>
                <a:cs typeface="msgothic" charset="0"/>
              </a:rPr>
              <a:t>②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  <a:r>
              <a:rPr lang="en-GB" altLang="zh-CN" sz="1200" b="0" baseline="0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③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  <a:r>
              <a:rPr lang="en-GB" altLang="zh-CN" sz="1200" b="0" baseline="0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0" dirty="0">
                <a:latin typeface="Calibri" pitchFamily="34" charset="0"/>
                <a:ea typeface="msgothic" charset="0"/>
                <a:cs typeface="msgothic" charset="0"/>
              </a:rPr>
              <a:t>④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altLang="zh-CN" sz="1200" b="0" dirty="0"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 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might overwrite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  <a:r>
              <a:rPr lang="en-GB" altLang="zh-CN" sz="1200" b="0" baseline="0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200" b="0" dirty="0">
                <a:latin typeface="Calibri" pitchFamily="34" charset="0"/>
                <a:ea typeface="msgothic" charset="0"/>
                <a:cs typeface="msgothic" charset="0"/>
              </a:rPr>
              <a:t>⑤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  <a:r>
              <a:rPr lang="en-GB" altLang="zh-CN" sz="1200" b="0" baseline="0" dirty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altLang="zh-CN" sz="12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1200" b="0" dirty="0">
              <a:latin typeface="Calibri" pitchFamily="34" charset="0"/>
              <a:ea typeface="msgothic" charset="0"/>
              <a:cs typeface="ms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8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Generalizing the previous slide, here’s a set of guidelines for avoiding type mismatches at link time.</a:t>
            </a:r>
          </a:p>
          <a:p>
            <a:endParaRPr lang="en-US" altLang="zh-CN"/>
          </a:p>
          <a:p>
            <a:r>
              <a:rPr lang="en-US" altLang="zh-CN"/>
              <a:t>Old code – such as, unfortunately, some of the code in K&amp;R – is very sloppy about these rules.  We had to learn the hard way that that was a mistake.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Chapter 7.7</a:t>
            </a:r>
          </a:p>
          <a:p>
            <a:endParaRPr lang="en-US" dirty="0"/>
          </a:p>
          <a:p>
            <a:r>
              <a:rPr lang="en-US" dirty="0"/>
              <a:t>System code including code</a:t>
            </a:r>
            <a:r>
              <a:rPr lang="en-US" baseline="0" dirty="0"/>
              <a:t> that runs before and after main.  Sets up </a:t>
            </a:r>
            <a:r>
              <a:rPr lang="en-US" baseline="0" dirty="0" err="1"/>
              <a:t>argc</a:t>
            </a:r>
            <a:r>
              <a:rPr lang="en-US" baseline="0" dirty="0"/>
              <a:t>/v and takes the return value</a:t>
            </a:r>
          </a:p>
          <a:p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prog</a:t>
            </a:r>
          </a:p>
          <a:p>
            <a:endParaRPr lang="en-US" baseline="0" dirty="0"/>
          </a:p>
          <a:p>
            <a:r>
              <a:rPr lang="en-US" baseline="0" dirty="0"/>
              <a:t>generates LOTS of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81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Ch7.7.1 Source code here are derived from real source code in </a:t>
            </a:r>
            <a:r>
              <a:rPr lang="en-US" altLang="zh-CN" dirty="0" err="1"/>
              <a:t>binutils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1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Pseudocode in textbook, since in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binutils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relevant implementations scatters in macros or different functions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26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Real detailed example created from </a:t>
            </a:r>
            <a:r>
              <a:rPr lang="en-US" altLang="zh-CN" dirty="0" err="1"/>
              <a:t>main.c</a:t>
            </a:r>
            <a:r>
              <a:rPr lang="en-US" altLang="zh-CN" dirty="0"/>
              <a:t>/</a:t>
            </a:r>
            <a:r>
              <a:rPr lang="en-US" altLang="zh-CN" dirty="0" err="1"/>
              <a:t>sum.c</a:t>
            </a:r>
            <a:r>
              <a:rPr lang="en-US" altLang="zh-CN" dirty="0"/>
              <a:t> under Ubuntu Linux</a:t>
            </a:r>
          </a:p>
          <a:p>
            <a:r>
              <a:rPr lang="en-US" dirty="0"/>
              <a:t>May have subtle difference from the result in textbook</a:t>
            </a:r>
          </a:p>
          <a:p>
            <a:endParaRPr lang="en-US" dirty="0"/>
          </a:p>
          <a:p>
            <a:r>
              <a:rPr lang="zh-CN" altLang="en-US" dirty="0"/>
              <a:t>这是从</a:t>
            </a:r>
            <a:r>
              <a:rPr lang="en-US" altLang="zh-CN" dirty="0" err="1"/>
              <a:t>main.o</a:t>
            </a:r>
            <a:r>
              <a:rPr lang="zh-CN" altLang="en-US" dirty="0"/>
              <a:t>中读取的符号表信息，可以看到</a:t>
            </a:r>
            <a:r>
              <a:rPr lang="en-US" altLang="zh-CN" dirty="0"/>
              <a:t>0x08</a:t>
            </a:r>
            <a:r>
              <a:rPr lang="zh-CN" altLang="en-US" dirty="0"/>
              <a:t>对应</a:t>
            </a:r>
            <a:r>
              <a:rPr lang="en-US" altLang="zh-CN" dirty="0"/>
              <a:t>array</a:t>
            </a:r>
            <a:r>
              <a:rPr lang="zh-CN" altLang="en-US" dirty="0"/>
              <a:t>这个标号，</a:t>
            </a:r>
            <a:r>
              <a:rPr lang="en-US" altLang="zh-CN" dirty="0"/>
              <a:t>0x0a</a:t>
            </a:r>
            <a:r>
              <a:rPr lang="zh-CN" altLang="en-US" dirty="0"/>
              <a:t>对应</a:t>
            </a:r>
            <a:r>
              <a:rPr lang="en-US" altLang="zh-CN" dirty="0"/>
              <a:t>sum</a:t>
            </a:r>
            <a:r>
              <a:rPr lang="zh-CN" altLang="en-US" dirty="0"/>
              <a:t>这个标号。</a:t>
            </a:r>
            <a:endParaRPr lang="en-US" altLang="zh-CN" dirty="0"/>
          </a:p>
          <a:p>
            <a:r>
              <a:rPr lang="en-US" dirty="0"/>
              <a:t>0x0a</a:t>
            </a:r>
            <a:r>
              <a:rPr lang="zh-CN" altLang="en-US" dirty="0"/>
              <a:t>对应</a:t>
            </a:r>
            <a:r>
              <a:rPr lang="en-US" altLang="zh-CN" dirty="0"/>
              <a:t>R_X86_64_32</a:t>
            </a:r>
            <a:r>
              <a:rPr lang="zh-CN" altLang="en-US" dirty="0"/>
              <a:t>，</a:t>
            </a:r>
            <a:r>
              <a:rPr lang="en-US" altLang="zh-CN" dirty="0"/>
              <a:t>0x02</a:t>
            </a:r>
            <a:r>
              <a:rPr lang="zh-CN" altLang="en-US" dirty="0"/>
              <a:t>对应</a:t>
            </a:r>
            <a:r>
              <a:rPr lang="en-US" altLang="zh-CN" dirty="0"/>
              <a:t>R_X86_64_PC32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9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We only describe 2 relocation examples here</a:t>
            </a:r>
          </a:p>
          <a:p>
            <a:r>
              <a:rPr lang="en-US" dirty="0"/>
              <a:t>Description in the dialog can be mapped into the information in the READELF results.</a:t>
            </a:r>
          </a:p>
        </p:txBody>
      </p:sp>
    </p:spTree>
    <p:extLst>
      <p:ext uri="{BB962C8B-B14F-4D97-AF65-F5344CB8AC3E}">
        <p14:creationId xmlns:p14="http://schemas.microsoft.com/office/powerpoint/2010/main" val="2372186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9467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6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sz="1200" b="0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altLang="zh-CN" sz="1200" b="0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altLang="zh-CN" sz="1200" b="0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altLang="zh-CN" sz="1200" b="0" dirty="0">
              <a:latin typeface="Courier New" pitchFamily="49" charset="0"/>
              <a:ea typeface="msgothic" charset="0"/>
              <a:cs typeface="msgothic" charset="0"/>
            </a:endParaRPr>
          </a:p>
          <a:p>
            <a:r>
              <a:rPr lang="en-GB" sz="1200" b="0" dirty="0">
                <a:latin typeface="Courier New" pitchFamily="49" charset="0"/>
              </a:rPr>
              <a:t>To get the output results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4766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就是把</a:t>
            </a:r>
            <a:r>
              <a:rPr lang="en-US" altLang="zh-CN" dirty="0" err="1"/>
              <a:t>sum.o</a:t>
            </a:r>
            <a:r>
              <a:rPr lang="zh-CN" altLang="en-US" dirty="0"/>
              <a:t>也给大家看一眼，同时表明</a:t>
            </a:r>
            <a:r>
              <a:rPr lang="en-US" altLang="zh-CN" dirty="0" err="1"/>
              <a:t>sum.o</a:t>
            </a:r>
            <a:r>
              <a:rPr lang="zh-CN" altLang="en-US" dirty="0"/>
              <a:t>这一部分并不包括额外的重定位表项。（只需要重定位它的</a:t>
            </a:r>
            <a:r>
              <a:rPr lang="en-US" altLang="zh-CN" dirty="0"/>
              <a:t>.text</a:t>
            </a:r>
            <a:r>
              <a:rPr lang="zh-CN" altLang="en-US" dirty="0"/>
              <a:t>即可）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40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灰色的是链接后的程序，左右分别是代码及数据段的反汇编情况。</a:t>
            </a:r>
            <a:endParaRPr lang="en-US" altLang="zh-CN" dirty="0"/>
          </a:p>
          <a:p>
            <a:r>
              <a:rPr lang="zh-CN" altLang="en-US" dirty="0"/>
              <a:t>补充一下</a:t>
            </a:r>
            <a:r>
              <a:rPr lang="en-US" altLang="zh-CN" dirty="0"/>
              <a:t>&lt;P61&gt;</a:t>
            </a:r>
            <a:r>
              <a:rPr lang="zh-CN" altLang="en-US" dirty="0"/>
              <a:t>由于之前的链接文件中设置了</a:t>
            </a:r>
            <a:r>
              <a:rPr lang="en-US" altLang="zh-CN" dirty="0"/>
              <a:t>.data</a:t>
            </a:r>
            <a:r>
              <a:rPr lang="zh-CN" altLang="en-US" dirty="0"/>
              <a:t>为</a:t>
            </a:r>
            <a:r>
              <a:rPr lang="en-US" altLang="zh-CN" dirty="0"/>
              <a:t>0xcafe00</a:t>
            </a:r>
            <a:r>
              <a:rPr lang="zh-CN" altLang="en-US" dirty="0"/>
              <a:t>，所以这里可以看到</a:t>
            </a:r>
            <a:r>
              <a:rPr lang="en-US" altLang="zh-CN" dirty="0"/>
              <a:t>data</a:t>
            </a:r>
            <a:r>
              <a:rPr lang="zh-CN" altLang="en-US" dirty="0"/>
              <a:t>段的起始地址为</a:t>
            </a:r>
            <a:r>
              <a:rPr lang="en-US" altLang="zh-CN" dirty="0"/>
              <a:t>0xcafe00</a:t>
            </a:r>
            <a:r>
              <a:rPr lang="zh-CN" altLang="en-US" dirty="0"/>
              <a:t>，这导致</a:t>
            </a:r>
            <a:r>
              <a:rPr lang="en-US" altLang="zh-CN" dirty="0"/>
              <a:t>array</a:t>
            </a:r>
            <a:r>
              <a:rPr lang="zh-CN" altLang="en-US" dirty="0"/>
              <a:t>的地址成为</a:t>
            </a:r>
            <a:r>
              <a:rPr lang="en-US" altLang="zh-CN" dirty="0"/>
              <a:t>0x00cafe10</a:t>
            </a:r>
            <a:r>
              <a:rPr lang="zh-CN" altLang="en-US" dirty="0"/>
              <a:t>，也就是</a:t>
            </a:r>
            <a:r>
              <a:rPr lang="en-US" altLang="zh-CN" dirty="0" err="1"/>
              <a:t>addr_of_array</a:t>
            </a:r>
            <a:r>
              <a:rPr lang="zh-CN" altLang="en-US" dirty="0"/>
              <a:t>，然后直接用这个值来替换原来的值，就是完成了</a:t>
            </a:r>
            <a:r>
              <a:rPr lang="en-US" altLang="zh-CN" dirty="0"/>
              <a:t>array</a:t>
            </a:r>
            <a:r>
              <a:rPr lang="zh-CN" altLang="en-US" dirty="0"/>
              <a:t>的重定位操作。这里有个小问题，就是链接器怎么知道修改哪里呢，这就是重定位表项中</a:t>
            </a:r>
            <a:r>
              <a:rPr lang="en-US" altLang="zh-CN" dirty="0"/>
              <a:t>offset</a:t>
            </a:r>
            <a:r>
              <a:rPr lang="zh-CN" altLang="en-US" dirty="0"/>
              <a:t>的作用，它标记的是需要重定位的该表项相对于自己所在的</a:t>
            </a:r>
            <a:r>
              <a:rPr lang="en-US" altLang="zh-CN" dirty="0"/>
              <a:t>section</a:t>
            </a:r>
            <a:r>
              <a:rPr lang="zh-CN" altLang="en-US" dirty="0"/>
              <a:t>起始位置的偏移。通过这个就可以计算出来在哪里进行修改。根据约定，</a:t>
            </a:r>
            <a:r>
              <a:rPr lang="en-US" altLang="zh-CN" dirty="0"/>
              <a:t>.text</a:t>
            </a:r>
            <a:r>
              <a:rPr lang="zh-CN" altLang="en-US" dirty="0"/>
              <a:t>设置为</a:t>
            </a:r>
            <a:r>
              <a:rPr lang="en-US" altLang="zh-CN" dirty="0"/>
              <a:t>0x00babe00</a:t>
            </a:r>
            <a:r>
              <a:rPr lang="zh-CN" altLang="en-US" dirty="0"/>
              <a:t>，因此我们可以看到这个对应到标号</a:t>
            </a:r>
            <a:r>
              <a:rPr lang="en-US" altLang="zh-CN" dirty="0"/>
              <a:t>_start</a:t>
            </a:r>
            <a:r>
              <a:rPr lang="zh-CN" altLang="en-US" dirty="0"/>
              <a:t>的位置，</a:t>
            </a:r>
            <a:r>
              <a:rPr lang="en-US" altLang="zh-CN" dirty="0"/>
              <a:t>main</a:t>
            </a:r>
            <a:r>
              <a:rPr lang="zh-CN" altLang="en-US" dirty="0"/>
              <a:t>函数距离它还有点距离，这个是因为中间填充了一些代码（是由</a:t>
            </a:r>
            <a:r>
              <a:rPr lang="en-US" altLang="zh-CN" dirty="0" err="1"/>
              <a:t>gcc</a:t>
            </a:r>
            <a:r>
              <a:rPr lang="zh-CN" altLang="en-US" dirty="0"/>
              <a:t>自带的</a:t>
            </a:r>
            <a:r>
              <a:rPr lang="en-US" altLang="zh-CN" dirty="0"/>
              <a:t>crt0.o</a:t>
            </a:r>
            <a:r>
              <a:rPr lang="zh-CN" altLang="en-US" dirty="0"/>
              <a:t>这个目标文件完成的）。所以</a:t>
            </a:r>
            <a:r>
              <a:rPr lang="en-US" altLang="zh-CN" dirty="0" err="1"/>
              <a:t>addr_of_main</a:t>
            </a:r>
            <a:r>
              <a:rPr lang="zh-CN" altLang="en-US" dirty="0"/>
              <a:t>是</a:t>
            </a:r>
            <a:r>
              <a:rPr lang="en-US" altLang="zh-CN" dirty="0"/>
              <a:t>0xbabf18</a:t>
            </a:r>
            <a:r>
              <a:rPr lang="zh-CN" altLang="en-US" dirty="0"/>
              <a:t>，而不是</a:t>
            </a:r>
            <a:r>
              <a:rPr lang="en-US" altLang="zh-CN" dirty="0"/>
              <a:t>.text</a:t>
            </a:r>
            <a:r>
              <a:rPr lang="zh-CN" altLang="en-US" dirty="0"/>
              <a:t>的位置。书上说的</a:t>
            </a:r>
            <a:r>
              <a:rPr lang="en-US" altLang="zh-CN" dirty="0"/>
              <a:t>main</a:t>
            </a:r>
            <a:r>
              <a:rPr lang="zh-CN" altLang="en-US" dirty="0"/>
              <a:t>对应</a:t>
            </a:r>
            <a:r>
              <a:rPr lang="en-US" altLang="zh-CN" dirty="0"/>
              <a:t>.text</a:t>
            </a:r>
            <a:r>
              <a:rPr lang="zh-CN" altLang="en-US" dirty="0"/>
              <a:t>的位置所指的</a:t>
            </a:r>
            <a:r>
              <a:rPr lang="en-US" altLang="zh-CN" dirty="0"/>
              <a:t>.text</a:t>
            </a:r>
            <a:r>
              <a:rPr lang="zh-CN" altLang="en-US" dirty="0"/>
              <a:t>是</a:t>
            </a:r>
            <a:r>
              <a:rPr lang="en-US" altLang="zh-CN" dirty="0" err="1"/>
              <a:t>main.o</a:t>
            </a:r>
            <a:r>
              <a:rPr lang="zh-CN" altLang="en-US" dirty="0"/>
              <a:t>的</a:t>
            </a:r>
            <a:r>
              <a:rPr lang="en-US" altLang="zh-CN" dirty="0"/>
              <a:t>.text</a:t>
            </a:r>
            <a:r>
              <a:rPr lang="zh-CN" altLang="en-US" dirty="0"/>
              <a:t>。而不是</a:t>
            </a:r>
            <a:r>
              <a:rPr lang="en-US" altLang="zh-CN" dirty="0"/>
              <a:t>linking</a:t>
            </a:r>
            <a:r>
              <a:rPr lang="zh-CN" altLang="en-US" dirty="0"/>
              <a:t>以后的</a:t>
            </a:r>
            <a:r>
              <a:rPr lang="en-US" altLang="zh-CN" dirty="0"/>
              <a:t>.text</a:t>
            </a:r>
            <a:r>
              <a:rPr lang="zh-CN" altLang="en-US" dirty="0"/>
              <a:t>。这个要清楚。因为</a:t>
            </a:r>
            <a:r>
              <a:rPr lang="en-US" altLang="zh-CN" dirty="0" err="1"/>
              <a:t>sum.o</a:t>
            </a:r>
            <a:r>
              <a:rPr lang="zh-CN" altLang="en-US" dirty="0"/>
              <a:t>在命令行中处于</a:t>
            </a:r>
            <a:r>
              <a:rPr lang="en-US" altLang="zh-CN" dirty="0" err="1"/>
              <a:t>main.o</a:t>
            </a:r>
            <a:r>
              <a:rPr lang="zh-CN" altLang="en-US" dirty="0"/>
              <a:t>之后，所以它的</a:t>
            </a:r>
            <a:r>
              <a:rPr lang="en-US" altLang="zh-CN" dirty="0"/>
              <a:t>.text</a:t>
            </a:r>
            <a:r>
              <a:rPr lang="zh-CN" altLang="en-US" dirty="0"/>
              <a:t>也位于</a:t>
            </a:r>
            <a:r>
              <a:rPr lang="en-US" altLang="zh-CN" dirty="0" err="1"/>
              <a:t>main.o</a:t>
            </a:r>
            <a:r>
              <a:rPr lang="zh-CN" altLang="en-US" dirty="0"/>
              <a:t>之后，在这里就是</a:t>
            </a:r>
            <a:r>
              <a:rPr lang="en-US" altLang="zh-CN" dirty="0"/>
              <a:t>0xbabf00</a:t>
            </a:r>
            <a:r>
              <a:rPr lang="zh-CN" altLang="en-US" dirty="0"/>
              <a:t>。这是在链接的时候才确定的。正如前面所说，在链接之前确定的是</a:t>
            </a:r>
            <a:r>
              <a:rPr lang="en-US" altLang="zh-CN" dirty="0"/>
              <a:t>offset</a:t>
            </a:r>
            <a:r>
              <a:rPr lang="zh-CN" altLang="en-US" dirty="0"/>
              <a:t>、</a:t>
            </a:r>
            <a:r>
              <a:rPr lang="en-US" altLang="zh-CN" dirty="0"/>
              <a:t>addend</a:t>
            </a:r>
            <a:r>
              <a:rPr lang="zh-CN" altLang="en-US" dirty="0"/>
              <a:t>以及决定计算重定位方式的</a:t>
            </a:r>
            <a:r>
              <a:rPr lang="en-US" altLang="zh-CN" dirty="0"/>
              <a:t>type</a:t>
            </a:r>
            <a:r>
              <a:rPr lang="zh-CN" altLang="en-US" dirty="0"/>
              <a:t>。我们在这里，首先计算需要重定位的位置，我们记做</a:t>
            </a:r>
            <a:r>
              <a:rPr lang="en-US" altLang="zh-CN" dirty="0" err="1"/>
              <a:t>refptr</a:t>
            </a:r>
            <a:r>
              <a:rPr lang="zh-CN" altLang="en-US" dirty="0"/>
              <a:t>，它是由</a:t>
            </a:r>
            <a:r>
              <a:rPr lang="en-US" altLang="zh-CN" dirty="0" err="1"/>
              <a:t>main.o</a:t>
            </a:r>
            <a:r>
              <a:rPr lang="zh-CN" altLang="en-US" dirty="0"/>
              <a:t>的</a:t>
            </a:r>
            <a:r>
              <a:rPr lang="en-US" altLang="zh-CN" dirty="0"/>
              <a:t>.text</a:t>
            </a:r>
            <a:r>
              <a:rPr lang="zh-CN" altLang="en-US" dirty="0"/>
              <a:t>，也就是</a:t>
            </a:r>
            <a:r>
              <a:rPr lang="en-US" altLang="zh-CN" dirty="0"/>
              <a:t>main</a:t>
            </a:r>
            <a:r>
              <a:rPr lang="zh-CN" altLang="en-US" dirty="0"/>
              <a:t>的最终位置，再加上</a:t>
            </a:r>
            <a:r>
              <a:rPr lang="en-US" altLang="zh-CN" dirty="0"/>
              <a:t>offset</a:t>
            </a:r>
            <a:r>
              <a:rPr lang="zh-CN" altLang="en-US" dirty="0"/>
              <a:t>得到的。然后我们需要计算重定位填入的值，这个实际上是</a:t>
            </a:r>
            <a:r>
              <a:rPr lang="en-US" altLang="zh-CN" dirty="0" err="1"/>
              <a:t>refptr</a:t>
            </a:r>
            <a:r>
              <a:rPr lang="zh-CN" altLang="en-US" dirty="0"/>
              <a:t>到</a:t>
            </a:r>
            <a:r>
              <a:rPr lang="en-US" altLang="zh-CN" dirty="0"/>
              <a:t>sum</a:t>
            </a:r>
            <a:r>
              <a:rPr lang="zh-CN" altLang="en-US" dirty="0"/>
              <a:t>之间的距离，在这里通过</a:t>
            </a:r>
            <a:r>
              <a:rPr lang="en-US" altLang="zh-CN" dirty="0"/>
              <a:t>sum</a:t>
            </a:r>
            <a:r>
              <a:rPr lang="zh-CN" altLang="en-US" dirty="0"/>
              <a:t>位置减去</a:t>
            </a:r>
            <a:r>
              <a:rPr lang="en-US" altLang="zh-CN" dirty="0" err="1"/>
              <a:t>refptr</a:t>
            </a:r>
            <a:r>
              <a:rPr lang="zh-CN" altLang="en-US" dirty="0"/>
              <a:t>的位置得到，注意需要调整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95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Ch7.9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Large heap in the high addresses (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60777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Ch7.10 &amp; </a:t>
            </a:r>
            <a:r>
              <a:rPr lang="en-US" altLang="zh-CN" dirty="0"/>
              <a:t>Ch7.6.2</a:t>
            </a:r>
          </a:p>
          <a:p>
            <a:r>
              <a:rPr lang="zh-CN" altLang="en-US" dirty="0"/>
              <a:t>在课本的</a:t>
            </a:r>
            <a:r>
              <a:rPr lang="en-US" altLang="zh-CN" dirty="0"/>
              <a:t>7.6.2</a:t>
            </a:r>
            <a:r>
              <a:rPr lang="zh-CN" altLang="en-US" dirty="0"/>
              <a:t>和</a:t>
            </a:r>
            <a:r>
              <a:rPr lang="en-US" altLang="zh-CN" dirty="0"/>
              <a:t>7.10</a:t>
            </a:r>
            <a:r>
              <a:rPr lang="zh-CN" altLang="en-US" dirty="0"/>
              <a:t>中对函数库进行了讨论。链接能够帮助我们建立函数库（内在逻辑：模块化</a:t>
            </a:r>
            <a:r>
              <a:rPr lang="en-US" altLang="zh-CN" dirty="0"/>
              <a:t>-&gt;</a:t>
            </a:r>
            <a:r>
              <a:rPr lang="zh-CN" altLang="en-US" dirty="0"/>
              <a:t>函数库</a:t>
            </a:r>
            <a:r>
              <a:rPr lang="en-US" altLang="zh-CN" dirty="0"/>
              <a:t>-&gt;</a:t>
            </a:r>
            <a:r>
              <a:rPr lang="zh-CN" altLang="en-US" dirty="0"/>
              <a:t>符号的解析</a:t>
            </a:r>
            <a:r>
              <a:rPr lang="en-US" altLang="zh-CN" dirty="0"/>
              <a:t>+</a:t>
            </a:r>
            <a:r>
              <a:rPr lang="zh-CN" altLang="en-US" dirty="0"/>
              <a:t>重定位</a:t>
            </a:r>
            <a:r>
              <a:rPr lang="en-US" altLang="zh-CN" dirty="0"/>
              <a:t>-&gt;</a:t>
            </a:r>
            <a:r>
              <a:rPr lang="zh-CN" altLang="en-US" dirty="0"/>
              <a:t>链接器）</a:t>
            </a:r>
            <a:endParaRPr lang="en-US" altLang="zh-CN" dirty="0"/>
          </a:p>
          <a:p>
            <a:r>
              <a:rPr lang="zh-CN" altLang="en-US" dirty="0"/>
              <a:t>那么基于现有的</a:t>
            </a:r>
            <a:r>
              <a:rPr lang="en-US" altLang="zh-CN" dirty="0"/>
              <a:t>linking</a:t>
            </a:r>
            <a:r>
              <a:rPr lang="zh-CN" altLang="en-US" dirty="0"/>
              <a:t>框架，你可以这么处理。</a:t>
            </a:r>
            <a:endParaRPr lang="en-US" altLang="zh-CN" dirty="0"/>
          </a:p>
          <a:p>
            <a:r>
              <a:rPr lang="zh-CN" altLang="en-US" dirty="0"/>
              <a:t>①把所有的函数放到一个很大的源文件中，这样就会产生一个很大的目标文件，然后将这个很大的目标文件链接到用户程序中</a:t>
            </a:r>
            <a:endParaRPr lang="en-US" altLang="zh-CN" dirty="0"/>
          </a:p>
          <a:p>
            <a:r>
              <a:rPr lang="zh-CN" altLang="en-US" dirty="0"/>
              <a:t>②或者呢为每个函数写一个单独的源程序，这个会节省空间，然后让程序员来选择，这个实际上会给链接器带来一个很长的命令行。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3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Ch7.6.2</a:t>
            </a:r>
          </a:p>
          <a:p>
            <a:r>
              <a:rPr lang="zh-CN" altLang="en-US" dirty="0"/>
              <a:t>如果我们使用</a:t>
            </a:r>
            <a:r>
              <a:rPr lang="en-US" altLang="zh-CN" dirty="0" err="1"/>
              <a:t>ar</a:t>
            </a:r>
            <a:r>
              <a:rPr lang="en-US" altLang="zh-CN" baseline="0" dirty="0"/>
              <a:t> -x </a:t>
            </a:r>
            <a:r>
              <a:rPr lang="en-US" altLang="zh-CN" baseline="0" dirty="0" err="1"/>
              <a:t>libc.a</a:t>
            </a:r>
            <a:r>
              <a:rPr lang="zh-CN" altLang="en-US" baseline="0" dirty="0"/>
              <a:t>，或者是查阅</a:t>
            </a:r>
            <a:r>
              <a:rPr lang="en-US" altLang="zh-CN" baseline="0" dirty="0" err="1"/>
              <a:t>glibc</a:t>
            </a:r>
            <a:r>
              <a:rPr lang="zh-CN" altLang="en-US" baseline="0" dirty="0"/>
              <a:t>的文档，我们可以看到</a:t>
            </a:r>
            <a:r>
              <a:rPr lang="en-US" altLang="zh-CN" baseline="0" dirty="0" err="1"/>
              <a:t>libc</a:t>
            </a:r>
            <a:r>
              <a:rPr lang="zh-CN" altLang="en-US" baseline="0" dirty="0"/>
              <a:t>中有上千个函数。</a:t>
            </a:r>
            <a:endParaRPr lang="en-US" altLang="zh-CN" baseline="0" dirty="0"/>
          </a:p>
          <a:p>
            <a:r>
              <a:rPr lang="zh-CN" altLang="en-US" baseline="0" dirty="0"/>
              <a:t>然后人们想了一个办法，就是编译出很多</a:t>
            </a:r>
            <a:r>
              <a:rPr lang="en-US" altLang="zh-CN" baseline="0" dirty="0"/>
              <a:t>.o</a:t>
            </a:r>
            <a:r>
              <a:rPr lang="zh-CN" altLang="en-US" baseline="0" dirty="0"/>
              <a:t>文件，然后将其放到一个归档文件中，</a:t>
            </a:r>
            <a:r>
              <a:rPr lang="en-US" altLang="zh-CN" baseline="0" dirty="0" err="1"/>
              <a:t>libc.a</a:t>
            </a:r>
            <a:endParaRPr lang="en-US" altLang="zh-CN" baseline="0" dirty="0"/>
          </a:p>
          <a:p>
            <a:endParaRPr lang="en-US" baseline="0" dirty="0"/>
          </a:p>
          <a:p>
            <a:r>
              <a:rPr lang="zh-CN" altLang="en-US" baseline="0" dirty="0"/>
              <a:t>然后</a:t>
            </a:r>
            <a:r>
              <a:rPr lang="en-US" altLang="zh-CN" baseline="0" dirty="0"/>
              <a:t>linker</a:t>
            </a:r>
            <a:r>
              <a:rPr lang="zh-CN" altLang="en-US" baseline="0" dirty="0"/>
              <a:t>会在这些文件中进行查找并解析标号。每个</a:t>
            </a:r>
            <a:r>
              <a:rPr lang="en-US" altLang="zh-CN" baseline="0" dirty="0"/>
              <a:t>.o</a:t>
            </a:r>
            <a:r>
              <a:rPr lang="zh-CN" altLang="en-US" baseline="0" dirty="0"/>
              <a:t>文件中会包含几个函数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51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Ch7.6.2</a:t>
            </a:r>
          </a:p>
          <a:p>
            <a:r>
              <a:rPr lang="zh-CN" altLang="en-US" dirty="0"/>
              <a:t>可以按文件对函数库对应的</a:t>
            </a:r>
            <a:r>
              <a:rPr lang="en-US" altLang="zh-CN" dirty="0"/>
              <a:t>.o</a:t>
            </a:r>
            <a:r>
              <a:rPr lang="zh-CN" altLang="en-US" dirty="0"/>
              <a:t>文件进行更新，并更新对应的</a:t>
            </a:r>
            <a:r>
              <a:rPr lang="en-US" altLang="zh-CN" dirty="0"/>
              <a:t>archive</a:t>
            </a:r>
            <a:r>
              <a:rPr lang="zh-CN" altLang="en-US" dirty="0"/>
              <a:t>文件，而不需要重新编译所有函数库代码。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6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The convention</a:t>
            </a:r>
            <a:r>
              <a:rPr lang="en-US" baseline="0" dirty="0"/>
              <a:t> is that libraries are always prefixed with “lib”</a:t>
            </a:r>
          </a:p>
          <a:p>
            <a:r>
              <a:rPr lang="en-US" dirty="0"/>
              <a:t> $(CC) $(CFLAGS) -o </a:t>
            </a:r>
            <a:r>
              <a:rPr lang="en-US" dirty="0" err="1"/>
              <a:t>csim</a:t>
            </a:r>
            <a:r>
              <a:rPr lang="en-US" dirty="0"/>
              <a:t> </a:t>
            </a:r>
            <a:r>
              <a:rPr lang="en-US" dirty="0" err="1"/>
              <a:t>csim.c</a:t>
            </a:r>
            <a:r>
              <a:rPr lang="en-US" dirty="0"/>
              <a:t> </a:t>
            </a:r>
            <a:r>
              <a:rPr lang="en-US" dirty="0" err="1"/>
              <a:t>cachelab.c</a:t>
            </a:r>
            <a:r>
              <a:rPr lang="en-US" dirty="0"/>
              <a:t> –lm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769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这里给出一个静态链接函数库的例子（简要介绍函数功能）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6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Try</a:t>
            </a:r>
            <a:r>
              <a:rPr lang="en-US" baseline="0" dirty="0"/>
              <a:t>:</a:t>
            </a:r>
          </a:p>
          <a:p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main2.o /</a:t>
            </a:r>
            <a:r>
              <a:rPr lang="zh-CN" altLang="en-US" baseline="0" dirty="0"/>
              <a:t>输出标号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main2.o/</a:t>
            </a:r>
            <a:r>
              <a:rPr lang="zh-CN" altLang="en-US" baseline="0" dirty="0"/>
              <a:t>带重定位的反汇编信息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–t </a:t>
            </a:r>
            <a:r>
              <a:rPr lang="en-US" baseline="0" dirty="0" err="1"/>
              <a:t>libvector.a</a:t>
            </a:r>
            <a:endParaRPr lang="en-US" baseline="0" dirty="0"/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</a:t>
            </a:r>
            <a:r>
              <a:rPr lang="en-US" baseline="0" dirty="0" err="1"/>
              <a:t>libvector.a</a:t>
            </a:r>
            <a:endParaRPr lang="en-US" baseline="0" dirty="0"/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altLang="zh-CN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altLang="zh-CN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--</a:t>
            </a:r>
            <a:r>
              <a:rPr lang="en-GB" altLang="zh-CN" sz="12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en-US" altLang="zh-CN" sz="12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GB" altLang="zh-CN" sz="12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prog2c </a:t>
            </a:r>
            <a:r>
              <a:rPr lang="en-GB" altLang="zh-CN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main2.o -L. -</a:t>
            </a:r>
            <a:r>
              <a:rPr lang="en-GB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altLang="zh-CN" sz="12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等价于</a:t>
            </a:r>
            <a:r>
              <a:rPr lang="en-US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US" altLang="zh-CN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-static -o prog2c main2.o /root/ICS/lect1516/dl/</a:t>
            </a:r>
            <a:r>
              <a:rPr lang="en-US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US" altLang="zh-CN" sz="12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altLang="zh-CN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-static -o prog2c main2.o /root/ICS/lect1516/dl/</a:t>
            </a:r>
            <a:r>
              <a:rPr lang="en-GB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  <a:endParaRPr lang="en-GB" altLang="zh-CN" sz="12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nm prog2c | grep </a:t>
            </a:r>
            <a:r>
              <a:rPr lang="en-GB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vec</a:t>
            </a:r>
            <a:r>
              <a:rPr lang="zh-CN" altLang="en-US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会发现我们并没有讲</a:t>
            </a:r>
            <a:r>
              <a:rPr lang="en-US" altLang="zh-CN" sz="12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r>
              <a:rPr lang="zh-CN" altLang="en-US" sz="12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中的内容放进去</a:t>
            </a:r>
            <a:endParaRPr lang="en-GB" altLang="zh-CN" sz="12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7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7.1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Using “</a:t>
            </a:r>
            <a:r>
              <a:rPr lang="en-US" altLang="zh-CN" dirty="0" err="1"/>
              <a:t>gcc</a:t>
            </a:r>
            <a:r>
              <a:rPr lang="en-US" altLang="zh-CN" dirty="0"/>
              <a:t> –v” to get the complete process.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12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GB" altLang="zh-CN" sz="1200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 -static -o prog2c -L. -</a:t>
            </a:r>
            <a:r>
              <a:rPr lang="en-GB" altLang="zh-CN" sz="1200" dirty="0" err="1"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r>
              <a:rPr lang="en-GB" altLang="zh-CN" sz="1200" dirty="0">
                <a:latin typeface="Courier New" pitchFamily="49" charset="0"/>
                <a:ea typeface="msgothic" charset="0"/>
                <a:cs typeface="msgothic" charset="0"/>
              </a:rPr>
              <a:t> main2.o</a:t>
            </a:r>
          </a:p>
          <a:p>
            <a:r>
              <a:rPr lang="zh-CN" altLang="en-US" dirty="0"/>
              <a:t>如果你不知道这个细节的话，你遇到这个错误你可能还不知道如何调试</a:t>
            </a:r>
            <a:endParaRPr lang="en-US" altLang="zh-CN" dirty="0"/>
          </a:p>
          <a:p>
            <a:r>
              <a:rPr lang="zh-CN" altLang="en-US" dirty="0"/>
              <a:t>在书写</a:t>
            </a:r>
            <a:r>
              <a:rPr lang="en-US" altLang="zh-CN" dirty="0" err="1"/>
              <a:t>makefile</a:t>
            </a:r>
            <a:r>
              <a:rPr lang="zh-CN" altLang="en-US" dirty="0"/>
              <a:t>或者命令行参数的时候，将函数库后置，并注意其顺序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32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静态链接，存储的时候需要占用更多的存储空间，运行的时候需要占据更多的内存，因为每个运行的副本都会有重复的内容，当函数库更新以后需要重新链接。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 err="1"/>
              <a:t>getaddrinfo</a:t>
            </a:r>
            <a:r>
              <a:rPr lang="zh-CN" altLang="en-US" dirty="0"/>
              <a:t>的栈缓冲区溢出的漏洞，我们只需要替换</a:t>
            </a:r>
            <a:r>
              <a:rPr lang="en-US" altLang="zh-CN" dirty="0" err="1"/>
              <a:t>libc</a:t>
            </a:r>
            <a:r>
              <a:rPr lang="zh-CN" altLang="en-US" dirty="0"/>
              <a:t>就可以，而不是完全重新编译整个系统。</a:t>
            </a:r>
            <a:endParaRPr lang="en-US" altLang="zh-CN" dirty="0"/>
          </a:p>
          <a:p>
            <a:r>
              <a:rPr lang="zh-CN" altLang="en-US" dirty="0"/>
              <a:t>新的机制可以只维持一个副本就好。理论上而言，可以构建静态的共享库，但这个技术很快就被动态共享库所替代。这时候地址是被推迟到</a:t>
            </a:r>
            <a:r>
              <a:rPr lang="en-US" altLang="zh-CN" dirty="0" err="1"/>
              <a:t>loadtime</a:t>
            </a:r>
            <a:r>
              <a:rPr lang="zh-CN" altLang="en-US" dirty="0"/>
              <a:t>或者</a:t>
            </a:r>
            <a:r>
              <a:rPr lang="en-US" altLang="zh-CN" dirty="0"/>
              <a:t>runtime</a:t>
            </a:r>
            <a:r>
              <a:rPr lang="zh-CN" altLang="en-US" dirty="0"/>
              <a:t>的时候确定并进行绑定的的，被称为</a:t>
            </a:r>
            <a:r>
              <a:rPr lang="en-US" altLang="zh-CN" dirty="0"/>
              <a:t>lazy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22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dirty="0"/>
              <a:t>我们将其称为延迟绑定</a:t>
            </a:r>
            <a:endParaRPr lang="en-US" altLang="zh-CN" dirty="0"/>
          </a:p>
          <a:p>
            <a:r>
              <a:rPr lang="zh-CN" altLang="en-US" dirty="0"/>
              <a:t>这样的做法让函数库可以被多个进程共享</a:t>
            </a:r>
            <a:endParaRPr lang="en-US" altLang="zh-CN" dirty="0"/>
          </a:p>
          <a:p>
            <a:r>
              <a:rPr lang="zh-CN" altLang="en-US" dirty="0"/>
              <a:t>我们在虚拟存储章节会对此做更多的讨论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44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326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Partially linked still has relocatable entries</a:t>
            </a:r>
          </a:p>
          <a:p>
            <a:r>
              <a:rPr lang="en-US" dirty="0"/>
              <a:t>Loader</a:t>
            </a:r>
            <a:r>
              <a:rPr lang="en-US" baseline="0" dirty="0"/>
              <a:t> (i.e., the </a:t>
            </a:r>
            <a:r>
              <a:rPr lang="en-US" baseline="0" dirty="0" err="1"/>
              <a:t>execve</a:t>
            </a:r>
            <a:r>
              <a:rPr lang="en-US" baseline="0" dirty="0"/>
              <a:t> </a:t>
            </a:r>
            <a:r>
              <a:rPr lang="en-US" baseline="0" dirty="0" err="1"/>
              <a:t>syscall</a:t>
            </a:r>
            <a:r>
              <a:rPr lang="en-US" baseline="0" dirty="0"/>
              <a:t>, which we will cover later)</a:t>
            </a:r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prog2l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–t libvector.so</a:t>
            </a:r>
          </a:p>
          <a:p>
            <a:r>
              <a:rPr lang="en-US" baseline="0" dirty="0" err="1"/>
              <a:t>objdump</a:t>
            </a:r>
            <a:r>
              <a:rPr lang="en-US" baseline="0" dirty="0"/>
              <a:t> –</a:t>
            </a:r>
            <a:r>
              <a:rPr lang="en-US" baseline="0" dirty="0" err="1"/>
              <a:t>rd</a:t>
            </a:r>
            <a:r>
              <a:rPr lang="en-US" baseline="0" dirty="0"/>
              <a:t> libvector.so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…</a:t>
            </a:r>
          </a:p>
          <a:p>
            <a:r>
              <a:rPr lang="en-US"/>
              <a:t>RTLD_LAZY – don’t resolve references until requested</a:t>
            </a:r>
          </a:p>
        </p:txBody>
      </p:sp>
    </p:spTree>
    <p:extLst>
      <p:ext uri="{BB962C8B-B14F-4D97-AF65-F5344CB8AC3E}">
        <p14:creationId xmlns:p14="http://schemas.microsoft.com/office/powerpoint/2010/main" val="1576361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9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08539" y="751945"/>
            <a:ext cx="2580598" cy="3708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5908" y="4716340"/>
            <a:ext cx="4985861" cy="44685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Linker</a:t>
            </a:r>
            <a:r>
              <a:rPr lang="en-US" baseline="0" dirty="0"/>
              <a:t> has no information about vector library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Try:</a:t>
            </a:r>
          </a:p>
          <a:p>
            <a:r>
              <a:rPr lang="en-US" baseline="0" dirty="0" err="1"/>
              <a:t>ldd</a:t>
            </a:r>
            <a:r>
              <a:rPr lang="en-US" baseline="0" dirty="0"/>
              <a:t> prog2r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115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库插入：强大的链接技术，允许程序员拦截对任意函数的调用</a:t>
            </a:r>
          </a:p>
          <a:p>
            <a:r>
              <a:rPr lang="en-GB" altLang="zh-CN" dirty="0" err="1"/>
              <a:t>Interpositioning</a:t>
            </a:r>
            <a:r>
              <a:rPr lang="zh-CN" altLang="en-US" dirty="0"/>
              <a:t>可能发生在：</a:t>
            </a:r>
          </a:p>
          <a:p>
            <a:r>
              <a:rPr lang="zh-CN" altLang="en-US" dirty="0"/>
              <a:t>编译时间：编译源代码时。</a:t>
            </a:r>
          </a:p>
          <a:p>
            <a:r>
              <a:rPr lang="zh-CN" altLang="en-US" dirty="0"/>
              <a:t>链接时间：当可重定位对象文件被静态链接以形成可执行对象文件时。</a:t>
            </a:r>
          </a:p>
          <a:p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/>
              <a:t>运行时：将可执行对象文件加载到内存中，动态链接，然后执行。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18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安全：限制（沙箱），幕后加密</a:t>
            </a:r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年，两名脸书工程师使用中介定位技术，在</a:t>
            </a:r>
            <a:r>
              <a:rPr lang="en-US" altLang="zh-CN" dirty="0"/>
              <a:t>iPhone</a:t>
            </a:r>
            <a:r>
              <a:rPr lang="zh-CN" altLang="en-US" dirty="0"/>
              <a:t>应用程序中调试了一个</a:t>
            </a:r>
            <a:r>
              <a:rPr lang="en-US" altLang="zh-CN" dirty="0"/>
              <a:t>1</a:t>
            </a:r>
            <a:r>
              <a:rPr lang="zh-CN" altLang="en-US" dirty="0"/>
              <a:t>年前的错误</a:t>
            </a:r>
          </a:p>
          <a:p>
            <a:r>
              <a:rPr lang="en-US" altLang="zh-CN" dirty="0"/>
              <a:t>SPDY</a:t>
            </a:r>
            <a:r>
              <a:rPr lang="zh-CN" altLang="en-US" dirty="0"/>
              <a:t>网络堆栈中的代码写入错误的位置，通过拦截对</a:t>
            </a:r>
            <a:r>
              <a:rPr lang="en-US" altLang="zh-CN" dirty="0"/>
              <a:t>POSIX</a:t>
            </a:r>
            <a:r>
              <a:rPr lang="zh-CN" altLang="en-US" dirty="0"/>
              <a:t>写函数（</a:t>
            </a:r>
            <a:r>
              <a:rPr lang="en-US" altLang="zh-CN" dirty="0"/>
              <a:t>write</a:t>
            </a:r>
            <a:r>
              <a:rPr lang="zh-CN" altLang="en-US" dirty="0"/>
              <a:t>、</a:t>
            </a:r>
            <a:r>
              <a:rPr lang="en-US" altLang="zh-CN" dirty="0" err="1"/>
              <a:t>writev</a:t>
            </a:r>
            <a:r>
              <a:rPr lang="zh-CN" altLang="en-US" dirty="0"/>
              <a:t>、</a:t>
            </a:r>
            <a:r>
              <a:rPr lang="en-US" altLang="zh-CN" dirty="0" err="1"/>
              <a:t>pwrite</a:t>
            </a:r>
            <a:r>
              <a:rPr lang="zh-CN" altLang="en-US" dirty="0"/>
              <a:t>）的调用来解决</a:t>
            </a:r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SPDY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开发的下一代网络协议，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(which is not an acronym, but a compression of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SPeeDy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some kind of version of </a:t>
            </a:r>
            <a:r>
              <a:rPr lang="en-US" altLang="zh-CN" dirty="0" err="1"/>
              <a:t>gcc</a:t>
            </a:r>
            <a:r>
              <a:rPr lang="en-US" altLang="zh-CN" dirty="0"/>
              <a:t>, </a:t>
            </a:r>
            <a:r>
              <a:rPr lang="en-US" altLang="zh-CN" dirty="0" err="1"/>
              <a:t>cpp</a:t>
            </a:r>
            <a:r>
              <a:rPr lang="en-US" altLang="zh-CN" dirty="0"/>
              <a:t> is integrated into the compiler driver. Using </a:t>
            </a:r>
            <a:r>
              <a:rPr lang="en-US" altLang="zh-CN" dirty="0" err="1"/>
              <a:t>gcc</a:t>
            </a:r>
            <a:r>
              <a:rPr lang="en-US" altLang="zh-CN" dirty="0"/>
              <a:t> –E to get the result.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3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technique is used to create the trace that you will use in the </a:t>
            </a:r>
            <a:r>
              <a:rPr lang="en-US" dirty="0" err="1"/>
              <a:t>malloc</a:t>
            </a:r>
            <a:r>
              <a:rPr lang="en-US" dirty="0"/>
              <a:t> lab.</a:t>
            </a:r>
          </a:p>
          <a:p>
            <a:endParaRPr lang="en-US" dirty="0"/>
          </a:p>
          <a:p>
            <a:r>
              <a:rPr lang="zh-CN" altLang="en-US" dirty="0"/>
              <a:t>监控和分析</a:t>
            </a:r>
            <a:r>
              <a:rPr lang="en-US" altLang="zh-CN" dirty="0"/>
              <a:t>/</a:t>
            </a:r>
            <a:r>
              <a:rPr lang="zh-CN" altLang="en-US" dirty="0"/>
              <a:t>计算对函数的调用数</a:t>
            </a:r>
            <a:r>
              <a:rPr lang="en-US" altLang="zh-CN" dirty="0"/>
              <a:t>+</a:t>
            </a:r>
            <a:r>
              <a:rPr lang="zh-CN" altLang="en-US" dirty="0"/>
              <a:t>描述函数的调用位置和参数</a:t>
            </a:r>
          </a:p>
          <a:p>
            <a:r>
              <a:rPr lang="en-US" altLang="zh-CN" dirty="0" err="1"/>
              <a:t>malloc</a:t>
            </a:r>
            <a:r>
              <a:rPr lang="zh-CN" altLang="en-US" dirty="0"/>
              <a:t>追踪</a:t>
            </a:r>
            <a:r>
              <a:rPr lang="en-US" altLang="zh-CN" dirty="0"/>
              <a:t>/</a:t>
            </a:r>
            <a:r>
              <a:rPr lang="zh-CN" altLang="en-US" dirty="0"/>
              <a:t>检测内存泄漏</a:t>
            </a:r>
            <a:r>
              <a:rPr lang="en-US" altLang="zh-CN" dirty="0"/>
              <a:t>+</a:t>
            </a:r>
            <a:r>
              <a:rPr lang="zh-CN" altLang="en-US" dirty="0"/>
              <a:t>正在生成地址跟踪</a:t>
            </a:r>
          </a:p>
          <a:p>
            <a:r>
              <a:rPr lang="zh-CN" altLang="en-US" dirty="0"/>
              <a:t>错误检查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编程</a:t>
            </a:r>
            <a:r>
              <a:rPr lang="en-US" altLang="zh-CN" dirty="0"/>
              <a:t>lab</a:t>
            </a:r>
            <a:r>
              <a:rPr lang="zh-CN" altLang="en-US" dirty="0"/>
              <a:t>使用定制版本的</a:t>
            </a:r>
            <a:r>
              <a:rPr lang="en-US" altLang="zh-CN" dirty="0" err="1"/>
              <a:t>malloc</a:t>
            </a:r>
            <a:r>
              <a:rPr lang="en-US" altLang="zh-CN" dirty="0"/>
              <a:t>/free</a:t>
            </a:r>
            <a:r>
              <a:rPr lang="zh-CN" altLang="en-US" dirty="0"/>
              <a:t>进行仔细的错误检查</a:t>
            </a:r>
          </a:p>
          <a:p>
            <a:r>
              <a:rPr lang="zh-CN" altLang="en-US" dirty="0"/>
              <a:t>其他</a:t>
            </a:r>
            <a:r>
              <a:rPr lang="en-US" altLang="zh-CN" dirty="0"/>
              <a:t>lab</a:t>
            </a:r>
            <a:r>
              <a:rPr lang="zh-CN" altLang="en-US" dirty="0"/>
              <a:t>（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shell</a:t>
            </a:r>
            <a:r>
              <a:rPr lang="zh-CN" altLang="en-US" dirty="0"/>
              <a:t>、</a:t>
            </a:r>
            <a:r>
              <a:rPr lang="en-US" altLang="zh-CN" dirty="0"/>
              <a:t>proxy</a:t>
            </a:r>
            <a:r>
              <a:rPr lang="zh-CN" altLang="en-US" dirty="0"/>
              <a:t>）也使用</a:t>
            </a:r>
            <a:r>
              <a:rPr lang="en-GB" altLang="zh-CN" dirty="0" err="1"/>
              <a:t>interpositioning</a:t>
            </a:r>
            <a:r>
              <a:rPr lang="zh-CN" altLang="en-US" dirty="0"/>
              <a:t>来增强检查能力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2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for </a:t>
            </a:r>
            <a:r>
              <a:rPr lang="en-US" dirty="0" err="1"/>
              <a:t>interpositioning</a:t>
            </a:r>
            <a:endParaRPr lang="en-US" dirty="0"/>
          </a:p>
          <a:p>
            <a:r>
              <a:rPr lang="en-US" dirty="0"/>
              <a:t>Putting </a:t>
            </a:r>
            <a:r>
              <a:rPr lang="en-US" dirty="0" err="1"/>
              <a:t>malloc.h</a:t>
            </a:r>
            <a:r>
              <a:rPr lang="en-US" baseline="0" dirty="0"/>
              <a:t> in angle brackets is important.  Also, calling it </a:t>
            </a:r>
            <a:r>
              <a:rPr lang="en-US" baseline="0" dirty="0" err="1"/>
              <a:t>malloc.h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7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the wrapper</a:t>
            </a:r>
            <a:r>
              <a:rPr lang="en-US" baseline="0"/>
              <a:t> functions.</a:t>
            </a:r>
          </a:p>
          <a:p>
            <a:endParaRPr lang="en-US" baseline="0"/>
          </a:p>
          <a:p>
            <a:r>
              <a:rPr lang="en-US" baseline="0"/>
              <a:t>Now, we want the application to call the wrappers, rather than the library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6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flags</a:t>
            </a:r>
            <a:r>
              <a:rPr lang="en-US" baseline="0" dirty="0"/>
              <a:t> are important</a:t>
            </a:r>
          </a:p>
          <a:p>
            <a:endParaRPr lang="en-US" baseline="0" dirty="0"/>
          </a:p>
          <a:p>
            <a:r>
              <a:rPr lang="en-US" baseline="0" dirty="0" err="1"/>
              <a:t>mymalloc.c</a:t>
            </a:r>
            <a:r>
              <a:rPr lang="en-US" baseline="0" dirty="0"/>
              <a:t> will use library version of </a:t>
            </a:r>
            <a:r>
              <a:rPr lang="en-US" baseline="0" dirty="0" err="1"/>
              <a:t>malloc.h</a:t>
            </a:r>
            <a:endParaRPr lang="en-US" baseline="0" dirty="0"/>
          </a:p>
          <a:p>
            <a:r>
              <a:rPr lang="en-US" baseline="0" dirty="0" err="1"/>
              <a:t>int.c</a:t>
            </a:r>
            <a:r>
              <a:rPr lang="en-US" baseline="0" dirty="0"/>
              <a:t> will use custom version, which redefines malloc/free to by </a:t>
            </a:r>
            <a:r>
              <a:rPr lang="en-US" baseline="0" dirty="0" err="1"/>
              <a:t>mymalloc</a:t>
            </a:r>
            <a:r>
              <a:rPr lang="en-US" baseline="0" dirty="0"/>
              <a:t>/</a:t>
            </a:r>
            <a:r>
              <a:rPr lang="en-US" baseline="0" dirty="0" err="1"/>
              <a:t>myfree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Try disassembling main when</a:t>
            </a:r>
            <a:r>
              <a:rPr lang="en-US" baseline="0" dirty="0"/>
              <a:t> </a:t>
            </a:r>
            <a:r>
              <a:rPr lang="en-US" baseline="0" dirty="0" err="1"/>
              <a:t>gdb</a:t>
            </a:r>
            <a:r>
              <a:rPr lang="en-US" baseline="0" dirty="0"/>
              <a:t> </a:t>
            </a:r>
            <a:r>
              <a:rPr lang="en-US" baseline="0" dirty="0" err="1"/>
              <a:t>intc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Run </a:t>
            </a:r>
            <a:r>
              <a:rPr lang="en-US" baseline="0" dirty="0" err="1"/>
              <a:t>intc</a:t>
            </a:r>
            <a:r>
              <a:rPr lang="en-US" baseline="0" dirty="0"/>
              <a:t> multiple times and see how heap gets randomized as a security precaution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6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</a:t>
            </a:r>
            <a:r>
              <a:rPr lang="en-US" err="1"/>
              <a:t>mymalloc.c</a:t>
            </a:r>
            <a:r>
              <a:rPr lang="en-US" baseline="0"/>
              <a:t> &amp; </a:t>
            </a:r>
            <a:r>
              <a:rPr lang="en-US" baseline="0" err="1"/>
              <a:t>int.c</a:t>
            </a:r>
            <a:r>
              <a:rPr lang="en-US" baseline="0"/>
              <a:t> will get library version of </a:t>
            </a:r>
            <a:r>
              <a:rPr lang="en-US" baseline="0" err="1"/>
              <a:t>malloc.h</a:t>
            </a:r>
            <a:endParaRPr lang="en-US" baseline="0"/>
          </a:p>
          <a:p>
            <a:endParaRPr lang="en-US" baseline="0"/>
          </a:p>
          <a:p>
            <a:r>
              <a:rPr lang="en-US" baseline="0"/>
              <a:t>But, </a:t>
            </a:r>
            <a:r>
              <a:rPr lang="en-US" baseline="0" err="1"/>
              <a:t>interpositioning</a:t>
            </a:r>
            <a:r>
              <a:rPr lang="en-US" baseline="0"/>
              <a:t> trick causes nonstandard symbol resolution</a:t>
            </a:r>
          </a:p>
          <a:p>
            <a:endParaRPr lang="en-US" baseline="0"/>
          </a:p>
          <a:p>
            <a:r>
              <a:rPr lang="en-US" baseline="0"/>
              <a:t>Try disassembling main from within </a:t>
            </a:r>
            <a:r>
              <a:rPr lang="en-US" baseline="0" err="1"/>
              <a:t>gdb</a:t>
            </a:r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74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922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Disassemble main from within</a:t>
            </a:r>
            <a:r>
              <a:rPr lang="en-US" baseline="0" dirty="0"/>
              <a:t> intr.</a:t>
            </a:r>
          </a:p>
          <a:p>
            <a:endParaRPr lang="en-US" baseline="0" dirty="0"/>
          </a:p>
          <a:p>
            <a:r>
              <a:rPr lang="en-US" baseline="0" dirty="0"/>
              <a:t>See that will have to call dynamic linker to find it.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200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</a:t>
            </a:r>
            <a:r>
              <a:rPr lang="en-US" baseline="0" dirty="0"/>
              <a:t> to trace other programs, including </a:t>
            </a:r>
            <a:r>
              <a:rPr lang="en-US" baseline="0" dirty="0" err="1"/>
              <a:t>gcc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Need to </a:t>
            </a:r>
          </a:p>
          <a:p>
            <a:endParaRPr lang="en-US" baseline="0" dirty="0"/>
          </a:p>
          <a:p>
            <a:r>
              <a:rPr lang="en-US" baseline="0" dirty="0" err="1"/>
              <a:t>setenv</a:t>
            </a:r>
            <a:r>
              <a:rPr lang="en-US" baseline="0" dirty="0"/>
              <a:t> LD_PRELOAD</a:t>
            </a:r>
          </a:p>
          <a:p>
            <a:endParaRPr lang="en-US" baseline="0" dirty="0"/>
          </a:p>
          <a:p>
            <a:r>
              <a:rPr lang="en-US" baseline="0" dirty="0"/>
              <a:t>to turn off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因为二进制不方便直接阅读，所以这里使用了一些二进制工具</a:t>
            </a:r>
            <a:r>
              <a:rPr lang="en-US" altLang="zh-CN" dirty="0" err="1"/>
              <a:t>readelf</a:t>
            </a:r>
            <a:r>
              <a:rPr lang="zh-CN" altLang="en-US" dirty="0"/>
              <a:t>以及</a:t>
            </a:r>
            <a:r>
              <a:rPr lang="en-US" altLang="zh-CN" dirty="0" err="1"/>
              <a:t>objdump</a:t>
            </a:r>
            <a:r>
              <a:rPr lang="zh-CN" altLang="en-US" dirty="0"/>
              <a:t>的运行结果。</a:t>
            </a:r>
            <a:endParaRPr lang="en-US" altLang="zh-CN" dirty="0"/>
          </a:p>
          <a:p>
            <a:r>
              <a:rPr lang="en-US" altLang="zh-CN" dirty="0" err="1"/>
              <a:t>Readelf</a:t>
            </a:r>
            <a:r>
              <a:rPr lang="en-US" altLang="zh-CN" dirty="0"/>
              <a:t> –a</a:t>
            </a:r>
            <a:r>
              <a:rPr lang="zh-CN" altLang="en-US" dirty="0"/>
              <a:t>会打印出这个</a:t>
            </a:r>
            <a:r>
              <a:rPr lang="en-US" altLang="zh-CN" dirty="0"/>
              <a:t>ELF</a:t>
            </a:r>
            <a:r>
              <a:rPr lang="zh-CN" altLang="en-US" dirty="0"/>
              <a:t>二进制文件的所有信息，我们挑取了一些，例如可以看到（蓝色标记）</a:t>
            </a:r>
            <a:r>
              <a:rPr lang="en-US" altLang="zh-CN" dirty="0" err="1"/>
              <a:t>helloworld</a:t>
            </a:r>
            <a:r>
              <a:rPr lang="zh-CN" altLang="en-US" dirty="0"/>
              <a:t>字符串的位置，它在一个叫做</a:t>
            </a:r>
            <a:r>
              <a:rPr lang="en-US" altLang="zh-CN" dirty="0"/>
              <a:t>.</a:t>
            </a:r>
            <a:r>
              <a:rPr lang="en-US" altLang="zh-CN" dirty="0" err="1"/>
              <a:t>rodata</a:t>
            </a:r>
            <a:r>
              <a:rPr lang="zh-CN" altLang="en-US" dirty="0"/>
              <a:t>的节里面。</a:t>
            </a:r>
            <a:endParaRPr lang="en-US" altLang="zh-CN" dirty="0"/>
          </a:p>
          <a:p>
            <a:r>
              <a:rPr lang="zh-CN" altLang="en-US" dirty="0"/>
              <a:t>我们可以用</a:t>
            </a:r>
            <a:r>
              <a:rPr lang="en-US" altLang="zh-CN" dirty="0" err="1"/>
              <a:t>readelf</a:t>
            </a:r>
            <a:r>
              <a:rPr lang="en-US" altLang="zh-CN" dirty="0"/>
              <a:t> –x</a:t>
            </a:r>
            <a:r>
              <a:rPr lang="zh-CN" altLang="en-US" dirty="0"/>
              <a:t>查看相应地址</a:t>
            </a:r>
            <a:r>
              <a:rPr lang="en-US" altLang="zh-CN" sz="12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0x00495d40</a:t>
            </a:r>
            <a:r>
              <a:rPr lang="zh-CN" altLang="en-US" sz="12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处（前面有一点空位）存放了这个常量字符串 。</a:t>
            </a:r>
            <a:endParaRPr lang="en-US" altLang="zh-CN" sz="1200" dirty="0">
              <a:solidFill>
                <a:srgbClr val="0070C0"/>
              </a:solidFill>
              <a:latin typeface="Courier New" pitchFamily="49" charset="0"/>
              <a:ea typeface="DejaVu LGC Sans" charset="0"/>
              <a:cs typeface="DejaVu LGC Sans" charset="0"/>
            </a:endParaRPr>
          </a:p>
          <a:p>
            <a:endParaRPr lang="en-US" altLang="zh-CN" dirty="0"/>
          </a:p>
          <a:p>
            <a:r>
              <a:rPr lang="zh-CN" altLang="en-US" dirty="0"/>
              <a:t>类似的我们可以查看</a:t>
            </a:r>
            <a:r>
              <a:rPr lang="en-US" altLang="zh-CN" dirty="0"/>
              <a:t>main</a:t>
            </a:r>
            <a:r>
              <a:rPr lang="zh-CN" altLang="en-US" dirty="0"/>
              <a:t>函数所在的位置是</a:t>
            </a:r>
            <a:r>
              <a:rPr lang="en-US" altLang="zh-CN" dirty="0"/>
              <a:t>0x00</a:t>
            </a:r>
            <a:r>
              <a:rPr lang="en-US" altLang="zh-CN" sz="12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401190</a:t>
            </a:r>
            <a:r>
              <a:rPr lang="zh-CN" altLang="en-US" sz="12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处（红色标记）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Ch7.1   Fig.7-2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7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Preface of ch</a:t>
            </a:r>
            <a:r>
              <a:rPr lang="en-US" altLang="zh-CN"/>
              <a:t>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2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效率体现在</a:t>
            </a:r>
            <a:r>
              <a:rPr lang="en-US" altLang="zh-CN" dirty="0"/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在大型项目中，分离编译和链接如何促进开发团队的协作。一个团队可以同时处理不同的源文件，而不会互相干扰。这有助于更好地组织和分工项目。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可以同时编译多个文件。有条件使用增量编译，可以同时开启多个编译任务。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make –j100————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这是时间上的效率改进。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在空间上，不论是静态链接还是动态链接都会带来空间的节省。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静态链接生成的可执行文件更独立，但可能占用更多的磁盘空间，而动态链接可以进一步减小可执行文件的大小，多个执行文件可以动态共享函数库代码，但在运行时需要确保相应的库存在。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、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8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043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7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30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863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34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121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16/02/cve-2015-7547-glibc-getaddrinfo-stack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altLang="zh-CN" dirty="0"/>
              <a:t>Linking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Introduction to Computer Systems</a:t>
            </a:r>
            <a:br>
              <a:rPr lang="en-US" b="0" dirty="0"/>
            </a:br>
            <a:r>
              <a:rPr lang="en-US" sz="2000" b="0" dirty="0"/>
              <a:t>15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Nov. 7, 2024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Instructors: 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1: Chen </a:t>
            </a:r>
            <a:r>
              <a:rPr lang="en-US" altLang="zh-CN" b="1" dirty="0" err="1">
                <a:ea typeface="黑体" pitchFamily="49" charset="-122"/>
              </a:rPr>
              <a:t>Xiangqun</a:t>
            </a:r>
            <a:r>
              <a:rPr lang="en-US" altLang="zh-CN" b="1" dirty="0">
                <a:ea typeface="黑体" pitchFamily="49" charset="-122"/>
              </a:rPr>
              <a:t>, Liu Xianhua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2: Guan </a:t>
            </a:r>
            <a:r>
              <a:rPr lang="en-US" altLang="zh-CN" b="1" dirty="0" err="1">
                <a:ea typeface="黑体" pitchFamily="49" charset="-122"/>
              </a:rPr>
              <a:t>Xuetao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3: Lu Junlin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Linkers?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2: Efficiency</a:t>
            </a:r>
          </a:p>
          <a:p>
            <a:pPr lvl="1"/>
            <a:r>
              <a:rPr lang="en-US" dirty="0"/>
              <a:t>Time: Separate compilation</a:t>
            </a:r>
          </a:p>
          <a:p>
            <a:pPr lvl="2"/>
            <a:r>
              <a:rPr lang="en-US" dirty="0"/>
              <a:t>Change one source file, compile, and then relink.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r>
              <a:rPr lang="en-US" dirty="0"/>
              <a:t>Can compile multiple files concurrently.</a:t>
            </a:r>
          </a:p>
          <a:p>
            <a:pPr lvl="1"/>
            <a:r>
              <a:rPr lang="en-US" dirty="0"/>
              <a:t>Space: Libraries 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b="1" dirty="0"/>
              <a:t>Option 1: </a:t>
            </a:r>
            <a:r>
              <a:rPr lang="en-US" b="1" i="1" dirty="0"/>
              <a:t>Static Linking</a:t>
            </a:r>
          </a:p>
          <a:p>
            <a:pPr lvl="3"/>
            <a:r>
              <a:rPr lang="en-US" dirty="0"/>
              <a:t>Executable files and running memory images contain only the library code they actually use</a:t>
            </a:r>
          </a:p>
          <a:p>
            <a:pPr lvl="2"/>
            <a:r>
              <a:rPr lang="en-US" b="1" dirty="0"/>
              <a:t>Option 2: </a:t>
            </a:r>
            <a:r>
              <a:rPr lang="en-US" b="1" i="1" dirty="0"/>
              <a:t>Dynamic linking</a:t>
            </a:r>
          </a:p>
          <a:p>
            <a:pPr lvl="3"/>
            <a:r>
              <a:rPr lang="en-US" dirty="0"/>
              <a:t>Executable files contain no library code</a:t>
            </a:r>
          </a:p>
          <a:p>
            <a:pPr lvl="3"/>
            <a:r>
              <a:rPr lang="en-US" dirty="0"/>
              <a:t>During execution, single copy of library code can be shared across all executing processes</a:t>
            </a:r>
          </a:p>
          <a:p>
            <a:pPr marL="1371600" lvl="3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457200"/>
            <a:ext cx="6986587" cy="781050"/>
          </a:xfrm>
        </p:spPr>
        <p:txBody>
          <a:bodyPr/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49388"/>
            <a:ext cx="8853487" cy="4951412"/>
          </a:xfrm>
        </p:spPr>
        <p:txBody>
          <a:bodyPr/>
          <a:lstStyle/>
          <a:p>
            <a:r>
              <a:rPr lang="en-US" dirty="0"/>
              <a:t>Step 1: Symbol resolution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Programs define and reference </a:t>
            </a:r>
            <a:r>
              <a:rPr lang="en-US" i="1" dirty="0"/>
              <a:t>symbols</a:t>
            </a:r>
            <a:r>
              <a:rPr lang="en-US" dirty="0"/>
              <a:t> (global variables 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int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&amp;x;     /*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x */</a:t>
            </a:r>
            <a:endParaRPr lang="en-US" sz="1800" b="1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in object file (by assembler) 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entries.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  <a:endParaRPr lang="en-US" altLang="zh-CN" sz="800" dirty="0"/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During symbol resolution step, the linker associates each symbol reference with exactly one symbol definition.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2: Relocation</a:t>
            </a:r>
          </a:p>
          <a:p>
            <a:pPr lvl="1"/>
            <a:endParaRPr lang="en-US"/>
          </a:p>
          <a:p>
            <a:pPr lvl="1"/>
            <a:r>
              <a:rPr lang="en-US"/>
              <a:t>Merges separate code and data sections into single sections</a:t>
            </a:r>
          </a:p>
          <a:p>
            <a:pPr lvl="1"/>
            <a:endParaRPr lang="en-US"/>
          </a:p>
          <a:p>
            <a:pPr lvl="1"/>
            <a:r>
              <a:rPr lang="en-US"/>
              <a:t>Relocates symbols from their relative locations in the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o</a:t>
            </a:r>
            <a:r>
              <a:rPr lang="en-US"/>
              <a:t> files to their final absolute memory locations in the executable.</a:t>
            </a:r>
          </a:p>
          <a:p>
            <a:pPr lvl="1"/>
            <a:endParaRPr lang="en-US"/>
          </a:p>
          <a:p>
            <a:pPr lvl="1"/>
            <a:r>
              <a:rPr lang="en-US"/>
              <a:t>Updates all references to these symbols to reflect their new positions.</a:t>
            </a:r>
          </a:p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59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Let’s look at these two steps in more detail….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Relocatable object file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/>
              <a:t>Each 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 file is produced from exactly one source (</a:t>
            </a:r>
            <a:r>
              <a:rPr lang="en-US" dirty="0">
                <a:latin typeface="Courier New"/>
                <a:cs typeface="Courier New"/>
              </a:rPr>
              <a:t>.c</a:t>
            </a:r>
            <a:r>
              <a:rPr lang="en-US" dirty="0"/>
              <a:t>) file</a:t>
            </a:r>
          </a:p>
          <a:p>
            <a:endParaRPr lang="en-US" dirty="0"/>
          </a:p>
          <a:p>
            <a:r>
              <a:rPr lang="en-US" dirty="0"/>
              <a:t>Executable object file 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Contains code and data in a form that can be copied directly into memory and then executed.</a:t>
            </a:r>
          </a:p>
          <a:p>
            <a:endParaRPr lang="en-US" dirty="0"/>
          </a:p>
          <a:p>
            <a:r>
              <a:rPr lang="en-US" dirty="0"/>
              <a:t>Shared object file (</a:t>
            </a:r>
            <a:r>
              <a:rPr lang="en-US" dirty="0">
                <a:latin typeface="Courier New"/>
                <a:cs typeface="Courier New"/>
              </a:rPr>
              <a:t>.so </a:t>
            </a:r>
            <a:r>
              <a:rPr lang="en-US" dirty="0"/>
              <a:t>file)</a:t>
            </a:r>
          </a:p>
          <a:p>
            <a:pPr lvl="1"/>
            <a:r>
              <a:rPr lang="en-US" dirty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/>
              <a:t>Called </a:t>
            </a:r>
            <a:r>
              <a:rPr lang="en-US" i="1" dirty="0"/>
              <a:t>Dynamic Link Libraries</a:t>
            </a:r>
            <a:r>
              <a:rPr lang="en-US" dirty="0"/>
              <a:t> (DLLs) by Windows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binary format for object files</a:t>
            </a:r>
          </a:p>
          <a:p>
            <a:endParaRPr lang="en-US" dirty="0"/>
          </a:p>
          <a:p>
            <a:r>
              <a:rPr lang="en-US" dirty="0"/>
              <a:t>One unified format for </a:t>
            </a:r>
          </a:p>
          <a:p>
            <a:pPr lvl="1"/>
            <a:r>
              <a:rPr lang="en-US" dirty="0"/>
              <a:t>Relocatable object files (</a:t>
            </a:r>
            <a:r>
              <a:rPr lang="en-US" dirty="0">
                <a:latin typeface="Courier New"/>
                <a:cs typeface="Courier New"/>
              </a:rPr>
              <a:t>.o</a:t>
            </a:r>
            <a:r>
              <a:rPr lang="en-US" dirty="0"/>
              <a:t>), </a:t>
            </a:r>
          </a:p>
          <a:p>
            <a:pPr lvl="1"/>
            <a:r>
              <a:rPr lang="en-US" dirty="0"/>
              <a:t>Executable object files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object files (</a:t>
            </a:r>
            <a:r>
              <a:rPr lang="en-US" dirty="0">
                <a:latin typeface="Courier New"/>
                <a:cs typeface="Courier New"/>
              </a:rPr>
              <a:t>.so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Generic name: ELF binaries</a:t>
            </a:r>
          </a:p>
          <a:p>
            <a:endParaRPr lang="en-US" altLang="zh-CN" dirty="0"/>
          </a:p>
          <a:p>
            <a:r>
              <a:rPr lang="en-US" altLang="zh-CN" dirty="0"/>
              <a:t>First appeared in System V Release 4 Unix, c. 1989</a:t>
            </a:r>
          </a:p>
          <a:p>
            <a:r>
              <a:rPr lang="en-US" altLang="zh-CN" dirty="0"/>
              <a:t>Linux switched to ELF c. 1995,</a:t>
            </a:r>
            <a:r>
              <a:rPr lang="zh-CN" altLang="en-US" dirty="0"/>
              <a:t> </a:t>
            </a:r>
            <a:r>
              <a:rPr lang="en-US" altLang="zh-CN" dirty="0"/>
              <a:t>BSD later at c. 1998-2000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2286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862012"/>
            <a:ext cx="5576887" cy="5381625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E</a:t>
            </a:r>
            <a:r>
              <a:rPr lang="en-US" altLang="zh-CN" sz="2000" dirty="0"/>
              <a:t>LF</a:t>
            </a:r>
            <a:r>
              <a:rPr lang="en-GB" sz="2000" dirty="0"/>
              <a:t> header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Word size, byte ordering, file type (.o, exec, .so), machine type, etc.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Segment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Page size, virtual address memory segments (sections), segment sizes.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.text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Code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rodata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section</a:t>
            </a:r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Read only data: jump tables, string constants, ...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.data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Initialized global variables</a:t>
            </a:r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bss</a:t>
            </a:r>
            <a:r>
              <a:rPr lang="en-GB" sz="2000" dirty="0"/>
              <a:t> section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Uninitialized global variables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“Block Started by Symbol”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Has section header but occupies no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rel.text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ELF Object File Format (cont.)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  <a:ln/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symtab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Symbol 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Procedure and static variable names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Section names and locations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rel.text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.text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instructions that will need to be modified in the executable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Instructions for modifying.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</a:t>
            </a:r>
            <a:r>
              <a:rPr lang="en-GB" sz="2000" dirty="0" err="1">
                <a:latin typeface="Courier New" pitchFamily="49" charset="0"/>
              </a:rPr>
              <a:t>rel.data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Relocation info for </a:t>
            </a:r>
            <a:r>
              <a:rPr lang="en-GB" sz="1800" b="1" dirty="0">
                <a:latin typeface="Courier New" pitchFamily="49" charset="0"/>
              </a:rPr>
              <a:t>.data</a:t>
            </a:r>
            <a:r>
              <a:rPr lang="en-GB" sz="1800" b="1" dirty="0"/>
              <a:t> </a:t>
            </a:r>
            <a:r>
              <a:rPr lang="en-GB" sz="1800" dirty="0"/>
              <a:t>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Addresses of pointer data that will need to be modified in the merged executable</a:t>
            </a:r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.debug</a:t>
            </a:r>
            <a:r>
              <a:rPr lang="en-GB" sz="2000" dirty="0"/>
              <a:t> section</a:t>
            </a:r>
          </a:p>
          <a:p>
            <a:pPr lvl="1">
              <a:lnSpc>
                <a:spcPct val="7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Info for symbolic debugging (</a:t>
            </a:r>
            <a:r>
              <a:rPr lang="en-GB" sz="1800" b="1" dirty="0" err="1">
                <a:latin typeface="Courier New" pitchFamily="49" charset="0"/>
              </a:rPr>
              <a:t>gcc</a:t>
            </a:r>
            <a:r>
              <a:rPr lang="en-GB" sz="1800" b="1" dirty="0">
                <a:latin typeface="Courier New" pitchFamily="49" charset="0"/>
              </a:rPr>
              <a:t> -g</a:t>
            </a:r>
            <a:r>
              <a:rPr lang="en-GB" sz="1800" dirty="0"/>
              <a:t>)</a:t>
            </a:r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Section header table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rel.text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5882-4303-4912-A7FB-F9156E2C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Views of a ELF File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83630FA-56B7-4A04-98B6-563E65F8C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26574"/>
              </p:ext>
            </p:extLst>
          </p:nvPr>
        </p:nvGraphicFramePr>
        <p:xfrm>
          <a:off x="396875" y="2895600"/>
          <a:ext cx="3946525" cy="3108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946525">
                  <a:extLst>
                    <a:ext uri="{9D8B030D-6E8A-4147-A177-3AD203B41FA5}">
                      <a16:colId xmlns:a16="http://schemas.microsoft.com/office/drawing/2014/main" val="1126144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ELF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2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Program header table</a:t>
                      </a:r>
                      <a:b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395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4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89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4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66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Section header table</a:t>
                      </a:r>
                      <a:br>
                        <a:rPr lang="en-US" b="1" dirty="0"/>
                      </a:br>
                      <a:r>
                        <a:rPr lang="en-US" b="1" dirty="0"/>
                        <a:t>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0313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82C032-0DA3-4C5E-8E08-24703BF1D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66416"/>
              </p:ext>
            </p:extLst>
          </p:nvPr>
        </p:nvGraphicFramePr>
        <p:xfrm>
          <a:off x="4724400" y="2895600"/>
          <a:ext cx="3949700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9700">
                  <a:extLst>
                    <a:ext uri="{9D8B030D-6E8A-4147-A177-3AD203B41FA5}">
                      <a16:colId xmlns:a16="http://schemas.microsoft.com/office/drawing/2014/main" val="3914066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ELF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9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Program header table</a:t>
                      </a:r>
                      <a:br>
                        <a:rPr lang="en-US" b="1"/>
                      </a:br>
                      <a:r>
                        <a:rPr lang="en-US" b="1"/>
                        <a:t>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Segment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1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Segment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56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Segment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86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Section header table</a:t>
                      </a:r>
                      <a:b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9483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6234063-39C1-45E9-9126-17D1F0F4988A}"/>
              </a:ext>
            </a:extLst>
          </p:cNvPr>
          <p:cNvSpPr/>
          <p:nvPr/>
        </p:nvSpPr>
        <p:spPr>
          <a:xfrm>
            <a:off x="1507336" y="6017184"/>
            <a:ext cx="1725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Linking View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9F192F-3BC3-412D-8793-17EA2F4A47DD}"/>
              </a:ext>
            </a:extLst>
          </p:cNvPr>
          <p:cNvSpPr/>
          <p:nvPr/>
        </p:nvSpPr>
        <p:spPr>
          <a:xfrm>
            <a:off x="5681759" y="6004560"/>
            <a:ext cx="2034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Execution View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5616EB-11E2-40AD-9688-BC3BA932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1" y="1362075"/>
            <a:ext cx="89916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i="1" dirty="0">
                <a:solidFill>
                  <a:srgbClr val="C00000"/>
                </a:solidFill>
              </a:rPr>
              <a:t>Program header table/Segments </a:t>
            </a:r>
            <a:r>
              <a:rPr lang="en-US" altLang="zh-CN" dirty="0"/>
              <a:t>is used to build a process image (execute a program); relocatable files don’t need it.</a:t>
            </a:r>
          </a:p>
          <a:p>
            <a:r>
              <a:rPr lang="en-US" altLang="zh-CN" dirty="0"/>
              <a:t>Files used during linking must have a </a:t>
            </a:r>
            <a:r>
              <a:rPr lang="en-US" altLang="zh-CN" i="1" dirty="0">
                <a:solidFill>
                  <a:srgbClr val="C00000"/>
                </a:solidFill>
              </a:rPr>
              <a:t>section header table/Sections</a:t>
            </a:r>
            <a:r>
              <a:rPr lang="en-US" altLang="zh-CN" dirty="0"/>
              <a:t>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1569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defined by module </a:t>
            </a:r>
            <a:r>
              <a:rPr lang="en-GB" i="1"/>
              <a:t>m</a:t>
            </a:r>
            <a:r>
              <a:rPr lang="en-GB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C functions and non-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External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Global symbols that are referenced by module </a:t>
            </a:r>
            <a:r>
              <a:rPr lang="en-GB" i="1"/>
              <a:t>m</a:t>
            </a:r>
            <a:r>
              <a:rPr lang="en-GB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Local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Symbols that are defined and referenced exclusively by module </a:t>
            </a:r>
            <a:r>
              <a:rPr lang="en-GB" i="1"/>
              <a:t>m</a:t>
            </a:r>
            <a:r>
              <a:rPr lang="en-GB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E.g.: C functions and global variables defined with the </a:t>
            </a:r>
            <a:r>
              <a:rPr lang="en-GB" b="1">
                <a:latin typeface="Courier New" pitchFamily="49" charset="0"/>
              </a:rPr>
              <a:t>static</a:t>
            </a:r>
            <a:r>
              <a:rPr lang="en-GB">
                <a:latin typeface="Courier New" pitchFamily="49" charset="0"/>
              </a:rPr>
              <a:t> </a:t>
            </a:r>
            <a:r>
              <a:rPr lang="en-GB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>
                <a:solidFill>
                  <a:srgbClr val="C00000"/>
                </a:solidFill>
              </a:rPr>
              <a:t>Local linker symbols are </a:t>
            </a:r>
            <a:r>
              <a:rPr lang="en-GB" b="1" i="1">
                <a:solidFill>
                  <a:srgbClr val="C00000"/>
                </a:solidFill>
              </a:rPr>
              <a:t>not</a:t>
            </a:r>
            <a:r>
              <a:rPr lang="en-GB" b="1">
                <a:solidFill>
                  <a:srgbClr val="C00000"/>
                </a:solidFill>
              </a:rPr>
              <a:t> local program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Step 1: Symbol Resolution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7117" y="2005348"/>
            <a:ext cx="4369846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argc,char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sum(array,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31208" y="4233842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36963" y="2006935"/>
            <a:ext cx="4253301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07143" y="421578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016965" y="1188832"/>
            <a:ext cx="1050716" cy="2560207"/>
            <a:chOff x="1523473" y="689057"/>
            <a:chExt cx="165862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3" y="1335388"/>
              <a:ext cx="989206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1246" y="3423266"/>
            <a:ext cx="992579" cy="1936469"/>
            <a:chOff x="132131" y="3397531"/>
            <a:chExt cx="992579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132131" y="4687669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943495" y="3950899"/>
            <a:ext cx="1643599" cy="2018436"/>
            <a:chOff x="994380" y="3886202"/>
            <a:chExt cx="1643599" cy="2057398"/>
          </a:xfrm>
        </p:grpSpPr>
        <p:sp>
          <p:nvSpPr>
            <p:cNvPr id="28" name="TextBox 27"/>
            <p:cNvSpPr txBox="1"/>
            <p:nvPr/>
          </p:nvSpPr>
          <p:spPr>
            <a:xfrm>
              <a:off x="994380" y="5297269"/>
              <a:ext cx="1643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0" y="3886202"/>
              <a:ext cx="292180" cy="1411067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313022" y="4027098"/>
            <a:ext cx="1338828" cy="1642070"/>
            <a:chOff x="2400301" y="4609239"/>
            <a:chExt cx="1900433" cy="1734232"/>
          </a:xfrm>
        </p:grpSpPr>
        <p:sp>
          <p:nvSpPr>
            <p:cNvPr id="42" name="TextBox 41"/>
            <p:cNvSpPr txBox="1"/>
            <p:nvPr/>
          </p:nvSpPr>
          <p:spPr>
            <a:xfrm>
              <a:off x="2961906" y="569714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1" y="4609239"/>
              <a:ext cx="1231019" cy="1087901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828860" y="2285201"/>
            <a:ext cx="2173003" cy="3443866"/>
            <a:chOff x="3747951" y="3009039"/>
            <a:chExt cx="2173003" cy="3443866"/>
          </a:xfrm>
        </p:grpSpPr>
        <p:sp>
          <p:nvSpPr>
            <p:cNvPr id="49" name="TextBox 48"/>
            <p:cNvSpPr txBox="1"/>
            <p:nvPr/>
          </p:nvSpPr>
          <p:spPr>
            <a:xfrm>
              <a:off x="3747951" y="6083573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 bwMode="auto">
            <a:xfrm flipV="1">
              <a:off x="4540244" y="3009039"/>
              <a:ext cx="717556" cy="305004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6273715" y="2908635"/>
            <a:ext cx="2059165" cy="2774265"/>
            <a:chOff x="6324600" y="2882900"/>
            <a:chExt cx="2059165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5010834"/>
              <a:ext cx="20591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err="1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3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792130" y="1182403"/>
            <a:ext cx="2173003" cy="1473094"/>
            <a:chOff x="843015" y="1879705"/>
            <a:chExt cx="2173003" cy="1473094"/>
          </a:xfrm>
        </p:grpSpPr>
        <p:sp>
          <p:nvSpPr>
            <p:cNvPr id="71" name="TextBox 70"/>
            <p:cNvSpPr txBox="1"/>
            <p:nvPr/>
          </p:nvSpPr>
          <p:spPr>
            <a:xfrm>
              <a:off x="843015" y="1879705"/>
              <a:ext cx="2173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894847" y="2249037"/>
              <a:ext cx="1034670" cy="110376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02CCE90-B947-4FC7-A83A-799BCAF55E58}"/>
              </a:ext>
            </a:extLst>
          </p:cNvPr>
          <p:cNvSpPr/>
          <p:nvPr/>
        </p:nvSpPr>
        <p:spPr>
          <a:xfrm>
            <a:off x="81247" y="6217363"/>
            <a:ext cx="8986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C00000"/>
                </a:solidFill>
              </a:rPr>
              <a:t>How Linker Resolves Duplicate Symbol Definitions (such as sum</a:t>
            </a:r>
            <a:r>
              <a:rPr lang="en-US" altLang="zh-CN" dirty="0">
                <a:solidFill>
                  <a:srgbClr val="C00000"/>
                </a:solidFill>
              </a:rPr>
              <a:t>, array)?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altLang="zh-CN" dirty="0"/>
              <a:t>Linking: combining object files into programs</a:t>
            </a:r>
          </a:p>
          <a:p>
            <a:pPr lvl="1"/>
            <a:r>
              <a:rPr lang="en-US" altLang="zh-CN" dirty="0"/>
              <a:t>Object files</a:t>
            </a:r>
          </a:p>
          <a:p>
            <a:pPr lvl="1"/>
            <a:r>
              <a:rPr lang="en-US" altLang="zh-CN" dirty="0"/>
              <a:t>Linking mechanism</a:t>
            </a:r>
          </a:p>
          <a:p>
            <a:pPr lvl="2"/>
            <a:r>
              <a:rPr lang="en-US" altLang="zh-CN" dirty="0"/>
              <a:t>Symbols and symbol resolution</a:t>
            </a:r>
          </a:p>
          <a:p>
            <a:pPr lvl="2"/>
            <a:r>
              <a:rPr lang="en-US" altLang="zh-CN" dirty="0"/>
              <a:t>Relocation</a:t>
            </a:r>
          </a:p>
          <a:p>
            <a:r>
              <a:rPr lang="en-US" altLang="zh-CN" dirty="0"/>
              <a:t>Libraries</a:t>
            </a:r>
          </a:p>
          <a:p>
            <a:r>
              <a:rPr lang="en-US" altLang="zh-CN" dirty="0"/>
              <a:t>Dynamic linking,</a:t>
            </a:r>
            <a:r>
              <a:rPr lang="zh-CN" altLang="en-US" dirty="0"/>
              <a:t> </a:t>
            </a:r>
            <a:r>
              <a:rPr lang="en-US" altLang="zh-CN" dirty="0"/>
              <a:t>loading &amp; execution</a:t>
            </a:r>
          </a:p>
          <a:p>
            <a:r>
              <a:rPr lang="en-US" dirty="0"/>
              <a:t>Library </a:t>
            </a:r>
            <a:r>
              <a:rPr lang="en-US" altLang="zh-CN" dirty="0"/>
              <a:t>i</a:t>
            </a:r>
            <a:r>
              <a:rPr lang="en-US" dirty="0"/>
              <a:t>nter-positioning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/>
              <a:t>Local non-static C variables vs. local static C variables</a:t>
            </a:r>
          </a:p>
          <a:p>
            <a:pPr lvl="1"/>
            <a:r>
              <a:rPr lang="en-US"/>
              <a:t>local non-static C variables: stored on the stack </a:t>
            </a:r>
          </a:p>
          <a:p>
            <a:pPr lvl="1"/>
            <a:r>
              <a:rPr lang="en-US"/>
              <a:t>local static C variables: stored in either </a:t>
            </a:r>
            <a:r>
              <a:rPr lang="en-US">
                <a:latin typeface="Courier New"/>
                <a:cs typeface="Courier New"/>
              </a:rPr>
              <a:t>.</a:t>
            </a:r>
            <a:r>
              <a:rPr lang="en-US" err="1">
                <a:latin typeface="Courier New"/>
                <a:cs typeface="Courier New"/>
              </a:rPr>
              <a:t>bss</a:t>
            </a:r>
            <a:r>
              <a:rPr lang="en-US">
                <a:latin typeface="Courier New"/>
                <a:cs typeface="Courier New"/>
              </a:rPr>
              <a:t>, </a:t>
            </a:r>
            <a:r>
              <a:rPr lang="en-US"/>
              <a:t>or </a:t>
            </a:r>
            <a:r>
              <a:rPr lang="en-US">
                <a:latin typeface="Courier New"/>
                <a:cs typeface="Courier New"/>
              </a:rPr>
              <a:t>.data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1213" y="2574147"/>
            <a:ext cx="3328787" cy="4249498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x = 15;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f()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x = 17;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return x++;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g()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static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x = 19;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return x += 14;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h()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return x += 27;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itchFamily="34" charset="0"/>
              </a:rPr>
              <a:t>Compiler allocates space in </a:t>
            </a:r>
            <a:r>
              <a:rPr lang="en-US" sz="2000">
                <a:latin typeface="Courier New"/>
                <a:cs typeface="Courier New"/>
              </a:rPr>
              <a:t>.data </a:t>
            </a:r>
            <a:r>
              <a:rPr lang="en-US" sz="2000">
                <a:latin typeface="Calibri" pitchFamily="34" charset="0"/>
              </a:rPr>
              <a:t>for each definition of </a:t>
            </a:r>
            <a:r>
              <a:rPr lang="en-US" sz="2000">
                <a:latin typeface="Courier New"/>
                <a:cs typeface="Courier New"/>
              </a:rPr>
              <a:t>x</a:t>
            </a:r>
          </a:p>
          <a:p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Creates local symbols in the symbol table with unique names, e.g., </a:t>
            </a:r>
            <a:r>
              <a:rPr lang="en-US" sz="2000">
                <a:latin typeface="Courier New"/>
                <a:cs typeface="Courier New"/>
              </a:rPr>
              <a:t>x</a:t>
            </a:r>
            <a:r>
              <a:rPr lang="en-US" sz="2000">
                <a:latin typeface="Calibri" pitchFamily="34" charset="0"/>
              </a:rPr>
              <a:t>, </a:t>
            </a:r>
            <a:r>
              <a:rPr lang="en-US" sz="2000">
                <a:latin typeface="Courier New"/>
                <a:cs typeface="Courier New"/>
              </a:rPr>
              <a:t>x.1721</a:t>
            </a:r>
            <a:r>
              <a:rPr lang="en-US" sz="2000">
                <a:latin typeface="Calibri" pitchFamily="34" charset="0"/>
              </a:rPr>
              <a:t> and </a:t>
            </a:r>
            <a:r>
              <a:rPr lang="en-US" sz="2000">
                <a:latin typeface="Courier New"/>
                <a:cs typeface="Courier New"/>
              </a:rPr>
              <a:t>x.1724</a:t>
            </a:r>
            <a:r>
              <a:rPr lang="en-US" sz="2000">
                <a:latin typeface="Calibri" pitchFamily="34" charset="0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21392" y="6478338"/>
            <a:ext cx="217547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static-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local.c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6562"/>
            <a:ext cx="9157228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How Linker Resolves Duplicate Symbol Names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6786" y="1290061"/>
            <a:ext cx="8307387" cy="144621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Strong</a:t>
            </a:r>
            <a:r>
              <a:rPr lang="en-GB" dirty="0"/>
              <a:t>: procedures and initialized global variables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Weak</a:t>
            </a:r>
            <a:r>
              <a:rPr lang="en-GB" dirty="0"/>
              <a:t>: uninitialized global variables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Or ones declared with specifier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extern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dirty="0"/>
              <a:t>Compiler exports </a:t>
            </a:r>
            <a:r>
              <a:rPr lang="en-US" altLang="zh-CN" dirty="0"/>
              <a:t>such kind of</a:t>
            </a:r>
            <a:r>
              <a:rPr lang="en-GB" altLang="zh-CN" dirty="0"/>
              <a:t> information and assembler encodes it implicitly in the symbol table of ELF files.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4655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4655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4285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4285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515359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5334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4645594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832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5193282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5407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4651415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834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item can be defined only 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Otherwise: Linker error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2: Given a strong symbol and multiple weak symbols, choose the strong symbol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References to the weak symbol resolve to the strong symbol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3: If there are multiple weak symbols, pick an arbitrary one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Courier New" pitchFamily="49" charset="0"/>
            </a:endParaRP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404743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69663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Calibri" panose="020F0502020204030204" pitchFamily="34" charset="0"/>
              </a:rPr>
              <a:t>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91719" y="5810949"/>
            <a:ext cx="4459467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Important: Linker does not do type checking.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9245880F-7DD5-4B35-A5B8-0CE59EB1C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63" y="6171471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/>
      <p:bldP spid="26637" grpId="0"/>
      <p:bldP spid="26638" grpId="0"/>
      <p:bldP spid="26639" grpId="0"/>
      <p:bldP spid="26641" grpId="0"/>
      <p:bldP spid="26642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avoiding type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global variables as much as possible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/>
              <a:t>as much as possible</a:t>
            </a:r>
          </a:p>
          <a:p>
            <a:r>
              <a:rPr lang="en-US" dirty="0"/>
              <a:t>Declare </a:t>
            </a:r>
            <a:r>
              <a:rPr lang="en-US" i="1" dirty="0"/>
              <a:t>everything</a:t>
            </a:r>
            <a:r>
              <a:rPr lang="en-US" dirty="0"/>
              <a:t> that’s not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zh-C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a header file</a:t>
            </a:r>
          </a:p>
          <a:p>
            <a:pPr lvl="1"/>
            <a:r>
              <a:rPr lang="en-US" dirty="0"/>
              <a:t>Make sure to include the header file everywhere it’s relevant</a:t>
            </a:r>
          </a:p>
          <a:p>
            <a:pPr lvl="1"/>
            <a:r>
              <a:rPr lang="en-US" dirty="0"/>
              <a:t>Including the files that define those symbols</a:t>
            </a:r>
          </a:p>
          <a:p>
            <a:r>
              <a:rPr lang="en-US" dirty="0"/>
              <a:t>Always put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declarations in header files</a:t>
            </a:r>
          </a:p>
          <a:p>
            <a:pPr lvl="1"/>
            <a:r>
              <a:rPr lang="en-US" dirty="0"/>
              <a:t>Unnecessary but harmless for function declarations</a:t>
            </a:r>
          </a:p>
          <a:p>
            <a:pPr lvl="1"/>
            <a:r>
              <a:rPr lang="en-US" dirty="0"/>
              <a:t>Avoids the quirky behavior of extern-less global variables</a:t>
            </a:r>
          </a:p>
          <a:p>
            <a:r>
              <a:rPr lang="en-US" dirty="0"/>
              <a:t>Always write (void) when a function takes no arg</a:t>
            </a:r>
            <a:r>
              <a:rPr lang="en-US" altLang="zh-CN" dirty="0"/>
              <a:t>ument</a:t>
            </a:r>
            <a:r>
              <a:rPr lang="en-US" dirty="0"/>
              <a:t>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no_args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Leaving out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 means “I’m </a:t>
            </a:r>
            <a:r>
              <a:rPr lang="en-US" i="1" dirty="0"/>
              <a:t>not saying</a:t>
            </a:r>
            <a:r>
              <a:rPr lang="en-US" dirty="0"/>
              <a:t> what argument list this function takes.”  Turns off argument type checking!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Step 2: Relocation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sum()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 array[2]={1,2}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Relocatable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sum()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995862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alibri" pitchFamily="34" charset="0"/>
                  <a:ea typeface="msgothic" charset="0"/>
                  <a:cs typeface="msgothic" charset="0"/>
                </a:rPr>
                <a:t>System data</a:t>
              </a: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 array[2]={1,2}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3728D-24C5-47B1-9671-B36824C0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2-Step Relocation in Static 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78561-E4D2-4A83-B6B5-A33E62D3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Relocating sections and symbol definitions</a:t>
            </a:r>
          </a:p>
          <a:p>
            <a:pPr lvl="1"/>
            <a:r>
              <a:rPr lang="en-US" altLang="zh-CN" dirty="0"/>
              <a:t>Merges all sections of the same type into a new aggregate section of the same type.</a:t>
            </a:r>
          </a:p>
          <a:p>
            <a:pPr lvl="1"/>
            <a:r>
              <a:rPr lang="en-US" altLang="zh-CN" dirty="0"/>
              <a:t>Assigns run-time memory addresses to</a:t>
            </a:r>
          </a:p>
          <a:p>
            <a:pPr lvl="2"/>
            <a:r>
              <a:rPr lang="en-US" altLang="zh-CN" dirty="0"/>
              <a:t>The new aggregate section.</a:t>
            </a:r>
          </a:p>
          <a:p>
            <a:pPr lvl="2"/>
            <a:r>
              <a:rPr lang="en-US" altLang="zh-CN" dirty="0"/>
              <a:t>Each section defined by  the input modules.</a:t>
            </a:r>
          </a:p>
          <a:p>
            <a:pPr lvl="2"/>
            <a:r>
              <a:rPr lang="en-US" altLang="zh-CN" dirty="0"/>
              <a:t>Each symbol defined by the input modules.</a:t>
            </a:r>
          </a:p>
          <a:p>
            <a:r>
              <a:rPr lang="en-US" altLang="zh-CN" dirty="0"/>
              <a:t>Relocating symbol references with sections</a:t>
            </a:r>
          </a:p>
          <a:p>
            <a:pPr lvl="1"/>
            <a:r>
              <a:rPr lang="en-US" altLang="zh-CN" dirty="0"/>
              <a:t>Modifies every symbol reference in the bodies of the code and data sections so that they point to the correct run-time addresses.</a:t>
            </a:r>
          </a:p>
          <a:p>
            <a:pPr lvl="1"/>
            <a:r>
              <a:rPr lang="en-US" altLang="zh-CN" dirty="0"/>
              <a:t>It relies on data structures in the relocatable modules known as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relocation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entries.</a:t>
            </a:r>
          </a:p>
        </p:txBody>
      </p:sp>
    </p:spTree>
    <p:extLst>
      <p:ext uri="{BB962C8B-B14F-4D97-AF65-F5344CB8AC3E}">
        <p14:creationId xmlns:p14="http://schemas.microsoft.com/office/powerpoint/2010/main" val="12997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B6DC9-57E3-43E7-8971-09B76B38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Relocation Entries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45F284-5FC8-4651-A45D-25C95BBB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10572"/>
              </p:ext>
            </p:extLst>
          </p:nvPr>
        </p:nvGraphicFramePr>
        <p:xfrm>
          <a:off x="245255" y="1752600"/>
          <a:ext cx="8724900" cy="3566160"/>
        </p:xfrm>
        <a:graphic>
          <a:graphicData uri="http://schemas.openxmlformats.org/drawingml/2006/table">
            <a:tbl>
              <a:tblPr/>
              <a:tblGrid>
                <a:gridCol w="589316">
                  <a:extLst>
                    <a:ext uri="{9D8B030D-6E8A-4147-A177-3AD203B41FA5}">
                      <a16:colId xmlns:a16="http://schemas.microsoft.com/office/drawing/2014/main" val="3964667150"/>
                    </a:ext>
                  </a:extLst>
                </a:gridCol>
                <a:gridCol w="8135584">
                  <a:extLst>
                    <a:ext uri="{9D8B030D-6E8A-4147-A177-3AD203B41FA5}">
                      <a16:colId xmlns:a16="http://schemas.microsoft.com/office/drawing/2014/main" val="3803490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b="1" u="none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/* Relocation table entry with addend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(in section of type SHT_RELA). */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83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660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i="0" dirty="0">
                          <a:solidFill>
                            <a:srgbClr val="8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7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661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5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662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Elf64_Addr </a:t>
                      </a:r>
                      <a:r>
                        <a:rPr lang="en-US" b="1" i="0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r_offset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Address */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07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663</a:t>
                      </a:r>
                      <a:endParaRPr lang="zh-CN" altLang="en-US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Elf64_XWord </a:t>
                      </a:r>
                      <a:r>
                        <a:rPr lang="en-US" b="1" i="0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r_info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Relocation type and symbol index */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237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Elf64_S</a:t>
                      </a:r>
                      <a:r>
                        <a:rPr lang="en-US" altLang="zh-CN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b="1" i="0" dirty="0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 </a:t>
                      </a:r>
                      <a:r>
                        <a:rPr lang="en-US" b="1" i="0" dirty="0" err="1">
                          <a:solidFill>
                            <a:srgbClr val="860D0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r_addend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b="1" i="0" dirty="0"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Addend */</a:t>
                      </a:r>
                      <a:endParaRPr lang="en-US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1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n-US" b="1" i="0" dirty="0">
                          <a:solidFill>
                            <a:srgbClr val="80008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Elf64_Rela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3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ELF64_R_SYM(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((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&gt;&gt; 32)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9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u="none" dirty="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#define ELF64_R_TYPE(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((</a:t>
                      </a:r>
                      <a:r>
                        <a:rPr lang="en-US" b="1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 0xffffffff)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23981"/>
                  </a:ext>
                </a:extLst>
              </a:tr>
            </a:tbl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65330-BBCC-48FB-8B85-83512F18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1"/>
            <a:ext cx="9121775" cy="905442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>
                <a:solidFill>
                  <a:srgbClr val="C00000"/>
                </a:solidFill>
              </a:rPr>
              <a:t>relocation entry </a:t>
            </a:r>
            <a:r>
              <a:rPr lang="en-US" altLang="zh-CN" dirty="0"/>
              <a:t>generates from reference with unknown location.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5C5FA79-84FE-4C44-BCB8-6E5A430E60E9}"/>
              </a:ext>
            </a:extLst>
          </p:cNvPr>
          <p:cNvSpPr txBox="1">
            <a:spLocks/>
          </p:cNvSpPr>
          <p:nvPr/>
        </p:nvSpPr>
        <p:spPr bwMode="auto">
          <a:xfrm>
            <a:off x="-76200" y="5351916"/>
            <a:ext cx="9046355" cy="90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zh-CN" i="1" kern="0" dirty="0" err="1">
                <a:solidFill>
                  <a:srgbClr val="C00000"/>
                </a:solidFill>
              </a:rPr>
              <a:t>r_offset</a:t>
            </a:r>
            <a:r>
              <a:rPr lang="en-US" altLang="zh-CN" i="1" kern="0" dirty="0">
                <a:solidFill>
                  <a:srgbClr val="C00000"/>
                </a:solidFill>
              </a:rPr>
              <a:t> </a:t>
            </a:r>
            <a:r>
              <a:rPr lang="en-US" altLang="zh-CN" b="0" kern="0" dirty="0"/>
              <a:t>is the section offset of the reference that will be modified.</a:t>
            </a:r>
          </a:p>
          <a:p>
            <a:pPr lvl="1"/>
            <a:r>
              <a:rPr lang="en-US" altLang="zh-CN" i="1" kern="0" dirty="0">
                <a:solidFill>
                  <a:srgbClr val="C00000"/>
                </a:solidFill>
              </a:rPr>
              <a:t>ELF_64_R_SYM </a:t>
            </a:r>
            <a:r>
              <a:rPr lang="en-US" altLang="zh-CN" b="0" kern="0" dirty="0"/>
              <a:t>identifies the symbol that the reference should point to.</a:t>
            </a:r>
          </a:p>
          <a:p>
            <a:pPr lvl="1"/>
            <a:r>
              <a:rPr lang="en-US" altLang="zh-CN" i="1" kern="0" dirty="0">
                <a:solidFill>
                  <a:srgbClr val="C00000"/>
                </a:solidFill>
              </a:rPr>
              <a:t>ELF_64_R_TYPE </a:t>
            </a:r>
            <a:r>
              <a:rPr lang="en-US" altLang="zh-CN" b="0" kern="0" dirty="0"/>
              <a:t>tells the linker how to modify the new reference.</a:t>
            </a:r>
          </a:p>
          <a:p>
            <a:pPr lvl="1"/>
            <a:r>
              <a:rPr lang="en-US" altLang="zh-CN" i="1" kern="0" dirty="0" err="1">
                <a:solidFill>
                  <a:srgbClr val="C00000"/>
                </a:solidFill>
              </a:rPr>
              <a:t>r_addend</a:t>
            </a:r>
            <a:r>
              <a:rPr lang="en-US" altLang="zh-CN" i="1" kern="0" dirty="0">
                <a:solidFill>
                  <a:srgbClr val="C00000"/>
                </a:solidFill>
              </a:rPr>
              <a:t> </a:t>
            </a:r>
            <a:r>
              <a:rPr lang="en-US" altLang="zh-CN" b="0" kern="0" dirty="0"/>
              <a:t>is a constant used for offset adjustment in some kind of relocation.</a:t>
            </a:r>
          </a:p>
        </p:txBody>
      </p:sp>
    </p:spTree>
    <p:extLst>
      <p:ext uri="{BB962C8B-B14F-4D97-AF65-F5344CB8AC3E}">
        <p14:creationId xmlns:p14="http://schemas.microsoft.com/office/powerpoint/2010/main" val="23188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60906-CE6D-4080-AE52-0EE192A4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Most Basic Relocation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83A0E-18C5-41C7-9520-2268AE5F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R_X86_64_PC32</a:t>
            </a:r>
          </a:p>
          <a:p>
            <a:pPr lvl="1"/>
            <a:r>
              <a:rPr lang="en-US" altLang="zh-CN" dirty="0"/>
              <a:t>Relocates a reference that uses a 32-bit PC-relative address.</a:t>
            </a:r>
          </a:p>
          <a:p>
            <a:r>
              <a:rPr lang="en-US" altLang="zh-CN" dirty="0"/>
              <a:t>R_X86_64_32/R_X86_64_32S</a:t>
            </a:r>
          </a:p>
          <a:p>
            <a:pPr lvl="1"/>
            <a:r>
              <a:rPr lang="en-US" altLang="zh-CN" dirty="0"/>
              <a:t>Relocates a reference that uses a 32-bit absolute address.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929258-9051-44AB-90D3-6ADF1452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6845"/>
            <a:ext cx="9144000" cy="36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7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879053"/>
            <a:ext cx="9144000" cy="231050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readelf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-r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main.o</a:t>
            </a:r>
            <a:b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0x560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2 entries:</a:t>
            </a:r>
            <a:b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000000000015 00080000000a R_X86_64_32  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00000000001a 000a00000002 R_X86_64_PC32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- 4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0x590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4FA438-4F29-4D4E-B6EE-9BD913E15155}"/>
              </a:ext>
            </a:extLst>
          </p:cNvPr>
          <p:cNvSpPr/>
          <p:nvPr/>
        </p:nvSpPr>
        <p:spPr bwMode="auto">
          <a:xfrm>
            <a:off x="3200400" y="3439208"/>
            <a:ext cx="1676400" cy="2589232"/>
          </a:xfrm>
          <a:prstGeom prst="rect">
            <a:avLst/>
          </a:prstGeom>
          <a:solidFill>
            <a:srgbClr val="66CCFF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type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A623A1-320E-4784-BC1C-894F7FED1374}"/>
              </a:ext>
            </a:extLst>
          </p:cNvPr>
          <p:cNvSpPr/>
          <p:nvPr/>
        </p:nvSpPr>
        <p:spPr bwMode="auto">
          <a:xfrm>
            <a:off x="0" y="3439208"/>
            <a:ext cx="1676400" cy="2589232"/>
          </a:xfrm>
          <a:prstGeom prst="rect">
            <a:avLst/>
          </a:prstGeom>
          <a:solidFill>
            <a:srgbClr val="FF9999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offset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55DAA9-A44A-4921-82EE-166A79BAB222}"/>
              </a:ext>
            </a:extLst>
          </p:cNvPr>
          <p:cNvSpPr/>
          <p:nvPr/>
        </p:nvSpPr>
        <p:spPr bwMode="auto">
          <a:xfrm>
            <a:off x="7162800" y="3433346"/>
            <a:ext cx="1888066" cy="2589232"/>
          </a:xfrm>
          <a:prstGeom prst="rect">
            <a:avLst/>
          </a:prstGeom>
          <a:solidFill>
            <a:srgbClr val="92D050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symbol 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&amp; addend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F39B8F9-F3EB-487B-87D5-8641B6DE00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3810000"/>
            <a:ext cx="1820333" cy="2218440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BBD054-9489-40C5-AC1D-2CE8E91DF9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4080338"/>
            <a:ext cx="1828800" cy="1942240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95A6B2-B23F-43FE-8182-AF4584BA84D5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5013232"/>
            <a:ext cx="1828800" cy="1009346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617743C-D624-41C0-8F5C-54144FD69423}"/>
              </a:ext>
            </a:extLst>
          </p:cNvPr>
          <p:cNvSpPr txBox="1"/>
          <p:nvPr/>
        </p:nvSpPr>
        <p:spPr>
          <a:xfrm>
            <a:off x="1524000" y="612693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Totally 3 symbols to be relocated. </a:t>
            </a:r>
            <a:endParaRPr lang="zh-CN" alt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  <p:bldP spid="11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 Program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508500" cy="2862322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 err="1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    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56209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Relocation Entries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)</a:t>
            </a:r>
            <a:endParaRPr lang="en-GB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879053"/>
            <a:ext cx="9144000" cy="231050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readelf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-r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main.o</a:t>
            </a:r>
            <a:b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0x560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2 entries:</a:t>
            </a:r>
            <a:b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9999"/>
                </a:highlight>
                <a:latin typeface="Courier New"/>
                <a:cs typeface="Courier New"/>
              </a:rPr>
              <a:t>000000000015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00FF"/>
                </a:highlight>
                <a:latin typeface="Courier New"/>
                <a:cs typeface="Courier New"/>
              </a:rPr>
              <a:t>00080000000a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66CCFF"/>
                </a:highlight>
                <a:latin typeface="Courier New"/>
                <a:cs typeface="Courier New"/>
              </a:rPr>
              <a:t>R_X86_64_32  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0000000000000000 </a:t>
            </a:r>
            <a:r>
              <a:rPr lang="fr-FR" sz="16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array</a:t>
            </a:r>
            <a:r>
              <a:rPr lang="fr-FR" sz="16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 + 0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00000000001a 000a00000002 R_X86_64_PC32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- 4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0x590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64FC939D-54AC-442F-A267-FB246D992287}"/>
              </a:ext>
            </a:extLst>
          </p:cNvPr>
          <p:cNvSpPr/>
          <p:nvPr/>
        </p:nvSpPr>
        <p:spPr bwMode="auto">
          <a:xfrm>
            <a:off x="76200" y="4191000"/>
            <a:ext cx="8974666" cy="2231322"/>
          </a:xfrm>
          <a:prstGeom prst="wedgeRoundRectCallout">
            <a:avLst>
              <a:gd name="adj1" fmla="val 40629"/>
              <a:gd name="adj2" fmla="val 59219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200" b="0" i="1" dirty="0"/>
              <a:t>Dear Linker, </a:t>
            </a:r>
          </a:p>
          <a:p>
            <a:r>
              <a:rPr lang="en-US" altLang="zh-CN" sz="2200" b="0" i="1" dirty="0"/>
              <a:t>       Please patch</a:t>
            </a:r>
            <a:r>
              <a:rPr lang="en-US" altLang="zh-CN" sz="2200" b="0" i="1" dirty="0">
                <a:highlight>
                  <a:srgbClr val="FF9999"/>
                </a:highlight>
              </a:rPr>
              <a:t> the .</a:t>
            </a:r>
            <a:r>
              <a:rPr lang="en-US" altLang="zh-CN" sz="2200" b="0" i="1" dirty="0" err="1">
                <a:highlight>
                  <a:srgbClr val="FF9999"/>
                </a:highlight>
              </a:rPr>
              <a:t>rela.text</a:t>
            </a:r>
            <a:r>
              <a:rPr lang="en-US" altLang="zh-CN" sz="2200" b="0" i="1" dirty="0">
                <a:highlight>
                  <a:srgbClr val="FF9999"/>
                </a:highlight>
              </a:rPr>
              <a:t> section at offsets 0x15.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66CCFF"/>
                </a:highlight>
              </a:rPr>
              <a:t>Patch in a 32-bit value like following steps.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FF00FF"/>
                </a:highlight>
              </a:rPr>
              <a:t>When you determine the </a:t>
            </a:r>
            <a:r>
              <a:rPr lang="en-US" altLang="zh-CN" sz="2200" b="0" i="1" dirty="0" err="1">
                <a:highlight>
                  <a:srgbClr val="FF00FF"/>
                </a:highlight>
              </a:rPr>
              <a:t>addr</a:t>
            </a:r>
            <a:r>
              <a:rPr lang="en-US" altLang="zh-CN" sz="2200" b="0" i="1" dirty="0">
                <a:highlight>
                  <a:srgbClr val="FF00FF"/>
                </a:highlight>
              </a:rPr>
              <a:t> of .data</a:t>
            </a:r>
            <a:r>
              <a:rPr lang="en-US" altLang="zh-CN" sz="2200" b="0" i="1" dirty="0"/>
              <a:t>, compute </a:t>
            </a:r>
            <a:r>
              <a:rPr lang="en-US" altLang="zh-CN" sz="2200" b="0" i="1" dirty="0">
                <a:highlight>
                  <a:srgbClr val="66CCFF"/>
                </a:highlight>
              </a:rPr>
              <a:t>[</a:t>
            </a:r>
            <a:r>
              <a:rPr lang="en-US" altLang="zh-CN" sz="2200" b="0" i="1" dirty="0" err="1">
                <a:highlight>
                  <a:srgbClr val="66CCFF"/>
                </a:highlight>
              </a:rPr>
              <a:t>addr</a:t>
            </a:r>
            <a:r>
              <a:rPr lang="en-US" altLang="zh-CN" sz="2200" b="0" i="1" dirty="0">
                <a:highlight>
                  <a:srgbClr val="66CCFF"/>
                </a:highlight>
              </a:rPr>
              <a:t> of array] + [</a:t>
            </a:r>
            <a:r>
              <a:rPr lang="en-US" altLang="zh-CN" sz="2200" b="0" i="1" dirty="0">
                <a:highlight>
                  <a:srgbClr val="00FF00"/>
                </a:highlight>
              </a:rPr>
              <a:t>addend</a:t>
            </a:r>
            <a:r>
              <a:rPr lang="en-US" altLang="zh-CN" sz="2200" b="0" i="1" dirty="0">
                <a:highlight>
                  <a:srgbClr val="66CCFF"/>
                </a:highlight>
              </a:rPr>
              <a:t>, which equals 0] </a:t>
            </a:r>
            <a:r>
              <a:rPr lang="en-US" altLang="zh-CN" sz="2200" b="0" i="1" dirty="0"/>
              <a:t>and place the result at the prescribed place. </a:t>
            </a:r>
          </a:p>
          <a:p>
            <a:pPr indent="6096000"/>
            <a:r>
              <a:rPr lang="en-US" altLang="zh-CN" sz="2200" b="0" i="1" dirty="0"/>
              <a:t>Sincerely, </a:t>
            </a:r>
          </a:p>
          <a:p>
            <a:pPr indent="6096000"/>
            <a:r>
              <a:rPr lang="en-US" altLang="zh-CN" sz="2200" b="0" i="1" dirty="0"/>
              <a:t>Assembler</a:t>
            </a:r>
          </a:p>
        </p:txBody>
      </p:sp>
      <p:pic>
        <p:nvPicPr>
          <p:cNvPr id="18" name="Picture 2" descr="http://img.crcz.com/allimg/202002/21/1582258509361466.jpg">
            <a:extLst>
              <a:ext uri="{FF2B5EF4-FFF2-40B4-BE49-F238E27FC236}">
                <a16:creationId xmlns:a16="http://schemas.microsoft.com/office/drawing/2014/main" id="{AADEF084-25FB-481B-8139-F78696FD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738" y="6202606"/>
            <a:ext cx="597797" cy="5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54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</a:t>
            </a:r>
            <a:r>
              <a:rPr lang="en-GB" altLang="zh-CN" dirty="0"/>
              <a:t>Entries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)</a:t>
            </a:r>
            <a:endParaRPr lang="en-GB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2879053"/>
            <a:ext cx="9144000" cy="231050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readelf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-r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main.o</a:t>
            </a:r>
            <a:b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0x560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2 entries:</a:t>
            </a:r>
            <a:b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000000000015 00080000000a R_X86_64_32    0000000000000000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9999"/>
                </a:highlight>
                <a:latin typeface="Courier New"/>
                <a:cs typeface="Courier New"/>
              </a:rPr>
              <a:t>00000000001a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00FF"/>
                </a:highlight>
                <a:latin typeface="Courier New"/>
                <a:cs typeface="Courier New"/>
              </a:rPr>
              <a:t>000a00000002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66CCFF"/>
                </a:highlight>
                <a:latin typeface="Courier New"/>
                <a:cs typeface="Courier New"/>
              </a:rPr>
              <a:t>R_X86_64_PC32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0000000000000000 </a:t>
            </a:r>
            <a:r>
              <a:rPr lang="fr-FR" sz="16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sum</a:t>
            </a:r>
            <a:r>
              <a:rPr lang="fr-FR" sz="1600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cs typeface="Courier New"/>
              </a:rPr>
              <a:t> - 4</a:t>
            </a:r>
          </a:p>
          <a:p>
            <a:endParaRPr lang="fr-FR" sz="1600" dirty="0">
              <a:solidFill>
                <a:srgbClr val="000000"/>
              </a:solidFill>
              <a:highlight>
                <a:srgbClr val="00FF00"/>
              </a:highlight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0x590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</a:t>
            </a:r>
            <a:r>
              <a:rPr lang="fr-FR" sz="1600" err="1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Value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64FC939D-54AC-442F-A267-FB246D992287}"/>
              </a:ext>
            </a:extLst>
          </p:cNvPr>
          <p:cNvSpPr/>
          <p:nvPr/>
        </p:nvSpPr>
        <p:spPr bwMode="auto">
          <a:xfrm>
            <a:off x="60036" y="4234050"/>
            <a:ext cx="8974666" cy="2395349"/>
          </a:xfrm>
          <a:prstGeom prst="wedgeRoundRectCallout">
            <a:avLst>
              <a:gd name="adj1" fmla="val 41455"/>
              <a:gd name="adj2" fmla="val 56124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200" b="0" i="1" dirty="0"/>
              <a:t>Dear Linker, </a:t>
            </a:r>
          </a:p>
          <a:p>
            <a:r>
              <a:rPr lang="en-US" altLang="zh-CN" sz="2200" b="0" i="1" dirty="0"/>
              <a:t>       Please patch</a:t>
            </a:r>
            <a:r>
              <a:rPr lang="en-US" altLang="zh-CN" sz="2200" b="0" i="1" dirty="0">
                <a:highlight>
                  <a:srgbClr val="FF9999"/>
                </a:highlight>
              </a:rPr>
              <a:t> the .</a:t>
            </a:r>
            <a:r>
              <a:rPr lang="en-US" altLang="zh-CN" sz="2200" b="0" i="1" dirty="0" err="1">
                <a:highlight>
                  <a:srgbClr val="FF9999"/>
                </a:highlight>
              </a:rPr>
              <a:t>rela.text</a:t>
            </a:r>
            <a:r>
              <a:rPr lang="en-US" altLang="zh-CN" sz="2200" b="0" i="1" dirty="0">
                <a:highlight>
                  <a:srgbClr val="FF9999"/>
                </a:highlight>
              </a:rPr>
              <a:t> section at offsets 0x1a.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66CCFF"/>
                </a:highlight>
              </a:rPr>
              <a:t>Patch in a 32-bit “PC-relative” value like following steps.</a:t>
            </a:r>
            <a:r>
              <a:rPr lang="en-US" altLang="zh-CN" sz="2200" b="0" i="1" dirty="0"/>
              <a:t> </a:t>
            </a:r>
            <a:r>
              <a:rPr lang="en-US" altLang="zh-CN" sz="2200" b="0" i="1" dirty="0">
                <a:highlight>
                  <a:srgbClr val="FF00FF"/>
                </a:highlight>
              </a:rPr>
              <a:t>When you determine the </a:t>
            </a:r>
            <a:r>
              <a:rPr lang="en-US" altLang="zh-CN" sz="2200" b="0" i="1" dirty="0" err="1">
                <a:highlight>
                  <a:srgbClr val="FF00FF"/>
                </a:highlight>
              </a:rPr>
              <a:t>addr</a:t>
            </a:r>
            <a:r>
              <a:rPr lang="en-US" altLang="zh-CN" sz="2200" b="0" i="1" dirty="0">
                <a:highlight>
                  <a:srgbClr val="FF00FF"/>
                </a:highlight>
              </a:rPr>
              <a:t> of sum</a:t>
            </a:r>
            <a:r>
              <a:rPr lang="en-US" altLang="zh-CN" sz="2200" b="0" i="1" dirty="0"/>
              <a:t>, compute </a:t>
            </a:r>
            <a:r>
              <a:rPr lang="en-US" altLang="zh-CN" sz="2200" b="0" i="1" dirty="0">
                <a:highlight>
                  <a:srgbClr val="66CCFF"/>
                </a:highlight>
              </a:rPr>
              <a:t>[</a:t>
            </a:r>
            <a:r>
              <a:rPr lang="en-US" altLang="zh-CN" sz="2200" b="0" i="1" dirty="0" err="1">
                <a:highlight>
                  <a:srgbClr val="66CCFF"/>
                </a:highlight>
              </a:rPr>
              <a:t>addr</a:t>
            </a:r>
            <a:r>
              <a:rPr lang="en-US" altLang="zh-CN" sz="2200" b="0" i="1" dirty="0">
                <a:highlight>
                  <a:srgbClr val="66CCFF"/>
                </a:highlight>
              </a:rPr>
              <a:t> of sum] + [</a:t>
            </a:r>
            <a:r>
              <a:rPr lang="en-US" altLang="zh-CN" sz="2200" b="0" i="1" dirty="0">
                <a:highlight>
                  <a:srgbClr val="00FF00"/>
                </a:highlight>
              </a:rPr>
              <a:t>addend</a:t>
            </a:r>
            <a:r>
              <a:rPr lang="en-US" altLang="zh-CN" sz="2200" b="0" i="1" dirty="0">
                <a:highlight>
                  <a:srgbClr val="66CCFF"/>
                </a:highlight>
              </a:rPr>
              <a:t>, which equals -4] – [</a:t>
            </a:r>
            <a:r>
              <a:rPr lang="en-US" altLang="zh-CN" sz="2200" b="0" i="1" dirty="0" err="1">
                <a:highlight>
                  <a:srgbClr val="66CCFF"/>
                </a:highlight>
              </a:rPr>
              <a:t>addr</a:t>
            </a:r>
            <a:r>
              <a:rPr lang="en-US" altLang="zh-CN" sz="2200" b="0" i="1" dirty="0">
                <a:highlight>
                  <a:srgbClr val="66CCFF"/>
                </a:highlight>
              </a:rPr>
              <a:t> of section + offset]</a:t>
            </a:r>
            <a:r>
              <a:rPr lang="en-US" altLang="zh-CN" sz="2200" b="0" i="1" dirty="0"/>
              <a:t>and place the result at the prescribed place. </a:t>
            </a:r>
          </a:p>
          <a:p>
            <a:pPr indent="6096000"/>
            <a:r>
              <a:rPr lang="en-US" altLang="zh-CN" sz="2200" b="0" i="1" dirty="0"/>
              <a:t>Sincerely, </a:t>
            </a:r>
          </a:p>
          <a:p>
            <a:pPr indent="6096000"/>
            <a:r>
              <a:rPr lang="en-US" altLang="zh-CN" sz="2200" b="0" i="1" dirty="0"/>
              <a:t>Assembler</a:t>
            </a:r>
          </a:p>
        </p:txBody>
      </p:sp>
      <p:pic>
        <p:nvPicPr>
          <p:cNvPr id="18" name="Picture 2" descr="http://img.crcz.com/allimg/202002/21/1582258509361466.jpg">
            <a:extLst>
              <a:ext uri="{FF2B5EF4-FFF2-40B4-BE49-F238E27FC236}">
                <a16:creationId xmlns:a16="http://schemas.microsoft.com/office/drawing/2014/main" id="{AADEF084-25FB-481B-8139-F78696FD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738" y="6202606"/>
            <a:ext cx="597797" cy="59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60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25041C1-E748-42B9-98A7-7C2F88D8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49" y="1600200"/>
            <a:ext cx="4179647" cy="2310505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Relocation Entries </a:t>
            </a:r>
            <a:r>
              <a:rPr lang="en-US" dirty="0"/>
              <a:t>(in</a:t>
            </a:r>
            <a:r>
              <a:rPr lang="zh-CN" altLang="en-US" dirty="0"/>
              <a:t> </a:t>
            </a:r>
            <a:r>
              <a:rPr lang="en-US" altLang="zh-CN" dirty="0" err="1"/>
              <a:t>sum.o</a:t>
            </a:r>
            <a:r>
              <a:rPr lang="en-US" altLang="zh-CN" dirty="0"/>
              <a:t>)</a:t>
            </a:r>
            <a:endParaRPr lang="en-GB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4178401"/>
            <a:ext cx="9144000" cy="1079399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# 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readelf</a:t>
            </a:r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 -r 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sum.o</a:t>
            </a:r>
            <a:endParaRPr lang="fr-FR" altLang="zh-CN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Relocation section '.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rela.eh_frame</a:t>
            </a:r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' at offset 0x4f8 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contains</a:t>
            </a:r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 1 entries:</a:t>
            </a:r>
          </a:p>
          <a:p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Offset       Info         Type           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Sym.Value</a:t>
            </a:r>
            <a:r>
              <a:rPr lang="fr-FR" altLang="zh-CN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altLang="zh-CN" sz="1600" dirty="0" err="1">
                <a:solidFill>
                  <a:srgbClr val="000000"/>
                </a:solidFill>
                <a:latin typeface="Courier New"/>
                <a:cs typeface="Courier New"/>
              </a:rPr>
              <a:t>Sym.Name+Addend</a:t>
            </a:r>
            <a:endParaRPr lang="fr-FR" altLang="zh-CN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000000000020 000200000002 R_X86_64_PC32  0000000000000000 .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+ 0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526070" y="3649764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6CECB6-875E-4840-9ADB-775B3F5BE595}"/>
              </a:ext>
            </a:extLst>
          </p:cNvPr>
          <p:cNvSpPr/>
          <p:nvPr/>
        </p:nvSpPr>
        <p:spPr bwMode="auto">
          <a:xfrm>
            <a:off x="3200400" y="4082196"/>
            <a:ext cx="1676400" cy="2013804"/>
          </a:xfrm>
          <a:prstGeom prst="rect">
            <a:avLst/>
          </a:prstGeom>
          <a:solidFill>
            <a:srgbClr val="66CCFF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type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909BD7-47AB-4598-AA42-641B7B07E2C0}"/>
              </a:ext>
            </a:extLst>
          </p:cNvPr>
          <p:cNvSpPr/>
          <p:nvPr/>
        </p:nvSpPr>
        <p:spPr bwMode="auto">
          <a:xfrm>
            <a:off x="0" y="4082196"/>
            <a:ext cx="1676400" cy="2013804"/>
          </a:xfrm>
          <a:prstGeom prst="rect">
            <a:avLst/>
          </a:prstGeom>
          <a:solidFill>
            <a:srgbClr val="FF9999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offset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C0066F-C4C7-41CE-88E0-F4E82E5A21D4}"/>
              </a:ext>
            </a:extLst>
          </p:cNvPr>
          <p:cNvSpPr/>
          <p:nvPr/>
        </p:nvSpPr>
        <p:spPr bwMode="auto">
          <a:xfrm>
            <a:off x="7162800" y="4076334"/>
            <a:ext cx="1888066" cy="2013804"/>
          </a:xfrm>
          <a:prstGeom prst="rect">
            <a:avLst/>
          </a:prstGeom>
          <a:solidFill>
            <a:srgbClr val="92D050">
              <a:alpha val="50196"/>
            </a:srgbClr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symbol name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 &amp; addend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06983F-8CE4-4F04-8972-DCC27C5DEF96}"/>
              </a:ext>
            </a:extLst>
          </p:cNvPr>
          <p:cNvCxnSpPr>
            <a:cxnSpLocks/>
          </p:cNvCxnSpPr>
          <p:nvPr/>
        </p:nvCxnSpPr>
        <p:spPr bwMode="auto">
          <a:xfrm flipV="1">
            <a:off x="5334000" y="5013232"/>
            <a:ext cx="1828800" cy="1009346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177A0-1BF9-43FD-BA3B-0A19085BAC07}"/>
              </a:ext>
            </a:extLst>
          </p:cNvPr>
          <p:cNvSpPr txBox="1"/>
          <p:nvPr/>
        </p:nvSpPr>
        <p:spPr>
          <a:xfrm>
            <a:off x="1905000" y="6198067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1 symbol to be relocated (.text)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66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Original Object File of </a:t>
            </a:r>
            <a:r>
              <a:rPr lang="en-GB" dirty="0" err="1"/>
              <a:t>main.o</a:t>
            </a:r>
            <a:endParaRPr lang="en-GB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828800" y="1239390"/>
            <a:ext cx="5638799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hu-HU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Courier New"/>
                <a:cs typeface="Courier New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(int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388582" y="2359869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04B421D-6B1B-416F-9ED6-EAB21322D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45559"/>
            <a:ext cx="9144000" cy="380174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0000000000000000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0:   55                      push   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1:   48 89 e5                mov    %rsp,%rbp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4:   48 83 ec 20             sub    $0x20,%rsp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8:   89 7d ec                mov    %edi,-0x14(%rbp)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b:   48 89 75 e0             mov    %rsi,-0x20(%rbp)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f:   be 02 00 00 00          mov    $0x2,%esi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14:   bf 00 00 00 00          mov    $0x0,%edi</a:t>
            </a:r>
            <a:r>
              <a:rPr lang="en-US" sz="1600" dirty="0">
                <a:latin typeface="Courier New"/>
                <a:ea typeface="msgothic" charset="0"/>
                <a:cs typeface="Courier New"/>
              </a:rPr>
              <a:t>       </a:t>
            </a:r>
            <a:r>
              <a:rPr lang="sk-SK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# %edi = &amp;array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                     15: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cs typeface="Courier New"/>
              </a:rPr>
              <a:t>R_X86_64_32 array          </a:t>
            </a:r>
            <a:r>
              <a:rPr lang="en-US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19:   e8 00 00 00 00          callq  1e &lt;main+0x1e&gt;</a:t>
            </a:r>
            <a:r>
              <a:rPr lang="en-US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  # sum()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                     1a: </a:t>
            </a:r>
            <a:r>
              <a:rPr lang="en-US" altLang="zh-CN" sz="1600" dirty="0">
                <a:solidFill>
                  <a:srgbClr val="FF0000"/>
                </a:solidFill>
                <a:latin typeface="Courier New"/>
                <a:cs typeface="Courier New"/>
              </a:rPr>
              <a:t>R_X86_64_PC32 sum-0x4      </a:t>
            </a:r>
            <a:r>
              <a:rPr lang="en-US" altLang="zh-CN" sz="1600" dirty="0">
                <a:solidFill>
                  <a:srgbClr val="3366FF"/>
                </a:solidFill>
                <a:latin typeface="Courier New"/>
                <a:cs typeface="Courier New"/>
              </a:rPr>
              <a:t># Relocation entry</a:t>
            </a:r>
            <a:endParaRPr lang="ro-RO" sz="1600" dirty="0">
              <a:latin typeface="Courier New"/>
              <a:ea typeface="msgothic" charset="0"/>
              <a:cs typeface="Courier New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1e:   89 45 fc                mov    %eax,-0x4(%rbp)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21:   8b 45 fc                mov    -0x4(%rbp),%eax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24:   c9                      leaveq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25:   c3                      retq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FFB590F-0D36-459B-9814-2ADFD81EB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287" y="2890884"/>
            <a:ext cx="2933713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14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25041C1-E748-42B9-98A7-7C2F88D8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14400"/>
            <a:ext cx="4179647" cy="2033506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Courier New"/>
                <a:cs typeface="Courier New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Courier New"/>
                <a:cs typeface="Courier New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 {</a:t>
            </a:r>
          </a:p>
          <a:p>
            <a:r>
              <a:rPr lang="da-DK" sz="18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1425" y="240934"/>
            <a:ext cx="8716962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/>
              <a:t>Original Object File of </a:t>
            </a:r>
            <a:r>
              <a:rPr lang="en-GB" altLang="zh-CN" dirty="0" err="1"/>
              <a:t>sum.o</a:t>
            </a:r>
            <a:endParaRPr lang="en-GB" dirty="0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1F1D171D-0F90-4873-9A70-D9490B61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2" y="1295400"/>
            <a:ext cx="9144000" cy="5422063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0000000000000000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0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:   55   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push   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1:   48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89 e5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%rsp,%rbp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4:   48 89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7d e8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%rdi,-0x18(%rbp)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8:   89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75 e4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%esi,-0x1c(%rbp)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 b:   c7 45 fc 00 00 00 00    movl   $0x0,-0x4(%rbp)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12:   c7 45 f8 00 00 00 00    movl   $0x0,-0x8(%rbp)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19: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eb 1d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jmp    38 &lt;sum+0x38&gt;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1b:  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f8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-0x8(%rbp),%eax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1e: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48 98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cltq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20:   48 8d 14 85 00 00 00    lea    0x0(,%rax,4),%rdx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27: 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28:   48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45 e8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-0x18(%rbp),%rax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2c:   48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01 d0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add    %rdx,%rax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2f: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8b 00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(%rax),%eax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31:   01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fc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add    %eax,-0x4(%rbp)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34:   83 45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f8 01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addl   $0x1,-0x8(%rbp)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38:  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f8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-0x8(%rbp),%eax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3b:   3b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45 e4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cmp    -0x1c(%rbp),%eax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3e:  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7c db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jl     1b &lt;sum+0x1b&gt;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40:   8b 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45 fc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mov    -0x4(%rbp),%eax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43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:   5d   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pop    %rbp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600" dirty="0">
                <a:latin typeface="Courier New"/>
                <a:ea typeface="msgothic" charset="0"/>
                <a:cs typeface="Courier New"/>
              </a:rPr>
              <a:t>  44</a:t>
            </a:r>
            <a:r>
              <a:rPr lang="ro-RO" sz="1600">
                <a:latin typeface="Courier New"/>
                <a:ea typeface="msgothic" charset="0"/>
                <a:cs typeface="Courier New"/>
              </a:rPr>
              <a:t>:   c3                      </a:t>
            </a:r>
            <a:r>
              <a:rPr lang="ro-RO" sz="1600" dirty="0">
                <a:latin typeface="Courier New"/>
                <a:ea typeface="msgothic" charset="0"/>
                <a:cs typeface="Courier New"/>
              </a:rPr>
              <a:t>retq</a:t>
            </a:r>
          </a:p>
        </p:txBody>
      </p:sp>
    </p:spTree>
    <p:extLst>
      <p:ext uri="{BB962C8B-B14F-4D97-AF65-F5344CB8AC3E}">
        <p14:creationId xmlns:p14="http://schemas.microsoft.com/office/powerpoint/2010/main" val="40642688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237F6BF0-82F7-4B1C-8ECB-0CBD7B119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41878"/>
            <a:ext cx="2819401" cy="2353722"/>
          </a:xfrm>
          <a:prstGeom prst="rect">
            <a:avLst/>
          </a:prstGeom>
          <a:solidFill>
            <a:srgbClr val="FF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0: 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1: 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4:   48 83 ec 20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8:   89 7d ec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b:   48 89 75 e0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f:   be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14:   bf </a:t>
            </a:r>
            <a:r>
              <a:rPr lang="ro-RO" sz="1200" dirty="0">
                <a:highlight>
                  <a:srgbClr val="FF0000"/>
                </a:highlight>
                <a:latin typeface="Courier New"/>
                <a:ea typeface="msgothic" charset="0"/>
                <a:cs typeface="Courier New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19:   e8 </a:t>
            </a:r>
            <a:r>
              <a:rPr lang="ro-RO" sz="1200" dirty="0">
                <a:highlight>
                  <a:srgbClr val="66CCFF"/>
                </a:highlight>
                <a:latin typeface="Courier New"/>
                <a:ea typeface="msgothic" charset="0"/>
                <a:cs typeface="Courier New"/>
              </a:rPr>
              <a:t>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1e:   89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21: 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24:   c9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25:   c3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1F1D171D-0F90-4873-9A70-D9490B617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" y="2834807"/>
            <a:ext cx="2819400" cy="4089454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0000000000000000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0: 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1: 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4:   48 89 7d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8:   89 75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b:   c7 45 fc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12:   c7 45 f8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19:   eb 1d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1b: 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1e:   48 98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20:   48 8d 14 85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27: 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28:   48 8b 45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2c:   48 01 d0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2f:   8b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31:   01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34:   83 45 f8 01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38: 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3b:   3b 45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3e:   7c db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40: 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43:   5d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44:   c3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E657EA7-7EF7-4619-BECC-3A981BFCD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923" y="228600"/>
            <a:ext cx="2971800" cy="6693052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0000000000babe00 &lt;_start&gt;: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0000000000babf18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babf18: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babf19: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babf1c:  48 83 ec 20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babf20:  89 7d ec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babf23:  48 89 75 e0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babf27:  be 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babf2c:  bf </a:t>
            </a:r>
            <a:r>
              <a:rPr lang="ro-RO" sz="1200" dirty="0">
                <a:highlight>
                  <a:srgbClr val="FF0000"/>
                </a:highlight>
                <a:latin typeface="Courier New"/>
                <a:ea typeface="msgothic" charset="0"/>
                <a:cs typeface="Courier New"/>
              </a:rPr>
              <a:t>10 fe ca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babf31:  e8 </a:t>
            </a:r>
            <a:r>
              <a:rPr lang="ro-RO" sz="1200" dirty="0">
                <a:highlight>
                  <a:srgbClr val="66CCFF"/>
                </a:highlight>
                <a:latin typeface="Courier New"/>
                <a:ea typeface="msgothic" charset="0"/>
                <a:cs typeface="Courier New"/>
              </a:rPr>
              <a:t>0a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babf36:  89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babf39: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babf3c:  c9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babf3d:  c3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0000000000babf40 &lt;sum&gt;: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babf40:  55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babf41:  48 89 e5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babf44:  48 89 7d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babf48:  89 75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babf4b:  c7 45 fc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babf52:  c7 45 f8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babf59:  eb 1d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babf5b: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babf5e:  48 98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babf60:  48 8d 14 85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babf67: 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babf68:  48 8b 45 e8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babf6c:  48 01 d0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babf6f:  8b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babf71:  01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babf74:  83 45 f8 01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babf78:  8b 45 f8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babf7b:  3b 45 e4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babf7e:  7c db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babf80:  8b 45 fc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babf83:  5d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babf84:  c3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67A8A6C-B73D-4953-A31F-A4512B159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0044" y="541878"/>
            <a:ext cx="3163955" cy="1312283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Disassembly of section .data: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0000000000cafe00 &lt;__data_start&gt;: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0000000000cafe10 &lt;array&gt;: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cafe10:  01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cafe12: 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o-RO" sz="1200" dirty="0">
                <a:latin typeface="Courier New"/>
                <a:ea typeface="msgothic" charset="0"/>
                <a:cs typeface="Courier New"/>
              </a:rPr>
              <a:t> cafe14:  02 00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A208A9-BA54-45A1-BD27-9B16B12C056F}"/>
              </a:ext>
            </a:extLst>
          </p:cNvPr>
          <p:cNvSpPr txBox="1"/>
          <p:nvPr/>
        </p:nvSpPr>
        <p:spPr>
          <a:xfrm>
            <a:off x="462734" y="14176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.text=0xbabe00</a:t>
            </a:r>
            <a:endParaRPr lang="zh-CN" alt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5EA9386-A82D-412E-A3AE-01CCC0E01BCC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8219" y="326910"/>
            <a:ext cx="704338" cy="14593"/>
          </a:xfrm>
          <a:prstGeom prst="straightConnector1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EB79262-5684-4124-8A2D-C68B61AE302E}"/>
              </a:ext>
            </a:extLst>
          </p:cNvPr>
          <p:cNvSpPr txBox="1"/>
          <p:nvPr/>
        </p:nvSpPr>
        <p:spPr>
          <a:xfrm>
            <a:off x="5923723" y="1854161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.data=0xcafe00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DD2189-0B74-4888-A8F1-D07AFD01E0AA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800" y="914400"/>
            <a:ext cx="581386" cy="1066802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5DA7C-3356-4E9C-94BE-A8177E4324AC}"/>
              </a:ext>
            </a:extLst>
          </p:cNvPr>
          <p:cNvSpPr txBox="1"/>
          <p:nvPr/>
        </p:nvSpPr>
        <p:spPr>
          <a:xfrm>
            <a:off x="5867400" y="233713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addr_of_array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=0xcafe10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the value 0xcafe10 to modify the content here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9F850D-D0A3-45E8-857D-F89DB0C0B8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3714" y="1964620"/>
            <a:ext cx="796875" cy="1295796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596FA2-2E00-4446-BE02-DF2CDAC2DAE8}"/>
              </a:ext>
            </a:extLst>
          </p:cNvPr>
          <p:cNvSpPr txBox="1"/>
          <p:nvPr/>
        </p:nvSpPr>
        <p:spPr>
          <a:xfrm>
            <a:off x="5923721" y="3511392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addr_of_main</a:t>
            </a:r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=0xbabf18</a:t>
            </a:r>
          </a:p>
          <a:p>
            <a:r>
              <a:rPr lang="en-US" altLang="zh-CN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addr_of_sum</a:t>
            </a:r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=0xbabf40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 = 0x1a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addend = -4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91C1BE2-666D-4858-9F23-127AE4FDB9D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23964" y="3024816"/>
            <a:ext cx="1892946" cy="955242"/>
          </a:xfrm>
          <a:prstGeom prst="straightConnector1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DE21371E-C8A3-4CB2-9300-439C8239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629" y="2477144"/>
            <a:ext cx="1008907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57DFBCC-793A-4AE3-9D94-7392E18A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502" y="6536727"/>
            <a:ext cx="871049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i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A3C10D-7B5C-4CEB-895A-AC9EAAAE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773" y="6536727"/>
            <a:ext cx="1560340" cy="35901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latin typeface="Courier New" pitchFamily="49" charset="0"/>
                <a:ea typeface="msgothic" charset="0"/>
                <a:cs typeface="msgothic" charset="0"/>
              </a:rPr>
              <a:t>executable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ED579C-FEBA-4C69-B372-7A065F5F8E8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98572" y="762000"/>
            <a:ext cx="1955993" cy="2971800"/>
          </a:xfrm>
          <a:prstGeom prst="straightConnector1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0C80512-1897-45B3-A22F-C22729879805}"/>
              </a:ext>
            </a:extLst>
          </p:cNvPr>
          <p:cNvSpPr txBox="1"/>
          <p:nvPr/>
        </p:nvSpPr>
        <p:spPr>
          <a:xfrm>
            <a:off x="5960589" y="4801024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refptr</a:t>
            </a:r>
            <a:endParaRPr lang="en-US" altLang="zh-CN" sz="1800" dirty="0">
              <a:solidFill>
                <a:srgbClr val="66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0xbabf18 + 0x1a</a:t>
            </a: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0xbabf32</a:t>
            </a:r>
          </a:p>
          <a:p>
            <a:endParaRPr lang="en-US" altLang="zh-CN" sz="1800" dirty="0">
              <a:solidFill>
                <a:srgbClr val="66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800" dirty="0" err="1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refptr</a:t>
            </a:r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(content)</a:t>
            </a: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=0xbabf40-4–0xbabf32</a:t>
            </a:r>
            <a:endParaRPr lang="zh-CN" altLang="en-US" sz="1800" dirty="0">
              <a:solidFill>
                <a:srgbClr val="66CC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=0x0a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4DA9FF-27A8-4E30-8BA7-393E605068C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52338" y="1198019"/>
            <a:ext cx="676868" cy="1266159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1AE2FC2-358A-4113-B155-B61E188C7F1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37823" y="2105137"/>
            <a:ext cx="1579087" cy="4137738"/>
          </a:xfrm>
          <a:prstGeom prst="straightConnector1">
            <a:avLst/>
          </a:prstGeom>
          <a:noFill/>
          <a:ln w="57150" cap="flat" cmpd="sng" algn="ctr">
            <a:solidFill>
              <a:srgbClr val="66CC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6319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22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Loading Executable Object Files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806" y="1236452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583647" y="6162375"/>
            <a:ext cx="1111500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0x00babe00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Read/write data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code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err="1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811993"/>
            <a:ext cx="2789237" cy="91334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600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Something uncertain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zh-CN" sz="1600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Differs in static/</a:t>
            </a:r>
            <a:r>
              <a:rPr lang="en-US" sz="1600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 linking</a:t>
            </a:r>
            <a:endParaRPr lang="en-GB" sz="1600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Text Box 32">
            <a:extLst>
              <a:ext uri="{FF2B5EF4-FFF2-40B4-BE49-F238E27FC236}">
                <a16:creationId xmlns:a16="http://schemas.microsoft.com/office/drawing/2014/main" id="{EA9538F0-53B6-49E9-B198-8A038F2C2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965" y="5508059"/>
            <a:ext cx="1424971" cy="2708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urier New" pitchFamily="49" charset="0"/>
                <a:ea typeface="msgothic" charset="0"/>
                <a:cs typeface="msgothic" charset="0"/>
              </a:rPr>
              <a:t>0x00cafe00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Libraries: Packaging a Set of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705639" cy="52959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Awkward,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into 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Old-fashioned Solution: Static 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990000"/>
                </a:solidFill>
              </a:rPr>
              <a:t>Static 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relocatable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link it  into the executable.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>
                <a:latin typeface="Calibri" pitchFamily="34" charset="0"/>
              </a:rPr>
              <a:t>Archiver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2575D-4E19-45E7-9AE9-F4626B9D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Compiler Driver, GCC as an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0B34AF-DD40-4623-BBEE-F5D4339C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is the compiler driver in compilation toolchain.</a:t>
            </a:r>
          </a:p>
          <a:p>
            <a:r>
              <a:rPr lang="en-US" altLang="zh-CN" dirty="0" err="1"/>
              <a:t>Gcc</a:t>
            </a:r>
            <a:r>
              <a:rPr lang="en-US" altLang="zh-CN" dirty="0"/>
              <a:t> invokes several other compilation phases</a:t>
            </a:r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, the preprocessor</a:t>
            </a:r>
          </a:p>
          <a:p>
            <a:pPr lvl="1"/>
            <a:r>
              <a:rPr lang="en-US" altLang="zh-CN" dirty="0"/>
              <a:t>cc1, the compiler</a:t>
            </a:r>
          </a:p>
          <a:p>
            <a:pPr lvl="1"/>
            <a:r>
              <a:rPr lang="en-US" altLang="zh-CN" dirty="0"/>
              <a:t>as/gas, the assembler</a:t>
            </a:r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, the linker</a:t>
            </a:r>
          </a:p>
          <a:p>
            <a:r>
              <a:rPr lang="en-US" altLang="zh-CN" dirty="0"/>
              <a:t>What does each one do?  What are their outputs?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F6F66855-D4F9-4594-B243-F4926384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Pre-</a:t>
            </a:r>
          </a:p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processor</a:t>
            </a:r>
          </a:p>
        </p:txBody>
      </p:sp>
      <p:sp>
        <p:nvSpPr>
          <p:cNvPr id="25" name="AutoShape 4">
            <a:extLst>
              <a:ext uri="{FF2B5EF4-FFF2-40B4-BE49-F238E27FC236}">
                <a16:creationId xmlns:a16="http://schemas.microsoft.com/office/drawing/2014/main" id="{719C5B0A-9D0E-42A2-8D65-5D35C6C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25810F70-3EFF-4CA8-A32B-6495318E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Linker</a:t>
            </a: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B1E47C02-CD83-4B57-BE12-AFF248E6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4572000"/>
            <a:ext cx="1143000" cy="990600"/>
          </a:xfrm>
          <a:prstGeom prst="roundRect">
            <a:avLst>
              <a:gd name="adj" fmla="val 0"/>
            </a:avLst>
          </a:prstGeom>
          <a:solidFill>
            <a:srgbClr val="F6F5BD"/>
          </a:solidFill>
          <a:ln w="936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flatTx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ysClr val="windowText" lastClr="000000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Assembler</a:t>
            </a:r>
          </a:p>
        </p:txBody>
      </p:sp>
      <p:cxnSp>
        <p:nvCxnSpPr>
          <p:cNvPr id="28" name="AutoShape 7">
            <a:extLst>
              <a:ext uri="{FF2B5EF4-FFF2-40B4-BE49-F238E27FC236}">
                <a16:creationId xmlns:a16="http://schemas.microsoft.com/office/drawing/2014/main" id="{58858EE9-FDA5-4325-A950-39B2DBDF6CC4}"/>
              </a:ext>
            </a:extLst>
          </p:cNvPr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2238375" y="5067300"/>
            <a:ext cx="838200" cy="0"/>
          </a:xfrm>
          <a:prstGeom prst="straightConnector1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9" name="AutoShape 8">
            <a:extLst>
              <a:ext uri="{FF2B5EF4-FFF2-40B4-BE49-F238E27FC236}">
                <a16:creationId xmlns:a16="http://schemas.microsoft.com/office/drawing/2014/main" id="{9DCCF31A-8637-4A19-B261-B148831767CE}"/>
              </a:ext>
            </a:extLst>
          </p:cNvPr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4219575" y="5067300"/>
            <a:ext cx="609600" cy="0"/>
          </a:xfrm>
          <a:prstGeom prst="straightConnector1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0" name="AutoShape 9">
            <a:extLst>
              <a:ext uri="{FF2B5EF4-FFF2-40B4-BE49-F238E27FC236}">
                <a16:creationId xmlns:a16="http://schemas.microsoft.com/office/drawing/2014/main" id="{76BF559E-D86A-486B-88F9-B30F591CCF35}"/>
              </a:ext>
            </a:extLst>
          </p:cNvPr>
          <p:cNvCxnSpPr>
            <a:cxnSpLocks noChangeShapeType="1"/>
            <a:stCxn id="27" idx="3"/>
            <a:endCxn id="26" idx="1"/>
          </p:cNvCxnSpPr>
          <p:nvPr/>
        </p:nvCxnSpPr>
        <p:spPr bwMode="auto">
          <a:xfrm>
            <a:off x="5972175" y="5067300"/>
            <a:ext cx="685800" cy="0"/>
          </a:xfrm>
          <a:prstGeom prst="straightConnector1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31" name="Line 10">
            <a:extLst>
              <a:ext uri="{FF2B5EF4-FFF2-40B4-BE49-F238E27FC236}">
                <a16:creationId xmlns:a16="http://schemas.microsoft.com/office/drawing/2014/main" id="{08A3DFB9-3C0C-4723-B213-798050AA5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" y="5105400"/>
            <a:ext cx="685800" cy="1588"/>
          </a:xfrm>
          <a:prstGeom prst="line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0835FBD3-1E78-4871-BE47-E124EB14E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0975" y="5105400"/>
            <a:ext cx="838200" cy="1588"/>
          </a:xfrm>
          <a:prstGeom prst="line">
            <a:avLst/>
          </a:prstGeom>
          <a:noFill/>
          <a:ln w="28440" cap="sq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3CF1E558-8CDA-4976-8F6B-AD72E588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5562600"/>
            <a:ext cx="724727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Program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A1B68B29-CDFC-4A9B-BC11-B058440B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5562600"/>
            <a:ext cx="768457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Modified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47465E8D-0C23-4098-9626-7FCB6A8D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5" y="5562600"/>
            <a:ext cx="792502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Assembly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16EF0A0F-504B-453D-A20E-C2210DB9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5562600"/>
            <a:ext cx="603348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Object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8749712B-13F4-4B54-8E06-B760CADE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5562600"/>
            <a:ext cx="873935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Executable</a:t>
            </a:r>
          </a:p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053E05DD-8704-421D-9BF2-E5C488CB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4830763"/>
            <a:ext cx="608157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hello.c</a:t>
            </a:r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A1111CA4-E456-48C1-8084-CDEBE8E9F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830763"/>
            <a:ext cx="580906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hello.i</a:t>
            </a: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820C7478-3017-42BB-A4CB-02A6C087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4830763"/>
            <a:ext cx="604951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hello.s</a:t>
            </a:r>
          </a:p>
        </p:txBody>
      </p:sp>
      <p:sp>
        <p:nvSpPr>
          <p:cNvPr id="41" name="Text Box 20">
            <a:extLst>
              <a:ext uri="{FF2B5EF4-FFF2-40B4-BE49-F238E27FC236}">
                <a16:creationId xmlns:a16="http://schemas.microsoft.com/office/drawing/2014/main" id="{5DD1B378-F3A4-4E28-9878-462FDC078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4830763"/>
            <a:ext cx="632202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hello.o</a:t>
            </a: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5D86B173-4F3F-4A49-97DD-94902124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4830763"/>
            <a:ext cx="503962" cy="27918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66"/>
                </a:solidFill>
                <a:latin typeface="Calibri" panose="020F0502020204030204" pitchFamily="34" charset="0"/>
                <a:ea typeface="DejaVu LGC Sans" charset="0"/>
                <a:cs typeface="Calibri" panose="020F0502020204030204" pitchFamily="3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092369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4.6 MB archive of 1496 object files. (differs in different version</a:t>
            </a:r>
            <a:r>
              <a:rPr lang="en-US" altLang="zh-CN" sz="1800" dirty="0"/>
              <a:t>s</a:t>
            </a:r>
            <a:r>
              <a:rPr lang="en-GB" sz="1800" dirty="0"/>
              <a:t>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2 MB archive of 444 object files. </a:t>
            </a:r>
            <a:r>
              <a:rPr lang="en-GB" altLang="zh-CN" sz="1800" dirty="0"/>
              <a:t>(differs in different versions)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cos, tan, log, </a:t>
            </a:r>
            <a:r>
              <a:rPr lang="en-GB" sz="1800" dirty="0" err="1"/>
              <a:t>exp</a:t>
            </a:r>
            <a:r>
              <a:rPr lang="en-GB" sz="1800" dirty="0"/>
              <a:t>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8600" y="3657600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4008126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–t /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usr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/lib/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62400" y="838200"/>
            <a:ext cx="4876800" cy="53340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noAutofit/>
          </a:bodyPr>
          <a:lstStyle/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en-US"/>
              <a:t>Linking with Static Libraries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78783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"z = [%d %d]\n”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ro-RO" sz="160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fr-FR" sz="1600">
                <a:solidFill>
                  <a:srgbClr val="000000"/>
                </a:solidFill>
                <a:latin typeface="Courier New"/>
                <a:cs typeface="Courier New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    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(i = 0; i &lt; n; i++)</a:t>
            </a:r>
          </a:p>
          <a:p>
            <a:r>
              <a:rPr lang="es-ES_tradn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762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libvector.a</a:t>
            </a:r>
            <a:endParaRPr lang="en-US"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7769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prog2c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577022" y="3886200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2210134" cy="908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(861,232 bytes)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175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487134" y="4724400"/>
            <a:ext cx="376126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static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prog2c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-L.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413385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Scan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files and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As each new </a:t>
            </a:r>
            <a:r>
              <a:rPr lang="en-GB" b="1">
                <a:latin typeface="Courier New" pitchFamily="49" charset="0"/>
              </a:rPr>
              <a:t>.o</a:t>
            </a:r>
            <a:r>
              <a:rPr lang="en-GB"/>
              <a:t> or </a:t>
            </a:r>
            <a:r>
              <a:rPr lang="en-GB" b="1">
                <a:latin typeface="Courier New" pitchFamily="49" charset="0"/>
              </a:rPr>
              <a:t>.a</a:t>
            </a:r>
            <a:r>
              <a:rPr lang="en-GB"/>
              <a:t> file, </a:t>
            </a:r>
            <a:r>
              <a:rPr lang="en-GB" i="1" err="1"/>
              <a:t>obj</a:t>
            </a:r>
            <a:r>
              <a:rPr lang="en-GB"/>
              <a:t>, is encountered, try to resolve each unresolved reference in the list against the symbols defined in </a:t>
            </a:r>
            <a:r>
              <a:rPr lang="en-GB" i="1"/>
              <a:t>obj</a:t>
            </a:r>
            <a:r>
              <a:rPr lang="en-GB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Problem: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4995736"/>
            <a:ext cx="6723613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-static -o prog2c -L. -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lvector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main2.o 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main2.o: In function `main':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main2.c:(.text+0x19): undefined reference to `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'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collect2: error: 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dirty="0">
                <a:latin typeface="Courier New" pitchFamily="49" charset="0"/>
                <a:ea typeface="msgothic" charset="0"/>
                <a:cs typeface="msgothic" charset="0"/>
              </a:rPr>
              <a:t> returned 1 exit status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Modern Solution: 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stored executables (every function needs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Duplication in the running executables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relink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Rebuild everything with </a:t>
            </a:r>
            <a:r>
              <a:rPr lang="en-GB" dirty="0" err="1"/>
              <a:t>glibc</a:t>
            </a:r>
            <a:r>
              <a:rPr lang="en-GB" dirty="0"/>
              <a:t>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hlinkClick r:id="rId3"/>
              </a:rPr>
              <a:t>https://security.googleblog.com/2016/02/cve-2015-7547-glibc-getaddrinfo-stack.html</a:t>
            </a:r>
            <a:endParaRPr lang="en-GB" dirty="0"/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solidFill>
                <a:srgbClr val="000004"/>
              </a:solidFill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4"/>
                </a:solidFill>
              </a:rPr>
              <a:t>Modern solution: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Shared Libraries (cont.)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br>
              <a:rPr lang="en-GB" dirty="0"/>
            </a:br>
            <a:r>
              <a:rPr lang="en-GB" dirty="0"/>
              <a:t>(run-time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Linux, 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/>
              <a:t>interpositioning</a:t>
            </a:r>
            <a:r>
              <a:rPr lang="en-GB" dirty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memory</a:t>
            </a:r>
          </a:p>
        </p:txBody>
      </p:sp>
      <p:pic>
        <p:nvPicPr>
          <p:cNvPr id="1026" name="Picture 2" descr="https://gimg2.baidu.com/image_search/src=http%3A%2F%2Fpic3.zhimg.com%2Fv2-6ebf2334f782368387b2cb8af774302e_r.jpg&amp;refer=http%3A%2F%2Fpic3.zhimg.com&amp;app=2002&amp;size=f9999,10000&amp;q=a80&amp;n=0&amp;g=0n&amp;fmt=auto?sec=1670382627&amp;t=5a780b7547e4a3666fbe6f4c448c2b8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0" r="23445"/>
          <a:stretch/>
        </p:blipFill>
        <p:spPr bwMode="auto">
          <a:xfrm>
            <a:off x="7902575" y="4757006"/>
            <a:ext cx="1219200" cy="10469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对话气泡: 圆角矩形 15">
            <a:extLst>
              <a:ext uri="{FF2B5EF4-FFF2-40B4-BE49-F238E27FC236}">
                <a16:creationId xmlns:a16="http://schemas.microsoft.com/office/drawing/2014/main" id="{64FC939D-54AC-442F-A267-FB246D992287}"/>
              </a:ext>
            </a:extLst>
          </p:cNvPr>
          <p:cNvSpPr/>
          <p:nvPr/>
        </p:nvSpPr>
        <p:spPr bwMode="auto">
          <a:xfrm>
            <a:off x="4953000" y="4419600"/>
            <a:ext cx="3200400" cy="674812"/>
          </a:xfrm>
          <a:prstGeom prst="wedgeRoundRectCallout">
            <a:avLst>
              <a:gd name="adj1" fmla="val 45331"/>
              <a:gd name="adj2" fmla="val 73805"/>
              <a:gd name="adj3" fmla="val 16667"/>
            </a:avLst>
          </a:prstGeom>
          <a:solidFill>
            <a:srgbClr val="FFFFCC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200" b="0" i="1" dirty="0"/>
              <a:t>There…… is… no…</a:t>
            </a:r>
            <a:r>
              <a:rPr lang="en-US" altLang="zh-CN" sz="2200" b="0" i="1" dirty="0" err="1"/>
              <a:t>hur</a:t>
            </a:r>
            <a:r>
              <a:rPr lang="en-US" altLang="zh-CN" sz="2200" b="0" i="1" dirty="0"/>
              <a:t>...ry.</a:t>
            </a:r>
          </a:p>
          <a:p>
            <a:r>
              <a:rPr lang="en-US" altLang="zh-CN" sz="2200" b="0" i="1" dirty="0"/>
              <a:t>We…love…lazy…binding…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Library Example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latin typeface="Courier New" pitchFamily="49" charset="0"/>
                <a:ea typeface="msgothic" charset="0"/>
                <a:cs typeface="msgothic" charset="0"/>
              </a:rPr>
              <a:t>addvec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1284624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422482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71942" y="4724400"/>
            <a:ext cx="1836057" cy="359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10000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962400" y="3276600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addvec.o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  <a:endParaRPr lang="en-GB" sz="1600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343400" y="4648200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Dynamic v</a:t>
            </a: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ector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0400" y="1905000"/>
            <a:ext cx="5867400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Og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c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800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800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800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1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prog2l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(8488 bytes)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4724400" y="3581400"/>
            <a:ext cx="363847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prog2l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main2.o ./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868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C1651C"/>
                </a:solidFill>
                <a:latin typeface="Courier New"/>
                <a:cs typeface="Courier New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(int argc, char** argv)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Courier New"/>
                <a:cs typeface="Courier New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addvec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*, 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Dynamically load the shared library that contains addvec()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handle = dlopen(</a:t>
            </a:r>
            <a:r>
              <a:rPr lang="fi-FI" sz="1600" dirty="0">
                <a:solidFill>
                  <a:srgbClr val="9D206F"/>
                </a:solidFill>
                <a:latin typeface="Courier New"/>
                <a:cs typeface="Courier New"/>
              </a:rPr>
              <a:t>"./libvector.so"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RTLD_LAZY);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(!handle)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fprintf(stderr, 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dlerror());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exit(1);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. . 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198631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Run-time (</a:t>
            </a:r>
            <a:r>
              <a:rPr lang="en-GB" err="1"/>
              <a:t>cont</a:t>
            </a:r>
            <a:r>
              <a:rPr lang="en-GB"/>
              <a:t>)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7964237" cy="5004167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    ...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pointer to the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function we just loaded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(stderr,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error);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Now we can call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() just like any other function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z[0], z[1]);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Unload the shared library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(handle) &lt; 0) {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fprintf(stderr, 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dlerror());</a:t>
            </a:r>
          </a:p>
          <a:p>
            <a:r>
              <a:rPr lang="pl-PL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exit(1);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GB" sz="1600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6910-7C02-4220-88B5-F2C5CE2B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5040F-0236-49E9-9D76-0CFC2596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97678"/>
            <a:ext cx="9144000" cy="5006988"/>
          </a:xfrm>
        </p:spPr>
        <p:txBody>
          <a:bodyPr/>
          <a:lstStyle/>
          <a:p>
            <a:r>
              <a:rPr lang="en-US" altLang="zh-CN" dirty="0"/>
              <a:t>First, </a:t>
            </a:r>
            <a:r>
              <a:rPr lang="en-US" altLang="zh-CN" i="1" dirty="0" err="1">
                <a:solidFill>
                  <a:srgbClr val="C00000"/>
                </a:solidFill>
              </a:rPr>
              <a:t>gcc</a:t>
            </a:r>
            <a:r>
              <a:rPr lang="en-US" altLang="zh-CN" dirty="0"/>
              <a:t> compiler driver invokes </a:t>
            </a:r>
            <a:r>
              <a:rPr lang="en-US" altLang="zh-CN" i="1" dirty="0" err="1">
                <a:solidFill>
                  <a:srgbClr val="C00000"/>
                </a:solidFill>
              </a:rPr>
              <a:t>cpp</a:t>
            </a:r>
            <a:r>
              <a:rPr lang="en-US" altLang="zh-CN" dirty="0"/>
              <a:t> to generate expanded source</a:t>
            </a:r>
          </a:p>
          <a:p>
            <a:pPr lvl="1"/>
            <a:r>
              <a:rPr lang="en-US" altLang="zh-CN" dirty="0"/>
              <a:t>Preprocessor just does text substitution/ </a:t>
            </a:r>
            <a:r>
              <a:rPr lang="en-US" altLang="zh-CN" dirty="0" err="1"/>
              <a:t>gcc</a:t>
            </a:r>
            <a:r>
              <a:rPr lang="en-US" altLang="zh-CN" dirty="0"/>
              <a:t> with option “-E”</a:t>
            </a:r>
          </a:p>
          <a:p>
            <a:pPr lvl="1"/>
            <a:r>
              <a:rPr lang="en-US" altLang="zh-CN" dirty="0"/>
              <a:t>Converts the C source file to another C source file</a:t>
            </a:r>
          </a:p>
          <a:p>
            <a:pPr lvl="1"/>
            <a:r>
              <a:rPr lang="en-US" altLang="zh-CN" dirty="0"/>
              <a:t>Expands “#” directives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2AABE38-BF8A-4515-AC02-7C69ABEC0AFD}"/>
              </a:ext>
            </a:extLst>
          </p:cNvPr>
          <p:cNvSpPr/>
          <p:nvPr/>
        </p:nvSpPr>
        <p:spPr>
          <a:xfrm>
            <a:off x="1828800" y="2971800"/>
            <a:ext cx="5943600" cy="1528752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&gt;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#define FOO 4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main()</a:t>
            </a:r>
            <a:r>
              <a:rPr lang="ar-SA" sz="1400" dirty="0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‏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{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("hello, world %d\n", FOO);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}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07225F6-B685-4D04-9145-9611C8FB1111}"/>
              </a:ext>
            </a:extLst>
          </p:cNvPr>
          <p:cNvSpPr/>
          <p:nvPr/>
        </p:nvSpPr>
        <p:spPr>
          <a:xfrm>
            <a:off x="1828800" y="4572000"/>
            <a:ext cx="5943600" cy="2040687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extern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(const char *__restrict __format, ...); 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main() {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("hello, world %d\n", 4);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FA0B17D-5CCA-466C-A12E-A7B1BB65AD83}"/>
              </a:ext>
            </a:extLst>
          </p:cNvPr>
          <p:cNvCxnSpPr/>
          <p:nvPr/>
        </p:nvCxnSpPr>
        <p:spPr bwMode="auto">
          <a:xfrm>
            <a:off x="2902527" y="4216534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712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Dynamic Linking at Run-time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05396" y="1010963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81671" y="2568300"/>
            <a:ext cx="797411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68906" y="2132047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822586"/>
            <a:ext cx="92054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prog2r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0" cy="2003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151010"/>
            <a:ext cx="0" cy="19239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5112485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3292475" y="4941777"/>
            <a:ext cx="1588" cy="16829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45052" y="4114800"/>
            <a:ext cx="1043672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4551110"/>
            <a:ext cx="177165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443046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52400" y="4191000"/>
            <a:ext cx="2133600" cy="1059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(8784 bytes)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098830"/>
            <a:ext cx="17526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343400"/>
            <a:ext cx="165735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fpic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7543799" y="2362200"/>
            <a:ext cx="0" cy="3276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 type="none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54274" y="5454479"/>
            <a:ext cx="3200401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itchFamily="34" charset="0"/>
                <a:ea typeface="msgothic" charset="0"/>
                <a:cs typeface="msgothic" charset="0"/>
              </a:rPr>
              <a:t>Call to dynamic linker </a:t>
            </a:r>
            <a:r>
              <a:rPr lang="en-GB" sz="1600">
                <a:latin typeface="Calibri" pitchFamily="34" charset="0"/>
                <a:ea typeface="msgothic" charset="0"/>
                <a:cs typeface="msgothic" charset="0"/>
              </a:rPr>
              <a:t>via </a:t>
            </a: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dlopen</a:t>
            </a:r>
            <a:endParaRPr lang="en-GB" sz="1600" b="1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5654675" y="5638800"/>
            <a:ext cx="1889124" cy="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693050" y="2033776"/>
            <a:ext cx="1659326" cy="328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err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581400" y="3581400"/>
            <a:ext cx="4008126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-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rdynamic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mr-IN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–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o prog2r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	     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dll.o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ldl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5446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Linking is a technique that allows programs to be constructed from multiple object files. </a:t>
            </a:r>
          </a:p>
          <a:p>
            <a:endParaRPr lang="en-US"/>
          </a:p>
          <a:p>
            <a:r>
              <a:rPr lang="en-US"/>
              <a:t>Linking can happen at different times in a program’s lifetime:</a:t>
            </a:r>
          </a:p>
          <a:p>
            <a:pPr lvl="1"/>
            <a:r>
              <a:rPr lang="en-US"/>
              <a:t>Compile time (when a program is compiled)</a:t>
            </a:r>
          </a:p>
          <a:p>
            <a:pPr lvl="1"/>
            <a:r>
              <a:rPr lang="en-US"/>
              <a:t>Load time (when a program is loaded into memory)</a:t>
            </a:r>
          </a:p>
          <a:p>
            <a:pPr lvl="1"/>
            <a:r>
              <a:rPr lang="en-US"/>
              <a:t>Run time (while a program is executing)</a:t>
            </a:r>
          </a:p>
          <a:p>
            <a:pPr lvl="1"/>
            <a:endParaRPr lang="en-US"/>
          </a:p>
          <a:p>
            <a:r>
              <a:rPr lang="en-US"/>
              <a:t>Understanding linking can help you avoid nasty errors and make you a better programmer. </a:t>
            </a:r>
          </a:p>
        </p:txBody>
      </p:sp>
    </p:spTree>
    <p:extLst>
      <p:ext uri="{BB962C8B-B14F-4D97-AF65-F5344CB8AC3E}">
        <p14:creationId xmlns:p14="http://schemas.microsoft.com/office/powerpoint/2010/main" val="1592407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Library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Documented in Section 7.13 of textbook</a:t>
            </a:r>
          </a:p>
          <a:p>
            <a:r>
              <a:rPr lang="en-GB" dirty="0"/>
              <a:t>Library </a:t>
            </a:r>
            <a:r>
              <a:rPr lang="en-GB" dirty="0" err="1"/>
              <a:t>interpositioning</a:t>
            </a:r>
            <a:r>
              <a:rPr lang="en-GB" dirty="0"/>
              <a:t> : powerful linking technique that allows programmers to intercept calls to arbitrary functions</a:t>
            </a:r>
          </a:p>
          <a:p>
            <a:r>
              <a:rPr lang="en-GB" dirty="0" err="1"/>
              <a:t>Interpositioning</a:t>
            </a:r>
            <a:r>
              <a:rPr lang="en-GB" dirty="0"/>
              <a:t> can occur at:</a:t>
            </a:r>
          </a:p>
          <a:p>
            <a:pPr lvl="1"/>
            <a:r>
              <a:rPr lang="en-GB" dirty="0"/>
              <a:t>Compile time: When the source code is compiled</a:t>
            </a:r>
            <a:r>
              <a:rPr lang="en-US" dirty="0"/>
              <a:t>.</a:t>
            </a:r>
            <a:endParaRPr lang="en-GB" dirty="0"/>
          </a:p>
          <a:p>
            <a:pPr lvl="1"/>
            <a:r>
              <a:rPr lang="en-GB" dirty="0"/>
              <a:t>Link time: When the relocatable object files are statically linked to form an executable object file</a:t>
            </a:r>
            <a:r>
              <a:rPr lang="en-US" dirty="0"/>
              <a:t>.</a:t>
            </a:r>
            <a:endParaRPr lang="en-GB" dirty="0"/>
          </a:p>
          <a:p>
            <a:pPr lvl="1"/>
            <a:r>
              <a:rPr lang="en-GB" dirty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</a:t>
            </a:r>
            <a:r>
              <a:rPr lang="en-US" err="1"/>
              <a:t>Interpositioning</a:t>
            </a:r>
            <a:r>
              <a:rPr lang="en-US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Confinement (sandboxing)</a:t>
            </a:r>
          </a:p>
          <a:p>
            <a:pPr lvl="1"/>
            <a:r>
              <a:rPr lang="en-GB" dirty="0"/>
              <a:t>Behind the scenes encryption</a:t>
            </a:r>
          </a:p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POSIX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 Facebook engineering blog post at: </a:t>
            </a:r>
          </a:p>
          <a:p>
            <a:pPr marL="457200" lvl="1" indent="0">
              <a:buNone/>
            </a:pPr>
            <a:r>
              <a:rPr lang="en-US" sz="1600" u="sng" dirty="0">
                <a:solidFill>
                  <a:srgbClr val="C00000"/>
                </a:solidFill>
                <a:latin typeface="Calibri"/>
                <a:cs typeface="Calibri"/>
              </a:rPr>
              <a:t>https://code.facebook.com/posts/313033472212144/debugging-file-corruption-on-ios/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Interpositioning</a:t>
            </a:r>
            <a:r>
              <a:rPr lang="en-US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b="1" dirty="0">
                <a:solidFill>
                  <a:srgbClr val="C00000"/>
                </a:solidFill>
              </a:rPr>
              <a:t>Generating address traces</a:t>
            </a:r>
          </a:p>
          <a:p>
            <a:r>
              <a:rPr lang="en-GB" dirty="0"/>
              <a:t>Error Checking</a:t>
            </a:r>
          </a:p>
          <a:p>
            <a:pPr lvl="1"/>
            <a:r>
              <a:rPr lang="en-GB" dirty="0"/>
              <a:t>C Programming Lab used customized versions of malloc/free to do careful error checking</a:t>
            </a:r>
          </a:p>
          <a:p>
            <a:pPr lvl="1"/>
            <a:r>
              <a:rPr lang="en-GB" dirty="0"/>
              <a:t>Other labs (malloc, shell, proxy) also use </a:t>
            </a:r>
            <a:r>
              <a:rPr lang="en-GB" dirty="0" err="1"/>
              <a:t>interpositioning</a:t>
            </a:r>
            <a:r>
              <a:rPr lang="en-GB" dirty="0"/>
              <a:t> to enhance checking capabilities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0562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2323278"/>
          </a:xfrm>
        </p:spPr>
        <p:txBody>
          <a:bodyPr/>
          <a:lstStyle/>
          <a:p>
            <a:r>
              <a:rPr lang="en-US" dirty="0"/>
              <a:t>Goal: trace the addresses and sizes of the allocated and freed blocks, without breaking the program, and without modifying the source code. </a:t>
            </a:r>
          </a:p>
          <a:p>
            <a:endParaRPr lang="en-US" dirty="0"/>
          </a:p>
          <a:p>
            <a:r>
              <a:rPr lang="en-US" dirty="0"/>
              <a:t>Three solutions: interpose on the library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free</a:t>
            </a:r>
            <a:r>
              <a:rPr lang="en-US" dirty="0"/>
              <a:t> functions at compile time, 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1197678"/>
            <a:ext cx="4648199" cy="4249498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800" dirty="0">
                <a:latin typeface="Courier New"/>
                <a:cs typeface="Courier New"/>
              </a:rPr>
              <a:t>#include &lt;</a:t>
            </a:r>
            <a:r>
              <a:rPr lang="en-US" sz="1800" dirty="0" err="1">
                <a:latin typeface="Courier New"/>
                <a:cs typeface="Courier New"/>
              </a:rPr>
              <a:t>stdlib.h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int main(int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,</a:t>
            </a:r>
          </a:p>
          <a:p>
            <a:r>
              <a:rPr lang="en-US" sz="1800">
                <a:latin typeface="Courier New"/>
                <a:cs typeface="Courier New"/>
              </a:rPr>
              <a:t>         </a:t>
            </a:r>
            <a:r>
              <a:rPr lang="en-US" sz="1800" dirty="0">
                <a:latin typeface="Courier New"/>
                <a:cs typeface="Courier New"/>
              </a:rPr>
              <a:t>char *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[])</a:t>
            </a:r>
          </a:p>
          <a:p>
            <a:r>
              <a:rPr lang="en-US" sz="1800" dirty="0"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latin typeface="Courier New"/>
                <a:cs typeface="Courier New"/>
              </a:rPr>
              <a:t>  int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r>
              <a:rPr lang="en-US" sz="1800" dirty="0">
                <a:latin typeface="Courier New"/>
                <a:cs typeface="Courier New"/>
              </a:rPr>
              <a:t>  for (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= 1;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</a:t>
            </a:r>
            <a:r>
              <a:rPr lang="en-US" sz="1800" dirty="0" err="1">
                <a:latin typeface="Courier New"/>
                <a:cs typeface="Courier New"/>
              </a:rPr>
              <a:t>argc</a:t>
            </a:r>
            <a:r>
              <a:rPr lang="en-US" sz="1800" dirty="0">
                <a:latin typeface="Courier New"/>
                <a:cs typeface="Courier New"/>
              </a:rPr>
              <a:t>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 {</a:t>
            </a:r>
          </a:p>
          <a:p>
            <a:r>
              <a:rPr lang="en-US" sz="1800" dirty="0">
                <a:latin typeface="Courier New"/>
                <a:cs typeface="Courier New"/>
              </a:rPr>
              <a:t>    void *p = </a:t>
            </a:r>
          </a:p>
          <a:p>
            <a:r>
              <a:rPr lang="en-US" sz="1800">
                <a:latin typeface="Courier New"/>
                <a:cs typeface="Courier New"/>
              </a:rPr>
              <a:t>          </a:t>
            </a:r>
            <a:r>
              <a:rPr lang="en-US" sz="1800" dirty="0">
                <a:latin typeface="Courier New"/>
                <a:cs typeface="Courier New"/>
              </a:rPr>
              <a:t>malloc(</a:t>
            </a:r>
            <a:r>
              <a:rPr lang="en-US" sz="1800" dirty="0" err="1">
                <a:latin typeface="Courier New"/>
                <a:cs typeface="Courier New"/>
              </a:rPr>
              <a:t>atoi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err="1">
                <a:latin typeface="Courier New"/>
                <a:cs typeface="Courier New"/>
              </a:rPr>
              <a:t>argv</a:t>
            </a:r>
            <a:r>
              <a:rPr lang="en-US" sz="1800" dirty="0">
                <a:latin typeface="Courier New"/>
                <a:cs typeface="Courier New"/>
              </a:rPr>
              <a:t>[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]));</a:t>
            </a:r>
          </a:p>
          <a:p>
            <a:r>
              <a:rPr lang="en-US" sz="1800" dirty="0">
                <a:latin typeface="Courier New"/>
                <a:cs typeface="Courier New"/>
              </a:rPr>
              <a:t>    free(p);</a:t>
            </a:r>
          </a:p>
          <a:p>
            <a:r>
              <a:rPr lang="en-US" sz="1800" dirty="0">
                <a:latin typeface="Courier New"/>
                <a:cs typeface="Courier New"/>
              </a:rPr>
              <a:t>  }</a:t>
            </a:r>
          </a:p>
          <a:p>
            <a:r>
              <a:rPr lang="en-US" sz="1800" dirty="0">
                <a:latin typeface="Courier New"/>
                <a:cs typeface="Courier New"/>
              </a:rPr>
              <a:t>  return(0); </a:t>
            </a:r>
          </a:p>
          <a:p>
            <a:r>
              <a:rPr lang="en-US"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324" y="5077844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355313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Courier New"/>
                <a:cs typeface="Courier New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it-IT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32024" y="6128417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1219200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myfree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603601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048000"/>
            <a:ext cx="7592093" cy="3693319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-DCOMPILETIME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</a:t>
            </a:r>
            <a:r>
              <a:rPr lang="en-US" sz="1800" b="0">
                <a:solidFill>
                  <a:srgbClr val="C00000"/>
                </a:solidFill>
                <a:latin typeface="Courier New"/>
                <a:cs typeface="Courier New"/>
              </a:rPr>
              <a:t>-I.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intc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(10)=0x1ba7010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free(0x1ba7010)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(100)=0x1ba7030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free(0x1ba7030)</a:t>
            </a:r>
          </a:p>
          <a:p>
            <a:r>
              <a:rPr lang="en-US" sz="1800" b="0" err="1">
                <a:latin typeface="Courier New"/>
                <a:cs typeface="Courier New"/>
              </a:rPr>
              <a:t>malloc</a:t>
            </a:r>
            <a:r>
              <a:rPr lang="en-US" sz="1800" b="0">
                <a:latin typeface="Courier New"/>
                <a:cs typeface="Courier New"/>
              </a:rPr>
              <a:t>(1000)=0x1ba70a0</a:t>
            </a:r>
          </a:p>
          <a:p>
            <a:r>
              <a:rPr lang="en-US" sz="1800" b="0">
                <a:latin typeface="Courier New"/>
                <a:cs typeface="Courier New"/>
              </a:rPr>
              <a:t>free(0x1ba70a0)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  <a:p>
            <a:endParaRPr lang="en-US" sz="180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1789" y="5791200"/>
            <a:ext cx="3406514" cy="369332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362200" y="3886200"/>
            <a:ext cx="1529589" cy="19050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298303" y="2973528"/>
            <a:ext cx="1007497" cy="281767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114800" y="42672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362200" y="3657600"/>
            <a:ext cx="1752600" cy="609600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ifdef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LINKTIME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=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real_malloc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800" err="1">
                <a:solidFill>
                  <a:srgbClr val="9D206F"/>
                </a:solidFill>
                <a:latin typeface="Courier New"/>
                <a:cs typeface="Courier New"/>
              </a:rPr>
              <a:t>malloc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(%d) = %p\n"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80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4A00FF"/>
                </a:solidFill>
                <a:latin typeface="Courier New"/>
                <a:cs typeface="Courier New"/>
              </a:rPr>
              <a:t>__</a:t>
            </a:r>
            <a:r>
              <a:rPr lang="en-US" sz="1800" err="1">
                <a:solidFill>
                  <a:srgbClr val="4A00FF"/>
                </a:solidFill>
                <a:latin typeface="Courier New"/>
                <a:cs typeface="Courier New"/>
              </a:rPr>
              <a:t>wrap_free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80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__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real_free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80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80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80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80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800" err="1">
                <a:solidFill>
                  <a:srgbClr val="926492"/>
                </a:solidFill>
                <a:latin typeface="Courier New"/>
                <a:cs typeface="Courier New"/>
              </a:rPr>
              <a:t>endif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/>
              <a:t>The “</a:t>
            </a:r>
            <a:r>
              <a:rPr lang="en-US">
                <a:latin typeface="Courier New" pitchFamily="49" charset="0"/>
                <a:cs typeface="Courier New" pitchFamily="49" charset="0"/>
              </a:rPr>
              <a:t>-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Wl</a:t>
            </a:r>
            <a:r>
              <a:rPr lang="en-US"/>
              <a:t>” flag passes argument to linker, replacing each comma with a space. </a:t>
            </a:r>
          </a:p>
          <a:p>
            <a:r>
              <a:rPr lang="en-US"/>
              <a:t>The  “</a:t>
            </a:r>
            <a:r>
              <a:rPr lang="en-US">
                <a:latin typeface="Courier New"/>
                <a:cs typeface="Courier New"/>
              </a:rPr>
              <a:t>--</a:t>
            </a:r>
            <a:r>
              <a:rPr lang="en-US" err="1">
                <a:latin typeface="Courier New"/>
                <a:cs typeface="Courier New"/>
              </a:rPr>
              <a:t>wrap,malloc</a:t>
            </a:r>
            <a:r>
              <a:rPr lang="en-US"/>
              <a:t> ”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 err="1">
                <a:latin typeface="Courier New"/>
                <a:cs typeface="Courier New"/>
              </a:rPr>
              <a:t>arg</a:t>
            </a:r>
            <a:r>
              <a:rPr lang="en-US">
                <a:latin typeface="Courier New"/>
                <a:cs typeface="Courier New"/>
              </a:rPr>
              <a:t> </a:t>
            </a:r>
            <a:r>
              <a:rPr lang="en-US"/>
              <a:t>instructs linker to resolve references in a special way:</a:t>
            </a:r>
          </a:p>
          <a:p>
            <a:pPr lvl="1"/>
            <a:r>
              <a:rPr lang="en-US"/>
              <a:t>Refs to </a:t>
            </a:r>
            <a:r>
              <a:rPr lang="en-US" err="1">
                <a:latin typeface="Courier New"/>
                <a:cs typeface="Courier New"/>
              </a:rPr>
              <a:t>malloc</a:t>
            </a:r>
            <a:r>
              <a:rPr lang="en-US"/>
              <a:t> should be resolved as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wrap_malloc</a:t>
            </a:r>
            <a:endParaRPr lang="en-US">
              <a:latin typeface="Courier New"/>
              <a:cs typeface="Courier New"/>
            </a:endParaRPr>
          </a:p>
          <a:p>
            <a:pPr lvl="1"/>
            <a:r>
              <a:rPr lang="en-US">
                <a:latin typeface="Calibri"/>
                <a:cs typeface="Calibri"/>
              </a:rPr>
              <a:t>Refs to </a:t>
            </a:r>
            <a:r>
              <a:rPr lang="en-US">
                <a:cs typeface="Courier New"/>
              </a:rPr>
              <a:t> </a:t>
            </a:r>
            <a:r>
              <a:rPr lang="en-US"/>
              <a:t> </a:t>
            </a:r>
            <a:r>
              <a:rPr lang="en-US">
                <a:latin typeface="Courier New"/>
                <a:cs typeface="Courier New"/>
              </a:rPr>
              <a:t>__</a:t>
            </a:r>
            <a:r>
              <a:rPr lang="en-US" err="1">
                <a:latin typeface="Courier New"/>
                <a:cs typeface="Courier New"/>
              </a:rPr>
              <a:t>real_malloc</a:t>
            </a:r>
            <a:r>
              <a:rPr lang="en-US"/>
              <a:t> should be resolved as </a:t>
            </a:r>
            <a:r>
              <a:rPr lang="en-US" err="1">
                <a:latin typeface="Courier New"/>
                <a:cs typeface="Courier New"/>
              </a:rPr>
              <a:t>malloc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8710782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-DLINKTIME -c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-c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wrap,malloc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Wl</a:t>
            </a:r>
            <a:r>
              <a:rPr lang="en-US" sz="1800" b="0">
                <a:latin typeface="Courier New"/>
                <a:cs typeface="Courier New"/>
              </a:rPr>
              <a:t>,--</a:t>
            </a:r>
            <a:r>
              <a:rPr lang="en-US" sz="1800" b="0" err="1">
                <a:latin typeface="Courier New"/>
                <a:cs typeface="Courier New"/>
              </a:rPr>
              <a:t>wrap,free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\</a:t>
            </a:r>
          </a:p>
          <a:p>
            <a:r>
              <a:rPr lang="en-US" sz="1800" b="0">
                <a:latin typeface="Courier New"/>
                <a:cs typeface="Courier New"/>
              </a:rPr>
              <a:t>    </a:t>
            </a:r>
            <a:r>
              <a:rPr lang="en-US" sz="1800" b="0" err="1">
                <a:latin typeface="Courier New"/>
                <a:cs typeface="Courier New"/>
              </a:rPr>
              <a:t>int.o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mymalloc.o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./</a:t>
            </a:r>
            <a:r>
              <a:rPr lang="en-US" sz="1800" b="0" err="1">
                <a:latin typeface="Courier New"/>
                <a:cs typeface="Courier New"/>
              </a:rPr>
              <a:t>intl</a:t>
            </a:r>
            <a:r>
              <a:rPr lang="en-US" sz="1800" b="0">
                <a:latin typeface="Courier New"/>
                <a:cs typeface="Courier New"/>
              </a:rPr>
              <a:t> 10 100 1000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5780" y="134676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048000" y="19812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48000" y="1524000"/>
            <a:ext cx="2597780" cy="112932"/>
          </a:xfrm>
          <a:prstGeom prst="straightConnector1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5CCF-4D26-4F53-9ED4-9861498A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DA797-AA48-4880-A4C7-EB9B9FCA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43000"/>
            <a:ext cx="8747125" cy="4972050"/>
          </a:xfrm>
        </p:spPr>
        <p:txBody>
          <a:bodyPr/>
          <a:lstStyle/>
          <a:p>
            <a:r>
              <a:rPr lang="en-US" altLang="zh-CN" dirty="0"/>
              <a:t>Next, </a:t>
            </a:r>
            <a:r>
              <a:rPr lang="en-US" altLang="zh-CN" i="1" dirty="0" err="1">
                <a:solidFill>
                  <a:srgbClr val="C00000"/>
                </a:solidFill>
              </a:rPr>
              <a:t>gcc</a:t>
            </a:r>
            <a:r>
              <a:rPr lang="en-US" altLang="zh-CN" dirty="0"/>
              <a:t> invokes </a:t>
            </a:r>
            <a:r>
              <a:rPr lang="en-US" altLang="zh-CN" i="1" dirty="0">
                <a:solidFill>
                  <a:srgbClr val="C00000"/>
                </a:solidFill>
              </a:rPr>
              <a:t>cc1</a:t>
            </a:r>
            <a:r>
              <a:rPr lang="en-US" altLang="zh-CN" dirty="0"/>
              <a:t> to generate assembly code</a:t>
            </a:r>
          </a:p>
          <a:p>
            <a:pPr lvl="1"/>
            <a:r>
              <a:rPr lang="en-US" altLang="zh-CN" dirty="0"/>
              <a:t>Translates high-level C code into assembly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27EA476-5FFB-42DA-B070-CC9438C820DE}"/>
              </a:ext>
            </a:extLst>
          </p:cNvPr>
          <p:cNvSpPr/>
          <p:nvPr/>
        </p:nvSpPr>
        <p:spPr>
          <a:xfrm>
            <a:off x="1600200" y="1951456"/>
            <a:ext cx="5943600" cy="204068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extern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(const char *__restrict __format, ...); 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…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main() {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("hello, world %d\n", 4);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}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2C4C8B-052E-4BD0-8194-4706612F7378}"/>
              </a:ext>
            </a:extLst>
          </p:cNvPr>
          <p:cNvSpPr/>
          <p:nvPr/>
        </p:nvSpPr>
        <p:spPr>
          <a:xfrm>
            <a:off x="2133600" y="3876792"/>
            <a:ext cx="4959927" cy="2960426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	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.section     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.LC0: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.string "hello, world %d\n"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.text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main: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pushq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rsp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$4,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esi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$.LC0,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edi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eax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call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popq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ret 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5B85EA-88F7-4291-8A60-2E2072FC1F24}"/>
              </a:ext>
            </a:extLst>
          </p:cNvPr>
          <p:cNvCxnSpPr/>
          <p:nvPr/>
        </p:nvCxnSpPr>
        <p:spPr bwMode="auto">
          <a:xfrm>
            <a:off x="2362200" y="3649243"/>
            <a:ext cx="0" cy="685800"/>
          </a:xfrm>
          <a:prstGeom prst="straightConnector1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59089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52399" y="1197678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#ifdef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_GNU_SOURCE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malloc wrapper function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"malloc"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malloc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(error, stderr);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malloc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"malloc(%d) = %p\n"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6627" y="60501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1953202"/>
            <a:ext cx="2816584" cy="646331"/>
          </a:xfrm>
          <a:prstGeom prst="rect">
            <a:avLst/>
          </a:prstGeom>
          <a:solidFill>
            <a:srgbClr val="DEDFF5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Observe that DON’T have 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#include 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7042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(*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freep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)(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>
                <a:solidFill>
                  <a:srgbClr val="C1651C"/>
                </a:solidFill>
                <a:latin typeface="Courier New"/>
                <a:cs typeface="Courier New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is-I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(error, stderr);</a:t>
            </a:r>
          </a:p>
          <a:p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free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5591165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5068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</a:t>
            </a:r>
            <a:r>
              <a:rPr lang="en-US" err="1"/>
              <a:t>Interpositioning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991599" cy="23622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The LD_PRELOAD </a:t>
            </a:r>
            <a:r>
              <a:rPr lang="en-US" dirty="0"/>
              <a:t>environment variable tells the dynamic linker to resolve unresolved refs (e.g., to </a:t>
            </a:r>
            <a:r>
              <a:rPr lang="en-US" dirty="0">
                <a:latin typeface="Courier New"/>
                <a:cs typeface="Courier New"/>
              </a:rPr>
              <a:t>malloc)</a:t>
            </a:r>
            <a:r>
              <a:rPr lang="en-US" dirty="0"/>
              <a:t>by looking in </a:t>
            </a:r>
            <a:r>
              <a:rPr lang="en-US" dirty="0" err="1">
                <a:latin typeface="Courier New"/>
                <a:cs typeface="Courier New"/>
              </a:rPr>
              <a:t>mymalloc.so</a:t>
            </a:r>
            <a:r>
              <a:rPr lang="en-US" dirty="0"/>
              <a:t> first.</a:t>
            </a:r>
          </a:p>
          <a:p>
            <a:r>
              <a:rPr lang="en-US" dirty="0"/>
              <a:t>Type into (some) shells as:</a:t>
            </a:r>
          </a:p>
          <a:p>
            <a:pPr marL="57150" indent="0">
              <a:buNone/>
            </a:pPr>
            <a:r>
              <a:rPr lang="en-US" sz="2000" b="0" dirty="0">
                <a:latin typeface="Courier New"/>
                <a:cs typeface="Courier New"/>
              </a:rPr>
              <a:t>env LD_PRELOAD=./</a:t>
            </a:r>
            <a:r>
              <a:rPr lang="en-US" sz="2000" b="0" dirty="0" err="1">
                <a:latin typeface="Courier New"/>
                <a:cs typeface="Courier New"/>
              </a:rPr>
              <a:t>mymalloc.so</a:t>
            </a:r>
            <a:r>
              <a:rPr lang="en-US" sz="2000" b="0" dirty="0">
                <a:latin typeface="Courier New"/>
                <a:cs typeface="Courier New"/>
              </a:rPr>
              <a:t> ./</a:t>
            </a:r>
            <a:r>
              <a:rPr lang="en-US" sz="2000" b="0" dirty="0" err="1">
                <a:latin typeface="Courier New"/>
                <a:cs typeface="Courier New"/>
              </a:rPr>
              <a:t>intr</a:t>
            </a:r>
            <a:r>
              <a:rPr lang="en-US" sz="2000" b="0" dirty="0">
                <a:latin typeface="Courier New"/>
                <a:cs typeface="Courier New"/>
              </a:rPr>
              <a:t> 10 100 1000)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intr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-DRUNTIME -shared -</a:t>
            </a:r>
            <a:r>
              <a:rPr lang="en-US" sz="1800" b="0" err="1">
                <a:latin typeface="Courier New"/>
                <a:cs typeface="Courier New"/>
              </a:rPr>
              <a:t>fpic</a:t>
            </a:r>
            <a:r>
              <a:rPr lang="en-US" sz="1800" b="0">
                <a:latin typeface="Courier New"/>
                <a:cs typeface="Courier New"/>
              </a:rPr>
              <a:t> -o 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mymalloc.c</a:t>
            </a:r>
            <a:r>
              <a:rPr lang="en-US" sz="1800" b="0">
                <a:latin typeface="Courier New"/>
                <a:cs typeface="Courier New"/>
              </a:rPr>
              <a:t> -</a:t>
            </a:r>
            <a:r>
              <a:rPr lang="en-US" sz="1800" b="0" err="1">
                <a:latin typeface="Courier New"/>
                <a:cs typeface="Courier New"/>
              </a:rPr>
              <a:t>ldl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b="0" err="1">
                <a:latin typeface="Courier New"/>
                <a:cs typeface="Courier New"/>
              </a:rPr>
              <a:t>gcc</a:t>
            </a:r>
            <a:r>
              <a:rPr lang="en-US" sz="1800" b="0">
                <a:latin typeface="Courier New"/>
                <a:cs typeface="Courier New"/>
              </a:rPr>
              <a:t> -Wall -o 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</a:t>
            </a:r>
            <a:r>
              <a:rPr lang="en-US" sz="1800" b="0" err="1">
                <a:latin typeface="Courier New"/>
                <a:cs typeface="Courier New"/>
              </a:rPr>
              <a:t>int.c</a:t>
            </a:r>
            <a:endParaRPr lang="en-US" sz="1800" b="0">
              <a:latin typeface="Courier New"/>
              <a:cs typeface="Courier New"/>
            </a:endParaRP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 make </a:t>
            </a:r>
            <a:r>
              <a:rPr lang="en-US" sz="1800" err="1">
                <a:latin typeface="Courier New"/>
                <a:cs typeface="Courier New"/>
              </a:rPr>
              <a:t>runr</a:t>
            </a:r>
            <a:endParaRPr lang="en-US" sz="1800">
              <a:latin typeface="Courier New"/>
              <a:cs typeface="Courier New"/>
            </a:endParaRPr>
          </a:p>
          <a:p>
            <a:r>
              <a:rPr lang="en-US" sz="1800" b="0">
                <a:latin typeface="Courier New"/>
                <a:cs typeface="Courier New"/>
              </a:rPr>
              <a:t>(LD_PRELOAD="./</a:t>
            </a:r>
            <a:r>
              <a:rPr lang="en-US" sz="1800" b="0" err="1">
                <a:latin typeface="Courier New"/>
                <a:cs typeface="Courier New"/>
              </a:rPr>
              <a:t>mymalloc.so</a:t>
            </a:r>
            <a:r>
              <a:rPr lang="en-US" sz="1800" b="0">
                <a:latin typeface="Courier New"/>
                <a:cs typeface="Courier New"/>
              </a:rPr>
              <a:t>" ./</a:t>
            </a:r>
            <a:r>
              <a:rPr lang="en-US" sz="1800" b="0" err="1">
                <a:latin typeface="Courier New"/>
                <a:cs typeface="Courier New"/>
              </a:rPr>
              <a:t>intr</a:t>
            </a:r>
            <a:r>
              <a:rPr lang="en-US" sz="1800" b="0">
                <a:latin typeface="Courier New"/>
                <a:cs typeface="Courier New"/>
              </a:rPr>
              <a:t> 10 100 1000)</a:t>
            </a:r>
          </a:p>
          <a:p>
            <a:r>
              <a:rPr lang="fi-FI" sz="1800" b="0">
                <a:latin typeface="Courier New"/>
                <a:cs typeface="Courier New"/>
              </a:rPr>
              <a:t>malloc(10) = 0x91a010</a:t>
            </a:r>
          </a:p>
          <a:p>
            <a:r>
              <a:rPr lang="en-US" sz="1800" b="0">
                <a:latin typeface="Courier New"/>
                <a:cs typeface="Courier New"/>
              </a:rPr>
              <a:t>free(0x91a010)</a:t>
            </a:r>
          </a:p>
          <a:p>
            <a:r>
              <a:rPr lang="en-US" sz="1800">
                <a:latin typeface="Courier New"/>
                <a:cs typeface="Courier New"/>
              </a:rPr>
              <a:t>. . . </a:t>
            </a:r>
          </a:p>
          <a:p>
            <a:r>
              <a:rPr lang="en-US" sz="1800" err="1">
                <a:latin typeface="Courier New"/>
                <a:cs typeface="Courier New"/>
              </a:rPr>
              <a:t>linux</a:t>
            </a:r>
            <a:r>
              <a:rPr lang="en-US" sz="1800">
                <a:latin typeface="Courier New"/>
                <a:cs typeface="Courier New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895600"/>
            <a:ext cx="3406514" cy="646331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Search for 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lang="en-US" sz="1800">
                <a:solidFill>
                  <a:srgbClr val="C00000"/>
                </a:solidFill>
                <a:latin typeface="Calibri" pitchFamily="34" charset="0"/>
              </a:rPr>
              <a:t> leads to</a:t>
            </a:r>
          </a:p>
          <a:p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usr</a:t>
            </a:r>
            <a:r>
              <a:rPr lang="en-US" sz="1800">
                <a:solidFill>
                  <a:srgbClr val="C00000"/>
                </a:solidFill>
                <a:latin typeface="Courier New"/>
                <a:cs typeface="Courier New"/>
              </a:rPr>
              <a:t>/include/</a:t>
            </a:r>
            <a:r>
              <a:rPr lang="en-US" sz="1800" err="1">
                <a:solidFill>
                  <a:srgbClr val="C00000"/>
                </a:solidFill>
                <a:latin typeface="Courier New"/>
                <a:cs typeface="Courier New"/>
              </a:rPr>
              <a:t>malloc.h</a:t>
            </a:r>
            <a:endParaRPr lang="en-US" sz="1800">
              <a:solidFill>
                <a:srgbClr val="C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581400" y="2057400"/>
            <a:ext cx="1371600" cy="838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Interpositioning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Apparent calls to </a:t>
            </a:r>
            <a:r>
              <a:rPr lang="en-US" b="1" dirty="0">
                <a:latin typeface="Courier New"/>
                <a:cs typeface="Courier New"/>
              </a:rPr>
              <a:t>mallo</a:t>
            </a:r>
            <a:r>
              <a:rPr lang="en-US" dirty="0"/>
              <a:t>c/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get macro-expanded into calls to </a:t>
            </a:r>
            <a:r>
              <a:rPr lang="en-US" b="1" dirty="0" err="1">
                <a:latin typeface="Courier New"/>
                <a:cs typeface="Courier New"/>
              </a:rPr>
              <a:t>mymalloc</a:t>
            </a:r>
            <a:r>
              <a:rPr lang="en-US" dirty="0"/>
              <a:t>/</a:t>
            </a:r>
            <a:r>
              <a:rPr lang="en-US" b="1" dirty="0" err="1">
                <a:latin typeface="Courier New"/>
                <a:cs typeface="Courier New"/>
              </a:rPr>
              <a:t>myfree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/>
              <a:t>Simple approach.  Must have access to source &amp; recompile</a:t>
            </a:r>
            <a:endParaRPr lang="en-US" b="1" dirty="0">
              <a:latin typeface="Courier New"/>
              <a:cs typeface="Courier New"/>
            </a:endParaRPr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Use linker trick to have special name resolutions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malloc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>
                <a:latin typeface="Courier New"/>
                <a:cs typeface="Courier New"/>
                <a:sym typeface="Wingdings" pitchFamily="2" charset="2"/>
              </a:rPr>
              <a:t>wrap_malloc</a:t>
            </a:r>
            <a:endParaRPr lang="en-US" b="1" dirty="0">
              <a:latin typeface="Courier New"/>
              <a:cs typeface="Courier New"/>
              <a:sym typeface="Wingdings" pitchFamily="2" charset="2"/>
            </a:endParaRPr>
          </a:p>
          <a:p>
            <a:pPr lvl="2"/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__</a:t>
            </a:r>
            <a:r>
              <a:rPr lang="en-US" b="1" dirty="0" err="1">
                <a:latin typeface="Courier New"/>
                <a:cs typeface="Courier New"/>
                <a:sym typeface="Wingdings" pitchFamily="2" charset="2"/>
              </a:rPr>
              <a:t>real_malloc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</a:p>
          <a:p>
            <a:r>
              <a:rPr lang="en-US" dirty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>
                <a:sym typeface="Wingdings" pitchFamily="2" charset="2"/>
              </a:rPr>
              <a:t>Implement custom version of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>
                <a:sym typeface="Wingdings" pitchFamily="2" charset="2"/>
              </a:rPr>
              <a:t> that use dynamic linking to load library 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b="1" dirty="0">
                <a:latin typeface="Courier New"/>
                <a:cs typeface="Courier New"/>
                <a:sym typeface="Wingdings" pitchFamily="2" charset="2"/>
              </a:rPr>
              <a:t>free</a:t>
            </a:r>
            <a:r>
              <a:rPr lang="en-US" dirty="0">
                <a:sym typeface="Wingdings" pitchFamily="2" charset="2"/>
              </a:rPr>
              <a:t> under different names</a:t>
            </a:r>
          </a:p>
          <a:p>
            <a:pPr lvl="1"/>
            <a:r>
              <a:rPr lang="en-US" dirty="0">
                <a:sym typeface="Wingdings" pitchFamily="2" charset="2"/>
              </a:rPr>
              <a:t>Can use with ANY dynamically linked binary</a:t>
            </a:r>
          </a:p>
          <a:p>
            <a:pPr marL="57150" indent="0">
              <a:buNone/>
            </a:pPr>
            <a:r>
              <a:rPr lang="en-US" sz="1800" b="0" dirty="0">
                <a:latin typeface="Courier New"/>
                <a:cs typeface="Courier New"/>
              </a:rPr>
              <a:t>env LD_PRELOAD=./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–c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65CCF-4D26-4F53-9ED4-9861498A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DA797-AA48-4880-A4C7-EB9B9FCA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143000"/>
            <a:ext cx="8747125" cy="4972050"/>
          </a:xfrm>
        </p:spPr>
        <p:txBody>
          <a:bodyPr/>
          <a:lstStyle/>
          <a:p>
            <a:r>
              <a:rPr lang="en-US" altLang="zh-CN" dirty="0"/>
              <a:t>Furthermore, </a:t>
            </a:r>
            <a:r>
              <a:rPr lang="en-US" altLang="zh-CN" i="1" dirty="0" err="1">
                <a:solidFill>
                  <a:srgbClr val="C00000"/>
                </a:solidFill>
              </a:rPr>
              <a:t>gcc</a:t>
            </a:r>
            <a:r>
              <a:rPr lang="en-US" altLang="zh-CN" dirty="0"/>
              <a:t> invokes </a:t>
            </a:r>
            <a:r>
              <a:rPr lang="en-US" altLang="zh-CN" i="1" dirty="0">
                <a:solidFill>
                  <a:srgbClr val="C00000"/>
                </a:solidFill>
              </a:rPr>
              <a:t>gas</a:t>
            </a:r>
            <a:r>
              <a:rPr lang="en-US" altLang="zh-CN" dirty="0"/>
              <a:t> to generate object code</a:t>
            </a:r>
          </a:p>
          <a:p>
            <a:pPr lvl="1"/>
            <a:r>
              <a:rPr lang="en-US" altLang="zh-CN" dirty="0"/>
              <a:t>Translates assembly code into binary object code</a:t>
            </a:r>
          </a:p>
          <a:p>
            <a:pPr lvl="1"/>
            <a:endParaRPr lang="en-US" altLang="zh-CN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2C4C8B-052E-4BD0-8194-4706612F7378}"/>
              </a:ext>
            </a:extLst>
          </p:cNvPr>
          <p:cNvSpPr/>
          <p:nvPr/>
        </p:nvSpPr>
        <p:spPr>
          <a:xfrm>
            <a:off x="1673100" y="2057400"/>
            <a:ext cx="4959927" cy="2960426"/>
          </a:xfrm>
          <a:prstGeom prst="rect">
            <a:avLst/>
          </a:prstGeom>
          <a:solidFill>
            <a:srgbClr val="D5F1C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	</a:t>
            </a:r>
            <a:r>
              <a:rPr lang="en-US" sz="1400" b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.section     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.LC0: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.string "hello, world %d\n"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.text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main: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pushq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rsp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$4,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esi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$.LC0,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edi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movl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$0,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eax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call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printf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popq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    %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	ret 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3CE8DAD9-280D-4C0A-ADB5-A1A9B9BF12AC}"/>
              </a:ext>
            </a:extLst>
          </p:cNvPr>
          <p:cNvSpPr/>
          <p:nvPr/>
        </p:nvSpPr>
        <p:spPr>
          <a:xfrm>
            <a:off x="838200" y="2028708"/>
            <a:ext cx="7696197" cy="45988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readelf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-a hello | grep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pl-PL" sz="1400" dirty="0">
                <a:latin typeface="Courier New" pitchFamily="49" charset="0"/>
                <a:ea typeface="DejaVu LGC Sans" charset="0"/>
                <a:cs typeface="DejaVu LGC Sans" charset="0"/>
              </a:rPr>
              <a:t>[1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</a:t>
            </a:r>
            <a:r>
              <a:rPr lang="pl-PL" sz="1400" dirty="0">
                <a:latin typeface="Courier New" pitchFamily="49" charset="0"/>
                <a:ea typeface="DejaVu LGC Sans" charset="0"/>
                <a:cs typeface="DejaVu LGC Sans" charset="0"/>
              </a:rPr>
              <a:t>] </a:t>
            </a:r>
            <a:r>
              <a:rPr lang="pl-PL" sz="1400">
                <a:latin typeface="Courier New" pitchFamily="49" charset="0"/>
                <a:ea typeface="DejaVu LGC Sans" charset="0"/>
                <a:cs typeface="DejaVu LGC Sans" charset="0"/>
              </a:rPr>
              <a:t>.rodata           PROGBITS         </a:t>
            </a:r>
            <a:r>
              <a:rPr lang="pl-PL" sz="14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0000000000495d40</a:t>
            </a:r>
            <a:r>
              <a:rPr lang="pl-PL" sz="1400" dirty="0">
                <a:latin typeface="Courier New" pitchFamily="49" charset="0"/>
                <a:ea typeface="DejaVu LGC Sans" charset="0"/>
                <a:cs typeface="DejaVu LGC Sans" charset="0"/>
              </a:rPr>
              <a:t>  00095d40</a:t>
            </a:r>
            <a:endParaRPr lang="en-US" sz="1400" dirty="0">
              <a:latin typeface="Courier New" pitchFamily="49" charset="0"/>
              <a:ea typeface="DejaVu LGC Sans" charset="0"/>
              <a:cs typeface="DejaVu LGC Sans" charset="0"/>
            </a:endParaRP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altLang="zh-CN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readelf</a:t>
            </a: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 -a hello | grep -E "GLOBAL.* main“</a:t>
            </a:r>
            <a:b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1591: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0000000000401190</a:t>
            </a:r>
            <a:r>
              <a:rPr lang="en-US" altLang="zh-CN" sz="1400" dirty="0">
                <a:latin typeface="Courier New" pitchFamily="49" charset="0"/>
                <a:ea typeface="DejaVu LGC Sans" charset="0"/>
                <a:cs typeface="DejaVu LGC Sans" charset="0"/>
              </a:rPr>
              <a:t>    31 FUNC    GLOBAL DEFAULT    6 </a:t>
            </a:r>
            <a:r>
              <a:rPr lang="en-US" altLang="zh-CN" sz="14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main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readelf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–x .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hello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Hex dump of section '.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rodata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’: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solidFill>
                  <a:srgbClr val="0070C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0x00495d40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01000200 68656c6c 6f2c2077 6f726c64 ....hello, world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0x00495d50 2025640a 00464154 414c3a20 6b65726e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d..FATAL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: kern </a:t>
            </a:r>
          </a:p>
          <a:p>
            <a:pPr marL="381000" indent="-363538" eaLnBrk="1" hangingPunct="1">
              <a:lnSpc>
                <a:spcPct val="95000"/>
              </a:lnSpc>
              <a:spcBef>
                <a:spcPts val="750"/>
              </a:spcBef>
              <a:buClrTx/>
              <a:buFontTx/>
              <a:buNone/>
              <a:tabLst>
                <a:tab pos="381000" algn="l"/>
                <a:tab pos="838200" algn="l"/>
                <a:tab pos="1295400" algn="l"/>
                <a:tab pos="1752600" algn="l"/>
                <a:tab pos="2209800" algn="l"/>
                <a:tab pos="2667000" algn="l"/>
                <a:tab pos="3124200" algn="l"/>
                <a:tab pos="3581400" algn="l"/>
                <a:tab pos="4038600" algn="l"/>
                <a:tab pos="4495800" algn="l"/>
                <a:tab pos="4953000" algn="l"/>
                <a:tab pos="5410200" algn="l"/>
                <a:tab pos="5867400" algn="l"/>
                <a:tab pos="6324600" algn="l"/>
                <a:tab pos="6781800" algn="l"/>
                <a:tab pos="7239000" algn="l"/>
                <a:tab pos="7696200" algn="l"/>
                <a:tab pos="8153400" algn="l"/>
                <a:tab pos="8610600" algn="l"/>
                <a:tab pos="9067800" algn="l"/>
                <a:tab pos="9525000" algn="l"/>
              </a:tabLst>
            </a:pP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#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objdump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–d hello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 dirty="0">
                <a:solidFill>
                  <a:srgbClr val="C00000"/>
                </a:solidFill>
                <a:latin typeface="Courier New" pitchFamily="49" charset="0"/>
                <a:ea typeface="DejaVu LGC Sans" charset="0"/>
                <a:cs typeface="DejaVu LGC Sans" charset="0"/>
              </a:rPr>
              <a:t>0000000000401190 &lt;main&gt;: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401190:       55            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push 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401191:       48 89 e5      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rsp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,%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401194:       be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04 00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$0x4,%esi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401199:       bf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44 5d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49 00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$0x495d44,%edi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40119e:       b8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00 00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$0x0,%eax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4011a3:       e8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d8 0e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callq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  402080 &lt;_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IO_printf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&gt;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4011a8:       b8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00 00 </a:t>
            </a: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00 00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mov    $0x0,%eax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4011ad:       5d                      </a:t>
            </a:r>
            <a: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  <a:t>pop    %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rbp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4011ae:       c3                    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retq</a:t>
            </a:r>
            <a:br>
              <a:rPr lang="en-US" sz="1400" dirty="0">
                <a:latin typeface="Courier New" pitchFamily="49" charset="0"/>
                <a:ea typeface="DejaVu LGC Sans" charset="0"/>
                <a:cs typeface="DejaVu LGC Sans" charset="0"/>
              </a:rPr>
            </a:br>
            <a:r>
              <a:rPr lang="en-US" sz="1400">
                <a:latin typeface="Courier New" pitchFamily="49" charset="0"/>
                <a:ea typeface="DejaVu LGC Sans" charset="0"/>
                <a:cs typeface="DejaVu LGC Sans" charset="0"/>
              </a:rPr>
              <a:t>4011af:       90                      </a:t>
            </a:r>
            <a:r>
              <a:rPr lang="en-US" sz="1400" dirty="0" err="1">
                <a:latin typeface="Courier New" pitchFamily="49" charset="0"/>
                <a:ea typeface="DejaVu LGC Sans" charset="0"/>
                <a:cs typeface="DejaVu LGC Sans" charset="0"/>
              </a:rPr>
              <a:t>nop</a:t>
            </a:r>
            <a:endParaRPr lang="en-US" sz="1400" dirty="0">
              <a:latin typeface="Courier New" pitchFamily="49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79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(Static)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en-US" sz="2000">
                <a:latin typeface="Calibri"/>
                <a:cs typeface="Calibri"/>
              </a:rPr>
              <a:t>Programs are translated and linked using a </a:t>
            </a:r>
            <a:r>
              <a:rPr lang="en-US" sz="2000" i="1">
                <a:latin typeface="Calibri"/>
                <a:cs typeface="Calibri"/>
              </a:rPr>
              <a:t>compiler driver</a:t>
            </a:r>
            <a:r>
              <a:rPr lang="en-US" sz="200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 err="1">
                <a:latin typeface="Courier New" charset="0"/>
              </a:rPr>
              <a:t>gcc</a:t>
            </a:r>
            <a:r>
              <a:rPr lang="en-US" sz="1800" i="1">
                <a:latin typeface="Courier New" charset="0"/>
              </a:rPr>
              <a:t> -</a:t>
            </a:r>
            <a:r>
              <a:rPr lang="en-US" sz="1800" i="1" err="1">
                <a:latin typeface="Courier New" charset="0"/>
              </a:rPr>
              <a:t>Og</a:t>
            </a:r>
            <a:r>
              <a:rPr lang="en-US" sz="1800" i="1">
                <a:latin typeface="Courier New" charset="0"/>
              </a:rPr>
              <a:t> -o </a:t>
            </a:r>
            <a:r>
              <a:rPr lang="en-US" sz="1800" i="1" err="1">
                <a:latin typeface="Courier New" charset="0"/>
              </a:rPr>
              <a:t>prog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main.c</a:t>
            </a:r>
            <a:r>
              <a:rPr lang="en-US" sz="1800" i="1">
                <a:latin typeface="Courier New" charset="0"/>
              </a:rPr>
              <a:t> </a:t>
            </a:r>
            <a:r>
              <a:rPr lang="en-US" sz="1800" i="1" err="1">
                <a:latin typeface="Courier New" charset="0"/>
              </a:rPr>
              <a:t>sum.c</a:t>
            </a:r>
            <a:endParaRPr lang="en-US" sz="1800" i="1">
              <a:latin typeface="Courier New" charset="0"/>
            </a:endParaRPr>
          </a:p>
          <a:p>
            <a:pPr lvl="1"/>
            <a:r>
              <a:rPr lang="en-US" sz="1800" err="1">
                <a:latin typeface="Courier New" charset="0"/>
              </a:rPr>
              <a:t>linux</a:t>
            </a:r>
            <a:r>
              <a:rPr lang="en-US" sz="1800">
                <a:latin typeface="Courier New" charset="0"/>
              </a:rPr>
              <a:t>&gt; </a:t>
            </a:r>
            <a:r>
              <a:rPr lang="en-US" sz="1800" i="1">
                <a:latin typeface="Courier New" charset="0"/>
              </a:rPr>
              <a:t>./</a:t>
            </a:r>
            <a:r>
              <a:rPr lang="en-US" sz="1800" i="1" err="1">
                <a:latin typeface="Courier New" charset="0"/>
              </a:rPr>
              <a:t>prog</a:t>
            </a:r>
            <a:endParaRPr lang="en-US" sz="1800" i="1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main.c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/>
                <a:cs typeface="Courier New"/>
              </a:rPr>
              <a:t>main.o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1800">
                <a:latin typeface="Calibri"/>
                <a:cs typeface="Calibri"/>
              </a:rPr>
              <a:t>(</a:t>
            </a:r>
            <a:r>
              <a:rPr lang="en-US" sz="1800" err="1">
                <a:latin typeface="Calibri"/>
                <a:cs typeface="Calibri"/>
              </a:rPr>
              <a:t>cpp</a:t>
            </a:r>
            <a:r>
              <a:rPr lang="en-US" sz="180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sum.c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err="1">
                <a:latin typeface="Courier New"/>
                <a:cs typeface="Courier New"/>
              </a:rPr>
              <a:t>sum.o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err="1">
                <a:latin typeface="Courier New"/>
                <a:cs typeface="Courier New"/>
              </a:rPr>
              <a:t>prog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132114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24046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relocatable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4077608" cy="9233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Fully linked </a:t>
            </a:r>
            <a:r>
              <a:rPr lang="en-US" sz="1800" i="1" u="sng">
                <a:solidFill>
                  <a:srgbClr val="C00000"/>
                </a:solidFill>
                <a:latin typeface="Calibri"/>
                <a:cs typeface="Calibri"/>
              </a:rPr>
              <a:t>executable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defined in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main.c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US" sz="1800" i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en-US" sz="1800" i="1" err="1">
                <a:solidFill>
                  <a:srgbClr val="C00000"/>
                </a:solidFill>
                <a:latin typeface="Courier New"/>
                <a:cs typeface="Courier New"/>
              </a:rPr>
              <a:t>sum.c</a:t>
            </a:r>
            <a:r>
              <a:rPr lang="en-US" sz="1800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Linkers?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Reason 1: Modularity</a:t>
            </a:r>
          </a:p>
          <a:p>
            <a:endParaRPr lang="en-US" dirty="0"/>
          </a:p>
          <a:p>
            <a:pPr lvl="1"/>
            <a:r>
              <a:rPr lang="en-US" dirty="0"/>
              <a:t>Program can be written as a collection of smaller source files, rather than one monolithic mass.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build libraries of common functions (more on this later)</a:t>
            </a:r>
          </a:p>
          <a:p>
            <a:pPr lvl="2"/>
            <a:r>
              <a:rPr lang="en-US" dirty="0"/>
              <a:t>e.g., Math library, standard C library</a:t>
            </a:r>
          </a:p>
        </p:txBody>
      </p:sp>
      <p:pic>
        <p:nvPicPr>
          <p:cNvPr id="1032" name="Picture 8" descr="Lego Learning: The Building Blocks of Data Visualization | The TIBCO Blog">
            <a:extLst>
              <a:ext uri="{FF2B5EF4-FFF2-40B4-BE49-F238E27FC236}">
                <a16:creationId xmlns:a16="http://schemas.microsoft.com/office/drawing/2014/main" id="{D33F3282-D9A2-4E32-80A3-998036863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9" t="7771" r="9900"/>
          <a:stretch/>
        </p:blipFill>
        <p:spPr bwMode="auto">
          <a:xfrm>
            <a:off x="5403739" y="4267200"/>
            <a:ext cx="2889361" cy="188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00-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00-template</Template>
  <TotalTime>19644</TotalTime>
  <Words>10138</Words>
  <Application>Microsoft Office PowerPoint</Application>
  <PresentationFormat>全屏显示(4:3)</PresentationFormat>
  <Paragraphs>1440</Paragraphs>
  <Slides>63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DejaVu LGC Sans</vt:lpstr>
      <vt:lpstr>ＭＳ Ｐゴシック</vt:lpstr>
      <vt:lpstr>msgothic</vt:lpstr>
      <vt:lpstr>黑体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00-template</vt:lpstr>
      <vt:lpstr>Linking  Introduction to Computer Systems 15th Lecture, Nov. 7, 2024</vt:lpstr>
      <vt:lpstr>Outline of Linking</vt:lpstr>
      <vt:lpstr>Example C Program</vt:lpstr>
      <vt:lpstr>Compiler Driver, GCC as an Example</vt:lpstr>
      <vt:lpstr>Preprocessor</vt:lpstr>
      <vt:lpstr>Compiler</vt:lpstr>
      <vt:lpstr>Assembler</vt:lpstr>
      <vt:lpstr>(Static)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Parallel Views of a ELF File</vt:lpstr>
      <vt:lpstr>Linker Symbols </vt:lpstr>
      <vt:lpstr>Step 1: Symbol Resolution</vt:lpstr>
      <vt:lpstr>Local Symbols</vt:lpstr>
      <vt:lpstr>How Linker Resolves Duplicate Symbol Names</vt:lpstr>
      <vt:lpstr>Linker’s Symbol Rules</vt:lpstr>
      <vt:lpstr>Linker Puzzles</vt:lpstr>
      <vt:lpstr>Rules for avoiding type mismatches</vt:lpstr>
      <vt:lpstr>Step 2: Relocation</vt:lpstr>
      <vt:lpstr>2-Step Relocation in Static Linking</vt:lpstr>
      <vt:lpstr>Relocation Entries</vt:lpstr>
      <vt:lpstr>Two Most Basic Relocation Types</vt:lpstr>
      <vt:lpstr>Relocation Entries</vt:lpstr>
      <vt:lpstr>Relocation Entries (in main.o)</vt:lpstr>
      <vt:lpstr>Relocation Entries (in main.o)</vt:lpstr>
      <vt:lpstr>Relocation Entries (in sum.o)</vt:lpstr>
      <vt:lpstr>Original Object File of main.o</vt:lpstr>
      <vt:lpstr>Original Object File of sum.o</vt:lpstr>
      <vt:lpstr>PowerPoint 演示文稿</vt:lpstr>
      <vt:lpstr>Loading Executable Object Files</vt:lpstr>
      <vt:lpstr>Libraries: Packaging a Set of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Library Example</vt:lpstr>
      <vt:lpstr>Dynamic Linking at Load-time</vt:lpstr>
      <vt:lpstr>Dynamic Linking at Run-time</vt:lpstr>
      <vt:lpstr>Dynamic Linking at Run-time (cont)</vt:lpstr>
      <vt:lpstr>Dynamic Linking at Run-time</vt:lpstr>
      <vt:lpstr>Linking Summary 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Interpositioning</vt:lpstr>
      <vt:lpstr>Load/Run-time Interpositioning</vt:lpstr>
      <vt:lpstr>Load/Run-time Interpositioning</vt:lpstr>
      <vt:lpstr>Interpositioning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Systems, Autumn 2021, Peking Univ.</dc:title>
  <dc:creator>Markus Pueschel;Modified by Xianhua Liu</dc:creator>
  <cp:lastModifiedBy>XIanhua Liu</cp:lastModifiedBy>
  <cp:revision>770</cp:revision>
  <cp:lastPrinted>2021-11-06T09:07:22Z</cp:lastPrinted>
  <dcterms:created xsi:type="dcterms:W3CDTF">2012-10-02T17:26:51Z</dcterms:created>
  <dcterms:modified xsi:type="dcterms:W3CDTF">2024-11-05T06:00:43Z</dcterms:modified>
</cp:coreProperties>
</file>