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03" r:id="rId1"/>
  </p:sldMasterIdLst>
  <p:notesMasterIdLst>
    <p:notesMasterId r:id="rId54"/>
  </p:notesMasterIdLst>
  <p:handoutMasterIdLst>
    <p:handoutMasterId r:id="rId55"/>
  </p:handoutMasterIdLst>
  <p:sldIdLst>
    <p:sldId id="818" r:id="rId2"/>
    <p:sldId id="1122" r:id="rId3"/>
    <p:sldId id="1123" r:id="rId4"/>
    <p:sldId id="1124" r:id="rId5"/>
    <p:sldId id="1125" r:id="rId6"/>
    <p:sldId id="1201" r:id="rId7"/>
    <p:sldId id="1202" r:id="rId8"/>
    <p:sldId id="1161" r:id="rId9"/>
    <p:sldId id="1139" r:id="rId10"/>
    <p:sldId id="1140" r:id="rId11"/>
    <p:sldId id="1163" r:id="rId12"/>
    <p:sldId id="1164" r:id="rId13"/>
    <p:sldId id="1165" r:id="rId14"/>
    <p:sldId id="1166" r:id="rId15"/>
    <p:sldId id="1167" r:id="rId16"/>
    <p:sldId id="1168" r:id="rId17"/>
    <p:sldId id="1169" r:id="rId18"/>
    <p:sldId id="1170" r:id="rId19"/>
    <p:sldId id="1102" r:id="rId20"/>
    <p:sldId id="1171" r:id="rId21"/>
    <p:sldId id="1172" r:id="rId22"/>
    <p:sldId id="1173" r:id="rId23"/>
    <p:sldId id="1174" r:id="rId24"/>
    <p:sldId id="1145" r:id="rId25"/>
    <p:sldId id="1175" r:id="rId26"/>
    <p:sldId id="1157" r:id="rId27"/>
    <p:sldId id="1176" r:id="rId28"/>
    <p:sldId id="1147" r:id="rId29"/>
    <p:sldId id="1158" r:id="rId30"/>
    <p:sldId id="1113" r:id="rId31"/>
    <p:sldId id="1178" r:id="rId32"/>
    <p:sldId id="1179" r:id="rId33"/>
    <p:sldId id="1180" r:id="rId34"/>
    <p:sldId id="1181" r:id="rId35"/>
    <p:sldId id="1184" r:id="rId36"/>
    <p:sldId id="1182" r:id="rId37"/>
    <p:sldId id="1185" r:id="rId38"/>
    <p:sldId id="1183" r:id="rId39"/>
    <p:sldId id="1188" r:id="rId40"/>
    <p:sldId id="1191" r:id="rId41"/>
    <p:sldId id="1192" r:id="rId42"/>
    <p:sldId id="1193" r:id="rId43"/>
    <p:sldId id="1194" r:id="rId44"/>
    <p:sldId id="1195" r:id="rId45"/>
    <p:sldId id="1154" r:id="rId46"/>
    <p:sldId id="1190" r:id="rId47"/>
    <p:sldId id="1196" r:id="rId48"/>
    <p:sldId id="1143" r:id="rId49"/>
    <p:sldId id="1197" r:id="rId50"/>
    <p:sldId id="1198" r:id="rId51"/>
    <p:sldId id="1199" r:id="rId52"/>
    <p:sldId id="1200" r:id="rId53"/>
  </p:sldIdLst>
  <p:sldSz cx="12192000" cy="6858000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4200" kern="1200">
        <a:solidFill>
          <a:schemeClr val="tx2"/>
        </a:solidFill>
        <a:latin typeface="Garamond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4200" kern="1200">
        <a:solidFill>
          <a:schemeClr val="tx2"/>
        </a:solidFill>
        <a:latin typeface="Garamond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4200" kern="1200">
        <a:solidFill>
          <a:schemeClr val="tx2"/>
        </a:solidFill>
        <a:latin typeface="Garamond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4200" kern="1200">
        <a:solidFill>
          <a:schemeClr val="tx2"/>
        </a:solidFill>
        <a:latin typeface="Garamond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4200" kern="1200">
        <a:solidFill>
          <a:schemeClr val="tx2"/>
        </a:solidFill>
        <a:latin typeface="Garamond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4200" kern="1200">
        <a:solidFill>
          <a:schemeClr val="tx2"/>
        </a:solidFill>
        <a:latin typeface="Garamond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4200" kern="1200">
        <a:solidFill>
          <a:schemeClr val="tx2"/>
        </a:solidFill>
        <a:latin typeface="Garamond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4200" kern="1200">
        <a:solidFill>
          <a:schemeClr val="tx2"/>
        </a:solidFill>
        <a:latin typeface="Garamond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4200" kern="1200">
        <a:solidFill>
          <a:schemeClr val="tx2"/>
        </a:solidFill>
        <a:latin typeface="Garamond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8080"/>
    <a:srgbClr val="0000FF"/>
    <a:srgbClr val="FF6600"/>
    <a:srgbClr val="CC9900"/>
    <a:srgbClr val="000000"/>
    <a:srgbClr val="B2B2B2"/>
    <a:srgbClr val="000066"/>
    <a:srgbClr val="FFFF00"/>
    <a:srgbClr val="9F2911"/>
    <a:srgbClr val="99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593" autoAdjust="0"/>
  </p:normalViewPr>
  <p:slideViewPr>
    <p:cSldViewPr>
      <p:cViewPr varScale="1">
        <p:scale>
          <a:sx n="141" d="100"/>
          <a:sy n="141" d="100"/>
        </p:scale>
        <p:origin x="1004" y="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222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 smtClean="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184A2447-B079-4F7A-9F4D-F32BE9E1F2C2}" type="datetimeFigureOut">
              <a:rPr lang="zh-CN" altLang="en-US"/>
              <a:pPr>
                <a:defRPr/>
              </a:pPr>
              <a:t>2023/11/28</a:t>
            </a:fld>
            <a:endParaRPr lang="en-US" altLang="zh-CN"/>
          </a:p>
        </p:txBody>
      </p:sp>
      <p:sp>
        <p:nvSpPr>
          <p:cNvPr id="5222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222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 smtClean="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1103A74D-A2AB-4CF5-B6F7-831A45C3FA2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69729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 smtClean="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6FCA5345-486C-4B7F-BCB9-AB43721F810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69353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Tertiary</a:t>
            </a:r>
            <a:r>
              <a:rPr kumimoji="1" lang="en-US" altLang="zh-CN" baseline="0" dirty="0"/>
              <a:t> storage (robotic mechanism to mount/dismount): tape library, optical jukebox;</a:t>
            </a:r>
          </a:p>
          <a:p>
            <a:r>
              <a:rPr kumimoji="1" lang="en-US" altLang="zh-CN" baseline="0" dirty="0"/>
              <a:t>Offline storage: human interaction involved.</a:t>
            </a:r>
          </a:p>
          <a:p>
            <a:r>
              <a:rPr kumimoji="1" lang="en-US" altLang="zh-CN" baseline="0" dirty="0" err="1"/>
              <a:t>Sneakernet</a:t>
            </a:r>
            <a:r>
              <a:rPr kumimoji="1" lang="en-US" altLang="zh-CN" baseline="0" dirty="0"/>
              <a:t>:</a:t>
            </a:r>
          </a:p>
          <a:p>
            <a:pPr marL="228600" indent="-228600">
              <a:buAutoNum type="arabicParenBoth"/>
            </a:pPr>
            <a:r>
              <a:rPr kumimoji="1" lang="en-US" altLang="zh-CN" baseline="0" dirty="0"/>
              <a:t> DVD (4.7 GB) BW 50kB/s (</a:t>
            </a:r>
            <a:r>
              <a:rPr kumimoji="1" lang="en-US" altLang="zh-CN" baseline="0" dirty="0" err="1"/>
              <a:t>ms</a:t>
            </a:r>
            <a:r>
              <a:rPr kumimoji="1" lang="en-US" altLang="zh-CN" baseline="0" dirty="0"/>
              <a:t> latency) vs. BW 1305kB/s (1hr latency);</a:t>
            </a:r>
          </a:p>
          <a:p>
            <a:pPr marL="228600" indent="-228600">
              <a:buAutoNum type="arabicParenBoth"/>
            </a:pPr>
            <a:r>
              <a:rPr kumimoji="1" lang="en-US" altLang="zh-CN" baseline="0" dirty="0"/>
              <a:t> Boeing 747 filled with Blu-ray Discs is 595,520,000 Gigabytes, resulting in a 245,829 </a:t>
            </a:r>
            <a:r>
              <a:rPr kumimoji="1" lang="en-US" altLang="zh-CN" baseline="0" dirty="0" err="1"/>
              <a:t>Gbit</a:t>
            </a:r>
            <a:r>
              <a:rPr kumimoji="1" lang="en-US" altLang="zh-CN" baseline="0" dirty="0"/>
              <a:t>/s flight from New York to Los Angeles;</a:t>
            </a:r>
          </a:p>
          <a:p>
            <a:pPr marL="228600" indent="-228600">
              <a:buAutoNum type="arabicParenBoth"/>
            </a:pPr>
            <a:r>
              <a:rPr kumimoji="1" lang="en-US" altLang="zh-CN" baseline="0" dirty="0"/>
              <a:t> LTO-5 (1500 GB) tape, 20 hours overnight, 166 Mbit/s.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CA5345-486C-4B7F-BCB9-AB43721F810B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57627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Latin phrase:</a:t>
            </a:r>
            <a:r>
              <a:rPr kumimoji="1" lang="en-US" altLang="zh-CN" baseline="0" dirty="0"/>
              <a:t> pro et contra (for and against)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CA5345-486C-4B7F-BCB9-AB43721F810B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3465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812800" y="1219200"/>
            <a:ext cx="105664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rgbClr val="C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4200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2641601" y="3962400"/>
            <a:ext cx="8682567" cy="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4200"/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1" y="1524000"/>
            <a:ext cx="10164233" cy="1752600"/>
          </a:xfrm>
          <a:prstGeom prst="rect">
            <a:avLst/>
          </a:prstGeom>
        </p:spPr>
        <p:txBody>
          <a:bodyPr/>
          <a:lstStyle>
            <a:lvl1pPr>
              <a:defRPr sz="5000"/>
            </a:lvl1pPr>
          </a:lstStyle>
          <a:p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641600" y="3962400"/>
            <a:ext cx="8737600" cy="1752600"/>
          </a:xfrm>
          <a:prstGeom prst="rect">
            <a:avLst/>
          </a:prstGeo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  <a:endParaRPr lang="en-US" altLang="zh-CN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4165600" y="6243638"/>
            <a:ext cx="3860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chemeClr val="tx1"/>
                </a:solidFill>
                <a:latin typeface="Garamond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737600" y="6243638"/>
            <a:ext cx="2844800" cy="4572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66A959A-5742-4DC2-85CC-4AB82F1C0E9B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2445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609600" y="6172200"/>
            <a:ext cx="10972800" cy="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420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40000" y="363598"/>
            <a:ext cx="10516800" cy="903600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>
              <a:defRPr b="1">
                <a:latin typeface="Arial"/>
                <a:cs typeface="Arial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40000" y="1483201"/>
            <a:ext cx="10516800" cy="4713451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b="1" baseline="0"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3D56B4CA-9A12-4BC4-B103-364B4F6435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14FD32A-B798-4F5E-9A37-DA71EA6294E3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" name="Line 8">
            <a:extLst>
              <a:ext uri="{FF2B5EF4-FFF2-40B4-BE49-F238E27FC236}">
                <a16:creationId xmlns:a16="http://schemas.microsoft.com/office/drawing/2014/main" id="{A842EC24-8F54-4EB1-8E49-A4FE252A5329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6172200"/>
            <a:ext cx="10972800" cy="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lvl="0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3427684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3754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  <a:prstGeom prst="rect">
            <a:avLst/>
          </a:prstGeom>
        </p:spPr>
        <p:txBody>
          <a:bodyPr/>
          <a:lstStyle>
            <a:lvl1pPr>
              <a:defRPr b="1">
                <a:latin typeface="+mn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4417" y="1628776"/>
            <a:ext cx="5384800" cy="45307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12417" y="1628776"/>
            <a:ext cx="5384800" cy="45307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737600" y="6243638"/>
            <a:ext cx="2844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2988EB-CF20-4CAC-94BF-79D0ECBB93D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8061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609600" y="6172200"/>
            <a:ext cx="10972800" cy="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lvl="0"/>
            <a:endParaRPr lang="zh-CN" altLang="en-US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40000" y="363598"/>
            <a:ext cx="10516800" cy="903600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>
              <a:defRPr b="1">
                <a:latin typeface="Arial"/>
                <a:cs typeface="Arial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40000" y="1483201"/>
            <a:ext cx="10516800" cy="4713451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>
              <a:defRPr b="1" baseline="0"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737600" y="6243638"/>
            <a:ext cx="2844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4FD32A-B798-4F5E-9A37-DA71EA6294E3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8324792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926E7BA-33B0-4CE7-817A-3575D185A3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53188"/>
            <a:ext cx="12192000" cy="404813"/>
          </a:xfrm>
          <a:prstGeom prst="rect">
            <a:avLst/>
          </a:prstGeom>
          <a:solidFill>
            <a:srgbClr val="940709"/>
          </a:solidFill>
          <a:ln>
            <a:noFill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1" lang="en-US" altLang="zh-CN" sz="1400" b="1" dirty="0">
                <a:solidFill>
                  <a:srgbClr val="DDDDDD"/>
                </a:solidFill>
                <a:latin typeface="+mn-lt"/>
              </a:rPr>
              <a:t>《</a:t>
            </a:r>
            <a:r>
              <a:rPr kumimoji="1" lang="zh-CN" altLang="en-US" sz="1400" b="1" dirty="0">
                <a:solidFill>
                  <a:srgbClr val="DDDDDD"/>
                </a:solidFill>
                <a:latin typeface="+mn-lt"/>
              </a:rPr>
              <a:t>数据结构与算法（实验班）</a:t>
            </a:r>
            <a:r>
              <a:rPr kumimoji="1" lang="en-US" altLang="zh-CN" sz="1400" b="1" dirty="0">
                <a:solidFill>
                  <a:srgbClr val="DDDDDD"/>
                </a:solidFill>
                <a:latin typeface="+mn-lt"/>
              </a:rPr>
              <a:t>》</a:t>
            </a:r>
          </a:p>
        </p:txBody>
      </p:sp>
      <p:pic>
        <p:nvPicPr>
          <p:cNvPr id="8" name="Picture 4" descr="https://www.pku.edu.cn/Uploads/Picture/2019/12/26/s5e04147ee4a83.png">
            <a:extLst>
              <a:ext uri="{FF2B5EF4-FFF2-40B4-BE49-F238E27FC236}">
                <a16:creationId xmlns:a16="http://schemas.microsoft.com/office/drawing/2014/main" id="{60DC49FC-29CA-4388-8CBA-858CEB6E88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68" y="6508774"/>
            <a:ext cx="1042808" cy="293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9" name="Freeform 7"/>
          <p:cNvSpPr>
            <a:spLocks noChangeArrowheads="1"/>
          </p:cNvSpPr>
          <p:nvPr/>
        </p:nvSpPr>
        <p:spPr bwMode="auto">
          <a:xfrm>
            <a:off x="508000" y="228600"/>
            <a:ext cx="109728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rgbClr val="C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4200"/>
          </a:p>
        </p:txBody>
      </p:sp>
      <p:sp>
        <p:nvSpPr>
          <p:cNvPr id="1030" name="Line 8"/>
          <p:cNvSpPr>
            <a:spLocks noChangeShapeType="1"/>
          </p:cNvSpPr>
          <p:nvPr/>
        </p:nvSpPr>
        <p:spPr bwMode="auto">
          <a:xfrm>
            <a:off x="609600" y="6172200"/>
            <a:ext cx="10972800" cy="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42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36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84784"/>
            <a:ext cx="10515600" cy="471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14FD32A-B798-4F5E-9A37-DA71EA6294E3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2077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4" r:id="rId1"/>
    <p:sldLayoutId id="2147484005" r:id="rId2"/>
    <p:sldLayoutId id="2147484006" r:id="rId3"/>
    <p:sldLayoutId id="2147484007" r:id="rId4"/>
    <p:sldLayoutId id="2147484008" r:id="rId5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200" b="1">
          <a:solidFill>
            <a:schemeClr val="tx2"/>
          </a:solidFill>
          <a:latin typeface="+mn-lt"/>
          <a:ea typeface="+mj-ea"/>
          <a:cs typeface="宋体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aramond" pitchFamily="18" charset="0"/>
          <a:ea typeface="宋体" pitchFamily="2" charset="-122"/>
          <a:cs typeface="宋体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aramond" pitchFamily="18" charset="0"/>
          <a:ea typeface="宋体" pitchFamily="2" charset="-122"/>
          <a:cs typeface="宋体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aramond" pitchFamily="18" charset="0"/>
          <a:ea typeface="宋体" pitchFamily="2" charset="-122"/>
          <a:cs typeface="宋体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aramond" pitchFamily="18" charset="0"/>
          <a:ea typeface="宋体" pitchFamily="2" charset="-122"/>
          <a:cs typeface="宋体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kumimoji="1" sz="3000" b="1">
          <a:solidFill>
            <a:schemeClr val="tx1"/>
          </a:solidFill>
          <a:latin typeface="+mn-lt"/>
          <a:ea typeface="+mn-ea"/>
          <a:cs typeface="宋体" charset="0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kumimoji="1" sz="2600">
          <a:solidFill>
            <a:schemeClr val="tx1"/>
          </a:solidFill>
          <a:latin typeface="+mn-lt"/>
          <a:ea typeface="+mn-ea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kumimoji="1" sz="2200">
          <a:solidFill>
            <a:schemeClr val="tx1"/>
          </a:solidFill>
          <a:latin typeface="+mn-lt"/>
          <a:ea typeface="+mn-ea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kumimoji="1" sz="2000">
          <a:solidFill>
            <a:schemeClr val="tx1"/>
          </a:solidFill>
          <a:latin typeface="+mn-lt"/>
          <a:ea typeface="+mn-ea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huangqun@pku.edu.c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1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2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3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5.wm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7.w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300" name="Rectangle 4"/>
          <p:cNvSpPr>
            <a:spLocks noChangeArrowheads="1"/>
          </p:cNvSpPr>
          <p:nvPr/>
        </p:nvSpPr>
        <p:spPr bwMode="auto">
          <a:xfrm>
            <a:off x="3358414" y="1268761"/>
            <a:ext cx="5465663" cy="184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zh-CN" sz="5700" b="1" dirty="0">
                <a:latin typeface="+mj-lt"/>
              </a:rPr>
              <a:t>Lecture 9</a:t>
            </a:r>
          </a:p>
          <a:p>
            <a:pPr algn="ctr" eaLnBrk="1" hangingPunct="1">
              <a:defRPr/>
            </a:pPr>
            <a:r>
              <a:rPr lang="en-US" altLang="zh-CN" sz="5700" b="1" dirty="0">
                <a:latin typeface="+mj-lt"/>
              </a:rPr>
              <a:t>External Sorting</a:t>
            </a:r>
            <a:endParaRPr lang="zh-CN" altLang="en-US" sz="5700" b="1" dirty="0">
              <a:latin typeface="+mj-lt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4EAE822-5985-461A-9221-54C76EB636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0013" y="3357563"/>
            <a:ext cx="7416800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3000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kumimoji="1"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r">
              <a:lnSpc>
                <a:spcPct val="90000"/>
              </a:lnSpc>
              <a:buFont typeface="Wingdings" pitchFamily="2" charset="2"/>
              <a:buNone/>
              <a:defRPr/>
            </a:pPr>
            <a:r>
              <a:rPr kumimoji="0" lang="en-US" altLang="zh-CN" sz="2700" kern="0" dirty="0"/>
              <a:t>Instructor: </a:t>
            </a:r>
            <a:r>
              <a:rPr kumimoji="0" lang="zh-CN" altLang="en-US" sz="2700" kern="0" dirty="0"/>
              <a:t>黄群</a:t>
            </a:r>
            <a:endParaRPr kumimoji="0" lang="en-US" altLang="zh-CN" sz="2700" kern="0" dirty="0"/>
          </a:p>
          <a:p>
            <a:pPr algn="r">
              <a:lnSpc>
                <a:spcPct val="90000"/>
              </a:lnSpc>
              <a:buFont typeface="Wingdings" pitchFamily="2" charset="2"/>
              <a:buNone/>
              <a:defRPr/>
            </a:pPr>
            <a:endParaRPr lang="en-US" altLang="zh-CN" sz="2700" kern="0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r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00066"/>
                </a:solidFill>
                <a:hlinkClick r:id="rId2"/>
              </a:rPr>
              <a:t>huangqun@pku.edu.cn</a:t>
            </a:r>
            <a:endParaRPr lang="en-US" altLang="zh-CN" sz="2000" b="1" kern="0" dirty="0">
              <a:solidFill>
                <a:srgbClr val="000066"/>
              </a:solidFill>
            </a:endParaRPr>
          </a:p>
          <a:p>
            <a:pPr algn="r">
              <a:lnSpc>
                <a:spcPct val="90000"/>
              </a:lnSpc>
              <a:buFont typeface="Wingdings" pitchFamily="2" charset="2"/>
              <a:buNone/>
              <a:defRPr/>
            </a:pPr>
            <a:r>
              <a:rPr kumimoji="0" lang="en-US" altLang="zh-CN" sz="2000" b="1" kern="0" dirty="0"/>
              <a:t>School of EECS</a:t>
            </a:r>
            <a:endParaRPr kumimoji="0" lang="zh-CN" altLang="en-US" sz="2000" b="1" kern="0" dirty="0"/>
          </a:p>
          <a:p>
            <a:pPr algn="r">
              <a:lnSpc>
                <a:spcPct val="90000"/>
              </a:lnSpc>
              <a:buFont typeface="Wingdings" pitchFamily="2" charset="2"/>
              <a:buNone/>
              <a:defRPr/>
            </a:pPr>
            <a:r>
              <a:rPr kumimoji="0" lang="en-US" altLang="zh-CN" sz="2000" b="1" kern="0" dirty="0"/>
              <a:t>Peking University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External Sorting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It usually consists of two independent algorithms</a:t>
            </a:r>
          </a:p>
          <a:p>
            <a:pPr lvl="1"/>
            <a:r>
              <a:rPr kumimoji="1" lang="en-US" altLang="zh-CN" dirty="0"/>
              <a:t>Generate runs as long as possible</a:t>
            </a:r>
          </a:p>
          <a:p>
            <a:pPr lvl="1"/>
            <a:r>
              <a:rPr lang="en-US" altLang="zh-CN" dirty="0"/>
              <a:t>Merge the runs, and obtain the fully sorted data</a:t>
            </a:r>
          </a:p>
          <a:p>
            <a:r>
              <a:rPr kumimoji="1" lang="en-US" altLang="zh-CN" dirty="0"/>
              <a:t>Three parts of runtime</a:t>
            </a:r>
          </a:p>
          <a:p>
            <a:pPr lvl="1"/>
            <a:r>
              <a:rPr kumimoji="1" lang="en-US" altLang="zh-CN" dirty="0"/>
              <a:t>Runtime of the </a:t>
            </a:r>
            <a:r>
              <a:rPr kumimoji="1" lang="en-US" altLang="zh-CN" dirty="0">
                <a:solidFill>
                  <a:srgbClr val="0070C0"/>
                </a:solidFill>
              </a:rPr>
              <a:t>in-memory sort</a:t>
            </a:r>
          </a:p>
          <a:p>
            <a:pPr lvl="1"/>
            <a:r>
              <a:rPr lang="en-US" altLang="zh-CN" dirty="0"/>
              <a:t>Runtime of the </a:t>
            </a:r>
            <a:r>
              <a:rPr lang="en-US" altLang="zh-CN" dirty="0">
                <a:solidFill>
                  <a:srgbClr val="0070C0"/>
                </a:solidFill>
              </a:rPr>
              <a:t>data access</a:t>
            </a:r>
          </a:p>
          <a:p>
            <a:pPr lvl="1"/>
            <a:r>
              <a:rPr kumimoji="1" lang="en-US" altLang="zh-CN" dirty="0"/>
              <a:t>Runtime of the </a:t>
            </a:r>
            <a:r>
              <a:rPr kumimoji="1" lang="en-US" altLang="zh-CN" dirty="0">
                <a:solidFill>
                  <a:srgbClr val="0070C0"/>
                </a:solidFill>
              </a:rPr>
              <a:t>merging</a:t>
            </a:r>
          </a:p>
          <a:p>
            <a:r>
              <a:rPr lang="en-US" altLang="zh-CN" dirty="0"/>
              <a:t>The key: minimize the external data access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4281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Outline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strike="sngStrike" dirty="0">
                <a:solidFill>
                  <a:srgbClr val="808080"/>
                </a:solidFill>
              </a:rPr>
              <a:t>Primary &amp; secondary storages</a:t>
            </a:r>
          </a:p>
          <a:p>
            <a:r>
              <a:rPr kumimoji="1" lang="en-US" altLang="zh-CN" dirty="0"/>
              <a:t>External sorting algorithms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Generate runs: replacement selection algorithm</a:t>
            </a:r>
          </a:p>
          <a:p>
            <a:pPr lvl="1"/>
            <a:r>
              <a:rPr lang="en-US" altLang="zh-CN" dirty="0"/>
              <a:t>Merge runs</a:t>
            </a:r>
          </a:p>
          <a:p>
            <a:pPr lvl="2"/>
            <a:r>
              <a:rPr lang="en-US" altLang="zh-CN" dirty="0"/>
              <a:t>Two-way merge</a:t>
            </a:r>
          </a:p>
          <a:p>
            <a:pPr lvl="2"/>
            <a:r>
              <a:rPr lang="en-US" altLang="zh-CN" dirty="0"/>
              <a:t>Multi-way merge (selection trees)</a:t>
            </a:r>
            <a:endParaRPr lang="zh-CN" altLang="en-US" dirty="0"/>
          </a:p>
          <a:p>
            <a:pPr lvl="1"/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8757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126E1A-4C38-4335-90F0-A817A0A87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Generate Runs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44B292-0409-4645-B509-A6C44FCA9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Conceptually, all internal sorting algorithms can be used</a:t>
            </a:r>
          </a:p>
          <a:p>
            <a:pPr lvl="1"/>
            <a:r>
              <a:rPr lang="en-US" altLang="zh-CN" dirty="0"/>
              <a:t>Quick Sort</a:t>
            </a:r>
          </a:p>
          <a:p>
            <a:pPr lvl="1"/>
            <a:r>
              <a:rPr lang="en-US" altLang="zh-CN" dirty="0"/>
              <a:t>Merge Sort</a:t>
            </a:r>
          </a:p>
          <a:p>
            <a:pPr lvl="1"/>
            <a:r>
              <a:rPr lang="en-US" altLang="zh-CN" dirty="0"/>
              <a:t>Insert Sort</a:t>
            </a:r>
          </a:p>
          <a:p>
            <a:pPr lvl="1"/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F55B4A5-D191-4AA2-A645-22B88B8D30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7818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F1313C-5D4F-40B9-9105-2B3740EC3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Generate Runs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322410-F227-4164-841C-9017AAD44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However, consider the later merge process</a:t>
            </a:r>
          </a:p>
          <a:p>
            <a:r>
              <a:rPr lang="en-US" altLang="zh-CN" dirty="0"/>
              <a:t>The length of runs directly affect the performance of merge</a:t>
            </a:r>
          </a:p>
          <a:p>
            <a:pPr lvl="1"/>
            <a:r>
              <a:rPr lang="en-US" altLang="zh-CN" sz="2400" dirty="0">
                <a:ea typeface="隶书" charset="0"/>
              </a:rPr>
              <a:t>If we have </a:t>
            </a:r>
            <a:r>
              <a:rPr lang="en-US" altLang="zh-CN" sz="2400" dirty="0">
                <a:solidFill>
                  <a:srgbClr val="0070C0"/>
                </a:solidFill>
                <a:ea typeface="隶书" charset="0"/>
              </a:rPr>
              <a:t>m</a:t>
            </a:r>
            <a:r>
              <a:rPr lang="en-US" altLang="zh-CN" sz="2400" dirty="0">
                <a:ea typeface="隶书" charset="0"/>
              </a:rPr>
              <a:t> runs, and perform a </a:t>
            </a:r>
            <a:r>
              <a:rPr lang="en-US" altLang="zh-CN" sz="2400" dirty="0">
                <a:solidFill>
                  <a:srgbClr val="0070C0"/>
                </a:solidFill>
                <a:ea typeface="隶书" charset="0"/>
              </a:rPr>
              <a:t>k-way</a:t>
            </a:r>
            <a:r>
              <a:rPr lang="en-US" altLang="zh-CN" sz="2400" dirty="0">
                <a:ea typeface="隶书" charset="0"/>
              </a:rPr>
              <a:t> merge</a:t>
            </a:r>
          </a:p>
          <a:p>
            <a:pPr lvl="1"/>
            <a:r>
              <a:rPr lang="en-US" altLang="zh-CN" sz="2400" dirty="0">
                <a:ea typeface="隶书" charset="0"/>
              </a:rPr>
              <a:t>The number of merges is </a:t>
            </a:r>
            <a:r>
              <a:rPr lang="en-US" altLang="zh-CN" sz="2400" dirty="0">
                <a:solidFill>
                  <a:srgbClr val="0070C0"/>
                </a:solidFill>
                <a:ea typeface="隶书" charset="0"/>
              </a:rPr>
              <a:t>[</a:t>
            </a:r>
            <a:r>
              <a:rPr lang="en-US" altLang="zh-CN" sz="2400" dirty="0" err="1">
                <a:solidFill>
                  <a:srgbClr val="0070C0"/>
                </a:solidFill>
                <a:ea typeface="隶书" charset="0"/>
              </a:rPr>
              <a:t>log</a:t>
            </a:r>
            <a:r>
              <a:rPr lang="en-US" altLang="zh-CN" sz="2400" baseline="-25000" dirty="0" err="1">
                <a:solidFill>
                  <a:srgbClr val="0070C0"/>
                </a:solidFill>
                <a:ea typeface="隶书" charset="0"/>
              </a:rPr>
              <a:t>k</a:t>
            </a:r>
            <a:r>
              <a:rPr lang="en-US" altLang="zh-CN" sz="2400" dirty="0" err="1">
                <a:solidFill>
                  <a:srgbClr val="0070C0"/>
                </a:solidFill>
                <a:ea typeface="隶书" charset="0"/>
              </a:rPr>
              <a:t>m</a:t>
            </a:r>
            <a:r>
              <a:rPr lang="en-US" altLang="zh-CN" sz="2400" dirty="0">
                <a:solidFill>
                  <a:srgbClr val="0070C0"/>
                </a:solidFill>
                <a:ea typeface="隶书" charset="0"/>
              </a:rPr>
              <a:t>]</a:t>
            </a:r>
            <a:endParaRPr lang="en-US" altLang="zh-CN" dirty="0"/>
          </a:p>
          <a:p>
            <a:r>
              <a:rPr lang="en-US" altLang="zh-CN" dirty="0"/>
              <a:t>Thus, </a:t>
            </a:r>
            <a:r>
              <a:rPr lang="en-US" altLang="zh-CN" dirty="0">
                <a:solidFill>
                  <a:srgbClr val="FF0000"/>
                </a:solidFill>
              </a:rPr>
              <a:t>longer runs are preferred</a:t>
            </a:r>
          </a:p>
          <a:p>
            <a:pPr lvl="1"/>
            <a:r>
              <a:rPr lang="en-US" altLang="zh-CN" dirty="0"/>
              <a:t>i.e., the number of runs decreases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C45AC9-7E02-4C56-864D-27092669A57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2637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FA4CEE-AC80-4307-A132-1B10C0509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Execution Model of Previous Internal Sorting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52D2F3-F9B8-404D-8A93-46DC7AC05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Load-Sort-Store model</a:t>
            </a:r>
          </a:p>
          <a:p>
            <a:r>
              <a:rPr lang="en-US" altLang="zh-CN" dirty="0"/>
              <a:t>Each run has </a:t>
            </a:r>
            <a:r>
              <a:rPr lang="en-US" altLang="zh-CN" dirty="0">
                <a:solidFill>
                  <a:srgbClr val="FF0000"/>
                </a:solidFill>
              </a:rPr>
              <a:t>n</a:t>
            </a:r>
            <a:r>
              <a:rPr lang="en-US" altLang="zh-CN" dirty="0"/>
              <a:t> records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16779C5-56E9-4A10-90E4-E7A8C74B74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35BA5037-D07D-4CD0-9024-75136071C638}"/>
              </a:ext>
            </a:extLst>
          </p:cNvPr>
          <p:cNvSpPr/>
          <p:nvPr/>
        </p:nvSpPr>
        <p:spPr>
          <a:xfrm>
            <a:off x="697568" y="3717032"/>
            <a:ext cx="1584176" cy="10081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Input</a:t>
            </a:r>
          </a:p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File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34653FFD-A61C-4718-B514-F40BB7937C70}"/>
              </a:ext>
            </a:extLst>
          </p:cNvPr>
          <p:cNvSpPr/>
          <p:nvPr/>
        </p:nvSpPr>
        <p:spPr>
          <a:xfrm>
            <a:off x="10417623" y="3717032"/>
            <a:ext cx="1584176" cy="10081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Output</a:t>
            </a:r>
          </a:p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File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2E41C7B-CF83-4F01-921C-A72C81A1013C}"/>
              </a:ext>
            </a:extLst>
          </p:cNvPr>
          <p:cNvSpPr/>
          <p:nvPr/>
        </p:nvSpPr>
        <p:spPr>
          <a:xfrm>
            <a:off x="4655840" y="3356992"/>
            <a:ext cx="2700284" cy="17281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>
                <a:solidFill>
                  <a:schemeClr val="tx1"/>
                </a:solidFill>
              </a:rPr>
              <a:t>Sorting</a:t>
            </a:r>
          </a:p>
          <a:p>
            <a:pPr algn="ctr"/>
            <a:r>
              <a:rPr lang="en-US" altLang="zh-CN" sz="3600" dirty="0">
                <a:solidFill>
                  <a:schemeClr val="tx1"/>
                </a:solidFill>
              </a:rPr>
              <a:t>Algorithm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2D2974B-25BD-40A8-86C5-208AA9428953}"/>
              </a:ext>
            </a:extLst>
          </p:cNvPr>
          <p:cNvSpPr txBox="1"/>
          <p:nvPr/>
        </p:nvSpPr>
        <p:spPr>
          <a:xfrm>
            <a:off x="3734553" y="5363304"/>
            <a:ext cx="47525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+mn-lt"/>
              </a:rPr>
              <a:t>At most </a:t>
            </a:r>
            <a:r>
              <a:rPr lang="en-US" altLang="zh-CN" dirty="0">
                <a:solidFill>
                  <a:srgbClr val="FF0000"/>
                </a:solidFill>
                <a:latin typeface="+mn-lt"/>
              </a:rPr>
              <a:t>n</a:t>
            </a:r>
            <a:r>
              <a:rPr lang="en-US" altLang="zh-CN" dirty="0">
                <a:latin typeface="+mn-lt"/>
              </a:rPr>
              <a:t> records</a:t>
            </a:r>
            <a:endParaRPr lang="zh-CN" altLang="en-US" dirty="0">
              <a:latin typeface="+mn-lt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73BA2F3A-C45A-4ABA-81F2-09D8C36BE167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2281744" y="4221088"/>
            <a:ext cx="237409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56C6D796-A5CF-4986-98DD-7E29F11C02CB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>
            <a:off x="7356124" y="4221088"/>
            <a:ext cx="30614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5E826BF6-CED0-431B-9D64-0D57A07937C8}"/>
              </a:ext>
            </a:extLst>
          </p:cNvPr>
          <p:cNvSpPr txBox="1"/>
          <p:nvPr/>
        </p:nvSpPr>
        <p:spPr>
          <a:xfrm>
            <a:off x="1995384" y="3639881"/>
            <a:ext cx="2946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+mn-lt"/>
              </a:rPr>
              <a:t>Read </a:t>
            </a:r>
            <a:r>
              <a:rPr lang="en-US" altLang="zh-CN" sz="2400" dirty="0">
                <a:solidFill>
                  <a:srgbClr val="FF0000"/>
                </a:solidFill>
                <a:latin typeface="+mn-lt"/>
              </a:rPr>
              <a:t>n</a:t>
            </a:r>
            <a:r>
              <a:rPr lang="en-US" altLang="zh-CN" sz="2400" dirty="0">
                <a:latin typeface="+mn-lt"/>
              </a:rPr>
              <a:t> records</a:t>
            </a:r>
            <a:endParaRPr lang="zh-CN" altLang="en-US" sz="2400" dirty="0">
              <a:latin typeface="+mn-lt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6B3AFE7-D792-4489-9814-4EEAF50D08A2}"/>
              </a:ext>
            </a:extLst>
          </p:cNvPr>
          <p:cNvSpPr txBox="1"/>
          <p:nvPr/>
        </p:nvSpPr>
        <p:spPr>
          <a:xfrm>
            <a:off x="7491082" y="3716586"/>
            <a:ext cx="2946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+mn-lt"/>
              </a:rPr>
              <a:t>A run of </a:t>
            </a:r>
            <a:r>
              <a:rPr lang="en-US" altLang="zh-CN" sz="2400" dirty="0">
                <a:solidFill>
                  <a:srgbClr val="FF0000"/>
                </a:solidFill>
                <a:latin typeface="+mn-lt"/>
              </a:rPr>
              <a:t>n</a:t>
            </a:r>
            <a:r>
              <a:rPr lang="en-US" altLang="zh-CN" sz="2400" dirty="0">
                <a:latin typeface="+mn-lt"/>
              </a:rPr>
              <a:t> records</a:t>
            </a:r>
            <a:endParaRPr lang="zh-CN" alt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49873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E9CC46-4401-4062-952D-E80B077F9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Replacement Selection Algorithm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03902E-430B-414F-A681-275FDEDBC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Key idea: repeatedly</a:t>
            </a:r>
          </a:p>
          <a:p>
            <a:pPr lvl="1"/>
            <a:r>
              <a:rPr lang="en-US" altLang="zh-CN" dirty="0"/>
              <a:t>Output a small record to output file </a:t>
            </a:r>
            <a:r>
              <a:rPr lang="en-US" altLang="zh-CN" dirty="0">
                <a:solidFill>
                  <a:srgbClr val="FF0000"/>
                </a:solidFill>
              </a:rPr>
              <a:t>(Select)</a:t>
            </a:r>
          </a:p>
          <a:p>
            <a:pPr lvl="1"/>
            <a:r>
              <a:rPr lang="en-US" altLang="zh-CN" dirty="0"/>
              <a:t>Read a new record from input file </a:t>
            </a:r>
            <a:r>
              <a:rPr lang="en-US" altLang="zh-CN" dirty="0">
                <a:solidFill>
                  <a:srgbClr val="FF0000"/>
                </a:solidFill>
              </a:rPr>
              <a:t>(Replace)</a:t>
            </a:r>
          </a:p>
          <a:p>
            <a:pPr lvl="1"/>
            <a:r>
              <a:rPr lang="en-US" altLang="zh-CN" dirty="0"/>
              <a:t>If the new record is large (than the output record)</a:t>
            </a:r>
          </a:p>
          <a:p>
            <a:pPr lvl="2"/>
            <a:r>
              <a:rPr lang="en-US" altLang="zh-CN" dirty="0"/>
              <a:t>The new record can belong to the same run</a:t>
            </a:r>
          </a:p>
          <a:p>
            <a:pPr lvl="1"/>
            <a:r>
              <a:rPr lang="en-US" altLang="zh-CN" dirty="0"/>
              <a:t>Otherwise, the new record is small</a:t>
            </a:r>
          </a:p>
          <a:p>
            <a:pPr lvl="2"/>
            <a:r>
              <a:rPr lang="en-US" altLang="zh-CN" dirty="0"/>
              <a:t>Start a new run with the new record (after all existing records are output)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8B6BE44-672E-4315-9B3F-82C110D3BF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88917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8E0DA4-745A-43CC-964D-ABE4BA6DE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3FC213-74DA-40D1-86DB-0AA2E7D52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Use a heap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maintain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in-memory</a:t>
            </a:r>
            <a:r>
              <a:rPr lang="zh-CN" altLang="en-US" dirty="0"/>
              <a:t> </a:t>
            </a:r>
            <a:r>
              <a:rPr lang="en-US" altLang="zh-CN" dirty="0"/>
              <a:t>records</a:t>
            </a:r>
          </a:p>
          <a:p>
            <a:pPr lvl="1"/>
            <a:r>
              <a:rPr lang="en-US" altLang="zh-CN" dirty="0"/>
              <a:t>Easily select the minimum record</a:t>
            </a:r>
          </a:p>
          <a:p>
            <a:pPr lvl="1"/>
            <a:r>
              <a:rPr lang="en-US" altLang="zh-CN" dirty="0"/>
              <a:t>Array-based implementation</a:t>
            </a:r>
          </a:p>
          <a:p>
            <a:pPr lvl="2"/>
            <a:r>
              <a:rPr lang="en-US" altLang="zh-CN" dirty="0"/>
              <a:t>When need to start a new run, just put the new small record at the end of array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011A527-4DED-4555-9338-EEAB540A2F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86001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2DF97C-9CCE-4728-AAFE-48DCC115B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E43C69D-DB54-499A-8062-D4A13C3915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D535F65B-892E-49BE-B084-F5D415812E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4583" y="2152685"/>
            <a:ext cx="89639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CC0000"/>
                </a:solidFill>
                <a:latin typeface="Lucida Fax"/>
                <a:ea typeface="Arial Unicode MS" panose="020B0604020202020204" pitchFamily="34" charset="-122"/>
              </a:rPr>
              <a:t>&gt;16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9EC4C8C4-25E7-4079-8E1F-7108EAF67B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9190" y="1806908"/>
            <a:ext cx="25330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CC0000"/>
                </a:solidFill>
                <a:latin typeface="Lucida Fax"/>
                <a:ea typeface="微软雅黑"/>
              </a:rPr>
              <a:t>Maintain Heap</a:t>
            </a:r>
            <a:endParaRPr lang="zh-CN" altLang="en-US" sz="2400" b="1" dirty="0">
              <a:solidFill>
                <a:srgbClr val="CC0000"/>
              </a:solidFill>
              <a:latin typeface="Lucida Fax"/>
              <a:ea typeface="微软雅黑"/>
            </a:endParaRP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BD436633-14B1-4542-9D16-24E7060B1A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9190" y="1773272"/>
            <a:ext cx="35618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 dirty="0">
                <a:solidFill>
                  <a:srgbClr val="CC0000"/>
                </a:solidFill>
                <a:latin typeface="Lucida Fax"/>
                <a:ea typeface="微软雅黑"/>
              </a:rPr>
              <a:t>Output 16, Insert 29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50651006-71C0-4F01-B9D2-8C7E3F7FD8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9694" y="3852898"/>
            <a:ext cx="65915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Lucida Fax"/>
                <a:ea typeface="Arial Unicode MS" panose="020B0604020202020204" pitchFamily="34" charset="-122"/>
              </a:rPr>
              <a:t>19</a:t>
            </a:r>
          </a:p>
        </p:txBody>
      </p:sp>
      <p:sp>
        <p:nvSpPr>
          <p:cNvPr id="9" name="Text Box 9">
            <a:extLst>
              <a:ext uri="{FF2B5EF4-FFF2-40B4-BE49-F238E27FC236}">
                <a16:creationId xmlns:a16="http://schemas.microsoft.com/office/drawing/2014/main" id="{88078A84-39D6-4D39-BB55-98654707E7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2042" y="3862423"/>
            <a:ext cx="65915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Lucida Fax"/>
                <a:ea typeface="Arial Unicode MS" panose="020B0604020202020204" pitchFamily="34" charset="-122"/>
              </a:rPr>
              <a:t>31</a:t>
            </a:r>
          </a:p>
        </p:txBody>
      </p:sp>
      <p:sp>
        <p:nvSpPr>
          <p:cNvPr id="10" name="Text Box 10">
            <a:extLst>
              <a:ext uri="{FF2B5EF4-FFF2-40B4-BE49-F238E27FC236}">
                <a16:creationId xmlns:a16="http://schemas.microsoft.com/office/drawing/2014/main" id="{A7FEF327-35C7-43F9-95AD-E11BC88C2C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1367" y="4741898"/>
            <a:ext cx="65915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Lucida Fax"/>
                <a:ea typeface="Arial Unicode MS" panose="020B0604020202020204" pitchFamily="34" charset="-122"/>
              </a:rPr>
              <a:t>25</a:t>
            </a:r>
          </a:p>
        </p:txBody>
      </p:sp>
      <p:sp>
        <p:nvSpPr>
          <p:cNvPr id="11" name="Text Box 11">
            <a:extLst>
              <a:ext uri="{FF2B5EF4-FFF2-40B4-BE49-F238E27FC236}">
                <a16:creationId xmlns:a16="http://schemas.microsoft.com/office/drawing/2014/main" id="{ECC8F88A-A722-4274-82CB-423BEC51F4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3176" y="4741898"/>
            <a:ext cx="65915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Lucida Fax"/>
                <a:ea typeface="Arial Unicode MS" panose="020B0604020202020204" pitchFamily="34" charset="-122"/>
              </a:rPr>
              <a:t>21</a:t>
            </a:r>
          </a:p>
        </p:txBody>
      </p:sp>
      <p:sp>
        <p:nvSpPr>
          <p:cNvPr id="12" name="Text Box 12">
            <a:extLst>
              <a:ext uri="{FF2B5EF4-FFF2-40B4-BE49-F238E27FC236}">
                <a16:creationId xmlns:a16="http://schemas.microsoft.com/office/drawing/2014/main" id="{5B7372AB-091D-4523-BBE3-476A5E0610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6661" y="4735548"/>
            <a:ext cx="65915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Lucida Fax"/>
                <a:ea typeface="Arial Unicode MS" panose="020B0604020202020204" pitchFamily="34" charset="-122"/>
              </a:rPr>
              <a:t>56</a:t>
            </a:r>
          </a:p>
        </p:txBody>
      </p:sp>
      <p:sp>
        <p:nvSpPr>
          <p:cNvPr id="13" name="Text Box 13">
            <a:extLst>
              <a:ext uri="{FF2B5EF4-FFF2-40B4-BE49-F238E27FC236}">
                <a16:creationId xmlns:a16="http://schemas.microsoft.com/office/drawing/2014/main" id="{6394EA89-70D2-4E3B-B6C5-90574B015C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5192" y="4735548"/>
            <a:ext cx="65915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Lucida Fax"/>
                <a:ea typeface="Arial Unicode MS" panose="020B0604020202020204" pitchFamily="34" charset="-122"/>
              </a:rPr>
              <a:t>40</a:t>
            </a:r>
          </a:p>
        </p:txBody>
      </p:sp>
      <p:sp>
        <p:nvSpPr>
          <p:cNvPr id="14" name="Text Box 14">
            <a:extLst>
              <a:ext uri="{FF2B5EF4-FFF2-40B4-BE49-F238E27FC236}">
                <a16:creationId xmlns:a16="http://schemas.microsoft.com/office/drawing/2014/main" id="{9CFBEC44-9500-485E-B8B4-98C944BA23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3895" y="2554322"/>
            <a:ext cx="164232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 dirty="0">
                <a:solidFill>
                  <a:srgbClr val="000000"/>
                </a:solidFill>
                <a:latin typeface="Tahoma" pitchFamily="34" charset="0"/>
                <a:ea typeface="Arial Unicode MS" panose="020B0604020202020204" pitchFamily="34" charset="-122"/>
              </a:rPr>
              <a:t>Memory</a:t>
            </a:r>
            <a:endParaRPr lang="zh-CN" altLang="en-US" sz="2400" b="1" dirty="0">
              <a:solidFill>
                <a:srgbClr val="000000"/>
              </a:solidFill>
              <a:latin typeface="Tahoma" pitchFamily="34" charset="0"/>
              <a:ea typeface="Arial Unicode MS" panose="020B0604020202020204" pitchFamily="34" charset="-122"/>
            </a:endParaRPr>
          </a:p>
        </p:txBody>
      </p:sp>
      <p:sp>
        <p:nvSpPr>
          <p:cNvPr id="15" name="Text Box 15">
            <a:extLst>
              <a:ext uri="{FF2B5EF4-FFF2-40B4-BE49-F238E27FC236}">
                <a16:creationId xmlns:a16="http://schemas.microsoft.com/office/drawing/2014/main" id="{FC910131-E734-4487-8546-199355EC7B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476" y="2554322"/>
            <a:ext cx="1255019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 dirty="0">
                <a:solidFill>
                  <a:srgbClr val="000000"/>
                </a:solidFill>
                <a:latin typeface="Tahoma" pitchFamily="34" charset="0"/>
                <a:ea typeface="Arial Unicode MS" panose="020B0604020202020204" pitchFamily="34" charset="-122"/>
              </a:rPr>
              <a:t>Input</a:t>
            </a:r>
            <a:endParaRPr lang="zh-CN" altLang="en-US" sz="2400" b="1" dirty="0">
              <a:solidFill>
                <a:srgbClr val="000000"/>
              </a:solidFill>
              <a:latin typeface="Tahoma" pitchFamily="34" charset="0"/>
              <a:ea typeface="Arial Unicode MS" panose="020B0604020202020204" pitchFamily="34" charset="-122"/>
            </a:endParaRPr>
          </a:p>
        </p:txBody>
      </p:sp>
      <p:sp>
        <p:nvSpPr>
          <p:cNvPr id="16" name="Text Box 16">
            <a:extLst>
              <a:ext uri="{FF2B5EF4-FFF2-40B4-BE49-F238E27FC236}">
                <a16:creationId xmlns:a16="http://schemas.microsoft.com/office/drawing/2014/main" id="{A4D0F2C5-A2D1-488A-BEDA-0D3DE8BF89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8268" y="2554322"/>
            <a:ext cx="143068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 dirty="0">
                <a:solidFill>
                  <a:srgbClr val="000000"/>
                </a:solidFill>
                <a:latin typeface="Tahoma" pitchFamily="34" charset="0"/>
                <a:ea typeface="Arial Unicode MS" panose="020B0604020202020204" pitchFamily="34" charset="-122"/>
              </a:rPr>
              <a:t>Output</a:t>
            </a:r>
            <a:endParaRPr lang="zh-CN" altLang="en-US" sz="2400" b="1" dirty="0">
              <a:solidFill>
                <a:srgbClr val="000000"/>
              </a:solidFill>
              <a:latin typeface="Tahoma" pitchFamily="34" charset="0"/>
              <a:ea typeface="Arial Unicode MS" panose="020B0604020202020204" pitchFamily="34" charset="-122"/>
            </a:endParaRPr>
          </a:p>
        </p:txBody>
      </p:sp>
      <p:sp>
        <p:nvSpPr>
          <p:cNvPr id="17" name="Text Box 17">
            <a:extLst>
              <a:ext uri="{FF2B5EF4-FFF2-40B4-BE49-F238E27FC236}">
                <a16:creationId xmlns:a16="http://schemas.microsoft.com/office/drawing/2014/main" id="{71059F09-03CE-4EA4-93D1-279951111A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476" y="3694148"/>
            <a:ext cx="65915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00"/>
                </a:solidFill>
                <a:latin typeface="Lucida Fax"/>
                <a:ea typeface="Arial Unicode MS" panose="020B0604020202020204" pitchFamily="34" charset="-122"/>
              </a:rPr>
              <a:t>14</a:t>
            </a:r>
          </a:p>
        </p:txBody>
      </p:sp>
      <p:sp>
        <p:nvSpPr>
          <p:cNvPr id="18" name="Text Box 18">
            <a:extLst>
              <a:ext uri="{FF2B5EF4-FFF2-40B4-BE49-F238E27FC236}">
                <a16:creationId xmlns:a16="http://schemas.microsoft.com/office/drawing/2014/main" id="{0912CE34-F3E8-41CE-95CD-A41C8C1799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476" y="4067210"/>
            <a:ext cx="65915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00"/>
                </a:solidFill>
                <a:latin typeface="Lucida Fax"/>
                <a:ea typeface="Arial Unicode MS" panose="020B0604020202020204" pitchFamily="34" charset="-122"/>
              </a:rPr>
              <a:t>35</a:t>
            </a:r>
          </a:p>
        </p:txBody>
      </p:sp>
      <p:sp>
        <p:nvSpPr>
          <p:cNvPr id="19" name="Line 19">
            <a:extLst>
              <a:ext uri="{FF2B5EF4-FFF2-40B4-BE49-F238E27FC236}">
                <a16:creationId xmlns:a16="http://schemas.microsoft.com/office/drawing/2014/main" id="{C0ACD252-CB8B-4A88-813E-EDAB7EBB0AF9}"/>
              </a:ext>
            </a:extLst>
          </p:cNvPr>
          <p:cNvSpPr>
            <a:spLocks noChangeShapeType="1"/>
          </p:cNvSpPr>
          <p:nvPr/>
        </p:nvSpPr>
        <p:spPr bwMode="auto">
          <a:xfrm>
            <a:off x="370476" y="3419510"/>
            <a:ext cx="0" cy="208756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/>
              <a:ea typeface="Arial Unicode MS" panose="020B0604020202020204" pitchFamily="34" charset="-122"/>
            </a:endParaRPr>
          </a:p>
        </p:txBody>
      </p:sp>
      <p:sp>
        <p:nvSpPr>
          <p:cNvPr id="20" name="Line 20">
            <a:extLst>
              <a:ext uri="{FF2B5EF4-FFF2-40B4-BE49-F238E27FC236}">
                <a16:creationId xmlns:a16="http://schemas.microsoft.com/office/drawing/2014/main" id="{8870D106-2D3C-4A7E-B7B1-5D531257EFFD}"/>
              </a:ext>
            </a:extLst>
          </p:cNvPr>
          <p:cNvSpPr>
            <a:spLocks noChangeShapeType="1"/>
          </p:cNvSpPr>
          <p:nvPr/>
        </p:nvSpPr>
        <p:spPr bwMode="auto">
          <a:xfrm>
            <a:off x="1138725" y="3419510"/>
            <a:ext cx="0" cy="208756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Arial Unicode MS" panose="020B0604020202020204" pitchFamily="34" charset="-122"/>
            </a:endParaRPr>
          </a:p>
        </p:txBody>
      </p:sp>
      <p:sp>
        <p:nvSpPr>
          <p:cNvPr id="21" name="Oval 21">
            <a:extLst>
              <a:ext uri="{FF2B5EF4-FFF2-40B4-BE49-F238E27FC236}">
                <a16:creationId xmlns:a16="http://schemas.microsoft.com/office/drawing/2014/main" id="{4F807329-D49B-4DAB-BE82-3E05AD2EF8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1250" y="3160748"/>
            <a:ext cx="551877" cy="481945"/>
          </a:xfrm>
          <a:prstGeom prst="ellipse">
            <a:avLst/>
          </a:pr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 sz="1400">
              <a:solidFill>
                <a:srgbClr val="000000"/>
              </a:solidFill>
              <a:latin typeface="Verdana" panose="020B0604030504040204" pitchFamily="34" charset="0"/>
              <a:ea typeface="华文新魏"/>
            </a:endParaRPr>
          </a:p>
        </p:txBody>
      </p:sp>
      <p:sp>
        <p:nvSpPr>
          <p:cNvPr id="22" name="Text Box 22">
            <a:extLst>
              <a:ext uri="{FF2B5EF4-FFF2-40B4-BE49-F238E27FC236}">
                <a16:creationId xmlns:a16="http://schemas.microsoft.com/office/drawing/2014/main" id="{9A158B5D-907C-45E6-8F11-40FF87DF07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4103" y="3157573"/>
            <a:ext cx="65915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Lucida Fax"/>
                <a:ea typeface="Arial Unicode MS" panose="020B0604020202020204" pitchFamily="34" charset="-122"/>
              </a:rPr>
              <a:t>16</a:t>
            </a:r>
          </a:p>
        </p:txBody>
      </p:sp>
      <p:sp>
        <p:nvSpPr>
          <p:cNvPr id="23" name="Text Box 23">
            <a:extLst>
              <a:ext uri="{FF2B5EF4-FFF2-40B4-BE49-F238E27FC236}">
                <a16:creationId xmlns:a16="http://schemas.microsoft.com/office/drawing/2014/main" id="{BD9B19BC-D471-452A-8896-160D5385DD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476" y="3343310"/>
            <a:ext cx="65915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00"/>
                </a:solidFill>
                <a:latin typeface="Lucida Fax"/>
                <a:ea typeface="Arial Unicode MS" panose="020B0604020202020204" pitchFamily="34" charset="-122"/>
              </a:rPr>
              <a:t>29</a:t>
            </a:r>
          </a:p>
        </p:txBody>
      </p:sp>
      <p:sp>
        <p:nvSpPr>
          <p:cNvPr id="24" name="Text Box 24">
            <a:extLst>
              <a:ext uri="{FF2B5EF4-FFF2-40B4-BE49-F238E27FC236}">
                <a16:creationId xmlns:a16="http://schemas.microsoft.com/office/drawing/2014/main" id="{6EC30D43-76BB-4D2F-9024-3AC3C36E9A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0065" y="3346485"/>
            <a:ext cx="65915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Lucida Fax"/>
                <a:ea typeface="Arial Unicode MS" panose="020B0604020202020204" pitchFamily="34" charset="-122"/>
              </a:rPr>
              <a:t>12</a:t>
            </a:r>
          </a:p>
        </p:txBody>
      </p:sp>
      <p:sp>
        <p:nvSpPr>
          <p:cNvPr id="25" name="Text Box 25">
            <a:extLst>
              <a:ext uri="{FF2B5EF4-FFF2-40B4-BE49-F238E27FC236}">
                <a16:creationId xmlns:a16="http://schemas.microsoft.com/office/drawing/2014/main" id="{6CE8A940-8167-42FC-A22B-529322D2E7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1576" y="3255997"/>
            <a:ext cx="115448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CC0000"/>
                </a:solidFill>
                <a:latin typeface="Lucida Fax"/>
                <a:ea typeface="Arial Unicode MS" panose="020B0604020202020204" pitchFamily="34" charset="-122"/>
              </a:rPr>
              <a:t>19&lt;29</a:t>
            </a:r>
          </a:p>
        </p:txBody>
      </p:sp>
      <p:sp>
        <p:nvSpPr>
          <p:cNvPr id="26" name="Text Box 26">
            <a:extLst>
              <a:ext uri="{FF2B5EF4-FFF2-40B4-BE49-F238E27FC236}">
                <a16:creationId xmlns:a16="http://schemas.microsoft.com/office/drawing/2014/main" id="{A5BDC713-7EA9-494B-B13E-EDA9D2C3E5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3075" y="5469007"/>
            <a:ext cx="173637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CC0000"/>
                </a:solidFill>
                <a:latin typeface="Lucida Fax"/>
                <a:ea typeface="Arial Unicode MS" panose="020B0604020202020204" pitchFamily="34" charset="-122"/>
              </a:rPr>
              <a:t>21&lt;25&lt;29</a:t>
            </a:r>
          </a:p>
        </p:txBody>
      </p:sp>
      <p:sp>
        <p:nvSpPr>
          <p:cNvPr id="27" name="Line 27">
            <a:extLst>
              <a:ext uri="{FF2B5EF4-FFF2-40B4-BE49-F238E27FC236}">
                <a16:creationId xmlns:a16="http://schemas.microsoft.com/office/drawing/2014/main" id="{FCEE43DF-76E1-437A-A359-F4B81C8E4685}"/>
              </a:ext>
            </a:extLst>
          </p:cNvPr>
          <p:cNvSpPr>
            <a:spLocks noChangeShapeType="1"/>
          </p:cNvSpPr>
          <p:nvPr/>
        </p:nvSpPr>
        <p:spPr bwMode="auto">
          <a:xfrm>
            <a:off x="8019113" y="3421098"/>
            <a:ext cx="0" cy="208756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/>
              <a:ea typeface="Arial Unicode MS" panose="020B0604020202020204" pitchFamily="34" charset="-122"/>
            </a:endParaRPr>
          </a:p>
        </p:txBody>
      </p:sp>
      <p:sp>
        <p:nvSpPr>
          <p:cNvPr id="28" name="Line 28">
            <a:extLst>
              <a:ext uri="{FF2B5EF4-FFF2-40B4-BE49-F238E27FC236}">
                <a16:creationId xmlns:a16="http://schemas.microsoft.com/office/drawing/2014/main" id="{52C7889F-1D46-4245-9986-33AA08D3CDF8}"/>
              </a:ext>
            </a:extLst>
          </p:cNvPr>
          <p:cNvSpPr>
            <a:spLocks noChangeShapeType="1"/>
          </p:cNvSpPr>
          <p:nvPr/>
        </p:nvSpPr>
        <p:spPr bwMode="auto">
          <a:xfrm>
            <a:off x="8787363" y="3421098"/>
            <a:ext cx="0" cy="208756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Arial Unicode MS" panose="020B0604020202020204" pitchFamily="34" charset="-122"/>
            </a:endParaRPr>
          </a:p>
        </p:txBody>
      </p:sp>
      <p:sp>
        <p:nvSpPr>
          <p:cNvPr id="29" name="Text Box 29">
            <a:extLst>
              <a:ext uri="{FF2B5EF4-FFF2-40B4-BE49-F238E27FC236}">
                <a16:creationId xmlns:a16="http://schemas.microsoft.com/office/drawing/2014/main" id="{1AD72F4A-988C-4017-A50B-03434F6DEF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824" y="4464085"/>
            <a:ext cx="65915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00"/>
                </a:solidFill>
                <a:latin typeface="Lucida Fax"/>
                <a:ea typeface="Arial Unicode MS" panose="020B0604020202020204" pitchFamily="34" charset="-122"/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3407759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4.21965E-6 L 3.88889E-6 0.05711 " pathEditMode="relative" ptsTypes="AA">
                                      <p:cBhvr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86 -4.68208E-6 L 0.33086 0.03214 " pathEditMode="relative" rAng="0" ptsTypes="AA">
                                      <p:cBhvr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250" y="15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556 -0.16925 " pathEditMode="relative" ptsTypes="AA">
                                      <p:cBhvr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555 -0.16924 L 0.29809 -0.03306 " pathEditMode="relative" rAng="0" ptsTypes="AA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18" y="6798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0 L 0 -0.06289 " pathEditMode="relative" ptsTypes="AA">
                                      <p:cBhvr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0 L 0 -0.06289 " pathEditMode="relative" ptsTypes="AA">
                                      <p:cBhvr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0 L 0 -0.05919 " pathEditMode="relative" ptsTypes="AA">
                                      <p:cBhvr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17 0.00093 L 0.07149 -0.10648 " pathEditMode="relative" rAng="0" ptsTypes="AA">
                                      <p:cBhvr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33" y="-5370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805 -0.0331 L 0.22422 0.07524 " pathEditMode="relative" rAng="0" ptsTypes="AA">
                                      <p:cBhvr>
                                        <p:cTn id="5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98" y="5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7037E-7 L -0.03919 -0.1287 " pathEditMode="relative" rAng="0" ptsTypes="AA">
                                      <p:cBhvr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66" y="-6435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422 0.07524 L 0.26341 0.20394 " pathEditMode="relative" rAng="0" ptsTypes="AA">
                                      <p:cBhvr>
                                        <p:cTn id="6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53" y="64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/>
      <p:bldP spid="7" grpId="0"/>
      <p:bldP spid="7" grpId="1"/>
      <p:bldP spid="8" grpId="0"/>
      <p:bldP spid="11" grpId="0"/>
      <p:bldP spid="17" grpId="0"/>
      <p:bldP spid="18" grpId="0"/>
      <p:bldP spid="21" grpId="0" animBg="1"/>
      <p:bldP spid="21" grpId="1" animBg="1"/>
      <p:bldP spid="22" grpId="0"/>
      <p:bldP spid="23" grpId="0"/>
      <p:bldP spid="23" grpId="1"/>
      <p:bldP spid="23" grpId="2"/>
      <p:bldP spid="23" grpId="3"/>
      <p:bldP spid="24" grpId="0"/>
      <p:bldP spid="25" grpId="0"/>
      <p:bldP spid="25" grpId="1"/>
      <p:bldP spid="26" grpId="0"/>
      <p:bldP spid="26" grpId="1"/>
      <p:bldP spid="2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7E1D9D-E12E-45B5-BDA5-2C480C081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95F373-A0DB-4888-8A51-ACF2A93903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AD041B2A-647F-4F29-BAF9-2D0EABD306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2053" y="1911383"/>
            <a:ext cx="79541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CC0000"/>
                </a:solidFill>
                <a:latin typeface="Lucida Fax"/>
                <a:ea typeface="微软雅黑"/>
              </a:rPr>
              <a:t>&lt;25</a:t>
            </a:r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6283426E-3D29-4CEF-B556-FF834AD3D5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3429" y="1887571"/>
            <a:ext cx="1547081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CC0000"/>
                </a:solidFill>
                <a:latin typeface="Lucida Fax"/>
                <a:ea typeface="微软雅黑"/>
              </a:rPr>
              <a:t>&lt;19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4BF6A741-FF63-4F10-9F8A-ED1F98475D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1528" y="1868818"/>
            <a:ext cx="371996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CC0000"/>
                </a:solidFill>
                <a:latin typeface="Lucida Fax"/>
                <a:ea typeface="微软雅黑"/>
              </a:rPr>
              <a:t>Output 19, Insert 14</a:t>
            </a:r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9C6B5CD0-F7EF-412F-BA23-CB5302B6BD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1528" y="1850471"/>
            <a:ext cx="352372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CC0000"/>
                </a:solidFill>
                <a:latin typeface="Lucida Fax"/>
                <a:ea typeface="微软雅黑"/>
              </a:rPr>
              <a:t>Output 21, Insert 35</a:t>
            </a:r>
          </a:p>
        </p:txBody>
      </p:sp>
      <p:sp>
        <p:nvSpPr>
          <p:cNvPr id="9" name="Text Box 6">
            <a:extLst>
              <a:ext uri="{FF2B5EF4-FFF2-40B4-BE49-F238E27FC236}">
                <a16:creationId xmlns:a16="http://schemas.microsoft.com/office/drawing/2014/main" id="{7BF95454-35E7-468B-B8C2-C8C2F7618E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6023" y="1892333"/>
            <a:ext cx="79541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CC0000"/>
                </a:solidFill>
                <a:latin typeface="Lucida Fax"/>
                <a:ea typeface="微软雅黑"/>
              </a:rPr>
              <a:t>&gt;21</a:t>
            </a:r>
          </a:p>
        </p:txBody>
      </p:sp>
      <p:graphicFrame>
        <p:nvGraphicFramePr>
          <p:cNvPr id="10" name="Object 58">
            <a:extLst>
              <a:ext uri="{FF2B5EF4-FFF2-40B4-BE49-F238E27FC236}">
                <a16:creationId xmlns:a16="http://schemas.microsoft.com/office/drawing/2014/main" id="{C93F9797-656E-4F28-ACBE-8408584DE5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4561070"/>
              </p:ext>
            </p:extLst>
          </p:nvPr>
        </p:nvGraphicFramePr>
        <p:xfrm>
          <a:off x="1333628" y="2039745"/>
          <a:ext cx="6446010" cy="623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39" name="图片" r:id="rId3" imgW="3657600" imgH="3505200" progId="Word.Picture.8">
                  <p:embed/>
                </p:oleObj>
              </mc:Choice>
              <mc:Fallback>
                <p:oleObj name="图片" r:id="rId3" imgW="3657600" imgH="3505200" progId="Word.Picture.8">
                  <p:embed/>
                  <p:pic>
                    <p:nvPicPr>
                      <p:cNvPr id="14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3628" y="2039745"/>
                        <a:ext cx="6446010" cy="62325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8">
            <a:extLst>
              <a:ext uri="{FF2B5EF4-FFF2-40B4-BE49-F238E27FC236}">
                <a16:creationId xmlns:a16="http://schemas.microsoft.com/office/drawing/2014/main" id="{FDC35121-BC05-47A6-99A5-E6B6CF82EC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3540" y="1842693"/>
            <a:ext cx="25330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CC0000"/>
                </a:solidFill>
                <a:latin typeface="Lucida Fax"/>
                <a:ea typeface="微软雅黑"/>
              </a:rPr>
              <a:t>Maintain Heap</a:t>
            </a:r>
            <a:endParaRPr lang="zh-CN" altLang="en-US" sz="2400" b="1" dirty="0">
              <a:solidFill>
                <a:srgbClr val="CC0000"/>
              </a:solidFill>
              <a:latin typeface="Lucida Fax"/>
              <a:ea typeface="微软雅黑"/>
            </a:endParaRPr>
          </a:p>
        </p:txBody>
      </p:sp>
      <p:sp>
        <p:nvSpPr>
          <p:cNvPr id="12" name="Text Box 10">
            <a:extLst>
              <a:ext uri="{FF2B5EF4-FFF2-40B4-BE49-F238E27FC236}">
                <a16:creationId xmlns:a16="http://schemas.microsoft.com/office/drawing/2014/main" id="{C3130188-3C20-4DAD-84C4-1938C4C2DE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6122" y="3638584"/>
            <a:ext cx="65915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Lucida Fax"/>
                <a:ea typeface="微软雅黑"/>
              </a:rPr>
              <a:t>31</a:t>
            </a:r>
          </a:p>
        </p:txBody>
      </p:sp>
      <p:sp>
        <p:nvSpPr>
          <p:cNvPr id="13" name="Text Box 11">
            <a:extLst>
              <a:ext uri="{FF2B5EF4-FFF2-40B4-BE49-F238E27FC236}">
                <a16:creationId xmlns:a16="http://schemas.microsoft.com/office/drawing/2014/main" id="{0B26A9A3-5EAE-4A70-B604-DFB946E387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4406" y="4502184"/>
            <a:ext cx="65915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Lucida Fax"/>
                <a:ea typeface="微软雅黑"/>
              </a:rPr>
              <a:t>25</a:t>
            </a:r>
          </a:p>
        </p:txBody>
      </p:sp>
      <p:sp>
        <p:nvSpPr>
          <p:cNvPr id="14" name="Text Box 12">
            <a:extLst>
              <a:ext uri="{FF2B5EF4-FFF2-40B4-BE49-F238E27FC236}">
                <a16:creationId xmlns:a16="http://schemas.microsoft.com/office/drawing/2014/main" id="{83D8F567-ABC4-406F-9D6A-25993D11D4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2822" y="4489484"/>
            <a:ext cx="65915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Lucida Fax"/>
                <a:ea typeface="微软雅黑"/>
              </a:rPr>
              <a:t>29</a:t>
            </a:r>
          </a:p>
        </p:txBody>
      </p:sp>
      <p:sp>
        <p:nvSpPr>
          <p:cNvPr id="15" name="Text Box 13">
            <a:extLst>
              <a:ext uri="{FF2B5EF4-FFF2-40B4-BE49-F238E27FC236}">
                <a16:creationId xmlns:a16="http://schemas.microsoft.com/office/drawing/2014/main" id="{2AB00761-5C31-4F5B-9E65-3BB03E67DA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2822" y="2340008"/>
            <a:ext cx="1720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00000"/>
                </a:solidFill>
                <a:latin typeface="Lucida Fax"/>
                <a:ea typeface="微软雅黑"/>
              </a:rPr>
              <a:t>Memory</a:t>
            </a:r>
            <a:endParaRPr lang="zh-CN" altLang="en-US" sz="2400" b="1" dirty="0">
              <a:solidFill>
                <a:srgbClr val="000000"/>
              </a:solidFill>
              <a:latin typeface="Lucida Fax"/>
              <a:ea typeface="微软雅黑"/>
            </a:endParaRPr>
          </a:p>
        </p:txBody>
      </p:sp>
      <p:sp>
        <p:nvSpPr>
          <p:cNvPr id="16" name="Text Box 14">
            <a:extLst>
              <a:ext uri="{FF2B5EF4-FFF2-40B4-BE49-F238E27FC236}">
                <a16:creationId xmlns:a16="http://schemas.microsoft.com/office/drawing/2014/main" id="{1E4D1D82-28EF-44C6-96D5-D33067D5F1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322" y="2340008"/>
            <a:ext cx="1255019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 dirty="0">
                <a:solidFill>
                  <a:srgbClr val="000000"/>
                </a:solidFill>
                <a:latin typeface="Lucida Fax"/>
                <a:ea typeface="微软雅黑"/>
              </a:rPr>
              <a:t>Input</a:t>
            </a:r>
            <a:endParaRPr lang="zh-CN" altLang="en-US" sz="2400" b="1" dirty="0">
              <a:solidFill>
                <a:srgbClr val="000000"/>
              </a:solidFill>
              <a:latin typeface="Lucida Fax"/>
              <a:ea typeface="微软雅黑"/>
            </a:endParaRPr>
          </a:p>
        </p:txBody>
      </p:sp>
      <p:sp>
        <p:nvSpPr>
          <p:cNvPr id="17" name="Text Box 15">
            <a:extLst>
              <a:ext uri="{FF2B5EF4-FFF2-40B4-BE49-F238E27FC236}">
                <a16:creationId xmlns:a16="http://schemas.microsoft.com/office/drawing/2014/main" id="{1EA27F1A-5617-4868-A9A3-E908B67D98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7114" y="2340008"/>
            <a:ext cx="13735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 dirty="0">
                <a:solidFill>
                  <a:srgbClr val="000000"/>
                </a:solidFill>
                <a:latin typeface="Lucida Fax"/>
                <a:ea typeface="微软雅黑"/>
              </a:rPr>
              <a:t>Output</a:t>
            </a:r>
            <a:endParaRPr lang="zh-CN" altLang="en-US" sz="2400" b="1" dirty="0">
              <a:solidFill>
                <a:srgbClr val="000000"/>
              </a:solidFill>
              <a:latin typeface="Lucida Fax"/>
              <a:ea typeface="微软雅黑"/>
            </a:endParaRPr>
          </a:p>
        </p:txBody>
      </p:sp>
      <p:sp>
        <p:nvSpPr>
          <p:cNvPr id="18" name="Text Box 16">
            <a:extLst>
              <a:ext uri="{FF2B5EF4-FFF2-40B4-BE49-F238E27FC236}">
                <a16:creationId xmlns:a16="http://schemas.microsoft.com/office/drawing/2014/main" id="{2A3B5AD2-855A-44EF-A8FA-411A860AC7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322" y="3416334"/>
            <a:ext cx="65915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00"/>
                </a:solidFill>
                <a:latin typeface="Lucida Fax"/>
                <a:ea typeface="微软雅黑"/>
              </a:rPr>
              <a:t>35</a:t>
            </a:r>
          </a:p>
        </p:txBody>
      </p:sp>
      <p:sp>
        <p:nvSpPr>
          <p:cNvPr id="19" name="Line 17">
            <a:extLst>
              <a:ext uri="{FF2B5EF4-FFF2-40B4-BE49-F238E27FC236}">
                <a16:creationId xmlns:a16="http://schemas.microsoft.com/office/drawing/2014/main" id="{CCFDF050-D1A1-4A67-9770-4DCD8DB9CB52}"/>
              </a:ext>
            </a:extLst>
          </p:cNvPr>
          <p:cNvSpPr>
            <a:spLocks noChangeShapeType="1"/>
          </p:cNvSpPr>
          <p:nvPr/>
        </p:nvSpPr>
        <p:spPr bwMode="auto">
          <a:xfrm>
            <a:off x="249322" y="3205196"/>
            <a:ext cx="0" cy="208756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/>
              <a:ea typeface="微软雅黑"/>
            </a:endParaRPr>
          </a:p>
        </p:txBody>
      </p:sp>
      <p:sp>
        <p:nvSpPr>
          <p:cNvPr id="20" name="Line 18">
            <a:extLst>
              <a:ext uri="{FF2B5EF4-FFF2-40B4-BE49-F238E27FC236}">
                <a16:creationId xmlns:a16="http://schemas.microsoft.com/office/drawing/2014/main" id="{AB986CDD-A1E5-434D-880B-E3CCF37C989D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7571" y="3205196"/>
            <a:ext cx="0" cy="208756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/>
              <a:ea typeface="微软雅黑"/>
            </a:endParaRPr>
          </a:p>
        </p:txBody>
      </p:sp>
      <p:sp>
        <p:nvSpPr>
          <p:cNvPr id="21" name="Oval 19">
            <a:extLst>
              <a:ext uri="{FF2B5EF4-FFF2-40B4-BE49-F238E27FC236}">
                <a16:creationId xmlns:a16="http://schemas.microsoft.com/office/drawing/2014/main" id="{362051F9-4398-4469-A4D6-A66EA1DC80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6345" y="2946434"/>
            <a:ext cx="615869" cy="504825"/>
          </a:xfrm>
          <a:prstGeom prst="ellipse">
            <a:avLst/>
          </a:pr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 sz="1400">
              <a:solidFill>
                <a:srgbClr val="000000"/>
              </a:solidFill>
              <a:latin typeface="Lucida Fax"/>
              <a:ea typeface="微软雅黑"/>
            </a:endParaRPr>
          </a:p>
        </p:txBody>
      </p:sp>
      <p:sp>
        <p:nvSpPr>
          <p:cNvPr id="22" name="Text Box 20">
            <a:extLst>
              <a:ext uri="{FF2B5EF4-FFF2-40B4-BE49-F238E27FC236}">
                <a16:creationId xmlns:a16="http://schemas.microsoft.com/office/drawing/2014/main" id="{88D762DE-A91A-4852-A927-FB27F49DDD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5282" y="2919446"/>
            <a:ext cx="65915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00"/>
                </a:solidFill>
                <a:latin typeface="Lucida Fax"/>
                <a:ea typeface="微软雅黑"/>
              </a:rPr>
              <a:t>19</a:t>
            </a:r>
          </a:p>
        </p:txBody>
      </p:sp>
      <p:sp>
        <p:nvSpPr>
          <p:cNvPr id="23" name="Text Box 21">
            <a:extLst>
              <a:ext uri="{FF2B5EF4-FFF2-40B4-BE49-F238E27FC236}">
                <a16:creationId xmlns:a16="http://schemas.microsoft.com/office/drawing/2014/main" id="{26BF44DC-67A1-4953-A079-10BDE942EC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322" y="3049621"/>
            <a:ext cx="65915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00"/>
                </a:solidFill>
                <a:latin typeface="Lucida Fax"/>
                <a:ea typeface="微软雅黑"/>
              </a:rPr>
              <a:t>14</a:t>
            </a:r>
          </a:p>
        </p:txBody>
      </p:sp>
      <p:sp>
        <p:nvSpPr>
          <p:cNvPr id="24" name="Text Box 22">
            <a:extLst>
              <a:ext uri="{FF2B5EF4-FFF2-40B4-BE49-F238E27FC236}">
                <a16:creationId xmlns:a16="http://schemas.microsoft.com/office/drawing/2014/main" id="{DA0D5910-0C2D-417A-AAF1-AABE46B116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7473" y="3121059"/>
            <a:ext cx="65915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Lucida Fax"/>
                <a:ea typeface="微软雅黑"/>
              </a:rPr>
              <a:t>16</a:t>
            </a:r>
          </a:p>
        </p:txBody>
      </p:sp>
      <p:sp>
        <p:nvSpPr>
          <p:cNvPr id="25" name="Text Box 23">
            <a:extLst>
              <a:ext uri="{FF2B5EF4-FFF2-40B4-BE49-F238E27FC236}">
                <a16:creationId xmlns:a16="http://schemas.microsoft.com/office/drawing/2014/main" id="{30AB30F6-54C5-4E33-BBB2-C7C66C5277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0855" y="3521108"/>
            <a:ext cx="65915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00"/>
                </a:solidFill>
                <a:latin typeface="Lucida Fax"/>
                <a:ea typeface="微软雅黑"/>
              </a:rPr>
              <a:t>12</a:t>
            </a:r>
          </a:p>
        </p:txBody>
      </p:sp>
      <p:sp>
        <p:nvSpPr>
          <p:cNvPr id="26" name="Line 24">
            <a:extLst>
              <a:ext uri="{FF2B5EF4-FFF2-40B4-BE49-F238E27FC236}">
                <a16:creationId xmlns:a16="http://schemas.microsoft.com/office/drawing/2014/main" id="{421D5275-56BC-4CCB-9F0F-66DF4A9A5B26}"/>
              </a:ext>
            </a:extLst>
          </p:cNvPr>
          <p:cNvSpPr>
            <a:spLocks noChangeShapeType="1"/>
          </p:cNvSpPr>
          <p:nvPr/>
        </p:nvSpPr>
        <p:spPr bwMode="auto">
          <a:xfrm>
            <a:off x="7839903" y="3206784"/>
            <a:ext cx="0" cy="208756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/>
              <a:ea typeface="微软雅黑"/>
            </a:endParaRPr>
          </a:p>
        </p:txBody>
      </p:sp>
      <p:sp>
        <p:nvSpPr>
          <p:cNvPr id="27" name="Line 25">
            <a:extLst>
              <a:ext uri="{FF2B5EF4-FFF2-40B4-BE49-F238E27FC236}">
                <a16:creationId xmlns:a16="http://schemas.microsoft.com/office/drawing/2014/main" id="{2AF627BE-4ADD-496B-B91B-9523E6526C09}"/>
              </a:ext>
            </a:extLst>
          </p:cNvPr>
          <p:cNvSpPr>
            <a:spLocks noChangeShapeType="1"/>
          </p:cNvSpPr>
          <p:nvPr/>
        </p:nvSpPr>
        <p:spPr bwMode="auto">
          <a:xfrm>
            <a:off x="8608153" y="3206784"/>
            <a:ext cx="0" cy="208756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/>
              <a:ea typeface="微软雅黑"/>
            </a:endParaRPr>
          </a:p>
        </p:txBody>
      </p:sp>
      <p:sp>
        <p:nvSpPr>
          <p:cNvPr id="28" name="Text Box 26">
            <a:extLst>
              <a:ext uri="{FF2B5EF4-FFF2-40B4-BE49-F238E27FC236}">
                <a16:creationId xmlns:a16="http://schemas.microsoft.com/office/drawing/2014/main" id="{2AABFFC1-4629-4C51-B7C7-92936D2635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1176" y="4516698"/>
            <a:ext cx="65915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Lucida Fax"/>
                <a:ea typeface="微软雅黑"/>
              </a:rPr>
              <a:t>40</a:t>
            </a:r>
          </a:p>
        </p:txBody>
      </p:sp>
      <p:sp>
        <p:nvSpPr>
          <p:cNvPr id="29" name="Line 27">
            <a:extLst>
              <a:ext uri="{FF2B5EF4-FFF2-40B4-BE49-F238E27FC236}">
                <a16:creationId xmlns:a16="http://schemas.microsoft.com/office/drawing/2014/main" id="{99CA60C5-FCD9-49E8-B424-2F682359F55C}"/>
              </a:ext>
            </a:extLst>
          </p:cNvPr>
          <p:cNvSpPr>
            <a:spLocks noChangeShapeType="1"/>
          </p:cNvSpPr>
          <p:nvPr/>
        </p:nvSpPr>
        <p:spPr bwMode="auto">
          <a:xfrm>
            <a:off x="5400274" y="4141822"/>
            <a:ext cx="522749" cy="37782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/>
              <a:ea typeface="微软雅黑"/>
            </a:endParaRPr>
          </a:p>
        </p:txBody>
      </p:sp>
      <p:sp>
        <p:nvSpPr>
          <p:cNvPr id="30" name="Rectangle 28">
            <a:extLst>
              <a:ext uri="{FF2B5EF4-FFF2-40B4-BE49-F238E27FC236}">
                <a16:creationId xmlns:a16="http://schemas.microsoft.com/office/drawing/2014/main" id="{A075FF9D-AD5E-4E50-8DE6-273E76252E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0274" y="4006883"/>
            <a:ext cx="53572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CC0000"/>
                </a:solidFill>
                <a:latin typeface="Lucida Fax"/>
                <a:ea typeface="微软雅黑"/>
              </a:rPr>
              <a:t>×</a:t>
            </a:r>
          </a:p>
        </p:txBody>
      </p:sp>
      <p:sp>
        <p:nvSpPr>
          <p:cNvPr id="31" name="Text Box 29">
            <a:extLst>
              <a:ext uri="{FF2B5EF4-FFF2-40B4-BE49-F238E27FC236}">
                <a16:creationId xmlns:a16="http://schemas.microsoft.com/office/drawing/2014/main" id="{A24768CD-9939-4895-9736-48A7DC1CCF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4131" y="3111533"/>
            <a:ext cx="172675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CC0000"/>
                </a:solidFill>
                <a:latin typeface="Lucida Fax"/>
                <a:ea typeface="微软雅黑"/>
              </a:rPr>
              <a:t>40&gt;31&gt;21</a:t>
            </a:r>
          </a:p>
        </p:txBody>
      </p:sp>
      <p:sp>
        <p:nvSpPr>
          <p:cNvPr id="32" name="Text Box 30">
            <a:extLst>
              <a:ext uri="{FF2B5EF4-FFF2-40B4-BE49-F238E27FC236}">
                <a16:creationId xmlns:a16="http://schemas.microsoft.com/office/drawing/2014/main" id="{5690904F-6898-4609-B884-E1C4D07D8C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1766" y="3634274"/>
            <a:ext cx="65915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Lucida Fax"/>
                <a:ea typeface="微软雅黑"/>
              </a:rPr>
              <a:t>21</a:t>
            </a:r>
          </a:p>
        </p:txBody>
      </p:sp>
      <p:sp>
        <p:nvSpPr>
          <p:cNvPr id="33" name="Text Box 31">
            <a:extLst>
              <a:ext uri="{FF2B5EF4-FFF2-40B4-BE49-F238E27FC236}">
                <a16:creationId xmlns:a16="http://schemas.microsoft.com/office/drawing/2014/main" id="{07A41BCD-99D9-4D86-99AE-2447A6B88A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171" y="4054508"/>
            <a:ext cx="172675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CC0000"/>
                </a:solidFill>
                <a:latin typeface="Lucida Fax"/>
                <a:ea typeface="微软雅黑"/>
              </a:rPr>
              <a:t>40&gt;29&gt;25</a:t>
            </a:r>
          </a:p>
        </p:txBody>
      </p:sp>
      <p:sp>
        <p:nvSpPr>
          <p:cNvPr id="34" name="Text Box 32">
            <a:extLst>
              <a:ext uri="{FF2B5EF4-FFF2-40B4-BE49-F238E27FC236}">
                <a16:creationId xmlns:a16="http://schemas.microsoft.com/office/drawing/2014/main" id="{1807310E-50AF-45D2-9C8A-85BAF0B199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4131" y="3113121"/>
            <a:ext cx="172675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CC0000"/>
                </a:solidFill>
                <a:latin typeface="Lucida Fax"/>
                <a:ea typeface="微软雅黑"/>
              </a:rPr>
              <a:t>35&gt;31&gt;25</a:t>
            </a:r>
            <a:endParaRPr lang="en-US" altLang="zh-CN" sz="2400" b="1">
              <a:solidFill>
                <a:srgbClr val="CC0000"/>
              </a:solidFill>
              <a:latin typeface="Lucida Fax"/>
              <a:ea typeface="微软雅黑"/>
            </a:endParaRPr>
          </a:p>
        </p:txBody>
      </p:sp>
      <p:sp>
        <p:nvSpPr>
          <p:cNvPr id="35" name="Text Box 33">
            <a:extLst>
              <a:ext uri="{FF2B5EF4-FFF2-40B4-BE49-F238E27FC236}">
                <a16:creationId xmlns:a16="http://schemas.microsoft.com/office/drawing/2014/main" id="{2F7A9C7A-48CD-4A5D-9255-9840D93ACC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0628" y="4071971"/>
            <a:ext cx="115448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CC0000"/>
                </a:solidFill>
                <a:latin typeface="Lucida Fax"/>
                <a:ea typeface="微软雅黑"/>
              </a:rPr>
              <a:t>35&gt;29</a:t>
            </a:r>
          </a:p>
        </p:txBody>
      </p:sp>
      <p:sp>
        <p:nvSpPr>
          <p:cNvPr id="36" name="Text Box 34">
            <a:extLst>
              <a:ext uri="{FF2B5EF4-FFF2-40B4-BE49-F238E27FC236}">
                <a16:creationId xmlns:a16="http://schemas.microsoft.com/office/drawing/2014/main" id="{B6634A65-4D6F-4996-879E-5BC3D86E79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506" y="3827496"/>
            <a:ext cx="65915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00"/>
                </a:solidFill>
                <a:latin typeface="Lucida Fax"/>
                <a:ea typeface="微软雅黑"/>
              </a:rPr>
              <a:t>13</a:t>
            </a:r>
          </a:p>
        </p:txBody>
      </p:sp>
      <p:sp>
        <p:nvSpPr>
          <p:cNvPr id="37" name="Text Box 35">
            <a:extLst>
              <a:ext uri="{FF2B5EF4-FFF2-40B4-BE49-F238E27FC236}">
                <a16:creationId xmlns:a16="http://schemas.microsoft.com/office/drawing/2014/main" id="{599B70E6-3CEA-41FA-9728-7F46076921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1711" y="4512162"/>
            <a:ext cx="65915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Lucida Fax"/>
                <a:ea typeface="微软雅黑"/>
              </a:rPr>
              <a:t>56</a:t>
            </a:r>
          </a:p>
        </p:txBody>
      </p:sp>
      <p:sp>
        <p:nvSpPr>
          <p:cNvPr id="38" name="Line 36">
            <a:extLst>
              <a:ext uri="{FF2B5EF4-FFF2-40B4-BE49-F238E27FC236}">
                <a16:creationId xmlns:a16="http://schemas.microsoft.com/office/drawing/2014/main" id="{A3CC7B3D-4554-45A5-A0B4-4E073CF5D25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79956" y="4127534"/>
            <a:ext cx="330157" cy="37782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Fax"/>
              <a:ea typeface="微软雅黑"/>
            </a:endParaRPr>
          </a:p>
        </p:txBody>
      </p:sp>
      <p:sp>
        <p:nvSpPr>
          <p:cNvPr id="39" name="Text Box 37">
            <a:extLst>
              <a:ext uri="{FF2B5EF4-FFF2-40B4-BE49-F238E27FC236}">
                <a16:creationId xmlns:a16="http://schemas.microsoft.com/office/drawing/2014/main" id="{7EEF25D7-9571-4342-A481-527B946669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1143" y="3970828"/>
            <a:ext cx="53572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CC0000"/>
                </a:solidFill>
                <a:latin typeface="Lucida Fax"/>
                <a:ea typeface="微软雅黑"/>
              </a:rPr>
              <a:t>×</a:t>
            </a:r>
          </a:p>
        </p:txBody>
      </p:sp>
      <p:sp>
        <p:nvSpPr>
          <p:cNvPr id="40" name="Text Box 38">
            <a:extLst>
              <a:ext uri="{FF2B5EF4-FFF2-40B4-BE49-F238E27FC236}">
                <a16:creationId xmlns:a16="http://schemas.microsoft.com/office/drawing/2014/main" id="{5600F1BF-3353-43D1-B591-EFE127FAD5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4131" y="3125821"/>
            <a:ext cx="172675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>
                <a:solidFill>
                  <a:srgbClr val="CC0000"/>
                </a:solidFill>
                <a:latin typeface="Lucida Fax"/>
                <a:ea typeface="微软雅黑"/>
              </a:rPr>
              <a:t>56&gt;31&gt;29</a:t>
            </a:r>
          </a:p>
        </p:txBody>
      </p:sp>
      <p:sp>
        <p:nvSpPr>
          <p:cNvPr id="41" name="Text Box 39">
            <a:extLst>
              <a:ext uri="{FF2B5EF4-FFF2-40B4-BE49-F238E27FC236}">
                <a16:creationId xmlns:a16="http://schemas.microsoft.com/office/drawing/2014/main" id="{1E87D511-0A13-42F7-821F-5B548C11D2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6025" y="4073558"/>
            <a:ext cx="172675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CC0000"/>
                </a:solidFill>
                <a:latin typeface="Lucida Fax"/>
                <a:ea typeface="微软雅黑"/>
              </a:rPr>
              <a:t>56&gt;40&gt;35</a:t>
            </a:r>
          </a:p>
        </p:txBody>
      </p:sp>
    </p:spTree>
    <p:extLst>
      <p:ext uri="{BB962C8B-B14F-4D97-AF65-F5344CB8AC3E}">
        <p14:creationId xmlns:p14="http://schemas.microsoft.com/office/powerpoint/2010/main" val="45876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4.21965E-6 L 3.88889E-6 0.05711 " pathEditMode="relative" ptsTypes="AA">
                                      <p:cBhvr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6.93642E-7 L 0.32448 0.03145 " pathEditMode="relative" rAng="0" ptsTypes="AA">
                                      <p:cBhvr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215" y="1572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4.21965E-6 L 3.88889E-6 0.05711 " pathEditMode="relative" ptsTypes="AA">
                                      <p:cBhvr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1.15607E-6 L 0.25555 -0.16925 " pathEditMode="relative" rAng="0" ptsTypes="AA">
                                      <p:cBhvr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78" y="-8462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0157 -0.05295 " pathEditMode="relative" ptsTypes="AA">
                                      <p:cBhvr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78 -0.003 L 0.00122 -0.05988 " pathEditMode="relative" rAng="0" ptsTypes="AA">
                                      <p:cBhvr>
                                        <p:cTn id="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" y="-2844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0" presetClass="path" presetSubtype="0" accel="50000" decel="5000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25559 -0.16944 L 0.43385 0.21366 " pathEditMode="relative" rAng="0" ptsTypes="AA">
                                      <p:cBhvr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06" y="19144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1 -0.00023 L -0.12904 -0.23079 " pathEditMode="relative" rAng="0" ptsTypes="AA">
                                      <p:cBhvr>
                                        <p:cTn id="4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06" y="-115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5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92" decel="100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192" decel="100000"/>
                                        <p:tgtEl>
                                          <p:spTgt spid="30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48" dur="308" accel="100000" fill="hold">
                                          <p:stCondLst>
                                            <p:cond delay="19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49" dur="192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50" dur="308" accel="100000" fill="hold">
                                          <p:stCondLst>
                                            <p:cond delay="19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51" dur="192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52" dur="308" accel="100000" fill="hold">
                                          <p:stCondLst>
                                            <p:cond delay="19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1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500"/>
                            </p:stCondLst>
                            <p:childTnLst>
                              <p:par>
                                <p:cTn id="57" presetID="10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2.22222E-6 L 0.072 -0.1 " pathEditMode="relative" rAng="0" ptsTypes="AA">
                                      <p:cBhvr>
                                        <p:cTn id="6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94" y="-5000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904 -0.23079 L -0.19753 -0.125 " pathEditMode="relative" rAng="0" ptsTypes="AA">
                                      <p:cBhvr>
                                        <p:cTn id="7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24" y="5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500"/>
                            </p:stCondLst>
                            <p:childTnLst>
                              <p:par>
                                <p:cTn id="78" presetID="0" presetClass="path" presetSubtype="0" accel="50000" decel="5000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0.00039 0.00209 L 0.05065 -0.12662 " pathEditMode="relative" rAng="0" ptsTypes="AA">
                                      <p:cBhvr>
                                        <p:cTn id="7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52" y="-6435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9753 -0.125 L -0.24857 -0.00208 " pathEditMode="relative" rAng="0" ptsTypes="AA">
                                      <p:cBhvr>
                                        <p:cTn id="8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52" y="61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100"/>
                            </p:stCondLst>
                            <p:childTnLst>
                              <p:par>
                                <p:cTn id="8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0" presetClass="path" presetSubtype="0" accel="50000" decel="5000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7201 -0.1 L 0.3875 -0.07268 " pathEditMode="relative" rAng="0" ptsTypes="AA">
                                      <p:cBhvr>
                                        <p:cTn id="9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768" y="1366"/>
                                    </p:animMotion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448 0.03145 L 0.32448 0.08208 " pathEditMode="relative" rAng="0" ptsTypes="AA">
                                      <p:cBhvr>
                                        <p:cTn id="10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520"/>
                                    </p:animMotion>
                                  </p:childTnLst>
                                </p:cTn>
                              </p:par>
                              <p:par>
                                <p:cTn id="10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0.05711 L 8.33333E-7 0.11214 " pathEditMode="relative" rAng="0" ptsTypes="AA">
                                      <p:cBhvr>
                                        <p:cTn id="10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51"/>
                                    </p:animMotion>
                                  </p:childTnLst>
                                </p:cTn>
                              </p:par>
                              <p:par>
                                <p:cTn id="10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0.05711 L -1.94444E-6 0.11214 " pathEditMode="relative" rAng="0" ptsTypes="AA">
                                      <p:cBhvr>
                                        <p:cTn id="10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500"/>
                            </p:stCondLst>
                            <p:childTnLst>
                              <p:par>
                                <p:cTn id="106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7 -0.05295 L 0.25399 -0.22636 " pathEditMode="relative" rAng="0" ptsTypes="AA">
                                      <p:cBhvr>
                                        <p:cTn id="10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78" y="-8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000"/>
                            </p:stCondLst>
                            <p:childTnLst>
                              <p:par>
                                <p:cTn id="10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12" presetID="0" presetClass="path" presetSubtype="0" accel="50000" decel="50000" fill="hold" grpId="2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25555 -0.22266 L 0.30312 -0.07677 " pathEditMode="relative" rAng="0" ptsTypes="AA">
                                      <p:cBhvr>
                                        <p:cTn id="1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78" y="7283"/>
                                    </p:animMotion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500"/>
                            </p:stCondLst>
                            <p:childTnLst>
                              <p:par>
                                <p:cTn id="125" presetID="0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416 -0.07037 L 0.23476 0.0338 " pathEditMode="relative" rAng="0" ptsTypes="AA">
                                      <p:cBhvr>
                                        <p:cTn id="1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77" y="5208"/>
                                    </p:animMotion>
                                  </p:childTnLst>
                                </p:cTn>
                              </p:par>
                              <p:par>
                                <p:cTn id="12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065 -0.12662 L 0.1181 -0.23079 " pathEditMode="relative" rAng="0" ptsTypes="AA">
                                      <p:cBhvr>
                                        <p:cTn id="1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72" y="-5208"/>
                                    </p:animMotion>
                                  </p:childTnLst>
                                </p:cTn>
                              </p:par>
                              <p:par>
                                <p:cTn id="12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22 -0.05989 L 0.00122 -0.11053 " pathEditMode="relative" rAng="0" ptsTypes="AA">
                                      <p:cBhvr>
                                        <p:cTn id="13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5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2000"/>
                            </p:stCondLst>
                            <p:childTnLst>
                              <p:par>
                                <p:cTn id="13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2500"/>
                            </p:stCondLst>
                            <p:childTnLst>
                              <p:par>
                                <p:cTn id="138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18 0.00209 L -0.03216 -0.12546 " pathEditMode="relative" rAng="0" ptsTypes="AA">
                                      <p:cBhvr>
                                        <p:cTn id="1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67" y="-6389"/>
                                    </p:animMotion>
                                  </p:childTnLst>
                                </p:cTn>
                              </p:par>
                              <p:par>
                                <p:cTn id="140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567 0.03542 L 0.26901 0.16296 " pathEditMode="relative" rAng="0" ptsTypes="AA">
                                      <p:cBhvr>
                                        <p:cTn id="1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7" y="63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3000"/>
                            </p:stCondLst>
                            <p:childTnLst>
                              <p:par>
                                <p:cTn id="14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3500"/>
                            </p:stCondLst>
                            <p:childTnLst>
                              <p:par>
                                <p:cTn id="147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266 -0.22662 L 0.44115 -0.20162 " pathEditMode="relative" rAng="0" ptsTypes="AA">
                                      <p:cBhvr>
                                        <p:cTn id="1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24" y="1250"/>
                                    </p:animMotion>
                                  </p:childTnLst>
                                </p:cTn>
                              </p:par>
                              <p:par>
                                <p:cTn id="149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0.11214 L -4.44444E-6 0.16509 " pathEditMode="relative" rAng="0" ptsTypes="AA">
                                      <p:cBhvr>
                                        <p:cTn id="15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36"/>
                                    </p:animMotion>
                                  </p:childTnLst>
                                </p:cTn>
                              </p:par>
                              <p:par>
                                <p:cTn id="151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0.11551 L 8.33333E-7 0.1706 " pathEditMode="relative" rAng="0" ptsTypes="AA">
                                      <p:cBhvr>
                                        <p:cTn id="1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2755"/>
                                    </p:animMotion>
                                  </p:childTnLst>
                                </p:cTn>
                              </p:par>
                              <p:par>
                                <p:cTn id="153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483 0.08648 L 0.32327 0.14151 " pathEditMode="relative" rAng="0" ptsTypes="AA">
                                      <p:cBhvr>
                                        <p:cTn id="15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" y="2751"/>
                                    </p:animMotion>
                                  </p:childTnLst>
                                </p:cTn>
                              </p:par>
                              <p:par>
                                <p:cTn id="155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8711 -0.07268 L 0.38867 -0.01782 " pathEditMode="relative" rAng="0" ptsTypes="AA">
                                      <p:cBhvr>
                                        <p:cTn id="15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" y="2731"/>
                                    </p:animMotion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4000"/>
                            </p:stCondLst>
                            <p:childTnLst>
                              <p:par>
                                <p:cTn id="160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5 -0.11283 L 0.25364 -0.28208 " pathEditMode="relative" rAng="0" ptsTypes="AA">
                                      <p:cBhvr>
                                        <p:cTn id="16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691" y="-84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4500"/>
                            </p:stCondLst>
                            <p:childTnLst>
                              <p:par>
                                <p:cTn id="1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5000"/>
                            </p:stCondLst>
                            <p:childTnLst>
                              <p:par>
                                <p:cTn id="166" presetID="0" presetClass="path" presetSubtype="0" accel="50000" decel="50000" fill="hold" grpId="3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25677 -0.28287 L 0.35079 0.09305 " pathEditMode="relative" rAng="0" ptsTypes="AA">
                                      <p:cBhvr>
                                        <p:cTn id="16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01" y="18796"/>
                                    </p:animMotion>
                                  </p:childTnLst>
                                </p:cTn>
                              </p:par>
                              <p:par>
                                <p:cTn id="1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0.00277 L -0.04649 -0.22824 " pathEditMode="relative" rAng="0" ptsTypes="AA">
                                      <p:cBhvr>
                                        <p:cTn id="17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31" y="-112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6000"/>
                            </p:stCondLst>
                            <p:childTnLst>
                              <p:par>
                                <p:cTn id="174" presetID="5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192" decel="100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7" dur="192" decel="100000"/>
                                        <p:tgtEl>
                                          <p:spTgt spid="39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178" dur="308" accel="100000" fill="hold">
                                          <p:stCondLst>
                                            <p:cond delay="192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79" dur="192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80" dur="308" accel="100000" fill="hold">
                                          <p:stCondLst>
                                            <p:cond delay="192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81" dur="192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82" dur="308" accel="100000" fill="hold">
                                          <p:stCondLst>
                                            <p:cond delay="192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6500"/>
                            </p:stCondLst>
                            <p:childTnLst>
                              <p:par>
                                <p:cTn id="184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7000"/>
                            </p:stCondLst>
                            <p:childTnLst>
                              <p:par>
                                <p:cTn id="187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500"/>
                            </p:stCondLst>
                            <p:childTnLst>
                              <p:par>
                                <p:cTn id="197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545 -0.2301 L -0.11407 -0.12315 " pathEditMode="relative" rAng="0" ptsTypes="AA">
                                      <p:cBhvr>
                                        <p:cTn id="19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38" y="5347"/>
                                    </p:animMotion>
                                  </p:childTnLst>
                                </p:cTn>
                              </p:par>
                              <p:par>
                                <p:cTn id="19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203 -0.12106 L 0.03542 -0.22893 " pathEditMode="relative" rAng="0" ptsTypes="AA">
                                      <p:cBhvr>
                                        <p:cTn id="20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72" y="-5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1000"/>
                            </p:stCondLst>
                            <p:childTnLst>
                              <p:par>
                                <p:cTn id="202" presetID="10" presetClass="exit" presetSubtype="0" fill="hold" grpId="1" nodeType="afterEffect">
                                  <p:stCondLst>
                                    <p:cond delay="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0" presetClass="path" presetSubtype="0" accel="50000" decel="50000" fill="hold" grpId="2" nodeType="withEffect">
                                  <p:stCondLst>
                                    <p:cond delay="550"/>
                                  </p:stCondLst>
                                  <p:childTnLst>
                                    <p:animMotion origin="layout" path="M -0.11394 -0.1243 L -0.08073 0.00047 " pathEditMode="relative" rAng="0" ptsTypes="AA">
                                      <p:cBhvr>
                                        <p:cTn id="20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4" y="6227"/>
                                    </p:animMotion>
                                  </p:childTnLst>
                                </p:cTn>
                              </p:par>
                              <p:par>
                                <p:cTn id="209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901 0.16297 L 0.23476 0.03172 " pathEditMode="relative" rAng="0" ptsTypes="AA">
                                      <p:cBhvr>
                                        <p:cTn id="21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19" y="-6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/>
      <p:bldP spid="6" grpId="1"/>
      <p:bldP spid="7" grpId="0"/>
      <p:bldP spid="7" grpId="1"/>
      <p:bldP spid="8" grpId="0"/>
      <p:bldP spid="8" grpId="1"/>
      <p:bldP spid="9" grpId="0"/>
      <p:bldP spid="9" grpId="1"/>
      <p:bldP spid="11" grpId="0"/>
      <p:bldP spid="11" grpId="1"/>
      <p:bldP spid="11" grpId="2"/>
      <p:bldP spid="11" grpId="3"/>
      <p:bldP spid="11" grpId="4"/>
      <p:bldP spid="13" grpId="0"/>
      <p:bldP spid="13" grpId="1"/>
      <p:bldP spid="13" grpId="2"/>
      <p:bldP spid="14" grpId="0"/>
      <p:bldP spid="14" grpId="1"/>
      <p:bldP spid="18" grpId="0"/>
      <p:bldP spid="18" grpId="1"/>
      <p:bldP spid="18" grpId="2"/>
      <p:bldP spid="18" grpId="3"/>
      <p:bldP spid="18" grpId="4"/>
      <p:bldP spid="18" grpId="5"/>
      <p:bldP spid="21" grpId="0" animBg="1"/>
      <p:bldP spid="21" grpId="1" animBg="1"/>
      <p:bldP spid="22" grpId="0"/>
      <p:bldP spid="22" grpId="1"/>
      <p:bldP spid="22" grpId="2"/>
      <p:bldP spid="23" grpId="0"/>
      <p:bldP spid="23" grpId="1"/>
      <p:bldP spid="24" grpId="0"/>
      <p:bldP spid="24" grpId="1"/>
      <p:bldP spid="24" grpId="2"/>
      <p:bldP spid="25" grpId="0"/>
      <p:bldP spid="25" grpId="1"/>
      <p:bldP spid="25" grpId="2"/>
      <p:bldP spid="28" grpId="0"/>
      <p:bldP spid="28" grpId="1"/>
      <p:bldP spid="28" grpId="2"/>
      <p:bldP spid="29" grpId="0" animBg="1"/>
      <p:bldP spid="30" grpId="0"/>
      <p:bldP spid="30" grpId="1"/>
      <p:bldP spid="31" grpId="0"/>
      <p:bldP spid="31" grpId="1"/>
      <p:bldP spid="32" grpId="0"/>
      <p:bldP spid="32" grpId="1"/>
      <p:bldP spid="32" grpId="2"/>
      <p:bldP spid="33" grpId="0"/>
      <p:bldP spid="33" grpId="1"/>
      <p:bldP spid="34" grpId="0"/>
      <p:bldP spid="34" grpId="1"/>
      <p:bldP spid="35" grpId="0"/>
      <p:bldP spid="35" grpId="1"/>
      <p:bldP spid="36" grpId="0"/>
      <p:bldP spid="36" grpId="1"/>
      <p:bldP spid="36" grpId="2"/>
      <p:bldP spid="36" grpId="3"/>
      <p:bldP spid="37" grpId="0"/>
      <p:bldP spid="37" grpId="1"/>
      <p:bldP spid="37" grpId="2"/>
      <p:bldP spid="38" grpId="0" animBg="1"/>
      <p:bldP spid="39" grpId="0"/>
      <p:bldP spid="39" grpId="1"/>
      <p:bldP spid="40" grpId="0"/>
      <p:bldP spid="40" grpId="1"/>
      <p:bldP spid="4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7815"/>
            <a:ext cx="10972800" cy="558898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/>
              <a:t>Sample Code</a:t>
            </a:r>
            <a:endParaRPr kumimoji="1" lang="zh-CN" altLang="en-US" dirty="0"/>
          </a:p>
        </p:txBody>
      </p:sp>
      <p:sp>
        <p:nvSpPr>
          <p:cNvPr id="126979" name="Rectangle 3"/>
          <p:cNvSpPr>
            <a:spLocks noGrp="1" noChangeArrowheads="1"/>
          </p:cNvSpPr>
          <p:nvPr>
            <p:ph idx="1"/>
          </p:nvPr>
        </p:nvSpPr>
        <p:spPr>
          <a:xfrm>
            <a:off x="624417" y="1052736"/>
            <a:ext cx="10972800" cy="54006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altLang="zh-CN" sz="2400" b="1" dirty="0">
                <a:solidFill>
                  <a:srgbClr val="007400"/>
                </a:solidFill>
                <a:latin typeface="Ludica fax"/>
              </a:rPr>
              <a:t>// Repeatedly call </a:t>
            </a:r>
            <a:r>
              <a:rPr lang="en-US" altLang="zh-CN" sz="2400" b="1" dirty="0" err="1">
                <a:solidFill>
                  <a:srgbClr val="007400"/>
                </a:solidFill>
                <a:latin typeface="Ludica fax"/>
              </a:rPr>
              <a:t>replacementSection</a:t>
            </a:r>
            <a:r>
              <a:rPr lang="en-US" altLang="zh-CN" sz="2400" b="1" dirty="0">
                <a:solidFill>
                  <a:srgbClr val="007400"/>
                </a:solidFill>
                <a:latin typeface="Ludica fax"/>
              </a:rPr>
              <a:t>(), each call generates one run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400" b="1" dirty="0">
                <a:solidFill>
                  <a:srgbClr val="007400"/>
                </a:solidFill>
                <a:latin typeface="Ludica fax"/>
              </a:rPr>
              <a:t>// A: an array of n elements from input file</a:t>
            </a:r>
            <a:endParaRPr lang="zh-CN" altLang="en-US" sz="2400" b="1" dirty="0">
              <a:solidFill>
                <a:srgbClr val="000000"/>
              </a:solidFill>
              <a:latin typeface="Ludica fax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400" b="1" dirty="0">
                <a:solidFill>
                  <a:srgbClr val="007400"/>
                </a:solidFill>
                <a:latin typeface="Ludica fax"/>
              </a:rPr>
              <a:t>// in, out: input and output file</a:t>
            </a:r>
            <a:endParaRPr lang="zh-CN" altLang="en-US" sz="2400" b="1" dirty="0">
              <a:solidFill>
                <a:srgbClr val="000000"/>
              </a:solidFill>
              <a:latin typeface="Ludica fax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400" b="1" dirty="0">
                <a:solidFill>
                  <a:srgbClr val="AA0D91"/>
                </a:solidFill>
                <a:latin typeface="Ludica fax"/>
              </a:rPr>
              <a:t>template</a:t>
            </a:r>
            <a:r>
              <a:rPr lang="en-US" altLang="zh-CN" sz="2400" b="1" dirty="0">
                <a:solidFill>
                  <a:srgbClr val="000000"/>
                </a:solidFill>
                <a:latin typeface="Ludica fax"/>
              </a:rPr>
              <a:t> &lt;</a:t>
            </a:r>
            <a:r>
              <a:rPr lang="en-US" altLang="zh-CN" sz="2400" b="1" dirty="0">
                <a:solidFill>
                  <a:srgbClr val="AA0D91"/>
                </a:solidFill>
                <a:latin typeface="Ludica fax"/>
              </a:rPr>
              <a:t>class</a:t>
            </a:r>
            <a:r>
              <a:rPr lang="en-US" altLang="zh-CN" sz="2400" b="1" dirty="0">
                <a:solidFill>
                  <a:srgbClr val="000000"/>
                </a:solidFill>
                <a:latin typeface="Ludica fax"/>
              </a:rPr>
              <a:t> Elem&gt;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400" b="1" dirty="0">
                <a:solidFill>
                  <a:srgbClr val="AA0D91"/>
                </a:solidFill>
                <a:latin typeface="Ludica fax"/>
              </a:rPr>
              <a:t>void</a:t>
            </a:r>
            <a:r>
              <a:rPr lang="en-US" altLang="zh-CN" sz="2400" b="1" dirty="0">
                <a:solidFill>
                  <a:srgbClr val="000000"/>
                </a:solidFill>
                <a:latin typeface="Ludica fax"/>
              </a:rPr>
              <a:t> </a:t>
            </a:r>
            <a:r>
              <a:rPr lang="en-US" altLang="zh-CN" sz="2400" b="1" dirty="0" err="1">
                <a:solidFill>
                  <a:srgbClr val="000000"/>
                </a:solidFill>
                <a:latin typeface="Ludica fax"/>
              </a:rPr>
              <a:t>replacementSelection</a:t>
            </a:r>
            <a:r>
              <a:rPr lang="en-US" altLang="zh-CN" sz="2400" b="1" dirty="0">
                <a:solidFill>
                  <a:srgbClr val="000000"/>
                </a:solidFill>
                <a:latin typeface="Ludica fax"/>
              </a:rPr>
              <a:t>(Elem * A, </a:t>
            </a:r>
            <a:r>
              <a:rPr lang="en-US" altLang="zh-CN" sz="2400" b="1" dirty="0">
                <a:solidFill>
                  <a:srgbClr val="AA0D91"/>
                </a:solidFill>
                <a:latin typeface="Ludica fax"/>
              </a:rPr>
              <a:t>int</a:t>
            </a:r>
            <a:r>
              <a:rPr lang="en-US" altLang="zh-CN" sz="2400" b="1" dirty="0">
                <a:solidFill>
                  <a:srgbClr val="000000"/>
                </a:solidFill>
                <a:latin typeface="Ludica fax"/>
              </a:rPr>
              <a:t> n, </a:t>
            </a:r>
            <a:r>
              <a:rPr lang="en-US" altLang="zh-CN" sz="2400" b="1" dirty="0">
                <a:solidFill>
                  <a:srgbClr val="AA0D91"/>
                </a:solidFill>
                <a:latin typeface="Ludica fax"/>
              </a:rPr>
              <a:t>Buffer&lt;Elem&gt;</a:t>
            </a:r>
            <a:r>
              <a:rPr lang="en-US" altLang="zh-CN" sz="2400" b="1" dirty="0">
                <a:solidFill>
                  <a:srgbClr val="000000"/>
                </a:solidFill>
                <a:latin typeface="Ludica fax"/>
              </a:rPr>
              <a:t> * </a:t>
            </a:r>
            <a:r>
              <a:rPr lang="en-US" altLang="zh-CN" sz="2400" b="1" dirty="0">
                <a:latin typeface="Ludica fax"/>
              </a:rPr>
              <a:t>input</a:t>
            </a:r>
            <a:r>
              <a:rPr lang="en-US" altLang="zh-CN" sz="2400" b="1" dirty="0">
                <a:solidFill>
                  <a:srgbClr val="000000"/>
                </a:solidFill>
                <a:latin typeface="Ludica fax"/>
              </a:rPr>
              <a:t>, </a:t>
            </a:r>
            <a:r>
              <a:rPr lang="en-US" altLang="zh-CN" sz="2400" b="1" dirty="0">
                <a:solidFill>
                  <a:srgbClr val="AA0D91"/>
                </a:solidFill>
                <a:latin typeface="Ludica fax"/>
              </a:rPr>
              <a:t>Buffer&lt;Elem&gt; </a:t>
            </a:r>
            <a:r>
              <a:rPr lang="en-US" altLang="zh-CN" sz="2400" b="1" dirty="0">
                <a:solidFill>
                  <a:srgbClr val="000000"/>
                </a:solidFill>
                <a:latin typeface="Ludica fax"/>
              </a:rPr>
              <a:t>* </a:t>
            </a:r>
            <a:r>
              <a:rPr lang="en-US" altLang="zh-CN" sz="2400" b="1" dirty="0">
                <a:latin typeface="Ludica fax"/>
              </a:rPr>
              <a:t>output</a:t>
            </a:r>
            <a:r>
              <a:rPr lang="en-US" altLang="zh-CN" sz="2400" b="1" dirty="0">
                <a:solidFill>
                  <a:srgbClr val="000000"/>
                </a:solidFill>
                <a:latin typeface="Ludica fax"/>
              </a:rPr>
              <a:t>) {   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Ludica fax"/>
              </a:rPr>
              <a:t>	Elem r;  				</a:t>
            </a:r>
            <a:r>
              <a:rPr lang="en-US" altLang="zh-CN" sz="2400" b="1" dirty="0">
                <a:solidFill>
                  <a:srgbClr val="007400"/>
                </a:solidFill>
                <a:latin typeface="Ludica fax"/>
              </a:rPr>
              <a:t>// Used to read new record</a:t>
            </a:r>
            <a:endParaRPr lang="zh-CN" altLang="en-US" sz="2400" b="1" dirty="0">
              <a:solidFill>
                <a:srgbClr val="000000"/>
              </a:solidFill>
              <a:latin typeface="Ludica fax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Ludica fax"/>
              </a:rPr>
              <a:t>	</a:t>
            </a:r>
            <a:r>
              <a:rPr lang="en-US" altLang="zh-CN" sz="2400" b="1" dirty="0" err="1">
                <a:solidFill>
                  <a:srgbClr val="000000"/>
                </a:solidFill>
                <a:latin typeface="Ludica fax"/>
              </a:rPr>
              <a:t>initMinHeapArry</a:t>
            </a:r>
            <a:r>
              <a:rPr lang="en-US" altLang="zh-CN" sz="2400" b="1" dirty="0">
                <a:solidFill>
                  <a:srgbClr val="000000"/>
                </a:solidFill>
                <a:latin typeface="Ludica fax"/>
              </a:rPr>
              <a:t>(input, n, A);	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Ludica fax"/>
              </a:rPr>
              <a:t>	</a:t>
            </a:r>
            <a:r>
              <a:rPr lang="en-US" altLang="zh-CN" sz="2400" b="1" dirty="0" err="1">
                <a:solidFill>
                  <a:srgbClr val="000000"/>
                </a:solidFill>
                <a:latin typeface="Ludica fax"/>
              </a:rPr>
              <a:t>MinHeap</a:t>
            </a:r>
            <a:r>
              <a:rPr lang="en-US" altLang="zh-CN" sz="2400" b="1" dirty="0">
                <a:solidFill>
                  <a:srgbClr val="000000"/>
                </a:solidFill>
                <a:latin typeface="Ludica fax"/>
              </a:rPr>
              <a:t>&lt;Elem&gt; H(A, n, n); </a:t>
            </a:r>
            <a:r>
              <a:rPr lang="en-US" altLang="zh-CN" sz="2400" b="1" dirty="0">
                <a:solidFill>
                  <a:srgbClr val="007400"/>
                </a:solidFill>
                <a:latin typeface="Ludica fax"/>
              </a:rPr>
              <a:t>// Build heap</a:t>
            </a:r>
            <a:endParaRPr lang="en-US" altLang="zh-CN" sz="2400" b="1" dirty="0">
              <a:solidFill>
                <a:srgbClr val="000000"/>
              </a:solidFill>
              <a:latin typeface="Ludica fax"/>
            </a:endParaRPr>
          </a:p>
          <a:p>
            <a:pPr marL="0" indent="0">
              <a:lnSpc>
                <a:spcPct val="80000"/>
              </a:lnSpc>
              <a:buNone/>
            </a:pPr>
            <a:endParaRPr lang="en-US" altLang="zh-CN" sz="2400" b="1" dirty="0">
              <a:solidFill>
                <a:srgbClr val="000000"/>
              </a:solidFill>
              <a:latin typeface="Ludica fax"/>
            </a:endParaRPr>
          </a:p>
          <a:p>
            <a:pPr marL="0" indent="0">
              <a:buNone/>
            </a:pPr>
            <a:r>
              <a:rPr lang="fr-FR" altLang="zh-CN" sz="2400" b="1" dirty="0">
                <a:solidFill>
                  <a:srgbClr val="AA0D91"/>
                </a:solidFill>
                <a:latin typeface="Ludica fax"/>
              </a:rPr>
              <a:t>	for</a:t>
            </a:r>
            <a:r>
              <a:rPr lang="fr-FR" altLang="zh-CN" sz="2400" b="1" dirty="0">
                <a:solidFill>
                  <a:srgbClr val="000000"/>
                </a:solidFill>
                <a:latin typeface="Ludica fax"/>
              </a:rPr>
              <a:t>(</a:t>
            </a:r>
            <a:r>
              <a:rPr lang="fr-FR" altLang="zh-CN" sz="2400" b="1" dirty="0">
                <a:solidFill>
                  <a:srgbClr val="AA0D91"/>
                </a:solidFill>
                <a:latin typeface="Ludica fax"/>
              </a:rPr>
              <a:t>int</a:t>
            </a:r>
            <a:r>
              <a:rPr lang="fr-FR" altLang="zh-CN" sz="2400" b="1" dirty="0">
                <a:solidFill>
                  <a:srgbClr val="000000"/>
                </a:solidFill>
                <a:latin typeface="Ludica fax"/>
              </a:rPr>
              <a:t> last = (n-</a:t>
            </a:r>
            <a:r>
              <a:rPr lang="fr-FR" altLang="zh-CN" sz="2400" b="1" dirty="0">
                <a:solidFill>
                  <a:srgbClr val="1C00CF"/>
                </a:solidFill>
                <a:latin typeface="Ludica fax"/>
              </a:rPr>
              <a:t>1</a:t>
            </a:r>
            <a:r>
              <a:rPr lang="fr-FR" altLang="zh-CN" sz="2400" b="1" dirty="0">
                <a:solidFill>
                  <a:srgbClr val="000000"/>
                </a:solidFill>
                <a:latin typeface="Ludica fax"/>
              </a:rPr>
              <a:t>); last &gt;= </a:t>
            </a:r>
            <a:r>
              <a:rPr lang="fr-FR" altLang="zh-CN" sz="2400" b="1" dirty="0">
                <a:solidFill>
                  <a:srgbClr val="1C00CF"/>
                </a:solidFill>
                <a:latin typeface="Ludica fax"/>
              </a:rPr>
              <a:t>0</a:t>
            </a:r>
            <a:r>
              <a:rPr lang="fr-FR" altLang="zh-CN" sz="2400" b="1" dirty="0">
                <a:solidFill>
                  <a:srgbClr val="000000"/>
                </a:solidFill>
                <a:latin typeface="Ludica fax"/>
              </a:rPr>
              <a:t>; ){</a:t>
            </a: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Ludica fax"/>
              </a:rPr>
              <a:t>    		Elem </a:t>
            </a:r>
            <a:r>
              <a:rPr lang="en-US" altLang="zh-CN" sz="2400" b="1" dirty="0" err="1">
                <a:solidFill>
                  <a:srgbClr val="000000"/>
                </a:solidFill>
                <a:latin typeface="Ludica fax"/>
              </a:rPr>
              <a:t>mval</a:t>
            </a:r>
            <a:r>
              <a:rPr lang="en-US" altLang="zh-CN" sz="2400" b="1" dirty="0">
                <a:solidFill>
                  <a:srgbClr val="000000"/>
                </a:solidFill>
                <a:latin typeface="Ludica fax"/>
              </a:rPr>
              <a:t> = </a:t>
            </a:r>
            <a:r>
              <a:rPr lang="en-US" altLang="zh-CN" sz="2400" b="1" dirty="0" err="1">
                <a:solidFill>
                  <a:srgbClr val="000000"/>
                </a:solidFill>
                <a:latin typeface="Ludica fax"/>
              </a:rPr>
              <a:t>H.heapArray</a:t>
            </a:r>
            <a:r>
              <a:rPr lang="en-US" altLang="zh-CN" sz="2400" b="1" dirty="0">
                <a:solidFill>
                  <a:srgbClr val="000000"/>
                </a:solidFill>
                <a:latin typeface="Ludica fax"/>
              </a:rPr>
              <a:t>[</a:t>
            </a:r>
            <a:r>
              <a:rPr lang="en-US" altLang="zh-CN" sz="2400" b="1" dirty="0">
                <a:solidFill>
                  <a:srgbClr val="1C00CF"/>
                </a:solidFill>
                <a:latin typeface="Ludica fax"/>
              </a:rPr>
              <a:t>0</a:t>
            </a:r>
            <a:r>
              <a:rPr lang="en-US" altLang="zh-CN" sz="2400" b="1" dirty="0">
                <a:solidFill>
                  <a:srgbClr val="000000"/>
                </a:solidFill>
                <a:latin typeface="Ludica fax"/>
              </a:rPr>
              <a:t>]; 		   </a:t>
            </a:r>
            <a:r>
              <a:rPr lang="en-US" altLang="zh-CN" sz="2400" b="1" dirty="0">
                <a:solidFill>
                  <a:srgbClr val="007400"/>
                </a:solidFill>
                <a:latin typeface="Ludica fax"/>
              </a:rPr>
              <a:t>// Get minimum value</a:t>
            </a:r>
            <a:endParaRPr lang="en-US" altLang="zh-CN" sz="2400" b="1" dirty="0">
              <a:solidFill>
                <a:srgbClr val="000000"/>
              </a:solidFill>
              <a:latin typeface="Ludica fax"/>
            </a:endParaRP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Ludica fax"/>
              </a:rPr>
              <a:t>    		</a:t>
            </a:r>
            <a:r>
              <a:rPr lang="en-US" altLang="zh-CN" sz="2400" b="1" dirty="0" err="1">
                <a:solidFill>
                  <a:srgbClr val="000000"/>
                </a:solidFill>
                <a:latin typeface="Ludica fax"/>
              </a:rPr>
              <a:t>sendToOutputBuffer</a:t>
            </a:r>
            <a:r>
              <a:rPr lang="en-US" altLang="zh-CN" sz="2400" b="1" dirty="0">
                <a:solidFill>
                  <a:srgbClr val="000000"/>
                </a:solidFill>
                <a:latin typeface="Ludica fax"/>
              </a:rPr>
              <a:t>(output, </a:t>
            </a:r>
            <a:r>
              <a:rPr lang="en-US" altLang="zh-CN" sz="2400" b="1" dirty="0" err="1">
                <a:solidFill>
                  <a:srgbClr val="000000"/>
                </a:solidFill>
                <a:latin typeface="Ludica fax"/>
              </a:rPr>
              <a:t>mval</a:t>
            </a:r>
            <a:r>
              <a:rPr lang="en-US" altLang="zh-CN" sz="2400" b="1" dirty="0">
                <a:solidFill>
                  <a:srgbClr val="000000"/>
                </a:solidFill>
                <a:latin typeface="Ludica fax"/>
              </a:rPr>
              <a:t>);</a:t>
            </a:r>
          </a:p>
          <a:p>
            <a:pPr marL="0" indent="0">
              <a:buNone/>
            </a:pPr>
            <a:r>
              <a:rPr lang="zh-TW" altLang="en-US" sz="2400" b="1" dirty="0">
                <a:solidFill>
                  <a:srgbClr val="000000"/>
                </a:solidFill>
                <a:latin typeface="Ludica fax"/>
              </a:rPr>
              <a:t>    </a:t>
            </a:r>
            <a:r>
              <a:rPr lang="en-US" altLang="zh-TW" sz="2400" b="1" dirty="0">
                <a:solidFill>
                  <a:srgbClr val="000000"/>
                </a:solidFill>
                <a:latin typeface="Ludica fax"/>
              </a:rPr>
              <a:t>		</a:t>
            </a:r>
            <a:r>
              <a:rPr lang="en-US" altLang="zh-TW" sz="2400" b="1" dirty="0" err="1">
                <a:solidFill>
                  <a:srgbClr val="000000"/>
                </a:solidFill>
                <a:latin typeface="Ludica fax"/>
              </a:rPr>
              <a:t>input.read</a:t>
            </a:r>
            <a:r>
              <a:rPr lang="en-US" altLang="zh-TW" sz="2400" b="1" dirty="0">
                <a:solidFill>
                  <a:srgbClr val="000000"/>
                </a:solidFill>
                <a:latin typeface="Ludica fax"/>
              </a:rPr>
              <a:t>(r);  			   </a:t>
            </a:r>
            <a:r>
              <a:rPr lang="en-US" altLang="zh-TW" sz="2400" b="1" dirty="0">
                <a:solidFill>
                  <a:srgbClr val="007400"/>
                </a:solidFill>
                <a:latin typeface="Ludica fax"/>
              </a:rPr>
              <a:t>// Read next record</a:t>
            </a:r>
            <a:endParaRPr lang="zh-TW" altLang="en-US" sz="2400" b="1" dirty="0">
              <a:solidFill>
                <a:srgbClr val="000000"/>
              </a:solidFill>
              <a:latin typeface="Ludica fax"/>
            </a:endParaRP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Ludica fax"/>
              </a:rPr>
              <a:t>    		</a:t>
            </a:r>
            <a:r>
              <a:rPr lang="en-US" altLang="zh-CN" sz="2400" b="1" dirty="0">
                <a:solidFill>
                  <a:srgbClr val="AA0D91"/>
                </a:solidFill>
                <a:latin typeface="Ludica fax"/>
              </a:rPr>
              <a:t>if</a:t>
            </a:r>
            <a:r>
              <a:rPr lang="en-US" altLang="zh-CN" sz="2400" b="1" dirty="0">
                <a:solidFill>
                  <a:srgbClr val="000000"/>
                </a:solidFill>
                <a:latin typeface="Ludica fax"/>
              </a:rPr>
              <a:t> (r &gt;= </a:t>
            </a:r>
            <a:r>
              <a:rPr lang="en-US" altLang="zh-CN" sz="2400" b="1" dirty="0" err="1">
                <a:solidFill>
                  <a:srgbClr val="000000"/>
                </a:solidFill>
                <a:latin typeface="Ludica fax"/>
              </a:rPr>
              <a:t>mval</a:t>
            </a:r>
            <a:r>
              <a:rPr lang="en-US" altLang="zh-CN" sz="2400" b="1" dirty="0">
                <a:solidFill>
                  <a:srgbClr val="000000"/>
                </a:solidFill>
                <a:latin typeface="Ludica fax"/>
              </a:rPr>
              <a:t>)</a:t>
            </a:r>
          </a:p>
          <a:p>
            <a:pPr marL="0" indent="0">
              <a:buNone/>
            </a:pPr>
            <a:r>
              <a:rPr lang="zh-TW" altLang="en-US" sz="2400" b="1" dirty="0">
                <a:solidFill>
                  <a:srgbClr val="000000"/>
                </a:solidFill>
                <a:latin typeface="Ludica fax"/>
              </a:rPr>
              <a:t>    </a:t>
            </a:r>
            <a:r>
              <a:rPr lang="en-US" altLang="zh-TW" sz="2400" b="1" dirty="0">
                <a:solidFill>
                  <a:srgbClr val="000000"/>
                </a:solidFill>
                <a:latin typeface="Ludica fax"/>
              </a:rPr>
              <a:t>    			</a:t>
            </a:r>
            <a:r>
              <a:rPr lang="en-US" altLang="zh-TW" sz="2400" b="1" dirty="0" err="1">
                <a:solidFill>
                  <a:srgbClr val="000000"/>
                </a:solidFill>
                <a:latin typeface="Ludica fax"/>
              </a:rPr>
              <a:t>H.heapArray</a:t>
            </a:r>
            <a:r>
              <a:rPr lang="en-US" altLang="zh-TW" sz="2400" b="1" dirty="0">
                <a:solidFill>
                  <a:srgbClr val="000000"/>
                </a:solidFill>
                <a:latin typeface="Ludica fax"/>
              </a:rPr>
              <a:t>[</a:t>
            </a:r>
            <a:r>
              <a:rPr lang="en-US" altLang="zh-TW" sz="2400" b="1" dirty="0">
                <a:solidFill>
                  <a:srgbClr val="1C00CF"/>
                </a:solidFill>
                <a:latin typeface="Ludica fax"/>
              </a:rPr>
              <a:t>0</a:t>
            </a:r>
            <a:r>
              <a:rPr lang="en-US" altLang="zh-TW" sz="2400" b="1" dirty="0">
                <a:solidFill>
                  <a:srgbClr val="000000"/>
                </a:solidFill>
                <a:latin typeface="Ludica fax"/>
              </a:rPr>
              <a:t>] = r; 		    </a:t>
            </a:r>
            <a:r>
              <a:rPr lang="en-US" altLang="zh-TW" sz="2400" b="1" dirty="0">
                <a:solidFill>
                  <a:srgbClr val="007400"/>
                </a:solidFill>
                <a:latin typeface="Ludica fax"/>
              </a:rPr>
              <a:t>// r</a:t>
            </a:r>
            <a:r>
              <a:rPr lang="zh-TW" altLang="en-US" sz="2400" b="1" dirty="0">
                <a:solidFill>
                  <a:srgbClr val="007400"/>
                </a:solidFill>
                <a:latin typeface="Ludica fax"/>
              </a:rPr>
              <a:t> </a:t>
            </a:r>
            <a:r>
              <a:rPr lang="en-US" altLang="zh-TW" sz="2400" b="1" dirty="0">
                <a:solidFill>
                  <a:srgbClr val="007400"/>
                </a:solidFill>
                <a:latin typeface="Ludica fax"/>
              </a:rPr>
              <a:t>belongs to this run, put it in the root</a:t>
            </a:r>
            <a:endParaRPr lang="zh-TW" altLang="en-US" sz="2400" b="1" dirty="0">
              <a:solidFill>
                <a:srgbClr val="000000"/>
              </a:solidFill>
              <a:latin typeface="Ludica fax"/>
            </a:endParaRPr>
          </a:p>
          <a:p>
            <a:pPr marL="0" indent="0">
              <a:buNone/>
            </a:pPr>
            <a:r>
              <a:rPr lang="zh-TW" altLang="en-US" sz="2400" b="1" dirty="0">
                <a:solidFill>
                  <a:srgbClr val="000000"/>
                </a:solidFill>
                <a:latin typeface="Ludica fax"/>
              </a:rPr>
              <a:t>    </a:t>
            </a:r>
            <a:r>
              <a:rPr lang="en-US" altLang="zh-TW" sz="2400" b="1" dirty="0">
                <a:solidFill>
                  <a:srgbClr val="000000"/>
                </a:solidFill>
                <a:latin typeface="Ludica fax"/>
              </a:rPr>
              <a:t>		</a:t>
            </a:r>
            <a:r>
              <a:rPr lang="en-US" altLang="zh-TW" sz="2400" b="1" dirty="0">
                <a:solidFill>
                  <a:srgbClr val="AA0D91"/>
                </a:solidFill>
                <a:latin typeface="Ludica fax"/>
              </a:rPr>
              <a:t>else</a:t>
            </a:r>
            <a:r>
              <a:rPr lang="zh-TW" altLang="en-US" sz="2400" b="1" dirty="0">
                <a:solidFill>
                  <a:srgbClr val="000000"/>
                </a:solidFill>
                <a:latin typeface="Ludica fax"/>
              </a:rPr>
              <a:t> </a:t>
            </a:r>
            <a:r>
              <a:rPr lang="en-US" altLang="zh-TW" sz="2400" b="1" dirty="0">
                <a:solidFill>
                  <a:srgbClr val="000000"/>
                </a:solidFill>
                <a:latin typeface="Ludica fax"/>
              </a:rPr>
              <a:t>{  				    </a:t>
            </a:r>
            <a:r>
              <a:rPr lang="en-US" altLang="zh-TW" sz="2400" b="1" dirty="0">
                <a:solidFill>
                  <a:srgbClr val="007400"/>
                </a:solidFill>
                <a:latin typeface="Ludica fax"/>
              </a:rPr>
              <a:t>// use last element as root</a:t>
            </a:r>
            <a:endParaRPr lang="zh-TW" altLang="en-US" sz="2400" b="1" dirty="0">
              <a:solidFill>
                <a:srgbClr val="000000"/>
              </a:solidFill>
              <a:latin typeface="Ludica fax"/>
            </a:endParaRP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Ludica fax"/>
              </a:rPr>
              <a:t>        			</a:t>
            </a:r>
            <a:r>
              <a:rPr lang="en-US" altLang="zh-CN" sz="2400" b="1" dirty="0" err="1">
                <a:solidFill>
                  <a:srgbClr val="000000"/>
                </a:solidFill>
                <a:latin typeface="Ludica fax"/>
              </a:rPr>
              <a:t>H.heapArray</a:t>
            </a:r>
            <a:r>
              <a:rPr lang="en-US" altLang="zh-CN" sz="2400" b="1" dirty="0">
                <a:solidFill>
                  <a:srgbClr val="000000"/>
                </a:solidFill>
                <a:latin typeface="Ludica fax"/>
              </a:rPr>
              <a:t>[</a:t>
            </a:r>
            <a:r>
              <a:rPr lang="en-US" altLang="zh-CN" sz="2400" b="1" dirty="0">
                <a:solidFill>
                  <a:srgbClr val="1C00CF"/>
                </a:solidFill>
                <a:latin typeface="Ludica fax"/>
              </a:rPr>
              <a:t>0</a:t>
            </a:r>
            <a:r>
              <a:rPr lang="en-US" altLang="zh-CN" sz="2400" b="1" dirty="0">
                <a:solidFill>
                  <a:srgbClr val="000000"/>
                </a:solidFill>
                <a:latin typeface="Ludica fax"/>
              </a:rPr>
              <a:t>] = </a:t>
            </a:r>
            <a:r>
              <a:rPr lang="en-US" altLang="zh-CN" sz="2400" b="1" dirty="0" err="1">
                <a:solidFill>
                  <a:srgbClr val="000000"/>
                </a:solidFill>
                <a:latin typeface="Ludica fax"/>
              </a:rPr>
              <a:t>H.heapArray</a:t>
            </a:r>
            <a:r>
              <a:rPr lang="en-US" altLang="zh-CN" sz="2400" b="1" dirty="0">
                <a:solidFill>
                  <a:srgbClr val="000000"/>
                </a:solidFill>
                <a:latin typeface="Ludica fax"/>
              </a:rPr>
              <a:t>[last];</a:t>
            </a: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Ludica fax"/>
              </a:rPr>
              <a:t>        			</a:t>
            </a:r>
            <a:r>
              <a:rPr lang="en-US" altLang="zh-CN" sz="2400" b="1" dirty="0" err="1">
                <a:solidFill>
                  <a:srgbClr val="000000"/>
                </a:solidFill>
                <a:latin typeface="Ludica fax"/>
              </a:rPr>
              <a:t>H.heapArray</a:t>
            </a:r>
            <a:r>
              <a:rPr lang="en-US" altLang="zh-CN" sz="2400" b="1" dirty="0">
                <a:solidFill>
                  <a:srgbClr val="000000"/>
                </a:solidFill>
                <a:latin typeface="Ludica fax"/>
              </a:rPr>
              <a:t>[last] = r;</a:t>
            </a: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Ludica fax"/>
              </a:rPr>
              <a:t>        			</a:t>
            </a:r>
            <a:r>
              <a:rPr lang="en-US" altLang="zh-CN" sz="2400" b="1" dirty="0" err="1">
                <a:solidFill>
                  <a:srgbClr val="000000"/>
                </a:solidFill>
                <a:latin typeface="Ludica fax"/>
              </a:rPr>
              <a:t>H.setSize</a:t>
            </a:r>
            <a:r>
              <a:rPr lang="en-US" altLang="zh-CN" sz="2400" b="1" dirty="0">
                <a:solidFill>
                  <a:srgbClr val="000000"/>
                </a:solidFill>
                <a:latin typeface="Ludica fax"/>
              </a:rPr>
              <a:t>(last--); </a:t>
            </a:r>
            <a:r>
              <a:rPr lang="en-US" altLang="zh-TW" sz="2400" b="1" dirty="0">
                <a:solidFill>
                  <a:srgbClr val="007400"/>
                </a:solidFill>
                <a:latin typeface="Ludica fax"/>
              </a:rPr>
              <a:t>// r</a:t>
            </a:r>
            <a:r>
              <a:rPr lang="zh-TW" altLang="en-US" sz="2400" b="1" dirty="0">
                <a:solidFill>
                  <a:srgbClr val="007400"/>
                </a:solidFill>
                <a:latin typeface="Ludica fax"/>
              </a:rPr>
              <a:t> </a:t>
            </a:r>
            <a:r>
              <a:rPr lang="en-US" altLang="zh-TW" sz="2400" b="1" dirty="0">
                <a:solidFill>
                  <a:srgbClr val="007400"/>
                </a:solidFill>
                <a:latin typeface="Ludica fax"/>
              </a:rPr>
              <a:t>is</a:t>
            </a:r>
            <a:r>
              <a:rPr lang="zh-TW" altLang="en-US" sz="2400" b="1" dirty="0">
                <a:solidFill>
                  <a:srgbClr val="007400"/>
                </a:solidFill>
                <a:latin typeface="Ludica fax"/>
              </a:rPr>
              <a:t> </a:t>
            </a:r>
            <a:r>
              <a:rPr lang="en-US" altLang="zh-TW" sz="2400" b="1" dirty="0">
                <a:solidFill>
                  <a:srgbClr val="007400"/>
                </a:solidFill>
                <a:latin typeface="Ludica fax"/>
              </a:rPr>
              <a:t>in the next run</a:t>
            </a:r>
            <a:endParaRPr lang="en-US" altLang="zh-CN" sz="2400" b="1" dirty="0">
              <a:solidFill>
                <a:srgbClr val="000000"/>
              </a:solidFill>
              <a:latin typeface="Ludica fax"/>
            </a:endParaRP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Ludica fax"/>
              </a:rPr>
              <a:t>    		}</a:t>
            </a:r>
          </a:p>
          <a:p>
            <a:pPr marL="0" indent="0">
              <a:buNone/>
            </a:pPr>
            <a:r>
              <a:rPr lang="zh-TW" altLang="en-US" sz="2400" b="1" dirty="0">
                <a:solidFill>
                  <a:srgbClr val="000000"/>
                </a:solidFill>
                <a:latin typeface="Ludica fax"/>
              </a:rPr>
              <a:t>    </a:t>
            </a:r>
            <a:r>
              <a:rPr lang="en-US" altLang="zh-TW" sz="2400" b="1" dirty="0">
                <a:solidFill>
                  <a:srgbClr val="000000"/>
                </a:solidFill>
                <a:latin typeface="Ludica fax"/>
              </a:rPr>
              <a:t>		</a:t>
            </a:r>
            <a:r>
              <a:rPr lang="en-US" altLang="zh-TW" sz="2400" b="1" dirty="0" err="1">
                <a:solidFill>
                  <a:srgbClr val="000000"/>
                </a:solidFill>
                <a:latin typeface="Ludica fax"/>
              </a:rPr>
              <a:t>H.SiftDown</a:t>
            </a:r>
            <a:r>
              <a:rPr lang="en-US" altLang="zh-TW" sz="2400" b="1" dirty="0">
                <a:solidFill>
                  <a:srgbClr val="000000"/>
                </a:solidFill>
                <a:latin typeface="Ludica fax"/>
              </a:rPr>
              <a:t>(</a:t>
            </a:r>
            <a:r>
              <a:rPr lang="en-US" altLang="zh-TW" sz="2400" b="1" dirty="0">
                <a:solidFill>
                  <a:srgbClr val="1C00CF"/>
                </a:solidFill>
                <a:latin typeface="Ludica fax"/>
              </a:rPr>
              <a:t>0</a:t>
            </a:r>
            <a:r>
              <a:rPr lang="en-US" altLang="zh-TW" sz="2400" b="1" dirty="0">
                <a:solidFill>
                  <a:srgbClr val="000000"/>
                </a:solidFill>
                <a:latin typeface="Ludica fax"/>
              </a:rPr>
              <a:t>); 			    </a:t>
            </a:r>
            <a:r>
              <a:rPr lang="en-US" altLang="zh-TW" sz="2400" b="1" dirty="0">
                <a:solidFill>
                  <a:srgbClr val="007400"/>
                </a:solidFill>
                <a:latin typeface="Ludica fax"/>
              </a:rPr>
              <a:t>// Maintain</a:t>
            </a:r>
            <a:r>
              <a:rPr lang="zh-TW" altLang="en-US" sz="2400" b="1" dirty="0">
                <a:solidFill>
                  <a:srgbClr val="007400"/>
                </a:solidFill>
                <a:latin typeface="Ludica fax"/>
              </a:rPr>
              <a:t> </a:t>
            </a:r>
            <a:r>
              <a:rPr lang="en-US" altLang="zh-TW" sz="2400" b="1" dirty="0">
                <a:solidFill>
                  <a:srgbClr val="007400"/>
                </a:solidFill>
                <a:latin typeface="Ludica fax"/>
              </a:rPr>
              <a:t>heap</a:t>
            </a:r>
            <a:endParaRPr lang="zh-TW" altLang="en-US" sz="2400" b="1" dirty="0">
              <a:solidFill>
                <a:srgbClr val="000000"/>
              </a:solidFill>
              <a:latin typeface="Ludica fax"/>
            </a:endParaRPr>
          </a:p>
          <a:p>
            <a:pPr marL="0" indent="0">
              <a:buNone/>
            </a:pPr>
            <a:r>
              <a:rPr lang="en-US" altLang="zh-TW" sz="2400" b="1" dirty="0">
                <a:solidFill>
                  <a:srgbClr val="000000"/>
                </a:solidFill>
                <a:latin typeface="Ludica fax"/>
              </a:rPr>
              <a:t>	}  					</a:t>
            </a:r>
            <a:endParaRPr lang="zh-TW" altLang="en-US" sz="2400" b="1" dirty="0">
              <a:solidFill>
                <a:srgbClr val="000000"/>
              </a:solidFill>
              <a:latin typeface="Ludica fax"/>
            </a:endParaRP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Ludica fax"/>
              </a:rPr>
              <a:t>	</a:t>
            </a:r>
            <a:r>
              <a:rPr lang="en-US" altLang="zh-CN" sz="2400" b="1" dirty="0" err="1">
                <a:solidFill>
                  <a:srgbClr val="000000"/>
                </a:solidFill>
                <a:latin typeface="Ludica fax"/>
              </a:rPr>
              <a:t>endUp</a:t>
            </a:r>
            <a:r>
              <a:rPr lang="en-US" altLang="zh-CN" sz="2400" b="1" dirty="0">
                <a:solidFill>
                  <a:srgbClr val="000000"/>
                </a:solidFill>
                <a:latin typeface="Ludica fax"/>
              </a:rPr>
              <a:t>();	</a:t>
            </a:r>
            <a:r>
              <a:rPr lang="en-US" altLang="zh-CN" sz="2400" b="1" dirty="0">
                <a:solidFill>
                  <a:srgbClr val="007400"/>
                </a:solidFill>
                <a:latin typeface="Ludica fax"/>
              </a:rPr>
              <a:t> // Gather remaining elements for next run</a:t>
            </a:r>
            <a:endParaRPr lang="en-US" altLang="zh-CN" sz="2400" b="1" dirty="0">
              <a:solidFill>
                <a:srgbClr val="000000"/>
              </a:solidFill>
              <a:latin typeface="Ludica fax"/>
            </a:endParaRP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Ludica fax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01927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Outline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Primary &amp; secondary storages</a:t>
            </a:r>
          </a:p>
          <a:p>
            <a:r>
              <a:rPr kumimoji="1" lang="en-US" altLang="zh-CN" dirty="0"/>
              <a:t>External sorting algorithms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93237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74546-F391-47FF-8FB2-39D1D89EA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Analysis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C62AB5-5D21-4918-9E7B-B576F511E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The generated runs have different lengths</a:t>
            </a:r>
          </a:p>
          <a:p>
            <a:r>
              <a:rPr lang="en-US" altLang="zh-CN" dirty="0"/>
              <a:t>Assume the heap has size </a:t>
            </a:r>
            <a:r>
              <a:rPr lang="en-US" altLang="zh-CN" dirty="0">
                <a:solidFill>
                  <a:srgbClr val="FF0000"/>
                </a:solidFill>
              </a:rPr>
              <a:t>n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Longest run</a:t>
            </a:r>
            <a:r>
              <a:rPr lang="en-US" altLang="zh-CN" dirty="0"/>
              <a:t>: a </a:t>
            </a:r>
            <a:r>
              <a:rPr lang="en-US" altLang="zh-CN" dirty="0">
                <a:solidFill>
                  <a:srgbClr val="FF0000"/>
                </a:solidFill>
              </a:rPr>
              <a:t>single</a:t>
            </a:r>
            <a:r>
              <a:rPr lang="en-US" altLang="zh-CN" dirty="0"/>
              <a:t> run containing all elements</a:t>
            </a:r>
          </a:p>
          <a:p>
            <a:pPr lvl="1"/>
            <a:r>
              <a:rPr lang="en-US" altLang="zh-CN" dirty="0"/>
              <a:t>If all elements are already sorted in input file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Shortest run</a:t>
            </a:r>
            <a:r>
              <a:rPr lang="en-US" altLang="zh-CN" dirty="0"/>
              <a:t>: length </a:t>
            </a:r>
            <a:r>
              <a:rPr lang="en-US" altLang="zh-CN" dirty="0">
                <a:solidFill>
                  <a:srgbClr val="FF0000"/>
                </a:solidFill>
              </a:rPr>
              <a:t>n</a:t>
            </a:r>
          </a:p>
          <a:p>
            <a:pPr lvl="1"/>
            <a:r>
              <a:rPr lang="en-US" altLang="zh-CN" dirty="0"/>
              <a:t>At least as good as other internal sorting algorithms</a:t>
            </a:r>
          </a:p>
          <a:p>
            <a:r>
              <a:rPr lang="en-US" altLang="zh-CN" dirty="0"/>
              <a:t>Average length: </a:t>
            </a:r>
            <a:r>
              <a:rPr lang="en-US" altLang="zh-CN" dirty="0">
                <a:solidFill>
                  <a:srgbClr val="FF0000"/>
                </a:solidFill>
              </a:rPr>
              <a:t>2n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6423DE4-1A5A-4DD3-BEAC-DD2502F5AD9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80106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059D6D-2F6A-4B10-930E-BE793523A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About Average Case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7F0031-4080-41C4-A43A-43CA234CC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When starting a new run</a:t>
            </a:r>
          </a:p>
          <a:p>
            <a:pPr lvl="1"/>
            <a:r>
              <a:rPr lang="en-US" altLang="zh-CN" dirty="0"/>
              <a:t>Build a heap with </a:t>
            </a:r>
            <a:r>
              <a:rPr lang="en-US" altLang="zh-CN" dirty="0">
                <a:solidFill>
                  <a:srgbClr val="FF0000"/>
                </a:solidFill>
              </a:rPr>
              <a:t>n</a:t>
            </a:r>
            <a:r>
              <a:rPr lang="en-US" altLang="zh-CN" dirty="0"/>
              <a:t> elements</a:t>
            </a:r>
          </a:p>
          <a:p>
            <a:pPr lvl="1"/>
            <a:r>
              <a:rPr lang="en-US" altLang="zh-CN" dirty="0"/>
              <a:t>Each time output an element from the heap</a:t>
            </a:r>
          </a:p>
          <a:p>
            <a:pPr lvl="1"/>
            <a:r>
              <a:rPr lang="en-US" altLang="zh-CN" dirty="0"/>
              <a:t>Before all the original </a:t>
            </a:r>
            <a:r>
              <a:rPr lang="en-US" altLang="zh-CN" dirty="0">
                <a:solidFill>
                  <a:srgbClr val="FF0000"/>
                </a:solidFill>
              </a:rPr>
              <a:t>n</a:t>
            </a:r>
            <a:r>
              <a:rPr lang="en-US" altLang="zh-CN" dirty="0"/>
              <a:t> elements are output</a:t>
            </a:r>
          </a:p>
          <a:p>
            <a:pPr lvl="2"/>
            <a:r>
              <a:rPr lang="en-US" altLang="zh-CN" dirty="0"/>
              <a:t>How many new elements can be inserted into the heap (and then output in the same run)</a:t>
            </a:r>
          </a:p>
          <a:p>
            <a:pPr lvl="2"/>
            <a:r>
              <a:rPr lang="en-US" altLang="zh-CN" dirty="0"/>
              <a:t>Depends on input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8BCA937-8EEB-442B-8FBE-3D3AE7AE81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78355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633DDA-A823-43C9-918C-63780DD2F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An Intuitive Interpretation of Average Case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A477C0-56D1-4062-B523-7559CBFB6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336" y="3862561"/>
            <a:ext cx="5471583" cy="457201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Circular Road with a Snowplow</a:t>
            </a:r>
            <a:endParaRPr lang="zh-CN" altLang="en-US" sz="20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FC9DEA8-F56E-46A0-AD87-BA1EB29770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44A8077-D7BA-4404-BAC4-A3359801AE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69" y="1702321"/>
            <a:ext cx="3744416" cy="223421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36BC947-19D4-4F26-8AED-05B4825E2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9856" y="1986030"/>
            <a:ext cx="7200800" cy="1571084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865E91D5-465E-466C-89EC-07C3250121F6}"/>
              </a:ext>
            </a:extLst>
          </p:cNvPr>
          <p:cNvSpPr txBox="1">
            <a:spLocks/>
          </p:cNvSpPr>
          <p:nvPr/>
        </p:nvSpPr>
        <p:spPr bwMode="auto">
          <a:xfrm>
            <a:off x="6240016" y="3934569"/>
            <a:ext cx="5471583" cy="45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3000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kumimoji="1"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000" kern="0" dirty="0"/>
              <a:t>Stabilized situation</a:t>
            </a:r>
            <a:endParaRPr lang="zh-CN" altLang="en-US" sz="2000" kern="0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72C28E6E-9517-4582-8D7E-F834FD95D04D}"/>
              </a:ext>
            </a:extLst>
          </p:cNvPr>
          <p:cNvSpPr txBox="1">
            <a:spLocks/>
          </p:cNvSpPr>
          <p:nvPr/>
        </p:nvSpPr>
        <p:spPr bwMode="auto">
          <a:xfrm>
            <a:off x="479376" y="1433922"/>
            <a:ext cx="5471583" cy="642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85000" lnSpcReduction="1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3000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kumimoji="1"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sz="2000" kern="0" dirty="0">
                <a:solidFill>
                  <a:srgbClr val="FF0000"/>
                </a:solidFill>
              </a:rPr>
              <a:t>1. Snow falls at constant rate and uniform distribution</a:t>
            </a:r>
          </a:p>
          <a:p>
            <a:pPr marL="0" indent="0">
              <a:buNone/>
            </a:pPr>
            <a:r>
              <a:rPr lang="en-US" altLang="zh-CN" sz="2000" kern="0" dirty="0">
                <a:solidFill>
                  <a:srgbClr val="FF0000"/>
                </a:solidFill>
              </a:rPr>
              <a:t>2. Snowplow moves at constant speed</a:t>
            </a:r>
            <a:endParaRPr lang="zh-CN" altLang="en-US" sz="2000" kern="0" dirty="0">
              <a:solidFill>
                <a:srgbClr val="FF0000"/>
              </a:solidFill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B1D0C6F6-4B1F-40BD-A6A2-2DB1E1BC83EF}"/>
              </a:ext>
            </a:extLst>
          </p:cNvPr>
          <p:cNvCxnSpPr/>
          <p:nvPr/>
        </p:nvCxnSpPr>
        <p:spPr>
          <a:xfrm>
            <a:off x="8688288" y="3070473"/>
            <a:ext cx="648072" cy="57606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9EBF050F-EDA6-4D51-91B0-93976E31A927}"/>
              </a:ext>
            </a:extLst>
          </p:cNvPr>
          <p:cNvCxnSpPr>
            <a:cxnSpLocks/>
          </p:cNvCxnSpPr>
          <p:nvPr/>
        </p:nvCxnSpPr>
        <p:spPr>
          <a:xfrm flipV="1">
            <a:off x="6600056" y="1846337"/>
            <a:ext cx="504056" cy="99940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FE6E9CB3-AAC5-43F8-93F2-2F81C690C263}"/>
              </a:ext>
            </a:extLst>
          </p:cNvPr>
          <p:cNvSpPr/>
          <p:nvPr/>
        </p:nvSpPr>
        <p:spPr>
          <a:xfrm>
            <a:off x="8616280" y="3571401"/>
            <a:ext cx="25506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kern="0" dirty="0">
                <a:solidFill>
                  <a:srgbClr val="FF0000"/>
                </a:solidFill>
                <a:latin typeface="+mn-lt"/>
              </a:rPr>
              <a:t>Data already in heap</a:t>
            </a:r>
            <a:endParaRPr lang="zh-CN" altLang="en-US" sz="2000" dirty="0">
              <a:latin typeface="+mn-lt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BC18AB2-DDAF-4E85-A3FB-AC57BC41C5D7}"/>
              </a:ext>
            </a:extLst>
          </p:cNvPr>
          <p:cNvSpPr/>
          <p:nvPr/>
        </p:nvSpPr>
        <p:spPr>
          <a:xfrm>
            <a:off x="7124907" y="1523098"/>
            <a:ext cx="31309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kern="0" dirty="0">
                <a:solidFill>
                  <a:srgbClr val="FF0000"/>
                </a:solidFill>
                <a:latin typeface="+mn-lt"/>
              </a:rPr>
              <a:t>Data inserted in the future</a:t>
            </a:r>
            <a:endParaRPr lang="zh-CN" altLang="en-US" sz="2000" dirty="0">
              <a:latin typeface="+mn-lt"/>
            </a:endParaRPr>
          </a:p>
        </p:txBody>
      </p: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A968DCCA-F30A-449B-9F0F-18D6F59EF8C7}"/>
              </a:ext>
            </a:extLst>
          </p:cNvPr>
          <p:cNvSpPr txBox="1">
            <a:spLocks/>
          </p:cNvSpPr>
          <p:nvPr/>
        </p:nvSpPr>
        <p:spPr bwMode="auto">
          <a:xfrm>
            <a:off x="624417" y="4653136"/>
            <a:ext cx="10972800" cy="1506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3000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kumimoji="1"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kern="0" dirty="0"/>
              <a:t>A formal proof is done by Knuth</a:t>
            </a:r>
          </a:p>
          <a:p>
            <a:pPr lvl="1"/>
            <a:r>
              <a:rPr lang="en-US" altLang="zh-CN" kern="0" dirty="0"/>
              <a:t>Based on density distributions and integral</a:t>
            </a:r>
          </a:p>
          <a:p>
            <a:pPr lvl="1"/>
            <a:r>
              <a:rPr lang="en-US" altLang="zh-CN" kern="0" dirty="0"/>
              <a:t>《</a:t>
            </a:r>
            <a:r>
              <a:rPr lang="en-US" altLang="zh-CN" dirty="0"/>
              <a:t>The Art of Computer Programming</a:t>
            </a:r>
            <a:r>
              <a:rPr lang="en-US" altLang="zh-CN" kern="0" dirty="0"/>
              <a:t>》: V</a:t>
            </a:r>
            <a:r>
              <a:rPr lang="en-US" altLang="zh-CN" dirty="0"/>
              <a:t>olume 3, Sorting and Searching</a:t>
            </a: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4466309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Outline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strike="sngStrike" dirty="0">
                <a:solidFill>
                  <a:srgbClr val="808080"/>
                </a:solidFill>
              </a:rPr>
              <a:t>Primary &amp; secondary storages</a:t>
            </a:r>
          </a:p>
          <a:p>
            <a:r>
              <a:rPr kumimoji="1" lang="en-US" altLang="zh-CN" strike="sngStrike" dirty="0">
                <a:solidFill>
                  <a:srgbClr val="808080"/>
                </a:solidFill>
              </a:rPr>
              <a:t>External sorting algorithms</a:t>
            </a:r>
          </a:p>
          <a:p>
            <a:pPr lvl="1"/>
            <a:r>
              <a:rPr lang="en-US" altLang="zh-CN" strike="sngStrike" dirty="0">
                <a:solidFill>
                  <a:srgbClr val="808080"/>
                </a:solidFill>
              </a:rPr>
              <a:t>Generate runs: replacement selection algorithm</a:t>
            </a:r>
          </a:p>
          <a:p>
            <a:pPr lvl="1"/>
            <a:r>
              <a:rPr lang="en-US" altLang="zh-CN" strike="sngStrike" dirty="0">
                <a:solidFill>
                  <a:srgbClr val="808080"/>
                </a:solidFill>
              </a:rPr>
              <a:t>Merge runs</a:t>
            </a:r>
          </a:p>
          <a:p>
            <a:pPr lvl="2"/>
            <a:r>
              <a:rPr lang="en-US" altLang="zh-CN" dirty="0">
                <a:solidFill>
                  <a:srgbClr val="FF0000"/>
                </a:solidFill>
              </a:rPr>
              <a:t>Two-way merge</a:t>
            </a:r>
          </a:p>
          <a:p>
            <a:pPr lvl="2"/>
            <a:r>
              <a:rPr lang="en-US" altLang="zh-CN" dirty="0"/>
              <a:t>Multi-way merge (selection trees)</a:t>
            </a:r>
            <a:endParaRPr lang="zh-CN" altLang="en-US" dirty="0"/>
          </a:p>
          <a:p>
            <a:pPr lvl="1"/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190979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Two-Way Merge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Goal</a:t>
            </a:r>
          </a:p>
          <a:p>
            <a:pPr lvl="1"/>
            <a:r>
              <a:rPr kumimoji="1" lang="en-US" altLang="zh-CN" dirty="0"/>
              <a:t>Merge the runs generated by </a:t>
            </a:r>
            <a:r>
              <a:rPr kumimoji="1" lang="en-US" altLang="zh-CN" dirty="0">
                <a:solidFill>
                  <a:srgbClr val="0070C0"/>
                </a:solidFill>
              </a:rPr>
              <a:t>Replacement Selection</a:t>
            </a:r>
          </a:p>
          <a:p>
            <a:endParaRPr kumimoji="1" lang="en-US" altLang="zh-CN" dirty="0"/>
          </a:p>
          <a:p>
            <a:r>
              <a:rPr lang="en-US" altLang="zh-CN" dirty="0"/>
              <a:t>Approach</a:t>
            </a:r>
          </a:p>
          <a:p>
            <a:pPr lvl="1"/>
            <a:r>
              <a:rPr kumimoji="1" lang="en-US" altLang="zh-CN" dirty="0"/>
              <a:t>Select two runs</a:t>
            </a:r>
          </a:p>
          <a:p>
            <a:pPr lvl="1"/>
            <a:r>
              <a:rPr kumimoji="1" lang="en-US" altLang="zh-CN" dirty="0"/>
              <a:t>Read their records from begin to end</a:t>
            </a:r>
          </a:p>
          <a:p>
            <a:pPr lvl="1"/>
            <a:r>
              <a:rPr kumimoji="1" lang="en-US" altLang="zh-CN" dirty="0"/>
              <a:t>Perform merge operation as Merge Sort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30904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9FB83E-1A58-4149-A399-AE6DA5157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Two-Way Merge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FB98AB-223E-4D1C-BB9E-91FFC1E1D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order of selected runs determine the performance</a:t>
            </a:r>
          </a:p>
          <a:p>
            <a:endParaRPr lang="en-US" altLang="zh-CN" dirty="0"/>
          </a:p>
          <a:p>
            <a:r>
              <a:rPr lang="en-US" altLang="zh-CN" dirty="0"/>
              <a:t>Prefer to merge short runs</a:t>
            </a:r>
          </a:p>
          <a:p>
            <a:pPr lvl="1"/>
            <a:r>
              <a:rPr lang="en-US" altLang="zh-CN" dirty="0"/>
              <a:t>As Huffman Trees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C73CA19-56B2-454B-85A1-E656699B63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33092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1B21B2-EF46-4857-A722-78A2EF934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Two-Way Merge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57DD5B4-3EE5-473C-ABAB-CE896F8D64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85C5444-C416-445B-9E11-BCF2EADE0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639" y="1417638"/>
            <a:ext cx="8325862" cy="4171602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FBD40C8C-BFE7-4DD4-882A-AF0D8E576F9E}"/>
              </a:ext>
            </a:extLst>
          </p:cNvPr>
          <p:cNvSpPr/>
          <p:nvPr/>
        </p:nvSpPr>
        <p:spPr>
          <a:xfrm>
            <a:off x="4367808" y="1196752"/>
            <a:ext cx="345638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A7CA11F-B002-4D73-86FA-479384F3B68D}"/>
              </a:ext>
            </a:extLst>
          </p:cNvPr>
          <p:cNvSpPr/>
          <p:nvPr/>
        </p:nvSpPr>
        <p:spPr>
          <a:xfrm>
            <a:off x="1343472" y="1376772"/>
            <a:ext cx="2880320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+mn-lt"/>
                <a:ea typeface="隶书" charset="0"/>
              </a:rPr>
              <a:t>Number of block</a:t>
            </a:r>
          </a:p>
          <a:p>
            <a:pPr algn="ctr">
              <a:lnSpc>
                <a:spcPct val="9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+mn-lt"/>
                <a:ea typeface="隶书" charset="0"/>
              </a:rPr>
              <a:t>in a run</a:t>
            </a:r>
            <a:endParaRPr lang="en-US" altLang="zh-CN" sz="1800" dirty="0">
              <a:solidFill>
                <a:srgbClr val="FF0000"/>
              </a:solidFill>
              <a:latin typeface="+mn-lt"/>
              <a:ea typeface="隶书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68DD993-1875-463F-BD27-4405A808537B}"/>
              </a:ext>
            </a:extLst>
          </p:cNvPr>
          <p:cNvSpPr/>
          <p:nvPr/>
        </p:nvSpPr>
        <p:spPr>
          <a:xfrm>
            <a:off x="9125149" y="1404578"/>
            <a:ext cx="1869801" cy="369331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endParaRPr lang="en-US" altLang="zh-CN" sz="2000" dirty="0">
              <a:solidFill>
                <a:schemeClr val="tx1"/>
              </a:solidFill>
              <a:latin typeface="+mn-lt"/>
              <a:ea typeface="隶书" charset="0"/>
            </a:endParaRPr>
          </a:p>
          <a:p>
            <a:pPr algn="ctr">
              <a:lnSpc>
                <a:spcPct val="90000"/>
              </a:lnSpc>
            </a:pPr>
            <a:endParaRPr lang="en-US" altLang="zh-CN" sz="2000" dirty="0">
              <a:solidFill>
                <a:schemeClr val="tx1"/>
              </a:solidFill>
              <a:latin typeface="+mn-lt"/>
              <a:ea typeface="隶书" charset="0"/>
            </a:endParaRPr>
          </a:p>
          <a:p>
            <a:pPr algn="ctr">
              <a:lnSpc>
                <a:spcPct val="90000"/>
              </a:lnSpc>
            </a:pPr>
            <a:endParaRPr lang="en-US" altLang="zh-CN" sz="2000" dirty="0">
              <a:solidFill>
                <a:schemeClr val="tx1"/>
              </a:solidFill>
              <a:latin typeface="+mn-lt"/>
              <a:ea typeface="隶书" charset="0"/>
            </a:endParaRPr>
          </a:p>
          <a:p>
            <a:pPr algn="ctr">
              <a:lnSpc>
                <a:spcPct val="90000"/>
              </a:lnSpc>
            </a:pPr>
            <a:endParaRPr lang="en-US" altLang="zh-CN" sz="2000" dirty="0">
              <a:solidFill>
                <a:schemeClr val="tx1"/>
              </a:solidFill>
              <a:latin typeface="+mn-lt"/>
              <a:ea typeface="隶书" charset="0"/>
            </a:endParaRPr>
          </a:p>
          <a:p>
            <a:pPr algn="ctr">
              <a:lnSpc>
                <a:spcPct val="90000"/>
              </a:lnSpc>
            </a:pPr>
            <a:endParaRPr lang="en-US" altLang="zh-CN" sz="2000" dirty="0">
              <a:solidFill>
                <a:schemeClr val="tx1"/>
              </a:solidFill>
              <a:latin typeface="+mn-lt"/>
              <a:ea typeface="隶书" charset="0"/>
            </a:endParaRPr>
          </a:p>
          <a:p>
            <a:pPr algn="ctr">
              <a:lnSpc>
                <a:spcPct val="90000"/>
              </a:lnSpc>
            </a:pPr>
            <a:endParaRPr lang="en-US" altLang="zh-CN" sz="2000" dirty="0">
              <a:solidFill>
                <a:schemeClr val="tx1"/>
              </a:solidFill>
              <a:latin typeface="+mn-lt"/>
              <a:ea typeface="隶书" charset="0"/>
            </a:endParaRPr>
          </a:p>
          <a:p>
            <a:pPr algn="ctr">
              <a:lnSpc>
                <a:spcPct val="90000"/>
              </a:lnSpc>
            </a:pPr>
            <a:endParaRPr lang="en-US" altLang="zh-CN" sz="2000" dirty="0">
              <a:solidFill>
                <a:schemeClr val="tx1"/>
              </a:solidFill>
              <a:latin typeface="+mn-lt"/>
              <a:ea typeface="隶书" charset="0"/>
            </a:endParaRPr>
          </a:p>
          <a:p>
            <a:pPr algn="ctr">
              <a:lnSpc>
                <a:spcPct val="90000"/>
              </a:lnSpc>
            </a:pPr>
            <a:endParaRPr lang="en-US" altLang="zh-CN" sz="2000" dirty="0">
              <a:solidFill>
                <a:schemeClr val="tx1"/>
              </a:solidFill>
              <a:latin typeface="+mn-lt"/>
              <a:ea typeface="隶书" charset="0"/>
            </a:endParaRPr>
          </a:p>
          <a:p>
            <a:pPr algn="ctr">
              <a:lnSpc>
                <a:spcPct val="90000"/>
              </a:lnSpc>
            </a:pPr>
            <a:endParaRPr lang="en-US" altLang="zh-CN" sz="2000" dirty="0">
              <a:solidFill>
                <a:schemeClr val="tx1"/>
              </a:solidFill>
              <a:latin typeface="+mn-lt"/>
              <a:ea typeface="隶书" charset="0"/>
            </a:endParaRPr>
          </a:p>
          <a:p>
            <a:pPr algn="ctr">
              <a:lnSpc>
                <a:spcPct val="90000"/>
              </a:lnSpc>
            </a:pPr>
            <a:endParaRPr lang="en-US" altLang="zh-CN" sz="2000" dirty="0">
              <a:solidFill>
                <a:schemeClr val="tx1"/>
              </a:solidFill>
              <a:latin typeface="+mn-lt"/>
              <a:ea typeface="隶书" charset="0"/>
            </a:endParaRPr>
          </a:p>
          <a:p>
            <a:pPr algn="ctr">
              <a:lnSpc>
                <a:spcPct val="90000"/>
              </a:lnSpc>
            </a:pPr>
            <a:endParaRPr lang="en-US" altLang="zh-CN" sz="2000" dirty="0">
              <a:solidFill>
                <a:schemeClr val="tx1"/>
              </a:solidFill>
              <a:latin typeface="+mn-lt"/>
              <a:ea typeface="隶书" charset="0"/>
            </a:endParaRPr>
          </a:p>
          <a:p>
            <a:pPr algn="ctr">
              <a:lnSpc>
                <a:spcPct val="90000"/>
              </a:lnSpc>
            </a:pPr>
            <a:endParaRPr lang="en-US" altLang="zh-CN" sz="2000" dirty="0">
              <a:solidFill>
                <a:schemeClr val="tx1"/>
              </a:solidFill>
              <a:latin typeface="+mn-lt"/>
              <a:ea typeface="隶书" charset="0"/>
            </a:endParaRPr>
          </a:p>
          <a:p>
            <a:pPr algn="ctr">
              <a:lnSpc>
                <a:spcPct val="90000"/>
              </a:lnSpc>
            </a:pPr>
            <a:endParaRPr lang="en-US" altLang="zh-CN" sz="2000" dirty="0">
              <a:solidFill>
                <a:schemeClr val="tx1"/>
              </a:solidFill>
              <a:latin typeface="+mn-lt"/>
              <a:ea typeface="隶书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1F17B4C-9904-4CEB-A0D0-9C6142EB59EB}"/>
              </a:ext>
            </a:extLst>
          </p:cNvPr>
          <p:cNvSpPr/>
          <p:nvPr/>
        </p:nvSpPr>
        <p:spPr>
          <a:xfrm>
            <a:off x="8483974" y="1451791"/>
            <a:ext cx="1869801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endParaRPr lang="en-US" altLang="zh-CN" sz="2000" dirty="0">
              <a:solidFill>
                <a:schemeClr val="tx1"/>
              </a:solidFill>
              <a:latin typeface="+mn-lt"/>
              <a:ea typeface="隶书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C3A58EE-4A6D-49BA-8270-98A2F1B5A583}"/>
              </a:ext>
            </a:extLst>
          </p:cNvPr>
          <p:cNvSpPr/>
          <p:nvPr/>
        </p:nvSpPr>
        <p:spPr>
          <a:xfrm>
            <a:off x="1416671" y="5219908"/>
            <a:ext cx="2952328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+mn-lt"/>
                <a:ea typeface="隶书" charset="0"/>
              </a:rPr>
              <a:t>Number of block read</a:t>
            </a:r>
          </a:p>
        </p:txBody>
      </p:sp>
    </p:spTree>
    <p:extLst>
      <p:ext uri="{BB962C8B-B14F-4D97-AF65-F5344CB8AC3E}">
        <p14:creationId xmlns:p14="http://schemas.microsoft.com/office/powerpoint/2010/main" val="39652832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Outline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strike="sngStrike" dirty="0">
                <a:solidFill>
                  <a:srgbClr val="808080"/>
                </a:solidFill>
              </a:rPr>
              <a:t>Primary &amp; secondary storages</a:t>
            </a:r>
          </a:p>
          <a:p>
            <a:r>
              <a:rPr lang="en-US" altLang="zh-CN" strike="sngStrike" dirty="0">
                <a:solidFill>
                  <a:srgbClr val="808080"/>
                </a:solidFill>
              </a:rPr>
              <a:t>File management</a:t>
            </a:r>
          </a:p>
          <a:p>
            <a:r>
              <a:rPr kumimoji="1" lang="en-US" altLang="zh-CN" strike="sngStrike" dirty="0">
                <a:solidFill>
                  <a:srgbClr val="808080"/>
                </a:solidFill>
              </a:rPr>
              <a:t>External sorting algorithms</a:t>
            </a:r>
          </a:p>
          <a:p>
            <a:pPr lvl="1"/>
            <a:r>
              <a:rPr lang="en-US" altLang="zh-CN" strike="sngStrike" dirty="0">
                <a:solidFill>
                  <a:srgbClr val="808080"/>
                </a:solidFill>
              </a:rPr>
              <a:t>Generate runs: replacement selection algorithm</a:t>
            </a:r>
          </a:p>
          <a:p>
            <a:pPr lvl="1"/>
            <a:r>
              <a:rPr lang="en-US" altLang="zh-CN" strike="sngStrike" dirty="0">
                <a:solidFill>
                  <a:srgbClr val="808080"/>
                </a:solidFill>
              </a:rPr>
              <a:t>Merge runs</a:t>
            </a:r>
          </a:p>
          <a:p>
            <a:pPr lvl="2"/>
            <a:r>
              <a:rPr lang="en-US" altLang="zh-CN" strike="sngStrike" dirty="0">
                <a:solidFill>
                  <a:srgbClr val="808080"/>
                </a:solidFill>
              </a:rPr>
              <a:t>Two-way merge</a:t>
            </a:r>
          </a:p>
          <a:p>
            <a:pPr lvl="2"/>
            <a:r>
              <a:rPr lang="en-US" altLang="zh-CN" dirty="0">
                <a:solidFill>
                  <a:srgbClr val="FF0000"/>
                </a:solidFill>
              </a:rPr>
              <a:t>Multi-way merge (selection trees)</a:t>
            </a:r>
            <a:endParaRPr lang="zh-CN" altLang="en-US" dirty="0">
              <a:solidFill>
                <a:srgbClr val="FF0000"/>
              </a:solidFill>
            </a:endParaRPr>
          </a:p>
          <a:p>
            <a:pPr lvl="1"/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49898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K-Way Merge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Increasing the number of ways in merging</a:t>
            </a:r>
          </a:p>
          <a:p>
            <a:pPr lvl="1"/>
            <a:r>
              <a:rPr lang="en-US" altLang="zh-CN" dirty="0"/>
              <a:t>Merge </a:t>
            </a:r>
            <a:r>
              <a:rPr lang="en-US" altLang="zh-CN" dirty="0">
                <a:solidFill>
                  <a:srgbClr val="0070C0"/>
                </a:solidFill>
              </a:rPr>
              <a:t>k</a:t>
            </a:r>
            <a:r>
              <a:rPr lang="en-US" altLang="zh-CN" dirty="0"/>
              <a:t> runs at a time</a:t>
            </a:r>
          </a:p>
          <a:p>
            <a:pPr lvl="1"/>
            <a:r>
              <a:rPr lang="en-US" altLang="zh-CN" sz="2400" dirty="0">
                <a:ea typeface="隶书" charset="0"/>
              </a:rPr>
              <a:t>Assume we have </a:t>
            </a:r>
            <a:r>
              <a:rPr lang="en-US" altLang="zh-CN" sz="2400" dirty="0">
                <a:solidFill>
                  <a:srgbClr val="0070C0"/>
                </a:solidFill>
                <a:ea typeface="隶书" charset="0"/>
              </a:rPr>
              <a:t>m</a:t>
            </a:r>
            <a:r>
              <a:rPr lang="en-US" altLang="zh-CN" sz="2400" dirty="0">
                <a:ea typeface="隶书" charset="0"/>
              </a:rPr>
              <a:t> initial runs, and perform a </a:t>
            </a:r>
            <a:r>
              <a:rPr lang="en-US" altLang="zh-CN" sz="2400" dirty="0">
                <a:solidFill>
                  <a:srgbClr val="0070C0"/>
                </a:solidFill>
                <a:ea typeface="隶书" charset="0"/>
              </a:rPr>
              <a:t>k-way</a:t>
            </a:r>
            <a:r>
              <a:rPr lang="en-US" altLang="zh-CN" sz="2400" dirty="0">
                <a:ea typeface="隶书" charset="0"/>
              </a:rPr>
              <a:t> merge, the number of merges is </a:t>
            </a:r>
            <a:r>
              <a:rPr lang="en-US" altLang="zh-CN" sz="2400" dirty="0">
                <a:solidFill>
                  <a:srgbClr val="0070C0"/>
                </a:solidFill>
                <a:ea typeface="隶书" charset="0"/>
              </a:rPr>
              <a:t>[</a:t>
            </a:r>
            <a:r>
              <a:rPr lang="en-US" altLang="zh-CN" sz="2400" dirty="0" err="1">
                <a:solidFill>
                  <a:srgbClr val="0070C0"/>
                </a:solidFill>
                <a:ea typeface="隶书" charset="0"/>
              </a:rPr>
              <a:t>log</a:t>
            </a:r>
            <a:r>
              <a:rPr lang="en-US" altLang="zh-CN" sz="2400" baseline="-25000" dirty="0" err="1">
                <a:solidFill>
                  <a:srgbClr val="0070C0"/>
                </a:solidFill>
                <a:ea typeface="隶书" charset="0"/>
              </a:rPr>
              <a:t>k</a:t>
            </a:r>
            <a:r>
              <a:rPr lang="en-US" altLang="zh-CN" sz="2400" dirty="0" err="1">
                <a:solidFill>
                  <a:srgbClr val="0070C0"/>
                </a:solidFill>
                <a:ea typeface="隶书" charset="0"/>
              </a:rPr>
              <a:t>m</a:t>
            </a:r>
            <a:r>
              <a:rPr lang="en-US" altLang="zh-CN" sz="2400" dirty="0">
                <a:solidFill>
                  <a:srgbClr val="0070C0"/>
                </a:solidFill>
                <a:ea typeface="隶书" charset="0"/>
              </a:rPr>
              <a:t>]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lang="en-US" altLang="zh-CN" dirty="0"/>
              <a:t>Problem</a:t>
            </a:r>
          </a:p>
          <a:p>
            <a:pPr lvl="1"/>
            <a:r>
              <a:rPr kumimoji="1" lang="en-US" altLang="zh-CN" dirty="0"/>
              <a:t>Time-consumin</a:t>
            </a:r>
            <a:r>
              <a:rPr lang="en-US" altLang="zh-CN" dirty="0"/>
              <a:t>g to find the minimum among </a:t>
            </a:r>
            <a:r>
              <a:rPr lang="en-US" altLang="zh-CN" dirty="0">
                <a:solidFill>
                  <a:srgbClr val="0070C0"/>
                </a:solidFill>
              </a:rPr>
              <a:t>k</a:t>
            </a:r>
            <a:r>
              <a:rPr lang="en-US" altLang="zh-CN" dirty="0"/>
              <a:t> values each time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Better to use a selection tree</a:t>
            </a:r>
          </a:p>
          <a:p>
            <a:pPr lvl="1"/>
            <a:r>
              <a:rPr kumimoji="1" lang="en-US" altLang="zh-CN" dirty="0"/>
              <a:t>A complete binary tree</a:t>
            </a:r>
            <a:r>
              <a:rPr lang="en-US" altLang="zh-CN" dirty="0"/>
              <a:t> (a winner tree or a loser tree)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358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29F9F8-4F0F-4A45-A628-404E7F297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K-Way Merge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3605834-6133-4BDE-A7DA-E97C45ABE14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8E90CF2-530D-4BE5-A409-4128CBD5D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084" y="1700808"/>
            <a:ext cx="7989364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531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Primary and Secondary Storages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>
                <a:solidFill>
                  <a:srgbClr val="0070C0"/>
                </a:solidFill>
              </a:rPr>
              <a:t>Primary storage (main memory, internal memory, …)</a:t>
            </a:r>
          </a:p>
          <a:p>
            <a:pPr lvl="1"/>
            <a:r>
              <a:rPr lang="en-US" altLang="zh-CN" dirty="0"/>
              <a:t>Random access memory (RAM)</a:t>
            </a:r>
          </a:p>
          <a:p>
            <a:pPr lvl="1"/>
            <a:r>
              <a:rPr kumimoji="1" lang="en-US" altLang="zh-CN" dirty="0"/>
              <a:t>Cache</a:t>
            </a:r>
          </a:p>
          <a:p>
            <a:r>
              <a:rPr lang="en-US" altLang="zh-CN" dirty="0">
                <a:solidFill>
                  <a:srgbClr val="0070C0"/>
                </a:solidFill>
              </a:rPr>
              <a:t>Secondary storage (peripheral storage, external memory, …)</a:t>
            </a:r>
          </a:p>
          <a:p>
            <a:pPr lvl="1"/>
            <a:r>
              <a:rPr lang="en-US" altLang="zh-CN" dirty="0"/>
              <a:t>Non-volatile memory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Solid-state drive (SSD)</a:t>
            </a:r>
          </a:p>
          <a:p>
            <a:pPr lvl="1"/>
            <a:r>
              <a:rPr lang="en-US" altLang="zh-CN" dirty="0"/>
              <a:t>Hard disk drive (HDD)</a:t>
            </a:r>
          </a:p>
          <a:p>
            <a:pPr lvl="1"/>
            <a:r>
              <a:rPr kumimoji="1" lang="en-US" altLang="zh-CN" dirty="0"/>
              <a:t>Tape drive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5761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52" name="Rectangle 8"/>
          <p:cNvSpPr>
            <a:spLocks noChangeArrowheads="1"/>
          </p:cNvSpPr>
          <p:nvPr/>
        </p:nvSpPr>
        <p:spPr bwMode="auto">
          <a:xfrm>
            <a:off x="1524001" y="1897618"/>
            <a:ext cx="184731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7351" name="Object 7"/>
          <p:cNvGraphicFramePr>
            <a:graphicFrameLocks noChangeAspect="1"/>
          </p:cNvGraphicFramePr>
          <p:nvPr/>
        </p:nvGraphicFramePr>
        <p:xfrm>
          <a:off x="2135560" y="1484313"/>
          <a:ext cx="7416824" cy="42489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95" r:id="rId3" imgW="4924175" imgH="2842826" progId="Visio.Drawing.11">
                  <p:embed/>
                </p:oleObj>
              </mc:Choice>
              <mc:Fallback>
                <p:oleObj r:id="rId3" imgW="4924175" imgH="2842826" progId="Visio.Drawing.11">
                  <p:embed/>
                  <p:pic>
                    <p:nvPicPr>
                      <p:cNvPr id="5735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560" y="1484313"/>
                        <a:ext cx="7416824" cy="424894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Winner Tree</a:t>
            </a:r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004C558-3F38-45A1-9B97-D7EE6F0008BB}"/>
              </a:ext>
            </a:extLst>
          </p:cNvPr>
          <p:cNvSpPr/>
          <p:nvPr/>
        </p:nvSpPr>
        <p:spPr>
          <a:xfrm>
            <a:off x="1991544" y="1878568"/>
            <a:ext cx="3357538" cy="8402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1800" dirty="0">
                <a:solidFill>
                  <a:schemeClr val="tx1"/>
                </a:solidFill>
                <a:latin typeface="+mn-lt"/>
                <a:ea typeface="隶书" charset="0"/>
              </a:rPr>
              <a:t>Array </a:t>
            </a:r>
            <a:r>
              <a:rPr lang="en-US" altLang="zh-CN" sz="1800" dirty="0">
                <a:solidFill>
                  <a:srgbClr val="FF0000"/>
                </a:solidFill>
                <a:latin typeface="+mn-lt"/>
                <a:ea typeface="隶书" charset="0"/>
              </a:rPr>
              <a:t>B:</a:t>
            </a:r>
          </a:p>
          <a:p>
            <a:pPr>
              <a:lnSpc>
                <a:spcPct val="90000"/>
              </a:lnSpc>
            </a:pPr>
            <a:r>
              <a:rPr lang="en-US" altLang="zh-CN" sz="1800" dirty="0">
                <a:solidFill>
                  <a:schemeClr val="tx1"/>
                </a:solidFill>
                <a:latin typeface="+mn-lt"/>
                <a:ea typeface="隶书" charset="0"/>
              </a:rPr>
              <a:t>    A complete binary tree</a:t>
            </a:r>
          </a:p>
          <a:p>
            <a:pPr>
              <a:lnSpc>
                <a:spcPct val="90000"/>
              </a:lnSpc>
            </a:pPr>
            <a:r>
              <a:rPr lang="en-US" altLang="zh-CN" sz="1800" dirty="0">
                <a:solidFill>
                  <a:schemeClr val="tx1"/>
                </a:solidFill>
                <a:latin typeface="+mn-lt"/>
                <a:ea typeface="隶书" charset="0"/>
              </a:rPr>
              <a:t>    Store winner index in array </a:t>
            </a:r>
            <a:r>
              <a:rPr lang="en-US" altLang="zh-CN" sz="1800" dirty="0">
                <a:solidFill>
                  <a:srgbClr val="FF0000"/>
                </a:solidFill>
                <a:latin typeface="+mn-lt"/>
                <a:ea typeface="隶书" charset="0"/>
              </a:rPr>
              <a:t>L</a:t>
            </a:r>
            <a:endParaRPr lang="en-US" altLang="zh-CN" sz="1600" dirty="0">
              <a:solidFill>
                <a:srgbClr val="FF0000"/>
              </a:solidFill>
              <a:latin typeface="+mn-lt"/>
              <a:ea typeface="隶书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C40D4E0-BAA1-4AFF-8E7C-873F870E780F}"/>
              </a:ext>
            </a:extLst>
          </p:cNvPr>
          <p:cNvSpPr/>
          <p:nvPr/>
        </p:nvSpPr>
        <p:spPr>
          <a:xfrm>
            <a:off x="1628768" y="3477764"/>
            <a:ext cx="3357538" cy="5909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1800" dirty="0">
                <a:solidFill>
                  <a:schemeClr val="tx1"/>
                </a:solidFill>
                <a:latin typeface="+mn-lt"/>
                <a:ea typeface="隶书" charset="0"/>
              </a:rPr>
              <a:t>Array </a:t>
            </a:r>
            <a:r>
              <a:rPr lang="en-US" altLang="zh-CN" sz="1800" dirty="0">
                <a:solidFill>
                  <a:srgbClr val="FF0000"/>
                </a:solidFill>
                <a:latin typeface="+mn-lt"/>
                <a:ea typeface="隶书" charset="0"/>
              </a:rPr>
              <a:t>L:</a:t>
            </a:r>
          </a:p>
          <a:p>
            <a:pPr>
              <a:lnSpc>
                <a:spcPct val="90000"/>
              </a:lnSpc>
            </a:pPr>
            <a:r>
              <a:rPr lang="en-US" altLang="zh-CN" sz="1800" dirty="0">
                <a:solidFill>
                  <a:schemeClr val="tx1"/>
                </a:solidFill>
                <a:latin typeface="+mn-lt"/>
                <a:ea typeface="隶书" charset="0"/>
              </a:rPr>
              <a:t>    Current element in each run</a:t>
            </a:r>
            <a:endParaRPr lang="en-US" altLang="zh-CN" sz="1600" dirty="0">
              <a:solidFill>
                <a:srgbClr val="FF0000"/>
              </a:solidFill>
              <a:latin typeface="+mn-lt"/>
              <a:ea typeface="隶书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FA81DE3-E1D0-45AD-BBB7-08CC4B52169B}"/>
              </a:ext>
            </a:extLst>
          </p:cNvPr>
          <p:cNvSpPr/>
          <p:nvPr/>
        </p:nvSpPr>
        <p:spPr>
          <a:xfrm>
            <a:off x="2351584" y="4756995"/>
            <a:ext cx="2448272" cy="3416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altLang="zh-CN" sz="1800" dirty="0">
                <a:solidFill>
                  <a:srgbClr val="FF0000"/>
                </a:solidFill>
                <a:latin typeface="+mn-lt"/>
                <a:ea typeface="隶书" charset="0"/>
              </a:rPr>
              <a:t>k</a:t>
            </a:r>
            <a:r>
              <a:rPr lang="en-US" altLang="zh-CN" sz="1800" dirty="0">
                <a:solidFill>
                  <a:schemeClr val="tx1"/>
                </a:solidFill>
                <a:latin typeface="+mn-lt"/>
                <a:ea typeface="隶书" charset="0"/>
              </a:rPr>
              <a:t> runs to be merge</a:t>
            </a:r>
            <a:endParaRPr lang="en-US" altLang="zh-CN" sz="1600" dirty="0">
              <a:solidFill>
                <a:srgbClr val="FF0000"/>
              </a:solidFill>
              <a:latin typeface="+mn-lt"/>
              <a:ea typeface="隶书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69431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F9108E-100E-441C-AAC3-216F650A5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Winner Tree (Output Winner)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DFE951D-1C6A-46C9-A03F-D14FE26FDF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1EC8F4EF-9AD6-46FF-B105-40AD8E599A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1878568"/>
            <a:ext cx="184731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Object 7">
            <a:extLst>
              <a:ext uri="{FF2B5EF4-FFF2-40B4-BE49-F238E27FC236}">
                <a16:creationId xmlns:a16="http://schemas.microsoft.com/office/drawing/2014/main" id="{3FC5A137-C9CA-4153-8BF7-D9B371E603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2037417"/>
              </p:ext>
            </p:extLst>
          </p:nvPr>
        </p:nvGraphicFramePr>
        <p:xfrm>
          <a:off x="2261940" y="1423113"/>
          <a:ext cx="7308081" cy="41093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3" r:id="rId3" imgW="4924175" imgH="2782911" progId="Visio.Drawing.11">
                  <p:embed/>
                </p:oleObj>
              </mc:Choice>
              <mc:Fallback>
                <p:oleObj r:id="rId3" imgW="4924175" imgH="2782911" progId="Visio.Drawing.11">
                  <p:embed/>
                  <p:pic>
                    <p:nvPicPr>
                      <p:cNvPr id="5632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1940" y="1423113"/>
                        <a:ext cx="7308081" cy="410930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03E5EE90-6337-49ED-B5F5-AD533FA37369}"/>
              </a:ext>
            </a:extLst>
          </p:cNvPr>
          <p:cNvSpPr/>
          <p:nvPr/>
        </p:nvSpPr>
        <p:spPr>
          <a:xfrm rot="19025937">
            <a:off x="6086736" y="2001523"/>
            <a:ext cx="516291" cy="14449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CCC2976-7AF1-4565-9061-2C386E1DBB4B}"/>
              </a:ext>
            </a:extLst>
          </p:cNvPr>
          <p:cNvSpPr/>
          <p:nvPr/>
        </p:nvSpPr>
        <p:spPr>
          <a:xfrm rot="3708532">
            <a:off x="6259631" y="1027291"/>
            <a:ext cx="606919" cy="19208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D5CDDD2-3A20-4237-BAB2-6B14569438BA}"/>
              </a:ext>
            </a:extLst>
          </p:cNvPr>
          <p:cNvSpPr/>
          <p:nvPr/>
        </p:nvSpPr>
        <p:spPr>
          <a:xfrm rot="1522371">
            <a:off x="6239536" y="2694428"/>
            <a:ext cx="606919" cy="14691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F7B5987-AD13-438B-97AC-D5133F8A8416}"/>
              </a:ext>
            </a:extLst>
          </p:cNvPr>
          <p:cNvSpPr/>
          <p:nvPr/>
        </p:nvSpPr>
        <p:spPr>
          <a:xfrm>
            <a:off x="8112224" y="1110697"/>
            <a:ext cx="3832270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rgbClr val="0070C0"/>
                </a:solidFill>
                <a:latin typeface="+mn-lt"/>
                <a:ea typeface="隶书" charset="0"/>
              </a:rPr>
              <a:t>2. Only the path from L[</a:t>
            </a:r>
            <a:r>
              <a:rPr lang="en-US" altLang="zh-CN" sz="2400" dirty="0" err="1">
                <a:solidFill>
                  <a:srgbClr val="0070C0"/>
                </a:solidFill>
                <a:latin typeface="+mn-lt"/>
                <a:ea typeface="隶书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+mn-lt"/>
                <a:ea typeface="隶书" charset="0"/>
              </a:rPr>
              <a:t>] to root need to be updated</a:t>
            </a:r>
            <a:endParaRPr lang="zh-CN" altLang="en-US" sz="2000" dirty="0">
              <a:solidFill>
                <a:srgbClr val="0070C0"/>
              </a:solidFill>
              <a:latin typeface="+mn-lt"/>
              <a:ea typeface="隶书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7B4CADC-3F5E-4366-AD44-C122ECBCA905}"/>
              </a:ext>
            </a:extLst>
          </p:cNvPr>
          <p:cNvSpPr/>
          <p:nvPr/>
        </p:nvSpPr>
        <p:spPr>
          <a:xfrm>
            <a:off x="1991544" y="1878568"/>
            <a:ext cx="3357538" cy="8402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1800" dirty="0">
                <a:solidFill>
                  <a:schemeClr val="tx1"/>
                </a:solidFill>
                <a:latin typeface="+mn-lt"/>
                <a:ea typeface="隶书" charset="0"/>
              </a:rPr>
              <a:t>Array </a:t>
            </a:r>
            <a:r>
              <a:rPr lang="en-US" altLang="zh-CN" sz="1800" dirty="0">
                <a:solidFill>
                  <a:srgbClr val="FF0000"/>
                </a:solidFill>
                <a:latin typeface="+mn-lt"/>
                <a:ea typeface="隶书" charset="0"/>
              </a:rPr>
              <a:t>B:</a:t>
            </a:r>
          </a:p>
          <a:p>
            <a:pPr>
              <a:lnSpc>
                <a:spcPct val="90000"/>
              </a:lnSpc>
            </a:pPr>
            <a:r>
              <a:rPr lang="en-US" altLang="zh-CN" sz="1800" dirty="0">
                <a:solidFill>
                  <a:schemeClr val="tx1"/>
                </a:solidFill>
                <a:latin typeface="+mn-lt"/>
                <a:ea typeface="隶书" charset="0"/>
              </a:rPr>
              <a:t>    A complete binary tree</a:t>
            </a:r>
          </a:p>
          <a:p>
            <a:pPr>
              <a:lnSpc>
                <a:spcPct val="90000"/>
              </a:lnSpc>
            </a:pPr>
            <a:r>
              <a:rPr lang="en-US" altLang="zh-CN" sz="1800" dirty="0">
                <a:solidFill>
                  <a:schemeClr val="tx1"/>
                </a:solidFill>
                <a:latin typeface="+mn-lt"/>
                <a:ea typeface="隶书" charset="0"/>
              </a:rPr>
              <a:t>    Store winner index in array </a:t>
            </a:r>
            <a:r>
              <a:rPr lang="en-US" altLang="zh-CN" sz="1800" dirty="0">
                <a:solidFill>
                  <a:srgbClr val="FF0000"/>
                </a:solidFill>
                <a:latin typeface="+mn-lt"/>
                <a:ea typeface="隶书" charset="0"/>
              </a:rPr>
              <a:t>L</a:t>
            </a:r>
            <a:endParaRPr lang="en-US" altLang="zh-CN" sz="1600" dirty="0">
              <a:solidFill>
                <a:srgbClr val="FF0000"/>
              </a:solidFill>
              <a:latin typeface="+mn-lt"/>
              <a:ea typeface="隶书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F3B0834-1EF5-419E-9170-93F5FE60978D}"/>
              </a:ext>
            </a:extLst>
          </p:cNvPr>
          <p:cNvSpPr/>
          <p:nvPr/>
        </p:nvSpPr>
        <p:spPr>
          <a:xfrm>
            <a:off x="1628768" y="3477764"/>
            <a:ext cx="3357538" cy="5909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1800" dirty="0">
                <a:solidFill>
                  <a:schemeClr val="tx1"/>
                </a:solidFill>
                <a:latin typeface="+mn-lt"/>
                <a:ea typeface="隶书" charset="0"/>
              </a:rPr>
              <a:t>Array </a:t>
            </a:r>
            <a:r>
              <a:rPr lang="en-US" altLang="zh-CN" sz="1800" dirty="0">
                <a:solidFill>
                  <a:srgbClr val="FF0000"/>
                </a:solidFill>
                <a:latin typeface="+mn-lt"/>
                <a:ea typeface="隶书" charset="0"/>
              </a:rPr>
              <a:t>L:</a:t>
            </a:r>
          </a:p>
          <a:p>
            <a:pPr>
              <a:lnSpc>
                <a:spcPct val="90000"/>
              </a:lnSpc>
            </a:pPr>
            <a:r>
              <a:rPr lang="en-US" altLang="zh-CN" sz="1800" dirty="0">
                <a:solidFill>
                  <a:schemeClr val="tx1"/>
                </a:solidFill>
                <a:latin typeface="+mn-lt"/>
                <a:ea typeface="隶书" charset="0"/>
              </a:rPr>
              <a:t>    Current element in each run</a:t>
            </a:r>
            <a:endParaRPr lang="en-US" altLang="zh-CN" sz="1600" dirty="0">
              <a:solidFill>
                <a:srgbClr val="FF0000"/>
              </a:solidFill>
              <a:latin typeface="+mn-lt"/>
              <a:ea typeface="隶书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70D1299-2F4F-413D-B6CA-655170E3A2B3}"/>
              </a:ext>
            </a:extLst>
          </p:cNvPr>
          <p:cNvSpPr/>
          <p:nvPr/>
        </p:nvSpPr>
        <p:spPr>
          <a:xfrm>
            <a:off x="2423592" y="4581128"/>
            <a:ext cx="2448272" cy="3416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altLang="zh-CN" sz="1800" dirty="0">
                <a:solidFill>
                  <a:srgbClr val="FF0000"/>
                </a:solidFill>
                <a:latin typeface="+mn-lt"/>
                <a:ea typeface="隶书" charset="0"/>
              </a:rPr>
              <a:t>k</a:t>
            </a:r>
            <a:r>
              <a:rPr lang="en-US" altLang="zh-CN" sz="1800" dirty="0">
                <a:solidFill>
                  <a:schemeClr val="tx1"/>
                </a:solidFill>
                <a:latin typeface="+mn-lt"/>
                <a:ea typeface="隶书" charset="0"/>
              </a:rPr>
              <a:t> runs to be merge</a:t>
            </a:r>
            <a:endParaRPr lang="en-US" altLang="zh-CN" sz="1600" dirty="0">
              <a:solidFill>
                <a:srgbClr val="FF0000"/>
              </a:solidFill>
              <a:latin typeface="+mn-lt"/>
              <a:ea typeface="隶书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D07EC25-5973-4511-B75E-C5818A2799BA}"/>
              </a:ext>
            </a:extLst>
          </p:cNvPr>
          <p:cNvSpPr/>
          <p:nvPr/>
        </p:nvSpPr>
        <p:spPr>
          <a:xfrm>
            <a:off x="5087888" y="5675661"/>
            <a:ext cx="3411214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rgbClr val="0070C0"/>
                </a:solidFill>
                <a:latin typeface="+mn-lt"/>
                <a:ea typeface="隶书" charset="0"/>
              </a:rPr>
              <a:t>1. Update winner’s L[</a:t>
            </a:r>
            <a:r>
              <a:rPr lang="en-US" altLang="zh-CN" sz="2400" dirty="0" err="1">
                <a:solidFill>
                  <a:srgbClr val="0070C0"/>
                </a:solidFill>
                <a:latin typeface="+mn-lt"/>
                <a:ea typeface="隶书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+mn-lt"/>
                <a:ea typeface="隶书" charset="0"/>
              </a:rPr>
              <a:t>] </a:t>
            </a:r>
            <a:endParaRPr lang="zh-CN" altLang="en-US" sz="2000" dirty="0">
              <a:solidFill>
                <a:srgbClr val="0070C0"/>
              </a:solidFill>
              <a:latin typeface="+mn-lt"/>
              <a:ea typeface="隶书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42629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86A7B6-1AC2-48DF-9B7A-9140BF33D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Winner Tree:</a:t>
            </a:r>
            <a:r>
              <a:rPr lang="zh-CN" altLang="en-US" dirty="0"/>
              <a:t> </a:t>
            </a:r>
            <a:r>
              <a:rPr lang="en-US" altLang="zh-CN" dirty="0"/>
              <a:t>Operations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B547C1-484E-4286-B00B-9463D49C4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When a node is updated, need to</a:t>
            </a:r>
          </a:p>
          <a:p>
            <a:pPr lvl="1"/>
            <a:r>
              <a:rPr lang="en-US" altLang="zh-CN" dirty="0"/>
              <a:t>Compare with the sibling</a:t>
            </a:r>
          </a:p>
          <a:p>
            <a:pPr lvl="1"/>
            <a:r>
              <a:rPr lang="en-US" altLang="zh-CN" dirty="0"/>
              <a:t>Update its parent</a:t>
            </a:r>
          </a:p>
          <a:p>
            <a:r>
              <a:rPr lang="en-US" altLang="zh-CN" dirty="0"/>
              <a:t>Easy in Complete Binary Tree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DFA2F7F-89D2-4975-9A7E-0B3244E9D99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60186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3E0E93-2743-4209-8B6A-27B90B78D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Winner Tree: Structure (if</a:t>
            </a:r>
            <a:r>
              <a:rPr lang="zh-CN" altLang="en-US" dirty="0"/>
              <a:t> </a:t>
            </a:r>
            <a:r>
              <a:rPr lang="en-US" altLang="zh-CN" dirty="0"/>
              <a:t>N</a:t>
            </a:r>
            <a:r>
              <a:rPr lang="zh-CN" altLang="en-US" dirty="0"/>
              <a:t> </a:t>
            </a:r>
            <a:r>
              <a:rPr lang="en-US" altLang="zh-CN" dirty="0"/>
              <a:t>is even number)</a:t>
            </a:r>
            <a:endParaRPr lang="zh-CN" altLang="en-US" dirty="0"/>
          </a:p>
        </p:txBody>
      </p:sp>
      <p:graphicFrame>
        <p:nvGraphicFramePr>
          <p:cNvPr id="5" name="Object 48">
            <a:extLst>
              <a:ext uri="{FF2B5EF4-FFF2-40B4-BE49-F238E27FC236}">
                <a16:creationId xmlns:a16="http://schemas.microsoft.com/office/drawing/2014/main" id="{3707C368-38BC-40E9-B22C-08272D917C11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0145556"/>
              </p:ext>
            </p:extLst>
          </p:nvPr>
        </p:nvGraphicFramePr>
        <p:xfrm>
          <a:off x="238125" y="1544638"/>
          <a:ext cx="4365625" cy="2611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72" name="Picture" r:id="rId3" imgW="3876120" imgH="2319120" progId="Word.Picture.8">
                  <p:embed/>
                </p:oleObj>
              </mc:Choice>
              <mc:Fallback>
                <p:oleObj name="Picture" r:id="rId3" imgW="3876120" imgH="2319120" progId="Word.Picture.8">
                  <p:embed/>
                  <p:pic>
                    <p:nvPicPr>
                      <p:cNvPr id="88068" name="Object 4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" y="1544638"/>
                        <a:ext cx="4365625" cy="26114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BE6CB5F-387B-4A87-8862-30D1DF9C15C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300BE33A-EF6F-4FF9-8A5D-9AE497B95C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7808" y="1143146"/>
            <a:ext cx="7992888" cy="193899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4000">
                <a:solidFill>
                  <a:schemeClr val="accent2"/>
                </a:solidFill>
                <a:latin typeface="Monotype Corsiva" pitchFamily="66" charset="0"/>
                <a:ea typeface="华文新魏" pitchFamily="2" charset="-122"/>
              </a:defRPr>
            </a:lvl1pPr>
            <a:lvl2pPr marL="742950" indent="-285750">
              <a:defRPr sz="4000">
                <a:solidFill>
                  <a:schemeClr val="accent2"/>
                </a:solidFill>
                <a:latin typeface="Monotype Corsiva" pitchFamily="66" charset="0"/>
                <a:ea typeface="华文新魏" pitchFamily="2" charset="-122"/>
              </a:defRPr>
            </a:lvl2pPr>
            <a:lvl3pPr marL="1143000" indent="-228600">
              <a:defRPr sz="4000">
                <a:solidFill>
                  <a:schemeClr val="accent2"/>
                </a:solidFill>
                <a:latin typeface="Monotype Corsiva" pitchFamily="66" charset="0"/>
                <a:ea typeface="华文新魏" pitchFamily="2" charset="-122"/>
              </a:defRPr>
            </a:lvl3pPr>
            <a:lvl4pPr marL="1600200" indent="-228600">
              <a:defRPr sz="4000">
                <a:solidFill>
                  <a:schemeClr val="accent2"/>
                </a:solidFill>
                <a:latin typeface="Monotype Corsiva" pitchFamily="66" charset="0"/>
                <a:ea typeface="华文新魏" pitchFamily="2" charset="-122"/>
              </a:defRPr>
            </a:lvl4pPr>
            <a:lvl5pPr marL="2057400" indent="-228600">
              <a:defRPr sz="4000">
                <a:solidFill>
                  <a:schemeClr val="accent2"/>
                </a:solidFill>
                <a:latin typeface="Monotype Corsiva" pitchFamily="66" charset="0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Monotype Corsiva" pitchFamily="66" charset="0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Monotype Corsiva" pitchFamily="66" charset="0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Monotype Corsiva" pitchFamily="66" charset="0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Monotype Corsiva" pitchFamily="66" charset="0"/>
                <a:ea typeface="华文新魏" pitchFamily="2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zh-CN" sz="2400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N</a:t>
            </a:r>
            <a:r>
              <a:rPr lang="en-US" altLang="zh-CN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number of external nodes (number of ways)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sz="2400" dirty="0" err="1">
                <a:solidFill>
                  <a:srgbClr val="0070C0"/>
                </a:solidFill>
                <a:latin typeface="+mn-lt"/>
                <a:ea typeface="+mn-ea"/>
                <a:cs typeface="+mn-cs"/>
              </a:rPr>
              <a:t>LowExt</a:t>
            </a:r>
            <a:r>
              <a:rPr lang="en-US" altLang="zh-CN" sz="2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number of external nodes in last level</a:t>
            </a:r>
          </a:p>
          <a:p>
            <a:pPr>
              <a:spcBef>
                <a:spcPct val="50000"/>
              </a:spcBef>
              <a:defRPr/>
            </a:pPr>
            <a:r>
              <a:rPr lang="en-US" altLang="zh-CN" sz="2400" dirty="0">
                <a:solidFill>
                  <a:srgbClr val="0070C0"/>
                </a:solidFill>
                <a:latin typeface="+mn-lt"/>
                <a:ea typeface="+mn-ea"/>
              </a:rPr>
              <a:t>Offset</a:t>
            </a:r>
            <a:r>
              <a:rPr lang="en-US" altLang="zh-CN" sz="2400" dirty="0">
                <a:solidFill>
                  <a:schemeClr val="tx1"/>
                </a:solidFill>
                <a:latin typeface="+mn-lt"/>
                <a:ea typeface="+mn-ea"/>
              </a:rPr>
              <a:t>: number of nodes excluding last-level nodes (internal nodes + external nodes not in last level)</a:t>
            </a:r>
            <a:endParaRPr lang="en-US" altLang="zh-CN" sz="24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Object 49">
            <a:extLst>
              <a:ext uri="{FF2B5EF4-FFF2-40B4-BE49-F238E27FC236}">
                <a16:creationId xmlns:a16="http://schemas.microsoft.com/office/drawing/2014/main" id="{8899E070-6A94-4019-B6D4-50900503F6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5004509"/>
              </p:ext>
            </p:extLst>
          </p:nvPr>
        </p:nvGraphicFramePr>
        <p:xfrm>
          <a:off x="6480869" y="5372014"/>
          <a:ext cx="4958431" cy="6679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73" name="公式" r:id="rId5" imgW="2387520" imgH="457200" progId="Equation.3">
                  <p:embed/>
                </p:oleObj>
              </mc:Choice>
              <mc:Fallback>
                <p:oleObj name="公式" r:id="rId5" imgW="2387520" imgH="457200" progId="Equation.3">
                  <p:embed/>
                  <p:pic>
                    <p:nvPicPr>
                      <p:cNvPr id="88072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0869" y="5372014"/>
                        <a:ext cx="4958431" cy="66795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3">
            <a:extLst>
              <a:ext uri="{FF2B5EF4-FFF2-40B4-BE49-F238E27FC236}">
                <a16:creationId xmlns:a16="http://schemas.microsoft.com/office/drawing/2014/main" id="{DE46C3AA-666D-4039-B0AA-C3E9965064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3872" y="3167181"/>
            <a:ext cx="4099612" cy="892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n-US" altLang="zh-CN" sz="2400" dirty="0">
                <a:solidFill>
                  <a:srgbClr val="0070C0"/>
                </a:solidFill>
              </a:rPr>
              <a:t>n</a:t>
            </a:r>
            <a:r>
              <a:rPr lang="en-US" altLang="zh-CN" sz="2400" dirty="0"/>
              <a:t>=6, </a:t>
            </a:r>
            <a:r>
              <a:rPr lang="en-US" altLang="zh-CN" sz="2400" dirty="0" err="1">
                <a:solidFill>
                  <a:srgbClr val="0070C0"/>
                </a:solidFill>
              </a:rPr>
              <a:t>LowExt</a:t>
            </a:r>
            <a:r>
              <a:rPr lang="en-US" altLang="zh-CN" sz="2400" dirty="0"/>
              <a:t>=4, </a:t>
            </a:r>
            <a:r>
              <a:rPr lang="en-US" altLang="zh-CN" sz="2400" dirty="0">
                <a:solidFill>
                  <a:srgbClr val="0070C0"/>
                </a:solidFill>
              </a:rPr>
              <a:t>Offset</a:t>
            </a:r>
            <a:r>
              <a:rPr lang="en-US" altLang="zh-CN" sz="2400" dirty="0"/>
              <a:t>=7</a:t>
            </a:r>
          </a:p>
          <a:p>
            <a:pPr>
              <a:buFont typeface="Arial" pitchFamily="34" charset="0"/>
              <a:buChar char="•"/>
            </a:pPr>
            <a:r>
              <a:rPr lang="en-US" altLang="zh-CN" sz="2400" dirty="0" err="1">
                <a:solidFill>
                  <a:srgbClr val="0070C0"/>
                </a:solidFill>
              </a:rPr>
              <a:t>LowExt</a:t>
            </a:r>
            <a:r>
              <a:rPr lang="en-US" altLang="zh-CN" sz="2400" dirty="0"/>
              <a:t> + </a:t>
            </a:r>
            <a:r>
              <a:rPr lang="en-US" altLang="zh-CN" sz="2400" dirty="0">
                <a:solidFill>
                  <a:srgbClr val="0070C0"/>
                </a:solidFill>
              </a:rPr>
              <a:t>Offset</a:t>
            </a:r>
            <a:r>
              <a:rPr lang="en-US" altLang="zh-CN" sz="2400" dirty="0"/>
              <a:t> = 2n-1</a:t>
            </a:r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D35F18FC-1910-4E48-BC37-34848E33B175}"/>
              </a:ext>
            </a:extLst>
          </p:cNvPr>
          <p:cNvSpPr txBox="1">
            <a:spLocks/>
          </p:cNvSpPr>
          <p:nvPr/>
        </p:nvSpPr>
        <p:spPr bwMode="auto">
          <a:xfrm>
            <a:off x="479376" y="4634760"/>
            <a:ext cx="5112568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3000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kumimoji="1"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1800" kern="0" dirty="0"/>
              <a:t>Access sibling and parent of </a:t>
            </a:r>
            <a:r>
              <a:rPr lang="en-US" altLang="zh-CN" sz="1800" kern="0" dirty="0">
                <a:solidFill>
                  <a:srgbClr val="0070C0"/>
                </a:solidFill>
              </a:rPr>
              <a:t>B[</a:t>
            </a:r>
            <a:r>
              <a:rPr lang="en-US" altLang="zh-CN" sz="1800" kern="0" dirty="0" err="1">
                <a:solidFill>
                  <a:srgbClr val="0070C0"/>
                </a:solidFill>
              </a:rPr>
              <a:t>i</a:t>
            </a:r>
            <a:r>
              <a:rPr lang="en-US" altLang="zh-CN" sz="1800" kern="0" dirty="0">
                <a:solidFill>
                  <a:srgbClr val="0070C0"/>
                </a:solidFill>
              </a:rPr>
              <a:t>]</a:t>
            </a:r>
          </a:p>
          <a:p>
            <a:pPr lvl="1"/>
            <a:r>
              <a:rPr lang="en-US" altLang="zh-CN" sz="1600" kern="0" dirty="0"/>
              <a:t>Normal operations of Complete Binary Trees </a:t>
            </a:r>
            <a:endParaRPr lang="zh-CN" altLang="en-US" sz="1600" kern="0" dirty="0"/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2C8907DE-579F-4121-BEE1-030760466E07}"/>
              </a:ext>
            </a:extLst>
          </p:cNvPr>
          <p:cNvSpPr txBox="1">
            <a:spLocks/>
          </p:cNvSpPr>
          <p:nvPr/>
        </p:nvSpPr>
        <p:spPr bwMode="auto">
          <a:xfrm>
            <a:off x="6440289" y="5079538"/>
            <a:ext cx="5112568" cy="381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3000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kumimoji="1"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1800" kern="0" dirty="0"/>
              <a:t>Access parent of </a:t>
            </a:r>
            <a:r>
              <a:rPr lang="en-US" altLang="zh-CN" sz="1800" kern="0" dirty="0">
                <a:solidFill>
                  <a:srgbClr val="0070C0"/>
                </a:solidFill>
              </a:rPr>
              <a:t>L[</a:t>
            </a:r>
            <a:r>
              <a:rPr lang="en-US" altLang="zh-CN" sz="1800" kern="0" dirty="0" err="1">
                <a:solidFill>
                  <a:srgbClr val="0070C0"/>
                </a:solidFill>
              </a:rPr>
              <a:t>i</a:t>
            </a:r>
            <a:r>
              <a:rPr lang="en-US" altLang="zh-CN" sz="1800" kern="0" dirty="0">
                <a:solidFill>
                  <a:srgbClr val="0070C0"/>
                </a:solidFill>
              </a:rPr>
              <a:t>]</a:t>
            </a: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3650868C-2241-4856-8EAA-B2BFCC0875F1}"/>
              </a:ext>
            </a:extLst>
          </p:cNvPr>
          <p:cNvSpPr txBox="1">
            <a:spLocks/>
          </p:cNvSpPr>
          <p:nvPr/>
        </p:nvSpPr>
        <p:spPr bwMode="auto">
          <a:xfrm>
            <a:off x="6440289" y="4078967"/>
            <a:ext cx="5112568" cy="3812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3000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kumimoji="1"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1800" kern="0" dirty="0"/>
              <a:t>Access sibling of </a:t>
            </a:r>
            <a:r>
              <a:rPr lang="en-US" altLang="zh-CN" sz="1800" kern="0" dirty="0">
                <a:solidFill>
                  <a:srgbClr val="0070C0"/>
                </a:solidFill>
              </a:rPr>
              <a:t>L[</a:t>
            </a:r>
            <a:r>
              <a:rPr lang="en-US" altLang="zh-CN" sz="1800" kern="0" dirty="0" err="1">
                <a:solidFill>
                  <a:srgbClr val="0070C0"/>
                </a:solidFill>
              </a:rPr>
              <a:t>i</a:t>
            </a:r>
            <a:r>
              <a:rPr lang="en-US" altLang="zh-CN" sz="1800" kern="0" dirty="0">
                <a:solidFill>
                  <a:srgbClr val="0070C0"/>
                </a:solidFill>
              </a:rPr>
              <a:t>]</a:t>
            </a:r>
          </a:p>
          <a:p>
            <a:pPr lvl="1"/>
            <a:r>
              <a:rPr lang="en-US" altLang="zh-CN" sz="1400" kern="0" dirty="0">
                <a:solidFill>
                  <a:srgbClr val="0070C0"/>
                </a:solidFill>
              </a:rPr>
              <a:t>i+1 (</a:t>
            </a:r>
            <a:r>
              <a:rPr lang="en-US" altLang="zh-CN" sz="1400" kern="0" dirty="0" err="1">
                <a:solidFill>
                  <a:srgbClr val="0070C0"/>
                </a:solidFill>
              </a:rPr>
              <a:t>i</a:t>
            </a:r>
            <a:r>
              <a:rPr lang="en-US" altLang="zh-CN" sz="1400" kern="0" dirty="0">
                <a:solidFill>
                  <a:srgbClr val="0070C0"/>
                </a:solidFill>
              </a:rPr>
              <a:t> is odd number)</a:t>
            </a:r>
          </a:p>
          <a:p>
            <a:pPr lvl="1"/>
            <a:r>
              <a:rPr lang="en-US" altLang="zh-CN" sz="1400" kern="0" dirty="0">
                <a:solidFill>
                  <a:srgbClr val="0070C0"/>
                </a:solidFill>
              </a:rPr>
              <a:t>i-1 (</a:t>
            </a:r>
            <a:r>
              <a:rPr lang="en-US" altLang="zh-CN" sz="1400" kern="0" dirty="0" err="1">
                <a:solidFill>
                  <a:srgbClr val="0070C0"/>
                </a:solidFill>
              </a:rPr>
              <a:t>i</a:t>
            </a:r>
            <a:r>
              <a:rPr lang="en-US" altLang="zh-CN" sz="1400" kern="0" dirty="0">
                <a:solidFill>
                  <a:srgbClr val="0070C0"/>
                </a:solidFill>
              </a:rPr>
              <a:t> is even number)</a:t>
            </a:r>
          </a:p>
        </p:txBody>
      </p:sp>
    </p:spTree>
    <p:extLst>
      <p:ext uri="{BB962C8B-B14F-4D97-AF65-F5344CB8AC3E}">
        <p14:creationId xmlns:p14="http://schemas.microsoft.com/office/powerpoint/2010/main" val="18371870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D295E9-9E2A-417A-B190-F623C0686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If n is odd number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9F61559-692D-471D-9592-E2005C70B5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  <p:graphicFrame>
        <p:nvGraphicFramePr>
          <p:cNvPr id="5" name="Object 19">
            <a:extLst>
              <a:ext uri="{FF2B5EF4-FFF2-40B4-BE49-F238E27FC236}">
                <a16:creationId xmlns:a16="http://schemas.microsoft.com/office/drawing/2014/main" id="{24DEC87F-58E5-4358-B5D9-CAA7E6889F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1197601"/>
              </p:ext>
            </p:extLst>
          </p:nvPr>
        </p:nvGraphicFramePr>
        <p:xfrm>
          <a:off x="3071664" y="1628800"/>
          <a:ext cx="6138862" cy="34825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64" name="Picture" r:id="rId3" imgW="3543480" imgH="2319120" progId="Word.Picture.8">
                  <p:embed/>
                </p:oleObj>
              </mc:Choice>
              <mc:Fallback>
                <p:oleObj name="Picture" r:id="rId3" imgW="3543480" imgH="2319120" progId="Word.Picture.8">
                  <p:embed/>
                  <p:pic>
                    <p:nvPicPr>
                      <p:cNvPr id="9" name="Object 1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664" y="1628800"/>
                        <a:ext cx="6138862" cy="348252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029216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B58539-5384-4DB7-A074-4C9D0B384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Loser Tree: Motivation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DDCD49-7FC4-43F1-8B20-62367768F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 Winner Tree</a:t>
            </a:r>
          </a:p>
          <a:p>
            <a:pPr lvl="1"/>
            <a:r>
              <a:rPr lang="en-US" altLang="zh-CN" dirty="0"/>
              <a:t>Duplicated information in </a:t>
            </a:r>
            <a:r>
              <a:rPr lang="en-US" altLang="zh-CN" dirty="0">
                <a:solidFill>
                  <a:srgbClr val="0070C0"/>
                </a:solidFill>
              </a:rPr>
              <a:t>B[</a:t>
            </a:r>
            <a:r>
              <a:rPr lang="en-US" altLang="zh-CN" dirty="0" err="1">
                <a:solidFill>
                  <a:srgbClr val="0070C0"/>
                </a:solidFill>
              </a:rPr>
              <a:t>i</a:t>
            </a:r>
            <a:r>
              <a:rPr lang="en-US" altLang="zh-CN" dirty="0">
                <a:solidFill>
                  <a:srgbClr val="0070C0"/>
                </a:solidFill>
              </a:rPr>
              <a:t>]</a:t>
            </a:r>
          </a:p>
          <a:p>
            <a:pPr lvl="2"/>
            <a:r>
              <a:rPr lang="en-US" altLang="zh-CN" dirty="0"/>
              <a:t>After the final winner is output, all its </a:t>
            </a:r>
            <a:r>
              <a:rPr lang="en-US" altLang="zh-CN"/>
              <a:t>information becomes </a:t>
            </a:r>
            <a:r>
              <a:rPr lang="en-US" altLang="zh-CN" dirty="0"/>
              <a:t>useless</a:t>
            </a:r>
          </a:p>
          <a:p>
            <a:pPr lvl="1"/>
            <a:r>
              <a:rPr lang="en-US" altLang="zh-CN" dirty="0"/>
              <a:t>After updating a node, need access </a:t>
            </a:r>
            <a:r>
              <a:rPr lang="en-US" altLang="zh-CN" dirty="0">
                <a:solidFill>
                  <a:srgbClr val="0070C0"/>
                </a:solidFill>
              </a:rPr>
              <a:t>two</a:t>
            </a:r>
            <a:r>
              <a:rPr lang="en-US" altLang="zh-CN" dirty="0"/>
              <a:t> nodes</a:t>
            </a:r>
          </a:p>
          <a:p>
            <a:pPr lvl="2"/>
            <a:r>
              <a:rPr lang="en-US" altLang="zh-CN" sz="2400" dirty="0"/>
              <a:t>Compare</a:t>
            </a:r>
            <a:r>
              <a:rPr lang="en-US" altLang="zh-CN" dirty="0"/>
              <a:t> </a:t>
            </a:r>
            <a:r>
              <a:rPr lang="en-US" altLang="zh-CN" sz="2400" dirty="0"/>
              <a:t>sibling</a:t>
            </a:r>
          </a:p>
          <a:p>
            <a:pPr lvl="2"/>
            <a:r>
              <a:rPr lang="en-US" altLang="zh-CN" sz="2400" dirty="0"/>
              <a:t>Update parent</a:t>
            </a:r>
            <a:endParaRPr lang="en-US" altLang="zh-CN" dirty="0"/>
          </a:p>
          <a:p>
            <a:r>
              <a:rPr lang="en-US" altLang="zh-CN" dirty="0"/>
              <a:t>If we record </a:t>
            </a:r>
            <a:r>
              <a:rPr lang="en-US" altLang="zh-CN" dirty="0">
                <a:solidFill>
                  <a:srgbClr val="0070C0"/>
                </a:solidFill>
              </a:rPr>
              <a:t>loser</a:t>
            </a:r>
            <a:r>
              <a:rPr lang="en-US" altLang="zh-CN" dirty="0"/>
              <a:t> instead of </a:t>
            </a:r>
            <a:r>
              <a:rPr lang="en-US" altLang="zh-CN" dirty="0">
                <a:solidFill>
                  <a:srgbClr val="0070C0"/>
                </a:solidFill>
              </a:rPr>
              <a:t>winner</a:t>
            </a:r>
            <a:r>
              <a:rPr lang="en-US" altLang="zh-CN" dirty="0"/>
              <a:t>?</a:t>
            </a:r>
          </a:p>
          <a:p>
            <a:pPr lvl="1"/>
            <a:r>
              <a:rPr lang="en-US" altLang="zh-CN" dirty="0"/>
              <a:t>Simplified update</a:t>
            </a:r>
            <a:endParaRPr lang="zh-CN" altLang="en-US" dirty="0"/>
          </a:p>
          <a:p>
            <a:r>
              <a:rPr lang="en-US" altLang="zh-CN" dirty="0"/>
              <a:t>Loser information is more important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3839260-D0D6-44E4-96FD-27BA2A5E5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35</a:t>
            </a:fld>
            <a:endParaRPr lang="en-US" altLang="zh-CN"/>
          </a:p>
        </p:txBody>
      </p:sp>
      <p:pic>
        <p:nvPicPr>
          <p:cNvPr id="6" name="Picture 2" descr="欢迎加入中文男足- 丨Just Lose It丨| 微信公众号文章阅读- WeMP">
            <a:extLst>
              <a:ext uri="{FF2B5EF4-FFF2-40B4-BE49-F238E27FC236}">
                <a16:creationId xmlns:a16="http://schemas.microsoft.com/office/drawing/2014/main" id="{714591C4-3004-4141-A022-FA70C7ACA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2224" y="3861048"/>
            <a:ext cx="3648482" cy="2049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6312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8A1FE1-75E4-4305-8E8E-06E5D596E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Loser Tree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8268FD-02BA-4C32-8CC1-6A0F8F8BC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 dirty="0">
                <a:ea typeface="隶书" charset="0"/>
                <a:cs typeface="Times New Roman" panose="02020603050405020304" pitchFamily="18" charset="0"/>
              </a:rPr>
              <a:t>An variant of winner tree</a:t>
            </a:r>
          </a:p>
          <a:p>
            <a:pPr lvl="1">
              <a:lnSpc>
                <a:spcPct val="110000"/>
              </a:lnSpc>
            </a:pPr>
            <a:r>
              <a:rPr lang="en-US" altLang="zh-CN" dirty="0">
                <a:ea typeface="隶书" charset="0"/>
                <a:cs typeface="Times New Roman" panose="02020603050405020304" pitchFamily="18" charset="0"/>
              </a:rPr>
              <a:t>Parent node is the </a:t>
            </a:r>
            <a:r>
              <a:rPr lang="en-US" altLang="zh-CN" dirty="0">
                <a:solidFill>
                  <a:srgbClr val="FF0000"/>
                </a:solidFill>
                <a:ea typeface="隶书" charset="0"/>
                <a:cs typeface="Times New Roman" panose="02020603050405020304" pitchFamily="18" charset="0"/>
              </a:rPr>
              <a:t>loser</a:t>
            </a:r>
            <a:r>
              <a:rPr lang="en-US" altLang="zh-CN" dirty="0">
                <a:ea typeface="隶书" charset="0"/>
                <a:cs typeface="Times New Roman" panose="02020603050405020304" pitchFamily="18" charset="0"/>
              </a:rPr>
              <a:t> of two contestants</a:t>
            </a:r>
          </a:p>
          <a:p>
            <a:pPr lvl="1">
              <a:lnSpc>
                <a:spcPct val="110000"/>
              </a:lnSpc>
            </a:pPr>
            <a:r>
              <a:rPr lang="en-US" altLang="zh-CN" dirty="0">
                <a:solidFill>
                  <a:srgbClr val="0070C0"/>
                </a:solidFill>
                <a:ea typeface="隶书" charset="0"/>
                <a:cs typeface="Times New Roman" panose="02020603050405020304" pitchFamily="18" charset="0"/>
              </a:rPr>
              <a:t>Winner is advanced </a:t>
            </a:r>
            <a:r>
              <a:rPr lang="en-US" altLang="zh-CN" dirty="0">
                <a:ea typeface="隶书" charset="0"/>
                <a:cs typeface="Times New Roman" panose="02020603050405020304" pitchFamily="18" charset="0"/>
              </a:rPr>
              <a:t>in the next competition</a:t>
            </a:r>
            <a:endParaRPr lang="zh-CN" altLang="en-US" dirty="0">
              <a:ea typeface="隶书" charset="0"/>
              <a:cs typeface="Times New Roman" panose="02020603050405020304" pitchFamily="18" charset="0"/>
            </a:endParaRPr>
          </a:p>
          <a:p>
            <a:endParaRPr lang="en-US" altLang="zh-CN" dirty="0"/>
          </a:p>
          <a:p>
            <a:r>
              <a:rPr lang="en-US" altLang="zh-CN" dirty="0">
                <a:solidFill>
                  <a:srgbClr val="0070C0"/>
                </a:solidFill>
                <a:ea typeface="隶书" charset="0"/>
                <a:cs typeface="Times New Roman" panose="02020603050405020304" pitchFamily="18" charset="0"/>
              </a:rPr>
              <a:t>An extra node </a:t>
            </a:r>
            <a:r>
              <a:rPr lang="en-US" altLang="zh-CN" dirty="0">
                <a:ea typeface="隶书" charset="0"/>
                <a:cs typeface="Times New Roman" panose="02020603050405020304" pitchFamily="18" charset="0"/>
              </a:rPr>
              <a:t>on top of the node to represent the winner in all contests</a:t>
            </a:r>
          </a:p>
          <a:p>
            <a:endParaRPr lang="en-US" altLang="zh-CN" dirty="0">
              <a:ea typeface="隶书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ea typeface="隶书" charset="0"/>
                <a:cs typeface="Times New Roman" panose="02020603050405020304" pitchFamily="18" charset="0"/>
              </a:rPr>
              <a:t>Simplified tree updates</a:t>
            </a:r>
            <a:endParaRPr lang="zh-CN" altLang="en-US" sz="3600" dirty="0">
              <a:ea typeface="隶书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8A97B43-84E2-46D7-A01B-32254B94B1C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78572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8D5374-D3ED-496A-9903-52BC60587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Update Procedure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812D88-1C17-4B8E-9467-A031B2806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After removing the minimum node (final winner)</a:t>
            </a:r>
          </a:p>
          <a:p>
            <a:pPr lvl="1"/>
            <a:r>
              <a:rPr lang="en-US" altLang="zh-CN" dirty="0"/>
              <a:t>Update external node by reading a new record from the corresponding run</a:t>
            </a:r>
          </a:p>
          <a:p>
            <a:pPr lvl="1"/>
            <a:r>
              <a:rPr lang="en-US" altLang="zh-CN" dirty="0"/>
              <a:t>Compare the node with its parent</a:t>
            </a:r>
          </a:p>
          <a:p>
            <a:pPr lvl="2"/>
            <a:r>
              <a:rPr lang="en-US" altLang="zh-CN" dirty="0"/>
              <a:t>Update the parent with the new loser</a:t>
            </a:r>
          </a:p>
          <a:p>
            <a:pPr lvl="2"/>
            <a:r>
              <a:rPr lang="en-US" altLang="zh-CN" dirty="0"/>
              <a:t>Advance the winner to the upper level</a:t>
            </a:r>
          </a:p>
          <a:p>
            <a:pPr lvl="1"/>
            <a:r>
              <a:rPr lang="en-US" altLang="zh-CN" dirty="0"/>
              <a:t>Continue to the root</a:t>
            </a:r>
          </a:p>
          <a:p>
            <a:pPr lvl="2"/>
            <a:r>
              <a:rPr lang="en-US" altLang="zh-CN" dirty="0">
                <a:ea typeface="楷体_GB2312" charset="0"/>
              </a:rPr>
              <a:t>Loser at the top level : B[1]</a:t>
            </a:r>
            <a:endParaRPr lang="zh-CN" altLang="en-US" dirty="0">
              <a:ea typeface="楷体_GB2312" charset="0"/>
            </a:endParaRPr>
          </a:p>
          <a:p>
            <a:pPr lvl="2"/>
            <a:r>
              <a:rPr lang="en-US" altLang="zh-CN" dirty="0">
                <a:ea typeface="楷体_GB2312" charset="0"/>
              </a:rPr>
              <a:t>Winner at the top level: B[0]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1113D9-7252-42C1-BD54-4A2D1348A5D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54164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CE3F65-9424-4F22-80F0-487F7D0C4BA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38</a:t>
            </a:fld>
            <a:endParaRPr lang="en-US" altLang="zh-CN"/>
          </a:p>
        </p:txBody>
      </p:sp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26909573-1F4C-497E-BBBD-4F675F45CB03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701215993"/>
              </p:ext>
            </p:extLst>
          </p:nvPr>
        </p:nvGraphicFramePr>
        <p:xfrm>
          <a:off x="1219200" y="161925"/>
          <a:ext cx="9956800" cy="647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69" name="Picture" r:id="rId3" imgW="4000500" imgH="3403600" progId="Word.Picture.8">
                  <p:embed/>
                </p:oleObj>
              </mc:Choice>
              <mc:Fallback>
                <p:oleObj name="Picture" r:id="rId3" imgW="4000500" imgH="3403600" progId="Word.Picture.8">
                  <p:embed/>
                  <p:pic>
                    <p:nvPicPr>
                      <p:cNvPr id="3" name="对象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61925"/>
                        <a:ext cx="9956800" cy="6473825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 Box 7">
            <a:extLst>
              <a:ext uri="{FF2B5EF4-FFF2-40B4-BE49-F238E27FC236}">
                <a16:creationId xmlns:a16="http://schemas.microsoft.com/office/drawing/2014/main" id="{884FA114-2743-42FD-9515-A9DEAA9E96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3572" y="5303839"/>
            <a:ext cx="3481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000000"/>
                </a:solidFill>
                <a:latin typeface="Tahoma" pitchFamily="34" charset="0"/>
                <a:ea typeface="Arial Unicode MS" panose="020B0604020202020204" pitchFamily="34" charset="-122"/>
              </a:rPr>
              <a:t>6</a:t>
            </a:r>
          </a:p>
        </p:txBody>
      </p:sp>
      <p:sp>
        <p:nvSpPr>
          <p:cNvPr id="25" name="Text Box 8">
            <a:extLst>
              <a:ext uri="{FF2B5EF4-FFF2-40B4-BE49-F238E27FC236}">
                <a16:creationId xmlns:a16="http://schemas.microsoft.com/office/drawing/2014/main" id="{BB81A264-EE6A-43AB-8191-E84241EFBB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4102" y="5942014"/>
            <a:ext cx="51167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000000"/>
                </a:solidFill>
                <a:latin typeface="Tahoma" pitchFamily="34" charset="0"/>
                <a:ea typeface="Arial Unicode MS" panose="020B0604020202020204" pitchFamily="34" charset="-122"/>
              </a:rPr>
              <a:t>15</a:t>
            </a:r>
          </a:p>
        </p:txBody>
      </p:sp>
      <p:sp>
        <p:nvSpPr>
          <p:cNvPr id="26" name="AutoShape 9">
            <a:extLst>
              <a:ext uri="{FF2B5EF4-FFF2-40B4-BE49-F238E27FC236}">
                <a16:creationId xmlns:a16="http://schemas.microsoft.com/office/drawing/2014/main" id="{6E8017C9-22ED-450E-B3B3-053AFBFD62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8180" y="2971484"/>
            <a:ext cx="2323797" cy="1235075"/>
          </a:xfrm>
          <a:prstGeom prst="irregularSeal1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07763" dir="189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Lucida Fax"/>
                <a:ea typeface="微软雅黑"/>
              </a:rPr>
              <a:t>L[3]&gt;L[4]</a:t>
            </a:r>
          </a:p>
        </p:txBody>
      </p:sp>
      <p:sp>
        <p:nvSpPr>
          <p:cNvPr id="27" name="Text Box 10">
            <a:extLst>
              <a:ext uri="{FF2B5EF4-FFF2-40B4-BE49-F238E27FC236}">
                <a16:creationId xmlns:a16="http://schemas.microsoft.com/office/drawing/2014/main" id="{E175B680-2612-487A-884F-DBA8D92D77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9028" y="4695826"/>
            <a:ext cx="348172" cy="40011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Arial Unicode MS" panose="020B0604020202020204" pitchFamily="34" charset="-122"/>
              </a:rPr>
              <a:t>3</a:t>
            </a:r>
          </a:p>
        </p:txBody>
      </p:sp>
      <p:sp>
        <p:nvSpPr>
          <p:cNvPr id="28" name="AutoShape 11">
            <a:extLst>
              <a:ext uri="{FF2B5EF4-FFF2-40B4-BE49-F238E27FC236}">
                <a16:creationId xmlns:a16="http://schemas.microsoft.com/office/drawing/2014/main" id="{4661B37D-FC9D-4D4A-8BB9-669CC10AD5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9066" y="1851186"/>
            <a:ext cx="2207395" cy="1262062"/>
          </a:xfrm>
          <a:prstGeom prst="irregularSeal1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07763" dir="189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ahoma" pitchFamily="34" charset="0"/>
              </a:rPr>
              <a:t>L[2]&lt;L[4]</a:t>
            </a:r>
          </a:p>
        </p:txBody>
      </p:sp>
      <p:sp>
        <p:nvSpPr>
          <p:cNvPr id="29" name="Text Box 12">
            <a:extLst>
              <a:ext uri="{FF2B5EF4-FFF2-40B4-BE49-F238E27FC236}">
                <a16:creationId xmlns:a16="http://schemas.microsoft.com/office/drawing/2014/main" id="{886FB946-C500-477A-B68C-81BAFCFE3C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8811" y="4681539"/>
            <a:ext cx="348172" cy="40011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Arial Unicode MS" panose="020B0604020202020204" pitchFamily="34" charset="-122"/>
              </a:rPr>
              <a:t>4</a:t>
            </a:r>
          </a:p>
        </p:txBody>
      </p:sp>
      <p:sp>
        <p:nvSpPr>
          <p:cNvPr id="30" name="Text Box 14">
            <a:extLst>
              <a:ext uri="{FF2B5EF4-FFF2-40B4-BE49-F238E27FC236}">
                <a16:creationId xmlns:a16="http://schemas.microsoft.com/office/drawing/2014/main" id="{8641AA15-6B77-41E4-993C-9EBC4C3589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4429" y="3125789"/>
            <a:ext cx="348172" cy="40011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Arial Unicode MS" panose="020B0604020202020204" pitchFamily="34" charset="-122"/>
              </a:rPr>
              <a:t>2</a:t>
            </a:r>
          </a:p>
        </p:txBody>
      </p:sp>
      <p:sp>
        <p:nvSpPr>
          <p:cNvPr id="31" name="Text Box 15">
            <a:extLst>
              <a:ext uri="{FF2B5EF4-FFF2-40B4-BE49-F238E27FC236}">
                <a16:creationId xmlns:a16="http://schemas.microsoft.com/office/drawing/2014/main" id="{F8599B49-245F-4067-803C-33AF4434F3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2512" y="2225676"/>
            <a:ext cx="348172" cy="40011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Arial Unicode MS" panose="020B0604020202020204" pitchFamily="34" charset="-122"/>
              </a:rPr>
              <a:t>5</a:t>
            </a:r>
          </a:p>
        </p:txBody>
      </p:sp>
      <p:sp>
        <p:nvSpPr>
          <p:cNvPr id="32" name="AutoShape 16">
            <a:extLst>
              <a:ext uri="{FF2B5EF4-FFF2-40B4-BE49-F238E27FC236}">
                <a16:creationId xmlns:a16="http://schemas.microsoft.com/office/drawing/2014/main" id="{49B93DBA-58A9-4F31-92EF-0F73492D07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9079" y="263525"/>
            <a:ext cx="1959780" cy="711200"/>
          </a:xfrm>
          <a:prstGeom prst="cloudCallout">
            <a:avLst>
              <a:gd name="adj1" fmla="val -57949"/>
              <a:gd name="adj2" fmla="val 58704"/>
            </a:avLst>
          </a:prstGeom>
          <a:noFill/>
          <a:ln w="9525">
            <a:noFill/>
            <a:round/>
            <a:headEnd/>
            <a:tailEnd/>
          </a:ln>
          <a:effectLst>
            <a:outerShdw dist="107763" dir="18900000" algn="ctr" rotWithShape="0">
              <a:srgbClr val="808080">
                <a:alpha val="50000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Lucida Fax"/>
                <a:ea typeface="微软雅黑"/>
              </a:rPr>
              <a:t>Final Winner</a:t>
            </a:r>
            <a:endParaRPr lang="zh-CN" altLang="en-US" sz="2000" b="1" dirty="0">
              <a:solidFill>
                <a:srgbClr val="FF0000"/>
              </a:solidFill>
              <a:latin typeface="Lucida Fax"/>
              <a:ea typeface="微软雅黑"/>
            </a:endParaRPr>
          </a:p>
        </p:txBody>
      </p:sp>
      <p:sp>
        <p:nvSpPr>
          <p:cNvPr id="33" name="Text Box 18">
            <a:extLst>
              <a:ext uri="{FF2B5EF4-FFF2-40B4-BE49-F238E27FC236}">
                <a16:creationId xmlns:a16="http://schemas.microsoft.com/office/drawing/2014/main" id="{1AFF5D07-7713-4CB0-9526-BAEED80D51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1449" y="5356226"/>
            <a:ext cx="3129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009999"/>
                </a:solidFill>
                <a:latin typeface="Times New Roman" pitchFamily="18" charset="0"/>
                <a:ea typeface="Arial Unicode MS" panose="020B0604020202020204" pitchFamily="34" charset="-122"/>
              </a:rPr>
              <a:t>8</a:t>
            </a:r>
          </a:p>
        </p:txBody>
      </p:sp>
      <p:sp>
        <p:nvSpPr>
          <p:cNvPr id="34" name="Text Box 19">
            <a:extLst>
              <a:ext uri="{FF2B5EF4-FFF2-40B4-BE49-F238E27FC236}">
                <a16:creationId xmlns:a16="http://schemas.microsoft.com/office/drawing/2014/main" id="{52E00520-5B51-46C4-A505-7F213AF76F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0445" y="5949951"/>
            <a:ext cx="4411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000000"/>
                </a:solidFill>
                <a:latin typeface="Times New Roman" pitchFamily="18" charset="0"/>
                <a:ea typeface="Arial Unicode MS" panose="020B0604020202020204" pitchFamily="34" charset="-122"/>
              </a:rPr>
              <a:t>16</a:t>
            </a:r>
          </a:p>
        </p:txBody>
      </p:sp>
      <p:sp>
        <p:nvSpPr>
          <p:cNvPr id="35" name="Text Box 20">
            <a:extLst>
              <a:ext uri="{FF2B5EF4-FFF2-40B4-BE49-F238E27FC236}">
                <a16:creationId xmlns:a16="http://schemas.microsoft.com/office/drawing/2014/main" id="{42C3C00C-0A1E-41EB-8530-EC5CB5ED09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0708" y="4691064"/>
            <a:ext cx="312906" cy="40011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Arial Unicode MS" panose="020B0604020202020204" pitchFamily="34" charset="-122"/>
              </a:rPr>
              <a:t>5</a:t>
            </a:r>
          </a:p>
        </p:txBody>
      </p:sp>
      <p:sp>
        <p:nvSpPr>
          <p:cNvPr id="36" name="AutoShape 21">
            <a:extLst>
              <a:ext uri="{FF2B5EF4-FFF2-40B4-BE49-F238E27FC236}">
                <a16:creationId xmlns:a16="http://schemas.microsoft.com/office/drawing/2014/main" id="{8B12C748-E714-4C44-9AE2-9B12CFAC32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8407" y="3598864"/>
            <a:ext cx="2323797" cy="1235075"/>
          </a:xfrm>
          <a:prstGeom prst="irregularSeal1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07763" dir="189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Lucida Fax"/>
                <a:ea typeface="微软雅黑"/>
              </a:rPr>
              <a:t>L[5]&gt;L[6]</a:t>
            </a:r>
          </a:p>
        </p:txBody>
      </p:sp>
      <p:sp>
        <p:nvSpPr>
          <p:cNvPr id="37" name="AutoShape 22">
            <a:extLst>
              <a:ext uri="{FF2B5EF4-FFF2-40B4-BE49-F238E27FC236}">
                <a16:creationId xmlns:a16="http://schemas.microsoft.com/office/drawing/2014/main" id="{EF701E7C-8DB8-4147-9707-3B074DB255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3979" y="2833689"/>
            <a:ext cx="2323797" cy="1235075"/>
          </a:xfrm>
          <a:prstGeom prst="irregularSeal1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07763" dir="189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Lucida Fax"/>
                <a:ea typeface="微软雅黑"/>
              </a:rPr>
              <a:t>L[6]&lt;L[8]</a:t>
            </a:r>
          </a:p>
        </p:txBody>
      </p:sp>
      <p:sp>
        <p:nvSpPr>
          <p:cNvPr id="38" name="AutoShape 24">
            <a:extLst>
              <a:ext uri="{FF2B5EF4-FFF2-40B4-BE49-F238E27FC236}">
                <a16:creationId xmlns:a16="http://schemas.microsoft.com/office/drawing/2014/main" id="{C06F0F53-7341-4009-8428-9FDA8FEE70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9079" y="911195"/>
            <a:ext cx="2556601" cy="1263650"/>
          </a:xfrm>
          <a:prstGeom prst="irregularSeal1">
            <a:avLst/>
          </a:prstGeom>
          <a:noFill/>
          <a:ln w="9525">
            <a:noFill/>
            <a:round/>
            <a:headEnd/>
            <a:tailEnd/>
          </a:ln>
          <a:effectLst>
            <a:outerShdw dist="107763" dir="18900000" algn="ctr" rotWithShape="0">
              <a:srgbClr val="808080">
                <a:alpha val="50000"/>
              </a:srgbClr>
            </a:outerShdw>
          </a:effectLst>
        </p:spPr>
        <p:txBody>
          <a:bodyPr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Lucida Fax"/>
                <a:ea typeface="微软雅黑"/>
              </a:rPr>
              <a:t>L[2]&lt;L[6]</a:t>
            </a:r>
          </a:p>
        </p:txBody>
      </p:sp>
      <p:sp>
        <p:nvSpPr>
          <p:cNvPr id="39" name="Text Box 25">
            <a:extLst>
              <a:ext uri="{FF2B5EF4-FFF2-40B4-BE49-F238E27FC236}">
                <a16:creationId xmlns:a16="http://schemas.microsoft.com/office/drawing/2014/main" id="{07C59DF2-2346-475A-B4CC-485EC6352D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6680" y="4687889"/>
            <a:ext cx="312906" cy="40011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Arial Unicode MS" panose="020B0604020202020204" pitchFamily="34" charset="-122"/>
              </a:rPr>
              <a:t>6</a:t>
            </a:r>
          </a:p>
        </p:txBody>
      </p:sp>
      <p:sp>
        <p:nvSpPr>
          <p:cNvPr id="40" name="Text Box 26">
            <a:extLst>
              <a:ext uri="{FF2B5EF4-FFF2-40B4-BE49-F238E27FC236}">
                <a16:creationId xmlns:a16="http://schemas.microsoft.com/office/drawing/2014/main" id="{0F532F60-6EB1-442A-86DF-B9F7EEEBB1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63450" y="3121026"/>
            <a:ext cx="312906" cy="40011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Arial Unicode MS" panose="020B0604020202020204" pitchFamily="34" charset="-122"/>
              </a:rPr>
              <a:t>8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552D3747-BDC7-440E-B0F1-56897533FC81}"/>
              </a:ext>
            </a:extLst>
          </p:cNvPr>
          <p:cNvSpPr/>
          <p:nvPr/>
        </p:nvSpPr>
        <p:spPr>
          <a:xfrm>
            <a:off x="1164054" y="6262484"/>
            <a:ext cx="9385087" cy="3139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>
              <a:lnSpc>
                <a:spcPct val="90000"/>
              </a:lnSpc>
            </a:pPr>
            <a:endParaRPr lang="en-US" altLang="zh-CN" sz="1600" dirty="0">
              <a:solidFill>
                <a:srgbClr val="FF0000"/>
              </a:solidFill>
              <a:latin typeface="+mn-lt"/>
              <a:ea typeface="隶书" charset="0"/>
            </a:endParaRPr>
          </a:p>
        </p:txBody>
      </p:sp>
      <p:sp>
        <p:nvSpPr>
          <p:cNvPr id="22" name="AutoShape 11">
            <a:extLst>
              <a:ext uri="{FF2B5EF4-FFF2-40B4-BE49-F238E27FC236}">
                <a16:creationId xmlns:a16="http://schemas.microsoft.com/office/drawing/2014/main" id="{A37B7F1C-6E2E-47C9-BC2B-161AAACEBB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7506" y="1375658"/>
            <a:ext cx="2207395" cy="1262062"/>
          </a:xfrm>
          <a:prstGeom prst="irregularSeal1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07763" dir="189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  <a:latin typeface="Tahoma" pitchFamily="34" charset="0"/>
              </a:rPr>
              <a:t>L[2]&gt;L[5]</a:t>
            </a:r>
          </a:p>
        </p:txBody>
      </p:sp>
    </p:spTree>
    <p:extLst>
      <p:ext uri="{BB962C8B-B14F-4D97-AF65-F5344CB8AC3E}">
        <p14:creationId xmlns:p14="http://schemas.microsoft.com/office/powerpoint/2010/main" val="1858545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07815 " pathEditMode="relative" ptsTypes="AA">
                                      <p:cBhvr>
                                        <p:cTn id="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26 4.73988E-6 L -0.0007 -0.09295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-46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6191E-6 -4.17921E-6 L 0.0397 -0.06205 " pathEditMode="relative" rAng="0" ptsTypes="AA">
                                      <p:cBhvr>
                                        <p:cTn id="3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79" y="-31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7714E-6 -2.91464E-6 L -0.15097 -0.23895 " pathEditMode="relative" rAng="0" ptsTypes="AA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555" y="-119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82 -0.01226 L 0.2079 -0.14759 " pathEditMode="relative" rAng="0" ptsTypes="AA">
                                      <p:cBhvr>
                                        <p:cTn id="5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04" y="-6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0.0044 L 5.55556E-7 -0.22012 " pathEditMode="relative" rAng="0" ptsTypes="AA">
                                      <p:cBhvr>
                                        <p:cTn id="6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7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0.22011 L 5.55556E-7 -0.29618 " pathEditMode="relative" rAng="0" ptsTypes="AA">
                                      <p:cBhvr>
                                        <p:cTn id="7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8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82 -0.00093 L 0.00382 -0.10659 " pathEditMode="relative" rAng="0" ptsTypes="AA">
                                      <p:cBhvr>
                                        <p:cTn id="9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2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08231 " pathEditMode="relative" ptsTypes="AA">
                                      <p:cBhvr>
                                        <p:cTn id="10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4132 -0.06127 " pathEditMode="relative" ptsTypes="AA">
                                      <p:cBhvr>
                                        <p:cTn id="12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31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29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 override="childStyle">
                                        <p:cTn id="130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italic"/>
                                      </p:to>
                                    </p:set>
                                    <p:set>
                                      <p:cBhvr>
                                        <p:cTn id="131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>
                                        <p:cTn id="132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15226 -0.35514 " pathEditMode="relative" ptsTypes="AA">
                                      <p:cBhvr>
                                        <p:cTn id="14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313 -0.13087 L 0.20313 -0.35075 " pathEditMode="relative" rAng="0" ptsTypes="AA">
                                      <p:cBhvr>
                                        <p:cTn id="14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0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4" grpId="1"/>
      <p:bldP spid="25" grpId="0"/>
      <p:bldP spid="25" grpId="1"/>
      <p:bldP spid="26" grpId="0"/>
      <p:bldP spid="26" grpId="1"/>
      <p:bldP spid="27" grpId="0" animBg="1"/>
      <p:bldP spid="27" grpId="1" animBg="1"/>
      <p:bldP spid="28" grpId="0"/>
      <p:bldP spid="28" grpId="1"/>
      <p:bldP spid="29" grpId="0" animBg="1"/>
      <p:bldP spid="29" grpId="1" animBg="1"/>
      <p:bldP spid="30" grpId="0" animBg="1"/>
      <p:bldP spid="30" grpId="1" animBg="1"/>
      <p:bldP spid="30" grpId="2" animBg="1"/>
      <p:bldP spid="31" grpId="0" animBg="1"/>
      <p:bldP spid="31" grpId="1" animBg="1"/>
      <p:bldP spid="31" grpId="2" animBg="1"/>
      <p:bldP spid="31" grpId="3" animBg="1"/>
      <p:bldP spid="32" grpId="0"/>
      <p:bldP spid="32" grpId="1"/>
      <p:bldP spid="32" grpId="2"/>
      <p:bldP spid="33" grpId="0"/>
      <p:bldP spid="33" grpId="1"/>
      <p:bldP spid="34" grpId="0"/>
      <p:bldP spid="34" grpId="1"/>
      <p:bldP spid="35" grpId="0" animBg="1"/>
      <p:bldP spid="35" grpId="1" animBg="1"/>
      <p:bldP spid="36" grpId="0" animBg="1"/>
      <p:bldP spid="37" grpId="0"/>
      <p:bldP spid="38" grpId="0" animBg="1"/>
      <p:bldP spid="39" grpId="0" animBg="1"/>
      <p:bldP spid="39" grpId="1" animBg="1"/>
      <p:bldP spid="40" grpId="0" build="allAtOnce"/>
      <p:bldP spid="22" grpId="0"/>
      <p:bldP spid="22" grpId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94F3F9-6BFD-45FE-A239-055D05579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Comparison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7D844A-BD6C-4285-B8A5-FED2356A3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ea typeface="楷体_GB2312" charset="0"/>
              </a:rPr>
              <a:t>Winner tree</a:t>
            </a:r>
          </a:p>
          <a:p>
            <a:pPr lvl="1"/>
            <a:r>
              <a:rPr lang="en-US" altLang="zh-CN" dirty="0">
                <a:ea typeface="楷体_GB2312" charset="0"/>
              </a:rPr>
              <a:t>Compare between siblings</a:t>
            </a:r>
          </a:p>
          <a:p>
            <a:endParaRPr lang="en-US" altLang="zh-CN" dirty="0">
              <a:ea typeface="楷体_GB2312" charset="0"/>
            </a:endParaRPr>
          </a:p>
          <a:p>
            <a:r>
              <a:rPr lang="en-US" altLang="zh-CN" dirty="0">
                <a:ea typeface="楷体_GB2312" charset="0"/>
              </a:rPr>
              <a:t>Loser tree</a:t>
            </a:r>
          </a:p>
          <a:p>
            <a:pPr lvl="1"/>
            <a:r>
              <a:rPr lang="en-US" altLang="zh-CN" dirty="0">
                <a:ea typeface="楷体_GB2312" charset="0"/>
              </a:rPr>
              <a:t>Compare child and parent</a:t>
            </a:r>
            <a:endParaRPr lang="zh-CN" altLang="en-US" dirty="0">
              <a:ea typeface="楷体_GB2312" charset="0"/>
            </a:endParaRPr>
          </a:p>
          <a:p>
            <a:endParaRPr lang="en-US" altLang="zh-CN" dirty="0"/>
          </a:p>
          <a:p>
            <a:r>
              <a:rPr lang="en-US" altLang="zh-CN" dirty="0"/>
              <a:t>Heap</a:t>
            </a:r>
          </a:p>
          <a:p>
            <a:pPr lvl="1"/>
            <a:r>
              <a:rPr lang="en-US" altLang="zh-CN" dirty="0"/>
              <a:t>Compare between siblings first</a:t>
            </a:r>
          </a:p>
          <a:p>
            <a:pPr lvl="1"/>
            <a:r>
              <a:rPr lang="en-US" altLang="zh-CN" dirty="0"/>
              <a:t>Then compare smaller child with parent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13D1446-D306-4966-A4D0-FF8CEAFB803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2657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Peripheral </a:t>
            </a:r>
            <a:r>
              <a:rPr lang="en-US" altLang="zh-CN" dirty="0"/>
              <a:t>Storage: </a:t>
            </a:r>
            <a:r>
              <a:rPr kumimoji="1" lang="en-US" altLang="zh-CN" dirty="0"/>
              <a:t>Pros &amp; Cons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Pros: </a:t>
            </a:r>
            <a:r>
              <a:rPr lang="en-US" altLang="zh-CN" dirty="0"/>
              <a:t>c</a:t>
            </a:r>
            <a:r>
              <a:rPr kumimoji="1" lang="en-US" altLang="zh-CN" dirty="0"/>
              <a:t>heap, </a:t>
            </a:r>
            <a:r>
              <a:rPr lang="en-US" altLang="zh-CN" dirty="0"/>
              <a:t>non-volatile</a:t>
            </a:r>
          </a:p>
          <a:p>
            <a:r>
              <a:rPr kumimoji="1" lang="en-US" altLang="zh-CN" dirty="0"/>
              <a:t>Cons: </a:t>
            </a:r>
            <a:r>
              <a:rPr lang="en-US" altLang="zh-CN" dirty="0"/>
              <a:t>h</a:t>
            </a:r>
            <a:r>
              <a:rPr kumimoji="1" lang="en-US" altLang="zh-CN" dirty="0"/>
              <a:t>igh access latency</a:t>
            </a:r>
          </a:p>
          <a:p>
            <a:pPr lvl="1"/>
            <a:r>
              <a:rPr kumimoji="1" lang="en-US" altLang="zh-CN" dirty="0"/>
              <a:t>the access time of main memory is in the order or nanoseconds (10</a:t>
            </a:r>
            <a:r>
              <a:rPr kumimoji="1" lang="en-US" altLang="zh-CN" baseline="30000" dirty="0"/>
              <a:t>-9</a:t>
            </a:r>
            <a:r>
              <a:rPr kumimoji="1" lang="en-US" altLang="zh-CN" dirty="0"/>
              <a:t> s), while the access time of external storage is in the order from milliseconds (10</a:t>
            </a:r>
            <a:r>
              <a:rPr kumimoji="1" lang="en-US" altLang="zh-CN" baseline="30000" dirty="0"/>
              <a:t>-3</a:t>
            </a:r>
            <a:r>
              <a:rPr kumimoji="1" lang="en-US" altLang="zh-CN" dirty="0"/>
              <a:t> s) to seconds</a:t>
            </a:r>
          </a:p>
          <a:p>
            <a:r>
              <a:rPr lang="en-US" altLang="zh-CN" dirty="0"/>
              <a:t>Minimize the external accesses to reduce the execution time of your program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3236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37ED5C-78DC-4490-B88A-DA9B534D6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Loser Tree ADT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F9FE3B-1AD7-4116-9F94-74562DA56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3200" b="1" dirty="0">
                <a:solidFill>
                  <a:srgbClr val="AA0D91"/>
                </a:solidFill>
                <a:latin typeface="Ludica fax"/>
              </a:rPr>
              <a:t>template</a:t>
            </a:r>
            <a:r>
              <a:rPr lang="en-US" altLang="zh-CN" sz="3200" b="1" dirty="0">
                <a:solidFill>
                  <a:srgbClr val="000000"/>
                </a:solidFill>
                <a:latin typeface="Ludica fax"/>
              </a:rPr>
              <a:t>&lt;</a:t>
            </a:r>
            <a:r>
              <a:rPr lang="en-US" altLang="zh-CN" sz="3200" b="1" dirty="0">
                <a:solidFill>
                  <a:srgbClr val="AA0D91"/>
                </a:solidFill>
                <a:latin typeface="Ludica fax"/>
              </a:rPr>
              <a:t>class</a:t>
            </a:r>
            <a:r>
              <a:rPr lang="en-US" altLang="zh-CN" sz="3200" b="1" dirty="0">
                <a:solidFill>
                  <a:srgbClr val="000000"/>
                </a:solidFill>
                <a:latin typeface="Ludica fax"/>
              </a:rPr>
              <a:t> T&gt;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3200" b="1" dirty="0">
                <a:solidFill>
                  <a:srgbClr val="AA0D91"/>
                </a:solidFill>
                <a:latin typeface="Ludica fax"/>
              </a:rPr>
              <a:t>class</a:t>
            </a:r>
            <a:r>
              <a:rPr lang="en-US" altLang="zh-CN" sz="3200" b="1" dirty="0">
                <a:solidFill>
                  <a:srgbClr val="000000"/>
                </a:solidFill>
                <a:latin typeface="Ludica fax"/>
              </a:rPr>
              <a:t> </a:t>
            </a:r>
            <a:r>
              <a:rPr lang="en-US" altLang="zh-CN" sz="3200" b="1" dirty="0" err="1">
                <a:solidFill>
                  <a:srgbClr val="000000"/>
                </a:solidFill>
                <a:latin typeface="Ludica fax"/>
              </a:rPr>
              <a:t>LoserTree</a:t>
            </a:r>
            <a:r>
              <a:rPr lang="en-US" altLang="zh-CN" sz="3200" b="1" dirty="0">
                <a:solidFill>
                  <a:srgbClr val="000000"/>
                </a:solidFill>
                <a:latin typeface="Ludica fax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3200" b="1" dirty="0">
                <a:solidFill>
                  <a:srgbClr val="AA0D91"/>
                </a:solidFill>
                <a:latin typeface="Ludica fax"/>
              </a:rPr>
              <a:t>private</a:t>
            </a:r>
            <a:r>
              <a:rPr lang="en-US" altLang="zh-CN" sz="3200" b="1" dirty="0">
                <a:solidFill>
                  <a:srgbClr val="000000"/>
                </a:solidFill>
                <a:latin typeface="Ludica fax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TW" altLang="en-US" sz="3200" b="1" dirty="0">
                <a:solidFill>
                  <a:srgbClr val="000000"/>
                </a:solidFill>
                <a:latin typeface="Ludica fax"/>
              </a:rPr>
              <a:t>    </a:t>
            </a:r>
            <a:r>
              <a:rPr lang="en-US" altLang="zh-TW" sz="3200" b="1" dirty="0">
                <a:solidFill>
                  <a:srgbClr val="AA0D91"/>
                </a:solidFill>
                <a:latin typeface="Ludica fax"/>
              </a:rPr>
              <a:t>int</a:t>
            </a:r>
            <a:r>
              <a:rPr lang="zh-TW" altLang="en-US" sz="3200" b="1" dirty="0">
                <a:solidFill>
                  <a:srgbClr val="000000"/>
                </a:solidFill>
                <a:latin typeface="Ludica fax"/>
              </a:rPr>
              <a:t> </a:t>
            </a:r>
            <a:r>
              <a:rPr lang="en-US" altLang="zh-TW" sz="3200" b="1" dirty="0" err="1">
                <a:solidFill>
                  <a:srgbClr val="000000"/>
                </a:solidFill>
                <a:latin typeface="Ludica fax"/>
              </a:rPr>
              <a:t>MaxSize</a:t>
            </a:r>
            <a:r>
              <a:rPr lang="en-US" altLang="zh-TW" sz="3200" b="1" dirty="0">
                <a:solidFill>
                  <a:srgbClr val="000000"/>
                </a:solidFill>
                <a:latin typeface="Ludica fax"/>
              </a:rPr>
              <a:t>;	</a:t>
            </a:r>
            <a:r>
              <a:rPr lang="en-US" altLang="zh-TW" sz="3200" b="1" dirty="0">
                <a:solidFill>
                  <a:srgbClr val="007400"/>
                </a:solidFill>
                <a:latin typeface="Ludica fax"/>
              </a:rPr>
              <a:t>// Maximum competitors</a:t>
            </a:r>
            <a:endParaRPr lang="zh-TW" altLang="en-US" sz="3200" b="1" dirty="0">
              <a:solidFill>
                <a:srgbClr val="000000"/>
              </a:solidFill>
              <a:latin typeface="Ludica fax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TW" altLang="en-US" sz="3200" b="1" dirty="0">
                <a:solidFill>
                  <a:srgbClr val="000000"/>
                </a:solidFill>
                <a:latin typeface="Ludica fax"/>
              </a:rPr>
              <a:t>    </a:t>
            </a:r>
            <a:r>
              <a:rPr lang="en-US" altLang="zh-TW" sz="3200" b="1" dirty="0">
                <a:solidFill>
                  <a:srgbClr val="AA0D91"/>
                </a:solidFill>
                <a:latin typeface="Ludica fax"/>
              </a:rPr>
              <a:t>int</a:t>
            </a:r>
            <a:r>
              <a:rPr lang="zh-TW" altLang="en-US" sz="3200" b="1" dirty="0">
                <a:solidFill>
                  <a:srgbClr val="000000"/>
                </a:solidFill>
                <a:latin typeface="Ludica fax"/>
              </a:rPr>
              <a:t> </a:t>
            </a:r>
            <a:r>
              <a:rPr lang="en-US" altLang="zh-TW" sz="3200" b="1" dirty="0">
                <a:solidFill>
                  <a:srgbClr val="000000"/>
                </a:solidFill>
                <a:latin typeface="Ludica fax"/>
              </a:rPr>
              <a:t>n;		</a:t>
            </a:r>
            <a:r>
              <a:rPr lang="en-US" altLang="zh-TW" sz="3200" b="1" dirty="0">
                <a:solidFill>
                  <a:srgbClr val="007400"/>
                </a:solidFill>
                <a:latin typeface="Ludica fax"/>
              </a:rPr>
              <a:t>// Current competitors</a:t>
            </a:r>
            <a:endParaRPr lang="zh-TW" altLang="en-US" sz="3200" b="1" dirty="0">
              <a:solidFill>
                <a:srgbClr val="000000"/>
              </a:solidFill>
              <a:latin typeface="Ludica fax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TW" altLang="en-US" sz="3200" b="1" dirty="0">
                <a:solidFill>
                  <a:srgbClr val="000000"/>
                </a:solidFill>
                <a:latin typeface="Ludica fax"/>
              </a:rPr>
              <a:t>    </a:t>
            </a:r>
            <a:r>
              <a:rPr lang="en-US" altLang="zh-TW" sz="3200" b="1" dirty="0">
                <a:solidFill>
                  <a:srgbClr val="AA0D91"/>
                </a:solidFill>
                <a:latin typeface="Ludica fax"/>
              </a:rPr>
              <a:t>int</a:t>
            </a:r>
            <a:r>
              <a:rPr lang="zh-TW" altLang="en-US" sz="3200" b="1" dirty="0">
                <a:solidFill>
                  <a:srgbClr val="000000"/>
                </a:solidFill>
                <a:latin typeface="Ludica fax"/>
              </a:rPr>
              <a:t> </a:t>
            </a:r>
            <a:r>
              <a:rPr lang="en-US" altLang="zh-TW" sz="3200" b="1" dirty="0" err="1">
                <a:solidFill>
                  <a:srgbClr val="000000"/>
                </a:solidFill>
                <a:latin typeface="Ludica fax"/>
              </a:rPr>
              <a:t>LowExt</a:t>
            </a:r>
            <a:r>
              <a:rPr lang="en-US" altLang="zh-TW" sz="3200" b="1" dirty="0">
                <a:solidFill>
                  <a:srgbClr val="000000"/>
                </a:solidFill>
                <a:latin typeface="Ludica fax"/>
              </a:rPr>
              <a:t>;		</a:t>
            </a:r>
            <a:r>
              <a:rPr lang="en-US" altLang="zh-TW" sz="3200" b="1" dirty="0">
                <a:solidFill>
                  <a:srgbClr val="007400"/>
                </a:solidFill>
                <a:latin typeface="Ludica fax"/>
              </a:rPr>
              <a:t>// External nodes in last level</a:t>
            </a:r>
            <a:endParaRPr lang="zh-TW" altLang="en-US" sz="3200" b="1" dirty="0">
              <a:solidFill>
                <a:srgbClr val="000000"/>
              </a:solidFill>
              <a:latin typeface="Ludica fax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TW" altLang="en-US" sz="3200" b="1" dirty="0">
                <a:solidFill>
                  <a:srgbClr val="000000"/>
                </a:solidFill>
                <a:latin typeface="Ludica fax"/>
              </a:rPr>
              <a:t>    </a:t>
            </a:r>
            <a:r>
              <a:rPr lang="en-US" altLang="zh-TW" sz="3200" b="1" dirty="0">
                <a:solidFill>
                  <a:srgbClr val="AA0D91"/>
                </a:solidFill>
                <a:latin typeface="Ludica fax"/>
              </a:rPr>
              <a:t>int</a:t>
            </a:r>
            <a:r>
              <a:rPr lang="zh-TW" altLang="en-US" sz="3200" b="1" dirty="0">
                <a:solidFill>
                  <a:srgbClr val="000000"/>
                </a:solidFill>
                <a:latin typeface="Ludica fax"/>
              </a:rPr>
              <a:t> </a:t>
            </a:r>
            <a:r>
              <a:rPr lang="en-US" altLang="zh-TW" sz="3200" b="1" dirty="0">
                <a:solidFill>
                  <a:srgbClr val="000000"/>
                </a:solidFill>
                <a:latin typeface="Ludica fax"/>
              </a:rPr>
              <a:t>offset;		</a:t>
            </a:r>
            <a:r>
              <a:rPr lang="en-US" altLang="zh-TW" sz="3200" b="1" dirty="0">
                <a:solidFill>
                  <a:srgbClr val="007400"/>
                </a:solidFill>
                <a:latin typeface="Ludica fax"/>
              </a:rPr>
              <a:t>// Nodes above last level</a:t>
            </a:r>
            <a:endParaRPr lang="zh-TW" altLang="en-US" sz="3200" b="1" dirty="0">
              <a:solidFill>
                <a:srgbClr val="000000"/>
              </a:solidFill>
              <a:latin typeface="Ludica fax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TW" altLang="en-US" sz="3200" b="1" dirty="0">
                <a:solidFill>
                  <a:srgbClr val="000000"/>
                </a:solidFill>
                <a:latin typeface="Ludica fax"/>
              </a:rPr>
              <a:t>    </a:t>
            </a:r>
            <a:r>
              <a:rPr lang="en-US" altLang="zh-TW" sz="3200" b="1" dirty="0">
                <a:solidFill>
                  <a:srgbClr val="AA0D91"/>
                </a:solidFill>
                <a:latin typeface="Ludica fax"/>
              </a:rPr>
              <a:t>int</a:t>
            </a:r>
            <a:r>
              <a:rPr lang="zh-TW" altLang="en-US" sz="3200" b="1" dirty="0">
                <a:solidFill>
                  <a:srgbClr val="000000"/>
                </a:solidFill>
                <a:latin typeface="Ludica fax"/>
              </a:rPr>
              <a:t> * </a:t>
            </a:r>
            <a:r>
              <a:rPr lang="en-US" altLang="zh-TW" sz="3200" b="1" dirty="0">
                <a:solidFill>
                  <a:srgbClr val="000000"/>
                </a:solidFill>
                <a:latin typeface="Ludica fax"/>
              </a:rPr>
              <a:t>B;		</a:t>
            </a:r>
            <a:r>
              <a:rPr lang="en-US" altLang="zh-TW" sz="3200" b="1" dirty="0">
                <a:solidFill>
                  <a:srgbClr val="007400"/>
                </a:solidFill>
                <a:latin typeface="Ludica fax"/>
              </a:rPr>
              <a:t>// Loser tree array (store index of L)</a:t>
            </a:r>
            <a:endParaRPr lang="zh-TW" altLang="en-US" sz="3200" b="1" dirty="0">
              <a:solidFill>
                <a:srgbClr val="000000"/>
              </a:solidFill>
              <a:latin typeface="Ludica fax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TW" altLang="en-US" sz="3200" b="1" dirty="0">
                <a:solidFill>
                  <a:srgbClr val="000000"/>
                </a:solidFill>
                <a:latin typeface="Ludica fax"/>
              </a:rPr>
              <a:t>    </a:t>
            </a:r>
            <a:r>
              <a:rPr lang="en-US" altLang="zh-TW" sz="3200" b="1" dirty="0">
                <a:solidFill>
                  <a:srgbClr val="000000"/>
                </a:solidFill>
                <a:latin typeface="Ludica fax"/>
              </a:rPr>
              <a:t>T * L;		</a:t>
            </a:r>
            <a:r>
              <a:rPr lang="en-US" altLang="zh-TW" sz="3200" b="1" dirty="0">
                <a:solidFill>
                  <a:srgbClr val="007400"/>
                </a:solidFill>
                <a:latin typeface="Ludica fax"/>
              </a:rPr>
              <a:t>// Element array</a:t>
            </a:r>
            <a:endParaRPr lang="zh-TW" altLang="en-US" sz="3200" b="1" dirty="0">
              <a:solidFill>
                <a:srgbClr val="000000"/>
              </a:solidFill>
              <a:latin typeface="Ludica fax"/>
            </a:endParaRPr>
          </a:p>
          <a:p>
            <a:endParaRPr lang="zh-CN" altLang="en-US" b="1" dirty="0">
              <a:latin typeface="Ludica fax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1F8DA01-C824-4196-B9E2-E37FA553359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38132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500BA3-3346-4E47-9ADB-564912F23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Loser Tree ADT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B33F97-C24A-4279-9659-CEFD99B3F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416" y="1196752"/>
            <a:ext cx="11304231" cy="4962749"/>
          </a:xfrm>
        </p:spPr>
        <p:txBody>
          <a:bodyPr>
            <a:normAutofit fontScale="70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3200" b="1" dirty="0">
                <a:solidFill>
                  <a:srgbClr val="AA0D91"/>
                </a:solidFill>
                <a:latin typeface="Ludica fax"/>
              </a:rPr>
              <a:t>public</a:t>
            </a:r>
            <a:r>
              <a:rPr lang="en-US" altLang="zh-CN" sz="3200" b="1" dirty="0">
                <a:solidFill>
                  <a:srgbClr val="000000"/>
                </a:solidFill>
                <a:latin typeface="Ludica fax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3200" b="1" dirty="0" err="1">
                <a:solidFill>
                  <a:srgbClr val="000000"/>
                </a:solidFill>
                <a:latin typeface="Ludica fax"/>
              </a:rPr>
              <a:t>LoserTree</a:t>
            </a:r>
            <a:r>
              <a:rPr lang="en-US" altLang="zh-CN" sz="3200" b="1" dirty="0">
                <a:solidFill>
                  <a:srgbClr val="000000"/>
                </a:solidFill>
                <a:latin typeface="Ludica fax"/>
              </a:rPr>
              <a:t>(</a:t>
            </a:r>
            <a:r>
              <a:rPr lang="en-US" altLang="zh-CN" sz="3200" b="1" dirty="0">
                <a:solidFill>
                  <a:srgbClr val="AA0D91"/>
                </a:solidFill>
                <a:latin typeface="Ludica fax"/>
              </a:rPr>
              <a:t>int</a:t>
            </a:r>
            <a:r>
              <a:rPr lang="en-US" altLang="zh-CN" sz="3200" b="1" dirty="0">
                <a:solidFill>
                  <a:srgbClr val="000000"/>
                </a:solidFill>
                <a:latin typeface="Ludica fax"/>
              </a:rPr>
              <a:t> </a:t>
            </a:r>
            <a:r>
              <a:rPr lang="en-US" altLang="zh-CN" sz="3200" b="1" dirty="0" err="1">
                <a:solidFill>
                  <a:srgbClr val="000000"/>
                </a:solidFill>
                <a:latin typeface="Ludica fax"/>
              </a:rPr>
              <a:t>Treesize</a:t>
            </a:r>
            <a:r>
              <a:rPr lang="en-US" altLang="zh-CN" sz="3200" b="1" dirty="0">
                <a:solidFill>
                  <a:srgbClr val="000000"/>
                </a:solidFill>
                <a:latin typeface="Ludica fax"/>
              </a:rPr>
              <a:t> = MAX);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3200" b="1" dirty="0">
                <a:solidFill>
                  <a:srgbClr val="000000"/>
                </a:solidFill>
                <a:latin typeface="Ludica fax"/>
              </a:rPr>
              <a:t>~</a:t>
            </a:r>
            <a:r>
              <a:rPr lang="en-US" altLang="zh-CN" sz="3200" b="1" dirty="0" err="1">
                <a:solidFill>
                  <a:srgbClr val="000000"/>
                </a:solidFill>
                <a:latin typeface="Ludica fax"/>
              </a:rPr>
              <a:t>LoserTree</a:t>
            </a:r>
            <a:r>
              <a:rPr lang="en-US" altLang="zh-CN" sz="3200" b="1" dirty="0">
                <a:solidFill>
                  <a:srgbClr val="000000"/>
                </a:solidFill>
                <a:latin typeface="Ludica fax"/>
              </a:rPr>
              <a:t>(){</a:t>
            </a:r>
            <a:r>
              <a:rPr lang="en-US" altLang="zh-CN" sz="3200" b="1" dirty="0">
                <a:solidFill>
                  <a:srgbClr val="AA0D91"/>
                </a:solidFill>
                <a:latin typeface="Ludica fax"/>
              </a:rPr>
              <a:t>delete</a:t>
            </a:r>
            <a:r>
              <a:rPr lang="en-US" altLang="zh-CN" sz="3200" b="1" dirty="0">
                <a:solidFill>
                  <a:srgbClr val="000000"/>
                </a:solidFill>
                <a:latin typeface="Ludica fax"/>
              </a:rPr>
              <a:t> [] B;}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CN" sz="3200" b="1" dirty="0">
              <a:solidFill>
                <a:srgbClr val="000000"/>
              </a:solidFill>
              <a:latin typeface="Ludica fax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3200" b="1" dirty="0">
                <a:solidFill>
                  <a:srgbClr val="AA0D91"/>
                </a:solidFill>
                <a:latin typeface="Ludica fax"/>
              </a:rPr>
              <a:t>void</a:t>
            </a:r>
            <a:r>
              <a:rPr lang="en-US" altLang="zh-CN" sz="3200" b="1" dirty="0">
                <a:solidFill>
                  <a:srgbClr val="000000"/>
                </a:solidFill>
                <a:latin typeface="Ludica fax"/>
              </a:rPr>
              <a:t> Initialize(T A[], </a:t>
            </a:r>
            <a:r>
              <a:rPr lang="en-US" altLang="zh-CN" sz="3200" b="1" dirty="0">
                <a:solidFill>
                  <a:srgbClr val="AA0D91"/>
                </a:solidFill>
                <a:latin typeface="Ludica fax"/>
              </a:rPr>
              <a:t>int</a:t>
            </a:r>
            <a:r>
              <a:rPr lang="en-US" altLang="zh-CN" sz="3200" b="1" dirty="0">
                <a:solidFill>
                  <a:srgbClr val="000000"/>
                </a:solidFill>
                <a:latin typeface="Ludica fax"/>
              </a:rPr>
              <a:t> size, </a:t>
            </a:r>
            <a:r>
              <a:rPr lang="en-US" altLang="zh-CN" sz="3200" b="1" dirty="0">
                <a:solidFill>
                  <a:srgbClr val="AA0D91"/>
                </a:solidFill>
                <a:latin typeface="Ludica fax"/>
              </a:rPr>
              <a:t>int</a:t>
            </a:r>
            <a:r>
              <a:rPr lang="en-US" altLang="zh-CN" sz="3200" b="1" dirty="0">
                <a:solidFill>
                  <a:srgbClr val="000000"/>
                </a:solidFill>
                <a:latin typeface="Ludica fax"/>
              </a:rPr>
              <a:t> (*winner)(T A[], </a:t>
            </a:r>
            <a:r>
              <a:rPr lang="en-US" altLang="zh-CN" sz="3200" b="1" dirty="0">
                <a:solidFill>
                  <a:srgbClr val="AA0D91"/>
                </a:solidFill>
                <a:latin typeface="Ludica fax"/>
              </a:rPr>
              <a:t>int</a:t>
            </a:r>
            <a:r>
              <a:rPr lang="en-US" altLang="zh-CN" sz="3200" b="1" dirty="0">
                <a:solidFill>
                  <a:srgbClr val="000000"/>
                </a:solidFill>
                <a:latin typeface="Ludica fax"/>
              </a:rPr>
              <a:t> b, </a:t>
            </a:r>
            <a:r>
              <a:rPr lang="en-US" altLang="zh-CN" sz="3200" b="1" dirty="0">
                <a:solidFill>
                  <a:srgbClr val="AA0D91"/>
                </a:solidFill>
                <a:latin typeface="Ludica fax"/>
              </a:rPr>
              <a:t>int</a:t>
            </a:r>
            <a:r>
              <a:rPr lang="en-US" altLang="zh-CN" sz="3200" b="1" dirty="0">
                <a:solidFill>
                  <a:srgbClr val="000000"/>
                </a:solidFill>
                <a:latin typeface="Ludica fax"/>
              </a:rPr>
              <a:t> c), </a:t>
            </a:r>
            <a:r>
              <a:rPr lang="en-US" altLang="zh-CN" sz="3200" b="1" dirty="0">
                <a:solidFill>
                  <a:srgbClr val="AA0D91"/>
                </a:solidFill>
                <a:latin typeface="Ludica fax"/>
              </a:rPr>
              <a:t>int</a:t>
            </a:r>
            <a:r>
              <a:rPr lang="en-US" altLang="zh-CN" sz="3200" b="1" dirty="0">
                <a:solidFill>
                  <a:srgbClr val="000000"/>
                </a:solidFill>
                <a:latin typeface="Ludica fax"/>
              </a:rPr>
              <a:t>(*loser)(T A[], </a:t>
            </a:r>
            <a:r>
              <a:rPr lang="en-US" altLang="zh-CN" sz="3200" b="1" dirty="0">
                <a:solidFill>
                  <a:srgbClr val="AA0D91"/>
                </a:solidFill>
                <a:latin typeface="Ludica fax"/>
              </a:rPr>
              <a:t>int</a:t>
            </a:r>
            <a:r>
              <a:rPr lang="en-US" altLang="zh-CN" sz="3200" b="1" dirty="0">
                <a:solidFill>
                  <a:srgbClr val="000000"/>
                </a:solidFill>
                <a:latin typeface="Ludica fax"/>
              </a:rPr>
              <a:t> b, </a:t>
            </a:r>
            <a:r>
              <a:rPr lang="en-US" altLang="zh-CN" sz="3200" b="1" dirty="0">
                <a:solidFill>
                  <a:srgbClr val="AA0D91"/>
                </a:solidFill>
                <a:latin typeface="Ludica fax"/>
              </a:rPr>
              <a:t>int</a:t>
            </a:r>
            <a:r>
              <a:rPr lang="en-US" altLang="zh-CN" sz="3200" b="1" dirty="0">
                <a:solidFill>
                  <a:srgbClr val="000000"/>
                </a:solidFill>
                <a:latin typeface="Ludica fax"/>
              </a:rPr>
              <a:t> c));  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CN" sz="3200" b="1" dirty="0">
              <a:solidFill>
                <a:srgbClr val="AA0D91"/>
              </a:solidFill>
              <a:latin typeface="Ludica fax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3200" b="1" dirty="0">
                <a:solidFill>
                  <a:srgbClr val="AA0D91"/>
                </a:solidFill>
                <a:latin typeface="Ludica fax"/>
              </a:rPr>
              <a:t>int</a:t>
            </a:r>
            <a:r>
              <a:rPr lang="en-US" altLang="zh-CN" sz="3200" b="1" dirty="0">
                <a:solidFill>
                  <a:srgbClr val="000000"/>
                </a:solidFill>
                <a:latin typeface="Ludica fax"/>
              </a:rPr>
              <a:t> Winner(); 				</a:t>
            </a:r>
            <a:r>
              <a:rPr lang="en-US" altLang="zh-CN" sz="3200" b="1" dirty="0">
                <a:solidFill>
                  <a:srgbClr val="007400"/>
                </a:solidFill>
                <a:latin typeface="Ludica fax"/>
              </a:rPr>
              <a:t>// Get winner</a:t>
            </a:r>
            <a:endParaRPr lang="en-US" altLang="zh-CN" sz="3200" b="1" dirty="0">
              <a:solidFill>
                <a:srgbClr val="AA0D91"/>
              </a:solidFill>
              <a:latin typeface="Ludica fax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sz="3200" b="1" dirty="0">
              <a:solidFill>
                <a:srgbClr val="AA0D91"/>
              </a:solidFill>
              <a:latin typeface="Ludica fax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3200" b="1" dirty="0">
                <a:solidFill>
                  <a:srgbClr val="007400"/>
                </a:solidFill>
                <a:latin typeface="Ludica fax"/>
              </a:rPr>
              <a:t>// Update tree</a:t>
            </a:r>
            <a:endParaRPr lang="en-US" altLang="zh-CN" sz="3200" b="1" dirty="0">
              <a:solidFill>
                <a:srgbClr val="AA0D91"/>
              </a:solidFill>
              <a:latin typeface="Ludica fax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3200" b="1" dirty="0">
                <a:solidFill>
                  <a:srgbClr val="AA0D91"/>
                </a:solidFill>
                <a:latin typeface="Ludica fax"/>
              </a:rPr>
              <a:t>void</a:t>
            </a:r>
            <a:r>
              <a:rPr lang="en-US" altLang="zh-CN" sz="3200" b="1" dirty="0">
                <a:solidFill>
                  <a:srgbClr val="000000"/>
                </a:solidFill>
                <a:latin typeface="Ludica fax"/>
              </a:rPr>
              <a:t> Play(</a:t>
            </a:r>
            <a:r>
              <a:rPr lang="en-US" altLang="zh-CN" sz="3200" b="1" dirty="0">
                <a:solidFill>
                  <a:srgbClr val="AA0D91"/>
                </a:solidFill>
                <a:latin typeface="Ludica fax"/>
              </a:rPr>
              <a:t>int</a:t>
            </a:r>
            <a:r>
              <a:rPr lang="en-US" altLang="zh-CN" sz="3200" b="1" dirty="0">
                <a:solidFill>
                  <a:srgbClr val="000000"/>
                </a:solidFill>
                <a:latin typeface="Ludica fax"/>
              </a:rPr>
              <a:t> </a:t>
            </a:r>
            <a:r>
              <a:rPr lang="en-US" altLang="zh-CN" sz="3200" b="1" dirty="0" err="1">
                <a:solidFill>
                  <a:srgbClr val="000000"/>
                </a:solidFill>
                <a:latin typeface="Ludica fax"/>
              </a:rPr>
              <a:t>p,</a:t>
            </a:r>
            <a:r>
              <a:rPr lang="en-US" altLang="zh-CN" sz="3200" b="1" dirty="0" err="1">
                <a:solidFill>
                  <a:srgbClr val="AA0D91"/>
                </a:solidFill>
                <a:latin typeface="Ludica fax"/>
              </a:rPr>
              <a:t>int</a:t>
            </a:r>
            <a:r>
              <a:rPr lang="en-US" altLang="zh-CN" sz="3200" b="1" dirty="0">
                <a:solidFill>
                  <a:srgbClr val="000000"/>
                </a:solidFill>
                <a:latin typeface="Ludica fax"/>
              </a:rPr>
              <a:t> </a:t>
            </a:r>
            <a:r>
              <a:rPr lang="en-US" altLang="zh-CN" sz="3200" b="1" dirty="0" err="1">
                <a:solidFill>
                  <a:srgbClr val="000000"/>
                </a:solidFill>
                <a:latin typeface="Ludica fax"/>
              </a:rPr>
              <a:t>lc,</a:t>
            </a:r>
            <a:r>
              <a:rPr lang="en-US" altLang="zh-CN" sz="3200" b="1" dirty="0" err="1">
                <a:solidFill>
                  <a:srgbClr val="AA0D91"/>
                </a:solidFill>
                <a:latin typeface="Ludica fax"/>
              </a:rPr>
              <a:t>int</a:t>
            </a:r>
            <a:r>
              <a:rPr lang="en-US" altLang="zh-CN" sz="3200" b="1" dirty="0">
                <a:solidFill>
                  <a:srgbClr val="000000"/>
                </a:solidFill>
                <a:latin typeface="Ludica fax"/>
              </a:rPr>
              <a:t> </a:t>
            </a:r>
            <a:r>
              <a:rPr lang="en-US" altLang="zh-CN" sz="3200" b="1" dirty="0" err="1">
                <a:solidFill>
                  <a:srgbClr val="000000"/>
                </a:solidFill>
                <a:latin typeface="Ludica fax"/>
              </a:rPr>
              <a:t>rc,</a:t>
            </a:r>
            <a:r>
              <a:rPr lang="en-US" altLang="zh-CN" sz="3200" b="1" dirty="0" err="1">
                <a:solidFill>
                  <a:srgbClr val="AA0D91"/>
                </a:solidFill>
                <a:latin typeface="Ludica fax"/>
              </a:rPr>
              <a:t>int</a:t>
            </a:r>
            <a:r>
              <a:rPr lang="en-US" altLang="zh-CN" sz="3200" b="1" dirty="0">
                <a:solidFill>
                  <a:srgbClr val="000000"/>
                </a:solidFill>
                <a:latin typeface="Ludica fax"/>
              </a:rPr>
              <a:t>(*winner)(T A[],</a:t>
            </a:r>
            <a:r>
              <a:rPr lang="en-US" altLang="zh-CN" sz="3200" b="1" dirty="0">
                <a:solidFill>
                  <a:srgbClr val="AA0D91"/>
                </a:solidFill>
                <a:latin typeface="Ludica fax"/>
              </a:rPr>
              <a:t>int</a:t>
            </a:r>
            <a:r>
              <a:rPr lang="en-US" altLang="zh-CN" sz="3200" b="1" dirty="0">
                <a:solidFill>
                  <a:srgbClr val="000000"/>
                </a:solidFill>
                <a:latin typeface="Ludica fax"/>
              </a:rPr>
              <a:t> </a:t>
            </a:r>
            <a:r>
              <a:rPr lang="en-US" altLang="zh-CN" sz="3200" b="1" dirty="0" err="1">
                <a:solidFill>
                  <a:srgbClr val="000000"/>
                </a:solidFill>
                <a:latin typeface="Ludica fax"/>
              </a:rPr>
              <a:t>b,</a:t>
            </a:r>
            <a:r>
              <a:rPr lang="en-US" altLang="zh-CN" sz="3200" b="1" dirty="0" err="1">
                <a:solidFill>
                  <a:srgbClr val="AA0D91"/>
                </a:solidFill>
                <a:latin typeface="Ludica fax"/>
              </a:rPr>
              <a:t>int</a:t>
            </a:r>
            <a:r>
              <a:rPr lang="en-US" altLang="zh-CN" sz="3200" b="1" dirty="0">
                <a:solidFill>
                  <a:srgbClr val="000000"/>
                </a:solidFill>
                <a:latin typeface="Ludica fax"/>
              </a:rPr>
              <a:t> c)); </a:t>
            </a:r>
            <a:r>
              <a:rPr lang="en-US" altLang="zh-CN" sz="3200" b="1" dirty="0">
                <a:solidFill>
                  <a:srgbClr val="007400"/>
                </a:solidFill>
                <a:latin typeface="Ludica fax"/>
              </a:rPr>
              <a:t>// On </a:t>
            </a:r>
            <a:r>
              <a:rPr lang="en-US" altLang="zh-CN" sz="3200" b="1" dirty="0" err="1">
                <a:solidFill>
                  <a:srgbClr val="007400"/>
                </a:solidFill>
                <a:latin typeface="Ludica fax"/>
              </a:rPr>
              <a:t>init</a:t>
            </a:r>
            <a:endParaRPr lang="en-US" altLang="zh-CN" sz="3200" b="1" dirty="0">
              <a:solidFill>
                <a:srgbClr val="AA0D91"/>
              </a:solidFill>
              <a:latin typeface="Ludica fax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3200" b="1" dirty="0">
                <a:solidFill>
                  <a:srgbClr val="AA0D91"/>
                </a:solidFill>
                <a:latin typeface="Ludica fax"/>
              </a:rPr>
              <a:t>void</a:t>
            </a:r>
            <a:r>
              <a:rPr lang="en-US" altLang="zh-CN" sz="3200" b="1" dirty="0">
                <a:solidFill>
                  <a:srgbClr val="000000"/>
                </a:solidFill>
                <a:latin typeface="Ludica fax"/>
              </a:rPr>
              <a:t> </a:t>
            </a:r>
            <a:r>
              <a:rPr lang="en-US" altLang="zh-CN" sz="3200" b="1" dirty="0" err="1">
                <a:solidFill>
                  <a:srgbClr val="000000"/>
                </a:solidFill>
                <a:latin typeface="Ludica fax"/>
              </a:rPr>
              <a:t>RePlay</a:t>
            </a:r>
            <a:r>
              <a:rPr lang="en-US" altLang="zh-CN" sz="3200" b="1" dirty="0">
                <a:solidFill>
                  <a:srgbClr val="000000"/>
                </a:solidFill>
                <a:latin typeface="Ludica fax"/>
              </a:rPr>
              <a:t>(</a:t>
            </a:r>
            <a:r>
              <a:rPr lang="en-US" altLang="zh-CN" sz="3200" b="1" dirty="0">
                <a:solidFill>
                  <a:srgbClr val="AA0D91"/>
                </a:solidFill>
                <a:latin typeface="Ludica fax"/>
              </a:rPr>
              <a:t>int</a:t>
            </a:r>
            <a:r>
              <a:rPr lang="en-US" altLang="zh-CN" sz="3200" b="1" dirty="0">
                <a:solidFill>
                  <a:srgbClr val="000000"/>
                </a:solidFill>
                <a:latin typeface="Ludica fax"/>
              </a:rPr>
              <a:t> </a:t>
            </a:r>
            <a:r>
              <a:rPr lang="en-US" altLang="zh-CN" sz="3200" b="1" dirty="0" err="1">
                <a:solidFill>
                  <a:srgbClr val="000000"/>
                </a:solidFill>
                <a:latin typeface="Ludica fax"/>
              </a:rPr>
              <a:t>i</a:t>
            </a:r>
            <a:r>
              <a:rPr lang="en-US" altLang="zh-CN" sz="3200" b="1" dirty="0">
                <a:solidFill>
                  <a:srgbClr val="000000"/>
                </a:solidFill>
                <a:latin typeface="Ludica fax"/>
              </a:rPr>
              <a:t>, </a:t>
            </a:r>
            <a:r>
              <a:rPr lang="en-US" altLang="zh-CN" sz="3200" b="1" dirty="0">
                <a:solidFill>
                  <a:srgbClr val="AA0D91"/>
                </a:solidFill>
                <a:latin typeface="Ludica fax"/>
              </a:rPr>
              <a:t>int</a:t>
            </a:r>
            <a:r>
              <a:rPr lang="en-US" altLang="zh-CN" sz="3200" b="1" dirty="0">
                <a:solidFill>
                  <a:srgbClr val="000000"/>
                </a:solidFill>
                <a:latin typeface="Ludica fax"/>
              </a:rPr>
              <a:t>(*winner)(T A[], </a:t>
            </a:r>
            <a:r>
              <a:rPr lang="en-US" altLang="zh-CN" sz="3200" b="1" dirty="0">
                <a:solidFill>
                  <a:srgbClr val="AA0D91"/>
                </a:solidFill>
                <a:latin typeface="Ludica fax"/>
              </a:rPr>
              <a:t>int</a:t>
            </a:r>
            <a:r>
              <a:rPr lang="en-US" altLang="zh-CN" sz="3200" b="1" dirty="0">
                <a:solidFill>
                  <a:srgbClr val="000000"/>
                </a:solidFill>
                <a:latin typeface="Ludica fax"/>
              </a:rPr>
              <a:t> b, </a:t>
            </a:r>
            <a:r>
              <a:rPr lang="en-US" altLang="zh-CN" sz="3200" b="1" dirty="0">
                <a:solidFill>
                  <a:srgbClr val="AA0D91"/>
                </a:solidFill>
                <a:latin typeface="Ludica fax"/>
              </a:rPr>
              <a:t>int</a:t>
            </a:r>
            <a:r>
              <a:rPr lang="en-US" altLang="zh-CN" sz="3200" b="1" dirty="0">
                <a:solidFill>
                  <a:srgbClr val="000000"/>
                </a:solidFill>
                <a:latin typeface="Ludica fax"/>
              </a:rPr>
              <a:t> c), </a:t>
            </a:r>
            <a:r>
              <a:rPr lang="en-US" altLang="zh-CN" sz="3200" b="1" dirty="0">
                <a:solidFill>
                  <a:srgbClr val="AA0D91"/>
                </a:solidFill>
                <a:latin typeface="Ludica fax"/>
              </a:rPr>
              <a:t>int</a:t>
            </a:r>
            <a:r>
              <a:rPr lang="en-US" altLang="zh-CN" sz="3200" b="1" dirty="0">
                <a:solidFill>
                  <a:srgbClr val="000000"/>
                </a:solidFill>
                <a:latin typeface="Ludica fax"/>
              </a:rPr>
              <a:t> (*loser)(T A[], </a:t>
            </a:r>
            <a:r>
              <a:rPr lang="en-US" altLang="zh-CN" sz="3200" b="1" dirty="0">
                <a:solidFill>
                  <a:srgbClr val="AA0D91"/>
                </a:solidFill>
                <a:latin typeface="Ludica fax"/>
              </a:rPr>
              <a:t>int</a:t>
            </a:r>
            <a:r>
              <a:rPr lang="en-US" altLang="zh-CN" sz="3200" b="1" dirty="0">
                <a:solidFill>
                  <a:srgbClr val="000000"/>
                </a:solidFill>
                <a:latin typeface="Ludica fax"/>
              </a:rPr>
              <a:t> b, </a:t>
            </a:r>
            <a:r>
              <a:rPr lang="en-US" altLang="zh-CN" sz="3200" b="1" dirty="0">
                <a:solidFill>
                  <a:srgbClr val="AA0D91"/>
                </a:solidFill>
                <a:latin typeface="Ludica fax"/>
              </a:rPr>
              <a:t>int</a:t>
            </a:r>
            <a:r>
              <a:rPr lang="en-US" altLang="zh-CN" sz="3200" b="1" dirty="0">
                <a:solidFill>
                  <a:srgbClr val="000000"/>
                </a:solidFill>
                <a:latin typeface="Ludica fax"/>
              </a:rPr>
              <a:t> c));</a:t>
            </a:r>
            <a:r>
              <a:rPr lang="en-US" altLang="zh-CN" sz="3200" b="1" dirty="0">
                <a:solidFill>
                  <a:srgbClr val="007400"/>
                </a:solidFill>
                <a:latin typeface="Ludica fax"/>
              </a:rPr>
              <a:t> // On removing </a:t>
            </a:r>
            <a:r>
              <a:rPr lang="en-US" altLang="zh-CN" sz="3200" b="1" dirty="0" err="1">
                <a:solidFill>
                  <a:srgbClr val="007400"/>
                </a:solidFill>
                <a:latin typeface="Ludica fax"/>
              </a:rPr>
              <a:t>i</a:t>
            </a:r>
            <a:endParaRPr lang="en-US" altLang="zh-CN" sz="3200" b="1" dirty="0">
              <a:solidFill>
                <a:srgbClr val="000000"/>
              </a:solidFill>
              <a:latin typeface="Ludica fax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3200" b="1" dirty="0">
                <a:solidFill>
                  <a:srgbClr val="000000"/>
                </a:solidFill>
                <a:latin typeface="Ludica fax"/>
              </a:rPr>
              <a:t>};</a:t>
            </a:r>
          </a:p>
          <a:p>
            <a:pPr marL="0" indent="0">
              <a:spcBef>
                <a:spcPts val="0"/>
              </a:spcBef>
              <a:buNone/>
            </a:pPr>
            <a:endParaRPr lang="zh-CN" altLang="en-US" sz="3200" b="1" dirty="0">
              <a:solidFill>
                <a:srgbClr val="000000"/>
              </a:solidFill>
              <a:latin typeface="Ludica fax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3200" b="1" dirty="0">
                <a:solidFill>
                  <a:srgbClr val="AA0D91"/>
                </a:solidFill>
                <a:latin typeface="Ludica fax"/>
              </a:rPr>
              <a:t>template</a:t>
            </a:r>
            <a:r>
              <a:rPr lang="en-US" altLang="zh-CN" sz="3200" b="1" dirty="0">
                <a:solidFill>
                  <a:srgbClr val="000000"/>
                </a:solidFill>
                <a:latin typeface="Ludica fax"/>
              </a:rPr>
              <a:t>&lt;</a:t>
            </a:r>
            <a:r>
              <a:rPr lang="en-US" altLang="zh-CN" sz="3200" b="1" dirty="0">
                <a:solidFill>
                  <a:srgbClr val="AA0D91"/>
                </a:solidFill>
                <a:latin typeface="Ludica fax"/>
              </a:rPr>
              <a:t>class</a:t>
            </a:r>
            <a:r>
              <a:rPr lang="en-US" altLang="zh-CN" sz="3200" b="1" dirty="0">
                <a:solidFill>
                  <a:srgbClr val="000000"/>
                </a:solidFill>
                <a:latin typeface="Ludica fax"/>
              </a:rPr>
              <a:t> T&gt;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3200" b="1" dirty="0">
                <a:solidFill>
                  <a:srgbClr val="AA0D91"/>
                </a:solidFill>
                <a:latin typeface="Ludica fax"/>
              </a:rPr>
              <a:t>int</a:t>
            </a:r>
            <a:r>
              <a:rPr lang="en-US" altLang="zh-CN" sz="3200" b="1" dirty="0">
                <a:solidFill>
                  <a:srgbClr val="000000"/>
                </a:solidFill>
                <a:latin typeface="Ludica fax"/>
              </a:rPr>
              <a:t> </a:t>
            </a:r>
            <a:r>
              <a:rPr lang="en-US" altLang="zh-CN" sz="3200" b="1" dirty="0" err="1">
                <a:solidFill>
                  <a:srgbClr val="000000"/>
                </a:solidFill>
                <a:latin typeface="Ludica fax"/>
              </a:rPr>
              <a:t>LoserTree</a:t>
            </a:r>
            <a:r>
              <a:rPr lang="en-US" altLang="zh-CN" sz="3200" b="1" dirty="0">
                <a:solidFill>
                  <a:srgbClr val="000000"/>
                </a:solidFill>
                <a:latin typeface="Ludica fax"/>
              </a:rPr>
              <a:t>&lt;T&gt;::Winner(){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is-IS" altLang="zh-CN" sz="3200" b="1" dirty="0">
                <a:solidFill>
                  <a:srgbClr val="000000"/>
                </a:solidFill>
                <a:latin typeface="Ludica fax"/>
              </a:rPr>
              <a:t>	</a:t>
            </a:r>
            <a:r>
              <a:rPr lang="is-IS" altLang="zh-CN" sz="3200" b="1" dirty="0">
                <a:solidFill>
                  <a:srgbClr val="AA0D91"/>
                </a:solidFill>
                <a:latin typeface="Ludica fax"/>
              </a:rPr>
              <a:t>return</a:t>
            </a:r>
            <a:r>
              <a:rPr lang="is-IS" altLang="zh-CN" sz="3200" b="1" dirty="0">
                <a:solidFill>
                  <a:srgbClr val="000000"/>
                </a:solidFill>
                <a:latin typeface="Ludica fax"/>
              </a:rPr>
              <a:t> (n)?B[</a:t>
            </a:r>
            <a:r>
              <a:rPr lang="is-IS" altLang="zh-CN" sz="3200" b="1" dirty="0">
                <a:solidFill>
                  <a:srgbClr val="1C00CF"/>
                </a:solidFill>
                <a:latin typeface="Ludica fax"/>
              </a:rPr>
              <a:t>0</a:t>
            </a:r>
            <a:r>
              <a:rPr lang="is-IS" altLang="zh-CN" sz="3200" b="1" dirty="0">
                <a:solidFill>
                  <a:srgbClr val="000000"/>
                </a:solidFill>
                <a:latin typeface="Ludica fax"/>
              </a:rPr>
              <a:t>]:</a:t>
            </a:r>
            <a:r>
              <a:rPr lang="is-IS" altLang="zh-CN" sz="3200" b="1" dirty="0">
                <a:solidFill>
                  <a:srgbClr val="1C00CF"/>
                </a:solidFill>
                <a:latin typeface="Ludica fax"/>
              </a:rPr>
              <a:t>0</a:t>
            </a:r>
            <a:r>
              <a:rPr lang="is-IS" altLang="zh-CN" sz="3200" b="1" dirty="0">
                <a:solidFill>
                  <a:srgbClr val="000000"/>
                </a:solidFill>
                <a:latin typeface="Ludica fax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is-IS" altLang="zh-CN" sz="3200" b="1" dirty="0">
                <a:solidFill>
                  <a:srgbClr val="000000"/>
                </a:solidFill>
                <a:latin typeface="Ludica fax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CN" sz="3200" b="1" dirty="0">
              <a:solidFill>
                <a:srgbClr val="000000"/>
              </a:solidFill>
              <a:latin typeface="Ludica fax"/>
            </a:endParaRPr>
          </a:p>
          <a:p>
            <a:endParaRPr lang="zh-CN" altLang="en-US" b="1" dirty="0">
              <a:latin typeface="Ludica fax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51C14BA-E396-4847-9AA5-26CD861CC7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20850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CD9A5A-015E-4986-8FFF-8ABC4D7E9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Loser Tree: Init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D42349-0380-4634-B9A8-311C47102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681" y="1365473"/>
            <a:ext cx="11665295" cy="5106765"/>
          </a:xfrm>
        </p:spPr>
        <p:txBody>
          <a:bodyPr>
            <a:normAutofit fontScale="62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TW" sz="3200" b="1" dirty="0">
                <a:solidFill>
                  <a:srgbClr val="AA0D91"/>
                </a:solidFill>
                <a:latin typeface="Ludica fax"/>
              </a:rPr>
              <a:t>template</a:t>
            </a:r>
            <a:r>
              <a:rPr lang="en-US" altLang="zh-TW" sz="3200" b="1" dirty="0">
                <a:solidFill>
                  <a:srgbClr val="000000"/>
                </a:solidFill>
                <a:latin typeface="Ludica fax"/>
              </a:rPr>
              <a:t>&lt;</a:t>
            </a:r>
            <a:r>
              <a:rPr lang="en-US" altLang="zh-TW" sz="3200" b="1" dirty="0">
                <a:solidFill>
                  <a:srgbClr val="AA0D91"/>
                </a:solidFill>
                <a:latin typeface="Ludica fax"/>
              </a:rPr>
              <a:t>class</a:t>
            </a:r>
            <a:r>
              <a:rPr lang="zh-TW" altLang="en-US" sz="3200" b="1" dirty="0">
                <a:solidFill>
                  <a:srgbClr val="000000"/>
                </a:solidFill>
                <a:latin typeface="Ludica fax"/>
              </a:rPr>
              <a:t> </a:t>
            </a:r>
            <a:r>
              <a:rPr lang="en-US" altLang="zh-TW" sz="3200" b="1" dirty="0">
                <a:solidFill>
                  <a:srgbClr val="000000"/>
                </a:solidFill>
                <a:latin typeface="Ludica fax"/>
              </a:rPr>
              <a:t>T&gt;  		</a:t>
            </a:r>
            <a:endParaRPr lang="zh-TW" altLang="en-US" sz="3200" b="1" dirty="0">
              <a:solidFill>
                <a:srgbClr val="000000"/>
              </a:solidFill>
              <a:latin typeface="Ludica fax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3200" b="1" dirty="0">
                <a:solidFill>
                  <a:srgbClr val="AA0D91"/>
                </a:solidFill>
                <a:latin typeface="Ludica fax"/>
              </a:rPr>
              <a:t>void</a:t>
            </a:r>
            <a:r>
              <a:rPr lang="en-US" altLang="zh-CN" sz="3200" b="1" dirty="0">
                <a:solidFill>
                  <a:srgbClr val="000000"/>
                </a:solidFill>
                <a:latin typeface="Ludica fax"/>
              </a:rPr>
              <a:t> </a:t>
            </a:r>
            <a:r>
              <a:rPr lang="en-US" altLang="zh-CN" sz="3200" b="1" dirty="0" err="1">
                <a:solidFill>
                  <a:srgbClr val="000000"/>
                </a:solidFill>
                <a:latin typeface="Ludica fax"/>
              </a:rPr>
              <a:t>LoserTree</a:t>
            </a:r>
            <a:r>
              <a:rPr lang="en-US" altLang="zh-CN" sz="3200" b="1" dirty="0">
                <a:solidFill>
                  <a:srgbClr val="000000"/>
                </a:solidFill>
                <a:latin typeface="Ludica fax"/>
              </a:rPr>
              <a:t>&lt;T&gt;::Initialize(T A[], </a:t>
            </a:r>
            <a:r>
              <a:rPr lang="en-US" altLang="zh-CN" sz="3200" b="1" dirty="0">
                <a:solidFill>
                  <a:srgbClr val="AA0D91"/>
                </a:solidFill>
                <a:latin typeface="Ludica fax"/>
              </a:rPr>
              <a:t>int</a:t>
            </a:r>
            <a:r>
              <a:rPr lang="en-US" altLang="zh-CN" sz="3200" b="1" dirty="0">
                <a:solidFill>
                  <a:srgbClr val="000000"/>
                </a:solidFill>
                <a:latin typeface="Ludica fax"/>
              </a:rPr>
              <a:t> size, </a:t>
            </a:r>
            <a:r>
              <a:rPr lang="en-US" altLang="zh-CN" sz="3200" b="1" dirty="0">
                <a:solidFill>
                  <a:srgbClr val="AA0D91"/>
                </a:solidFill>
                <a:latin typeface="Ludica fax"/>
              </a:rPr>
              <a:t>int</a:t>
            </a:r>
            <a:r>
              <a:rPr lang="en-US" altLang="zh-CN" sz="3200" b="1" dirty="0">
                <a:solidFill>
                  <a:srgbClr val="000000"/>
                </a:solidFill>
                <a:latin typeface="Ludica fax"/>
              </a:rPr>
              <a:t>(*winner)(T A[], </a:t>
            </a:r>
            <a:r>
              <a:rPr lang="en-US" altLang="zh-CN" sz="3200" b="1" dirty="0">
                <a:solidFill>
                  <a:srgbClr val="AA0D91"/>
                </a:solidFill>
                <a:latin typeface="Ludica fax"/>
              </a:rPr>
              <a:t>int</a:t>
            </a:r>
            <a:r>
              <a:rPr lang="en-US" altLang="zh-CN" sz="3200" b="1" dirty="0">
                <a:solidFill>
                  <a:srgbClr val="000000"/>
                </a:solidFill>
                <a:latin typeface="Ludica fax"/>
              </a:rPr>
              <a:t> b, </a:t>
            </a:r>
            <a:r>
              <a:rPr lang="en-US" altLang="zh-CN" sz="3200" b="1" dirty="0">
                <a:solidFill>
                  <a:srgbClr val="AA0D91"/>
                </a:solidFill>
                <a:latin typeface="Ludica fax"/>
              </a:rPr>
              <a:t>int</a:t>
            </a:r>
            <a:r>
              <a:rPr lang="en-US" altLang="zh-CN" sz="3200" b="1" dirty="0">
                <a:solidFill>
                  <a:srgbClr val="000000"/>
                </a:solidFill>
                <a:latin typeface="Ludica fax"/>
              </a:rPr>
              <a:t> c), </a:t>
            </a:r>
            <a:r>
              <a:rPr lang="en-US" altLang="zh-CN" sz="3200" b="1" dirty="0">
                <a:solidFill>
                  <a:srgbClr val="AA0D91"/>
                </a:solidFill>
                <a:latin typeface="Ludica fax"/>
              </a:rPr>
              <a:t>int</a:t>
            </a:r>
            <a:r>
              <a:rPr lang="en-US" altLang="zh-CN" sz="3200" b="1" dirty="0">
                <a:solidFill>
                  <a:srgbClr val="000000"/>
                </a:solidFill>
                <a:latin typeface="Ludica fax"/>
              </a:rPr>
              <a:t>(*loser)(T A[], </a:t>
            </a:r>
            <a:r>
              <a:rPr lang="en-US" altLang="zh-CN" sz="3200" b="1" dirty="0">
                <a:solidFill>
                  <a:srgbClr val="AA0D91"/>
                </a:solidFill>
                <a:latin typeface="Ludica fax"/>
              </a:rPr>
              <a:t>int</a:t>
            </a:r>
            <a:r>
              <a:rPr lang="en-US" altLang="zh-CN" sz="3200" b="1" dirty="0">
                <a:solidFill>
                  <a:srgbClr val="000000"/>
                </a:solidFill>
                <a:latin typeface="Ludica fax"/>
              </a:rPr>
              <a:t> b, </a:t>
            </a:r>
            <a:r>
              <a:rPr lang="en-US" altLang="zh-CN" sz="3200" b="1" dirty="0">
                <a:solidFill>
                  <a:srgbClr val="AA0D91"/>
                </a:solidFill>
                <a:latin typeface="Ludica fax"/>
              </a:rPr>
              <a:t>int</a:t>
            </a:r>
            <a:r>
              <a:rPr lang="en-US" altLang="zh-CN" sz="3200" b="1" dirty="0">
                <a:solidFill>
                  <a:srgbClr val="000000"/>
                </a:solidFill>
                <a:latin typeface="Ludica fax"/>
              </a:rPr>
              <a:t> c))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3200" b="1" dirty="0">
                <a:solidFill>
                  <a:srgbClr val="000000"/>
                </a:solidFill>
                <a:latin typeface="Ludica fax"/>
              </a:rPr>
              <a:t>    </a:t>
            </a:r>
            <a:r>
              <a:rPr lang="en-US" altLang="zh-CN" sz="3200" b="1" dirty="0">
                <a:solidFill>
                  <a:srgbClr val="AA0D91"/>
                </a:solidFill>
                <a:latin typeface="Ludica fax"/>
              </a:rPr>
              <a:t>if </a:t>
            </a:r>
            <a:r>
              <a:rPr lang="en-US" altLang="zh-CN" sz="3200" b="1" dirty="0">
                <a:solidFill>
                  <a:srgbClr val="000000"/>
                </a:solidFill>
                <a:latin typeface="Ludica fax"/>
              </a:rPr>
              <a:t>(size &gt; </a:t>
            </a:r>
            <a:r>
              <a:rPr lang="en-US" altLang="zh-CN" sz="3200" b="1" dirty="0" err="1">
                <a:solidFill>
                  <a:srgbClr val="000000"/>
                </a:solidFill>
                <a:latin typeface="Ludica fax"/>
              </a:rPr>
              <a:t>MaxSize</a:t>
            </a:r>
            <a:r>
              <a:rPr lang="en-US" altLang="zh-CN" sz="3200" b="1" dirty="0">
                <a:solidFill>
                  <a:srgbClr val="000000"/>
                </a:solidFill>
                <a:latin typeface="Ludica fax"/>
              </a:rPr>
              <a:t> || size &lt; </a:t>
            </a:r>
            <a:r>
              <a:rPr lang="en-US" altLang="zh-CN" sz="3200" b="1" dirty="0">
                <a:solidFill>
                  <a:srgbClr val="1C00CF"/>
                </a:solidFill>
                <a:latin typeface="Ludica fax"/>
              </a:rPr>
              <a:t>2</a:t>
            </a:r>
            <a:r>
              <a:rPr lang="en-US" altLang="zh-CN" sz="3200" b="1" dirty="0">
                <a:solidFill>
                  <a:srgbClr val="000000"/>
                </a:solidFill>
                <a:latin typeface="Ludica fax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3200" b="1" dirty="0">
                <a:solidFill>
                  <a:srgbClr val="000000"/>
                </a:solidFill>
                <a:latin typeface="Ludica fax"/>
              </a:rPr>
              <a:t>         </a:t>
            </a:r>
            <a:r>
              <a:rPr lang="en-US" altLang="zh-CN" sz="3200" b="1" dirty="0" err="1">
                <a:solidFill>
                  <a:srgbClr val="000000"/>
                </a:solidFill>
                <a:latin typeface="Ludica fax"/>
              </a:rPr>
              <a:t>cout</a:t>
            </a:r>
            <a:r>
              <a:rPr lang="en-US" altLang="zh-CN" sz="3200" b="1" dirty="0">
                <a:solidFill>
                  <a:srgbClr val="000000"/>
                </a:solidFill>
                <a:latin typeface="Ludica fax"/>
              </a:rPr>
              <a:t>&lt;&lt;</a:t>
            </a:r>
            <a:r>
              <a:rPr lang="en-US" altLang="zh-CN" sz="3200" b="1" dirty="0">
                <a:solidFill>
                  <a:srgbClr val="C41A16"/>
                </a:solidFill>
                <a:latin typeface="Ludica fax"/>
              </a:rPr>
              <a:t>"Bad Input!"</a:t>
            </a:r>
            <a:r>
              <a:rPr lang="en-US" altLang="zh-CN" sz="3200" b="1" dirty="0">
                <a:solidFill>
                  <a:srgbClr val="000000"/>
                </a:solidFill>
                <a:latin typeface="Ludica fax"/>
              </a:rPr>
              <a:t>&lt;&lt;</a:t>
            </a:r>
            <a:r>
              <a:rPr lang="en-US" altLang="zh-CN" sz="3200" b="1" dirty="0" err="1">
                <a:solidFill>
                  <a:srgbClr val="000000"/>
                </a:solidFill>
                <a:latin typeface="Ludica fax"/>
              </a:rPr>
              <a:t>endl</a:t>
            </a:r>
            <a:r>
              <a:rPr lang="en-US" altLang="zh-CN" sz="3200" b="1" dirty="0">
                <a:solidFill>
                  <a:srgbClr val="000000"/>
                </a:solidFill>
                <a:latin typeface="Ludica fax"/>
              </a:rPr>
              <a:t>&lt;&lt;</a:t>
            </a:r>
            <a:r>
              <a:rPr lang="en-US" altLang="zh-CN" sz="3200" b="1" dirty="0" err="1">
                <a:solidFill>
                  <a:srgbClr val="000000"/>
                </a:solidFill>
                <a:latin typeface="Ludica fax"/>
              </a:rPr>
              <a:t>endl</a:t>
            </a:r>
            <a:r>
              <a:rPr lang="en-US" altLang="zh-CN" sz="3200" b="1" dirty="0">
                <a:solidFill>
                  <a:srgbClr val="000000"/>
                </a:solidFill>
                <a:latin typeface="Ludica fax"/>
              </a:rPr>
              <a:t>;</a:t>
            </a:r>
            <a:r>
              <a:rPr lang="is-IS" altLang="zh-CN" sz="3200" b="1" dirty="0">
                <a:solidFill>
                  <a:srgbClr val="000000"/>
                </a:solidFill>
                <a:latin typeface="Ludica fax"/>
              </a:rPr>
              <a:t>    </a:t>
            </a:r>
            <a:r>
              <a:rPr lang="is-IS" altLang="zh-CN" sz="3200" b="1" dirty="0">
                <a:solidFill>
                  <a:srgbClr val="AA0D91"/>
                </a:solidFill>
                <a:latin typeface="Ludica fax"/>
              </a:rPr>
              <a:t>return</a:t>
            </a:r>
            <a:r>
              <a:rPr lang="is-IS" altLang="zh-CN" sz="3200" b="1" dirty="0">
                <a:solidFill>
                  <a:srgbClr val="000000"/>
                </a:solidFill>
                <a:latin typeface="Ludica fax"/>
              </a:rPr>
              <a:t>;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TW" altLang="en-US" sz="3200" b="1" dirty="0">
                <a:solidFill>
                  <a:srgbClr val="000000"/>
                </a:solidFill>
                <a:latin typeface="Ludica fax"/>
              </a:rPr>
              <a:t>    </a:t>
            </a:r>
            <a:r>
              <a:rPr lang="en-US" altLang="zh-TW" sz="3200" b="1" dirty="0">
                <a:solidFill>
                  <a:srgbClr val="000000"/>
                </a:solidFill>
                <a:latin typeface="Ludica fax"/>
              </a:rPr>
              <a:t>n = size;  L = A;    		</a:t>
            </a:r>
            <a:endParaRPr lang="zh-TW" altLang="en-US" sz="3200" b="1" dirty="0">
              <a:solidFill>
                <a:srgbClr val="000000"/>
              </a:solidFill>
              <a:latin typeface="Ludica fax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altLang="zh-CN" sz="3200" b="1" dirty="0">
                <a:solidFill>
                  <a:srgbClr val="000000"/>
                </a:solidFill>
                <a:latin typeface="Ludica fax"/>
              </a:rPr>
              <a:t>    </a:t>
            </a:r>
            <a:r>
              <a:rPr lang="fr-FR" altLang="zh-CN" sz="3200" b="1" dirty="0">
                <a:solidFill>
                  <a:srgbClr val="AA0D91"/>
                </a:solidFill>
                <a:latin typeface="Ludica fax"/>
              </a:rPr>
              <a:t>int</a:t>
            </a:r>
            <a:r>
              <a:rPr lang="fr-FR" altLang="zh-CN" sz="3200" b="1" dirty="0">
                <a:solidFill>
                  <a:srgbClr val="000000"/>
                </a:solidFill>
                <a:latin typeface="Ludica fax"/>
              </a:rPr>
              <a:t> i,s;</a:t>
            </a:r>
            <a:r>
              <a:rPr lang="en-US" altLang="zh-TW" sz="3200" b="1" dirty="0">
                <a:solidFill>
                  <a:srgbClr val="000000"/>
                </a:solidFill>
                <a:latin typeface="Ludica fax"/>
              </a:rPr>
              <a:t> 				</a:t>
            </a:r>
            <a:endParaRPr lang="zh-TW" altLang="en-US" sz="3200" b="1" dirty="0">
              <a:solidFill>
                <a:srgbClr val="000000"/>
              </a:solidFill>
              <a:latin typeface="Ludica fax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da-DK" altLang="zh-CN" sz="3200" b="1" dirty="0">
                <a:solidFill>
                  <a:srgbClr val="000000"/>
                </a:solidFill>
                <a:latin typeface="Ludica fax"/>
              </a:rPr>
              <a:t>    </a:t>
            </a:r>
            <a:r>
              <a:rPr lang="da-DK" altLang="zh-CN" sz="3200" b="1" dirty="0">
                <a:solidFill>
                  <a:srgbClr val="AA0D91"/>
                </a:solidFill>
                <a:latin typeface="Ludica fax"/>
              </a:rPr>
              <a:t>for</a:t>
            </a:r>
            <a:r>
              <a:rPr lang="da-DK" altLang="zh-CN" sz="3200" b="1" dirty="0">
                <a:solidFill>
                  <a:srgbClr val="000000"/>
                </a:solidFill>
                <a:latin typeface="Ludica fax"/>
              </a:rPr>
              <a:t> (s = </a:t>
            </a:r>
            <a:r>
              <a:rPr lang="da-DK" altLang="zh-CN" sz="3200" b="1" dirty="0">
                <a:solidFill>
                  <a:srgbClr val="1C00CF"/>
                </a:solidFill>
                <a:latin typeface="Ludica fax"/>
              </a:rPr>
              <a:t>1</a:t>
            </a:r>
            <a:r>
              <a:rPr lang="da-DK" altLang="zh-CN" sz="3200" b="1" dirty="0">
                <a:solidFill>
                  <a:srgbClr val="000000"/>
                </a:solidFill>
                <a:latin typeface="Ludica fax"/>
              </a:rPr>
              <a:t>; </a:t>
            </a:r>
            <a:r>
              <a:rPr lang="da-DK" altLang="zh-CN" sz="3200" b="1" dirty="0">
                <a:solidFill>
                  <a:srgbClr val="1C00CF"/>
                </a:solidFill>
                <a:latin typeface="Ludica fax"/>
              </a:rPr>
              <a:t>2</a:t>
            </a:r>
            <a:r>
              <a:rPr lang="da-DK" altLang="zh-CN" sz="3200" b="1" dirty="0">
                <a:solidFill>
                  <a:srgbClr val="000000"/>
                </a:solidFill>
                <a:latin typeface="Ludica fax"/>
              </a:rPr>
              <a:t>*s &lt;= n-</a:t>
            </a:r>
            <a:r>
              <a:rPr lang="da-DK" altLang="zh-CN" sz="3200" b="1" dirty="0">
                <a:solidFill>
                  <a:srgbClr val="1C00CF"/>
                </a:solidFill>
                <a:latin typeface="Ludica fax"/>
              </a:rPr>
              <a:t>1</a:t>
            </a:r>
            <a:r>
              <a:rPr lang="da-DK" altLang="zh-CN" sz="3200" b="1" dirty="0">
                <a:solidFill>
                  <a:srgbClr val="000000"/>
                </a:solidFill>
                <a:latin typeface="Ludica fax"/>
              </a:rPr>
              <a:t>; s+=s);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3200" b="1" dirty="0">
                <a:solidFill>
                  <a:srgbClr val="000000"/>
                </a:solidFill>
                <a:latin typeface="Ludica fax"/>
              </a:rPr>
              <a:t>    </a:t>
            </a:r>
            <a:r>
              <a:rPr lang="pl-PL" altLang="zh-CN" sz="3200" b="1" dirty="0">
                <a:solidFill>
                  <a:srgbClr val="000000"/>
                </a:solidFill>
                <a:latin typeface="Ludica fax"/>
              </a:rPr>
              <a:t>LowExt = </a:t>
            </a:r>
            <a:r>
              <a:rPr lang="pl-PL" altLang="zh-CN" sz="3200" b="1" dirty="0">
                <a:solidFill>
                  <a:srgbClr val="1C00CF"/>
                </a:solidFill>
                <a:latin typeface="Ludica fax"/>
              </a:rPr>
              <a:t>2</a:t>
            </a:r>
            <a:r>
              <a:rPr lang="pl-PL" altLang="zh-CN" sz="3200" b="1" dirty="0">
                <a:solidFill>
                  <a:srgbClr val="000000"/>
                </a:solidFill>
                <a:latin typeface="Ludica fax"/>
              </a:rPr>
              <a:t>*(n-s);</a:t>
            </a:r>
            <a:r>
              <a:rPr lang="en-US" altLang="zh-CN" sz="3200" b="1" dirty="0">
                <a:solidFill>
                  <a:srgbClr val="000000"/>
                </a:solidFill>
                <a:latin typeface="Ludica fax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3200" b="1" dirty="0">
                <a:solidFill>
                  <a:srgbClr val="000000"/>
                </a:solidFill>
                <a:latin typeface="Ludica fax"/>
              </a:rPr>
              <a:t>    offset = </a:t>
            </a:r>
            <a:r>
              <a:rPr lang="en-US" altLang="zh-CN" sz="3200" b="1" dirty="0">
                <a:solidFill>
                  <a:srgbClr val="1C00CF"/>
                </a:solidFill>
                <a:latin typeface="Ludica fax"/>
              </a:rPr>
              <a:t>2</a:t>
            </a:r>
            <a:r>
              <a:rPr lang="en-US" altLang="zh-CN" sz="3200" b="1" dirty="0">
                <a:solidFill>
                  <a:srgbClr val="000000"/>
                </a:solidFill>
                <a:latin typeface="Ludica fax"/>
              </a:rPr>
              <a:t>*s-</a:t>
            </a:r>
            <a:r>
              <a:rPr lang="en-US" altLang="zh-CN" sz="3200" b="1" dirty="0">
                <a:solidFill>
                  <a:srgbClr val="1C00CF"/>
                </a:solidFill>
                <a:latin typeface="Ludica fax"/>
              </a:rPr>
              <a:t>1</a:t>
            </a:r>
            <a:r>
              <a:rPr lang="en-US" altLang="zh-CN" sz="3200" b="1" dirty="0">
                <a:solidFill>
                  <a:srgbClr val="000000"/>
                </a:solidFill>
                <a:latin typeface="Ludica fax"/>
              </a:rPr>
              <a:t>;   </a:t>
            </a:r>
            <a:r>
              <a:rPr lang="en-US" altLang="zh-TW" sz="3200" b="1" dirty="0">
                <a:solidFill>
                  <a:srgbClr val="007400"/>
                </a:solidFill>
                <a:latin typeface="Ludica fax"/>
              </a:rPr>
              <a:t>// calculate variables</a:t>
            </a:r>
            <a:endParaRPr lang="en-US" altLang="zh-CN" sz="3200" b="1" dirty="0">
              <a:solidFill>
                <a:srgbClr val="000000"/>
              </a:solidFill>
              <a:latin typeface="Ludica fax"/>
            </a:endParaRPr>
          </a:p>
          <a:p>
            <a:pPr marL="0" indent="0">
              <a:buNone/>
            </a:pPr>
            <a:r>
              <a:rPr lang="en-US" altLang="zh-CN" sz="3200" b="1" dirty="0">
                <a:solidFill>
                  <a:srgbClr val="000000"/>
                </a:solidFill>
                <a:latin typeface="Ludica fax"/>
              </a:rPr>
              <a:t>    </a:t>
            </a:r>
            <a:r>
              <a:rPr lang="en-US" altLang="zh-TW" sz="3200" b="1" dirty="0">
                <a:solidFill>
                  <a:srgbClr val="AA0D91"/>
                </a:solidFill>
                <a:latin typeface="Ludica fax"/>
              </a:rPr>
              <a:t>for</a:t>
            </a:r>
            <a:r>
              <a:rPr lang="zh-TW" altLang="en-US" sz="3200" b="1" dirty="0">
                <a:solidFill>
                  <a:srgbClr val="000000"/>
                </a:solidFill>
                <a:latin typeface="Ludica fax"/>
              </a:rPr>
              <a:t> </a:t>
            </a:r>
            <a:r>
              <a:rPr lang="en-US" altLang="zh-TW" sz="3200" b="1" dirty="0">
                <a:solidFill>
                  <a:srgbClr val="000000"/>
                </a:solidFill>
                <a:latin typeface="Ludica fax"/>
              </a:rPr>
              <a:t>(</a:t>
            </a:r>
            <a:r>
              <a:rPr lang="en-US" altLang="zh-TW" sz="3200" b="1" dirty="0" err="1">
                <a:solidFill>
                  <a:srgbClr val="000000"/>
                </a:solidFill>
                <a:latin typeface="Ludica fax"/>
              </a:rPr>
              <a:t>i</a:t>
            </a:r>
            <a:r>
              <a:rPr lang="en-US" altLang="zh-TW" sz="3200" b="1" dirty="0">
                <a:solidFill>
                  <a:srgbClr val="000000"/>
                </a:solidFill>
                <a:latin typeface="Ludica fax"/>
              </a:rPr>
              <a:t> = </a:t>
            </a:r>
            <a:r>
              <a:rPr lang="en-US" altLang="zh-TW" sz="3200" b="1" dirty="0">
                <a:solidFill>
                  <a:srgbClr val="1C00CF"/>
                </a:solidFill>
                <a:latin typeface="Ludica fax"/>
              </a:rPr>
              <a:t>2</a:t>
            </a:r>
            <a:r>
              <a:rPr lang="en-US" altLang="zh-TW" sz="3200" b="1" dirty="0">
                <a:solidFill>
                  <a:srgbClr val="000000"/>
                </a:solidFill>
                <a:latin typeface="Ludica fax"/>
              </a:rPr>
              <a:t>; </a:t>
            </a:r>
            <a:r>
              <a:rPr lang="en-US" altLang="zh-TW" sz="3200" b="1" dirty="0" err="1">
                <a:solidFill>
                  <a:srgbClr val="000000"/>
                </a:solidFill>
                <a:latin typeface="Ludica fax"/>
              </a:rPr>
              <a:t>i</a:t>
            </a:r>
            <a:r>
              <a:rPr lang="en-US" altLang="zh-TW" sz="3200" b="1" dirty="0">
                <a:solidFill>
                  <a:srgbClr val="000000"/>
                </a:solidFill>
                <a:latin typeface="Ludica fax"/>
              </a:rPr>
              <a:t> &lt;= </a:t>
            </a:r>
            <a:r>
              <a:rPr lang="en-US" altLang="zh-TW" sz="3200" b="1" dirty="0" err="1">
                <a:solidFill>
                  <a:srgbClr val="000000"/>
                </a:solidFill>
                <a:latin typeface="Ludica fax"/>
              </a:rPr>
              <a:t>LowExt</a:t>
            </a:r>
            <a:r>
              <a:rPr lang="en-US" altLang="zh-TW" sz="3200" b="1" dirty="0">
                <a:solidFill>
                  <a:srgbClr val="000000"/>
                </a:solidFill>
                <a:latin typeface="Ludica fax"/>
              </a:rPr>
              <a:t>; </a:t>
            </a:r>
            <a:r>
              <a:rPr lang="en-US" altLang="zh-TW" sz="3200" b="1" dirty="0" err="1">
                <a:solidFill>
                  <a:srgbClr val="000000"/>
                </a:solidFill>
                <a:latin typeface="Ludica fax"/>
              </a:rPr>
              <a:t>i</a:t>
            </a:r>
            <a:r>
              <a:rPr lang="en-US" altLang="zh-TW" sz="3200" b="1" dirty="0">
                <a:solidFill>
                  <a:srgbClr val="000000"/>
                </a:solidFill>
                <a:latin typeface="Ludica fax"/>
              </a:rPr>
              <a:t>+=</a:t>
            </a:r>
            <a:r>
              <a:rPr lang="en-US" altLang="zh-TW" sz="3200" b="1" dirty="0">
                <a:solidFill>
                  <a:srgbClr val="1C00CF"/>
                </a:solidFill>
                <a:latin typeface="Ludica fax"/>
              </a:rPr>
              <a:t>2</a:t>
            </a:r>
            <a:r>
              <a:rPr lang="en-US" altLang="zh-TW" sz="3200" b="1" dirty="0">
                <a:solidFill>
                  <a:srgbClr val="000000"/>
                </a:solidFill>
                <a:latin typeface="Ludica fax"/>
              </a:rPr>
              <a:t>) 		</a:t>
            </a:r>
            <a:r>
              <a:rPr lang="en-US" altLang="zh-TW" sz="3200" b="1" dirty="0">
                <a:solidFill>
                  <a:srgbClr val="007400"/>
                </a:solidFill>
                <a:latin typeface="Ludica fax"/>
              </a:rPr>
              <a:t>// External nodes at last level</a:t>
            </a:r>
            <a:endParaRPr lang="zh-TW" altLang="en-US" sz="3200" b="1" dirty="0">
              <a:solidFill>
                <a:srgbClr val="000000"/>
              </a:solidFill>
              <a:latin typeface="Ludica fax"/>
            </a:endParaRPr>
          </a:p>
          <a:p>
            <a:pPr marL="0" indent="0">
              <a:buNone/>
            </a:pPr>
            <a:r>
              <a:rPr lang="en-US" altLang="zh-CN" sz="3200" b="1" dirty="0">
                <a:solidFill>
                  <a:srgbClr val="000000"/>
                </a:solidFill>
                <a:latin typeface="Ludica fax"/>
              </a:rPr>
              <a:t>        Play((</a:t>
            </a:r>
            <a:r>
              <a:rPr lang="en-US" altLang="zh-CN" sz="3200" b="1" dirty="0" err="1">
                <a:solidFill>
                  <a:srgbClr val="000000"/>
                </a:solidFill>
                <a:latin typeface="Ludica fax"/>
              </a:rPr>
              <a:t>offset+i</a:t>
            </a:r>
            <a:r>
              <a:rPr lang="en-US" altLang="zh-CN" sz="3200" b="1" dirty="0">
                <a:solidFill>
                  <a:srgbClr val="000000"/>
                </a:solidFill>
                <a:latin typeface="Ludica fax"/>
              </a:rPr>
              <a:t>)/</a:t>
            </a:r>
            <a:r>
              <a:rPr lang="en-US" altLang="zh-CN" sz="3200" b="1" dirty="0">
                <a:solidFill>
                  <a:srgbClr val="1C00CF"/>
                </a:solidFill>
                <a:latin typeface="Ludica fax"/>
              </a:rPr>
              <a:t>2</a:t>
            </a:r>
            <a:r>
              <a:rPr lang="en-US" altLang="zh-CN" sz="3200" b="1" dirty="0">
                <a:solidFill>
                  <a:srgbClr val="000000"/>
                </a:solidFill>
                <a:latin typeface="Ludica fax"/>
              </a:rPr>
              <a:t>, i-</a:t>
            </a:r>
            <a:r>
              <a:rPr lang="en-US" altLang="zh-CN" sz="3200" b="1" dirty="0">
                <a:solidFill>
                  <a:srgbClr val="1C00CF"/>
                </a:solidFill>
                <a:latin typeface="Ludica fax"/>
              </a:rPr>
              <a:t>1</a:t>
            </a:r>
            <a:r>
              <a:rPr lang="en-US" altLang="zh-CN" sz="3200" b="1" dirty="0">
                <a:solidFill>
                  <a:srgbClr val="000000"/>
                </a:solidFill>
                <a:latin typeface="Ludica fax"/>
              </a:rPr>
              <a:t>, </a:t>
            </a:r>
            <a:r>
              <a:rPr lang="en-US" altLang="zh-CN" sz="3200" b="1" dirty="0" err="1">
                <a:solidFill>
                  <a:srgbClr val="000000"/>
                </a:solidFill>
                <a:latin typeface="Ludica fax"/>
              </a:rPr>
              <a:t>i</a:t>
            </a:r>
            <a:r>
              <a:rPr lang="en-US" altLang="zh-CN" sz="3200" b="1" dirty="0">
                <a:solidFill>
                  <a:srgbClr val="000000"/>
                </a:solidFill>
                <a:latin typeface="Ludica fax"/>
              </a:rPr>
              <a:t>, winner, loser);</a:t>
            </a:r>
          </a:p>
          <a:p>
            <a:pPr marL="0" indent="0">
              <a:buNone/>
            </a:pPr>
            <a:r>
              <a:rPr lang="en-US" altLang="zh-CN" sz="3200" b="1" dirty="0">
                <a:solidFill>
                  <a:srgbClr val="AA0D91"/>
                </a:solidFill>
                <a:latin typeface="Ludica fax"/>
              </a:rPr>
              <a:t>    if</a:t>
            </a:r>
            <a:r>
              <a:rPr lang="zh-CN" altLang="en-US" sz="3200" b="1" dirty="0">
                <a:solidFill>
                  <a:srgbClr val="000000"/>
                </a:solidFill>
                <a:latin typeface="Ludica fax"/>
              </a:rPr>
              <a:t> </a:t>
            </a:r>
            <a:r>
              <a:rPr lang="en-US" altLang="zh-CN" sz="3200" b="1" dirty="0">
                <a:solidFill>
                  <a:srgbClr val="000000"/>
                </a:solidFill>
                <a:latin typeface="Ludica fax"/>
              </a:rPr>
              <a:t>(n%</a:t>
            </a:r>
            <a:r>
              <a:rPr lang="en-US" altLang="zh-CN" sz="3200" b="1" dirty="0">
                <a:solidFill>
                  <a:srgbClr val="1C00CF"/>
                </a:solidFill>
                <a:latin typeface="Ludica fax"/>
              </a:rPr>
              <a:t>2</a:t>
            </a:r>
            <a:r>
              <a:rPr lang="en-US" altLang="zh-CN" sz="3200" b="1" dirty="0">
                <a:solidFill>
                  <a:srgbClr val="000000"/>
                </a:solidFill>
                <a:latin typeface="Ludica fax"/>
              </a:rPr>
              <a:t>) {				</a:t>
            </a:r>
            <a:r>
              <a:rPr lang="en-US" altLang="zh-CN" sz="3200" b="1" dirty="0">
                <a:solidFill>
                  <a:srgbClr val="007400"/>
                </a:solidFill>
                <a:latin typeface="Ludica fax"/>
              </a:rPr>
              <a:t>// n</a:t>
            </a:r>
            <a:r>
              <a:rPr lang="zh-CN" altLang="en-US" sz="3200" b="1" dirty="0">
                <a:solidFill>
                  <a:srgbClr val="007400"/>
                </a:solidFill>
                <a:latin typeface="Ludica fax"/>
              </a:rPr>
              <a:t> </a:t>
            </a:r>
            <a:r>
              <a:rPr lang="en-US" altLang="zh-CN" sz="3200" b="1" dirty="0">
                <a:solidFill>
                  <a:srgbClr val="007400"/>
                </a:solidFill>
                <a:latin typeface="Ludica fax"/>
              </a:rPr>
              <a:t>is node, one external node plays with internal node</a:t>
            </a:r>
            <a:endParaRPr lang="zh-CN" altLang="en-US" sz="3200" b="1" dirty="0">
              <a:solidFill>
                <a:srgbClr val="000000"/>
              </a:solidFill>
              <a:latin typeface="Ludica fax"/>
            </a:endParaRPr>
          </a:p>
          <a:p>
            <a:pPr marL="0" indent="0">
              <a:buNone/>
            </a:pPr>
            <a:r>
              <a:rPr lang="en-US" altLang="zh-CN" sz="3200" b="1" dirty="0">
                <a:solidFill>
                  <a:srgbClr val="000000"/>
                </a:solidFill>
                <a:latin typeface="Ludica fax"/>
              </a:rPr>
              <a:t>        Play(n/</a:t>
            </a:r>
            <a:r>
              <a:rPr lang="en-US" altLang="zh-CN" sz="3200" b="1" dirty="0">
                <a:solidFill>
                  <a:srgbClr val="1C00CF"/>
                </a:solidFill>
                <a:latin typeface="Ludica fax"/>
              </a:rPr>
              <a:t>2</a:t>
            </a:r>
            <a:r>
              <a:rPr lang="en-US" altLang="zh-CN" sz="3200" b="1" dirty="0">
                <a:solidFill>
                  <a:srgbClr val="000000"/>
                </a:solidFill>
                <a:latin typeface="Ludica fax"/>
              </a:rPr>
              <a:t>,B[(n-</a:t>
            </a:r>
            <a:r>
              <a:rPr lang="en-US" altLang="zh-CN" sz="3200" b="1" dirty="0">
                <a:solidFill>
                  <a:srgbClr val="1C00CF"/>
                </a:solidFill>
                <a:latin typeface="Ludica fax"/>
              </a:rPr>
              <a:t>1</a:t>
            </a:r>
            <a:r>
              <a:rPr lang="en-US" altLang="zh-CN" sz="3200" b="1" dirty="0">
                <a:solidFill>
                  <a:srgbClr val="000000"/>
                </a:solidFill>
                <a:latin typeface="Ludica fax"/>
              </a:rPr>
              <a:t>)/</a:t>
            </a:r>
            <a:r>
              <a:rPr lang="en-US" altLang="zh-CN" sz="3200" b="1" dirty="0">
                <a:solidFill>
                  <a:srgbClr val="1C00CF"/>
                </a:solidFill>
                <a:latin typeface="Ludica fax"/>
              </a:rPr>
              <a:t>2</a:t>
            </a:r>
            <a:r>
              <a:rPr lang="en-US" altLang="zh-CN" sz="3200" b="1" dirty="0">
                <a:solidFill>
                  <a:srgbClr val="000000"/>
                </a:solidFill>
                <a:latin typeface="Ludica fax"/>
              </a:rPr>
              <a:t>],LowExt+</a:t>
            </a:r>
            <a:r>
              <a:rPr lang="en-US" altLang="zh-CN" sz="3200" b="1" dirty="0">
                <a:solidFill>
                  <a:srgbClr val="1C00CF"/>
                </a:solidFill>
                <a:latin typeface="Ludica fax"/>
              </a:rPr>
              <a:t>1</a:t>
            </a:r>
            <a:r>
              <a:rPr lang="en-US" altLang="zh-CN" sz="3200" b="1" dirty="0">
                <a:solidFill>
                  <a:srgbClr val="000000"/>
                </a:solidFill>
                <a:latin typeface="Ludica fax"/>
              </a:rPr>
              <a:t>,winner,loser);  </a:t>
            </a:r>
            <a:r>
              <a:rPr lang="pl-PL" altLang="zh-CN" sz="3200" b="1" dirty="0">
                <a:solidFill>
                  <a:srgbClr val="000000"/>
                </a:solidFill>
                <a:latin typeface="Ludica fax"/>
              </a:rPr>
              <a:t>i = LowExt+</a:t>
            </a:r>
            <a:r>
              <a:rPr lang="pl-PL" altLang="zh-CN" sz="3200" b="1" dirty="0">
                <a:solidFill>
                  <a:srgbClr val="1C00CF"/>
                </a:solidFill>
                <a:latin typeface="Ludica fax"/>
              </a:rPr>
              <a:t>3</a:t>
            </a:r>
            <a:r>
              <a:rPr lang="pl-PL" altLang="zh-CN" sz="3200" b="1" dirty="0">
                <a:solidFill>
                  <a:srgbClr val="000000"/>
                </a:solidFill>
                <a:latin typeface="Ludica fax"/>
              </a:rPr>
              <a:t>;</a:t>
            </a:r>
          </a:p>
          <a:p>
            <a:pPr marL="0" indent="0">
              <a:buNone/>
            </a:pPr>
            <a:r>
              <a:rPr lang="en-US" altLang="zh-CN" sz="3200" b="1" dirty="0">
                <a:solidFill>
                  <a:srgbClr val="000000"/>
                </a:solidFill>
                <a:latin typeface="Ludica fax"/>
              </a:rPr>
              <a:t>    </a:t>
            </a:r>
            <a:r>
              <a:rPr lang="pl-PL" altLang="zh-CN" sz="3200" b="1" dirty="0">
                <a:solidFill>
                  <a:srgbClr val="000000"/>
                </a:solidFill>
                <a:latin typeface="Ludica fax"/>
              </a:rPr>
              <a:t>}</a:t>
            </a:r>
            <a:r>
              <a:rPr lang="en-US" altLang="zh-CN" sz="3200" b="1" dirty="0">
                <a:solidFill>
                  <a:srgbClr val="000000"/>
                </a:solidFill>
                <a:latin typeface="Ludica fax"/>
              </a:rPr>
              <a:t> </a:t>
            </a:r>
          </a:p>
          <a:p>
            <a:pPr marL="0" indent="0">
              <a:buNone/>
            </a:pPr>
            <a:r>
              <a:rPr lang="en-US" altLang="zh-CN" sz="3200" b="1" dirty="0">
                <a:solidFill>
                  <a:srgbClr val="000000"/>
                </a:solidFill>
                <a:latin typeface="Ludica fax"/>
              </a:rPr>
              <a:t>    </a:t>
            </a:r>
            <a:r>
              <a:rPr lang="pl-PL" altLang="zh-CN" sz="3200" b="1" dirty="0">
                <a:solidFill>
                  <a:srgbClr val="AA0D91"/>
                </a:solidFill>
                <a:latin typeface="Ludica fax"/>
              </a:rPr>
              <a:t>else</a:t>
            </a:r>
            <a:r>
              <a:rPr lang="pl-PL" altLang="zh-CN" sz="3200" b="1" dirty="0">
                <a:solidFill>
                  <a:srgbClr val="000000"/>
                </a:solidFill>
                <a:latin typeface="Ludica fax"/>
              </a:rPr>
              <a:t> i = LowExt+</a:t>
            </a:r>
            <a:r>
              <a:rPr lang="pl-PL" altLang="zh-CN" sz="3200" b="1" dirty="0">
                <a:solidFill>
                  <a:srgbClr val="1C00CF"/>
                </a:solidFill>
                <a:latin typeface="Ludica fax"/>
              </a:rPr>
              <a:t>2</a:t>
            </a:r>
            <a:r>
              <a:rPr lang="pl-PL" altLang="zh-CN" sz="3200" b="1" dirty="0">
                <a:solidFill>
                  <a:srgbClr val="000000"/>
                </a:solidFill>
                <a:latin typeface="Ludica fax"/>
              </a:rPr>
              <a:t>;</a:t>
            </a:r>
          </a:p>
          <a:p>
            <a:pPr marL="0" indent="0">
              <a:buNone/>
            </a:pPr>
            <a:r>
              <a:rPr lang="en-US" altLang="zh-TW" sz="3200" b="1" dirty="0">
                <a:solidFill>
                  <a:srgbClr val="AA0D91"/>
                </a:solidFill>
                <a:latin typeface="Ludica fax"/>
              </a:rPr>
              <a:t>    for</a:t>
            </a:r>
            <a:r>
              <a:rPr lang="zh-TW" altLang="en-US" sz="3200" b="1" dirty="0">
                <a:solidFill>
                  <a:srgbClr val="000000"/>
                </a:solidFill>
                <a:latin typeface="Ludica fax"/>
              </a:rPr>
              <a:t> </a:t>
            </a:r>
            <a:r>
              <a:rPr lang="en-US" altLang="zh-TW" sz="3200" b="1" dirty="0">
                <a:solidFill>
                  <a:srgbClr val="000000"/>
                </a:solidFill>
                <a:latin typeface="Ludica fax"/>
              </a:rPr>
              <a:t>(; </a:t>
            </a:r>
            <a:r>
              <a:rPr lang="en-US" altLang="zh-TW" sz="3200" b="1" dirty="0" err="1">
                <a:solidFill>
                  <a:srgbClr val="000000"/>
                </a:solidFill>
                <a:latin typeface="Ludica fax"/>
              </a:rPr>
              <a:t>i</a:t>
            </a:r>
            <a:r>
              <a:rPr lang="en-US" altLang="zh-TW" sz="3200" b="1" dirty="0">
                <a:solidFill>
                  <a:srgbClr val="000000"/>
                </a:solidFill>
                <a:latin typeface="Ludica fax"/>
              </a:rPr>
              <a:t>&lt;=n; </a:t>
            </a:r>
            <a:r>
              <a:rPr lang="en-US" altLang="zh-TW" sz="3200" b="1" dirty="0" err="1">
                <a:solidFill>
                  <a:srgbClr val="000000"/>
                </a:solidFill>
                <a:latin typeface="Ludica fax"/>
              </a:rPr>
              <a:t>i</a:t>
            </a:r>
            <a:r>
              <a:rPr lang="en-US" altLang="zh-TW" sz="3200" b="1" dirty="0">
                <a:solidFill>
                  <a:srgbClr val="000000"/>
                </a:solidFill>
                <a:latin typeface="Ludica fax"/>
              </a:rPr>
              <a:t>+=</a:t>
            </a:r>
            <a:r>
              <a:rPr lang="en-US" altLang="zh-TW" sz="3200" b="1" dirty="0">
                <a:solidFill>
                  <a:srgbClr val="1C00CF"/>
                </a:solidFill>
                <a:latin typeface="Ludica fax"/>
              </a:rPr>
              <a:t>2</a:t>
            </a:r>
            <a:r>
              <a:rPr lang="en-US" altLang="zh-TW" sz="3200" b="1" dirty="0">
                <a:solidFill>
                  <a:srgbClr val="000000"/>
                </a:solidFill>
                <a:latin typeface="Ludica fax"/>
              </a:rPr>
              <a:t>)   			</a:t>
            </a:r>
            <a:r>
              <a:rPr lang="en-US" altLang="zh-TW" sz="3200" b="1" dirty="0">
                <a:solidFill>
                  <a:srgbClr val="007400"/>
                </a:solidFill>
                <a:latin typeface="Ludica fax"/>
              </a:rPr>
              <a:t>// Remaining</a:t>
            </a:r>
            <a:r>
              <a:rPr lang="zh-TW" altLang="en-US" sz="3200" b="1" dirty="0">
                <a:solidFill>
                  <a:srgbClr val="007400"/>
                </a:solidFill>
                <a:latin typeface="Ludica fax"/>
              </a:rPr>
              <a:t> </a:t>
            </a:r>
            <a:r>
              <a:rPr lang="en-US" altLang="zh-TW" sz="3200" b="1" dirty="0">
                <a:solidFill>
                  <a:srgbClr val="007400"/>
                </a:solidFill>
                <a:latin typeface="Ludica fax"/>
              </a:rPr>
              <a:t>external nodes</a:t>
            </a:r>
            <a:endParaRPr lang="zh-TW" altLang="en-US" sz="3200" b="1" dirty="0">
              <a:solidFill>
                <a:srgbClr val="000000"/>
              </a:solidFill>
              <a:latin typeface="Ludica fax"/>
            </a:endParaRPr>
          </a:p>
          <a:p>
            <a:pPr marL="0" indent="0">
              <a:buNone/>
            </a:pPr>
            <a:r>
              <a:rPr lang="en-US" altLang="zh-CN" sz="3200" b="1" dirty="0">
                <a:solidFill>
                  <a:srgbClr val="000000"/>
                </a:solidFill>
                <a:latin typeface="Ludica fax"/>
              </a:rPr>
              <a:t>	Play((i-LowExt+n-</a:t>
            </a:r>
            <a:r>
              <a:rPr lang="en-US" altLang="zh-CN" sz="3200" b="1" dirty="0">
                <a:solidFill>
                  <a:srgbClr val="1C00CF"/>
                </a:solidFill>
                <a:latin typeface="Ludica fax"/>
              </a:rPr>
              <a:t>1</a:t>
            </a:r>
            <a:r>
              <a:rPr lang="en-US" altLang="zh-CN" sz="3200" b="1" dirty="0">
                <a:solidFill>
                  <a:srgbClr val="000000"/>
                </a:solidFill>
                <a:latin typeface="Ludica fax"/>
              </a:rPr>
              <a:t>)/</a:t>
            </a:r>
            <a:r>
              <a:rPr lang="en-US" altLang="zh-CN" sz="3200" b="1" dirty="0">
                <a:solidFill>
                  <a:srgbClr val="1C00CF"/>
                </a:solidFill>
                <a:latin typeface="Ludica fax"/>
              </a:rPr>
              <a:t>2</a:t>
            </a:r>
            <a:r>
              <a:rPr lang="en-US" altLang="zh-CN" sz="3200" b="1" dirty="0">
                <a:solidFill>
                  <a:srgbClr val="000000"/>
                </a:solidFill>
                <a:latin typeface="Ludica fax"/>
              </a:rPr>
              <a:t>, i-</a:t>
            </a:r>
            <a:r>
              <a:rPr lang="en-US" altLang="zh-CN" sz="3200" b="1" dirty="0">
                <a:solidFill>
                  <a:srgbClr val="1C00CF"/>
                </a:solidFill>
                <a:latin typeface="Ludica fax"/>
              </a:rPr>
              <a:t>1</a:t>
            </a:r>
            <a:r>
              <a:rPr lang="en-US" altLang="zh-CN" sz="3200" b="1" dirty="0">
                <a:solidFill>
                  <a:srgbClr val="000000"/>
                </a:solidFill>
                <a:latin typeface="Ludica fax"/>
              </a:rPr>
              <a:t>, </a:t>
            </a:r>
            <a:r>
              <a:rPr lang="en-US" altLang="zh-CN" sz="3200" b="1" dirty="0" err="1">
                <a:solidFill>
                  <a:srgbClr val="000000"/>
                </a:solidFill>
                <a:latin typeface="Ludica fax"/>
              </a:rPr>
              <a:t>i</a:t>
            </a:r>
            <a:r>
              <a:rPr lang="en-US" altLang="zh-CN" sz="3200" b="1" dirty="0">
                <a:solidFill>
                  <a:srgbClr val="000000"/>
                </a:solidFill>
                <a:latin typeface="Ludica fax"/>
              </a:rPr>
              <a:t>, winner, loser);</a:t>
            </a:r>
          </a:p>
          <a:p>
            <a:pPr marL="0" indent="0">
              <a:buNone/>
            </a:pPr>
            <a:r>
              <a:rPr lang="en-US" altLang="zh-CN" sz="3200" b="1" dirty="0">
                <a:solidFill>
                  <a:srgbClr val="000000"/>
                </a:solidFill>
                <a:latin typeface="Ludica fax"/>
              </a:rPr>
              <a:t> }}</a:t>
            </a:r>
          </a:p>
          <a:p>
            <a:endParaRPr lang="zh-CN" altLang="en-US" b="1" dirty="0">
              <a:latin typeface="Ludica fax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1D9F490-25A6-44BD-9DF2-294321C117A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86097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188D15-6892-48FC-A285-A2581C3CB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Loser Tree: Play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E3CB8B-9473-48BC-A56C-A2E8E4078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417" y="1124744"/>
            <a:ext cx="10972800" cy="5034757"/>
          </a:xfrm>
        </p:spPr>
        <p:txBody>
          <a:bodyPr>
            <a:normAutofit fontScale="85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3200" b="1" dirty="0">
                <a:solidFill>
                  <a:srgbClr val="AA0D91"/>
                </a:solidFill>
                <a:latin typeface="Ludica fax"/>
              </a:rPr>
              <a:t>template</a:t>
            </a:r>
            <a:r>
              <a:rPr lang="en-US" altLang="zh-CN" sz="3200" b="1" dirty="0">
                <a:solidFill>
                  <a:srgbClr val="000000"/>
                </a:solidFill>
                <a:latin typeface="Ludica fax"/>
              </a:rPr>
              <a:t>&lt;</a:t>
            </a:r>
            <a:r>
              <a:rPr lang="en-US" altLang="zh-CN" sz="3200" b="1" dirty="0">
                <a:solidFill>
                  <a:srgbClr val="AA0D91"/>
                </a:solidFill>
                <a:latin typeface="Ludica fax"/>
              </a:rPr>
              <a:t>class</a:t>
            </a:r>
            <a:r>
              <a:rPr lang="en-US" altLang="zh-CN" sz="3200" b="1" dirty="0">
                <a:solidFill>
                  <a:srgbClr val="000000"/>
                </a:solidFill>
                <a:latin typeface="Ludica fax"/>
              </a:rPr>
              <a:t> T&gt;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3200" b="1" dirty="0">
                <a:solidFill>
                  <a:srgbClr val="AA0D91"/>
                </a:solidFill>
                <a:latin typeface="Ludica fax"/>
              </a:rPr>
              <a:t>void</a:t>
            </a:r>
            <a:r>
              <a:rPr lang="en-US" altLang="zh-CN" sz="3200" b="1" dirty="0">
                <a:solidFill>
                  <a:srgbClr val="000000"/>
                </a:solidFill>
                <a:latin typeface="Ludica fax"/>
              </a:rPr>
              <a:t> </a:t>
            </a:r>
            <a:r>
              <a:rPr lang="en-US" altLang="zh-CN" sz="3200" b="1" dirty="0" err="1">
                <a:solidFill>
                  <a:srgbClr val="000000"/>
                </a:solidFill>
                <a:latin typeface="Ludica fax"/>
              </a:rPr>
              <a:t>LoserTree</a:t>
            </a:r>
            <a:r>
              <a:rPr lang="en-US" altLang="zh-CN" sz="3200" b="1" dirty="0">
                <a:solidFill>
                  <a:srgbClr val="000000"/>
                </a:solidFill>
                <a:latin typeface="Ludica fax"/>
              </a:rPr>
              <a:t>&lt;T&gt;::Play(</a:t>
            </a:r>
            <a:r>
              <a:rPr lang="en-US" altLang="zh-CN" sz="3200" b="1" dirty="0">
                <a:solidFill>
                  <a:srgbClr val="AA0D91"/>
                </a:solidFill>
                <a:latin typeface="Ludica fax"/>
              </a:rPr>
              <a:t>int</a:t>
            </a:r>
            <a:r>
              <a:rPr lang="en-US" altLang="zh-CN" sz="3200" b="1" dirty="0">
                <a:solidFill>
                  <a:srgbClr val="000000"/>
                </a:solidFill>
                <a:latin typeface="Ludica fax"/>
              </a:rPr>
              <a:t> p, </a:t>
            </a:r>
            <a:r>
              <a:rPr lang="en-US" altLang="zh-CN" sz="3200" b="1" dirty="0">
                <a:solidFill>
                  <a:srgbClr val="AA0D91"/>
                </a:solidFill>
                <a:latin typeface="Ludica fax"/>
              </a:rPr>
              <a:t>int</a:t>
            </a:r>
            <a:r>
              <a:rPr lang="en-US" altLang="zh-CN" sz="3200" b="1" dirty="0">
                <a:solidFill>
                  <a:srgbClr val="000000"/>
                </a:solidFill>
                <a:latin typeface="Ludica fax"/>
              </a:rPr>
              <a:t> lc, </a:t>
            </a:r>
            <a:r>
              <a:rPr lang="en-US" altLang="zh-CN" sz="3200" b="1" dirty="0">
                <a:solidFill>
                  <a:srgbClr val="AA0D91"/>
                </a:solidFill>
                <a:latin typeface="Ludica fax"/>
              </a:rPr>
              <a:t>int</a:t>
            </a:r>
            <a:r>
              <a:rPr lang="en-US" altLang="zh-CN" sz="3200" b="1" dirty="0">
                <a:solidFill>
                  <a:srgbClr val="000000"/>
                </a:solidFill>
                <a:latin typeface="Ludica fax"/>
              </a:rPr>
              <a:t> </a:t>
            </a:r>
            <a:r>
              <a:rPr lang="en-US" altLang="zh-CN" sz="3200" b="1" dirty="0" err="1">
                <a:solidFill>
                  <a:srgbClr val="000000"/>
                </a:solidFill>
                <a:latin typeface="Ludica fax"/>
              </a:rPr>
              <a:t>rc</a:t>
            </a:r>
            <a:r>
              <a:rPr lang="en-US" altLang="zh-CN" sz="3200" b="1" dirty="0">
                <a:solidFill>
                  <a:srgbClr val="000000"/>
                </a:solidFill>
                <a:latin typeface="Ludica fax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3200" b="1" dirty="0">
                <a:solidFill>
                  <a:srgbClr val="000000"/>
                </a:solidFill>
                <a:latin typeface="Ludica fax"/>
              </a:rPr>
              <a:t>	</a:t>
            </a:r>
            <a:r>
              <a:rPr lang="en-US" altLang="zh-CN" sz="3200" b="1" dirty="0">
                <a:solidFill>
                  <a:srgbClr val="AA0D91"/>
                </a:solidFill>
                <a:latin typeface="Ludica fax"/>
              </a:rPr>
              <a:t>int</a:t>
            </a:r>
            <a:r>
              <a:rPr lang="en-US" altLang="zh-CN" sz="3200" b="1" dirty="0">
                <a:solidFill>
                  <a:srgbClr val="000000"/>
                </a:solidFill>
                <a:latin typeface="Ludica fax"/>
              </a:rPr>
              <a:t>(* winner)(T A[], </a:t>
            </a:r>
            <a:r>
              <a:rPr lang="en-US" altLang="zh-CN" sz="3200" b="1" dirty="0">
                <a:solidFill>
                  <a:srgbClr val="AA0D91"/>
                </a:solidFill>
                <a:latin typeface="Ludica fax"/>
              </a:rPr>
              <a:t>int</a:t>
            </a:r>
            <a:r>
              <a:rPr lang="en-US" altLang="zh-CN" sz="3200" b="1" dirty="0">
                <a:solidFill>
                  <a:srgbClr val="000000"/>
                </a:solidFill>
                <a:latin typeface="Ludica fax"/>
              </a:rPr>
              <a:t> b, </a:t>
            </a:r>
            <a:r>
              <a:rPr lang="en-US" altLang="zh-CN" sz="3200" b="1" dirty="0">
                <a:solidFill>
                  <a:srgbClr val="AA0D91"/>
                </a:solidFill>
                <a:latin typeface="Ludica fax"/>
              </a:rPr>
              <a:t>int</a:t>
            </a:r>
            <a:r>
              <a:rPr lang="en-US" altLang="zh-CN" sz="3200" b="1" dirty="0">
                <a:solidFill>
                  <a:srgbClr val="000000"/>
                </a:solidFill>
                <a:latin typeface="Ludica fax"/>
              </a:rPr>
              <a:t> c), </a:t>
            </a:r>
            <a:r>
              <a:rPr lang="en-US" altLang="zh-CN" sz="3200" b="1" dirty="0">
                <a:solidFill>
                  <a:srgbClr val="AA0D91"/>
                </a:solidFill>
                <a:latin typeface="Ludica fax"/>
              </a:rPr>
              <a:t>int</a:t>
            </a:r>
            <a:r>
              <a:rPr lang="en-US" altLang="zh-CN" sz="3200" b="1" dirty="0">
                <a:solidFill>
                  <a:srgbClr val="000000"/>
                </a:solidFill>
                <a:latin typeface="Ludica fax"/>
              </a:rPr>
              <a:t>(* loser)(T A[], </a:t>
            </a:r>
            <a:r>
              <a:rPr lang="en-US" altLang="zh-CN" sz="3200" b="1" dirty="0">
                <a:solidFill>
                  <a:srgbClr val="AA0D91"/>
                </a:solidFill>
                <a:latin typeface="Ludica fax"/>
              </a:rPr>
              <a:t>int</a:t>
            </a:r>
            <a:r>
              <a:rPr lang="en-US" altLang="zh-CN" sz="3200" b="1" dirty="0">
                <a:solidFill>
                  <a:srgbClr val="000000"/>
                </a:solidFill>
                <a:latin typeface="Ludica fax"/>
              </a:rPr>
              <a:t> b, </a:t>
            </a:r>
            <a:r>
              <a:rPr lang="en-US" altLang="zh-CN" sz="3200" b="1" dirty="0">
                <a:solidFill>
                  <a:srgbClr val="AA0D91"/>
                </a:solidFill>
                <a:latin typeface="Ludica fax"/>
              </a:rPr>
              <a:t>int</a:t>
            </a:r>
            <a:r>
              <a:rPr lang="en-US" altLang="zh-CN" sz="3200" b="1" dirty="0">
                <a:solidFill>
                  <a:srgbClr val="000000"/>
                </a:solidFill>
                <a:latin typeface="Ludica fax"/>
              </a:rPr>
              <a:t> c)){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TW" altLang="en-US" sz="3200" b="1" dirty="0">
                <a:solidFill>
                  <a:srgbClr val="000000"/>
                </a:solidFill>
                <a:latin typeface="Ludica fax"/>
              </a:rPr>
              <a:t>     </a:t>
            </a:r>
            <a:endParaRPr lang="en-US" altLang="zh-TW" sz="3200" b="1" dirty="0">
              <a:solidFill>
                <a:srgbClr val="000000"/>
              </a:solidFill>
              <a:latin typeface="Ludica fax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3200" b="1" dirty="0">
                <a:solidFill>
                  <a:srgbClr val="000000"/>
                </a:solidFill>
                <a:latin typeface="Ludica fax"/>
              </a:rPr>
              <a:t>     B[p] = loser(L, lc, </a:t>
            </a:r>
            <a:r>
              <a:rPr lang="en-US" altLang="zh-TW" sz="3200" b="1" dirty="0" err="1">
                <a:solidFill>
                  <a:srgbClr val="000000"/>
                </a:solidFill>
                <a:latin typeface="Ludica fax"/>
              </a:rPr>
              <a:t>rc</a:t>
            </a:r>
            <a:r>
              <a:rPr lang="en-US" altLang="zh-TW" sz="3200" b="1" dirty="0">
                <a:solidFill>
                  <a:srgbClr val="000000"/>
                </a:solidFill>
                <a:latin typeface="Ludica fax"/>
              </a:rPr>
              <a:t>);	</a:t>
            </a:r>
            <a:r>
              <a:rPr lang="en-US" altLang="zh-TW" sz="3200" b="1" dirty="0">
                <a:solidFill>
                  <a:srgbClr val="007400"/>
                </a:solidFill>
                <a:latin typeface="Ludica fax"/>
              </a:rPr>
              <a:t>// Record loser</a:t>
            </a:r>
            <a:endParaRPr lang="zh-TW" altLang="en-US" sz="3200" b="1" dirty="0">
              <a:solidFill>
                <a:srgbClr val="000000"/>
              </a:solidFill>
              <a:latin typeface="Ludica fax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fr-FR" altLang="zh-CN" sz="3200" b="1" dirty="0">
                <a:solidFill>
                  <a:srgbClr val="000000"/>
                </a:solidFill>
                <a:latin typeface="Ludica fax"/>
              </a:rPr>
              <a:t>     </a:t>
            </a:r>
            <a:r>
              <a:rPr lang="fr-FR" altLang="zh-CN" sz="3200" b="1" dirty="0">
                <a:solidFill>
                  <a:srgbClr val="AA0D91"/>
                </a:solidFill>
                <a:latin typeface="Ludica fax"/>
              </a:rPr>
              <a:t>int</a:t>
            </a:r>
            <a:r>
              <a:rPr lang="fr-FR" altLang="zh-CN" sz="3200" b="1" dirty="0">
                <a:solidFill>
                  <a:srgbClr val="000000"/>
                </a:solidFill>
                <a:latin typeface="Ludica fax"/>
              </a:rPr>
              <a:t> temp1</a:t>
            </a:r>
            <a:r>
              <a:rPr lang="en-US" altLang="zh-TW" sz="3200" b="1" dirty="0">
                <a:solidFill>
                  <a:srgbClr val="000000"/>
                </a:solidFill>
                <a:latin typeface="Ludica fax"/>
              </a:rPr>
              <a:t> = winner(L, lc, </a:t>
            </a:r>
            <a:r>
              <a:rPr lang="en-US" altLang="zh-TW" sz="3200" b="1" dirty="0" err="1">
                <a:solidFill>
                  <a:srgbClr val="000000"/>
                </a:solidFill>
                <a:latin typeface="Ludica fax"/>
              </a:rPr>
              <a:t>rc</a:t>
            </a:r>
            <a:r>
              <a:rPr lang="en-US" altLang="zh-TW" sz="3200" b="1" dirty="0">
                <a:solidFill>
                  <a:srgbClr val="000000"/>
                </a:solidFill>
                <a:latin typeface="Ludica fax"/>
              </a:rPr>
              <a:t>);	</a:t>
            </a:r>
            <a:r>
              <a:rPr lang="en-US" altLang="zh-TW" sz="3200" b="1" dirty="0">
                <a:solidFill>
                  <a:srgbClr val="007400"/>
                </a:solidFill>
                <a:latin typeface="Ludica fax"/>
              </a:rPr>
              <a:t>// get winner</a:t>
            </a:r>
            <a:endParaRPr lang="en-US" altLang="zh-CN" sz="3200" b="1" dirty="0">
              <a:solidFill>
                <a:srgbClr val="AA0D91"/>
              </a:solidFill>
              <a:latin typeface="Ludica fax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3200" b="1" dirty="0">
                <a:solidFill>
                  <a:srgbClr val="AA0D91"/>
                </a:solidFill>
                <a:latin typeface="Ludica fax"/>
              </a:rPr>
              <a:t>     while</a:t>
            </a:r>
            <a:r>
              <a:rPr lang="en-US" altLang="zh-CN" sz="3200" b="1" dirty="0">
                <a:solidFill>
                  <a:srgbClr val="000000"/>
                </a:solidFill>
                <a:latin typeface="Ludica fax"/>
              </a:rPr>
              <a:t>(p&gt;</a:t>
            </a:r>
            <a:r>
              <a:rPr lang="en-US" altLang="zh-CN" sz="3200" b="1" dirty="0">
                <a:solidFill>
                  <a:srgbClr val="1C00CF"/>
                </a:solidFill>
                <a:latin typeface="Ludica fax"/>
              </a:rPr>
              <a:t>1</a:t>
            </a:r>
            <a:r>
              <a:rPr lang="en-US" altLang="zh-CN" sz="3200" b="1" dirty="0">
                <a:solidFill>
                  <a:srgbClr val="000000"/>
                </a:solidFill>
                <a:latin typeface="Ludica fax"/>
              </a:rPr>
              <a:t> &amp;&amp; p%</a:t>
            </a:r>
            <a:r>
              <a:rPr lang="en-US" altLang="zh-CN" sz="3200" b="1" dirty="0">
                <a:solidFill>
                  <a:srgbClr val="1C00CF"/>
                </a:solidFill>
                <a:latin typeface="Ludica fax"/>
              </a:rPr>
              <a:t>2</a:t>
            </a:r>
            <a:r>
              <a:rPr lang="en-US" altLang="zh-CN" sz="3200" b="1" dirty="0">
                <a:solidFill>
                  <a:srgbClr val="000000"/>
                </a:solidFill>
                <a:latin typeface="Ludica fax"/>
              </a:rPr>
              <a:t>) {        </a:t>
            </a:r>
            <a:r>
              <a:rPr lang="en-US" altLang="zh-CN" sz="3200" b="1" dirty="0">
                <a:solidFill>
                  <a:srgbClr val="007400"/>
                </a:solidFill>
                <a:latin typeface="Ludica fax"/>
              </a:rPr>
              <a:t>// if B[p] is right child: path to root</a:t>
            </a:r>
            <a:endParaRPr lang="en-US" altLang="zh-CN" sz="3200" b="1" dirty="0">
              <a:solidFill>
                <a:srgbClr val="000000"/>
              </a:solidFill>
              <a:latin typeface="Ludica fax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3200" b="1" dirty="0">
                <a:solidFill>
                  <a:srgbClr val="000000"/>
                </a:solidFill>
                <a:latin typeface="Ludica fax"/>
              </a:rPr>
              <a:t>           </a:t>
            </a:r>
            <a:r>
              <a:rPr lang="fr-FR" altLang="zh-CN" sz="3200" b="1" dirty="0">
                <a:solidFill>
                  <a:srgbClr val="AA0D91"/>
                </a:solidFill>
                <a:latin typeface="Ludica fax"/>
              </a:rPr>
              <a:t>int </a:t>
            </a:r>
            <a:r>
              <a:rPr lang="en-US" altLang="zh-CN" sz="3200" b="1" dirty="0">
                <a:solidFill>
                  <a:srgbClr val="000000"/>
                </a:solidFill>
                <a:latin typeface="Ludica fax"/>
              </a:rPr>
              <a:t>temp2 = winner(L, temp1, B[p/</a:t>
            </a:r>
            <a:r>
              <a:rPr lang="en-US" altLang="zh-CN" sz="3200" b="1" dirty="0">
                <a:solidFill>
                  <a:srgbClr val="1C00CF"/>
                </a:solidFill>
                <a:latin typeface="Ludica fax"/>
              </a:rPr>
              <a:t>2</a:t>
            </a:r>
            <a:r>
              <a:rPr lang="en-US" altLang="zh-CN" sz="3200" b="1" dirty="0">
                <a:solidFill>
                  <a:srgbClr val="000000"/>
                </a:solidFill>
                <a:latin typeface="Ludica fax"/>
              </a:rPr>
              <a:t>]);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TW" altLang="en-US" sz="3200" b="1" dirty="0">
                <a:solidFill>
                  <a:srgbClr val="000000"/>
                </a:solidFill>
                <a:latin typeface="Ludica fax"/>
              </a:rPr>
              <a:t>           </a:t>
            </a:r>
            <a:r>
              <a:rPr lang="en-US" altLang="zh-TW" sz="3200" b="1" dirty="0">
                <a:solidFill>
                  <a:srgbClr val="000000"/>
                </a:solidFill>
                <a:latin typeface="Ludica fax"/>
              </a:rPr>
              <a:t>B[p/</a:t>
            </a:r>
            <a:r>
              <a:rPr lang="en-US" altLang="zh-TW" sz="3200" b="1" dirty="0">
                <a:solidFill>
                  <a:srgbClr val="1C00CF"/>
                </a:solidFill>
                <a:latin typeface="Ludica fax"/>
              </a:rPr>
              <a:t>2</a:t>
            </a:r>
            <a:r>
              <a:rPr lang="en-US" altLang="zh-TW" sz="3200" b="1" dirty="0">
                <a:solidFill>
                  <a:srgbClr val="000000"/>
                </a:solidFill>
                <a:latin typeface="Ludica fax"/>
              </a:rPr>
              <a:t>] = loser(L, temp1, B[p/</a:t>
            </a:r>
            <a:r>
              <a:rPr lang="en-US" altLang="zh-TW" sz="3200" b="1" dirty="0">
                <a:solidFill>
                  <a:srgbClr val="1C00CF"/>
                </a:solidFill>
                <a:latin typeface="Ludica fax"/>
              </a:rPr>
              <a:t>2</a:t>
            </a:r>
            <a:r>
              <a:rPr lang="en-US" altLang="zh-TW" sz="3200" b="1" dirty="0">
                <a:solidFill>
                  <a:srgbClr val="000000"/>
                </a:solidFill>
                <a:latin typeface="Ludica fax"/>
              </a:rPr>
              <a:t>]); </a:t>
            </a:r>
            <a:endParaRPr lang="zh-TW" altLang="en-US" sz="3200" b="1" dirty="0">
              <a:solidFill>
                <a:srgbClr val="000000"/>
              </a:solidFill>
              <a:latin typeface="Ludica fax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TW" altLang="en-US" sz="3200" b="1" dirty="0">
                <a:solidFill>
                  <a:srgbClr val="000000"/>
                </a:solidFill>
                <a:latin typeface="Ludica fax"/>
              </a:rPr>
              <a:t>    </a:t>
            </a:r>
            <a:r>
              <a:rPr lang="en-US" altLang="zh-TW" sz="3200" b="1" dirty="0">
                <a:solidFill>
                  <a:srgbClr val="000000"/>
                </a:solidFill>
                <a:latin typeface="Ludica fax"/>
              </a:rPr>
              <a:t>       temp1 = temp2;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3200" b="1" dirty="0">
                <a:solidFill>
                  <a:srgbClr val="000000"/>
                </a:solidFill>
                <a:latin typeface="Ludica fax"/>
              </a:rPr>
              <a:t>           p/=</a:t>
            </a:r>
            <a:r>
              <a:rPr lang="en-US" altLang="zh-CN" sz="3200" b="1" dirty="0">
                <a:solidFill>
                  <a:srgbClr val="1C00CF"/>
                </a:solidFill>
                <a:latin typeface="Ludica fax"/>
              </a:rPr>
              <a:t>2</a:t>
            </a:r>
            <a:r>
              <a:rPr lang="en-US" altLang="zh-CN" sz="3200" b="1" dirty="0">
                <a:solidFill>
                  <a:srgbClr val="000000"/>
                </a:solidFill>
                <a:latin typeface="Ludica fax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Hant" sz="3200" b="1" dirty="0">
                <a:solidFill>
                  <a:srgbClr val="000000"/>
                </a:solidFill>
                <a:latin typeface="Ludica fax"/>
              </a:rPr>
              <a:t>      }   	</a:t>
            </a:r>
            <a:r>
              <a:rPr lang="en-US" altLang="zh-Hant" sz="3200" b="1" dirty="0">
                <a:solidFill>
                  <a:srgbClr val="007400"/>
                </a:solidFill>
                <a:latin typeface="Ludica fax"/>
              </a:rPr>
              <a:t>// End while: B[p]</a:t>
            </a:r>
            <a:r>
              <a:rPr lang="zh-Hant" altLang="en-US" sz="3200" b="1" dirty="0">
                <a:solidFill>
                  <a:srgbClr val="007400"/>
                </a:solidFill>
                <a:latin typeface="Ludica fax"/>
              </a:rPr>
              <a:t> </a:t>
            </a:r>
            <a:r>
              <a:rPr lang="en-US" altLang="zh-Hant" sz="3200" b="1" dirty="0">
                <a:solidFill>
                  <a:srgbClr val="007400"/>
                </a:solidFill>
                <a:latin typeface="Ludica fax"/>
              </a:rPr>
              <a:t>is</a:t>
            </a:r>
            <a:r>
              <a:rPr lang="zh-Hant" altLang="en-US" sz="3200" b="1" dirty="0">
                <a:solidFill>
                  <a:srgbClr val="007400"/>
                </a:solidFill>
                <a:latin typeface="Ludica fax"/>
              </a:rPr>
              <a:t> </a:t>
            </a:r>
            <a:r>
              <a:rPr lang="en-US" altLang="zh-Hant" sz="3200" b="1" dirty="0">
                <a:solidFill>
                  <a:srgbClr val="007400"/>
                </a:solidFill>
                <a:latin typeface="Ludica fax"/>
              </a:rPr>
              <a:t>left</a:t>
            </a:r>
            <a:r>
              <a:rPr lang="zh-Hant" altLang="en-US" sz="3200" b="1" dirty="0">
                <a:solidFill>
                  <a:srgbClr val="007400"/>
                </a:solidFill>
                <a:latin typeface="Ludica fax"/>
              </a:rPr>
              <a:t> </a:t>
            </a:r>
            <a:r>
              <a:rPr lang="en-US" altLang="zh-Hant" sz="3200" b="1" dirty="0">
                <a:solidFill>
                  <a:srgbClr val="007400"/>
                </a:solidFill>
                <a:latin typeface="Ludica fax"/>
              </a:rPr>
              <a:t>child or B[1]</a:t>
            </a:r>
            <a:endParaRPr lang="zh-Hant" altLang="en-US" sz="3200" b="1" dirty="0">
              <a:solidFill>
                <a:srgbClr val="000000"/>
              </a:solidFill>
              <a:latin typeface="Ludica fax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3200" b="1" dirty="0">
                <a:solidFill>
                  <a:srgbClr val="000000"/>
                </a:solidFill>
                <a:latin typeface="Ludica fax"/>
              </a:rPr>
              <a:t>      B[p/</a:t>
            </a:r>
            <a:r>
              <a:rPr lang="en-US" altLang="zh-TW" sz="3200" b="1" dirty="0">
                <a:solidFill>
                  <a:srgbClr val="1C00CF"/>
                </a:solidFill>
                <a:latin typeface="Ludica fax"/>
              </a:rPr>
              <a:t>2</a:t>
            </a:r>
            <a:r>
              <a:rPr lang="en-US" altLang="zh-TW" sz="3200" b="1" dirty="0">
                <a:solidFill>
                  <a:srgbClr val="000000"/>
                </a:solidFill>
                <a:latin typeface="Ludica fax"/>
              </a:rPr>
              <a:t>] = temp1;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3200" b="1" dirty="0">
                <a:solidFill>
                  <a:srgbClr val="000000"/>
                </a:solidFill>
                <a:latin typeface="Ludica fax"/>
              </a:rPr>
              <a:t>}</a:t>
            </a:r>
          </a:p>
          <a:p>
            <a:endParaRPr lang="zh-CN" altLang="en-US" b="1" dirty="0">
              <a:latin typeface="Ludica fax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7EEF076-5280-4D3C-8CBC-07EE3CD20C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43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64458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188D15-6892-48FC-A285-A2581C3CB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Loser Tree: </a:t>
            </a:r>
            <a:r>
              <a:rPr lang="en-US" altLang="zh-CN" dirty="0" err="1"/>
              <a:t>RePlay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E3CB8B-9473-48BC-A56C-A2E8E4078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417" y="1268760"/>
            <a:ext cx="10972800" cy="489074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CN" sz="3200" b="1" dirty="0">
                <a:solidFill>
                  <a:srgbClr val="AA0D91"/>
                </a:solidFill>
                <a:latin typeface="Ludica fax"/>
              </a:rPr>
              <a:t>template</a:t>
            </a:r>
            <a:r>
              <a:rPr lang="en-US" altLang="zh-CN" sz="3200" b="1" dirty="0">
                <a:solidFill>
                  <a:srgbClr val="000000"/>
                </a:solidFill>
                <a:latin typeface="Ludica fax"/>
              </a:rPr>
              <a:t>&lt;</a:t>
            </a:r>
            <a:r>
              <a:rPr lang="en-US" altLang="zh-CN" sz="3200" b="1" dirty="0">
                <a:solidFill>
                  <a:srgbClr val="AA0D91"/>
                </a:solidFill>
                <a:latin typeface="Ludica fax"/>
              </a:rPr>
              <a:t>class</a:t>
            </a:r>
            <a:r>
              <a:rPr lang="en-US" altLang="zh-CN" sz="3200" b="1" dirty="0">
                <a:solidFill>
                  <a:srgbClr val="000000"/>
                </a:solidFill>
                <a:latin typeface="Ludica fax"/>
              </a:rPr>
              <a:t> T&gt; </a:t>
            </a:r>
            <a:r>
              <a:rPr lang="en-US" altLang="zh-CN" sz="3200" b="1" dirty="0">
                <a:solidFill>
                  <a:srgbClr val="AA0D91"/>
                </a:solidFill>
                <a:latin typeface="Ludica fax"/>
              </a:rPr>
              <a:t>void</a:t>
            </a:r>
            <a:r>
              <a:rPr lang="en-US" altLang="zh-CN" sz="3200" b="1" dirty="0">
                <a:solidFill>
                  <a:srgbClr val="000000"/>
                </a:solidFill>
                <a:latin typeface="Ludica fax"/>
              </a:rPr>
              <a:t> </a:t>
            </a:r>
            <a:r>
              <a:rPr lang="en-US" altLang="zh-CN" sz="3200" b="1" dirty="0" err="1">
                <a:solidFill>
                  <a:srgbClr val="000000"/>
                </a:solidFill>
                <a:latin typeface="Ludica fax"/>
              </a:rPr>
              <a:t>LoserTree</a:t>
            </a:r>
            <a:r>
              <a:rPr lang="en-US" altLang="zh-CN" sz="3200" b="1" dirty="0">
                <a:solidFill>
                  <a:srgbClr val="000000"/>
                </a:solidFill>
                <a:latin typeface="Ludica fax"/>
              </a:rPr>
              <a:t>&lt;T&gt;::</a:t>
            </a:r>
            <a:r>
              <a:rPr lang="en-US" altLang="zh-CN" sz="3200" b="1" dirty="0" err="1">
                <a:solidFill>
                  <a:srgbClr val="000000"/>
                </a:solidFill>
                <a:latin typeface="Ludica fax"/>
              </a:rPr>
              <a:t>RePlay</a:t>
            </a:r>
            <a:r>
              <a:rPr lang="en-US" altLang="zh-CN" sz="3200" b="1" dirty="0">
                <a:solidFill>
                  <a:srgbClr val="000000"/>
                </a:solidFill>
                <a:latin typeface="Ludica fax"/>
              </a:rPr>
              <a:t>(</a:t>
            </a:r>
            <a:r>
              <a:rPr lang="en-US" altLang="zh-CN" sz="3200" b="1" dirty="0">
                <a:solidFill>
                  <a:srgbClr val="AA0D91"/>
                </a:solidFill>
                <a:latin typeface="Ludica fax"/>
              </a:rPr>
              <a:t>int</a:t>
            </a:r>
            <a:r>
              <a:rPr lang="en-US" altLang="zh-CN" sz="3200" b="1" dirty="0">
                <a:solidFill>
                  <a:srgbClr val="000000"/>
                </a:solidFill>
                <a:latin typeface="Ludica fax"/>
              </a:rPr>
              <a:t> </a:t>
            </a:r>
            <a:r>
              <a:rPr lang="en-US" altLang="zh-CN" sz="3200" b="1" dirty="0" err="1">
                <a:solidFill>
                  <a:srgbClr val="000000"/>
                </a:solidFill>
                <a:latin typeface="Ludica fax"/>
              </a:rPr>
              <a:t>i</a:t>
            </a:r>
            <a:r>
              <a:rPr lang="en-US" altLang="zh-CN" sz="3200" b="1" dirty="0">
                <a:solidFill>
                  <a:srgbClr val="000000"/>
                </a:solidFill>
                <a:latin typeface="Ludica fax"/>
              </a:rPr>
              <a:t>,</a:t>
            </a:r>
          </a:p>
          <a:p>
            <a:pPr marL="0" indent="0">
              <a:buNone/>
            </a:pPr>
            <a:r>
              <a:rPr lang="en-US" altLang="zh-CN" sz="3200" b="1" dirty="0">
                <a:solidFill>
                  <a:srgbClr val="000000"/>
                </a:solidFill>
                <a:latin typeface="Ludica fax"/>
              </a:rPr>
              <a:t>	</a:t>
            </a:r>
            <a:r>
              <a:rPr lang="en-US" altLang="zh-CN" sz="3200" b="1" dirty="0">
                <a:solidFill>
                  <a:srgbClr val="AA0D91"/>
                </a:solidFill>
                <a:latin typeface="Ludica fax"/>
              </a:rPr>
              <a:t>int</a:t>
            </a:r>
            <a:r>
              <a:rPr lang="en-US" altLang="zh-CN" sz="3200" b="1" dirty="0">
                <a:solidFill>
                  <a:srgbClr val="000000"/>
                </a:solidFill>
                <a:latin typeface="Ludica fax"/>
              </a:rPr>
              <a:t> (*winner)(T A[], </a:t>
            </a:r>
            <a:r>
              <a:rPr lang="en-US" altLang="zh-CN" sz="3200" b="1" dirty="0">
                <a:solidFill>
                  <a:srgbClr val="AA0D91"/>
                </a:solidFill>
                <a:latin typeface="Ludica fax"/>
              </a:rPr>
              <a:t>int</a:t>
            </a:r>
            <a:r>
              <a:rPr lang="en-US" altLang="zh-CN" sz="3200" b="1" dirty="0">
                <a:solidFill>
                  <a:srgbClr val="000000"/>
                </a:solidFill>
                <a:latin typeface="Ludica fax"/>
              </a:rPr>
              <a:t> b, </a:t>
            </a:r>
            <a:r>
              <a:rPr lang="en-US" altLang="zh-CN" sz="3200" b="1" dirty="0">
                <a:solidFill>
                  <a:srgbClr val="AA0D91"/>
                </a:solidFill>
                <a:latin typeface="Ludica fax"/>
              </a:rPr>
              <a:t>int</a:t>
            </a:r>
            <a:r>
              <a:rPr lang="en-US" altLang="zh-CN" sz="3200" b="1" dirty="0">
                <a:solidFill>
                  <a:srgbClr val="000000"/>
                </a:solidFill>
                <a:latin typeface="Ludica fax"/>
              </a:rPr>
              <a:t> c), </a:t>
            </a:r>
            <a:r>
              <a:rPr lang="en-US" altLang="zh-CN" sz="3200" b="1" dirty="0">
                <a:solidFill>
                  <a:srgbClr val="AA0D91"/>
                </a:solidFill>
                <a:latin typeface="Ludica fax"/>
              </a:rPr>
              <a:t>int</a:t>
            </a:r>
            <a:r>
              <a:rPr lang="en-US" altLang="zh-CN" sz="3200" b="1" dirty="0">
                <a:solidFill>
                  <a:srgbClr val="000000"/>
                </a:solidFill>
                <a:latin typeface="Ludica fax"/>
              </a:rPr>
              <a:t> (*loser)(T A[], </a:t>
            </a:r>
            <a:r>
              <a:rPr lang="en-US" altLang="zh-CN" sz="3200" b="1" dirty="0">
                <a:solidFill>
                  <a:srgbClr val="AA0D91"/>
                </a:solidFill>
                <a:latin typeface="Ludica fax"/>
              </a:rPr>
              <a:t>int</a:t>
            </a:r>
            <a:r>
              <a:rPr lang="en-US" altLang="zh-CN" sz="3200" b="1" dirty="0">
                <a:solidFill>
                  <a:srgbClr val="000000"/>
                </a:solidFill>
                <a:latin typeface="Ludica fax"/>
              </a:rPr>
              <a:t> b, </a:t>
            </a:r>
            <a:r>
              <a:rPr lang="en-US" altLang="zh-CN" sz="3200" b="1" dirty="0">
                <a:solidFill>
                  <a:srgbClr val="AA0D91"/>
                </a:solidFill>
                <a:latin typeface="Ludica fax"/>
              </a:rPr>
              <a:t>int</a:t>
            </a:r>
            <a:r>
              <a:rPr lang="en-US" altLang="zh-CN" sz="3200" b="1" dirty="0">
                <a:solidFill>
                  <a:srgbClr val="000000"/>
                </a:solidFill>
                <a:latin typeface="Ludica fax"/>
              </a:rPr>
              <a:t> c)){</a:t>
            </a:r>
          </a:p>
          <a:p>
            <a:pPr marL="0" indent="0">
              <a:buNone/>
            </a:pPr>
            <a:r>
              <a:rPr lang="en-US" altLang="zh-CN" sz="3200" b="1" dirty="0">
                <a:solidFill>
                  <a:srgbClr val="000000"/>
                </a:solidFill>
                <a:latin typeface="Ludica fax"/>
              </a:rPr>
              <a:t>     </a:t>
            </a:r>
          </a:p>
          <a:p>
            <a:pPr marL="0" indent="0">
              <a:buNone/>
            </a:pPr>
            <a:r>
              <a:rPr lang="en-US" altLang="zh-CN" sz="3200" b="1" dirty="0">
                <a:solidFill>
                  <a:srgbClr val="000000"/>
                </a:solidFill>
                <a:latin typeface="Ludica fax"/>
              </a:rPr>
              <a:t>      </a:t>
            </a:r>
            <a:r>
              <a:rPr lang="en-US" altLang="zh-CN" sz="3200" b="1" dirty="0">
                <a:solidFill>
                  <a:srgbClr val="AA0D91"/>
                </a:solidFill>
                <a:latin typeface="Ludica fax"/>
              </a:rPr>
              <a:t>int </a:t>
            </a:r>
            <a:r>
              <a:rPr lang="en-US" altLang="zh-CN" sz="3200" b="1" dirty="0">
                <a:latin typeface="Ludica fax"/>
              </a:rPr>
              <a:t>p;</a:t>
            </a:r>
          </a:p>
          <a:p>
            <a:pPr marL="0" indent="0">
              <a:buNone/>
            </a:pPr>
            <a:r>
              <a:rPr lang="en-US" altLang="zh-CN" sz="3200" b="1" dirty="0">
                <a:solidFill>
                  <a:srgbClr val="AA0D91"/>
                </a:solidFill>
                <a:latin typeface="Ludica fax"/>
              </a:rPr>
              <a:t>      if </a:t>
            </a:r>
            <a:r>
              <a:rPr lang="en-US" altLang="zh-CN" sz="3200" b="1" dirty="0">
                <a:solidFill>
                  <a:srgbClr val="000000"/>
                </a:solidFill>
                <a:latin typeface="Ludica fax"/>
              </a:rPr>
              <a:t>(i &lt;= </a:t>
            </a:r>
            <a:r>
              <a:rPr lang="en-US" altLang="zh-CN" sz="3200" b="1" dirty="0">
                <a:solidFill>
                  <a:srgbClr val="1C00CF"/>
                </a:solidFill>
                <a:latin typeface="Ludica fax"/>
              </a:rPr>
              <a:t>0</a:t>
            </a:r>
            <a:r>
              <a:rPr lang="en-US" altLang="zh-CN" sz="3200" b="1" dirty="0">
                <a:solidFill>
                  <a:srgbClr val="000000"/>
                </a:solidFill>
                <a:latin typeface="Ludica fax"/>
              </a:rPr>
              <a:t> || i &gt; n)  {</a:t>
            </a:r>
          </a:p>
          <a:p>
            <a:pPr marL="0" indent="0">
              <a:buNone/>
            </a:pPr>
            <a:r>
              <a:rPr lang="en-US" altLang="zh-CN" sz="3200" b="1" dirty="0">
                <a:solidFill>
                  <a:srgbClr val="000000"/>
                </a:solidFill>
                <a:latin typeface="Ludica fax"/>
              </a:rPr>
              <a:t>	</a:t>
            </a:r>
            <a:r>
              <a:rPr lang="en-US" altLang="zh-CN" sz="3200" b="1" dirty="0" err="1">
                <a:solidFill>
                  <a:srgbClr val="000000"/>
                </a:solidFill>
                <a:latin typeface="Ludica fax"/>
              </a:rPr>
              <a:t>cout</a:t>
            </a:r>
            <a:r>
              <a:rPr lang="en-US" altLang="zh-CN" sz="3200" b="1" dirty="0">
                <a:solidFill>
                  <a:srgbClr val="000000"/>
                </a:solidFill>
                <a:latin typeface="Ludica fax"/>
              </a:rPr>
              <a:t>&lt;&lt;</a:t>
            </a:r>
            <a:r>
              <a:rPr lang="en-US" altLang="zh-CN" sz="3200" b="1" dirty="0">
                <a:solidFill>
                  <a:srgbClr val="C41A16"/>
                </a:solidFill>
                <a:latin typeface="Ludica fax"/>
              </a:rPr>
              <a:t>"Out of Bounds!"</a:t>
            </a:r>
            <a:r>
              <a:rPr lang="en-US" altLang="zh-CN" sz="3200" b="1" dirty="0">
                <a:solidFill>
                  <a:srgbClr val="000000"/>
                </a:solidFill>
                <a:latin typeface="Ludica fax"/>
              </a:rPr>
              <a:t>&lt;&lt;</a:t>
            </a:r>
            <a:r>
              <a:rPr lang="en-US" altLang="zh-CN" sz="3200" b="1" dirty="0" err="1">
                <a:solidFill>
                  <a:srgbClr val="000000"/>
                </a:solidFill>
                <a:latin typeface="Ludica fax"/>
              </a:rPr>
              <a:t>endl</a:t>
            </a:r>
            <a:r>
              <a:rPr lang="en-US" altLang="zh-CN" sz="3200" b="1" dirty="0">
                <a:solidFill>
                  <a:srgbClr val="000000"/>
                </a:solidFill>
                <a:latin typeface="Ludica fax"/>
              </a:rPr>
              <a:t>&lt;&lt;</a:t>
            </a:r>
            <a:r>
              <a:rPr lang="en-US" altLang="zh-CN" sz="3200" b="1" dirty="0" err="1">
                <a:solidFill>
                  <a:srgbClr val="000000"/>
                </a:solidFill>
                <a:latin typeface="Ludica fax"/>
              </a:rPr>
              <a:t>endl</a:t>
            </a:r>
            <a:r>
              <a:rPr lang="en-US" altLang="zh-CN" sz="3200" b="1" dirty="0">
                <a:solidFill>
                  <a:srgbClr val="000000"/>
                </a:solidFill>
                <a:latin typeface="Ludica fax"/>
              </a:rPr>
              <a:t>;  </a:t>
            </a:r>
            <a:r>
              <a:rPr lang="en-US" altLang="zh-CN" sz="3200" b="1" dirty="0">
                <a:solidFill>
                  <a:srgbClr val="AA0D91"/>
                </a:solidFill>
                <a:latin typeface="Ludica fax"/>
              </a:rPr>
              <a:t>return</a:t>
            </a:r>
            <a:r>
              <a:rPr lang="en-US" altLang="zh-CN" sz="3200" b="1" dirty="0">
                <a:solidFill>
                  <a:srgbClr val="000000"/>
                </a:solidFill>
                <a:latin typeface="Ludica fax"/>
              </a:rPr>
              <a:t>; }</a:t>
            </a:r>
          </a:p>
          <a:p>
            <a:pPr marL="0" indent="0">
              <a:buNone/>
            </a:pPr>
            <a:r>
              <a:rPr lang="zh-TW" altLang="en-US" sz="3200" b="1" dirty="0">
                <a:solidFill>
                  <a:srgbClr val="000000"/>
                </a:solidFill>
                <a:latin typeface="Ludica fax"/>
              </a:rPr>
              <a:t>      </a:t>
            </a:r>
            <a:r>
              <a:rPr lang="en-US" altLang="zh-TW" sz="3200" b="1" dirty="0">
                <a:solidFill>
                  <a:srgbClr val="AA0D91"/>
                </a:solidFill>
                <a:latin typeface="Ludica fax"/>
              </a:rPr>
              <a:t>if </a:t>
            </a:r>
            <a:r>
              <a:rPr lang="en-US" altLang="zh-TW" sz="3200" b="1" dirty="0">
                <a:solidFill>
                  <a:srgbClr val="000000"/>
                </a:solidFill>
                <a:latin typeface="Ludica fax"/>
              </a:rPr>
              <a:t>(i &lt;= </a:t>
            </a:r>
            <a:r>
              <a:rPr lang="en-US" altLang="zh-TW" sz="3200" b="1" dirty="0" err="1">
                <a:solidFill>
                  <a:srgbClr val="000000"/>
                </a:solidFill>
                <a:latin typeface="Ludica fax"/>
              </a:rPr>
              <a:t>LowExt</a:t>
            </a:r>
            <a:r>
              <a:rPr lang="en-US" altLang="zh-TW" sz="3200" b="1" dirty="0">
                <a:solidFill>
                  <a:srgbClr val="000000"/>
                </a:solidFill>
                <a:latin typeface="Ludica fax"/>
              </a:rPr>
              <a:t>)  		</a:t>
            </a:r>
            <a:r>
              <a:rPr lang="en-US" altLang="zh-TW" sz="3200" b="1" dirty="0">
                <a:solidFill>
                  <a:srgbClr val="007400"/>
                </a:solidFill>
                <a:latin typeface="Ludica fax"/>
              </a:rPr>
              <a:t>// get parent</a:t>
            </a:r>
            <a:endParaRPr lang="zh-TW" altLang="en-US" sz="3200" b="1" dirty="0">
              <a:solidFill>
                <a:srgbClr val="000000"/>
              </a:solidFill>
              <a:latin typeface="Ludica fax"/>
            </a:endParaRPr>
          </a:p>
          <a:p>
            <a:pPr marL="0" indent="0">
              <a:buNone/>
            </a:pPr>
            <a:r>
              <a:rPr lang="en-US" altLang="zh-CN" sz="3200" b="1" dirty="0">
                <a:solidFill>
                  <a:srgbClr val="000000"/>
                </a:solidFill>
                <a:latin typeface="Ludica fax"/>
              </a:rPr>
              <a:t>	p = (</a:t>
            </a:r>
            <a:r>
              <a:rPr lang="en-US" altLang="zh-CN" sz="3200" b="1" dirty="0" err="1">
                <a:solidFill>
                  <a:srgbClr val="000000"/>
                </a:solidFill>
                <a:latin typeface="Ludica fax"/>
              </a:rPr>
              <a:t>i+offset</a:t>
            </a:r>
            <a:r>
              <a:rPr lang="en-US" altLang="zh-CN" sz="3200" b="1" dirty="0">
                <a:solidFill>
                  <a:srgbClr val="000000"/>
                </a:solidFill>
                <a:latin typeface="Ludica fax"/>
              </a:rPr>
              <a:t>)/</a:t>
            </a:r>
            <a:r>
              <a:rPr lang="en-US" altLang="zh-CN" sz="3200" b="1" dirty="0">
                <a:solidFill>
                  <a:srgbClr val="1C00CF"/>
                </a:solidFill>
                <a:latin typeface="Ludica fax"/>
              </a:rPr>
              <a:t>2</a:t>
            </a:r>
            <a:r>
              <a:rPr lang="en-US" altLang="zh-CN" sz="3200" b="1" dirty="0">
                <a:solidFill>
                  <a:srgbClr val="000000"/>
                </a:solidFill>
                <a:latin typeface="Ludica fax"/>
              </a:rPr>
              <a:t>;</a:t>
            </a:r>
          </a:p>
          <a:p>
            <a:pPr marL="0" indent="0">
              <a:buNone/>
            </a:pPr>
            <a:r>
              <a:rPr lang="da-DK" altLang="zh-CN" sz="3200" b="1" dirty="0">
                <a:solidFill>
                  <a:srgbClr val="000000"/>
                </a:solidFill>
                <a:latin typeface="Ludica fax"/>
              </a:rPr>
              <a:t>      </a:t>
            </a:r>
            <a:r>
              <a:rPr lang="da-DK" altLang="zh-CN" sz="3200" b="1" dirty="0">
                <a:solidFill>
                  <a:srgbClr val="AA0D91"/>
                </a:solidFill>
                <a:latin typeface="Ludica fax"/>
              </a:rPr>
              <a:t>else</a:t>
            </a:r>
            <a:r>
              <a:rPr lang="da-DK" altLang="zh-CN" sz="3200" b="1" dirty="0">
                <a:solidFill>
                  <a:srgbClr val="000000"/>
                </a:solidFill>
                <a:latin typeface="Ludica fax"/>
              </a:rPr>
              <a:t> p = (i-LowExt+n-</a:t>
            </a:r>
            <a:r>
              <a:rPr lang="da-DK" altLang="zh-CN" sz="3200" b="1" dirty="0">
                <a:solidFill>
                  <a:srgbClr val="1C00CF"/>
                </a:solidFill>
                <a:latin typeface="Ludica fax"/>
              </a:rPr>
              <a:t>1</a:t>
            </a:r>
            <a:r>
              <a:rPr lang="da-DK" altLang="zh-CN" sz="3200" b="1" dirty="0">
                <a:solidFill>
                  <a:srgbClr val="000000"/>
                </a:solidFill>
                <a:latin typeface="Ludica fax"/>
              </a:rPr>
              <a:t>)/</a:t>
            </a:r>
            <a:r>
              <a:rPr lang="da-DK" altLang="zh-CN" sz="3200" b="1" dirty="0">
                <a:solidFill>
                  <a:srgbClr val="1C00CF"/>
                </a:solidFill>
                <a:latin typeface="Ludica fax"/>
              </a:rPr>
              <a:t>2</a:t>
            </a:r>
            <a:r>
              <a:rPr lang="da-DK" altLang="zh-CN" sz="3200" b="1" dirty="0">
                <a:solidFill>
                  <a:srgbClr val="000000"/>
                </a:solidFill>
                <a:latin typeface="Ludica fax"/>
              </a:rPr>
              <a:t>;</a:t>
            </a:r>
          </a:p>
          <a:p>
            <a:pPr algn="just">
              <a:lnSpc>
                <a:spcPct val="90000"/>
              </a:lnSpc>
              <a:buNone/>
            </a:pPr>
            <a:r>
              <a:rPr lang="zh-CN" altLang="en-US" sz="3200" b="1" dirty="0">
                <a:latin typeface="Ludica fax"/>
                <a:cs typeface="Times New Roman" pitchFamily="18" charset="0"/>
              </a:rPr>
              <a:t>	</a:t>
            </a:r>
            <a:r>
              <a:rPr lang="en-US" altLang="zh-CN" sz="3200" b="1" dirty="0">
                <a:latin typeface="Ludica fax"/>
                <a:cs typeface="Times New Roman" pitchFamily="18" charset="0"/>
              </a:rPr>
              <a:t>B[</a:t>
            </a:r>
            <a:r>
              <a:rPr lang="en-US" altLang="zh-CN" sz="3200" b="1" dirty="0">
                <a:solidFill>
                  <a:srgbClr val="0070C0"/>
                </a:solidFill>
                <a:latin typeface="Ludica fax"/>
                <a:cs typeface="Times New Roman" pitchFamily="18" charset="0"/>
              </a:rPr>
              <a:t>0</a:t>
            </a:r>
            <a:r>
              <a:rPr lang="en-US" altLang="zh-CN" sz="3200" b="1" dirty="0">
                <a:latin typeface="Ludica fax"/>
                <a:cs typeface="Times New Roman" pitchFamily="18" charset="0"/>
              </a:rPr>
              <a:t>] = winner(L, i, B[p]);</a:t>
            </a:r>
            <a:r>
              <a:rPr lang="zh-CN" altLang="en-US" sz="3200" b="1" dirty="0">
                <a:solidFill>
                  <a:srgbClr val="00B050"/>
                </a:solidFill>
                <a:latin typeface="Ludica fax"/>
                <a:cs typeface="Times New Roman" pitchFamily="18" charset="0"/>
              </a:rPr>
              <a:t> </a:t>
            </a:r>
            <a:r>
              <a:rPr lang="zh-CN" altLang="en-US" sz="3200" b="1" dirty="0">
                <a:latin typeface="Ludica fax"/>
                <a:cs typeface="Times New Roman" pitchFamily="18" charset="0"/>
              </a:rPr>
              <a:t>	</a:t>
            </a:r>
            <a:endParaRPr lang="en-US" altLang="zh-CN" sz="3200" b="1" dirty="0">
              <a:latin typeface="Ludica fax"/>
              <a:cs typeface="Times New Roman" pitchFamily="18" charset="0"/>
            </a:endParaRPr>
          </a:p>
          <a:p>
            <a:pPr algn="just">
              <a:lnSpc>
                <a:spcPct val="90000"/>
              </a:lnSpc>
              <a:buNone/>
            </a:pPr>
            <a:r>
              <a:rPr lang="en-US" altLang="zh-CN" sz="3200" b="1" dirty="0">
                <a:latin typeface="Ludica fax"/>
                <a:cs typeface="Times New Roman" pitchFamily="18" charset="0"/>
              </a:rPr>
              <a:t>       B[p] = loser(L, i, B[p]);</a:t>
            </a:r>
            <a:r>
              <a:rPr lang="en-US" altLang="zh-CN" sz="3200" b="1" dirty="0">
                <a:solidFill>
                  <a:srgbClr val="00B050"/>
                </a:solidFill>
                <a:latin typeface="Ludica fax"/>
                <a:cs typeface="Times New Roman" pitchFamily="18" charset="0"/>
              </a:rPr>
              <a:t>  </a:t>
            </a:r>
            <a:endParaRPr lang="en-US" altLang="zh-CN" sz="3200" b="1" dirty="0">
              <a:latin typeface="Ludica fax"/>
            </a:endParaRP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3200" b="1" dirty="0">
                <a:latin typeface="Ludica fax"/>
                <a:cs typeface="Times New Roman" pitchFamily="18" charset="0"/>
              </a:rPr>
              <a:t>	</a:t>
            </a:r>
            <a:r>
              <a:rPr lang="en-US" altLang="zh-CN" sz="3200" b="1" dirty="0">
                <a:solidFill>
                  <a:srgbClr val="7030A0"/>
                </a:solidFill>
                <a:latin typeface="Ludica fax"/>
                <a:cs typeface="Times New Roman" pitchFamily="18" charset="0"/>
              </a:rPr>
              <a:t>for</a:t>
            </a:r>
            <a:r>
              <a:rPr lang="en-US" altLang="zh-CN" sz="3200" b="1" dirty="0">
                <a:latin typeface="Ludica fax"/>
                <a:cs typeface="Times New Roman" pitchFamily="18" charset="0"/>
              </a:rPr>
              <a:t>(; (p/</a:t>
            </a:r>
            <a:r>
              <a:rPr lang="en-US" altLang="zh-CN" sz="3200" b="1" dirty="0">
                <a:solidFill>
                  <a:srgbClr val="0070C0"/>
                </a:solidFill>
                <a:latin typeface="Ludica fax"/>
                <a:cs typeface="Times New Roman" pitchFamily="18" charset="0"/>
              </a:rPr>
              <a:t>2</a:t>
            </a:r>
            <a:r>
              <a:rPr lang="en-US" altLang="zh-CN" sz="3200" b="1" dirty="0">
                <a:latin typeface="Ludica fax"/>
                <a:cs typeface="Times New Roman" pitchFamily="18" charset="0"/>
              </a:rPr>
              <a:t>)&gt;=1; p/=</a:t>
            </a:r>
            <a:r>
              <a:rPr lang="en-US" altLang="zh-CN" sz="3200" b="1" dirty="0">
                <a:solidFill>
                  <a:srgbClr val="0070C0"/>
                </a:solidFill>
                <a:latin typeface="Ludica fax"/>
                <a:cs typeface="Times New Roman" pitchFamily="18" charset="0"/>
              </a:rPr>
              <a:t>2</a:t>
            </a:r>
            <a:r>
              <a:rPr lang="en-US" altLang="zh-CN" sz="3200" b="1" dirty="0">
                <a:latin typeface="Ludica fax"/>
                <a:cs typeface="Times New Roman" pitchFamily="18" charset="0"/>
              </a:rPr>
              <a:t>) {	</a:t>
            </a:r>
            <a:r>
              <a:rPr lang="en-US" altLang="zh-TW" sz="3200" b="1" dirty="0">
                <a:solidFill>
                  <a:srgbClr val="007400"/>
                </a:solidFill>
                <a:latin typeface="Ludica fax"/>
              </a:rPr>
              <a:t> // path to root</a:t>
            </a:r>
            <a:endParaRPr lang="en-US" altLang="zh-CN" sz="3200" b="1" dirty="0">
              <a:latin typeface="Ludica fax"/>
              <a:cs typeface="Times New Roman" pitchFamily="18" charset="0"/>
            </a:endParaRP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3200" b="1" dirty="0">
                <a:latin typeface="Ludica fax"/>
                <a:cs typeface="Times New Roman" pitchFamily="18" charset="0"/>
              </a:rPr>
              <a:t>          </a:t>
            </a:r>
            <a:r>
              <a:rPr lang="en-US" altLang="zh-CN" sz="3200" b="1" dirty="0">
                <a:solidFill>
                  <a:srgbClr val="7030A0"/>
                </a:solidFill>
                <a:latin typeface="Ludica fax"/>
                <a:cs typeface="Times New Roman" pitchFamily="18" charset="0"/>
              </a:rPr>
              <a:t>int </a:t>
            </a:r>
            <a:r>
              <a:rPr lang="en-US" altLang="zh-CN" sz="3200" b="1" dirty="0">
                <a:latin typeface="Ludica fax"/>
                <a:cs typeface="Times New Roman" pitchFamily="18" charset="0"/>
              </a:rPr>
              <a:t>temp = winner(L,B[p/</a:t>
            </a:r>
            <a:r>
              <a:rPr lang="en-US" altLang="zh-CN" sz="3200" b="1" dirty="0">
                <a:solidFill>
                  <a:srgbClr val="0070C0"/>
                </a:solidFill>
                <a:latin typeface="Ludica fax"/>
                <a:cs typeface="Times New Roman" pitchFamily="18" charset="0"/>
              </a:rPr>
              <a:t>2</a:t>
            </a:r>
            <a:r>
              <a:rPr lang="en-US" altLang="zh-CN" sz="3200" b="1" dirty="0">
                <a:latin typeface="Ludica fax"/>
                <a:cs typeface="Times New Roman" pitchFamily="18" charset="0"/>
              </a:rPr>
              <a:t>], B[</a:t>
            </a:r>
            <a:r>
              <a:rPr lang="en-US" altLang="zh-CN" sz="3200" b="1" dirty="0">
                <a:solidFill>
                  <a:srgbClr val="0070C0"/>
                </a:solidFill>
                <a:latin typeface="Ludica fax"/>
                <a:cs typeface="Times New Roman" pitchFamily="18" charset="0"/>
              </a:rPr>
              <a:t>0</a:t>
            </a:r>
            <a:r>
              <a:rPr lang="en-US" altLang="zh-CN" sz="3200" b="1" dirty="0">
                <a:latin typeface="Ludica fax"/>
                <a:cs typeface="Times New Roman" pitchFamily="18" charset="0"/>
              </a:rPr>
              <a:t>]);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3200" b="1" dirty="0">
                <a:latin typeface="Ludica fax"/>
                <a:cs typeface="Times New Roman" pitchFamily="18" charset="0"/>
              </a:rPr>
              <a:t>	   B[p/</a:t>
            </a:r>
            <a:r>
              <a:rPr lang="en-US" altLang="zh-CN" sz="3200" b="1" dirty="0">
                <a:solidFill>
                  <a:srgbClr val="0070C0"/>
                </a:solidFill>
                <a:latin typeface="Ludica fax"/>
                <a:cs typeface="Times New Roman" pitchFamily="18" charset="0"/>
              </a:rPr>
              <a:t>2</a:t>
            </a:r>
            <a:r>
              <a:rPr lang="en-US" altLang="zh-CN" sz="3200" b="1" dirty="0">
                <a:latin typeface="Ludica fax"/>
                <a:cs typeface="Times New Roman" pitchFamily="18" charset="0"/>
              </a:rPr>
              <a:t>] = loser(L,B[p/</a:t>
            </a:r>
            <a:r>
              <a:rPr lang="en-US" altLang="zh-CN" sz="3200" b="1" dirty="0">
                <a:solidFill>
                  <a:srgbClr val="0070C0"/>
                </a:solidFill>
                <a:latin typeface="Ludica fax"/>
                <a:cs typeface="Times New Roman" pitchFamily="18" charset="0"/>
              </a:rPr>
              <a:t>2</a:t>
            </a:r>
            <a:r>
              <a:rPr lang="en-US" altLang="zh-CN" sz="3200" b="1" dirty="0">
                <a:latin typeface="Ludica fax"/>
                <a:cs typeface="Times New Roman" pitchFamily="18" charset="0"/>
              </a:rPr>
              <a:t>], B[</a:t>
            </a:r>
            <a:r>
              <a:rPr lang="en-US" altLang="zh-CN" sz="3200" b="1" dirty="0">
                <a:solidFill>
                  <a:srgbClr val="0070C0"/>
                </a:solidFill>
                <a:latin typeface="Ludica fax"/>
                <a:cs typeface="Times New Roman" pitchFamily="18" charset="0"/>
              </a:rPr>
              <a:t>0</a:t>
            </a:r>
            <a:r>
              <a:rPr lang="en-US" altLang="zh-CN" sz="3200" b="1" dirty="0">
                <a:latin typeface="Ludica fax"/>
                <a:cs typeface="Times New Roman" pitchFamily="18" charset="0"/>
              </a:rPr>
              <a:t>]);</a:t>
            </a:r>
          </a:p>
          <a:p>
            <a:pPr algn="just">
              <a:lnSpc>
                <a:spcPct val="90000"/>
              </a:lnSpc>
              <a:buNone/>
            </a:pPr>
            <a:r>
              <a:rPr lang="en-US" altLang="zh-CN" sz="3200" b="1" dirty="0">
                <a:latin typeface="Ludica fax"/>
                <a:cs typeface="Times New Roman" pitchFamily="18" charset="0"/>
              </a:rPr>
              <a:t>          </a:t>
            </a:r>
            <a:r>
              <a:rPr lang="en-US" altLang="zh-CN" sz="3200" dirty="0">
                <a:latin typeface="Ludica fax"/>
                <a:cs typeface="Times New Roman" pitchFamily="18" charset="0"/>
              </a:rPr>
              <a:t>B[</a:t>
            </a:r>
            <a:r>
              <a:rPr lang="en-US" altLang="zh-CN" sz="3200" dirty="0">
                <a:solidFill>
                  <a:srgbClr val="0070C0"/>
                </a:solidFill>
                <a:latin typeface="Ludica fax"/>
                <a:cs typeface="Times New Roman" pitchFamily="18" charset="0"/>
              </a:rPr>
              <a:t>0</a:t>
            </a:r>
            <a:r>
              <a:rPr lang="en-US" altLang="zh-CN" sz="3200" dirty="0">
                <a:latin typeface="Ludica fax"/>
                <a:cs typeface="Times New Roman" pitchFamily="18" charset="0"/>
              </a:rPr>
              <a:t>] = temp;</a:t>
            </a:r>
            <a:endParaRPr lang="en-US" altLang="zh-CN" sz="3200" b="1" dirty="0">
              <a:latin typeface="Ludica fax"/>
              <a:cs typeface="Times New Roman" pitchFamily="18" charset="0"/>
            </a:endParaRP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3200" b="1" dirty="0">
                <a:latin typeface="Ludica fax"/>
                <a:cs typeface="Times New Roman" pitchFamily="18" charset="0"/>
              </a:rPr>
              <a:t>	 }</a:t>
            </a:r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3200" b="1" dirty="0">
                <a:latin typeface="Ludica fax"/>
                <a:cs typeface="Times New Roman" pitchFamily="18" charset="0"/>
              </a:rPr>
              <a:t>}</a:t>
            </a:r>
            <a:endParaRPr lang="da-DK" altLang="zh-CN" sz="3200" b="1" dirty="0">
              <a:solidFill>
                <a:srgbClr val="000000"/>
              </a:solidFill>
              <a:latin typeface="Ludica fax"/>
            </a:endParaRPr>
          </a:p>
          <a:p>
            <a:endParaRPr lang="zh-CN" altLang="en-US" b="1" dirty="0">
              <a:latin typeface="Ludica fax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7EEF076-5280-4D3C-8CBC-07EE3CD20C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44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17745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Loser Tree Operations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Initialize: O(n)</a:t>
            </a:r>
          </a:p>
          <a:p>
            <a:pPr lvl="1"/>
            <a:r>
              <a:rPr lang="en-US" altLang="zh-CN" dirty="0"/>
              <a:t>Recall that there are </a:t>
            </a:r>
            <a:r>
              <a:rPr lang="en-US" altLang="zh-CN" dirty="0">
                <a:solidFill>
                  <a:srgbClr val="0070C0"/>
                </a:solidFill>
              </a:rPr>
              <a:t>n-1</a:t>
            </a:r>
            <a:r>
              <a:rPr lang="en-US" altLang="zh-CN" dirty="0"/>
              <a:t> internal nodes</a:t>
            </a:r>
            <a:endParaRPr kumimoji="1" lang="en-US" altLang="zh-CN" dirty="0"/>
          </a:p>
          <a:p>
            <a:r>
              <a:rPr lang="en-US" altLang="zh-CN" dirty="0"/>
              <a:t>Get winner: O(1)</a:t>
            </a:r>
          </a:p>
          <a:p>
            <a:r>
              <a:rPr kumimoji="1" lang="en-US" altLang="zh-CN" dirty="0"/>
              <a:t>Remove winner and replay: O(log n)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45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00725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E6D742-35E7-4261-BC3A-FC4920BDE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Efficiency of K-Way Merge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2BAEF5-DA44-4E60-BBB4-AF72A4F32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charset="0"/>
              <a:buNone/>
            </a:pPr>
            <a:r>
              <a:rPr lang="en-US" altLang="zh-CN" sz="2800" dirty="0">
                <a:ea typeface="隶书" charset="0"/>
              </a:rPr>
              <a:t>Merge k runs, there are n elements after merging</a:t>
            </a:r>
            <a:endParaRPr lang="zh-CN" altLang="en-US" sz="2800" dirty="0">
              <a:ea typeface="隶书" charset="0"/>
            </a:endParaRPr>
          </a:p>
          <a:p>
            <a:endParaRPr lang="en-US" altLang="zh-CN" sz="2800" dirty="0">
              <a:ea typeface="隶书" charset="0"/>
            </a:endParaRPr>
          </a:p>
          <a:p>
            <a:r>
              <a:rPr lang="en-US" altLang="zh-CN" sz="2800" dirty="0">
                <a:ea typeface="隶书" charset="0"/>
              </a:rPr>
              <a:t>Naive method</a:t>
            </a:r>
          </a:p>
          <a:p>
            <a:pPr lvl="1"/>
            <a:r>
              <a:rPr lang="en-US" altLang="zh-CN" sz="2400" dirty="0">
                <a:ea typeface="隶书" charset="0"/>
              </a:rPr>
              <a:t>O(k) time to find the minimum</a:t>
            </a:r>
          </a:p>
          <a:p>
            <a:pPr lvl="1"/>
            <a:r>
              <a:rPr lang="en-US" altLang="zh-CN" sz="2400" dirty="0">
                <a:solidFill>
                  <a:srgbClr val="FF0000"/>
                </a:solidFill>
                <a:ea typeface="隶书" charset="0"/>
              </a:rPr>
              <a:t>O(</a:t>
            </a:r>
            <a:r>
              <a:rPr lang="en-US" altLang="zh-CN" sz="2400" dirty="0" err="1">
                <a:solidFill>
                  <a:srgbClr val="FF0000"/>
                </a:solidFill>
                <a:ea typeface="隶书" charset="0"/>
              </a:rPr>
              <a:t>kn</a:t>
            </a:r>
            <a:r>
              <a:rPr lang="en-US" altLang="zh-CN" sz="2400" dirty="0">
                <a:solidFill>
                  <a:srgbClr val="FF0000"/>
                </a:solidFill>
                <a:ea typeface="隶书" charset="0"/>
              </a:rPr>
              <a:t>) total time</a:t>
            </a:r>
            <a:endParaRPr lang="zh-CN" altLang="en-US" sz="2400" dirty="0">
              <a:solidFill>
                <a:srgbClr val="FF0000"/>
              </a:solidFill>
              <a:ea typeface="隶书" charset="0"/>
            </a:endParaRPr>
          </a:p>
          <a:p>
            <a:endParaRPr lang="en-US" altLang="zh-CN" sz="2800" dirty="0">
              <a:ea typeface="隶书" charset="0"/>
            </a:endParaRPr>
          </a:p>
          <a:p>
            <a:r>
              <a:rPr lang="en-US" altLang="zh-CN" sz="2800" dirty="0">
                <a:ea typeface="隶书" charset="0"/>
              </a:rPr>
              <a:t>Loser tree</a:t>
            </a:r>
          </a:p>
          <a:p>
            <a:pPr lvl="1"/>
            <a:r>
              <a:rPr lang="en-US" altLang="zh-CN" sz="2400" dirty="0">
                <a:ea typeface="隶书" charset="0"/>
              </a:rPr>
              <a:t>O(k) time to initialize</a:t>
            </a:r>
          </a:p>
          <a:p>
            <a:pPr lvl="1"/>
            <a:r>
              <a:rPr lang="en-US" altLang="zh-CN" sz="2400" dirty="0">
                <a:ea typeface="隶书" charset="0"/>
              </a:rPr>
              <a:t>O(log k) time to remove the minimum and update the tree</a:t>
            </a:r>
          </a:p>
          <a:p>
            <a:pPr lvl="1"/>
            <a:r>
              <a:rPr lang="en-US" altLang="zh-CN" sz="2400" dirty="0">
                <a:solidFill>
                  <a:srgbClr val="FF0000"/>
                </a:solidFill>
                <a:ea typeface="隶书" charset="0"/>
              </a:rPr>
              <a:t>O(k + n log k) total time</a:t>
            </a:r>
            <a:endParaRPr lang="zh-CN" altLang="en-US" sz="2800" dirty="0">
              <a:solidFill>
                <a:srgbClr val="FF0000"/>
              </a:solidFill>
              <a:ea typeface="隶书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9BEF46B-7812-4C99-934B-BBAC191004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46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19892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977E57-C11C-4372-8DFE-CDC430455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Best K-Way Tree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7B8924-C57E-4AA2-9C5E-EFFF971E3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417" y="1628777"/>
            <a:ext cx="10972800" cy="648096"/>
          </a:xfrm>
        </p:spPr>
        <p:txBody>
          <a:bodyPr/>
          <a:lstStyle/>
          <a:p>
            <a:r>
              <a:rPr lang="en-US" altLang="zh-CN" dirty="0"/>
              <a:t>Each time select the </a:t>
            </a:r>
            <a:r>
              <a:rPr lang="en-US" altLang="zh-CN" dirty="0">
                <a:solidFill>
                  <a:srgbClr val="0070C0"/>
                </a:solidFill>
              </a:rPr>
              <a:t>k smallest runs </a:t>
            </a:r>
            <a:r>
              <a:rPr lang="en-US" altLang="zh-CN" dirty="0"/>
              <a:t>to merge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DE5D0F4-51D3-4F0B-AB4B-3A52AA31494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47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8F5613-6276-44D9-97C5-0D9FAAA181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1584" y="5528013"/>
            <a:ext cx="7988358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dirty="0">
                <a:latin typeface="+mj-lt"/>
              </a:rPr>
              <a:t>          Total read: 188                               Total: read 178 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27DC4AA-709B-4AA1-A08C-90E9F90CC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1993" y="2816593"/>
            <a:ext cx="8010525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52995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Summary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Main memory and external storage</a:t>
            </a:r>
          </a:p>
          <a:p>
            <a:r>
              <a:rPr lang="en-US" altLang="zh-CN" dirty="0"/>
              <a:t>Ideas of external sorting</a:t>
            </a:r>
          </a:p>
          <a:p>
            <a:pPr lvl="1"/>
            <a:r>
              <a:rPr lang="en-US" altLang="zh-CN" dirty="0"/>
              <a:t>Replacement selection</a:t>
            </a:r>
          </a:p>
          <a:p>
            <a:pPr lvl="1"/>
            <a:r>
              <a:rPr lang="en-US" altLang="zh-CN" dirty="0"/>
              <a:t>Two-way merge</a:t>
            </a:r>
          </a:p>
          <a:p>
            <a:pPr lvl="1"/>
            <a:r>
              <a:rPr kumimoji="1" lang="en-US" altLang="zh-CN" dirty="0"/>
              <a:t>Multi-way merge</a:t>
            </a:r>
          </a:p>
          <a:p>
            <a:pPr lvl="2"/>
            <a:r>
              <a:rPr kumimoji="1" lang="en-US" altLang="zh-CN" dirty="0"/>
              <a:t>Tournament trees (winner tree, loser tree)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48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864995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B077F3-5450-43C2-B9E3-C91A823E0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More: File Operations in C++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F13E78-FD5D-49E8-B095-4E5F99D0A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/>
                <a:ea typeface="微软雅黑" panose="020B0503020204020204" pitchFamily="34" charset="-122"/>
                <a:cs typeface="+mn-cs"/>
              </a:rPr>
              <a:t>标准输入输出流类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Lucida Fax" panose="02060602050505020204" pitchFamily="18" charset="0"/>
              <a:buChar char="–"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/>
                <a:ea typeface="微软雅黑" panose="020B0503020204020204" pitchFamily="34" charset="-122"/>
              </a:rPr>
              <a:t>istream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/>
                <a:ea typeface="微软雅黑" panose="020B0503020204020204" pitchFamily="34" charset="-122"/>
              </a:rPr>
              <a:t> 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/>
                <a:ea typeface="微软雅黑" panose="020B0503020204020204" pitchFamily="34" charset="-122"/>
              </a:rPr>
              <a:t>是通用输入流和其它输入流的基类，支持输入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Lucida Fax" panose="02060602050505020204" pitchFamily="18" charset="0"/>
              <a:buChar char="–"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/>
                <a:ea typeface="微软雅黑" panose="020B0503020204020204" pitchFamily="34" charset="-122"/>
              </a:rPr>
              <a:t>ostream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/>
                <a:ea typeface="微软雅黑" panose="020B0503020204020204" pitchFamily="34" charset="-122"/>
              </a:rPr>
              <a:t> 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/>
                <a:ea typeface="微软雅黑" panose="020B0503020204020204" pitchFamily="34" charset="-122"/>
              </a:rPr>
              <a:t>是通用输出流和其它输出流的基类，支持输出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Lucida Fax" panose="02060602050505020204" pitchFamily="18" charset="0"/>
              <a:buChar char="–"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/>
                <a:ea typeface="微软雅黑" panose="020B0503020204020204" pitchFamily="34" charset="-122"/>
              </a:rPr>
              <a:t>iostream 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/>
                <a:ea typeface="微软雅黑" panose="020B0503020204020204" pitchFamily="34" charset="-122"/>
              </a:rPr>
              <a:t>是通用输入输出流和其它输入输出流的基类，支持输入输出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/>
                <a:ea typeface="微软雅黑" panose="020B0503020204020204" pitchFamily="34" charset="-122"/>
                <a:cs typeface="+mn-cs"/>
              </a:rPr>
              <a:t>3</a:t>
            </a: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/>
                <a:ea typeface="微软雅黑" panose="020B0503020204020204" pitchFamily="34" charset="-122"/>
                <a:cs typeface="+mn-cs"/>
              </a:rPr>
              <a:t>个用于文件操作的文件类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Lucida Fax" panose="02060602050505020204" pitchFamily="18" charset="0"/>
              <a:buChar char="–"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/>
                <a:ea typeface="微软雅黑" panose="020B0503020204020204" pitchFamily="34" charset="-122"/>
              </a:rPr>
              <a:t>ifstream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/>
                <a:ea typeface="微软雅黑" panose="020B0503020204020204" pitchFamily="34" charset="-122"/>
              </a:rPr>
              <a:t> 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/>
                <a:ea typeface="微软雅黑" panose="020B0503020204020204" pitchFamily="34" charset="-122"/>
              </a:rPr>
              <a:t>类，从 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/>
                <a:ea typeface="微软雅黑" panose="020B0503020204020204" pitchFamily="34" charset="-122"/>
              </a:rPr>
              <a:t>istream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/>
                <a:ea typeface="微软雅黑" panose="020B0503020204020204" pitchFamily="34" charset="-122"/>
              </a:rPr>
              <a:t> 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/>
                <a:ea typeface="微软雅黑" panose="020B0503020204020204" pitchFamily="34" charset="-122"/>
              </a:rPr>
              <a:t>类派生，支持从磁盘文件的输入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Lucida Fax" panose="02060602050505020204" pitchFamily="18" charset="0"/>
              <a:buChar char="–"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/>
                <a:ea typeface="微软雅黑" panose="020B0503020204020204" pitchFamily="34" charset="-122"/>
              </a:rPr>
              <a:t>ofstream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/>
                <a:ea typeface="微软雅黑" panose="020B0503020204020204" pitchFamily="34" charset="-122"/>
              </a:rPr>
              <a:t> 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/>
                <a:ea typeface="微软雅黑" panose="020B0503020204020204" pitchFamily="34" charset="-122"/>
              </a:rPr>
              <a:t>类，从 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/>
                <a:ea typeface="微软雅黑" panose="020B0503020204020204" pitchFamily="34" charset="-122"/>
              </a:rPr>
              <a:t>ostream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/>
                <a:ea typeface="微软雅黑" panose="020B0503020204020204" pitchFamily="34" charset="-122"/>
              </a:rPr>
              <a:t> 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/>
                <a:ea typeface="微软雅黑" panose="020B0503020204020204" pitchFamily="34" charset="-122"/>
              </a:rPr>
              <a:t>类派生，支持向磁盘文件的输出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Lucida Fax" panose="02060602050505020204" pitchFamily="18" charset="0"/>
              <a:buChar char="–"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/>
                <a:ea typeface="微软雅黑" panose="020B0503020204020204" pitchFamily="34" charset="-122"/>
              </a:rPr>
              <a:t>fstream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/>
                <a:ea typeface="微软雅黑" panose="020B0503020204020204" pitchFamily="34" charset="-122"/>
              </a:rPr>
              <a:t> 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/>
                <a:ea typeface="微软雅黑" panose="020B0503020204020204" pitchFamily="34" charset="-122"/>
              </a:rPr>
              <a:t>类，从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/>
                <a:ea typeface="微软雅黑" panose="020B0503020204020204" pitchFamily="34" charset="-122"/>
              </a:rPr>
              <a:t>iostream 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Fax"/>
                <a:ea typeface="微软雅黑" panose="020B0503020204020204" pitchFamily="34" charset="-122"/>
              </a:rPr>
              <a:t>类派生，支持对磁盘文件的输入和输出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C277F9D-2E18-4EB0-BAC8-B082C1F908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49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5945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Main Memory: Pros &amp; Cons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Pros: low access latency</a:t>
            </a:r>
          </a:p>
          <a:p>
            <a:r>
              <a:rPr lang="en-US" altLang="zh-CN" dirty="0"/>
              <a:t>Cons: expensive,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volatile*</a:t>
            </a:r>
          </a:p>
          <a:p>
            <a:pPr marL="344487" lvl="1" indent="0">
              <a:buNone/>
            </a:pPr>
            <a:r>
              <a:rPr kumimoji="1" lang="en-US" altLang="zh-CN" dirty="0">
                <a:solidFill>
                  <a:srgbClr val="7F7F7F"/>
                </a:solidFill>
              </a:rPr>
              <a:t>* not any more for non-volatile memory</a:t>
            </a:r>
          </a:p>
          <a:p>
            <a:r>
              <a:rPr lang="en-US" altLang="zh-CN" dirty="0"/>
              <a:t>The data access time from CPU to the directly attached memory can be treated as a small constant in your algorithm analysis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47288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95D64F-A055-468F-81CC-689D9DA87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fstream</a:t>
            </a:r>
            <a:r>
              <a:rPr lang="en-US" altLang="zh-CN" dirty="0"/>
              <a:t> class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FCC6AD-7EDA-4297-9F26-421467B19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416" y="2170113"/>
            <a:ext cx="10972800" cy="4530725"/>
          </a:xfrm>
        </p:spPr>
        <p:txBody>
          <a:bodyPr>
            <a:normAutofit fontScale="85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3200" b="1" dirty="0">
                <a:solidFill>
                  <a:srgbClr val="643820"/>
                </a:solidFill>
                <a:latin typeface="Ludica fax"/>
                <a:ea typeface="+mj-ea"/>
              </a:rPr>
              <a:t>#include </a:t>
            </a:r>
            <a:r>
              <a:rPr lang="en-US" altLang="zh-CN" sz="3200" b="1" dirty="0">
                <a:solidFill>
                  <a:srgbClr val="C41A16"/>
                </a:solidFill>
                <a:latin typeface="Ludica fax"/>
                <a:ea typeface="+mj-ea"/>
              </a:rPr>
              <a:t>&lt;</a:t>
            </a:r>
            <a:r>
              <a:rPr lang="en-US" altLang="zh-CN" sz="3200" b="1" dirty="0" err="1">
                <a:solidFill>
                  <a:srgbClr val="C41A16"/>
                </a:solidFill>
                <a:latin typeface="Ludica fax"/>
                <a:ea typeface="+mj-ea"/>
              </a:rPr>
              <a:t>fstream.h</a:t>
            </a:r>
            <a:r>
              <a:rPr lang="en-US" altLang="zh-CN" sz="3200" b="1" dirty="0">
                <a:solidFill>
                  <a:srgbClr val="C41A16"/>
                </a:solidFill>
                <a:latin typeface="Ludica fax"/>
                <a:ea typeface="+mj-ea"/>
              </a:rPr>
              <a:t>&gt;</a:t>
            </a:r>
            <a:r>
              <a:rPr lang="en-US" altLang="zh-CN" sz="3200" b="1" dirty="0">
                <a:solidFill>
                  <a:srgbClr val="643820"/>
                </a:solidFill>
                <a:latin typeface="Ludica fax"/>
                <a:ea typeface="+mj-ea"/>
              </a:rPr>
              <a:t>           </a:t>
            </a:r>
            <a:r>
              <a:rPr lang="zh-CN" altLang="en-US" sz="3200" b="1" dirty="0">
                <a:solidFill>
                  <a:srgbClr val="643820"/>
                </a:solidFill>
                <a:latin typeface="Ludica fax"/>
                <a:ea typeface="+mj-ea"/>
              </a:rPr>
              <a:t> </a:t>
            </a:r>
            <a:r>
              <a:rPr lang="en-US" altLang="zh-CN" sz="3200" b="1" dirty="0">
                <a:solidFill>
                  <a:srgbClr val="643820"/>
                </a:solidFill>
                <a:latin typeface="Ludica fax"/>
                <a:ea typeface="+mj-ea"/>
              </a:rPr>
              <a:t>		</a:t>
            </a:r>
            <a:r>
              <a:rPr lang="en-US" altLang="zh-CN" sz="3200" b="1" dirty="0">
                <a:solidFill>
                  <a:srgbClr val="007400"/>
                </a:solidFill>
                <a:latin typeface="Ludica fax"/>
                <a:ea typeface="+mj-ea"/>
              </a:rPr>
              <a:t>// </a:t>
            </a:r>
            <a:r>
              <a:rPr lang="en-US" altLang="zh-CN" sz="3200" b="1" dirty="0" err="1">
                <a:solidFill>
                  <a:srgbClr val="007400"/>
                </a:solidFill>
                <a:latin typeface="Ludica fax"/>
                <a:ea typeface="+mj-ea"/>
              </a:rPr>
              <a:t>fstream</a:t>
            </a:r>
            <a:r>
              <a:rPr lang="en-US" altLang="zh-CN" sz="3200" b="1" dirty="0">
                <a:solidFill>
                  <a:srgbClr val="007400"/>
                </a:solidFill>
                <a:latin typeface="Ludica fax"/>
                <a:ea typeface="+mj-ea"/>
              </a:rPr>
              <a:t> = </a:t>
            </a:r>
            <a:r>
              <a:rPr lang="en-US" altLang="zh-CN" sz="3200" b="1" dirty="0" err="1">
                <a:solidFill>
                  <a:srgbClr val="007400"/>
                </a:solidFill>
                <a:latin typeface="Ludica fax"/>
                <a:ea typeface="+mj-ea"/>
              </a:rPr>
              <a:t>ifstream</a:t>
            </a:r>
            <a:r>
              <a:rPr lang="en-US" altLang="zh-CN" sz="3200" b="1" dirty="0">
                <a:solidFill>
                  <a:srgbClr val="007400"/>
                </a:solidFill>
                <a:latin typeface="Ludica fax"/>
                <a:ea typeface="+mj-ea"/>
              </a:rPr>
              <a:t> + </a:t>
            </a:r>
            <a:r>
              <a:rPr lang="en-US" altLang="zh-CN" sz="3200" b="1" dirty="0" err="1">
                <a:solidFill>
                  <a:srgbClr val="007400"/>
                </a:solidFill>
                <a:latin typeface="Ludica fax"/>
                <a:ea typeface="+mj-ea"/>
              </a:rPr>
              <a:t>ofstream</a:t>
            </a:r>
            <a:endParaRPr lang="en-US" altLang="zh-CN" sz="3200" b="1" dirty="0">
              <a:solidFill>
                <a:srgbClr val="000000"/>
              </a:solidFill>
              <a:latin typeface="Ludica fax"/>
              <a:ea typeface="+mj-ea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3200" b="1" dirty="0">
                <a:solidFill>
                  <a:srgbClr val="AA0D91"/>
                </a:solidFill>
                <a:latin typeface="Ludica fax"/>
                <a:ea typeface="+mj-ea"/>
              </a:rPr>
              <a:t>void</a:t>
            </a:r>
            <a:r>
              <a:rPr lang="en-US" altLang="zh-CN" sz="3200" b="1" dirty="0">
                <a:solidFill>
                  <a:srgbClr val="000000"/>
                </a:solidFill>
                <a:latin typeface="Ludica fax"/>
                <a:ea typeface="+mj-ea"/>
              </a:rPr>
              <a:t> </a:t>
            </a:r>
            <a:r>
              <a:rPr lang="en-US" altLang="zh-CN" sz="3200" b="1" dirty="0" err="1">
                <a:solidFill>
                  <a:srgbClr val="000000"/>
                </a:solidFill>
                <a:latin typeface="Ludica fax"/>
                <a:ea typeface="+mj-ea"/>
              </a:rPr>
              <a:t>fstream</a:t>
            </a:r>
            <a:r>
              <a:rPr lang="en-US" altLang="zh-CN" sz="3200" b="1" dirty="0">
                <a:solidFill>
                  <a:srgbClr val="000000"/>
                </a:solidFill>
                <a:latin typeface="Ludica fax"/>
                <a:ea typeface="+mj-ea"/>
              </a:rPr>
              <a:t>::open(</a:t>
            </a:r>
            <a:r>
              <a:rPr lang="en-US" altLang="zh-CN" sz="3200" b="1" dirty="0">
                <a:solidFill>
                  <a:srgbClr val="AA0D91"/>
                </a:solidFill>
                <a:latin typeface="Ludica fax"/>
                <a:ea typeface="+mj-ea"/>
              </a:rPr>
              <a:t>char</a:t>
            </a:r>
            <a:r>
              <a:rPr lang="en-US" altLang="zh-CN" sz="3200" b="1" dirty="0">
                <a:solidFill>
                  <a:srgbClr val="000000"/>
                </a:solidFill>
                <a:latin typeface="Ludica fax"/>
                <a:ea typeface="+mj-ea"/>
              </a:rPr>
              <a:t>*name, </a:t>
            </a:r>
            <a:r>
              <a:rPr lang="en-US" altLang="zh-CN" sz="3200" b="1" dirty="0" err="1">
                <a:solidFill>
                  <a:srgbClr val="000000"/>
                </a:solidFill>
                <a:latin typeface="Ludica fax"/>
                <a:ea typeface="+mj-ea"/>
              </a:rPr>
              <a:t>openmode</a:t>
            </a:r>
            <a:r>
              <a:rPr lang="en-US" altLang="zh-CN" sz="3200" b="1" dirty="0">
                <a:solidFill>
                  <a:srgbClr val="000000"/>
                </a:solidFill>
                <a:latin typeface="Ludica fax"/>
                <a:ea typeface="+mj-ea"/>
              </a:rPr>
              <a:t> mode); 	 </a:t>
            </a:r>
            <a:r>
              <a:rPr lang="en-US" altLang="zh-CN" sz="3200" b="1" dirty="0">
                <a:solidFill>
                  <a:srgbClr val="007400"/>
                </a:solidFill>
                <a:latin typeface="Ludica fax"/>
                <a:ea typeface="+mj-ea"/>
              </a:rPr>
              <a:t>// </a:t>
            </a:r>
            <a:r>
              <a:rPr lang="zh-CN" altLang="en-US" sz="3200" b="1" dirty="0">
                <a:solidFill>
                  <a:srgbClr val="007400"/>
                </a:solidFill>
                <a:latin typeface="Ludica fax"/>
                <a:ea typeface="+mj-ea"/>
              </a:rPr>
              <a:t>打开文件</a:t>
            </a:r>
            <a:endParaRPr lang="en-US" altLang="zh-CN" sz="3200" b="1" dirty="0">
              <a:solidFill>
                <a:srgbClr val="000000"/>
              </a:solidFill>
              <a:latin typeface="Ludica fax"/>
              <a:ea typeface="+mj-ea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3200" b="1" dirty="0" err="1">
                <a:solidFill>
                  <a:srgbClr val="000000"/>
                </a:solidFill>
                <a:latin typeface="Ludica fax"/>
                <a:ea typeface="+mj-ea"/>
              </a:rPr>
              <a:t>fstream</a:t>
            </a:r>
            <a:r>
              <a:rPr lang="en-US" altLang="zh-CN" sz="3200" b="1" dirty="0">
                <a:solidFill>
                  <a:srgbClr val="000000"/>
                </a:solidFill>
                <a:latin typeface="Ludica fax"/>
                <a:ea typeface="+mj-ea"/>
              </a:rPr>
              <a:t>::read(</a:t>
            </a:r>
            <a:r>
              <a:rPr lang="en-US" altLang="zh-CN" sz="3200" b="1" dirty="0">
                <a:solidFill>
                  <a:srgbClr val="AA0D91"/>
                </a:solidFill>
                <a:latin typeface="Ludica fax"/>
                <a:ea typeface="+mj-ea"/>
              </a:rPr>
              <a:t>char</a:t>
            </a:r>
            <a:r>
              <a:rPr lang="en-US" altLang="zh-CN" sz="3200" b="1" dirty="0">
                <a:solidFill>
                  <a:srgbClr val="000000"/>
                </a:solidFill>
                <a:latin typeface="Ludica fax"/>
                <a:ea typeface="+mj-ea"/>
              </a:rPr>
              <a:t>*</a:t>
            </a:r>
            <a:r>
              <a:rPr lang="en-US" altLang="zh-CN" sz="3200" b="1" dirty="0" err="1">
                <a:solidFill>
                  <a:srgbClr val="000000"/>
                </a:solidFill>
                <a:latin typeface="Ludica fax"/>
                <a:ea typeface="+mj-ea"/>
              </a:rPr>
              <a:t>ptr</a:t>
            </a:r>
            <a:r>
              <a:rPr lang="en-US" altLang="zh-CN" sz="3200" b="1" dirty="0">
                <a:solidFill>
                  <a:srgbClr val="000000"/>
                </a:solidFill>
                <a:latin typeface="Ludica fax"/>
                <a:ea typeface="+mj-ea"/>
              </a:rPr>
              <a:t>, </a:t>
            </a:r>
            <a:r>
              <a:rPr lang="en-US" altLang="zh-CN" sz="3200" b="1" dirty="0">
                <a:solidFill>
                  <a:srgbClr val="AA0D91"/>
                </a:solidFill>
                <a:latin typeface="Ludica fax"/>
                <a:ea typeface="+mj-ea"/>
              </a:rPr>
              <a:t>int</a:t>
            </a:r>
            <a:r>
              <a:rPr lang="en-US" altLang="zh-CN" sz="3200" b="1" dirty="0">
                <a:solidFill>
                  <a:srgbClr val="000000"/>
                </a:solidFill>
                <a:latin typeface="Ludica fax"/>
                <a:ea typeface="+mj-ea"/>
              </a:rPr>
              <a:t> </a:t>
            </a:r>
            <a:r>
              <a:rPr lang="en-US" altLang="zh-CN" sz="3200" b="1" dirty="0" err="1">
                <a:solidFill>
                  <a:srgbClr val="000000"/>
                </a:solidFill>
                <a:latin typeface="Ludica fax"/>
                <a:ea typeface="+mj-ea"/>
              </a:rPr>
              <a:t>numbytes</a:t>
            </a:r>
            <a:r>
              <a:rPr lang="en-US" altLang="zh-CN" sz="3200" b="1" dirty="0">
                <a:solidFill>
                  <a:srgbClr val="000000"/>
                </a:solidFill>
                <a:latin typeface="Ludica fax"/>
                <a:ea typeface="+mj-ea"/>
              </a:rPr>
              <a:t>);  </a:t>
            </a:r>
            <a:r>
              <a:rPr lang="en-US" altLang="zh-CN" sz="3200" b="1" dirty="0">
                <a:solidFill>
                  <a:srgbClr val="007400"/>
                </a:solidFill>
                <a:latin typeface="Ludica fax"/>
                <a:ea typeface="+mj-ea"/>
              </a:rPr>
              <a:t>// </a:t>
            </a:r>
            <a:r>
              <a:rPr lang="zh-CN" altLang="en-US" sz="3200" b="1" dirty="0">
                <a:solidFill>
                  <a:srgbClr val="007400"/>
                </a:solidFill>
                <a:latin typeface="Ludica fax"/>
                <a:ea typeface="+mj-ea"/>
              </a:rPr>
              <a:t>从文件当前位置读入字节</a:t>
            </a:r>
            <a:endParaRPr lang="en-US" altLang="zh-CN" sz="3200" b="1" dirty="0">
              <a:solidFill>
                <a:srgbClr val="000000"/>
              </a:solidFill>
              <a:latin typeface="Ludica fax"/>
              <a:ea typeface="+mj-ea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3200" b="1" dirty="0" err="1">
                <a:solidFill>
                  <a:srgbClr val="000000"/>
                </a:solidFill>
                <a:latin typeface="Ludica fax"/>
                <a:ea typeface="+mj-ea"/>
              </a:rPr>
              <a:t>fstream</a:t>
            </a:r>
            <a:r>
              <a:rPr lang="en-US" altLang="zh-CN" sz="3200" b="1" dirty="0">
                <a:solidFill>
                  <a:srgbClr val="000000"/>
                </a:solidFill>
                <a:latin typeface="Ludica fax"/>
                <a:ea typeface="+mj-ea"/>
              </a:rPr>
              <a:t>::write(</a:t>
            </a:r>
            <a:r>
              <a:rPr lang="en-US" altLang="zh-CN" sz="3200" b="1" dirty="0">
                <a:solidFill>
                  <a:srgbClr val="AA0D91"/>
                </a:solidFill>
                <a:latin typeface="Ludica fax"/>
                <a:ea typeface="+mj-ea"/>
              </a:rPr>
              <a:t>char</a:t>
            </a:r>
            <a:r>
              <a:rPr lang="en-US" altLang="zh-CN" sz="3200" b="1" dirty="0">
                <a:solidFill>
                  <a:srgbClr val="000000"/>
                </a:solidFill>
                <a:latin typeface="Ludica fax"/>
                <a:ea typeface="+mj-ea"/>
              </a:rPr>
              <a:t>*</a:t>
            </a:r>
            <a:r>
              <a:rPr lang="en-US" altLang="zh-CN" sz="3200" b="1" dirty="0" err="1">
                <a:solidFill>
                  <a:srgbClr val="000000"/>
                </a:solidFill>
                <a:latin typeface="Ludica fax"/>
                <a:ea typeface="+mj-ea"/>
              </a:rPr>
              <a:t>ptr</a:t>
            </a:r>
            <a:r>
              <a:rPr lang="en-US" altLang="zh-CN" sz="3200" b="1" dirty="0">
                <a:solidFill>
                  <a:srgbClr val="000000"/>
                </a:solidFill>
                <a:latin typeface="Ludica fax"/>
                <a:ea typeface="+mj-ea"/>
              </a:rPr>
              <a:t>, </a:t>
            </a:r>
            <a:r>
              <a:rPr lang="en-US" altLang="zh-CN" sz="3200" b="1" dirty="0">
                <a:solidFill>
                  <a:srgbClr val="AA0D91"/>
                </a:solidFill>
                <a:latin typeface="Ludica fax"/>
                <a:ea typeface="+mj-ea"/>
              </a:rPr>
              <a:t>int</a:t>
            </a:r>
            <a:r>
              <a:rPr lang="en-US" altLang="zh-CN" sz="3200" b="1" dirty="0">
                <a:solidFill>
                  <a:srgbClr val="000000"/>
                </a:solidFill>
                <a:latin typeface="Ludica fax"/>
                <a:ea typeface="+mj-ea"/>
              </a:rPr>
              <a:t> </a:t>
            </a:r>
            <a:r>
              <a:rPr lang="en-US" altLang="zh-CN" sz="3200" b="1" dirty="0" err="1">
                <a:solidFill>
                  <a:srgbClr val="000000"/>
                </a:solidFill>
                <a:latin typeface="Ludica fax"/>
                <a:ea typeface="+mj-ea"/>
              </a:rPr>
              <a:t>numbtyes</a:t>
            </a:r>
            <a:r>
              <a:rPr lang="en-US" altLang="zh-CN" sz="3200" b="1" dirty="0">
                <a:solidFill>
                  <a:srgbClr val="000000"/>
                </a:solidFill>
                <a:latin typeface="Ludica fax"/>
                <a:ea typeface="+mj-ea"/>
              </a:rPr>
              <a:t>);	</a:t>
            </a:r>
            <a:r>
              <a:rPr lang="en-US" altLang="zh-CN" sz="3200" b="1" dirty="0">
                <a:solidFill>
                  <a:srgbClr val="007400"/>
                </a:solidFill>
                <a:latin typeface="Ludica fax"/>
                <a:ea typeface="+mj-ea"/>
              </a:rPr>
              <a:t>// </a:t>
            </a:r>
            <a:r>
              <a:rPr lang="zh-CN" altLang="en-US" sz="3200" b="1" dirty="0">
                <a:solidFill>
                  <a:srgbClr val="007400"/>
                </a:solidFill>
                <a:latin typeface="Ludica fax"/>
                <a:ea typeface="+mj-ea"/>
              </a:rPr>
              <a:t>向文件当前位置写入字节</a:t>
            </a:r>
            <a:endParaRPr lang="en-US" altLang="zh-CN" sz="3200" b="1" dirty="0">
              <a:solidFill>
                <a:srgbClr val="000000"/>
              </a:solidFill>
              <a:latin typeface="Ludica fax"/>
              <a:ea typeface="+mj-ea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sz="3200" b="1" dirty="0">
              <a:solidFill>
                <a:srgbClr val="007400"/>
              </a:solidFill>
              <a:latin typeface="Ludica fax"/>
              <a:ea typeface="+mj-ea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3200" b="1" dirty="0">
                <a:solidFill>
                  <a:srgbClr val="007400"/>
                </a:solidFill>
                <a:latin typeface="Ludica fax"/>
                <a:ea typeface="+mj-ea"/>
              </a:rPr>
              <a:t>// </a:t>
            </a:r>
            <a:r>
              <a:rPr lang="en-US" altLang="zh-CN" sz="3200" b="1" dirty="0" err="1">
                <a:solidFill>
                  <a:srgbClr val="007400"/>
                </a:solidFill>
                <a:latin typeface="Ludica fax"/>
                <a:ea typeface="+mj-ea"/>
              </a:rPr>
              <a:t>seekg</a:t>
            </a:r>
            <a:r>
              <a:rPr lang="zh-CN" altLang="en-US" sz="3200" b="1" dirty="0">
                <a:solidFill>
                  <a:srgbClr val="007400"/>
                </a:solidFill>
                <a:latin typeface="Ludica fax"/>
                <a:ea typeface="+mj-ea"/>
              </a:rPr>
              <a:t>和</a:t>
            </a:r>
            <a:r>
              <a:rPr lang="en-US" altLang="zh-CN" sz="3200" b="1" dirty="0" err="1">
                <a:solidFill>
                  <a:srgbClr val="007400"/>
                </a:solidFill>
                <a:latin typeface="Ludica fax"/>
                <a:ea typeface="+mj-ea"/>
              </a:rPr>
              <a:t>seekp</a:t>
            </a:r>
            <a:r>
              <a:rPr lang="zh-CN" altLang="en-US" sz="3200" b="1" dirty="0">
                <a:solidFill>
                  <a:srgbClr val="007400"/>
                </a:solidFill>
                <a:latin typeface="Ludica fax"/>
                <a:ea typeface="+mj-ea"/>
              </a:rPr>
              <a:t>：在文件中移动当前位置</a:t>
            </a:r>
            <a:endParaRPr lang="en-US" altLang="zh-CN" sz="3200" b="1" dirty="0">
              <a:solidFill>
                <a:srgbClr val="000000"/>
              </a:solidFill>
              <a:latin typeface="Ludica fax"/>
              <a:ea typeface="+mj-ea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3200" b="1" dirty="0">
                <a:solidFill>
                  <a:srgbClr val="007400"/>
                </a:solidFill>
                <a:latin typeface="Ludica fax"/>
                <a:ea typeface="+mj-ea"/>
              </a:rPr>
              <a:t>// </a:t>
            </a:r>
            <a:r>
              <a:rPr lang="zh-CN" altLang="en-US" sz="3200" b="1" dirty="0">
                <a:solidFill>
                  <a:srgbClr val="007400"/>
                </a:solidFill>
                <a:latin typeface="Ludica fax"/>
                <a:ea typeface="+mj-ea"/>
              </a:rPr>
              <a:t>以便在文件中的任何位置读出或写入字节</a:t>
            </a:r>
            <a:endParaRPr lang="zh-CN" altLang="en-US" sz="3200" b="1" dirty="0">
              <a:solidFill>
                <a:srgbClr val="000000"/>
              </a:solidFill>
              <a:latin typeface="Ludica fax"/>
              <a:ea typeface="+mj-ea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3200" b="1" dirty="0" err="1">
                <a:solidFill>
                  <a:srgbClr val="000000"/>
                </a:solidFill>
                <a:latin typeface="Ludica fax"/>
                <a:ea typeface="+mj-ea"/>
              </a:rPr>
              <a:t>fstream</a:t>
            </a:r>
            <a:r>
              <a:rPr lang="en-US" altLang="zh-TW" sz="3200" b="1" dirty="0">
                <a:solidFill>
                  <a:srgbClr val="000000"/>
                </a:solidFill>
                <a:latin typeface="Ludica fax"/>
                <a:ea typeface="+mj-ea"/>
              </a:rPr>
              <a:t>::</a:t>
            </a:r>
            <a:r>
              <a:rPr lang="en-US" altLang="zh-TW" sz="3200" b="1" dirty="0" err="1">
                <a:solidFill>
                  <a:srgbClr val="000000"/>
                </a:solidFill>
                <a:latin typeface="Ludica fax"/>
                <a:ea typeface="+mj-ea"/>
              </a:rPr>
              <a:t>seekg</a:t>
            </a:r>
            <a:r>
              <a:rPr lang="en-US" altLang="zh-TW" sz="3200" b="1" dirty="0">
                <a:solidFill>
                  <a:srgbClr val="000000"/>
                </a:solidFill>
                <a:latin typeface="Ludica fax"/>
                <a:ea typeface="+mj-ea"/>
              </a:rPr>
              <a:t>(</a:t>
            </a:r>
            <a:r>
              <a:rPr lang="en-US" altLang="zh-TW" sz="3200" b="1" dirty="0">
                <a:solidFill>
                  <a:srgbClr val="AA0D91"/>
                </a:solidFill>
                <a:latin typeface="Ludica fax"/>
                <a:ea typeface="+mj-ea"/>
              </a:rPr>
              <a:t>int</a:t>
            </a:r>
            <a:r>
              <a:rPr lang="zh-TW" altLang="en-US" sz="3200" b="1" dirty="0">
                <a:solidFill>
                  <a:srgbClr val="000000"/>
                </a:solidFill>
                <a:latin typeface="Ludica fax"/>
                <a:ea typeface="+mj-ea"/>
              </a:rPr>
              <a:t> </a:t>
            </a:r>
            <a:r>
              <a:rPr lang="en-US" altLang="zh-TW" sz="3200" b="1" dirty="0">
                <a:solidFill>
                  <a:srgbClr val="000000"/>
                </a:solidFill>
                <a:latin typeface="Ludica fax"/>
                <a:ea typeface="+mj-ea"/>
              </a:rPr>
              <a:t>pos);                 	</a:t>
            </a:r>
            <a:r>
              <a:rPr lang="en-US" altLang="zh-TW" sz="3200" b="1" dirty="0">
                <a:solidFill>
                  <a:srgbClr val="007400"/>
                </a:solidFill>
                <a:latin typeface="Ludica fax"/>
                <a:ea typeface="+mj-ea"/>
              </a:rPr>
              <a:t>// </a:t>
            </a:r>
            <a:r>
              <a:rPr lang="zh-TW" altLang="en-US" sz="3200" b="1" dirty="0">
                <a:solidFill>
                  <a:srgbClr val="007400"/>
                </a:solidFill>
                <a:latin typeface="Ludica fax"/>
                <a:ea typeface="+mj-ea"/>
              </a:rPr>
              <a:t>输入时用于设置读取位置</a:t>
            </a:r>
            <a:endParaRPr lang="zh-TW" altLang="en-US" sz="3200" b="1" dirty="0">
              <a:solidFill>
                <a:srgbClr val="000000"/>
              </a:solidFill>
              <a:latin typeface="Ludica fax"/>
              <a:ea typeface="+mj-ea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3200" b="1" dirty="0" err="1">
                <a:solidFill>
                  <a:srgbClr val="000000"/>
                </a:solidFill>
                <a:latin typeface="Ludica fax"/>
                <a:ea typeface="+mj-ea"/>
              </a:rPr>
              <a:t>fstream</a:t>
            </a:r>
            <a:r>
              <a:rPr lang="en-US" altLang="zh-CN" sz="3200" b="1" dirty="0">
                <a:solidFill>
                  <a:srgbClr val="000000"/>
                </a:solidFill>
                <a:latin typeface="Ludica fax"/>
                <a:ea typeface="+mj-ea"/>
              </a:rPr>
              <a:t>::</a:t>
            </a:r>
            <a:r>
              <a:rPr lang="en-US" altLang="zh-CN" sz="3200" b="1" dirty="0" err="1">
                <a:solidFill>
                  <a:srgbClr val="000000"/>
                </a:solidFill>
                <a:latin typeface="Ludica fax"/>
                <a:ea typeface="+mj-ea"/>
              </a:rPr>
              <a:t>seekg</a:t>
            </a:r>
            <a:r>
              <a:rPr lang="en-US" altLang="zh-CN" sz="3200" b="1" dirty="0">
                <a:solidFill>
                  <a:srgbClr val="000000"/>
                </a:solidFill>
                <a:latin typeface="Ludica fax"/>
                <a:ea typeface="+mj-ea"/>
              </a:rPr>
              <a:t>(</a:t>
            </a:r>
            <a:r>
              <a:rPr lang="en-US" altLang="zh-CN" sz="3200" b="1" dirty="0">
                <a:solidFill>
                  <a:srgbClr val="AA0D91"/>
                </a:solidFill>
                <a:latin typeface="Ludica fax"/>
                <a:ea typeface="+mj-ea"/>
              </a:rPr>
              <a:t>int</a:t>
            </a:r>
            <a:r>
              <a:rPr lang="en-US" altLang="zh-CN" sz="3200" b="1" dirty="0">
                <a:solidFill>
                  <a:srgbClr val="000000"/>
                </a:solidFill>
                <a:latin typeface="Ludica fax"/>
                <a:ea typeface="+mj-ea"/>
              </a:rPr>
              <a:t> pos, </a:t>
            </a:r>
            <a:r>
              <a:rPr lang="en-US" altLang="zh-CN" sz="3200" b="1" dirty="0" err="1">
                <a:solidFill>
                  <a:srgbClr val="000000"/>
                </a:solidFill>
                <a:latin typeface="Ludica fax"/>
                <a:ea typeface="+mj-ea"/>
              </a:rPr>
              <a:t>ios</a:t>
            </a:r>
            <a:r>
              <a:rPr lang="en-US" altLang="zh-CN" sz="3200" b="1" dirty="0">
                <a:solidFill>
                  <a:srgbClr val="000000"/>
                </a:solidFill>
                <a:latin typeface="Ludica fax"/>
                <a:ea typeface="+mj-ea"/>
              </a:rPr>
              <a:t>::</a:t>
            </a:r>
            <a:r>
              <a:rPr lang="en-US" altLang="zh-CN" sz="3200" b="1" dirty="0" err="1">
                <a:solidFill>
                  <a:srgbClr val="000000"/>
                </a:solidFill>
                <a:latin typeface="Ludica fax"/>
                <a:ea typeface="+mj-ea"/>
              </a:rPr>
              <a:t>curr</a:t>
            </a:r>
            <a:r>
              <a:rPr lang="en-US" altLang="zh-CN" sz="3200" b="1" dirty="0">
                <a:solidFill>
                  <a:srgbClr val="000000"/>
                </a:solidFill>
                <a:latin typeface="Ludica fax"/>
                <a:ea typeface="+mj-ea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3200" b="1" dirty="0" err="1">
                <a:solidFill>
                  <a:srgbClr val="000000"/>
                </a:solidFill>
                <a:latin typeface="Ludica fax"/>
                <a:ea typeface="+mj-ea"/>
              </a:rPr>
              <a:t>fstream</a:t>
            </a:r>
            <a:r>
              <a:rPr lang="en-US" altLang="zh-TW" sz="3200" b="1" dirty="0">
                <a:solidFill>
                  <a:srgbClr val="000000"/>
                </a:solidFill>
                <a:latin typeface="Ludica fax"/>
                <a:ea typeface="+mj-ea"/>
              </a:rPr>
              <a:t>::</a:t>
            </a:r>
            <a:r>
              <a:rPr lang="en-US" altLang="zh-TW" sz="3200" b="1" dirty="0" err="1">
                <a:solidFill>
                  <a:srgbClr val="000000"/>
                </a:solidFill>
                <a:latin typeface="Ludica fax"/>
                <a:ea typeface="+mj-ea"/>
              </a:rPr>
              <a:t>seekp</a:t>
            </a:r>
            <a:r>
              <a:rPr lang="en-US" altLang="zh-TW" sz="3200" b="1" dirty="0">
                <a:solidFill>
                  <a:srgbClr val="000000"/>
                </a:solidFill>
                <a:latin typeface="Ludica fax"/>
                <a:ea typeface="+mj-ea"/>
              </a:rPr>
              <a:t>(</a:t>
            </a:r>
            <a:r>
              <a:rPr lang="en-US" altLang="zh-TW" sz="3200" b="1" dirty="0">
                <a:solidFill>
                  <a:srgbClr val="AA0D91"/>
                </a:solidFill>
                <a:latin typeface="Ludica fax"/>
                <a:ea typeface="+mj-ea"/>
              </a:rPr>
              <a:t>int</a:t>
            </a:r>
            <a:r>
              <a:rPr lang="zh-TW" altLang="en-US" sz="3200" b="1" dirty="0">
                <a:solidFill>
                  <a:srgbClr val="000000"/>
                </a:solidFill>
                <a:latin typeface="Ludica fax"/>
                <a:ea typeface="+mj-ea"/>
              </a:rPr>
              <a:t> </a:t>
            </a:r>
            <a:r>
              <a:rPr lang="en-US" altLang="zh-TW" sz="3200" b="1" dirty="0">
                <a:solidFill>
                  <a:srgbClr val="000000"/>
                </a:solidFill>
                <a:latin typeface="Ludica fax"/>
                <a:ea typeface="+mj-ea"/>
              </a:rPr>
              <a:t>pos);                 	</a:t>
            </a:r>
            <a:r>
              <a:rPr lang="en-US" altLang="zh-TW" sz="3200" b="1" dirty="0">
                <a:solidFill>
                  <a:srgbClr val="007400"/>
                </a:solidFill>
                <a:latin typeface="Ludica fax"/>
                <a:ea typeface="+mj-ea"/>
              </a:rPr>
              <a:t>// </a:t>
            </a:r>
            <a:r>
              <a:rPr lang="zh-TW" altLang="en-US" sz="3200" b="1" dirty="0">
                <a:solidFill>
                  <a:srgbClr val="007400"/>
                </a:solidFill>
                <a:latin typeface="Ludica fax"/>
                <a:ea typeface="+mj-ea"/>
              </a:rPr>
              <a:t>设置输出时的写入位置</a:t>
            </a:r>
            <a:endParaRPr lang="zh-TW" altLang="en-US" sz="3200" b="1" dirty="0">
              <a:solidFill>
                <a:srgbClr val="000000"/>
              </a:solidFill>
              <a:latin typeface="Ludica fax"/>
              <a:ea typeface="+mj-ea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3200" b="1" dirty="0" err="1">
                <a:solidFill>
                  <a:srgbClr val="000000"/>
                </a:solidFill>
                <a:latin typeface="Ludica fax"/>
                <a:ea typeface="+mj-ea"/>
              </a:rPr>
              <a:t>fstream</a:t>
            </a:r>
            <a:r>
              <a:rPr lang="en-US" altLang="zh-CN" sz="3200" b="1" dirty="0">
                <a:solidFill>
                  <a:srgbClr val="000000"/>
                </a:solidFill>
                <a:latin typeface="Ludica fax"/>
                <a:ea typeface="+mj-ea"/>
              </a:rPr>
              <a:t>::</a:t>
            </a:r>
            <a:r>
              <a:rPr lang="en-US" altLang="zh-CN" sz="3200" b="1" dirty="0" err="1">
                <a:solidFill>
                  <a:srgbClr val="000000"/>
                </a:solidFill>
                <a:latin typeface="Ludica fax"/>
                <a:ea typeface="+mj-ea"/>
              </a:rPr>
              <a:t>seekp</a:t>
            </a:r>
            <a:r>
              <a:rPr lang="en-US" altLang="zh-CN" sz="3200" b="1" dirty="0">
                <a:solidFill>
                  <a:srgbClr val="000000"/>
                </a:solidFill>
                <a:latin typeface="Ludica fax"/>
                <a:ea typeface="+mj-ea"/>
              </a:rPr>
              <a:t>(</a:t>
            </a:r>
            <a:r>
              <a:rPr lang="en-US" altLang="zh-CN" sz="3200" b="1" dirty="0">
                <a:solidFill>
                  <a:srgbClr val="AA0D91"/>
                </a:solidFill>
                <a:latin typeface="Ludica fax"/>
                <a:ea typeface="+mj-ea"/>
              </a:rPr>
              <a:t>int</a:t>
            </a:r>
            <a:r>
              <a:rPr lang="en-US" altLang="zh-CN" sz="3200" b="1" dirty="0">
                <a:solidFill>
                  <a:srgbClr val="000000"/>
                </a:solidFill>
                <a:latin typeface="Ludica fax"/>
                <a:ea typeface="+mj-ea"/>
              </a:rPr>
              <a:t> pos, </a:t>
            </a:r>
            <a:r>
              <a:rPr lang="en-US" altLang="zh-CN" sz="3200" b="1" dirty="0" err="1">
                <a:solidFill>
                  <a:srgbClr val="000000"/>
                </a:solidFill>
                <a:latin typeface="Ludica fax"/>
                <a:ea typeface="+mj-ea"/>
              </a:rPr>
              <a:t>ios</a:t>
            </a:r>
            <a:r>
              <a:rPr lang="en-US" altLang="zh-CN" sz="3200" b="1" dirty="0">
                <a:solidFill>
                  <a:srgbClr val="000000"/>
                </a:solidFill>
                <a:latin typeface="Ludica fax"/>
                <a:ea typeface="+mj-ea"/>
              </a:rPr>
              <a:t>::end);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sz="3200" b="1" dirty="0">
                <a:solidFill>
                  <a:srgbClr val="AA0D91"/>
                </a:solidFill>
                <a:latin typeface="Ludica fax"/>
                <a:ea typeface="+mj-ea"/>
              </a:rPr>
              <a:t>void</a:t>
            </a:r>
            <a:r>
              <a:rPr lang="zh-TW" altLang="en-US" sz="3200" b="1" dirty="0">
                <a:solidFill>
                  <a:srgbClr val="000000"/>
                </a:solidFill>
                <a:latin typeface="Ludica fax"/>
                <a:ea typeface="+mj-ea"/>
              </a:rPr>
              <a:t> </a:t>
            </a:r>
            <a:r>
              <a:rPr lang="en-US" altLang="zh-TW" sz="3200" b="1" dirty="0" err="1">
                <a:solidFill>
                  <a:srgbClr val="000000"/>
                </a:solidFill>
                <a:latin typeface="Ludica fax"/>
                <a:ea typeface="+mj-ea"/>
              </a:rPr>
              <a:t>fstream</a:t>
            </a:r>
            <a:r>
              <a:rPr lang="en-US" altLang="zh-TW" sz="3200" b="1" dirty="0">
                <a:solidFill>
                  <a:srgbClr val="000000"/>
                </a:solidFill>
                <a:latin typeface="Ludica fax"/>
                <a:ea typeface="+mj-ea"/>
              </a:rPr>
              <a:t>::close();                   	</a:t>
            </a:r>
            <a:r>
              <a:rPr lang="en-US" altLang="zh-TW" sz="3200" b="1" dirty="0">
                <a:solidFill>
                  <a:srgbClr val="007400"/>
                </a:solidFill>
                <a:latin typeface="Ludica fax"/>
                <a:ea typeface="+mj-ea"/>
              </a:rPr>
              <a:t>// </a:t>
            </a:r>
            <a:r>
              <a:rPr lang="zh-TW" altLang="en-US" sz="3200" b="1" dirty="0">
                <a:solidFill>
                  <a:srgbClr val="007400"/>
                </a:solidFill>
                <a:latin typeface="Ludica fax"/>
                <a:ea typeface="+mj-ea"/>
              </a:rPr>
              <a:t>处理结束后关闭文件</a:t>
            </a:r>
            <a:endParaRPr lang="zh-TW" altLang="en-US" sz="3200" b="1" dirty="0">
              <a:solidFill>
                <a:srgbClr val="000000"/>
              </a:solidFill>
              <a:latin typeface="Ludica fax"/>
              <a:ea typeface="+mj-ea"/>
            </a:endParaRPr>
          </a:p>
          <a:p>
            <a:endParaRPr lang="zh-CN" altLang="en-US" b="1" dirty="0">
              <a:latin typeface="Ludica fax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643E5A-CA06-4140-BE36-501E67C9F5D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50</a:t>
            </a:fld>
            <a:endParaRPr lang="en-US" altLang="zh-CN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A23B234-B312-49C8-AE33-B9B283C1B2D4}"/>
              </a:ext>
            </a:extLst>
          </p:cNvPr>
          <p:cNvSpPr/>
          <p:nvPr/>
        </p:nvSpPr>
        <p:spPr>
          <a:xfrm>
            <a:off x="911424" y="1417639"/>
            <a:ext cx="100428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4150" lvl="1">
              <a:spcBef>
                <a:spcPts val="600"/>
              </a:spcBef>
            </a:pPr>
            <a:r>
              <a:rPr lang="zh-CN" altLang="en-US" sz="2400" dirty="0">
                <a:latin typeface="+mj-ea"/>
                <a:ea typeface="+mj-ea"/>
              </a:rPr>
              <a:t>文件指针 </a:t>
            </a:r>
            <a:r>
              <a:rPr lang="zh-CN" altLang="en-US" sz="2400" b="1" dirty="0">
                <a:solidFill>
                  <a:srgbClr val="FF0000"/>
                </a:solidFill>
                <a:latin typeface="+mj-ea"/>
                <a:ea typeface="+mj-ea"/>
              </a:rPr>
              <a:t>定位</a:t>
            </a:r>
            <a:r>
              <a:rPr lang="zh-CN" altLang="en-US" sz="2400" dirty="0">
                <a:latin typeface="+mj-ea"/>
                <a:ea typeface="+mj-ea"/>
              </a:rPr>
              <a:t>；在当前文件指针位置 </a:t>
            </a:r>
            <a:r>
              <a:rPr lang="zh-CN" altLang="en-US" sz="2400" b="1" dirty="0">
                <a:solidFill>
                  <a:srgbClr val="FF0000"/>
                </a:solidFill>
                <a:latin typeface="+mj-ea"/>
                <a:ea typeface="+mj-ea"/>
              </a:rPr>
              <a:t>读取</a:t>
            </a:r>
            <a:r>
              <a:rPr lang="zh-CN" altLang="en-US" sz="2400" dirty="0">
                <a:latin typeface="+mj-ea"/>
                <a:ea typeface="+mj-ea"/>
              </a:rPr>
              <a:t>；向当前文件指针位置 </a:t>
            </a:r>
            <a:r>
              <a:rPr lang="zh-CN" altLang="en-US" sz="2400" b="1" dirty="0">
                <a:solidFill>
                  <a:srgbClr val="FF0000"/>
                </a:solidFill>
                <a:latin typeface="+mj-ea"/>
                <a:ea typeface="+mj-ea"/>
              </a:rPr>
              <a:t>写入</a:t>
            </a:r>
            <a:endParaRPr lang="en-US" altLang="zh-CN" sz="24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6364978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4D132E-9CBB-4F96-B700-F12232C48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Block and Buffering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102CA0-0C62-409C-8590-7BA7FCD82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Files consists of </a:t>
            </a:r>
            <a:r>
              <a:rPr lang="en-US" altLang="zh-CN" dirty="0">
                <a:solidFill>
                  <a:srgbClr val="0070C0"/>
                </a:solidFill>
              </a:rPr>
              <a:t>blocks</a:t>
            </a:r>
            <a:r>
              <a:rPr lang="en-US" altLang="zh-CN" dirty="0"/>
              <a:t> in disks</a:t>
            </a:r>
          </a:p>
          <a:p>
            <a:r>
              <a:rPr lang="en-US" altLang="zh-CN" dirty="0"/>
              <a:t>Each time an entire block is read</a:t>
            </a:r>
          </a:p>
          <a:p>
            <a:r>
              <a:rPr lang="en-US" altLang="zh-CN" dirty="0"/>
              <a:t>Buffering (or caching)</a:t>
            </a:r>
          </a:p>
          <a:p>
            <a:pPr lvl="1"/>
            <a:r>
              <a:rPr lang="en-US" altLang="zh-CN" dirty="0"/>
              <a:t>Keep blocks in memory to reduce memory access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4933D39-3F0C-4563-9833-58A4C7589F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51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906332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93DFB0-BA2F-448F-9DDC-D4A5AC7FA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mmap</a:t>
            </a:r>
            <a:r>
              <a:rPr lang="en-US" altLang="zh-CN" dirty="0"/>
              <a:t>/</a:t>
            </a:r>
            <a:r>
              <a:rPr lang="en-US" altLang="zh-CN" dirty="0" err="1"/>
              <a:t>munmap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CE3E16-9A83-4254-A84A-CE9298BD0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3200" dirty="0"/>
              <a:t>void *</a:t>
            </a:r>
            <a:r>
              <a:rPr lang="en-US" altLang="zh-CN" sz="3200" dirty="0" err="1"/>
              <a:t>mmap</a:t>
            </a:r>
            <a:r>
              <a:rPr lang="en-US" altLang="zh-CN" sz="3200" dirty="0"/>
              <a:t>(void *</a:t>
            </a:r>
            <a:r>
              <a:rPr lang="en-US" altLang="zh-CN" sz="3200" dirty="0" err="1"/>
              <a:t>start,size_t</a:t>
            </a:r>
            <a:r>
              <a:rPr lang="en-US" altLang="zh-CN" sz="3200" dirty="0"/>
              <a:t> </a:t>
            </a:r>
            <a:r>
              <a:rPr lang="en-US" altLang="zh-CN" sz="3200" dirty="0" err="1"/>
              <a:t>length,int</a:t>
            </a:r>
            <a:r>
              <a:rPr lang="en-US" altLang="zh-CN" sz="3200" dirty="0"/>
              <a:t> </a:t>
            </a:r>
            <a:r>
              <a:rPr lang="en-US" altLang="zh-CN" sz="3200" dirty="0" err="1"/>
              <a:t>prot,int</a:t>
            </a:r>
            <a:r>
              <a:rPr lang="en-US" altLang="zh-CN" sz="3200" dirty="0"/>
              <a:t> </a:t>
            </a:r>
            <a:r>
              <a:rPr lang="en-US" altLang="zh-CN" sz="3200" dirty="0" err="1"/>
              <a:t>flags,int</a:t>
            </a:r>
            <a:r>
              <a:rPr lang="en-US" altLang="zh-CN" sz="3200" dirty="0"/>
              <a:t> </a:t>
            </a:r>
            <a:r>
              <a:rPr lang="en-US" altLang="zh-CN" sz="3200" dirty="0" err="1"/>
              <a:t>fd,off_t</a:t>
            </a:r>
            <a:r>
              <a:rPr lang="en-US" altLang="zh-CN" sz="3200" dirty="0"/>
              <a:t> </a:t>
            </a:r>
            <a:r>
              <a:rPr lang="en-US" altLang="zh-CN" sz="3200" dirty="0" err="1"/>
              <a:t>offsize</a:t>
            </a:r>
            <a:r>
              <a:rPr lang="en-US" altLang="zh-CN" sz="3200" dirty="0"/>
              <a:t>); </a:t>
            </a:r>
          </a:p>
          <a:p>
            <a:endParaRPr lang="en-US" altLang="zh-CN" dirty="0"/>
          </a:p>
          <a:p>
            <a:r>
              <a:rPr lang="en-US" altLang="zh-CN" dirty="0"/>
              <a:t>Map a file into a region of memory</a:t>
            </a:r>
          </a:p>
          <a:p>
            <a:r>
              <a:rPr lang="en-US" altLang="zh-CN" dirty="0"/>
              <a:t>Improve performance for intensive I/O</a:t>
            </a:r>
          </a:p>
          <a:p>
            <a:r>
              <a:rPr lang="en-US" altLang="zh-CN" dirty="0"/>
              <a:t>Create shared memory between processes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4873883-B259-449E-B7A6-C09CAC2D0B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52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8164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373D23-194F-4A60-AC05-0C1520145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Performance Comparison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48B74EA-ECC4-414E-8698-185F3908CE9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D2567B3-664B-4659-B6F9-EA323187B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6792"/>
            <a:ext cx="12192000" cy="4031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102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8ADA4B-D7DF-4068-95F2-59E1A79E9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Performance Comparison: Intel </a:t>
            </a:r>
            <a:r>
              <a:rPr lang="en-US" altLang="zh-CN" dirty="0" err="1"/>
              <a:t>Optane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A3F0E42-FC6E-4D1E-B4E6-31CB57A85C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1B69517-4D7C-4DDC-869B-E0C901205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92" y="2132856"/>
            <a:ext cx="5361438" cy="321297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72D817A-4ADE-41C1-BD14-5B83E9DBF5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92896"/>
            <a:ext cx="6023992" cy="72973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04D49A0-7F5E-4D2A-B296-19519A14E1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0016" y="4149080"/>
            <a:ext cx="5735960" cy="1020595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BDEA6AB4-75F3-4D91-8C2D-691234BE7078}"/>
              </a:ext>
            </a:extLst>
          </p:cNvPr>
          <p:cNvSpPr/>
          <p:nvPr/>
        </p:nvSpPr>
        <p:spPr>
          <a:xfrm>
            <a:off x="6458553" y="1964381"/>
            <a:ext cx="52988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+mn-lt"/>
              </a:rPr>
              <a:t>Named as Apache Pass (AEP) at first</a:t>
            </a:r>
            <a:endParaRPr lang="zh-CN" altLang="en-US" sz="2400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72082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Outline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strike="sngStrike" dirty="0">
                <a:solidFill>
                  <a:srgbClr val="808080"/>
                </a:solidFill>
              </a:rPr>
              <a:t>Primary &amp; secondary storages</a:t>
            </a:r>
          </a:p>
          <a:p>
            <a:r>
              <a:rPr kumimoji="1" lang="en-US" altLang="zh-CN" dirty="0">
                <a:solidFill>
                  <a:srgbClr val="FF0000"/>
                </a:solidFill>
              </a:rPr>
              <a:t>External sorting algorithms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4481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External Sorting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External sorting algorithms</a:t>
            </a:r>
            <a:endParaRPr lang="en-US" altLang="zh-CN" dirty="0"/>
          </a:p>
          <a:p>
            <a:pPr lvl="1"/>
            <a:r>
              <a:rPr lang="en-US" altLang="zh-CN" dirty="0"/>
              <a:t>When the data cannot fit in the main memory</a:t>
            </a:r>
          </a:p>
          <a:p>
            <a:pPr lvl="1"/>
            <a:r>
              <a:rPr lang="en-US" altLang="zh-CN" dirty="0"/>
              <a:t>Have to be aware of the external storage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r>
              <a:rPr lang="en-US" altLang="zh-CN" dirty="0"/>
              <a:t>Key idea</a:t>
            </a:r>
          </a:p>
          <a:p>
            <a:pPr lvl="1"/>
            <a:r>
              <a:rPr lang="en-US" altLang="zh-CN" dirty="0"/>
              <a:t>Partition the data into multiple segments</a:t>
            </a:r>
          </a:p>
          <a:p>
            <a:pPr lvl="1"/>
            <a:r>
              <a:rPr lang="en-US" altLang="zh-CN" dirty="0"/>
              <a:t>Sort each segment in memory.</a:t>
            </a:r>
          </a:p>
          <a:p>
            <a:pPr lvl="1"/>
            <a:r>
              <a:rPr lang="en-US" altLang="zh-CN" dirty="0"/>
              <a:t>A sorted segment is a </a:t>
            </a:r>
            <a:r>
              <a:rPr lang="en-US" altLang="zh-CN" dirty="0">
                <a:solidFill>
                  <a:srgbClr val="FF0000"/>
                </a:solidFill>
              </a:rPr>
              <a:t>run</a:t>
            </a:r>
            <a:r>
              <a:rPr lang="en-US" altLang="zh-CN" dirty="0"/>
              <a:t> (</a:t>
            </a:r>
            <a:r>
              <a:rPr lang="zh-CN" altLang="en-US" dirty="0"/>
              <a:t>顺串</a:t>
            </a:r>
            <a:r>
              <a:rPr lang="en-US" altLang="zh-CN" dirty="0"/>
              <a:t>, </a:t>
            </a:r>
            <a:r>
              <a:rPr lang="zh-CN" altLang="en-US" dirty="0"/>
              <a:t>归并段</a:t>
            </a:r>
            <a:r>
              <a:rPr lang="en-US" altLang="zh-CN" dirty="0"/>
              <a:t>)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067EECE-76B4-489D-A939-B05A8F1F1F9C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9643932"/>
      </p:ext>
    </p:extLst>
  </p:cSld>
  <p:clrMapOvr>
    <a:masterClrMapping/>
  </p:clrMapOvr>
</p:sld>
</file>

<file path=ppt/theme/theme1.xml><?xml version="1.0" encoding="utf-8"?>
<a:theme xmlns:a="http://schemas.openxmlformats.org/drawingml/2006/main" name="16_9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sz="20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16_9" id="{4B442CBA-08E7-4ED4-9E58-452D1CE43BAA}" vid="{A8AFA08E-88FB-42F3-84C3-67DB14A9DFDE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16_9</Template>
  <TotalTime>14485</TotalTime>
  <Words>3292</Words>
  <Application>Microsoft Office PowerPoint</Application>
  <PresentationFormat>宽屏</PresentationFormat>
  <Paragraphs>540</Paragraphs>
  <Slides>52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52</vt:i4>
      </vt:variant>
    </vt:vector>
  </HeadingPairs>
  <TitlesOfParts>
    <vt:vector size="71" baseType="lpstr">
      <vt:lpstr>Arial Unicode MS</vt:lpstr>
      <vt:lpstr>Ludica fax</vt:lpstr>
      <vt:lpstr>华文新魏</vt:lpstr>
      <vt:lpstr>楷体_GB2312</vt:lpstr>
      <vt:lpstr>隶书</vt:lpstr>
      <vt:lpstr>宋体</vt:lpstr>
      <vt:lpstr>微软雅黑</vt:lpstr>
      <vt:lpstr>Arial</vt:lpstr>
      <vt:lpstr>Garamond</vt:lpstr>
      <vt:lpstr>Lucida Fax</vt:lpstr>
      <vt:lpstr>Tahoma</vt:lpstr>
      <vt:lpstr>Times New Roman</vt:lpstr>
      <vt:lpstr>Verdana</vt:lpstr>
      <vt:lpstr>Wingdings</vt:lpstr>
      <vt:lpstr>16_9</vt:lpstr>
      <vt:lpstr>图片</vt:lpstr>
      <vt:lpstr>Microsoft Visio 2003-2010 Drawing</vt:lpstr>
      <vt:lpstr>Picture</vt:lpstr>
      <vt:lpstr>公式</vt:lpstr>
      <vt:lpstr>PowerPoint 演示文稿</vt:lpstr>
      <vt:lpstr>Outline</vt:lpstr>
      <vt:lpstr>Primary and Secondary Storages</vt:lpstr>
      <vt:lpstr>Peripheral Storage: Pros &amp; Cons</vt:lpstr>
      <vt:lpstr>Main Memory: Pros &amp; Cons</vt:lpstr>
      <vt:lpstr>Performance Comparison</vt:lpstr>
      <vt:lpstr>Performance Comparison: Intel Optane</vt:lpstr>
      <vt:lpstr>Outline</vt:lpstr>
      <vt:lpstr>External Sorting</vt:lpstr>
      <vt:lpstr>External Sorting</vt:lpstr>
      <vt:lpstr>Outline</vt:lpstr>
      <vt:lpstr>Generate Runs</vt:lpstr>
      <vt:lpstr>Generate Runs</vt:lpstr>
      <vt:lpstr>Execution Model of Previous Internal Sorting</vt:lpstr>
      <vt:lpstr>Replacement Selection Algorithm</vt:lpstr>
      <vt:lpstr>How to?</vt:lpstr>
      <vt:lpstr>Example</vt:lpstr>
      <vt:lpstr>Example</vt:lpstr>
      <vt:lpstr>Sample Code</vt:lpstr>
      <vt:lpstr>Analysis</vt:lpstr>
      <vt:lpstr>About Average Case</vt:lpstr>
      <vt:lpstr>An Intuitive Interpretation of Average Case</vt:lpstr>
      <vt:lpstr>Outline</vt:lpstr>
      <vt:lpstr>Two-Way Merge</vt:lpstr>
      <vt:lpstr>Two-Way Merge</vt:lpstr>
      <vt:lpstr>Two-Way Merge</vt:lpstr>
      <vt:lpstr>Outline</vt:lpstr>
      <vt:lpstr>K-Way Merge</vt:lpstr>
      <vt:lpstr>K-Way Merge</vt:lpstr>
      <vt:lpstr>Winner Tree</vt:lpstr>
      <vt:lpstr>Winner Tree (Output Winner)</vt:lpstr>
      <vt:lpstr>Winner Tree: Operations</vt:lpstr>
      <vt:lpstr>Winner Tree: Structure (if N is even number)</vt:lpstr>
      <vt:lpstr>If n is odd number</vt:lpstr>
      <vt:lpstr>Loser Tree: Motivation</vt:lpstr>
      <vt:lpstr>Loser Tree</vt:lpstr>
      <vt:lpstr>Update Procedure</vt:lpstr>
      <vt:lpstr>PowerPoint 演示文稿</vt:lpstr>
      <vt:lpstr>Comparison</vt:lpstr>
      <vt:lpstr>Loser Tree ADT</vt:lpstr>
      <vt:lpstr>Loser Tree ADT</vt:lpstr>
      <vt:lpstr>Loser Tree: Init</vt:lpstr>
      <vt:lpstr>Loser Tree: Play</vt:lpstr>
      <vt:lpstr>Loser Tree: RePlay</vt:lpstr>
      <vt:lpstr>Loser Tree Operations</vt:lpstr>
      <vt:lpstr>Efficiency of K-Way Merge</vt:lpstr>
      <vt:lpstr>Best K-Way Tree</vt:lpstr>
      <vt:lpstr>Summary</vt:lpstr>
      <vt:lpstr>More: File Operations in C++</vt:lpstr>
      <vt:lpstr>fstream class</vt:lpstr>
      <vt:lpstr>Block and Buffering</vt:lpstr>
      <vt:lpstr>mmap/munmap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张铭、赵海燕、王腾蛟，北京大学“数据结构与算法”（国家级“十一五”教材,北京市精品课程）</dc:title>
  <dc:creator>张铭</dc:creator>
  <cp:lastModifiedBy>黄群</cp:lastModifiedBy>
  <cp:revision>1360</cp:revision>
  <cp:lastPrinted>2012-10-26T01:34:11Z</cp:lastPrinted>
  <dcterms:created xsi:type="dcterms:W3CDTF">2004-09-20T08:49:58Z</dcterms:created>
  <dcterms:modified xsi:type="dcterms:W3CDTF">2023-11-28T11:28:07Z</dcterms:modified>
</cp:coreProperties>
</file>