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78"/>
  </p:notesMasterIdLst>
  <p:handoutMasterIdLst>
    <p:handoutMasterId r:id="rId79"/>
  </p:handoutMasterIdLst>
  <p:sldIdLst>
    <p:sldId id="818" r:id="rId2"/>
    <p:sldId id="1122" r:id="rId3"/>
    <p:sldId id="1327" r:id="rId4"/>
    <p:sldId id="1252" r:id="rId5"/>
    <p:sldId id="1253" r:id="rId6"/>
    <p:sldId id="1328" r:id="rId7"/>
    <p:sldId id="1329" r:id="rId8"/>
    <p:sldId id="1254" r:id="rId9"/>
    <p:sldId id="1330" r:id="rId10"/>
    <p:sldId id="1331" r:id="rId11"/>
    <p:sldId id="1332" r:id="rId12"/>
    <p:sldId id="1306" r:id="rId13"/>
    <p:sldId id="1307" r:id="rId14"/>
    <p:sldId id="1333" r:id="rId15"/>
    <p:sldId id="1308" r:id="rId16"/>
    <p:sldId id="1311" r:id="rId17"/>
    <p:sldId id="1337" r:id="rId18"/>
    <p:sldId id="1338" r:id="rId19"/>
    <p:sldId id="1309" r:id="rId20"/>
    <p:sldId id="1310" r:id="rId21"/>
    <p:sldId id="1312" r:id="rId22"/>
    <p:sldId id="1313" r:id="rId23"/>
    <p:sldId id="1314" r:id="rId24"/>
    <p:sldId id="1316" r:id="rId25"/>
    <p:sldId id="1334" r:id="rId26"/>
    <p:sldId id="1317" r:id="rId27"/>
    <p:sldId id="1318" r:id="rId28"/>
    <p:sldId id="1321" r:id="rId29"/>
    <p:sldId id="1335" r:id="rId30"/>
    <p:sldId id="1322" r:id="rId31"/>
    <p:sldId id="1336" r:id="rId32"/>
    <p:sldId id="1339" r:id="rId33"/>
    <p:sldId id="1259" r:id="rId34"/>
    <p:sldId id="1260" r:id="rId35"/>
    <p:sldId id="1261" r:id="rId36"/>
    <p:sldId id="1262" r:id="rId37"/>
    <p:sldId id="1263" r:id="rId38"/>
    <p:sldId id="1266" r:id="rId39"/>
    <p:sldId id="1267" r:id="rId40"/>
    <p:sldId id="1269" r:id="rId41"/>
    <p:sldId id="1270" r:id="rId42"/>
    <p:sldId id="1340" r:id="rId43"/>
    <p:sldId id="1341" r:id="rId44"/>
    <p:sldId id="1342" r:id="rId45"/>
    <p:sldId id="1343" r:id="rId46"/>
    <p:sldId id="1344" r:id="rId47"/>
    <p:sldId id="1345" r:id="rId48"/>
    <p:sldId id="1346" r:id="rId49"/>
    <p:sldId id="1277" r:id="rId50"/>
    <p:sldId id="1347" r:id="rId51"/>
    <p:sldId id="1301" r:id="rId52"/>
    <p:sldId id="1348" r:id="rId53"/>
    <p:sldId id="1288" r:id="rId54"/>
    <p:sldId id="1349" r:id="rId55"/>
    <p:sldId id="1350" r:id="rId56"/>
    <p:sldId id="1351" r:id="rId57"/>
    <p:sldId id="1352" r:id="rId58"/>
    <p:sldId id="1353" r:id="rId59"/>
    <p:sldId id="1356" r:id="rId60"/>
    <p:sldId id="1357" r:id="rId61"/>
    <p:sldId id="1358" r:id="rId62"/>
    <p:sldId id="1359" r:id="rId63"/>
    <p:sldId id="1360" r:id="rId64"/>
    <p:sldId id="1361" r:id="rId65"/>
    <p:sldId id="1362" r:id="rId66"/>
    <p:sldId id="1363" r:id="rId67"/>
    <p:sldId id="1364" r:id="rId68"/>
    <p:sldId id="1365" r:id="rId69"/>
    <p:sldId id="1366" r:id="rId70"/>
    <p:sldId id="1367" r:id="rId71"/>
    <p:sldId id="1368" r:id="rId72"/>
    <p:sldId id="1369" r:id="rId73"/>
    <p:sldId id="1370" r:id="rId74"/>
    <p:sldId id="1371" r:id="rId75"/>
    <p:sldId id="1354" r:id="rId76"/>
    <p:sldId id="1372" r:id="rId7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FF6600"/>
    <a:srgbClr val="CC9900"/>
    <a:srgbClr val="808080"/>
    <a:srgbClr val="000000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83" autoAdjust="0"/>
  </p:normalViewPr>
  <p:slideViewPr>
    <p:cSldViewPr>
      <p:cViewPr varScale="1">
        <p:scale>
          <a:sx n="65" d="100"/>
          <a:sy n="65" d="100"/>
        </p:scale>
        <p:origin x="133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2023/12/6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ENIAC: much faster than</a:t>
            </a:r>
            <a:r>
              <a:rPr lang="en-US" altLang="zh-CN" baseline="0" dirty="0"/>
              <a:t> reading random numbers from punch cards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0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draw on blackboard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18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03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4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564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8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2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657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9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2"/>
              </a:rPr>
              <a:t>huangqun@pku.edu.cn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314532" y="1811432"/>
            <a:ext cx="755343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>
                <a:latin typeface="+mj-lt"/>
              </a:rPr>
              <a:t>Lecture 10. </a:t>
            </a:r>
            <a:r>
              <a:rPr lang="en-US" altLang="zh-CN" sz="5700" b="1" dirty="0">
                <a:latin typeface="+mj-lt"/>
              </a:rPr>
              <a:t>Search (2/2)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DA6-1FEA-4CFC-8B86-BF8191BE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 of Designing Hash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E0172-AB78-4F0C-87CC-554E4D8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</a:p>
          <a:p>
            <a:pPr lvl="1"/>
            <a:r>
              <a:rPr lang="en-US" altLang="zh-CN" dirty="0"/>
              <a:t>Should be simple to compute</a:t>
            </a:r>
          </a:p>
          <a:p>
            <a:pPr lvl="1"/>
            <a:r>
              <a:rPr lang="en-US" altLang="zh-CN" dirty="0"/>
              <a:t>Better to evenly distribute the keys to the cells</a:t>
            </a:r>
          </a:p>
          <a:p>
            <a:pPr lvl="1"/>
            <a:r>
              <a:rPr lang="en-US" altLang="zh-CN" dirty="0"/>
              <a:t>Better to map two distinct keys to different cells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CD379-64C8-4D9C-81B1-7D9F68A3A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183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C1CB-A055-46CD-83DC-B494E170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 of Designing Hash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3D862-C24C-4124-A30A-4A658818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Issues to address</a:t>
            </a:r>
          </a:p>
          <a:p>
            <a:pPr lvl="1"/>
            <a:r>
              <a:rPr lang="en-US" altLang="zh-CN" dirty="0"/>
              <a:t>Key length</a:t>
            </a:r>
          </a:p>
          <a:p>
            <a:pPr lvl="1"/>
            <a:r>
              <a:rPr lang="en-US" altLang="zh-CN" dirty="0"/>
              <a:t>Size of hash table</a:t>
            </a:r>
          </a:p>
          <a:p>
            <a:pPr lvl="1"/>
            <a:r>
              <a:rPr lang="en-US" altLang="zh-CN" dirty="0"/>
              <a:t>The distribution of keys</a:t>
            </a:r>
          </a:p>
          <a:p>
            <a:pPr lvl="1"/>
            <a:r>
              <a:rPr lang="en-US" altLang="zh-CN" dirty="0"/>
              <a:t>Frequencies of keys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3B443-8A02-4C1C-9EB4-7DA67D6E8B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2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Commonly-Used Hash Functions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Division method (</a:t>
            </a:r>
            <a:r>
              <a:rPr lang="zh-CN" altLang="en-US" dirty="0"/>
              <a:t>除余法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2. Multiplication method (</a:t>
            </a:r>
            <a:r>
              <a:rPr lang="zh-CN" altLang="en-US" dirty="0"/>
              <a:t>乘余取整法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3. Middle square method (</a:t>
            </a:r>
            <a:r>
              <a:rPr lang="zh-CN" altLang="en-US" dirty="0"/>
              <a:t>平方取中法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 Digit analysis method (</a:t>
            </a:r>
            <a:r>
              <a:rPr lang="zh-CN" altLang="en-US" dirty="0"/>
              <a:t>数位分析法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5. Radix conversion method (</a:t>
            </a:r>
            <a:r>
              <a:rPr lang="zh-CN" altLang="en-US" dirty="0"/>
              <a:t>基数转换法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6. Folding method (</a:t>
            </a:r>
            <a:r>
              <a:rPr lang="zh-CN" altLang="en-US" dirty="0"/>
              <a:t>折叠法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 ELF hash function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75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Division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h(x) = x mod M</a:t>
            </a:r>
          </a:p>
          <a:p>
            <a:r>
              <a:rPr lang="en-US" altLang="zh-CN" dirty="0"/>
              <a:t>Usually M is a </a:t>
            </a:r>
            <a:r>
              <a:rPr lang="en-US" altLang="zh-CN" dirty="0">
                <a:solidFill>
                  <a:srgbClr val="0070C0"/>
                </a:solidFill>
              </a:rPr>
              <a:t>prime number</a:t>
            </a:r>
          </a:p>
          <a:p>
            <a:pPr lvl="1"/>
            <a:r>
              <a:rPr lang="en-US" altLang="zh-CN" dirty="0"/>
              <a:t>Increase the likelihood of being uniformed distributed</a:t>
            </a:r>
          </a:p>
          <a:p>
            <a:pPr lvl="1"/>
            <a:r>
              <a:rPr lang="en-US" altLang="zh-CN" dirty="0"/>
              <a:t>The hash value depends on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bits of x, not only </a:t>
            </a:r>
            <a:r>
              <a:rPr lang="en-US" altLang="zh-CN" dirty="0">
                <a:solidFill>
                  <a:srgbClr val="FF0000"/>
                </a:solidFill>
              </a:rPr>
              <a:t>partial</a:t>
            </a:r>
            <a:r>
              <a:rPr lang="en-US" altLang="zh-CN" dirty="0"/>
              <a:t> bits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08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A38FC-700B-4CDC-81BC-0AED2950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Not Choose Primer Number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5C13B-A205-41A3-B307-912809CC7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M is an even number</a:t>
            </a:r>
          </a:p>
          <a:p>
            <a:pPr lvl="1"/>
            <a:r>
              <a:rPr lang="en-US" altLang="zh-CN" dirty="0"/>
              <a:t>h(x) is even if x is even</a:t>
            </a:r>
          </a:p>
          <a:p>
            <a:pPr lvl="1"/>
            <a:r>
              <a:rPr lang="en-US" altLang="zh-CN" dirty="0"/>
              <a:t>h(x) is odd if x is odd</a:t>
            </a:r>
          </a:p>
          <a:p>
            <a:pPr lvl="1"/>
            <a:r>
              <a:rPr lang="en-US" altLang="zh-CN" dirty="0"/>
              <a:t>If x is more often an even (or odd) number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hashed values would not be evenly distributed</a:t>
            </a:r>
          </a:p>
          <a:p>
            <a:endParaRPr lang="en-US" altLang="zh-CN" dirty="0"/>
          </a:p>
          <a:p>
            <a:r>
              <a:rPr lang="en-US" altLang="zh-CN" dirty="0"/>
              <a:t>If M is a power of 2 (or 10)</a:t>
            </a:r>
          </a:p>
          <a:p>
            <a:pPr lvl="1"/>
            <a:r>
              <a:rPr lang="en-US" altLang="zh-CN" dirty="0"/>
              <a:t>If M = 2</a:t>
            </a:r>
            <a:r>
              <a:rPr lang="en-US" altLang="zh-CN" baseline="30000" dirty="0"/>
              <a:t>k</a:t>
            </a:r>
            <a:r>
              <a:rPr lang="en-US" altLang="zh-CN" dirty="0"/>
              <a:t>, only the k least significant </a:t>
            </a:r>
            <a:r>
              <a:rPr lang="en-US" altLang="zh-CN" dirty="0">
                <a:solidFill>
                  <a:srgbClr val="0070C0"/>
                </a:solidFill>
              </a:rPr>
              <a:t>bits</a:t>
            </a:r>
            <a:r>
              <a:rPr lang="en-US" altLang="zh-CN" dirty="0"/>
              <a:t> are used</a:t>
            </a:r>
          </a:p>
          <a:p>
            <a:pPr lvl="1"/>
            <a:r>
              <a:rPr lang="en-US" altLang="zh-CN" dirty="0"/>
              <a:t>If M = 10</a:t>
            </a:r>
            <a:r>
              <a:rPr lang="en-US" altLang="zh-CN" baseline="30000" dirty="0"/>
              <a:t>k</a:t>
            </a:r>
            <a:r>
              <a:rPr lang="en-US" altLang="zh-CN" dirty="0"/>
              <a:t>, only the k least significant </a:t>
            </a:r>
            <a:r>
              <a:rPr lang="en-US" altLang="zh-CN" dirty="0">
                <a:solidFill>
                  <a:srgbClr val="0070C0"/>
                </a:solidFill>
              </a:rPr>
              <a:t>digits</a:t>
            </a:r>
            <a:r>
              <a:rPr lang="en-US" altLang="zh-CN" dirty="0"/>
              <a:t> are used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 all the bits/digits are hashed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80E46-31D8-40D7-ACAF-0C1CFF7AF0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50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/>
              <a:t>The hashed values are contiguous if the keys are contiguous</a:t>
            </a:r>
          </a:p>
          <a:p>
            <a:pPr lvl="1"/>
            <a:r>
              <a:rPr lang="en-US" altLang="zh-CN" dirty="0"/>
              <a:t>The contiguous cells in the hash table may degrade the performance</a:t>
            </a:r>
          </a:p>
          <a:p>
            <a:pPr lvl="2"/>
            <a:r>
              <a:rPr lang="en-US" altLang="zh-CN" dirty="0"/>
              <a:t>Particularly when combined with some collision handling approaches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80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</a:t>
            </a:r>
            <a:r>
              <a:rPr lang="zh-CN" altLang="en-US" dirty="0"/>
              <a:t> </a:t>
            </a:r>
            <a:r>
              <a:rPr lang="en-US" altLang="zh-CN" dirty="0"/>
              <a:t>Multiplication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Multiply key with a constant A (0 &lt; A &lt; 1)</a:t>
            </a:r>
          </a:p>
          <a:p>
            <a:r>
              <a:rPr lang="en-US" altLang="zh-CN" sz="2600" dirty="0"/>
              <a:t>Take the </a:t>
            </a:r>
            <a:r>
              <a:rPr lang="en-US" altLang="zh-CN" sz="2600" dirty="0">
                <a:solidFill>
                  <a:srgbClr val="0070C0"/>
                </a:solidFill>
              </a:rPr>
              <a:t>decimal part</a:t>
            </a:r>
            <a:r>
              <a:rPr lang="en-US" altLang="zh-CN" sz="2600" dirty="0"/>
              <a:t>, denoted by </a:t>
            </a:r>
            <a:r>
              <a:rPr lang="en-US" altLang="zh-CN" sz="2600" dirty="0">
                <a:solidFill>
                  <a:srgbClr val="FF0000"/>
                </a:solidFill>
              </a:rPr>
              <a:t>x</a:t>
            </a:r>
          </a:p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x*n</a:t>
            </a:r>
            <a:r>
              <a:rPr lang="en-US" altLang="zh-CN" dirty="0">
                <a:cs typeface="Times New Roman" pitchFamily="18" charset="0"/>
                <a:sym typeface="Symbol" pitchFamily="18" charset="2"/>
              </a:rPr>
              <a:t> as the hash value for some integer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  <a:sym typeface="Symbol" pitchFamily="18" charset="2"/>
              </a:rPr>
              <a:t>n</a:t>
            </a:r>
            <a:endParaRPr lang="en-US" altLang="zh-CN" dirty="0">
              <a:solidFill>
                <a:srgbClr val="0070C0"/>
              </a:solidFill>
              <a:cs typeface="Times New Roman" pitchFamily="18" charset="0"/>
            </a:endParaRPr>
          </a:p>
          <a:p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129C50-36DA-455D-9BEA-52D15869D1F3}"/>
              </a:ext>
            </a:extLst>
          </p:cNvPr>
          <p:cNvSpPr txBox="1"/>
          <p:nvPr/>
        </p:nvSpPr>
        <p:spPr>
          <a:xfrm>
            <a:off x="654465" y="407707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hash ( key ) =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 n * ( A * key -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 A * key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  <a:sym typeface="Symbol" pitchFamily="18" charset="2"/>
              </a:rPr>
              <a:t>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) </a:t>
            </a:r>
            <a:r>
              <a:rPr lang="en-US" altLang="zh-CN" sz="4400" dirty="0">
                <a:solidFill>
                  <a:schemeClr val="tx2"/>
                </a:solidFill>
                <a:latin typeface="+mn-lt"/>
                <a:cs typeface="Times New Roman" pitchFamily="18" charset="0"/>
                <a:sym typeface="Symbol" pitchFamily="18" charset="2"/>
              </a:rPr>
              <a:t>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0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4DA5-1BBB-4401-AFB0-7F5A097F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A78F7-9809-470D-A516-BECDE6CA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Lucida Fax"/>
                <a:ea typeface="微软雅黑"/>
                <a:cs typeface="Times New Roman" pitchFamily="18" charset="0"/>
              </a:rPr>
              <a:t>key = 123456</a:t>
            </a:r>
          </a:p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>
                <a:latin typeface="Lucida Fax"/>
                <a:ea typeface="微软雅黑"/>
                <a:cs typeface="Times New Roman" pitchFamily="18" charset="0"/>
              </a:rPr>
              <a:t>n = 10000</a:t>
            </a:r>
            <a:br>
              <a:rPr lang="en-US" altLang="zh-CN" sz="3200" dirty="0">
                <a:latin typeface="Lucida Fax"/>
                <a:ea typeface="微软雅黑"/>
                <a:cs typeface="Times New Roman" pitchFamily="18" charset="0"/>
              </a:rPr>
            </a:br>
            <a:r>
              <a:rPr lang="en-US" altLang="zh-CN" sz="3200" dirty="0">
                <a:latin typeface="Lucida Fax"/>
                <a:ea typeface="微软雅黑"/>
                <a:cs typeface="Times New Roman" pitchFamily="18" charset="0"/>
              </a:rPr>
              <a:t>A =                  = 0.6180339</a:t>
            </a:r>
            <a:r>
              <a:rPr lang="zh-CN" altLang="en-US" sz="3200" dirty="0">
                <a:latin typeface="Lucida Fax"/>
                <a:ea typeface="微软雅黑"/>
                <a:cs typeface="Times New Roman" pitchFamily="18" charset="0"/>
              </a:rPr>
              <a:t>， </a:t>
            </a:r>
          </a:p>
          <a:p>
            <a:pPr lvl="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>
                <a:latin typeface="Lucida Fax"/>
                <a:ea typeface="微软雅黑"/>
                <a:cs typeface="Times New Roman" pitchFamily="18" charset="0"/>
              </a:rPr>
              <a:t> </a:t>
            </a:r>
          </a:p>
          <a:p>
            <a:pPr lvl="0" algn="just">
              <a:spcBef>
                <a:spcPts val="600"/>
              </a:spcBef>
              <a:buClr>
                <a:srgbClr val="C00000"/>
              </a:buClr>
              <a:buNone/>
            </a:pPr>
            <a:r>
              <a:rPr lang="zh-CN" altLang="en-US" sz="3200" i="1" dirty="0">
                <a:latin typeface="Lucida Fax"/>
                <a:ea typeface="微软雅黑"/>
                <a:cs typeface="Times New Roman" pitchFamily="18" charset="0"/>
              </a:rPr>
              <a:t>        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F3EA3-C39B-48E3-A38D-6BABBA88EA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1447F6F-A687-4919-8E58-9E135A904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87176"/>
              </p:ext>
            </p:extLst>
          </p:nvPr>
        </p:nvGraphicFramePr>
        <p:xfrm>
          <a:off x="1991544" y="2708920"/>
          <a:ext cx="185037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41300" progId="">
                  <p:embed/>
                </p:oleObj>
              </mc:Choice>
              <mc:Fallback>
                <p:oleObj name="Equation" r:id="rId2" imgW="685800" imgH="241300" progId="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708920"/>
                        <a:ext cx="1850371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5B45888-127C-46A2-AD27-BFA038236C53}"/>
              </a:ext>
            </a:extLst>
          </p:cNvPr>
          <p:cNvSpPr txBox="1"/>
          <p:nvPr/>
        </p:nvSpPr>
        <p:spPr>
          <a:xfrm>
            <a:off x="1296112" y="3717032"/>
            <a:ext cx="9599775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hash(123456) =</a:t>
            </a:r>
          </a:p>
          <a:p>
            <a:pPr lvl="0" algn="just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          =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10000*(0.6180339*123456-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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0.6180339*123456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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)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 </a:t>
            </a:r>
            <a:endParaRPr lang="en-US" altLang="zh-CN" sz="2400" dirty="0">
              <a:latin typeface="+mn-lt"/>
              <a:ea typeface="微软雅黑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          =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10000 * (76300.0041151… - 76300)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 </a:t>
            </a:r>
            <a:endParaRPr lang="en-US" altLang="zh-CN" sz="2400" dirty="0">
              <a:latin typeface="+mn-lt"/>
              <a:ea typeface="微软雅黑"/>
              <a:cs typeface="Times New Roman" pitchFamily="18" charset="0"/>
            </a:endParaRPr>
          </a:p>
          <a:p>
            <a:pPr lvl="0" algn="just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          = 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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10000 * 0.0041151…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  <a:sym typeface="Symbol" pitchFamily="18" charset="2"/>
              </a:rPr>
              <a:t></a:t>
            </a:r>
            <a:r>
              <a:rPr lang="en-US" altLang="zh-CN" sz="2400" dirty="0">
                <a:latin typeface="+mn-lt"/>
                <a:ea typeface="微软雅黑"/>
                <a:cs typeface="Times New Roman" pitchFamily="18" charset="0"/>
              </a:rPr>
              <a:t> = 41</a:t>
            </a:r>
          </a:p>
        </p:txBody>
      </p:sp>
    </p:spTree>
    <p:extLst>
      <p:ext uri="{BB962C8B-B14F-4D97-AF65-F5344CB8AC3E}">
        <p14:creationId xmlns:p14="http://schemas.microsoft.com/office/powerpoint/2010/main" val="156374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1641E-0E17-4334-B712-CCB4F0C8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Parameter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E37BB-42B0-4F3E-ABEF-E4ED3D33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 not have strict requirement on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</a:p>
          <a:p>
            <a:pPr lvl="1"/>
            <a:r>
              <a:rPr lang="en-US" altLang="zh-CN" dirty="0"/>
              <a:t>So if the address space (i.e., size of hash table) has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 bits</a:t>
            </a:r>
          </a:p>
          <a:p>
            <a:pPr lvl="1"/>
            <a:r>
              <a:rPr lang="en-US" altLang="zh-CN" dirty="0"/>
              <a:t>Just let </a:t>
            </a:r>
            <a:r>
              <a:rPr lang="en-US" altLang="zh-CN" dirty="0">
                <a:solidFill>
                  <a:srgbClr val="0070C0"/>
                </a:solidFill>
              </a:rPr>
              <a:t>n =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p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Knuth: A can be any value,</a:t>
            </a:r>
            <a:r>
              <a:rPr lang="zh-CN" altLang="en-US" dirty="0"/>
              <a:t> </a:t>
            </a:r>
            <a:r>
              <a:rPr lang="en-US" altLang="zh-CN" dirty="0"/>
              <a:t>depending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key distribution</a:t>
            </a:r>
          </a:p>
          <a:p>
            <a:pPr lvl="1"/>
            <a:r>
              <a:rPr lang="en-US" altLang="zh-CN" dirty="0"/>
              <a:t>                          is a good choice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72DA4F-A22A-4D9D-A598-415B4B3D59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BC67FC-0CAD-4607-8BAD-589A37F88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69815"/>
              </p:ext>
            </p:extLst>
          </p:nvPr>
        </p:nvGraphicFramePr>
        <p:xfrm>
          <a:off x="1847528" y="4581128"/>
          <a:ext cx="18494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41300" progId="">
                  <p:embed/>
                </p:oleObj>
              </mc:Choice>
              <mc:Fallback>
                <p:oleObj name="Equation" r:id="rId2" imgW="685800" imgH="241300" progId="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1447F6F-A687-4919-8E58-9E135A904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4581128"/>
                        <a:ext cx="18494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 Middle Square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if a hash table with size M=2</a:t>
            </a:r>
            <a:r>
              <a:rPr lang="en-US" altLang="zh-CN" baseline="30000" dirty="0"/>
              <a:t>k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h(x) = (x</a:t>
            </a:r>
            <a:r>
              <a:rPr lang="en-US" altLang="zh-CN" baseline="30000" dirty="0"/>
              <a:t>2</a:t>
            </a:r>
            <a:r>
              <a:rPr lang="en-US" altLang="zh-CN" dirty="0"/>
              <a:t> mod 2</a:t>
            </a:r>
            <a:r>
              <a:rPr lang="en-US" altLang="zh-CN" baseline="30000" dirty="0"/>
              <a:t>w</a:t>
            </a:r>
            <a:r>
              <a:rPr lang="en-US" altLang="zh-CN" dirty="0"/>
              <a:t>) / 2</a:t>
            </a:r>
            <a:r>
              <a:rPr lang="en-US" altLang="zh-CN" baseline="30000" dirty="0"/>
              <a:t>w-k</a:t>
            </a:r>
          </a:p>
          <a:p>
            <a:pPr lvl="1"/>
            <a:r>
              <a:rPr lang="en-US" altLang="zh-CN" dirty="0"/>
              <a:t>w = </a:t>
            </a:r>
            <a:r>
              <a:rPr lang="en-US" altLang="zh-CN" dirty="0" err="1"/>
              <a:t>bitsize</a:t>
            </a:r>
            <a:r>
              <a:rPr lang="en-US" altLang="zh-CN" dirty="0"/>
              <a:t> of (unsigned int);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Originally as a random number generator</a:t>
            </a:r>
          </a:p>
          <a:p>
            <a:pPr lvl="1"/>
            <a:r>
              <a:rPr lang="en-US" altLang="zh-CN" dirty="0"/>
              <a:t>by John von Neumann, 1949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75920" y="3829548"/>
            <a:ext cx="144016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75920" y="4212377"/>
            <a:ext cx="1440160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5760" y="4212377"/>
            <a:ext cx="1440160" cy="2160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16080" y="373750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x</a:t>
            </a:r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16080" y="412033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baseline="30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mod 2</a:t>
            </a:r>
            <a:r>
              <a:rPr lang="en-US" altLang="zh-CN" sz="2000" baseline="30000" dirty="0">
                <a:solidFill>
                  <a:schemeClr val="tx1"/>
                </a:solidFill>
                <a:latin typeface="+mn-lt"/>
              </a:rPr>
              <a:t>w</a:t>
            </a:r>
            <a:endParaRPr lang="zh-CN" altLang="en-US" sz="2000" baseline="30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016" y="4601601"/>
            <a:ext cx="57606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375921" y="4212378"/>
            <a:ext cx="578249" cy="800799"/>
            <a:chOff x="3851920" y="4099861"/>
            <a:chExt cx="578249" cy="800799"/>
          </a:xfrm>
        </p:grpSpPr>
        <p:cxnSp>
          <p:nvCxnSpPr>
            <p:cNvPr id="12" name="直接连接符 11"/>
            <p:cNvCxnSpPr/>
            <p:nvPr/>
          </p:nvCxnSpPr>
          <p:spPr>
            <a:xfrm flipH="1" flipV="1">
              <a:off x="3851920" y="4423897"/>
              <a:ext cx="2185" cy="3732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4427984" y="4423897"/>
              <a:ext cx="2185" cy="3732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55197" y="4315885"/>
              <a:ext cx="5749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k bits</a:t>
              </a:r>
              <a:endParaRPr lang="zh-CN" altLang="en-US" sz="1600" baseline="30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851920" y="4099861"/>
              <a:ext cx="576064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96414" y="4509558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h(x)</a:t>
            </a:r>
            <a:endParaRPr lang="zh-CN" altLang="en-US" sz="2000" baseline="30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75920" y="3392997"/>
            <a:ext cx="1442345" cy="373255"/>
            <a:chOff x="3851920" y="4423897"/>
            <a:chExt cx="578249" cy="373255"/>
          </a:xfrm>
        </p:grpSpPr>
        <p:cxnSp>
          <p:nvCxnSpPr>
            <p:cNvPr id="21" name="直接连接符 20"/>
            <p:cNvCxnSpPr/>
            <p:nvPr/>
          </p:nvCxnSpPr>
          <p:spPr>
            <a:xfrm flipH="1" flipV="1">
              <a:off x="3851920" y="4423897"/>
              <a:ext cx="2185" cy="3732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 flipV="1">
              <a:off x="4427984" y="4423897"/>
              <a:ext cx="2185" cy="3732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55197" y="4451190"/>
              <a:ext cx="5749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+mn-lt"/>
                </a:rPr>
                <a:t>w bits</a:t>
              </a:r>
              <a:endParaRPr lang="zh-CN" altLang="en-US" sz="1600" baseline="30000" dirty="0">
                <a:solidFill>
                  <a:schemeClr val="tx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67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Search in hash table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General ideas of hashing (</a:t>
            </a:r>
            <a:r>
              <a:rPr lang="zh-CN" altLang="en-US" dirty="0">
                <a:solidFill>
                  <a:srgbClr val="FF0000"/>
                </a:solidFill>
              </a:rPr>
              <a:t>散列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-US" altLang="zh-CN" dirty="0"/>
              <a:t>Hash functions</a:t>
            </a:r>
          </a:p>
          <a:p>
            <a:pPr lvl="1"/>
            <a:r>
              <a:rPr lang="en-US" altLang="zh-CN" dirty="0"/>
              <a:t>Deal with hash collisions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2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</a:t>
            </a:r>
            <a:r>
              <a:rPr lang="zh-CN" altLang="en-US" dirty="0"/>
              <a:t> </a:t>
            </a:r>
            <a:r>
              <a:rPr lang="en-US" altLang="zh-CN" dirty="0"/>
              <a:t>Middle Square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Contiguous keys are not hashed to contiguous addresses</a:t>
            </a:r>
          </a:p>
          <a:p>
            <a:pPr lvl="1"/>
            <a:r>
              <a:rPr lang="en-US" altLang="zh-CN" dirty="0"/>
              <a:t>M need not be a prime number</a:t>
            </a:r>
          </a:p>
          <a:p>
            <a:pPr lvl="1"/>
            <a:r>
              <a:rPr lang="en-US" altLang="zh-CN" dirty="0"/>
              <a:t>Multiplication (square) and shifting are faster than modulus</a:t>
            </a:r>
          </a:p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/>
              <a:t>It only consider a subset of bits of the keys</a:t>
            </a:r>
          </a:p>
          <a:p>
            <a:pPr lvl="1"/>
            <a:r>
              <a:rPr lang="en-US" altLang="zh-CN" dirty="0"/>
              <a:t>Keys which have a large number of leading (or trailing) zeros will collide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20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</a:t>
            </a:r>
            <a:r>
              <a:rPr lang="zh-CN" altLang="en-US" dirty="0"/>
              <a:t> </a:t>
            </a:r>
            <a:r>
              <a:rPr lang="en-US" altLang="zh-CN" dirty="0"/>
              <a:t>Digit Analysis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there are </a:t>
            </a:r>
            <a:r>
              <a:rPr lang="en-US" altLang="zh-CN" i="1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keys</a:t>
            </a:r>
            <a:r>
              <a:rPr lang="en-US" altLang="zh-CN" dirty="0"/>
              <a:t>, each with </a:t>
            </a:r>
            <a:r>
              <a:rPr lang="en-US" altLang="zh-CN" i="1" dirty="0">
                <a:solidFill>
                  <a:srgbClr val="0070C0"/>
                </a:solidFill>
              </a:rPr>
              <a:t>d</a:t>
            </a:r>
            <a:r>
              <a:rPr lang="en-US" altLang="zh-CN" dirty="0">
                <a:solidFill>
                  <a:srgbClr val="0070C0"/>
                </a:solidFill>
              </a:rPr>
              <a:t> digits</a:t>
            </a:r>
            <a:r>
              <a:rPr lang="en-US" altLang="zh-CN" dirty="0"/>
              <a:t>, and each digit can be one of </a:t>
            </a:r>
            <a:r>
              <a:rPr lang="en-US" altLang="zh-CN" i="1" dirty="0">
                <a:solidFill>
                  <a:srgbClr val="0070C0"/>
                </a:solidFill>
              </a:rPr>
              <a:t>r</a:t>
            </a:r>
            <a:r>
              <a:rPr lang="en-US" altLang="zh-CN" dirty="0">
                <a:solidFill>
                  <a:srgbClr val="0070C0"/>
                </a:solidFill>
              </a:rPr>
              <a:t> symbols</a:t>
            </a:r>
            <a:endParaRPr lang="en-US" altLang="zh-CN" dirty="0"/>
          </a:p>
          <a:p>
            <a:r>
              <a:rPr lang="en-US" altLang="zh-CN" dirty="0"/>
              <a:t>The distribution of the r symbols on different digits may vary</a:t>
            </a:r>
          </a:p>
          <a:p>
            <a:pPr lvl="1"/>
            <a:r>
              <a:rPr lang="en-US" altLang="zh-CN" dirty="0"/>
              <a:t>The distribution on some digits may be uniform</a:t>
            </a:r>
          </a:p>
          <a:p>
            <a:pPr lvl="1"/>
            <a:r>
              <a:rPr lang="en-US" altLang="zh-CN" dirty="0"/>
              <a:t>The distribution on other digits may be highly uneven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We can pick the uniformly distributed digits for hashing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4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</a:t>
            </a:r>
            <a:r>
              <a:rPr lang="zh-CN" altLang="en-US" dirty="0"/>
              <a:t> </a:t>
            </a:r>
            <a:r>
              <a:rPr lang="en-US" altLang="zh-CN" dirty="0"/>
              <a:t>Digit Analysis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“evenness” of distribution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l-GR" altLang="zh-CN" i="1" dirty="0">
                <a:solidFill>
                  <a:srgbClr val="0070C0"/>
                </a:solidFill>
              </a:rPr>
              <a:t>α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zh-CN" i="1" baseline="30000" dirty="0" err="1">
                <a:solidFill>
                  <a:srgbClr val="0070C0"/>
                </a:solidFill>
              </a:rPr>
              <a:t>k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 the number of occurrence of the </a:t>
            </a:r>
            <a:r>
              <a:rPr lang="en-US" altLang="zh-CN" i="1" dirty="0" err="1"/>
              <a:t>i</a:t>
            </a:r>
            <a:r>
              <a:rPr lang="en-US" altLang="zh-CN" dirty="0" err="1"/>
              <a:t>-th</a:t>
            </a:r>
            <a:r>
              <a:rPr lang="en-US" altLang="zh-CN" dirty="0"/>
              <a:t> symbol at the </a:t>
            </a:r>
            <a:r>
              <a:rPr lang="en-US" altLang="zh-CN" i="1" dirty="0">
                <a:solidFill>
                  <a:srgbClr val="0070C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en-US" altLang="zh-CN" dirty="0" err="1">
                <a:solidFill>
                  <a:srgbClr val="0070C0"/>
                </a:solidFill>
              </a:rPr>
              <a:t>th</a:t>
            </a:r>
            <a:r>
              <a:rPr lang="en-US" altLang="zh-CN" dirty="0"/>
              <a:t> digit</a:t>
            </a:r>
          </a:p>
          <a:p>
            <a:pPr lvl="1"/>
            <a:r>
              <a:rPr lang="en-US" altLang="zh-CN" i="1" dirty="0">
                <a:solidFill>
                  <a:srgbClr val="0070C0"/>
                </a:solidFill>
              </a:rPr>
              <a:t>n/r</a:t>
            </a:r>
            <a:r>
              <a:rPr lang="en-US" altLang="zh-CN" dirty="0"/>
              <a:t> is the expected number of occurrence of each symbol</a:t>
            </a:r>
          </a:p>
          <a:p>
            <a:pPr lvl="1"/>
            <a:r>
              <a:rPr lang="en-US" altLang="zh-CN" dirty="0"/>
              <a:t>The smaller </a:t>
            </a:r>
            <a:r>
              <a:rPr lang="el-GR" altLang="zh-CN" i="1" dirty="0">
                <a:solidFill>
                  <a:srgbClr val="0070C0"/>
                </a:solidFill>
              </a:rPr>
              <a:t>λ</a:t>
            </a:r>
            <a:r>
              <a:rPr lang="en-US" altLang="zh-CN" i="1" baseline="-25000" dirty="0">
                <a:solidFill>
                  <a:srgbClr val="0070C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is, the more even the symbols distributed at the </a:t>
            </a:r>
            <a:r>
              <a:rPr lang="en-US" altLang="zh-CN" i="1" dirty="0">
                <a:solidFill>
                  <a:srgbClr val="0070C0"/>
                </a:solidFill>
              </a:rPr>
              <a:t>k</a:t>
            </a:r>
            <a:r>
              <a:rPr lang="en-US" altLang="zh-CN" dirty="0">
                <a:solidFill>
                  <a:srgbClr val="0070C0"/>
                </a:solidFill>
              </a:rPr>
              <a:t>-</a:t>
            </a:r>
            <a:r>
              <a:rPr lang="en-US" altLang="zh-CN" dirty="0" err="1">
                <a:solidFill>
                  <a:srgbClr val="0070C0"/>
                </a:solidFill>
              </a:rPr>
              <a:t>th</a:t>
            </a:r>
            <a:r>
              <a:rPr lang="en-US" altLang="zh-CN" dirty="0"/>
              <a:t> digit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096750"/>
              </p:ext>
            </p:extLst>
          </p:nvPr>
        </p:nvGraphicFramePr>
        <p:xfrm>
          <a:off x="4597395" y="2024060"/>
          <a:ext cx="2571300" cy="111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444240" progId="Equation.3">
                  <p:embed/>
                </p:oleObj>
              </mc:Choice>
              <mc:Fallback>
                <p:oleObj name="公式" r:id="rId2" imgW="1028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395" y="2024060"/>
                        <a:ext cx="2571300" cy="111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74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992314" y="1628776"/>
            <a:ext cx="5543847" cy="45307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(8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×1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+ (0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×9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57.6</a:t>
            </a:r>
          </a:p>
          <a:p>
            <a:pPr marL="0" indent="0">
              <a:buNone/>
            </a:pP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(8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×1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+ (0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×9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57.6</a:t>
            </a:r>
          </a:p>
          <a:p>
            <a:pPr marL="0" indent="0">
              <a:buNone/>
            </a:pP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(2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×2 + (4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×1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+ (0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×7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17.6</a:t>
            </a:r>
          </a:p>
          <a:p>
            <a:pPr marL="0" indent="0">
              <a:buNone/>
            </a:pP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l-GR" altLang="zh-CN" dirty="0">
                <a:latin typeface="Courier New" pitchFamily="49" charset="0"/>
                <a:cs typeface="Courier New" pitchFamily="49" charset="0"/>
              </a:rPr>
              <a:t>λ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= (2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×2 + (1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×4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     + (0 – 8/10)</a:t>
            </a:r>
            <a:r>
              <a:rPr lang="en-US" altLang="zh-CN" baseline="30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×4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5.6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16080" y="1556792"/>
            <a:ext cx="3351858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9   9   2   1   4   8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9   9   1   2   6   9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9   9   0   5   2   7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9   9   1   6   3   0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9   9   1   8   0   5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9   9   1   5   5   8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9   9   2   0   4   7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9   9   0   0   0   1</a:t>
            </a:r>
          </a:p>
          <a:p>
            <a:r>
              <a:rPr kumimoji="1" lang="en-US" altLang="zh-CN" sz="26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① ② ③ ④ ⑤ ⑥</a:t>
            </a:r>
          </a:p>
        </p:txBody>
      </p:sp>
    </p:spTree>
    <p:extLst>
      <p:ext uri="{BB962C8B-B14F-4D97-AF65-F5344CB8AC3E}">
        <p14:creationId xmlns:p14="http://schemas.microsoft.com/office/powerpoint/2010/main" val="420964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 Limitations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Digit analysis method is only suitable when</a:t>
            </a:r>
          </a:p>
          <a:p>
            <a:pPr lvl="1"/>
            <a:r>
              <a:rPr lang="en-US" altLang="zh-CN" sz="2800" dirty="0"/>
              <a:t>We know the distribution of digits of keys</a:t>
            </a:r>
          </a:p>
          <a:p>
            <a:endParaRPr lang="en-US" altLang="zh-CN" sz="3200" dirty="0"/>
          </a:p>
          <a:p>
            <a:r>
              <a:rPr lang="en-US" altLang="zh-CN" sz="3200" dirty="0"/>
              <a:t>The hash function has to be changed for a different set of keys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575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BEEC8-58C5-4BE0-8337-659B2E520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5: Radix Conversion 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CFA2B-0425-4657-85B9-924AF85D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a key into another number base to obtain the hash value</a:t>
            </a:r>
          </a:p>
          <a:p>
            <a:pPr lvl="1"/>
            <a:r>
              <a:rPr lang="en-US" altLang="zh-CN" dirty="0"/>
              <a:t>View the digits of a key as the digits in another number system (usually with a larger radix)</a:t>
            </a:r>
          </a:p>
          <a:p>
            <a:pPr lvl="1"/>
            <a:r>
              <a:rPr lang="en-US" altLang="zh-CN" dirty="0"/>
              <a:t>Convert the number system back to the original</a:t>
            </a:r>
          </a:p>
          <a:p>
            <a:pPr lvl="1"/>
            <a:r>
              <a:rPr lang="en-US" altLang="zh-CN" dirty="0"/>
              <a:t>Truncate the converted number for the hash value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30A23-345C-40E2-B0FE-BF0CF91DE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7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5: Radix Conversion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to map the key </a:t>
            </a:r>
            <a:r>
              <a:rPr lang="en-US" altLang="zh-CN" dirty="0">
                <a:solidFill>
                  <a:srgbClr val="0070C0"/>
                </a:solidFill>
              </a:rPr>
              <a:t>210485</a:t>
            </a:r>
            <a:r>
              <a:rPr lang="en-US" altLang="zh-CN" dirty="0"/>
              <a:t> in the range 0 to 9999</a:t>
            </a:r>
          </a:p>
          <a:p>
            <a:r>
              <a:rPr lang="en-US" altLang="zh-CN" dirty="0"/>
              <a:t>If we view </a:t>
            </a:r>
            <a:r>
              <a:rPr lang="en-US" altLang="zh-CN" dirty="0">
                <a:solidFill>
                  <a:srgbClr val="0070C0"/>
                </a:solidFill>
              </a:rPr>
              <a:t>210485</a:t>
            </a:r>
            <a:r>
              <a:rPr lang="en-US" altLang="zh-CN" dirty="0"/>
              <a:t> using base </a:t>
            </a:r>
            <a:r>
              <a:rPr lang="en-US" altLang="zh-CN" dirty="0">
                <a:solidFill>
                  <a:srgbClr val="0070C0"/>
                </a:solidFill>
              </a:rPr>
              <a:t>13</a:t>
            </a:r>
            <a:r>
              <a:rPr lang="en-US" altLang="zh-CN" dirty="0"/>
              <a:t>, we have</a:t>
            </a:r>
          </a:p>
          <a:p>
            <a:pPr lvl="1"/>
            <a:r>
              <a:rPr lang="en-US" altLang="zh-CN" dirty="0"/>
              <a:t>(210385)</a:t>
            </a:r>
            <a:r>
              <a:rPr lang="en-US" altLang="zh-CN" baseline="-25000" dirty="0"/>
              <a:t>13</a:t>
            </a:r>
            <a:r>
              <a:rPr lang="en-US" altLang="zh-CN" dirty="0"/>
              <a:t> = (771932)</a:t>
            </a:r>
            <a:r>
              <a:rPr lang="en-US" altLang="zh-CN" baseline="-25000" dirty="0"/>
              <a:t>10</a:t>
            </a:r>
          </a:p>
          <a:p>
            <a:pPr lvl="1"/>
            <a:r>
              <a:rPr lang="en-US" altLang="zh-CN" dirty="0"/>
              <a:t>We can use 1932 as the hash value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89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6: Folding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computation becomes slow if we use the </a:t>
            </a:r>
            <a:r>
              <a:rPr lang="en-US" altLang="zh-CN" dirty="0">
                <a:solidFill>
                  <a:srgbClr val="0070C0"/>
                </a:solidFill>
              </a:rPr>
              <a:t>Middle Square Method</a:t>
            </a:r>
            <a:r>
              <a:rPr lang="en-US" altLang="zh-CN" dirty="0"/>
              <a:t> on a long number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Folding method</a:t>
            </a:r>
          </a:p>
          <a:p>
            <a:pPr lvl="1"/>
            <a:r>
              <a:rPr lang="en-US" altLang="zh-CN" dirty="0"/>
              <a:t>Divide the key into short numbers</a:t>
            </a:r>
          </a:p>
          <a:p>
            <a:pPr lvl="1"/>
            <a:r>
              <a:rPr lang="en-US" altLang="zh-CN" dirty="0"/>
              <a:t>Aggregate these short numbers to get the hash 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033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6: Folding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kinds of folding</a:t>
            </a:r>
          </a:p>
          <a:p>
            <a:pPr lvl="1"/>
            <a:r>
              <a:rPr lang="en-US" altLang="zh-CN" dirty="0"/>
              <a:t>Shift folding (</a:t>
            </a:r>
            <a:r>
              <a:rPr lang="zh-CN" altLang="en-US" dirty="0"/>
              <a:t>移位叠加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Add the short numbers to get a hash value</a:t>
            </a:r>
          </a:p>
          <a:p>
            <a:pPr lvl="1"/>
            <a:r>
              <a:rPr lang="en-US" altLang="zh-CN" dirty="0"/>
              <a:t>Boundary folding (</a:t>
            </a:r>
            <a:r>
              <a:rPr lang="zh-CN" altLang="en-US" dirty="0"/>
              <a:t>分界叠加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Reverse every other short number, and add these numbers to get a hash value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86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066EB-FD3F-4DAA-A159-52489488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6: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35F46-517E-49A0-A273-F4148957EA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EB6748-316F-4988-9F06-D2EFE367DBA4}"/>
              </a:ext>
            </a:extLst>
          </p:cNvPr>
          <p:cNvSpPr txBox="1">
            <a:spLocks/>
          </p:cNvSpPr>
          <p:nvPr/>
        </p:nvSpPr>
        <p:spPr bwMode="auto">
          <a:xfrm>
            <a:off x="1775520" y="1391371"/>
            <a:ext cx="10969943" cy="399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A book with serial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number: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04-42-20586-4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     5 8 6 4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     4 2 2 0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    +     0 4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[1] 0 0 8 8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h(key)=0088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(a) Shift Folding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n-cs"/>
              </a:rPr>
              <a:t>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97DE44ED-16CE-45A8-AE43-B91345BCB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5210" y="4017967"/>
            <a:ext cx="288003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227236A-A4CC-4A39-8788-A1CB07616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415" y="4017967"/>
            <a:ext cx="288003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8358F5-E3EC-471E-A9EC-F6F323322981}"/>
              </a:ext>
            </a:extLst>
          </p:cNvPr>
          <p:cNvSpPr txBox="1"/>
          <p:nvPr/>
        </p:nvSpPr>
        <p:spPr>
          <a:xfrm>
            <a:off x="8031832" y="2765930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0 2 2 4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534072-2EF6-494D-8533-1A3F8AD2F0FE}"/>
              </a:ext>
            </a:extLst>
          </p:cNvPr>
          <p:cNvSpPr txBox="1"/>
          <p:nvPr/>
        </p:nvSpPr>
        <p:spPr>
          <a:xfrm>
            <a:off x="8052254" y="208027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5 8 6 4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B551A-8228-4A80-9450-A3713A3DB8AA}"/>
              </a:ext>
            </a:extLst>
          </p:cNvPr>
          <p:cNvSpPr txBox="1"/>
          <p:nvPr/>
        </p:nvSpPr>
        <p:spPr>
          <a:xfrm>
            <a:off x="8031831" y="423902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6 0 9 2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9EC44B-E796-4021-99D3-3466EE8D09D0}"/>
              </a:ext>
            </a:extLst>
          </p:cNvPr>
          <p:cNvGrpSpPr/>
          <p:nvPr/>
        </p:nvGrpSpPr>
        <p:grpSpPr>
          <a:xfrm>
            <a:off x="5539707" y="2069303"/>
            <a:ext cx="2512547" cy="461666"/>
            <a:chOff x="2824593" y="2562870"/>
            <a:chExt cx="2512547" cy="46166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B64521F-1FDC-414E-B27F-94AE89BD9D45}"/>
                </a:ext>
              </a:extLst>
            </p:cNvPr>
            <p:cNvSpPr txBox="1"/>
            <p:nvPr/>
          </p:nvSpPr>
          <p:spPr>
            <a:xfrm>
              <a:off x="4083271" y="2562871"/>
              <a:ext cx="1253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Lucida Fax" panose="0206060205050502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4 2 2 0</a:t>
              </a:r>
              <a:endParaRPr lang="zh-CN" altLang="en-US" sz="240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  <a:cs typeface="Verdana" panose="020B060403050404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9F0B57B-C444-495F-878C-F31138B94DBA}"/>
                </a:ext>
              </a:extLst>
            </p:cNvPr>
            <p:cNvSpPr txBox="1"/>
            <p:nvPr/>
          </p:nvSpPr>
          <p:spPr>
            <a:xfrm>
              <a:off x="2824593" y="2562870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Lucida Fax" panose="02060602050505020204" pitchFamily="18" charset="0"/>
                  <a:ea typeface="Verdana" panose="020B0604030504040204" pitchFamily="34" charset="0"/>
                  <a:cs typeface="Verdana" panose="020B0604030504040204" pitchFamily="34" charset="0"/>
                </a:rPr>
                <a:t>      0 4</a:t>
              </a:r>
              <a:endParaRPr lang="zh-CN" altLang="en-US" sz="2400" dirty="0">
                <a:solidFill>
                  <a:srgbClr val="000000"/>
                </a:solidFill>
                <a:latin typeface="Lucida Fax" panose="02060602050505020204" pitchFamily="18" charset="0"/>
                <a:ea typeface="Arial Unicode MS" panose="020B0604020202020204" pitchFamily="3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EBF5A6B-154F-4CDB-9986-351DEE5336CA}"/>
              </a:ext>
            </a:extLst>
          </p:cNvPr>
          <p:cNvSpPr txBox="1"/>
          <p:nvPr/>
        </p:nvSpPr>
        <p:spPr>
          <a:xfrm>
            <a:off x="7580917" y="4608241"/>
            <a:ext cx="211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h(key)=6092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1DFCEF-212C-4D6C-A306-A8955E901B69}"/>
              </a:ext>
            </a:extLst>
          </p:cNvPr>
          <p:cNvSpPr txBox="1"/>
          <p:nvPr/>
        </p:nvSpPr>
        <p:spPr>
          <a:xfrm>
            <a:off x="7580916" y="5316934"/>
            <a:ext cx="348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(b) Boundary Folding</a:t>
            </a:r>
            <a:endParaRPr lang="zh-CN" altLang="en-US" sz="2400" dirty="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9966C6-E565-4A6D-8086-E6F46996CD51}"/>
              </a:ext>
            </a:extLst>
          </p:cNvPr>
          <p:cNvSpPr txBox="1"/>
          <p:nvPr/>
        </p:nvSpPr>
        <p:spPr>
          <a:xfrm>
            <a:off x="7627045" y="3435999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AC46D8-2FED-45E6-AF3B-74CCE33F10F5}"/>
              </a:ext>
            </a:extLst>
          </p:cNvPr>
          <p:cNvSpPr txBox="1"/>
          <p:nvPr/>
        </p:nvSpPr>
        <p:spPr>
          <a:xfrm>
            <a:off x="8697238" y="2765930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4 0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AD192E-7E7C-4C3D-ABB9-1A81CD0A3040}"/>
              </a:ext>
            </a:extLst>
          </p:cNvPr>
          <p:cNvSpPr txBox="1"/>
          <p:nvPr/>
        </p:nvSpPr>
        <p:spPr>
          <a:xfrm>
            <a:off x="8009328" y="3428502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Lucida Fax" panose="02060602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      0 4</a:t>
            </a: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Arial Unicode MS" panose="020B0604020202020204" pitchFamily="34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1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15599 0.108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-0.05364 0.09513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  <p:bldP spid="11" grpId="0"/>
      <p:bldP spid="15" grpId="0"/>
      <p:bldP spid="16" grpId="0"/>
      <p:bldP spid="17" grpId="0"/>
      <p:bldP spid="18" grpId="0"/>
      <p:bldP spid="18" grpId="1"/>
      <p:bldP spid="18" grpId="2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842E2-0CD6-4B3D-83A5-3368BF85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Ideal Searching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DB777-30B1-4901-9D3A-19D4B2E7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Given a key, get its position directly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Do not need to compare the key with others one by one</a:t>
            </a:r>
          </a:p>
          <a:p>
            <a:pPr lvl="1"/>
            <a:r>
              <a:rPr lang="en-US" altLang="zh-CN" sz="2800" dirty="0"/>
              <a:t>A constant number of comparison is tolerable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0E9AA4-C608-4C45-A7EC-026BC3E58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599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7: ELF Hash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Ludica fax"/>
              </a:rPr>
              <a:t>// used in the UNIX ELF format for object files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  <a:cs typeface="Lucida Fax"/>
              </a:rPr>
              <a:t>ELFhash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char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* key)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unsigned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long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h = 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(*key) 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    h = (h &lt;&lt; 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  <a:cs typeface="Lucida Fax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) + *key++;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unsigned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long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g = h &amp; 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  <a:cs typeface="Lucida Fax"/>
              </a:rPr>
              <a:t>0xF0000000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L;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(g) h ^= g &gt;&gt; 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  <a:cs typeface="Lucida Fax"/>
              </a:rPr>
              <a:t>24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    h &amp;= ~g;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is-I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is-IS" altLang="zh-CN" sz="24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is-I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 h % M;</a:t>
            </a:r>
          </a:p>
          <a:p>
            <a:pPr marL="0" indent="0">
              <a:buNone/>
            </a:pPr>
            <a:r>
              <a:rPr lang="is-IS" altLang="zh-CN" sz="24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87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C0D5-C65E-4CBD-9B95-15E5DEA4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7: Benefits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414F3-430D-4028-9E4C-EFB30995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for both long and short keys</a:t>
            </a:r>
          </a:p>
          <a:p>
            <a:r>
              <a:rPr lang="en-US" altLang="zh-CN" dirty="0"/>
              <a:t>Every character (digit) in the key matters</a:t>
            </a:r>
          </a:p>
          <a:p>
            <a:r>
              <a:rPr lang="en-US" altLang="zh-CN" dirty="0"/>
              <a:t>Better distributed in hash table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20ECF-32E0-47DE-A9AC-2E68F3851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317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3C85C-B38D-44E2-B6F7-EC11E08B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6001E8D-3A05-4BF4-BA39-2299D4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Search in hash table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General ideas of hashing (</a:t>
            </a:r>
            <a:r>
              <a:rPr lang="zh-CN" altLang="en-US" sz="3200" strike="sngStrike" dirty="0">
                <a:solidFill>
                  <a:srgbClr val="B2B2B2"/>
                </a:solidFill>
              </a:rPr>
              <a:t>散列</a:t>
            </a:r>
            <a:r>
              <a:rPr lang="en-US" altLang="zh-CN" sz="3200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kumimoji="1" lang="en-US" altLang="zh-CN" sz="3200" strike="sngStrike" dirty="0">
                <a:solidFill>
                  <a:srgbClr val="B2B2B2"/>
                </a:solidFill>
              </a:rPr>
              <a:t>Hash functions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Deal with hash collisions</a:t>
            </a:r>
          </a:p>
          <a:p>
            <a:pPr lvl="2"/>
            <a:r>
              <a:rPr kumimoji="1" lang="en-US" altLang="zh-CN" sz="2800" dirty="0">
                <a:solidFill>
                  <a:srgbClr val="FF0000"/>
                </a:solidFill>
              </a:rPr>
              <a:t>Open hashing</a:t>
            </a:r>
          </a:p>
          <a:p>
            <a:pPr lvl="2"/>
            <a:r>
              <a:rPr lang="en-US" altLang="zh-CN" sz="2800" dirty="0"/>
              <a:t>Close hashing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A8FD4-181B-44AB-9103-C67281298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47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Open Hashing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Called </a:t>
            </a:r>
            <a:r>
              <a:rPr lang="en-US" altLang="zh-CN" dirty="0">
                <a:solidFill>
                  <a:srgbClr val="0070C0"/>
                </a:solidFill>
              </a:rPr>
              <a:t>Separate Chaining (</a:t>
            </a:r>
            <a:r>
              <a:rPr lang="zh-CN" altLang="en-US">
                <a:solidFill>
                  <a:srgbClr val="0070C0"/>
                </a:solidFill>
              </a:rPr>
              <a:t>分离链表</a:t>
            </a:r>
            <a:r>
              <a:rPr lang="en-US" altLang="zh-CN">
                <a:solidFill>
                  <a:srgbClr val="0070C0"/>
                </a:solidFill>
              </a:rPr>
              <a:t>) </a:t>
            </a:r>
            <a:r>
              <a:rPr lang="en-US" altLang="zh-CN" dirty="0"/>
              <a:t>in some textbooks</a:t>
            </a:r>
          </a:p>
          <a:p>
            <a:endParaRPr lang="en-US" altLang="zh-CN" dirty="0"/>
          </a:p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Keep a list of all elements that hash to the same value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11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 Chaining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3077" descr="el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47" y="1268760"/>
            <a:ext cx="4503105" cy="486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3ECCD7-542B-4A58-9A1A-7A857F1697E4}"/>
              </a:ext>
            </a:extLst>
          </p:cNvPr>
          <p:cNvSpPr txBox="1"/>
          <p:nvPr/>
        </p:nvSpPr>
        <p:spPr>
          <a:xfrm>
            <a:off x="407368" y="2014756"/>
            <a:ext cx="65332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Example: </a:t>
            </a:r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Hash (X) = X mod 10</a:t>
            </a:r>
          </a:p>
          <a:p>
            <a:endParaRPr lang="en-US" altLang="zh-CN" sz="2800" dirty="0">
              <a:solidFill>
                <a:schemeClr val="tx1"/>
              </a:solidFill>
              <a:latin typeface="+mn-lt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Data sequence: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	 0, 1, 4, 9, 16, 25, 36, 49, 64, 81</a:t>
            </a:r>
          </a:p>
        </p:txBody>
      </p:sp>
    </p:spTree>
    <p:extLst>
      <p:ext uri="{BB962C8B-B14F-4D97-AF65-F5344CB8AC3E}">
        <p14:creationId xmlns:p14="http://schemas.microsoft.com/office/powerpoint/2010/main" val="2722974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Interfaces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Type declaration for separate chaining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ListNode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typedef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ListNode</a:t>
            </a:r>
            <a:r>
              <a:rPr lang="en-US" altLang="zh-CN" b="1" dirty="0">
                <a:latin typeface="Ludica fax"/>
              </a:rPr>
              <a:t> *Position;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HashTbl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typedef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HashTbl</a:t>
            </a:r>
            <a:r>
              <a:rPr lang="en-US" altLang="zh-CN" b="1" dirty="0">
                <a:latin typeface="Ludica fax"/>
              </a:rPr>
              <a:t> *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b="1" dirty="0">
              <a:latin typeface="Ludica fax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InitializeTable</a:t>
            </a:r>
            <a:r>
              <a:rPr lang="en-US" altLang="zh-CN" b="1" dirty="0">
                <a:latin typeface="Ludica fax"/>
              </a:rPr>
              <a:t> (int </a:t>
            </a:r>
            <a:r>
              <a:rPr lang="en-US" altLang="zh-CN" b="1" dirty="0" err="1">
                <a:latin typeface="Ludica fax"/>
              </a:rPr>
              <a:t>TableSize</a:t>
            </a:r>
            <a:r>
              <a:rPr lang="en-US" altLang="zh-CN" b="1" dirty="0">
                <a:latin typeface="Ludica fax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DestroyTable</a:t>
            </a:r>
            <a:r>
              <a:rPr lang="en-US" altLang="zh-CN" b="1" dirty="0">
                <a:latin typeface="Ludica fax"/>
              </a:rPr>
              <a:t> (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Ludica fax"/>
              </a:rPr>
              <a:t>Position Find (</a:t>
            </a:r>
            <a:r>
              <a:rPr lang="en-US" altLang="zh-CN" b="1" dirty="0" err="1">
                <a:latin typeface="Ludica fax"/>
              </a:rPr>
              <a:t>ElementType</a:t>
            </a:r>
            <a:r>
              <a:rPr lang="en-US" altLang="zh-CN" b="1" dirty="0">
                <a:latin typeface="Ludica fax"/>
              </a:rPr>
              <a:t> Key, 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H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b="1" dirty="0">
                <a:latin typeface="Ludica fax"/>
              </a:rPr>
              <a:t> Insert (</a:t>
            </a:r>
            <a:r>
              <a:rPr lang="en-US" altLang="zh-CN" b="1" dirty="0" err="1">
                <a:latin typeface="Ludica fax"/>
              </a:rPr>
              <a:t>ElementType</a:t>
            </a:r>
            <a:r>
              <a:rPr lang="en-US" altLang="zh-CN" b="1" dirty="0">
                <a:latin typeface="Ludica fax"/>
              </a:rPr>
              <a:t> Key, 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/* Routines such as Delete and </a:t>
            </a:r>
            <a:r>
              <a:rPr lang="en-US" altLang="zh-CN" b="1" dirty="0" err="1">
                <a:solidFill>
                  <a:srgbClr val="008000"/>
                </a:solidFill>
                <a:latin typeface="Ludica fax"/>
              </a:rPr>
              <a:t>MakeEmpty</a:t>
            </a: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 are omitted */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065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Data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1583" y="1628776"/>
            <a:ext cx="9245633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ListNode</a:t>
            </a:r>
            <a:r>
              <a:rPr lang="en-US" altLang="zh-CN" b="1" dirty="0">
                <a:latin typeface="Ludica fax"/>
              </a:rPr>
              <a:t> { 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 err="1">
                <a:latin typeface="Ludica fax"/>
              </a:rPr>
              <a:t>ElementType</a:t>
            </a:r>
            <a:r>
              <a:rPr lang="en-US" altLang="zh-CN" b="1" dirty="0">
                <a:latin typeface="Ludica fax"/>
              </a:rPr>
              <a:t> Element;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Position Next;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};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typedef</a:t>
            </a:r>
            <a:r>
              <a:rPr lang="en-US" altLang="zh-CN" b="1" dirty="0">
                <a:latin typeface="Ludica fax"/>
              </a:rPr>
              <a:t> Position List;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struct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HashTbl</a:t>
            </a:r>
            <a:r>
              <a:rPr lang="en-US" altLang="zh-CN" b="1" dirty="0">
                <a:latin typeface="Ludica fax"/>
              </a:rPr>
              <a:t> { 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 err="1">
                <a:solidFill>
                  <a:srgbClr val="0070C0"/>
                </a:solidFill>
                <a:latin typeface="Ludica fax"/>
              </a:rPr>
              <a:t>int</a:t>
            </a:r>
            <a:r>
              <a:rPr lang="en-US" altLang="zh-CN" b="1" dirty="0">
                <a:latin typeface="Ludica fax"/>
              </a:rPr>
              <a:t> </a:t>
            </a:r>
            <a:r>
              <a:rPr lang="en-US" altLang="zh-CN" b="1" dirty="0" err="1">
                <a:latin typeface="Ludica fax"/>
              </a:rPr>
              <a:t>TableSize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List *</a:t>
            </a:r>
            <a:r>
              <a:rPr lang="en-US" altLang="zh-CN" b="1" dirty="0" err="1">
                <a:latin typeface="Ludica fax"/>
              </a:rPr>
              <a:t>TheLists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};</a:t>
            </a:r>
            <a:endParaRPr kumimoji="1" lang="zh-CN" altLang="en-US" b="1" dirty="0">
              <a:latin typeface="Ludica fax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125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Init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4DD63-7821-4A3D-B4D3-6B8BCE227F38}"/>
              </a:ext>
            </a:extLst>
          </p:cNvPr>
          <p:cNvSpPr txBox="1"/>
          <p:nvPr/>
        </p:nvSpPr>
        <p:spPr>
          <a:xfrm>
            <a:off x="6600056" y="548680"/>
            <a:ext cx="551306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</a:t>
            </a:r>
            <a:r>
              <a:rPr kumimoji="1" lang="en-US" altLang="zh-CN" sz="2400" b="1" dirty="0">
                <a:solidFill>
                  <a:srgbClr val="008000"/>
                </a:solidFill>
                <a:latin typeface="Ludica fax"/>
                <a:ea typeface="+mn-ea"/>
              </a:rPr>
              <a:t>/* Allocate array of lists */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TheLists</a:t>
            </a:r>
            <a:endParaRPr lang="en-US" altLang="zh-CN" sz="2400" b="1" dirty="0">
              <a:solidFill>
                <a:schemeClr val="tx1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= malloc (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sizeof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(List) * 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TableSize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if (H-&gt;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TheLists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== NULL)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FatalError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("Out of space!!!");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</a:t>
            </a:r>
            <a:r>
              <a:rPr kumimoji="1" lang="en-US" altLang="zh-CN" sz="2400" b="1" dirty="0">
                <a:solidFill>
                  <a:srgbClr val="008000"/>
                </a:solidFill>
                <a:latin typeface="Ludica fax"/>
                <a:ea typeface="+mn-ea"/>
              </a:rPr>
              <a:t>/* Allocate list headers */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for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= 0; 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&lt; 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TableSize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; 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++) { 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TheLists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[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] =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malloc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	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sizeof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(struct 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ListNode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TheLists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[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] == NULL)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    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FatalError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("Out of space!!!");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else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        H-&gt;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TheLists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[</a:t>
            </a:r>
            <a:r>
              <a:rPr lang="en-US" altLang="zh-CN" sz="2400" b="1" dirty="0" err="1">
                <a:solidFill>
                  <a:schemeClr val="tx1"/>
                </a:solidFill>
                <a:latin typeface="Ludica fax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]-&gt;Next = NULL;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}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 H;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Ludica fax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14614"/>
            <a:ext cx="10972800" cy="5271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Ludica fax"/>
              </a:rPr>
              <a:t>// Initialization routine for separate chaining</a:t>
            </a:r>
          </a:p>
          <a:p>
            <a:pPr marL="0" indent="0">
              <a:buNone/>
            </a:pPr>
            <a:r>
              <a:rPr lang="en-US" altLang="zh-CN" sz="2400" b="1" dirty="0" err="1">
                <a:latin typeface="Ludica fax"/>
              </a:rPr>
              <a:t>HashTable</a:t>
            </a:r>
            <a:r>
              <a:rPr lang="en-US" altLang="zh-CN" sz="2400" b="1" dirty="0">
                <a:latin typeface="Ludica fax"/>
              </a:rPr>
              <a:t> </a:t>
            </a:r>
            <a:r>
              <a:rPr lang="en-US" altLang="zh-CN" sz="2400" b="1" dirty="0" err="1">
                <a:latin typeface="Ludica fax"/>
              </a:rPr>
              <a:t>InitializeTable</a:t>
            </a:r>
            <a:r>
              <a:rPr lang="en-US" altLang="zh-CN" sz="2400" b="1" dirty="0">
                <a:latin typeface="Ludica fax"/>
              </a:rPr>
              <a:t> (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int</a:t>
            </a:r>
            <a:r>
              <a:rPr lang="en-US" altLang="zh-CN" sz="2400" b="1" dirty="0">
                <a:latin typeface="Ludica fax"/>
              </a:rPr>
              <a:t> </a:t>
            </a:r>
            <a:r>
              <a:rPr lang="en-US" altLang="zh-CN" sz="2400" b="1" dirty="0" err="1">
                <a:latin typeface="Ludica fax"/>
              </a:rPr>
              <a:t>TableSize</a:t>
            </a:r>
            <a:r>
              <a:rPr lang="en-US" altLang="zh-CN" sz="2400" b="1" dirty="0">
                <a:latin typeface="Ludica fax"/>
              </a:rPr>
              <a:t>) {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</a:t>
            </a:r>
            <a:r>
              <a:rPr lang="en-US" altLang="zh-CN" sz="2400" b="1" dirty="0" err="1">
                <a:latin typeface="Ludica fax"/>
              </a:rPr>
              <a:t>HashTable</a:t>
            </a:r>
            <a:r>
              <a:rPr lang="en-US" altLang="zh-CN" sz="2400" b="1" dirty="0">
                <a:latin typeface="Ludica fax"/>
              </a:rPr>
              <a:t> H;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</a:t>
            </a:r>
            <a:r>
              <a:rPr lang="en-US" altLang="zh-CN" sz="2400" b="1" dirty="0" err="1">
                <a:solidFill>
                  <a:srgbClr val="0070C0"/>
                </a:solidFill>
                <a:latin typeface="Ludica fax"/>
              </a:rPr>
              <a:t>int</a:t>
            </a:r>
            <a:r>
              <a:rPr lang="en-US" altLang="zh-CN" sz="2400" b="1" dirty="0">
                <a:latin typeface="Ludica fax"/>
              </a:rPr>
              <a:t> </a:t>
            </a:r>
            <a:r>
              <a:rPr lang="en-US" altLang="zh-CN" sz="2400" b="1" dirty="0" err="1">
                <a:latin typeface="Ludica fax"/>
              </a:rPr>
              <a:t>i</a:t>
            </a:r>
            <a:r>
              <a:rPr lang="en-US" altLang="zh-CN" sz="2400" b="1" dirty="0"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400" b="1" dirty="0">
                <a:latin typeface="Ludica fax"/>
              </a:rPr>
              <a:t> (</a:t>
            </a:r>
            <a:r>
              <a:rPr lang="en-US" altLang="zh-CN" sz="2400" b="1" dirty="0" err="1">
                <a:latin typeface="Ludica fax"/>
              </a:rPr>
              <a:t>TableSize</a:t>
            </a:r>
            <a:r>
              <a:rPr lang="en-US" altLang="zh-CN" sz="2400" b="1" dirty="0">
                <a:latin typeface="Ludica fax"/>
              </a:rPr>
              <a:t> &lt; </a:t>
            </a:r>
            <a:r>
              <a:rPr lang="en-US" altLang="zh-CN" sz="2400" b="1" dirty="0" err="1">
                <a:latin typeface="Ludica fax"/>
              </a:rPr>
              <a:t>MinTableSize</a:t>
            </a:r>
            <a:r>
              <a:rPr lang="en-US" altLang="zh-CN" sz="2400" b="1" dirty="0">
                <a:latin typeface="Ludica fax"/>
              </a:rPr>
              <a:t>) {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    Error ("Table size too small");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b="1" dirty="0">
                <a:latin typeface="Ludica fax"/>
              </a:rPr>
              <a:t> NULL;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}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</a:t>
            </a:r>
            <a:r>
              <a:rPr lang="en-US" altLang="zh-CN" sz="2400" b="1" dirty="0">
                <a:solidFill>
                  <a:srgbClr val="008000"/>
                </a:solidFill>
                <a:latin typeface="Ludica fax"/>
              </a:rPr>
              <a:t>/* Allocate table */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H = malloc (</a:t>
            </a:r>
            <a:r>
              <a:rPr lang="en-US" altLang="zh-CN" sz="2400" b="1" dirty="0" err="1">
                <a:latin typeface="Ludica fax"/>
              </a:rPr>
              <a:t>sizeof</a:t>
            </a:r>
            <a:r>
              <a:rPr lang="en-US" altLang="zh-CN" sz="2400" b="1" dirty="0">
                <a:latin typeface="Ludica fax"/>
              </a:rPr>
              <a:t> (struct </a:t>
            </a:r>
            <a:r>
              <a:rPr lang="en-US" altLang="zh-CN" sz="2400" b="1" dirty="0" err="1">
                <a:latin typeface="Ludica fax"/>
              </a:rPr>
              <a:t>HashTbl</a:t>
            </a:r>
            <a:r>
              <a:rPr lang="en-US" altLang="zh-CN" sz="2400" b="1" dirty="0">
                <a:latin typeface="Ludica fax"/>
              </a:rPr>
              <a:t>));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if (H == NULL)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    </a:t>
            </a:r>
            <a:r>
              <a:rPr lang="en-US" altLang="zh-CN" sz="2400" b="1" dirty="0" err="1">
                <a:latin typeface="Ludica fax"/>
              </a:rPr>
              <a:t>FatalError</a:t>
            </a:r>
            <a:r>
              <a:rPr lang="en-US" altLang="zh-CN" sz="2400" b="1" dirty="0">
                <a:latin typeface="Ludica fax"/>
              </a:rPr>
              <a:t> ("Out of space!!!");</a:t>
            </a:r>
          </a:p>
          <a:p>
            <a:pPr marL="0" indent="0">
              <a:buNone/>
            </a:pPr>
            <a:r>
              <a:rPr lang="en-US" altLang="zh-CN" sz="2400" b="1" dirty="0">
                <a:latin typeface="Ludica fax"/>
              </a:rPr>
              <a:t>    H-&gt;</a:t>
            </a:r>
            <a:r>
              <a:rPr lang="en-US" altLang="zh-CN" sz="2400" b="1" dirty="0" err="1">
                <a:latin typeface="Ludica fax"/>
              </a:rPr>
              <a:t>TableSize</a:t>
            </a:r>
            <a:r>
              <a:rPr lang="en-US" altLang="zh-CN" sz="2400" b="1" dirty="0">
                <a:latin typeface="Ludica fax"/>
              </a:rPr>
              <a:t> = </a:t>
            </a:r>
            <a:r>
              <a:rPr lang="en-US" altLang="zh-CN" sz="2400" b="1" dirty="0" err="1">
                <a:latin typeface="Ludica fax"/>
              </a:rPr>
              <a:t>NextPrime</a:t>
            </a:r>
            <a:r>
              <a:rPr lang="en-US" altLang="zh-CN" sz="2400" b="1" dirty="0">
                <a:latin typeface="Ludica fax"/>
              </a:rPr>
              <a:t> (</a:t>
            </a:r>
            <a:r>
              <a:rPr lang="en-US" altLang="zh-CN" sz="2400" b="1" dirty="0" err="1">
                <a:latin typeface="Ludica fax"/>
              </a:rPr>
              <a:t>TableSize</a:t>
            </a:r>
            <a:r>
              <a:rPr lang="en-US" altLang="zh-CN" sz="2400" b="1" dirty="0">
                <a:latin typeface="Ludica fax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1697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Find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9496" y="1268760"/>
            <a:ext cx="10972800" cy="45307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Find routine for separate chaining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Position Find (</a:t>
            </a:r>
            <a:r>
              <a:rPr lang="en-US" altLang="zh-CN" b="1" dirty="0" err="1">
                <a:latin typeface="Ludica fax"/>
              </a:rPr>
              <a:t>ElementType</a:t>
            </a:r>
            <a:r>
              <a:rPr lang="en-US" altLang="zh-CN" b="1" dirty="0">
                <a:latin typeface="Ludica fax"/>
              </a:rPr>
              <a:t> Key, 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H) {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Position P;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List L;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L = H-&gt;</a:t>
            </a:r>
            <a:r>
              <a:rPr lang="en-US" altLang="zh-CN" b="1" dirty="0" err="1">
                <a:latin typeface="Ludica fax"/>
              </a:rPr>
              <a:t>TheLists</a:t>
            </a:r>
            <a:r>
              <a:rPr lang="en-US" altLang="zh-CN" b="1" dirty="0">
                <a:latin typeface="Ludica fax"/>
              </a:rPr>
              <a:t> [Hash (Key, H-&gt;</a:t>
            </a:r>
            <a:r>
              <a:rPr lang="en-US" altLang="zh-CN" b="1" dirty="0" err="1">
                <a:latin typeface="Ludica fax"/>
              </a:rPr>
              <a:t>TableSize</a:t>
            </a:r>
            <a:r>
              <a:rPr lang="en-US" altLang="zh-CN" b="1" dirty="0">
                <a:latin typeface="Ludica fax"/>
              </a:rPr>
              <a:t>)];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P = L-&gt;Next;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b="1" dirty="0">
                <a:latin typeface="Ludica fax"/>
              </a:rPr>
              <a:t> (P != NULL &amp;&amp; P-&gt;Element != Key)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      /* Probably need </a:t>
            </a:r>
            <a:r>
              <a:rPr lang="en-US" altLang="zh-CN" b="1" dirty="0" err="1">
                <a:solidFill>
                  <a:srgbClr val="008000"/>
                </a:solidFill>
                <a:latin typeface="Ludica fax"/>
              </a:rPr>
              <a:t>strcmp</a:t>
            </a: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!! */</a:t>
            </a:r>
            <a:endParaRPr lang="en-US" altLang="zh-CN" b="1" dirty="0">
              <a:latin typeface="Ludica fax"/>
            </a:endParaRP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P = P-&gt;Next;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b="1" dirty="0">
                <a:latin typeface="Ludica fax"/>
              </a:rPr>
              <a:t> P;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14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Insert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7688" y="1052736"/>
            <a:ext cx="5975639" cy="564810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Insert routine for separate chaining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insert in the front of the chain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b="1" dirty="0">
                <a:latin typeface="Ludica fax"/>
              </a:rPr>
              <a:t>  Insert (</a:t>
            </a:r>
            <a:r>
              <a:rPr lang="en-US" altLang="zh-CN" b="1" dirty="0" err="1">
                <a:latin typeface="Ludica fax"/>
              </a:rPr>
              <a:t>ElementType</a:t>
            </a:r>
            <a:r>
              <a:rPr lang="en-US" altLang="zh-CN" b="1" dirty="0">
                <a:latin typeface="Ludica fax"/>
              </a:rPr>
              <a:t> Key, </a:t>
            </a:r>
            <a:r>
              <a:rPr lang="en-US" altLang="zh-CN" b="1" dirty="0" err="1">
                <a:latin typeface="Ludica fax"/>
              </a:rPr>
              <a:t>HashTable</a:t>
            </a:r>
            <a:r>
              <a:rPr lang="en-US" altLang="zh-CN" b="1" dirty="0">
                <a:latin typeface="Ludica fax"/>
              </a:rPr>
              <a:t> H) {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Position </a:t>
            </a:r>
            <a:r>
              <a:rPr lang="en-US" altLang="zh-CN" b="1" dirty="0" err="1">
                <a:latin typeface="Ludica fax"/>
              </a:rPr>
              <a:t>Pos</a:t>
            </a:r>
            <a:r>
              <a:rPr lang="en-US" altLang="zh-CN" b="1" dirty="0">
                <a:latin typeface="Ludica fax"/>
              </a:rPr>
              <a:t>, 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List L;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 err="1">
                <a:latin typeface="Ludica fax"/>
              </a:rPr>
              <a:t>Pos</a:t>
            </a:r>
            <a:r>
              <a:rPr lang="en-US" altLang="zh-CN" b="1" dirty="0">
                <a:latin typeface="Ludica fax"/>
              </a:rPr>
              <a:t> = Find (Key, H);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b="1" dirty="0">
                <a:latin typeface="Ludica fax"/>
              </a:rPr>
              <a:t> (</a:t>
            </a:r>
            <a:r>
              <a:rPr lang="en-US" altLang="zh-CN" b="1" dirty="0" err="1">
                <a:latin typeface="Ludica fax"/>
              </a:rPr>
              <a:t>Pos</a:t>
            </a:r>
            <a:r>
              <a:rPr lang="en-US" altLang="zh-CN" b="1" dirty="0">
                <a:latin typeface="Ludica fax"/>
              </a:rPr>
              <a:t> == NULL) { </a:t>
            </a: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Key is not found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 = malloc (</a:t>
            </a:r>
            <a:r>
              <a:rPr lang="en-US" altLang="zh-CN" b="1" dirty="0" err="1">
                <a:latin typeface="Ludica fax"/>
              </a:rPr>
              <a:t>sizeof</a:t>
            </a:r>
            <a:r>
              <a:rPr lang="en-US" altLang="zh-CN" b="1" dirty="0">
                <a:latin typeface="Ludica fax"/>
              </a:rPr>
              <a:t> (struct </a:t>
            </a:r>
            <a:r>
              <a:rPr lang="en-US" altLang="zh-CN" b="1" dirty="0" err="1">
                <a:latin typeface="Ludica fax"/>
              </a:rPr>
              <a:t>ListNode</a:t>
            </a:r>
            <a:r>
              <a:rPr lang="en-US" altLang="zh-CN" b="1" dirty="0">
                <a:latin typeface="Ludica fax"/>
              </a:rPr>
              <a:t>));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b="1" dirty="0">
                <a:latin typeface="Ludica fax"/>
              </a:rPr>
              <a:t> (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 == NULL)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</a:t>
            </a:r>
            <a:r>
              <a:rPr lang="en-US" altLang="zh-CN" b="1" dirty="0" err="1">
                <a:latin typeface="Ludica fax"/>
              </a:rPr>
              <a:t>FatalError</a:t>
            </a:r>
            <a:r>
              <a:rPr lang="en-US" altLang="zh-CN" b="1" dirty="0">
                <a:latin typeface="Ludica fax"/>
              </a:rPr>
              <a:t> ("Out of space!!!");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</a:t>
            </a:r>
            <a:r>
              <a:rPr lang="en-US" altLang="zh-CN" b="1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b="1" dirty="0">
                <a:latin typeface="Ludica fax"/>
              </a:rPr>
              <a:t> {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L = H-&gt;</a:t>
            </a:r>
            <a:r>
              <a:rPr lang="en-US" altLang="zh-CN" b="1" dirty="0" err="1">
                <a:latin typeface="Ludica fax"/>
              </a:rPr>
              <a:t>TheLists</a:t>
            </a:r>
            <a:r>
              <a:rPr lang="en-US" altLang="zh-CN" b="1" dirty="0">
                <a:latin typeface="Ludica fax"/>
              </a:rPr>
              <a:t> [Hash (Key, H-&gt;</a:t>
            </a:r>
            <a:r>
              <a:rPr lang="en-US" altLang="zh-CN" b="1" dirty="0" err="1">
                <a:latin typeface="Ludica fax"/>
              </a:rPr>
              <a:t>TableSize</a:t>
            </a:r>
            <a:r>
              <a:rPr lang="en-US" altLang="zh-CN" b="1" dirty="0">
                <a:latin typeface="Ludica fax"/>
              </a:rPr>
              <a:t>)];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-&gt;Next = L-&gt;Next;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</a:t>
            </a: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// Probably need </a:t>
            </a:r>
            <a:r>
              <a:rPr lang="en-US" altLang="zh-CN" b="1" dirty="0" err="1">
                <a:solidFill>
                  <a:srgbClr val="008000"/>
                </a:solidFill>
                <a:latin typeface="Ludica fax"/>
              </a:rPr>
              <a:t>strcpy</a:t>
            </a:r>
            <a:r>
              <a:rPr lang="en-US" altLang="zh-CN" b="1" dirty="0">
                <a:solidFill>
                  <a:srgbClr val="008000"/>
                </a:solidFill>
                <a:latin typeface="Ludica fax"/>
              </a:rPr>
              <a:t>!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-&gt;Element = Key;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    L-&gt;Next = </a:t>
            </a:r>
            <a:r>
              <a:rPr lang="en-US" altLang="zh-CN" b="1" dirty="0" err="1">
                <a:latin typeface="Ludica fax"/>
              </a:rPr>
              <a:t>NewCell</a:t>
            </a:r>
            <a:r>
              <a:rPr lang="en-US" altLang="zh-CN" b="1" dirty="0"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    }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    }</a:t>
            </a:r>
          </a:p>
          <a:p>
            <a:pPr marL="0" indent="0">
              <a:buNone/>
            </a:pPr>
            <a:r>
              <a:rPr lang="en-US" altLang="zh-CN" b="1" dirty="0">
                <a:latin typeface="Ludica fax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Hashing is a technique used to perform </a:t>
            </a:r>
            <a:r>
              <a:rPr lang="en-US" altLang="zh-CN" dirty="0">
                <a:solidFill>
                  <a:srgbClr val="008000"/>
                </a:solidFill>
              </a:rPr>
              <a:t>insertions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8000"/>
                </a:solidFill>
              </a:rPr>
              <a:t>deletions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008000"/>
                </a:solidFill>
              </a:rPr>
              <a:t>finds</a:t>
            </a:r>
            <a:r>
              <a:rPr lang="en-US" altLang="zh-CN" dirty="0"/>
              <a:t> in constant average time.</a:t>
            </a:r>
          </a:p>
          <a:p>
            <a:r>
              <a:rPr lang="en-US" altLang="zh-CN" dirty="0"/>
              <a:t>Main contents:</a:t>
            </a:r>
          </a:p>
          <a:p>
            <a:pPr lvl="1"/>
            <a:r>
              <a:rPr lang="en-US" altLang="zh-CN" dirty="0"/>
              <a:t>What is </a:t>
            </a:r>
            <a:r>
              <a:rPr lang="en-US" altLang="zh-CN" dirty="0">
                <a:solidFill>
                  <a:srgbClr val="008000"/>
                </a:solidFill>
              </a:rPr>
              <a:t>hash table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8000"/>
                </a:solidFill>
              </a:rPr>
              <a:t>hash functions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How to resolve </a:t>
            </a:r>
            <a:r>
              <a:rPr lang="en-US" altLang="zh-CN" dirty="0">
                <a:solidFill>
                  <a:srgbClr val="008000"/>
                </a:solidFill>
              </a:rPr>
              <a:t>collision</a:t>
            </a:r>
            <a:r>
              <a:rPr lang="en-US" altLang="zh-CN" dirty="0"/>
              <a:t>?</a:t>
            </a:r>
          </a:p>
          <a:p>
            <a:pPr lvl="2"/>
            <a:r>
              <a:rPr lang="en-US" altLang="zh-CN" dirty="0"/>
              <a:t>Open hashing</a:t>
            </a:r>
          </a:p>
          <a:p>
            <a:pPr lvl="2"/>
            <a:r>
              <a:rPr lang="en-US" altLang="zh-CN" dirty="0"/>
              <a:t>Close hashing</a:t>
            </a:r>
          </a:p>
          <a:p>
            <a:pPr lvl="1"/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56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time: time to hash + time to search a list</a:t>
            </a:r>
          </a:p>
          <a:p>
            <a:endParaRPr lang="en-US" altLang="zh-CN" dirty="0"/>
          </a:p>
          <a:p>
            <a:r>
              <a:rPr lang="en-US" altLang="zh-CN" dirty="0"/>
              <a:t>Average list length = </a:t>
            </a:r>
            <a:r>
              <a:rPr lang="el-GR" altLang="zh-CN" sz="3200" dirty="0">
                <a:solidFill>
                  <a:srgbClr val="0070C0"/>
                </a:solidFill>
              </a:rPr>
              <a:t>λ</a:t>
            </a:r>
            <a:r>
              <a:rPr lang="en-US" altLang="zh-TW" sz="3200" dirty="0">
                <a:solidFill>
                  <a:srgbClr val="FF0000"/>
                </a:solidFill>
                <a:ea typeface="宋体" charset="0"/>
                <a:sym typeface="Symbol" charset="0"/>
              </a:rPr>
              <a:t> </a:t>
            </a:r>
            <a:r>
              <a:rPr lang="en-US" altLang="zh-CN" dirty="0"/>
              <a:t>(load factor)</a:t>
            </a:r>
          </a:p>
          <a:p>
            <a:r>
              <a:rPr lang="en-US" altLang="zh-CN" dirty="0"/>
              <a:t>Successful search requires about </a:t>
            </a:r>
            <a:r>
              <a:rPr lang="en-US" altLang="zh-CN" dirty="0">
                <a:solidFill>
                  <a:srgbClr val="0070C0"/>
                </a:solidFill>
              </a:rPr>
              <a:t>1 + </a:t>
            </a:r>
            <a:r>
              <a:rPr lang="el-GR" altLang="zh-CN" sz="3200" dirty="0">
                <a:solidFill>
                  <a:srgbClr val="0070C0"/>
                </a:solidFill>
              </a:rPr>
              <a:t>λ</a:t>
            </a:r>
            <a:r>
              <a:rPr lang="en-US" altLang="zh-CN" dirty="0">
                <a:solidFill>
                  <a:srgbClr val="0070C0"/>
                </a:solidFill>
              </a:rPr>
              <a:t>/2</a:t>
            </a:r>
            <a:r>
              <a:rPr lang="en-US" altLang="zh-CN" dirty="0"/>
              <a:t> links to be traversed.</a:t>
            </a:r>
          </a:p>
          <a:p>
            <a:r>
              <a:rPr lang="en-US" altLang="zh-CN" dirty="0"/>
              <a:t>Unsuccessful search requires about </a:t>
            </a:r>
            <a:r>
              <a:rPr lang="en-US" altLang="zh-CN" dirty="0">
                <a:solidFill>
                  <a:srgbClr val="0070C0"/>
                </a:solidFill>
              </a:rPr>
              <a:t>1 + </a:t>
            </a:r>
            <a:r>
              <a:rPr lang="el-GR" altLang="zh-CN" sz="3200" dirty="0">
                <a:solidFill>
                  <a:srgbClr val="0070C0"/>
                </a:solidFill>
              </a:rPr>
              <a:t>λ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links to be traversed.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70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Make the table size as large as the expected number of elements</a:t>
            </a:r>
          </a:p>
          <a:p>
            <a:pPr lvl="1"/>
            <a:r>
              <a:rPr lang="en-US" altLang="zh-CN" dirty="0"/>
              <a:t>Lead to constant search time on average</a:t>
            </a:r>
          </a:p>
          <a:p>
            <a:r>
              <a:rPr lang="en-US" altLang="zh-CN" dirty="0"/>
              <a:t>Chaining could be through a list or a tree.</a:t>
            </a:r>
          </a:p>
          <a:p>
            <a:r>
              <a:rPr lang="en-US" altLang="zh-CN" dirty="0"/>
              <a:t>A disadvantage of separate chaining is that</a:t>
            </a:r>
          </a:p>
          <a:p>
            <a:pPr lvl="1"/>
            <a:r>
              <a:rPr lang="en-US" altLang="zh-CN" dirty="0"/>
              <a:t>it requires a second data structure for the chains,</a:t>
            </a:r>
          </a:p>
          <a:p>
            <a:pPr lvl="1"/>
            <a:r>
              <a:rPr lang="en-US" altLang="zh-CN" dirty="0"/>
              <a:t>time is required for the allocation of new cells on insertion,</a:t>
            </a:r>
          </a:p>
          <a:p>
            <a:pPr lvl="1"/>
            <a:r>
              <a:rPr lang="en-US" altLang="zh-CN" dirty="0"/>
              <a:t>it is usually not suitable for external storage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6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3C85C-B38D-44E2-B6F7-EC11E08B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6001E8D-3A05-4BF4-BA39-2299D4B1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Search in hash table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General ideas of hashing (</a:t>
            </a:r>
            <a:r>
              <a:rPr lang="zh-CN" altLang="en-US" sz="3200" strike="sngStrike" dirty="0">
                <a:solidFill>
                  <a:srgbClr val="B2B2B2"/>
                </a:solidFill>
              </a:rPr>
              <a:t>散列</a:t>
            </a:r>
            <a:r>
              <a:rPr lang="en-US" altLang="zh-CN" sz="3200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kumimoji="1" lang="en-US" altLang="zh-CN" sz="3200" strike="sngStrike" dirty="0">
                <a:solidFill>
                  <a:srgbClr val="B2B2B2"/>
                </a:solidFill>
              </a:rPr>
              <a:t>Hash functions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Deal with hash collisions</a:t>
            </a:r>
          </a:p>
          <a:p>
            <a:pPr lvl="2"/>
            <a:r>
              <a:rPr kumimoji="1" lang="en-US" altLang="zh-CN" sz="2800" strike="sngStrike" dirty="0">
                <a:solidFill>
                  <a:srgbClr val="B2B2B2"/>
                </a:solidFill>
              </a:rPr>
              <a:t>Open hashing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Close hashing</a:t>
            </a:r>
            <a:endParaRPr kumimoji="1"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A8FD4-181B-44AB-9103-C67281298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98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F6DC-5B56-46C9-8886-7B0F056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Close Hashing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729988-87E6-4E39-8C3F-A7F83AB1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3200" baseline="-30000" dirty="0">
                <a:solidFill>
                  <a:srgbClr val="0070C0"/>
                </a:solidFill>
                <a:cs typeface="Times New Roman" pitchFamily="18" charset="0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=h(K)</a:t>
            </a:r>
            <a:r>
              <a:rPr lang="en-US" altLang="zh-CN" sz="3200" dirty="0">
                <a:cs typeface="Times New Roman" pitchFamily="18" charset="0"/>
              </a:rPr>
              <a:t>: </a:t>
            </a:r>
            <a:r>
              <a:rPr lang="en-US" altLang="zh-CN" sz="3200" dirty="0">
                <a:solidFill>
                  <a:srgbClr val="FF0000"/>
                </a:solidFill>
                <a:cs typeface="Times New Roman" pitchFamily="18" charset="0"/>
              </a:rPr>
              <a:t>base location </a:t>
            </a:r>
            <a:r>
              <a:rPr lang="en-US" altLang="zh-CN" sz="3200" dirty="0">
                <a:cs typeface="Times New Roman" pitchFamily="18" charset="0"/>
              </a:rPr>
              <a:t>for key 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K</a:t>
            </a:r>
            <a:endParaRPr lang="en-US" altLang="zh-CN" sz="3200" dirty="0"/>
          </a:p>
          <a:p>
            <a:r>
              <a:rPr lang="en-US" altLang="zh-CN" dirty="0"/>
              <a:t>If collision occurs, </a:t>
            </a:r>
            <a:r>
              <a:rPr lang="en-US" altLang="zh-CN" dirty="0">
                <a:solidFill>
                  <a:srgbClr val="FF0000"/>
                </a:solidFill>
              </a:rPr>
              <a:t>additional locations </a:t>
            </a:r>
            <a:r>
              <a:rPr lang="en-US" altLang="zh-CN" dirty="0"/>
              <a:t>are generated</a:t>
            </a:r>
          </a:p>
          <a:p>
            <a:pPr lvl="1"/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... 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i 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...</a:t>
            </a:r>
            <a:r>
              <a:rPr lang="zh-CN" altLang="en-US" sz="2800" dirty="0">
                <a:solidFill>
                  <a:srgbClr val="0070C0"/>
                </a:solidFill>
              </a:rPr>
              <a:t> ，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m-1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Probe the locations to find an empty one</a:t>
            </a:r>
          </a:p>
          <a:p>
            <a:r>
              <a:rPr lang="en-US" altLang="zh-CN" dirty="0"/>
              <a:t>Assumption</a:t>
            </a:r>
          </a:p>
          <a:p>
            <a:pPr lvl="1"/>
            <a:r>
              <a:rPr lang="en-US" altLang="zh-CN" dirty="0"/>
              <a:t>At least one address is empty</a:t>
            </a:r>
          </a:p>
          <a:p>
            <a:pPr lvl="1"/>
            <a:r>
              <a:rPr lang="en-US" altLang="zh-CN" dirty="0"/>
              <a:t>Otherwise:</a:t>
            </a:r>
          </a:p>
          <a:p>
            <a:pPr lvl="2"/>
            <a:r>
              <a:rPr lang="en-US" altLang="zh-CN" sz="2400" dirty="0"/>
              <a:t>Infinite search unless we limit the maximum search number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BA368-9150-45CE-A48D-92EA3FD87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664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21458-AC27-4EAE-8E3F-D2BBEFAC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Problem: Clustering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60D-8B33-44B0-B792-15D335FF5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Potential problem: Clustering</a:t>
            </a:r>
            <a:r>
              <a:rPr lang="zh-CN" altLang="en-US" dirty="0"/>
              <a:t>（聚集）</a:t>
            </a:r>
            <a:endParaRPr lang="en-US" altLang="zh-CN" dirty="0"/>
          </a:p>
          <a:p>
            <a:pPr lvl="1"/>
            <a:r>
              <a:rPr lang="en-US" altLang="zh-CN" dirty="0"/>
              <a:t>Generate same following locations</a:t>
            </a:r>
          </a:p>
          <a:p>
            <a:pPr lvl="1"/>
            <a:r>
              <a:rPr lang="en-US" altLang="zh-CN" dirty="0"/>
              <a:t>Lead to long sequence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Primary clustering</a:t>
            </a:r>
          </a:p>
          <a:p>
            <a:pPr lvl="1"/>
            <a:r>
              <a:rPr lang="en-US" altLang="zh-CN" dirty="0"/>
              <a:t>Different </a:t>
            </a:r>
            <a:r>
              <a:rPr lang="en-US" altLang="zh-CN" dirty="0">
                <a:solidFill>
                  <a:srgbClr val="FF0000"/>
                </a:solidFill>
              </a:rPr>
              <a:t>base locations</a:t>
            </a:r>
            <a:r>
              <a:rPr lang="en-US" altLang="zh-CN" dirty="0"/>
              <a:t> have the same </a:t>
            </a:r>
            <a:r>
              <a:rPr lang="en-US" altLang="zh-CN" dirty="0">
                <a:solidFill>
                  <a:srgbClr val="FF0000"/>
                </a:solidFill>
              </a:rPr>
              <a:t>following locations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Secondary clustering</a:t>
            </a:r>
          </a:p>
          <a:p>
            <a:pPr lvl="1"/>
            <a:r>
              <a:rPr lang="en-US" altLang="zh-CN" dirty="0"/>
              <a:t>Different </a:t>
            </a:r>
            <a:r>
              <a:rPr lang="en-US" altLang="zh-CN" dirty="0">
                <a:solidFill>
                  <a:srgbClr val="FF0000"/>
                </a:solidFill>
              </a:rPr>
              <a:t>keys</a:t>
            </a:r>
            <a:r>
              <a:rPr lang="en-US" altLang="zh-CN" dirty="0"/>
              <a:t> exhibit hash collisions, then generate same </a:t>
            </a:r>
            <a:r>
              <a:rPr lang="en-US" altLang="zh-CN" dirty="0">
                <a:solidFill>
                  <a:srgbClr val="FF0000"/>
                </a:solidFill>
              </a:rPr>
              <a:t>following locations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3EA23-0796-4892-AFED-F74D542538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726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9F489-A36D-4D48-A898-2A764495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5485F-E599-4888-B0A9-5E98CE53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Method 1</a:t>
            </a:r>
            <a:r>
              <a:rPr lang="en-US" altLang="zh-CN" dirty="0"/>
              <a:t>: Linear Probing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Method 2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kumimoji="1" lang="en-US" altLang="zh-CN" dirty="0"/>
              <a:t>Quadratic Probing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Method 3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Pseudo-Random Probing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Method 4</a:t>
            </a:r>
            <a:r>
              <a:rPr lang="en-US" altLang="zh-CN"/>
              <a:t>: </a:t>
            </a:r>
            <a:r>
              <a:rPr kumimoji="1" lang="en-US" altLang="zh-CN"/>
              <a:t>Doubling Hashing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E1F75-6EA9-40FF-9915-C56D7B2D7C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296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DD87C-36D7-44CF-9C8D-F46E690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Linear Probing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D274F-8F02-462A-8D55-834840B3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Try consecutive locations (with wraparound)</a:t>
            </a:r>
          </a:p>
          <a:p>
            <a:r>
              <a:rPr lang="en-US" altLang="zh-CN" dirty="0"/>
              <a:t>Base location: </a:t>
            </a:r>
            <a:r>
              <a:rPr lang="en-US" altLang="zh-CN" dirty="0">
                <a:solidFill>
                  <a:srgbClr val="0070C0"/>
                </a:solidFill>
              </a:rPr>
              <a:t>d</a:t>
            </a:r>
          </a:p>
          <a:p>
            <a:r>
              <a:rPr lang="en-US" altLang="zh-CN" dirty="0"/>
              <a:t>Probe:</a:t>
            </a:r>
          </a:p>
          <a:p>
            <a:endParaRPr lang="en-US" altLang="zh-CN" dirty="0"/>
          </a:p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Every slot can be used for a given key</a:t>
            </a:r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Primary clustering</a:t>
            </a:r>
            <a:r>
              <a:rPr lang="en-US" altLang="zh-CN" dirty="0"/>
              <a:t>, leading to long probing sequence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E05019-A051-42C4-94F9-EC8A4F14D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E6B487-61D0-4833-A329-05C2B3E4C478}"/>
              </a:ext>
            </a:extLst>
          </p:cNvPr>
          <p:cNvSpPr/>
          <p:nvPr/>
        </p:nvSpPr>
        <p:spPr>
          <a:xfrm>
            <a:off x="2639616" y="319816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+mn-lt"/>
                <a:cs typeface="Times New Roman" pitchFamily="18" charset="0"/>
              </a:rPr>
              <a:t>d+1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d+2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......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M-1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0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1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......</a:t>
            </a:r>
            <a:r>
              <a:rPr lang="zh-CN" altLang="en-US" sz="2400" dirty="0">
                <a:latin typeface="+mn-lt"/>
                <a:cs typeface="Times New Roman" pitchFamily="18" charset="0"/>
              </a:rPr>
              <a:t>，</a:t>
            </a:r>
            <a:r>
              <a:rPr lang="en-US" altLang="zh-CN" sz="2400" dirty="0">
                <a:latin typeface="+mn-lt"/>
                <a:cs typeface="Times New Roman" pitchFamily="18" charset="0"/>
              </a:rPr>
              <a:t>d-1 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1742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30C67-6374-406A-8CBA-7DAB4E04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B7D03-F059-4729-99E7-8124EF3D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M = 15,  h(key) = key%13</a:t>
            </a:r>
          </a:p>
          <a:p>
            <a:r>
              <a:rPr lang="en-US" altLang="zh-CN" dirty="0"/>
              <a:t>If next key follows a uniformed distribution</a:t>
            </a:r>
          </a:p>
          <a:p>
            <a:pPr lvl="1"/>
            <a:r>
              <a:rPr lang="en-US" altLang="zh-CN" dirty="0"/>
              <a:t>With probability </a:t>
            </a:r>
            <a:r>
              <a:rPr lang="en-US" altLang="zh-CN" dirty="0">
                <a:solidFill>
                  <a:srgbClr val="0070C0"/>
                </a:solidFill>
              </a:rPr>
              <a:t>2/13</a:t>
            </a:r>
            <a:r>
              <a:rPr lang="en-US" altLang="zh-CN" dirty="0"/>
              <a:t>, next key is put in location </a:t>
            </a:r>
            <a:r>
              <a:rPr lang="en-US" altLang="zh-CN" dirty="0">
                <a:solidFill>
                  <a:srgbClr val="0070C0"/>
                </a:solidFill>
              </a:rPr>
              <a:t>11</a:t>
            </a:r>
          </a:p>
          <a:p>
            <a:pPr lvl="1"/>
            <a:r>
              <a:rPr lang="en-US" altLang="zh-CN" dirty="0"/>
              <a:t>With probability </a:t>
            </a:r>
            <a:r>
              <a:rPr lang="en-US" altLang="zh-CN" dirty="0">
                <a:solidFill>
                  <a:srgbClr val="0070C0"/>
                </a:solidFill>
              </a:rPr>
              <a:t>9/13</a:t>
            </a:r>
            <a:r>
              <a:rPr lang="en-US" altLang="zh-CN" dirty="0"/>
              <a:t>, next key is put in location </a:t>
            </a:r>
            <a:r>
              <a:rPr lang="en-US" altLang="zh-CN" dirty="0">
                <a:solidFill>
                  <a:srgbClr val="0070C0"/>
                </a:solidFill>
              </a:rPr>
              <a:t>7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CB161-C132-4C92-88DF-D6D31DD3B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E082F1D2-FD31-4E23-83E2-7984286D2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4749"/>
              </p:ext>
            </p:extLst>
          </p:nvPr>
        </p:nvGraphicFramePr>
        <p:xfrm>
          <a:off x="47328" y="4005064"/>
          <a:ext cx="11863214" cy="172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3425760" imgH="590400" progId="Word.Picture.8">
                  <p:embed/>
                </p:oleObj>
              </mc:Choice>
              <mc:Fallback>
                <p:oleObj name="Picture" r:id="rId2" imgW="3425760" imgH="590400" progId="Word.Picture.8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8" y="4005064"/>
                        <a:ext cx="11863214" cy="1728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882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EF1A-4694-4DB6-965E-8134214C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A Variant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A5126B-463A-4F6E-830F-7DB3632C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location: </a:t>
            </a:r>
            <a:r>
              <a:rPr lang="en-US" altLang="zh-CN" dirty="0">
                <a:solidFill>
                  <a:srgbClr val="0070C0"/>
                </a:solidFill>
              </a:rPr>
              <a:t>d</a:t>
            </a:r>
          </a:p>
          <a:p>
            <a:r>
              <a:rPr lang="en-US" altLang="zh-CN" dirty="0"/>
              <a:t>For the </a:t>
            </a:r>
            <a:r>
              <a:rPr lang="en-US" altLang="zh-CN" dirty="0" err="1">
                <a:solidFill>
                  <a:srgbClr val="0070C0"/>
                </a:solidFill>
              </a:rPr>
              <a:t>i-th</a:t>
            </a:r>
            <a:r>
              <a:rPr lang="en-US" altLang="zh-CN" dirty="0"/>
              <a:t> value in the probing sequence</a:t>
            </a:r>
          </a:p>
          <a:p>
            <a:pPr lvl="1"/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i  </a:t>
            </a:r>
            <a:r>
              <a:rPr lang="en-US" altLang="zh-CN" sz="2800" dirty="0">
                <a:solidFill>
                  <a:srgbClr val="0070C0"/>
                </a:solidFill>
              </a:rPr>
              <a:t>= (d + c*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>
                <a:solidFill>
                  <a:srgbClr val="0070C0"/>
                </a:solidFill>
              </a:rPr>
              <a:t>) Mod M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is a constant integer, </a:t>
            </a:r>
            <a:r>
              <a:rPr lang="en-US" altLang="zh-CN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are relatively prime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However</a:t>
            </a:r>
            <a:r>
              <a:rPr lang="en-US" altLang="zh-CN" dirty="0"/>
              <a:t>, clustering remains</a:t>
            </a:r>
          </a:p>
          <a:p>
            <a:r>
              <a:rPr lang="en-US" altLang="zh-CN" dirty="0"/>
              <a:t>Example: </a:t>
            </a:r>
            <a:r>
              <a:rPr lang="en-US" altLang="zh-CN" sz="3200" i="1" dirty="0">
                <a:cs typeface="Times New Roman" pitchFamily="18" charset="0"/>
              </a:rPr>
              <a:t>c</a:t>
            </a:r>
            <a:r>
              <a:rPr lang="en-US" altLang="zh-CN" sz="3200" dirty="0">
                <a:cs typeface="Times New Roman" pitchFamily="18" charset="0"/>
              </a:rPr>
              <a:t> = 2</a:t>
            </a:r>
            <a:r>
              <a:rPr lang="zh-CN" altLang="en-US" sz="3200" dirty="0">
                <a:cs typeface="Times New Roman" pitchFamily="18" charset="0"/>
              </a:rPr>
              <a:t>，</a:t>
            </a:r>
            <a:r>
              <a:rPr lang="en-US" altLang="zh-CN" sz="3200" dirty="0">
                <a:cs typeface="Times New Roman" pitchFamily="18" charset="0"/>
              </a:rPr>
              <a:t>h(</a:t>
            </a:r>
            <a:r>
              <a:rPr lang="en-US" altLang="zh-CN" sz="3200" i="1" dirty="0">
                <a:cs typeface="Times New Roman" pitchFamily="18" charset="0"/>
              </a:rPr>
              <a:t>k</a:t>
            </a:r>
            <a:r>
              <a:rPr lang="en-US" altLang="zh-CN" sz="3200" baseline="-25000" dirty="0">
                <a:cs typeface="Times New Roman" pitchFamily="18" charset="0"/>
              </a:rPr>
              <a:t>1</a:t>
            </a:r>
            <a:r>
              <a:rPr lang="en-US" altLang="zh-CN" sz="3200" dirty="0">
                <a:cs typeface="Times New Roman" pitchFamily="18" charset="0"/>
              </a:rPr>
              <a:t>) = 3</a:t>
            </a:r>
            <a:r>
              <a:rPr lang="zh-CN" altLang="en-US" sz="3200" dirty="0">
                <a:cs typeface="Times New Roman" pitchFamily="18" charset="0"/>
              </a:rPr>
              <a:t>，</a:t>
            </a:r>
            <a:r>
              <a:rPr lang="en-US" altLang="zh-CN" sz="3200" dirty="0">
                <a:cs typeface="Times New Roman" pitchFamily="18" charset="0"/>
              </a:rPr>
              <a:t>h(</a:t>
            </a:r>
            <a:r>
              <a:rPr lang="en-US" altLang="zh-CN" sz="3200" i="1" dirty="0">
                <a:cs typeface="Times New Roman" pitchFamily="18" charset="0"/>
              </a:rPr>
              <a:t>k</a:t>
            </a:r>
            <a:r>
              <a:rPr lang="en-US" altLang="zh-CN" sz="3200" baseline="-25000" dirty="0">
                <a:cs typeface="Times New Roman" pitchFamily="18" charset="0"/>
              </a:rPr>
              <a:t>2</a:t>
            </a:r>
            <a:r>
              <a:rPr lang="en-US" altLang="zh-CN" sz="3200" dirty="0">
                <a:cs typeface="Times New Roman" pitchFamily="18" charset="0"/>
              </a:rPr>
              <a:t>) = 5</a:t>
            </a:r>
          </a:p>
          <a:p>
            <a:pPr lvl="1"/>
            <a:r>
              <a:rPr lang="en-US" altLang="zh-CN" sz="2800" dirty="0">
                <a:cs typeface="Times New Roman" pitchFamily="18" charset="0"/>
              </a:rPr>
              <a:t>Probing sequence of</a:t>
            </a:r>
            <a:r>
              <a:rPr lang="en-US" altLang="zh-CN" sz="2800" i="1" dirty="0">
                <a:cs typeface="Times New Roman" pitchFamily="18" charset="0"/>
              </a:rPr>
              <a:t> k</a:t>
            </a:r>
            <a:r>
              <a:rPr lang="en-US" altLang="zh-CN" sz="2800" baseline="-25000" dirty="0">
                <a:cs typeface="Times New Roman" pitchFamily="18" charset="0"/>
              </a:rPr>
              <a:t>1</a:t>
            </a:r>
            <a:r>
              <a:rPr lang="en-US" altLang="zh-CN" sz="2800" dirty="0">
                <a:cs typeface="Times New Roman" pitchFamily="18" charset="0"/>
              </a:rPr>
              <a:t>: 3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5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7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9…</a:t>
            </a:r>
          </a:p>
          <a:p>
            <a:pPr lvl="1"/>
            <a:r>
              <a:rPr lang="en-US" altLang="zh-CN" sz="2800" dirty="0">
                <a:cs typeface="Times New Roman" pitchFamily="18" charset="0"/>
              </a:rPr>
              <a:t>Probing sequence of </a:t>
            </a:r>
            <a:r>
              <a:rPr lang="en-US" altLang="zh-CN" sz="2800" i="1" dirty="0">
                <a:cs typeface="Times New Roman" pitchFamily="18" charset="0"/>
              </a:rPr>
              <a:t>k</a:t>
            </a:r>
            <a:r>
              <a:rPr lang="en-US" altLang="zh-CN" sz="2800" baseline="-25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: 5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7</a:t>
            </a:r>
            <a:r>
              <a:rPr lang="zh-CN" altLang="en-US" sz="2800" dirty="0">
                <a:cs typeface="Times New Roman" pitchFamily="18" charset="0"/>
              </a:rPr>
              <a:t>、</a:t>
            </a:r>
            <a:r>
              <a:rPr lang="en-US" altLang="zh-CN" sz="2800" dirty="0">
                <a:cs typeface="Times New Roman" pitchFamily="18" charset="0"/>
              </a:rPr>
              <a:t>9…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8C8C4-EB4F-4172-BFD8-EF14C50418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206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2: Quadratic Probing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634579"/>
            <a:ext cx="10972800" cy="4530725"/>
          </a:xfrm>
        </p:spPr>
        <p:txBody>
          <a:bodyPr>
            <a:normAutofit/>
          </a:bodyPr>
          <a:lstStyle/>
          <a:p>
            <a:r>
              <a:rPr lang="en-US" altLang="zh-CN" dirty="0"/>
              <a:t>The probing function is </a:t>
            </a:r>
            <a:r>
              <a:rPr lang="en-US" altLang="zh-CN" dirty="0">
                <a:solidFill>
                  <a:srgbClr val="FF0000"/>
                </a:solidFill>
              </a:rPr>
              <a:t>quadratic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2i-1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= (d +i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 % M 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2i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  = (d – i</a:t>
            </a:r>
            <a:r>
              <a:rPr lang="en-US" altLang="zh-CN" sz="2400" baseline="30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) % M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Example: </a:t>
            </a:r>
            <a:r>
              <a:rPr lang="en-US" altLang="zh-CN" dirty="0">
                <a:cs typeface="Times New Roman" pitchFamily="18" charset="0"/>
              </a:rPr>
              <a:t>M = 13, 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en-US" altLang="zh-CN" dirty="0">
                <a:cs typeface="Times New Roman" pitchFamily="18" charset="0"/>
              </a:rPr>
              <a:t>h(k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)=3, h(k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)=2</a:t>
            </a:r>
          </a:p>
          <a:p>
            <a:pPr lvl="1"/>
            <a:r>
              <a:rPr lang="en-US" altLang="zh-CN" dirty="0"/>
              <a:t>Sequence of </a:t>
            </a:r>
            <a:r>
              <a:rPr lang="en-US" altLang="zh-CN" sz="2400" i="1" dirty="0">
                <a:cs typeface="Times New Roman" pitchFamily="18" charset="0"/>
              </a:rPr>
              <a:t>k</a:t>
            </a:r>
            <a:r>
              <a:rPr lang="en-US" altLang="zh-CN" sz="2400" baseline="-25000" dirty="0">
                <a:cs typeface="Times New Roman" pitchFamily="18" charset="0"/>
              </a:rPr>
              <a:t>1</a:t>
            </a:r>
            <a:r>
              <a:rPr lang="en-US" altLang="zh-CN" sz="2400" dirty="0">
                <a:cs typeface="Times New Roman" pitchFamily="18" charset="0"/>
              </a:rPr>
              <a:t>: 3, 4, 2, 7, ...</a:t>
            </a:r>
            <a:endParaRPr lang="en-US" altLang="zh-CN" dirty="0"/>
          </a:p>
          <a:p>
            <a:pPr lvl="1"/>
            <a:r>
              <a:rPr lang="en-US" altLang="zh-CN" dirty="0"/>
              <a:t>Sequence of </a:t>
            </a:r>
            <a:r>
              <a:rPr lang="en-US" altLang="zh-CN" sz="2400" i="1" dirty="0">
                <a:cs typeface="Times New Roman" pitchFamily="18" charset="0"/>
              </a:rPr>
              <a:t>k</a:t>
            </a:r>
            <a:r>
              <a:rPr lang="en-US" altLang="zh-CN" sz="2400" baseline="-25000" dirty="0">
                <a:cs typeface="Times New Roman" pitchFamily="18" charset="0"/>
              </a:rPr>
              <a:t>2</a:t>
            </a:r>
            <a:r>
              <a:rPr lang="en-US" altLang="zh-CN" sz="2400" dirty="0">
                <a:cs typeface="Times New Roman" pitchFamily="18" charset="0"/>
              </a:rPr>
              <a:t>: 2, 3, 1, 6, ...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9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dir_acc_table">
            <a:extLst>
              <a:ext uri="{FF2B5EF4-FFF2-40B4-BE49-F238E27FC236}">
                <a16:creationId xmlns:a16="http://schemas.microsoft.com/office/drawing/2014/main" id="{9155B4E7-AE8A-4EBB-87DA-899E7FC3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698499"/>
            <a:ext cx="4437685" cy="350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r>
              <a:rPr lang="en-US" altLang="zh-CN" dirty="0"/>
              <a:t>General Ideas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Hash table</a:t>
            </a:r>
          </a:p>
          <a:p>
            <a:pPr lvl="1"/>
            <a:r>
              <a:rPr lang="en-US" altLang="zh-CN" dirty="0"/>
              <a:t>A fixed-size array containing keys</a:t>
            </a:r>
          </a:p>
          <a:p>
            <a:endParaRPr lang="en-US" altLang="zh-CN" dirty="0"/>
          </a:p>
          <a:p>
            <a:r>
              <a:rPr lang="en-US" altLang="zh-CN" dirty="0"/>
              <a:t>Key mapping</a:t>
            </a:r>
          </a:p>
          <a:p>
            <a:pPr lvl="1"/>
            <a:r>
              <a:rPr lang="en-US" altLang="zh-CN" dirty="0"/>
              <a:t>Each key is mapped into one value </a:t>
            </a:r>
            <a:r>
              <a:rPr lang="en-US" altLang="zh-CN" dirty="0">
                <a:solidFill>
                  <a:srgbClr val="0070C0"/>
                </a:solidFill>
              </a:rPr>
              <a:t>deterministically</a:t>
            </a:r>
          </a:p>
          <a:p>
            <a:endParaRPr lang="en-US" altLang="zh-CN" dirty="0"/>
          </a:p>
          <a:p>
            <a:r>
              <a:rPr lang="en-US" altLang="zh-CN" dirty="0"/>
              <a:t>On insert/search/delete</a:t>
            </a:r>
          </a:p>
          <a:p>
            <a:pPr lvl="1"/>
            <a:r>
              <a:rPr lang="en-US" altLang="zh-CN" dirty="0"/>
              <a:t>Find an appropriate cell based on the mapped value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2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0323-7804-4A2B-8B42-4B733CC3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27F9C-2CE0-4203-ABD4-35E402ED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Pros: Eliminates the primary clustering problem</a:t>
            </a:r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dirty="0"/>
              <a:t>No guarantee that all cells are tried</a:t>
            </a:r>
          </a:p>
          <a:p>
            <a:pPr lvl="1"/>
            <a:r>
              <a:rPr lang="en-US" altLang="zh-CN" dirty="0"/>
              <a:t>No guarantee of finding an empty cell once the table gets more than half full, or even before the table gets half full if the table size is not prime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7E766-9186-405C-ADA1-118C6D276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8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 Pseudo-Random Probing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probing function is determined by a pseudo-random sequence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i  </a:t>
            </a:r>
            <a:r>
              <a:rPr lang="en-US" altLang="zh-CN" sz="2400" dirty="0">
                <a:solidFill>
                  <a:srgbClr val="0070C0"/>
                </a:solidFill>
              </a:rPr>
              <a:t>= (d + 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perm[</a:t>
            </a:r>
            <a:r>
              <a:rPr lang="en-US" altLang="zh-CN" sz="2400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cs typeface="Times New Roman" pitchFamily="18" charset="0"/>
              </a:rPr>
              <a:t> - 1]</a:t>
            </a:r>
            <a:r>
              <a:rPr lang="en-US" altLang="zh-CN" sz="2400" dirty="0">
                <a:solidFill>
                  <a:srgbClr val="0070C0"/>
                </a:solidFill>
              </a:rPr>
              <a:t>) Mod M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perm[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en-US" altLang="zh-CN" dirty="0"/>
              <a:t> is a pseudo-random sequence</a:t>
            </a:r>
          </a:p>
          <a:p>
            <a:endParaRPr lang="en-US" altLang="zh-CN" dirty="0"/>
          </a:p>
          <a:p>
            <a:r>
              <a:rPr lang="en-US" altLang="zh-CN" dirty="0"/>
              <a:t>Generated in preprocessing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7552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9C1F1-1BEA-4507-825A-554768C7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3: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71936-1616-48CD-8381-CC6CE001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</a:t>
            </a:r>
          </a:p>
          <a:p>
            <a:pPr lvl="1"/>
            <a:r>
              <a:rPr lang="en-US" altLang="zh-CN" dirty="0"/>
              <a:t>M = 13</a:t>
            </a:r>
          </a:p>
          <a:p>
            <a:pPr lvl="1"/>
            <a:r>
              <a:rPr lang="en-US" altLang="zh-CN" dirty="0"/>
              <a:t>perm[0] = 2, perm[1] = 3, perm[2] = 7</a:t>
            </a:r>
          </a:p>
          <a:p>
            <a:pPr lvl="1"/>
            <a:r>
              <a:rPr lang="en-US" altLang="zh-CN" dirty="0"/>
              <a:t>h(k</a:t>
            </a:r>
            <a:r>
              <a:rPr lang="en-US" altLang="zh-CN" baseline="-25000" dirty="0"/>
              <a:t>1</a:t>
            </a:r>
            <a:r>
              <a:rPr lang="en-US" altLang="zh-CN" dirty="0"/>
              <a:t>) = 4, h(k</a:t>
            </a:r>
            <a:r>
              <a:rPr lang="en-US" altLang="zh-CN" baseline="-25000" dirty="0"/>
              <a:t>2</a:t>
            </a:r>
            <a:r>
              <a:rPr lang="en-US" altLang="zh-CN" dirty="0"/>
              <a:t>) = 2</a:t>
            </a:r>
          </a:p>
          <a:p>
            <a:r>
              <a:rPr lang="en-US" altLang="zh-CN" dirty="0"/>
              <a:t>Probing sequences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baseline="-25000" dirty="0"/>
              <a:t>1</a:t>
            </a:r>
            <a:r>
              <a:rPr lang="en-US" altLang="zh-CN" dirty="0"/>
              <a:t>: 4, 6, 7, 11, …</a:t>
            </a:r>
          </a:p>
          <a:p>
            <a:pPr lvl="1"/>
            <a:r>
              <a:rPr lang="en-US" altLang="zh-CN" dirty="0"/>
              <a:t>k</a:t>
            </a:r>
            <a:r>
              <a:rPr lang="en-US" altLang="zh-CN" baseline="-25000" dirty="0"/>
              <a:t>2</a:t>
            </a:r>
            <a:r>
              <a:rPr lang="en-US" altLang="zh-CN" dirty="0"/>
              <a:t>: 2, 4, 5, 9, …</a:t>
            </a:r>
          </a:p>
          <a:p>
            <a:r>
              <a:rPr lang="en-US" altLang="zh-CN" dirty="0"/>
              <a:t>Solves the primary clustering problem, but not the secondary clustering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3DBE5-D1B6-4A78-8AFE-7E955CDFE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169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 4: Doubling Hashing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Root cause of secondary clustering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400" baseline="-30000" dirty="0">
                <a:solidFill>
                  <a:srgbClr val="0070C0"/>
                </a:solidFill>
                <a:cs typeface="Times New Roman" pitchFamily="18" charset="0"/>
              </a:rPr>
              <a:t>i </a:t>
            </a:r>
            <a:r>
              <a:rPr lang="en-US" altLang="zh-CN" sz="2400" dirty="0"/>
              <a:t>only depends on base location </a:t>
            </a:r>
            <a:r>
              <a:rPr lang="en-US" altLang="zh-CN" sz="2400" dirty="0">
                <a:solidFill>
                  <a:srgbClr val="0070C0"/>
                </a:solidFill>
              </a:rPr>
              <a:t>d</a:t>
            </a:r>
          </a:p>
          <a:p>
            <a:pPr lvl="1"/>
            <a:r>
              <a:rPr lang="en-US" altLang="zh-CN" sz="2400" dirty="0"/>
              <a:t>Original key is not considered</a:t>
            </a:r>
          </a:p>
          <a:p>
            <a:endParaRPr lang="en-US" altLang="zh-CN" sz="2800" dirty="0"/>
          </a:p>
          <a:p>
            <a:r>
              <a:rPr lang="en-US" altLang="zh-CN" sz="2800" dirty="0"/>
              <a:t>Double hashing: introduce another hash function to calculate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800" baseline="-30000" dirty="0">
                <a:solidFill>
                  <a:srgbClr val="0070C0"/>
                </a:solidFill>
                <a:cs typeface="Times New Roman" pitchFamily="18" charset="0"/>
              </a:rPr>
              <a:t>i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i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= (d + </a:t>
            </a:r>
            <a:r>
              <a:rPr lang="en-US" altLang="zh-CN" sz="2400" dirty="0" err="1">
                <a:solidFill>
                  <a:srgbClr val="0070C0"/>
                </a:solidFill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* h</a:t>
            </a:r>
            <a:r>
              <a:rPr lang="en-US" altLang="zh-CN" sz="2400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 (key)) % M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lvl="1"/>
            <a:endParaRPr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441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C1502-0E8F-4C24-B81E-206B3FDF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 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949A0-7226-4593-8DFF-F34ACAE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h</a:t>
            </a:r>
            <a:r>
              <a:rPr lang="en-US" altLang="zh-CN" baseline="-25000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 (key)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be relatively prime</a:t>
            </a:r>
          </a:p>
          <a:p>
            <a:r>
              <a:rPr lang="en-US" altLang="zh-CN" dirty="0"/>
              <a:t>When two keys collide in one location, the following locations are evenly distributed over the table</a:t>
            </a:r>
          </a:p>
          <a:p>
            <a:endParaRPr lang="en-US" altLang="zh-CN" dirty="0"/>
          </a:p>
          <a:p>
            <a:r>
              <a:rPr lang="en-US" altLang="zh-CN" dirty="0"/>
              <a:t>Pros: solve secondary clustering</a:t>
            </a:r>
          </a:p>
          <a:p>
            <a:r>
              <a:rPr lang="en-US" altLang="zh-CN" dirty="0"/>
              <a:t>Cons: additional computation overheads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847147-F135-4305-91AE-C0EA309C5A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882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F04C-3191-4457-AF6D-F76DBA9C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4: Parameter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52103-FB79-4638-B219-A8D6CB76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Selection 1: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is prime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1 ≤ h</a:t>
            </a:r>
            <a:r>
              <a:rPr lang="en-US" altLang="zh-CN" baseline="-25000" dirty="0">
                <a:solidFill>
                  <a:srgbClr val="0070C0"/>
                </a:solidFill>
                <a:cs typeface="Times New Roman" pitchFamily="18" charset="0"/>
              </a:rPr>
              <a:t>2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) ≤ </a:t>
            </a:r>
            <a:r>
              <a:rPr lang="en-US" altLang="zh-CN" i="1" dirty="0">
                <a:solidFill>
                  <a:srgbClr val="0070C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 – 1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Selection 2:</a:t>
            </a:r>
          </a:p>
          <a:p>
            <a:pPr lvl="1"/>
            <a:r>
              <a:rPr lang="en-US" altLang="zh-CN" i="1" dirty="0">
                <a:solidFill>
                  <a:srgbClr val="0070C0"/>
                </a:solidFill>
                <a:cs typeface="Times New Roman" pitchFamily="18" charset="0"/>
              </a:rPr>
              <a:t>M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 = 2</a:t>
            </a:r>
            <a:r>
              <a:rPr lang="en-US" altLang="zh-CN" i="1" baseline="30000" dirty="0">
                <a:solidFill>
                  <a:srgbClr val="0070C0"/>
                </a:solidFill>
                <a:cs typeface="Times New Roman" pitchFamily="18" charset="0"/>
              </a:rPr>
              <a:t>m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h</a:t>
            </a:r>
            <a:r>
              <a:rPr lang="en-US" altLang="zh-CN" baseline="-25000" dirty="0">
                <a:solidFill>
                  <a:srgbClr val="0070C0"/>
                </a:solidFill>
                <a:cs typeface="Times New Roman" pitchFamily="18" charset="0"/>
              </a:rPr>
              <a:t>2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r>
              <a:rPr lang="en-US" altLang="zh-CN" dirty="0">
                <a:cs typeface="Times New Roman" pitchFamily="18" charset="0"/>
              </a:rPr>
              <a:t> i</a:t>
            </a:r>
            <a:r>
              <a:rPr lang="en-US" altLang="zh-CN" dirty="0"/>
              <a:t>s an odd between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 and</a:t>
            </a:r>
            <a:r>
              <a:rPr lang="zh-CN" altLang="en-US" dirty="0"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altLang="zh-CN" i="1" baseline="30000" dirty="0">
                <a:solidFill>
                  <a:srgbClr val="0070C0"/>
                </a:solidFill>
                <a:cs typeface="Times New Roman" pitchFamily="18" charset="0"/>
              </a:rPr>
              <a:t>m</a:t>
            </a:r>
            <a:r>
              <a:rPr lang="en-US" altLang="zh-CN" i="1" baseline="30000" dirty="0">
                <a:cs typeface="Times New Roman" pitchFamily="18" charset="0"/>
              </a:rPr>
              <a:t> </a:t>
            </a:r>
            <a:endParaRPr lang="en-US" altLang="zh-CN" dirty="0"/>
          </a:p>
          <a:p>
            <a:r>
              <a:rPr lang="en-US" altLang="zh-CN" dirty="0"/>
              <a:t>Selection 3: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is primer: </a:t>
            </a:r>
            <a:r>
              <a:rPr lang="en-US" altLang="zh-CN" dirty="0">
                <a:cs typeface="Times New Roman" pitchFamily="18" charset="0"/>
              </a:rPr>
              <a:t>h</a:t>
            </a:r>
            <a:r>
              <a:rPr lang="en-US" altLang="zh-CN" baseline="-25000" dirty="0">
                <a:cs typeface="Times New Roman" pitchFamily="18" charset="0"/>
              </a:rPr>
              <a:t>1</a:t>
            </a:r>
            <a:r>
              <a:rPr lang="en-US" altLang="zh-CN" dirty="0">
                <a:cs typeface="Times New Roman" pitchFamily="18" charset="0"/>
              </a:rPr>
              <a:t>(K) = K mod M</a:t>
            </a:r>
          </a:p>
          <a:p>
            <a:pPr lvl="1"/>
            <a:r>
              <a:rPr lang="en-US" altLang="zh-CN" dirty="0">
                <a:cs typeface="Times New Roman" pitchFamily="18" charset="0"/>
              </a:rPr>
              <a:t>h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 (K) = K mod (M-2) + 1, or h</a:t>
            </a:r>
            <a:r>
              <a:rPr lang="en-US" altLang="zh-CN" baseline="-25000" dirty="0">
                <a:cs typeface="Times New Roman" pitchFamily="18" charset="0"/>
              </a:rPr>
              <a:t>2</a:t>
            </a:r>
            <a:r>
              <a:rPr lang="en-US" altLang="zh-CN" dirty="0">
                <a:cs typeface="Times New Roman" pitchFamily="18" charset="0"/>
              </a:rPr>
              <a:t>(K) = [K / M] mod (M-2) + 1</a:t>
            </a:r>
            <a:endParaRPr lang="en-US" altLang="zh-CN" dirty="0"/>
          </a:p>
          <a:p>
            <a:r>
              <a:rPr lang="en-US" altLang="zh-CN" dirty="0"/>
              <a:t>Selection 4:</a:t>
            </a:r>
          </a:p>
          <a:p>
            <a:pPr lvl="1"/>
            <a:r>
              <a:rPr lang="en-US" altLang="zh-CN" dirty="0"/>
              <a:t>M is arbitrary integer, </a:t>
            </a:r>
            <a:r>
              <a:rPr lang="en-US" altLang="zh-CN" sz="2800" dirty="0">
                <a:cs typeface="Times New Roman" pitchFamily="18" charset="0"/>
              </a:rPr>
              <a:t>h</a:t>
            </a:r>
            <a:r>
              <a:rPr lang="en-US" altLang="zh-CN" sz="2800" baseline="-25000" dirty="0">
                <a:cs typeface="Times New Roman" pitchFamily="18" charset="0"/>
              </a:rPr>
              <a:t>1</a:t>
            </a:r>
            <a:r>
              <a:rPr lang="en-US" altLang="zh-CN" sz="2800" dirty="0">
                <a:cs typeface="Times New Roman" pitchFamily="18" charset="0"/>
              </a:rPr>
              <a:t>(K) = K mod p (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p</a:t>
            </a:r>
            <a:r>
              <a:rPr lang="en-US" altLang="zh-CN" sz="2800" dirty="0">
                <a:cs typeface="Times New Roman" pitchFamily="18" charset="0"/>
              </a:rPr>
              <a:t> is largest prime less than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M</a:t>
            </a:r>
            <a:r>
              <a:rPr lang="en-US" altLang="zh-CN" sz="2800" dirty="0"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sz="2800" dirty="0">
                <a:cs typeface="Times New Roman" pitchFamily="18" charset="0"/>
              </a:rPr>
              <a:t>h</a:t>
            </a:r>
            <a:r>
              <a:rPr lang="en-US" altLang="zh-CN" sz="2800" baseline="-25000" dirty="0">
                <a:cs typeface="Times New Roman" pitchFamily="18" charset="0"/>
              </a:rPr>
              <a:t>2</a:t>
            </a:r>
            <a:r>
              <a:rPr lang="en-US" altLang="zh-CN" sz="2800" dirty="0">
                <a:cs typeface="Times New Roman" pitchFamily="18" charset="0"/>
              </a:rPr>
              <a:t> (K) = K mod q + 1 (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q</a:t>
            </a:r>
            <a:r>
              <a:rPr lang="en-US" altLang="zh-CN" sz="2800" dirty="0">
                <a:cs typeface="Times New Roman" pitchFamily="18" charset="0"/>
              </a:rPr>
              <a:t> is largest prime less than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p</a:t>
            </a:r>
            <a:r>
              <a:rPr lang="en-US" altLang="zh-CN" sz="2800" dirty="0">
                <a:cs typeface="Times New Roman" pitchFamily="18" charset="0"/>
              </a:rPr>
              <a:t>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10734-4E81-46C1-9D30-A25820BAC8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739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8814-A8DE-46D3-B1E9-AB0034D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0D-69EB-4BF7-AE49-BFA9224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Search in hash table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General ideas of hashing (</a:t>
            </a:r>
            <a:r>
              <a:rPr lang="zh-CN" altLang="en-US" sz="3200" strike="sngStrike" dirty="0">
                <a:solidFill>
                  <a:srgbClr val="B2B2B2"/>
                </a:solidFill>
              </a:rPr>
              <a:t>散列</a:t>
            </a:r>
            <a:r>
              <a:rPr lang="en-US" altLang="zh-CN" sz="3200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Hash functions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Deal with hash collisions</a:t>
            </a:r>
          </a:p>
          <a:p>
            <a:pPr lvl="2"/>
            <a:r>
              <a:rPr lang="en-US" altLang="zh-CN" sz="2800" strike="sngStrike" dirty="0">
                <a:solidFill>
                  <a:srgbClr val="B2B2B2"/>
                </a:solidFill>
              </a:rPr>
              <a:t>Open hashing</a:t>
            </a:r>
          </a:p>
          <a:p>
            <a:pPr lvl="2"/>
            <a:r>
              <a:rPr lang="en-US" altLang="zh-CN" sz="2800" strike="sngStrike" dirty="0">
                <a:solidFill>
                  <a:srgbClr val="B2B2B2"/>
                </a:solidFill>
              </a:rPr>
              <a:t>Close hashing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altLang="zh-CN" sz="3200" dirty="0"/>
              <a:t>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EE57D-728D-4AC7-8D2D-5BFD03FB4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473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ED4AF-E8DD-4D30-93F0-BB0E9A4C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B4AB5-0173-4FDC-A2FF-1F7EDDBF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Elements are (key, value) tuple</a:t>
            </a:r>
          </a:p>
          <a:p>
            <a:r>
              <a:rPr lang="en-US" altLang="zh-CN" dirty="0"/>
              <a:t>Main operations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 be realized by hash tables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8B128-3CBB-42B4-AA7E-E93762D35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003878-EC3F-4E1D-B555-557EBB7A492C}"/>
              </a:ext>
            </a:extLst>
          </p:cNvPr>
          <p:cNvSpPr/>
          <p:nvPr/>
        </p:nvSpPr>
        <p:spPr>
          <a:xfrm>
            <a:off x="1691680" y="3212976"/>
            <a:ext cx="8808640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bool </a:t>
            </a:r>
            <a:r>
              <a:rPr lang="en-US" altLang="zh-CN" sz="2200" b="1" kern="0" dirty="0" err="1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hashInsert</a:t>
            </a: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(const Elem&amp;);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zh-CN" sz="2200" kern="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   </a:t>
            </a:r>
            <a:r>
              <a:rPr lang="en-US" altLang="zh-CN" sz="2200" kern="0" dirty="0">
                <a:solidFill>
                  <a:srgbClr val="00B05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// insert(key, value)</a:t>
            </a: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marL="742950" lvl="1" indent="-285750" eaLnBrk="1" hangingPunct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bool </a:t>
            </a:r>
            <a:r>
              <a:rPr lang="en-US" altLang="zh-CN" sz="2200" b="1" kern="0" dirty="0" err="1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hashSearch</a:t>
            </a: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(const Key&amp;</a:t>
            </a:r>
            <a:r>
              <a:rPr lang="zh-CN" altLang="en-US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200" b="1" kern="0" dirty="0">
                <a:solidFill>
                  <a:srgbClr val="333399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Elem&amp;) const;</a:t>
            </a:r>
            <a:r>
              <a:rPr lang="en-US" altLang="zh-CN" sz="2200" kern="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marL="742950" lvl="1" indent="-285750" eaLnBrk="1" hangingPunct="1">
              <a:spcBef>
                <a:spcPts val="600"/>
              </a:spcBef>
            </a:pPr>
            <a:r>
              <a:rPr lang="en-US" altLang="zh-CN" sz="2200" kern="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en-US" altLang="zh-CN" sz="2200" kern="0" dirty="0">
                <a:solidFill>
                  <a:srgbClr val="00B05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// </a:t>
            </a:r>
            <a:r>
              <a:rPr lang="en-US" altLang="zh-CN" sz="2200" kern="0" dirty="0">
                <a:solidFill>
                  <a:srgbClr val="00B05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lookup(key)</a:t>
            </a:r>
          </a:p>
        </p:txBody>
      </p:sp>
    </p:spTree>
    <p:extLst>
      <p:ext uri="{BB962C8B-B14F-4D97-AF65-F5344CB8AC3E}">
        <p14:creationId xmlns:p14="http://schemas.microsoft.com/office/powerpoint/2010/main" val="2862916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5C9D5-A1A9-4793-8335-2D6D3613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Dictionary Class (Close Hashing)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2A42D-B952-4D9A-A942-7998C1F7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160" y="1025083"/>
            <a:ext cx="7560840" cy="5805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&lt;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Key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Elem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&gt;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{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private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: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Elem* HT;                 	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Hash</a:t>
            </a:r>
            <a:r>
              <a:rPr lang="zh-CN" altLang="en-US" sz="16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table</a:t>
            </a:r>
            <a:endParaRPr lang="en-US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TW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zh-TW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1600" b="1" dirty="0">
                <a:solidFill>
                  <a:srgbClr val="000000"/>
                </a:solidFill>
                <a:latin typeface="Ludica fax"/>
                <a:cs typeface="Lucida Fax"/>
              </a:rPr>
              <a:t>M;                        	</a:t>
            </a:r>
            <a:r>
              <a:rPr lang="en-US" altLang="zh-TW" sz="1600" b="1" dirty="0">
                <a:solidFill>
                  <a:srgbClr val="007400"/>
                </a:solidFill>
                <a:latin typeface="Ludica fax"/>
                <a:cs typeface="Lucida Fax"/>
              </a:rPr>
              <a:t>// Maximum</a:t>
            </a:r>
            <a:r>
              <a:rPr lang="zh-TW" altLang="en-US" sz="16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1600" b="1" dirty="0">
                <a:solidFill>
                  <a:srgbClr val="007400"/>
                </a:solidFill>
                <a:latin typeface="Ludica fax"/>
                <a:cs typeface="Lucida Fax"/>
              </a:rPr>
              <a:t>size</a:t>
            </a:r>
            <a:endParaRPr lang="zh-TW" altLang="en-US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current;            		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# of current element</a:t>
            </a:r>
            <a:endParaRPr lang="en-US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Elem EMPTY;            	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Empty</a:t>
            </a:r>
            <a:r>
              <a:rPr lang="zh-CN" altLang="en-US" sz="16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element</a:t>
            </a:r>
            <a:endParaRPr lang="fr-FR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h(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x) 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;     	</a:t>
            </a:r>
            <a:r>
              <a:rPr lang="fr-FR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hash</a:t>
            </a:r>
            <a:r>
              <a:rPr lang="zh-CN" altLang="en-US" sz="16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functions</a:t>
            </a:r>
            <a:endParaRPr lang="fr-FR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h(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char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* x)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; </a:t>
            </a:r>
            <a:endParaRPr lang="en-US" altLang="zh-CN" sz="16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p(Key K</a:t>
            </a:r>
            <a:r>
              <a:rPr lang="zh-CN" altLang="fr-FR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fr-FR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i)    	</a:t>
            </a:r>
            <a:r>
              <a:rPr lang="fr-FR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1600" b="1" dirty="0">
                <a:solidFill>
                  <a:srgbClr val="007400"/>
                </a:solidFill>
                <a:latin typeface="Ludica fax"/>
                <a:cs typeface="Lucida Fax"/>
              </a:rPr>
              <a:t>Calculate probing locations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: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sz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Elem e) { 		</a:t>
            </a:r>
            <a:r>
              <a:rPr lang="hu-HU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hu-HU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M=sz;  EMPTY=e;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currcnt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=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;  HT=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Elem[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sz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];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=</a:t>
            </a:r>
            <a:r>
              <a:rPr lang="en-US" altLang="zh-CN" sz="16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;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&lt;M;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++) HT[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]=EMPTY;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~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() {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delete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[] HT; }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    bool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hashSearch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Key&amp;</a:t>
            </a:r>
            <a:r>
              <a:rPr lang="zh-CN" altLang="en-US" sz="1600" b="1" dirty="0">
                <a:solidFill>
                  <a:srgbClr val="000000"/>
                </a:solidFill>
                <a:latin typeface="Ludica fax"/>
                <a:cs typeface="Lucida Fax"/>
              </a:rPr>
              <a:t>，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Elem&amp;)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    bool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hashInsert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Elem&amp;);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   Elem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hashDelete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Key&amp; K);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    int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size() { </a:t>
            </a:r>
            <a:r>
              <a:rPr lang="en-US" altLang="zh-CN" sz="16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Ludica fax"/>
                <a:cs typeface="Lucida Fax"/>
              </a:rPr>
              <a:t>currcnt</a:t>
            </a: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; } 		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Ludica fax"/>
                <a:cs typeface="Lucida Fax"/>
              </a:rPr>
              <a:t>};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9DC08-BFAF-488A-AC96-31B9CF11C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80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668AA-1D8F-4E9D-90DF-9F875EEC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0D58E-81B0-4C3D-B37C-BC0DEC3B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insert key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 with hash function </a:t>
            </a:r>
            <a:r>
              <a:rPr lang="en-US" altLang="zh-CN" dirty="0">
                <a:solidFill>
                  <a:srgbClr val="0070C0"/>
                </a:solidFill>
              </a:rPr>
              <a:t>h</a:t>
            </a:r>
          </a:p>
          <a:p>
            <a:pPr lvl="1"/>
            <a:r>
              <a:rPr lang="en-US" altLang="zh-CN" dirty="0"/>
              <a:t>Calculate location h(K)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Case 1</a:t>
            </a:r>
            <a:r>
              <a:rPr lang="en-US" altLang="zh-CN" dirty="0"/>
              <a:t>: the location is empty, insert to the location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Case 2</a:t>
            </a:r>
            <a:r>
              <a:rPr lang="en-US" altLang="zh-CN" dirty="0"/>
              <a:t>: K is already in the location, report duplicated key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Case 3</a:t>
            </a:r>
            <a:r>
              <a:rPr lang="en-US" altLang="zh-CN" dirty="0"/>
              <a:t>: another key in the location</a:t>
            </a:r>
          </a:p>
          <a:p>
            <a:pPr lvl="2"/>
            <a:r>
              <a:rPr lang="en-US" altLang="zh-CN" dirty="0"/>
              <a:t>Probe each following location, until find an empty one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0B517-41C4-4892-86B5-FE1601F9EC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861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D720-A1B4-4C11-B4D9-52D4B412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C47D9-336D-4928-9B20-72AB3992F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Hash table</a:t>
            </a:r>
          </a:p>
          <a:p>
            <a:endParaRPr lang="en-US" altLang="zh-CN" dirty="0"/>
          </a:p>
          <a:p>
            <a:r>
              <a:rPr lang="en-US" altLang="zh-CN" dirty="0"/>
              <a:t>Mapping for a string </a:t>
            </a:r>
            <a:r>
              <a:rPr lang="en-US" altLang="zh-CN" dirty="0">
                <a:solidFill>
                  <a:srgbClr val="0070C0"/>
                </a:solidFill>
              </a:rPr>
              <a:t>key</a:t>
            </a:r>
          </a:p>
          <a:p>
            <a:pPr lvl="1"/>
            <a:r>
              <a:rPr lang="en-US" altLang="zh-CN" dirty="0"/>
              <a:t>the sequence number of its first character in </a:t>
            </a:r>
            <a:r>
              <a:rPr lang="en-US" altLang="zh-CN" dirty="0">
                <a:solidFill>
                  <a:srgbClr val="0070C0"/>
                </a:solidFill>
              </a:rPr>
              <a:t>{a, b, c, ..., z}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27577-13D6-4104-B9B6-9559E53A4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90DE050-E148-4150-A493-E6F45E5CEB6B}"/>
              </a:ext>
            </a:extLst>
          </p:cNvPr>
          <p:cNvSpPr txBox="1"/>
          <p:nvPr/>
        </p:nvSpPr>
        <p:spPr>
          <a:xfrm>
            <a:off x="4367808" y="1657356"/>
            <a:ext cx="6097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S = { and, array, begin, do, else, end, for, go, if, repeat, then, until, while, with}</a:t>
            </a:r>
            <a:endParaRPr lang="zh-CN" alt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203E0B-55CC-447F-A046-BDE43E6D0576}"/>
              </a:ext>
            </a:extLst>
          </p:cNvPr>
          <p:cNvSpPr txBox="1"/>
          <p:nvPr/>
        </p:nvSpPr>
        <p:spPr>
          <a:xfrm>
            <a:off x="3935760" y="3383280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3300"/>
              </a:buClr>
              <a:buNone/>
            </a:pPr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char  HT2[26][8];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7CB05B-6573-46EE-983C-27ED65A5117C}"/>
              </a:ext>
            </a:extLst>
          </p:cNvPr>
          <p:cNvSpPr txBox="1"/>
          <p:nvPr/>
        </p:nvSpPr>
        <p:spPr>
          <a:xfrm>
            <a:off x="4511824" y="5481831"/>
            <a:ext cx="2818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3300"/>
              </a:buClr>
              <a:buNone/>
            </a:pPr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H(key) = key[0] – ‘a’</a:t>
            </a:r>
          </a:p>
        </p:txBody>
      </p:sp>
    </p:spTree>
    <p:extLst>
      <p:ext uri="{BB962C8B-B14F-4D97-AF65-F5344CB8AC3E}">
        <p14:creationId xmlns:p14="http://schemas.microsoft.com/office/powerpoint/2010/main" val="5263951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E46F-D2C6-4118-A1CC-77F80A8D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Operation: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349CA-6409-4B6A-89A6-F9A41654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Insert e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into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HT</a:t>
            </a:r>
            <a:endParaRPr lang="zh-CN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&lt;Key, Elem,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hashInsert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Elem&amp; e)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home= h(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(e)); 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base location</a:t>
            </a:r>
            <a:endParaRPr lang="en-US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i=</a:t>
            </a:r>
            <a:r>
              <a:rPr lang="fr-FR" altLang="zh-CN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pos = home;       	 		</a:t>
            </a:r>
            <a:r>
              <a:rPr lang="fr-FR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Start</a:t>
            </a:r>
            <a:endParaRPr lang="fr-FR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(!EEComp::eq(EMPTY, HT[pos])) {</a:t>
            </a: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(EEComp::eq(e, HT[pos]))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false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i++;</a:t>
            </a:r>
          </a:p>
          <a:p>
            <a:pPr marL="0" indent="0">
              <a:buNone/>
            </a:pPr>
            <a:r>
              <a:rPr lang="hu-HU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pos = (home+p(getkey(e), i)) % M; 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	</a:t>
            </a:r>
            <a:r>
              <a:rPr lang="hu-HU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 Probe</a:t>
            </a:r>
            <a:endParaRPr lang="hu-HU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hu-HU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zh-Hant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Hant" sz="3200" b="1" dirty="0">
                <a:solidFill>
                  <a:srgbClr val="000000"/>
                </a:solidFill>
                <a:latin typeface="Ludica fax"/>
                <a:cs typeface="Lucida Fax"/>
              </a:rPr>
              <a:t>HT[pos] = e;                     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		</a:t>
            </a:r>
            <a:r>
              <a:rPr lang="en-US" altLang="zh-Hant" sz="3200" b="1" dirty="0">
                <a:solidFill>
                  <a:srgbClr val="007400"/>
                </a:solidFill>
                <a:latin typeface="Ludica fax"/>
                <a:cs typeface="Lucida Fax"/>
              </a:rPr>
              <a:t>// Insert</a:t>
            </a:r>
            <a:endParaRPr lang="zh-Hant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true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22558-65F5-4BAC-9E04-79A85A13ED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6739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DDCC-EE3D-49F4-8B48-5210E9E5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Lookup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7EF55-5B35-4B02-8018-35C21FD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Insert Operation</a:t>
            </a:r>
          </a:p>
          <a:p>
            <a:r>
              <a:rPr lang="en-US" altLang="zh-CN" dirty="0"/>
              <a:t>To lookup key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 with hash function </a:t>
            </a:r>
            <a:r>
              <a:rPr lang="en-US" altLang="zh-CN" dirty="0">
                <a:solidFill>
                  <a:srgbClr val="0070C0"/>
                </a:solidFill>
              </a:rPr>
              <a:t>h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1</a:t>
            </a:r>
            <a:r>
              <a:rPr lang="en-US" altLang="zh-CN" dirty="0"/>
              <a:t>: Empty,</a:t>
            </a:r>
            <a:r>
              <a:rPr lang="zh-CN" altLang="en-US" dirty="0"/>
              <a:t> </a:t>
            </a:r>
            <a:r>
              <a:rPr lang="en-US" altLang="zh-CN" dirty="0"/>
              <a:t>return lookup miss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2</a:t>
            </a:r>
            <a:r>
              <a:rPr lang="en-US" altLang="zh-CN" dirty="0"/>
              <a:t>: probe each location from the base</a:t>
            </a:r>
          </a:p>
          <a:p>
            <a:pPr lvl="2"/>
            <a:r>
              <a:rPr lang="en-US" altLang="zh-CN" dirty="0"/>
              <a:t>If key match, return lookup hit</a:t>
            </a:r>
          </a:p>
          <a:p>
            <a:pPr lvl="2"/>
            <a:r>
              <a:rPr lang="en-US" altLang="zh-CN" dirty="0"/>
              <a:t>If no key match at the end (get an empty location), return lookup miss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EC58B-662E-4DCB-AA9F-07C82BA12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819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A6F9B-4D06-4A7C-A329-826CF0EA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Lookup Operation: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F2C50-5DD2-4C75-92B9-3EB92DFE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&lt;Key, Elem,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&gt;::</a:t>
            </a: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hashSearch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Key&amp; K, Elem&amp; e)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=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pos= home= h(K); 	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Start</a:t>
            </a:r>
            <a:endParaRPr lang="en-US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(!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::eq(EMPTY, HT[pos]))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::eq(K, HT[pos])) {  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Lookup hit</a:t>
            </a:r>
            <a:endParaRPr lang="en-US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it-IT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  e = HT[pos];</a:t>
            </a:r>
          </a:p>
          <a:p>
            <a:pPr marL="0" indent="0"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  </a:t>
            </a:r>
            <a:r>
              <a:rPr lang="is-I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is-I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true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}</a:t>
            </a:r>
          </a:p>
          <a:p>
            <a:pPr marL="0" indent="0"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i++;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pos = (home + p(K,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)) % M;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}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while</a:t>
            </a:r>
            <a:endParaRPr lang="en-US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false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E7E87B-0536-41C0-9F66-7FAE5B6EC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64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A5AC1-E8D5-4CFE-875F-AAFC232D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Operation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B2CB9-E7D1-4120-9577-58C1A0E6E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Need to address two issues</a:t>
            </a:r>
          </a:p>
          <a:p>
            <a:pPr lvl="1"/>
            <a:r>
              <a:rPr lang="en-US" altLang="zh-CN" dirty="0"/>
              <a:t>Deleted elements cannot affect future lookup operations</a:t>
            </a:r>
          </a:p>
          <a:p>
            <a:pPr lvl="1"/>
            <a:r>
              <a:rPr lang="en-US" altLang="zh-CN" dirty="0"/>
              <a:t>Released locations can be re-used by future insert operations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Open hashing</a:t>
            </a:r>
            <a:r>
              <a:rPr lang="en-US" altLang="zh-CN" dirty="0"/>
              <a:t>: additional list to store conflict elements</a:t>
            </a:r>
          </a:p>
          <a:p>
            <a:pPr lvl="1"/>
            <a:r>
              <a:rPr lang="en-US" altLang="zh-CN"/>
              <a:t>Simply </a:t>
            </a:r>
            <a:r>
              <a:rPr lang="en-US" altLang="zh-CN" dirty="0"/>
              <a:t>delete element from the list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Close hashing</a:t>
            </a:r>
            <a:r>
              <a:rPr lang="en-US" altLang="zh-CN" dirty="0"/>
              <a:t>: cannot </a:t>
            </a:r>
            <a:r>
              <a:rPr lang="en-US" altLang="zh-CN" dirty="0">
                <a:solidFill>
                  <a:srgbClr val="FF0000"/>
                </a:solidFill>
              </a:rPr>
              <a:t>actually</a:t>
            </a:r>
            <a:r>
              <a:rPr lang="en-US" altLang="zh-CN" dirty="0"/>
              <a:t> delete</a:t>
            </a:r>
          </a:p>
          <a:p>
            <a:pPr lvl="1"/>
            <a:r>
              <a:rPr lang="en-US" altLang="zh-CN" dirty="0"/>
              <a:t>Actual delete: break a probing sequence of others</a:t>
            </a:r>
          </a:p>
          <a:p>
            <a:pPr lvl="2"/>
            <a:r>
              <a:rPr lang="en-US" altLang="zh-CN" dirty="0"/>
              <a:t>Lookup operations cannot work correctly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Solution</a:t>
            </a:r>
            <a:r>
              <a:rPr lang="en-US" altLang="zh-CN" dirty="0"/>
              <a:t>: add a mark (tombstone) to deleted elements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A0A2EB-1501-48DC-B4D6-195006060B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8088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3731-AA4A-4143-A496-A8C86BD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Operation: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EBFD9-C3EA-47A4-8048-D9E95F6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2636912"/>
            <a:ext cx="10972800" cy="3522589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h(</a:t>
            </a:r>
            <a:r>
              <a:rPr lang="en-US" altLang="zh-CN" sz="2600" i="1" dirty="0"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1) = 2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h(</a:t>
            </a:r>
            <a:r>
              <a:rPr lang="en-US" altLang="zh-CN" sz="2600" i="1" dirty="0">
                <a:ea typeface="微软雅黑" panose="020B0503020204020204" pitchFamily="34" charset="-122"/>
                <a:cs typeface="Times New Roman" pitchFamily="18" charset="0"/>
              </a:rPr>
              <a:t>k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2) = 6</a:t>
            </a:r>
          </a:p>
          <a:p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Probe sequence of k1: 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11</a:t>
            </a:r>
          </a:p>
          <a:p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Probe sequence of k2: 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6</a:t>
            </a: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7</a:t>
            </a: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b="1" dirty="0">
                <a:solidFill>
                  <a:schemeClr val="accent2"/>
                </a:solidFill>
                <a:ea typeface="微软雅黑" panose="020B0503020204020204" pitchFamily="34" charset="-122"/>
                <a:cs typeface="Times New Roman" pitchFamily="18" charset="0"/>
              </a:rPr>
              <a:t>10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2600" dirty="0"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3</a:t>
            </a:r>
          </a:p>
          <a:p>
            <a:endParaRPr lang="en-US" altLang="zh-CN" sz="2600" dirty="0">
              <a:ea typeface="微软雅黑" panose="020B0503020204020204" pitchFamily="34" charset="-122"/>
              <a:cs typeface="Times New Roman" pitchFamily="18" charset="0"/>
            </a:endParaRPr>
          </a:p>
          <a:p>
            <a:r>
              <a:rPr lang="en-US" altLang="zh-CN" sz="2600" dirty="0">
                <a:ea typeface="微软雅黑" panose="020B0503020204020204" pitchFamily="34" charset="-122"/>
                <a:cs typeface="Times New Roman" pitchFamily="18" charset="0"/>
              </a:rPr>
              <a:t>Now delete element in </a:t>
            </a:r>
            <a:r>
              <a:rPr lang="en-US" altLang="zh-CN" sz="2600" dirty="0">
                <a:solidFill>
                  <a:srgbClr val="0070C0"/>
                </a:solidFill>
                <a:ea typeface="微软雅黑" panose="020B0503020204020204" pitchFamily="34" charset="-122"/>
                <a:cs typeface="Times New Roman" pitchFamily="18" charset="0"/>
              </a:rPr>
              <a:t>location 6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  <a:cs typeface="Times New Roman" pitchFamily="18" charset="0"/>
              </a:rPr>
              <a:t>Move last element (</a:t>
            </a:r>
            <a:r>
              <a:rPr lang="en-US" altLang="zh-CN" dirty="0">
                <a:solidFill>
                  <a:srgbClr val="0070C0"/>
                </a:solidFill>
                <a:ea typeface="微软雅黑" panose="020B0503020204020204" pitchFamily="34" charset="-122"/>
                <a:cs typeface="Times New Roman" pitchFamily="18" charset="0"/>
              </a:rPr>
              <a:t>location 2</a:t>
            </a:r>
            <a:r>
              <a:rPr lang="en-US" altLang="zh-CN" dirty="0">
                <a:ea typeface="微软雅黑" panose="020B0503020204020204" pitchFamily="34" charset="-122"/>
                <a:cs typeface="Times New Roman" pitchFamily="18" charset="0"/>
              </a:rPr>
              <a:t>) in </a:t>
            </a:r>
            <a:r>
              <a:rPr lang="en-US" altLang="zh-CN" dirty="0">
                <a:solidFill>
                  <a:srgbClr val="0070C0"/>
                </a:solidFill>
                <a:ea typeface="微软雅黑" panose="020B0503020204020204" pitchFamily="34" charset="-122"/>
                <a:cs typeface="Times New Roman" pitchFamily="18" charset="0"/>
              </a:rPr>
              <a:t>K2</a:t>
            </a:r>
            <a:r>
              <a:rPr lang="en-US" altLang="zh-CN" dirty="0">
                <a:ea typeface="微软雅黑" panose="020B0503020204020204" pitchFamily="34" charset="-122"/>
                <a:cs typeface="Times New Roman" pitchFamily="18" charset="0"/>
              </a:rPr>
              <a:t> sequence to </a:t>
            </a:r>
            <a:r>
              <a:rPr lang="en-US" altLang="zh-CN" dirty="0">
                <a:solidFill>
                  <a:srgbClr val="0070C0"/>
                </a:solidFill>
                <a:ea typeface="微软雅黑" panose="020B0503020204020204" pitchFamily="34" charset="-122"/>
                <a:cs typeface="Times New Roman" pitchFamily="18" charset="0"/>
              </a:rPr>
              <a:t>location 6</a:t>
            </a:r>
          </a:p>
          <a:p>
            <a:pPr lvl="1"/>
            <a:r>
              <a:rPr lang="en-US" altLang="zh-CN" dirty="0">
                <a:ea typeface="微软雅黑" panose="020B0503020204020204" pitchFamily="34" charset="-122"/>
                <a:cs typeface="Times New Roman" pitchFamily="18" charset="0"/>
              </a:rPr>
              <a:t>Fail to lookup </a:t>
            </a:r>
            <a:r>
              <a:rPr lang="en-US" altLang="zh-CN" dirty="0">
                <a:solidFill>
                  <a:srgbClr val="0070C0"/>
                </a:solidFill>
                <a:ea typeface="微软雅黑" panose="020B0503020204020204" pitchFamily="34" charset="-122"/>
                <a:cs typeface="Times New Roman" pitchFamily="18" charset="0"/>
              </a:rPr>
              <a:t>K1</a:t>
            </a:r>
            <a:r>
              <a:rPr lang="en-US" altLang="zh-CN" dirty="0">
                <a:ea typeface="微软雅黑" panose="020B0503020204020204" pitchFamily="34" charset="-122"/>
                <a:cs typeface="Times New Roman" pitchFamily="18" charset="0"/>
              </a:rPr>
              <a:t> in the future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31F9-AC96-4073-8C24-3BAFDAD71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A0CB7C5-8992-4015-B75C-8322213C9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73152"/>
              </p:ext>
            </p:extLst>
          </p:nvPr>
        </p:nvGraphicFramePr>
        <p:xfrm>
          <a:off x="2423592" y="1245605"/>
          <a:ext cx="7071104" cy="114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743200" imgH="590400" progId="Word.Picture.8">
                  <p:embed/>
                </p:oleObj>
              </mc:Choice>
              <mc:Fallback>
                <p:oleObj name="Picture" r:id="rId2" imgW="2743200" imgH="590400" progId="Word.Picture.8">
                  <p:embed/>
                  <p:pic>
                    <p:nvPicPr>
                      <p:cNvPr id="8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245605"/>
                        <a:ext cx="7071104" cy="1141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968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19AF4-5A9A-48BE-BCD3-861FF221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Mark Tombstone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56090-8AFC-497F-A861-211CF976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mark means that:</a:t>
            </a:r>
          </a:p>
          <a:p>
            <a:pPr lvl="1"/>
            <a:r>
              <a:rPr lang="en-US" altLang="zh-CN" dirty="0"/>
              <a:t>The location records an element before</a:t>
            </a:r>
          </a:p>
          <a:p>
            <a:pPr lvl="1"/>
            <a:r>
              <a:rPr lang="en-US" altLang="zh-CN" dirty="0"/>
              <a:t>The location is not used now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BDE22-D6EE-401B-8FFF-0746ED661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499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21C2-B8F1-4260-85DE-CD0AFF11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Operation with Tombstone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1FB03-CC40-48E3-B07F-B71A45C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1124744"/>
            <a:ext cx="8207887" cy="51188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Elem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Key,Elem,KEComp,EEComp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hashDelete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Key&amp; K)</a:t>
            </a:r>
          </a:p>
          <a:p>
            <a:pPr marL="0" indent="0">
              <a:buNone/>
            </a:pP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{   </a:t>
            </a:r>
            <a:r>
              <a:rPr lang="pt-B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i=</a:t>
            </a:r>
            <a:r>
              <a:rPr lang="pt-BR" altLang="zh-CN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 pos = home= h(K);       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</a:t>
            </a: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	</a:t>
            </a:r>
            <a:r>
              <a:rPr lang="pt-BR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Start</a:t>
            </a:r>
            <a:endParaRPr lang="pt-BR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pt-B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pt-B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(!EEComp::eq(EMPTY, HT[pos])) 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::eq(K, HT[pos])){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Lookup deleted element</a:t>
            </a:r>
            <a:endParaRPr lang="en-US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  temp = HT[pos];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HT[pos] = TOMB;   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Mark tombstone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    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temp;    	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Return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deleted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element</a:t>
            </a:r>
            <a:endParaRPr lang="zh-TW" altLang="en-US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        }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++;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pos = (home + p(K,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)) % M;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EMPTY;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005494-9B52-45AF-BBC7-1B294332E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659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EBD39-344E-456B-BADD-096E3355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Operation with Tombstone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43F57-4AD8-4E85-9BA2-D9A94D29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we reuse a location with tombstone?</a:t>
            </a:r>
          </a:p>
          <a:p>
            <a:endParaRPr lang="en-US" altLang="zh-CN" dirty="0"/>
          </a:p>
          <a:p>
            <a:r>
              <a:rPr lang="en-US" altLang="zh-CN" dirty="0"/>
              <a:t>Still need to travel all probing locations until an empty</a:t>
            </a:r>
          </a:p>
          <a:p>
            <a:pPr lvl="1"/>
            <a:r>
              <a:rPr lang="en-US" altLang="zh-CN" dirty="0"/>
              <a:t>Check duplicate keys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C1A4B-7E9F-4D55-804D-3F7B4A955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087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75D0-C26F-4381-997A-0ED28394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Insert Operation with Tombstone: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35A4C-C59C-4E83-A53D-D34EB7DD7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24744"/>
            <a:ext cx="10972800" cy="54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Key,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hashdict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&lt;Key, Elem,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KEComp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&gt;::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hashInsert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const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Elem &amp;e) 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insplace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= 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  <a:cs typeface="Lucida Fax"/>
              </a:rPr>
              <a:t>0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, pos = home = h(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(e));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tomb_pos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=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false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(!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::eq(EMPTY, HT[pos]))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::eq(e, HT[pos]))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false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EEComp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::eq(TOMB, HT[pos]) &amp;&amp;  !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tomb_pos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)</a:t>
            </a:r>
          </a:p>
          <a:p>
            <a:pPr marL="0" indent="0"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	{insplace = pos;  tomb_pos =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true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;} 	</a:t>
            </a:r>
            <a:r>
              <a:rPr lang="fr-FR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//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cs typeface="Lucida Fax"/>
              </a:rPr>
              <a:t>Record first tombstone</a:t>
            </a:r>
            <a:endParaRPr lang="fr-FR" altLang="zh-CN" sz="3200" b="1" dirty="0">
              <a:solidFill>
                <a:srgbClr val="000000"/>
              </a:solidFill>
              <a:latin typeface="Ludica fax"/>
              <a:cs typeface="Lucid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    pos = (home + p(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getkey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(e), ++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)) % M;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   }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cs typeface="Lucida Fax"/>
              </a:rPr>
              <a:t>if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(!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tomb_pos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)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insplace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cs typeface="Lucida Fax"/>
              </a:rPr>
              <a:t>=pos;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// No tombstone, use the empty location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7400"/>
                </a:solidFill>
                <a:latin typeface="Ludica fax"/>
                <a:cs typeface="Lucid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cs typeface="Lucida Fax"/>
              </a:rPr>
              <a:t>  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HT[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cs typeface="Lucida Fax"/>
              </a:rPr>
              <a:t>insplace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] = e;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cs typeface="Lucida Fax"/>
              </a:rPr>
              <a:t>true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  <a:cs typeface="Lucid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8321D-BFAF-4700-AEF4-37EC55877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7299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8814-A8DE-46D3-B1E9-AB0034D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0D-69EB-4BF7-AE49-BFA9224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Search in hash table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General ideas of hashing (</a:t>
            </a:r>
            <a:r>
              <a:rPr lang="zh-CN" altLang="en-US" sz="3200" strike="sngStrike" dirty="0">
                <a:solidFill>
                  <a:srgbClr val="B2B2B2"/>
                </a:solidFill>
              </a:rPr>
              <a:t>散列</a:t>
            </a:r>
            <a:r>
              <a:rPr lang="en-US" altLang="zh-CN" sz="3200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Hash functions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Deal with hash collisions</a:t>
            </a:r>
          </a:p>
          <a:p>
            <a:pPr lvl="2"/>
            <a:r>
              <a:rPr lang="en-US" altLang="zh-CN" sz="2800" strike="sngStrike" dirty="0">
                <a:solidFill>
                  <a:srgbClr val="B2B2B2"/>
                </a:solidFill>
              </a:rPr>
              <a:t>Open hashing</a:t>
            </a:r>
          </a:p>
          <a:p>
            <a:pPr lvl="2"/>
            <a:r>
              <a:rPr lang="en-US" altLang="zh-CN" sz="2800" strike="sngStrike" dirty="0">
                <a:solidFill>
                  <a:srgbClr val="B2B2B2"/>
                </a:solidFill>
              </a:rPr>
              <a:t>Close hashing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Implementation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Analysis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EE57D-728D-4AC7-8D2D-5BFD03FB4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46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44FBC-E764-42DF-9780-952CDE3B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C292C-10C3-46F9-A94B-B518BB87F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4BDA4F-FF51-4084-AE90-CC810F1C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85887"/>
            <a:ext cx="71437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106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C2A8-7922-4C29-BEF6-D08A19B2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6AA23-5E5D-43E3-AD6C-C5EFA2D8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 of element access for insert, lookup, delete</a:t>
            </a:r>
          </a:p>
          <a:p>
            <a:r>
              <a:rPr lang="en-US" altLang="zh-CN" dirty="0"/>
              <a:t>Insert and delete also depend on lookup</a:t>
            </a:r>
          </a:p>
          <a:p>
            <a:pPr lvl="1"/>
            <a:r>
              <a:rPr lang="en-US" altLang="zh-CN" dirty="0"/>
              <a:t>Delete: need to find the element first</a:t>
            </a:r>
          </a:p>
          <a:p>
            <a:pPr lvl="1"/>
            <a:r>
              <a:rPr lang="en-US" altLang="zh-CN" dirty="0"/>
              <a:t>Insert: check all possible locations for duplicated elements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1A90B2-FDD0-4630-B49C-B6E00EF95F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00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58BFB-2B65-45F6-BB71-9E3B05FA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Factor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141E6-AC77-45CD-94E1-5A6B0E115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factor determines lookup efficiency</a:t>
            </a:r>
          </a:p>
          <a:p>
            <a:r>
              <a:rPr lang="en-US" altLang="zh-CN" sz="3200" dirty="0">
                <a:cs typeface="Times New Roman" pitchFamily="18" charset="0"/>
              </a:rPr>
              <a:t>Load factor: α= N/M</a:t>
            </a:r>
          </a:p>
          <a:p>
            <a:r>
              <a:rPr lang="en-US" altLang="zh-CN" sz="3200" dirty="0">
                <a:cs typeface="Times New Roman" pitchFamily="18" charset="0"/>
              </a:rPr>
              <a:t>Small </a:t>
            </a:r>
            <a:r>
              <a:rPr lang="en-US" altLang="zh-CN" sz="2800" dirty="0">
                <a:cs typeface="Times New Roman" pitchFamily="18" charset="0"/>
              </a:rPr>
              <a:t>α:</a:t>
            </a:r>
            <a:r>
              <a:rPr lang="zh-CN" altLang="en-US" sz="2800" dirty="0">
                <a:cs typeface="Times New Roman" pitchFamily="18" charset="0"/>
              </a:rPr>
              <a:t> </a:t>
            </a:r>
            <a:r>
              <a:rPr lang="en-US" altLang="zh-CN" sz="2800" dirty="0">
                <a:cs typeface="Times New Roman" pitchFamily="18" charset="0"/>
              </a:rPr>
              <a:t>an element is nearly its base location</a:t>
            </a:r>
            <a:endParaRPr lang="en-US" altLang="zh-CN" dirty="0"/>
          </a:p>
          <a:p>
            <a:r>
              <a:rPr lang="en-US" altLang="zh-CN" dirty="0"/>
              <a:t>Large </a:t>
            </a:r>
            <a:r>
              <a:rPr lang="en-US" altLang="zh-CN" sz="2800" dirty="0">
                <a:cs typeface="Times New Roman" pitchFamily="18" charset="0"/>
              </a:rPr>
              <a:t>α: long probing sequence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FC13A-6FE8-4093-94C8-E446EBC95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617FF-16D5-4A8C-83F8-9225CC9E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F77DD-A5DF-46CB-AF07-30B5E42B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Assume </a:t>
            </a:r>
            <a:r>
              <a:rPr lang="en-US" altLang="zh-CN" sz="2800" dirty="0">
                <a:solidFill>
                  <a:srgbClr val="0070C0"/>
                </a:solidFill>
              </a:rPr>
              <a:t>M &gt; N</a:t>
            </a:r>
          </a:p>
          <a:p>
            <a:r>
              <a:rPr lang="en-US" altLang="zh-CN" sz="2800" dirty="0"/>
              <a:t>Collision in base location with probability </a:t>
            </a:r>
            <a:r>
              <a:rPr lang="en-US" altLang="zh-CN" sz="2400" dirty="0">
                <a:solidFill>
                  <a:srgbClr val="0070C0"/>
                </a:solidFill>
                <a:cs typeface="Times New Roman" pitchFamily="18" charset="0"/>
              </a:rPr>
              <a:t>α= N/M</a:t>
            </a:r>
          </a:p>
          <a:p>
            <a:r>
              <a:rPr lang="en-US" altLang="zh-CN" sz="2800" dirty="0"/>
              <a:t>Collision for the first </a:t>
            </a:r>
            <a:r>
              <a:rPr lang="en-US" altLang="zh-CN" sz="2800" dirty="0" err="1">
                <a:solidFill>
                  <a:srgbClr val="0070C0"/>
                </a:solidFill>
              </a:rPr>
              <a:t>i</a:t>
            </a:r>
            <a:r>
              <a:rPr lang="en-US" altLang="zh-CN" sz="2800" dirty="0"/>
              <a:t> locations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With large N and M, approximate it by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 ( </a:t>
            </a:r>
            <a:r>
              <a:rPr lang="en-US" altLang="zh-CN" sz="2800" i="1" dirty="0">
                <a:solidFill>
                  <a:srgbClr val="0070C0"/>
                </a:solidFill>
                <a:cs typeface="Times New Roman" pitchFamily="18" charset="0"/>
              </a:rPr>
              <a:t>N/M </a:t>
            </a:r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)</a:t>
            </a:r>
            <a:r>
              <a:rPr lang="en-US" altLang="zh-CN" sz="2800" i="1" baseline="30000" dirty="0" err="1">
                <a:solidFill>
                  <a:srgbClr val="0070C0"/>
                </a:solidFill>
                <a:cs typeface="Times New Roman" pitchFamily="18" charset="0"/>
              </a:rPr>
              <a:t>i</a:t>
            </a:r>
            <a:r>
              <a:rPr lang="en-US" altLang="zh-CN" sz="28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</a:p>
          <a:p>
            <a:r>
              <a:rPr lang="en-US" altLang="zh-CN" sz="2800" dirty="0">
                <a:solidFill>
                  <a:srgbClr val="0070C0"/>
                </a:solidFill>
                <a:cs typeface="Times New Roman" pitchFamily="18" charset="0"/>
              </a:rPr>
              <a:t>Expect number of element access (including the last element)</a:t>
            </a:r>
          </a:p>
          <a:p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AE03A-697F-4F03-82CF-8FE8D7184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84EEED7-A15A-4E05-8F18-E678E34ACA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11417"/>
              </p:ext>
            </p:extLst>
          </p:nvPr>
        </p:nvGraphicFramePr>
        <p:xfrm>
          <a:off x="3719736" y="3140968"/>
          <a:ext cx="4679911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366" imgH="380835" progId="">
                  <p:embed/>
                </p:oleObj>
              </mc:Choice>
              <mc:Fallback>
                <p:oleObj name="Equation" r:id="rId2" imgW="1231366" imgH="380835" progId="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3140968"/>
                        <a:ext cx="4679911" cy="936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4636B25-CFAF-4076-8AB2-5DF42619E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905414"/>
              </p:ext>
            </p:extLst>
          </p:nvPr>
        </p:nvGraphicFramePr>
        <p:xfrm>
          <a:off x="3983689" y="5202972"/>
          <a:ext cx="4007987" cy="83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431800" progId="">
                  <p:embed/>
                </p:oleObj>
              </mc:Choice>
              <mc:Fallback>
                <p:oleObj name="Equation" r:id="rId4" imgW="1562100" imgH="431800" progId="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689" y="5202972"/>
                        <a:ext cx="4007987" cy="8308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8101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2B996-942B-428C-8F49-ED8C2EB8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29CB6-B140-4705-BEB4-D0BC8581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the hash table grows, </a:t>
            </a:r>
            <a:r>
              <a:rPr lang="en-US" altLang="zh-CN" sz="3200" dirty="0">
                <a:solidFill>
                  <a:srgbClr val="0070C0"/>
                </a:solidFill>
                <a:cs typeface="Times New Roman" pitchFamily="18" charset="0"/>
              </a:rPr>
              <a:t>α </a:t>
            </a:r>
            <a:r>
              <a:rPr lang="en-US" altLang="zh-CN" dirty="0"/>
              <a:t>also increases</a:t>
            </a:r>
          </a:p>
          <a:p>
            <a:r>
              <a:rPr lang="en-US" altLang="zh-CN" dirty="0"/>
              <a:t>The average cost of multiple insert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C5E8F-DF1A-471C-B4C7-286B88CBE6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485979C-C695-425A-B858-15A1699FC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35328"/>
              </p:ext>
            </p:extLst>
          </p:nvPr>
        </p:nvGraphicFramePr>
        <p:xfrm>
          <a:off x="3143672" y="3284984"/>
          <a:ext cx="5215572" cy="1447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393700" progId="">
                  <p:embed/>
                </p:oleObj>
              </mc:Choice>
              <mc:Fallback>
                <p:oleObj name="Equation" r:id="rId2" imgW="1473200" imgH="393700" progId="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3284984"/>
                        <a:ext cx="5215572" cy="1447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1706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D483A-5D1B-42D9-8494-EDDBD3FA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7F802-2AB0-41B5-B0CE-A110711A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Cost is constant for low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α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practice, if insert and delete are frequent, need to rehash all elements</a:t>
            </a:r>
          </a:p>
          <a:p>
            <a:pPr lvl="1"/>
            <a:r>
              <a:rPr lang="en-US" altLang="zh-CN" dirty="0"/>
              <a:t>Clear tombstone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534FA6-EDDA-48E6-A5C0-496ACFB41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600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58814-A8DE-46D3-B1E9-AB0034DA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34A0D-69EB-4BF7-AE49-BFA92240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Search in hash table</a:t>
            </a:r>
          </a:p>
          <a:p>
            <a:pPr lvl="1"/>
            <a:r>
              <a:rPr lang="en-US" altLang="zh-CN" sz="3200" dirty="0"/>
              <a:t>General ideas of hashing (</a:t>
            </a:r>
            <a:r>
              <a:rPr lang="zh-CN" altLang="en-US" sz="3200" dirty="0"/>
              <a:t>散列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200" dirty="0"/>
              <a:t>Hash functions</a:t>
            </a:r>
          </a:p>
          <a:p>
            <a:pPr lvl="1"/>
            <a:r>
              <a:rPr lang="en-US" altLang="zh-CN" sz="3200" dirty="0"/>
              <a:t>Deal with hash collisions</a:t>
            </a:r>
          </a:p>
          <a:p>
            <a:pPr lvl="2"/>
            <a:r>
              <a:rPr lang="en-US" altLang="zh-CN" sz="2800" dirty="0"/>
              <a:t>Open hashing</a:t>
            </a:r>
          </a:p>
          <a:p>
            <a:pPr lvl="2"/>
            <a:r>
              <a:rPr lang="en-US" altLang="zh-CN" sz="2800" dirty="0"/>
              <a:t>Close hashing</a:t>
            </a:r>
          </a:p>
          <a:p>
            <a:pPr lvl="1"/>
            <a:r>
              <a:rPr lang="en-US" altLang="zh-CN" sz="3200" dirty="0"/>
              <a:t>Implementation</a:t>
            </a:r>
          </a:p>
          <a:p>
            <a:pPr lvl="1"/>
            <a:r>
              <a:rPr lang="en-US" altLang="zh-CN" sz="3200" dirty="0"/>
              <a:t>Analysis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EE57D-728D-4AC7-8D2D-5BFD03FB4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4464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C35FF-6FB2-4352-BF58-FC4E2C58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Usage of Hash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CA4D6-9D88-414E-8DD8-8DB77ED7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hash-based data structures</a:t>
            </a:r>
          </a:p>
          <a:p>
            <a:endParaRPr lang="en-US" altLang="zh-CN" dirty="0"/>
          </a:p>
          <a:p>
            <a:r>
              <a:rPr lang="en-US" altLang="zh-CN" dirty="0"/>
              <a:t>For random choice</a:t>
            </a:r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6B353-4397-4B24-977E-C2DB27BA8A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08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 Functions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mapping is called a </a:t>
            </a:r>
            <a:r>
              <a:rPr lang="en-US" altLang="zh-CN" dirty="0">
                <a:solidFill>
                  <a:srgbClr val="008000"/>
                </a:solidFill>
              </a:rPr>
              <a:t>hash function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Collision</a:t>
            </a:r>
            <a:r>
              <a:rPr lang="en-US" altLang="zh-CN" dirty="0"/>
              <a:t> occurs when 2 or more keys are mapped to the same cell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Load factor </a:t>
            </a:r>
            <a:r>
              <a:rPr lang="en-US" altLang="zh-CN" dirty="0">
                <a:solidFill>
                  <a:srgbClr val="0070C0"/>
                </a:solidFill>
              </a:rPr>
              <a:t>α=n/m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/>
              <a:t>Size of hash table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dirty="0"/>
              <a:t>Number of keys: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</a:p>
          <a:p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8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Search in hash table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General ideas of hashing (</a:t>
            </a:r>
            <a:r>
              <a:rPr lang="zh-CN" altLang="en-US" strike="sngStrike" dirty="0">
                <a:solidFill>
                  <a:srgbClr val="B2B2B2"/>
                </a:solidFill>
              </a:rPr>
              <a:t>散列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Hash functions</a:t>
            </a:r>
          </a:p>
          <a:p>
            <a:pPr lvl="1"/>
            <a:r>
              <a:rPr kumimoji="1" lang="en-US" altLang="zh-CN" dirty="0"/>
              <a:t>Deal with hash collisions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011453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15535</TotalTime>
  <Words>4530</Words>
  <Application>Microsoft Office PowerPoint</Application>
  <PresentationFormat>宽屏</PresentationFormat>
  <Paragraphs>740</Paragraphs>
  <Slides>76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88" baseType="lpstr">
      <vt:lpstr>Ludica fax</vt:lpstr>
      <vt:lpstr>Arial</vt:lpstr>
      <vt:lpstr>Courier New</vt:lpstr>
      <vt:lpstr>Garamond</vt:lpstr>
      <vt:lpstr>Lucida Fax</vt:lpstr>
      <vt:lpstr>Times New Roman</vt:lpstr>
      <vt:lpstr>Verdana</vt:lpstr>
      <vt:lpstr>Wingdings</vt:lpstr>
      <vt:lpstr>16_9</vt:lpstr>
      <vt:lpstr>Equation</vt:lpstr>
      <vt:lpstr>公式</vt:lpstr>
      <vt:lpstr>Picture</vt:lpstr>
      <vt:lpstr>PowerPoint 演示文稿</vt:lpstr>
      <vt:lpstr>Outline</vt:lpstr>
      <vt:lpstr>Ideal Searching</vt:lpstr>
      <vt:lpstr>Hashing</vt:lpstr>
      <vt:lpstr> General Ideas</vt:lpstr>
      <vt:lpstr>Example</vt:lpstr>
      <vt:lpstr>Example</vt:lpstr>
      <vt:lpstr>Hash Functions</vt:lpstr>
      <vt:lpstr>Outline</vt:lpstr>
      <vt:lpstr>Principles of Designing Hash Functions</vt:lpstr>
      <vt:lpstr>Principles of Designing Hash Functions</vt:lpstr>
      <vt:lpstr>Commonly-Used Hash Functions</vt:lpstr>
      <vt:lpstr>Method 1: Division Method</vt:lpstr>
      <vt:lpstr>If Not Choose Primer Number</vt:lpstr>
      <vt:lpstr>Method 1: Discussion</vt:lpstr>
      <vt:lpstr>Method 2: Multiplication Method</vt:lpstr>
      <vt:lpstr>Method 2: Example</vt:lpstr>
      <vt:lpstr>Method 2: Parameter Selection</vt:lpstr>
      <vt:lpstr>Method 3: Middle Square Method</vt:lpstr>
      <vt:lpstr>Method 3: Middle Square Method</vt:lpstr>
      <vt:lpstr>Method 4: Digit Analysis Method</vt:lpstr>
      <vt:lpstr>Method 4: Digit Analysis Method</vt:lpstr>
      <vt:lpstr>Method 4: Example</vt:lpstr>
      <vt:lpstr>Method 4: Limitations</vt:lpstr>
      <vt:lpstr>Method 5: Radix Conversion Method</vt:lpstr>
      <vt:lpstr>Method 5: Radix Conversion Method</vt:lpstr>
      <vt:lpstr>Method 6: Folding Method</vt:lpstr>
      <vt:lpstr>Method 6: Folding Method</vt:lpstr>
      <vt:lpstr>Method 6: Example</vt:lpstr>
      <vt:lpstr>Method 7: ELF Hash Function</vt:lpstr>
      <vt:lpstr>Method 7: Benefits</vt:lpstr>
      <vt:lpstr>Outline</vt:lpstr>
      <vt:lpstr>Open Hashing</vt:lpstr>
      <vt:lpstr>Separate Chaining</vt:lpstr>
      <vt:lpstr>Sample Code: Interfaces</vt:lpstr>
      <vt:lpstr>Sample Code: Data Structure</vt:lpstr>
      <vt:lpstr>Sample Code: Init</vt:lpstr>
      <vt:lpstr>Sample Code: Find</vt:lpstr>
      <vt:lpstr>Sample Code: Insert</vt:lpstr>
      <vt:lpstr>Analysis</vt:lpstr>
      <vt:lpstr>Discussion</vt:lpstr>
      <vt:lpstr>Outline</vt:lpstr>
      <vt:lpstr>Close Hashing</vt:lpstr>
      <vt:lpstr>Problem: Clustering</vt:lpstr>
      <vt:lpstr>Possible Methods</vt:lpstr>
      <vt:lpstr>Method 1: Linear Probing</vt:lpstr>
      <vt:lpstr>Method 1: Example</vt:lpstr>
      <vt:lpstr>Method 1: A Variant</vt:lpstr>
      <vt:lpstr>Method 2: Quadratic Probing</vt:lpstr>
      <vt:lpstr>Method 2: Discussion</vt:lpstr>
      <vt:lpstr>Method 3: Pseudo-Random Probing</vt:lpstr>
      <vt:lpstr>Method 3: Example</vt:lpstr>
      <vt:lpstr>Method 4: Doubling Hashing</vt:lpstr>
      <vt:lpstr>Method 4: Discussion</vt:lpstr>
      <vt:lpstr>Method 4: Parameter Selection</vt:lpstr>
      <vt:lpstr>Outline</vt:lpstr>
      <vt:lpstr>Dictionary ADT</vt:lpstr>
      <vt:lpstr>Dictionary Class (Close Hashing)</vt:lpstr>
      <vt:lpstr>Insert Operation</vt:lpstr>
      <vt:lpstr>Insert Operation: Sample Code</vt:lpstr>
      <vt:lpstr>Lookup Operation</vt:lpstr>
      <vt:lpstr>Lookup Operation: Sample Code</vt:lpstr>
      <vt:lpstr>Delete Operation</vt:lpstr>
      <vt:lpstr>Delete Operation: Example</vt:lpstr>
      <vt:lpstr>Mark Tombstone</vt:lpstr>
      <vt:lpstr>Delete Operation with Tombstone</vt:lpstr>
      <vt:lpstr>Insert Operation with Tombstone</vt:lpstr>
      <vt:lpstr>Insert Operation with Tombstone: Code</vt:lpstr>
      <vt:lpstr>Outline</vt:lpstr>
      <vt:lpstr>Methodology</vt:lpstr>
      <vt:lpstr>Key Factor</vt:lpstr>
      <vt:lpstr>Analysis</vt:lpstr>
      <vt:lpstr>Analysis</vt:lpstr>
      <vt:lpstr>Discussion</vt:lpstr>
      <vt:lpstr>Summary</vt:lpstr>
      <vt:lpstr>More Usage of Hash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Qun Huang</cp:lastModifiedBy>
  <cp:revision>1492</cp:revision>
  <cp:lastPrinted>2012-10-26T01:34:11Z</cp:lastPrinted>
  <dcterms:created xsi:type="dcterms:W3CDTF">2004-09-20T08:49:58Z</dcterms:created>
  <dcterms:modified xsi:type="dcterms:W3CDTF">2023-12-06T02:04:10Z</dcterms:modified>
</cp:coreProperties>
</file>