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85"/>
  </p:notesMasterIdLst>
  <p:handoutMasterIdLst>
    <p:handoutMasterId r:id="rId86"/>
  </p:handoutMasterIdLst>
  <p:sldIdLst>
    <p:sldId id="818" r:id="rId2"/>
    <p:sldId id="1540" r:id="rId3"/>
    <p:sldId id="1464" r:id="rId4"/>
    <p:sldId id="1544" r:id="rId5"/>
    <p:sldId id="1545" r:id="rId6"/>
    <p:sldId id="1469" r:id="rId7"/>
    <p:sldId id="1546" r:id="rId8"/>
    <p:sldId id="1541" r:id="rId9"/>
    <p:sldId id="1547" r:id="rId10"/>
    <p:sldId id="1473" r:id="rId11"/>
    <p:sldId id="1612" r:id="rId12"/>
    <p:sldId id="1613" r:id="rId13"/>
    <p:sldId id="1543" r:id="rId14"/>
    <p:sldId id="1552" r:id="rId15"/>
    <p:sldId id="1554" r:id="rId16"/>
    <p:sldId id="1555" r:id="rId17"/>
    <p:sldId id="1556" r:id="rId18"/>
    <p:sldId id="1557" r:id="rId19"/>
    <p:sldId id="1558" r:id="rId20"/>
    <p:sldId id="1559" r:id="rId21"/>
    <p:sldId id="1560" r:id="rId22"/>
    <p:sldId id="1561" r:id="rId23"/>
    <p:sldId id="1562" r:id="rId24"/>
    <p:sldId id="1563" r:id="rId25"/>
    <p:sldId id="1564" r:id="rId26"/>
    <p:sldId id="1565" r:id="rId27"/>
    <p:sldId id="1566" r:id="rId28"/>
    <p:sldId id="1567" r:id="rId29"/>
    <p:sldId id="1568" r:id="rId30"/>
    <p:sldId id="1569" r:id="rId31"/>
    <p:sldId id="1570" r:id="rId32"/>
    <p:sldId id="1542" r:id="rId33"/>
    <p:sldId id="1549" r:id="rId34"/>
    <p:sldId id="1550" r:id="rId35"/>
    <p:sldId id="1444" r:id="rId36"/>
    <p:sldId id="1551" r:id="rId37"/>
    <p:sldId id="1553" r:id="rId38"/>
    <p:sldId id="1571" r:id="rId39"/>
    <p:sldId id="1572" r:id="rId40"/>
    <p:sldId id="1574" r:id="rId41"/>
    <p:sldId id="1575" r:id="rId42"/>
    <p:sldId id="1576" r:id="rId43"/>
    <p:sldId id="1577" r:id="rId44"/>
    <p:sldId id="1578" r:id="rId45"/>
    <p:sldId id="1579" r:id="rId46"/>
    <p:sldId id="1580" r:id="rId47"/>
    <p:sldId id="1484" r:id="rId48"/>
    <p:sldId id="1595" r:id="rId49"/>
    <p:sldId id="1538" r:id="rId50"/>
    <p:sldId id="1581" r:id="rId51"/>
    <p:sldId id="1582" r:id="rId52"/>
    <p:sldId id="1583" r:id="rId53"/>
    <p:sldId id="1584" r:id="rId54"/>
    <p:sldId id="1585" r:id="rId55"/>
    <p:sldId id="1587" r:id="rId56"/>
    <p:sldId id="1586" r:id="rId57"/>
    <p:sldId id="1588" r:id="rId58"/>
    <p:sldId id="1590" r:id="rId59"/>
    <p:sldId id="1596" r:id="rId60"/>
    <p:sldId id="1589" r:id="rId61"/>
    <p:sldId id="1591" r:id="rId62"/>
    <p:sldId id="1594" r:id="rId63"/>
    <p:sldId id="1593" r:id="rId64"/>
    <p:sldId id="1592" r:id="rId65"/>
    <p:sldId id="1597" r:id="rId66"/>
    <p:sldId id="1598" r:id="rId67"/>
    <p:sldId id="1599" r:id="rId68"/>
    <p:sldId id="1600" r:id="rId69"/>
    <p:sldId id="1535" r:id="rId70"/>
    <p:sldId id="1601" r:id="rId71"/>
    <p:sldId id="1604" r:id="rId72"/>
    <p:sldId id="1603" r:id="rId73"/>
    <p:sldId id="1602" r:id="rId74"/>
    <p:sldId id="1605" r:id="rId75"/>
    <p:sldId id="1606" r:id="rId76"/>
    <p:sldId id="1607" r:id="rId77"/>
    <p:sldId id="1608" r:id="rId78"/>
    <p:sldId id="1609" r:id="rId79"/>
    <p:sldId id="1611" r:id="rId80"/>
    <p:sldId id="1610" r:id="rId81"/>
    <p:sldId id="1614" r:id="rId82"/>
    <p:sldId id="1615" r:id="rId83"/>
    <p:sldId id="1505" r:id="rId84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808080"/>
    <a:srgbClr val="0000FF"/>
    <a:srgbClr val="CC990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87593" autoAdjust="0"/>
  </p:normalViewPr>
  <p:slideViewPr>
    <p:cSldViewPr>
      <p:cViewPr varScale="1">
        <p:scale>
          <a:sx n="141" d="100"/>
          <a:sy n="141" d="100"/>
        </p:scale>
        <p:origin x="540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2023/12/5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fld id="{0ABFF3F5-0B85-49AA-9959-DE91384EE755}" type="slidenum">
              <a:rPr lang="en-US" altLang="zh-CN" sz="1300"/>
              <a:pPr algn="r" eaLnBrk="1" hangingPunct="1"/>
              <a:t>35</a:t>
            </a:fld>
            <a:endParaRPr lang="en-US" altLang="zh-CN" sz="1300"/>
          </a:p>
        </p:txBody>
      </p:sp>
      <p:sp>
        <p:nvSpPr>
          <p:cNvPr id="954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54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结点更大</a:t>
            </a:r>
          </a:p>
          <a:p>
            <a:pPr lvl="1" eaLnBrk="1" hangingPunct="1"/>
            <a:r>
              <a:rPr lang="zh-CN" altLang="en-US" dirty="0">
                <a:latin typeface="宋体" charset="-122"/>
                <a:ea typeface="宋体" charset="-122"/>
              </a:rPr>
              <a:t>以更少的外存访问次数来完成查找 </a:t>
            </a:r>
          </a:p>
          <a:p>
            <a:pPr lvl="1" eaLnBrk="1" hangingPunct="1"/>
            <a:r>
              <a:rPr lang="zh-CN" altLang="en-US" dirty="0">
                <a:latin typeface="宋体" charset="-122"/>
                <a:ea typeface="宋体" charset="-122"/>
              </a:rPr>
              <a:t>需要较大的缓冲区</a:t>
            </a:r>
          </a:p>
          <a:p>
            <a:pPr lvl="1" eaLnBrk="1" hangingPunct="1"/>
            <a:r>
              <a:rPr lang="zh-CN" altLang="en-US" dirty="0">
                <a:latin typeface="宋体" charset="-122"/>
                <a:ea typeface="宋体" charset="-122"/>
              </a:rPr>
              <a:t>读入一个结点也需较多时间 </a:t>
            </a:r>
          </a:p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一个结点最好能放在一个磁盘块中</a:t>
            </a:r>
          </a:p>
        </p:txBody>
      </p:sp>
    </p:spTree>
    <p:extLst>
      <p:ext uri="{BB962C8B-B14F-4D97-AF65-F5344CB8AC3E}">
        <p14:creationId xmlns:p14="http://schemas.microsoft.com/office/powerpoint/2010/main" val="233003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08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6297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83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73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76820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63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61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6.emf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Relationship Id="rId9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e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2"/>
              </a:rPr>
              <a:t>huangqun@pku.edu.cn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3334378" y="1811432"/>
            <a:ext cx="5513754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11. Index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Disadvantages of Linear Index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index may store in external storages</a:t>
            </a:r>
          </a:p>
          <a:p>
            <a:pPr lvl="1"/>
            <a:r>
              <a:rPr kumimoji="1" lang="en-US" altLang="zh-CN" dirty="0"/>
              <a:t>Needs multiple external accesses, and affects the search efficiency</a:t>
            </a:r>
          </a:p>
          <a:p>
            <a:pPr lvl="1"/>
            <a:r>
              <a:rPr lang="en-US" altLang="zh-CN" dirty="0"/>
              <a:t>Solution: use secondary linear index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Inefficient to update the </a:t>
            </a:r>
            <a:r>
              <a:rPr lang="en-US" altLang="zh-CN" dirty="0"/>
              <a:t>linear index</a:t>
            </a:r>
          </a:p>
          <a:p>
            <a:pPr lvl="1"/>
            <a:r>
              <a:rPr lang="en-US" altLang="zh-CN" dirty="0"/>
              <a:t>when records are inserted or deleted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44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DE173-83BA-470F-A4DA-ECDCB35E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Secondary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DF8C2A-735C-4A01-B941-2BACABA53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Motivation</a:t>
            </a:r>
            <a:r>
              <a:rPr kumimoji="1" lang="en-US" altLang="zh-CN" dirty="0"/>
              <a:t>: indexing information can also be huge</a:t>
            </a:r>
          </a:p>
          <a:p>
            <a:pPr lvl="1"/>
            <a:r>
              <a:rPr kumimoji="1" lang="en-US" altLang="zh-CN" dirty="0"/>
              <a:t>For example, a block in the hard disk is </a:t>
            </a:r>
            <a:r>
              <a:rPr kumimoji="1" lang="en-US" altLang="zh-CN" dirty="0">
                <a:solidFill>
                  <a:srgbClr val="FF0000"/>
                </a:solidFill>
              </a:rPr>
              <a:t>1024</a:t>
            </a:r>
            <a:r>
              <a:rPr kumimoji="1" lang="en-US" altLang="zh-CN" dirty="0"/>
              <a:t> bytes, and a </a:t>
            </a:r>
            <a:r>
              <a:rPr kumimoji="1" lang="en-US" altLang="zh-CN" dirty="0">
                <a:solidFill>
                  <a:srgbClr val="FF0000"/>
                </a:solidFill>
              </a:rPr>
              <a:t>(key, pointer)</a:t>
            </a:r>
            <a:r>
              <a:rPr kumimoji="1" lang="en-US" altLang="zh-CN" dirty="0"/>
              <a:t> pair takes 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en-US" altLang="zh-CN" dirty="0"/>
              <a:t> bytes</a:t>
            </a:r>
          </a:p>
          <a:p>
            <a:pPr lvl="1"/>
            <a:r>
              <a:rPr kumimoji="1" lang="en-US" altLang="zh-CN" dirty="0"/>
              <a:t>A block can store </a:t>
            </a:r>
            <a:r>
              <a:rPr kumimoji="1" lang="en-US" altLang="zh-CN" dirty="0">
                <a:solidFill>
                  <a:srgbClr val="FF0000"/>
                </a:solidFill>
              </a:rPr>
              <a:t>128</a:t>
            </a:r>
            <a:r>
              <a:rPr kumimoji="1" lang="en-US" altLang="zh-CN" dirty="0"/>
              <a:t> index pairs</a:t>
            </a:r>
          </a:p>
          <a:p>
            <a:pPr lvl="1"/>
            <a:r>
              <a:rPr lang="en-US" altLang="zh-CN" dirty="0"/>
              <a:t>Assume the data file has 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en-US" altLang="zh-CN" dirty="0"/>
              <a:t> records (</a:t>
            </a:r>
            <a:r>
              <a:rPr lang="en-US" altLang="zh-CN" dirty="0">
                <a:solidFill>
                  <a:srgbClr val="FF0000"/>
                </a:solidFill>
              </a:rPr>
              <a:t>10000</a:t>
            </a:r>
            <a:r>
              <a:rPr lang="en-US" altLang="zh-CN" dirty="0"/>
              <a:t> </a:t>
            </a:r>
            <a:r>
              <a:rPr kumimoji="1" lang="en-US" altLang="zh-CN" dirty="0"/>
              <a:t>pairs</a:t>
            </a:r>
            <a:r>
              <a:rPr lang="en-US" altLang="zh-CN" dirty="0"/>
              <a:t> for linear index)</a:t>
            </a:r>
          </a:p>
          <a:p>
            <a:pPr lvl="2"/>
            <a:r>
              <a:rPr kumimoji="1" lang="en-US" altLang="zh-CN" dirty="0"/>
              <a:t>10000 / 128 = 78.1</a:t>
            </a:r>
          </a:p>
          <a:p>
            <a:pPr lvl="2"/>
            <a:r>
              <a:rPr lang="en-US" altLang="zh-CN" dirty="0"/>
              <a:t>Linear index takes 79 blocks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Secondary Index</a:t>
            </a:r>
            <a:r>
              <a:rPr lang="en-US" altLang="zh-CN" dirty="0"/>
              <a:t>: index for linear index tuples</a:t>
            </a:r>
          </a:p>
          <a:p>
            <a:pPr lvl="1"/>
            <a:r>
              <a:rPr kumimoji="1" lang="en-US" altLang="zh-CN" dirty="0"/>
              <a:t>A secondary index has </a:t>
            </a:r>
            <a:r>
              <a:rPr kumimoji="1" lang="en-US" altLang="zh-CN" dirty="0">
                <a:solidFill>
                  <a:srgbClr val="FF0000"/>
                </a:solidFill>
              </a:rPr>
              <a:t>79</a:t>
            </a:r>
            <a:r>
              <a:rPr kumimoji="1" lang="en-US" altLang="zh-CN" dirty="0"/>
              <a:t> pairs</a:t>
            </a:r>
          </a:p>
          <a:p>
            <a:pPr lvl="1"/>
            <a:r>
              <a:rPr lang="en-US" altLang="zh-CN" dirty="0"/>
              <a:t>This secondary index file can fit in a block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779B9A-9FDE-4F61-ADD8-3C7FFDF743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17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659F8-38A5-4AAD-9116-3962BFEC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Secondary Index: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B5634-FAEA-4DAF-82F5-11F9496F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key in the secondary index</a:t>
            </a:r>
          </a:p>
          <a:p>
            <a:pPr lvl="1"/>
            <a:r>
              <a:rPr kumimoji="1" lang="en-US" altLang="zh-CN" dirty="0"/>
              <a:t>is a key of the first record in the referred primary index</a:t>
            </a:r>
          </a:p>
          <a:p>
            <a:r>
              <a:rPr lang="en-US" altLang="zh-CN" dirty="0"/>
              <a:t>The pointer in the secondary index</a:t>
            </a:r>
          </a:p>
          <a:p>
            <a:pPr lvl="1"/>
            <a:r>
              <a:rPr lang="en-US" altLang="zh-CN" dirty="0"/>
              <a:t>points to the starting location of the corresponding block in the primary index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17ED4-7525-4187-8EB7-59A654CFF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4AA000D6-1A33-47E3-8045-102F3C024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342782"/>
              </p:ext>
            </p:extLst>
          </p:nvPr>
        </p:nvGraphicFramePr>
        <p:xfrm>
          <a:off x="2394396" y="3985220"/>
          <a:ext cx="81661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图片" r:id="rId3" imgW="5524500" imgH="1498600" progId="Word.Picture.8">
                  <p:embed/>
                </p:oleObj>
              </mc:Choice>
              <mc:Fallback>
                <p:oleObj name="图片" r:id="rId3" imgW="5524500" imgH="1498600" progId="Word.Picture.8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396" y="3985220"/>
                        <a:ext cx="8166100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4E911165-E1D6-4B7C-B2DA-F6F828C2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5003749"/>
            <a:ext cx="2360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+mn-lt"/>
              </a:rPr>
              <a:t>Primary index</a:t>
            </a:r>
            <a:endParaRPr lang="zh-CN" altLang="en-US" sz="2000" b="1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5C1E9EC-B773-4504-A61D-72FFCA7F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76" y="4005496"/>
            <a:ext cx="23603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99"/>
                </a:solidFill>
                <a:latin typeface="+mn-lt"/>
              </a:rPr>
              <a:t>Secondary index</a:t>
            </a:r>
            <a:endParaRPr lang="zh-CN" altLang="en-US" sz="2000" b="1" dirty="0">
              <a:solidFill>
                <a:srgbClr val="000099"/>
              </a:solidFill>
              <a:latin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731594-045A-4B37-B402-E7ADDDCEC413}"/>
              </a:ext>
            </a:extLst>
          </p:cNvPr>
          <p:cNvCxnSpPr>
            <a:cxnSpLocks/>
          </p:cNvCxnSpPr>
          <p:nvPr/>
        </p:nvCxnSpPr>
        <p:spPr>
          <a:xfrm flipH="1">
            <a:off x="3474516" y="4452254"/>
            <a:ext cx="576064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7DC12E8-C25E-4E76-AFB8-CC79C1925179}"/>
              </a:ext>
            </a:extLst>
          </p:cNvPr>
          <p:cNvCxnSpPr>
            <a:cxnSpLocks/>
          </p:cNvCxnSpPr>
          <p:nvPr/>
        </p:nvCxnSpPr>
        <p:spPr>
          <a:xfrm>
            <a:off x="5058692" y="4452254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D4A5FFD-A2C1-4A8B-AD8B-CFE7E0476966}"/>
              </a:ext>
            </a:extLst>
          </p:cNvPr>
          <p:cNvCxnSpPr>
            <a:cxnSpLocks/>
          </p:cNvCxnSpPr>
          <p:nvPr/>
        </p:nvCxnSpPr>
        <p:spPr>
          <a:xfrm>
            <a:off x="6138812" y="4452254"/>
            <a:ext cx="935079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9CA1BC-DA83-40E0-9732-8C838F21FF09}"/>
              </a:ext>
            </a:extLst>
          </p:cNvPr>
          <p:cNvCxnSpPr>
            <a:cxnSpLocks/>
          </p:cNvCxnSpPr>
          <p:nvPr/>
        </p:nvCxnSpPr>
        <p:spPr>
          <a:xfrm>
            <a:off x="7226291" y="4452254"/>
            <a:ext cx="1648825" cy="288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42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Linear index, secondary index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Inverted index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Attributed based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Text based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Word Index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Full-text Index</a:t>
            </a:r>
          </a:p>
          <a:p>
            <a:r>
              <a:rPr lang="en-US" altLang="zh-CN" dirty="0"/>
              <a:t>Static index (Multiway Tree)</a:t>
            </a:r>
          </a:p>
          <a:p>
            <a:r>
              <a:rPr lang="en-US" altLang="zh-CN" dirty="0"/>
              <a:t>Dynamic index (B/B+ </a:t>
            </a:r>
            <a:r>
              <a:rPr lang="en-US" altLang="zh-CN"/>
              <a:t>trees)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142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BB658-92FC-4509-8812-4796629B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 Types of Inverted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7E8E3-B525-47D3-B781-1F545DBC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Attributed based (for databases)</a:t>
            </a:r>
          </a:p>
          <a:p>
            <a:pPr lvl="1"/>
            <a:r>
              <a:rPr lang="en-US" altLang="zh-CN" dirty="0"/>
              <a:t>Index according to one or more attributes</a:t>
            </a:r>
          </a:p>
          <a:p>
            <a:pPr lvl="1"/>
            <a:r>
              <a:rPr lang="en-US" altLang="zh-CN" dirty="0"/>
              <a:t>Specific requirements on the indexed attributes</a:t>
            </a:r>
          </a:p>
          <a:p>
            <a:endParaRPr lang="en-US" altLang="zh-CN" dirty="0"/>
          </a:p>
          <a:p>
            <a:r>
              <a:rPr lang="en-US" altLang="zh-CN" dirty="0"/>
              <a:t>Text based (for text files)</a:t>
            </a:r>
          </a:p>
          <a:p>
            <a:pPr lvl="1"/>
            <a:r>
              <a:rPr lang="en-US" altLang="zh-CN" dirty="0"/>
              <a:t>Index according to words in a text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41A9C-A7FD-4D51-86D0-37C702E6A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783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F57DF-7265-4EC6-A323-0531123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Attributed based Inverted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179D04-70AD-40ED-89D5-7EEE2A25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Inverted Index table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elements have form </a:t>
            </a:r>
            <a:r>
              <a:rPr lang="en-US" altLang="zh-CN" dirty="0">
                <a:solidFill>
                  <a:srgbClr val="FF0000"/>
                </a:solidFill>
              </a:rPr>
              <a:t>(attribute value, pointer list)</a:t>
            </a:r>
          </a:p>
          <a:p>
            <a:pPr lvl="1"/>
            <a:r>
              <a:rPr lang="en-US" altLang="zh-CN" dirty="0"/>
              <a:t>Pointer list contains all records that have this attribute value</a:t>
            </a:r>
          </a:p>
          <a:p>
            <a:pPr lvl="1"/>
            <a:r>
              <a:rPr lang="en-US" altLang="zh-CN" dirty="0"/>
              <a:t>Pointer can be either primary key or record address</a:t>
            </a:r>
          </a:p>
          <a:p>
            <a:endParaRPr lang="en-US" altLang="zh-CN" dirty="0"/>
          </a:p>
          <a:p>
            <a:r>
              <a:rPr lang="en-US" altLang="zh-CN" dirty="0"/>
              <a:t>Requirement: attribute values are discrete</a:t>
            </a:r>
          </a:p>
          <a:p>
            <a:pPr lvl="1"/>
            <a:r>
              <a:rPr lang="en-US" altLang="zh-CN" dirty="0"/>
              <a:t>Continuous values typically used B/B+ trees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Inverted Index File</a:t>
            </a:r>
            <a:r>
              <a:rPr lang="en-US" altLang="zh-CN" dirty="0"/>
              <a:t>: a file that stores </a:t>
            </a:r>
            <a:r>
              <a:rPr lang="en-US" altLang="zh-CN" dirty="0">
                <a:solidFill>
                  <a:srgbClr val="0070C0"/>
                </a:solidFill>
              </a:rPr>
              <a:t>inverted index table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048B6-740F-499C-94D3-78643D0844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4155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44679-9FCA-4E7D-835B-A52378B7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Attributed based: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04D651-D00A-4CC7-B42F-1464B2AE9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Group 485">
            <a:extLst>
              <a:ext uri="{FF2B5EF4-FFF2-40B4-BE49-F238E27FC236}">
                <a16:creationId xmlns:a16="http://schemas.microsoft.com/office/drawing/2014/main" id="{BA85B8F6-C14C-485E-AF2C-E8EC2506FE7C}"/>
              </a:ext>
            </a:extLst>
          </p:cNvPr>
          <p:cNvGraphicFramePr>
            <a:graphicFrameLocks/>
          </p:cNvGraphicFramePr>
          <p:nvPr/>
        </p:nvGraphicFramePr>
        <p:xfrm>
          <a:off x="2135560" y="1340768"/>
          <a:ext cx="7632847" cy="4542575"/>
        </p:xfrm>
        <a:graphic>
          <a:graphicData uri="http://schemas.openxmlformats.org/drawingml/2006/table">
            <a:tbl>
              <a:tblPr/>
              <a:tblGrid>
                <a:gridCol w="858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0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EMP#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NAME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Department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Profession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Specialty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Address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0155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李宇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数学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教授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代数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C105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0421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刘阳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外语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助教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英语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E310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0208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赵亮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物理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助教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力学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C211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0211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张伟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物理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讲师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原子物理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D508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0132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王亮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数学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助教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几何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E220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0119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王卓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数学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讲师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代数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B102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0330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孙丽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计算机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教授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软件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A108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0455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刘珍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外语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讲师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法语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A225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0310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周兵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计算机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讲师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英语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B423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45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0341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何江 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计算机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 助教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计算机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F406</a:t>
                      </a: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18280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itchFamily="18" charset="0"/>
                        </a:rPr>
                        <a:t>……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itchFamily="18" charset="0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T="45731" marB="4573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4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27C6-62FB-4DFC-84B1-5222E124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Attributed based: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67D2F5-2F0C-414C-9064-DECA33E30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D1038CEC-CDD7-4A5A-91F6-0A9D96826C3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3592" y="1268760"/>
            <a:ext cx="7007862" cy="4794096"/>
            <a:chOff x="2356" y="8954"/>
            <a:chExt cx="6776" cy="5698"/>
          </a:xfrm>
        </p:grpSpPr>
        <p:sp>
          <p:nvSpPr>
            <p:cNvPr id="7" name="AutoShape 19">
              <a:extLst>
                <a:ext uri="{FF2B5EF4-FFF2-40B4-BE49-F238E27FC236}">
                  <a16:creationId xmlns:a16="http://schemas.microsoft.com/office/drawing/2014/main" id="{C6079583-181E-44F9-AE76-E874405290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6" y="8954"/>
              <a:ext cx="6776" cy="569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36946629-CBA0-44C4-A3B3-D30217C9B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9090"/>
              <a:ext cx="3130" cy="407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en-US" altLang="zh-CN" sz="1400" b="1" dirty="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Department list</a:t>
              </a:r>
              <a:endParaRPr lang="en-US" altLang="zh-CN" sz="1800" b="1" dirty="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42269974-92D9-4EB9-B313-CF9082E55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9090"/>
              <a:ext cx="3130" cy="407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lvl="1" algn="ctr"/>
              <a:r>
                <a:rPr lang="en-US" altLang="zh-CN" sz="1400" b="1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EMP#</a:t>
              </a:r>
              <a:endParaRPr lang="en-US" altLang="zh-CN" sz="1800" b="1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40E49E25-4197-4888-9C0B-08959BF78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9497"/>
              <a:ext cx="3130" cy="1223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zh-CN" altLang="en-US" sz="1400" b="1">
                  <a:latin typeface="Lucida Fax" pitchFamily="18" charset="0"/>
                  <a:ea typeface="微软雅黑" pitchFamily="34" charset="-122"/>
                </a:rPr>
                <a:t>数学</a:t>
              </a:r>
            </a:p>
            <a:p>
              <a:pPr algn="ctr"/>
              <a:r>
                <a:rPr lang="zh-CN" altLang="en-US" sz="1400" b="1">
                  <a:latin typeface="Lucida Fax" pitchFamily="18" charset="0"/>
                  <a:ea typeface="微软雅黑" pitchFamily="34" charset="-122"/>
                </a:rPr>
                <a:t>物理</a:t>
              </a:r>
            </a:p>
            <a:p>
              <a:pPr algn="ctr"/>
              <a:r>
                <a:rPr lang="zh-CN" altLang="en-US" sz="1400" b="1">
                  <a:latin typeface="Lucida Fax" pitchFamily="18" charset="0"/>
                  <a:ea typeface="微软雅黑" pitchFamily="34" charset="-122"/>
                </a:rPr>
                <a:t>计算机</a:t>
              </a:r>
            </a:p>
            <a:p>
              <a:pPr algn="ctr"/>
              <a:r>
                <a:rPr lang="zh-CN" altLang="en-US" sz="1400" b="1">
                  <a:latin typeface="Lucida Fax" pitchFamily="18" charset="0"/>
                  <a:ea typeface="微软雅黑" pitchFamily="34" charset="-122"/>
                </a:rPr>
                <a:t>外语</a:t>
              </a:r>
              <a:endParaRPr lang="zh-CN" altLang="en-US" sz="1800" b="1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BCE3757-0246-4D12-B5A9-6A9523EE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9497"/>
              <a:ext cx="3130" cy="1224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0155, 0132,	0119</a:t>
              </a:r>
            </a:p>
            <a:p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0208, 0211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0330, 0310,	0341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0421, 0455</a:t>
              </a:r>
              <a:endParaRPr lang="en-US" altLang="zh-CN" sz="1800" b="1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6761168-BE34-43F4-B7B7-89864C10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10721"/>
              <a:ext cx="3129" cy="407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en-US" altLang="zh-CN" sz="1400" b="1" dirty="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Profession list</a:t>
              </a:r>
              <a:endParaRPr lang="en-US" altLang="zh-CN" sz="1800" b="1" dirty="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32840BE-655F-4A23-B4B0-39DF05B4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0721"/>
              <a:ext cx="3131" cy="407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lvl="1" algn="ctr"/>
              <a:r>
                <a:rPr lang="en-US" altLang="zh-CN" sz="1400" b="1" dirty="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EMP#</a:t>
              </a:r>
              <a:endParaRPr lang="en-US" altLang="zh-CN" sz="1800" b="1" dirty="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88B87C4F-4384-4DD0-B609-8DF4E339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11128"/>
              <a:ext cx="3129" cy="949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教授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讲师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助教</a:t>
              </a:r>
            </a:p>
            <a:p>
              <a:pPr algn="ctr"/>
              <a:endParaRPr lang="zh-CN" altLang="en-US" sz="1800" b="1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7D29AC9-0C33-4FD7-8145-F1720A48E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" y="11128"/>
              <a:ext cx="3131" cy="951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0155, 0330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0211, 0119,	0455, 0310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0421, 0208,	0132, 0341</a:t>
              </a:r>
              <a:endParaRPr lang="en-US" altLang="zh-CN" sz="1800" b="1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F97E1E5-474A-496F-B5FE-04D49FD3A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12080"/>
              <a:ext cx="3129" cy="406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en-US" altLang="zh-CN" sz="1400" b="1" dirty="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Specialty list</a:t>
              </a:r>
              <a:endParaRPr lang="en-US" altLang="zh-CN" sz="1800" b="1" dirty="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62A8ACFB-B6AB-4EA9-8368-75D93B6C4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" y="12080"/>
              <a:ext cx="3131" cy="406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lvl="1" algn="ctr"/>
              <a:r>
                <a:rPr lang="en-US" altLang="zh-CN" sz="1600" dirty="0">
                  <a:solidFill>
                    <a:schemeClr val="hlink"/>
                  </a:solidFill>
                  <a:latin typeface="Lucida Fax" pitchFamily="18" charset="0"/>
                  <a:ea typeface="微软雅黑" pitchFamily="34" charset="-122"/>
                </a:rPr>
                <a:t>EMP#</a:t>
              </a:r>
              <a:endParaRPr lang="en-US" altLang="zh-CN" sz="2000" dirty="0">
                <a:solidFill>
                  <a:schemeClr val="hlink"/>
                </a:solidFill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613857C6-2355-4E31-B9F7-131BCF92A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12486"/>
              <a:ext cx="3130" cy="1995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代数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几何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力学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原子物理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软件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英语</a:t>
              </a:r>
            </a:p>
            <a:p>
              <a:pPr algn="ctr"/>
              <a:r>
                <a:rPr lang="zh-CN" altLang="en-US" sz="1400" b="1" dirty="0">
                  <a:latin typeface="Lucida Fax" pitchFamily="18" charset="0"/>
                  <a:ea typeface="微软雅黑" pitchFamily="34" charset="-122"/>
                </a:rPr>
                <a:t>法语</a:t>
              </a:r>
              <a:endParaRPr lang="zh-CN" altLang="en-US" sz="1800" b="1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274CBABC-6047-42FA-A3B0-2EA0BB1D5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8" y="12486"/>
              <a:ext cx="3131" cy="1995"/>
            </a:xfrm>
            <a:prstGeom prst="rect">
              <a:avLst/>
            </a:prstGeom>
            <a:solidFill>
              <a:srgbClr val="FFFFFF"/>
            </a:solidFill>
            <a:ln w="222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0800" tIns="10800" rIns="10800" bIns="10800"/>
            <a:lstStyle/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0155, 0119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0132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0208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0211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0330, 0341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0421, 0310</a:t>
              </a:r>
            </a:p>
            <a:p>
              <a:pPr algn="just"/>
              <a:r>
                <a:rPr lang="en-US" altLang="zh-CN" sz="1400" b="1" dirty="0">
                  <a:latin typeface="Lucida Fax" pitchFamily="18" charset="0"/>
                  <a:ea typeface="微软雅黑" pitchFamily="34" charset="-122"/>
                </a:rPr>
                <a:t>0455</a:t>
              </a:r>
              <a:endParaRPr lang="en-US" altLang="zh-CN" sz="1800" b="1" dirty="0">
                <a:latin typeface="Lucida Fax" pitchFamily="18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57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E9F385-52C7-4594-AF74-08F085AE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Attributed based: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5E500-CDD5-4407-9309-9FC5F6C2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Efficient lookup for various attributes</a:t>
            </a:r>
          </a:p>
          <a:p>
            <a:endParaRPr lang="en-US" altLang="zh-CN" dirty="0"/>
          </a:p>
          <a:p>
            <a:r>
              <a:rPr lang="en-US" altLang="zh-CN" dirty="0"/>
              <a:t>Cons</a:t>
            </a:r>
          </a:p>
          <a:p>
            <a:pPr lvl="1"/>
            <a:r>
              <a:rPr lang="en-US" altLang="zh-CN" dirty="0"/>
              <a:t>Storage cost for inverted index table</a:t>
            </a:r>
          </a:p>
          <a:p>
            <a:pPr lvl="1"/>
            <a:r>
              <a:rPr lang="en-US" altLang="zh-CN" dirty="0"/>
              <a:t>Computational overheads when updating original data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C9F046-8BED-4536-AE76-F2F998EAF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243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1538D-B4A9-4797-9ACF-7BA834E1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based Inverted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DAF759-04C0-484C-8F2D-C9D8FCC9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Build an </a:t>
            </a:r>
            <a:r>
              <a:rPr lang="en-US" altLang="zh-CN" dirty="0">
                <a:solidFill>
                  <a:srgbClr val="0070C0"/>
                </a:solidFill>
              </a:rPr>
              <a:t>inverted index table </a:t>
            </a:r>
            <a:r>
              <a:rPr lang="en-US" altLang="zh-CN" dirty="0"/>
              <a:t>to locate file contents</a:t>
            </a:r>
          </a:p>
          <a:p>
            <a:endParaRPr lang="en-US" altLang="zh-CN" dirty="0"/>
          </a:p>
          <a:p>
            <a:r>
              <a:rPr lang="en-US" altLang="zh-CN" dirty="0"/>
              <a:t>Possible methods</a:t>
            </a:r>
          </a:p>
          <a:p>
            <a:pPr lvl="1"/>
            <a:r>
              <a:rPr lang="en-US" altLang="zh-CN" dirty="0"/>
              <a:t>Word index</a:t>
            </a:r>
          </a:p>
          <a:p>
            <a:pPr lvl="1"/>
            <a:r>
              <a:rPr lang="en-US" altLang="zh-CN" dirty="0"/>
              <a:t>Full-text index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715DE-6A5B-48EE-BDA4-3509C928A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14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Basic concepts</a:t>
            </a:r>
          </a:p>
          <a:p>
            <a:r>
              <a:rPr lang="en-US" altLang="zh-CN" dirty="0"/>
              <a:t>Linear index, secondary index</a:t>
            </a:r>
          </a:p>
          <a:p>
            <a:r>
              <a:rPr lang="en-US" altLang="zh-CN" dirty="0"/>
              <a:t>Inverted index</a:t>
            </a:r>
          </a:p>
          <a:p>
            <a:r>
              <a:rPr lang="en-US" altLang="zh-CN" dirty="0"/>
              <a:t>Static index (Multiway Tree)</a:t>
            </a:r>
          </a:p>
          <a:p>
            <a:r>
              <a:rPr lang="en-US" altLang="zh-CN" dirty="0"/>
              <a:t>Dynamic index (B/B+ trees)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89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098A0-A3A0-492F-99DC-CFBCEA23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Text-based: Word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697E0-33D3-422B-A204-B7A959FA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Retrieve keywords for each text</a:t>
            </a:r>
          </a:p>
          <a:p>
            <a:pPr lvl="1"/>
            <a:r>
              <a:rPr lang="en-US" altLang="zh-CN" dirty="0"/>
              <a:t>Data structure: keywords -&gt; text locations</a:t>
            </a:r>
          </a:p>
          <a:p>
            <a:endParaRPr lang="en-US" altLang="zh-CN" dirty="0"/>
          </a:p>
          <a:p>
            <a:r>
              <a:rPr lang="en-US" altLang="zh-CN" dirty="0"/>
              <a:t>Need to parse text into words (segmentation)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16C193-3070-4A82-AA6D-7C3C37DA2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56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9667C-C039-4CB9-92FF-0CAFDA2A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Text-based: Full-text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AA2C9-F4AF-4247-BE3F-476E1A74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A text is a long string</a:t>
            </a:r>
          </a:p>
          <a:p>
            <a:pPr lvl="1"/>
            <a:r>
              <a:rPr lang="en-US" altLang="zh-CN" dirty="0"/>
              <a:t>Data structure: substring -&gt; start locations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Pros</a:t>
            </a:r>
          </a:p>
          <a:p>
            <a:pPr lvl="1"/>
            <a:r>
              <a:rPr lang="en-US" altLang="zh-CN" dirty="0"/>
              <a:t>Lookup arbitrary content</a:t>
            </a:r>
          </a:p>
          <a:p>
            <a:pPr lvl="1"/>
            <a:r>
              <a:rPr lang="en-US" altLang="zh-CN" dirty="0"/>
              <a:t>Not limited to key words</a:t>
            </a:r>
          </a:p>
          <a:p>
            <a:endParaRPr lang="en-US" altLang="zh-CN" dirty="0"/>
          </a:p>
          <a:p>
            <a:r>
              <a:rPr lang="en-US" altLang="zh-CN" dirty="0"/>
              <a:t>Cons: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r>
              <a:rPr lang="zh-CN" altLang="en-US" dirty="0"/>
              <a:t> </a:t>
            </a:r>
            <a:r>
              <a:rPr lang="en-US" altLang="zh-CN" dirty="0"/>
              <a:t>overheads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C1CB2-11DD-4DEF-A558-D7AF96CD3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637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B4C13-A13F-4DA1-BB4F-A199BB5E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Index is More Common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41AF5-41FC-4A36-B1AA-334D5F9B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focus on </a:t>
            </a:r>
            <a:r>
              <a:rPr lang="en-US" altLang="zh-CN" dirty="0">
                <a:solidFill>
                  <a:srgbClr val="FF0000"/>
                </a:solidFill>
              </a:rPr>
              <a:t>Word Index </a:t>
            </a:r>
            <a:r>
              <a:rPr lang="en-US" altLang="zh-CN" dirty="0"/>
              <a:t>in the remaining</a:t>
            </a:r>
          </a:p>
          <a:p>
            <a:endParaRPr lang="en-US" altLang="zh-CN" dirty="0"/>
          </a:p>
          <a:p>
            <a:r>
              <a:rPr lang="en-US" altLang="zh-CN" dirty="0"/>
              <a:t>Every keyword points to a </a:t>
            </a:r>
            <a:r>
              <a:rPr lang="en-US" altLang="zh-CN" dirty="0">
                <a:solidFill>
                  <a:srgbClr val="0070C0"/>
                </a:solidFill>
              </a:rPr>
              <a:t>posting list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Posting list</a:t>
            </a:r>
          </a:p>
          <a:p>
            <a:pPr lvl="1"/>
            <a:r>
              <a:rPr lang="en-US" altLang="zh-CN" dirty="0"/>
              <a:t>The files containing this keyword +</a:t>
            </a:r>
          </a:p>
          <a:p>
            <a:pPr lvl="1"/>
            <a:r>
              <a:rPr lang="en-US" altLang="zh-CN" dirty="0"/>
              <a:t>Locations of the keyword in these files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865E0A-3FEA-4096-9A04-AA2131894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251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C9689-CD11-4414-8092-BBE9DF8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Word Index: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2F6060-6DF9-446A-8782-457F66541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C87BE49A-1082-4EB7-9364-F2497A88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1988840"/>
            <a:ext cx="5832475" cy="2565994"/>
          </a:xfrm>
          <a:prstGeom prst="rect">
            <a:avLst/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52">
            <a:extLst>
              <a:ext uri="{FF2B5EF4-FFF2-40B4-BE49-F238E27FC236}">
                <a16:creationId xmlns:a16="http://schemas.microsoft.com/office/drawing/2014/main" id="{5C7D92A5-B9C7-4749-BC96-E3980A952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664" y="2322292"/>
            <a:ext cx="5832475" cy="2699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55">
            <a:extLst>
              <a:ext uri="{FF2B5EF4-FFF2-40B4-BE49-F238E27FC236}">
                <a16:creationId xmlns:a16="http://schemas.microsoft.com/office/drawing/2014/main" id="{4BF44AD0-6A4F-48DC-874A-DF3B1A228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6" y="2393745"/>
            <a:ext cx="4525598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Please porridge hot, please porridge cold,</a:t>
            </a:r>
          </a:p>
        </p:txBody>
      </p:sp>
      <p:sp>
        <p:nvSpPr>
          <p:cNvPr id="30" name="Line 56">
            <a:extLst>
              <a:ext uri="{FF2B5EF4-FFF2-40B4-BE49-F238E27FC236}">
                <a16:creationId xmlns:a16="http://schemas.microsoft.com/office/drawing/2014/main" id="{F13D8F79-809A-47B6-84D9-F4CE1C6D7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664" y="2681150"/>
            <a:ext cx="5832475" cy="2699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Line 57">
            <a:extLst>
              <a:ext uri="{FF2B5EF4-FFF2-40B4-BE49-F238E27FC236}">
                <a16:creationId xmlns:a16="http://schemas.microsoft.com/office/drawing/2014/main" id="{999AA4F5-05A7-4CCA-9328-81FFCA915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664" y="3041595"/>
            <a:ext cx="5832475" cy="2699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Line 58">
            <a:extLst>
              <a:ext uri="{FF2B5EF4-FFF2-40B4-BE49-F238E27FC236}">
                <a16:creationId xmlns:a16="http://schemas.microsoft.com/office/drawing/2014/main" id="{D971317D-2D1E-4CFB-86DE-374B4DA72B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664" y="3402042"/>
            <a:ext cx="5832475" cy="2699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3" name="Line 59">
            <a:extLst>
              <a:ext uri="{FF2B5EF4-FFF2-40B4-BE49-F238E27FC236}">
                <a16:creationId xmlns:a16="http://schemas.microsoft.com/office/drawing/2014/main" id="{91B98206-9735-41EE-8C30-BDE0776BD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664" y="4194387"/>
            <a:ext cx="58324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Line 60">
            <a:extLst>
              <a:ext uri="{FF2B5EF4-FFF2-40B4-BE49-F238E27FC236}">
                <a16:creationId xmlns:a16="http://schemas.microsoft.com/office/drawing/2014/main" id="{2FD61CC5-9AB2-41E8-A2E8-66D3F783E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725" y="1988840"/>
            <a:ext cx="0" cy="256599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5" name="Text Box 61">
            <a:extLst>
              <a:ext uri="{FF2B5EF4-FFF2-40B4-BE49-F238E27FC236}">
                <a16:creationId xmlns:a16="http://schemas.microsoft.com/office/drawing/2014/main" id="{BB9A61FD-BD33-4F5F-BDCC-00A6F90E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051" y="2034887"/>
            <a:ext cx="856325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Doc Id</a:t>
            </a:r>
            <a:endParaRPr lang="zh-CN" altLang="en-US" sz="16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Text Box 62">
            <a:extLst>
              <a:ext uri="{FF2B5EF4-FFF2-40B4-BE49-F238E27FC236}">
                <a16:creationId xmlns:a16="http://schemas.microsoft.com/office/drawing/2014/main" id="{25A0A227-E03B-4481-BC74-CCD06131A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051" y="1988840"/>
            <a:ext cx="1534394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Text Content</a:t>
            </a:r>
            <a:endParaRPr lang="zh-CN" altLang="en-US" sz="16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Text Box 63">
            <a:extLst>
              <a:ext uri="{FF2B5EF4-FFF2-40B4-BE49-F238E27FC236}">
                <a16:creationId xmlns:a16="http://schemas.microsoft.com/office/drawing/2014/main" id="{8B05390E-9529-4E9F-A4D8-C129C293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2393745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38" name="Text Box 64">
            <a:extLst>
              <a:ext uri="{FF2B5EF4-FFF2-40B4-BE49-F238E27FC236}">
                <a16:creationId xmlns:a16="http://schemas.microsoft.com/office/drawing/2014/main" id="{D2A77F39-2758-4F24-A6CB-6F91E7A36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6" y="2754192"/>
            <a:ext cx="2933816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Please porridge in the pot,</a:t>
            </a:r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F7C8D34E-74C3-464D-B5C3-3BC4D3C9B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6" y="3114637"/>
            <a:ext cx="1675459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Nine days old.</a:t>
            </a:r>
          </a:p>
        </p:txBody>
      </p:sp>
      <p:sp>
        <p:nvSpPr>
          <p:cNvPr id="40" name="Text Box 66">
            <a:extLst>
              <a:ext uri="{FF2B5EF4-FFF2-40B4-BE49-F238E27FC236}">
                <a16:creationId xmlns:a16="http://schemas.microsoft.com/office/drawing/2014/main" id="{E4C6AC78-B10F-4776-BFCB-D79E21B2E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5" y="3473495"/>
            <a:ext cx="3733714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Some like it hot, some like it cold,</a:t>
            </a:r>
          </a:p>
        </p:txBody>
      </p:sp>
      <p:sp>
        <p:nvSpPr>
          <p:cNvPr id="41" name="Text Box 67">
            <a:extLst>
              <a:ext uri="{FF2B5EF4-FFF2-40B4-BE49-F238E27FC236}">
                <a16:creationId xmlns:a16="http://schemas.microsoft.com/office/drawing/2014/main" id="{BBA5C63B-93DD-467C-B675-6D1110B8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5" y="3833942"/>
            <a:ext cx="2549096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Some like it in the pot,</a:t>
            </a:r>
          </a:p>
        </p:txBody>
      </p:sp>
      <p:sp>
        <p:nvSpPr>
          <p:cNvPr id="42" name="Text Box 68">
            <a:extLst>
              <a:ext uri="{FF2B5EF4-FFF2-40B4-BE49-F238E27FC236}">
                <a16:creationId xmlns:a16="http://schemas.microsoft.com/office/drawing/2014/main" id="{5412449D-BF5D-410F-A94C-4CEC06D69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626" y="4194387"/>
            <a:ext cx="1675459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Nine days old.</a:t>
            </a:r>
          </a:p>
        </p:txBody>
      </p:sp>
      <p:sp>
        <p:nvSpPr>
          <p:cNvPr id="43" name="Text Box 69">
            <a:extLst>
              <a:ext uri="{FF2B5EF4-FFF2-40B4-BE49-F238E27FC236}">
                <a16:creationId xmlns:a16="http://schemas.microsoft.com/office/drawing/2014/main" id="{74AE3EC4-163D-4F1B-A2C2-2537B5AA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2754191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44" name="Text Box 70">
            <a:extLst>
              <a:ext uri="{FF2B5EF4-FFF2-40B4-BE49-F238E27FC236}">
                <a16:creationId xmlns:a16="http://schemas.microsoft.com/office/drawing/2014/main" id="{146C9F17-0EBC-4CF4-A5C7-0D21C145A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3114637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45" name="Text Box 71">
            <a:extLst>
              <a:ext uri="{FF2B5EF4-FFF2-40B4-BE49-F238E27FC236}">
                <a16:creationId xmlns:a16="http://schemas.microsoft.com/office/drawing/2014/main" id="{44541C71-F4AE-4E19-9C85-8BA981FE9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3473495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6" name="Text Box 72">
            <a:extLst>
              <a:ext uri="{FF2B5EF4-FFF2-40B4-BE49-F238E27FC236}">
                <a16:creationId xmlns:a16="http://schemas.microsoft.com/office/drawing/2014/main" id="{7DDD0EB5-6077-4EBF-BF89-6986C309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3833941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47" name="Text Box 73">
            <a:extLst>
              <a:ext uri="{FF2B5EF4-FFF2-40B4-BE49-F238E27FC236}">
                <a16:creationId xmlns:a16="http://schemas.microsoft.com/office/drawing/2014/main" id="{9B43E11C-1158-4BC4-8932-D2478A9C4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000" y="4194387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48" name="Line 75">
            <a:extLst>
              <a:ext uri="{FF2B5EF4-FFF2-40B4-BE49-F238E27FC236}">
                <a16:creationId xmlns:a16="http://schemas.microsoft.com/office/drawing/2014/main" id="{A11F672B-7636-49E0-8195-4AF59403B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689" y="3789481"/>
            <a:ext cx="5761037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90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图片 92">
            <a:extLst>
              <a:ext uri="{FF2B5EF4-FFF2-40B4-BE49-F238E27FC236}">
                <a16:creationId xmlns:a16="http://schemas.microsoft.com/office/drawing/2014/main" id="{4052F488-607C-4565-A608-A7F2EE85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54" y="552778"/>
            <a:ext cx="4936214" cy="226285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7D9AF-84D9-4332-A8D5-9CB1FD714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88DA0CC1-DB1A-409F-BF3D-5004DF3E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881" y="337716"/>
            <a:ext cx="2519363" cy="70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4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倒排索引</a:t>
            </a:r>
          </a:p>
        </p:txBody>
      </p:sp>
      <p:sp>
        <p:nvSpPr>
          <p:cNvPr id="8" name="Rectangle 97">
            <a:extLst>
              <a:ext uri="{FF2B5EF4-FFF2-40B4-BE49-F238E27FC236}">
                <a16:creationId xmlns:a16="http://schemas.microsoft.com/office/drawing/2014/main" id="{8F6DCC1E-0605-4D38-8AE2-007A765E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2" y="1196752"/>
            <a:ext cx="4752975" cy="5185976"/>
          </a:xfrm>
          <a:prstGeom prst="rect">
            <a:avLst/>
          </a:prstGeom>
          <a:noFill/>
          <a:ln w="317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Line 98">
            <a:extLst>
              <a:ext uri="{FF2B5EF4-FFF2-40B4-BE49-F238E27FC236}">
                <a16:creationId xmlns:a16="http://schemas.microsoft.com/office/drawing/2014/main" id="{37CE4EB7-AFEA-4D3C-B727-EBC84DADF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1555611"/>
            <a:ext cx="4752975" cy="15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Line 100">
            <a:extLst>
              <a:ext uri="{FF2B5EF4-FFF2-40B4-BE49-F238E27FC236}">
                <a16:creationId xmlns:a16="http://schemas.microsoft.com/office/drawing/2014/main" id="{1C42BA2C-5E2E-45C3-B9F8-BC9B15E6B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1916056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Line 101">
            <a:extLst>
              <a:ext uri="{FF2B5EF4-FFF2-40B4-BE49-F238E27FC236}">
                <a16:creationId xmlns:a16="http://schemas.microsoft.com/office/drawing/2014/main" id="{C30E1D60-CF8A-49BC-AF7F-57F812272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2276502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Line 102">
            <a:extLst>
              <a:ext uri="{FF2B5EF4-FFF2-40B4-BE49-F238E27FC236}">
                <a16:creationId xmlns:a16="http://schemas.microsoft.com/office/drawing/2014/main" id="{B34D6948-348D-4C30-8293-DDE388230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2636947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103">
            <a:extLst>
              <a:ext uri="{FF2B5EF4-FFF2-40B4-BE49-F238E27FC236}">
                <a16:creationId xmlns:a16="http://schemas.microsoft.com/office/drawing/2014/main" id="{4EA6F847-91E0-4EC7-BBA6-033199561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1112" y="3402300"/>
            <a:ext cx="4752975" cy="2699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Line 104">
            <a:extLst>
              <a:ext uri="{FF2B5EF4-FFF2-40B4-BE49-F238E27FC236}">
                <a16:creationId xmlns:a16="http://schemas.microsoft.com/office/drawing/2014/main" id="{955BE36D-3E83-41F4-A814-9F5CFC59F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3273" y="1196752"/>
            <a:ext cx="0" cy="518597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Text Box 107">
            <a:extLst>
              <a:ext uri="{FF2B5EF4-FFF2-40B4-BE49-F238E27FC236}">
                <a16:creationId xmlns:a16="http://schemas.microsoft.com/office/drawing/2014/main" id="{D186603D-C4DE-44E4-817B-8A98F89F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1601658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6" name="Text Box 113">
            <a:extLst>
              <a:ext uri="{FF2B5EF4-FFF2-40B4-BE49-F238E27FC236}">
                <a16:creationId xmlns:a16="http://schemas.microsoft.com/office/drawing/2014/main" id="{880604C6-CA6F-4C93-945A-BC1D781F0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1962104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7" name="Text Box 114">
            <a:extLst>
              <a:ext uri="{FF2B5EF4-FFF2-40B4-BE49-F238E27FC236}">
                <a16:creationId xmlns:a16="http://schemas.microsoft.com/office/drawing/2014/main" id="{391D6A85-AD9C-48BA-B9C5-559FE0B7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2322549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8" name="Text Box 115">
            <a:extLst>
              <a:ext uri="{FF2B5EF4-FFF2-40B4-BE49-F238E27FC236}">
                <a16:creationId xmlns:a16="http://schemas.microsoft.com/office/drawing/2014/main" id="{2028DFDB-B553-474E-A5D5-EF9D9DC61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2681408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9" name="Text Box 116">
            <a:extLst>
              <a:ext uri="{FF2B5EF4-FFF2-40B4-BE49-F238E27FC236}">
                <a16:creationId xmlns:a16="http://schemas.microsoft.com/office/drawing/2014/main" id="{35AC0355-9AFC-4ACF-A33A-B2F7F6AF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3041854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20" name="Text Box 117">
            <a:extLst>
              <a:ext uri="{FF2B5EF4-FFF2-40B4-BE49-F238E27FC236}">
                <a16:creationId xmlns:a16="http://schemas.microsoft.com/office/drawing/2014/main" id="{463AEE05-A722-4976-BEC0-43DD908F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3402299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6</a:t>
            </a:r>
          </a:p>
        </p:txBody>
      </p:sp>
      <p:sp>
        <p:nvSpPr>
          <p:cNvPr id="21" name="Line 118">
            <a:extLst>
              <a:ext uri="{FF2B5EF4-FFF2-40B4-BE49-F238E27FC236}">
                <a16:creationId xmlns:a16="http://schemas.microsoft.com/office/drawing/2014/main" id="{976EAB74-D5A5-4F27-AB61-22C608B9A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4573" y="1196752"/>
            <a:ext cx="1588" cy="518597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19">
            <a:extLst>
              <a:ext uri="{FF2B5EF4-FFF2-40B4-BE49-F238E27FC236}">
                <a16:creationId xmlns:a16="http://schemas.microsoft.com/office/drawing/2014/main" id="{B3F008C4-3E21-464E-81EE-DF8A428EC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2997394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33">
            <a:extLst>
              <a:ext uri="{FF2B5EF4-FFF2-40B4-BE49-F238E27FC236}">
                <a16:creationId xmlns:a16="http://schemas.microsoft.com/office/drawing/2014/main" id="{FACA1CF1-ACBD-4318-8820-D7119D6DA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3789740"/>
            <a:ext cx="4752975" cy="15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34">
            <a:extLst>
              <a:ext uri="{FF2B5EF4-FFF2-40B4-BE49-F238E27FC236}">
                <a16:creationId xmlns:a16="http://schemas.microsoft.com/office/drawing/2014/main" id="{E3182899-7A47-4A1D-805D-B1C48E44E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4150186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35">
            <a:extLst>
              <a:ext uri="{FF2B5EF4-FFF2-40B4-BE49-F238E27FC236}">
                <a16:creationId xmlns:a16="http://schemas.microsoft.com/office/drawing/2014/main" id="{A60111E1-7D08-4107-80FA-776A690A2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4510631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136">
            <a:extLst>
              <a:ext uri="{FF2B5EF4-FFF2-40B4-BE49-F238E27FC236}">
                <a16:creationId xmlns:a16="http://schemas.microsoft.com/office/drawing/2014/main" id="{1EE782FE-B1B4-4B8B-AC42-9E443F797A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4871078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Text Box 138">
            <a:extLst>
              <a:ext uri="{FF2B5EF4-FFF2-40B4-BE49-F238E27FC236}">
                <a16:creationId xmlns:a16="http://schemas.microsoft.com/office/drawing/2014/main" id="{0FFB4A49-F066-4D5C-A9C7-F4460C98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3835788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7</a:t>
            </a:r>
          </a:p>
        </p:txBody>
      </p:sp>
      <p:sp>
        <p:nvSpPr>
          <p:cNvPr id="28" name="Text Box 139">
            <a:extLst>
              <a:ext uri="{FF2B5EF4-FFF2-40B4-BE49-F238E27FC236}">
                <a16:creationId xmlns:a16="http://schemas.microsoft.com/office/drawing/2014/main" id="{0B4BB957-89B1-445E-847C-2D80A81B3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4196233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8</a:t>
            </a:r>
          </a:p>
        </p:txBody>
      </p:sp>
      <p:sp>
        <p:nvSpPr>
          <p:cNvPr id="29" name="Text Box 140">
            <a:extLst>
              <a:ext uri="{FF2B5EF4-FFF2-40B4-BE49-F238E27FC236}">
                <a16:creationId xmlns:a16="http://schemas.microsoft.com/office/drawing/2014/main" id="{3A4B924C-E36B-4AAC-A35B-0824FA8D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48" y="4556680"/>
            <a:ext cx="330540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9</a:t>
            </a:r>
          </a:p>
        </p:txBody>
      </p:sp>
      <p:sp>
        <p:nvSpPr>
          <p:cNvPr id="30" name="Text Box 141">
            <a:extLst>
              <a:ext uri="{FF2B5EF4-FFF2-40B4-BE49-F238E27FC236}">
                <a16:creationId xmlns:a16="http://schemas.microsoft.com/office/drawing/2014/main" id="{75B6E3CC-1D38-480A-B014-7A6226499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1" y="4940944"/>
            <a:ext cx="476412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10</a:t>
            </a:r>
          </a:p>
        </p:txBody>
      </p:sp>
      <p:sp>
        <p:nvSpPr>
          <p:cNvPr id="31" name="Text Box 142">
            <a:extLst>
              <a:ext uri="{FF2B5EF4-FFF2-40B4-BE49-F238E27FC236}">
                <a16:creationId xmlns:a16="http://schemas.microsoft.com/office/drawing/2014/main" id="{E9D95DF9-0719-4F80-860D-554B809CB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1" y="5323619"/>
            <a:ext cx="476412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11</a:t>
            </a:r>
          </a:p>
        </p:txBody>
      </p:sp>
      <p:sp>
        <p:nvSpPr>
          <p:cNvPr id="32" name="Line 144">
            <a:extLst>
              <a:ext uri="{FF2B5EF4-FFF2-40B4-BE49-F238E27FC236}">
                <a16:creationId xmlns:a16="http://schemas.microsoft.com/office/drawing/2014/main" id="{56B1A381-26F8-4DC9-A158-A020AA9F5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5231523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3" name="Line 145">
            <a:extLst>
              <a:ext uri="{FF2B5EF4-FFF2-40B4-BE49-F238E27FC236}">
                <a16:creationId xmlns:a16="http://schemas.microsoft.com/office/drawing/2014/main" id="{57D31FBA-3DE1-4B5B-8B57-9631F377C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5590381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Line 146">
            <a:extLst>
              <a:ext uri="{FF2B5EF4-FFF2-40B4-BE49-F238E27FC236}">
                <a16:creationId xmlns:a16="http://schemas.microsoft.com/office/drawing/2014/main" id="{68C831B8-AABA-4772-92C3-A6B8462DDC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61112" y="6022281"/>
            <a:ext cx="475297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5" name="Text Box 147">
            <a:extLst>
              <a:ext uri="{FF2B5EF4-FFF2-40B4-BE49-F238E27FC236}">
                <a16:creationId xmlns:a16="http://schemas.microsoft.com/office/drawing/2014/main" id="{DF0F5473-3B33-4D75-9518-B4B8ADCC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1" y="5661835"/>
            <a:ext cx="476412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12</a:t>
            </a:r>
          </a:p>
        </p:txBody>
      </p:sp>
      <p:sp>
        <p:nvSpPr>
          <p:cNvPr id="36" name="Text Box 148">
            <a:extLst>
              <a:ext uri="{FF2B5EF4-FFF2-40B4-BE49-F238E27FC236}">
                <a16:creationId xmlns:a16="http://schemas.microsoft.com/office/drawing/2014/main" id="{CDD91507-0227-4CD1-BF76-67D6BE2F8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7011" y="6022281"/>
            <a:ext cx="476412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13</a:t>
            </a:r>
          </a:p>
        </p:txBody>
      </p:sp>
      <p:sp>
        <p:nvSpPr>
          <p:cNvPr id="37" name="Text Box 149">
            <a:extLst>
              <a:ext uri="{FF2B5EF4-FFF2-40B4-BE49-F238E27FC236}">
                <a16:creationId xmlns:a16="http://schemas.microsoft.com/office/drawing/2014/main" id="{E19ED9B1-FB9B-479F-8C0C-F2EA39489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4" y="1269794"/>
            <a:ext cx="595035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编号</a:t>
            </a:r>
          </a:p>
        </p:txBody>
      </p:sp>
      <p:sp>
        <p:nvSpPr>
          <p:cNvPr id="38" name="Text Box 150">
            <a:extLst>
              <a:ext uri="{FF2B5EF4-FFF2-40B4-BE49-F238E27FC236}">
                <a16:creationId xmlns:a16="http://schemas.microsoft.com/office/drawing/2014/main" id="{D2BF1BA8-0419-4C08-9329-527F9DB5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4" y="1269794"/>
            <a:ext cx="595035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词语</a:t>
            </a:r>
          </a:p>
        </p:txBody>
      </p:sp>
      <p:sp>
        <p:nvSpPr>
          <p:cNvPr id="39" name="Text Box 151">
            <a:extLst>
              <a:ext uri="{FF2B5EF4-FFF2-40B4-BE49-F238E27FC236}">
                <a16:creationId xmlns:a16="http://schemas.microsoft.com/office/drawing/2014/main" id="{595C21F9-3077-4CFD-988F-2A394684F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037" y="1269794"/>
            <a:ext cx="2031325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（文档编号，位置）</a:t>
            </a:r>
          </a:p>
        </p:txBody>
      </p:sp>
      <p:sp>
        <p:nvSpPr>
          <p:cNvPr id="40" name="Text Box 152">
            <a:extLst>
              <a:ext uri="{FF2B5EF4-FFF2-40B4-BE49-F238E27FC236}">
                <a16:creationId xmlns:a16="http://schemas.microsoft.com/office/drawing/2014/main" id="{7417A4CE-45A2-4F7A-B4E8-D56F3472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999" y="1636591"/>
            <a:ext cx="630301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cold</a:t>
            </a:r>
          </a:p>
        </p:txBody>
      </p:sp>
      <p:sp>
        <p:nvSpPr>
          <p:cNvPr id="41" name="Text Box 155">
            <a:extLst>
              <a:ext uri="{FF2B5EF4-FFF2-40B4-BE49-F238E27FC236}">
                <a16:creationId xmlns:a16="http://schemas.microsoft.com/office/drawing/2014/main" id="{E1AF3152-F3DA-4031-9A32-7BF2092E9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6" y="1989098"/>
            <a:ext cx="670376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days</a:t>
            </a:r>
          </a:p>
        </p:txBody>
      </p:sp>
      <p:sp>
        <p:nvSpPr>
          <p:cNvPr id="42" name="Text Box 156">
            <a:extLst>
              <a:ext uri="{FF2B5EF4-FFF2-40B4-BE49-F238E27FC236}">
                <a16:creationId xmlns:a16="http://schemas.microsoft.com/office/drawing/2014/main" id="{59567AA8-CC2E-4852-B518-C42E654A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4" y="2357483"/>
            <a:ext cx="530915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hot</a:t>
            </a:r>
          </a:p>
        </p:txBody>
      </p:sp>
      <p:sp>
        <p:nvSpPr>
          <p:cNvPr id="43" name="Text Box 157">
            <a:extLst>
              <a:ext uri="{FF2B5EF4-FFF2-40B4-BE49-F238E27FC236}">
                <a16:creationId xmlns:a16="http://schemas.microsoft.com/office/drawing/2014/main" id="{E6BEBFDD-9A25-4CD0-A89B-B26A91C1C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3" y="2717929"/>
            <a:ext cx="388248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in</a:t>
            </a:r>
          </a:p>
        </p:txBody>
      </p:sp>
      <p:sp>
        <p:nvSpPr>
          <p:cNvPr id="44" name="Text Box 158">
            <a:extLst>
              <a:ext uri="{FF2B5EF4-FFF2-40B4-BE49-F238E27FC236}">
                <a16:creationId xmlns:a16="http://schemas.microsoft.com/office/drawing/2014/main" id="{DD72F48C-A8B5-4D9E-816C-19A18BE59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4" y="3429294"/>
            <a:ext cx="562975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like</a:t>
            </a:r>
          </a:p>
        </p:txBody>
      </p:sp>
      <p:sp>
        <p:nvSpPr>
          <p:cNvPr id="45" name="Text Box 159">
            <a:extLst>
              <a:ext uri="{FF2B5EF4-FFF2-40B4-BE49-F238E27FC236}">
                <a16:creationId xmlns:a16="http://schemas.microsoft.com/office/drawing/2014/main" id="{6F407D85-BA25-48FC-997A-BCB75D78C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0652" y="3789739"/>
            <a:ext cx="712054" cy="369418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nine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6" name="Text Box 160">
            <a:extLst>
              <a:ext uri="{FF2B5EF4-FFF2-40B4-BE49-F238E27FC236}">
                <a16:creationId xmlns:a16="http://schemas.microsoft.com/office/drawing/2014/main" id="{2178A890-BC54-4891-830F-AB72C27A8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099" y="4221640"/>
            <a:ext cx="518091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old</a:t>
            </a:r>
          </a:p>
        </p:txBody>
      </p:sp>
      <p:sp>
        <p:nvSpPr>
          <p:cNvPr id="47" name="Text Box 161">
            <a:extLst>
              <a:ext uri="{FF2B5EF4-FFF2-40B4-BE49-F238E27FC236}">
                <a16:creationId xmlns:a16="http://schemas.microsoft.com/office/drawing/2014/main" id="{43C052AC-9C50-4E5C-BDDC-38BB8C91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7" y="4582086"/>
            <a:ext cx="845103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please</a:t>
            </a:r>
          </a:p>
        </p:txBody>
      </p:sp>
      <p:sp>
        <p:nvSpPr>
          <p:cNvPr id="48" name="Text Box 162">
            <a:extLst>
              <a:ext uri="{FF2B5EF4-FFF2-40B4-BE49-F238E27FC236}">
                <a16:creationId xmlns:a16="http://schemas.microsoft.com/office/drawing/2014/main" id="{6EBF5C18-DC18-491D-9C80-C1B5EEB0B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3" y="4942531"/>
            <a:ext cx="1079142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porridge</a:t>
            </a:r>
          </a:p>
        </p:txBody>
      </p:sp>
      <p:sp>
        <p:nvSpPr>
          <p:cNvPr id="49" name="Text Box 164">
            <a:extLst>
              <a:ext uri="{FF2B5EF4-FFF2-40B4-BE49-F238E27FC236}">
                <a16:creationId xmlns:a16="http://schemas.microsoft.com/office/drawing/2014/main" id="{C6C4E235-9AC9-4A16-8CC5-4777D5F09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3" y="3070436"/>
            <a:ext cx="336952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it</a:t>
            </a:r>
          </a:p>
        </p:txBody>
      </p:sp>
      <p:sp>
        <p:nvSpPr>
          <p:cNvPr id="50" name="Text Box 165">
            <a:extLst>
              <a:ext uri="{FF2B5EF4-FFF2-40B4-BE49-F238E27FC236}">
                <a16:creationId xmlns:a16="http://schemas.microsoft.com/office/drawing/2014/main" id="{0D095999-CD63-4282-9266-6DD52A357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3" y="5237875"/>
            <a:ext cx="532518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pot</a:t>
            </a:r>
          </a:p>
        </p:txBody>
      </p:sp>
      <p:sp>
        <p:nvSpPr>
          <p:cNvPr id="51" name="Text Box 166">
            <a:extLst>
              <a:ext uri="{FF2B5EF4-FFF2-40B4-BE49-F238E27FC236}">
                <a16:creationId xmlns:a16="http://schemas.microsoft.com/office/drawing/2014/main" id="{E4C558CF-5614-4029-A79A-1E875886D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6024" y="5671363"/>
            <a:ext cx="736099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some</a:t>
            </a:r>
          </a:p>
        </p:txBody>
      </p:sp>
      <p:sp>
        <p:nvSpPr>
          <p:cNvPr id="52" name="Text Box 167">
            <a:extLst>
              <a:ext uri="{FF2B5EF4-FFF2-40B4-BE49-F238E27FC236}">
                <a16:creationId xmlns:a16="http://schemas.microsoft.com/office/drawing/2014/main" id="{508B1683-8397-4DC2-84E6-188332A0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2" y="6030221"/>
            <a:ext cx="518091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the</a:t>
            </a:r>
          </a:p>
        </p:txBody>
      </p:sp>
      <p:sp>
        <p:nvSpPr>
          <p:cNvPr id="53" name="Oval 168">
            <a:extLst>
              <a:ext uri="{FF2B5EF4-FFF2-40B4-BE49-F238E27FC236}">
                <a16:creationId xmlns:a16="http://schemas.microsoft.com/office/drawing/2014/main" id="{59A79C39-4A87-4F66-9A10-65CD78E3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644" y="409171"/>
            <a:ext cx="431800" cy="360445"/>
          </a:xfrm>
          <a:prstGeom prst="ellipse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Oval 169">
            <a:extLst>
              <a:ext uri="{FF2B5EF4-FFF2-40B4-BE49-F238E27FC236}">
                <a16:creationId xmlns:a16="http://schemas.microsoft.com/office/drawing/2014/main" id="{ACD24981-DE92-41AA-8667-839CDB8F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240" y="913703"/>
            <a:ext cx="504825" cy="28899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Text Box 170">
            <a:extLst>
              <a:ext uri="{FF2B5EF4-FFF2-40B4-BE49-F238E27FC236}">
                <a16:creationId xmlns:a16="http://schemas.microsoft.com/office/drawing/2014/main" id="{340E3558-9E23-45EA-B38D-99DA6D668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037" y="4539206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(1,1)</a:t>
            </a:r>
          </a:p>
        </p:txBody>
      </p:sp>
      <p:sp>
        <p:nvSpPr>
          <p:cNvPr id="56" name="Oval 171">
            <a:extLst>
              <a:ext uri="{FF2B5EF4-FFF2-40B4-BE49-F238E27FC236}">
                <a16:creationId xmlns:a16="http://schemas.microsoft.com/office/drawing/2014/main" id="{2BDC2A49-8094-452D-8B08-8CA06E05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2688" y="812956"/>
            <a:ext cx="647700" cy="431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172">
            <a:extLst>
              <a:ext uri="{FF2B5EF4-FFF2-40B4-BE49-F238E27FC236}">
                <a16:creationId xmlns:a16="http://schemas.microsoft.com/office/drawing/2014/main" id="{C960C8EB-E017-45ED-9458-D2362EE95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037" y="4923481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(1,2)</a:t>
            </a:r>
          </a:p>
        </p:txBody>
      </p:sp>
      <p:sp>
        <p:nvSpPr>
          <p:cNvPr id="58" name="Oval 173">
            <a:extLst>
              <a:ext uri="{FF2B5EF4-FFF2-40B4-BE49-F238E27FC236}">
                <a16:creationId xmlns:a16="http://schemas.microsoft.com/office/drawing/2014/main" id="{47E243EB-23BD-4E7C-A65D-B22F1A3EE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645" y="812956"/>
            <a:ext cx="360363" cy="4319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9" name="Text Box 174">
            <a:extLst>
              <a:ext uri="{FF2B5EF4-FFF2-40B4-BE49-F238E27FC236}">
                <a16:creationId xmlns:a16="http://schemas.microsoft.com/office/drawing/2014/main" id="{284AA0FF-CB09-4B1D-9111-714EF8E5B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62" y="2309858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(1,3)</a:t>
            </a:r>
          </a:p>
        </p:txBody>
      </p:sp>
      <p:sp>
        <p:nvSpPr>
          <p:cNvPr id="60" name="Text Box 176">
            <a:extLst>
              <a:ext uri="{FF2B5EF4-FFF2-40B4-BE49-F238E27FC236}">
                <a16:creationId xmlns:a16="http://schemas.microsoft.com/office/drawing/2014/main" id="{FD0842E4-C4EB-46F0-8E06-0064CCB0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298" y="4539206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(1,4)</a:t>
            </a:r>
          </a:p>
        </p:txBody>
      </p:sp>
      <p:sp>
        <p:nvSpPr>
          <p:cNvPr id="61" name="Text Box 177">
            <a:extLst>
              <a:ext uri="{FF2B5EF4-FFF2-40B4-BE49-F238E27FC236}">
                <a16:creationId xmlns:a16="http://schemas.microsoft.com/office/drawing/2014/main" id="{27FF9643-F62A-4D6D-A257-84344627E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5298" y="4923481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(1,5)</a:t>
            </a:r>
          </a:p>
        </p:txBody>
      </p:sp>
      <p:sp>
        <p:nvSpPr>
          <p:cNvPr id="62" name="Text Box 178">
            <a:extLst>
              <a:ext uri="{FF2B5EF4-FFF2-40B4-BE49-F238E27FC236}">
                <a16:creationId xmlns:a16="http://schemas.microsoft.com/office/drawing/2014/main" id="{A6E22C0B-2317-49A1-941F-D3F217A03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9037" y="1628652"/>
            <a:ext cx="649537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(1,6)</a:t>
            </a:r>
          </a:p>
        </p:txBody>
      </p:sp>
      <p:sp>
        <p:nvSpPr>
          <p:cNvPr id="63" name="Text Box 179">
            <a:extLst>
              <a:ext uri="{FF2B5EF4-FFF2-40B4-BE49-F238E27FC236}">
                <a16:creationId xmlns:a16="http://schemas.microsoft.com/office/drawing/2014/main" id="{79CE4A49-207D-46E0-9F2A-6B629419F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051" y="3717503"/>
            <a:ext cx="5089521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pc="-150" dirty="0">
                <a:solidFill>
                  <a:srgbClr val="2D2D8A">
                    <a:lumMod val="75000"/>
                  </a:srgbClr>
                </a:solidFill>
                <a:latin typeface="Lucida Fax" pitchFamily="18" charset="0"/>
                <a:ea typeface="微软雅黑" pitchFamily="34" charset="-122"/>
              </a:rPr>
              <a:t>Process Remaining Words</a:t>
            </a:r>
            <a:endParaRPr lang="zh-CN" altLang="en-US" sz="2800" spc="-150" dirty="0">
              <a:solidFill>
                <a:srgbClr val="2D2D8A">
                  <a:lumMod val="75000"/>
                </a:srgbClr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Oval 180">
            <a:extLst>
              <a:ext uri="{FF2B5EF4-FFF2-40B4-BE49-F238E27FC236}">
                <a16:creationId xmlns:a16="http://schemas.microsoft.com/office/drawing/2014/main" id="{49A4DC24-04CB-4ED7-ACC5-A4224C99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914" y="1189600"/>
            <a:ext cx="504825" cy="36044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Text Box 181">
            <a:extLst>
              <a:ext uri="{FF2B5EF4-FFF2-40B4-BE49-F238E27FC236}">
                <a16:creationId xmlns:a16="http://schemas.microsoft.com/office/drawing/2014/main" id="{9CB60C70-D8F0-45F6-B8C8-86F22A2C9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3024" y="4320476"/>
            <a:ext cx="2459328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800" spc="-150" dirty="0">
                <a:solidFill>
                  <a:srgbClr val="2D2D8A">
                    <a:lumMod val="75000"/>
                  </a:srgbClr>
                </a:solidFill>
                <a:latin typeface="Lucida Fax" pitchFamily="18" charset="0"/>
                <a:ea typeface="微软雅黑" pitchFamily="34" charset="-122"/>
              </a:rPr>
              <a:t>Process Doc 2</a:t>
            </a:r>
            <a:endParaRPr lang="zh-CN" altLang="en-US" sz="2800" spc="-150" dirty="0">
              <a:solidFill>
                <a:srgbClr val="2D2D8A">
                  <a:lumMod val="75000"/>
                </a:srgbClr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6" name="Text Box 182">
            <a:extLst>
              <a:ext uri="{FF2B5EF4-FFF2-40B4-BE49-F238E27FC236}">
                <a16:creationId xmlns:a16="http://schemas.microsoft.com/office/drawing/2014/main" id="{E2E469C7-BC92-431E-8595-E79F7DEA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4586" y="4539206"/>
            <a:ext cx="1054100" cy="338632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FF6600"/>
                </a:solidFill>
                <a:latin typeface="Lucida Fax" pitchFamily="18" charset="0"/>
                <a:ea typeface="微软雅黑" pitchFamily="34" charset="-122"/>
              </a:rPr>
              <a:t>（</a:t>
            </a:r>
            <a:r>
              <a:rPr lang="en-US" altLang="zh-CN" sz="1600" dirty="0">
                <a:solidFill>
                  <a:srgbClr val="FF6600"/>
                </a:solidFill>
                <a:latin typeface="Lucida Fax" pitchFamily="18" charset="0"/>
                <a:ea typeface="微软雅黑" pitchFamily="34" charset="-122"/>
              </a:rPr>
              <a:t>2,1</a:t>
            </a:r>
            <a:r>
              <a:rPr lang="zh-CN" altLang="en-US" sz="1600" dirty="0">
                <a:solidFill>
                  <a:srgbClr val="FF6600"/>
                </a:solidFill>
                <a:latin typeface="Lucida Fax" pitchFamily="18" charset="0"/>
                <a:ea typeface="微软雅黑" pitchFamily="34" charset="-122"/>
              </a:rPr>
              <a:t>）</a:t>
            </a:r>
          </a:p>
        </p:txBody>
      </p:sp>
      <p:sp>
        <p:nvSpPr>
          <p:cNvPr id="67" name="Text Box 183">
            <a:extLst>
              <a:ext uri="{FF2B5EF4-FFF2-40B4-BE49-F238E27FC236}">
                <a16:creationId xmlns:a16="http://schemas.microsoft.com/office/drawing/2014/main" id="{8E56D8C8-35AD-4EA5-A4B4-93A1D3C3E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445" y="5195674"/>
            <a:ext cx="2757487" cy="3694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dirty="0">
              <a:solidFill>
                <a:srgbClr val="2D2D8A">
                  <a:lumMod val="75000"/>
                </a:srgbClr>
              </a:solidFill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7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3004 -0.59769 " pathEditMode="relative" rAng="0" ptsTypes="AA">
                                      <p:cBhvr>
                                        <p:cTn id="12" dur="1000" spd="-100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6701 -0.67121 " pathEditMode="relative" rAng="0" ptsTypes="AA">
                                      <p:cBhvr>
                                        <p:cTn id="28" dur="1000" spd="-100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3.93064E-6 L -0.53558 -0.28324 " pathEditMode="relative" ptsTypes="AA">
                                      <p:cBhvr>
                                        <p:cTn id="44" dur="1000" spd="-100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6 -3.87283E-6 L -0.79532 -0.58728 " pathEditMode="relative" ptsTypes="AA">
                                      <p:cBhvr>
                                        <p:cTn id="78" dur="1000" spd="-100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build="allAtOnce"/>
      <p:bldP spid="55" grpId="1" build="allAtOnce"/>
      <p:bldP spid="56" grpId="0" animBg="1"/>
      <p:bldP spid="56" grpId="1" animBg="1"/>
      <p:bldP spid="57" grpId="0" build="allAtOnce"/>
      <p:bldP spid="57" grpId="1" build="allAtOnce"/>
      <p:bldP spid="58" grpId="0" animBg="1"/>
      <p:bldP spid="58" grpId="1" animBg="1"/>
      <p:bldP spid="60" grpId="0"/>
      <p:bldP spid="61" grpId="0"/>
      <p:bldP spid="62" grpId="0"/>
      <p:bldP spid="63" grpId="0" build="allAtOnce"/>
      <p:bldP spid="64" grpId="0" animBg="1"/>
      <p:bldP spid="65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9AD92-5165-4FE0-BED3-C0A4727C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Build Text-based Inverted Index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0E6F9-7100-490C-841A-230D169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process each document</a:t>
            </a:r>
          </a:p>
          <a:p>
            <a:pPr lvl="1"/>
            <a:r>
              <a:rPr lang="en-US" altLang="zh-CN" dirty="0"/>
              <a:t>Partition a document into several text records</a:t>
            </a:r>
          </a:p>
          <a:p>
            <a:pPr lvl="1"/>
            <a:r>
              <a:rPr lang="en-US" altLang="zh-CN" dirty="0"/>
              <a:t>The granularity of a record depends on practical applications</a:t>
            </a:r>
          </a:p>
          <a:p>
            <a:pPr lvl="2"/>
            <a:r>
              <a:rPr lang="en-US" altLang="zh-CN" dirty="0"/>
              <a:t>A fixed-length block</a:t>
            </a:r>
          </a:p>
          <a:p>
            <a:pPr lvl="2"/>
            <a:r>
              <a:rPr lang="en-US" altLang="zh-CN" dirty="0"/>
              <a:t>A paragraph</a:t>
            </a:r>
          </a:p>
          <a:p>
            <a:pPr lvl="2"/>
            <a:r>
              <a:rPr lang="en-US" altLang="zh-CN" dirty="0"/>
              <a:t>A section / a chapter</a:t>
            </a:r>
          </a:p>
          <a:p>
            <a:pPr lvl="2"/>
            <a:r>
              <a:rPr lang="en-US" altLang="zh-CN" dirty="0"/>
              <a:t>Even an entire document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CD8401-0538-483C-A3B2-9195D9C04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356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B50DE-800D-4602-B9EB-ADF7F655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Text-based Inverted Index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431F6-5140-4205-94C3-EA0666BE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retrieve keywords for each text record</a:t>
            </a:r>
          </a:p>
          <a:p>
            <a:endParaRPr lang="en-US" altLang="zh-CN" dirty="0"/>
          </a:p>
          <a:p>
            <a:r>
              <a:rPr lang="en-US" altLang="zh-CN" dirty="0"/>
              <a:t>Techniques</a:t>
            </a:r>
          </a:p>
          <a:p>
            <a:pPr lvl="1"/>
            <a:r>
              <a:rPr lang="en-US" altLang="zh-CN" dirty="0"/>
              <a:t>Segmentation: partition into words / phases</a:t>
            </a:r>
          </a:p>
          <a:p>
            <a:pPr lvl="2"/>
            <a:r>
              <a:rPr lang="en-US" altLang="zh-CN" dirty="0"/>
              <a:t>E.g.: </a:t>
            </a:r>
            <a:r>
              <a:rPr lang="en-US" altLang="zh-CN" dirty="0">
                <a:solidFill>
                  <a:srgbClr val="FF0000"/>
                </a:solidFill>
              </a:rPr>
              <a:t>“Data Structure” </a:t>
            </a:r>
            <a:r>
              <a:rPr lang="en-US" altLang="zh-CN" dirty="0"/>
              <a:t>should be a keyword</a:t>
            </a:r>
          </a:p>
          <a:p>
            <a:pPr lvl="1"/>
            <a:r>
              <a:rPr lang="en-US" altLang="zh-CN" dirty="0"/>
              <a:t>Stop word: discard common but useless words</a:t>
            </a:r>
          </a:p>
          <a:p>
            <a:pPr lvl="2"/>
            <a:r>
              <a:rPr lang="en-US" altLang="zh-CN" dirty="0"/>
              <a:t>E.g.: “the”, “is”, “are”, “that” …</a:t>
            </a:r>
          </a:p>
          <a:p>
            <a:pPr lvl="1"/>
            <a:r>
              <a:rPr lang="en-US" altLang="zh-CN" dirty="0"/>
              <a:t>Stemming: deal with different forms of the </a:t>
            </a:r>
            <a:r>
              <a:rPr lang="en-US" altLang="zh-CN" dirty="0">
                <a:solidFill>
                  <a:srgbClr val="0070C0"/>
                </a:solidFill>
              </a:rPr>
              <a:t>same</a:t>
            </a:r>
            <a:r>
              <a:rPr lang="en-US" altLang="zh-CN" dirty="0"/>
              <a:t> word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B9D779-8BD7-427D-B01C-6F521E8CE7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951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88A20-BDCA-4313-8655-3A7CD5EB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Text-based Inverted Index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14EC0-324F-4B21-B11A-01F96619A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Chinese Segmentation: hard problem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我知道，你不知道。我知道，你不知道我知道，你不知道</a:t>
            </a:r>
          </a:p>
          <a:p>
            <a:pPr lvl="1"/>
            <a:r>
              <a:rPr lang="zh-CN" altLang="en-US" sz="2800" dirty="0"/>
              <a:t>我知道你，不知道我。知道你不知道我，知道你不知道</a:t>
            </a:r>
          </a:p>
          <a:p>
            <a:pPr lvl="1"/>
            <a:r>
              <a:rPr lang="zh-CN" altLang="en-US" sz="2800" dirty="0"/>
              <a:t>我，知道你不知道我知道。你，不知道我知道你不知道</a:t>
            </a:r>
            <a:endParaRPr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8B1F5-CA8B-4308-938E-E3268FF19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65E484-1F9D-4A60-992F-ADC737590176}"/>
              </a:ext>
            </a:extLst>
          </p:cNvPr>
          <p:cNvSpPr/>
          <p:nvPr/>
        </p:nvSpPr>
        <p:spPr>
          <a:xfrm>
            <a:off x="479376" y="3212976"/>
            <a:ext cx="10657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我知道你不知道我知道你不知道我知道你不知道</a:t>
            </a:r>
          </a:p>
        </p:txBody>
      </p:sp>
      <p:pic>
        <p:nvPicPr>
          <p:cNvPr id="19458" name="Picture 2" descr="抖音禁止套娃是什么意思_抖音禁止套娃是什么梗_抖音禁止套娃含义分享_求知软件网">
            <a:extLst>
              <a:ext uri="{FF2B5EF4-FFF2-40B4-BE49-F238E27FC236}">
                <a16:creationId xmlns:a16="http://schemas.microsoft.com/office/drawing/2014/main" id="{56BF5933-BD3C-41ED-B61B-F7A3D38C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137047"/>
            <a:ext cx="2505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12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A3C3A-3F00-4C8E-B6C1-A1D70BEA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Text-based Inverted Index 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2B3168-84EC-413F-B619-EA38A9D0D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81DB7-BB43-45FD-BE1F-24F4EDFD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628800"/>
            <a:ext cx="6299448" cy="471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718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9003A-1D4A-4E59-A164-6448AC23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Text-based Inverted Index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2D474-46E4-4EDF-B1CB-41CC51128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Step 3</a:t>
            </a:r>
            <a:r>
              <a:rPr lang="en-US" altLang="zh-CN" dirty="0"/>
              <a:t>: Build inverted index table, and then inverted index file</a:t>
            </a:r>
          </a:p>
          <a:p>
            <a:pPr lvl="1"/>
            <a:r>
              <a:rPr lang="en-US" altLang="zh-CN" dirty="0"/>
              <a:t>After getting keywords</a:t>
            </a:r>
          </a:p>
          <a:p>
            <a:pPr lvl="1"/>
            <a:r>
              <a:rPr lang="en-US" altLang="zh-CN" dirty="0"/>
              <a:t>Build posting list of each keyword</a:t>
            </a:r>
          </a:p>
          <a:p>
            <a:pPr lvl="1"/>
            <a:r>
              <a:rPr lang="en-US" altLang="zh-CN" dirty="0"/>
              <a:t>Store posting lists into files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9D3CC-518A-44EB-BD9E-5AC9754A89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20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Scenario: Entry-Sequenced 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Entry-Sequenced Files are common form in disks</a:t>
            </a:r>
          </a:p>
          <a:p>
            <a:endParaRPr lang="en-US" altLang="zh-CN" dirty="0"/>
          </a:p>
          <a:p>
            <a:r>
              <a:rPr lang="en-US" altLang="zh-CN" dirty="0"/>
              <a:t>Order records by </a:t>
            </a:r>
            <a:r>
              <a:rPr lang="en-US" altLang="zh-CN" dirty="0">
                <a:solidFill>
                  <a:srgbClr val="FF0000"/>
                </a:solidFill>
              </a:rPr>
              <a:t>insertion time</a:t>
            </a:r>
          </a:p>
          <a:p>
            <a:pPr lvl="1"/>
            <a:r>
              <a:rPr lang="en-US" altLang="zh-CN" dirty="0"/>
              <a:t>as an unordered sequential list</a:t>
            </a:r>
          </a:p>
          <a:p>
            <a:pPr lvl="1"/>
            <a:r>
              <a:rPr lang="en-US" altLang="zh-CN" dirty="0"/>
              <a:t>search with sequential search</a:t>
            </a:r>
          </a:p>
          <a:p>
            <a:pPr lvl="1"/>
            <a:r>
              <a:rPr lang="en-US" altLang="zh-CN" dirty="0"/>
              <a:t>inefficient search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Indexing needed to support efficient search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51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40A9-76E2-4D97-A22E-AF3F510B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Lookup Keyword with Inverted Index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FC8E9-6C15-475A-BEF1-A9ABC276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Locate keyword in inverted index files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Get the posting list, get records from the posting list</a:t>
            </a:r>
          </a:p>
          <a:p>
            <a:endParaRPr lang="en-US" altLang="zh-CN" dirty="0"/>
          </a:p>
          <a:p>
            <a:r>
              <a:rPr lang="en-US" altLang="zh-CN" dirty="0"/>
              <a:t>To locate keyword more efficiently, need specific data structures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Trie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57661-1DBD-425F-A405-8ED2F8FFA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252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C09A9-CC25-42A5-B1A0-5658466E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Text-based: Pros and Cons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20AF1-632D-4111-B83B-BA6CB8F4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Pros: efficient lookup for text files</a:t>
            </a:r>
          </a:p>
          <a:p>
            <a:endParaRPr lang="en-US" altLang="zh-CN" dirty="0"/>
          </a:p>
          <a:p>
            <a:r>
              <a:rPr lang="en-US" altLang="zh-CN" dirty="0"/>
              <a:t>Cons:</a:t>
            </a:r>
          </a:p>
          <a:p>
            <a:pPr lvl="1"/>
            <a:r>
              <a:rPr lang="en-US" altLang="zh-CN" dirty="0"/>
              <a:t>Limited query: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keywords</a:t>
            </a:r>
          </a:p>
          <a:p>
            <a:pPr lvl="1"/>
            <a:r>
              <a:rPr lang="en-US" altLang="zh-CN" dirty="0"/>
              <a:t>Storage cost for inverted index tables</a:t>
            </a:r>
          </a:p>
          <a:p>
            <a:pPr lvl="1"/>
            <a:r>
              <a:rPr lang="en-US" altLang="zh-CN" dirty="0"/>
              <a:t>Hard to update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4C2F4-C6D0-4CA3-BAE0-04CED0355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963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Linear index, secondary index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Inverted index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Static index (Multiway Tree)</a:t>
            </a:r>
          </a:p>
          <a:p>
            <a:r>
              <a:rPr lang="en-US" altLang="zh-CN" dirty="0"/>
              <a:t>Dynamic index (B/B+ trees)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93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E52F4-2D3D-41A7-AB87-B12B0E36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 Index: Multiway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AF912-0E0E-463E-8D87-9D50F464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Static index</a:t>
            </a:r>
          </a:p>
          <a:p>
            <a:pPr lvl="1"/>
            <a:r>
              <a:rPr lang="en-US" altLang="zh-CN" dirty="0"/>
              <a:t>The index structure is created when the data file is initialized</a:t>
            </a:r>
          </a:p>
          <a:p>
            <a:pPr lvl="1"/>
            <a:r>
              <a:rPr kumimoji="1" lang="en-US" altLang="zh-CN" dirty="0"/>
              <a:t>Fixed once created</a:t>
            </a:r>
          </a:p>
          <a:p>
            <a:pPr lvl="1"/>
            <a:r>
              <a:rPr lang="en-US" altLang="zh-CN" dirty="0"/>
              <a:t>Only changes with an explicit reorganization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Binary trees?</a:t>
            </a:r>
          </a:p>
          <a:p>
            <a:r>
              <a:rPr kumimoji="1" lang="en-US" altLang="zh-CN" dirty="0"/>
              <a:t>A more efficient method: </a:t>
            </a:r>
            <a:r>
              <a:rPr kumimoji="1" lang="en-US" altLang="zh-CN" dirty="0">
                <a:solidFill>
                  <a:srgbClr val="0070C0"/>
                </a:solidFill>
              </a:rPr>
              <a:t>multi-way tree</a:t>
            </a:r>
          </a:p>
          <a:p>
            <a:pPr lvl="1"/>
            <a:r>
              <a:rPr kumimoji="1" lang="en-US" altLang="zh-CN" dirty="0"/>
              <a:t>Reduce the number of external access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4C8F80-64C0-4227-8A18-9D8041928C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7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61E40-EDE4-4FF8-A27C-130C340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Multi-Way Trees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B1131-FA69-49B0-A5E5-CF3B798E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Definition: a tree that can have more than </a:t>
            </a:r>
            <a:r>
              <a:rPr lang="en-US" altLang="zh-CN" dirty="0">
                <a:solidFill>
                  <a:srgbClr val="0070C0"/>
                </a:solidFill>
              </a:rPr>
              <a:t>two</a:t>
            </a:r>
            <a:r>
              <a:rPr lang="en-US" altLang="zh-CN" dirty="0"/>
              <a:t> children </a:t>
            </a:r>
          </a:p>
          <a:p>
            <a:endParaRPr lang="en-US" altLang="zh-CN" dirty="0"/>
          </a:p>
          <a:p>
            <a:r>
              <a:rPr lang="en-US" altLang="zh-CN" dirty="0"/>
              <a:t>A </a:t>
            </a:r>
            <a:r>
              <a:rPr lang="en-US" altLang="zh-CN" b="1" dirty="0"/>
              <a:t>multi-way tree of order m</a:t>
            </a:r>
            <a:r>
              <a:rPr lang="en-US" altLang="zh-CN" dirty="0"/>
              <a:t> (or an </a:t>
            </a:r>
            <a:r>
              <a:rPr lang="en-US" altLang="zh-CN" b="1" dirty="0"/>
              <a:t>m-way tree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A tree can have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children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Compared to binary tree:</a:t>
            </a:r>
          </a:p>
          <a:p>
            <a:pPr lvl="1"/>
            <a:r>
              <a:rPr lang="en-US" altLang="zh-CN" dirty="0"/>
              <a:t>Multi-way tree is flatter</a:t>
            </a:r>
          </a:p>
          <a:p>
            <a:pPr lvl="1"/>
            <a:r>
              <a:rPr lang="en-US" altLang="zh-CN" dirty="0"/>
              <a:t>Less disk accesses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94A1A-6312-4AD0-A41A-116BBD95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040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705" name="AutoShape 201"/>
          <p:cNvSpPr>
            <a:spLocks noChangeArrowheads="1"/>
          </p:cNvSpPr>
          <p:nvPr/>
        </p:nvSpPr>
        <p:spPr bwMode="auto">
          <a:xfrm>
            <a:off x="9034464" y="3257551"/>
            <a:ext cx="942975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508" name="AutoShape 4"/>
          <p:cNvSpPr>
            <a:spLocks noChangeArrowheads="1"/>
          </p:cNvSpPr>
          <p:nvPr/>
        </p:nvSpPr>
        <p:spPr bwMode="auto">
          <a:xfrm>
            <a:off x="2338388" y="377826"/>
            <a:ext cx="7429500" cy="2455863"/>
          </a:xfrm>
          <a:prstGeom prst="triangle">
            <a:avLst>
              <a:gd name="adj" fmla="val 50000"/>
            </a:avLst>
          </a:prstGeom>
          <a:noFill/>
          <a:ln w="317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348" name="Oval 5"/>
          <p:cNvSpPr>
            <a:spLocks noChangeArrowheads="1"/>
          </p:cNvSpPr>
          <p:nvPr/>
        </p:nvSpPr>
        <p:spPr bwMode="auto">
          <a:xfrm>
            <a:off x="6064250" y="682625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49" name="Oval 6"/>
          <p:cNvSpPr>
            <a:spLocks noChangeArrowheads="1"/>
          </p:cNvSpPr>
          <p:nvPr/>
        </p:nvSpPr>
        <p:spPr bwMode="auto">
          <a:xfrm>
            <a:off x="4068764" y="1827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50" name="Oval 7"/>
          <p:cNvSpPr>
            <a:spLocks noChangeArrowheads="1"/>
          </p:cNvSpPr>
          <p:nvPr/>
        </p:nvSpPr>
        <p:spPr bwMode="auto">
          <a:xfrm>
            <a:off x="8032750" y="1827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51" name="Oval 8"/>
          <p:cNvSpPr>
            <a:spLocks noChangeArrowheads="1"/>
          </p:cNvSpPr>
          <p:nvPr/>
        </p:nvSpPr>
        <p:spPr bwMode="auto">
          <a:xfrm>
            <a:off x="2892425" y="2439988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52" name="Oval 9"/>
          <p:cNvSpPr>
            <a:spLocks noChangeArrowheads="1"/>
          </p:cNvSpPr>
          <p:nvPr/>
        </p:nvSpPr>
        <p:spPr bwMode="auto">
          <a:xfrm>
            <a:off x="4930776" y="24399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53" name="Oval 10"/>
          <p:cNvSpPr>
            <a:spLocks noChangeArrowheads="1"/>
          </p:cNvSpPr>
          <p:nvPr/>
        </p:nvSpPr>
        <p:spPr bwMode="auto">
          <a:xfrm>
            <a:off x="6899276" y="24399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3515" name="Oval 11"/>
          <p:cNvSpPr>
            <a:spLocks noChangeArrowheads="1"/>
          </p:cNvSpPr>
          <p:nvPr/>
        </p:nvSpPr>
        <p:spPr bwMode="auto">
          <a:xfrm>
            <a:off x="8975726" y="24399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55" name="AutoShape 12"/>
          <p:cNvCxnSpPr>
            <a:cxnSpLocks noChangeShapeType="1"/>
          </p:cNvCxnSpPr>
          <p:nvPr/>
        </p:nvCxnSpPr>
        <p:spPr bwMode="auto">
          <a:xfrm flipV="1">
            <a:off x="3035301" y="2000250"/>
            <a:ext cx="1057275" cy="469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56" name="AutoShape 13"/>
          <p:cNvCxnSpPr>
            <a:cxnSpLocks noChangeShapeType="1"/>
          </p:cNvCxnSpPr>
          <p:nvPr/>
        </p:nvCxnSpPr>
        <p:spPr bwMode="auto">
          <a:xfrm>
            <a:off x="4210050" y="2000250"/>
            <a:ext cx="744538" cy="469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57" name="AutoShape 14"/>
          <p:cNvCxnSpPr>
            <a:cxnSpLocks noChangeShapeType="1"/>
          </p:cNvCxnSpPr>
          <p:nvPr/>
        </p:nvCxnSpPr>
        <p:spPr bwMode="auto">
          <a:xfrm flipV="1">
            <a:off x="4210050" y="784226"/>
            <a:ext cx="185420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58" name="AutoShape 15"/>
          <p:cNvCxnSpPr>
            <a:cxnSpLocks noChangeShapeType="1"/>
          </p:cNvCxnSpPr>
          <p:nvPr/>
        </p:nvCxnSpPr>
        <p:spPr bwMode="auto">
          <a:xfrm>
            <a:off x="6230939" y="784226"/>
            <a:ext cx="1825625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59" name="AutoShape 16"/>
          <p:cNvCxnSpPr>
            <a:cxnSpLocks noChangeShapeType="1"/>
          </p:cNvCxnSpPr>
          <p:nvPr/>
        </p:nvCxnSpPr>
        <p:spPr bwMode="auto">
          <a:xfrm flipH="1">
            <a:off x="7042151" y="2000250"/>
            <a:ext cx="1014413" cy="469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60" name="AutoShape 17"/>
          <p:cNvCxnSpPr>
            <a:cxnSpLocks noChangeShapeType="1"/>
          </p:cNvCxnSpPr>
          <p:nvPr/>
        </p:nvCxnSpPr>
        <p:spPr bwMode="auto">
          <a:xfrm>
            <a:off x="8174038" y="2000250"/>
            <a:ext cx="825500" cy="4699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61" name="Oval 18"/>
          <p:cNvSpPr>
            <a:spLocks noChangeArrowheads="1"/>
          </p:cNvSpPr>
          <p:nvPr/>
        </p:nvSpPr>
        <p:spPr bwMode="auto">
          <a:xfrm>
            <a:off x="2370139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62" name="Oval 19"/>
          <p:cNvSpPr>
            <a:spLocks noChangeArrowheads="1"/>
          </p:cNvSpPr>
          <p:nvPr/>
        </p:nvSpPr>
        <p:spPr bwMode="auto">
          <a:xfrm>
            <a:off x="3352801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63" name="AutoShape 20"/>
          <p:cNvCxnSpPr>
            <a:cxnSpLocks noChangeShapeType="1"/>
          </p:cNvCxnSpPr>
          <p:nvPr/>
        </p:nvCxnSpPr>
        <p:spPr bwMode="auto">
          <a:xfrm flipV="1">
            <a:off x="2454276" y="2643188"/>
            <a:ext cx="523875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64" name="AutoShape 21"/>
          <p:cNvCxnSpPr>
            <a:cxnSpLocks noChangeShapeType="1"/>
          </p:cNvCxnSpPr>
          <p:nvPr/>
        </p:nvCxnSpPr>
        <p:spPr bwMode="auto">
          <a:xfrm>
            <a:off x="2974976" y="2643188"/>
            <a:ext cx="461963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65" name="Oval 22"/>
          <p:cNvSpPr>
            <a:spLocks noChangeArrowheads="1"/>
          </p:cNvSpPr>
          <p:nvPr/>
        </p:nvSpPr>
        <p:spPr bwMode="auto">
          <a:xfrm>
            <a:off x="4403726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66" name="Oval 23"/>
          <p:cNvSpPr>
            <a:spLocks noChangeArrowheads="1"/>
          </p:cNvSpPr>
          <p:nvPr/>
        </p:nvSpPr>
        <p:spPr bwMode="auto">
          <a:xfrm>
            <a:off x="5389564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67" name="AutoShape 24"/>
          <p:cNvCxnSpPr>
            <a:cxnSpLocks noChangeShapeType="1"/>
          </p:cNvCxnSpPr>
          <p:nvPr/>
        </p:nvCxnSpPr>
        <p:spPr bwMode="auto">
          <a:xfrm flipV="1">
            <a:off x="4487864" y="2643188"/>
            <a:ext cx="523875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68" name="AutoShape 25"/>
          <p:cNvCxnSpPr>
            <a:cxnSpLocks noChangeShapeType="1"/>
          </p:cNvCxnSpPr>
          <p:nvPr/>
        </p:nvCxnSpPr>
        <p:spPr bwMode="auto">
          <a:xfrm>
            <a:off x="5011738" y="2643188"/>
            <a:ext cx="461962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69" name="Oval 26"/>
          <p:cNvSpPr>
            <a:spLocks noChangeArrowheads="1"/>
          </p:cNvSpPr>
          <p:nvPr/>
        </p:nvSpPr>
        <p:spPr bwMode="auto">
          <a:xfrm>
            <a:off x="6386514" y="4076700"/>
            <a:ext cx="166687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70" name="Oval 27"/>
          <p:cNvSpPr>
            <a:spLocks noChangeArrowheads="1"/>
          </p:cNvSpPr>
          <p:nvPr/>
        </p:nvSpPr>
        <p:spPr bwMode="auto">
          <a:xfrm>
            <a:off x="7369176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71" name="AutoShape 28"/>
          <p:cNvCxnSpPr>
            <a:cxnSpLocks noChangeShapeType="1"/>
          </p:cNvCxnSpPr>
          <p:nvPr/>
        </p:nvCxnSpPr>
        <p:spPr bwMode="auto">
          <a:xfrm flipV="1">
            <a:off x="6470651" y="2643188"/>
            <a:ext cx="523875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72" name="AutoShape 29"/>
          <p:cNvCxnSpPr>
            <a:cxnSpLocks noChangeShapeType="1"/>
          </p:cNvCxnSpPr>
          <p:nvPr/>
        </p:nvCxnSpPr>
        <p:spPr bwMode="auto">
          <a:xfrm>
            <a:off x="6991351" y="2643188"/>
            <a:ext cx="461963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73" name="Oval 30"/>
          <p:cNvSpPr>
            <a:spLocks noChangeArrowheads="1"/>
          </p:cNvSpPr>
          <p:nvPr/>
        </p:nvSpPr>
        <p:spPr bwMode="auto">
          <a:xfrm>
            <a:off x="8448676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74" name="Oval 31"/>
          <p:cNvSpPr>
            <a:spLocks noChangeArrowheads="1"/>
          </p:cNvSpPr>
          <p:nvPr/>
        </p:nvSpPr>
        <p:spPr bwMode="auto">
          <a:xfrm>
            <a:off x="9434514" y="4076700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75" name="AutoShape 32"/>
          <p:cNvCxnSpPr>
            <a:cxnSpLocks noChangeShapeType="1"/>
          </p:cNvCxnSpPr>
          <p:nvPr/>
        </p:nvCxnSpPr>
        <p:spPr bwMode="auto">
          <a:xfrm flipV="1">
            <a:off x="8532814" y="2643188"/>
            <a:ext cx="523875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76" name="AutoShape 33"/>
          <p:cNvCxnSpPr>
            <a:cxnSpLocks noChangeShapeType="1"/>
          </p:cNvCxnSpPr>
          <p:nvPr/>
        </p:nvCxnSpPr>
        <p:spPr bwMode="auto">
          <a:xfrm>
            <a:off x="9056688" y="2643188"/>
            <a:ext cx="461962" cy="14335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77" name="Oval 34"/>
          <p:cNvSpPr>
            <a:spLocks noChangeArrowheads="1"/>
          </p:cNvSpPr>
          <p:nvPr/>
        </p:nvSpPr>
        <p:spPr bwMode="auto">
          <a:xfrm>
            <a:off x="2095500" y="4903788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78" name="Oval 35"/>
          <p:cNvSpPr>
            <a:spLocks noChangeArrowheads="1"/>
          </p:cNvSpPr>
          <p:nvPr/>
        </p:nvSpPr>
        <p:spPr bwMode="auto">
          <a:xfrm>
            <a:off x="2611439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79" name="AutoShape 36"/>
          <p:cNvCxnSpPr>
            <a:cxnSpLocks noChangeShapeType="1"/>
          </p:cNvCxnSpPr>
          <p:nvPr/>
        </p:nvCxnSpPr>
        <p:spPr bwMode="auto">
          <a:xfrm flipH="1">
            <a:off x="2178050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80" name="AutoShape 37"/>
          <p:cNvCxnSpPr>
            <a:cxnSpLocks noChangeShapeType="1"/>
          </p:cNvCxnSpPr>
          <p:nvPr/>
        </p:nvCxnSpPr>
        <p:spPr bwMode="auto">
          <a:xfrm>
            <a:off x="2454275" y="4279901"/>
            <a:ext cx="242888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81" name="Oval 38"/>
          <p:cNvSpPr>
            <a:spLocks noChangeArrowheads="1"/>
          </p:cNvSpPr>
          <p:nvPr/>
        </p:nvSpPr>
        <p:spPr bwMode="auto">
          <a:xfrm>
            <a:off x="3090864" y="49037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82" name="Oval 39"/>
          <p:cNvSpPr>
            <a:spLocks noChangeArrowheads="1"/>
          </p:cNvSpPr>
          <p:nvPr/>
        </p:nvSpPr>
        <p:spPr bwMode="auto">
          <a:xfrm>
            <a:off x="3606801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83" name="AutoShape 40"/>
          <p:cNvCxnSpPr>
            <a:cxnSpLocks noChangeShapeType="1"/>
          </p:cNvCxnSpPr>
          <p:nvPr/>
        </p:nvCxnSpPr>
        <p:spPr bwMode="auto">
          <a:xfrm flipH="1">
            <a:off x="3175000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84" name="AutoShape 41"/>
          <p:cNvCxnSpPr>
            <a:cxnSpLocks noChangeShapeType="1"/>
          </p:cNvCxnSpPr>
          <p:nvPr/>
        </p:nvCxnSpPr>
        <p:spPr bwMode="auto">
          <a:xfrm>
            <a:off x="3449639" y="4279901"/>
            <a:ext cx="244475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85" name="Oval 42"/>
          <p:cNvSpPr>
            <a:spLocks noChangeArrowheads="1"/>
          </p:cNvSpPr>
          <p:nvPr/>
        </p:nvSpPr>
        <p:spPr bwMode="auto">
          <a:xfrm>
            <a:off x="4144964" y="49037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86" name="Oval 43"/>
          <p:cNvSpPr>
            <a:spLocks noChangeArrowheads="1"/>
          </p:cNvSpPr>
          <p:nvPr/>
        </p:nvSpPr>
        <p:spPr bwMode="auto">
          <a:xfrm>
            <a:off x="4660901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87" name="AutoShape 44"/>
          <p:cNvCxnSpPr>
            <a:cxnSpLocks noChangeShapeType="1"/>
          </p:cNvCxnSpPr>
          <p:nvPr/>
        </p:nvCxnSpPr>
        <p:spPr bwMode="auto">
          <a:xfrm flipH="1">
            <a:off x="4229101" y="4279900"/>
            <a:ext cx="271463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88" name="AutoShape 45"/>
          <p:cNvCxnSpPr>
            <a:cxnSpLocks noChangeShapeType="1"/>
          </p:cNvCxnSpPr>
          <p:nvPr/>
        </p:nvCxnSpPr>
        <p:spPr bwMode="auto">
          <a:xfrm>
            <a:off x="4500564" y="4279901"/>
            <a:ext cx="244475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89" name="Oval 46"/>
          <p:cNvSpPr>
            <a:spLocks noChangeArrowheads="1"/>
          </p:cNvSpPr>
          <p:nvPr/>
        </p:nvSpPr>
        <p:spPr bwMode="auto">
          <a:xfrm>
            <a:off x="5102225" y="4903788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90" name="Oval 47"/>
          <p:cNvSpPr>
            <a:spLocks noChangeArrowheads="1"/>
          </p:cNvSpPr>
          <p:nvPr/>
        </p:nvSpPr>
        <p:spPr bwMode="auto">
          <a:xfrm>
            <a:off x="5618164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91" name="AutoShape 48"/>
          <p:cNvCxnSpPr>
            <a:cxnSpLocks noChangeShapeType="1"/>
          </p:cNvCxnSpPr>
          <p:nvPr/>
        </p:nvCxnSpPr>
        <p:spPr bwMode="auto">
          <a:xfrm flipH="1">
            <a:off x="5184775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92" name="AutoShape 49"/>
          <p:cNvCxnSpPr>
            <a:cxnSpLocks noChangeShapeType="1"/>
          </p:cNvCxnSpPr>
          <p:nvPr/>
        </p:nvCxnSpPr>
        <p:spPr bwMode="auto">
          <a:xfrm>
            <a:off x="5457826" y="4279901"/>
            <a:ext cx="244475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93" name="Oval 50"/>
          <p:cNvSpPr>
            <a:spLocks noChangeArrowheads="1"/>
          </p:cNvSpPr>
          <p:nvPr/>
        </p:nvSpPr>
        <p:spPr bwMode="auto">
          <a:xfrm>
            <a:off x="6105526" y="49037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94" name="Oval 51"/>
          <p:cNvSpPr>
            <a:spLocks noChangeArrowheads="1"/>
          </p:cNvSpPr>
          <p:nvPr/>
        </p:nvSpPr>
        <p:spPr bwMode="auto">
          <a:xfrm>
            <a:off x="6621464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95" name="AutoShape 52"/>
          <p:cNvCxnSpPr>
            <a:cxnSpLocks noChangeShapeType="1"/>
          </p:cNvCxnSpPr>
          <p:nvPr/>
        </p:nvCxnSpPr>
        <p:spPr bwMode="auto">
          <a:xfrm flipH="1">
            <a:off x="6189663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396" name="AutoShape 53"/>
          <p:cNvCxnSpPr>
            <a:cxnSpLocks noChangeShapeType="1"/>
          </p:cNvCxnSpPr>
          <p:nvPr/>
        </p:nvCxnSpPr>
        <p:spPr bwMode="auto">
          <a:xfrm>
            <a:off x="6464301" y="4279901"/>
            <a:ext cx="244475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397" name="Oval 54"/>
          <p:cNvSpPr>
            <a:spLocks noChangeArrowheads="1"/>
          </p:cNvSpPr>
          <p:nvPr/>
        </p:nvSpPr>
        <p:spPr bwMode="auto">
          <a:xfrm>
            <a:off x="7096126" y="49037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398" name="Oval 55"/>
          <p:cNvSpPr>
            <a:spLocks noChangeArrowheads="1"/>
          </p:cNvSpPr>
          <p:nvPr/>
        </p:nvSpPr>
        <p:spPr bwMode="auto">
          <a:xfrm>
            <a:off x="7613650" y="4895850"/>
            <a:ext cx="166688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399" name="AutoShape 56"/>
          <p:cNvCxnSpPr>
            <a:cxnSpLocks noChangeShapeType="1"/>
          </p:cNvCxnSpPr>
          <p:nvPr/>
        </p:nvCxnSpPr>
        <p:spPr bwMode="auto">
          <a:xfrm flipH="1">
            <a:off x="7180263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00" name="AutoShape 57"/>
          <p:cNvCxnSpPr>
            <a:cxnSpLocks noChangeShapeType="1"/>
          </p:cNvCxnSpPr>
          <p:nvPr/>
        </p:nvCxnSpPr>
        <p:spPr bwMode="auto">
          <a:xfrm>
            <a:off x="7453314" y="4279901"/>
            <a:ext cx="242887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01" name="Oval 58"/>
          <p:cNvSpPr>
            <a:spLocks noChangeArrowheads="1"/>
          </p:cNvSpPr>
          <p:nvPr/>
        </p:nvSpPr>
        <p:spPr bwMode="auto">
          <a:xfrm>
            <a:off x="8166101" y="4903788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02" name="Oval 59"/>
          <p:cNvSpPr>
            <a:spLocks noChangeArrowheads="1"/>
          </p:cNvSpPr>
          <p:nvPr/>
        </p:nvSpPr>
        <p:spPr bwMode="auto">
          <a:xfrm>
            <a:off x="8682039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03" name="AutoShape 60"/>
          <p:cNvCxnSpPr>
            <a:cxnSpLocks noChangeShapeType="1"/>
          </p:cNvCxnSpPr>
          <p:nvPr/>
        </p:nvCxnSpPr>
        <p:spPr bwMode="auto">
          <a:xfrm flipH="1">
            <a:off x="8250238" y="4279900"/>
            <a:ext cx="273050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04" name="AutoShape 61"/>
          <p:cNvCxnSpPr>
            <a:cxnSpLocks noChangeShapeType="1"/>
          </p:cNvCxnSpPr>
          <p:nvPr/>
        </p:nvCxnSpPr>
        <p:spPr bwMode="auto">
          <a:xfrm>
            <a:off x="8523289" y="4279901"/>
            <a:ext cx="242887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05" name="Oval 62"/>
          <p:cNvSpPr>
            <a:spLocks noChangeArrowheads="1"/>
          </p:cNvSpPr>
          <p:nvPr/>
        </p:nvSpPr>
        <p:spPr bwMode="auto">
          <a:xfrm>
            <a:off x="9159875" y="4903788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06" name="Oval 63"/>
          <p:cNvSpPr>
            <a:spLocks noChangeArrowheads="1"/>
          </p:cNvSpPr>
          <p:nvPr/>
        </p:nvSpPr>
        <p:spPr bwMode="auto">
          <a:xfrm>
            <a:off x="9675814" y="4895850"/>
            <a:ext cx="168275" cy="204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07" name="AutoShape 64"/>
          <p:cNvCxnSpPr>
            <a:cxnSpLocks noChangeShapeType="1"/>
          </p:cNvCxnSpPr>
          <p:nvPr/>
        </p:nvCxnSpPr>
        <p:spPr bwMode="auto">
          <a:xfrm flipH="1">
            <a:off x="9244013" y="4279900"/>
            <a:ext cx="271462" cy="623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08" name="AutoShape 65"/>
          <p:cNvCxnSpPr>
            <a:cxnSpLocks noChangeShapeType="1"/>
          </p:cNvCxnSpPr>
          <p:nvPr/>
        </p:nvCxnSpPr>
        <p:spPr bwMode="auto">
          <a:xfrm>
            <a:off x="9515476" y="4279901"/>
            <a:ext cx="244475" cy="612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09" name="Oval 66"/>
          <p:cNvSpPr>
            <a:spLocks noChangeArrowheads="1"/>
          </p:cNvSpPr>
          <p:nvPr/>
        </p:nvSpPr>
        <p:spPr bwMode="auto">
          <a:xfrm>
            <a:off x="1958975" y="5510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10" name="Oval 67"/>
          <p:cNvSpPr>
            <a:spLocks noChangeArrowheads="1"/>
          </p:cNvSpPr>
          <p:nvPr/>
        </p:nvSpPr>
        <p:spPr bwMode="auto">
          <a:xfrm>
            <a:off x="221456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11" name="AutoShape 68"/>
          <p:cNvCxnSpPr>
            <a:cxnSpLocks noChangeShapeType="1"/>
          </p:cNvCxnSpPr>
          <p:nvPr/>
        </p:nvCxnSpPr>
        <p:spPr bwMode="auto">
          <a:xfrm flipH="1">
            <a:off x="2041526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12" name="AutoShape 69"/>
          <p:cNvCxnSpPr>
            <a:cxnSpLocks noChangeShapeType="1"/>
          </p:cNvCxnSpPr>
          <p:nvPr/>
        </p:nvCxnSpPr>
        <p:spPr bwMode="auto">
          <a:xfrm>
            <a:off x="2178050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13" name="Oval 70"/>
          <p:cNvSpPr>
            <a:spLocks noChangeArrowheads="1"/>
          </p:cNvSpPr>
          <p:nvPr/>
        </p:nvSpPr>
        <p:spPr bwMode="auto">
          <a:xfrm>
            <a:off x="249078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14" name="Oval 71"/>
          <p:cNvSpPr>
            <a:spLocks noChangeArrowheads="1"/>
          </p:cNvSpPr>
          <p:nvPr/>
        </p:nvSpPr>
        <p:spPr bwMode="auto">
          <a:xfrm>
            <a:off x="2747964" y="5510213"/>
            <a:ext cx="166687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15" name="AutoShape 72"/>
          <p:cNvCxnSpPr>
            <a:cxnSpLocks noChangeShapeType="1"/>
          </p:cNvCxnSpPr>
          <p:nvPr/>
        </p:nvCxnSpPr>
        <p:spPr bwMode="auto">
          <a:xfrm flipH="1">
            <a:off x="2574926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16" name="AutoShape 73"/>
          <p:cNvCxnSpPr>
            <a:cxnSpLocks noChangeShapeType="1"/>
          </p:cNvCxnSpPr>
          <p:nvPr/>
        </p:nvCxnSpPr>
        <p:spPr bwMode="auto">
          <a:xfrm>
            <a:off x="2711450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17" name="Oval 74"/>
          <p:cNvSpPr>
            <a:spLocks noChangeArrowheads="1"/>
          </p:cNvSpPr>
          <p:nvPr/>
        </p:nvSpPr>
        <p:spPr bwMode="auto">
          <a:xfrm>
            <a:off x="296227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18" name="Oval 75"/>
          <p:cNvSpPr>
            <a:spLocks noChangeArrowheads="1"/>
          </p:cNvSpPr>
          <p:nvPr/>
        </p:nvSpPr>
        <p:spPr bwMode="auto">
          <a:xfrm>
            <a:off x="321945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19" name="AutoShape 76"/>
          <p:cNvCxnSpPr>
            <a:cxnSpLocks noChangeShapeType="1"/>
          </p:cNvCxnSpPr>
          <p:nvPr/>
        </p:nvCxnSpPr>
        <p:spPr bwMode="auto">
          <a:xfrm flipH="1">
            <a:off x="3046414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20" name="AutoShape 77"/>
          <p:cNvCxnSpPr>
            <a:cxnSpLocks noChangeShapeType="1"/>
          </p:cNvCxnSpPr>
          <p:nvPr/>
        </p:nvCxnSpPr>
        <p:spPr bwMode="auto">
          <a:xfrm>
            <a:off x="3182938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21" name="Oval 78"/>
          <p:cNvSpPr>
            <a:spLocks noChangeArrowheads="1"/>
          </p:cNvSpPr>
          <p:nvPr/>
        </p:nvSpPr>
        <p:spPr bwMode="auto">
          <a:xfrm>
            <a:off x="348615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22" name="Oval 79"/>
          <p:cNvSpPr>
            <a:spLocks noChangeArrowheads="1"/>
          </p:cNvSpPr>
          <p:nvPr/>
        </p:nvSpPr>
        <p:spPr bwMode="auto">
          <a:xfrm>
            <a:off x="374332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23" name="AutoShape 80"/>
          <p:cNvCxnSpPr>
            <a:cxnSpLocks noChangeShapeType="1"/>
          </p:cNvCxnSpPr>
          <p:nvPr/>
        </p:nvCxnSpPr>
        <p:spPr bwMode="auto">
          <a:xfrm flipH="1">
            <a:off x="3570289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24" name="AutoShape 81"/>
          <p:cNvCxnSpPr>
            <a:cxnSpLocks noChangeShapeType="1"/>
          </p:cNvCxnSpPr>
          <p:nvPr/>
        </p:nvCxnSpPr>
        <p:spPr bwMode="auto">
          <a:xfrm>
            <a:off x="3706813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25" name="Oval 82"/>
          <p:cNvSpPr>
            <a:spLocks noChangeArrowheads="1"/>
          </p:cNvSpPr>
          <p:nvPr/>
        </p:nvSpPr>
        <p:spPr bwMode="auto">
          <a:xfrm>
            <a:off x="400050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26" name="Oval 83"/>
          <p:cNvSpPr>
            <a:spLocks noChangeArrowheads="1"/>
          </p:cNvSpPr>
          <p:nvPr/>
        </p:nvSpPr>
        <p:spPr bwMode="auto">
          <a:xfrm>
            <a:off x="425767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27" name="AutoShape 84"/>
          <p:cNvCxnSpPr>
            <a:cxnSpLocks noChangeShapeType="1"/>
          </p:cNvCxnSpPr>
          <p:nvPr/>
        </p:nvCxnSpPr>
        <p:spPr bwMode="auto">
          <a:xfrm flipH="1">
            <a:off x="4084639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28" name="AutoShape 85"/>
          <p:cNvCxnSpPr>
            <a:cxnSpLocks noChangeShapeType="1"/>
          </p:cNvCxnSpPr>
          <p:nvPr/>
        </p:nvCxnSpPr>
        <p:spPr bwMode="auto">
          <a:xfrm>
            <a:off x="4221163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29" name="Oval 86"/>
          <p:cNvSpPr>
            <a:spLocks noChangeArrowheads="1"/>
          </p:cNvSpPr>
          <p:nvPr/>
        </p:nvSpPr>
        <p:spPr bwMode="auto">
          <a:xfrm>
            <a:off x="452437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30" name="Oval 87"/>
          <p:cNvSpPr>
            <a:spLocks noChangeArrowheads="1"/>
          </p:cNvSpPr>
          <p:nvPr/>
        </p:nvSpPr>
        <p:spPr bwMode="auto">
          <a:xfrm>
            <a:off x="478155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31" name="AutoShape 88"/>
          <p:cNvCxnSpPr>
            <a:cxnSpLocks noChangeShapeType="1"/>
          </p:cNvCxnSpPr>
          <p:nvPr/>
        </p:nvCxnSpPr>
        <p:spPr bwMode="auto">
          <a:xfrm flipH="1">
            <a:off x="4608514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32" name="AutoShape 89"/>
          <p:cNvCxnSpPr>
            <a:cxnSpLocks noChangeShapeType="1"/>
          </p:cNvCxnSpPr>
          <p:nvPr/>
        </p:nvCxnSpPr>
        <p:spPr bwMode="auto">
          <a:xfrm>
            <a:off x="4745038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33" name="Oval 90"/>
          <p:cNvSpPr>
            <a:spLocks noChangeArrowheads="1"/>
          </p:cNvSpPr>
          <p:nvPr/>
        </p:nvSpPr>
        <p:spPr bwMode="auto">
          <a:xfrm>
            <a:off x="497046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34" name="Oval 91"/>
          <p:cNvSpPr>
            <a:spLocks noChangeArrowheads="1"/>
          </p:cNvSpPr>
          <p:nvPr/>
        </p:nvSpPr>
        <p:spPr bwMode="auto">
          <a:xfrm>
            <a:off x="522763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35" name="AutoShape 92"/>
          <p:cNvCxnSpPr>
            <a:cxnSpLocks noChangeShapeType="1"/>
          </p:cNvCxnSpPr>
          <p:nvPr/>
        </p:nvCxnSpPr>
        <p:spPr bwMode="auto">
          <a:xfrm flipH="1">
            <a:off x="5054601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36" name="AutoShape 93"/>
          <p:cNvCxnSpPr>
            <a:cxnSpLocks noChangeShapeType="1"/>
          </p:cNvCxnSpPr>
          <p:nvPr/>
        </p:nvCxnSpPr>
        <p:spPr bwMode="auto">
          <a:xfrm>
            <a:off x="5191125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37" name="Oval 94"/>
          <p:cNvSpPr>
            <a:spLocks noChangeArrowheads="1"/>
          </p:cNvSpPr>
          <p:nvPr/>
        </p:nvSpPr>
        <p:spPr bwMode="auto">
          <a:xfrm>
            <a:off x="548163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38" name="Oval 95"/>
          <p:cNvSpPr>
            <a:spLocks noChangeArrowheads="1"/>
          </p:cNvSpPr>
          <p:nvPr/>
        </p:nvSpPr>
        <p:spPr bwMode="auto">
          <a:xfrm>
            <a:off x="573881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39" name="AutoShape 96"/>
          <p:cNvCxnSpPr>
            <a:cxnSpLocks noChangeShapeType="1"/>
          </p:cNvCxnSpPr>
          <p:nvPr/>
        </p:nvCxnSpPr>
        <p:spPr bwMode="auto">
          <a:xfrm flipH="1">
            <a:off x="5565776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40" name="AutoShape 97"/>
          <p:cNvCxnSpPr>
            <a:cxnSpLocks noChangeShapeType="1"/>
          </p:cNvCxnSpPr>
          <p:nvPr/>
        </p:nvCxnSpPr>
        <p:spPr bwMode="auto">
          <a:xfrm>
            <a:off x="5702300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41" name="Oval 98"/>
          <p:cNvSpPr>
            <a:spLocks noChangeArrowheads="1"/>
          </p:cNvSpPr>
          <p:nvPr/>
        </p:nvSpPr>
        <p:spPr bwMode="auto">
          <a:xfrm>
            <a:off x="5967414" y="5510213"/>
            <a:ext cx="166687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42" name="Oval 99"/>
          <p:cNvSpPr>
            <a:spLocks noChangeArrowheads="1"/>
          </p:cNvSpPr>
          <p:nvPr/>
        </p:nvSpPr>
        <p:spPr bwMode="auto">
          <a:xfrm>
            <a:off x="622300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43" name="AutoShape 100"/>
          <p:cNvCxnSpPr>
            <a:cxnSpLocks noChangeShapeType="1"/>
          </p:cNvCxnSpPr>
          <p:nvPr/>
        </p:nvCxnSpPr>
        <p:spPr bwMode="auto">
          <a:xfrm flipH="1">
            <a:off x="6049964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44" name="AutoShape 101"/>
          <p:cNvCxnSpPr>
            <a:cxnSpLocks noChangeShapeType="1"/>
          </p:cNvCxnSpPr>
          <p:nvPr/>
        </p:nvCxnSpPr>
        <p:spPr bwMode="auto">
          <a:xfrm>
            <a:off x="6186488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45" name="Oval 102"/>
          <p:cNvSpPr>
            <a:spLocks noChangeArrowheads="1"/>
          </p:cNvSpPr>
          <p:nvPr/>
        </p:nvSpPr>
        <p:spPr bwMode="auto">
          <a:xfrm>
            <a:off x="649287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46" name="Oval 103"/>
          <p:cNvSpPr>
            <a:spLocks noChangeArrowheads="1"/>
          </p:cNvSpPr>
          <p:nvPr/>
        </p:nvSpPr>
        <p:spPr bwMode="auto">
          <a:xfrm>
            <a:off x="675005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47" name="AutoShape 104"/>
          <p:cNvCxnSpPr>
            <a:cxnSpLocks noChangeShapeType="1"/>
          </p:cNvCxnSpPr>
          <p:nvPr/>
        </p:nvCxnSpPr>
        <p:spPr bwMode="auto">
          <a:xfrm flipH="1">
            <a:off x="6577014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48" name="AutoShape 105"/>
          <p:cNvCxnSpPr>
            <a:cxnSpLocks noChangeShapeType="1"/>
          </p:cNvCxnSpPr>
          <p:nvPr/>
        </p:nvCxnSpPr>
        <p:spPr bwMode="auto">
          <a:xfrm>
            <a:off x="6713538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49" name="Oval 106"/>
          <p:cNvSpPr>
            <a:spLocks noChangeArrowheads="1"/>
          </p:cNvSpPr>
          <p:nvPr/>
        </p:nvSpPr>
        <p:spPr bwMode="auto">
          <a:xfrm>
            <a:off x="6965950" y="5510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50" name="Oval 107"/>
          <p:cNvSpPr>
            <a:spLocks noChangeArrowheads="1"/>
          </p:cNvSpPr>
          <p:nvPr/>
        </p:nvSpPr>
        <p:spPr bwMode="auto">
          <a:xfrm>
            <a:off x="722153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51" name="AutoShape 108"/>
          <p:cNvCxnSpPr>
            <a:cxnSpLocks noChangeShapeType="1"/>
          </p:cNvCxnSpPr>
          <p:nvPr/>
        </p:nvCxnSpPr>
        <p:spPr bwMode="auto">
          <a:xfrm flipH="1">
            <a:off x="7048501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52" name="AutoShape 109"/>
          <p:cNvCxnSpPr>
            <a:cxnSpLocks noChangeShapeType="1"/>
          </p:cNvCxnSpPr>
          <p:nvPr/>
        </p:nvCxnSpPr>
        <p:spPr bwMode="auto">
          <a:xfrm>
            <a:off x="7185025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53" name="Oval 110"/>
          <p:cNvSpPr>
            <a:spLocks noChangeArrowheads="1"/>
          </p:cNvSpPr>
          <p:nvPr/>
        </p:nvSpPr>
        <p:spPr bwMode="auto">
          <a:xfrm>
            <a:off x="7477125" y="5510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54" name="Oval 111"/>
          <p:cNvSpPr>
            <a:spLocks noChangeArrowheads="1"/>
          </p:cNvSpPr>
          <p:nvPr/>
        </p:nvSpPr>
        <p:spPr bwMode="auto">
          <a:xfrm>
            <a:off x="773271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55" name="AutoShape 112"/>
          <p:cNvCxnSpPr>
            <a:cxnSpLocks noChangeShapeType="1"/>
          </p:cNvCxnSpPr>
          <p:nvPr/>
        </p:nvCxnSpPr>
        <p:spPr bwMode="auto">
          <a:xfrm flipH="1">
            <a:off x="7559676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56" name="AutoShape 113"/>
          <p:cNvCxnSpPr>
            <a:cxnSpLocks noChangeShapeType="1"/>
          </p:cNvCxnSpPr>
          <p:nvPr/>
        </p:nvCxnSpPr>
        <p:spPr bwMode="auto">
          <a:xfrm>
            <a:off x="7696200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57" name="Oval 114"/>
          <p:cNvSpPr>
            <a:spLocks noChangeArrowheads="1"/>
          </p:cNvSpPr>
          <p:nvPr/>
        </p:nvSpPr>
        <p:spPr bwMode="auto">
          <a:xfrm>
            <a:off x="8032750" y="5510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58" name="Oval 115"/>
          <p:cNvSpPr>
            <a:spLocks noChangeArrowheads="1"/>
          </p:cNvSpPr>
          <p:nvPr/>
        </p:nvSpPr>
        <p:spPr bwMode="auto">
          <a:xfrm>
            <a:off x="8289925" y="5510213"/>
            <a:ext cx="166688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59" name="AutoShape 116"/>
          <p:cNvCxnSpPr>
            <a:cxnSpLocks noChangeShapeType="1"/>
          </p:cNvCxnSpPr>
          <p:nvPr/>
        </p:nvCxnSpPr>
        <p:spPr bwMode="auto">
          <a:xfrm flipH="1">
            <a:off x="8116889" y="5106988"/>
            <a:ext cx="134937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60" name="AutoShape 117"/>
          <p:cNvCxnSpPr>
            <a:cxnSpLocks noChangeShapeType="1"/>
          </p:cNvCxnSpPr>
          <p:nvPr/>
        </p:nvCxnSpPr>
        <p:spPr bwMode="auto">
          <a:xfrm>
            <a:off x="8251825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61" name="Oval 118"/>
          <p:cNvSpPr>
            <a:spLocks noChangeArrowheads="1"/>
          </p:cNvSpPr>
          <p:nvPr/>
        </p:nvSpPr>
        <p:spPr bwMode="auto">
          <a:xfrm>
            <a:off x="8556626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62" name="Oval 119"/>
          <p:cNvSpPr>
            <a:spLocks noChangeArrowheads="1"/>
          </p:cNvSpPr>
          <p:nvPr/>
        </p:nvSpPr>
        <p:spPr bwMode="auto">
          <a:xfrm>
            <a:off x="8813801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63" name="AutoShape 120"/>
          <p:cNvCxnSpPr>
            <a:cxnSpLocks noChangeShapeType="1"/>
          </p:cNvCxnSpPr>
          <p:nvPr/>
        </p:nvCxnSpPr>
        <p:spPr bwMode="auto">
          <a:xfrm flipH="1">
            <a:off x="8640764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64" name="AutoShape 121"/>
          <p:cNvCxnSpPr>
            <a:cxnSpLocks noChangeShapeType="1"/>
          </p:cNvCxnSpPr>
          <p:nvPr/>
        </p:nvCxnSpPr>
        <p:spPr bwMode="auto">
          <a:xfrm>
            <a:off x="8777288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65" name="Oval 122"/>
          <p:cNvSpPr>
            <a:spLocks noChangeArrowheads="1"/>
          </p:cNvSpPr>
          <p:nvPr/>
        </p:nvSpPr>
        <p:spPr bwMode="auto">
          <a:xfrm>
            <a:off x="902811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3466" name="Oval 123"/>
          <p:cNvSpPr>
            <a:spLocks noChangeArrowheads="1"/>
          </p:cNvSpPr>
          <p:nvPr/>
        </p:nvSpPr>
        <p:spPr bwMode="auto">
          <a:xfrm>
            <a:off x="928528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67" name="AutoShape 124"/>
          <p:cNvCxnSpPr>
            <a:cxnSpLocks noChangeShapeType="1"/>
          </p:cNvCxnSpPr>
          <p:nvPr/>
        </p:nvCxnSpPr>
        <p:spPr bwMode="auto">
          <a:xfrm flipH="1">
            <a:off x="9112251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68" name="AutoShape 125"/>
          <p:cNvCxnSpPr>
            <a:cxnSpLocks noChangeShapeType="1"/>
          </p:cNvCxnSpPr>
          <p:nvPr/>
        </p:nvCxnSpPr>
        <p:spPr bwMode="auto">
          <a:xfrm>
            <a:off x="9248775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53469" name="Oval 126"/>
          <p:cNvSpPr>
            <a:spLocks noChangeArrowheads="1"/>
          </p:cNvSpPr>
          <p:nvPr/>
        </p:nvSpPr>
        <p:spPr bwMode="auto">
          <a:xfrm>
            <a:off x="9539289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3631" name="Oval 127"/>
          <p:cNvSpPr>
            <a:spLocks noChangeArrowheads="1"/>
          </p:cNvSpPr>
          <p:nvPr/>
        </p:nvSpPr>
        <p:spPr bwMode="auto">
          <a:xfrm>
            <a:off x="9796464" y="5510213"/>
            <a:ext cx="168275" cy="203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953471" name="AutoShape 128"/>
          <p:cNvCxnSpPr>
            <a:cxnSpLocks noChangeShapeType="1"/>
          </p:cNvCxnSpPr>
          <p:nvPr/>
        </p:nvCxnSpPr>
        <p:spPr bwMode="auto">
          <a:xfrm flipH="1">
            <a:off x="9623426" y="5106988"/>
            <a:ext cx="136525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2" name="AutoShape 129"/>
          <p:cNvCxnSpPr>
            <a:cxnSpLocks noChangeShapeType="1"/>
          </p:cNvCxnSpPr>
          <p:nvPr/>
        </p:nvCxnSpPr>
        <p:spPr bwMode="auto">
          <a:xfrm>
            <a:off x="9759950" y="5106988"/>
            <a:ext cx="120650" cy="400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3" name="AutoShape 130"/>
          <p:cNvCxnSpPr>
            <a:cxnSpLocks noChangeShapeType="1"/>
          </p:cNvCxnSpPr>
          <p:nvPr/>
        </p:nvCxnSpPr>
        <p:spPr bwMode="auto">
          <a:xfrm flipH="1">
            <a:off x="195580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4" name="AutoShape 131"/>
          <p:cNvCxnSpPr>
            <a:cxnSpLocks noChangeShapeType="1"/>
          </p:cNvCxnSpPr>
          <p:nvPr/>
        </p:nvCxnSpPr>
        <p:spPr bwMode="auto">
          <a:xfrm>
            <a:off x="2041525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5" name="AutoShape 132"/>
          <p:cNvCxnSpPr>
            <a:cxnSpLocks noChangeShapeType="1"/>
          </p:cNvCxnSpPr>
          <p:nvPr/>
        </p:nvCxnSpPr>
        <p:spPr bwMode="auto">
          <a:xfrm flipH="1">
            <a:off x="2208213" y="5703889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6" name="AutoShape 133"/>
          <p:cNvCxnSpPr>
            <a:cxnSpLocks noChangeShapeType="1"/>
          </p:cNvCxnSpPr>
          <p:nvPr/>
        </p:nvCxnSpPr>
        <p:spPr bwMode="auto">
          <a:xfrm>
            <a:off x="2293938" y="5703889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7" name="AutoShape 134"/>
          <p:cNvCxnSpPr>
            <a:cxnSpLocks noChangeShapeType="1"/>
          </p:cNvCxnSpPr>
          <p:nvPr/>
        </p:nvCxnSpPr>
        <p:spPr bwMode="auto">
          <a:xfrm flipH="1">
            <a:off x="247015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8" name="AutoShape 135"/>
          <p:cNvCxnSpPr>
            <a:cxnSpLocks noChangeShapeType="1"/>
          </p:cNvCxnSpPr>
          <p:nvPr/>
        </p:nvCxnSpPr>
        <p:spPr bwMode="auto">
          <a:xfrm>
            <a:off x="2559051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79" name="AutoShape 136"/>
          <p:cNvCxnSpPr>
            <a:cxnSpLocks noChangeShapeType="1"/>
          </p:cNvCxnSpPr>
          <p:nvPr/>
        </p:nvCxnSpPr>
        <p:spPr bwMode="auto">
          <a:xfrm flipH="1">
            <a:off x="2740025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0" name="AutoShape 137"/>
          <p:cNvCxnSpPr>
            <a:cxnSpLocks noChangeShapeType="1"/>
          </p:cNvCxnSpPr>
          <p:nvPr/>
        </p:nvCxnSpPr>
        <p:spPr bwMode="auto">
          <a:xfrm>
            <a:off x="282892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1" name="AutoShape 138"/>
          <p:cNvCxnSpPr>
            <a:cxnSpLocks noChangeShapeType="1"/>
          </p:cNvCxnSpPr>
          <p:nvPr/>
        </p:nvCxnSpPr>
        <p:spPr bwMode="auto">
          <a:xfrm flipH="1">
            <a:off x="2967039" y="5713414"/>
            <a:ext cx="90487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2" name="AutoShape 139"/>
          <p:cNvCxnSpPr>
            <a:cxnSpLocks noChangeShapeType="1"/>
          </p:cNvCxnSpPr>
          <p:nvPr/>
        </p:nvCxnSpPr>
        <p:spPr bwMode="auto">
          <a:xfrm>
            <a:off x="305752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3" name="AutoShape 140"/>
          <p:cNvCxnSpPr>
            <a:cxnSpLocks noChangeShapeType="1"/>
          </p:cNvCxnSpPr>
          <p:nvPr/>
        </p:nvCxnSpPr>
        <p:spPr bwMode="auto">
          <a:xfrm flipH="1">
            <a:off x="32242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4" name="AutoShape 141"/>
          <p:cNvCxnSpPr>
            <a:cxnSpLocks noChangeShapeType="1"/>
          </p:cNvCxnSpPr>
          <p:nvPr/>
        </p:nvCxnSpPr>
        <p:spPr bwMode="auto">
          <a:xfrm>
            <a:off x="3313113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5" name="AutoShape 142"/>
          <p:cNvCxnSpPr>
            <a:cxnSpLocks noChangeShapeType="1"/>
          </p:cNvCxnSpPr>
          <p:nvPr/>
        </p:nvCxnSpPr>
        <p:spPr bwMode="auto">
          <a:xfrm flipH="1">
            <a:off x="348138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6" name="AutoShape 143"/>
          <p:cNvCxnSpPr>
            <a:cxnSpLocks noChangeShapeType="1"/>
          </p:cNvCxnSpPr>
          <p:nvPr/>
        </p:nvCxnSpPr>
        <p:spPr bwMode="auto">
          <a:xfrm>
            <a:off x="357028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7" name="AutoShape 144"/>
          <p:cNvCxnSpPr>
            <a:cxnSpLocks noChangeShapeType="1"/>
          </p:cNvCxnSpPr>
          <p:nvPr/>
        </p:nvCxnSpPr>
        <p:spPr bwMode="auto">
          <a:xfrm flipH="1">
            <a:off x="373538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8" name="AutoShape 145"/>
          <p:cNvCxnSpPr>
            <a:cxnSpLocks noChangeShapeType="1"/>
          </p:cNvCxnSpPr>
          <p:nvPr/>
        </p:nvCxnSpPr>
        <p:spPr bwMode="auto">
          <a:xfrm>
            <a:off x="3824288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89" name="AutoShape 146"/>
          <p:cNvCxnSpPr>
            <a:cxnSpLocks noChangeShapeType="1"/>
          </p:cNvCxnSpPr>
          <p:nvPr/>
        </p:nvCxnSpPr>
        <p:spPr bwMode="auto">
          <a:xfrm flipH="1">
            <a:off x="39798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0" name="AutoShape 147"/>
          <p:cNvCxnSpPr>
            <a:cxnSpLocks noChangeShapeType="1"/>
          </p:cNvCxnSpPr>
          <p:nvPr/>
        </p:nvCxnSpPr>
        <p:spPr bwMode="auto">
          <a:xfrm>
            <a:off x="406876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1" name="AutoShape 148"/>
          <p:cNvCxnSpPr>
            <a:cxnSpLocks noChangeShapeType="1"/>
          </p:cNvCxnSpPr>
          <p:nvPr/>
        </p:nvCxnSpPr>
        <p:spPr bwMode="auto">
          <a:xfrm flipH="1">
            <a:off x="42338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2" name="AutoShape 149"/>
          <p:cNvCxnSpPr>
            <a:cxnSpLocks noChangeShapeType="1"/>
          </p:cNvCxnSpPr>
          <p:nvPr/>
        </p:nvCxnSpPr>
        <p:spPr bwMode="auto">
          <a:xfrm>
            <a:off x="432276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3" name="AutoShape 150"/>
          <p:cNvCxnSpPr>
            <a:cxnSpLocks noChangeShapeType="1"/>
          </p:cNvCxnSpPr>
          <p:nvPr/>
        </p:nvCxnSpPr>
        <p:spPr bwMode="auto">
          <a:xfrm flipH="1">
            <a:off x="45196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4" name="AutoShape 151"/>
          <p:cNvCxnSpPr>
            <a:cxnSpLocks noChangeShapeType="1"/>
          </p:cNvCxnSpPr>
          <p:nvPr/>
        </p:nvCxnSpPr>
        <p:spPr bwMode="auto">
          <a:xfrm>
            <a:off x="4605338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5" name="AutoShape 152"/>
          <p:cNvCxnSpPr>
            <a:cxnSpLocks noChangeShapeType="1"/>
          </p:cNvCxnSpPr>
          <p:nvPr/>
        </p:nvCxnSpPr>
        <p:spPr bwMode="auto">
          <a:xfrm flipH="1">
            <a:off x="477678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6" name="AutoShape 153"/>
          <p:cNvCxnSpPr>
            <a:cxnSpLocks noChangeShapeType="1"/>
          </p:cNvCxnSpPr>
          <p:nvPr/>
        </p:nvCxnSpPr>
        <p:spPr bwMode="auto">
          <a:xfrm>
            <a:off x="486251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7" name="AutoShape 154"/>
          <p:cNvCxnSpPr>
            <a:cxnSpLocks noChangeShapeType="1"/>
          </p:cNvCxnSpPr>
          <p:nvPr/>
        </p:nvCxnSpPr>
        <p:spPr bwMode="auto">
          <a:xfrm flipH="1">
            <a:off x="497840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8" name="AutoShape 155"/>
          <p:cNvCxnSpPr>
            <a:cxnSpLocks noChangeShapeType="1"/>
          </p:cNvCxnSpPr>
          <p:nvPr/>
        </p:nvCxnSpPr>
        <p:spPr bwMode="auto">
          <a:xfrm>
            <a:off x="5064125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499" name="AutoShape 156"/>
          <p:cNvCxnSpPr>
            <a:cxnSpLocks noChangeShapeType="1"/>
          </p:cNvCxnSpPr>
          <p:nvPr/>
        </p:nvCxnSpPr>
        <p:spPr bwMode="auto">
          <a:xfrm flipH="1">
            <a:off x="521970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0" name="AutoShape 157"/>
          <p:cNvCxnSpPr>
            <a:cxnSpLocks noChangeShapeType="1"/>
          </p:cNvCxnSpPr>
          <p:nvPr/>
        </p:nvCxnSpPr>
        <p:spPr bwMode="auto">
          <a:xfrm>
            <a:off x="5305425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1" name="AutoShape 158"/>
          <p:cNvCxnSpPr>
            <a:cxnSpLocks noChangeShapeType="1"/>
          </p:cNvCxnSpPr>
          <p:nvPr/>
        </p:nvCxnSpPr>
        <p:spPr bwMode="auto">
          <a:xfrm flipH="1">
            <a:off x="5462589" y="5713414"/>
            <a:ext cx="90487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2" name="AutoShape 159"/>
          <p:cNvCxnSpPr>
            <a:cxnSpLocks noChangeShapeType="1"/>
          </p:cNvCxnSpPr>
          <p:nvPr/>
        </p:nvCxnSpPr>
        <p:spPr bwMode="auto">
          <a:xfrm>
            <a:off x="5549901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3" name="AutoShape 160"/>
          <p:cNvCxnSpPr>
            <a:cxnSpLocks noChangeShapeType="1"/>
          </p:cNvCxnSpPr>
          <p:nvPr/>
        </p:nvCxnSpPr>
        <p:spPr bwMode="auto">
          <a:xfrm flipH="1">
            <a:off x="57197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4" name="AutoShape 161"/>
          <p:cNvCxnSpPr>
            <a:cxnSpLocks noChangeShapeType="1"/>
          </p:cNvCxnSpPr>
          <p:nvPr/>
        </p:nvCxnSpPr>
        <p:spPr bwMode="auto">
          <a:xfrm>
            <a:off x="580707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5" name="AutoShape 162"/>
          <p:cNvCxnSpPr>
            <a:cxnSpLocks noChangeShapeType="1"/>
          </p:cNvCxnSpPr>
          <p:nvPr/>
        </p:nvCxnSpPr>
        <p:spPr bwMode="auto">
          <a:xfrm flipH="1">
            <a:off x="59610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6" name="AutoShape 163"/>
          <p:cNvCxnSpPr>
            <a:cxnSpLocks noChangeShapeType="1"/>
          </p:cNvCxnSpPr>
          <p:nvPr/>
        </p:nvCxnSpPr>
        <p:spPr bwMode="auto">
          <a:xfrm>
            <a:off x="604837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7" name="AutoShape 164"/>
          <p:cNvCxnSpPr>
            <a:cxnSpLocks noChangeShapeType="1"/>
          </p:cNvCxnSpPr>
          <p:nvPr/>
        </p:nvCxnSpPr>
        <p:spPr bwMode="auto">
          <a:xfrm flipH="1">
            <a:off x="621823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8" name="AutoShape 165"/>
          <p:cNvCxnSpPr>
            <a:cxnSpLocks noChangeShapeType="1"/>
          </p:cNvCxnSpPr>
          <p:nvPr/>
        </p:nvCxnSpPr>
        <p:spPr bwMode="auto">
          <a:xfrm>
            <a:off x="6305551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09" name="AutoShape 166"/>
          <p:cNvCxnSpPr>
            <a:cxnSpLocks noChangeShapeType="1"/>
          </p:cNvCxnSpPr>
          <p:nvPr/>
        </p:nvCxnSpPr>
        <p:spPr bwMode="auto">
          <a:xfrm flipH="1">
            <a:off x="64754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0" name="AutoShape 167"/>
          <p:cNvCxnSpPr>
            <a:cxnSpLocks noChangeShapeType="1"/>
          </p:cNvCxnSpPr>
          <p:nvPr/>
        </p:nvCxnSpPr>
        <p:spPr bwMode="auto">
          <a:xfrm>
            <a:off x="6561138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1" name="AutoShape 168"/>
          <p:cNvCxnSpPr>
            <a:cxnSpLocks noChangeShapeType="1"/>
          </p:cNvCxnSpPr>
          <p:nvPr/>
        </p:nvCxnSpPr>
        <p:spPr bwMode="auto">
          <a:xfrm flipH="1">
            <a:off x="67294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2" name="AutoShape 169"/>
          <p:cNvCxnSpPr>
            <a:cxnSpLocks noChangeShapeType="1"/>
          </p:cNvCxnSpPr>
          <p:nvPr/>
        </p:nvCxnSpPr>
        <p:spPr bwMode="auto">
          <a:xfrm>
            <a:off x="681672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3" name="AutoShape 170"/>
          <p:cNvCxnSpPr>
            <a:cxnSpLocks noChangeShapeType="1"/>
          </p:cNvCxnSpPr>
          <p:nvPr/>
        </p:nvCxnSpPr>
        <p:spPr bwMode="auto">
          <a:xfrm flipH="1">
            <a:off x="69580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4" name="AutoShape 171"/>
          <p:cNvCxnSpPr>
            <a:cxnSpLocks noChangeShapeType="1"/>
          </p:cNvCxnSpPr>
          <p:nvPr/>
        </p:nvCxnSpPr>
        <p:spPr bwMode="auto">
          <a:xfrm>
            <a:off x="704691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5" name="AutoShape 172"/>
          <p:cNvCxnSpPr>
            <a:cxnSpLocks noChangeShapeType="1"/>
          </p:cNvCxnSpPr>
          <p:nvPr/>
        </p:nvCxnSpPr>
        <p:spPr bwMode="auto">
          <a:xfrm flipH="1">
            <a:off x="721518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6" name="AutoShape 173"/>
          <p:cNvCxnSpPr>
            <a:cxnSpLocks noChangeShapeType="1"/>
          </p:cNvCxnSpPr>
          <p:nvPr/>
        </p:nvCxnSpPr>
        <p:spPr bwMode="auto">
          <a:xfrm>
            <a:off x="730408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7" name="AutoShape 174"/>
          <p:cNvCxnSpPr>
            <a:cxnSpLocks noChangeShapeType="1"/>
          </p:cNvCxnSpPr>
          <p:nvPr/>
        </p:nvCxnSpPr>
        <p:spPr bwMode="auto">
          <a:xfrm flipH="1">
            <a:off x="7470775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8" name="AutoShape 175"/>
          <p:cNvCxnSpPr>
            <a:cxnSpLocks noChangeShapeType="1"/>
          </p:cNvCxnSpPr>
          <p:nvPr/>
        </p:nvCxnSpPr>
        <p:spPr bwMode="auto">
          <a:xfrm>
            <a:off x="755808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19" name="AutoShape 176"/>
          <p:cNvCxnSpPr>
            <a:cxnSpLocks noChangeShapeType="1"/>
          </p:cNvCxnSpPr>
          <p:nvPr/>
        </p:nvCxnSpPr>
        <p:spPr bwMode="auto">
          <a:xfrm flipH="1">
            <a:off x="772795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0" name="AutoShape 177"/>
          <p:cNvCxnSpPr>
            <a:cxnSpLocks noChangeShapeType="1"/>
          </p:cNvCxnSpPr>
          <p:nvPr/>
        </p:nvCxnSpPr>
        <p:spPr bwMode="auto">
          <a:xfrm>
            <a:off x="781526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1" name="AutoShape 178"/>
          <p:cNvCxnSpPr>
            <a:cxnSpLocks noChangeShapeType="1"/>
          </p:cNvCxnSpPr>
          <p:nvPr/>
        </p:nvCxnSpPr>
        <p:spPr bwMode="auto">
          <a:xfrm flipH="1">
            <a:off x="802481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2" name="AutoShape 179"/>
          <p:cNvCxnSpPr>
            <a:cxnSpLocks noChangeShapeType="1"/>
          </p:cNvCxnSpPr>
          <p:nvPr/>
        </p:nvCxnSpPr>
        <p:spPr bwMode="auto">
          <a:xfrm>
            <a:off x="811371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3" name="AutoShape 180"/>
          <p:cNvCxnSpPr>
            <a:cxnSpLocks noChangeShapeType="1"/>
          </p:cNvCxnSpPr>
          <p:nvPr/>
        </p:nvCxnSpPr>
        <p:spPr bwMode="auto">
          <a:xfrm flipH="1">
            <a:off x="8294688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4" name="AutoShape 181"/>
          <p:cNvCxnSpPr>
            <a:cxnSpLocks noChangeShapeType="1"/>
          </p:cNvCxnSpPr>
          <p:nvPr/>
        </p:nvCxnSpPr>
        <p:spPr bwMode="auto">
          <a:xfrm>
            <a:off x="8380413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5" name="AutoShape 182"/>
          <p:cNvCxnSpPr>
            <a:cxnSpLocks noChangeShapeType="1"/>
          </p:cNvCxnSpPr>
          <p:nvPr/>
        </p:nvCxnSpPr>
        <p:spPr bwMode="auto">
          <a:xfrm flipH="1">
            <a:off x="85518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6" name="AutoShape 183"/>
          <p:cNvCxnSpPr>
            <a:cxnSpLocks noChangeShapeType="1"/>
          </p:cNvCxnSpPr>
          <p:nvPr/>
        </p:nvCxnSpPr>
        <p:spPr bwMode="auto">
          <a:xfrm>
            <a:off x="863758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7" name="AutoShape 184"/>
          <p:cNvCxnSpPr>
            <a:cxnSpLocks noChangeShapeType="1"/>
          </p:cNvCxnSpPr>
          <p:nvPr/>
        </p:nvCxnSpPr>
        <p:spPr bwMode="auto">
          <a:xfrm flipH="1">
            <a:off x="87931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8" name="AutoShape 185"/>
          <p:cNvCxnSpPr>
            <a:cxnSpLocks noChangeShapeType="1"/>
          </p:cNvCxnSpPr>
          <p:nvPr/>
        </p:nvCxnSpPr>
        <p:spPr bwMode="auto">
          <a:xfrm>
            <a:off x="887888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29" name="AutoShape 186"/>
          <p:cNvCxnSpPr>
            <a:cxnSpLocks noChangeShapeType="1"/>
          </p:cNvCxnSpPr>
          <p:nvPr/>
        </p:nvCxnSpPr>
        <p:spPr bwMode="auto">
          <a:xfrm flipH="1">
            <a:off x="9034463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0" name="AutoShape 187"/>
          <p:cNvCxnSpPr>
            <a:cxnSpLocks noChangeShapeType="1"/>
          </p:cNvCxnSpPr>
          <p:nvPr/>
        </p:nvCxnSpPr>
        <p:spPr bwMode="auto">
          <a:xfrm>
            <a:off x="9123363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1" name="AutoShape 188"/>
          <p:cNvCxnSpPr>
            <a:cxnSpLocks noChangeShapeType="1"/>
          </p:cNvCxnSpPr>
          <p:nvPr/>
        </p:nvCxnSpPr>
        <p:spPr bwMode="auto">
          <a:xfrm flipH="1">
            <a:off x="9290050" y="5713414"/>
            <a:ext cx="90488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2" name="AutoShape 189"/>
          <p:cNvCxnSpPr>
            <a:cxnSpLocks noChangeShapeType="1"/>
          </p:cNvCxnSpPr>
          <p:nvPr/>
        </p:nvCxnSpPr>
        <p:spPr bwMode="auto">
          <a:xfrm>
            <a:off x="9380538" y="5713414"/>
            <a:ext cx="80962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3" name="AutoShape 190"/>
          <p:cNvCxnSpPr>
            <a:cxnSpLocks noChangeShapeType="1"/>
          </p:cNvCxnSpPr>
          <p:nvPr/>
        </p:nvCxnSpPr>
        <p:spPr bwMode="auto">
          <a:xfrm flipH="1">
            <a:off x="9531350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4" name="AutoShape 191"/>
          <p:cNvCxnSpPr>
            <a:cxnSpLocks noChangeShapeType="1"/>
          </p:cNvCxnSpPr>
          <p:nvPr/>
        </p:nvCxnSpPr>
        <p:spPr bwMode="auto">
          <a:xfrm>
            <a:off x="9620250" y="5713414"/>
            <a:ext cx="8255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5" name="AutoShape 192"/>
          <p:cNvCxnSpPr>
            <a:cxnSpLocks noChangeShapeType="1"/>
          </p:cNvCxnSpPr>
          <p:nvPr/>
        </p:nvCxnSpPr>
        <p:spPr bwMode="auto">
          <a:xfrm flipH="1">
            <a:off x="9788525" y="5713414"/>
            <a:ext cx="88900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53536" name="AutoShape 193"/>
          <p:cNvCxnSpPr>
            <a:cxnSpLocks noChangeShapeType="1"/>
          </p:cNvCxnSpPr>
          <p:nvPr/>
        </p:nvCxnSpPr>
        <p:spPr bwMode="auto">
          <a:xfrm>
            <a:off x="9877426" y="5713414"/>
            <a:ext cx="80963" cy="409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73698" name="AutoShape 194"/>
          <p:cNvSpPr>
            <a:spLocks noChangeArrowheads="1"/>
          </p:cNvSpPr>
          <p:nvPr/>
        </p:nvSpPr>
        <p:spPr bwMode="auto">
          <a:xfrm>
            <a:off x="1992313" y="3257551"/>
            <a:ext cx="944562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699" name="AutoShape 195"/>
          <p:cNvSpPr>
            <a:spLocks noChangeArrowheads="1"/>
          </p:cNvSpPr>
          <p:nvPr/>
        </p:nvSpPr>
        <p:spPr bwMode="auto">
          <a:xfrm>
            <a:off x="3995739" y="3257551"/>
            <a:ext cx="942975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00" name="AutoShape 196"/>
          <p:cNvSpPr>
            <a:spLocks noChangeArrowheads="1"/>
          </p:cNvSpPr>
          <p:nvPr/>
        </p:nvSpPr>
        <p:spPr bwMode="auto">
          <a:xfrm>
            <a:off x="2962276" y="3257551"/>
            <a:ext cx="944563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01" name="AutoShape 197"/>
          <p:cNvSpPr>
            <a:spLocks noChangeArrowheads="1"/>
          </p:cNvSpPr>
          <p:nvPr/>
        </p:nvSpPr>
        <p:spPr bwMode="auto">
          <a:xfrm>
            <a:off x="4970464" y="3257551"/>
            <a:ext cx="942975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02" name="AutoShape 198"/>
          <p:cNvSpPr>
            <a:spLocks noChangeArrowheads="1"/>
          </p:cNvSpPr>
          <p:nvPr/>
        </p:nvSpPr>
        <p:spPr bwMode="auto">
          <a:xfrm>
            <a:off x="5969001" y="3257551"/>
            <a:ext cx="944563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03" name="AutoShape 199"/>
          <p:cNvSpPr>
            <a:spLocks noChangeArrowheads="1"/>
          </p:cNvSpPr>
          <p:nvPr/>
        </p:nvSpPr>
        <p:spPr bwMode="auto">
          <a:xfrm>
            <a:off x="6951663" y="3257551"/>
            <a:ext cx="944562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3704" name="AutoShape 200"/>
          <p:cNvSpPr>
            <a:spLocks noChangeArrowheads="1"/>
          </p:cNvSpPr>
          <p:nvPr/>
        </p:nvSpPr>
        <p:spPr bwMode="auto">
          <a:xfrm>
            <a:off x="8032751" y="3257551"/>
            <a:ext cx="942975" cy="2455863"/>
          </a:xfrm>
          <a:prstGeom prst="triangle">
            <a:avLst>
              <a:gd name="adj" fmla="val 50000"/>
            </a:avLst>
          </a:prstGeom>
          <a:noFill/>
          <a:ln w="31750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3544" name="Rectangle 202"/>
          <p:cNvSpPr>
            <a:spLocks noChangeArrowheads="1"/>
          </p:cNvSpPr>
          <p:nvPr/>
        </p:nvSpPr>
        <p:spPr bwMode="auto">
          <a:xfrm>
            <a:off x="1416051" y="1561068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53545" name="Rectangle 203"/>
          <p:cNvSpPr>
            <a:spLocks noChangeArrowheads="1"/>
          </p:cNvSpPr>
          <p:nvPr/>
        </p:nvSpPr>
        <p:spPr bwMode="auto">
          <a:xfrm>
            <a:off x="1416051" y="1561862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953546" name="Text Box 204"/>
          <p:cNvSpPr txBox="1">
            <a:spLocks noChangeArrowheads="1"/>
          </p:cNvSpPr>
          <p:nvPr/>
        </p:nvSpPr>
        <p:spPr bwMode="auto">
          <a:xfrm>
            <a:off x="839417" y="306389"/>
            <a:ext cx="4643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dirty="0"/>
              <a:t>Binary tree to multi-way tree</a:t>
            </a:r>
            <a:endParaRPr lang="zh-CN" altLang="en-US" sz="2800" dirty="0"/>
          </a:p>
        </p:txBody>
      </p:sp>
      <p:cxnSp>
        <p:nvCxnSpPr>
          <p:cNvPr id="1173709" name="AutoShape 205"/>
          <p:cNvCxnSpPr>
            <a:cxnSpLocks noChangeShapeType="1"/>
          </p:cNvCxnSpPr>
          <p:nvPr/>
        </p:nvCxnSpPr>
        <p:spPr bwMode="auto">
          <a:xfrm>
            <a:off x="9055101" y="2609851"/>
            <a:ext cx="461963" cy="1433513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73710" name="Text Box 206"/>
          <p:cNvSpPr txBox="1">
            <a:spLocks noChangeArrowheads="1"/>
          </p:cNvSpPr>
          <p:nvPr/>
        </p:nvSpPr>
        <p:spPr bwMode="auto">
          <a:xfrm>
            <a:off x="9444038" y="6162676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63</a:t>
            </a:r>
          </a:p>
        </p:txBody>
      </p:sp>
      <p:cxnSp>
        <p:nvCxnSpPr>
          <p:cNvPr id="1173711" name="AutoShape 207"/>
          <p:cNvCxnSpPr>
            <a:cxnSpLocks noChangeShapeType="1"/>
            <a:endCxn id="1173710" idx="3"/>
          </p:cNvCxnSpPr>
          <p:nvPr/>
        </p:nvCxnSpPr>
        <p:spPr bwMode="auto">
          <a:xfrm>
            <a:off x="9877426" y="5707063"/>
            <a:ext cx="34925" cy="654050"/>
          </a:xfrm>
          <a:prstGeom prst="straightConnector1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73712" name="Text Box 208"/>
          <p:cNvSpPr txBox="1">
            <a:spLocks noChangeArrowheads="1"/>
          </p:cNvSpPr>
          <p:nvPr/>
        </p:nvSpPr>
        <p:spPr bwMode="auto">
          <a:xfrm>
            <a:off x="7321551" y="280988"/>
            <a:ext cx="3311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2 reads of index blocks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73713" name="Text Box 209"/>
          <p:cNvSpPr txBox="1">
            <a:spLocks noChangeArrowheads="1"/>
          </p:cNvSpPr>
          <p:nvPr/>
        </p:nvSpPr>
        <p:spPr bwMode="auto">
          <a:xfrm>
            <a:off x="7321551" y="714375"/>
            <a:ext cx="3311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</a:rPr>
              <a:t>1 read of data block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8" name="Text Box 204">
            <a:extLst>
              <a:ext uri="{FF2B5EF4-FFF2-40B4-BE49-F238E27FC236}">
                <a16:creationId xmlns:a16="http://schemas.microsoft.com/office/drawing/2014/main" id="{63CE90F7-DC6C-4FC3-82A9-9D7BB1CE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726" y="772081"/>
            <a:ext cx="40238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 dirty="0">
                <a:solidFill>
                  <a:srgbClr val="0070C0"/>
                </a:solidFill>
              </a:rPr>
              <a:t>Each index block can contain 7 nodes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1173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173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173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173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11737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99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11737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11737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173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173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1173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1736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1736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73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73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73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73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3705" grpId="0" animBg="1"/>
      <p:bldP spid="1173508" grpId="0" animBg="1"/>
      <p:bldP spid="1173515" grpId="0" animBg="1"/>
      <p:bldP spid="1173631" grpId="0" animBg="1"/>
      <p:bldP spid="1173698" grpId="0" animBg="1"/>
      <p:bldP spid="1173699" grpId="0" animBg="1"/>
      <p:bldP spid="1173700" grpId="0" animBg="1"/>
      <p:bldP spid="1173701" grpId="0" animBg="1"/>
      <p:bldP spid="1173702" grpId="0" animBg="1"/>
      <p:bldP spid="1173703" grpId="0" animBg="1"/>
      <p:bldP spid="1173704" grpId="0" animBg="1"/>
      <p:bldP spid="1173709" grpId="0" animBg="1"/>
      <p:bldP spid="1173710" grpId="0"/>
      <p:bldP spid="1173712" grpId="0"/>
      <p:bldP spid="11737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B9D9E-28F8-475D-B0C9-87FB06AE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</a:t>
            </a:r>
            <a:r>
              <a:rPr lang="en-US" altLang="zh-CN" dirty="0">
                <a:cs typeface="Times New Roman" pitchFamily="18" charset="0"/>
              </a:rPr>
              <a:t>ISAM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364C2-E57F-4AD6-8BB8-E013D4B4C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spc="-126" dirty="0">
                <a:cs typeface="Times New Roman" pitchFamily="18" charset="0"/>
              </a:rPr>
              <a:t>ISAM (Indexed Sequential Access Method)</a:t>
            </a:r>
          </a:p>
          <a:p>
            <a:pPr lvl="1">
              <a:defRPr/>
            </a:pPr>
            <a:r>
              <a:rPr lang="en-US" altLang="zh-CN" sz="2400" dirty="0"/>
              <a:t>Based on multiway-tree to optimize external access</a:t>
            </a:r>
          </a:p>
          <a:p>
            <a:pPr lvl="1">
              <a:defRPr/>
            </a:pPr>
            <a:r>
              <a:rPr lang="en-US" altLang="zh-CN" sz="2400" dirty="0"/>
              <a:t>Multi-level indexing</a:t>
            </a:r>
            <a:endParaRPr lang="zh-CN" altLang="en-US" sz="2400" dirty="0"/>
          </a:p>
          <a:p>
            <a:pPr lvl="2">
              <a:defRPr/>
            </a:pPr>
            <a:r>
              <a:rPr lang="en-US" altLang="zh-CN" sz="2400" dirty="0"/>
              <a:t>Master index (optional)</a:t>
            </a:r>
            <a:endParaRPr lang="zh-CN" altLang="en-US" sz="2400" dirty="0"/>
          </a:p>
          <a:p>
            <a:pPr lvl="2">
              <a:defRPr/>
            </a:pPr>
            <a:r>
              <a:rPr lang="en-US" altLang="zh-CN" sz="2400" dirty="0"/>
              <a:t>Cylinder index </a:t>
            </a:r>
            <a:r>
              <a:rPr lang="zh-CN" altLang="en-US" sz="2400" dirty="0"/>
              <a:t>柱面索引</a:t>
            </a:r>
          </a:p>
          <a:p>
            <a:pPr lvl="2">
              <a:defRPr/>
            </a:pPr>
            <a:r>
              <a:rPr lang="en-US" altLang="zh-CN" sz="2400" dirty="0"/>
              <a:t>Track index </a:t>
            </a:r>
            <a:r>
              <a:rPr lang="zh-CN" altLang="en-US" sz="2400" dirty="0"/>
              <a:t>磁道索引</a:t>
            </a:r>
            <a:endParaRPr lang="zh-CN" altLang="en-US" sz="2400" spc="-126" dirty="0">
              <a:cs typeface="Times New Roman" pitchFamily="18" charset="0"/>
            </a:endParaRPr>
          </a:p>
          <a:p>
            <a:pPr>
              <a:defRPr/>
            </a:pPr>
            <a:r>
              <a:rPr lang="en-US" altLang="zh-CN" sz="2800" dirty="0">
                <a:cs typeface="Times New Roman" pitchFamily="18" charset="0"/>
              </a:rPr>
              <a:t>IBM widely adopted ISAM before the B+ tree-based VSAM (Virtual Storage Access Method)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9AC3E6-16B9-45DE-B72A-47E153463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330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Linear index, secondary index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Inverted index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Static index (Multiway Tree)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Dynamic index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 Tree</a:t>
            </a:r>
          </a:p>
          <a:p>
            <a:pPr lvl="1"/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5818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ADC1E-7C3D-4E37-A986-18130FDF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6813C-5436-4C0A-A9B3-F660E28A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Index data structure changes as record insertion and deletion</a:t>
            </a:r>
          </a:p>
          <a:p>
            <a:endParaRPr lang="en-US" altLang="zh-CN" dirty="0"/>
          </a:p>
          <a:p>
            <a:r>
              <a:rPr lang="en-US" altLang="zh-CN" dirty="0"/>
              <a:t>Keep lookup efficiency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75810-8BFF-4BFA-89DF-E825971DE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54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7FBB9-AAC0-4475-9E7B-85C39FE4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and B+ Tree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4E857-A5AD-4451-9841-3CBA34D2D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balanced multi-way tree</a:t>
            </a:r>
          </a:p>
          <a:p>
            <a:endParaRPr lang="en-US" altLang="zh-CN" dirty="0"/>
          </a:p>
          <a:p>
            <a:r>
              <a:rPr lang="en-US" altLang="zh-CN" dirty="0"/>
              <a:t>B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Internal nodes: records &amp; indices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Leaves: records &amp; indices</a:t>
            </a:r>
          </a:p>
          <a:p>
            <a:r>
              <a:rPr lang="en-US" altLang="zh-CN" dirty="0"/>
              <a:t>B+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Internal nodes: indices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Leaves: records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64E97-D8E3-46B4-B8DD-2D930486F7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25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6D8D2-73F2-4B4F-9910-17959983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Primary and Secondary Key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A7A16-8BA1-4266-A6A4-FB52B5AA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仿宋" panose="02010609060101010101" pitchFamily="49" charset="-122"/>
              </a:rPr>
              <a:t>A record contains multiple keys</a:t>
            </a:r>
          </a:p>
          <a:p>
            <a:endParaRPr lang="en-US" altLang="zh-CN" dirty="0">
              <a:ea typeface="仿宋" panose="02010609060101010101" pitchFamily="49" charset="-122"/>
            </a:endParaRPr>
          </a:p>
          <a:p>
            <a:r>
              <a:rPr lang="en-US" altLang="zh-CN" dirty="0">
                <a:ea typeface="仿宋" panose="02010609060101010101" pitchFamily="49" charset="-122"/>
              </a:rPr>
              <a:t>Primary key (</a:t>
            </a:r>
            <a:r>
              <a:rPr lang="zh-CN" altLang="en-US" dirty="0">
                <a:ea typeface="仿宋" panose="02010609060101010101" pitchFamily="49" charset="-122"/>
              </a:rPr>
              <a:t>主码</a:t>
            </a:r>
            <a:r>
              <a:rPr lang="en-US" altLang="zh-CN" dirty="0"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dirty="0">
                <a:ea typeface="仿宋" panose="02010609060101010101" pitchFamily="49" charset="-122"/>
              </a:rPr>
              <a:t>The unique id of record</a:t>
            </a:r>
          </a:p>
          <a:p>
            <a:pPr lvl="1"/>
            <a:r>
              <a:rPr lang="en-US" altLang="zh-CN" dirty="0">
                <a:ea typeface="仿宋" panose="02010609060101010101" pitchFamily="49" charset="-122"/>
              </a:rPr>
              <a:t>For example:</a:t>
            </a:r>
            <a:r>
              <a:rPr lang="zh-CN" altLang="en-US" dirty="0">
                <a:ea typeface="仿宋" panose="02010609060101010101" pitchFamily="49" charset="-122"/>
              </a:rPr>
              <a:t> </a:t>
            </a:r>
            <a:r>
              <a:rPr lang="en-US" altLang="zh-CN" dirty="0">
                <a:ea typeface="仿宋" panose="02010609060101010101" pitchFamily="49" charset="-122"/>
              </a:rPr>
              <a:t>student</a:t>
            </a:r>
            <a:r>
              <a:rPr lang="zh-CN" altLang="en-US" dirty="0">
                <a:ea typeface="仿宋" panose="02010609060101010101" pitchFamily="49" charset="-122"/>
              </a:rPr>
              <a:t> </a:t>
            </a:r>
            <a:r>
              <a:rPr lang="en-US" altLang="zh-CN" dirty="0">
                <a:ea typeface="仿宋" panose="02010609060101010101" pitchFamily="49" charset="-122"/>
              </a:rPr>
              <a:t>id</a:t>
            </a:r>
          </a:p>
          <a:p>
            <a:pPr lvl="1"/>
            <a:r>
              <a:rPr lang="en-US" altLang="zh-CN" dirty="0">
                <a:ea typeface="仿宋" panose="02010609060101010101" pitchFamily="49" charset="-122"/>
              </a:rPr>
              <a:t>Non-duplicate</a:t>
            </a:r>
          </a:p>
          <a:p>
            <a:pPr marL="344487" lvl="1" indent="0">
              <a:buNone/>
            </a:pPr>
            <a:endParaRPr lang="en-US" altLang="zh-CN" dirty="0">
              <a:ea typeface="仿宋" panose="02010609060101010101" pitchFamily="49" charset="-122"/>
            </a:endParaRPr>
          </a:p>
          <a:p>
            <a:r>
              <a:rPr lang="en-US" altLang="zh-CN" dirty="0">
                <a:ea typeface="仿宋" panose="02010609060101010101" pitchFamily="49" charset="-122"/>
              </a:rPr>
              <a:t>Secondary key (</a:t>
            </a:r>
            <a:r>
              <a:rPr lang="zh-CN" altLang="en-US" dirty="0">
                <a:ea typeface="仿宋" panose="02010609060101010101" pitchFamily="49" charset="-122"/>
              </a:rPr>
              <a:t>辅码</a:t>
            </a:r>
            <a:r>
              <a:rPr lang="en-US" altLang="zh-CN" dirty="0">
                <a:ea typeface="仿宋" panose="02010609060101010101" pitchFamily="49" charset="-122"/>
              </a:rPr>
              <a:t>)</a:t>
            </a:r>
          </a:p>
          <a:p>
            <a:pPr lvl="1"/>
            <a:r>
              <a:rPr lang="en-US" altLang="zh-CN" dirty="0">
                <a:ea typeface="仿宋" panose="02010609060101010101" pitchFamily="49" charset="-122"/>
              </a:rPr>
              <a:t>For example: student name, age, major …</a:t>
            </a:r>
          </a:p>
          <a:p>
            <a:pPr lvl="1"/>
            <a:r>
              <a:rPr lang="en-US" altLang="zh-CN" dirty="0">
                <a:ea typeface="仿宋" panose="02010609060101010101" pitchFamily="49" charset="-122"/>
              </a:rPr>
              <a:t>Can be duplicate</a:t>
            </a:r>
            <a:endParaRPr lang="zh-CN" altLang="en-US" dirty="0"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B690F-84B3-400C-8014-E5FA002EAD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51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5DC3B-7219-4EB1-9FB1-15E0A107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3-order B Tree (2-3 tree)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B38546-F9EA-47EF-8B15-6F6C6C12CC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8E930907-0E3C-4825-A6E9-908604B1B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3705" y="1700808"/>
            <a:ext cx="6544589" cy="380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65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C4B70E-FD90-4E05-BE61-AE064D15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Definition for m-order B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E7BC6-967D-40FB-A0F5-436337AE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6553944" cy="47124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Each node has at most </a:t>
            </a:r>
            <a:r>
              <a:rPr lang="en-US" altLang="zh-CN" sz="2400" i="1" dirty="0">
                <a:solidFill>
                  <a:srgbClr val="0070C0"/>
                </a:solidFill>
              </a:rPr>
              <a:t>m</a:t>
            </a:r>
            <a:r>
              <a:rPr lang="en-US" altLang="zh-CN" sz="2400" dirty="0"/>
              <a:t> children</a:t>
            </a:r>
          </a:p>
          <a:p>
            <a:r>
              <a:rPr lang="en-US" altLang="zh-CN" sz="2400" dirty="0"/>
              <a:t>Each node has at least </a:t>
            </a:r>
            <a:r>
              <a:rPr lang="en-US" altLang="zh-CN" sz="2400" dirty="0">
                <a:solidFill>
                  <a:srgbClr val="0070C0"/>
                </a:solidFill>
              </a:rPr>
              <a:t>ceil(</a:t>
            </a:r>
            <a:r>
              <a:rPr lang="en-US" altLang="zh-CN" sz="2400" i="1" dirty="0">
                <a:solidFill>
                  <a:srgbClr val="0070C0"/>
                </a:solidFill>
              </a:rPr>
              <a:t>m</a:t>
            </a:r>
            <a:r>
              <a:rPr lang="en-US" altLang="zh-CN" sz="2400" dirty="0">
                <a:solidFill>
                  <a:srgbClr val="0070C0"/>
                </a:solidFill>
              </a:rPr>
              <a:t>/2)</a:t>
            </a:r>
            <a:r>
              <a:rPr lang="en-US" altLang="zh-CN" sz="2400" dirty="0"/>
              <a:t> children, except root and leaves</a:t>
            </a:r>
          </a:p>
          <a:p>
            <a:r>
              <a:rPr lang="en-US" altLang="zh-CN" sz="2400" dirty="0"/>
              <a:t>Root has at least </a:t>
            </a:r>
            <a:r>
              <a:rPr lang="en-US" altLang="zh-CN" sz="2400" dirty="0">
                <a:solidFill>
                  <a:srgbClr val="0070C0"/>
                </a:solidFill>
              </a:rPr>
              <a:t>two</a:t>
            </a:r>
            <a:r>
              <a:rPr lang="en-US" altLang="zh-CN" sz="2400" dirty="0"/>
              <a:t> children</a:t>
            </a:r>
          </a:p>
          <a:p>
            <a:pPr lvl="1"/>
            <a:r>
              <a:rPr lang="en-US" altLang="zh-CN" sz="2000" dirty="0"/>
              <a:t>Except when root is a leaf (single-node B tree)</a:t>
            </a:r>
          </a:p>
          <a:p>
            <a:r>
              <a:rPr lang="en-US" altLang="zh-CN" sz="2400" dirty="0"/>
              <a:t>All leaves are at the same level</a:t>
            </a:r>
          </a:p>
          <a:p>
            <a:r>
              <a:rPr lang="en-US" altLang="zh-CN" sz="2400" dirty="0"/>
              <a:t>A node that has </a:t>
            </a:r>
            <a:r>
              <a:rPr lang="en-US" altLang="zh-CN" sz="2400" i="1" dirty="0">
                <a:solidFill>
                  <a:srgbClr val="0070C0"/>
                </a:solidFill>
              </a:rPr>
              <a:t>k</a:t>
            </a:r>
            <a:r>
              <a:rPr lang="en-US" altLang="zh-CN" sz="2400" dirty="0"/>
              <a:t> children contains </a:t>
            </a:r>
            <a:r>
              <a:rPr lang="en-US" altLang="zh-CN" sz="2400" i="1" dirty="0">
                <a:solidFill>
                  <a:srgbClr val="0070C0"/>
                </a:solidFill>
              </a:rPr>
              <a:t>k</a:t>
            </a:r>
            <a:r>
              <a:rPr lang="en-US" altLang="zh-CN" sz="2400" dirty="0">
                <a:solidFill>
                  <a:srgbClr val="0070C0"/>
                </a:solidFill>
              </a:rPr>
              <a:t>-1</a:t>
            </a:r>
            <a:r>
              <a:rPr lang="en-US" altLang="zh-CN" sz="2400" dirty="0"/>
              <a:t> keys</a:t>
            </a:r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7BC6C8-E05A-4C64-A0A1-954322B55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3C86D2D-87ED-4D05-AE05-695E089F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144" y="2996952"/>
            <a:ext cx="4352415" cy="2527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7337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FAF1-0DD5-45D2-BDDE-8FBC9C53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0B80D-1222-49CD-AA9B-5891773C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Height balance: all leaves in the same level</a:t>
            </a:r>
          </a:p>
          <a:p>
            <a:r>
              <a:rPr lang="en-US" altLang="zh-CN" dirty="0"/>
              <a:t>No duplicate keys: keys in parent node are boundaries for children</a:t>
            </a:r>
          </a:p>
          <a:p>
            <a:r>
              <a:rPr lang="en-US" altLang="zh-CN" dirty="0"/>
              <a:t>Close keys are in the same disk block</a:t>
            </a:r>
          </a:p>
          <a:p>
            <a:pPr lvl="1"/>
            <a:r>
              <a:rPr lang="en-US" altLang="zh-CN" dirty="0"/>
              <a:t>Better locality</a:t>
            </a:r>
          </a:p>
          <a:p>
            <a:r>
              <a:rPr lang="en-US" altLang="zh-CN" dirty="0"/>
              <a:t>At least a portion of nodes are full</a:t>
            </a:r>
          </a:p>
          <a:p>
            <a:pPr lvl="1"/>
            <a:r>
              <a:rPr lang="en-US" altLang="zh-CN" dirty="0"/>
              <a:t>Better storage usage</a:t>
            </a:r>
          </a:p>
          <a:p>
            <a:pPr lvl="1"/>
            <a:r>
              <a:rPr lang="en-US" altLang="zh-CN" dirty="0"/>
              <a:t>Less disk accesses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194922-C7D4-4564-A27E-6122742E3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45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5BE1C-F8A3-48DC-A450-4A574494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Node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96083-1E9A-4A13-ACDA-F424A546C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 keys,</a:t>
            </a:r>
            <a:r>
              <a:rPr lang="zh-CN" altLang="en-US" dirty="0"/>
              <a:t> </a:t>
            </a:r>
            <a:r>
              <a:rPr lang="en-US" altLang="zh-CN" dirty="0"/>
              <a:t>j+1</a:t>
            </a:r>
            <a:r>
              <a:rPr lang="zh-CN" altLang="en-US" dirty="0"/>
              <a:t> </a:t>
            </a:r>
            <a:r>
              <a:rPr lang="en-US" altLang="zh-CN" dirty="0"/>
              <a:t>pointers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0EF0B-336E-41E0-9FAB-275B94625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1AA20A8-8863-4123-8823-6F3E441AB446}"/>
              </a:ext>
            </a:extLst>
          </p:cNvPr>
          <p:cNvSpPr txBox="1">
            <a:spLocks/>
          </p:cNvSpPr>
          <p:nvPr/>
        </p:nvSpPr>
        <p:spPr bwMode="auto">
          <a:xfrm>
            <a:off x="1992313" y="3861048"/>
            <a:ext cx="8229600" cy="194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/>
              <a:t>where </a:t>
            </a:r>
            <a:r>
              <a:rPr lang="en-US" altLang="zh-CN" kern="0" dirty="0">
                <a:solidFill>
                  <a:srgbClr val="0070C0"/>
                </a:solidFill>
              </a:rPr>
              <a:t>Ki</a:t>
            </a:r>
            <a:r>
              <a:rPr lang="en-US" altLang="zh-CN" kern="0" dirty="0"/>
              <a:t> denotes key, and </a:t>
            </a:r>
            <a:r>
              <a:rPr lang="en-US" altLang="zh-CN" kern="0" dirty="0">
                <a:solidFill>
                  <a:srgbClr val="0070C0"/>
                </a:solidFill>
              </a:rPr>
              <a:t>K1 &lt; K2 &lt; … &lt; </a:t>
            </a:r>
            <a:r>
              <a:rPr lang="en-US" altLang="zh-CN" kern="0" dirty="0" err="1">
                <a:solidFill>
                  <a:srgbClr val="0070C0"/>
                </a:solidFill>
              </a:rPr>
              <a:t>Kj</a:t>
            </a:r>
            <a:r>
              <a:rPr lang="en-US" altLang="zh-CN" kern="0" dirty="0"/>
              <a:t>,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Pi</a:t>
            </a:r>
            <a:r>
              <a:rPr lang="en-US" altLang="zh-CN" kern="0" dirty="0"/>
              <a:t> is the pointer to the subtree whose nodes are larger than </a:t>
            </a:r>
            <a:r>
              <a:rPr lang="en-US" altLang="zh-CN" kern="0" dirty="0">
                <a:solidFill>
                  <a:srgbClr val="0070C0"/>
                </a:solidFill>
              </a:rPr>
              <a:t>Ki</a:t>
            </a:r>
            <a:r>
              <a:rPr lang="en-US" altLang="zh-CN" kern="0" dirty="0"/>
              <a:t> and smaller than </a:t>
            </a:r>
            <a:r>
              <a:rPr lang="en-US" altLang="zh-CN" kern="0" dirty="0">
                <a:solidFill>
                  <a:srgbClr val="0070C0"/>
                </a:solidFill>
              </a:rPr>
              <a:t>Ki+1</a:t>
            </a:r>
          </a:p>
          <a:p>
            <a:pPr marL="0" indent="0">
              <a:buFont typeface="Wingdings" pitchFamily="2" charset="2"/>
              <a:buNone/>
            </a:pPr>
            <a:endParaRPr lang="en-US" altLang="zh-CN" kern="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What does pointers mean here? A disk block!</a:t>
            </a:r>
            <a:endParaRPr lang="zh-CN" altLang="en-US" kern="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7B36410-3359-4563-AC26-E5FFAC06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49" y="2276873"/>
            <a:ext cx="7320529" cy="13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A823C4-E548-4729-B472-251C0883E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04" y="2585404"/>
            <a:ext cx="7859216" cy="35386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959E46-3844-4E4A-B2C0-87706DD1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Node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4B535-3EE7-4D07-A585-730DC2A6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 has three fields </a:t>
            </a:r>
          </a:p>
          <a:p>
            <a:pPr lvl="1"/>
            <a:r>
              <a:rPr lang="en-US" altLang="zh-CN" dirty="0"/>
              <a:t>Key</a:t>
            </a:r>
          </a:p>
          <a:p>
            <a:pPr lvl="1"/>
            <a:r>
              <a:rPr lang="en-US" altLang="zh-CN" dirty="0"/>
              <a:t>Pointers to child nodes</a:t>
            </a:r>
          </a:p>
          <a:p>
            <a:pPr lvl="1"/>
            <a:r>
              <a:rPr lang="en-US" altLang="zh-CN" dirty="0"/>
              <a:t>Address in disk files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D3BA5-9BB6-4EB8-A08B-35A7A043C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373FC9-C583-4B6B-BF9A-4FCC9B3859A5}"/>
              </a:ext>
            </a:extLst>
          </p:cNvPr>
          <p:cNvSpPr/>
          <p:nvPr/>
        </p:nvSpPr>
        <p:spPr>
          <a:xfrm>
            <a:off x="8970302" y="1921892"/>
            <a:ext cx="3237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&lt;Key, record </a:t>
            </a:r>
            <a:r>
              <a:rPr lang="en-US" altLang="zh-CN" sz="2800" dirty="0" err="1">
                <a:solidFill>
                  <a:srgbClr val="FF0000"/>
                </a:solidFill>
                <a:latin typeface="+mn-lt"/>
              </a:rPr>
              <a:t>addr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&gt;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4082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9E87B-3025-4D3B-922E-5AA69C7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3-order B Tree (2-3 Tree)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C9DC8-243E-4C66-8EEA-3B7ABA4B5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81457951-96A2-481A-BD22-A02212838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4" y="2132562"/>
            <a:ext cx="910375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951CAA62-415E-4F54-90CF-D957A317A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119" y="3140858"/>
            <a:ext cx="863600" cy="360445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4B3DBA7-A783-4F64-B699-65867594C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4" y="3140858"/>
            <a:ext cx="910375" cy="360445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28CA62C-827A-4D06-A5B8-D53B1DBC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569" y="3140858"/>
            <a:ext cx="863600" cy="360445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48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FB806710-725D-4EE2-866D-EA8885D1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057" y="4365104"/>
            <a:ext cx="863600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BEFA09-E5AB-48D3-84F9-C2133EB7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044" y="4365104"/>
            <a:ext cx="863600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15 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2162BCB8-1BBD-430F-A98D-24CEB873D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444" y="4365104"/>
            <a:ext cx="923075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20 21 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242AEF1D-C3D6-43C3-874B-607D05B07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944" y="4365104"/>
            <a:ext cx="863600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77088FD6-5480-42CC-A5D2-220E0020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032" y="4365104"/>
            <a:ext cx="863600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E413D57-23F8-46DE-83A4-B201EA80B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531" y="4365104"/>
            <a:ext cx="1035787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A53AB1AB-F846-4BC9-807B-769C2D7B6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104" y="4365104"/>
            <a:ext cx="972015" cy="360446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50 52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6E1ED29B-6302-4642-A413-780AE134E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0918" y="2312785"/>
            <a:ext cx="2232025" cy="828074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AD4F092F-EA74-4D3A-946D-6E2E22884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744" y="2493008"/>
            <a:ext cx="0" cy="647850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FE8A64F4-8329-455F-91E2-CD24C18DC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319" y="2348512"/>
            <a:ext cx="2617051" cy="792346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Line 18">
            <a:extLst>
              <a:ext uri="{FF2B5EF4-FFF2-40B4-BE49-F238E27FC236}">
                <a16:creationId xmlns:a16="http://schemas.microsoft.com/office/drawing/2014/main" id="{2CBAE335-A346-4A96-AFFB-BA7497230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2857" y="3501303"/>
            <a:ext cx="719137" cy="863800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1" name="Line 19">
            <a:extLst>
              <a:ext uri="{FF2B5EF4-FFF2-40B4-BE49-F238E27FC236}">
                <a16:creationId xmlns:a16="http://schemas.microsoft.com/office/drawing/2014/main" id="{64581AFE-01F1-476D-AA07-FCCC189E5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919" y="3514006"/>
            <a:ext cx="287338" cy="851097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4E32B9A2-39FE-466E-A2E0-9D4838BD8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5244" y="3501303"/>
            <a:ext cx="647700" cy="863800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952629DB-791A-4DFE-9F57-87899E821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744" y="3501303"/>
            <a:ext cx="0" cy="863800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50AA02CC-A418-48EF-A03C-E286CE008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083" y="3514006"/>
            <a:ext cx="720725" cy="851097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5" name="Line 23">
            <a:extLst>
              <a:ext uri="{FF2B5EF4-FFF2-40B4-BE49-F238E27FC236}">
                <a16:creationId xmlns:a16="http://schemas.microsoft.com/office/drawing/2014/main" id="{FB1E129B-0C5F-4134-BDD6-0F4ADAAD2F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5332" y="3501303"/>
            <a:ext cx="647724" cy="863800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24">
            <a:extLst>
              <a:ext uri="{FF2B5EF4-FFF2-40B4-BE49-F238E27FC236}">
                <a16:creationId xmlns:a16="http://schemas.microsoft.com/office/drawing/2014/main" id="{79C6F0A6-41A5-419E-ADFD-CA86F5BD48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3707" y="3514006"/>
            <a:ext cx="543444" cy="851097"/>
          </a:xfrm>
          <a:prstGeom prst="line">
            <a:avLst/>
          </a:prstGeom>
          <a:noFill/>
          <a:ln w="31750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1687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0881A-8A99-44E0-A869-C39CC6EF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ACE5B-27EA-4D4B-894A-834839CEB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</a:p>
          <a:p>
            <a:r>
              <a:rPr lang="en-US" altLang="zh-CN" dirty="0"/>
              <a:t>Insert</a:t>
            </a:r>
          </a:p>
          <a:p>
            <a:r>
              <a:rPr lang="en-US" altLang="zh-CN" dirty="0"/>
              <a:t>Delete</a:t>
            </a:r>
          </a:p>
          <a:p>
            <a:endParaRPr lang="en-US" altLang="zh-CN" dirty="0"/>
          </a:p>
          <a:p>
            <a:r>
              <a:rPr lang="en-US" altLang="zh-CN" dirty="0"/>
              <a:t>Need to maintain B-Tree properties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50313-EB30-4EC2-B8C1-D2C174DD9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647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Tree: Search A Key 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Read root node, assume root node contains key 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…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 err="1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baseline="-30000" dirty="0" err="1">
                <a:solidFill>
                  <a:srgbClr val="0070C0"/>
                </a:solidFill>
                <a:cs typeface="Times New Roman" pitchFamily="18" charset="0"/>
              </a:rPr>
              <a:t>j</a:t>
            </a:r>
            <a:r>
              <a:rPr lang="en-US" altLang="zh-CN" baseline="-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If the look up key 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 in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  <a:r>
              <a:rPr lang="en-US" altLang="zh-CN" dirty="0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baseline="-30000" dirty="0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>
                <a:solidFill>
                  <a:srgbClr val="0070C0"/>
                </a:solidFill>
              </a:rPr>
              <a:t>…</a:t>
            </a:r>
            <a:r>
              <a:rPr lang="zh-CN" altLang="en-US" dirty="0">
                <a:solidFill>
                  <a:srgbClr val="0070C0"/>
                </a:solidFill>
              </a:rPr>
              <a:t>，</a:t>
            </a:r>
            <a:r>
              <a:rPr lang="en-US" altLang="zh-CN" dirty="0" err="1">
                <a:solidFill>
                  <a:srgbClr val="0070C0"/>
                </a:solidFill>
                <a:cs typeface="Times New Roman" pitchFamily="18" charset="0"/>
              </a:rPr>
              <a:t>K</a:t>
            </a:r>
            <a:r>
              <a:rPr lang="en-US" altLang="zh-CN" baseline="-30000" dirty="0" err="1">
                <a:solidFill>
                  <a:srgbClr val="0070C0"/>
                </a:solidFill>
                <a:cs typeface="Times New Roman" pitchFamily="18" charset="0"/>
              </a:rPr>
              <a:t>j</a:t>
            </a:r>
            <a:r>
              <a:rPr lang="en-US" altLang="zh-CN" baseline="-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CN" dirty="0"/>
              <a:t>Search hit</a:t>
            </a:r>
          </a:p>
          <a:p>
            <a:r>
              <a:rPr lang="en-US" altLang="zh-CN" dirty="0"/>
              <a:t>Otherwise</a:t>
            </a:r>
          </a:p>
          <a:p>
            <a:pPr lvl="1"/>
            <a:r>
              <a:rPr lang="en-US" altLang="zh-CN" dirty="0"/>
              <a:t>Find interval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aseline="-30000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baseline="-30000" dirty="0">
                <a:cs typeface="Times New Roman" pitchFamily="18" charset="0"/>
              </a:rPr>
              <a:t> </a:t>
            </a:r>
            <a:r>
              <a:rPr lang="en-US" altLang="zh-CN" dirty="0"/>
              <a:t>containing 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</a:p>
          <a:p>
            <a:pPr lvl="1"/>
            <a:r>
              <a:rPr lang="en-US" altLang="zh-CN" dirty="0"/>
              <a:t>Follow associated link of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aseline="-30000" dirty="0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altLang="zh-CN" baseline="-30000" dirty="0">
                <a:cs typeface="Times New Roman" pitchFamily="18" charset="0"/>
              </a:rPr>
              <a:t> </a:t>
            </a:r>
            <a:r>
              <a:rPr lang="en-US" altLang="zh-CN" dirty="0"/>
              <a:t>(recursively)</a:t>
            </a:r>
          </a:p>
          <a:p>
            <a:pPr lvl="1"/>
            <a:r>
              <a:rPr lang="en-US" altLang="zh-CN" dirty="0"/>
              <a:t>If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p</a:t>
            </a:r>
            <a:r>
              <a:rPr lang="en-US" altLang="zh-CN" baseline="-30000" dirty="0">
                <a:solidFill>
                  <a:srgbClr val="FF0000"/>
                </a:solidFill>
                <a:cs typeface="Times New Roman" pitchFamily="18" charset="0"/>
              </a:rPr>
              <a:t>i </a:t>
            </a:r>
            <a:r>
              <a:rPr lang="en-US" altLang="zh-CN" dirty="0"/>
              <a:t>is null pointer, search miss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625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70BCD-4999-4841-B2D1-13FC29F30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Tree: Depth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54C3C8-AB36-47CA-81A3-C9336F48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 </a:t>
            </a:r>
            <a:r>
              <a:rPr lang="en-US" altLang="zh-CN" dirty="0"/>
              <a:t>keys -&gt; </a:t>
            </a:r>
            <a:r>
              <a:rPr lang="en-US" altLang="zh-CN" dirty="0">
                <a:solidFill>
                  <a:srgbClr val="0070C0"/>
                </a:solidFill>
              </a:rPr>
              <a:t>N+1 </a:t>
            </a:r>
            <a:r>
              <a:rPr lang="en-US" altLang="zh-CN" dirty="0"/>
              <a:t>null pointers</a:t>
            </a:r>
          </a:p>
          <a:p>
            <a:r>
              <a:rPr lang="en-US" altLang="zh-CN" dirty="0"/>
              <a:t>Assume null pointers at level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</a:p>
          <a:p>
            <a:r>
              <a:rPr lang="en-US" altLang="zh-CN" dirty="0"/>
              <a:t>Level-0: root</a:t>
            </a:r>
          </a:p>
          <a:p>
            <a:r>
              <a:rPr lang="en-US" altLang="zh-CN" dirty="0"/>
              <a:t>Level-1: at least 2 node</a:t>
            </a:r>
          </a:p>
          <a:p>
            <a:r>
              <a:rPr lang="en-US" altLang="zh-CN" dirty="0"/>
              <a:t>Level-2: at least        node</a:t>
            </a:r>
          </a:p>
          <a:p>
            <a:r>
              <a:rPr lang="en-US" altLang="zh-CN" dirty="0"/>
              <a:t>Level-k: at least          node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EE9FB9-7FA8-4488-9528-718C10134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EDCA1D-C08C-45BF-9A1E-F7B15741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792" y="3641304"/>
            <a:ext cx="696958" cy="5262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445B74-72B1-46B1-8564-7B9AF17AD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2" y="4221088"/>
            <a:ext cx="980099" cy="526290"/>
          </a:xfrm>
          <a:prstGeom prst="rect">
            <a:avLst/>
          </a:prstGeom>
        </p:spPr>
      </p:pic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C524E10-6226-4C94-8847-7BA60B7963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5497513"/>
          <a:ext cx="31083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公式" r:id="rId5" imgW="1231560" imgH="253800" progId="Equation.3">
                  <p:embed/>
                </p:oleObj>
              </mc:Choice>
              <mc:Fallback>
                <p:oleObj name="公式" r:id="rId5" imgW="1231560" imgH="2538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9C524E10-6226-4C94-8847-7BA60B796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497513"/>
                        <a:ext cx="3108325" cy="641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A9BA01C-981C-4C2A-B900-1DCF01A335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1499" y="5329884"/>
          <a:ext cx="3354388" cy="9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Equation" r:id="rId7" imgW="1079032" imgH="317362" progId="Equation.3">
                  <p:embed/>
                </p:oleObj>
              </mc:Choice>
              <mc:Fallback>
                <p:oleObj name="Equation" r:id="rId7" imgW="1079032" imgH="317362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9A9BA01C-981C-4C2A-B900-1DCF01A335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499" y="5329884"/>
                        <a:ext cx="3354388" cy="97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58CD4ED7-1D6F-496D-BE00-49EBAE3B04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91496" y="847726"/>
            <a:ext cx="2483296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2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DAEA5-AF89-420E-ABC1-D0529199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Tree: Depth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C62CF3-AEAD-4742-B695-0F23A41E5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N = 1,999,998, m = 199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k = 4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FE20F-CE93-466C-B055-0B6F19412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75CE93-2C0A-4CFB-A9F0-933F974F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708920"/>
            <a:ext cx="4968552" cy="15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3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B517-00A9-4789-AB2E-CC1749DA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Indexing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5B3A9-935E-42C2-962D-0A52F89A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Indexing – (key, pointer)</a:t>
            </a:r>
          </a:p>
          <a:p>
            <a:pPr lvl="1"/>
            <a:r>
              <a:rPr lang="en-US" altLang="zh-CN" dirty="0"/>
              <a:t>pointers to the complete record in the data file</a:t>
            </a:r>
          </a:p>
          <a:p>
            <a:r>
              <a:rPr lang="en-US" altLang="zh-CN" dirty="0"/>
              <a:t>Indexing is important for large-scale databases</a:t>
            </a:r>
          </a:p>
          <a:p>
            <a:pPr lvl="1"/>
            <a:r>
              <a:rPr kumimoji="1" lang="en-US" altLang="zh-CN" dirty="0"/>
              <a:t>Efficient search</a:t>
            </a:r>
          </a:p>
          <a:p>
            <a:pPr lvl="1"/>
            <a:r>
              <a:rPr lang="en-US" altLang="zh-CN" dirty="0"/>
              <a:t>Insert, modify, delete</a:t>
            </a:r>
          </a:p>
          <a:p>
            <a:r>
              <a:rPr kumimoji="1" lang="en-US" altLang="zh-CN" dirty="0"/>
              <a:t>Not only </a:t>
            </a:r>
            <a:r>
              <a:rPr lang="en-US" altLang="zh-CN" dirty="0"/>
              <a:t>primary key needs index, secondary keys also matter</a:t>
            </a:r>
            <a:endParaRPr kumimoji="1"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80E16-2BB0-402D-9F79-12E826530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88AAA613-DE92-4AF6-9AC7-4188F2F7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156" y="399576"/>
            <a:ext cx="1368425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 dirty="0"/>
              <a:t>(20,a9) (21,a10)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08C4EF67-F31E-4A93-9778-21EC26893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81" y="399576"/>
            <a:ext cx="1368425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300" b="1"/>
              <a:t>(45,a13)(47,a14)</a:t>
            </a: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126D1E4C-E5AB-49BF-846B-EC62E1A27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9531" y="399576"/>
            <a:ext cx="1439863" cy="360363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400" b="1"/>
              <a:t>(50,a5) (52,a16)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4639D6AD-226E-451F-BC06-673B27BA9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40243" y="615475"/>
            <a:ext cx="144462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4">
            <a:extLst>
              <a:ext uri="{FF2B5EF4-FFF2-40B4-BE49-F238E27FC236}">
                <a16:creationId xmlns:a16="http://schemas.microsoft.com/office/drawing/2014/main" id="{58787515-6229-45A2-92D3-ED662A8D9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0519" y="615475"/>
            <a:ext cx="2160587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5">
            <a:extLst>
              <a:ext uri="{FF2B5EF4-FFF2-40B4-BE49-F238E27FC236}">
                <a16:creationId xmlns:a16="http://schemas.microsoft.com/office/drawing/2014/main" id="{A4A77874-C9C6-4F9E-98B1-758545033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2680" y="615475"/>
            <a:ext cx="1728788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8ECB80D6-B85C-476B-B3F1-E8853C8B3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2543" y="615475"/>
            <a:ext cx="360362" cy="10795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81AF8A10-968A-4DCB-BA48-548D77916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6505" y="615475"/>
            <a:ext cx="647700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40">
            <a:extLst>
              <a:ext uri="{FF2B5EF4-FFF2-40B4-BE49-F238E27FC236}">
                <a16:creationId xmlns:a16="http://schemas.microsoft.com/office/drawing/2014/main" id="{B8290CB1-79ED-4A50-9A9D-E5CF436416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05431" y="615475"/>
            <a:ext cx="1006475" cy="1081088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AutoShape 22">
            <a:extLst>
              <a:ext uri="{FF2B5EF4-FFF2-40B4-BE49-F238E27FC236}">
                <a16:creationId xmlns:a16="http://schemas.microsoft.com/office/drawing/2014/main" id="{49A2699C-102C-406E-A9C8-E44AB5AD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280" y="1694976"/>
            <a:ext cx="2592388" cy="936625"/>
          </a:xfrm>
          <a:prstGeom prst="can">
            <a:avLst>
              <a:gd name="adj" fmla="val 25000"/>
            </a:avLst>
          </a:prstGeom>
          <a:solidFill>
            <a:srgbClr val="969696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54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DA8DB-B94A-41EF-8C11-FFC8A9F3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Tree: 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D96F10-BECF-44F1-9596-CC3706FA2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Properties to maintain</a:t>
            </a:r>
          </a:p>
          <a:p>
            <a:pPr lvl="1"/>
            <a:r>
              <a:rPr lang="en-US" altLang="zh-CN" dirty="0"/>
              <a:t>All leaves at the same level</a:t>
            </a:r>
          </a:p>
          <a:p>
            <a:pPr lvl="1"/>
            <a:r>
              <a:rPr lang="en-US" altLang="zh-CN" dirty="0"/>
              <a:t>Each node has at most </a:t>
            </a:r>
            <a:r>
              <a:rPr lang="en-US" altLang="zh-CN" dirty="0">
                <a:solidFill>
                  <a:srgbClr val="0070C0"/>
                </a:solidFill>
              </a:rPr>
              <a:t>m-1</a:t>
            </a:r>
            <a:r>
              <a:rPr lang="en-US" altLang="zh-CN" dirty="0"/>
              <a:t> keys and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children</a:t>
            </a:r>
          </a:p>
          <a:p>
            <a:endParaRPr lang="en-US" altLang="zh-CN" dirty="0"/>
          </a:p>
          <a:p>
            <a:r>
              <a:rPr lang="en-US" altLang="zh-CN" dirty="0"/>
              <a:t>Procedure</a:t>
            </a:r>
          </a:p>
          <a:p>
            <a:pPr lvl="1"/>
            <a:r>
              <a:rPr lang="en-US" altLang="zh-CN" dirty="0"/>
              <a:t>Find the proper node in the bottom level, insert</a:t>
            </a:r>
          </a:p>
          <a:p>
            <a:pPr lvl="1"/>
            <a:r>
              <a:rPr lang="en-US" altLang="zh-CN" dirty="0"/>
              <a:t>If overflow, </a:t>
            </a:r>
            <a:r>
              <a:rPr lang="en-US" altLang="zh-CN" dirty="0">
                <a:solidFill>
                  <a:srgbClr val="FF0000"/>
                </a:solidFill>
              </a:rPr>
              <a:t>split</a:t>
            </a:r>
            <a:r>
              <a:rPr lang="en-US" altLang="zh-CN" dirty="0"/>
              <a:t> the node, promote the middle key to parent node</a:t>
            </a:r>
          </a:p>
          <a:p>
            <a:pPr lvl="1"/>
            <a:r>
              <a:rPr lang="en-US" altLang="zh-CN" dirty="0"/>
              <a:t>If parent node overflow, continue split until reach the root</a:t>
            </a:r>
          </a:p>
          <a:p>
            <a:pPr lvl="1"/>
            <a:r>
              <a:rPr lang="en-US" altLang="zh-CN" dirty="0"/>
              <a:t>Split the root if necessary (the tree grows by one level in this case)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9D7A75-896C-42E0-9177-6B41BC67BC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2432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D37C6-DF77-46CB-9AF9-0A47331F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0B2E9C-A212-4F92-A164-0D9F7BF8DE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82" name="Rectangle 30">
            <a:extLst>
              <a:ext uri="{FF2B5EF4-FFF2-40B4-BE49-F238E27FC236}">
                <a16:creationId xmlns:a16="http://schemas.microsoft.com/office/drawing/2014/main" id="{42657EB0-1FB7-4C17-9F45-D5962A560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1988840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83" name="Rectangle 30">
            <a:extLst>
              <a:ext uri="{FF2B5EF4-FFF2-40B4-BE49-F238E27FC236}">
                <a16:creationId xmlns:a16="http://schemas.microsoft.com/office/drawing/2014/main" id="{9755BE06-C0CD-4B9C-A10C-7AF4E011C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103" y="2997136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B7D2481C-0B5B-405A-A0A3-796C7F0C8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2997136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08C7370D-CCB4-43A8-B1F2-8A5BC9C2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653" y="2997136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48 </a:t>
            </a:r>
          </a:p>
        </p:txBody>
      </p:sp>
      <p:sp>
        <p:nvSpPr>
          <p:cNvPr id="86" name="Rectangle 30">
            <a:extLst>
              <a:ext uri="{FF2B5EF4-FFF2-40B4-BE49-F238E27FC236}">
                <a16:creationId xmlns:a16="http://schemas.microsoft.com/office/drawing/2014/main" id="{48B02E48-BAD9-4E16-B52C-040F45CF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040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87" name="Rectangle 30">
            <a:extLst>
              <a:ext uri="{FF2B5EF4-FFF2-40B4-BE49-F238E27FC236}">
                <a16:creationId xmlns:a16="http://schemas.microsoft.com/office/drawing/2014/main" id="{095113D0-D1C2-4EEF-B5CC-5D8C2A5B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3028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88" name="Rectangle 30">
            <a:extLst>
              <a:ext uri="{FF2B5EF4-FFF2-40B4-BE49-F238E27FC236}">
                <a16:creationId xmlns:a16="http://schemas.microsoft.com/office/drawing/2014/main" id="{3934CCBF-2484-4D0D-82C4-6EAF9E626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428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20 21 </a:t>
            </a:r>
          </a:p>
        </p:txBody>
      </p:sp>
      <p:sp>
        <p:nvSpPr>
          <p:cNvPr id="89" name="Rectangle 30">
            <a:extLst>
              <a:ext uri="{FF2B5EF4-FFF2-40B4-BE49-F238E27FC236}">
                <a16:creationId xmlns:a16="http://schemas.microsoft.com/office/drawing/2014/main" id="{092A8A41-473C-4B9A-9C28-B422898FC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8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90" name="Rectangle 30">
            <a:extLst>
              <a:ext uri="{FF2B5EF4-FFF2-40B4-BE49-F238E27FC236}">
                <a16:creationId xmlns:a16="http://schemas.microsoft.com/office/drawing/2014/main" id="{E77895F5-DD9C-431C-B94D-B88CAC89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015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6E43333F-6856-4975-8520-7B2DA94A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515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92" name="Rectangle 30">
            <a:extLst>
              <a:ext uri="{FF2B5EF4-FFF2-40B4-BE49-F238E27FC236}">
                <a16:creationId xmlns:a16="http://schemas.microsoft.com/office/drawing/2014/main" id="{099B923F-91E8-4D41-8270-86D8FD5E0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353" y="4221382"/>
            <a:ext cx="936000" cy="360000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50 52</a:t>
            </a:r>
          </a:p>
        </p:txBody>
      </p:sp>
      <p:sp>
        <p:nvSpPr>
          <p:cNvPr id="93" name="Line 19">
            <a:extLst>
              <a:ext uri="{FF2B5EF4-FFF2-40B4-BE49-F238E27FC236}">
                <a16:creationId xmlns:a16="http://schemas.microsoft.com/office/drawing/2014/main" id="{A0C45A1D-97D2-4DA9-945D-951ADD95D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4650" y="2225759"/>
            <a:ext cx="2297565" cy="76652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4" name="Line 20">
            <a:extLst>
              <a:ext uri="{FF2B5EF4-FFF2-40B4-BE49-F238E27FC236}">
                <a16:creationId xmlns:a16="http://schemas.microsoft.com/office/drawing/2014/main" id="{EB7BB06F-8D0C-4642-8E0C-004E057EC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728" y="2349285"/>
            <a:ext cx="0" cy="6478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5" name="Line 21">
            <a:extLst>
              <a:ext uri="{FF2B5EF4-FFF2-40B4-BE49-F238E27FC236}">
                <a16:creationId xmlns:a16="http://schemas.microsoft.com/office/drawing/2014/main" id="{CEF63B5C-F40B-4569-B0BD-14DC47F1F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527" y="2204790"/>
            <a:ext cx="2447925" cy="79234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6" name="Line 22">
            <a:extLst>
              <a:ext uri="{FF2B5EF4-FFF2-40B4-BE49-F238E27FC236}">
                <a16:creationId xmlns:a16="http://schemas.microsoft.com/office/drawing/2014/main" id="{E73FDC57-931C-42B3-A0C9-CD7790FD0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7840" y="3357581"/>
            <a:ext cx="719138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5A27C228-A69C-4B46-9E02-44FD8909A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8448" y="3357581"/>
            <a:ext cx="254792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8" name="Line 24">
            <a:extLst>
              <a:ext uri="{FF2B5EF4-FFF2-40B4-BE49-F238E27FC236}">
                <a16:creationId xmlns:a16="http://schemas.microsoft.com/office/drawing/2014/main" id="{95A560E9-77CF-4EC7-A9BE-B3947C1C08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228" y="3357581"/>
            <a:ext cx="693737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9" name="Line 25">
            <a:extLst>
              <a:ext uri="{FF2B5EF4-FFF2-40B4-BE49-F238E27FC236}">
                <a16:creationId xmlns:a16="http://schemas.microsoft.com/office/drawing/2014/main" id="{4DAB8D49-F54E-491D-8F31-2CF8EB91A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728" y="3357581"/>
            <a:ext cx="0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0" name="Line 26">
            <a:extLst>
              <a:ext uri="{FF2B5EF4-FFF2-40B4-BE49-F238E27FC236}">
                <a16:creationId xmlns:a16="http://schemas.microsoft.com/office/drawing/2014/main" id="{578E60CE-A41A-4496-AAA5-49A17CE30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066" y="3357581"/>
            <a:ext cx="720725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1" name="Line 27">
            <a:extLst>
              <a:ext uri="{FF2B5EF4-FFF2-40B4-BE49-F238E27FC236}">
                <a16:creationId xmlns:a16="http://schemas.microsoft.com/office/drawing/2014/main" id="{E124BD32-4B30-475C-BD8E-C97A07787A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0315" y="3352628"/>
            <a:ext cx="321468" cy="86875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2" name="Line 28">
            <a:extLst>
              <a:ext uri="{FF2B5EF4-FFF2-40B4-BE49-F238E27FC236}">
                <a16:creationId xmlns:a16="http://schemas.microsoft.com/office/drawing/2014/main" id="{948E883F-F388-443C-AAC9-702374066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1515" y="3352628"/>
            <a:ext cx="657226" cy="86875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3" name="Text Box 29">
            <a:extLst>
              <a:ext uri="{FF2B5EF4-FFF2-40B4-BE49-F238E27FC236}">
                <a16:creationId xmlns:a16="http://schemas.microsoft.com/office/drawing/2014/main" id="{F23F99F6-D8C6-4F6D-BDE0-063FABDDE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908" y="4184415"/>
            <a:ext cx="576263" cy="39696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15</a:t>
            </a:r>
          </a:p>
        </p:txBody>
      </p:sp>
      <p:sp>
        <p:nvSpPr>
          <p:cNvPr id="104" name="Rectangle 84">
            <a:extLst>
              <a:ext uri="{FF2B5EF4-FFF2-40B4-BE49-F238E27FC236}">
                <a16:creationId xmlns:a16="http://schemas.microsoft.com/office/drawing/2014/main" id="{E4B5F439-2586-439A-824E-726DA5538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102" y="4874783"/>
            <a:ext cx="432594" cy="304871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CC3300"/>
                </a:solidFill>
                <a:latin typeface="Lucida Fax" pitchFamily="18" charset="0"/>
                <a:ea typeface="微软雅黑" pitchFamily="34" charset="-122"/>
              </a:rPr>
              <a:t>14</a:t>
            </a:r>
          </a:p>
        </p:txBody>
      </p:sp>
      <p:grpSp>
        <p:nvGrpSpPr>
          <p:cNvPr id="105" name="Group 2">
            <a:extLst>
              <a:ext uri="{FF2B5EF4-FFF2-40B4-BE49-F238E27FC236}">
                <a16:creationId xmlns:a16="http://schemas.microsoft.com/office/drawing/2014/main" id="{825711B5-1B04-40CE-BB85-CC9CE9F4B464}"/>
              </a:ext>
            </a:extLst>
          </p:cNvPr>
          <p:cNvGrpSpPr>
            <a:grpSpLocks/>
          </p:cNvGrpSpPr>
          <p:nvPr/>
        </p:nvGrpSpPr>
        <p:grpSpPr bwMode="auto">
          <a:xfrm>
            <a:off x="1786436" y="4519382"/>
            <a:ext cx="101600" cy="493712"/>
            <a:chOff x="2915" y="4184"/>
            <a:chExt cx="160" cy="777"/>
          </a:xfrm>
        </p:grpSpPr>
        <p:sp>
          <p:nvSpPr>
            <p:cNvPr id="106" name="Oval 3">
              <a:extLst>
                <a:ext uri="{FF2B5EF4-FFF2-40B4-BE49-F238E27FC236}">
                  <a16:creationId xmlns:a16="http://schemas.microsoft.com/office/drawing/2014/main" id="{3669A1DB-FFAF-42F1-8D3B-A7A878794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07" name="Line 4">
              <a:extLst>
                <a:ext uri="{FF2B5EF4-FFF2-40B4-BE49-F238E27FC236}">
                  <a16:creationId xmlns:a16="http://schemas.microsoft.com/office/drawing/2014/main" id="{0D9AD82C-72A0-416D-8311-AEE090D60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08" name="Group 2">
            <a:extLst>
              <a:ext uri="{FF2B5EF4-FFF2-40B4-BE49-F238E27FC236}">
                <a16:creationId xmlns:a16="http://schemas.microsoft.com/office/drawing/2014/main" id="{26F52122-E82E-43B8-BAC9-1B2C5915A3B0}"/>
              </a:ext>
            </a:extLst>
          </p:cNvPr>
          <p:cNvGrpSpPr>
            <a:grpSpLocks/>
          </p:cNvGrpSpPr>
          <p:nvPr/>
        </p:nvGrpSpPr>
        <p:grpSpPr bwMode="auto">
          <a:xfrm>
            <a:off x="2167361" y="4528483"/>
            <a:ext cx="101600" cy="493712"/>
            <a:chOff x="2915" y="4184"/>
            <a:chExt cx="160" cy="777"/>
          </a:xfrm>
        </p:grpSpPr>
        <p:sp>
          <p:nvSpPr>
            <p:cNvPr id="109" name="Oval 3">
              <a:extLst>
                <a:ext uri="{FF2B5EF4-FFF2-40B4-BE49-F238E27FC236}">
                  <a16:creationId xmlns:a16="http://schemas.microsoft.com/office/drawing/2014/main" id="{1F09390A-45A8-4B88-BA30-EB05EACDB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10" name="Line 4">
              <a:extLst>
                <a:ext uri="{FF2B5EF4-FFF2-40B4-BE49-F238E27FC236}">
                  <a16:creationId xmlns:a16="http://schemas.microsoft.com/office/drawing/2014/main" id="{174E4F0C-FAA5-4EE8-8F83-9AC5F4610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11" name="Group 2">
            <a:extLst>
              <a:ext uri="{FF2B5EF4-FFF2-40B4-BE49-F238E27FC236}">
                <a16:creationId xmlns:a16="http://schemas.microsoft.com/office/drawing/2014/main" id="{B56D0B64-D8F3-42A7-84D8-8A14CFE2DEF6}"/>
              </a:ext>
            </a:extLst>
          </p:cNvPr>
          <p:cNvGrpSpPr>
            <a:grpSpLocks/>
          </p:cNvGrpSpPr>
          <p:nvPr/>
        </p:nvGrpSpPr>
        <p:grpSpPr bwMode="auto">
          <a:xfrm>
            <a:off x="3108308" y="4527066"/>
            <a:ext cx="101600" cy="493712"/>
            <a:chOff x="2915" y="4184"/>
            <a:chExt cx="160" cy="777"/>
          </a:xfrm>
        </p:grpSpPr>
        <p:sp>
          <p:nvSpPr>
            <p:cNvPr id="112" name="Oval 3">
              <a:extLst>
                <a:ext uri="{FF2B5EF4-FFF2-40B4-BE49-F238E27FC236}">
                  <a16:creationId xmlns:a16="http://schemas.microsoft.com/office/drawing/2014/main" id="{B3322EF2-98FC-4957-AF3A-4FE844660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13" name="Line 4">
              <a:extLst>
                <a:ext uri="{FF2B5EF4-FFF2-40B4-BE49-F238E27FC236}">
                  <a16:creationId xmlns:a16="http://schemas.microsoft.com/office/drawing/2014/main" id="{6777E33D-423A-4EE1-8CFC-D5DE79DA2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14" name="Group 2">
            <a:extLst>
              <a:ext uri="{FF2B5EF4-FFF2-40B4-BE49-F238E27FC236}">
                <a16:creationId xmlns:a16="http://schemas.microsoft.com/office/drawing/2014/main" id="{5F30E3AB-6C95-4EBA-8385-4B24D046EE33}"/>
              </a:ext>
            </a:extLst>
          </p:cNvPr>
          <p:cNvGrpSpPr>
            <a:grpSpLocks/>
          </p:cNvGrpSpPr>
          <p:nvPr/>
        </p:nvGrpSpPr>
        <p:grpSpPr bwMode="auto">
          <a:xfrm>
            <a:off x="3488707" y="4528483"/>
            <a:ext cx="101600" cy="493712"/>
            <a:chOff x="2915" y="4184"/>
            <a:chExt cx="160" cy="777"/>
          </a:xfrm>
        </p:grpSpPr>
        <p:sp>
          <p:nvSpPr>
            <p:cNvPr id="115" name="Oval 3">
              <a:extLst>
                <a:ext uri="{FF2B5EF4-FFF2-40B4-BE49-F238E27FC236}">
                  <a16:creationId xmlns:a16="http://schemas.microsoft.com/office/drawing/2014/main" id="{4550C56A-F624-4C20-BA80-D19E9AE0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16" name="Line 4">
              <a:extLst>
                <a:ext uri="{FF2B5EF4-FFF2-40B4-BE49-F238E27FC236}">
                  <a16:creationId xmlns:a16="http://schemas.microsoft.com/office/drawing/2014/main" id="{31D96F5C-20AF-4E67-BDA2-4A408D0D7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17" name="Group 2">
            <a:extLst>
              <a:ext uri="{FF2B5EF4-FFF2-40B4-BE49-F238E27FC236}">
                <a16:creationId xmlns:a16="http://schemas.microsoft.com/office/drawing/2014/main" id="{1B4AA321-2B89-4B34-8524-1EA3FC93E160}"/>
              </a:ext>
            </a:extLst>
          </p:cNvPr>
          <p:cNvGrpSpPr>
            <a:grpSpLocks/>
          </p:cNvGrpSpPr>
          <p:nvPr/>
        </p:nvGrpSpPr>
        <p:grpSpPr bwMode="auto">
          <a:xfrm>
            <a:off x="4366485" y="4526515"/>
            <a:ext cx="101600" cy="493712"/>
            <a:chOff x="2915" y="4184"/>
            <a:chExt cx="160" cy="777"/>
          </a:xfrm>
        </p:grpSpPr>
        <p:sp>
          <p:nvSpPr>
            <p:cNvPr id="118" name="Oval 3">
              <a:extLst>
                <a:ext uri="{FF2B5EF4-FFF2-40B4-BE49-F238E27FC236}">
                  <a16:creationId xmlns:a16="http://schemas.microsoft.com/office/drawing/2014/main" id="{B82C5487-7CF1-4117-958C-828C0A3A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19" name="Line 4">
              <a:extLst>
                <a:ext uri="{FF2B5EF4-FFF2-40B4-BE49-F238E27FC236}">
                  <a16:creationId xmlns:a16="http://schemas.microsoft.com/office/drawing/2014/main" id="{5920DC88-017F-4992-ACF6-F80D474A3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20" name="Group 2">
            <a:extLst>
              <a:ext uri="{FF2B5EF4-FFF2-40B4-BE49-F238E27FC236}">
                <a16:creationId xmlns:a16="http://schemas.microsoft.com/office/drawing/2014/main" id="{AD7E7BEB-2871-4134-B5C0-A3173F03D3E9}"/>
              </a:ext>
            </a:extLst>
          </p:cNvPr>
          <p:cNvGrpSpPr>
            <a:grpSpLocks/>
          </p:cNvGrpSpPr>
          <p:nvPr/>
        </p:nvGrpSpPr>
        <p:grpSpPr bwMode="auto">
          <a:xfrm>
            <a:off x="4720456" y="4527066"/>
            <a:ext cx="101600" cy="493712"/>
            <a:chOff x="2915" y="4184"/>
            <a:chExt cx="160" cy="777"/>
          </a:xfrm>
        </p:grpSpPr>
        <p:sp>
          <p:nvSpPr>
            <p:cNvPr id="121" name="Oval 3">
              <a:extLst>
                <a:ext uri="{FF2B5EF4-FFF2-40B4-BE49-F238E27FC236}">
                  <a16:creationId xmlns:a16="http://schemas.microsoft.com/office/drawing/2014/main" id="{FEE8CF7B-4E1D-4FEF-B780-C2BF7963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30E866C7-EADC-492F-8342-7A5AB75FD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23" name="Group 2">
            <a:extLst>
              <a:ext uri="{FF2B5EF4-FFF2-40B4-BE49-F238E27FC236}">
                <a16:creationId xmlns:a16="http://schemas.microsoft.com/office/drawing/2014/main" id="{89ACB54C-2C32-4ABC-9554-899E9981FC6C}"/>
              </a:ext>
            </a:extLst>
          </p:cNvPr>
          <p:cNvGrpSpPr>
            <a:grpSpLocks/>
          </p:cNvGrpSpPr>
          <p:nvPr/>
        </p:nvGrpSpPr>
        <p:grpSpPr bwMode="auto">
          <a:xfrm>
            <a:off x="5129202" y="4525056"/>
            <a:ext cx="101600" cy="493712"/>
            <a:chOff x="2915" y="4184"/>
            <a:chExt cx="160" cy="777"/>
          </a:xfrm>
        </p:grpSpPr>
        <p:sp>
          <p:nvSpPr>
            <p:cNvPr id="124" name="Oval 3">
              <a:extLst>
                <a:ext uri="{FF2B5EF4-FFF2-40B4-BE49-F238E27FC236}">
                  <a16:creationId xmlns:a16="http://schemas.microsoft.com/office/drawing/2014/main" id="{E965EC56-E364-4B97-A597-ED5CEDC2F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25" name="Line 4">
              <a:extLst>
                <a:ext uri="{FF2B5EF4-FFF2-40B4-BE49-F238E27FC236}">
                  <a16:creationId xmlns:a16="http://schemas.microsoft.com/office/drawing/2014/main" id="{A17D0F66-8770-4A41-9DDB-5BF3822E3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26" name="Group 2">
            <a:extLst>
              <a:ext uri="{FF2B5EF4-FFF2-40B4-BE49-F238E27FC236}">
                <a16:creationId xmlns:a16="http://schemas.microsoft.com/office/drawing/2014/main" id="{F81D2A8D-AD3A-4C85-9A25-5796C7AC69C9}"/>
              </a:ext>
            </a:extLst>
          </p:cNvPr>
          <p:cNvGrpSpPr>
            <a:grpSpLocks/>
          </p:cNvGrpSpPr>
          <p:nvPr/>
        </p:nvGrpSpPr>
        <p:grpSpPr bwMode="auto">
          <a:xfrm>
            <a:off x="5470228" y="4527066"/>
            <a:ext cx="101600" cy="493712"/>
            <a:chOff x="2915" y="4184"/>
            <a:chExt cx="160" cy="777"/>
          </a:xfrm>
        </p:grpSpPr>
        <p:sp>
          <p:nvSpPr>
            <p:cNvPr id="127" name="Oval 3">
              <a:extLst>
                <a:ext uri="{FF2B5EF4-FFF2-40B4-BE49-F238E27FC236}">
                  <a16:creationId xmlns:a16="http://schemas.microsoft.com/office/drawing/2014/main" id="{616B03E4-FCA3-4E99-BD8A-85BB8C33C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28" name="Line 4">
              <a:extLst>
                <a:ext uri="{FF2B5EF4-FFF2-40B4-BE49-F238E27FC236}">
                  <a16:creationId xmlns:a16="http://schemas.microsoft.com/office/drawing/2014/main" id="{A80F6F2E-A48F-43E0-9572-C84ECBF8B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29" name="Group 2">
            <a:extLst>
              <a:ext uri="{FF2B5EF4-FFF2-40B4-BE49-F238E27FC236}">
                <a16:creationId xmlns:a16="http://schemas.microsoft.com/office/drawing/2014/main" id="{24A1A26B-50DB-4BE6-AC1D-013F2A0D3282}"/>
              </a:ext>
            </a:extLst>
          </p:cNvPr>
          <p:cNvGrpSpPr>
            <a:grpSpLocks/>
          </p:cNvGrpSpPr>
          <p:nvPr/>
        </p:nvGrpSpPr>
        <p:grpSpPr bwMode="auto">
          <a:xfrm>
            <a:off x="5826444" y="4527066"/>
            <a:ext cx="101600" cy="493712"/>
            <a:chOff x="2915" y="4184"/>
            <a:chExt cx="160" cy="777"/>
          </a:xfrm>
        </p:grpSpPr>
        <p:sp>
          <p:nvSpPr>
            <p:cNvPr id="130" name="Oval 3">
              <a:extLst>
                <a:ext uri="{FF2B5EF4-FFF2-40B4-BE49-F238E27FC236}">
                  <a16:creationId xmlns:a16="http://schemas.microsoft.com/office/drawing/2014/main" id="{27EF031F-56A1-4C1D-80A3-B19C63DE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3D021280-35B4-4E12-BF39-C7DE64DFC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32" name="Group 2">
            <a:extLst>
              <a:ext uri="{FF2B5EF4-FFF2-40B4-BE49-F238E27FC236}">
                <a16:creationId xmlns:a16="http://schemas.microsoft.com/office/drawing/2014/main" id="{19F6E7BC-698B-4AD2-AB55-B4C5CEA6BE83}"/>
              </a:ext>
            </a:extLst>
          </p:cNvPr>
          <p:cNvGrpSpPr>
            <a:grpSpLocks/>
          </p:cNvGrpSpPr>
          <p:nvPr/>
        </p:nvGrpSpPr>
        <p:grpSpPr bwMode="auto">
          <a:xfrm>
            <a:off x="6550319" y="4516440"/>
            <a:ext cx="101600" cy="493712"/>
            <a:chOff x="2915" y="4184"/>
            <a:chExt cx="160" cy="777"/>
          </a:xfrm>
        </p:grpSpPr>
        <p:sp>
          <p:nvSpPr>
            <p:cNvPr id="133" name="Oval 3">
              <a:extLst>
                <a:ext uri="{FF2B5EF4-FFF2-40B4-BE49-F238E27FC236}">
                  <a16:creationId xmlns:a16="http://schemas.microsoft.com/office/drawing/2014/main" id="{11C6552B-3D3A-4635-B94E-70D34635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34" name="Line 4">
              <a:extLst>
                <a:ext uri="{FF2B5EF4-FFF2-40B4-BE49-F238E27FC236}">
                  <a16:creationId xmlns:a16="http://schemas.microsoft.com/office/drawing/2014/main" id="{C7E84B85-8977-43F0-9960-93242F52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35" name="Group 2">
            <a:extLst>
              <a:ext uri="{FF2B5EF4-FFF2-40B4-BE49-F238E27FC236}">
                <a16:creationId xmlns:a16="http://schemas.microsoft.com/office/drawing/2014/main" id="{75E932FE-A572-48BC-BF5A-75E80A2D1483}"/>
              </a:ext>
            </a:extLst>
          </p:cNvPr>
          <p:cNvGrpSpPr>
            <a:grpSpLocks/>
          </p:cNvGrpSpPr>
          <p:nvPr/>
        </p:nvGrpSpPr>
        <p:grpSpPr bwMode="auto">
          <a:xfrm>
            <a:off x="6891836" y="4519561"/>
            <a:ext cx="101600" cy="493712"/>
            <a:chOff x="2915" y="4184"/>
            <a:chExt cx="160" cy="777"/>
          </a:xfrm>
        </p:grpSpPr>
        <p:sp>
          <p:nvSpPr>
            <p:cNvPr id="136" name="Oval 3">
              <a:extLst>
                <a:ext uri="{FF2B5EF4-FFF2-40B4-BE49-F238E27FC236}">
                  <a16:creationId xmlns:a16="http://schemas.microsoft.com/office/drawing/2014/main" id="{9CD8D3E8-A09F-4828-9EDE-A5225E009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37" name="Line 4">
              <a:extLst>
                <a:ext uri="{FF2B5EF4-FFF2-40B4-BE49-F238E27FC236}">
                  <a16:creationId xmlns:a16="http://schemas.microsoft.com/office/drawing/2014/main" id="{4E962441-22C2-4E4F-B2FF-EF00D81A2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38" name="Group 2">
            <a:extLst>
              <a:ext uri="{FF2B5EF4-FFF2-40B4-BE49-F238E27FC236}">
                <a16:creationId xmlns:a16="http://schemas.microsoft.com/office/drawing/2014/main" id="{A3E707E6-BBB7-4058-87A6-7D193E1D12A5}"/>
              </a:ext>
            </a:extLst>
          </p:cNvPr>
          <p:cNvGrpSpPr>
            <a:grpSpLocks/>
          </p:cNvGrpSpPr>
          <p:nvPr/>
        </p:nvGrpSpPr>
        <p:grpSpPr bwMode="auto">
          <a:xfrm>
            <a:off x="7603595" y="4514545"/>
            <a:ext cx="101600" cy="493712"/>
            <a:chOff x="2915" y="4184"/>
            <a:chExt cx="160" cy="777"/>
          </a:xfrm>
        </p:grpSpPr>
        <p:sp>
          <p:nvSpPr>
            <p:cNvPr id="139" name="Oval 3">
              <a:extLst>
                <a:ext uri="{FF2B5EF4-FFF2-40B4-BE49-F238E27FC236}">
                  <a16:creationId xmlns:a16="http://schemas.microsoft.com/office/drawing/2014/main" id="{3B3D961D-A6E0-4AD9-940F-CA0ABE21F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40" name="Line 4">
              <a:extLst>
                <a:ext uri="{FF2B5EF4-FFF2-40B4-BE49-F238E27FC236}">
                  <a16:creationId xmlns:a16="http://schemas.microsoft.com/office/drawing/2014/main" id="{59E1017D-3B73-496A-9DD7-18C8A96C5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41" name="Group 2">
            <a:extLst>
              <a:ext uri="{FF2B5EF4-FFF2-40B4-BE49-F238E27FC236}">
                <a16:creationId xmlns:a16="http://schemas.microsoft.com/office/drawing/2014/main" id="{33CF9EC7-0719-4742-A1FD-72D2916C1888}"/>
              </a:ext>
            </a:extLst>
          </p:cNvPr>
          <p:cNvGrpSpPr>
            <a:grpSpLocks/>
          </p:cNvGrpSpPr>
          <p:nvPr/>
        </p:nvGrpSpPr>
        <p:grpSpPr bwMode="auto">
          <a:xfrm>
            <a:off x="7997256" y="4527066"/>
            <a:ext cx="101600" cy="493712"/>
            <a:chOff x="2915" y="4184"/>
            <a:chExt cx="160" cy="777"/>
          </a:xfrm>
        </p:grpSpPr>
        <p:sp>
          <p:nvSpPr>
            <p:cNvPr id="142" name="Oval 3">
              <a:extLst>
                <a:ext uri="{FF2B5EF4-FFF2-40B4-BE49-F238E27FC236}">
                  <a16:creationId xmlns:a16="http://schemas.microsoft.com/office/drawing/2014/main" id="{465B48A9-7411-4626-A210-0218FB0F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43" name="Line 4">
              <a:extLst>
                <a:ext uri="{FF2B5EF4-FFF2-40B4-BE49-F238E27FC236}">
                  <a16:creationId xmlns:a16="http://schemas.microsoft.com/office/drawing/2014/main" id="{3BDA3110-F42A-4F77-8BA4-764F85260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44" name="Group 2">
            <a:extLst>
              <a:ext uri="{FF2B5EF4-FFF2-40B4-BE49-F238E27FC236}">
                <a16:creationId xmlns:a16="http://schemas.microsoft.com/office/drawing/2014/main" id="{02DB9DCF-7F6E-4F5F-B0BC-17D9D2897DCD}"/>
              </a:ext>
            </a:extLst>
          </p:cNvPr>
          <p:cNvGrpSpPr>
            <a:grpSpLocks/>
          </p:cNvGrpSpPr>
          <p:nvPr/>
        </p:nvGrpSpPr>
        <p:grpSpPr bwMode="auto">
          <a:xfrm>
            <a:off x="8386545" y="4541931"/>
            <a:ext cx="101600" cy="493712"/>
            <a:chOff x="2915" y="4184"/>
            <a:chExt cx="160" cy="777"/>
          </a:xfrm>
        </p:grpSpPr>
        <p:sp>
          <p:nvSpPr>
            <p:cNvPr id="145" name="Oval 3">
              <a:extLst>
                <a:ext uri="{FF2B5EF4-FFF2-40B4-BE49-F238E27FC236}">
                  <a16:creationId xmlns:a16="http://schemas.microsoft.com/office/drawing/2014/main" id="{89B83BCC-0E60-4CE5-8456-3A8E6C3DC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46" name="Line 4">
              <a:extLst>
                <a:ext uri="{FF2B5EF4-FFF2-40B4-BE49-F238E27FC236}">
                  <a16:creationId xmlns:a16="http://schemas.microsoft.com/office/drawing/2014/main" id="{578FC178-67C4-4011-A9C2-767CAD855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47" name="Group 2">
            <a:extLst>
              <a:ext uri="{FF2B5EF4-FFF2-40B4-BE49-F238E27FC236}">
                <a16:creationId xmlns:a16="http://schemas.microsoft.com/office/drawing/2014/main" id="{54164483-B023-456F-A185-E96C7A93DA8D}"/>
              </a:ext>
            </a:extLst>
          </p:cNvPr>
          <p:cNvGrpSpPr>
            <a:grpSpLocks/>
          </p:cNvGrpSpPr>
          <p:nvPr/>
        </p:nvGrpSpPr>
        <p:grpSpPr bwMode="auto">
          <a:xfrm>
            <a:off x="9013108" y="4542845"/>
            <a:ext cx="101600" cy="493712"/>
            <a:chOff x="2915" y="4184"/>
            <a:chExt cx="160" cy="777"/>
          </a:xfrm>
        </p:grpSpPr>
        <p:sp>
          <p:nvSpPr>
            <p:cNvPr id="148" name="Oval 3">
              <a:extLst>
                <a:ext uri="{FF2B5EF4-FFF2-40B4-BE49-F238E27FC236}">
                  <a16:creationId xmlns:a16="http://schemas.microsoft.com/office/drawing/2014/main" id="{86182EB4-AAEC-4895-83E3-CF5419F69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49" name="Line 4">
              <a:extLst>
                <a:ext uri="{FF2B5EF4-FFF2-40B4-BE49-F238E27FC236}">
                  <a16:creationId xmlns:a16="http://schemas.microsoft.com/office/drawing/2014/main" id="{7EB7169A-3EB2-4199-8300-B072512DE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50" name="Group 2">
            <a:extLst>
              <a:ext uri="{FF2B5EF4-FFF2-40B4-BE49-F238E27FC236}">
                <a16:creationId xmlns:a16="http://schemas.microsoft.com/office/drawing/2014/main" id="{270E0FDD-EAD0-4FE6-9ACB-0BCADF5D5031}"/>
              </a:ext>
            </a:extLst>
          </p:cNvPr>
          <p:cNvGrpSpPr>
            <a:grpSpLocks/>
          </p:cNvGrpSpPr>
          <p:nvPr/>
        </p:nvGrpSpPr>
        <p:grpSpPr bwMode="auto">
          <a:xfrm>
            <a:off x="9419805" y="4541931"/>
            <a:ext cx="101600" cy="493712"/>
            <a:chOff x="2915" y="4184"/>
            <a:chExt cx="160" cy="777"/>
          </a:xfrm>
        </p:grpSpPr>
        <p:sp>
          <p:nvSpPr>
            <p:cNvPr id="151" name="Oval 3">
              <a:extLst>
                <a:ext uri="{FF2B5EF4-FFF2-40B4-BE49-F238E27FC236}">
                  <a16:creationId xmlns:a16="http://schemas.microsoft.com/office/drawing/2014/main" id="{820ABEFA-5CA8-4261-B482-C3ECB4544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52" name="Line 4">
              <a:extLst>
                <a:ext uri="{FF2B5EF4-FFF2-40B4-BE49-F238E27FC236}">
                  <a16:creationId xmlns:a16="http://schemas.microsoft.com/office/drawing/2014/main" id="{6B0ECB30-27BE-4C81-B3B8-7BA74FC9FF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53" name="Group 2">
            <a:extLst>
              <a:ext uri="{FF2B5EF4-FFF2-40B4-BE49-F238E27FC236}">
                <a16:creationId xmlns:a16="http://schemas.microsoft.com/office/drawing/2014/main" id="{7FDC2E76-D4CB-4FCA-AF96-9A718E204994}"/>
              </a:ext>
            </a:extLst>
          </p:cNvPr>
          <p:cNvGrpSpPr>
            <a:grpSpLocks/>
          </p:cNvGrpSpPr>
          <p:nvPr/>
        </p:nvGrpSpPr>
        <p:grpSpPr bwMode="auto">
          <a:xfrm>
            <a:off x="9761956" y="4553354"/>
            <a:ext cx="101600" cy="493712"/>
            <a:chOff x="2915" y="4184"/>
            <a:chExt cx="160" cy="777"/>
          </a:xfrm>
        </p:grpSpPr>
        <p:sp>
          <p:nvSpPr>
            <p:cNvPr id="154" name="Oval 3">
              <a:extLst>
                <a:ext uri="{FF2B5EF4-FFF2-40B4-BE49-F238E27FC236}">
                  <a16:creationId xmlns:a16="http://schemas.microsoft.com/office/drawing/2014/main" id="{54B883AF-E1EF-41C0-B168-0A7063A5D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55" name="Line 4">
              <a:extLst>
                <a:ext uri="{FF2B5EF4-FFF2-40B4-BE49-F238E27FC236}">
                  <a16:creationId xmlns:a16="http://schemas.microsoft.com/office/drawing/2014/main" id="{DA145C67-B33F-461D-99D9-C454CBFBD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grpSp>
        <p:nvGrpSpPr>
          <p:cNvPr id="156" name="Group 2">
            <a:extLst>
              <a:ext uri="{FF2B5EF4-FFF2-40B4-BE49-F238E27FC236}">
                <a16:creationId xmlns:a16="http://schemas.microsoft.com/office/drawing/2014/main" id="{902EEC74-0DAC-4116-B087-F717AA5FB3C6}"/>
              </a:ext>
            </a:extLst>
          </p:cNvPr>
          <p:cNvGrpSpPr>
            <a:grpSpLocks/>
          </p:cNvGrpSpPr>
          <p:nvPr/>
        </p:nvGrpSpPr>
        <p:grpSpPr bwMode="auto">
          <a:xfrm>
            <a:off x="3877455" y="4528483"/>
            <a:ext cx="101600" cy="493712"/>
            <a:chOff x="2915" y="4184"/>
            <a:chExt cx="160" cy="777"/>
          </a:xfrm>
        </p:grpSpPr>
        <p:sp>
          <p:nvSpPr>
            <p:cNvPr id="157" name="Oval 3">
              <a:extLst>
                <a:ext uri="{FF2B5EF4-FFF2-40B4-BE49-F238E27FC236}">
                  <a16:creationId xmlns:a16="http://schemas.microsoft.com/office/drawing/2014/main" id="{EA41B7EE-4220-40CC-AE0A-5E89DB1F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5" y="4803"/>
              <a:ext cx="160" cy="15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  <p:sp>
          <p:nvSpPr>
            <p:cNvPr id="158" name="Line 4">
              <a:extLst>
                <a:ext uri="{FF2B5EF4-FFF2-40B4-BE49-F238E27FC236}">
                  <a16:creationId xmlns:a16="http://schemas.microsoft.com/office/drawing/2014/main" id="{D6036FE7-D8E5-46B3-8FAB-31375D05A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" y="4184"/>
              <a:ext cx="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srgbClr val="000000"/>
                </a:solidFill>
                <a:latin typeface="Lucida Fax"/>
                <a:ea typeface="微软雅黑"/>
              </a:endParaRPr>
            </a:p>
          </p:txBody>
        </p:sp>
      </p:grpSp>
      <p:sp>
        <p:nvSpPr>
          <p:cNvPr id="159" name="Rectangle 87">
            <a:extLst>
              <a:ext uri="{FF2B5EF4-FFF2-40B4-BE49-F238E27FC236}">
                <a16:creationId xmlns:a16="http://schemas.microsoft.com/office/drawing/2014/main" id="{2FAA9F5C-CC86-4E5B-A034-8A4999CB1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391" y="954096"/>
            <a:ext cx="4003019" cy="707886"/>
          </a:xfrm>
          <a:prstGeom prst="rect">
            <a:avLst/>
          </a:prstGeom>
          <a:noFill/>
          <a:ln w="31750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zh-CN" sz="4000" b="1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</a:t>
            </a:r>
            <a:r>
              <a:rPr lang="zh-CN" altLang="en-US" sz="4000" b="1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4000" b="1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Insert14</a:t>
            </a:r>
          </a:p>
        </p:txBody>
      </p:sp>
    </p:spTree>
    <p:extLst>
      <p:ext uri="{BB962C8B-B14F-4D97-AF65-F5344CB8AC3E}">
        <p14:creationId xmlns:p14="http://schemas.microsoft.com/office/powerpoint/2010/main" val="1126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7037E-7 L 0.03841 -0.0002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0.00741 L -0.00156 -0.0923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D6163-0EB1-4C74-9F7C-863CF9D4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32C39-6487-46AF-A2F7-2F35CF7FC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29" name="标题 62">
            <a:extLst>
              <a:ext uri="{FF2B5EF4-FFF2-40B4-BE49-F238E27FC236}">
                <a16:creationId xmlns:a16="http://schemas.microsoft.com/office/drawing/2014/main" id="{2AD0D682-77AC-47D8-B6A6-0F47A2A41DA5}"/>
              </a:ext>
            </a:extLst>
          </p:cNvPr>
          <p:cNvSpPr txBox="1">
            <a:spLocks/>
          </p:cNvSpPr>
          <p:nvPr/>
        </p:nvSpPr>
        <p:spPr bwMode="auto">
          <a:xfrm>
            <a:off x="1919536" y="1223361"/>
            <a:ext cx="7847885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</a:t>
            </a:r>
            <a:r>
              <a:rPr kumimoji="0" lang="en-US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, Insert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2D2D8A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55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2D2D8A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8F25CF68-ED96-4928-BA03-8275FAA40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63" y="2820757"/>
            <a:ext cx="1034257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51C70B-ECD1-4C41-BED9-C5C883FB4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338" y="3829053"/>
            <a:ext cx="863600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9BA922DD-DF88-46CF-AF96-CFFE9C767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62" y="3829053"/>
            <a:ext cx="1034258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F326457D-7C12-447B-8877-2567765A3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282" y="3829053"/>
            <a:ext cx="863600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48 </a:t>
            </a: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DBEF3C85-2757-4793-A173-9AA4DB91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275" y="505329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4DD3F54-FAA7-44EC-B693-A1318FE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263" y="5053299"/>
            <a:ext cx="935036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14 15 </a:t>
            </a: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20136221-4E42-4A50-871B-1FA8BCC7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662" y="5053299"/>
            <a:ext cx="970758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20 21 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CDCA4907-6024-4AED-AC0A-78192BAD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163" y="505329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B090F295-4358-4D5B-9038-B888C78B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250" y="505329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9C00784B-851D-4E55-ABB1-05FF5289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750" y="5053299"/>
            <a:ext cx="100727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028C5311-67F9-4821-9CDE-AB4C90AC5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1919" y="5035832"/>
            <a:ext cx="977902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50 52</a:t>
            </a: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665EEBCD-5BDF-44A9-8D8E-FA91B35D41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2139" y="3036707"/>
            <a:ext cx="2232025" cy="79234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6826D997-AD2F-4EEE-9CE8-5F9A2BAAE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963" y="3216136"/>
            <a:ext cx="3175" cy="61291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0C56EF71-2810-4200-B26B-E9608D5D8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421" y="3022415"/>
            <a:ext cx="2493167" cy="80663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id="{EC0E0625-72E9-4FED-AD35-66F87F6380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4075" y="4189497"/>
            <a:ext cx="602457" cy="8638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id="{5B3AB0AC-B027-460B-AD63-40EE29EE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2139" y="4189497"/>
            <a:ext cx="287338" cy="8638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id="{FE49AAB8-3183-49DB-A4AF-53573106D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6463" y="4189498"/>
            <a:ext cx="719137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id="{4669DCD1-1297-4EB7-B15D-EF015A8031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963" y="4189498"/>
            <a:ext cx="3174" cy="8638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22">
            <a:extLst>
              <a:ext uri="{FF2B5EF4-FFF2-40B4-BE49-F238E27FC236}">
                <a16:creationId xmlns:a16="http://schemas.microsoft.com/office/drawing/2014/main" id="{14173231-CE14-4376-8E5F-73931CFEF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3301" y="4189498"/>
            <a:ext cx="720725" cy="8638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81BF0200-6FA1-4D67-AAE8-DA18F6999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549" y="4189497"/>
            <a:ext cx="368301" cy="86380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2FDA8C8A-4AB0-4D4B-9FA6-B1FA1D6DB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6649" y="4189497"/>
            <a:ext cx="750096" cy="84633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B07E806B-02D0-4B57-A871-D4228898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406" y="5035831"/>
            <a:ext cx="1351014" cy="377913"/>
          </a:xfrm>
          <a:prstGeom prst="rect">
            <a:avLst/>
          </a:prstGeom>
          <a:solidFill>
            <a:srgbClr val="FFFFFF"/>
          </a:solidFill>
          <a:ln w="31750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50 52</a:t>
            </a:r>
          </a:p>
        </p:txBody>
      </p:sp>
      <p:sp>
        <p:nvSpPr>
          <p:cNvPr id="52" name="Rectangle 69">
            <a:extLst>
              <a:ext uri="{FF2B5EF4-FFF2-40B4-BE49-F238E27FC236}">
                <a16:creationId xmlns:a16="http://schemas.microsoft.com/office/drawing/2014/main" id="{AB9A9DE2-D2AB-4A4A-A0E8-7E7D75B5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563" y="6134635"/>
            <a:ext cx="538956" cy="305833"/>
          </a:xfrm>
          <a:prstGeom prst="rect">
            <a:avLst/>
          </a:prstGeom>
          <a:solidFill>
            <a:srgbClr val="FFFFFF"/>
          </a:solidFill>
          <a:ln w="317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45995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0.03372 -0.15232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-761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build="allAtOnce" animBg="1"/>
      <p:bldP spid="52" grpId="1" build="allAtOnce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BD2E0-B57E-4EA0-836A-E743E572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AF1CE-6543-47E0-BFFF-9CF118A51E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142E516D-F0F1-4E9F-AB0C-EC8567AD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540" y="507724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77A11DA7-2FAC-437B-905E-94A1899A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477" y="5080714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B1049F66-B2C7-4534-A0E7-DD94E17EC53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71464" y="2852936"/>
            <a:ext cx="9144000" cy="2854986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7E386921-AF64-4E53-97FE-2DBAD11AF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277" y="2848172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802153DC-A075-4D7E-92CB-3926DC36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452" y="3856468"/>
            <a:ext cx="863600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0BCA66E1-8539-4FEA-9CBB-17896925F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277" y="3856468"/>
            <a:ext cx="863600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FC8D84B0-18F0-46BC-9F4D-7E6FA8F7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902" y="3856468"/>
            <a:ext cx="864000" cy="360445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 48 </a:t>
            </a: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11FF110B-945F-49C3-A6B0-FC795274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6" y="5080714"/>
            <a:ext cx="719013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639CDBFB-A4D9-4937-BEE6-3EBF29DE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790" y="508959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14 15 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E15507C-0493-4AF4-845E-FD616CD7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777" y="5080714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20 21 </a:t>
            </a:r>
          </a:p>
        </p:txBody>
      </p:sp>
      <p:sp>
        <p:nvSpPr>
          <p:cNvPr id="44" name="Rectangle 30">
            <a:extLst>
              <a:ext uri="{FF2B5EF4-FFF2-40B4-BE49-F238E27FC236}">
                <a16:creationId xmlns:a16="http://schemas.microsoft.com/office/drawing/2014/main" id="{317FD358-27D9-4725-8709-66549F4B3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277" y="5080714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45" name="Rectangle 30">
            <a:extLst>
              <a:ext uri="{FF2B5EF4-FFF2-40B4-BE49-F238E27FC236}">
                <a16:creationId xmlns:a16="http://schemas.microsoft.com/office/drawing/2014/main" id="{5BB41FC5-8937-4B59-9FDC-D2B66A218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540" y="507724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46" name="Rectangle 30">
            <a:extLst>
              <a:ext uri="{FF2B5EF4-FFF2-40B4-BE49-F238E27FC236}">
                <a16:creationId xmlns:a16="http://schemas.microsoft.com/office/drawing/2014/main" id="{7BBFB345-06B2-4887-9AEF-33502A1F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140" y="5077249"/>
            <a:ext cx="86360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47" name="Rectangle 30">
            <a:extLst>
              <a:ext uri="{FF2B5EF4-FFF2-40B4-BE49-F238E27FC236}">
                <a16:creationId xmlns:a16="http://schemas.microsoft.com/office/drawing/2014/main" id="{A1C3A588-358D-40E0-BEB2-3ECE83BC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314" y="5080714"/>
            <a:ext cx="1225550" cy="360446"/>
          </a:xfrm>
          <a:prstGeom prst="rect">
            <a:avLst/>
          </a:prstGeom>
          <a:solidFill>
            <a:srgbClr val="FFFFFF"/>
          </a:solidFill>
          <a:ln w="3175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50      </a:t>
            </a: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B82D09D0-80E9-4C55-AD6B-B66E74D11F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6253" y="3064122"/>
            <a:ext cx="2232025" cy="79234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9" name="Line 22">
            <a:extLst>
              <a:ext uri="{FF2B5EF4-FFF2-40B4-BE49-F238E27FC236}">
                <a16:creationId xmlns:a16="http://schemas.microsoft.com/office/drawing/2014/main" id="{ED284348-AD6B-4327-B65C-746DE19E6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077" y="3208618"/>
            <a:ext cx="0" cy="6478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0" name="Line 23">
            <a:extLst>
              <a:ext uri="{FF2B5EF4-FFF2-40B4-BE49-F238E27FC236}">
                <a16:creationId xmlns:a16="http://schemas.microsoft.com/office/drawing/2014/main" id="{E9F30606-6BD4-4669-A431-032E1709B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464" y="3064122"/>
            <a:ext cx="2662238" cy="79234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1" name="Line 24">
            <a:extLst>
              <a:ext uri="{FF2B5EF4-FFF2-40B4-BE49-F238E27FC236}">
                <a16:creationId xmlns:a16="http://schemas.microsoft.com/office/drawing/2014/main" id="{15762D30-E5E9-45CB-866E-E811B92381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8189" y="4216913"/>
            <a:ext cx="719138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2" name="Line 25">
            <a:extLst>
              <a:ext uri="{FF2B5EF4-FFF2-40B4-BE49-F238E27FC236}">
                <a16:creationId xmlns:a16="http://schemas.microsoft.com/office/drawing/2014/main" id="{D388FE31-12BB-470F-ADDF-FB29A07EA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921" y="4216913"/>
            <a:ext cx="143669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9B5E3FF1-2866-4779-A7D9-8F7EA1CD20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0577" y="4216913"/>
            <a:ext cx="719137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4" name="Line 27">
            <a:extLst>
              <a:ext uri="{FF2B5EF4-FFF2-40B4-BE49-F238E27FC236}">
                <a16:creationId xmlns:a16="http://schemas.microsoft.com/office/drawing/2014/main" id="{1F988BC7-EC7E-4C45-9811-A76F96A2D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077" y="4216913"/>
            <a:ext cx="0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5" name="Line 28">
            <a:extLst>
              <a:ext uri="{FF2B5EF4-FFF2-40B4-BE49-F238E27FC236}">
                <a16:creationId xmlns:a16="http://schemas.microsoft.com/office/drawing/2014/main" id="{43DBF76E-D7E5-4509-9A0B-4CD72C1CA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7415" y="4216913"/>
            <a:ext cx="720725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D39E4ADC-9022-4630-AA0D-21A84BE68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0664" y="4216913"/>
            <a:ext cx="582613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id="{F0A6B3C9-218F-4CF2-9982-327E2594E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0315" y="4216913"/>
            <a:ext cx="647699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481B96F4-EEBC-4A9F-BF53-BC5531702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1470" y="5080713"/>
            <a:ext cx="503237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52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6F914B19-C398-4948-821C-D057F5DD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0315" y="5080714"/>
            <a:ext cx="504825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50</a:t>
            </a:r>
          </a:p>
        </p:txBody>
      </p:sp>
      <p:sp>
        <p:nvSpPr>
          <p:cNvPr id="60" name="Text Box 33">
            <a:extLst>
              <a:ext uri="{FF2B5EF4-FFF2-40B4-BE49-F238E27FC236}">
                <a16:creationId xmlns:a16="http://schemas.microsoft.com/office/drawing/2014/main" id="{9B16E8A2-169B-4AD3-81B2-64F4D3619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9452" y="5080714"/>
            <a:ext cx="684212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55</a:t>
            </a:r>
          </a:p>
        </p:txBody>
      </p:sp>
      <p:sp>
        <p:nvSpPr>
          <p:cNvPr id="61" name="Line 34">
            <a:extLst>
              <a:ext uri="{FF2B5EF4-FFF2-40B4-BE49-F238E27FC236}">
                <a16:creationId xmlns:a16="http://schemas.microsoft.com/office/drawing/2014/main" id="{D93A62A1-2A15-480E-8BD3-95F2D27B9E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6345" y="4227479"/>
            <a:ext cx="3970" cy="85323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62" name="Line 35">
            <a:extLst>
              <a:ext uri="{FF2B5EF4-FFF2-40B4-BE49-F238E27FC236}">
                <a16:creationId xmlns:a16="http://schemas.microsoft.com/office/drawing/2014/main" id="{4340FDBD-B010-40C0-A1EF-75A263B1A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7502" y="4216913"/>
            <a:ext cx="793750" cy="8638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63" name="标题 64">
            <a:extLst>
              <a:ext uri="{FF2B5EF4-FFF2-40B4-BE49-F238E27FC236}">
                <a16:creationId xmlns:a16="http://schemas.microsoft.com/office/drawing/2014/main" id="{6DAF26B7-E012-42EE-99C4-7FEFA1EEDB06}"/>
              </a:ext>
            </a:extLst>
          </p:cNvPr>
          <p:cNvSpPr txBox="1">
            <a:spLocks/>
          </p:cNvSpPr>
          <p:nvPr/>
        </p:nvSpPr>
        <p:spPr bwMode="auto">
          <a:xfrm>
            <a:off x="1751782" y="1696403"/>
            <a:ext cx="8466138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  <a:defRPr/>
            </a:pPr>
            <a:r>
              <a:rPr kumimoji="0" lang="en-US" altLang="zh-CN" sz="4000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 split leave, promote 52 (middle key)</a:t>
            </a:r>
            <a:endParaRPr kumimoji="0" lang="zh-CN" altLang="en-US" sz="4000" kern="0" dirty="0">
              <a:solidFill>
                <a:srgbClr val="2D2D8A"/>
              </a:solidFill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1174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06302 -2.59259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0349 -0.1805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-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7" grpId="0" animBg="1"/>
      <p:bldP spid="57" grpId="0" animBg="1"/>
      <p:bldP spid="58" grpId="0"/>
      <p:bldP spid="59" grpId="0"/>
      <p:bldP spid="61" grpId="0" animBg="1"/>
      <p:bldP spid="6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0A4FB-5896-4AC0-BA86-3DC3D610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26F339-6FEE-4EF1-8FEF-ED36D2AF9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60C8B439-B90A-4CFB-B3BE-BD9F93FD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111" y="2635030"/>
            <a:ext cx="863600" cy="360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32B4B45D-B0A0-4DB8-A07D-FDBE6BF9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286" y="3643326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9D980380-F333-47EC-AF1D-DF17A3858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111" y="3643326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B455F9C5-72A4-4BCE-92A1-186F57CAA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0707" y="3643104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48 52 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C0A45A7B-7618-4028-9BA0-9C4F7F1E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61" y="4869160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4CECA831-9DDB-4F43-A8BC-90351CD9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23" y="4869160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14 15 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ACCF8AD8-65F3-4719-BECE-ADE087647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611" y="4867572"/>
            <a:ext cx="863600" cy="360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20 21 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295776AA-16A7-44F3-AECC-4666DDAFB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4869160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D1272BAA-0064-4E2F-8F6F-AA39A52E3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436" y="4869160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4CAF3B49-1952-4D0E-841E-1902554A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936" y="4869160"/>
            <a:ext cx="863600" cy="360445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BCC0388C-5A12-4AE0-951F-A68176204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733" y="4867572"/>
            <a:ext cx="936104" cy="360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50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1708FC22-032A-4CDF-87BA-ED68EC677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3087" y="2850980"/>
            <a:ext cx="2232025" cy="792346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CF3D07BD-2237-4772-90A6-CFFDDDD42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911" y="2995476"/>
            <a:ext cx="0" cy="6478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462662B1-B660-4F13-8879-E04836213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711" y="2850980"/>
            <a:ext cx="3283795" cy="79212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8E96C72-56CB-4369-AA9C-8260C4286D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30561" y="4003771"/>
            <a:ext cx="863600" cy="865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91837652-5885-485B-A363-4BB0CF8D7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8623" y="4003771"/>
            <a:ext cx="144463" cy="865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09ACB2A5-4F2E-4DB6-A278-86C634D403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412" y="4003771"/>
            <a:ext cx="719137" cy="865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9C2F490-E66F-4568-964C-9E4A7B3EC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911" y="4003771"/>
            <a:ext cx="431800" cy="865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6227FB3D-4F50-424F-A835-562093AB0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836" y="4003771"/>
            <a:ext cx="1223962" cy="8653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D6A3E60F-2640-45FC-953F-C0B6F074C0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9297" y="4003548"/>
            <a:ext cx="792435" cy="865611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C46B8AE8-A59E-490E-951B-D74889ABB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17702" y="4003548"/>
            <a:ext cx="182082" cy="864024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9163EE59-3905-42C4-AEB5-A5C4F7A4A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248" y="5804413"/>
            <a:ext cx="431800" cy="35885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19</a:t>
            </a: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360995C5-3D29-4802-B31E-73511197D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099" y="4867572"/>
            <a:ext cx="1331913" cy="360446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19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 20 21 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1F72A15C-580D-4631-9D6D-4310BAC26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0883" y="4867794"/>
            <a:ext cx="936104" cy="360446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55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12C6CF04-623C-4C2F-9C6B-B42D7F5AA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981" y="4003549"/>
            <a:ext cx="369913" cy="864244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FCA838DC-2F73-479D-8CD7-A1E967C16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346" y="1585246"/>
            <a:ext cx="8138942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defPPr>
              <a:defRPr lang="zh-CN"/>
            </a:defPPr>
            <a:lvl1pPr>
              <a:spcBef>
                <a:spcPct val="600000"/>
              </a:spcBef>
              <a:defRPr kumimoji="0" sz="4000" b="1" kern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>
              <a:defRPr kumimoji="1">
                <a:cs typeface="宋体" charset="0"/>
              </a:defRPr>
            </a:lvl2pPr>
            <a:lvl3pPr>
              <a:defRPr kumimoji="1">
                <a:cs typeface="宋体" charset="0"/>
              </a:defRPr>
            </a:lvl3pPr>
            <a:lvl4pPr>
              <a:defRPr kumimoji="1">
                <a:cs typeface="宋体" charset="0"/>
              </a:defRPr>
            </a:lvl4pPr>
            <a:lvl5pPr>
              <a:defRPr kumimoji="1">
                <a:cs typeface="宋体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</a:lvl6pPr>
            <a:lvl7pPr marL="914400" fontAlgn="base">
              <a:spcBef>
                <a:spcPct val="0"/>
              </a:spcBef>
              <a:spcAft>
                <a:spcPct val="0"/>
              </a:spcAft>
            </a:lvl7pPr>
            <a:lvl8pPr marL="1371600" fontAlgn="base">
              <a:spcBef>
                <a:spcPct val="0"/>
              </a:spcBef>
              <a:spcAft>
                <a:spcPct val="0"/>
              </a:spcAft>
            </a:lvl8pPr>
            <a:lvl9pPr marL="1828800" fontAlgn="base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/>
              <a:t>Insert</a:t>
            </a:r>
            <a:r>
              <a:rPr lang="zh-CN" altLang="en-US" dirty="0"/>
              <a:t> </a:t>
            </a:r>
            <a:r>
              <a:rPr lang="en-US" altLang="zh-CN" dirty="0"/>
              <a:t>19, Cause Root Node to Split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9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5E-6 -3.7037E-6 L 0.03945 -0.1310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26" grpId="1" animBg="1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1FAD0-9AE8-45E0-A1C4-4AD11A4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932F95-0E36-4E91-93F5-C443FF014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F19C53F-1E2B-492F-8E69-D3B451D4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152" y="1524908"/>
            <a:ext cx="526613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  <a:defRPr/>
            </a:pPr>
            <a:r>
              <a:rPr kumimoji="0" lang="en-US" altLang="zh-CN" sz="3100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 split leave node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8C9867AC-0D4B-4ABE-BC81-D3FA7EE4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058" y="4808264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04000D00-B361-4B69-B8D5-528144EC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406" y="4797152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42AB1FB9-73E3-4A68-B293-4BBA390F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106" y="2563539"/>
            <a:ext cx="863400" cy="360363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584BBAD9-731E-45FB-BDC8-1BED8DE21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897" y="3571602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AB6C914A-8EDC-467B-BC56-B3A2D9C08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594" y="3589064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23 30 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33020B7F-8569-43B7-B7FF-CA7043C81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93" y="4808264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B787D8AB-86E1-400C-8136-671076AFF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70" y="4808264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14 15 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DC8EC3E6-091F-42B1-98CA-819432B92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814" y="4797152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24B016DF-2FED-4944-829B-82F22A38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797152"/>
            <a:ext cx="863400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E015687F-2A33-4E10-9E12-E2AB471F9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6598" y="2743720"/>
            <a:ext cx="2231507" cy="82788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FF30E8E7-D00F-4BED-8A20-522423ED0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806" y="2923901"/>
            <a:ext cx="0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D7256274-5DC9-4890-B0E6-1CDD00BF4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1506" y="2779440"/>
            <a:ext cx="3177954" cy="77130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546333A-DC94-4446-9CCC-E09B758E2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4340" y="3931963"/>
            <a:ext cx="718970" cy="865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B433A9E4-C21C-4B33-B947-AB24165D1E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2168" y="3931963"/>
            <a:ext cx="71420" cy="865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1E22111C-1313-447F-A38A-A4B4ED905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0556" y="3970063"/>
            <a:ext cx="841973" cy="8270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7C0A6421-A5B7-41C8-AF94-E7C3981A3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7258" y="3970063"/>
            <a:ext cx="364248" cy="8270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CADF72D2-BA34-4322-B2A8-6485531C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4353" y="3970063"/>
            <a:ext cx="987990" cy="82708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41B5143F-D451-4627-8B43-444A80C5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848" y="4797152"/>
            <a:ext cx="1295100" cy="358775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19</a:t>
            </a: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20 21 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B4178F59-3D87-42BD-95BD-91713B372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849" y="4797152"/>
            <a:ext cx="504708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19</a:t>
            </a: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5A38A578-122D-4F77-92E8-0C580B178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406" y="4797152"/>
            <a:ext cx="576129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21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7C606AF8-8AF6-4DFF-801B-E236F4CE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164" y="3589064"/>
            <a:ext cx="1225266" cy="360362"/>
          </a:xfrm>
          <a:prstGeom prst="rect">
            <a:avLst/>
          </a:prstGeom>
          <a:solidFill>
            <a:schemeClr val="bg1"/>
          </a:solidFill>
          <a:ln w="31750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23 30 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65467F58-1D71-4020-B650-AEE21507E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28" y="4797152"/>
            <a:ext cx="574542" cy="369247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4BEEE019-3964-4654-A969-2CB763996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577" y="3741464"/>
            <a:ext cx="1481588" cy="10556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E55F93BD-225C-47F8-A0E8-DF64BACE57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675" y="3970063"/>
            <a:ext cx="415037" cy="82709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82EEAAB1-1073-4010-B60D-C642AA79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555" y="3571380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48 52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3D96BA-7DCC-4361-B003-372E203D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027" y="4797152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3A5E746F-AB74-4360-BFA6-03745D210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558" y="4795564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50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3" name="Line 23">
            <a:extLst>
              <a:ext uri="{FF2B5EF4-FFF2-40B4-BE49-F238E27FC236}">
                <a16:creationId xmlns:a16="http://schemas.microsoft.com/office/drawing/2014/main" id="{3C62B3CA-C9FB-4AB8-A24F-52CAED3425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1305" y="3931740"/>
            <a:ext cx="792252" cy="86541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92873414-784D-45F9-866E-09A1125E6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9460" y="3931740"/>
            <a:ext cx="182040" cy="86382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481DFD5-846D-4CD8-B2FD-F72F42EA5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472" y="4795786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55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235FC23A-1B19-42BA-9768-A12A7873A3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0631" y="3931741"/>
            <a:ext cx="369827" cy="86404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04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7878 1.1111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0.06302 -0.17593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0" grpId="0" animBg="1"/>
      <p:bldP spid="23" grpId="0" animBg="1"/>
      <p:bldP spid="24" grpId="0"/>
      <p:bldP spid="26" grpId="0" animBg="1"/>
      <p:bldP spid="27" grpId="0"/>
      <p:bldP spid="28" grpId="0" animBg="1"/>
      <p:bldP spid="2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01890-7A29-4F5D-AC33-DEF101CE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09B5B-D2C1-4A18-9716-3BC51F417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31367E-4591-49A2-81A0-F55E55D20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102" y="1426522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  <a:defRPr/>
            </a:pPr>
            <a:r>
              <a:rPr kumimoji="0" lang="en-US" altLang="zh-CN" sz="3100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 split the 2nd level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3E5359AF-1F25-42E7-90C2-407E2EFFC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378" y="358432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E0F40943-FCBF-42C0-B42A-E198FB686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319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19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5BF1ED1-A3F8-4FF1-B944-26797404B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999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21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3A63218E-8D4F-4BE5-B469-A336A4F7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549" y="2576263"/>
            <a:ext cx="863400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18 33 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845B9A01-FC69-40A5-8E56-99740FA3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313" y="3601788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2BCDC6D-844E-4503-A260-CF8841D0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082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90927138-5BFD-401A-B2E5-11800499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911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14 15 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1C301AC5-78DD-49E9-9DA5-890988618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7257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EEEEDF0-8B16-4758-B238-ED7A2B45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507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01B10626-C4F2-4EC5-A957-1FDFB20085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1042" y="2792163"/>
            <a:ext cx="2231508" cy="7921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BB53CD8D-8F16-4807-A5EF-3075FBD0C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4249" y="2936625"/>
            <a:ext cx="36504" cy="6477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987E8198-B478-4FB5-B808-BB07C6F38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948" y="2756443"/>
            <a:ext cx="3238242" cy="836766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1AEE4B6F-4363-4A29-8319-451A9CAB0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8783" y="3873252"/>
            <a:ext cx="430981" cy="936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079527C0-8CB0-4D29-A1B7-5C7BAC788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8293" y="3944687"/>
            <a:ext cx="198317" cy="86519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FF3E2B2F-4A11-45F4-9895-05873975E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677" y="3981201"/>
            <a:ext cx="287272" cy="828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35A1BAB2-276E-4EA7-9CBF-A9A594B36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107" y="3873251"/>
            <a:ext cx="1223679" cy="9366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91627150-5A08-4680-9E40-CEB4E0E53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12" y="3584326"/>
            <a:ext cx="1369696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20</a:t>
            </a:r>
            <a:r>
              <a:rPr lang="en-US" altLang="zh-CN" sz="18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23 30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603F7974-56BC-4DF8-A816-088E1BCCCE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3018" y="3944465"/>
            <a:ext cx="1289506" cy="86541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3235207B-E95B-4ECC-AFED-04B94E49A3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8119" y="3981201"/>
            <a:ext cx="360280" cy="828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Text Box 28">
            <a:extLst>
              <a:ext uri="{FF2B5EF4-FFF2-40B4-BE49-F238E27FC236}">
                <a16:creationId xmlns:a16="http://schemas.microsoft.com/office/drawing/2014/main" id="{0C73825B-CA8E-4652-876B-3F30DAC2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7259" y="3584325"/>
            <a:ext cx="504708" cy="36924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30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BD7844A-8ABE-4543-96BD-ACA1D7CE6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8434" y="3601788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AD1AF68B-5E26-4B18-BCCA-91ECA238A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700" y="3584325"/>
            <a:ext cx="504708" cy="36924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20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BF3D499-593E-40D0-8ABA-72D17F808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00" y="2576263"/>
            <a:ext cx="1368108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18      33 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AE3CB877-0DC0-4C68-B85C-AF3132AF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979" y="3584325"/>
            <a:ext cx="504708" cy="369247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</a:t>
            </a:r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4437AC7A-9479-499E-852A-0D342E2D60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0568" y="2936625"/>
            <a:ext cx="934820" cy="675329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9CE7425C-506D-49A3-B145-3A79463EAC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3107" y="2936626"/>
            <a:ext cx="672850" cy="66637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6C979F71-94F2-44A0-8E9E-41BDCA051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61598" y="3944687"/>
            <a:ext cx="285683" cy="865189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9828EBA9-F722-4F59-8F2C-166EF801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3846" y="3953571"/>
            <a:ext cx="601433" cy="85630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53347BB8-092B-4824-9731-C7B0BFF3F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35949" y="3953571"/>
            <a:ext cx="215849" cy="85630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69B55B77-21C9-44D0-B849-7C1BBC5CB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5957" y="3944687"/>
            <a:ext cx="622250" cy="86519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65F8CC4C-16B0-45A5-9817-E9771ABB5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7285" y="3584104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48 52 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8C40FE29-7B32-4976-A143-2194FFE36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757" y="480987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DDFE568C-985B-40FF-8181-A510A7011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288" y="4808288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50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9" name="Line 23">
            <a:extLst>
              <a:ext uri="{FF2B5EF4-FFF2-40B4-BE49-F238E27FC236}">
                <a16:creationId xmlns:a16="http://schemas.microsoft.com/office/drawing/2014/main" id="{3DE2794C-2FBC-44B1-AB28-F346C62F36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035" y="3944464"/>
            <a:ext cx="792252" cy="86541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0" name="Line 24">
            <a:extLst>
              <a:ext uri="{FF2B5EF4-FFF2-40B4-BE49-F238E27FC236}">
                <a16:creationId xmlns:a16="http://schemas.microsoft.com/office/drawing/2014/main" id="{C79EABBB-C92D-4989-BB00-BC375C3A1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190" y="3944464"/>
            <a:ext cx="182040" cy="86382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5112D895-A81E-47B0-ADF2-FB101F7E8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202" y="4808510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55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2" name="Line 24">
            <a:extLst>
              <a:ext uri="{FF2B5EF4-FFF2-40B4-BE49-F238E27FC236}">
                <a16:creationId xmlns:a16="http://schemas.microsoft.com/office/drawing/2014/main" id="{BC130943-9F18-4237-BE97-DD647D8E1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361" y="3944465"/>
            <a:ext cx="369827" cy="86404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05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023 -0.00047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4141 -0.0007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96296E-6 L -1.45833E-6 -0.14723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5" grpId="1"/>
      <p:bldP spid="26" grpId="0" animBg="1"/>
      <p:bldP spid="27" grpId="0"/>
      <p:bldP spid="27" grpId="1"/>
      <p:bldP spid="28" grpId="0" animBg="1"/>
      <p:bldP spid="29" grpId="0"/>
      <p:bldP spid="29" grpId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0944B-207A-46F9-A43E-34A4B587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F7364E-1555-40A2-8933-6880C0CDA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F7754-0AAD-487A-9DE7-088FB47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72" y="1035871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  <a:defRPr/>
            </a:pPr>
            <a:r>
              <a:rPr kumimoji="0" lang="en-US" altLang="zh-CN" sz="3100" kern="0" dirty="0">
                <a:solidFill>
                  <a:srgbClr val="2D2D8A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 split root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5FF4F63B-691D-4ECA-8958-05E6583F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421" y="1882210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10A303C1-6FF9-4D5E-86FF-1D81C357D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821" y="2747397"/>
            <a:ext cx="863400" cy="360363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C5219C91-6148-4606-8F6E-D3F6D6D9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867" y="2729936"/>
            <a:ext cx="863400" cy="360363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FFABE6AA-50E2-489B-AB4D-D2B51733F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141" y="2747397"/>
            <a:ext cx="1225266" cy="360363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18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C443F0B9-D35E-458C-A49B-0DB11BD9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21" y="389833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30</a:t>
            </a: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4A07EA77-0BB0-4395-93CF-0FAB9583F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183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19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A6D3E38B-3197-4CA7-90CE-B40DA6F0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3012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21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B0D6FCCD-4035-4BA4-AF7B-13710C69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354" y="389833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12 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5039DBC-4E48-4EE9-88D7-AFA1C2DF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096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10 </a:t>
            </a: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11F3475A-C677-4664-9461-1E4DAA9F5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354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14 15 </a:t>
            </a: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CBA1CE06-503E-4C7C-B481-3FABB3E26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841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24 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DA3A0B52-615C-4253-A69B-71F4BFCB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671" y="5123886"/>
            <a:ext cx="863400" cy="360362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31 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C4181063-E4BD-427A-A2B3-9A0B1AF9FB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9054" y="3110935"/>
            <a:ext cx="2224366" cy="787400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DC9910C4-1B6D-460F-96D7-DC1FD4AF9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1399" y="3107760"/>
            <a:ext cx="2445772" cy="790576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8EE21C98-9338-4E2F-82A7-616BE4C827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86796" y="4258697"/>
            <a:ext cx="863400" cy="865188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02EB037D-13AC-4705-8720-972BFE509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344" y="4258697"/>
            <a:ext cx="35711" cy="865188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27FEA7F0-EAA5-40A3-9223-F1750063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154" y="3826898"/>
            <a:ext cx="863400" cy="360363"/>
          </a:xfrm>
          <a:prstGeom prst="rect">
            <a:avLst/>
          </a:prstGeom>
          <a:solidFill>
            <a:schemeClr val="bg1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4D5C2231-5281-4F9A-AE21-F2467BB1C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4434" y="3107759"/>
            <a:ext cx="791980" cy="719139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EBB69F8E-AF4B-4888-B5BD-415B49E5E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33" y="3136335"/>
            <a:ext cx="361866" cy="762000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72434EF2-33C7-42C1-8F6B-4264C57BE4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75462" y="4106299"/>
            <a:ext cx="367421" cy="1017587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65BCDA7E-434C-4245-98F7-41237DF0A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9668" y="4187258"/>
            <a:ext cx="243624" cy="936627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32C0CBB3-D1CB-4E9B-8A33-E41FA765FD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1121" y="4249813"/>
            <a:ext cx="52374" cy="874072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71C99A70-0EBE-4A86-9E98-0E13E2EE8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3771" y="4249813"/>
            <a:ext cx="666600" cy="874072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0E4FE50D-E21D-46FC-A4C4-CC1309FBD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414" y="2747397"/>
            <a:ext cx="574542" cy="369247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r>
              <a:rPr lang="en-US" altLang="zh-CN" sz="1800" dirty="0">
                <a:solidFill>
                  <a:srgbClr val="FF6600"/>
                </a:solidFill>
                <a:latin typeface="Lucida Fax" panose="02060602050505020204" pitchFamily="18" charset="0"/>
                <a:ea typeface="微软雅黑" pitchFamily="34" charset="-122"/>
              </a:rPr>
              <a:t>23</a:t>
            </a:r>
            <a:r>
              <a:rPr lang="en-US" altLang="zh-CN" sz="1600" dirty="0">
                <a:solidFill>
                  <a:srgbClr val="FF66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30" name="Text Box 33">
            <a:extLst>
              <a:ext uri="{FF2B5EF4-FFF2-40B4-BE49-F238E27FC236}">
                <a16:creationId xmlns:a16="http://schemas.microsoft.com/office/drawing/2014/main" id="{2A07630E-8174-4C40-85FA-0EC21215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134" y="2739460"/>
            <a:ext cx="504708" cy="369247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</a:t>
            </a:r>
          </a:p>
        </p:txBody>
      </p:sp>
      <p:sp>
        <p:nvSpPr>
          <p:cNvPr id="31" name="Text Box 34">
            <a:extLst>
              <a:ext uri="{FF2B5EF4-FFF2-40B4-BE49-F238E27FC236}">
                <a16:creationId xmlns:a16="http://schemas.microsoft.com/office/drawing/2014/main" id="{47ADBFDC-4711-498A-B30D-D458F4EF4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9535" y="2747397"/>
            <a:ext cx="504708" cy="369247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33</a:t>
            </a: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EC1F7A7E-18B4-4754-80CD-039472A97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9054" y="3041085"/>
            <a:ext cx="1157812" cy="857251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DB94EF55-E77A-4660-A075-6E3D27AAEE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424" y="3090300"/>
            <a:ext cx="73009" cy="736597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C4CF54BF-4B90-4EB5-9C5C-32D15FE3EE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51400" y="3107760"/>
            <a:ext cx="142842" cy="790576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28395B99-F789-465C-89D9-F5827BB16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800" y="3107759"/>
            <a:ext cx="2051741" cy="790578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8965830F-C32C-4B6E-8268-83CF741EE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83" y="2242572"/>
            <a:ext cx="647551" cy="504826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A71EC301-288E-4FDD-9149-F6FD1D147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9533" y="2242571"/>
            <a:ext cx="864988" cy="504827"/>
          </a:xfrm>
          <a:prstGeom prst="line">
            <a:avLst/>
          </a:prstGeom>
          <a:noFill/>
          <a:ln w="22225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EA40948E-1872-4098-9B1A-5EAB10AE7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0419" y="3908474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48 52 </a:t>
            </a:r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DAFC6D83-F512-419C-8B4D-7EB74383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891" y="5134246"/>
            <a:ext cx="863400" cy="360362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45 47 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777C8BCD-D00D-42B8-B0C9-8F1174C1A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421" y="5132658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50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9576243E-7720-409B-831D-D13D0BBEBD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169" y="4268835"/>
            <a:ext cx="792252" cy="865411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2" name="Line 24">
            <a:extLst>
              <a:ext uri="{FF2B5EF4-FFF2-40B4-BE49-F238E27FC236}">
                <a16:creationId xmlns:a16="http://schemas.microsoft.com/office/drawing/2014/main" id="{014CF254-B372-4025-A69A-B47438A1E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324" y="4268835"/>
            <a:ext cx="182040" cy="86382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B09A9DD-1E9A-490B-BAC8-8D5F5DAEF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6" y="5132880"/>
            <a:ext cx="935887" cy="360363"/>
          </a:xfrm>
          <a:prstGeom prst="rect">
            <a:avLst/>
          </a:prstGeom>
          <a:solidFill>
            <a:schemeClr val="bg1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55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AA4297A8-B425-4029-8AFC-BF9EEC5A5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495" y="4268836"/>
            <a:ext cx="369827" cy="86404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22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6 L 1.04167E-6 -0.1317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-0.08503 -0.0048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8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6 L 0.03945 3.7037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3" grpId="0" animBg="1"/>
      <p:bldP spid="24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6AAA6-2BB7-4632-A8A4-51017A13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Disk Access of 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EABE1-772B-41EE-A389-999C1F98B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Insert 14, 55, 19</a:t>
            </a:r>
          </a:p>
          <a:p>
            <a:r>
              <a:rPr lang="en-US" altLang="zh-CN" sz="2400" dirty="0"/>
              <a:t>Assume that all blocks are cached in memory after read</a:t>
            </a:r>
          </a:p>
          <a:p>
            <a:pPr>
              <a:defRPr/>
            </a:pPr>
            <a:r>
              <a:rPr lang="en-US" altLang="zh-CN" sz="2400" dirty="0"/>
              <a:t>Read blocks: 7 (</a:t>
            </a:r>
            <a:r>
              <a:rPr lang="en-US" altLang="zh-CN" sz="2400" dirty="0" err="1"/>
              <a:t>a,b,f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d,k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c,g</a:t>
            </a:r>
            <a:r>
              <a:rPr lang="en-US" altLang="zh-CN" sz="2400" dirty="0"/>
              <a:t>)</a:t>
            </a:r>
          </a:p>
          <a:p>
            <a:pPr>
              <a:defRPr/>
            </a:pPr>
            <a:r>
              <a:rPr lang="en-US" altLang="zh-CN" sz="2400" dirty="0"/>
              <a:t>Write blocks: 11 (f; </a:t>
            </a:r>
            <a:r>
              <a:rPr lang="en-US" altLang="zh-CN" sz="2400" dirty="0" err="1"/>
              <a:t>k,k’,d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g,g’,c,c’,a,a’,t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B8000-B7D1-48DB-AC9A-77492DA86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EE390D98-C605-4C0D-BFF3-FE90B44B08E3}"/>
              </a:ext>
            </a:extLst>
          </p:cNvPr>
          <p:cNvGrpSpPr/>
          <p:nvPr/>
        </p:nvGrpSpPr>
        <p:grpSpPr>
          <a:xfrm>
            <a:off x="6199659" y="2722815"/>
            <a:ext cx="5748359" cy="2656687"/>
            <a:chOff x="0" y="1820466"/>
            <a:chExt cx="9047235" cy="4181311"/>
          </a:xfrm>
        </p:grpSpPr>
        <p:sp>
          <p:nvSpPr>
            <p:cNvPr id="100" name="Rectangle 30">
              <a:extLst>
                <a:ext uri="{FF2B5EF4-FFF2-40B4-BE49-F238E27FC236}">
                  <a16:creationId xmlns:a16="http://schemas.microsoft.com/office/drawing/2014/main" id="{F44A7E5E-16A3-4B03-900F-E2A5E260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275" y="1895914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23</a:t>
              </a:r>
            </a:p>
          </p:txBody>
        </p:sp>
        <p:sp>
          <p:nvSpPr>
            <p:cNvPr id="101" name="Rectangle 30">
              <a:extLst>
                <a:ext uri="{FF2B5EF4-FFF2-40B4-BE49-F238E27FC236}">
                  <a16:creationId xmlns:a16="http://schemas.microsoft.com/office/drawing/2014/main" id="{F13A5E8C-7980-4E50-90EF-DAE09A816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875" y="2761302"/>
              <a:ext cx="863600" cy="360446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33</a:t>
              </a:r>
            </a:p>
          </p:txBody>
        </p:sp>
        <p:sp>
          <p:nvSpPr>
            <p:cNvPr id="102" name="Rectangle 30">
              <a:extLst>
                <a:ext uri="{FF2B5EF4-FFF2-40B4-BE49-F238E27FC236}">
                  <a16:creationId xmlns:a16="http://schemas.microsoft.com/office/drawing/2014/main" id="{307C4A2E-4332-42E0-BEE1-A530F6E9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2406" y="2743836"/>
              <a:ext cx="863600" cy="360446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18</a:t>
              </a:r>
            </a:p>
          </p:txBody>
        </p:sp>
        <p:sp>
          <p:nvSpPr>
            <p:cNvPr id="103" name="Rectangle 30">
              <a:extLst>
                <a:ext uri="{FF2B5EF4-FFF2-40B4-BE49-F238E27FC236}">
                  <a16:creationId xmlns:a16="http://schemas.microsoft.com/office/drawing/2014/main" id="{5EAE30A5-2B8C-43DA-9269-90C20D115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075" y="3912506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 30</a:t>
              </a:r>
            </a:p>
          </p:txBody>
        </p:sp>
        <p:sp>
          <p:nvSpPr>
            <p:cNvPr id="104" name="Rectangle 30">
              <a:extLst>
                <a:ext uri="{FF2B5EF4-FFF2-40B4-BE49-F238E27FC236}">
                  <a16:creationId xmlns:a16="http://schemas.microsoft.com/office/drawing/2014/main" id="{D9280F8A-92F5-4AF2-A516-C88F835D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87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19</a:t>
              </a:r>
            </a:p>
          </p:txBody>
        </p:sp>
        <p:sp>
          <p:nvSpPr>
            <p:cNvPr id="105" name="Rectangle 30">
              <a:extLst>
                <a:ext uri="{FF2B5EF4-FFF2-40B4-BE49-F238E27FC236}">
                  <a16:creationId xmlns:a16="http://schemas.microsoft.com/office/drawing/2014/main" id="{750A57EC-0924-4411-BE8D-5C87081D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650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21</a:t>
              </a:r>
            </a:p>
          </p:txBody>
        </p:sp>
        <p:sp>
          <p:nvSpPr>
            <p:cNvPr id="106" name="Rectangle 30">
              <a:extLst>
                <a:ext uri="{FF2B5EF4-FFF2-40B4-BE49-F238E27FC236}">
                  <a16:creationId xmlns:a16="http://schemas.microsoft.com/office/drawing/2014/main" id="{101E250E-524E-407A-B98D-BAA7CD58B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525" y="3912506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12 </a:t>
              </a:r>
            </a:p>
          </p:txBody>
        </p:sp>
        <p:sp>
          <p:nvSpPr>
            <p:cNvPr id="107" name="Rectangle 30">
              <a:extLst>
                <a:ext uri="{FF2B5EF4-FFF2-40B4-BE49-F238E27FC236}">
                  <a16:creationId xmlns:a16="http://schemas.microsoft.com/office/drawing/2014/main" id="{B1EECC89-8105-4E7E-B666-42B937CF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9100" y="3912506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48 52 </a:t>
              </a:r>
              <a:endPara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08" name="Rectangle 30">
              <a:extLst>
                <a:ext uri="{FF2B5EF4-FFF2-40B4-BE49-F238E27FC236}">
                  <a16:creationId xmlns:a16="http://schemas.microsoft.com/office/drawing/2014/main" id="{9F07AC6E-5E3A-4B37-B952-F0DA1D2F9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10 </a:t>
              </a:r>
            </a:p>
          </p:txBody>
        </p:sp>
        <p:sp>
          <p:nvSpPr>
            <p:cNvPr id="109" name="Rectangle 30">
              <a:extLst>
                <a:ext uri="{FF2B5EF4-FFF2-40B4-BE49-F238E27FC236}">
                  <a16:creationId xmlns:a16="http://schemas.microsoft.com/office/drawing/2014/main" id="{7D329A12-8DBB-453D-94B4-6615943EE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525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14 15 </a:t>
              </a:r>
            </a:p>
          </p:txBody>
        </p:sp>
        <p:sp>
          <p:nvSpPr>
            <p:cNvPr id="110" name="Rectangle 30">
              <a:extLst>
                <a:ext uri="{FF2B5EF4-FFF2-40B4-BE49-F238E27FC236}">
                  <a16:creationId xmlns:a16="http://schemas.microsoft.com/office/drawing/2014/main" id="{817B5AEA-9CB3-4117-B116-7ACB719FB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712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24 </a:t>
              </a:r>
            </a:p>
          </p:txBody>
        </p:sp>
        <p:sp>
          <p:nvSpPr>
            <p:cNvPr id="111" name="Rectangle 30">
              <a:extLst>
                <a:ext uri="{FF2B5EF4-FFF2-40B4-BE49-F238E27FC236}">
                  <a16:creationId xmlns:a16="http://schemas.microsoft.com/office/drawing/2014/main" id="{0A2AFEBB-D6D2-4811-97E0-500748A3C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775" y="5138340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31 </a:t>
              </a:r>
            </a:p>
          </p:txBody>
        </p:sp>
        <p:sp>
          <p:nvSpPr>
            <p:cNvPr id="112" name="Rectangle 30">
              <a:extLst>
                <a:ext uri="{FF2B5EF4-FFF2-40B4-BE49-F238E27FC236}">
                  <a16:creationId xmlns:a16="http://schemas.microsoft.com/office/drawing/2014/main" id="{05DDDEF2-9151-4F71-91DA-05C5C7CF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9273" y="5138339"/>
              <a:ext cx="863600" cy="360445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45 47 </a:t>
              </a:r>
            </a:p>
          </p:txBody>
        </p:sp>
        <p:sp>
          <p:nvSpPr>
            <p:cNvPr id="113" name="Rectangle 30">
              <a:extLst>
                <a:ext uri="{FF2B5EF4-FFF2-40B4-BE49-F238E27FC236}">
                  <a16:creationId xmlns:a16="http://schemas.microsoft.com/office/drawing/2014/main" id="{FCEC18D0-68DD-4466-B711-AAEE24D32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5227" y="5133821"/>
              <a:ext cx="863600" cy="360446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50</a:t>
              </a:r>
            </a:p>
          </p:txBody>
        </p:sp>
        <p:sp>
          <p:nvSpPr>
            <p:cNvPr id="114" name="Line 21">
              <a:extLst>
                <a:ext uri="{FF2B5EF4-FFF2-40B4-BE49-F238E27FC236}">
                  <a16:creationId xmlns:a16="http://schemas.microsoft.com/office/drawing/2014/main" id="{4BD9ED71-F9D5-42C5-ACAC-015A0DD82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800" y="4272951"/>
              <a:ext cx="863600" cy="865388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5" name="Line 22">
              <a:extLst>
                <a:ext uri="{FF2B5EF4-FFF2-40B4-BE49-F238E27FC236}">
                  <a16:creationId xmlns:a16="http://schemas.microsoft.com/office/drawing/2014/main" id="{52C50355-F567-4ABA-8FEC-35300D45C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8606" y="4272951"/>
              <a:ext cx="35719" cy="865388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6" name="Line 23">
              <a:extLst>
                <a:ext uri="{FF2B5EF4-FFF2-40B4-BE49-F238E27FC236}">
                  <a16:creationId xmlns:a16="http://schemas.microsoft.com/office/drawing/2014/main" id="{7D6747D7-9A82-436C-8A17-DD30A81FF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1486" y="4272951"/>
              <a:ext cx="19049" cy="865389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7" name="Line 24">
              <a:extLst>
                <a:ext uri="{FF2B5EF4-FFF2-40B4-BE49-F238E27FC236}">
                  <a16:creationId xmlns:a16="http://schemas.microsoft.com/office/drawing/2014/main" id="{C1550E05-3565-4310-9081-B2E2ACA17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1" y="4272952"/>
              <a:ext cx="358598" cy="860870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18" name="Rectangle 30">
              <a:extLst>
                <a:ext uri="{FF2B5EF4-FFF2-40B4-BE49-F238E27FC236}">
                  <a16:creationId xmlns:a16="http://schemas.microsoft.com/office/drawing/2014/main" id="{35F718DC-C90F-47E5-8231-23AEFCBB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725" y="3841052"/>
              <a:ext cx="863600" cy="360446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20</a:t>
              </a:r>
            </a:p>
          </p:txBody>
        </p:sp>
        <p:sp>
          <p:nvSpPr>
            <p:cNvPr id="119" name="Line 28">
              <a:extLst>
                <a:ext uri="{FF2B5EF4-FFF2-40B4-BE49-F238E27FC236}">
                  <a16:creationId xmlns:a16="http://schemas.microsoft.com/office/drawing/2014/main" id="{E77DB665-C540-4861-A525-B11F04B51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0950" y="4120517"/>
              <a:ext cx="367506" cy="1017823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0DEC26A7-3A4D-4C5B-A107-A912C05F4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333" y="4201495"/>
              <a:ext cx="243680" cy="936844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1" name="Line 30">
              <a:extLst>
                <a:ext uri="{FF2B5EF4-FFF2-40B4-BE49-F238E27FC236}">
                  <a16:creationId xmlns:a16="http://schemas.microsoft.com/office/drawing/2014/main" id="{EE170294-6C41-4202-969B-BDFBEA739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7075" y="4264065"/>
              <a:ext cx="52386" cy="874274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2" name="Line 31">
              <a:extLst>
                <a:ext uri="{FF2B5EF4-FFF2-40B4-BE49-F238E27FC236}">
                  <a16:creationId xmlns:a16="http://schemas.microsoft.com/office/drawing/2014/main" id="{B6AA99E7-193B-4694-8F17-208C55C85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821" y="4264065"/>
              <a:ext cx="666754" cy="874274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3" name="Line 35">
              <a:extLst>
                <a:ext uri="{FF2B5EF4-FFF2-40B4-BE49-F238E27FC236}">
                  <a16:creationId xmlns:a16="http://schemas.microsoft.com/office/drawing/2014/main" id="{E88EC108-670F-4BD4-B55F-922AF6FA3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325" y="3055057"/>
              <a:ext cx="1158080" cy="857449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4" name="Line 36">
              <a:extLst>
                <a:ext uri="{FF2B5EF4-FFF2-40B4-BE49-F238E27FC236}">
                  <a16:creationId xmlns:a16="http://schemas.microsoft.com/office/drawing/2014/main" id="{11BBC207-6E63-4B7C-82E2-7B1FFF913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061" y="3104283"/>
              <a:ext cx="73026" cy="736768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D83FBBEB-416F-49F4-931A-315CF40DD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7437" y="3121747"/>
              <a:ext cx="142875" cy="790759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6" name="Line 38">
              <a:extLst>
                <a:ext uri="{FF2B5EF4-FFF2-40B4-BE49-F238E27FC236}">
                  <a16:creationId xmlns:a16="http://schemas.microsoft.com/office/drawing/2014/main" id="{8AFC4457-1B10-4653-9828-034D8C655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4969" y="3121746"/>
              <a:ext cx="2052216" cy="790761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7" name="Line 39">
              <a:extLst>
                <a:ext uri="{FF2B5EF4-FFF2-40B4-BE49-F238E27FC236}">
                  <a16:creationId xmlns:a16="http://schemas.microsoft.com/office/drawing/2014/main" id="{803D5C17-8E7F-48F5-AA67-185908A65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5987" y="2256359"/>
              <a:ext cx="647701" cy="504943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8" name="Line 40">
              <a:extLst>
                <a:ext uri="{FF2B5EF4-FFF2-40B4-BE49-F238E27FC236}">
                  <a16:creationId xmlns:a16="http://schemas.microsoft.com/office/drawing/2014/main" id="{168B0CBF-F6E3-4498-88BD-8F60B1E78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487" y="2256358"/>
              <a:ext cx="865188" cy="504944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29" name="Rectangle 30">
              <a:extLst>
                <a:ext uri="{FF2B5EF4-FFF2-40B4-BE49-F238E27FC236}">
                  <a16:creationId xmlns:a16="http://schemas.microsoft.com/office/drawing/2014/main" id="{CEEA88F8-EF48-4206-AE59-A8D49E324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3635" y="5157691"/>
              <a:ext cx="863600" cy="360446"/>
            </a:xfrm>
            <a:prstGeom prst="rect">
              <a:avLst/>
            </a:prstGeom>
            <a:solidFill>
              <a:srgbClr val="FFFFFF"/>
            </a:solidFill>
            <a:ln w="22225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55</a:t>
              </a:r>
            </a:p>
          </p:txBody>
        </p:sp>
        <p:sp>
          <p:nvSpPr>
            <p:cNvPr id="130" name="Line 24">
              <a:extLst>
                <a:ext uri="{FF2B5EF4-FFF2-40B4-BE49-F238E27FC236}">
                  <a16:creationId xmlns:a16="http://schemas.microsoft.com/office/drawing/2014/main" id="{6FA0B48C-6983-466C-AC3D-1C28C04F3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7374" y="4293890"/>
              <a:ext cx="1008062" cy="863801"/>
            </a:xfrm>
            <a:prstGeom prst="line">
              <a:avLst/>
            </a:prstGeom>
            <a:noFill/>
            <a:ln w="22225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endParaRPr>
            </a:p>
          </p:txBody>
        </p:sp>
        <p:sp>
          <p:nvSpPr>
            <p:cNvPr id="131" name="Text Box 63">
              <a:extLst>
                <a:ext uri="{FF2B5EF4-FFF2-40B4-BE49-F238E27FC236}">
                  <a16:creationId xmlns:a16="http://schemas.microsoft.com/office/drawing/2014/main" id="{06396C44-D35F-4B1F-953A-9CF8550D4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0790" y="2612555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a</a:t>
              </a:r>
            </a:p>
          </p:txBody>
        </p:sp>
        <p:sp>
          <p:nvSpPr>
            <p:cNvPr id="132" name="Text Box 64">
              <a:extLst>
                <a:ext uri="{FF2B5EF4-FFF2-40B4-BE49-F238E27FC236}">
                  <a16:creationId xmlns:a16="http://schemas.microsoft.com/office/drawing/2014/main" id="{83905B18-F7B8-4B02-A20C-6193EA1D1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88" y="5492873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e</a:t>
              </a:r>
            </a:p>
          </p:txBody>
        </p:sp>
        <p:sp>
          <p:nvSpPr>
            <p:cNvPr id="133" name="Text Box 65">
              <a:extLst>
                <a:ext uri="{FF2B5EF4-FFF2-40B4-BE49-F238E27FC236}">
                  <a16:creationId xmlns:a16="http://schemas.microsoft.com/office/drawing/2014/main" id="{A0B6159F-6951-469C-AE92-179C0F964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4686" y="5564885"/>
              <a:ext cx="360364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f</a:t>
              </a:r>
            </a:p>
          </p:txBody>
        </p:sp>
        <p:sp>
          <p:nvSpPr>
            <p:cNvPr id="134" name="Text Box 67">
              <a:extLst>
                <a:ext uri="{FF2B5EF4-FFF2-40B4-BE49-F238E27FC236}">
                  <a16:creationId xmlns:a16="http://schemas.microsoft.com/office/drawing/2014/main" id="{BB58B1D5-46C9-4A28-84D3-73380EEF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2476" y="5493445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g</a:t>
              </a:r>
            </a:p>
          </p:txBody>
        </p:sp>
        <p:sp>
          <p:nvSpPr>
            <p:cNvPr id="135" name="Text Box 68">
              <a:extLst>
                <a:ext uri="{FF2B5EF4-FFF2-40B4-BE49-F238E27FC236}">
                  <a16:creationId xmlns:a16="http://schemas.microsoft.com/office/drawing/2014/main" id="{3516E260-D85E-434D-8608-65DFA078F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683" y="5564882"/>
              <a:ext cx="360364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h</a:t>
              </a:r>
            </a:p>
          </p:txBody>
        </p:sp>
        <p:sp>
          <p:nvSpPr>
            <p:cNvPr id="136" name="Text Box 69">
              <a:extLst>
                <a:ext uri="{FF2B5EF4-FFF2-40B4-BE49-F238E27FC236}">
                  <a16:creationId xmlns:a16="http://schemas.microsoft.com/office/drawing/2014/main" id="{9E85261A-C78D-4DCC-8AC2-5516C543E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134" y="5564882"/>
              <a:ext cx="360364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i</a:t>
              </a:r>
            </a:p>
          </p:txBody>
        </p:sp>
        <p:sp>
          <p:nvSpPr>
            <p:cNvPr id="137" name="Text Box 72">
              <a:extLst>
                <a:ext uri="{FF2B5EF4-FFF2-40B4-BE49-F238E27FC236}">
                  <a16:creationId xmlns:a16="http://schemas.microsoft.com/office/drawing/2014/main" id="{259437C0-F738-4D42-8C5E-3717DD18E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165" y="1820466"/>
              <a:ext cx="504826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t</a:t>
              </a:r>
            </a:p>
          </p:txBody>
        </p:sp>
        <p:sp>
          <p:nvSpPr>
            <p:cNvPr id="138" name="Text Box 73">
              <a:extLst>
                <a:ext uri="{FF2B5EF4-FFF2-40B4-BE49-F238E27FC236}">
                  <a16:creationId xmlns:a16="http://schemas.microsoft.com/office/drawing/2014/main" id="{EECA7682-0131-4657-903F-B889C5DA8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606" y="3836690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b</a:t>
              </a:r>
            </a:p>
          </p:txBody>
        </p:sp>
        <p:sp>
          <p:nvSpPr>
            <p:cNvPr id="139" name="Text Box 74">
              <a:extLst>
                <a:ext uri="{FF2B5EF4-FFF2-40B4-BE49-F238E27FC236}">
                  <a16:creationId xmlns:a16="http://schemas.microsoft.com/office/drawing/2014/main" id="{2AF08089-EDCF-45DC-9E8F-81F1DFE0E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4807" y="3762176"/>
              <a:ext cx="360364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c</a:t>
              </a:r>
            </a:p>
          </p:txBody>
        </p:sp>
        <p:sp>
          <p:nvSpPr>
            <p:cNvPr id="140" name="Text Box 75">
              <a:extLst>
                <a:ext uri="{FF2B5EF4-FFF2-40B4-BE49-F238E27FC236}">
                  <a16:creationId xmlns:a16="http://schemas.microsoft.com/office/drawing/2014/main" id="{0EB01776-307B-41ED-BA0B-6A6CCB5B1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6406" y="2612553"/>
              <a:ext cx="504826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a’</a:t>
              </a:r>
            </a:p>
          </p:txBody>
        </p:sp>
        <p:sp>
          <p:nvSpPr>
            <p:cNvPr id="141" name="Text Box 76">
              <a:extLst>
                <a:ext uri="{FF2B5EF4-FFF2-40B4-BE49-F238E27FC236}">
                  <a16:creationId xmlns:a16="http://schemas.microsoft.com/office/drawing/2014/main" id="{6AC0F0DC-7E61-445E-8EBC-2740BC30F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9" y="5493445"/>
              <a:ext cx="647699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g’</a:t>
              </a:r>
            </a:p>
          </p:txBody>
        </p:sp>
        <p:sp>
          <p:nvSpPr>
            <p:cNvPr id="142" name="Text Box 77">
              <a:extLst>
                <a:ext uri="{FF2B5EF4-FFF2-40B4-BE49-F238E27FC236}">
                  <a16:creationId xmlns:a16="http://schemas.microsoft.com/office/drawing/2014/main" id="{8CF49B98-3CAE-4546-A78C-9252709CA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989" y="3836690"/>
              <a:ext cx="503238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c’</a:t>
              </a:r>
            </a:p>
          </p:txBody>
        </p:sp>
        <p:sp>
          <p:nvSpPr>
            <p:cNvPr id="143" name="Text Box 137">
              <a:extLst>
                <a:ext uri="{FF2B5EF4-FFF2-40B4-BE49-F238E27FC236}">
                  <a16:creationId xmlns:a16="http://schemas.microsoft.com/office/drawing/2014/main" id="{004FABA6-B27F-44FC-9698-DF44B5AE0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052" y="3897016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d</a:t>
              </a:r>
              <a:endPara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4" name="Text Box 141">
              <a:extLst>
                <a:ext uri="{FF2B5EF4-FFF2-40B4-BE49-F238E27FC236}">
                  <a16:creationId xmlns:a16="http://schemas.microsoft.com/office/drawing/2014/main" id="{1E8DDBA0-7842-43B3-973F-2BE016E17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4923" y="5553199"/>
              <a:ext cx="360364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j</a:t>
              </a:r>
              <a:endPara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5" name="Text Box 142">
              <a:extLst>
                <a:ext uri="{FF2B5EF4-FFF2-40B4-BE49-F238E27FC236}">
                  <a16:creationId xmlns:a16="http://schemas.microsoft.com/office/drawing/2014/main" id="{4804B97F-D1C7-47E8-8B85-503CEBDF8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7264" y="5553199"/>
              <a:ext cx="360362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k</a:t>
              </a:r>
              <a:endPara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6" name="Text Box 143">
              <a:extLst>
                <a:ext uri="{FF2B5EF4-FFF2-40B4-BE49-F238E27FC236}">
                  <a16:creationId xmlns:a16="http://schemas.microsoft.com/office/drawing/2014/main" id="{82993CEF-DAC5-4B0A-8B53-C589B7497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7453" y="5590034"/>
              <a:ext cx="504826" cy="41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k’</a:t>
              </a:r>
              <a:endParaRPr kumimoji="0" lang="en-US" altLang="zh-CN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F8A73C36-23AC-4507-BB2F-3390A4AE7C46}"/>
              </a:ext>
            </a:extLst>
          </p:cNvPr>
          <p:cNvGrpSpPr/>
          <p:nvPr/>
        </p:nvGrpSpPr>
        <p:grpSpPr>
          <a:xfrm>
            <a:off x="437211" y="4072855"/>
            <a:ext cx="5450558" cy="1746405"/>
            <a:chOff x="428625" y="3350183"/>
            <a:chExt cx="8181178" cy="2621320"/>
          </a:xfrm>
        </p:grpSpPr>
        <p:sp>
          <p:nvSpPr>
            <p:cNvPr id="148" name="Rectangle 30">
              <a:extLst>
                <a:ext uri="{FF2B5EF4-FFF2-40B4-BE49-F238E27FC236}">
                  <a16:creationId xmlns:a16="http://schemas.microsoft.com/office/drawing/2014/main" id="{A781585D-8BD3-4076-BF3A-9C2E8D52F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1" y="3350183"/>
              <a:ext cx="927894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18 33 </a:t>
              </a:r>
            </a:p>
          </p:txBody>
        </p:sp>
        <p:sp>
          <p:nvSpPr>
            <p:cNvPr id="149" name="Rectangle 30">
              <a:extLst>
                <a:ext uri="{FF2B5EF4-FFF2-40B4-BE49-F238E27FC236}">
                  <a16:creationId xmlns:a16="http://schemas.microsoft.com/office/drawing/2014/main" id="{A9D3B37F-F526-43A6-87D0-F3B71967A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688" y="4358479"/>
              <a:ext cx="86359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12 </a:t>
              </a:r>
            </a:p>
          </p:txBody>
        </p:sp>
        <p:sp>
          <p:nvSpPr>
            <p:cNvPr id="150" name="Rectangle 30">
              <a:extLst>
                <a:ext uri="{FF2B5EF4-FFF2-40B4-BE49-F238E27FC236}">
                  <a16:creationId xmlns:a16="http://schemas.microsoft.com/office/drawing/2014/main" id="{E49FD07E-1ADD-45C0-A1F3-2E2B33A7F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1" y="4358479"/>
              <a:ext cx="927894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23 30 </a:t>
              </a:r>
            </a:p>
          </p:txBody>
        </p:sp>
        <p:sp>
          <p:nvSpPr>
            <p:cNvPr id="151" name="Rectangle 30">
              <a:extLst>
                <a:ext uri="{FF2B5EF4-FFF2-40B4-BE49-F238E27FC236}">
                  <a16:creationId xmlns:a16="http://schemas.microsoft.com/office/drawing/2014/main" id="{6723E08E-79E7-438E-AC86-A5D0DB543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234" y="4358479"/>
              <a:ext cx="86359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48 </a:t>
              </a:r>
            </a:p>
          </p:txBody>
        </p:sp>
        <p:sp>
          <p:nvSpPr>
            <p:cNvPr id="152" name="Rectangle 30">
              <a:extLst>
                <a:ext uri="{FF2B5EF4-FFF2-40B4-BE49-F238E27FC236}">
                  <a16:creationId xmlns:a16="http://schemas.microsoft.com/office/drawing/2014/main" id="{3D4E26D1-55FC-471D-97AC-2BE245038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5" y="5582725"/>
              <a:ext cx="86359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10 </a:t>
              </a:r>
            </a:p>
          </p:txBody>
        </p:sp>
        <p:sp>
          <p:nvSpPr>
            <p:cNvPr id="153" name="Rectangle 30">
              <a:extLst>
                <a:ext uri="{FF2B5EF4-FFF2-40B4-BE49-F238E27FC236}">
                  <a16:creationId xmlns:a16="http://schemas.microsoft.com/office/drawing/2014/main" id="{63F4ECEF-855A-4433-8E22-E6D1A22F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612" y="5582725"/>
              <a:ext cx="864000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 </a:t>
              </a:r>
            </a:p>
          </p:txBody>
        </p:sp>
        <p:sp>
          <p:nvSpPr>
            <p:cNvPr id="154" name="Rectangle 30">
              <a:extLst>
                <a:ext uri="{FF2B5EF4-FFF2-40B4-BE49-F238E27FC236}">
                  <a16:creationId xmlns:a16="http://schemas.microsoft.com/office/drawing/2014/main" id="{3988FBEF-28E3-4254-9805-E0A3EEC3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012" y="5582725"/>
              <a:ext cx="940594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20 21 </a:t>
              </a:r>
            </a:p>
          </p:txBody>
        </p:sp>
        <p:sp>
          <p:nvSpPr>
            <p:cNvPr id="155" name="Rectangle 30">
              <a:extLst>
                <a:ext uri="{FF2B5EF4-FFF2-40B4-BE49-F238E27FC236}">
                  <a16:creationId xmlns:a16="http://schemas.microsoft.com/office/drawing/2014/main" id="{47E1F7DB-A88C-49E2-B87A-405F41412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1" y="5582725"/>
              <a:ext cx="86359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24 </a:t>
              </a:r>
            </a:p>
          </p:txBody>
        </p:sp>
        <p:sp>
          <p:nvSpPr>
            <p:cNvPr id="156" name="Rectangle 30">
              <a:extLst>
                <a:ext uri="{FF2B5EF4-FFF2-40B4-BE49-F238E27FC236}">
                  <a16:creationId xmlns:a16="http://schemas.microsoft.com/office/drawing/2014/main" id="{7E34D6A3-E8B7-4380-ADB6-BC3E4B9A2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598" y="5582725"/>
              <a:ext cx="86359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31 </a:t>
              </a:r>
            </a:p>
          </p:txBody>
        </p:sp>
        <p:sp>
          <p:nvSpPr>
            <p:cNvPr id="157" name="Rectangle 30">
              <a:extLst>
                <a:ext uri="{FF2B5EF4-FFF2-40B4-BE49-F238E27FC236}">
                  <a16:creationId xmlns:a16="http://schemas.microsoft.com/office/drawing/2014/main" id="{3B9C3398-0620-4293-A48C-04CE426D8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1097" y="5582725"/>
              <a:ext cx="977106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45 47 </a:t>
              </a:r>
            </a:p>
          </p:txBody>
        </p:sp>
        <p:sp>
          <p:nvSpPr>
            <p:cNvPr id="158" name="Rectangle 30">
              <a:extLst>
                <a:ext uri="{FF2B5EF4-FFF2-40B4-BE49-F238E27FC236}">
                  <a16:creationId xmlns:a16="http://schemas.microsoft.com/office/drawing/2014/main" id="{6396EA11-6F41-4916-AAB8-2F97A0C38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7934" y="5582725"/>
              <a:ext cx="981869" cy="360445"/>
            </a:xfrm>
            <a:prstGeom prst="rect">
              <a:avLst/>
            </a:prstGeom>
            <a:solidFill>
              <a:srgbClr val="FFFFFF"/>
            </a:solidFill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50 52</a:t>
              </a:r>
            </a:p>
          </p:txBody>
        </p:sp>
        <p:sp>
          <p:nvSpPr>
            <p:cNvPr id="159" name="Line 19">
              <a:extLst>
                <a:ext uri="{FF2B5EF4-FFF2-40B4-BE49-F238E27FC236}">
                  <a16:creationId xmlns:a16="http://schemas.microsoft.com/office/drawing/2014/main" id="{08399085-4073-4804-B1F5-91A52C724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8488" y="3566132"/>
              <a:ext cx="2232025" cy="79234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0" name="Line 20">
              <a:extLst>
                <a:ext uri="{FF2B5EF4-FFF2-40B4-BE49-F238E27FC236}">
                  <a16:creationId xmlns:a16="http://schemas.microsoft.com/office/drawing/2014/main" id="{1D8078F4-28A8-40D7-AFAD-123249A95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311" y="3710627"/>
              <a:ext cx="0" cy="64785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1" name="Line 21">
              <a:extLst>
                <a:ext uri="{FF2B5EF4-FFF2-40B4-BE49-F238E27FC236}">
                  <a16:creationId xmlns:a16="http://schemas.microsoft.com/office/drawing/2014/main" id="{CF50C7F9-D2D6-4718-8B80-9A7BFAF44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110" y="3566134"/>
              <a:ext cx="2447924" cy="79234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2" name="Line 22">
              <a:extLst>
                <a:ext uri="{FF2B5EF4-FFF2-40B4-BE49-F238E27FC236}">
                  <a16:creationId xmlns:a16="http://schemas.microsoft.com/office/drawing/2014/main" id="{CF874941-37A5-4964-A7FA-36D426D7E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0425" y="4718924"/>
              <a:ext cx="719138" cy="8637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3" name="Line 23">
              <a:extLst>
                <a:ext uri="{FF2B5EF4-FFF2-40B4-BE49-F238E27FC236}">
                  <a16:creationId xmlns:a16="http://schemas.microsoft.com/office/drawing/2014/main" id="{4797AD1E-305B-416B-8F47-94B2F331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032" y="4718924"/>
              <a:ext cx="254791" cy="8637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4" name="Line 24">
              <a:extLst>
                <a:ext uri="{FF2B5EF4-FFF2-40B4-BE49-F238E27FC236}">
                  <a16:creationId xmlns:a16="http://schemas.microsoft.com/office/drawing/2014/main" id="{7B23541C-D55D-43DC-9349-44963F52A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2811" y="4718924"/>
              <a:ext cx="693736" cy="8637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5" name="Line 25">
              <a:extLst>
                <a:ext uri="{FF2B5EF4-FFF2-40B4-BE49-F238E27FC236}">
                  <a16:creationId xmlns:a16="http://schemas.microsoft.com/office/drawing/2014/main" id="{DF014E3C-8517-4224-9297-FA796CCE5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2311" y="4718924"/>
              <a:ext cx="0" cy="8637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6" name="Line 26">
              <a:extLst>
                <a:ext uri="{FF2B5EF4-FFF2-40B4-BE49-F238E27FC236}">
                  <a16:creationId xmlns:a16="http://schemas.microsoft.com/office/drawing/2014/main" id="{D4AEA1B6-AC72-49E9-9035-6008A2D29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9648" y="4718924"/>
              <a:ext cx="720724" cy="863799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7" name="Line 27">
              <a:extLst>
                <a:ext uri="{FF2B5EF4-FFF2-40B4-BE49-F238E27FC236}">
                  <a16:creationId xmlns:a16="http://schemas.microsoft.com/office/drawing/2014/main" id="{B2749D99-8C12-4DC3-968F-CCEDB4DE8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92897" y="4713968"/>
              <a:ext cx="321468" cy="86875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8" name="Line 28">
              <a:extLst>
                <a:ext uri="{FF2B5EF4-FFF2-40B4-BE49-F238E27FC236}">
                  <a16:creationId xmlns:a16="http://schemas.microsoft.com/office/drawing/2014/main" id="{82276AF0-21FF-49ED-912A-5C6C87776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096" y="4713970"/>
              <a:ext cx="657225" cy="868752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9" name="Text Box 29">
              <a:extLst>
                <a:ext uri="{FF2B5EF4-FFF2-40B4-BE49-F238E27FC236}">
                  <a16:creationId xmlns:a16="http://schemas.microsoft.com/office/drawing/2014/main" id="{E76CDBBA-BAEB-4D07-A825-163E847E0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193" y="5555733"/>
              <a:ext cx="1086645" cy="415770"/>
            </a:xfrm>
            <a:prstGeom prst="rect">
              <a:avLst/>
            </a:prstGeom>
            <a:noFill/>
            <a:ln w="317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ct val="60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</a:rPr>
                <a:t>15</a:t>
              </a:r>
            </a:p>
          </p:txBody>
        </p:sp>
      </p:grpSp>
      <p:sp>
        <p:nvSpPr>
          <p:cNvPr id="170" name="Text Box 63">
            <a:extLst>
              <a:ext uri="{FF2B5EF4-FFF2-40B4-BE49-F238E27FC236}">
                <a16:creationId xmlns:a16="http://schemas.microsoft.com/office/drawing/2014/main" id="{47C59814-F045-408F-A70D-A4D4A5A7B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965" y="4001536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a</a:t>
            </a:r>
          </a:p>
        </p:txBody>
      </p:sp>
      <p:sp>
        <p:nvSpPr>
          <p:cNvPr id="171" name="Text Box 64">
            <a:extLst>
              <a:ext uri="{FF2B5EF4-FFF2-40B4-BE49-F238E27FC236}">
                <a16:creationId xmlns:a16="http://schemas.microsoft.com/office/drawing/2014/main" id="{70C8ABFB-0C43-45A6-AE03-352B7B19E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81" y="5822919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e</a:t>
            </a:r>
          </a:p>
        </p:txBody>
      </p:sp>
      <p:sp>
        <p:nvSpPr>
          <p:cNvPr id="172" name="Text Box 65">
            <a:extLst>
              <a:ext uri="{FF2B5EF4-FFF2-40B4-BE49-F238E27FC236}">
                <a16:creationId xmlns:a16="http://schemas.microsoft.com/office/drawing/2014/main" id="{38216CD2-5583-44B2-B2C7-67FD58A80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9633" y="5825293"/>
            <a:ext cx="2289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f</a:t>
            </a:r>
          </a:p>
        </p:txBody>
      </p:sp>
      <p:sp>
        <p:nvSpPr>
          <p:cNvPr id="173" name="Text Box 67">
            <a:extLst>
              <a:ext uri="{FF2B5EF4-FFF2-40B4-BE49-F238E27FC236}">
                <a16:creationId xmlns:a16="http://schemas.microsoft.com/office/drawing/2014/main" id="{7B97D391-336A-4BFA-B387-F74E9B33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605" y="5795772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g</a:t>
            </a:r>
          </a:p>
        </p:txBody>
      </p:sp>
      <p:sp>
        <p:nvSpPr>
          <p:cNvPr id="174" name="Text Box 68">
            <a:extLst>
              <a:ext uri="{FF2B5EF4-FFF2-40B4-BE49-F238E27FC236}">
                <a16:creationId xmlns:a16="http://schemas.microsoft.com/office/drawing/2014/main" id="{97D98ECB-5EC9-436B-BF74-558EA106D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378" y="5819260"/>
            <a:ext cx="2289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h</a:t>
            </a:r>
          </a:p>
        </p:txBody>
      </p:sp>
      <p:sp>
        <p:nvSpPr>
          <p:cNvPr id="175" name="Text Box 69">
            <a:extLst>
              <a:ext uri="{FF2B5EF4-FFF2-40B4-BE49-F238E27FC236}">
                <a16:creationId xmlns:a16="http://schemas.microsoft.com/office/drawing/2014/main" id="{32403BA6-FE99-4820-9E10-FED181D75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768" y="5776863"/>
            <a:ext cx="2289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i</a:t>
            </a:r>
          </a:p>
        </p:txBody>
      </p:sp>
      <p:sp>
        <p:nvSpPr>
          <p:cNvPr id="176" name="Text Box 73">
            <a:extLst>
              <a:ext uri="{FF2B5EF4-FFF2-40B4-BE49-F238E27FC236}">
                <a16:creationId xmlns:a16="http://schemas.microsoft.com/office/drawing/2014/main" id="{6DE25B99-6042-4849-96FB-A68DF59C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36" y="4770627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b</a:t>
            </a:r>
          </a:p>
        </p:txBody>
      </p:sp>
      <p:sp>
        <p:nvSpPr>
          <p:cNvPr id="177" name="Text Box 74">
            <a:extLst>
              <a:ext uri="{FF2B5EF4-FFF2-40B4-BE49-F238E27FC236}">
                <a16:creationId xmlns:a16="http://schemas.microsoft.com/office/drawing/2014/main" id="{3474AE6C-9638-4554-A2A9-3B2102D6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7610" y="4711694"/>
            <a:ext cx="2289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lang="en-US" altLang="zh-CN" sz="1100" b="1">
                <a:solidFill>
                  <a:srgbClr val="000000"/>
                </a:solidFill>
                <a:latin typeface="Lucida Fax"/>
                <a:ea typeface="微软雅黑"/>
              </a:rPr>
              <a:t>c</a:t>
            </a:r>
          </a:p>
        </p:txBody>
      </p:sp>
      <p:sp>
        <p:nvSpPr>
          <p:cNvPr id="178" name="Text Box 137">
            <a:extLst>
              <a:ext uri="{FF2B5EF4-FFF2-40B4-BE49-F238E27FC236}">
                <a16:creationId xmlns:a16="http://schemas.microsoft.com/office/drawing/2014/main" id="{EAB134D9-127C-4021-A90A-F08E4BE2A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991" y="4729308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000000"/>
                </a:solidFill>
                <a:latin typeface="Lucida Fax"/>
                <a:ea typeface="微软雅黑"/>
              </a:rPr>
              <a:t>d</a:t>
            </a:r>
            <a:endParaRPr lang="en-US" altLang="zh-CN" sz="11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79" name="Text Box 141">
            <a:extLst>
              <a:ext uri="{FF2B5EF4-FFF2-40B4-BE49-F238E27FC236}">
                <a16:creationId xmlns:a16="http://schemas.microsoft.com/office/drawing/2014/main" id="{9F0DA3DA-703B-4FEB-BAF7-04EF364DA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8620" y="5806890"/>
            <a:ext cx="22896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000000"/>
                </a:solidFill>
                <a:latin typeface="Lucida Fax"/>
                <a:ea typeface="微软雅黑"/>
              </a:rPr>
              <a:t>j</a:t>
            </a:r>
            <a:endParaRPr lang="en-US" altLang="zh-CN" sz="11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80" name="Text Box 142">
            <a:extLst>
              <a:ext uri="{FF2B5EF4-FFF2-40B4-BE49-F238E27FC236}">
                <a16:creationId xmlns:a16="http://schemas.microsoft.com/office/drawing/2014/main" id="{C0D68D52-43BA-45F8-875F-2BD4DBA7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871" y="5839677"/>
            <a:ext cx="22896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50" b="1">
                <a:solidFill>
                  <a:srgbClr val="000000"/>
                </a:solidFill>
                <a:latin typeface="Lucida Fax"/>
                <a:ea typeface="微软雅黑"/>
              </a:rPr>
              <a:t>k</a:t>
            </a:r>
            <a:endParaRPr lang="en-US" altLang="zh-CN" sz="11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81" name="Rectangle 4">
            <a:extLst>
              <a:ext uri="{FF2B5EF4-FFF2-40B4-BE49-F238E27FC236}">
                <a16:creationId xmlns:a16="http://schemas.microsoft.com/office/drawing/2014/main" id="{E836D2E0-3257-4940-914A-C2108F31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34" y="3862869"/>
            <a:ext cx="2146431" cy="41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600000"/>
              </a:spcBef>
              <a:defRPr/>
            </a:pPr>
            <a:r>
              <a:rPr lang="en-US" altLang="zh-CN" sz="1800" kern="0" dirty="0"/>
              <a:t>Before insertions</a:t>
            </a:r>
          </a:p>
        </p:txBody>
      </p:sp>
      <p:sp>
        <p:nvSpPr>
          <p:cNvPr id="182" name="Rectangle 4">
            <a:extLst>
              <a:ext uri="{FF2B5EF4-FFF2-40B4-BE49-F238E27FC236}">
                <a16:creationId xmlns:a16="http://schemas.microsoft.com/office/drawing/2014/main" id="{7722C57A-7298-494A-A798-488EF70CD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0786" y="2553021"/>
            <a:ext cx="2146431" cy="41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600000"/>
              </a:spcBef>
              <a:defRPr/>
            </a:pPr>
            <a:r>
              <a:rPr lang="en-US" altLang="zh-CN" sz="1800" kern="0" dirty="0"/>
              <a:t>After insertions</a:t>
            </a:r>
          </a:p>
        </p:txBody>
      </p:sp>
    </p:spTree>
    <p:extLst>
      <p:ext uri="{BB962C8B-B14F-4D97-AF65-F5344CB8AC3E}">
        <p14:creationId xmlns:p14="http://schemas.microsoft.com/office/powerpoint/2010/main" val="25335941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0417E-8DFC-4AEB-8C01-A669FEBB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 of Splitting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C5CC0-AEC3-43AB-ACA8-28A6441C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inserting </a:t>
            </a:r>
            <a:r>
              <a:rPr lang="en-US" altLang="zh-CN" dirty="0">
                <a:solidFill>
                  <a:srgbClr val="0070C0"/>
                </a:solidFill>
              </a:rPr>
              <a:t>N </a:t>
            </a:r>
            <a:r>
              <a:rPr lang="en-US" altLang="zh-CN" dirty="0"/>
              <a:t>keys, there are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 nodes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 the beginning: single node without key</a:t>
            </a:r>
          </a:p>
          <a:p>
            <a:r>
              <a:rPr lang="en-US" altLang="zh-CN" dirty="0"/>
              <a:t>After the N insertions, average splitting number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EF5558-2E78-4DBC-8C31-019FE570B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2AB1FE8-84A7-4A87-9EB3-BCF00A009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2420888"/>
          <a:ext cx="4214812" cy="470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r:id="rId3" imgW="4787900" imgH="533400" progId="Equation.3">
                  <p:embed/>
                </p:oleObj>
              </mc:Choice>
              <mc:Fallback>
                <p:oleObj r:id="rId3" imgW="4787900" imgH="5334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92AB1FE8-84A7-4A87-9EB3-BCF00A009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420888"/>
                        <a:ext cx="4214812" cy="470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2D3C63D-C844-4679-9D18-9B4EECC41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6120" y="2201762"/>
          <a:ext cx="2500313" cy="90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公式" r:id="rId5" imgW="3175000" imgH="1155700" progId="Equation.3">
                  <p:embed/>
                </p:oleObj>
              </mc:Choice>
              <mc:Fallback>
                <p:oleObj name="公式" r:id="rId5" imgW="3175000" imgH="11557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D2D3C63D-C844-4679-9D18-9B4EECC41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201762"/>
                        <a:ext cx="2500313" cy="908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1A1A7D-A6A9-4B99-B0FB-317337C54DD0}"/>
              </a:ext>
            </a:extLst>
          </p:cNvPr>
          <p:cNvCxnSpPr/>
          <p:nvPr/>
        </p:nvCxnSpPr>
        <p:spPr>
          <a:xfrm flipH="1">
            <a:off x="2135560" y="2852936"/>
            <a:ext cx="144016" cy="360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51E84BC-75AB-4FA8-A59E-21724E300DDA}"/>
              </a:ext>
            </a:extLst>
          </p:cNvPr>
          <p:cNvCxnSpPr>
            <a:cxnSpLocks/>
          </p:cNvCxnSpPr>
          <p:nvPr/>
        </p:nvCxnSpPr>
        <p:spPr>
          <a:xfrm>
            <a:off x="4295800" y="2892533"/>
            <a:ext cx="216024" cy="320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F247BC2-0F6E-4373-B59F-D2AA8F6ACEE9}"/>
              </a:ext>
            </a:extLst>
          </p:cNvPr>
          <p:cNvSpPr/>
          <p:nvPr/>
        </p:nvSpPr>
        <p:spPr>
          <a:xfrm>
            <a:off x="1843653" y="3153668"/>
            <a:ext cx="11977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Root node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48818F6-FD08-443D-946C-23D1ECFD8C93}"/>
              </a:ext>
            </a:extLst>
          </p:cNvPr>
          <p:cNvSpPr/>
          <p:nvPr/>
        </p:nvSpPr>
        <p:spPr>
          <a:xfrm>
            <a:off x="4462255" y="3155840"/>
            <a:ext cx="13933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Other nodes</a:t>
            </a:r>
            <a:endParaRPr lang="zh-CN" alt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ADEC634-EE13-4339-AE1C-64152A8E80FB}"/>
              </a:ext>
            </a:extLst>
          </p:cNvPr>
          <p:cNvSpPr/>
          <p:nvPr/>
        </p:nvSpPr>
        <p:spPr>
          <a:xfrm>
            <a:off x="6240016" y="2420888"/>
            <a:ext cx="541379" cy="432048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DF1CC650-4DD9-4863-B596-503023A19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5680" y="5085184"/>
          <a:ext cx="5112568" cy="833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r:id="rId7" imgW="7086600" imgH="1155700" progId="Equation.3">
                  <p:embed/>
                </p:oleObj>
              </mc:Choice>
              <mc:Fallback>
                <p:oleObj r:id="rId7" imgW="7086600" imgH="1155700" progId="Equation.3">
                  <p:embed/>
                  <p:pic>
                    <p:nvPicPr>
                      <p:cNvPr id="15" name="Object 4">
                        <a:extLst>
                          <a:ext uri="{FF2B5EF4-FFF2-40B4-BE49-F238E27FC236}">
                            <a16:creationId xmlns:a16="http://schemas.microsoft.com/office/drawing/2014/main" id="{DF1CC650-4DD9-4863-B596-503023A19D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085184"/>
                        <a:ext cx="5112568" cy="833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36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Index File: Store Index Information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0000"/>
                </a:solidFill>
              </a:rPr>
              <a:t>primary data file </a:t>
            </a:r>
            <a:r>
              <a:rPr kumimoji="1" lang="en-US" altLang="zh-CN" dirty="0"/>
              <a:t>may have multiple </a:t>
            </a:r>
            <a:r>
              <a:rPr kumimoji="1" lang="en-US" altLang="zh-CN" dirty="0">
                <a:solidFill>
                  <a:srgbClr val="FF0000"/>
                </a:solidFill>
              </a:rPr>
              <a:t>index files</a:t>
            </a:r>
          </a:p>
          <a:p>
            <a:pPr lvl="1"/>
            <a:r>
              <a:rPr lang="en-US" altLang="zh-CN" dirty="0"/>
              <a:t>Each index file support a specific key</a:t>
            </a:r>
          </a:p>
          <a:p>
            <a:pPr lvl="1"/>
            <a:r>
              <a:rPr kumimoji="1" lang="en-US" altLang="zh-CN" dirty="0"/>
              <a:t>No need to rearrange the </a:t>
            </a:r>
            <a:r>
              <a:rPr kumimoji="1" lang="en-US" altLang="zh-CN" dirty="0">
                <a:solidFill>
                  <a:srgbClr val="FF0000"/>
                </a:solidFill>
              </a:rPr>
              <a:t>primary data file</a:t>
            </a:r>
          </a:p>
          <a:p>
            <a:r>
              <a:rPr kumimoji="1" lang="en-US" altLang="zh-CN" dirty="0"/>
              <a:t>The index files help the efficient search of records </a:t>
            </a:r>
            <a:r>
              <a:rPr lang="en-US" altLang="zh-CN" dirty="0"/>
              <a:t>given a key</a:t>
            </a:r>
          </a:p>
          <a:p>
            <a:endParaRPr kumimoji="1" lang="en-US" altLang="zh-CN" dirty="0"/>
          </a:p>
          <a:p>
            <a:r>
              <a:rPr lang="en-US" altLang="zh-CN" dirty="0"/>
              <a:t>Primary index file</a:t>
            </a:r>
          </a:p>
          <a:p>
            <a:pPr lvl="1"/>
            <a:r>
              <a:rPr kumimoji="1" lang="en-US" altLang="zh-CN" dirty="0"/>
              <a:t>Index file for primary key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1608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12410-AE26-4F99-AE34-04749B2C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Tree: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B1194-091B-4431-9A67-8C3B0A01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Find the key for deletion</a:t>
            </a:r>
          </a:p>
          <a:p>
            <a:r>
              <a:rPr lang="en-US" altLang="zh-CN" dirty="0"/>
              <a:t>If not a leaf, swap the key with its </a:t>
            </a:r>
            <a:r>
              <a:rPr lang="en-US" altLang="zh-CN" dirty="0" err="1"/>
              <a:t>inorder</a:t>
            </a:r>
            <a:r>
              <a:rPr lang="en-US" altLang="zh-CN" dirty="0"/>
              <a:t> successor, until reach a leave</a:t>
            </a:r>
          </a:p>
          <a:p>
            <a:r>
              <a:rPr lang="en-US" altLang="zh-CN" dirty="0"/>
              <a:t>Delete the key in leaf node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Underflow</a:t>
            </a:r>
            <a:r>
              <a:rPr lang="en-US" altLang="zh-CN" dirty="0"/>
              <a:t>: a node </a:t>
            </a:r>
            <a:r>
              <a:rPr lang="en-US" altLang="zh-CN" sz="2800" dirty="0"/>
              <a:t>has less than </a:t>
            </a:r>
            <a:r>
              <a:rPr lang="en-US" altLang="zh-CN" sz="2800" dirty="0">
                <a:solidFill>
                  <a:srgbClr val="0070C0"/>
                </a:solidFill>
              </a:rPr>
              <a:t>ceil(</a:t>
            </a:r>
            <a:r>
              <a:rPr lang="en-US" altLang="zh-CN" sz="2800" i="1" dirty="0">
                <a:solidFill>
                  <a:srgbClr val="0070C0"/>
                </a:solidFill>
              </a:rPr>
              <a:t>m</a:t>
            </a:r>
            <a:r>
              <a:rPr lang="en-US" altLang="zh-CN" sz="2800" dirty="0">
                <a:solidFill>
                  <a:srgbClr val="0070C0"/>
                </a:solidFill>
              </a:rPr>
              <a:t>/2)-1</a:t>
            </a:r>
            <a:r>
              <a:rPr lang="en-US" altLang="zh-CN" dirty="0"/>
              <a:t> keys after deletion?</a:t>
            </a:r>
          </a:p>
          <a:p>
            <a:pPr lvl="1"/>
            <a:r>
              <a:rPr lang="en-US" altLang="zh-CN" dirty="0"/>
              <a:t>If sibling has sufficient keys (</a:t>
            </a:r>
            <a:r>
              <a:rPr lang="en-US" altLang="zh-CN" dirty="0">
                <a:solidFill>
                  <a:srgbClr val="0070C0"/>
                </a:solidFill>
              </a:rPr>
              <a:t>&gt; ceil(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/2)-1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Redistribute: borrow key from sibling</a:t>
            </a:r>
          </a:p>
          <a:p>
            <a:pPr lvl="2"/>
            <a:r>
              <a:rPr lang="en-US" altLang="zh-CN" dirty="0"/>
              <a:t>Step 1: Promote the largest value of left sibling node to parent</a:t>
            </a:r>
          </a:p>
          <a:p>
            <a:pPr lvl="2"/>
            <a:r>
              <a:rPr lang="en-US" altLang="zh-CN" dirty="0"/>
              <a:t>Step 2: Pull the proper key from the parent (next key </a:t>
            </a:r>
            <a:r>
              <a:rPr lang="en-US" altLang="zh-CN"/>
              <a:t>of the promoted one)</a:t>
            </a:r>
            <a:endParaRPr lang="en-US" altLang="zh-CN" dirty="0"/>
          </a:p>
          <a:p>
            <a:pPr lvl="1"/>
            <a:r>
              <a:rPr lang="en-US" altLang="zh-CN" dirty="0"/>
              <a:t>If sibling has no sufficient keys (</a:t>
            </a:r>
            <a:r>
              <a:rPr lang="en-US" altLang="zh-CN" dirty="0">
                <a:solidFill>
                  <a:srgbClr val="0070C0"/>
                </a:solidFill>
              </a:rPr>
              <a:t>= ceil(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/2)-1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Merge: all keys in left sibling, middle key in the parent, and current key</a:t>
            </a:r>
          </a:p>
          <a:p>
            <a:pPr lvl="2"/>
            <a:r>
              <a:rPr lang="en-US" altLang="zh-CN" dirty="0"/>
              <a:t>Need to further deal with parent node if parent node underflows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A1B18C-17FA-43E3-BE3E-6914B5FC9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437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72FF7-80CC-4C49-9B25-A43494D0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Delete in a 5-Order B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384BA-3256-49B9-A619-DC2097CF62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Line 12">
            <a:extLst>
              <a:ext uri="{FF2B5EF4-FFF2-40B4-BE49-F238E27FC236}">
                <a16:creationId xmlns:a16="http://schemas.microsoft.com/office/drawing/2014/main" id="{1460B08E-A950-471C-BB4C-7E37C235B4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2602" y="2852293"/>
            <a:ext cx="950646" cy="92278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91A7DCD-0D95-4698-9617-0BEDE3719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8535" y="2852293"/>
            <a:ext cx="2292263" cy="84975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92FCC9DA-58DD-449C-9EF7-9A997C37B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22144" y="4134992"/>
            <a:ext cx="1451486" cy="129584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2BDB8C4A-B224-437D-967A-8D09DC589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1675" y="4134992"/>
            <a:ext cx="466449" cy="136728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015D116F-A7F7-4D38-BD80-50C4267DA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518" y="4134992"/>
            <a:ext cx="420266" cy="136728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7595DF2-9B1A-45CE-8D1E-E5379AD12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8841" y="4079722"/>
            <a:ext cx="624722" cy="135111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5AC1EE92-99C2-4FEC-927A-02844CE81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7093" y="4061968"/>
            <a:ext cx="607449" cy="136887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36C2562A-3486-433E-B660-D35AF8FB0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3617" y="4079721"/>
            <a:ext cx="2528305" cy="1368871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5BBB28DC-CC6C-4AD9-BE06-05DF73F2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774" y="1945448"/>
            <a:ext cx="682467" cy="64618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5" name="Text Box 43">
            <a:extLst>
              <a:ext uri="{FF2B5EF4-FFF2-40B4-BE49-F238E27FC236}">
                <a16:creationId xmlns:a16="http://schemas.microsoft.com/office/drawing/2014/main" id="{AC6D8ACB-D965-4FD2-AC81-D0375D67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4540" y="3069044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13F20638-00DB-4A24-980F-23475CB45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733" y="4871984"/>
            <a:ext cx="680880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17" name="Text Box 45">
            <a:extLst>
              <a:ext uri="{FF2B5EF4-FFF2-40B4-BE49-F238E27FC236}">
                <a16:creationId xmlns:a16="http://schemas.microsoft.com/office/drawing/2014/main" id="{526C5C63-2A04-44F2-A804-13E31459C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712" y="4871983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8" name="Text Box 46">
            <a:extLst>
              <a:ext uri="{FF2B5EF4-FFF2-40B4-BE49-F238E27FC236}">
                <a16:creationId xmlns:a16="http://schemas.microsoft.com/office/drawing/2014/main" id="{FAB86E88-D2AB-4E52-9508-B53764C5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869" y="4871984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id="{9A42CA4B-5D85-4B40-8CC9-4146C4FA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618" y="4802412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20" name="Text Box 48">
            <a:extLst>
              <a:ext uri="{FF2B5EF4-FFF2-40B4-BE49-F238E27FC236}">
                <a16:creationId xmlns:a16="http://schemas.microsoft.com/office/drawing/2014/main" id="{C180A6DF-85ED-4D27-94BA-A6A5DE73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0489" y="4881837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h</a:t>
            </a:r>
          </a:p>
        </p:txBody>
      </p:sp>
      <p:sp>
        <p:nvSpPr>
          <p:cNvPr id="21" name="Text Box 49">
            <a:extLst>
              <a:ext uri="{FF2B5EF4-FFF2-40B4-BE49-F238E27FC236}">
                <a16:creationId xmlns:a16="http://schemas.microsoft.com/office/drawing/2014/main" id="{9C567A82-8438-4C41-B225-53D4647A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623" y="3236085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2" name="Text Box 50">
            <a:extLst>
              <a:ext uri="{FF2B5EF4-FFF2-40B4-BE49-F238E27FC236}">
                <a16:creationId xmlns:a16="http://schemas.microsoft.com/office/drawing/2014/main" id="{032ADAC4-56AB-4E1D-903A-A432AC7A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41" y="4874381"/>
            <a:ext cx="682467" cy="646181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3599" b="1" dirty="0" err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i</a:t>
            </a:r>
            <a:endParaRPr lang="en-US" altLang="zh-CN" sz="3599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8057846-950C-4764-8654-8FBA1E3D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25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11 15</a:t>
            </a: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CA96C03C-D32D-41CA-BBD7-82078FD4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893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35 43</a:t>
            </a: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C7CFB45-52A5-41F3-9B5A-5A38D2C0E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1667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61 65 70</a:t>
            </a: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0C68DAB6-FD31-47F7-867C-E11494303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442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spc="-15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81 85 86 90</a:t>
            </a:r>
            <a:endParaRPr lang="en-US" altLang="zh-CN" sz="2000" b="1" spc="-15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0D4841CB-A755-4147-A02E-DC23DD868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771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94 95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A04E7C26-12AF-4857-92E5-568BE2BCC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009" y="5430837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97 98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B257AB53-EF3A-498F-B0F7-F5A1475DC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917" y="3702052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92 96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5BFAFAFD-B45F-4A3E-8751-90AE388D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984" y="2492376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80 </a:t>
            </a: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8FE9064D-4EE6-4F4F-9D1C-18AF8CBF2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630" y="3775075"/>
            <a:ext cx="1619625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25 50</a:t>
            </a:r>
            <a:r>
              <a:rPr lang="en-US" altLang="zh-CN" sz="2000" b="1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endParaRPr lang="en-US" altLang="zh-CN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2997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3C151-1F8C-427F-B8B7-FA76B1AE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Delete in a 5-Order B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0A5C4-7BFD-4224-905F-4AAFE77A3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1042EF9-E1EF-4408-9BB3-AA3820927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5531956"/>
            <a:ext cx="11665295" cy="48895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just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 Delete value </a:t>
            </a:r>
            <a:r>
              <a:rPr lang="en-US" altLang="zh-CN" sz="1800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92</a:t>
            </a:r>
            <a:r>
              <a:rPr lang="zh-CN" altLang="en-US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Swap with successor</a:t>
            </a:r>
            <a:r>
              <a:rPr lang="zh-CN" altLang="en-US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Underflow after deletion</a:t>
            </a:r>
            <a:r>
              <a:rPr lang="zh-CN" altLang="en-US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Borrow from left sibling</a:t>
            </a:r>
            <a:endParaRPr lang="zh-CN" altLang="en-US" sz="12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59C8A1F4-5F05-4787-9E34-D0026D25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197" y="3319463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96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615C0F0D-2FD6-429B-A1A7-68A2F9BA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418" y="3392488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25  50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0BCED17A-67DD-4BC9-B906-52CC1A2C2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150" y="2095501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80 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5516A00-6AF4-4FC5-BA26-DCA210607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7389" y="2455417"/>
            <a:ext cx="1446760" cy="93707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AA09AB45-604A-4DBA-AE06-8B2F6FAC6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186" y="2455417"/>
            <a:ext cx="1806902" cy="86404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6F174C7-34D9-4CC0-9127-CBB46C511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009" y="3752405"/>
            <a:ext cx="972257" cy="129584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5E9BBE25-6D8A-4147-9698-95C8309CA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633" y="3758249"/>
            <a:ext cx="134907" cy="1361439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517FAC2A-BF8B-4F53-92A5-554ECCD82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174" y="3758249"/>
            <a:ext cx="1134475" cy="1361439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CCA8EE35-7679-4185-9B03-0BD4625B5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7206" y="3687449"/>
            <a:ext cx="139499" cy="1405393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8798C224-43FA-466A-8BD1-DFA98C794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9127" y="3679381"/>
            <a:ext cx="546436" cy="136887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6" name="Line 5">
            <a:extLst>
              <a:ext uri="{FF2B5EF4-FFF2-40B4-BE49-F238E27FC236}">
                <a16:creationId xmlns:a16="http://schemas.microsoft.com/office/drawing/2014/main" id="{B6D3CE9F-5464-4B4A-8B24-1F3A51D7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927" y="3678653"/>
            <a:ext cx="1691091" cy="136959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799">
              <a:solidFill>
                <a:srgbClr val="000000"/>
              </a:solidFill>
              <a:latin typeface="Lucida Fax" panose="02060602050505020204" pitchFamily="18" charset="0"/>
              <a:ea typeface="微软雅黑"/>
              <a:cs typeface="Times New Roman" pitchFamily="18" charset="0"/>
            </a:endParaRPr>
          </a:p>
        </p:txBody>
      </p:sp>
      <p:sp>
        <p:nvSpPr>
          <p:cNvPr id="17" name="Text Box 41">
            <a:extLst>
              <a:ext uri="{FF2B5EF4-FFF2-40B4-BE49-F238E27FC236}">
                <a16:creationId xmlns:a16="http://schemas.microsoft.com/office/drawing/2014/main" id="{8292C468-6109-4F89-BA6D-729C99D46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503" y="1600200"/>
            <a:ext cx="68246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a</a:t>
            </a:r>
          </a:p>
        </p:txBody>
      </p:sp>
      <p:sp>
        <p:nvSpPr>
          <p:cNvPr id="18" name="Text Box 43">
            <a:extLst>
              <a:ext uri="{FF2B5EF4-FFF2-40B4-BE49-F238E27FC236}">
                <a16:creationId xmlns:a16="http://schemas.microsoft.com/office/drawing/2014/main" id="{D444D852-952F-408A-AC6B-1743236B1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096" y="2754133"/>
            <a:ext cx="68246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c</a:t>
            </a:r>
          </a:p>
        </p:txBody>
      </p:sp>
      <p:sp>
        <p:nvSpPr>
          <p:cNvPr id="19" name="Text Box 44">
            <a:extLst>
              <a:ext uri="{FF2B5EF4-FFF2-40B4-BE49-F238E27FC236}">
                <a16:creationId xmlns:a16="http://schemas.microsoft.com/office/drawing/2014/main" id="{FB04538F-1D59-4160-9775-73B1206D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64" y="4518340"/>
            <a:ext cx="680880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e</a:t>
            </a:r>
          </a:p>
        </p:txBody>
      </p:sp>
      <p:sp>
        <p:nvSpPr>
          <p:cNvPr id="20" name="Text Box 45">
            <a:extLst>
              <a:ext uri="{FF2B5EF4-FFF2-40B4-BE49-F238E27FC236}">
                <a16:creationId xmlns:a16="http://schemas.microsoft.com/office/drawing/2014/main" id="{A782EF24-5AF2-4ECB-BB50-7860E524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76" y="4543426"/>
            <a:ext cx="68246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d</a:t>
            </a:r>
          </a:p>
        </p:txBody>
      </p:sp>
      <p:sp>
        <p:nvSpPr>
          <p:cNvPr id="21" name="Text Box 46">
            <a:extLst>
              <a:ext uri="{FF2B5EF4-FFF2-40B4-BE49-F238E27FC236}">
                <a16:creationId xmlns:a16="http://schemas.microsoft.com/office/drawing/2014/main" id="{094671BA-E7A9-4D8D-9E8C-9CE22131F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205" y="4531711"/>
            <a:ext cx="68246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f</a:t>
            </a:r>
          </a:p>
        </p:txBody>
      </p:sp>
      <p:sp>
        <p:nvSpPr>
          <p:cNvPr id="22" name="Text Box 47">
            <a:extLst>
              <a:ext uri="{FF2B5EF4-FFF2-40B4-BE49-F238E27FC236}">
                <a16:creationId xmlns:a16="http://schemas.microsoft.com/office/drawing/2014/main" id="{8F84D978-2960-4914-B776-96096780E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174" y="4448176"/>
            <a:ext cx="68246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g</a:t>
            </a:r>
          </a:p>
        </p:txBody>
      </p:sp>
      <p:sp>
        <p:nvSpPr>
          <p:cNvPr id="23" name="Text Box 48">
            <a:extLst>
              <a:ext uri="{FF2B5EF4-FFF2-40B4-BE49-F238E27FC236}">
                <a16:creationId xmlns:a16="http://schemas.microsoft.com/office/drawing/2014/main" id="{37727807-9E8C-43DC-8685-06227C66B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920" y="4514438"/>
            <a:ext cx="68246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h</a:t>
            </a:r>
          </a:p>
        </p:txBody>
      </p:sp>
      <p:sp>
        <p:nvSpPr>
          <p:cNvPr id="24" name="Text Box 49">
            <a:extLst>
              <a:ext uri="{FF2B5EF4-FFF2-40B4-BE49-F238E27FC236}">
                <a16:creationId xmlns:a16="http://schemas.microsoft.com/office/drawing/2014/main" id="{FBD3D4F1-C7A2-48BB-9E1E-2F1FB1A6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1261" y="2887663"/>
            <a:ext cx="68246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b</a:t>
            </a:r>
          </a:p>
        </p:txBody>
      </p:sp>
      <p:sp>
        <p:nvSpPr>
          <p:cNvPr id="25" name="Text Box 50">
            <a:extLst>
              <a:ext uri="{FF2B5EF4-FFF2-40B4-BE49-F238E27FC236}">
                <a16:creationId xmlns:a16="http://schemas.microsoft.com/office/drawing/2014/main" id="{26D311EA-2B23-4CF1-B55F-3FAF12E0B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8230" y="4510379"/>
            <a:ext cx="682467" cy="519113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 err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i</a:t>
            </a:r>
            <a:endParaRPr lang="en-US" altLang="zh-CN" sz="2799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349CB4D-AF68-4608-869F-109E84FF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81" y="5048249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11 15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D6129893-38E9-4CB9-AAA8-B73190701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859" y="5048249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35 43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F52EBDEA-26BE-4128-BCBE-423A04BB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677" y="5048249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61  65  70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1A1B38A5-D49A-43BA-B9C5-812A7004D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751" y="5037453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spc="-15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81   85   86</a:t>
            </a:r>
            <a:endParaRPr lang="en-US" altLang="zh-CN" sz="1400" b="1" spc="-15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0" name="Text Box 21">
            <a:extLst>
              <a:ext uri="{FF2B5EF4-FFF2-40B4-BE49-F238E27FC236}">
                <a16:creationId xmlns:a16="http://schemas.microsoft.com/office/drawing/2014/main" id="{388FEF58-989D-4E0D-9BF3-F1ADAE83F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191" y="5050509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     95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39D174A0-94F5-4BE3-AB2F-D8039A8D0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1428" y="5029491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97 98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E1B62169-A68B-4530-8375-B51C03C1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083" y="3322098"/>
            <a:ext cx="638026" cy="30770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92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B58C7D6F-F8B4-463D-9361-9010F43E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809" y="5065061"/>
            <a:ext cx="608232" cy="30770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</a:t>
            </a: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AB250438-AAB5-4F41-BF23-408560853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4" y="1549401"/>
            <a:ext cx="3019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Swap with successor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A7A52FC-9529-4EB4-9937-5C8DD13F3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6" y="1982789"/>
            <a:ext cx="3456382" cy="40011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ct val="60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Delete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92 , h underflows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3064CE04-AEEC-46C6-BC94-911C4213F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4" y="2424313"/>
            <a:ext cx="3549285" cy="400110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Borrow from left sibling</a:t>
            </a:r>
            <a:endParaRPr lang="zh-CN" altLang="en-US" sz="20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C685D5CB-7E40-4E12-BD50-C18992B0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5920" y="5051948"/>
            <a:ext cx="704450" cy="276935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200" b="1" spc="-3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90</a:t>
            </a:r>
            <a:endParaRPr lang="en-US" altLang="zh-CN" sz="1200" b="1" spc="-15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F7D2C15C-74E1-42CC-817B-A2E489C4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62" y="5054031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95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4D75C91B-7249-4D7E-BD94-5A337E660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5191" y="5048753"/>
            <a:ext cx="1439667" cy="359917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       95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ADDD4717-7AF5-4508-A284-687285285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911" y="3340157"/>
            <a:ext cx="592000" cy="307706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21586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0.04532 0.254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127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-0.04532 -0.2541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1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0.04766 0.2516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1256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1068 -0.2488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-1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5" grpId="0" animBg="1"/>
      <p:bldP spid="36" grpId="0"/>
      <p:bldP spid="37" grpId="0"/>
      <p:bldP spid="38" grpId="0" animBg="1"/>
      <p:bldP spid="39" grpId="0" animBg="1"/>
      <p:bldP spid="40" grpId="0"/>
      <p:bldP spid="40" grpId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02D43-3EC6-4B5A-8BC4-5FA0A04C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Delete in a 5-Order B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78DDD-A874-4943-81F0-8F5D73976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BB51C33D-8598-4600-A060-724B404FB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044" y="3630758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F0007D90-0EAE-49C8-B9C5-2716C3967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4" y="3703783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25   50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294D3489-7506-4293-8A5B-42FAA6B14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024" y="234029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80 </a:t>
            </a: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8545403C-15D1-4C5E-AC13-281228C86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8767" y="2687783"/>
            <a:ext cx="1295893" cy="1016000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5C82C13C-58FD-416A-873B-FD323D3B1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666" y="2695720"/>
            <a:ext cx="1098296" cy="935039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1563176-16F0-45EC-80F1-0593F9AFCA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3386" y="4063700"/>
            <a:ext cx="1004655" cy="1295845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56163987-E603-4E6F-9CB0-B4FA884B1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9847" y="4063699"/>
            <a:ext cx="133069" cy="1367283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24D89F4B-934E-421B-AFDD-86DB5D495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977" y="4063699"/>
            <a:ext cx="1135048" cy="1367283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6EEE87CF-DE26-4E53-B2AF-BF815EFE8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0044" y="3992921"/>
            <a:ext cx="49203" cy="1366624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DA99E302-18ED-4024-B0E2-3BCE33AF7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607" y="3990676"/>
            <a:ext cx="936545" cy="1368870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242D09BF-0EED-4EBE-9B80-B5F08AE88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159" y="3990674"/>
            <a:ext cx="2325149" cy="1383160"/>
          </a:xfrm>
          <a:prstGeom prst="line">
            <a:avLst/>
          </a:pr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0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6" name="Text Box 43">
            <a:extLst>
              <a:ext uri="{FF2B5EF4-FFF2-40B4-BE49-F238E27FC236}">
                <a16:creationId xmlns:a16="http://schemas.microsoft.com/office/drawing/2014/main" id="{207C1CDD-C3C1-4AAF-A40F-0D814CF5D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9" y="3124201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728FCF9A-5763-4238-B706-7F5C229C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951" y="4890560"/>
            <a:ext cx="680880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18" name="Text Box 45">
            <a:extLst>
              <a:ext uri="{FF2B5EF4-FFF2-40B4-BE49-F238E27FC236}">
                <a16:creationId xmlns:a16="http://schemas.microsoft.com/office/drawing/2014/main" id="{AD660799-4957-4704-AF6F-7D28FB9B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912" y="4854722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19" name="Text Box 46">
            <a:extLst>
              <a:ext uri="{FF2B5EF4-FFF2-40B4-BE49-F238E27FC236}">
                <a16:creationId xmlns:a16="http://schemas.microsoft.com/office/drawing/2014/main" id="{93BCB1C2-CC30-42B2-A940-5DAF351D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8636" y="4891220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f</a:t>
            </a:r>
          </a:p>
        </p:txBody>
      </p:sp>
      <p:sp>
        <p:nvSpPr>
          <p:cNvPr id="20" name="Text Box 47">
            <a:extLst>
              <a:ext uri="{FF2B5EF4-FFF2-40B4-BE49-F238E27FC236}">
                <a16:creationId xmlns:a16="http://schemas.microsoft.com/office/drawing/2014/main" id="{0BA7E682-DA69-4218-8455-4F80EDA0B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496" y="4783284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21" name="Text Box 48">
            <a:extLst>
              <a:ext uri="{FF2B5EF4-FFF2-40B4-BE49-F238E27FC236}">
                <a16:creationId xmlns:a16="http://schemas.microsoft.com/office/drawing/2014/main" id="{BA208C49-0481-4470-A786-206F5448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454" y="4900643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h</a:t>
            </a:r>
          </a:p>
        </p:txBody>
      </p:sp>
      <p:sp>
        <p:nvSpPr>
          <p:cNvPr id="22" name="Text Box 49">
            <a:extLst>
              <a:ext uri="{FF2B5EF4-FFF2-40B4-BE49-F238E27FC236}">
                <a16:creationId xmlns:a16="http://schemas.microsoft.com/office/drawing/2014/main" id="{F7347B03-07D1-4E2E-B6D9-5FE59037A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2638" y="3198959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3" name="Text Box 50">
            <a:extLst>
              <a:ext uri="{FF2B5EF4-FFF2-40B4-BE49-F238E27FC236}">
                <a16:creationId xmlns:a16="http://schemas.microsoft.com/office/drawing/2014/main" id="{EE340989-F2EE-427B-BAF9-043CB1CF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5" y="4892346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 err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73335A0-1864-45E3-9E81-5C8EC0A2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258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11   15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8545E1E0-C4A3-4C87-AC43-433F66C4B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503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35   43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651DD94D-B0BA-42EF-9884-1CACC10BD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854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61  65  70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4E31E007-D769-4819-91BA-33F5DED23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398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spc="-15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81   85   86</a:t>
            </a:r>
            <a:endParaRPr lang="en-US" altLang="zh-CN" sz="1400" b="1" spc="-15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C928449E-F5C6-4EF9-A2BC-4C9DF8BB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8332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94 95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A5AA0C5C-E8F5-4C2E-9CAB-C4C573221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0869" y="535954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98</a:t>
            </a: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F1C83F1B-DCF8-448C-BBE4-1689272C5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860" y="5372246"/>
            <a:ext cx="585547" cy="307706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97</a:t>
            </a:r>
            <a:endParaRPr lang="en-US" altLang="zh-CN" sz="1400" b="1" dirty="0">
              <a:solidFill>
                <a:srgbClr val="FF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BA449E9-CA7B-4C81-A9F8-2F027C858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043" y="3628512"/>
            <a:ext cx="557083" cy="307706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96</a:t>
            </a:r>
            <a:endParaRPr lang="en-US" altLang="zh-CN" sz="1400" b="1" dirty="0">
              <a:solidFill>
                <a:srgbClr val="FF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6FA20679-71E2-4C06-8567-F11DCB0B6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127" y="1259552"/>
            <a:ext cx="2300360" cy="400017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To Delete</a:t>
            </a:r>
            <a:r>
              <a:rPr lang="zh-CN" altLang="en-US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Lucida Fax" panose="02060602050505020204" pitchFamily="18" charset="0"/>
                <a:ea typeface="微软雅黑" pitchFamily="34" charset="-122"/>
              </a:rPr>
              <a:t>96</a:t>
            </a:r>
            <a:endParaRPr lang="zh-CN" altLang="en-US" sz="2000" b="1" dirty="0">
              <a:solidFill>
                <a:srgbClr val="0070C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C31F6662-8515-4764-84CB-19EA8994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129" y="1567527"/>
            <a:ext cx="3208343" cy="400110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Swap with successor</a:t>
            </a:r>
            <a:endParaRPr lang="zh-CN" altLang="en-US" sz="20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2701A1B3-2545-4532-B28A-8DA2DCAE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126" y="1875503"/>
            <a:ext cx="3424369" cy="400110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Delete</a:t>
            </a:r>
            <a:r>
              <a:rPr lang="zh-CN" altLang="en-US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Lucida Fax" panose="02060602050505020204" pitchFamily="18" charset="0"/>
                <a:ea typeface="微软雅黑" pitchFamily="34" charset="-122"/>
              </a:rPr>
              <a:t>96</a:t>
            </a: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, </a:t>
            </a:r>
            <a:r>
              <a:rPr lang="en-US" altLang="zh-CN" sz="2000" b="1" dirty="0" err="1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underflow</a:t>
            </a:r>
            <a:endParaRPr lang="zh-CN" altLang="en-US" sz="2000" b="1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5" name="Text Box 32">
            <a:extLst>
              <a:ext uri="{FF2B5EF4-FFF2-40B4-BE49-F238E27FC236}">
                <a16:creationId xmlns:a16="http://schemas.microsoft.com/office/drawing/2014/main" id="{4B94CEE7-B1C7-4C87-986D-80F90509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127" y="2183478"/>
            <a:ext cx="4720513" cy="400110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Try to borrow from left sibling </a:t>
            </a:r>
            <a:r>
              <a:rPr lang="en-US" altLang="zh-CN" sz="20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h</a:t>
            </a:r>
            <a:endParaRPr lang="zh-CN" altLang="en-US" sz="2000" b="1" dirty="0">
              <a:solidFill>
                <a:srgbClr val="FF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8F1A4B7C-9DC4-45D9-A397-1ACAD52D6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128" y="2491451"/>
            <a:ext cx="4936536" cy="707886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Left sibling has no sufficient keys, merge </a:t>
            </a:r>
            <a:r>
              <a:rPr lang="en-US" altLang="zh-CN" sz="20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h</a:t>
            </a:r>
            <a:r>
              <a:rPr lang="en-US" altLang="zh-CN" sz="20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and </a:t>
            </a:r>
            <a:r>
              <a:rPr lang="en-US" altLang="zh-CN" sz="2000" b="1" dirty="0" err="1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i</a:t>
            </a:r>
            <a:endParaRPr lang="zh-CN" altLang="en-US" sz="2000" b="1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819A2B24-0421-4388-B5FE-CEE41190F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530" y="5356724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FF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98</a:t>
            </a: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CDDFC27F-2A20-46E4-89F4-DECB89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361" y="5353903"/>
            <a:ext cx="1439667" cy="359917"/>
          </a:xfrm>
          <a:prstGeom prst="rect">
            <a:avLst/>
          </a:prstGeom>
          <a:solidFill>
            <a:srgbClr val="FFFFFF"/>
          </a:solidFill>
          <a:ln w="22225" cmpd="sng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94 95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Text Box 41">
            <a:extLst>
              <a:ext uri="{FF2B5EF4-FFF2-40B4-BE49-F238E27FC236}">
                <a16:creationId xmlns:a16="http://schemas.microsoft.com/office/drawing/2014/main" id="{9001B855-7842-4B2E-880E-E487EDB2F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92" y="1905000"/>
            <a:ext cx="682467" cy="461558"/>
          </a:xfrm>
          <a:prstGeom prst="rect">
            <a:avLst/>
          </a:prstGeom>
          <a:noFill/>
          <a:ln w="22225" cmpd="sng">
            <a:noFill/>
            <a:prstDash val="solid"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191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7 L 0.16849 0.254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24" y="12708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96296E-6 L -0.16849 -0.254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1892B-1463-49E5-8D6B-2EE9256C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Delete in a 5-Order B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CBD4F7-F9B0-4B3F-875D-99C0BDC3E5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6BE22ECA-CA2B-4DED-A12A-4F9CF219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21" y="3872273"/>
            <a:ext cx="1439529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02601E86-CF46-4620-8B3C-338109917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249" y="3932051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25  50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Text Box 21">
            <a:extLst>
              <a:ext uri="{FF2B5EF4-FFF2-40B4-BE49-F238E27FC236}">
                <a16:creationId xmlns:a16="http://schemas.microsoft.com/office/drawing/2014/main" id="{95DBBF79-A93F-4BD6-8E3B-6F5450713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988" y="2676559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80</a:t>
            </a:r>
            <a:endParaRPr lang="en-US" altLang="zh-CN" sz="12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2C7EC6EA-14BD-4838-912E-36349CD99F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9010" y="3050752"/>
            <a:ext cx="862743" cy="89851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E5D0CBC3-625A-422E-BEDA-380D5E261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7243" y="3036476"/>
            <a:ext cx="2389962" cy="83976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377F193-4139-498E-B5B2-B27A1965C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628" y="4299188"/>
            <a:ext cx="933994" cy="130584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5CE6BBF-B694-44A5-939A-5337A7485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9288" y="4299189"/>
            <a:ext cx="143871" cy="137727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A04800E9-A058-4695-A1AE-44E45938E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7590" y="4298315"/>
            <a:ext cx="1143677" cy="137815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3" name="Line 7">
            <a:extLst>
              <a:ext uri="{FF2B5EF4-FFF2-40B4-BE49-F238E27FC236}">
                <a16:creationId xmlns:a16="http://schemas.microsoft.com/office/drawing/2014/main" id="{10547DF8-CC0C-4C5E-90B2-64E4E4269F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4200" y="4245135"/>
            <a:ext cx="507984" cy="135148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28CEBC65-6469-4982-8485-CD9F8134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3335" y="4233316"/>
            <a:ext cx="1143174" cy="134431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15" name="Text Box 43">
            <a:extLst>
              <a:ext uri="{FF2B5EF4-FFF2-40B4-BE49-F238E27FC236}">
                <a16:creationId xmlns:a16="http://schemas.microsoft.com/office/drawing/2014/main" id="{E04625FD-F7E5-42EF-9903-54E0BA99E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405" y="3353719"/>
            <a:ext cx="682467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16" name="Text Box 44">
            <a:extLst>
              <a:ext uri="{FF2B5EF4-FFF2-40B4-BE49-F238E27FC236}">
                <a16:creationId xmlns:a16="http://schemas.microsoft.com/office/drawing/2014/main" id="{D8A93B32-D329-4876-8ED4-F2A1B5614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432" y="5157355"/>
            <a:ext cx="680880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17" name="Text Box 47">
            <a:extLst>
              <a:ext uri="{FF2B5EF4-FFF2-40B4-BE49-F238E27FC236}">
                <a16:creationId xmlns:a16="http://schemas.microsoft.com/office/drawing/2014/main" id="{49E2235A-E872-4F5F-BDA0-4A0B8764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288" y="5101811"/>
            <a:ext cx="682467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g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8387C813-9425-4345-AD4C-914EB569E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4775" y="5095447"/>
            <a:ext cx="68246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h’</a:t>
            </a:r>
          </a:p>
        </p:txBody>
      </p:sp>
      <p:sp>
        <p:nvSpPr>
          <p:cNvPr id="19" name="Text Box 49">
            <a:extLst>
              <a:ext uri="{FF2B5EF4-FFF2-40B4-BE49-F238E27FC236}">
                <a16:creationId xmlns:a16="http://schemas.microsoft.com/office/drawing/2014/main" id="{8D1F8F4E-33EB-4621-8F4F-DA02538DF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191" y="3452632"/>
            <a:ext cx="682467" cy="5191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0" name="Text Box 21">
            <a:extLst>
              <a:ext uri="{FF2B5EF4-FFF2-40B4-BE49-F238E27FC236}">
                <a16:creationId xmlns:a16="http://schemas.microsoft.com/office/drawing/2014/main" id="{85AC55FD-D74E-4552-AE7F-41C43D37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827" y="5605030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11   15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2FCDDCC0-0B19-47D8-AB39-507E05026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990" y="5614559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35   43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B423C874-9C05-4BD4-92F4-440CA39E7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154" y="5605030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61  65  70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1DE0092F-4DD1-4E44-AA97-A4F56FA68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950" y="5600588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81 85 86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F0337AF9-B388-4174-A821-78BF4256C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797" y="5569839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94 95 97 98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16CE88C9-F8AD-47A7-94EF-DFEB6DA19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1331332"/>
            <a:ext cx="3321074" cy="46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Merge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h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into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h’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5B37EC49-2932-41DF-88E6-4FF1C80B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2" y="1687726"/>
            <a:ext cx="80648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c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underflow</a:t>
            </a:r>
            <a:r>
              <a:rPr lang="zh-CN" altLang="en-US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try to borrow from left sibling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7B43B7EC-68D9-46A1-846B-8D3D807D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2044120"/>
            <a:ext cx="51125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Left sibling has no sufficient keys, merge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b</a:t>
            </a:r>
            <a:r>
              <a:rPr lang="en-US" altLang="zh-CN" sz="2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c</a:t>
            </a:r>
            <a:endParaRPr lang="zh-CN" altLang="en-US" sz="2400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1B931DEC-1398-4976-A4A2-97B3AB30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783" y="3872552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90 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6CC1409F-C4D9-40E6-BC8F-095A0523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889" y="3934989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FF0000"/>
            </a:solidFill>
            <a:prstDash val="lgDash"/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25   50</a:t>
            </a: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0" name="Text Box 41">
            <a:extLst>
              <a:ext uri="{FF2B5EF4-FFF2-40B4-BE49-F238E27FC236}">
                <a16:creationId xmlns:a16="http://schemas.microsoft.com/office/drawing/2014/main" id="{A9A2D758-DB1A-4AE1-9D01-00BB1347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210" y="2205327"/>
            <a:ext cx="682467" cy="519112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249936A0-3D61-4585-819A-24A8777B7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18" y="3883757"/>
            <a:ext cx="1439667" cy="359917"/>
          </a:xfrm>
          <a:prstGeom prst="rect">
            <a:avLst/>
          </a:prstGeom>
          <a:solidFill>
            <a:srgbClr val="FFFFFF"/>
          </a:solidFill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25 50 80 90</a:t>
            </a:r>
            <a:endParaRPr lang="en-US" altLang="zh-CN" sz="1400" b="1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6BB25433-BD11-4100-9E67-F9B4F03C7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628" y="4250894"/>
            <a:ext cx="2707892" cy="13541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C8EE7107-06C7-4BEA-B232-7AB66EF73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3158" y="4269935"/>
            <a:ext cx="1541272" cy="1335095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CE057C1F-EA50-4F30-A503-3C81734013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9649" y="4251187"/>
            <a:ext cx="221830" cy="134749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6D5E9A63-CF96-49A7-80EB-01E4EF9E6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030" y="4251187"/>
            <a:ext cx="870171" cy="136337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6A7D5D0C-156C-44DB-AF85-633DB33C4C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678" y="4254768"/>
            <a:ext cx="2517832" cy="1319279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</a:endParaRP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9C0155FF-72B0-4ACF-8339-9BA730B6F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908" y="3424319"/>
            <a:ext cx="769760" cy="461558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a’</a:t>
            </a:r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EFB16E97-60F0-4640-94DF-F616D6AC4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556" y="5192033"/>
            <a:ext cx="68246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39" name="Text Box 46">
            <a:extLst>
              <a:ext uri="{FF2B5EF4-FFF2-40B4-BE49-F238E27FC236}">
                <a16:creationId xmlns:a16="http://schemas.microsoft.com/office/drawing/2014/main" id="{8F1EF112-B731-49D8-8346-EF163650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933" y="5129964"/>
            <a:ext cx="682467" cy="5191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799" b="1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1350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9" grpId="0"/>
      <p:bldP spid="26" grpId="0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Linear index, secondary index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Static index (Multiway Tree)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Inverted index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Dynamic index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B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B+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7695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F8F5-BF6F-4A2D-B09C-E313D36C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6CD5A-4A3A-4912-8EBF-92751E38F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variant of B tree</a:t>
            </a:r>
          </a:p>
          <a:p>
            <a:pPr lvl="1"/>
            <a:r>
              <a:rPr lang="en-US" altLang="zh-CN" dirty="0"/>
              <a:t>All keys appear in leaf nodes</a:t>
            </a:r>
          </a:p>
          <a:p>
            <a:pPr lvl="1"/>
            <a:r>
              <a:rPr lang="en-US" altLang="zh-CN" dirty="0"/>
              <a:t>Each non-leaf node</a:t>
            </a:r>
          </a:p>
          <a:p>
            <a:pPr lvl="2"/>
            <a:r>
              <a:rPr lang="en-US" altLang="zh-CN" dirty="0"/>
              <a:t>Record max(min) values in its children nodes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AC5BB-1E50-43FE-B44F-54371109C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EDF4FE-9CF6-464C-B70D-53489A751D86}"/>
              </a:ext>
            </a:extLst>
          </p:cNvPr>
          <p:cNvGrpSpPr/>
          <p:nvPr/>
        </p:nvGrpSpPr>
        <p:grpSpPr>
          <a:xfrm>
            <a:off x="839416" y="3861048"/>
            <a:ext cx="10326895" cy="1944216"/>
            <a:chOff x="395933" y="4243262"/>
            <a:chExt cx="10326895" cy="185063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EEF6A9-D125-406A-9E9E-854EE04F897B}"/>
                </a:ext>
              </a:extLst>
            </p:cNvPr>
            <p:cNvSpPr/>
            <p:nvPr/>
          </p:nvSpPr>
          <p:spPr bwMode="auto">
            <a:xfrm>
              <a:off x="95515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1310BCD-2DD8-4CC3-9E38-D04D53DD97F6}"/>
                </a:ext>
              </a:extLst>
            </p:cNvPr>
            <p:cNvSpPr/>
            <p:nvPr/>
          </p:nvSpPr>
          <p:spPr bwMode="auto">
            <a:xfrm>
              <a:off x="8236722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5749D1-AEFE-48CB-9474-FDAF0E7BCB3B}"/>
                </a:ext>
              </a:extLst>
            </p:cNvPr>
            <p:cNvSpPr/>
            <p:nvPr/>
          </p:nvSpPr>
          <p:spPr bwMode="auto">
            <a:xfrm>
              <a:off x="7209142" y="5591479"/>
              <a:ext cx="830280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34B9FB-504A-4D39-BD6D-CB54FC07ED52}"/>
                </a:ext>
              </a:extLst>
            </p:cNvPr>
            <p:cNvSpPr/>
            <p:nvPr/>
          </p:nvSpPr>
          <p:spPr bwMode="auto">
            <a:xfrm>
              <a:off x="5798498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0C45CFD-9FC4-436D-9E6D-7EB76BDF1982}"/>
                </a:ext>
              </a:extLst>
            </p:cNvPr>
            <p:cNvSpPr/>
            <p:nvPr/>
          </p:nvSpPr>
          <p:spPr bwMode="auto">
            <a:xfrm>
              <a:off x="4429895" y="55859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95BFFBF-4438-4EE6-A8BD-FDB57EE42DF1}"/>
                </a:ext>
              </a:extLst>
            </p:cNvPr>
            <p:cNvSpPr/>
            <p:nvPr/>
          </p:nvSpPr>
          <p:spPr bwMode="auto">
            <a:xfrm>
              <a:off x="30822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21CBDF0-D937-407E-85ED-543D3AE1BDC6}"/>
                </a:ext>
              </a:extLst>
            </p:cNvPr>
            <p:cNvSpPr/>
            <p:nvPr/>
          </p:nvSpPr>
          <p:spPr bwMode="auto">
            <a:xfrm>
              <a:off x="1764969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2DDDBF4-5672-43FC-BA1B-C0943C69F6F1}"/>
                </a:ext>
              </a:extLst>
            </p:cNvPr>
            <p:cNvSpPr/>
            <p:nvPr/>
          </p:nvSpPr>
          <p:spPr bwMode="auto">
            <a:xfrm>
              <a:off x="395933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01B370-57E6-4729-AB8F-B172E96622F1}"/>
                </a:ext>
              </a:extLst>
            </p:cNvPr>
            <p:cNvSpPr/>
            <p:nvPr/>
          </p:nvSpPr>
          <p:spPr bwMode="auto">
            <a:xfrm>
              <a:off x="1655490" y="50267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46967BA-7B80-412B-932D-180AD67C4E8B}"/>
                </a:ext>
              </a:extLst>
            </p:cNvPr>
            <p:cNvSpPr/>
            <p:nvPr/>
          </p:nvSpPr>
          <p:spPr bwMode="auto">
            <a:xfrm>
              <a:off x="5418787" y="4972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CA7EF1F-DD9B-4FD1-A838-2FA663AC0DEE}"/>
                </a:ext>
              </a:extLst>
            </p:cNvPr>
            <p:cNvSpPr/>
            <p:nvPr/>
          </p:nvSpPr>
          <p:spPr bwMode="auto">
            <a:xfrm>
              <a:off x="8648120" y="504805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E520F32-2AEF-48E2-83CB-B0EAAACC3FCC}"/>
                </a:ext>
              </a:extLst>
            </p:cNvPr>
            <p:cNvSpPr/>
            <p:nvPr/>
          </p:nvSpPr>
          <p:spPr bwMode="auto">
            <a:xfrm>
              <a:off x="4685308" y="4253782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A6EFA0B-63C5-4FC9-BEF8-CB8ED5042B91}"/>
                </a:ext>
              </a:extLst>
            </p:cNvPr>
            <p:cNvSpPr txBox="1"/>
            <p:nvPr/>
          </p:nvSpPr>
          <p:spPr bwMode="auto">
            <a:xfrm>
              <a:off x="4685437" y="4268660"/>
              <a:ext cx="1222035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40      90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5FFD266-19B4-4C09-A77E-5D7176147E5F}"/>
                </a:ext>
              </a:extLst>
            </p:cNvPr>
            <p:cNvSpPr txBox="1"/>
            <p:nvPr/>
          </p:nvSpPr>
          <p:spPr bwMode="auto">
            <a:xfrm>
              <a:off x="8626563" y="5065145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340D753-1A66-423C-8567-2D0CEDC92088}"/>
                </a:ext>
              </a:extLst>
            </p:cNvPr>
            <p:cNvSpPr txBox="1"/>
            <p:nvPr/>
          </p:nvSpPr>
          <p:spPr bwMode="auto">
            <a:xfrm>
              <a:off x="5436352" y="5033496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50 60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D07CD86-35E9-4344-8922-88B112955DDF}"/>
                </a:ext>
              </a:extLst>
            </p:cNvPr>
            <p:cNvSpPr/>
            <p:nvPr/>
          </p:nvSpPr>
          <p:spPr bwMode="auto">
            <a:xfrm>
              <a:off x="1659927" y="501336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11F02C9-A305-4FF0-B8FC-D9273A6AFF22}"/>
                </a:ext>
              </a:extLst>
            </p:cNvPr>
            <p:cNvSpPr txBox="1"/>
            <p:nvPr/>
          </p:nvSpPr>
          <p:spPr bwMode="auto">
            <a:xfrm>
              <a:off x="1616390" y="503570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20 30 40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458340C-CFE4-45F0-AAD8-9E09A3EE4731}"/>
                </a:ext>
              </a:extLst>
            </p:cNvPr>
            <p:cNvSpPr txBox="1"/>
            <p:nvPr/>
          </p:nvSpPr>
          <p:spPr bwMode="auto">
            <a:xfrm>
              <a:off x="397898" y="563067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5  10 20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8F1D88C-C0B9-4795-B8BB-535FE7C153BA}"/>
                </a:ext>
              </a:extLst>
            </p:cNvPr>
            <p:cNvSpPr txBox="1"/>
            <p:nvPr/>
          </p:nvSpPr>
          <p:spPr bwMode="auto">
            <a:xfrm>
              <a:off x="1766050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25 30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E99EE62-B506-4591-B227-44558BB7713C}"/>
                </a:ext>
              </a:extLst>
            </p:cNvPr>
            <p:cNvSpPr txBox="1"/>
            <p:nvPr/>
          </p:nvSpPr>
          <p:spPr bwMode="auto">
            <a:xfrm>
              <a:off x="3082290" y="5619314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35 40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6FA9A20-A271-4171-A5C0-01FFDDE18DC3}"/>
                </a:ext>
              </a:extLst>
            </p:cNvPr>
            <p:cNvSpPr txBox="1"/>
            <p:nvPr/>
          </p:nvSpPr>
          <p:spPr bwMode="auto">
            <a:xfrm>
              <a:off x="4440394" y="5608330"/>
              <a:ext cx="1160804" cy="3046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45 47 50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A756D73-44BB-44C2-8928-38A60FC1B3BF}"/>
                </a:ext>
              </a:extLst>
            </p:cNvPr>
            <p:cNvSpPr txBox="1"/>
            <p:nvPr/>
          </p:nvSpPr>
          <p:spPr bwMode="auto">
            <a:xfrm>
              <a:off x="5798498" y="5618529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55 60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E51FE95-720B-473F-A288-51F87AEAAEAF}"/>
                </a:ext>
              </a:extLst>
            </p:cNvPr>
            <p:cNvSpPr txBox="1"/>
            <p:nvPr/>
          </p:nvSpPr>
          <p:spPr bwMode="auto">
            <a:xfrm>
              <a:off x="7238658" y="5608330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65 70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29EE1DB-F4B1-4B26-BE11-5D3D91814D9C}"/>
                </a:ext>
              </a:extLst>
            </p:cNvPr>
            <p:cNvSpPr txBox="1"/>
            <p:nvPr/>
          </p:nvSpPr>
          <p:spPr bwMode="auto">
            <a:xfrm>
              <a:off x="8199229" y="5618529"/>
              <a:ext cx="560273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D0331FC-BAA5-4A84-9D8B-4028A6B942E7}"/>
                </a:ext>
              </a:extLst>
            </p:cNvPr>
            <p:cNvSpPr txBox="1"/>
            <p:nvPr/>
          </p:nvSpPr>
          <p:spPr bwMode="auto">
            <a:xfrm>
              <a:off x="9562024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85 90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5D70B4D-FBF5-47FF-8C85-33B80ED29D69}"/>
                </a:ext>
              </a:extLst>
            </p:cNvPr>
            <p:cNvCxnSpPr>
              <a:endCxn id="23" idx="0"/>
            </p:cNvCxnSpPr>
            <p:nvPr/>
          </p:nvCxnSpPr>
          <p:spPr bwMode="auto">
            <a:xfrm flipH="1">
              <a:off x="2240329" y="4561761"/>
              <a:ext cx="2628414" cy="45160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4D93930-E851-4311-BC48-64A253517406}"/>
                </a:ext>
              </a:extLst>
            </p:cNvPr>
            <p:cNvCxnSpPr>
              <a:endCxn id="17" idx="0"/>
            </p:cNvCxnSpPr>
            <p:nvPr/>
          </p:nvCxnSpPr>
          <p:spPr bwMode="auto">
            <a:xfrm>
              <a:off x="5204609" y="4547958"/>
              <a:ext cx="794580" cy="42452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DC983F6-14D1-4E63-8C74-AFB778E4BC63}"/>
                </a:ext>
              </a:extLst>
            </p:cNvPr>
            <p:cNvCxnSpPr>
              <a:endCxn id="18" idx="0"/>
            </p:cNvCxnSpPr>
            <p:nvPr/>
          </p:nvCxnSpPr>
          <p:spPr bwMode="auto">
            <a:xfrm>
              <a:off x="5645871" y="4572282"/>
              <a:ext cx="3582651" cy="47577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FA58F50-EF73-49F3-B170-B37BB508BE28}"/>
                </a:ext>
              </a:extLst>
            </p:cNvPr>
            <p:cNvCxnSpPr>
              <a:endCxn id="15" idx="0"/>
            </p:cNvCxnSpPr>
            <p:nvPr/>
          </p:nvCxnSpPr>
          <p:spPr bwMode="auto">
            <a:xfrm flipH="1">
              <a:off x="976335" y="5338383"/>
              <a:ext cx="963856" cy="258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B92D8E7-C40A-4A2E-9F6C-FC77A42FCCFA}"/>
                </a:ext>
              </a:extLst>
            </p:cNvPr>
            <p:cNvCxnSpPr>
              <a:stCxn id="16" idx="2"/>
              <a:endCxn id="14" idx="0"/>
            </p:cNvCxnSpPr>
            <p:nvPr/>
          </p:nvCxnSpPr>
          <p:spPr bwMode="auto">
            <a:xfrm>
              <a:off x="2235892" y="5334767"/>
              <a:ext cx="109479" cy="2567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6226566-C1BB-4033-8BE7-761D9451043F}"/>
                </a:ext>
              </a:extLst>
            </p:cNvPr>
            <p:cNvCxnSpPr>
              <a:endCxn id="13" idx="0"/>
            </p:cNvCxnSpPr>
            <p:nvPr/>
          </p:nvCxnSpPr>
          <p:spPr bwMode="auto">
            <a:xfrm>
              <a:off x="2552631" y="5334522"/>
              <a:ext cx="1110061" cy="25695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C845D216-1E4D-4379-AE7B-9446771C794A}"/>
                </a:ext>
              </a:extLst>
            </p:cNvPr>
            <p:cNvCxnSpPr>
              <a:endCxn id="12" idx="0"/>
            </p:cNvCxnSpPr>
            <p:nvPr/>
          </p:nvCxnSpPr>
          <p:spPr bwMode="auto">
            <a:xfrm flipH="1">
              <a:off x="5010297" y="5271690"/>
              <a:ext cx="793974" cy="31429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1C8FBD2-9D7C-45B4-A0B5-33AB49789C7F}"/>
                </a:ext>
              </a:extLst>
            </p:cNvPr>
            <p:cNvCxnSpPr>
              <a:stCxn id="17" idx="2"/>
              <a:endCxn id="11" idx="0"/>
            </p:cNvCxnSpPr>
            <p:nvPr/>
          </p:nvCxnSpPr>
          <p:spPr bwMode="auto">
            <a:xfrm>
              <a:off x="5999189" y="5280458"/>
              <a:ext cx="379711" cy="31651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5F4939B3-33FF-4F12-81B6-D9833AF7CAD0}"/>
                </a:ext>
              </a:extLst>
            </p:cNvPr>
            <p:cNvCxnSpPr>
              <a:endCxn id="10" idx="0"/>
            </p:cNvCxnSpPr>
            <p:nvPr/>
          </p:nvCxnSpPr>
          <p:spPr bwMode="auto">
            <a:xfrm>
              <a:off x="6407112" y="5289365"/>
              <a:ext cx="1217170" cy="30211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2ABB7085-3C05-42BF-B855-4F4ECE1040C0}"/>
                </a:ext>
              </a:extLst>
            </p:cNvPr>
            <p:cNvCxnSpPr>
              <a:endCxn id="9" idx="0"/>
            </p:cNvCxnSpPr>
            <p:nvPr/>
          </p:nvCxnSpPr>
          <p:spPr bwMode="auto">
            <a:xfrm flipH="1">
              <a:off x="8817124" y="5355468"/>
              <a:ext cx="65275" cy="24150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CFF3AA7-01DA-43AF-B7CF-0501F84EF8AA}"/>
                </a:ext>
              </a:extLst>
            </p:cNvPr>
            <p:cNvCxnSpPr>
              <a:stCxn id="18" idx="2"/>
              <a:endCxn id="8" idx="0"/>
            </p:cNvCxnSpPr>
            <p:nvPr/>
          </p:nvCxnSpPr>
          <p:spPr bwMode="auto">
            <a:xfrm>
              <a:off x="9228522" y="5356038"/>
              <a:ext cx="903470" cy="23544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3D4DF5D-23F6-4C65-AB73-86D262686C09}"/>
                </a:ext>
              </a:extLst>
            </p:cNvPr>
            <p:cNvSpPr txBox="1"/>
            <p:nvPr/>
          </p:nvSpPr>
          <p:spPr bwMode="auto">
            <a:xfrm>
              <a:off x="8611679" y="5617698"/>
              <a:ext cx="541440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224F8A-686B-4FA6-945D-FCC7C250E6DC}"/>
                </a:ext>
              </a:extLst>
            </p:cNvPr>
            <p:cNvSpPr txBox="1"/>
            <p:nvPr/>
          </p:nvSpPr>
          <p:spPr bwMode="auto">
            <a:xfrm>
              <a:off x="8970263" y="5073026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5F12007-DD72-4C3F-ABF0-FA663667E578}"/>
                </a:ext>
              </a:extLst>
            </p:cNvPr>
            <p:cNvSpPr/>
            <p:nvPr/>
          </p:nvSpPr>
          <p:spPr>
            <a:xfrm>
              <a:off x="6155152" y="5043478"/>
              <a:ext cx="422857" cy="2398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340AA30-95FB-47D9-86F9-7DE5E5DF016D}"/>
                </a:ext>
              </a:extLst>
            </p:cNvPr>
            <p:cNvSpPr/>
            <p:nvPr/>
          </p:nvSpPr>
          <p:spPr>
            <a:xfrm>
              <a:off x="5049980" y="4243262"/>
              <a:ext cx="422857" cy="28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8" name="Line 111">
              <a:extLst>
                <a:ext uri="{FF2B5EF4-FFF2-40B4-BE49-F238E27FC236}">
                  <a16:creationId xmlns:a16="http://schemas.microsoft.com/office/drawing/2014/main" id="{076795F5-4C6E-4ACC-8121-6B7C3508B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9" name="Line 112">
              <a:extLst>
                <a:ext uri="{FF2B5EF4-FFF2-40B4-BE49-F238E27FC236}">
                  <a16:creationId xmlns:a16="http://schemas.microsoft.com/office/drawing/2014/main" id="{FA2F3008-08EA-4C21-9D2E-C04D6E7D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090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0" name="Line 112">
              <a:extLst>
                <a:ext uri="{FF2B5EF4-FFF2-40B4-BE49-F238E27FC236}">
                  <a16:creationId xmlns:a16="http://schemas.microsoft.com/office/drawing/2014/main" id="{80C5A442-9D87-434A-B5B2-D72A03B4A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598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1" name="Line 112">
              <a:extLst>
                <a:ext uri="{FF2B5EF4-FFF2-40B4-BE49-F238E27FC236}">
                  <a16:creationId xmlns:a16="http://schemas.microsoft.com/office/drawing/2014/main" id="{83295E7F-FE08-4945-86B2-38D427C68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711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2" name="Line 112">
              <a:extLst>
                <a:ext uri="{FF2B5EF4-FFF2-40B4-BE49-F238E27FC236}">
                  <a16:creationId xmlns:a16="http://schemas.microsoft.com/office/drawing/2014/main" id="{667238BA-C929-4757-8B7E-06A307BC2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126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3" name="Line 112">
              <a:extLst>
                <a:ext uri="{FF2B5EF4-FFF2-40B4-BE49-F238E27FC236}">
                  <a16:creationId xmlns:a16="http://schemas.microsoft.com/office/drawing/2014/main" id="{10A31A9E-5537-4673-97AF-CECA7AF1F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552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4" name="Line 112">
              <a:extLst>
                <a:ext uri="{FF2B5EF4-FFF2-40B4-BE49-F238E27FC236}">
                  <a16:creationId xmlns:a16="http://schemas.microsoft.com/office/drawing/2014/main" id="{0A4D5A68-387B-40D3-BACA-4CB0CB750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88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5" name="Line 112">
              <a:extLst>
                <a:ext uri="{FF2B5EF4-FFF2-40B4-BE49-F238E27FC236}">
                  <a16:creationId xmlns:a16="http://schemas.microsoft.com/office/drawing/2014/main" id="{20C73745-F27E-4403-9E58-1A293F6E9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660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6" name="Line 112">
              <a:extLst>
                <a:ext uri="{FF2B5EF4-FFF2-40B4-BE49-F238E27FC236}">
                  <a16:creationId xmlns:a16="http://schemas.microsoft.com/office/drawing/2014/main" id="{8F5876A8-ADB2-40BB-8223-A17F3EB86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117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7" name="Line 112">
              <a:extLst>
                <a:ext uri="{FF2B5EF4-FFF2-40B4-BE49-F238E27FC236}">
                  <a16:creationId xmlns:a16="http://schemas.microsoft.com/office/drawing/2014/main" id="{AD6AEB5C-EBE6-4902-9D8A-FBE111DB0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543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8" name="Line 112">
              <a:extLst>
                <a:ext uri="{FF2B5EF4-FFF2-40B4-BE49-F238E27FC236}">
                  <a16:creationId xmlns:a16="http://schemas.microsoft.com/office/drawing/2014/main" id="{E3648F26-4210-4566-9C46-F64C32310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765" y="5830561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9" name="Line 112">
              <a:extLst>
                <a:ext uri="{FF2B5EF4-FFF2-40B4-BE49-F238E27FC236}">
                  <a16:creationId xmlns:a16="http://schemas.microsoft.com/office/drawing/2014/main" id="{EFC38A8A-2487-4C71-823A-AAEFCD8A9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801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0" name="Line 112">
              <a:extLst>
                <a:ext uri="{FF2B5EF4-FFF2-40B4-BE49-F238E27FC236}">
                  <a16:creationId xmlns:a16="http://schemas.microsoft.com/office/drawing/2014/main" id="{078CC111-EC90-42FA-BD4A-F7A5DF2D8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622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1" name="Line 112">
              <a:extLst>
                <a:ext uri="{FF2B5EF4-FFF2-40B4-BE49-F238E27FC236}">
                  <a16:creationId xmlns:a16="http://schemas.microsoft.com/office/drawing/2014/main" id="{9F926A89-DC66-451D-80F6-EEC8312D5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3518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2" name="Line 112">
              <a:extLst>
                <a:ext uri="{FF2B5EF4-FFF2-40B4-BE49-F238E27FC236}">
                  <a16:creationId xmlns:a16="http://schemas.microsoft.com/office/drawing/2014/main" id="{AEEE11C8-14C5-4502-8A67-864660D67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1470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3" name="Line 112">
              <a:extLst>
                <a:ext uri="{FF2B5EF4-FFF2-40B4-BE49-F238E27FC236}">
                  <a16:creationId xmlns:a16="http://schemas.microsoft.com/office/drawing/2014/main" id="{92645477-DFF7-4C9E-8EF4-B3569309F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871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4" name="Line 112">
              <a:extLst>
                <a:ext uri="{FF2B5EF4-FFF2-40B4-BE49-F238E27FC236}">
                  <a16:creationId xmlns:a16="http://schemas.microsoft.com/office/drawing/2014/main" id="{E68B6BAC-3AF9-46EE-8BBE-909F1CEFB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5145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5" name="Line 112">
              <a:extLst>
                <a:ext uri="{FF2B5EF4-FFF2-40B4-BE49-F238E27FC236}">
                  <a16:creationId xmlns:a16="http://schemas.microsoft.com/office/drawing/2014/main" id="{64BCD73E-E7EF-4298-8356-BC5988077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654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grpSp>
          <p:nvGrpSpPr>
            <p:cNvPr id="66" name="组合 61">
              <a:extLst>
                <a:ext uri="{FF2B5EF4-FFF2-40B4-BE49-F238E27FC236}">
                  <a16:creationId xmlns:a16="http://schemas.microsoft.com/office/drawing/2014/main" id="{E8B76C05-CB9A-4F8B-90C1-74A52CAC6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017" y="5737436"/>
              <a:ext cx="339186" cy="71455"/>
              <a:chOff x="1042988" y="4456113"/>
              <a:chExt cx="288925" cy="71437"/>
            </a:xfrm>
          </p:grpSpPr>
          <p:sp>
            <p:nvSpPr>
              <p:cNvPr id="85" name="Line 19">
                <a:extLst>
                  <a:ext uri="{FF2B5EF4-FFF2-40B4-BE49-F238E27FC236}">
                    <a16:creationId xmlns:a16="http://schemas.microsoft.com/office/drawing/2014/main" id="{989B493F-BA4A-4C04-B58C-B08681249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6" name="Line 20">
                <a:extLst>
                  <a:ext uri="{FF2B5EF4-FFF2-40B4-BE49-F238E27FC236}">
                    <a16:creationId xmlns:a16="http://schemas.microsoft.com/office/drawing/2014/main" id="{8579859E-EE0B-46FF-B328-4F24D1B9D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67" name="组合 61">
              <a:extLst>
                <a:ext uri="{FF2B5EF4-FFF2-40B4-BE49-F238E27FC236}">
                  <a16:creationId xmlns:a16="http://schemas.microsoft.com/office/drawing/2014/main" id="{D71235C6-8ACE-423A-A4BD-280D965AE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7510" y="5734050"/>
              <a:ext cx="339186" cy="71455"/>
              <a:chOff x="1042988" y="4456113"/>
              <a:chExt cx="288925" cy="71437"/>
            </a:xfrm>
          </p:grpSpPr>
          <p:sp>
            <p:nvSpPr>
              <p:cNvPr id="83" name="Line 19">
                <a:extLst>
                  <a:ext uri="{FF2B5EF4-FFF2-40B4-BE49-F238E27FC236}">
                    <a16:creationId xmlns:a16="http://schemas.microsoft.com/office/drawing/2014/main" id="{77F901F5-B20A-482D-AA18-B93BF767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4" name="Line 20">
                <a:extLst>
                  <a:ext uri="{FF2B5EF4-FFF2-40B4-BE49-F238E27FC236}">
                    <a16:creationId xmlns:a16="http://schemas.microsoft.com/office/drawing/2014/main" id="{C88EAE38-0111-4E11-BF47-7A5C3F6A89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68" name="组合 61">
              <a:extLst>
                <a:ext uri="{FF2B5EF4-FFF2-40B4-BE49-F238E27FC236}">
                  <a16:creationId xmlns:a16="http://schemas.microsoft.com/office/drawing/2014/main" id="{66AE614D-637B-4052-8A61-E68C4E281D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8148" y="5734603"/>
              <a:ext cx="339186" cy="71455"/>
              <a:chOff x="1042988" y="4456113"/>
              <a:chExt cx="288925" cy="71437"/>
            </a:xfrm>
          </p:grpSpPr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504BD27E-1FD1-47E0-A0DD-5CF97BFBA8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A86E4EFB-AE7A-4F0A-9BC1-466E0AC340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69" name="组合 61">
              <a:extLst>
                <a:ext uri="{FF2B5EF4-FFF2-40B4-BE49-F238E27FC236}">
                  <a16:creationId xmlns:a16="http://schemas.microsoft.com/office/drawing/2014/main" id="{6EEE6906-40A6-4D7A-AAFE-40B398AF6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9142" y="5734050"/>
              <a:ext cx="339186" cy="71455"/>
              <a:chOff x="1042988" y="4456113"/>
              <a:chExt cx="288925" cy="71437"/>
            </a:xfrm>
          </p:grpSpPr>
          <p:sp>
            <p:nvSpPr>
              <p:cNvPr id="79" name="Line 19">
                <a:extLst>
                  <a:ext uri="{FF2B5EF4-FFF2-40B4-BE49-F238E27FC236}">
                    <a16:creationId xmlns:a16="http://schemas.microsoft.com/office/drawing/2014/main" id="{BC4D5150-1B3F-4F7D-B17C-EA2446FC7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80" name="Line 20">
                <a:extLst>
                  <a:ext uri="{FF2B5EF4-FFF2-40B4-BE49-F238E27FC236}">
                    <a16:creationId xmlns:a16="http://schemas.microsoft.com/office/drawing/2014/main" id="{D12C9A76-E7BA-4A91-90AB-6D99F6F57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0" name="组合 61">
              <a:extLst>
                <a:ext uri="{FF2B5EF4-FFF2-40B4-BE49-F238E27FC236}">
                  <a16:creationId xmlns:a16="http://schemas.microsoft.com/office/drawing/2014/main" id="{AB87FA19-182A-4E7B-AF2F-EF99704C6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796" y="5734050"/>
              <a:ext cx="339186" cy="71455"/>
              <a:chOff x="1042988" y="4456113"/>
              <a:chExt cx="288925" cy="71437"/>
            </a:xfrm>
          </p:grpSpPr>
          <p:sp>
            <p:nvSpPr>
              <p:cNvPr id="77" name="Line 19">
                <a:extLst>
                  <a:ext uri="{FF2B5EF4-FFF2-40B4-BE49-F238E27FC236}">
                    <a16:creationId xmlns:a16="http://schemas.microsoft.com/office/drawing/2014/main" id="{DEF5AC26-9329-4E22-9336-00132F355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8" name="Line 20">
                <a:extLst>
                  <a:ext uri="{FF2B5EF4-FFF2-40B4-BE49-F238E27FC236}">
                    <a16:creationId xmlns:a16="http://schemas.microsoft.com/office/drawing/2014/main" id="{98194C5A-AF51-4BB3-A2C7-5727715BC9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1" name="组合 61">
              <a:extLst>
                <a:ext uri="{FF2B5EF4-FFF2-40B4-BE49-F238E27FC236}">
                  <a16:creationId xmlns:a16="http://schemas.microsoft.com/office/drawing/2014/main" id="{1BF3850E-7998-4DF0-9529-A7A4C9222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4702" y="5734050"/>
              <a:ext cx="339186" cy="71455"/>
              <a:chOff x="1042988" y="4456113"/>
              <a:chExt cx="288925" cy="71437"/>
            </a:xfrm>
          </p:grpSpPr>
          <p:sp>
            <p:nvSpPr>
              <p:cNvPr id="75" name="Line 19">
                <a:extLst>
                  <a:ext uri="{FF2B5EF4-FFF2-40B4-BE49-F238E27FC236}">
                    <a16:creationId xmlns:a16="http://schemas.microsoft.com/office/drawing/2014/main" id="{F34BAD69-3634-4305-BD49-87431052A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6" name="Line 20">
                <a:extLst>
                  <a:ext uri="{FF2B5EF4-FFF2-40B4-BE49-F238E27FC236}">
                    <a16:creationId xmlns:a16="http://schemas.microsoft.com/office/drawing/2014/main" id="{C0B6078E-4E2C-4302-8043-1409A5982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72" name="组合 61">
              <a:extLst>
                <a:ext uri="{FF2B5EF4-FFF2-40B4-BE49-F238E27FC236}">
                  <a16:creationId xmlns:a16="http://schemas.microsoft.com/office/drawing/2014/main" id="{421F6EC6-B415-4312-ABB7-02B59F74F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694" y="5734050"/>
              <a:ext cx="339186" cy="71455"/>
              <a:chOff x="1042988" y="4456113"/>
              <a:chExt cx="288925" cy="71437"/>
            </a:xfrm>
          </p:grpSpPr>
          <p:sp>
            <p:nvSpPr>
              <p:cNvPr id="73" name="Line 19">
                <a:extLst>
                  <a:ext uri="{FF2B5EF4-FFF2-40B4-BE49-F238E27FC236}">
                    <a16:creationId xmlns:a16="http://schemas.microsoft.com/office/drawing/2014/main" id="{50A0F8D1-63EE-4EC5-A0D6-4D7A2797B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74" name="Line 20">
                <a:extLst>
                  <a:ext uri="{FF2B5EF4-FFF2-40B4-BE49-F238E27FC236}">
                    <a16:creationId xmlns:a16="http://schemas.microsoft.com/office/drawing/2014/main" id="{78477201-4E32-4453-9231-2C51DA025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65389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79D0-A6C2-4FC1-AAF4-71DFCC09F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Tree: Property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4D62A-7007-463F-A0E3-17E3DF919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 node has at most 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 children</a:t>
            </a:r>
          </a:p>
          <a:p>
            <a:r>
              <a:rPr lang="en-US" altLang="zh-CN" dirty="0"/>
              <a:t>Each node has at least </a:t>
            </a:r>
            <a:r>
              <a:rPr lang="en-US" altLang="zh-CN" dirty="0">
                <a:solidFill>
                  <a:srgbClr val="0070C0"/>
                </a:solidFill>
              </a:rPr>
              <a:t>ceil(</a:t>
            </a:r>
            <a:r>
              <a:rPr lang="en-US" altLang="zh-CN" i="1" dirty="0">
                <a:solidFill>
                  <a:srgbClr val="0070C0"/>
                </a:solidFill>
              </a:rPr>
              <a:t>m</a:t>
            </a:r>
            <a:r>
              <a:rPr lang="en-US" altLang="zh-CN" dirty="0">
                <a:solidFill>
                  <a:srgbClr val="0070C0"/>
                </a:solidFill>
              </a:rPr>
              <a:t>/2) </a:t>
            </a:r>
            <a:r>
              <a:rPr lang="en-US" altLang="zh-CN" dirty="0"/>
              <a:t>children, except root and leaves</a:t>
            </a:r>
          </a:p>
          <a:p>
            <a:r>
              <a:rPr lang="en-US" altLang="zh-CN" dirty="0"/>
              <a:t>Root has at least two children</a:t>
            </a:r>
          </a:p>
          <a:p>
            <a:pPr lvl="1"/>
            <a:r>
              <a:rPr lang="en-US" altLang="zh-CN" dirty="0"/>
              <a:t>Except when root is a leaf</a:t>
            </a:r>
          </a:p>
          <a:p>
            <a:r>
              <a:rPr lang="en-US" altLang="zh-CN" dirty="0"/>
              <a:t>All leaves are at the same level</a:t>
            </a:r>
          </a:p>
          <a:p>
            <a:r>
              <a:rPr lang="en-US" altLang="zh-CN">
                <a:solidFill>
                  <a:srgbClr val="FF0000"/>
                </a:solidFill>
              </a:rPr>
              <a:t>A node </a:t>
            </a:r>
            <a:r>
              <a:rPr lang="en-US" altLang="zh-CN" dirty="0">
                <a:solidFill>
                  <a:srgbClr val="FF0000"/>
                </a:solidFill>
              </a:rPr>
              <a:t>that has 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children contains 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 keys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869CD-254B-46E2-BF53-7D25231AC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082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59D92-C6E9-44FA-B9D1-521E1194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A3BCC-6640-4852-BFA5-F0892E2A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 keys are sorted in the leave nodes</a:t>
            </a:r>
          </a:p>
          <a:p>
            <a:r>
              <a:rPr lang="en-US" altLang="zh-CN" dirty="0"/>
              <a:t>We can chain leave nodes</a:t>
            </a:r>
          </a:p>
          <a:p>
            <a:pPr lvl="1"/>
            <a:r>
              <a:rPr lang="en-US" altLang="zh-CN" dirty="0"/>
              <a:t>Other levels can also be chained</a:t>
            </a:r>
          </a:p>
          <a:p>
            <a:r>
              <a:rPr lang="en-US" altLang="zh-CN" dirty="0"/>
              <a:t>Allow range lookup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C216B-DBF2-4232-979B-3C699505F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E2A4428B-1F10-4C0E-AFB4-6C146086C983}"/>
              </a:ext>
            </a:extLst>
          </p:cNvPr>
          <p:cNvGrpSpPr/>
          <p:nvPr/>
        </p:nvGrpSpPr>
        <p:grpSpPr>
          <a:xfrm>
            <a:off x="947369" y="3933056"/>
            <a:ext cx="10326895" cy="1944216"/>
            <a:chOff x="395933" y="4243262"/>
            <a:chExt cx="10326895" cy="185063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433FDBC-3862-466C-8181-C8D224FD1A5B}"/>
                </a:ext>
              </a:extLst>
            </p:cNvPr>
            <p:cNvSpPr/>
            <p:nvPr/>
          </p:nvSpPr>
          <p:spPr bwMode="auto">
            <a:xfrm>
              <a:off x="95515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799AB9A-C6D5-4E8E-B2C2-B8593C1A8331}"/>
                </a:ext>
              </a:extLst>
            </p:cNvPr>
            <p:cNvSpPr/>
            <p:nvPr/>
          </p:nvSpPr>
          <p:spPr bwMode="auto">
            <a:xfrm>
              <a:off x="8236722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33CAECB-E50E-4A55-B66E-DE7E4B7D89B5}"/>
                </a:ext>
              </a:extLst>
            </p:cNvPr>
            <p:cNvSpPr/>
            <p:nvPr/>
          </p:nvSpPr>
          <p:spPr bwMode="auto">
            <a:xfrm>
              <a:off x="7209142" y="5591479"/>
              <a:ext cx="830280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DD381BC-5486-4CC9-BB78-AEEA517D6826}"/>
                </a:ext>
              </a:extLst>
            </p:cNvPr>
            <p:cNvSpPr/>
            <p:nvPr/>
          </p:nvSpPr>
          <p:spPr bwMode="auto">
            <a:xfrm>
              <a:off x="5798498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75CE0F7-E423-427F-8478-8B772048E272}"/>
                </a:ext>
              </a:extLst>
            </p:cNvPr>
            <p:cNvSpPr/>
            <p:nvPr/>
          </p:nvSpPr>
          <p:spPr bwMode="auto">
            <a:xfrm>
              <a:off x="4429895" y="55859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130C6EF-EFA9-433D-8D59-7BCB322AED91}"/>
                </a:ext>
              </a:extLst>
            </p:cNvPr>
            <p:cNvSpPr/>
            <p:nvPr/>
          </p:nvSpPr>
          <p:spPr bwMode="auto">
            <a:xfrm>
              <a:off x="30822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D009E09-2010-431A-B5E2-47372D8FF0AD}"/>
                </a:ext>
              </a:extLst>
            </p:cNvPr>
            <p:cNvSpPr/>
            <p:nvPr/>
          </p:nvSpPr>
          <p:spPr bwMode="auto">
            <a:xfrm>
              <a:off x="1764969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BBE5F52-A1C7-4DD1-B44F-BDC54A6D5C51}"/>
                </a:ext>
              </a:extLst>
            </p:cNvPr>
            <p:cNvSpPr/>
            <p:nvPr/>
          </p:nvSpPr>
          <p:spPr bwMode="auto">
            <a:xfrm>
              <a:off x="395933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FE74FA63-C095-40E3-AFB4-B06B1EFC7AE0}"/>
                </a:ext>
              </a:extLst>
            </p:cNvPr>
            <p:cNvSpPr/>
            <p:nvPr/>
          </p:nvSpPr>
          <p:spPr bwMode="auto">
            <a:xfrm>
              <a:off x="1655490" y="50267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6F112A9-798A-40C3-9ADA-8DBD1A6D1F61}"/>
                </a:ext>
              </a:extLst>
            </p:cNvPr>
            <p:cNvSpPr/>
            <p:nvPr/>
          </p:nvSpPr>
          <p:spPr bwMode="auto">
            <a:xfrm>
              <a:off x="5418787" y="4972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716B9BA3-620C-45E6-8ABD-FD6D906695E3}"/>
                </a:ext>
              </a:extLst>
            </p:cNvPr>
            <p:cNvSpPr/>
            <p:nvPr/>
          </p:nvSpPr>
          <p:spPr bwMode="auto">
            <a:xfrm>
              <a:off x="8648120" y="504805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9DF28B7-924A-45DA-9EA4-0E4D1DDF986F}"/>
                </a:ext>
              </a:extLst>
            </p:cNvPr>
            <p:cNvSpPr/>
            <p:nvPr/>
          </p:nvSpPr>
          <p:spPr bwMode="auto">
            <a:xfrm>
              <a:off x="4685308" y="4253782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D7BC84F4-F411-48DE-9A61-B2C0F2A926B1}"/>
                </a:ext>
              </a:extLst>
            </p:cNvPr>
            <p:cNvSpPr txBox="1"/>
            <p:nvPr/>
          </p:nvSpPr>
          <p:spPr bwMode="auto">
            <a:xfrm>
              <a:off x="4685437" y="4268660"/>
              <a:ext cx="1222035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40      90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4736A4AB-F6AB-4D91-9DDE-9A10F7871F8D}"/>
                </a:ext>
              </a:extLst>
            </p:cNvPr>
            <p:cNvSpPr txBox="1"/>
            <p:nvPr/>
          </p:nvSpPr>
          <p:spPr bwMode="auto">
            <a:xfrm>
              <a:off x="8626563" y="5065145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9E7203D5-2C0E-4BE1-B7D3-2751BAEB9CA0}"/>
                </a:ext>
              </a:extLst>
            </p:cNvPr>
            <p:cNvSpPr txBox="1"/>
            <p:nvPr/>
          </p:nvSpPr>
          <p:spPr bwMode="auto">
            <a:xfrm>
              <a:off x="5436352" y="5033496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50 60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CA781807-5C5D-40A5-AC92-348189A1D039}"/>
                </a:ext>
              </a:extLst>
            </p:cNvPr>
            <p:cNvSpPr/>
            <p:nvPr/>
          </p:nvSpPr>
          <p:spPr bwMode="auto">
            <a:xfrm>
              <a:off x="1659927" y="501336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08F14D8-0784-4F91-AB26-E78087F744B7}"/>
                </a:ext>
              </a:extLst>
            </p:cNvPr>
            <p:cNvSpPr txBox="1"/>
            <p:nvPr/>
          </p:nvSpPr>
          <p:spPr bwMode="auto">
            <a:xfrm>
              <a:off x="1616390" y="503570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20 30 40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8C847CE-3B1D-429F-822B-A204584D430E}"/>
                </a:ext>
              </a:extLst>
            </p:cNvPr>
            <p:cNvSpPr txBox="1"/>
            <p:nvPr/>
          </p:nvSpPr>
          <p:spPr bwMode="auto">
            <a:xfrm>
              <a:off x="397898" y="563067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5  10 20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7DD4A4-F5F2-43B2-B889-320534F01C63}"/>
                </a:ext>
              </a:extLst>
            </p:cNvPr>
            <p:cNvSpPr txBox="1"/>
            <p:nvPr/>
          </p:nvSpPr>
          <p:spPr bwMode="auto">
            <a:xfrm>
              <a:off x="1766050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25 30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5676354-AF92-4C57-ADDF-C3499C0B22F9}"/>
                </a:ext>
              </a:extLst>
            </p:cNvPr>
            <p:cNvSpPr txBox="1"/>
            <p:nvPr/>
          </p:nvSpPr>
          <p:spPr bwMode="auto">
            <a:xfrm>
              <a:off x="3082290" y="5619314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35 40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7A3F7811-0360-4BB8-9298-B70538C2E0C1}"/>
                </a:ext>
              </a:extLst>
            </p:cNvPr>
            <p:cNvSpPr txBox="1"/>
            <p:nvPr/>
          </p:nvSpPr>
          <p:spPr bwMode="auto">
            <a:xfrm>
              <a:off x="4440394" y="5608330"/>
              <a:ext cx="1160804" cy="3046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45 47 50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E70DC5E6-338F-4E89-9454-FA68C25964D9}"/>
                </a:ext>
              </a:extLst>
            </p:cNvPr>
            <p:cNvSpPr txBox="1"/>
            <p:nvPr/>
          </p:nvSpPr>
          <p:spPr bwMode="auto">
            <a:xfrm>
              <a:off x="5798498" y="5618529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55 60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ED4D1D6-C9E6-46FA-817C-B70A324ED3CB}"/>
                </a:ext>
              </a:extLst>
            </p:cNvPr>
            <p:cNvSpPr txBox="1"/>
            <p:nvPr/>
          </p:nvSpPr>
          <p:spPr bwMode="auto">
            <a:xfrm>
              <a:off x="7238658" y="5608330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65 70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0100DAE-D251-4C19-9FEB-5DCABBC0C6BA}"/>
                </a:ext>
              </a:extLst>
            </p:cNvPr>
            <p:cNvSpPr txBox="1"/>
            <p:nvPr/>
          </p:nvSpPr>
          <p:spPr bwMode="auto">
            <a:xfrm>
              <a:off x="8199229" y="5618529"/>
              <a:ext cx="560273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ADF78D08-A232-48A0-A6C4-0C0E7E2CF757}"/>
                </a:ext>
              </a:extLst>
            </p:cNvPr>
            <p:cNvSpPr txBox="1"/>
            <p:nvPr/>
          </p:nvSpPr>
          <p:spPr bwMode="auto">
            <a:xfrm>
              <a:off x="9562024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85 90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5FEA39B8-7B7F-41BC-9BAE-98A13CABC6BF}"/>
                </a:ext>
              </a:extLst>
            </p:cNvPr>
            <p:cNvCxnSpPr>
              <a:endCxn id="101" idx="0"/>
            </p:cNvCxnSpPr>
            <p:nvPr/>
          </p:nvCxnSpPr>
          <p:spPr bwMode="auto">
            <a:xfrm flipH="1">
              <a:off x="2240329" y="4561761"/>
              <a:ext cx="2628414" cy="45160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53AFD47-F79B-45F2-B470-7A71A9305D1D}"/>
                </a:ext>
              </a:extLst>
            </p:cNvPr>
            <p:cNvCxnSpPr>
              <a:endCxn id="95" idx="0"/>
            </p:cNvCxnSpPr>
            <p:nvPr/>
          </p:nvCxnSpPr>
          <p:spPr bwMode="auto">
            <a:xfrm>
              <a:off x="5204609" y="4547958"/>
              <a:ext cx="794580" cy="42452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568FE74-6C3C-4AE4-84F2-57967CFF8BA1}"/>
                </a:ext>
              </a:extLst>
            </p:cNvPr>
            <p:cNvCxnSpPr>
              <a:endCxn id="96" idx="0"/>
            </p:cNvCxnSpPr>
            <p:nvPr/>
          </p:nvCxnSpPr>
          <p:spPr bwMode="auto">
            <a:xfrm>
              <a:off x="5645871" y="4572282"/>
              <a:ext cx="3582651" cy="47577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EF904867-149A-40E1-85CD-A355A2215938}"/>
                </a:ext>
              </a:extLst>
            </p:cNvPr>
            <p:cNvCxnSpPr>
              <a:endCxn id="93" idx="0"/>
            </p:cNvCxnSpPr>
            <p:nvPr/>
          </p:nvCxnSpPr>
          <p:spPr bwMode="auto">
            <a:xfrm flipH="1">
              <a:off x="976335" y="5338383"/>
              <a:ext cx="963856" cy="258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7ECA4007-B6CF-47AB-8CEE-CBE9CA993655}"/>
                </a:ext>
              </a:extLst>
            </p:cNvPr>
            <p:cNvCxnSpPr>
              <a:stCxn id="94" idx="2"/>
              <a:endCxn id="92" idx="0"/>
            </p:cNvCxnSpPr>
            <p:nvPr/>
          </p:nvCxnSpPr>
          <p:spPr bwMode="auto">
            <a:xfrm>
              <a:off x="2235892" y="5334767"/>
              <a:ext cx="109479" cy="2567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42C86D5-45AB-4C30-8EE1-8BDF0708D0A6}"/>
                </a:ext>
              </a:extLst>
            </p:cNvPr>
            <p:cNvCxnSpPr>
              <a:endCxn id="91" idx="0"/>
            </p:cNvCxnSpPr>
            <p:nvPr/>
          </p:nvCxnSpPr>
          <p:spPr bwMode="auto">
            <a:xfrm>
              <a:off x="2552631" y="5334522"/>
              <a:ext cx="1110061" cy="25695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F2D5B3C4-82DB-4A52-8F16-93A4DD3A3C3B}"/>
                </a:ext>
              </a:extLst>
            </p:cNvPr>
            <p:cNvCxnSpPr>
              <a:endCxn id="90" idx="0"/>
            </p:cNvCxnSpPr>
            <p:nvPr/>
          </p:nvCxnSpPr>
          <p:spPr bwMode="auto">
            <a:xfrm flipH="1">
              <a:off x="5010297" y="5271690"/>
              <a:ext cx="793974" cy="31429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4F39294D-CAA8-480F-B68A-7D0589F12F31}"/>
                </a:ext>
              </a:extLst>
            </p:cNvPr>
            <p:cNvCxnSpPr>
              <a:stCxn id="95" idx="2"/>
              <a:endCxn id="89" idx="0"/>
            </p:cNvCxnSpPr>
            <p:nvPr/>
          </p:nvCxnSpPr>
          <p:spPr bwMode="auto">
            <a:xfrm>
              <a:off x="5999189" y="5280458"/>
              <a:ext cx="379711" cy="31651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DF03CC22-7AD2-4FF2-BAA9-B60066007E81}"/>
                </a:ext>
              </a:extLst>
            </p:cNvPr>
            <p:cNvCxnSpPr>
              <a:endCxn id="88" idx="0"/>
            </p:cNvCxnSpPr>
            <p:nvPr/>
          </p:nvCxnSpPr>
          <p:spPr bwMode="auto">
            <a:xfrm>
              <a:off x="6407112" y="5289365"/>
              <a:ext cx="1217170" cy="30211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4E309F11-083C-4CF6-8EEC-2E8D430E4E86}"/>
                </a:ext>
              </a:extLst>
            </p:cNvPr>
            <p:cNvCxnSpPr>
              <a:endCxn id="87" idx="0"/>
            </p:cNvCxnSpPr>
            <p:nvPr/>
          </p:nvCxnSpPr>
          <p:spPr bwMode="auto">
            <a:xfrm flipH="1">
              <a:off x="8817124" y="5355468"/>
              <a:ext cx="65275" cy="24150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3CBAB1D1-9C9F-49C5-B43D-03E4097215B0}"/>
                </a:ext>
              </a:extLst>
            </p:cNvPr>
            <p:cNvCxnSpPr>
              <a:stCxn id="96" idx="2"/>
              <a:endCxn id="86" idx="0"/>
            </p:cNvCxnSpPr>
            <p:nvPr/>
          </p:nvCxnSpPr>
          <p:spPr bwMode="auto">
            <a:xfrm>
              <a:off x="9228522" y="5356038"/>
              <a:ext cx="903470" cy="23544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EA5C670-042A-4746-B8B1-2776153D457A}"/>
                </a:ext>
              </a:extLst>
            </p:cNvPr>
            <p:cNvSpPr txBox="1"/>
            <p:nvPr/>
          </p:nvSpPr>
          <p:spPr bwMode="auto">
            <a:xfrm>
              <a:off x="8611679" y="5617698"/>
              <a:ext cx="541440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20AA10F-2E4B-41E2-B7F1-65D251506A53}"/>
                </a:ext>
              </a:extLst>
            </p:cNvPr>
            <p:cNvSpPr txBox="1"/>
            <p:nvPr/>
          </p:nvSpPr>
          <p:spPr bwMode="auto">
            <a:xfrm>
              <a:off x="8970263" y="5073026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7856AC1A-3356-4F5B-B904-A21828629595}"/>
                </a:ext>
              </a:extLst>
            </p:cNvPr>
            <p:cNvSpPr/>
            <p:nvPr/>
          </p:nvSpPr>
          <p:spPr>
            <a:xfrm>
              <a:off x="6155152" y="5043478"/>
              <a:ext cx="422857" cy="2398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487E6C2-CE9E-470F-BFB7-AC01DAC5A123}"/>
                </a:ext>
              </a:extLst>
            </p:cNvPr>
            <p:cNvSpPr/>
            <p:nvPr/>
          </p:nvSpPr>
          <p:spPr>
            <a:xfrm>
              <a:off x="5049980" y="4243262"/>
              <a:ext cx="422857" cy="28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6" name="Line 111">
              <a:extLst>
                <a:ext uri="{FF2B5EF4-FFF2-40B4-BE49-F238E27FC236}">
                  <a16:creationId xmlns:a16="http://schemas.microsoft.com/office/drawing/2014/main" id="{C90EF7FC-4407-4BB6-892F-4003AB25F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7" name="Line 112">
              <a:extLst>
                <a:ext uri="{FF2B5EF4-FFF2-40B4-BE49-F238E27FC236}">
                  <a16:creationId xmlns:a16="http://schemas.microsoft.com/office/drawing/2014/main" id="{452D2052-F054-4F00-A9A2-0226D04EB6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090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8" name="Line 112">
              <a:extLst>
                <a:ext uri="{FF2B5EF4-FFF2-40B4-BE49-F238E27FC236}">
                  <a16:creationId xmlns:a16="http://schemas.microsoft.com/office/drawing/2014/main" id="{A3ABB8AB-992D-4DDF-A0E2-A5A1BA940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598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9" name="Line 112">
              <a:extLst>
                <a:ext uri="{FF2B5EF4-FFF2-40B4-BE49-F238E27FC236}">
                  <a16:creationId xmlns:a16="http://schemas.microsoft.com/office/drawing/2014/main" id="{79F16411-0469-4EFE-AF35-69E3394E7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711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0" name="Line 112">
              <a:extLst>
                <a:ext uri="{FF2B5EF4-FFF2-40B4-BE49-F238E27FC236}">
                  <a16:creationId xmlns:a16="http://schemas.microsoft.com/office/drawing/2014/main" id="{C74D635D-5602-4467-BD68-E046D28F1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126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1" name="Line 112">
              <a:extLst>
                <a:ext uri="{FF2B5EF4-FFF2-40B4-BE49-F238E27FC236}">
                  <a16:creationId xmlns:a16="http://schemas.microsoft.com/office/drawing/2014/main" id="{AC258035-59FF-498F-9CAC-AFD1BC425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552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2" name="Line 112">
              <a:extLst>
                <a:ext uri="{FF2B5EF4-FFF2-40B4-BE49-F238E27FC236}">
                  <a16:creationId xmlns:a16="http://schemas.microsoft.com/office/drawing/2014/main" id="{06087845-E529-4F7B-AD3B-18E273EEA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88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3" name="Line 112">
              <a:extLst>
                <a:ext uri="{FF2B5EF4-FFF2-40B4-BE49-F238E27FC236}">
                  <a16:creationId xmlns:a16="http://schemas.microsoft.com/office/drawing/2014/main" id="{CAE8FA72-5863-4E6A-A914-299F667FB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660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4" name="Line 112">
              <a:extLst>
                <a:ext uri="{FF2B5EF4-FFF2-40B4-BE49-F238E27FC236}">
                  <a16:creationId xmlns:a16="http://schemas.microsoft.com/office/drawing/2014/main" id="{6A5B2BC8-288F-4B55-A557-636F7AEAA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117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5" name="Line 112">
              <a:extLst>
                <a:ext uri="{FF2B5EF4-FFF2-40B4-BE49-F238E27FC236}">
                  <a16:creationId xmlns:a16="http://schemas.microsoft.com/office/drawing/2014/main" id="{CCD29A0D-6B31-44CA-8F69-C0129B92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543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6" name="Line 112">
              <a:extLst>
                <a:ext uri="{FF2B5EF4-FFF2-40B4-BE49-F238E27FC236}">
                  <a16:creationId xmlns:a16="http://schemas.microsoft.com/office/drawing/2014/main" id="{56B20502-DD2A-4B40-9C42-28709DFA5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765" y="5830561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7" name="Line 112">
              <a:extLst>
                <a:ext uri="{FF2B5EF4-FFF2-40B4-BE49-F238E27FC236}">
                  <a16:creationId xmlns:a16="http://schemas.microsoft.com/office/drawing/2014/main" id="{F0D9559A-FA30-4B81-BCF2-5EDC3D989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801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8" name="Line 112">
              <a:extLst>
                <a:ext uri="{FF2B5EF4-FFF2-40B4-BE49-F238E27FC236}">
                  <a16:creationId xmlns:a16="http://schemas.microsoft.com/office/drawing/2014/main" id="{266F26F2-9DBA-4073-8D19-0DA0F7F75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622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9" name="Line 112">
              <a:extLst>
                <a:ext uri="{FF2B5EF4-FFF2-40B4-BE49-F238E27FC236}">
                  <a16:creationId xmlns:a16="http://schemas.microsoft.com/office/drawing/2014/main" id="{7901D7B2-15BF-4CC9-9E65-AA9301E9D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3518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0" name="Line 112">
              <a:extLst>
                <a:ext uri="{FF2B5EF4-FFF2-40B4-BE49-F238E27FC236}">
                  <a16:creationId xmlns:a16="http://schemas.microsoft.com/office/drawing/2014/main" id="{90477453-E600-4E48-88DC-E4F4188E4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1470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1" name="Line 112">
              <a:extLst>
                <a:ext uri="{FF2B5EF4-FFF2-40B4-BE49-F238E27FC236}">
                  <a16:creationId xmlns:a16="http://schemas.microsoft.com/office/drawing/2014/main" id="{C5D4D288-E8C9-43B4-A368-2A06BD7C6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871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2" name="Line 112">
              <a:extLst>
                <a:ext uri="{FF2B5EF4-FFF2-40B4-BE49-F238E27FC236}">
                  <a16:creationId xmlns:a16="http://schemas.microsoft.com/office/drawing/2014/main" id="{7B6733BB-7B0C-448A-B524-E6D926954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5145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3" name="Line 112">
              <a:extLst>
                <a:ext uri="{FF2B5EF4-FFF2-40B4-BE49-F238E27FC236}">
                  <a16:creationId xmlns:a16="http://schemas.microsoft.com/office/drawing/2014/main" id="{92855ABC-264A-48E0-B348-C4088279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654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grpSp>
          <p:nvGrpSpPr>
            <p:cNvPr id="144" name="组合 61">
              <a:extLst>
                <a:ext uri="{FF2B5EF4-FFF2-40B4-BE49-F238E27FC236}">
                  <a16:creationId xmlns:a16="http://schemas.microsoft.com/office/drawing/2014/main" id="{B1E3DB09-80A9-41D3-B659-132831A03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017" y="5737436"/>
              <a:ext cx="339186" cy="71455"/>
              <a:chOff x="1042988" y="4456113"/>
              <a:chExt cx="288925" cy="71437"/>
            </a:xfrm>
          </p:grpSpPr>
          <p:sp>
            <p:nvSpPr>
              <p:cNvPr id="163" name="Line 19">
                <a:extLst>
                  <a:ext uri="{FF2B5EF4-FFF2-40B4-BE49-F238E27FC236}">
                    <a16:creationId xmlns:a16="http://schemas.microsoft.com/office/drawing/2014/main" id="{2019C1B5-837D-426E-A53F-71E7DF780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4" name="Line 20">
                <a:extLst>
                  <a:ext uri="{FF2B5EF4-FFF2-40B4-BE49-F238E27FC236}">
                    <a16:creationId xmlns:a16="http://schemas.microsoft.com/office/drawing/2014/main" id="{EF5AED61-80E5-4D0A-AD31-E59B51390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45" name="组合 61">
              <a:extLst>
                <a:ext uri="{FF2B5EF4-FFF2-40B4-BE49-F238E27FC236}">
                  <a16:creationId xmlns:a16="http://schemas.microsoft.com/office/drawing/2014/main" id="{BC404FB4-3161-4A6F-983F-5AED9B00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7510" y="5734050"/>
              <a:ext cx="339186" cy="71455"/>
              <a:chOff x="1042988" y="4456113"/>
              <a:chExt cx="288925" cy="71437"/>
            </a:xfrm>
          </p:grpSpPr>
          <p:sp>
            <p:nvSpPr>
              <p:cNvPr id="161" name="Line 19">
                <a:extLst>
                  <a:ext uri="{FF2B5EF4-FFF2-40B4-BE49-F238E27FC236}">
                    <a16:creationId xmlns:a16="http://schemas.microsoft.com/office/drawing/2014/main" id="{0515A67A-922D-4DE4-892E-E40D384C7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2" name="Line 20">
                <a:extLst>
                  <a:ext uri="{FF2B5EF4-FFF2-40B4-BE49-F238E27FC236}">
                    <a16:creationId xmlns:a16="http://schemas.microsoft.com/office/drawing/2014/main" id="{E82B9DF3-D713-4267-BC26-31ED743244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46" name="组合 61">
              <a:extLst>
                <a:ext uri="{FF2B5EF4-FFF2-40B4-BE49-F238E27FC236}">
                  <a16:creationId xmlns:a16="http://schemas.microsoft.com/office/drawing/2014/main" id="{88A0FF0C-D0C4-4D13-93EF-14E66DD2F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8148" y="5734603"/>
              <a:ext cx="339186" cy="71455"/>
              <a:chOff x="1042988" y="4456113"/>
              <a:chExt cx="288925" cy="71437"/>
            </a:xfrm>
          </p:grpSpPr>
          <p:sp>
            <p:nvSpPr>
              <p:cNvPr id="159" name="Line 19">
                <a:extLst>
                  <a:ext uri="{FF2B5EF4-FFF2-40B4-BE49-F238E27FC236}">
                    <a16:creationId xmlns:a16="http://schemas.microsoft.com/office/drawing/2014/main" id="{7F4D204E-1900-4072-9CF4-242C16110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0" name="Line 20">
                <a:extLst>
                  <a:ext uri="{FF2B5EF4-FFF2-40B4-BE49-F238E27FC236}">
                    <a16:creationId xmlns:a16="http://schemas.microsoft.com/office/drawing/2014/main" id="{FBABC43B-1F9B-4701-91EE-C34A6B585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47" name="组合 61">
              <a:extLst>
                <a:ext uri="{FF2B5EF4-FFF2-40B4-BE49-F238E27FC236}">
                  <a16:creationId xmlns:a16="http://schemas.microsoft.com/office/drawing/2014/main" id="{2CD56C04-2599-4A7A-B449-83A4D2AD4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9142" y="5734050"/>
              <a:ext cx="339186" cy="71455"/>
              <a:chOff x="1042988" y="4456113"/>
              <a:chExt cx="288925" cy="71437"/>
            </a:xfrm>
          </p:grpSpPr>
          <p:sp>
            <p:nvSpPr>
              <p:cNvPr id="157" name="Line 19">
                <a:extLst>
                  <a:ext uri="{FF2B5EF4-FFF2-40B4-BE49-F238E27FC236}">
                    <a16:creationId xmlns:a16="http://schemas.microsoft.com/office/drawing/2014/main" id="{490CE348-C6A2-493C-8C15-D1178BA5A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8" name="Line 20">
                <a:extLst>
                  <a:ext uri="{FF2B5EF4-FFF2-40B4-BE49-F238E27FC236}">
                    <a16:creationId xmlns:a16="http://schemas.microsoft.com/office/drawing/2014/main" id="{486748B2-4B12-429B-A050-1985128D2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48" name="组合 61">
              <a:extLst>
                <a:ext uri="{FF2B5EF4-FFF2-40B4-BE49-F238E27FC236}">
                  <a16:creationId xmlns:a16="http://schemas.microsoft.com/office/drawing/2014/main" id="{5CC97FDC-69AA-4E14-8622-CCCC0AA37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796" y="5734050"/>
              <a:ext cx="339186" cy="71455"/>
              <a:chOff x="1042988" y="4456113"/>
              <a:chExt cx="288925" cy="71437"/>
            </a:xfrm>
          </p:grpSpPr>
          <p:sp>
            <p:nvSpPr>
              <p:cNvPr id="155" name="Line 19">
                <a:extLst>
                  <a:ext uri="{FF2B5EF4-FFF2-40B4-BE49-F238E27FC236}">
                    <a16:creationId xmlns:a16="http://schemas.microsoft.com/office/drawing/2014/main" id="{5896A773-1DE5-4D1F-9AAC-B9DAADBF0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6" name="Line 20">
                <a:extLst>
                  <a:ext uri="{FF2B5EF4-FFF2-40B4-BE49-F238E27FC236}">
                    <a16:creationId xmlns:a16="http://schemas.microsoft.com/office/drawing/2014/main" id="{F8D1560A-D28F-49CF-8F49-9629CD6C1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49" name="组合 61">
              <a:extLst>
                <a:ext uri="{FF2B5EF4-FFF2-40B4-BE49-F238E27FC236}">
                  <a16:creationId xmlns:a16="http://schemas.microsoft.com/office/drawing/2014/main" id="{C6C8F62E-DB52-4C5E-89A9-606B5B2E4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4702" y="5734050"/>
              <a:ext cx="339186" cy="71455"/>
              <a:chOff x="1042988" y="4456113"/>
              <a:chExt cx="288925" cy="71437"/>
            </a:xfrm>
          </p:grpSpPr>
          <p:sp>
            <p:nvSpPr>
              <p:cNvPr id="153" name="Line 19">
                <a:extLst>
                  <a:ext uri="{FF2B5EF4-FFF2-40B4-BE49-F238E27FC236}">
                    <a16:creationId xmlns:a16="http://schemas.microsoft.com/office/drawing/2014/main" id="{A65CBEB2-62FF-4443-B5BF-72127A0E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4" name="Line 20">
                <a:extLst>
                  <a:ext uri="{FF2B5EF4-FFF2-40B4-BE49-F238E27FC236}">
                    <a16:creationId xmlns:a16="http://schemas.microsoft.com/office/drawing/2014/main" id="{20905747-3CF7-4DD0-8586-F8B50D725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0" name="组合 61">
              <a:extLst>
                <a:ext uri="{FF2B5EF4-FFF2-40B4-BE49-F238E27FC236}">
                  <a16:creationId xmlns:a16="http://schemas.microsoft.com/office/drawing/2014/main" id="{A12075EB-C9F1-479A-8500-67E9F3E81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694" y="5734050"/>
              <a:ext cx="339186" cy="71455"/>
              <a:chOff x="1042988" y="4456113"/>
              <a:chExt cx="288925" cy="71437"/>
            </a:xfrm>
          </p:grpSpPr>
          <p:sp>
            <p:nvSpPr>
              <p:cNvPr id="151" name="Line 19">
                <a:extLst>
                  <a:ext uri="{FF2B5EF4-FFF2-40B4-BE49-F238E27FC236}">
                    <a16:creationId xmlns:a16="http://schemas.microsoft.com/office/drawing/2014/main" id="{D7C35345-7467-48DC-9366-4BA53D2E2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2" name="Line 20">
                <a:extLst>
                  <a:ext uri="{FF2B5EF4-FFF2-40B4-BE49-F238E27FC236}">
                    <a16:creationId xmlns:a16="http://schemas.microsoft.com/office/drawing/2014/main" id="{FE6F8833-4654-45FF-8CAF-8BEADA16A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71882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42394-389C-4017-AE9F-5E999FFB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Tree: 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D4169-F806-4570-A593-2CF4BE484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FCD2E8-38AB-409C-A0A2-170536C4E3F7}"/>
              </a:ext>
            </a:extLst>
          </p:cNvPr>
          <p:cNvSpPr/>
          <p:nvPr/>
        </p:nvSpPr>
        <p:spPr>
          <a:xfrm>
            <a:off x="1847528" y="4356394"/>
            <a:ext cx="804098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+mn-lt"/>
              </a:rPr>
              <a:t>Keep searching until reach the bottom level</a:t>
            </a:r>
          </a:p>
          <a:p>
            <a:pPr algn="ctr"/>
            <a:endParaRPr lang="en-US" altLang="zh-CN" sz="3200" dirty="0">
              <a:solidFill>
                <a:srgbClr val="0070C0"/>
              </a:solidFill>
              <a:latin typeface="+mn-lt"/>
            </a:endParaRPr>
          </a:p>
          <a:p>
            <a:pPr algn="ctr"/>
            <a:r>
              <a:rPr lang="en-US" altLang="zh-CN" sz="3200" dirty="0">
                <a:solidFill>
                  <a:srgbClr val="0070C0"/>
                </a:solidFill>
                <a:latin typeface="+mn-lt"/>
              </a:rPr>
              <a:t>Example: Lookup 80</a:t>
            </a:r>
            <a:endParaRPr lang="zh-CN" altLang="en-US" sz="3200" dirty="0">
              <a:solidFill>
                <a:srgbClr val="0070C0"/>
              </a:solidFill>
              <a:latin typeface="+mn-lt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0F1B253-B97A-4C52-8F25-D4690731EFCF}"/>
              </a:ext>
            </a:extLst>
          </p:cNvPr>
          <p:cNvGrpSpPr/>
          <p:nvPr/>
        </p:nvGrpSpPr>
        <p:grpSpPr>
          <a:xfrm>
            <a:off x="1055440" y="1760944"/>
            <a:ext cx="10326895" cy="1944216"/>
            <a:chOff x="395933" y="4243262"/>
            <a:chExt cx="10326895" cy="185063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D7C4344-CC2A-4564-910F-0673A37B3798}"/>
                </a:ext>
              </a:extLst>
            </p:cNvPr>
            <p:cNvSpPr/>
            <p:nvPr/>
          </p:nvSpPr>
          <p:spPr bwMode="auto">
            <a:xfrm>
              <a:off x="95515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2914733-6205-4DA5-A111-E9A88E75C989}"/>
                </a:ext>
              </a:extLst>
            </p:cNvPr>
            <p:cNvSpPr/>
            <p:nvPr/>
          </p:nvSpPr>
          <p:spPr bwMode="auto">
            <a:xfrm>
              <a:off x="8236722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2A4ECF0-7EBF-45E6-B371-7248CA1AC4E6}"/>
                </a:ext>
              </a:extLst>
            </p:cNvPr>
            <p:cNvSpPr/>
            <p:nvPr/>
          </p:nvSpPr>
          <p:spPr bwMode="auto">
            <a:xfrm>
              <a:off x="7209142" y="5591479"/>
              <a:ext cx="830280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939C377D-AA59-4FA9-8AAA-9AE9B178995D}"/>
                </a:ext>
              </a:extLst>
            </p:cNvPr>
            <p:cNvSpPr/>
            <p:nvPr/>
          </p:nvSpPr>
          <p:spPr bwMode="auto">
            <a:xfrm>
              <a:off x="5798498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8A4DB8A-AF55-4317-9C9D-858AD873B0C6}"/>
                </a:ext>
              </a:extLst>
            </p:cNvPr>
            <p:cNvSpPr/>
            <p:nvPr/>
          </p:nvSpPr>
          <p:spPr bwMode="auto">
            <a:xfrm>
              <a:off x="4429895" y="55859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5BD78BA1-B7FC-442B-B952-E06CCC2C4D7C}"/>
                </a:ext>
              </a:extLst>
            </p:cNvPr>
            <p:cNvSpPr/>
            <p:nvPr/>
          </p:nvSpPr>
          <p:spPr bwMode="auto">
            <a:xfrm>
              <a:off x="3082290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9BA8700-4B7B-433D-A196-949A6DE6C7E8}"/>
                </a:ext>
              </a:extLst>
            </p:cNvPr>
            <p:cNvSpPr/>
            <p:nvPr/>
          </p:nvSpPr>
          <p:spPr bwMode="auto">
            <a:xfrm>
              <a:off x="1764969" y="5591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7DF770D-4617-48CC-8397-EE686ACB4042}"/>
                </a:ext>
              </a:extLst>
            </p:cNvPr>
            <p:cNvSpPr/>
            <p:nvPr/>
          </p:nvSpPr>
          <p:spPr bwMode="auto">
            <a:xfrm>
              <a:off x="395933" y="559697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B1A9BE5-2176-490C-9380-89E814F0003E}"/>
                </a:ext>
              </a:extLst>
            </p:cNvPr>
            <p:cNvSpPr/>
            <p:nvPr/>
          </p:nvSpPr>
          <p:spPr bwMode="auto">
            <a:xfrm>
              <a:off x="1655490" y="5026788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4A481F2-63E4-4D5C-AE2B-32B3D2A4E1A7}"/>
                </a:ext>
              </a:extLst>
            </p:cNvPr>
            <p:cNvSpPr/>
            <p:nvPr/>
          </p:nvSpPr>
          <p:spPr bwMode="auto">
            <a:xfrm>
              <a:off x="5418787" y="497247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46683B1-EAB6-4036-A921-E072F13ACD2F}"/>
                </a:ext>
              </a:extLst>
            </p:cNvPr>
            <p:cNvSpPr/>
            <p:nvPr/>
          </p:nvSpPr>
          <p:spPr bwMode="auto">
            <a:xfrm>
              <a:off x="8648120" y="5048059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3E51AD5-2579-444C-97A5-EA5B2A263BDC}"/>
                </a:ext>
              </a:extLst>
            </p:cNvPr>
            <p:cNvSpPr/>
            <p:nvPr/>
          </p:nvSpPr>
          <p:spPr bwMode="auto">
            <a:xfrm>
              <a:off x="4685308" y="4253782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E481820-F7B9-41C0-83C7-174A3754DD11}"/>
                </a:ext>
              </a:extLst>
            </p:cNvPr>
            <p:cNvSpPr txBox="1"/>
            <p:nvPr/>
          </p:nvSpPr>
          <p:spPr bwMode="auto">
            <a:xfrm>
              <a:off x="4685437" y="4268660"/>
              <a:ext cx="1222035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40      90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A8FFCF3C-5707-4E87-AECA-505B738625B9}"/>
                </a:ext>
              </a:extLst>
            </p:cNvPr>
            <p:cNvSpPr txBox="1"/>
            <p:nvPr/>
          </p:nvSpPr>
          <p:spPr bwMode="auto">
            <a:xfrm>
              <a:off x="8626563" y="5065145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AF684A6-173D-4FC7-B880-406F9352477B}"/>
                </a:ext>
              </a:extLst>
            </p:cNvPr>
            <p:cNvSpPr txBox="1"/>
            <p:nvPr/>
          </p:nvSpPr>
          <p:spPr bwMode="auto">
            <a:xfrm>
              <a:off x="5436352" y="5033496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50 60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78E6835-1167-40F8-AB37-4705F0CDB137}"/>
                </a:ext>
              </a:extLst>
            </p:cNvPr>
            <p:cNvSpPr/>
            <p:nvPr/>
          </p:nvSpPr>
          <p:spPr bwMode="auto">
            <a:xfrm>
              <a:off x="1659927" y="5013361"/>
              <a:ext cx="1160804" cy="307979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1584E36-755A-45BE-A8C2-C1688F89B5B1}"/>
                </a:ext>
              </a:extLst>
            </p:cNvPr>
            <p:cNvSpPr txBox="1"/>
            <p:nvPr/>
          </p:nvSpPr>
          <p:spPr bwMode="auto">
            <a:xfrm>
              <a:off x="1616390" y="503570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20 30 40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49C8F1C-60FE-4169-9447-E0FE3A49384E}"/>
                </a:ext>
              </a:extLst>
            </p:cNvPr>
            <p:cNvSpPr txBox="1"/>
            <p:nvPr/>
          </p:nvSpPr>
          <p:spPr bwMode="auto">
            <a:xfrm>
              <a:off x="397898" y="5630673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5  10 20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E58A398-FD96-4F1B-B9DC-75A01D00FF46}"/>
                </a:ext>
              </a:extLst>
            </p:cNvPr>
            <p:cNvSpPr txBox="1"/>
            <p:nvPr/>
          </p:nvSpPr>
          <p:spPr bwMode="auto">
            <a:xfrm>
              <a:off x="1766050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25 30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9471DF1C-4ADF-4A0B-935D-E2D9B6F5AE5B}"/>
                </a:ext>
              </a:extLst>
            </p:cNvPr>
            <p:cNvSpPr txBox="1"/>
            <p:nvPr/>
          </p:nvSpPr>
          <p:spPr bwMode="auto">
            <a:xfrm>
              <a:off x="3082290" y="5619314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35 40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2F07AD76-800F-4DDA-AB7A-C70C5A1414E5}"/>
                </a:ext>
              </a:extLst>
            </p:cNvPr>
            <p:cNvSpPr txBox="1"/>
            <p:nvPr/>
          </p:nvSpPr>
          <p:spPr bwMode="auto">
            <a:xfrm>
              <a:off x="4440394" y="5608330"/>
              <a:ext cx="1160804" cy="304669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45 47 50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65AF71A0-EC48-476A-A40F-74F63305A025}"/>
                </a:ext>
              </a:extLst>
            </p:cNvPr>
            <p:cNvSpPr txBox="1"/>
            <p:nvPr/>
          </p:nvSpPr>
          <p:spPr bwMode="auto">
            <a:xfrm>
              <a:off x="5798498" y="5618529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55 60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F1729D7-8E15-42D9-9D81-962CD54322B6}"/>
                </a:ext>
              </a:extLst>
            </p:cNvPr>
            <p:cNvSpPr txBox="1"/>
            <p:nvPr/>
          </p:nvSpPr>
          <p:spPr bwMode="auto">
            <a:xfrm>
              <a:off x="7238658" y="5608330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65 70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40E9826-F71A-49CD-AE06-333F76AD3DE4}"/>
                </a:ext>
              </a:extLst>
            </p:cNvPr>
            <p:cNvSpPr txBox="1"/>
            <p:nvPr/>
          </p:nvSpPr>
          <p:spPr bwMode="auto">
            <a:xfrm>
              <a:off x="8199229" y="5618529"/>
              <a:ext cx="560273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D1DCC21-C893-4FCA-8E7E-F7D20DB47801}"/>
                </a:ext>
              </a:extLst>
            </p:cNvPr>
            <p:cNvSpPr txBox="1"/>
            <p:nvPr/>
          </p:nvSpPr>
          <p:spPr bwMode="auto">
            <a:xfrm>
              <a:off x="9562024" y="5624941"/>
              <a:ext cx="1160804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85 90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B518605-6CD9-4F39-BFD3-508239DDBBEF}"/>
                </a:ext>
              </a:extLst>
            </p:cNvPr>
            <p:cNvCxnSpPr>
              <a:endCxn id="107" idx="0"/>
            </p:cNvCxnSpPr>
            <p:nvPr/>
          </p:nvCxnSpPr>
          <p:spPr bwMode="auto">
            <a:xfrm flipH="1">
              <a:off x="2240329" y="4561761"/>
              <a:ext cx="2628414" cy="45160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E1924209-F0EB-4717-A07F-153AE2B51E65}"/>
                </a:ext>
              </a:extLst>
            </p:cNvPr>
            <p:cNvCxnSpPr>
              <a:endCxn id="101" idx="0"/>
            </p:cNvCxnSpPr>
            <p:nvPr/>
          </p:nvCxnSpPr>
          <p:spPr bwMode="auto">
            <a:xfrm>
              <a:off x="5204609" y="4547958"/>
              <a:ext cx="794580" cy="42452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4EEE2F5E-51F8-452C-B148-0F3E653F8695}"/>
                </a:ext>
              </a:extLst>
            </p:cNvPr>
            <p:cNvCxnSpPr>
              <a:endCxn id="102" idx="0"/>
            </p:cNvCxnSpPr>
            <p:nvPr/>
          </p:nvCxnSpPr>
          <p:spPr bwMode="auto">
            <a:xfrm>
              <a:off x="5645871" y="4572282"/>
              <a:ext cx="3582651" cy="47577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EEC8615A-8E2B-46F1-B521-0C7877D7BDD0}"/>
                </a:ext>
              </a:extLst>
            </p:cNvPr>
            <p:cNvCxnSpPr>
              <a:endCxn id="99" idx="0"/>
            </p:cNvCxnSpPr>
            <p:nvPr/>
          </p:nvCxnSpPr>
          <p:spPr bwMode="auto">
            <a:xfrm flipH="1">
              <a:off x="976335" y="5338383"/>
              <a:ext cx="963856" cy="2585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8B2FCABC-6EFE-4A49-BE20-4D6F255F552C}"/>
                </a:ext>
              </a:extLst>
            </p:cNvPr>
            <p:cNvCxnSpPr>
              <a:stCxn id="100" idx="2"/>
              <a:endCxn id="98" idx="0"/>
            </p:cNvCxnSpPr>
            <p:nvPr/>
          </p:nvCxnSpPr>
          <p:spPr bwMode="auto">
            <a:xfrm>
              <a:off x="2235892" y="5334767"/>
              <a:ext cx="109479" cy="2567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E3784150-ADC9-4926-AAA5-556F516938FC}"/>
                </a:ext>
              </a:extLst>
            </p:cNvPr>
            <p:cNvCxnSpPr>
              <a:endCxn id="97" idx="0"/>
            </p:cNvCxnSpPr>
            <p:nvPr/>
          </p:nvCxnSpPr>
          <p:spPr bwMode="auto">
            <a:xfrm>
              <a:off x="2552631" y="5334522"/>
              <a:ext cx="1110061" cy="25695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3B775C57-B60B-4CBF-B447-55889516D592}"/>
                </a:ext>
              </a:extLst>
            </p:cNvPr>
            <p:cNvCxnSpPr>
              <a:endCxn id="96" idx="0"/>
            </p:cNvCxnSpPr>
            <p:nvPr/>
          </p:nvCxnSpPr>
          <p:spPr bwMode="auto">
            <a:xfrm flipH="1">
              <a:off x="5010297" y="5271690"/>
              <a:ext cx="793974" cy="31429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2C850D00-F023-4F5A-B9A9-5953CF58D93B}"/>
                </a:ext>
              </a:extLst>
            </p:cNvPr>
            <p:cNvCxnSpPr>
              <a:stCxn id="101" idx="2"/>
              <a:endCxn id="95" idx="0"/>
            </p:cNvCxnSpPr>
            <p:nvPr/>
          </p:nvCxnSpPr>
          <p:spPr bwMode="auto">
            <a:xfrm>
              <a:off x="5999189" y="5280458"/>
              <a:ext cx="379711" cy="31651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317D54A5-EC83-48B2-AFE9-8C4BC3A9DDA4}"/>
                </a:ext>
              </a:extLst>
            </p:cNvPr>
            <p:cNvCxnSpPr>
              <a:endCxn id="94" idx="0"/>
            </p:cNvCxnSpPr>
            <p:nvPr/>
          </p:nvCxnSpPr>
          <p:spPr bwMode="auto">
            <a:xfrm>
              <a:off x="6407112" y="5289365"/>
              <a:ext cx="1217170" cy="30211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70CEEBA6-3534-4675-84AB-AEB311FF8AF5}"/>
                </a:ext>
              </a:extLst>
            </p:cNvPr>
            <p:cNvCxnSpPr>
              <a:endCxn id="93" idx="0"/>
            </p:cNvCxnSpPr>
            <p:nvPr/>
          </p:nvCxnSpPr>
          <p:spPr bwMode="auto">
            <a:xfrm flipH="1">
              <a:off x="8817124" y="5355468"/>
              <a:ext cx="65275" cy="24150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63C149A-48E9-45A5-8D03-48FAF60BA7BD}"/>
                </a:ext>
              </a:extLst>
            </p:cNvPr>
            <p:cNvCxnSpPr>
              <a:stCxn id="102" idx="2"/>
              <a:endCxn id="92" idx="0"/>
            </p:cNvCxnSpPr>
            <p:nvPr/>
          </p:nvCxnSpPr>
          <p:spPr bwMode="auto">
            <a:xfrm>
              <a:off x="9228522" y="5356038"/>
              <a:ext cx="903470" cy="235441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75AAA157-0C40-4AB9-87E2-061C10BE9C7F}"/>
                </a:ext>
              </a:extLst>
            </p:cNvPr>
            <p:cNvSpPr txBox="1"/>
            <p:nvPr/>
          </p:nvSpPr>
          <p:spPr bwMode="auto">
            <a:xfrm>
              <a:off x="8611679" y="5617698"/>
              <a:ext cx="541440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9B4E4EA-19FD-4CE0-A1F3-E801551FA30A}"/>
                </a:ext>
              </a:extLst>
            </p:cNvPr>
            <p:cNvSpPr txBox="1"/>
            <p:nvPr/>
          </p:nvSpPr>
          <p:spPr bwMode="auto">
            <a:xfrm>
              <a:off x="8970263" y="5073026"/>
              <a:ext cx="516519" cy="26535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D04DC800-F910-48B3-BC02-5C4397D6ADEF}"/>
                </a:ext>
              </a:extLst>
            </p:cNvPr>
            <p:cNvSpPr/>
            <p:nvPr/>
          </p:nvSpPr>
          <p:spPr>
            <a:xfrm>
              <a:off x="6155152" y="5043478"/>
              <a:ext cx="422857" cy="2398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28EFBEA1-C9B9-4E10-AC03-9B0C7EF89C2B}"/>
                </a:ext>
              </a:extLst>
            </p:cNvPr>
            <p:cNvSpPr/>
            <p:nvPr/>
          </p:nvSpPr>
          <p:spPr>
            <a:xfrm>
              <a:off x="5049980" y="4243262"/>
              <a:ext cx="422857" cy="2806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2" name="Line 111">
              <a:extLst>
                <a:ext uri="{FF2B5EF4-FFF2-40B4-BE49-F238E27FC236}">
                  <a16:creationId xmlns:a16="http://schemas.microsoft.com/office/drawing/2014/main" id="{BD822793-2B3D-496C-B1B0-D65FBC28E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3" name="Line 112">
              <a:extLst>
                <a:ext uri="{FF2B5EF4-FFF2-40B4-BE49-F238E27FC236}">
                  <a16:creationId xmlns:a16="http://schemas.microsoft.com/office/drawing/2014/main" id="{3D295EAB-9E0D-4BA7-8AD4-34BC7B601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6090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4" name="Line 112">
              <a:extLst>
                <a:ext uri="{FF2B5EF4-FFF2-40B4-BE49-F238E27FC236}">
                  <a16:creationId xmlns:a16="http://schemas.microsoft.com/office/drawing/2014/main" id="{D6E758C0-5242-4D03-98C3-D9860B15E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598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5" name="Line 112">
              <a:extLst>
                <a:ext uri="{FF2B5EF4-FFF2-40B4-BE49-F238E27FC236}">
                  <a16:creationId xmlns:a16="http://schemas.microsoft.com/office/drawing/2014/main" id="{7E922FE6-6CCC-45D4-BFEA-008D4E250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711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6" name="Line 112">
              <a:extLst>
                <a:ext uri="{FF2B5EF4-FFF2-40B4-BE49-F238E27FC236}">
                  <a16:creationId xmlns:a16="http://schemas.microsoft.com/office/drawing/2014/main" id="{52F6D80D-4B52-4594-80F9-134AA8284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5126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7" name="Line 112">
              <a:extLst>
                <a:ext uri="{FF2B5EF4-FFF2-40B4-BE49-F238E27FC236}">
                  <a16:creationId xmlns:a16="http://schemas.microsoft.com/office/drawing/2014/main" id="{28147BAE-1BD2-4FF1-BD9A-3AC88ED6C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552" y="5834664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8" name="Line 112">
              <a:extLst>
                <a:ext uri="{FF2B5EF4-FFF2-40B4-BE49-F238E27FC236}">
                  <a16:creationId xmlns:a16="http://schemas.microsoft.com/office/drawing/2014/main" id="{E6BA0669-1321-4983-8F20-E02C2AE99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887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39" name="Line 112">
              <a:extLst>
                <a:ext uri="{FF2B5EF4-FFF2-40B4-BE49-F238E27FC236}">
                  <a16:creationId xmlns:a16="http://schemas.microsoft.com/office/drawing/2014/main" id="{EE6D0761-CAA0-4887-9DBF-AA061C987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3660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0" name="Line 112">
              <a:extLst>
                <a:ext uri="{FF2B5EF4-FFF2-40B4-BE49-F238E27FC236}">
                  <a16:creationId xmlns:a16="http://schemas.microsoft.com/office/drawing/2014/main" id="{0FFFA9A7-E0F9-4A10-A9C7-0E756FE1C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0117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1" name="Line 112">
              <a:extLst>
                <a:ext uri="{FF2B5EF4-FFF2-40B4-BE49-F238E27FC236}">
                  <a16:creationId xmlns:a16="http://schemas.microsoft.com/office/drawing/2014/main" id="{891343ED-3B3E-4CF4-AABE-A1C2343C5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6543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2" name="Line 112">
              <a:extLst>
                <a:ext uri="{FF2B5EF4-FFF2-40B4-BE49-F238E27FC236}">
                  <a16:creationId xmlns:a16="http://schemas.microsoft.com/office/drawing/2014/main" id="{E48BD89A-91AA-49FB-9792-648A924D2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6765" y="5830561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3" name="Line 112">
              <a:extLst>
                <a:ext uri="{FF2B5EF4-FFF2-40B4-BE49-F238E27FC236}">
                  <a16:creationId xmlns:a16="http://schemas.microsoft.com/office/drawing/2014/main" id="{A61E2216-91DD-4366-A49F-D4FE9AEC9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8801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4" name="Line 112">
              <a:extLst>
                <a:ext uri="{FF2B5EF4-FFF2-40B4-BE49-F238E27FC236}">
                  <a16:creationId xmlns:a16="http://schemas.microsoft.com/office/drawing/2014/main" id="{F4173667-E706-472C-B5F3-F499DABD3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9622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5" name="Line 112">
              <a:extLst>
                <a:ext uri="{FF2B5EF4-FFF2-40B4-BE49-F238E27FC236}">
                  <a16:creationId xmlns:a16="http://schemas.microsoft.com/office/drawing/2014/main" id="{F261ACA7-7240-4E0C-8F09-91F761DA2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3518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6" name="Line 112">
              <a:extLst>
                <a:ext uri="{FF2B5EF4-FFF2-40B4-BE49-F238E27FC236}">
                  <a16:creationId xmlns:a16="http://schemas.microsoft.com/office/drawing/2014/main" id="{A9D3DBA9-4B30-48EA-A364-87BCA3E1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1470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7" name="Line 112">
              <a:extLst>
                <a:ext uri="{FF2B5EF4-FFF2-40B4-BE49-F238E27FC236}">
                  <a16:creationId xmlns:a16="http://schemas.microsoft.com/office/drawing/2014/main" id="{7D89785F-8449-41B2-A78D-2F9AB786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8719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8" name="Line 112">
              <a:extLst>
                <a:ext uri="{FF2B5EF4-FFF2-40B4-BE49-F238E27FC236}">
                  <a16:creationId xmlns:a16="http://schemas.microsoft.com/office/drawing/2014/main" id="{382B3722-574C-4147-AE2B-7453764A2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5145" y="5836926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49" name="Line 112">
              <a:extLst>
                <a:ext uri="{FF2B5EF4-FFF2-40B4-BE49-F238E27FC236}">
                  <a16:creationId xmlns:a16="http://schemas.microsoft.com/office/drawing/2014/main" id="{726D9B57-9543-4CAC-BF28-51D20084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7654" y="5834375"/>
              <a:ext cx="0" cy="25696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grpSp>
          <p:nvGrpSpPr>
            <p:cNvPr id="150" name="组合 61">
              <a:extLst>
                <a:ext uri="{FF2B5EF4-FFF2-40B4-BE49-F238E27FC236}">
                  <a16:creationId xmlns:a16="http://schemas.microsoft.com/office/drawing/2014/main" id="{2D0F97CF-D150-4473-9AB9-B4A84FB9F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06017" y="5737436"/>
              <a:ext cx="339186" cy="71455"/>
              <a:chOff x="1042988" y="4456113"/>
              <a:chExt cx="288925" cy="71437"/>
            </a:xfrm>
          </p:grpSpPr>
          <p:sp>
            <p:nvSpPr>
              <p:cNvPr id="169" name="Line 19">
                <a:extLst>
                  <a:ext uri="{FF2B5EF4-FFF2-40B4-BE49-F238E27FC236}">
                    <a16:creationId xmlns:a16="http://schemas.microsoft.com/office/drawing/2014/main" id="{56868A57-ACA8-45A5-8E72-624FE4A20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70" name="Line 20">
                <a:extLst>
                  <a:ext uri="{FF2B5EF4-FFF2-40B4-BE49-F238E27FC236}">
                    <a16:creationId xmlns:a16="http://schemas.microsoft.com/office/drawing/2014/main" id="{4DDE91F3-028F-486A-A90C-E0726CDE8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1" name="组合 61">
              <a:extLst>
                <a:ext uri="{FF2B5EF4-FFF2-40B4-BE49-F238E27FC236}">
                  <a16:creationId xmlns:a16="http://schemas.microsoft.com/office/drawing/2014/main" id="{A250A56C-907C-4DBB-9954-8CDAC0A4B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87510" y="5734050"/>
              <a:ext cx="339186" cy="71455"/>
              <a:chOff x="1042988" y="4456113"/>
              <a:chExt cx="288925" cy="71437"/>
            </a:xfrm>
          </p:grpSpPr>
          <p:sp>
            <p:nvSpPr>
              <p:cNvPr id="167" name="Line 19">
                <a:extLst>
                  <a:ext uri="{FF2B5EF4-FFF2-40B4-BE49-F238E27FC236}">
                    <a16:creationId xmlns:a16="http://schemas.microsoft.com/office/drawing/2014/main" id="{9EC51DA5-D806-40C6-8B66-7CCAC6E04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8" name="Line 20">
                <a:extLst>
                  <a:ext uri="{FF2B5EF4-FFF2-40B4-BE49-F238E27FC236}">
                    <a16:creationId xmlns:a16="http://schemas.microsoft.com/office/drawing/2014/main" id="{E075388B-A604-463F-BFF5-85D070C36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2" name="组合 61">
              <a:extLst>
                <a:ext uri="{FF2B5EF4-FFF2-40B4-BE49-F238E27FC236}">
                  <a16:creationId xmlns:a16="http://schemas.microsoft.com/office/drawing/2014/main" id="{57E00CDA-07F8-4F88-AC78-73241DAFB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8148" y="5734603"/>
              <a:ext cx="339186" cy="71455"/>
              <a:chOff x="1042988" y="4456113"/>
              <a:chExt cx="288925" cy="71437"/>
            </a:xfrm>
          </p:grpSpPr>
          <p:sp>
            <p:nvSpPr>
              <p:cNvPr id="165" name="Line 19">
                <a:extLst>
                  <a:ext uri="{FF2B5EF4-FFF2-40B4-BE49-F238E27FC236}">
                    <a16:creationId xmlns:a16="http://schemas.microsoft.com/office/drawing/2014/main" id="{8BC43AE0-920E-49BD-878E-E39963A8F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6" name="Line 20">
                <a:extLst>
                  <a:ext uri="{FF2B5EF4-FFF2-40B4-BE49-F238E27FC236}">
                    <a16:creationId xmlns:a16="http://schemas.microsoft.com/office/drawing/2014/main" id="{CF3563C0-CF72-4006-AB1B-C7A8A377F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3" name="组合 61">
              <a:extLst>
                <a:ext uri="{FF2B5EF4-FFF2-40B4-BE49-F238E27FC236}">
                  <a16:creationId xmlns:a16="http://schemas.microsoft.com/office/drawing/2014/main" id="{4B782DD8-54FB-4281-97FF-B4F7CAB55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9142" y="5734050"/>
              <a:ext cx="339186" cy="71455"/>
              <a:chOff x="1042988" y="4456113"/>
              <a:chExt cx="288925" cy="71437"/>
            </a:xfrm>
          </p:grpSpPr>
          <p:sp>
            <p:nvSpPr>
              <p:cNvPr id="163" name="Line 19">
                <a:extLst>
                  <a:ext uri="{FF2B5EF4-FFF2-40B4-BE49-F238E27FC236}">
                    <a16:creationId xmlns:a16="http://schemas.microsoft.com/office/drawing/2014/main" id="{288787F1-F5B1-48A0-87F9-226C7FCF4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4" name="Line 20">
                <a:extLst>
                  <a:ext uri="{FF2B5EF4-FFF2-40B4-BE49-F238E27FC236}">
                    <a16:creationId xmlns:a16="http://schemas.microsoft.com/office/drawing/2014/main" id="{6EA1E84A-E086-47B4-9B09-80B7B601B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4" name="组合 61">
              <a:extLst>
                <a:ext uri="{FF2B5EF4-FFF2-40B4-BE49-F238E27FC236}">
                  <a16:creationId xmlns:a16="http://schemas.microsoft.com/office/drawing/2014/main" id="{4C7A8353-0194-44B0-B8FE-29C34BE13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1796" y="5734050"/>
              <a:ext cx="339186" cy="71455"/>
              <a:chOff x="1042988" y="4456113"/>
              <a:chExt cx="288925" cy="71437"/>
            </a:xfrm>
          </p:grpSpPr>
          <p:sp>
            <p:nvSpPr>
              <p:cNvPr id="161" name="Line 19">
                <a:extLst>
                  <a:ext uri="{FF2B5EF4-FFF2-40B4-BE49-F238E27FC236}">
                    <a16:creationId xmlns:a16="http://schemas.microsoft.com/office/drawing/2014/main" id="{A25E0071-07A3-4A86-90B7-31BD196F3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2" name="Line 20">
                <a:extLst>
                  <a:ext uri="{FF2B5EF4-FFF2-40B4-BE49-F238E27FC236}">
                    <a16:creationId xmlns:a16="http://schemas.microsoft.com/office/drawing/2014/main" id="{44C74FB7-C04F-489C-9C6B-196754C42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5" name="组合 61">
              <a:extLst>
                <a:ext uri="{FF2B5EF4-FFF2-40B4-BE49-F238E27FC236}">
                  <a16:creationId xmlns:a16="http://schemas.microsoft.com/office/drawing/2014/main" id="{F3E8F2A8-C5FE-4A65-9F41-ACB98FD9B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4702" y="5734050"/>
              <a:ext cx="339186" cy="71455"/>
              <a:chOff x="1042988" y="4456113"/>
              <a:chExt cx="288925" cy="71437"/>
            </a:xfrm>
          </p:grpSpPr>
          <p:sp>
            <p:nvSpPr>
              <p:cNvPr id="159" name="Line 19">
                <a:extLst>
                  <a:ext uri="{FF2B5EF4-FFF2-40B4-BE49-F238E27FC236}">
                    <a16:creationId xmlns:a16="http://schemas.microsoft.com/office/drawing/2014/main" id="{55E6DF18-4AD2-42A1-938E-15F1C49D31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60" name="Line 20">
                <a:extLst>
                  <a:ext uri="{FF2B5EF4-FFF2-40B4-BE49-F238E27FC236}">
                    <a16:creationId xmlns:a16="http://schemas.microsoft.com/office/drawing/2014/main" id="{F516ECEB-89C0-4F72-8D92-C48DD27940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  <p:grpSp>
          <p:nvGrpSpPr>
            <p:cNvPr id="156" name="组合 61">
              <a:extLst>
                <a:ext uri="{FF2B5EF4-FFF2-40B4-BE49-F238E27FC236}">
                  <a16:creationId xmlns:a16="http://schemas.microsoft.com/office/drawing/2014/main" id="{F34F4D9F-BAF0-486A-8888-10850461E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6694" y="5734050"/>
              <a:ext cx="339186" cy="71455"/>
              <a:chOff x="1042988" y="4456113"/>
              <a:chExt cx="288925" cy="71437"/>
            </a:xfrm>
          </p:grpSpPr>
          <p:sp>
            <p:nvSpPr>
              <p:cNvPr id="157" name="Line 19">
                <a:extLst>
                  <a:ext uri="{FF2B5EF4-FFF2-40B4-BE49-F238E27FC236}">
                    <a16:creationId xmlns:a16="http://schemas.microsoft.com/office/drawing/2014/main" id="{E0F0D6E5-B8CA-446F-9B30-D39574740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2988" y="4456113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  <p:sp>
            <p:nvSpPr>
              <p:cNvPr id="158" name="Line 20">
                <a:extLst>
                  <a:ext uri="{FF2B5EF4-FFF2-40B4-BE49-F238E27FC236}">
                    <a16:creationId xmlns:a16="http://schemas.microsoft.com/office/drawing/2014/main" id="{6529B5E9-9105-4E2D-91F4-4BB632057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6013" y="4527550"/>
                <a:ext cx="2159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33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EBFF0-AB61-4000-A1A8-16AECDA0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Dense vs. Sparse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89F60-278C-42FE-8128-3ACC231F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Dense index</a:t>
            </a:r>
            <a:r>
              <a:rPr kumimoji="1" lang="zh-CN" altLang="en-US" dirty="0"/>
              <a:t>（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稠密索引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 index is created for each record</a:t>
            </a:r>
          </a:p>
          <a:p>
            <a:pPr lvl="1"/>
            <a:r>
              <a:rPr lang="en-US" altLang="zh-CN" dirty="0"/>
              <a:t>the records in the data file are not in order</a:t>
            </a:r>
          </a:p>
          <a:p>
            <a:r>
              <a:rPr kumimoji="1" lang="en-US" altLang="zh-CN" dirty="0"/>
              <a:t>Sparse index</a:t>
            </a:r>
            <a:r>
              <a:rPr kumimoji="1" lang="zh-CN" altLang="en-US" dirty="0"/>
              <a:t>（</a:t>
            </a:r>
            <a:r>
              <a:rPr kumimoji="1"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稀疏索引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lang="en-US" altLang="zh-CN" dirty="0"/>
              <a:t>an index is created for a group of records</a:t>
            </a:r>
          </a:p>
          <a:p>
            <a:pPr lvl="2"/>
            <a:r>
              <a:rPr lang="en-US" altLang="zh-CN" dirty="0"/>
              <a:t>the records are partitioned into groups (blocks)</a:t>
            </a:r>
          </a:p>
          <a:p>
            <a:pPr lvl="3"/>
            <a:r>
              <a:rPr lang="en-US" altLang="zh-CN" dirty="0"/>
              <a:t>an index is created for the starting position of each group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the records in a group </a:t>
            </a:r>
            <a:r>
              <a:rPr lang="en-US" altLang="zh-CN" dirty="0"/>
              <a:t>are usually in order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71658F-1FE2-490E-AAF0-17369155C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16245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F32D-C85C-4713-B473-8625BFA3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Tree: 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4CC92-96F3-43BD-A082-CD00C1B4E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B Tree</a:t>
            </a:r>
          </a:p>
          <a:p>
            <a:pPr lvl="1"/>
            <a:r>
              <a:rPr lang="en-US" altLang="zh-CN" dirty="0"/>
              <a:t>Need to </a:t>
            </a:r>
            <a:r>
              <a:rPr lang="en-US" altLang="zh-CN" dirty="0">
                <a:solidFill>
                  <a:srgbClr val="FF0000"/>
                </a:solidFill>
              </a:rPr>
              <a:t>split</a:t>
            </a:r>
            <a:r>
              <a:rPr lang="en-US" altLang="zh-CN" dirty="0"/>
              <a:t> when number of keys exceeds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endParaRPr lang="en-US" altLang="zh-CN" dirty="0"/>
          </a:p>
          <a:p>
            <a:r>
              <a:rPr lang="en-US" altLang="zh-CN" dirty="0"/>
              <a:t>Update the maximum key in upper levels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FEF91-3930-46D8-B08C-5F41A672D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7EFF78A-9EE6-4936-838C-913F5C140000}"/>
              </a:ext>
            </a:extLst>
          </p:cNvPr>
          <p:cNvGrpSpPr/>
          <p:nvPr/>
        </p:nvGrpSpPr>
        <p:grpSpPr>
          <a:xfrm>
            <a:off x="605226" y="3789040"/>
            <a:ext cx="10669253" cy="2232248"/>
            <a:chOff x="106473" y="1845618"/>
            <a:chExt cx="11965397" cy="259586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1AB085C-88DC-488F-B131-B48AC5A51794}"/>
                </a:ext>
              </a:extLst>
            </p:cNvPr>
            <p:cNvSpPr/>
            <p:nvPr/>
          </p:nvSpPr>
          <p:spPr bwMode="auto">
            <a:xfrm>
              <a:off x="10691573" y="3736753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634FEE-17F3-4B23-8DD0-23BCC1D70142}"/>
                </a:ext>
              </a:extLst>
            </p:cNvPr>
            <p:cNvSpPr/>
            <p:nvPr/>
          </p:nvSpPr>
          <p:spPr bwMode="auto">
            <a:xfrm>
              <a:off x="9179405" y="3744456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5AA97E-4D99-497F-AC04-D35338259EE4}"/>
                </a:ext>
              </a:extLst>
            </p:cNvPr>
            <p:cNvSpPr/>
            <p:nvPr/>
          </p:nvSpPr>
          <p:spPr bwMode="auto">
            <a:xfrm>
              <a:off x="7667237" y="3736753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B83BBC5-917C-4C77-A25B-D421E6E11286}"/>
                </a:ext>
              </a:extLst>
            </p:cNvPr>
            <p:cNvSpPr/>
            <p:nvPr/>
          </p:nvSpPr>
          <p:spPr bwMode="auto">
            <a:xfrm>
              <a:off x="6155069" y="3744456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ADA4F7-A588-4DDA-B99E-83ED45F912B7}"/>
                </a:ext>
              </a:extLst>
            </p:cNvPr>
            <p:cNvSpPr/>
            <p:nvPr/>
          </p:nvSpPr>
          <p:spPr bwMode="auto">
            <a:xfrm>
              <a:off x="4642901" y="3729050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057E17-44B2-4595-84C0-8C2AFC686023}"/>
                </a:ext>
              </a:extLst>
            </p:cNvPr>
            <p:cNvSpPr/>
            <p:nvPr/>
          </p:nvSpPr>
          <p:spPr bwMode="auto">
            <a:xfrm>
              <a:off x="3130733" y="3736753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0B33612-AAC4-49C8-9864-CA86B710B112}"/>
                </a:ext>
              </a:extLst>
            </p:cNvPr>
            <p:cNvSpPr/>
            <p:nvPr/>
          </p:nvSpPr>
          <p:spPr bwMode="auto">
            <a:xfrm>
              <a:off x="1618641" y="3736753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6C14BBB-1035-446F-A8DF-E1CA10B3F528}"/>
                </a:ext>
              </a:extLst>
            </p:cNvPr>
            <p:cNvSpPr/>
            <p:nvPr/>
          </p:nvSpPr>
          <p:spPr bwMode="auto">
            <a:xfrm>
              <a:off x="106473" y="3744456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CD1BFE-4095-49A0-9EE2-671AF81A759A}"/>
                </a:ext>
              </a:extLst>
            </p:cNvPr>
            <p:cNvSpPr/>
            <p:nvPr/>
          </p:nvSpPr>
          <p:spPr bwMode="auto">
            <a:xfrm>
              <a:off x="1648039" y="2944665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1A1CE47-6583-442F-A19D-74F67947B200}"/>
                </a:ext>
              </a:extLst>
            </p:cNvPr>
            <p:cNvSpPr/>
            <p:nvPr/>
          </p:nvSpPr>
          <p:spPr bwMode="auto">
            <a:xfrm>
              <a:off x="6083061" y="2868486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79F044-1564-4610-93FC-BBA1CBFEFBBF}"/>
                </a:ext>
              </a:extLst>
            </p:cNvPr>
            <p:cNvSpPr/>
            <p:nvPr/>
          </p:nvSpPr>
          <p:spPr bwMode="auto">
            <a:xfrm>
              <a:off x="9888810" y="2974501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A519BAE-D981-4C29-A86C-C80082A08B1D}"/>
                </a:ext>
              </a:extLst>
            </p:cNvPr>
            <p:cNvSpPr/>
            <p:nvPr/>
          </p:nvSpPr>
          <p:spPr bwMode="auto">
            <a:xfrm>
              <a:off x="5218661" y="1860374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3BA2C3A-3A20-4461-B9E8-9C7E5B1A1F07}"/>
                </a:ext>
              </a:extLst>
            </p:cNvPr>
            <p:cNvSpPr txBox="1"/>
            <p:nvPr/>
          </p:nvSpPr>
          <p:spPr bwMode="auto">
            <a:xfrm>
              <a:off x="5218813" y="1881244"/>
              <a:ext cx="144016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40      90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B5638FA-E179-4AD7-B173-9F31F9705541}"/>
                </a:ext>
              </a:extLst>
            </p:cNvPr>
            <p:cNvSpPr txBox="1"/>
            <p:nvPr/>
          </p:nvSpPr>
          <p:spPr bwMode="auto">
            <a:xfrm>
              <a:off x="9863405" y="2998467"/>
              <a:ext cx="608714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9B0887F-DCF5-4ACF-86CB-B9159598F1A7}"/>
                </a:ext>
              </a:extLst>
            </p:cNvPr>
            <p:cNvSpPr txBox="1"/>
            <p:nvPr/>
          </p:nvSpPr>
          <p:spPr bwMode="auto">
            <a:xfrm>
              <a:off x="6103761" y="2954074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50 60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2F4BDF1-5863-465C-A534-BE6C9044B520}"/>
                </a:ext>
              </a:extLst>
            </p:cNvPr>
            <p:cNvSpPr/>
            <p:nvPr/>
          </p:nvSpPr>
          <p:spPr bwMode="auto">
            <a:xfrm>
              <a:off x="1653268" y="2925830"/>
              <a:ext cx="1368000" cy="432000"/>
            </a:xfrm>
            <a:prstGeom prst="rect">
              <a:avLst/>
            </a:prstGeom>
            <a:solidFill>
              <a:srgbClr val="FFFFFF">
                <a:lumMod val="95000"/>
                <a:alpha val="32156"/>
              </a:srgb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CF829A6-5D0F-49D3-882A-666B5484093D}"/>
                </a:ext>
              </a:extLst>
            </p:cNvPr>
            <p:cNvSpPr txBox="1"/>
            <p:nvPr/>
          </p:nvSpPr>
          <p:spPr bwMode="auto">
            <a:xfrm>
              <a:off x="1601960" y="2957169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20 30 40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838453-9ACE-4705-9F76-C6B11DDD00F0}"/>
                </a:ext>
              </a:extLst>
            </p:cNvPr>
            <p:cNvSpPr txBox="1"/>
            <p:nvPr/>
          </p:nvSpPr>
          <p:spPr bwMode="auto">
            <a:xfrm>
              <a:off x="108789" y="3791730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5  10 20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B191AB7-9E81-467E-A1E9-21304EE6DEDA}"/>
                </a:ext>
              </a:extLst>
            </p:cNvPr>
            <p:cNvSpPr txBox="1"/>
            <p:nvPr/>
          </p:nvSpPr>
          <p:spPr bwMode="auto">
            <a:xfrm>
              <a:off x="1619915" y="3783690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25 30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1F69883-DF7A-442C-A8A7-9D3003719E2D}"/>
                </a:ext>
              </a:extLst>
            </p:cNvPr>
            <p:cNvSpPr txBox="1"/>
            <p:nvPr/>
          </p:nvSpPr>
          <p:spPr bwMode="auto">
            <a:xfrm>
              <a:off x="3130733" y="3775796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35 40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01E090-8662-4D21-BBD1-DFE9B1AB907B}"/>
                </a:ext>
              </a:extLst>
            </p:cNvPr>
            <p:cNvSpPr txBox="1"/>
            <p:nvPr/>
          </p:nvSpPr>
          <p:spPr bwMode="auto">
            <a:xfrm>
              <a:off x="4655274" y="3760390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45 47 50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8E18632-3FB4-4664-AE06-07A0FBAA959F}"/>
                </a:ext>
              </a:extLst>
            </p:cNvPr>
            <p:cNvSpPr txBox="1"/>
            <p:nvPr/>
          </p:nvSpPr>
          <p:spPr bwMode="auto">
            <a:xfrm>
              <a:off x="6155069" y="3774695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55 60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974C716-D6C6-4FE9-9FC8-269CE83DD491}"/>
                </a:ext>
              </a:extLst>
            </p:cNvPr>
            <p:cNvSpPr txBox="1"/>
            <p:nvPr/>
          </p:nvSpPr>
          <p:spPr bwMode="auto">
            <a:xfrm>
              <a:off x="7667237" y="3760390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65 70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791DD0-7F1B-4ADF-B320-D2BAC9CA9332}"/>
                </a:ext>
              </a:extLst>
            </p:cNvPr>
            <p:cNvSpPr txBox="1"/>
            <p:nvPr/>
          </p:nvSpPr>
          <p:spPr bwMode="auto">
            <a:xfrm>
              <a:off x="9174443" y="3774695"/>
              <a:ext cx="660278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3748DB0-5A18-4C18-B485-259F1D4D07F4}"/>
                </a:ext>
              </a:extLst>
            </p:cNvPr>
            <p:cNvSpPr txBox="1"/>
            <p:nvPr/>
          </p:nvSpPr>
          <p:spPr bwMode="auto">
            <a:xfrm>
              <a:off x="10703870" y="3783690"/>
              <a:ext cx="1368000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85 90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DC163E6-9C22-483F-A9A1-D96730C46985}"/>
                </a:ext>
              </a:extLst>
            </p:cNvPr>
            <p:cNvCxnSpPr>
              <a:endCxn id="21" idx="0"/>
            </p:cNvCxnSpPr>
            <p:nvPr/>
          </p:nvCxnSpPr>
          <p:spPr bwMode="auto">
            <a:xfrm flipH="1">
              <a:off x="2337268" y="2292374"/>
              <a:ext cx="3097569" cy="63345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0B85B5C-D9A3-426F-8D43-835DB738C04D}"/>
                </a:ext>
              </a:extLst>
            </p:cNvPr>
            <p:cNvCxnSpPr>
              <a:endCxn id="15" idx="0"/>
            </p:cNvCxnSpPr>
            <p:nvPr/>
          </p:nvCxnSpPr>
          <p:spPr bwMode="auto">
            <a:xfrm>
              <a:off x="5830654" y="2273013"/>
              <a:ext cx="936407" cy="59547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1B7E859-7BFB-4376-9495-E14BC082E0D4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6334255" y="2268148"/>
              <a:ext cx="4238555" cy="70635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9147DFD-9763-4E02-8050-468B8A957DA3}"/>
                </a:ext>
              </a:extLst>
            </p:cNvPr>
            <p:cNvCxnSpPr/>
            <p:nvPr/>
          </p:nvCxnSpPr>
          <p:spPr bwMode="auto">
            <a:xfrm flipH="1">
              <a:off x="728376" y="3365533"/>
              <a:ext cx="998504" cy="39452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90E9BC5-C7C4-4D11-BF9E-0013E5DB4E69}"/>
                </a:ext>
              </a:extLst>
            </p:cNvPr>
            <p:cNvCxnSpPr>
              <a:stCxn id="14" idx="2"/>
              <a:endCxn id="12" idx="0"/>
            </p:cNvCxnSpPr>
            <p:nvPr/>
          </p:nvCxnSpPr>
          <p:spPr bwMode="auto">
            <a:xfrm flipH="1">
              <a:off x="2302641" y="3376665"/>
              <a:ext cx="29398" cy="3600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83C67B7-AB07-46DD-A48A-7EBD99A8FB75}"/>
                </a:ext>
              </a:extLst>
            </p:cNvPr>
            <p:cNvCxnSpPr>
              <a:endCxn id="11" idx="0"/>
            </p:cNvCxnSpPr>
            <p:nvPr/>
          </p:nvCxnSpPr>
          <p:spPr bwMode="auto">
            <a:xfrm>
              <a:off x="2746085" y="3399965"/>
              <a:ext cx="1068648" cy="33678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45C9403B-4D65-4ECB-B90B-AF3A822F4A9E}"/>
                </a:ext>
              </a:extLst>
            </p:cNvPr>
            <p:cNvCxnSpPr>
              <a:endCxn id="10" idx="0"/>
            </p:cNvCxnSpPr>
            <p:nvPr/>
          </p:nvCxnSpPr>
          <p:spPr bwMode="auto">
            <a:xfrm flipH="1">
              <a:off x="5326901" y="3288187"/>
              <a:ext cx="935693" cy="4408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7FEC510-A774-4B8B-9856-26B32976E0E4}"/>
                </a:ext>
              </a:extLst>
            </p:cNvPr>
            <p:cNvCxnSpPr>
              <a:endCxn id="9" idx="0"/>
            </p:cNvCxnSpPr>
            <p:nvPr/>
          </p:nvCxnSpPr>
          <p:spPr bwMode="auto">
            <a:xfrm flipH="1">
              <a:off x="6839069" y="3299319"/>
              <a:ext cx="28684" cy="445137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261DE9C-6D03-4BE9-A8AA-F41BF4E51288}"/>
                </a:ext>
              </a:extLst>
            </p:cNvPr>
            <p:cNvCxnSpPr>
              <a:endCxn id="8" idx="0"/>
            </p:cNvCxnSpPr>
            <p:nvPr/>
          </p:nvCxnSpPr>
          <p:spPr bwMode="auto">
            <a:xfrm>
              <a:off x="7281799" y="3322619"/>
              <a:ext cx="1069438" cy="41413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ECBD937-8A13-448F-8549-D4C1AA290983}"/>
                </a:ext>
              </a:extLst>
            </p:cNvPr>
            <p:cNvCxnSpPr>
              <a:endCxn id="7" idx="0"/>
            </p:cNvCxnSpPr>
            <p:nvPr/>
          </p:nvCxnSpPr>
          <p:spPr bwMode="auto">
            <a:xfrm flipH="1">
              <a:off x="9863405" y="3424780"/>
              <a:ext cx="319042" cy="31967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A17CC14-FA8B-40C3-B99D-BE3BB4015C84}"/>
                </a:ext>
              </a:extLst>
            </p:cNvPr>
            <p:cNvCxnSpPr>
              <a:stCxn id="16" idx="2"/>
              <a:endCxn id="6" idx="0"/>
            </p:cNvCxnSpPr>
            <p:nvPr/>
          </p:nvCxnSpPr>
          <p:spPr bwMode="auto">
            <a:xfrm>
              <a:off x="10572810" y="3406501"/>
              <a:ext cx="802763" cy="33025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18B17D2-06A1-40C9-A133-AC3EFF0B1D90}"/>
                </a:ext>
              </a:extLst>
            </p:cNvPr>
            <p:cNvSpPr txBox="1"/>
            <p:nvPr/>
          </p:nvSpPr>
          <p:spPr bwMode="auto">
            <a:xfrm>
              <a:off x="9621289" y="3773530"/>
              <a:ext cx="638084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80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DA18D39-CF70-4EA7-8711-E1168471A25D}"/>
                </a:ext>
              </a:extLst>
            </p:cNvPr>
            <p:cNvSpPr txBox="1"/>
            <p:nvPr/>
          </p:nvSpPr>
          <p:spPr bwMode="auto">
            <a:xfrm>
              <a:off x="10268453" y="3009522"/>
              <a:ext cx="608714" cy="3722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90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400769B-D0D6-4FD6-BFE9-9DECEE81E335}"/>
                </a:ext>
              </a:extLst>
            </p:cNvPr>
            <p:cNvSpPr/>
            <p:nvPr/>
          </p:nvSpPr>
          <p:spPr>
            <a:xfrm>
              <a:off x="6950863" y="2968076"/>
              <a:ext cx="498334" cy="33643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just" defTabSz="121917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9CC0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AAE17918-3CD6-4F24-9CA6-C22537315BDB}"/>
                </a:ext>
              </a:extLst>
            </p:cNvPr>
            <p:cNvSpPr/>
            <p:nvPr/>
          </p:nvSpPr>
          <p:spPr>
            <a:xfrm>
              <a:off x="5614242" y="1845618"/>
              <a:ext cx="498334" cy="393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Fax"/>
                  <a:ea typeface="微软雅黑"/>
                </a:rPr>
                <a:t>70</a:t>
              </a: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6" name="Line 111">
              <a:extLst>
                <a:ext uri="{FF2B5EF4-FFF2-40B4-BE49-F238E27FC236}">
                  <a16:creationId xmlns:a16="http://schemas.microsoft.com/office/drawing/2014/main" id="{9855BA49-0CDB-43A6-8905-F662C96B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566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7" name="Line 112">
              <a:extLst>
                <a:ext uri="{FF2B5EF4-FFF2-40B4-BE49-F238E27FC236}">
                  <a16:creationId xmlns:a16="http://schemas.microsoft.com/office/drawing/2014/main" id="{05598433-9DBC-4D02-80B4-9C45B18AE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6614" y="4077866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8" name="Line 112">
              <a:extLst>
                <a:ext uri="{FF2B5EF4-FFF2-40B4-BE49-F238E27FC236}">
                  <a16:creationId xmlns:a16="http://schemas.microsoft.com/office/drawing/2014/main" id="{E21633A1-8835-48CE-A3D2-22F5B193A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654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49" name="Line 112">
              <a:extLst>
                <a:ext uri="{FF2B5EF4-FFF2-40B4-BE49-F238E27FC236}">
                  <a16:creationId xmlns:a16="http://schemas.microsoft.com/office/drawing/2014/main" id="{65BFF9BB-579E-4CEE-800C-43B29D84D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388" y="4077866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0" name="Line 112">
              <a:extLst>
                <a:ext uri="{FF2B5EF4-FFF2-40B4-BE49-F238E27FC236}">
                  <a16:creationId xmlns:a16="http://schemas.microsoft.com/office/drawing/2014/main" id="{5EB102A5-9AB2-4110-B37F-647310620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782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1" name="Line 112">
              <a:extLst>
                <a:ext uri="{FF2B5EF4-FFF2-40B4-BE49-F238E27FC236}">
                  <a16:creationId xmlns:a16="http://schemas.microsoft.com/office/drawing/2014/main" id="{083362A6-A3FB-4485-AF7E-3942C32B8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022" y="4077866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2" name="Line 112">
              <a:extLst>
                <a:ext uri="{FF2B5EF4-FFF2-40B4-BE49-F238E27FC236}">
                  <a16:creationId xmlns:a16="http://schemas.microsoft.com/office/drawing/2014/main" id="{07747650-24B6-49EB-933A-1D9FD4687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7454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3" name="Line 112">
              <a:extLst>
                <a:ext uri="{FF2B5EF4-FFF2-40B4-BE49-F238E27FC236}">
                  <a16:creationId xmlns:a16="http://schemas.microsoft.com/office/drawing/2014/main" id="{849149E8-3FDA-4245-99E5-F3C7D3CE9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5970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4" name="Line 112">
              <a:extLst>
                <a:ext uri="{FF2B5EF4-FFF2-40B4-BE49-F238E27FC236}">
                  <a16:creationId xmlns:a16="http://schemas.microsoft.com/office/drawing/2014/main" id="{3EFA5E91-BFF9-43EA-9F50-FBD24329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3118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5" name="Line 112">
              <a:extLst>
                <a:ext uri="{FF2B5EF4-FFF2-40B4-BE49-F238E27FC236}">
                  <a16:creationId xmlns:a16="http://schemas.microsoft.com/office/drawing/2014/main" id="{28566918-0B83-4919-9C1D-C99431ABA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5358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6" name="Line 112">
              <a:extLst>
                <a:ext uri="{FF2B5EF4-FFF2-40B4-BE49-F238E27FC236}">
                  <a16:creationId xmlns:a16="http://schemas.microsoft.com/office/drawing/2014/main" id="{2159A592-1C18-425B-81FA-AEA5786C4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3426" y="4072112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7" name="Line 112">
              <a:extLst>
                <a:ext uri="{FF2B5EF4-FFF2-40B4-BE49-F238E27FC236}">
                  <a16:creationId xmlns:a16="http://schemas.microsoft.com/office/drawing/2014/main" id="{193CB950-404E-408A-ABA7-1584CA7EB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578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8" name="Line 112">
              <a:extLst>
                <a:ext uri="{FF2B5EF4-FFF2-40B4-BE49-F238E27FC236}">
                  <a16:creationId xmlns:a16="http://schemas.microsoft.com/office/drawing/2014/main" id="{D6E76071-9525-487F-8C78-6F5F6603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1750" y="4077461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59" name="Line 112">
              <a:extLst>
                <a:ext uri="{FF2B5EF4-FFF2-40B4-BE49-F238E27FC236}">
                  <a16:creationId xmlns:a16="http://schemas.microsoft.com/office/drawing/2014/main" id="{63316D7A-C3DD-4975-A9EE-680828D9E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1630" y="4077461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0" name="Line 112">
              <a:extLst>
                <a:ext uri="{FF2B5EF4-FFF2-40B4-BE49-F238E27FC236}">
                  <a16:creationId xmlns:a16="http://schemas.microsoft.com/office/drawing/2014/main" id="{6AB178AB-7C91-44F1-BD83-A6FD232D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79582" y="4077461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1" name="Line 112">
              <a:extLst>
                <a:ext uri="{FF2B5EF4-FFF2-40B4-BE49-F238E27FC236}">
                  <a16:creationId xmlns:a16="http://schemas.microsoft.com/office/drawing/2014/main" id="{A1A86D6E-9BC7-44AE-9289-D1CBAD4A4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5286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2" name="Line 112">
              <a:extLst>
                <a:ext uri="{FF2B5EF4-FFF2-40B4-BE49-F238E27FC236}">
                  <a16:creationId xmlns:a16="http://schemas.microsoft.com/office/drawing/2014/main" id="{95507E1B-8DEF-4042-9592-A04D8D610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7526" y="4081039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  <p:sp>
          <p:nvSpPr>
            <p:cNvPr id="63" name="Line 112">
              <a:extLst>
                <a:ext uri="{FF2B5EF4-FFF2-40B4-BE49-F238E27FC236}">
                  <a16:creationId xmlns:a16="http://schemas.microsoft.com/office/drawing/2014/main" id="{D47E3A3F-3054-4FF8-950C-D2D2F7856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51790" y="4077461"/>
              <a:ext cx="0" cy="36044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9863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6939E-85DE-4175-BBA7-D70A4A1B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9305B-BA4E-4DCF-AB48-7B467002AF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0368C23-7AA4-4540-8CC1-6CC9052D890D}"/>
              </a:ext>
            </a:extLst>
          </p:cNvPr>
          <p:cNvSpPr txBox="1">
            <a:spLocks/>
          </p:cNvSpPr>
          <p:nvPr/>
        </p:nvSpPr>
        <p:spPr bwMode="auto">
          <a:xfrm>
            <a:off x="4070506" y="1784825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>
              <a:spcBef>
                <a:spcPct val="600000"/>
              </a:spcBef>
              <a:defRPr/>
            </a:pPr>
            <a:r>
              <a:rPr lang="en-US" altLang="zh-CN" sz="2600" kern="0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m=3, insert 15</a:t>
            </a:r>
            <a:endParaRPr lang="zh-CN" altLang="en-US" sz="2600" kern="0" dirty="0">
              <a:solidFill>
                <a:srgbClr val="993300"/>
              </a:solidFill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48E8E3E-B451-45BC-ACA2-73D58B83B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168" y="4097204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b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E4E58CF-1AFC-49A8-AB4C-817F3DFD2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291" y="5110029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e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6B5E1AC1-6A1F-42D3-8C9E-72E28818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275" y="5205550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f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2C1F83DE-FCFC-480C-A15A-10FC28DF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154" y="5135620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g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5261F45-3B6D-44F1-A673-CF37DAC9A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719" y="5134052"/>
            <a:ext cx="337245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h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13D71B8-5FFC-482E-AF25-63D711C1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59" y="5130754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k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4FD7EA81-7978-4491-9529-96D17A2E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140" y="5157740"/>
            <a:ext cx="422953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l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C4CB4BED-3BEA-421C-8EA6-95868E590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6399" y="4130628"/>
            <a:ext cx="422953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d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83702FF7-E38A-4770-8668-DE4811B5B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677" y="5141866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i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6EC42092-96DE-4412-A7A8-6D04CD44A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5271" y="5121229"/>
            <a:ext cx="42295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j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A060B64C-A949-49A9-A1AE-3C3FFB1B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115" y="4095331"/>
            <a:ext cx="422953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c</a:t>
            </a:r>
          </a:p>
        </p:txBody>
      </p:sp>
      <p:grpSp>
        <p:nvGrpSpPr>
          <p:cNvPr id="17" name="组合 45">
            <a:extLst>
              <a:ext uri="{FF2B5EF4-FFF2-40B4-BE49-F238E27FC236}">
                <a16:creationId xmlns:a16="http://schemas.microsoft.com/office/drawing/2014/main" id="{ADD028EB-79B6-44AD-BBF1-84B3C16F617D}"/>
              </a:ext>
            </a:extLst>
          </p:cNvPr>
          <p:cNvGrpSpPr>
            <a:grpSpLocks/>
          </p:cNvGrpSpPr>
          <p:nvPr/>
        </p:nvGrpSpPr>
        <p:grpSpPr bwMode="auto">
          <a:xfrm>
            <a:off x="2640416" y="5631504"/>
            <a:ext cx="339108" cy="71438"/>
            <a:chOff x="1042988" y="4456113"/>
            <a:chExt cx="288925" cy="71437"/>
          </a:xfrm>
        </p:grpSpPr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DC1E1432-3B06-4170-8A48-9C9A8BE498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74724E06-A5A3-4CE8-B0DF-213C09439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0" name="组合 46">
            <a:extLst>
              <a:ext uri="{FF2B5EF4-FFF2-40B4-BE49-F238E27FC236}">
                <a16:creationId xmlns:a16="http://schemas.microsoft.com/office/drawing/2014/main" id="{F872C732-B988-4939-99DE-851BFEA25383}"/>
              </a:ext>
            </a:extLst>
          </p:cNvPr>
          <p:cNvGrpSpPr>
            <a:grpSpLocks/>
          </p:cNvGrpSpPr>
          <p:nvPr/>
        </p:nvGrpSpPr>
        <p:grpSpPr bwMode="auto">
          <a:xfrm>
            <a:off x="3943807" y="5652312"/>
            <a:ext cx="339108" cy="71438"/>
            <a:chOff x="1042988" y="4456113"/>
            <a:chExt cx="288925" cy="71437"/>
          </a:xfrm>
        </p:grpSpPr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84E51A66-A7F8-4CC6-A60C-E63DE350F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E47800F6-9C97-4724-A0D6-993434F226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3" name="组合 49">
            <a:extLst>
              <a:ext uri="{FF2B5EF4-FFF2-40B4-BE49-F238E27FC236}">
                <a16:creationId xmlns:a16="http://schemas.microsoft.com/office/drawing/2014/main" id="{DB666CBF-A040-4FDA-8E53-D2F2C4495C4C}"/>
              </a:ext>
            </a:extLst>
          </p:cNvPr>
          <p:cNvGrpSpPr>
            <a:grpSpLocks/>
          </p:cNvGrpSpPr>
          <p:nvPr/>
        </p:nvGrpSpPr>
        <p:grpSpPr bwMode="auto">
          <a:xfrm>
            <a:off x="5213520" y="5647059"/>
            <a:ext cx="339108" cy="71438"/>
            <a:chOff x="1042988" y="4456113"/>
            <a:chExt cx="288925" cy="71437"/>
          </a:xfrm>
        </p:grpSpPr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8FA015A-90E8-45DC-BCA0-43B4A3947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E67B5FB0-E89B-4D24-86FB-687727B2ED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6" name="组合 52">
            <a:extLst>
              <a:ext uri="{FF2B5EF4-FFF2-40B4-BE49-F238E27FC236}">
                <a16:creationId xmlns:a16="http://schemas.microsoft.com/office/drawing/2014/main" id="{4B44BA55-9D1D-40A1-B198-D873FD14D7AE}"/>
              </a:ext>
            </a:extLst>
          </p:cNvPr>
          <p:cNvGrpSpPr>
            <a:grpSpLocks/>
          </p:cNvGrpSpPr>
          <p:nvPr/>
        </p:nvGrpSpPr>
        <p:grpSpPr bwMode="auto">
          <a:xfrm>
            <a:off x="6568659" y="5639028"/>
            <a:ext cx="339108" cy="71437"/>
            <a:chOff x="1042988" y="4456113"/>
            <a:chExt cx="288925" cy="71437"/>
          </a:xfrm>
        </p:grpSpPr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244E076-2C6C-4A03-B2ED-1B7B08478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2200F2F7-2ED0-465A-B55E-92FE2EC5E2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29" name="组合 55">
            <a:extLst>
              <a:ext uri="{FF2B5EF4-FFF2-40B4-BE49-F238E27FC236}">
                <a16:creationId xmlns:a16="http://schemas.microsoft.com/office/drawing/2014/main" id="{47501DAF-A3DA-4795-9E75-C81EF88DE93C}"/>
              </a:ext>
            </a:extLst>
          </p:cNvPr>
          <p:cNvGrpSpPr>
            <a:grpSpLocks/>
          </p:cNvGrpSpPr>
          <p:nvPr/>
        </p:nvGrpSpPr>
        <p:grpSpPr bwMode="auto">
          <a:xfrm>
            <a:off x="7852080" y="5674747"/>
            <a:ext cx="339108" cy="71437"/>
            <a:chOff x="1042988" y="4456113"/>
            <a:chExt cx="288925" cy="71437"/>
          </a:xfrm>
        </p:grpSpPr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1CDE8FE7-FC74-4D9F-8BB7-BB6A0C613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593D3AD6-6F2F-4B30-964F-64D7D889E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2" name="组合 58">
            <a:extLst>
              <a:ext uri="{FF2B5EF4-FFF2-40B4-BE49-F238E27FC236}">
                <a16:creationId xmlns:a16="http://schemas.microsoft.com/office/drawing/2014/main" id="{5ABC8EAB-36FF-4BEF-880C-F2D733D934B6}"/>
              </a:ext>
            </a:extLst>
          </p:cNvPr>
          <p:cNvGrpSpPr>
            <a:grpSpLocks/>
          </p:cNvGrpSpPr>
          <p:nvPr/>
        </p:nvGrpSpPr>
        <p:grpSpPr bwMode="auto">
          <a:xfrm>
            <a:off x="9098870" y="5653101"/>
            <a:ext cx="339108" cy="71438"/>
            <a:chOff x="1042988" y="4456113"/>
            <a:chExt cx="288925" cy="71437"/>
          </a:xfrm>
        </p:grpSpPr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F2A31E31-2470-4B45-8A87-FF0936623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765EA04D-CC06-4F70-9F63-62060DD99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35" name="组合 61">
            <a:extLst>
              <a:ext uri="{FF2B5EF4-FFF2-40B4-BE49-F238E27FC236}">
                <a16:creationId xmlns:a16="http://schemas.microsoft.com/office/drawing/2014/main" id="{A9297BC6-FE9B-4CDD-BDEE-7DCCC804009E}"/>
              </a:ext>
            </a:extLst>
          </p:cNvPr>
          <p:cNvGrpSpPr>
            <a:grpSpLocks/>
          </p:cNvGrpSpPr>
          <p:nvPr/>
        </p:nvGrpSpPr>
        <p:grpSpPr bwMode="auto">
          <a:xfrm>
            <a:off x="10367185" y="5651513"/>
            <a:ext cx="339108" cy="71438"/>
            <a:chOff x="1042988" y="4456113"/>
            <a:chExt cx="288925" cy="71437"/>
          </a:xfrm>
        </p:grpSpPr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3661D314-C773-43EA-8711-45082E497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434E76F4-AF3A-4358-9C7D-7028701E0F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5F4B69B-567D-4E9C-A82A-4AAE13C9CB56}"/>
              </a:ext>
            </a:extLst>
          </p:cNvPr>
          <p:cNvCxnSpPr>
            <a:stCxn id="70" idx="2"/>
            <a:endCxn id="58" idx="0"/>
          </p:cNvCxnSpPr>
          <p:nvPr/>
        </p:nvCxnSpPr>
        <p:spPr>
          <a:xfrm flipH="1">
            <a:off x="1881467" y="4809702"/>
            <a:ext cx="555992" cy="69242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F9FF343-4CC3-48CB-9BF0-D50F4A512B6D}"/>
              </a:ext>
            </a:extLst>
          </p:cNvPr>
          <p:cNvCxnSpPr>
            <a:stCxn id="59" idx="2"/>
            <a:endCxn id="57" idx="0"/>
          </p:cNvCxnSpPr>
          <p:nvPr/>
        </p:nvCxnSpPr>
        <p:spPr>
          <a:xfrm>
            <a:off x="2687347" y="4811290"/>
            <a:ext cx="763025" cy="6915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7DE24FB-3373-4E9E-B9F5-8EB19158E416}"/>
              </a:ext>
            </a:extLst>
          </p:cNvPr>
          <p:cNvCxnSpPr>
            <a:endCxn id="56" idx="0"/>
          </p:cNvCxnSpPr>
          <p:nvPr/>
        </p:nvCxnSpPr>
        <p:spPr>
          <a:xfrm>
            <a:off x="3022228" y="4814465"/>
            <a:ext cx="1721055" cy="688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82280CD-C8A5-451A-BE2C-3BEFDDB6DCD0}"/>
              </a:ext>
            </a:extLst>
          </p:cNvPr>
          <p:cNvCxnSpPr>
            <a:endCxn id="55" idx="0"/>
          </p:cNvCxnSpPr>
          <p:nvPr/>
        </p:nvCxnSpPr>
        <p:spPr>
          <a:xfrm flipH="1">
            <a:off x="6066692" y="4805108"/>
            <a:ext cx="485888" cy="7111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28228D-56CE-443E-BDCF-ECBE638326A6}"/>
              </a:ext>
            </a:extLst>
          </p:cNvPr>
          <p:cNvCxnSpPr>
            <a:stCxn id="44" idx="2"/>
            <a:endCxn id="54" idx="0"/>
          </p:cNvCxnSpPr>
          <p:nvPr/>
        </p:nvCxnSpPr>
        <p:spPr>
          <a:xfrm>
            <a:off x="6867091" y="4806614"/>
            <a:ext cx="485888" cy="7142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2C54243-9211-47F4-B8DC-ADE2943279C8}"/>
              </a:ext>
            </a:extLst>
          </p:cNvPr>
          <p:cNvCxnSpPr>
            <a:endCxn id="53" idx="0"/>
          </p:cNvCxnSpPr>
          <p:nvPr/>
        </p:nvCxnSpPr>
        <p:spPr>
          <a:xfrm>
            <a:off x="7300806" y="4786326"/>
            <a:ext cx="1318958" cy="7508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82">
            <a:extLst>
              <a:ext uri="{FF2B5EF4-FFF2-40B4-BE49-F238E27FC236}">
                <a16:creationId xmlns:a16="http://schemas.microsoft.com/office/drawing/2014/main" id="{48689D9A-D818-4EB7-89EB-C512B3C27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204" y="4498908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50 60 70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9369427-17C3-4B07-B99D-9D247B32D358}"/>
              </a:ext>
            </a:extLst>
          </p:cNvPr>
          <p:cNvCxnSpPr>
            <a:endCxn id="51" idx="0"/>
          </p:cNvCxnSpPr>
          <p:nvPr/>
        </p:nvCxnSpPr>
        <p:spPr>
          <a:xfrm>
            <a:off x="9692412" y="4786326"/>
            <a:ext cx="205236" cy="76014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F5214B9-195C-44A2-B9D8-0AAEB9D600A5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9918445" y="4806614"/>
            <a:ext cx="1306992" cy="7398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D06B184-2DC5-4F22-96D6-ACA71BA8358F}"/>
              </a:ext>
            </a:extLst>
          </p:cNvPr>
          <p:cNvCxnSpPr>
            <a:endCxn id="59" idx="0"/>
          </p:cNvCxnSpPr>
          <p:nvPr/>
        </p:nvCxnSpPr>
        <p:spPr>
          <a:xfrm flipH="1">
            <a:off x="2687347" y="3388390"/>
            <a:ext cx="3192679" cy="111519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7F69449-FF98-473B-848B-431E1E921E7A}"/>
              </a:ext>
            </a:extLst>
          </p:cNvPr>
          <p:cNvCxnSpPr>
            <a:stCxn id="79" idx="2"/>
            <a:endCxn id="44" idx="0"/>
          </p:cNvCxnSpPr>
          <p:nvPr/>
        </p:nvCxnSpPr>
        <p:spPr>
          <a:xfrm>
            <a:off x="6165773" y="3388391"/>
            <a:ext cx="701319" cy="11105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324B739-7CC0-4664-B542-8ACEB7E22AE9}"/>
              </a:ext>
            </a:extLst>
          </p:cNvPr>
          <p:cNvCxnSpPr>
            <a:endCxn id="50" idx="0"/>
          </p:cNvCxnSpPr>
          <p:nvPr/>
        </p:nvCxnSpPr>
        <p:spPr>
          <a:xfrm>
            <a:off x="6455957" y="3388391"/>
            <a:ext cx="3462487" cy="11105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82">
            <a:extLst>
              <a:ext uri="{FF2B5EF4-FFF2-40B4-BE49-F238E27FC236}">
                <a16:creationId xmlns:a16="http://schemas.microsoft.com/office/drawing/2014/main" id="{DFBCA8D9-EAE4-4BB0-89E8-E7574D0E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557" y="4498908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80 90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1" name="TextBox 82">
            <a:extLst>
              <a:ext uri="{FF2B5EF4-FFF2-40B4-BE49-F238E27FC236}">
                <a16:creationId xmlns:a16="http://schemas.microsoft.com/office/drawing/2014/main" id="{CF8E6694-3AFA-4581-A649-43D4E833A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760" y="5546470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75 80 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961C0D30-A06F-43C1-A9A7-1420E8B3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9549" y="5546470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85 90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3" name="TextBox 82">
            <a:extLst>
              <a:ext uri="{FF2B5EF4-FFF2-40B4-BE49-F238E27FC236}">
                <a16:creationId xmlns:a16="http://schemas.microsoft.com/office/drawing/2014/main" id="{73418978-0F9B-410E-92FB-633831AC6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876" y="5537214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65 70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59698155-95E2-410F-A4EB-4ED4CFF16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092" y="5520895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55 60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E1C44695-A2B7-4665-B750-BD126E3C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804" y="5516252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48 </a:t>
            </a: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50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6" name="TextBox 82">
            <a:extLst>
              <a:ext uri="{FF2B5EF4-FFF2-40B4-BE49-F238E27FC236}">
                <a16:creationId xmlns:a16="http://schemas.microsoft.com/office/drawing/2014/main" id="{7D8981F4-28CE-494F-B095-9EA4EC7DF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395" y="5502806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35 40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7" name="TextBox 82">
            <a:extLst>
              <a:ext uri="{FF2B5EF4-FFF2-40B4-BE49-F238E27FC236}">
                <a16:creationId xmlns:a16="http://schemas.microsoft.com/office/drawing/2014/main" id="{6D6BEFB6-FCE0-4A9F-8F02-DC877659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485" y="5502806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25 30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983DD02C-581B-4654-9119-9F92403AD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9386" y="5502122"/>
            <a:ext cx="924161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9" name="TextBox 82">
            <a:extLst>
              <a:ext uri="{FF2B5EF4-FFF2-40B4-BE49-F238E27FC236}">
                <a16:creationId xmlns:a16="http://schemas.microsoft.com/office/drawing/2014/main" id="{4C065231-52B4-4D44-8DDC-98B35BD68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6198" y="4503584"/>
            <a:ext cx="922298" cy="30770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0" name="TextBox 64">
            <a:extLst>
              <a:ext uri="{FF2B5EF4-FFF2-40B4-BE49-F238E27FC236}">
                <a16:creationId xmlns:a16="http://schemas.microsoft.com/office/drawing/2014/main" id="{97C9C1EB-5961-4424-A3B4-F89DD4A20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506" y="6073622"/>
            <a:ext cx="596233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15</a:t>
            </a:r>
            <a:endParaRPr lang="zh-CN" altLang="en-US" sz="1400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1" name="TextBox 65">
            <a:extLst>
              <a:ext uri="{FF2B5EF4-FFF2-40B4-BE49-F238E27FC236}">
                <a16:creationId xmlns:a16="http://schemas.microsoft.com/office/drawing/2014/main" id="{75C27D4A-F3A6-4854-84C2-E81CB7BC5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8555" y="5502122"/>
            <a:ext cx="971775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5 10 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2" name="TextBox 138">
            <a:extLst>
              <a:ext uri="{FF2B5EF4-FFF2-40B4-BE49-F238E27FC236}">
                <a16:creationId xmlns:a16="http://schemas.microsoft.com/office/drawing/2014/main" id="{A7254547-2960-4EB7-A96F-68B783F3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247" y="5505298"/>
            <a:ext cx="445311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20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FD3BEC0-AAAE-4181-9343-448F2D05CFAE}"/>
              </a:ext>
            </a:extLst>
          </p:cNvPr>
          <p:cNvCxnSpPr/>
          <p:nvPr/>
        </p:nvCxnSpPr>
        <p:spPr>
          <a:xfrm flipV="1">
            <a:off x="1870854" y="5841847"/>
            <a:ext cx="92057" cy="2682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82">
            <a:extLst>
              <a:ext uri="{FF2B5EF4-FFF2-40B4-BE49-F238E27FC236}">
                <a16:creationId xmlns:a16="http://schemas.microsoft.com/office/drawing/2014/main" id="{7DA2625E-AD3A-4F3B-A7E1-34D3AC95F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67" y="5514553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TextBox 82">
            <a:extLst>
              <a:ext uri="{FF2B5EF4-FFF2-40B4-BE49-F238E27FC236}">
                <a16:creationId xmlns:a16="http://schemas.microsoft.com/office/drawing/2014/main" id="{18DDA42B-62AA-4E7C-9B6D-BC0CD85CE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632" y="5516736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66" name="组合 45">
            <a:extLst>
              <a:ext uri="{FF2B5EF4-FFF2-40B4-BE49-F238E27FC236}">
                <a16:creationId xmlns:a16="http://schemas.microsoft.com/office/drawing/2014/main" id="{C3A9F86E-8607-4470-B787-70590425FAE4}"/>
              </a:ext>
            </a:extLst>
          </p:cNvPr>
          <p:cNvGrpSpPr>
            <a:grpSpLocks/>
          </p:cNvGrpSpPr>
          <p:nvPr/>
        </p:nvGrpSpPr>
        <p:grpSpPr bwMode="auto">
          <a:xfrm>
            <a:off x="1417308" y="5609454"/>
            <a:ext cx="339108" cy="71438"/>
            <a:chOff x="1042988" y="4456113"/>
            <a:chExt cx="288925" cy="71437"/>
          </a:xfrm>
        </p:grpSpPr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8A0EC052-8069-4381-89C7-6E575FE9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DF9D567F-759F-4447-B6D6-F91B40A15B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defTabSz="1218926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69" name="TextBox 73">
            <a:extLst>
              <a:ext uri="{FF2B5EF4-FFF2-40B4-BE49-F238E27FC236}">
                <a16:creationId xmlns:a16="http://schemas.microsoft.com/office/drawing/2014/main" id="{209926A3-512A-4FB6-B593-E14A6D879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02" y="5532014"/>
            <a:ext cx="417363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10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TextBox 82">
            <a:extLst>
              <a:ext uri="{FF2B5EF4-FFF2-40B4-BE49-F238E27FC236}">
                <a16:creationId xmlns:a16="http://schemas.microsoft.com/office/drawing/2014/main" id="{B3BBDD55-4F4B-4933-962E-7627FD2D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213" y="4501996"/>
            <a:ext cx="456491" cy="307706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20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TextBox 82">
            <a:extLst>
              <a:ext uri="{FF2B5EF4-FFF2-40B4-BE49-F238E27FC236}">
                <a16:creationId xmlns:a16="http://schemas.microsoft.com/office/drawing/2014/main" id="{42BDF3F7-1DBC-4FFB-B57A-DEE9A4CB6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560" y="4506760"/>
            <a:ext cx="750881" cy="307706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30 40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2" name="TextBox 82">
            <a:extLst>
              <a:ext uri="{FF2B5EF4-FFF2-40B4-BE49-F238E27FC236}">
                <a16:creationId xmlns:a16="http://schemas.microsoft.com/office/drawing/2014/main" id="{675B1326-28F4-4F14-83A0-BAB5A9EAC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0402" y="4503584"/>
            <a:ext cx="922299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3" name="TextBox 82">
            <a:extLst>
              <a:ext uri="{FF2B5EF4-FFF2-40B4-BE49-F238E27FC236}">
                <a16:creationId xmlns:a16="http://schemas.microsoft.com/office/drawing/2014/main" id="{353292F5-BC45-47ED-B23F-9FA95D0B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4095" y="4501997"/>
            <a:ext cx="924161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157EC1FA-CDE5-46F7-BA16-7C9734576236}"/>
              </a:ext>
            </a:extLst>
          </p:cNvPr>
          <p:cNvCxnSpPr>
            <a:endCxn id="69" idx="0"/>
          </p:cNvCxnSpPr>
          <p:nvPr/>
        </p:nvCxnSpPr>
        <p:spPr>
          <a:xfrm flipH="1">
            <a:off x="778484" y="4805108"/>
            <a:ext cx="892223" cy="7269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B0FEF6F-9EBA-4A75-BFD3-BEAD395755DA}"/>
              </a:ext>
            </a:extLst>
          </p:cNvPr>
          <p:cNvCxnSpPr>
            <a:stCxn id="72" idx="2"/>
            <a:endCxn id="65" idx="0"/>
          </p:cNvCxnSpPr>
          <p:nvPr/>
        </p:nvCxnSpPr>
        <p:spPr>
          <a:xfrm>
            <a:off x="1971552" y="4811290"/>
            <a:ext cx="254968" cy="7054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F7DDE10B-D2BF-46EC-9AB4-33A367CD2692}"/>
              </a:ext>
            </a:extLst>
          </p:cNvPr>
          <p:cNvCxnSpPr>
            <a:endCxn id="57" idx="0"/>
          </p:cNvCxnSpPr>
          <p:nvPr/>
        </p:nvCxnSpPr>
        <p:spPr>
          <a:xfrm>
            <a:off x="3361914" y="4805107"/>
            <a:ext cx="88459" cy="69769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8C796C85-E651-4AD9-BD4F-6A18419C2B11}"/>
              </a:ext>
            </a:extLst>
          </p:cNvPr>
          <p:cNvCxnSpPr>
            <a:endCxn id="56" idx="0"/>
          </p:cNvCxnSpPr>
          <p:nvPr/>
        </p:nvCxnSpPr>
        <p:spPr>
          <a:xfrm>
            <a:off x="3648295" y="4814465"/>
            <a:ext cx="1094988" cy="6883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18">
            <a:extLst>
              <a:ext uri="{FF2B5EF4-FFF2-40B4-BE49-F238E27FC236}">
                <a16:creationId xmlns:a16="http://schemas.microsoft.com/office/drawing/2014/main" id="{36BD7436-93CC-4825-BBC9-CE2935E14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5797" y="2677108"/>
            <a:ext cx="422953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a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9" name="TextBox 82">
            <a:extLst>
              <a:ext uri="{FF2B5EF4-FFF2-40B4-BE49-F238E27FC236}">
                <a16:creationId xmlns:a16="http://schemas.microsoft.com/office/drawing/2014/main" id="{85792340-E728-490C-9F12-47E2E3105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9885" y="3080685"/>
            <a:ext cx="971775" cy="307706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>
                <a:solidFill>
                  <a:srgbClr val="000000"/>
                </a:solidFill>
                <a:latin typeface="Lucida Fax" panose="02060602050505020204" pitchFamily="18" charset="0"/>
                <a:ea typeface="微软雅黑" pitchFamily="34" charset="-122"/>
                <a:cs typeface="Arial" pitchFamily="34" charset="0"/>
              </a:rPr>
              <a:t>40 70 90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55 0.00046 L -0.07122 0.0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9" y="1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68 -1.85185E-6 L 0.00417 -0.081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9 -0.00232 L 0.11003 -0.152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03 -0.15278 L 0.07787 -0.1520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23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2734 0.0009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5691 3.7037E-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/>
      <p:bldP spid="61" grpId="0"/>
      <p:bldP spid="64" grpId="0" animBg="1"/>
      <p:bldP spid="65" grpId="0" animBg="1"/>
      <p:bldP spid="69" grpId="0"/>
      <p:bldP spid="69" grpId="1"/>
      <p:bldP spid="69" grpId="2"/>
      <p:bldP spid="70" grpId="0"/>
      <p:bldP spid="71" grpId="0"/>
      <p:bldP spid="72" grpId="0" animBg="1"/>
      <p:bldP spid="7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06331-B70E-440D-9FC3-9C882245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B8B16C-0BA8-4720-9B92-0A92C2910B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7CE552-3794-436F-917A-0F4DFD3325C9}"/>
              </a:ext>
            </a:extLst>
          </p:cNvPr>
          <p:cNvSpPr txBox="1">
            <a:spLocks/>
          </p:cNvSpPr>
          <p:nvPr/>
        </p:nvSpPr>
        <p:spPr bwMode="auto">
          <a:xfrm>
            <a:off x="609602" y="1268760"/>
            <a:ext cx="7848907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999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109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217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326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434" algn="ctr" rtl="0" eaLnBrk="1" fontAlgn="base" hangingPunct="1">
              <a:spcBef>
                <a:spcPct val="0"/>
              </a:spcBef>
              <a:spcAft>
                <a:spcPct val="0"/>
              </a:spcAft>
              <a:defRPr sz="4399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799" kern="0" dirty="0"/>
              <a:t>Tree height increases by 1 after insertion</a:t>
            </a:r>
            <a:endParaRPr kumimoji="0" lang="zh-CN" altLang="en-US" sz="2799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TextBox 82">
            <a:extLst>
              <a:ext uri="{FF2B5EF4-FFF2-40B4-BE49-F238E27FC236}">
                <a16:creationId xmlns:a16="http://schemas.microsoft.com/office/drawing/2014/main" id="{57B3F2A1-55E4-4C8E-8176-6506394D6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761" y="3454749"/>
            <a:ext cx="900699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  <a:cs typeface="Arial" pitchFamily="34" charset="0"/>
            </a:endParaRPr>
          </a:p>
        </p:txBody>
      </p:sp>
      <p:sp>
        <p:nvSpPr>
          <p:cNvPr id="7" name="TextBox 82">
            <a:extLst>
              <a:ext uri="{FF2B5EF4-FFF2-40B4-BE49-F238E27FC236}">
                <a16:creationId xmlns:a16="http://schemas.microsoft.com/office/drawing/2014/main" id="{B61054E2-7A55-4658-B99A-28870A659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349" y="3454749"/>
            <a:ext cx="430907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40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975D123-39FC-4A2F-9657-95688FB8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468" y="2932734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a’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6EC8FA1-44C8-4CE2-A071-C6567321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860" y="4204322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b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29C8DB6E-A42B-4F13-A94E-239AA30AA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484" y="5217147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e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F3620D85-5F46-4A89-A226-99E56D9A8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274" y="5263186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f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7FE63E9-E95D-4ADE-9EA6-4905F5924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745" y="5267947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g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AAC67E45-54FF-435E-912F-5E7BC533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033" y="5266360"/>
            <a:ext cx="287272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h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81A0E94C-7F8D-410F-91F5-CBCC9DDE9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96" y="5240960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k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361BDE1E-A446-4CA7-9537-054FAE0A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3718" y="5267947"/>
            <a:ext cx="360280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l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B96397CD-F158-4C0B-A3FC-9C618835E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735" y="4240835"/>
            <a:ext cx="360280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d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9D0D297-993E-4FB5-99C8-A9CE340F7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066" y="5252072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 err="1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i</a:t>
            </a:r>
            <a:endParaRPr lang="en-US" altLang="zh-CN" sz="18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BCDB8E04-7032-4033-80F5-14228EBD4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633" y="5231435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j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459C73F5-B4A3-4350-BC8B-8AC13C057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128" y="4215435"/>
            <a:ext cx="360280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c</a:t>
            </a:r>
          </a:p>
        </p:txBody>
      </p:sp>
      <p:grpSp>
        <p:nvGrpSpPr>
          <p:cNvPr id="20" name="组合 45">
            <a:extLst>
              <a:ext uri="{FF2B5EF4-FFF2-40B4-BE49-F238E27FC236}">
                <a16:creationId xmlns:a16="http://schemas.microsoft.com/office/drawing/2014/main" id="{AE892233-DAAC-4D21-92C7-84B1CB776E70}"/>
              </a:ext>
            </a:extLst>
          </p:cNvPr>
          <p:cNvGrpSpPr>
            <a:grpSpLocks/>
          </p:cNvGrpSpPr>
          <p:nvPr/>
        </p:nvGrpSpPr>
        <p:grpSpPr bwMode="auto">
          <a:xfrm>
            <a:off x="2716136" y="5765300"/>
            <a:ext cx="288858" cy="71438"/>
            <a:chOff x="1042988" y="4456113"/>
            <a:chExt cx="288925" cy="71437"/>
          </a:xfrm>
        </p:grpSpPr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2D84E6E1-E7C9-4ADA-BCD1-72C886648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E3D1672B-3D63-4FD9-B6AA-DAD4CE9798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3" name="组合 46">
            <a:extLst>
              <a:ext uri="{FF2B5EF4-FFF2-40B4-BE49-F238E27FC236}">
                <a16:creationId xmlns:a16="http://schemas.microsoft.com/office/drawing/2014/main" id="{8F6A0560-A3EB-4079-AA49-5974602EE093}"/>
              </a:ext>
            </a:extLst>
          </p:cNvPr>
          <p:cNvGrpSpPr>
            <a:grpSpLocks/>
          </p:cNvGrpSpPr>
          <p:nvPr/>
        </p:nvGrpSpPr>
        <p:grpSpPr bwMode="auto">
          <a:xfrm>
            <a:off x="4019889" y="5718523"/>
            <a:ext cx="288858" cy="71438"/>
            <a:chOff x="1042988" y="4456113"/>
            <a:chExt cx="288925" cy="71437"/>
          </a:xfrm>
        </p:grpSpPr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7F5A891C-68D8-4BCB-87A5-2B07A79EB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0F535375-7645-4821-8041-F701E1D80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6" name="组合 49">
            <a:extLst>
              <a:ext uri="{FF2B5EF4-FFF2-40B4-BE49-F238E27FC236}">
                <a16:creationId xmlns:a16="http://schemas.microsoft.com/office/drawing/2014/main" id="{83321DC2-02E5-425D-A212-A520FD859067}"/>
              </a:ext>
            </a:extLst>
          </p:cNvPr>
          <p:cNvGrpSpPr>
            <a:grpSpLocks/>
          </p:cNvGrpSpPr>
          <p:nvPr/>
        </p:nvGrpSpPr>
        <p:grpSpPr bwMode="auto">
          <a:xfrm>
            <a:off x="5263754" y="5718523"/>
            <a:ext cx="288858" cy="71438"/>
            <a:chOff x="1042988" y="4456113"/>
            <a:chExt cx="288925" cy="71437"/>
          </a:xfrm>
        </p:grpSpPr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54705D43-027C-41B6-AEB7-4BAABDCAA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0D7C93CC-274F-4D50-AFFB-7B3E7AB33B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29" name="组合 52">
            <a:extLst>
              <a:ext uri="{FF2B5EF4-FFF2-40B4-BE49-F238E27FC236}">
                <a16:creationId xmlns:a16="http://schemas.microsoft.com/office/drawing/2014/main" id="{A0D26418-70F5-41C2-8100-3214A3DBFAB2}"/>
              </a:ext>
            </a:extLst>
          </p:cNvPr>
          <p:cNvGrpSpPr>
            <a:grpSpLocks/>
          </p:cNvGrpSpPr>
          <p:nvPr/>
        </p:nvGrpSpPr>
        <p:grpSpPr bwMode="auto">
          <a:xfrm>
            <a:off x="6461543" y="5729637"/>
            <a:ext cx="288858" cy="71437"/>
            <a:chOff x="1042988" y="4456113"/>
            <a:chExt cx="288925" cy="71437"/>
          </a:xfrm>
        </p:grpSpPr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A8D755FF-D73E-498D-A23B-6AAC2C47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FC871E4C-E96A-4418-8692-4EB23CF48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2" name="组合 55">
            <a:extLst>
              <a:ext uri="{FF2B5EF4-FFF2-40B4-BE49-F238E27FC236}">
                <a16:creationId xmlns:a16="http://schemas.microsoft.com/office/drawing/2014/main" id="{422DCAB1-B6D1-4103-B947-F89EFD45A2F2}"/>
              </a:ext>
            </a:extLst>
          </p:cNvPr>
          <p:cNvGrpSpPr>
            <a:grpSpLocks/>
          </p:cNvGrpSpPr>
          <p:nvPr/>
        </p:nvGrpSpPr>
        <p:grpSpPr bwMode="auto">
          <a:xfrm>
            <a:off x="7767927" y="5729637"/>
            <a:ext cx="288858" cy="71437"/>
            <a:chOff x="1042988" y="4456113"/>
            <a:chExt cx="288925" cy="71437"/>
          </a:xfrm>
        </p:grpSpPr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67B559BF-D04D-42BB-80BC-EADA2A7FF5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58FCA829-355D-4D9A-A730-95C7BF8C3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5" name="组合 58">
            <a:extLst>
              <a:ext uri="{FF2B5EF4-FFF2-40B4-BE49-F238E27FC236}">
                <a16:creationId xmlns:a16="http://schemas.microsoft.com/office/drawing/2014/main" id="{1F51519B-43AC-4B22-BE6F-95919D8F7275}"/>
              </a:ext>
            </a:extLst>
          </p:cNvPr>
          <p:cNvGrpSpPr>
            <a:grpSpLocks/>
          </p:cNvGrpSpPr>
          <p:nvPr/>
        </p:nvGrpSpPr>
        <p:grpSpPr bwMode="auto">
          <a:xfrm>
            <a:off x="9029820" y="5731223"/>
            <a:ext cx="288858" cy="71438"/>
            <a:chOff x="1042988" y="4456113"/>
            <a:chExt cx="288925" cy="71437"/>
          </a:xfrm>
        </p:grpSpPr>
        <p:sp>
          <p:nvSpPr>
            <p:cNvPr id="36" name="Line 19">
              <a:extLst>
                <a:ext uri="{FF2B5EF4-FFF2-40B4-BE49-F238E27FC236}">
                  <a16:creationId xmlns:a16="http://schemas.microsoft.com/office/drawing/2014/main" id="{101580CC-B7B9-4EE4-9A55-AF0167D24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37" name="Line 20">
              <a:extLst>
                <a:ext uri="{FF2B5EF4-FFF2-40B4-BE49-F238E27FC236}">
                  <a16:creationId xmlns:a16="http://schemas.microsoft.com/office/drawing/2014/main" id="{2FCFF43A-AB86-4CF7-A37C-0AA0BDC3E3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grpSp>
        <p:nvGrpSpPr>
          <p:cNvPr id="38" name="组合 61">
            <a:extLst>
              <a:ext uri="{FF2B5EF4-FFF2-40B4-BE49-F238E27FC236}">
                <a16:creationId xmlns:a16="http://schemas.microsoft.com/office/drawing/2014/main" id="{FEDF2945-5460-4557-88F1-3698D453593B}"/>
              </a:ext>
            </a:extLst>
          </p:cNvPr>
          <p:cNvGrpSpPr>
            <a:grpSpLocks/>
          </p:cNvGrpSpPr>
          <p:nvPr/>
        </p:nvGrpSpPr>
        <p:grpSpPr bwMode="auto">
          <a:xfrm>
            <a:off x="10286954" y="5718523"/>
            <a:ext cx="288858" cy="71438"/>
            <a:chOff x="1042988" y="4456113"/>
            <a:chExt cx="288925" cy="71437"/>
          </a:xfrm>
        </p:grpSpPr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B20C3D10-0556-4BB0-BFC9-1FE8D90A4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3B4FEA6D-0A71-459F-BB4A-01625E6C0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9117AB4-7C84-42F6-B8F0-D83BF2A4E418}"/>
              </a:ext>
            </a:extLst>
          </p:cNvPr>
          <p:cNvCxnSpPr>
            <a:endCxn id="54" idx="0"/>
          </p:cNvCxnSpPr>
          <p:nvPr/>
        </p:nvCxnSpPr>
        <p:spPr>
          <a:xfrm flipH="1">
            <a:off x="5996313" y="4902280"/>
            <a:ext cx="163319" cy="681225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753A2ED-90B1-43D2-A168-25E1A06737C9}"/>
              </a:ext>
            </a:extLst>
          </p:cNvPr>
          <p:cNvCxnSpPr>
            <a:stCxn id="44" idx="2"/>
            <a:endCxn id="53" idx="0"/>
          </p:cNvCxnSpPr>
          <p:nvPr/>
        </p:nvCxnSpPr>
        <p:spPr>
          <a:xfrm>
            <a:off x="6489245" y="4895929"/>
            <a:ext cx="750266" cy="719407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2A51A554-6287-4977-8BF6-A3C20AC04674}"/>
              </a:ext>
            </a:extLst>
          </p:cNvPr>
          <p:cNvCxnSpPr>
            <a:endCxn id="52" idx="0"/>
          </p:cNvCxnSpPr>
          <p:nvPr/>
        </p:nvCxnSpPr>
        <p:spPr>
          <a:xfrm>
            <a:off x="6874122" y="4895929"/>
            <a:ext cx="1639981" cy="719407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" name="TextBox 82">
            <a:extLst>
              <a:ext uri="{FF2B5EF4-FFF2-40B4-BE49-F238E27FC236}">
                <a16:creationId xmlns:a16="http://schemas.microsoft.com/office/drawing/2014/main" id="{ADEB6D2E-0E62-4EE3-951A-C6F9E50E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357" y="4588223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50 60 70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2390DCF-FA44-4C66-ADE5-23D170379AC2}"/>
              </a:ext>
            </a:extLst>
          </p:cNvPr>
          <p:cNvCxnSpPr>
            <a:endCxn id="50" idx="0"/>
          </p:cNvCxnSpPr>
          <p:nvPr/>
        </p:nvCxnSpPr>
        <p:spPr>
          <a:xfrm>
            <a:off x="9732064" y="4900851"/>
            <a:ext cx="39172" cy="709723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1684B73-41A1-49F7-BADB-42442215C076}"/>
              </a:ext>
            </a:extLst>
          </p:cNvPr>
          <p:cNvCxnSpPr>
            <a:stCxn id="49" idx="2"/>
            <a:endCxn id="51" idx="0"/>
          </p:cNvCxnSpPr>
          <p:nvPr/>
        </p:nvCxnSpPr>
        <p:spPr>
          <a:xfrm>
            <a:off x="10028352" y="4895929"/>
            <a:ext cx="985733" cy="70512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DE900BC-62B3-4CE7-969D-0A4EC64AB998}"/>
              </a:ext>
            </a:extLst>
          </p:cNvPr>
          <p:cNvCxnSpPr>
            <a:stCxn id="6" idx="2"/>
            <a:endCxn id="44" idx="0"/>
          </p:cNvCxnSpPr>
          <p:nvPr/>
        </p:nvCxnSpPr>
        <p:spPr>
          <a:xfrm>
            <a:off x="5787111" y="3762454"/>
            <a:ext cx="702133" cy="825769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BF82665F-0EEC-47F0-8B4B-68DC07A58BD6}"/>
              </a:ext>
            </a:extLst>
          </p:cNvPr>
          <p:cNvCxnSpPr>
            <a:stCxn id="66" idx="2"/>
            <a:endCxn id="49" idx="0"/>
          </p:cNvCxnSpPr>
          <p:nvPr/>
        </p:nvCxnSpPr>
        <p:spPr>
          <a:xfrm>
            <a:off x="6078499" y="3762454"/>
            <a:ext cx="3949852" cy="825769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9" name="TextBox 82">
            <a:extLst>
              <a:ext uri="{FF2B5EF4-FFF2-40B4-BE49-F238E27FC236}">
                <a16:creationId xmlns:a16="http://schemas.microsoft.com/office/drawing/2014/main" id="{77104FE9-79CF-4338-BE66-F895559A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2464" y="4588223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80 90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0" name="TextBox 82">
            <a:extLst>
              <a:ext uri="{FF2B5EF4-FFF2-40B4-BE49-F238E27FC236}">
                <a16:creationId xmlns:a16="http://schemas.microsoft.com/office/drawing/2014/main" id="{3ADFE3E2-7197-4981-BD7B-4514E05AC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5348" y="5610574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75 80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1" name="TextBox 82">
            <a:extLst>
              <a:ext uri="{FF2B5EF4-FFF2-40B4-BE49-F238E27FC236}">
                <a16:creationId xmlns:a16="http://schemas.microsoft.com/office/drawing/2014/main" id="{40C3CC85-B5BF-4916-A31E-2A573EF8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8196" y="5601049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85 90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2" name="TextBox 82">
            <a:extLst>
              <a:ext uri="{FF2B5EF4-FFF2-40B4-BE49-F238E27FC236}">
                <a16:creationId xmlns:a16="http://schemas.microsoft.com/office/drawing/2014/main" id="{D02B7B03-F03C-43DB-94A7-689B4222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215" y="5615337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65 70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3" name="TextBox 82">
            <a:extLst>
              <a:ext uri="{FF2B5EF4-FFF2-40B4-BE49-F238E27FC236}">
                <a16:creationId xmlns:a16="http://schemas.microsoft.com/office/drawing/2014/main" id="{9EA0B8A3-E458-48A1-B9FC-890C225C2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623" y="5615337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55 60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4" name="TextBox 82">
            <a:extLst>
              <a:ext uri="{FF2B5EF4-FFF2-40B4-BE49-F238E27FC236}">
                <a16:creationId xmlns:a16="http://schemas.microsoft.com/office/drawing/2014/main" id="{833B3408-92BE-4751-ACC6-D1E2920A4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425" y="5583505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48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50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3B192D89-71B0-4594-A225-761321381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745" y="5610574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35 40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6" name="TextBox 82">
            <a:extLst>
              <a:ext uri="{FF2B5EF4-FFF2-40B4-BE49-F238E27FC236}">
                <a16:creationId xmlns:a16="http://schemas.microsoft.com/office/drawing/2014/main" id="{DB5D1870-CEFA-43E3-B74E-0BFC288B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998" y="5615337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25 30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7" name="TextBox 82">
            <a:extLst>
              <a:ext uri="{FF2B5EF4-FFF2-40B4-BE49-F238E27FC236}">
                <a16:creationId xmlns:a16="http://schemas.microsoft.com/office/drawing/2014/main" id="{C4F903BD-0646-4ACE-8341-F8F913BB6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5612161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5 10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8" name="TextBox 82">
            <a:extLst>
              <a:ext uri="{FF2B5EF4-FFF2-40B4-BE49-F238E27FC236}">
                <a16:creationId xmlns:a16="http://schemas.microsoft.com/office/drawing/2014/main" id="{9B07E941-BA6B-4F97-A15B-4770D211D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708" y="5610574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15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 20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59" name="TextBox 82">
            <a:extLst>
              <a:ext uri="{FF2B5EF4-FFF2-40B4-BE49-F238E27FC236}">
                <a16:creationId xmlns:a16="http://schemas.microsoft.com/office/drawing/2014/main" id="{11F1D912-1B11-41B5-B1A5-FAC4CB86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888" y="4589812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10 20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0" name="TextBox 82">
            <a:extLst>
              <a:ext uri="{FF2B5EF4-FFF2-40B4-BE49-F238E27FC236}">
                <a16:creationId xmlns:a16="http://schemas.microsoft.com/office/drawing/2014/main" id="{4BD2D56C-8703-458C-B4F4-6ACA45C27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628" y="4588223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30 40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B13F32A-CE2A-4DCC-AA30-F3FBF25024B8}"/>
              </a:ext>
            </a:extLst>
          </p:cNvPr>
          <p:cNvCxnSpPr/>
          <p:nvPr/>
        </p:nvCxnSpPr>
        <p:spPr>
          <a:xfrm flipH="1">
            <a:off x="880989" y="4900851"/>
            <a:ext cx="445068" cy="709356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CE9DCCB-2270-4923-9BDD-B015CB93080C}"/>
              </a:ext>
            </a:extLst>
          </p:cNvPr>
          <p:cNvCxnSpPr>
            <a:stCxn id="59" idx="2"/>
            <a:endCxn id="58" idx="0"/>
          </p:cNvCxnSpPr>
          <p:nvPr/>
        </p:nvCxnSpPr>
        <p:spPr>
          <a:xfrm>
            <a:off x="1665776" y="4897518"/>
            <a:ext cx="564819" cy="713056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9D1B122-5099-45F7-B5F8-9ED2E8950548}"/>
              </a:ext>
            </a:extLst>
          </p:cNvPr>
          <p:cNvCxnSpPr>
            <a:endCxn id="56" idx="0"/>
          </p:cNvCxnSpPr>
          <p:nvPr/>
        </p:nvCxnSpPr>
        <p:spPr>
          <a:xfrm>
            <a:off x="3419137" y="4902279"/>
            <a:ext cx="70749" cy="713057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7E32B90-12AB-4C4D-BA7E-B935552CCE8F}"/>
              </a:ext>
            </a:extLst>
          </p:cNvPr>
          <p:cNvCxnSpPr>
            <a:stCxn id="60" idx="2"/>
            <a:endCxn id="55" idx="0"/>
          </p:cNvCxnSpPr>
          <p:nvPr/>
        </p:nvCxnSpPr>
        <p:spPr>
          <a:xfrm>
            <a:off x="3683516" y="4895929"/>
            <a:ext cx="1111117" cy="714645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65" name="TextBox 70">
            <a:extLst>
              <a:ext uri="{FF2B5EF4-FFF2-40B4-BE49-F238E27FC236}">
                <a16:creationId xmlns:a16="http://schemas.microsoft.com/office/drawing/2014/main" id="{5E4AC788-7656-4FEB-AFC5-5309BC2AF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631" y="4594574"/>
            <a:ext cx="477726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20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6" name="TextBox 82">
            <a:extLst>
              <a:ext uri="{FF2B5EF4-FFF2-40B4-BE49-F238E27FC236}">
                <a16:creationId xmlns:a16="http://schemas.microsoft.com/office/drawing/2014/main" id="{15774278-E691-4577-9853-0D6CFD9C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612" y="3454749"/>
            <a:ext cx="971775" cy="307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70 90</a:t>
            </a:r>
            <a:endParaRPr lang="zh-CN" altLang="en-US" sz="1400" dirty="0">
              <a:solidFill>
                <a:srgbClr val="000000"/>
              </a:solidFill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67" name="TextBox 82">
            <a:extLst>
              <a:ext uri="{FF2B5EF4-FFF2-40B4-BE49-F238E27FC236}">
                <a16:creationId xmlns:a16="http://schemas.microsoft.com/office/drawing/2014/main" id="{8EF4C57A-3B15-401C-B6DA-F3E4F053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370" y="3454749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  <a:cs typeface="Arial" pitchFamily="34" charset="0"/>
            </a:endParaRPr>
          </a:p>
        </p:txBody>
      </p:sp>
      <p:sp>
        <p:nvSpPr>
          <p:cNvPr id="68" name="TextBox 82">
            <a:extLst>
              <a:ext uri="{FF2B5EF4-FFF2-40B4-BE49-F238E27FC236}">
                <a16:creationId xmlns:a16="http://schemas.microsoft.com/office/drawing/2014/main" id="{6AC0A463-162B-4F49-8A29-6A3ABA1E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708" y="3448399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/>
              <a:cs typeface="Arial" pitchFamily="34" charset="0"/>
            </a:endParaRPr>
          </a:p>
        </p:txBody>
      </p:sp>
      <p:grpSp>
        <p:nvGrpSpPr>
          <p:cNvPr id="69" name="组合 45">
            <a:extLst>
              <a:ext uri="{FF2B5EF4-FFF2-40B4-BE49-F238E27FC236}">
                <a16:creationId xmlns:a16="http://schemas.microsoft.com/office/drawing/2014/main" id="{32363F43-048A-465C-A72C-39F508018CEB}"/>
              </a:ext>
            </a:extLst>
          </p:cNvPr>
          <p:cNvGrpSpPr>
            <a:grpSpLocks/>
          </p:cNvGrpSpPr>
          <p:nvPr/>
        </p:nvGrpSpPr>
        <p:grpSpPr bwMode="auto">
          <a:xfrm>
            <a:off x="1451737" y="5693918"/>
            <a:ext cx="288858" cy="71437"/>
            <a:chOff x="1042988" y="4456113"/>
            <a:chExt cx="288925" cy="71437"/>
          </a:xfrm>
        </p:grpSpPr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0AB588FE-F820-4D65-AB29-068F2A5ACF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988" y="4456113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  <p:sp>
          <p:nvSpPr>
            <p:cNvPr id="71" name="Line 20">
              <a:extLst>
                <a:ext uri="{FF2B5EF4-FFF2-40B4-BE49-F238E27FC236}">
                  <a16:creationId xmlns:a16="http://schemas.microsoft.com/office/drawing/2014/main" id="{7C01CE65-EFB4-4BA0-BCA3-B71E2B4C67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6013" y="4527550"/>
              <a:ext cx="2159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12189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/>
                <a:cs typeface="Arial" pitchFamily="34" charset="0"/>
              </a:endParaRPr>
            </a:p>
          </p:txBody>
        </p:sp>
      </p:grp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5FF3308A-4731-4B24-8870-ACB9F1940A4E}"/>
              </a:ext>
            </a:extLst>
          </p:cNvPr>
          <p:cNvCxnSpPr/>
          <p:nvPr/>
        </p:nvCxnSpPr>
        <p:spPr>
          <a:xfrm flipH="1">
            <a:off x="1869299" y="3749313"/>
            <a:ext cx="2531501" cy="84526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46EDDCA-D9D9-4F3B-A009-50E49BA80ED1}"/>
              </a:ext>
            </a:extLst>
          </p:cNvPr>
          <p:cNvCxnSpPr>
            <a:stCxn id="60" idx="0"/>
            <a:endCxn id="68" idx="2"/>
          </p:cNvCxnSpPr>
          <p:nvPr/>
        </p:nvCxnSpPr>
        <p:spPr>
          <a:xfrm flipV="1">
            <a:off x="3683516" y="3756105"/>
            <a:ext cx="1165079" cy="832118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F4D7A500-C2ED-4F02-AF3E-358C0726AE45}"/>
              </a:ext>
            </a:extLst>
          </p:cNvPr>
          <p:cNvCxnSpPr/>
          <p:nvPr/>
        </p:nvCxnSpPr>
        <p:spPr>
          <a:xfrm>
            <a:off x="6521616" y="3749313"/>
            <a:ext cx="111611" cy="838910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8F73E2AC-42D3-4FCB-855F-695F391FBC27}"/>
              </a:ext>
            </a:extLst>
          </p:cNvPr>
          <p:cNvCxnSpPr>
            <a:endCxn id="49" idx="0"/>
          </p:cNvCxnSpPr>
          <p:nvPr/>
        </p:nvCxnSpPr>
        <p:spPr>
          <a:xfrm>
            <a:off x="6920498" y="3755855"/>
            <a:ext cx="3107853" cy="832368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6" name="TextBox 82">
            <a:extLst>
              <a:ext uri="{FF2B5EF4-FFF2-40B4-BE49-F238E27FC236}">
                <a16:creationId xmlns:a16="http://schemas.microsoft.com/office/drawing/2014/main" id="{8D4D088D-1217-4F78-A6C7-F776D9A5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146" y="2391124"/>
            <a:ext cx="971775" cy="307706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1218926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40 90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4D3A7121-7786-47CC-8E46-2F6655F8D6CE}"/>
              </a:ext>
            </a:extLst>
          </p:cNvPr>
          <p:cNvCxnSpPr>
            <a:endCxn id="68" idx="0"/>
          </p:cNvCxnSpPr>
          <p:nvPr/>
        </p:nvCxnSpPr>
        <p:spPr>
          <a:xfrm flipH="1">
            <a:off x="4848595" y="2687059"/>
            <a:ext cx="617293" cy="761341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01DE303E-233C-4E26-A2F9-3A2D3C0D0C0A}"/>
              </a:ext>
            </a:extLst>
          </p:cNvPr>
          <p:cNvCxnSpPr>
            <a:stCxn id="76" idx="2"/>
            <a:endCxn id="67" idx="0"/>
          </p:cNvCxnSpPr>
          <p:nvPr/>
        </p:nvCxnSpPr>
        <p:spPr>
          <a:xfrm>
            <a:off x="5775034" y="2698829"/>
            <a:ext cx="1033224" cy="755919"/>
          </a:xfrm>
          <a:prstGeom prst="line">
            <a:avLst/>
          </a:prstGeom>
          <a:noFill/>
          <a:ln w="317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79" name="Text Box 15">
            <a:extLst>
              <a:ext uri="{FF2B5EF4-FFF2-40B4-BE49-F238E27FC236}">
                <a16:creationId xmlns:a16="http://schemas.microsoft.com/office/drawing/2014/main" id="{04D3F08C-3427-4930-BC9B-DFA041CCE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436" y="1949206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t</a:t>
            </a:r>
          </a:p>
        </p:txBody>
      </p:sp>
      <p:sp>
        <p:nvSpPr>
          <p:cNvPr id="80" name="Text Box 15">
            <a:extLst>
              <a:ext uri="{FF2B5EF4-FFF2-40B4-BE49-F238E27FC236}">
                <a16:creationId xmlns:a16="http://schemas.microsoft.com/office/drawing/2014/main" id="{BFD19D53-0951-48EC-8A61-812314E8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377" y="3004172"/>
            <a:ext cx="360279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a</a:t>
            </a:r>
          </a:p>
        </p:txBody>
      </p:sp>
      <p:sp>
        <p:nvSpPr>
          <p:cNvPr id="81" name="Text Box 15">
            <a:extLst>
              <a:ext uri="{FF2B5EF4-FFF2-40B4-BE49-F238E27FC236}">
                <a16:creationId xmlns:a16="http://schemas.microsoft.com/office/drawing/2014/main" id="{6BAF9DCD-44A9-49CC-9EA0-9EC65E6B4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457" y="4215093"/>
            <a:ext cx="360280" cy="369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Arial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4442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29102 -0.169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44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02 -0.16944 L 0.24492 -0.165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20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59259E-6 L -0.05612 0.0030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3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0.06588 -0.000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65" grpId="0"/>
      <p:bldP spid="65" grpId="1"/>
      <p:bldP spid="65" grpId="2"/>
      <p:bldP spid="66" grpId="0"/>
      <p:bldP spid="67" grpId="0" animBg="1"/>
      <p:bldP spid="68" grpId="0" animBg="1"/>
      <p:bldP spid="76" grpId="0" animBg="1"/>
      <p:bldP spid="7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32ED-F8A1-4045-94CB-16E3C3F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B+ Tree: Deletion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5665A2-4027-477F-936F-EFA42AFB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Similar to B Tree, when underflow occurs</a:t>
            </a:r>
          </a:p>
          <a:p>
            <a:pPr lvl="1"/>
            <a:r>
              <a:rPr lang="en-US" altLang="zh-CN" dirty="0"/>
              <a:t>Redistribution or merge with sibling nodes</a:t>
            </a:r>
          </a:p>
          <a:p>
            <a:r>
              <a:rPr lang="en-US" altLang="zh-CN" dirty="0"/>
              <a:t>New in B+ Tree: when delete a key</a:t>
            </a:r>
          </a:p>
          <a:p>
            <a:pPr lvl="1"/>
            <a:r>
              <a:rPr lang="en-US" altLang="zh-CN" dirty="0"/>
              <a:t>Need to update max(min) in the upper levels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63BB01-9CB8-4913-9A69-AF12C5075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8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36AEE-995F-4C9A-A24E-F7956516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DF3B3-3316-4AE2-9AB8-334B55452D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8A4422-BEFD-423B-BB04-F2BB804E19A5}"/>
              </a:ext>
            </a:extLst>
          </p:cNvPr>
          <p:cNvSpPr/>
          <p:nvPr/>
        </p:nvSpPr>
        <p:spPr bwMode="auto">
          <a:xfrm>
            <a:off x="10776520" y="5504701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F45DAA-01C1-4577-B735-A3F13191805F}"/>
              </a:ext>
            </a:extLst>
          </p:cNvPr>
          <p:cNvSpPr/>
          <p:nvPr/>
        </p:nvSpPr>
        <p:spPr bwMode="auto">
          <a:xfrm>
            <a:off x="9264352" y="5512404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91905-E454-4D3E-AF73-99583AB480DF}"/>
              </a:ext>
            </a:extLst>
          </p:cNvPr>
          <p:cNvSpPr/>
          <p:nvPr/>
        </p:nvSpPr>
        <p:spPr bwMode="auto">
          <a:xfrm>
            <a:off x="7752184" y="5504701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F35395-1B52-4B23-A1FA-4AD17FCF6224}"/>
              </a:ext>
            </a:extLst>
          </p:cNvPr>
          <p:cNvSpPr/>
          <p:nvPr/>
        </p:nvSpPr>
        <p:spPr bwMode="auto">
          <a:xfrm>
            <a:off x="6240016" y="5512404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34B8B3-B8E5-4FF1-8E4D-8E1450BAE96B}"/>
              </a:ext>
            </a:extLst>
          </p:cNvPr>
          <p:cNvSpPr/>
          <p:nvPr/>
        </p:nvSpPr>
        <p:spPr bwMode="auto">
          <a:xfrm>
            <a:off x="4727848" y="5496998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AE9855-801F-4DD2-91B7-C915B51137B6}"/>
              </a:ext>
            </a:extLst>
          </p:cNvPr>
          <p:cNvSpPr/>
          <p:nvPr/>
        </p:nvSpPr>
        <p:spPr bwMode="auto">
          <a:xfrm>
            <a:off x="3215680" y="5504701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8C34A8-C887-416B-B174-E84CBAA24B11}"/>
              </a:ext>
            </a:extLst>
          </p:cNvPr>
          <p:cNvSpPr/>
          <p:nvPr/>
        </p:nvSpPr>
        <p:spPr bwMode="auto">
          <a:xfrm>
            <a:off x="1703588" y="5504701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D438C4A-0F95-4FE4-9375-9F065D7EDAB1}"/>
              </a:ext>
            </a:extLst>
          </p:cNvPr>
          <p:cNvSpPr/>
          <p:nvPr/>
        </p:nvSpPr>
        <p:spPr bwMode="auto">
          <a:xfrm>
            <a:off x="191420" y="5512404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0F7727-BB88-4BBD-A56B-92841A9615DA}"/>
              </a:ext>
            </a:extLst>
          </p:cNvPr>
          <p:cNvSpPr/>
          <p:nvPr/>
        </p:nvSpPr>
        <p:spPr bwMode="auto">
          <a:xfrm>
            <a:off x="1732986" y="4712613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90E472-2E4F-4CFE-BB92-3162E31D2149}"/>
              </a:ext>
            </a:extLst>
          </p:cNvPr>
          <p:cNvSpPr/>
          <p:nvPr/>
        </p:nvSpPr>
        <p:spPr bwMode="auto">
          <a:xfrm>
            <a:off x="6168008" y="4636434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F4BD20A-6F56-463E-82AD-14419082E5B3}"/>
              </a:ext>
            </a:extLst>
          </p:cNvPr>
          <p:cNvSpPr/>
          <p:nvPr/>
        </p:nvSpPr>
        <p:spPr bwMode="auto">
          <a:xfrm>
            <a:off x="9973757" y="4742449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987B255-6378-48C9-915F-5775751244E4}"/>
              </a:ext>
            </a:extLst>
          </p:cNvPr>
          <p:cNvSpPr/>
          <p:nvPr/>
        </p:nvSpPr>
        <p:spPr bwMode="auto">
          <a:xfrm>
            <a:off x="5303608" y="3628322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30A083A-8429-4DBD-89F4-8437AB3D063F}"/>
              </a:ext>
            </a:extLst>
          </p:cNvPr>
          <p:cNvSpPr txBox="1"/>
          <p:nvPr/>
        </p:nvSpPr>
        <p:spPr bwMode="auto">
          <a:xfrm>
            <a:off x="5303760" y="3649192"/>
            <a:ext cx="144016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40      90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0AE2C5A-EC6C-4A17-BBC3-2283A0CA4D8F}"/>
              </a:ext>
            </a:extLst>
          </p:cNvPr>
          <p:cNvSpPr txBox="1"/>
          <p:nvPr/>
        </p:nvSpPr>
        <p:spPr bwMode="auto">
          <a:xfrm>
            <a:off x="9948352" y="4766415"/>
            <a:ext cx="608713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80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919C798-2D09-4D5B-98B9-22D4BA717F55}"/>
              </a:ext>
            </a:extLst>
          </p:cNvPr>
          <p:cNvSpPr txBox="1"/>
          <p:nvPr/>
        </p:nvSpPr>
        <p:spPr bwMode="auto">
          <a:xfrm>
            <a:off x="6188708" y="4722022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50 60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B85AF1-FDF1-4B15-A809-95821FCEAF83}"/>
              </a:ext>
            </a:extLst>
          </p:cNvPr>
          <p:cNvSpPr/>
          <p:nvPr/>
        </p:nvSpPr>
        <p:spPr bwMode="auto">
          <a:xfrm>
            <a:off x="1738215" y="4693778"/>
            <a:ext cx="1368000" cy="432000"/>
          </a:xfrm>
          <a:prstGeom prst="rect">
            <a:avLst/>
          </a:prstGeom>
          <a:solidFill>
            <a:srgbClr val="FFFFFF">
              <a:lumMod val="95000"/>
              <a:alpha val="32156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FA057C-681C-4C43-8161-456BAF4C9C71}"/>
              </a:ext>
            </a:extLst>
          </p:cNvPr>
          <p:cNvSpPr txBox="1"/>
          <p:nvPr/>
        </p:nvSpPr>
        <p:spPr bwMode="auto">
          <a:xfrm>
            <a:off x="1686907" y="472511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20 30 40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82B0CC7-492E-45F2-BC28-1FC7B3F4FC06}"/>
              </a:ext>
            </a:extLst>
          </p:cNvPr>
          <p:cNvSpPr txBox="1"/>
          <p:nvPr/>
        </p:nvSpPr>
        <p:spPr bwMode="auto">
          <a:xfrm>
            <a:off x="193736" y="555967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5  10 20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F3EAD78-2C23-4343-95D2-1588ED163BDE}"/>
              </a:ext>
            </a:extLst>
          </p:cNvPr>
          <p:cNvSpPr txBox="1"/>
          <p:nvPr/>
        </p:nvSpPr>
        <p:spPr bwMode="auto">
          <a:xfrm>
            <a:off x="1704862" y="555163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25 30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74D4008-C0D7-45C6-8300-C68E440E8E9A}"/>
              </a:ext>
            </a:extLst>
          </p:cNvPr>
          <p:cNvSpPr txBox="1"/>
          <p:nvPr/>
        </p:nvSpPr>
        <p:spPr bwMode="auto">
          <a:xfrm>
            <a:off x="3215680" y="5543744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35 40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BCF056-235E-4DCF-8D51-9C3C84323F22}"/>
              </a:ext>
            </a:extLst>
          </p:cNvPr>
          <p:cNvSpPr txBox="1"/>
          <p:nvPr/>
        </p:nvSpPr>
        <p:spPr bwMode="auto">
          <a:xfrm>
            <a:off x="4740221" y="552833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45 47 50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074B96-3AE8-467D-86C3-D68A430A16CE}"/>
              </a:ext>
            </a:extLst>
          </p:cNvPr>
          <p:cNvSpPr txBox="1"/>
          <p:nvPr/>
        </p:nvSpPr>
        <p:spPr bwMode="auto">
          <a:xfrm>
            <a:off x="6240016" y="5542643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55 60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B592394-2D51-4611-A8AA-1BE9B16830B5}"/>
              </a:ext>
            </a:extLst>
          </p:cNvPr>
          <p:cNvSpPr txBox="1"/>
          <p:nvPr/>
        </p:nvSpPr>
        <p:spPr bwMode="auto">
          <a:xfrm>
            <a:off x="7752184" y="552833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65 70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1BD70F3-0538-4617-A768-E22A24537B2C}"/>
              </a:ext>
            </a:extLst>
          </p:cNvPr>
          <p:cNvSpPr txBox="1"/>
          <p:nvPr/>
        </p:nvSpPr>
        <p:spPr bwMode="auto">
          <a:xfrm>
            <a:off x="9259390" y="5542643"/>
            <a:ext cx="660278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75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40550A-FD28-483E-AA8A-DAA480EF08D2}"/>
              </a:ext>
            </a:extLst>
          </p:cNvPr>
          <p:cNvSpPr txBox="1"/>
          <p:nvPr/>
        </p:nvSpPr>
        <p:spPr bwMode="auto">
          <a:xfrm>
            <a:off x="10788817" y="5551638"/>
            <a:ext cx="1368000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85 90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7187CD2-356E-446B-A40F-8534C3943017}"/>
              </a:ext>
            </a:extLst>
          </p:cNvPr>
          <p:cNvCxnSpPr>
            <a:endCxn id="20" idx="0"/>
          </p:cNvCxnSpPr>
          <p:nvPr/>
        </p:nvCxnSpPr>
        <p:spPr bwMode="auto">
          <a:xfrm flipH="1">
            <a:off x="2422215" y="4060322"/>
            <a:ext cx="3097569" cy="63345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C0BF2DB-CA38-47D4-A3CB-C9FDD78C50E2}"/>
              </a:ext>
            </a:extLst>
          </p:cNvPr>
          <p:cNvCxnSpPr>
            <a:stCxn id="16" idx="2"/>
            <a:endCxn id="14" idx="0"/>
          </p:cNvCxnSpPr>
          <p:nvPr/>
        </p:nvCxnSpPr>
        <p:spPr bwMode="auto">
          <a:xfrm>
            <a:off x="5987608" y="4060322"/>
            <a:ext cx="864400" cy="57611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F58BD07-5D89-41E3-91A5-9CE53BC4CB0C}"/>
              </a:ext>
            </a:extLst>
          </p:cNvPr>
          <p:cNvCxnSpPr>
            <a:endCxn id="15" idx="0"/>
          </p:cNvCxnSpPr>
          <p:nvPr/>
        </p:nvCxnSpPr>
        <p:spPr bwMode="auto">
          <a:xfrm>
            <a:off x="6455888" y="4060322"/>
            <a:ext cx="4201869" cy="68212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70F88A4-C7D5-458F-ACC6-C9B8ED1298B9}"/>
              </a:ext>
            </a:extLst>
          </p:cNvPr>
          <p:cNvCxnSpPr/>
          <p:nvPr/>
        </p:nvCxnSpPr>
        <p:spPr bwMode="auto">
          <a:xfrm flipH="1">
            <a:off x="813323" y="5133481"/>
            <a:ext cx="998504" cy="39452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18E950F-44D4-4ACF-A91A-C5A4B444F35A}"/>
              </a:ext>
            </a:extLst>
          </p:cNvPr>
          <p:cNvCxnSpPr>
            <a:stCxn id="13" idx="2"/>
            <a:endCxn id="11" idx="0"/>
          </p:cNvCxnSpPr>
          <p:nvPr/>
        </p:nvCxnSpPr>
        <p:spPr bwMode="auto">
          <a:xfrm flipH="1">
            <a:off x="2387588" y="5144613"/>
            <a:ext cx="29398" cy="3600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E8EFB6D-FC94-4A0C-91E8-6EF13C487CEC}"/>
              </a:ext>
            </a:extLst>
          </p:cNvPr>
          <p:cNvCxnSpPr>
            <a:endCxn id="10" idx="0"/>
          </p:cNvCxnSpPr>
          <p:nvPr/>
        </p:nvCxnSpPr>
        <p:spPr bwMode="auto">
          <a:xfrm>
            <a:off x="2783480" y="5144613"/>
            <a:ext cx="1116200" cy="36008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7EAF618-9903-4437-9F38-0BB81406D948}"/>
              </a:ext>
            </a:extLst>
          </p:cNvPr>
          <p:cNvCxnSpPr>
            <a:endCxn id="9" idx="0"/>
          </p:cNvCxnSpPr>
          <p:nvPr/>
        </p:nvCxnSpPr>
        <p:spPr bwMode="auto">
          <a:xfrm flipH="1">
            <a:off x="5411848" y="5056135"/>
            <a:ext cx="935693" cy="440863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6932C38-C85C-4F93-9F7F-30FB207F4DE6}"/>
              </a:ext>
            </a:extLst>
          </p:cNvPr>
          <p:cNvCxnSpPr>
            <a:endCxn id="8" idx="0"/>
          </p:cNvCxnSpPr>
          <p:nvPr/>
        </p:nvCxnSpPr>
        <p:spPr bwMode="auto">
          <a:xfrm flipH="1">
            <a:off x="6924016" y="5067267"/>
            <a:ext cx="28684" cy="44513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96D39CB5-FA9F-4644-945C-8EC1A5776EAB}"/>
              </a:ext>
            </a:extLst>
          </p:cNvPr>
          <p:cNvCxnSpPr>
            <a:endCxn id="7" idx="0"/>
          </p:cNvCxnSpPr>
          <p:nvPr/>
        </p:nvCxnSpPr>
        <p:spPr bwMode="auto">
          <a:xfrm>
            <a:off x="7319984" y="5056135"/>
            <a:ext cx="1116200" cy="44856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60921A6-1AD2-4516-A345-B71CAC3E8299}"/>
              </a:ext>
            </a:extLst>
          </p:cNvPr>
          <p:cNvCxnSpPr>
            <a:endCxn id="6" idx="0"/>
          </p:cNvCxnSpPr>
          <p:nvPr/>
        </p:nvCxnSpPr>
        <p:spPr bwMode="auto">
          <a:xfrm flipH="1">
            <a:off x="9948352" y="5192728"/>
            <a:ext cx="319042" cy="319676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CE701CF-B97E-449F-9360-6AFB74FE9960}"/>
              </a:ext>
            </a:extLst>
          </p:cNvPr>
          <p:cNvCxnSpPr>
            <a:stCxn id="15" idx="2"/>
            <a:endCxn id="5" idx="0"/>
          </p:cNvCxnSpPr>
          <p:nvPr/>
        </p:nvCxnSpPr>
        <p:spPr bwMode="auto">
          <a:xfrm>
            <a:off x="10657757" y="5174449"/>
            <a:ext cx="802763" cy="33025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2F712F9-6C7F-4B9A-8835-9EC7E5444440}"/>
              </a:ext>
            </a:extLst>
          </p:cNvPr>
          <p:cNvSpPr txBox="1"/>
          <p:nvPr/>
        </p:nvSpPr>
        <p:spPr bwMode="auto">
          <a:xfrm>
            <a:off x="9706236" y="5541478"/>
            <a:ext cx="638084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80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ADF2325-909A-4D3A-BF0C-A8F1AB99AA4D}"/>
              </a:ext>
            </a:extLst>
          </p:cNvPr>
          <p:cNvSpPr txBox="1"/>
          <p:nvPr/>
        </p:nvSpPr>
        <p:spPr bwMode="auto">
          <a:xfrm>
            <a:off x="10353400" y="4777470"/>
            <a:ext cx="608713" cy="3693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lIns="121908" tIns="60954" rIns="121908" bIns="60954" rtlCol="0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90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CF85BFF-769C-4D10-807F-2E3FD4764EF3}"/>
              </a:ext>
            </a:extLst>
          </p:cNvPr>
          <p:cNvSpPr/>
          <p:nvPr/>
        </p:nvSpPr>
        <p:spPr>
          <a:xfrm>
            <a:off x="7030740" y="4736024"/>
            <a:ext cx="5084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21917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9CC00"/>
              </a:buClr>
              <a:buSzPct val="60000"/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70</a:t>
            </a:r>
            <a:endParaRPr lang="zh-CN" altLang="en-US" sz="20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4662F00-B205-4B8C-831F-602DCD1BD522}"/>
              </a:ext>
            </a:extLst>
          </p:cNvPr>
          <p:cNvSpPr/>
          <p:nvPr/>
        </p:nvSpPr>
        <p:spPr>
          <a:xfrm>
            <a:off x="5733371" y="361356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70</a:t>
            </a:r>
            <a:endParaRPr lang="zh-CN" altLang="en-US" sz="20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9AB9D5A-3DA9-404C-A1C6-F219AEFF8751}"/>
              </a:ext>
            </a:extLst>
          </p:cNvPr>
          <p:cNvSpPr/>
          <p:nvPr/>
        </p:nvSpPr>
        <p:spPr>
          <a:xfrm>
            <a:off x="5713966" y="3621269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solidFill>
                  <a:srgbClr val="000000"/>
                </a:solidFill>
                <a:latin typeface="Lucida Fax"/>
                <a:ea typeface="微软雅黑"/>
              </a:rPr>
              <a:t>60</a:t>
            </a:r>
            <a:endParaRPr lang="zh-CN" altLang="en-US" sz="20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6A9037-BB17-417E-A308-F5C766450274}"/>
              </a:ext>
            </a:extLst>
          </p:cNvPr>
          <p:cNvSpPr/>
          <p:nvPr/>
        </p:nvSpPr>
        <p:spPr>
          <a:xfrm>
            <a:off x="691230" y="1846991"/>
            <a:ext cx="11485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Lucida Fax"/>
                <a:ea typeface="微软雅黑"/>
              </a:rPr>
              <a:t>Delete 75</a:t>
            </a:r>
            <a:r>
              <a:rPr lang="zh-CN" altLang="en-US" sz="2400" dirty="0">
                <a:solidFill>
                  <a:srgbClr val="000000"/>
                </a:solidFill>
                <a:latin typeface="Lucida Fax"/>
                <a:ea typeface="微软雅黑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Lucida Fax"/>
                <a:ea typeface="微软雅黑"/>
              </a:rPr>
              <a:t>Underflow</a:t>
            </a:r>
            <a:r>
              <a:rPr lang="zh-CN" altLang="en-US" sz="2400" dirty="0">
                <a:solidFill>
                  <a:srgbClr val="000000"/>
                </a:solidFill>
                <a:latin typeface="Lucida Fax"/>
                <a:ea typeface="微软雅黑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Lucida Fax"/>
                <a:ea typeface="微软雅黑"/>
              </a:rPr>
              <a:t>Merge with right sibling, delete 80 in parent</a:t>
            </a:r>
            <a:endParaRPr lang="zh-CN" altLang="en-US" sz="24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C96EEB6-DBEA-483D-8202-21DCA0D7F715}"/>
              </a:ext>
            </a:extLst>
          </p:cNvPr>
          <p:cNvSpPr/>
          <p:nvPr/>
        </p:nvSpPr>
        <p:spPr>
          <a:xfrm>
            <a:off x="75605" y="2337734"/>
            <a:ext cx="10089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1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Lucida Fax"/>
                <a:ea typeface="微软雅黑"/>
              </a:rPr>
              <a:t>Parent node under flow, borrow a key from left sibling</a:t>
            </a:r>
            <a:endParaRPr lang="zh-CN" altLang="en-US" sz="24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A0017DB-EF06-4B34-A37E-14BB15998E4E}"/>
              </a:ext>
            </a:extLst>
          </p:cNvPr>
          <p:cNvSpPr/>
          <p:nvPr/>
        </p:nvSpPr>
        <p:spPr>
          <a:xfrm>
            <a:off x="75605" y="2741614"/>
            <a:ext cx="93052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lvl="1" defTabSz="121917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00"/>
                </a:solidFill>
                <a:latin typeface="Lucida Fax"/>
                <a:ea typeface="微软雅黑"/>
              </a:rPr>
              <a:t>Update root</a:t>
            </a:r>
            <a:endParaRPr lang="zh-CN" altLang="en-US" sz="3200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EC824DB5-1131-4D41-A523-5E13C35FF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447" y="718267"/>
            <a:ext cx="7847885" cy="8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60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M=3</a:t>
            </a:r>
            <a:r>
              <a:rPr lang="en-US" altLang="zh-CN" kern="0" dirty="0"/>
              <a:t>,</a:t>
            </a:r>
            <a:r>
              <a:rPr lang="zh-CN" altLang="en-US" kern="0" dirty="0"/>
              <a:t> </a:t>
            </a:r>
            <a:r>
              <a:rPr lang="en-US" altLang="zh-CN" kern="0" dirty="0"/>
              <a:t>Delete</a:t>
            </a:r>
            <a:r>
              <a:rPr lang="zh-CN" altLang="en-US" kern="0" dirty="0"/>
              <a:t> </a:t>
            </a:r>
            <a:r>
              <a:rPr lang="en-US" altLang="zh-CN" kern="0" dirty="0"/>
              <a:t>75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/>
              <a:uLnTx/>
              <a:uFillTx/>
              <a:latin typeface="Lucida Fax" panose="02060602050505020204" pitchFamily="18" charset="0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6492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0.03151 -0.003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-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0.08606 -0.001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0.00139 L 0.24466 0.0085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34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0.13034 0.0018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13034 0.0006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8" grpId="0"/>
      <p:bldP spid="27" grpId="0"/>
      <p:bldP spid="28" grpId="0"/>
      <p:bldP spid="29" grpId="0"/>
      <p:bldP spid="41" grpId="0"/>
      <p:bldP spid="43" grpId="0"/>
      <p:bldP spid="44" grpId="0"/>
      <p:bldP spid="44" grpId="1"/>
      <p:bldP spid="45" grpId="0"/>
      <p:bldP spid="46" grpId="0"/>
      <p:bldP spid="46" grpId="1"/>
      <p:bldP spid="47" grpId="0"/>
      <p:bldP spid="47" grpId="1"/>
      <p:bldP spid="4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11C01-9F9A-4EA9-9B1C-9EE542E4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Variant of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D97E8-DACE-402A-9FC2-DD07B076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different orders for leave and non-leave nodes</a:t>
            </a:r>
          </a:p>
          <a:p>
            <a:r>
              <a:rPr lang="en-US" altLang="zh-CN" dirty="0"/>
              <a:t>Non-leave nodes form B Tree</a:t>
            </a:r>
          </a:p>
          <a:p>
            <a:r>
              <a:rPr lang="en-US" altLang="zh-CN" dirty="0"/>
              <a:t>Leave nodes contain all keys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31A51-0D6C-4A15-8D57-4C56504F2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D0FD2ABF-AD09-41C6-B046-132B46DFD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703731"/>
              </p:ext>
            </p:extLst>
          </p:nvPr>
        </p:nvGraphicFramePr>
        <p:xfrm>
          <a:off x="1631504" y="3645024"/>
          <a:ext cx="838835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幻灯片" r:id="rId3" imgW="508913" imgH="381127" progId="PowerPoint.Slide.8">
                  <p:embed/>
                </p:oleObj>
              </mc:Choice>
              <mc:Fallback>
                <p:oleObj name="幻灯片" r:id="rId3" imgW="508913" imgH="381127" progId="PowerPoint.Slide.8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b="63220"/>
                      <a:stretch>
                        <a:fillRect/>
                      </a:stretch>
                    </p:blipFill>
                    <p:spPr bwMode="auto">
                      <a:xfrm>
                        <a:off x="1631504" y="3645024"/>
                        <a:ext cx="8388350" cy="210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41597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2E95B-683E-45C7-B8DF-1E001140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B9582E-86B7-403B-8E61-953A9B299A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2F78993-5DD4-4732-9768-A85AE489F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670" y="1101689"/>
            <a:ext cx="3670245" cy="6461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342831" indent="-342831">
              <a:spcBef>
                <a:spcPct val="600000"/>
              </a:spcBef>
            </a:pPr>
            <a:r>
              <a:rPr lang="en-US" altLang="zh-CN" sz="3599" kern="0" dirty="0"/>
              <a:t>Delete key 33</a:t>
            </a:r>
            <a:endParaRPr lang="en-US" altLang="zh-CN" sz="2799" kern="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718B7BA-FA76-42AA-B8CE-0AEEDDC2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98" y="2255857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9D385E6B-8B90-4BC2-A201-C6DAC8F20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540" y="2255857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2B6C98CB-D527-40DF-BEB5-5E1F90A6F1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7670" y="2255857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3767742-1322-4EDF-851D-30BDAF40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190" y="3408382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5239524E-30A8-42C7-A065-4A4873CB2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1732" y="3408382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5A5DCD51-BE35-4F32-8060-BA0A37677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7862" y="3408382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5E6F111B-9DD8-4C10-9F25-21FB240A1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936" y="3408382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05EC1D6E-7A41-4AFD-9516-CA8AC9763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7478" y="3408382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74E4CFF8-F1C9-448D-ACA4-5048CDF64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3607" y="3408382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D2B767F8-045E-4472-BA8C-22134CF5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7000" y="2327295"/>
            <a:ext cx="50835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33</a:t>
            </a: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C139B40E-5A0F-4EE0-9B1F-072EDC94F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192" y="3479820"/>
            <a:ext cx="50835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C181174B-8E3D-4424-B847-C3BF0C7F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321" y="3479820"/>
            <a:ext cx="50835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8DA6C107-420D-49AB-9F77-F819DC0BD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358" y="3479820"/>
            <a:ext cx="508355" cy="400110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48</a:t>
            </a:r>
          </a:p>
        </p:txBody>
      </p:sp>
      <p:sp>
        <p:nvSpPr>
          <p:cNvPr id="19" name="Rectangle 26">
            <a:extLst>
              <a:ext uri="{FF2B5EF4-FFF2-40B4-BE49-F238E27FC236}">
                <a16:creationId xmlns:a16="http://schemas.microsoft.com/office/drawing/2014/main" id="{4D4E4032-31D7-4A87-B9F3-1DFD1AA60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810" y="4487881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4BE6B413-11D9-486D-8217-A0592561A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13" y="4487881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DE69602A-879F-4E56-ACA2-C93A54512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379" y="4487881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FEE99C79-9EB7-484A-8407-9460BB17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4269" y="4487881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Rectangle 30">
            <a:extLst>
              <a:ext uri="{FF2B5EF4-FFF2-40B4-BE49-F238E27FC236}">
                <a16:creationId xmlns:a16="http://schemas.microsoft.com/office/drawing/2014/main" id="{780F0EE6-4CF9-4B8D-9A55-6ADE64F75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912" y="4487881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Text Box 31">
            <a:extLst>
              <a:ext uri="{FF2B5EF4-FFF2-40B4-BE49-F238E27FC236}">
                <a16:creationId xmlns:a16="http://schemas.microsoft.com/office/drawing/2014/main" id="{0B1156C1-2AAC-46DB-AF39-B9575B19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186" y="4568844"/>
            <a:ext cx="1094919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10 12 15</a:t>
            </a:r>
          </a:p>
        </p:txBody>
      </p:sp>
      <p:sp>
        <p:nvSpPr>
          <p:cNvPr id="25" name="Text Box 32">
            <a:extLst>
              <a:ext uri="{FF2B5EF4-FFF2-40B4-BE49-F238E27FC236}">
                <a16:creationId xmlns:a16="http://schemas.microsoft.com/office/drawing/2014/main" id="{A29A4962-E19E-42C3-A722-D42D47F88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5193" y="4560906"/>
            <a:ext cx="1745587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18 19 20 21 22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3B5EBC4E-BD5E-41FC-BB7B-A0EC9C2DB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799" y="4560906"/>
            <a:ext cx="1094919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23 30 31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E475FF7B-C65C-4AC6-A390-1FC2EF8B7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780" y="4568844"/>
            <a:ext cx="444249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33</a:t>
            </a:r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1195C017-AF25-4114-A41F-EAC2D90C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107" y="4560906"/>
            <a:ext cx="769585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45 47</a:t>
            </a:r>
          </a:p>
        </p:txBody>
      </p:sp>
      <p:sp>
        <p:nvSpPr>
          <p:cNvPr id="29" name="Text Box 36">
            <a:extLst>
              <a:ext uri="{FF2B5EF4-FFF2-40B4-BE49-F238E27FC236}">
                <a16:creationId xmlns:a16="http://schemas.microsoft.com/office/drawing/2014/main" id="{18A7125F-5B17-4551-9624-553E8E86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331" y="4560906"/>
            <a:ext cx="1094919" cy="338554"/>
          </a:xfrm>
          <a:prstGeom prst="rect">
            <a:avLst/>
          </a:prstGeom>
          <a:noFill/>
          <a:ln w="317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48 50 52</a:t>
            </a:r>
          </a:p>
        </p:txBody>
      </p:sp>
      <p:sp>
        <p:nvSpPr>
          <p:cNvPr id="30" name="Line 37">
            <a:extLst>
              <a:ext uri="{FF2B5EF4-FFF2-40B4-BE49-F238E27FC236}">
                <a16:creationId xmlns:a16="http://schemas.microsoft.com/office/drawing/2014/main" id="{EBA64917-9496-4C4E-8440-23DBD6173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0763" y="4703781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571B6F10-0694-4DDD-A91F-57318F085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4529" y="4703781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Line 39">
            <a:extLst>
              <a:ext uri="{FF2B5EF4-FFF2-40B4-BE49-F238E27FC236}">
                <a16:creationId xmlns:a16="http://schemas.microsoft.com/office/drawing/2014/main" id="{A5BEE00C-CE02-4E34-8779-A13CCDD1C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295" y="4703781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3" name="Line 40">
            <a:extLst>
              <a:ext uri="{FF2B5EF4-FFF2-40B4-BE49-F238E27FC236}">
                <a16:creationId xmlns:a16="http://schemas.microsoft.com/office/drawing/2014/main" id="{287296D5-6C0A-4D93-8D11-7B119B003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2061" y="4703781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Line 41">
            <a:extLst>
              <a:ext uri="{FF2B5EF4-FFF2-40B4-BE49-F238E27FC236}">
                <a16:creationId xmlns:a16="http://schemas.microsoft.com/office/drawing/2014/main" id="{4C772570-824D-4E0D-BA48-FBB41933A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9171" y="2760681"/>
            <a:ext cx="1080837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22C1DBD4-1225-470B-959C-99490E0DD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9363" y="3911620"/>
            <a:ext cx="1080837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FA10D25B-4EFB-49AD-B956-FA9FEDF7E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5944" y="3911620"/>
            <a:ext cx="179271" cy="5730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DA9A7EF7-397A-4240-874A-173507392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8698" y="2760681"/>
            <a:ext cx="2736217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Line 45">
            <a:extLst>
              <a:ext uri="{FF2B5EF4-FFF2-40B4-BE49-F238E27FC236}">
                <a16:creationId xmlns:a16="http://schemas.microsoft.com/office/drawing/2014/main" id="{4D2076C8-2C79-4474-9CDE-62FFB7CF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321" y="3911620"/>
            <a:ext cx="504708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Line 46">
            <a:extLst>
              <a:ext uri="{FF2B5EF4-FFF2-40B4-BE49-F238E27FC236}">
                <a16:creationId xmlns:a16="http://schemas.microsoft.com/office/drawing/2014/main" id="{AD7636AF-00C2-4D41-BD9A-CB16A1D3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5021" y="3911620"/>
            <a:ext cx="1728387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Line 47">
            <a:extLst>
              <a:ext uri="{FF2B5EF4-FFF2-40B4-BE49-F238E27FC236}">
                <a16:creationId xmlns:a16="http://schemas.microsoft.com/office/drawing/2014/main" id="{F0146F20-A5D1-4B66-AAB9-1EB852D8A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7646" y="3911620"/>
            <a:ext cx="1583958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41" name="AutoShape 48">
            <a:extLst>
              <a:ext uri="{FF2B5EF4-FFF2-40B4-BE49-F238E27FC236}">
                <a16:creationId xmlns:a16="http://schemas.microsoft.com/office/drawing/2014/main" id="{133C11F4-715E-4228-B996-BBC576415B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78" y="3695719"/>
            <a:ext cx="242355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</p:cxnSp>
      <p:sp>
        <p:nvSpPr>
          <p:cNvPr id="42" name="Text Box 49">
            <a:extLst>
              <a:ext uri="{FF2B5EF4-FFF2-40B4-BE49-F238E27FC236}">
                <a16:creationId xmlns:a16="http://schemas.microsoft.com/office/drawing/2014/main" id="{19079BCA-CA4B-41D5-973B-17F3E396D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869" y="2971309"/>
            <a:ext cx="19436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831" indent="-342831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Underflow</a:t>
            </a:r>
            <a:endParaRPr lang="zh-CN" altLang="en-US" sz="2000" b="1" dirty="0">
              <a:solidFill>
                <a:srgbClr val="FF66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E9FC8DF0-E2DE-4DBE-93B4-AB36800D9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32410" y="3450736"/>
            <a:ext cx="571372" cy="1017579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Text Box 51">
            <a:extLst>
              <a:ext uri="{FF2B5EF4-FFF2-40B4-BE49-F238E27FC236}">
                <a16:creationId xmlns:a16="http://schemas.microsoft.com/office/drawing/2014/main" id="{E5D74F82-6BDE-49DF-A343-7AE52B040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186" y="5796138"/>
            <a:ext cx="10166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Merge</a:t>
            </a:r>
            <a:endParaRPr lang="zh-CN" altLang="en-US" sz="2000" b="1" dirty="0">
              <a:solidFill>
                <a:srgbClr val="FF66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77078702-D08E-4665-A14D-028E045E9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2521" y="4919681"/>
            <a:ext cx="598523" cy="86677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5DB0792D-97B1-4E51-B4A8-64FF942B9C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4529" y="4919681"/>
            <a:ext cx="312644" cy="86677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Rectangle 54">
            <a:extLst>
              <a:ext uri="{FF2B5EF4-FFF2-40B4-BE49-F238E27FC236}">
                <a16:creationId xmlns:a16="http://schemas.microsoft.com/office/drawing/2014/main" id="{67B13477-7D92-4255-8955-98E5F0F1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959" y="5353067"/>
            <a:ext cx="8561959" cy="584647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463" lvl="1" defTabSz="1218926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55000"/>
              <a:buFont typeface="Wingdings" pitchFamily="2" charset="2"/>
              <a:buChar char="n"/>
            </a:pP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Leave order 5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Non-leave order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    </a:t>
            </a:r>
          </a:p>
        </p:txBody>
      </p:sp>
    </p:spTree>
    <p:extLst>
      <p:ext uri="{BB962C8B-B14F-4D97-AF65-F5344CB8AC3E}">
        <p14:creationId xmlns:p14="http://schemas.microsoft.com/office/powerpoint/2010/main" val="69766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/>
      <p:bldP spid="42" grpId="0"/>
      <p:bldP spid="43" grpId="0" animBg="1"/>
      <p:bldP spid="44" grpId="0"/>
      <p:bldP spid="45" grpId="0" animBg="1"/>
      <p:bldP spid="4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1CF67-CED8-498D-AAA8-6B2F5D5D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AE5D1-0F05-40A0-8FEB-93B0A2E3CD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610A1CD3-A839-467B-B0DF-8F1184498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871" y="2276946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Line 4">
            <a:extLst>
              <a:ext uri="{FF2B5EF4-FFF2-40B4-BE49-F238E27FC236}">
                <a16:creationId xmlns:a16="http://schemas.microsoft.com/office/drawing/2014/main" id="{8D6C13FC-A88C-468B-A034-E95925F18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9413" y="2276946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D4C08836-85EC-4C4E-A1C4-3092C79E6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5543" y="2276946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E3AB4BED-1DB1-42E7-9A7A-FEE916BA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063" y="3429471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187A1A44-E7B9-4197-AD13-08AB09497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605" y="3429471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CE54DBA2-8E88-442E-BB5D-D4A319DFE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35" y="3429471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6CCBDC64-B080-450E-BAAB-C803A2108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809" y="3429471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10">
            <a:extLst>
              <a:ext uri="{FF2B5EF4-FFF2-40B4-BE49-F238E27FC236}">
                <a16:creationId xmlns:a16="http://schemas.microsoft.com/office/drawing/2014/main" id="{EF69A9FE-70D8-47CB-BC9C-6818C4D04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5351" y="3429471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AEA6DC80-B703-4610-BA89-0EE807330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1480" y="3429471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Text Box 12">
            <a:extLst>
              <a:ext uri="{FF2B5EF4-FFF2-40B4-BE49-F238E27FC236}">
                <a16:creationId xmlns:a16="http://schemas.microsoft.com/office/drawing/2014/main" id="{755AE900-7201-4B8F-81A6-AD151E47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872" y="2348384"/>
            <a:ext cx="5083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33</a:t>
            </a:r>
          </a:p>
        </p:txBody>
      </p:sp>
      <p:sp>
        <p:nvSpPr>
          <p:cNvPr id="53" name="Text Box 13">
            <a:extLst>
              <a:ext uri="{FF2B5EF4-FFF2-40B4-BE49-F238E27FC236}">
                <a16:creationId xmlns:a16="http://schemas.microsoft.com/office/drawing/2014/main" id="{2446EA2D-CABB-4BEE-9A22-6A9293C6C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065" y="3500909"/>
            <a:ext cx="5083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</a:t>
            </a:r>
          </a:p>
        </p:txBody>
      </p:sp>
      <p:sp>
        <p:nvSpPr>
          <p:cNvPr id="54" name="Text Box 14">
            <a:extLst>
              <a:ext uri="{FF2B5EF4-FFF2-40B4-BE49-F238E27FC236}">
                <a16:creationId xmlns:a16="http://schemas.microsoft.com/office/drawing/2014/main" id="{239271FA-3A74-478A-A1A6-1B16E4914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94" y="3500909"/>
            <a:ext cx="5083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83C73FF9-F3B3-41EF-80C1-B8BC14A4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83" y="4508972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id="{845C7578-1A45-420F-AE4C-0FB114136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735" y="4508972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Rectangle 18">
            <a:extLst>
              <a:ext uri="{FF2B5EF4-FFF2-40B4-BE49-F238E27FC236}">
                <a16:creationId xmlns:a16="http://schemas.microsoft.com/office/drawing/2014/main" id="{8392EF73-DD74-4D55-A5D7-02A3C7FB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7526" y="4508972"/>
            <a:ext cx="1727600" cy="50388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D06B6E69-3855-4412-978F-08932A7F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317" y="4508972"/>
            <a:ext cx="1727600" cy="503883"/>
          </a:xfrm>
          <a:prstGeom prst="rect">
            <a:avLst/>
          </a:prstGeom>
          <a:noFill/>
          <a:ln w="349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D08D9885-B848-4592-8530-F2D0140CF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059" y="4589934"/>
            <a:ext cx="1094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10 12 15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B691604B-E47E-4B33-86F3-B77C972FA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2315" y="4581996"/>
            <a:ext cx="17455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18 19 20 21 22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0FDF9AD3-AED1-4A0A-8D25-B42E885E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8946" y="4581996"/>
            <a:ext cx="1094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23 30 31</a:t>
            </a: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CAAA08A0-165C-4529-A583-03AB4156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897" y="4581996"/>
            <a:ext cx="1745587" cy="661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45 47 48 50 52</a:t>
            </a:r>
          </a:p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3" name="Line 27">
            <a:extLst>
              <a:ext uri="{FF2B5EF4-FFF2-40B4-BE49-F238E27FC236}">
                <a16:creationId xmlns:a16="http://schemas.microsoft.com/office/drawing/2014/main" id="{0C62B97E-B7FA-4909-841A-437FFE8641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7885" y="4724871"/>
            <a:ext cx="21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Line 28">
            <a:extLst>
              <a:ext uri="{FF2B5EF4-FFF2-40B4-BE49-F238E27FC236}">
                <a16:creationId xmlns:a16="http://schemas.microsoft.com/office/drawing/2014/main" id="{511AD79E-C55B-4DD8-8951-F8E238F31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1676" y="4724871"/>
            <a:ext cx="21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Line 29">
            <a:extLst>
              <a:ext uri="{FF2B5EF4-FFF2-40B4-BE49-F238E27FC236}">
                <a16:creationId xmlns:a16="http://schemas.microsoft.com/office/drawing/2014/main" id="{2F7BFB3C-34FC-4C88-8CAC-FFB4ACF3C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467" y="4724871"/>
            <a:ext cx="215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6" name="Line 31">
            <a:extLst>
              <a:ext uri="{FF2B5EF4-FFF2-40B4-BE49-F238E27FC236}">
                <a16:creationId xmlns:a16="http://schemas.microsoft.com/office/drawing/2014/main" id="{BBC2DE74-B860-4722-AE41-FBF9B2B9E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7044" y="2781771"/>
            <a:ext cx="1080837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DD76A055-775D-452F-9805-EE6E3BA599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7236" y="3932710"/>
            <a:ext cx="1080837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8" name="Line 33">
            <a:extLst>
              <a:ext uri="{FF2B5EF4-FFF2-40B4-BE49-F238E27FC236}">
                <a16:creationId xmlns:a16="http://schemas.microsoft.com/office/drawing/2014/main" id="{2B7DF57B-E738-4FFA-85A6-767816BEBF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6494" y="3932711"/>
            <a:ext cx="76181" cy="57531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9" name="Line 34">
            <a:extLst>
              <a:ext uri="{FF2B5EF4-FFF2-40B4-BE49-F238E27FC236}">
                <a16:creationId xmlns:a16="http://schemas.microsoft.com/office/drawing/2014/main" id="{F4E41318-108D-4410-BEDF-F159C651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6571" y="2781771"/>
            <a:ext cx="2736217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0" name="Line 35">
            <a:extLst>
              <a:ext uri="{FF2B5EF4-FFF2-40B4-BE49-F238E27FC236}">
                <a16:creationId xmlns:a16="http://schemas.microsoft.com/office/drawing/2014/main" id="{3848C14B-1FFF-4492-B661-77E2DD1AF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94" y="3932710"/>
            <a:ext cx="50470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1" name="Line 36">
            <a:extLst>
              <a:ext uri="{FF2B5EF4-FFF2-40B4-BE49-F238E27FC236}">
                <a16:creationId xmlns:a16="http://schemas.microsoft.com/office/drawing/2014/main" id="{D0DEE652-AE3D-4F4A-A86B-3C0CE3F1A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894" y="3932710"/>
            <a:ext cx="1728387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2" name="AutoShape 38">
            <a:extLst>
              <a:ext uri="{FF2B5EF4-FFF2-40B4-BE49-F238E27FC236}">
                <a16:creationId xmlns:a16="http://schemas.microsoft.com/office/drawing/2014/main" id="{6037C1D3-76FF-4D9B-A80F-AD74E1BAC7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3451" y="3716809"/>
            <a:ext cx="2423551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</p:cxnSp>
      <p:sp>
        <p:nvSpPr>
          <p:cNvPr id="73" name="Text Box 41">
            <a:extLst>
              <a:ext uri="{FF2B5EF4-FFF2-40B4-BE49-F238E27FC236}">
                <a16:creationId xmlns:a16="http://schemas.microsoft.com/office/drawing/2014/main" id="{23C07A01-EE4D-4579-9FF9-51765B59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008" y="1629247"/>
            <a:ext cx="199344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831" indent="-342831" defTabSz="1218926" eaLnBrk="1" fontAlgn="auto" hangingPunct="1">
              <a:spcBef>
                <a:spcPct val="60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Underflow</a:t>
            </a:r>
            <a:endParaRPr lang="zh-CN" altLang="en-US" sz="2000" b="1" dirty="0">
              <a:solidFill>
                <a:srgbClr val="FF66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Line 42">
            <a:extLst>
              <a:ext uri="{FF2B5EF4-FFF2-40B4-BE49-F238E27FC236}">
                <a16:creationId xmlns:a16="http://schemas.microsoft.com/office/drawing/2014/main" id="{24E24D19-9778-4B16-BBA6-64D4D2748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2788" y="1989610"/>
            <a:ext cx="647550" cy="143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Text Box 43">
            <a:extLst>
              <a:ext uri="{FF2B5EF4-FFF2-40B4-BE49-F238E27FC236}">
                <a16:creationId xmlns:a16="http://schemas.microsoft.com/office/drawing/2014/main" id="{F8ACCF9A-701F-418F-8AFA-ACEAB1CE0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601" y="1484784"/>
            <a:ext cx="268542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FF66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Redistribution</a:t>
            </a:r>
            <a:endParaRPr lang="zh-CN" altLang="en-US" sz="2000" b="1" dirty="0">
              <a:solidFill>
                <a:srgbClr val="FF660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Line 44">
            <a:extLst>
              <a:ext uri="{FF2B5EF4-FFF2-40B4-BE49-F238E27FC236}">
                <a16:creationId xmlns:a16="http://schemas.microsoft.com/office/drawing/2014/main" id="{8710468B-9CA4-4A61-8B6F-D24C198F3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7131" y="1845147"/>
            <a:ext cx="2015658" cy="14398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7" name="Line 45">
            <a:extLst>
              <a:ext uri="{FF2B5EF4-FFF2-40B4-BE49-F238E27FC236}">
                <a16:creationId xmlns:a16="http://schemas.microsoft.com/office/drawing/2014/main" id="{9EA7C73D-907C-41AA-B64A-817FC75D01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1193" y="1845146"/>
            <a:ext cx="1439529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9" name="Text Box 4">
            <a:extLst>
              <a:ext uri="{FF2B5EF4-FFF2-40B4-BE49-F238E27FC236}">
                <a16:creationId xmlns:a16="http://schemas.microsoft.com/office/drawing/2014/main" id="{5C4C6471-DA02-4803-ADDB-CFEE6357B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670" y="1101689"/>
            <a:ext cx="3670245" cy="6461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342831" indent="-342831">
              <a:spcBef>
                <a:spcPct val="600000"/>
              </a:spcBef>
            </a:pPr>
            <a:r>
              <a:rPr lang="en-US" altLang="zh-CN" sz="3599" kern="0" dirty="0"/>
              <a:t>Delete key 33</a:t>
            </a:r>
            <a:endParaRPr lang="en-US" altLang="zh-CN" sz="2799" kern="0" dirty="0"/>
          </a:p>
        </p:txBody>
      </p:sp>
      <p:sp>
        <p:nvSpPr>
          <p:cNvPr id="80" name="Rectangle 54">
            <a:extLst>
              <a:ext uri="{FF2B5EF4-FFF2-40B4-BE49-F238E27FC236}">
                <a16:creationId xmlns:a16="http://schemas.microsoft.com/office/drawing/2014/main" id="{E7969ADC-E103-4821-B05B-9D2D5A8DA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959" y="5353067"/>
            <a:ext cx="8561959" cy="584647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463" lvl="1" defTabSz="1218926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55000"/>
              <a:buFont typeface="Wingdings" pitchFamily="2" charset="2"/>
              <a:buChar char="n"/>
            </a:pP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Leave order 5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Non-leave order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    </a:t>
            </a:r>
          </a:p>
        </p:txBody>
      </p:sp>
    </p:spTree>
    <p:extLst>
      <p:ext uri="{BB962C8B-B14F-4D97-AF65-F5344CB8AC3E}">
        <p14:creationId xmlns:p14="http://schemas.microsoft.com/office/powerpoint/2010/main" val="167611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5" grpId="0"/>
      <p:bldP spid="76" grpId="0" animBg="1"/>
      <p:bldP spid="7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C1C9A-64E1-474A-AD4A-FE824B55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352B0-7261-4BE7-BFF3-C03C7D970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FF6BFEA-D11A-4775-AA64-70EAACB35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691" y="2060848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5AE90327-0304-44B1-AF8F-B747145E57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1233" y="2060848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5BDE9BF-4F2A-4915-B063-33AE2866B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363" y="2060848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34ED73-EFFC-443B-87FD-4A0BC928C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83" y="3213373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3126717-F87E-4C13-B776-9D27A8CE5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1425" y="3213373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D3D05CE-4AC2-4485-ACE4-06C325F06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554" y="3213373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B319C7-6B27-4509-8B03-AED3D608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2629" y="3213373"/>
            <a:ext cx="1726800" cy="504825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3221BFF4-62DC-475E-9562-84F3D7CB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7171" y="3213373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501E80C5-FDF0-403A-B49E-04BB8A17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3300" y="3213373"/>
            <a:ext cx="0" cy="5048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9D35CB0-5A58-4DD3-867F-B9C99EF46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631" y="3284811"/>
            <a:ext cx="5083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33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A47C7523-0C38-4695-9555-006A92FC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884" y="3284811"/>
            <a:ext cx="50835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8FE59519-5DEB-4547-9478-94F5E432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691" y="2132286"/>
            <a:ext cx="5078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A755B76-6E38-41EC-9EA5-F0A29439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4292872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8E95483-FB1A-4B61-A79D-D1FD72830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926" y="4292872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909C983-2C4E-4C13-935E-F0D47AF3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421" y="4292872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53F87C2-58E8-45F2-BB6B-A33D511C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635" y="4292872"/>
            <a:ext cx="1727600" cy="503883"/>
          </a:xfrm>
          <a:prstGeom prst="rect">
            <a:avLst/>
          </a:prstGeom>
          <a:noFill/>
          <a:ln w="317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F89EC4F1-E089-4144-A3A6-208E4BDD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879" y="4373835"/>
            <a:ext cx="1094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10 12 15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4F3B7DFC-AE81-44FB-8B85-D46C49E6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6" y="4365897"/>
            <a:ext cx="1745587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18 19 20 21 22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3E33ED8C-B8FA-4EAF-BF96-6445A45E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842" y="4365897"/>
            <a:ext cx="1094919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23 30 31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86673394-68FE-47DF-984A-30228ECF9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2216" y="4365898"/>
            <a:ext cx="1745587" cy="6615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45 47 48 50 52</a:t>
            </a:r>
          </a:p>
          <a:p>
            <a:pPr marL="342831" indent="-342831" defTabSz="1218926" eaLnBrk="1" fontAlgn="auto" hangingPunct="1">
              <a:spcBef>
                <a:spcPts val="600"/>
              </a:spcBef>
              <a:spcAft>
                <a:spcPts val="0"/>
              </a:spcAft>
            </a:pPr>
            <a:endParaRPr lang="en-US" altLang="zh-CN" sz="16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2A56DB98-F72F-4A77-A832-8B16FBE13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076" y="4508772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41D2F1B5-25C8-434B-A513-9E84550C9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785" y="4508772"/>
            <a:ext cx="215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C3A49FB6-8940-47BA-8892-70E48C8205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8863" y="2565672"/>
            <a:ext cx="1080837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BF374429-E28B-4B3D-A1BE-DCDEBCFC0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9055" y="3716611"/>
            <a:ext cx="1080837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75878D69-44AC-4107-A4AF-8FB3E1735E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8200" y="3716611"/>
            <a:ext cx="215850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EA549F29-E291-4315-93FA-825E24CDC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8391" y="2565672"/>
            <a:ext cx="2736217" cy="6477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34604346-446D-4403-95D5-5688291A1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3014" y="3716611"/>
            <a:ext cx="504708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BCB50336-FC52-47D6-B9B1-585D746E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8759" y="3716611"/>
            <a:ext cx="1152258" cy="5762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defTabSz="1218926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3" name="AutoShape 32">
            <a:extLst>
              <a:ext uri="{FF2B5EF4-FFF2-40B4-BE49-F238E27FC236}">
                <a16:creationId xmlns:a16="http://schemas.microsoft.com/office/drawing/2014/main" id="{468B0BFC-5646-4E81-8DCA-FEDC073FBA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15271" y="3500710"/>
            <a:ext cx="2423551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</p:cxnSp>
      <p:cxnSp>
        <p:nvCxnSpPr>
          <p:cNvPr id="34" name="AutoShape 38">
            <a:extLst>
              <a:ext uri="{FF2B5EF4-FFF2-40B4-BE49-F238E27FC236}">
                <a16:creationId xmlns:a16="http://schemas.microsoft.com/office/drawing/2014/main" id="{8A278F47-9E1C-4D54-98E7-605F42839A02}"/>
              </a:ext>
            </a:extLst>
          </p:cNvPr>
          <p:cNvCxnSpPr>
            <a:cxnSpLocks noChangeShapeType="1"/>
            <a:stCxn id="22" idx="3"/>
            <a:endCxn id="19" idx="1"/>
          </p:cNvCxnSpPr>
          <p:nvPr/>
        </p:nvCxnSpPr>
        <p:spPr bwMode="auto">
          <a:xfrm>
            <a:off x="5198092" y="4535174"/>
            <a:ext cx="1422329" cy="9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</p:cxnSp>
      <p:sp>
        <p:nvSpPr>
          <p:cNvPr id="35" name="Text Box 4">
            <a:extLst>
              <a:ext uri="{FF2B5EF4-FFF2-40B4-BE49-F238E27FC236}">
                <a16:creationId xmlns:a16="http://schemas.microsoft.com/office/drawing/2014/main" id="{A5ADBC0A-F039-403A-AB74-2FB33067D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670" y="1101689"/>
            <a:ext cx="3670245" cy="6461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 b="1">
                <a:solidFill>
                  <a:schemeClr val="tx2"/>
                </a:solidFill>
                <a:latin typeface="+mn-lt"/>
                <a:ea typeface="+mj-ea"/>
                <a:cs typeface="宋体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宋体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marL="342831" indent="-342831">
              <a:spcBef>
                <a:spcPct val="600000"/>
              </a:spcBef>
            </a:pPr>
            <a:r>
              <a:rPr lang="en-US" altLang="zh-CN" sz="3599" kern="0" dirty="0"/>
              <a:t>Delete key 33</a:t>
            </a:r>
            <a:endParaRPr lang="en-US" altLang="zh-CN" sz="2799" kern="0" dirty="0"/>
          </a:p>
        </p:txBody>
      </p:sp>
      <p:sp>
        <p:nvSpPr>
          <p:cNvPr id="36" name="Rectangle 54">
            <a:extLst>
              <a:ext uri="{FF2B5EF4-FFF2-40B4-BE49-F238E27FC236}">
                <a16:creationId xmlns:a16="http://schemas.microsoft.com/office/drawing/2014/main" id="{B046F5FE-AA03-404C-B420-0B790ECE1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959" y="5353067"/>
            <a:ext cx="8561959" cy="584647"/>
          </a:xfrm>
          <a:prstGeom prst="rect">
            <a:avLst/>
          </a:prstGeom>
          <a:noFill/>
          <a:ln w="3175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609463" lvl="1" defTabSz="1218926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ct val="55000"/>
              <a:buFont typeface="Wingdings" pitchFamily="2" charset="2"/>
              <a:buChar char="n"/>
            </a:pP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Leave order 5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Non-leave order</a:t>
            </a:r>
            <a:r>
              <a:rPr lang="zh-CN" altLang="en-US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3199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    </a:t>
            </a:r>
          </a:p>
        </p:txBody>
      </p:sp>
    </p:spTree>
    <p:extLst>
      <p:ext uri="{BB962C8B-B14F-4D97-AF65-F5344CB8AC3E}">
        <p14:creationId xmlns:p14="http://schemas.microsoft.com/office/powerpoint/2010/main" val="24933537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8B2CA-903F-4009-89E5-E0CEA6F7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VS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8D767-424B-49EC-9B4B-8DA7B0FB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Node of B Tree: 3 fields</a:t>
            </a:r>
          </a:p>
          <a:p>
            <a:pPr lvl="1"/>
            <a:r>
              <a:rPr lang="en-US" altLang="zh-CN" dirty="0"/>
              <a:t>Key</a:t>
            </a:r>
          </a:p>
          <a:p>
            <a:pPr lvl="1"/>
            <a:r>
              <a:rPr lang="en-US" altLang="zh-CN" dirty="0"/>
              <a:t>Pointer to child nodes</a:t>
            </a:r>
          </a:p>
          <a:p>
            <a:pPr lvl="1"/>
            <a:r>
              <a:rPr lang="en-US" altLang="zh-CN" dirty="0"/>
              <a:t>Address in disk file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Node of B+ Tree: 2 fields</a:t>
            </a:r>
          </a:p>
          <a:p>
            <a:pPr lvl="1"/>
            <a:r>
              <a:rPr lang="en-US" altLang="zh-CN" dirty="0"/>
              <a:t>Key</a:t>
            </a:r>
          </a:p>
          <a:p>
            <a:pPr lvl="1"/>
            <a:r>
              <a:rPr lang="en-US" altLang="zh-CN" dirty="0"/>
              <a:t>Pointer to child nodes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6580F5-1BFF-4159-9FAC-21654367E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03306D-76DE-41C4-8B69-3E76DC8B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84" y="2626973"/>
            <a:ext cx="5199848" cy="2341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9395A-A4D8-4301-9879-038E1EBB9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64" y="1490243"/>
            <a:ext cx="5358124" cy="100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34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6BB3D-CE92-4ACD-B1F0-9AF8A58F1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84753-4234-45A7-A8C5-88A67D6F4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Linear index, secondary index</a:t>
            </a:r>
          </a:p>
          <a:p>
            <a:r>
              <a:rPr lang="en-US" altLang="zh-CN" dirty="0"/>
              <a:t>Inverted index</a:t>
            </a:r>
          </a:p>
          <a:p>
            <a:r>
              <a:rPr lang="en-US" altLang="zh-CN" dirty="0"/>
              <a:t>Static index (Multiway Tree)</a:t>
            </a:r>
          </a:p>
          <a:p>
            <a:r>
              <a:rPr lang="en-US" altLang="zh-CN" dirty="0"/>
              <a:t>Dynamic index (B/B+ trees)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22BD6E-77B2-4C40-8522-EF6A844C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03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12A3-D104-4ADC-8702-EF1B3443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VS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27620-B1ED-4CA2-A164-10CACF3CA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Denote the size of page block as </a:t>
            </a:r>
            <a:r>
              <a:rPr lang="en-US" altLang="zh-CN" i="1" dirty="0"/>
              <a:t>k</a:t>
            </a:r>
          </a:p>
          <a:p>
            <a:r>
              <a:rPr lang="en-US" altLang="zh-CN" dirty="0"/>
              <a:t>Assume key, pointer and address have equal size, </a:t>
            </a:r>
            <a:r>
              <a:rPr lang="en-US" altLang="zh-CN" i="1" dirty="0"/>
              <a:t>s</a:t>
            </a:r>
          </a:p>
          <a:p>
            <a:pPr lvl="1"/>
            <a:r>
              <a:rPr lang="en-US" altLang="zh-CN" dirty="0"/>
              <a:t>Max order for B tree: </a:t>
            </a:r>
            <a:r>
              <a:rPr lang="en-US" altLang="zh-CN" i="1" dirty="0"/>
              <a:t>k</a:t>
            </a:r>
            <a:r>
              <a:rPr lang="en-US" altLang="zh-CN" dirty="0"/>
              <a:t>/(3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Max order for B+ tree: </a:t>
            </a:r>
            <a:r>
              <a:rPr lang="en-US" altLang="zh-CN" i="1" dirty="0"/>
              <a:t>k</a:t>
            </a:r>
            <a:r>
              <a:rPr lang="en-US" altLang="zh-CN" dirty="0"/>
              <a:t>/(2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 tree is </a:t>
            </a:r>
            <a:r>
              <a:rPr lang="en-US" altLang="zh-CN" dirty="0">
                <a:solidFill>
                  <a:srgbClr val="FF0000"/>
                </a:solidFill>
              </a:rPr>
              <a:t>taller</a:t>
            </a:r>
            <a:r>
              <a:rPr lang="en-US" altLang="zh-CN" dirty="0"/>
              <a:t>, B+ tree is more efficient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55D54-3F04-41E2-8B08-B123AB6C4C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5878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83EA0-0B4D-4B63-BF2E-2A514B89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VS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611E6-F82D-44A8-965A-77E9E786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 order for B tree: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</a:t>
            </a:r>
            <a:r>
              <a:rPr lang="en-US" altLang="zh-CN" i="1" dirty="0"/>
              <a:t>k</a:t>
            </a:r>
            <a:r>
              <a:rPr lang="en-US" altLang="zh-CN" dirty="0"/>
              <a:t>/(3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Max order </a:t>
            </a:r>
            <a:r>
              <a:rPr lang="en-US" altLang="zh-CN"/>
              <a:t>for B+ </a:t>
            </a:r>
            <a:r>
              <a:rPr lang="en-US" altLang="zh-CN" dirty="0"/>
              <a:t>tree: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+</a:t>
            </a:r>
            <a:r>
              <a:rPr lang="en-US" altLang="zh-CN" dirty="0"/>
              <a:t> = </a:t>
            </a:r>
            <a:r>
              <a:rPr lang="en-US" altLang="zh-CN" i="1" dirty="0"/>
              <a:t>k</a:t>
            </a:r>
            <a:r>
              <a:rPr lang="en-US" altLang="zh-CN" dirty="0"/>
              <a:t>/(2</a:t>
            </a:r>
            <a:r>
              <a:rPr lang="en-US" altLang="zh-CN" i="1" dirty="0"/>
              <a:t>s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Assume each node is half loaded (i.e., with ceil(m/2) keys)</a:t>
            </a:r>
          </a:p>
          <a:p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N </a:t>
            </a:r>
            <a:r>
              <a:rPr lang="en-US" altLang="zh-CN" dirty="0"/>
              <a:t>keys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5A72A3-29C0-4A78-94E2-C9E992788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49B890-9CCD-4F78-B3DC-EB0F8D21C55A}"/>
                  </a:ext>
                </a:extLst>
              </p:cNvPr>
              <p:cNvSpPr txBox="1"/>
              <p:nvPr/>
            </p:nvSpPr>
            <p:spPr>
              <a:xfrm>
                <a:off x="146481" y="4774347"/>
                <a:ext cx="597666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F49B890-9CCD-4F78-B3DC-EB0F8D21C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1" y="4774347"/>
                <a:ext cx="5976664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ADEA6B-6BB9-4BB5-A817-716430C6B8BB}"/>
                  </a:ext>
                </a:extLst>
              </p:cNvPr>
              <p:cNvSpPr txBox="1"/>
              <p:nvPr/>
            </p:nvSpPr>
            <p:spPr>
              <a:xfrm>
                <a:off x="7536160" y="5058013"/>
                <a:ext cx="4320480" cy="767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sz="32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sub>
                          </m:sSub>
                        </m:fName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5ADEA6B-6BB9-4BB5-A817-716430C6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58013"/>
                <a:ext cx="4320480" cy="767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3CB8599-2FDE-47D4-BA1C-961E2BF40CCA}"/>
              </a:ext>
            </a:extLst>
          </p:cNvPr>
          <p:cNvSpPr txBox="1"/>
          <p:nvPr/>
        </p:nvSpPr>
        <p:spPr>
          <a:xfrm>
            <a:off x="839416" y="413021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Height of B tree</a:t>
            </a:r>
            <a:endParaRPr lang="zh-CN" alt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CD141C-2E2B-4DF9-9B86-1485FEA174AF}"/>
              </a:ext>
            </a:extLst>
          </p:cNvPr>
          <p:cNvSpPr txBox="1"/>
          <p:nvPr/>
        </p:nvSpPr>
        <p:spPr>
          <a:xfrm>
            <a:off x="7420739" y="413021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Height of B+ tree</a:t>
            </a:r>
            <a:endParaRPr lang="zh-CN" altLang="en-US" sz="2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0794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F4F46-6E34-4D05-A1A2-52A67286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 Tree VS B+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11F12-8BE9-42A5-A83F-DEC9D412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3140968"/>
            <a:ext cx="10972800" cy="301853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Let k = 1KB = 1024 bytes, s=4 bytes</a:t>
            </a:r>
          </a:p>
          <a:p>
            <a:r>
              <a:rPr lang="en-US" altLang="zh-CN" dirty="0" err="1"/>
              <a:t>m</a:t>
            </a:r>
            <a:r>
              <a:rPr lang="en-US" altLang="zh-CN" baseline="-25000" dirty="0" err="1"/>
              <a:t>B</a:t>
            </a:r>
            <a:r>
              <a:rPr lang="en-US" altLang="zh-CN" dirty="0"/>
              <a:t> = 85, </a:t>
            </a:r>
            <a:r>
              <a:rPr lang="en-US" altLang="zh-CN" dirty="0" err="1"/>
              <a:t>m</a:t>
            </a:r>
            <a:r>
              <a:rPr lang="en-US" altLang="zh-CN" baseline="-25000" dirty="0" err="1"/>
              <a:t>B</a:t>
            </a:r>
            <a:r>
              <a:rPr lang="en-US" altLang="zh-CN" baseline="-25000" dirty="0"/>
              <a:t>+</a:t>
            </a:r>
            <a:r>
              <a:rPr lang="en-US" altLang="zh-CN" dirty="0"/>
              <a:t> = 128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398C1-FB02-451B-88D3-B2A77AA61F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ECAABA-5ECA-4F35-8990-2E86CE3896FF}"/>
                  </a:ext>
                </a:extLst>
              </p:cNvPr>
              <p:cNvSpPr txBox="1"/>
              <p:nvPr/>
            </p:nvSpPr>
            <p:spPr>
              <a:xfrm>
                <a:off x="434513" y="2073167"/>
                <a:ext cx="5976664" cy="11065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ECAABA-5ECA-4F35-8990-2E86CE389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3" y="2073167"/>
                <a:ext cx="5976664" cy="1106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77B1B0-F731-430D-B928-5EBE3FAA0CCF}"/>
                  </a:ext>
                </a:extLst>
              </p:cNvPr>
              <p:cNvSpPr txBox="1"/>
              <p:nvPr/>
            </p:nvSpPr>
            <p:spPr>
              <a:xfrm>
                <a:off x="7176120" y="2356833"/>
                <a:ext cx="4161647" cy="5391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d>
                                <m:dPr>
                                  <m:begChr m:val="⌈"/>
                                  <m:endChr m:val="⌉"/>
                                  <m:ctrlP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sz="3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zh-CN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b>
                          </m:sSub>
                        </m:fName>
                        <m:e>
                          <m:r>
                            <a:rPr lang="en-US" altLang="zh-CN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77B1B0-F731-430D-B928-5EBE3FAA0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120" y="2356833"/>
                <a:ext cx="4161647" cy="539187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5469F9E3-0C9B-470A-A43E-C218B118F9A6}"/>
              </a:ext>
            </a:extLst>
          </p:cNvPr>
          <p:cNvSpPr txBox="1"/>
          <p:nvPr/>
        </p:nvSpPr>
        <p:spPr>
          <a:xfrm>
            <a:off x="1127448" y="142903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Height of B tree</a:t>
            </a:r>
            <a:endParaRPr lang="zh-CN" alt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60D86A-784B-4F89-95A3-3DB35C99E4AE}"/>
              </a:ext>
            </a:extLst>
          </p:cNvPr>
          <p:cNvSpPr txBox="1"/>
          <p:nvPr/>
        </p:nvSpPr>
        <p:spPr>
          <a:xfrm>
            <a:off x="7708771" y="1429039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Height of B+ tree</a:t>
            </a:r>
            <a:endParaRPr lang="zh-CN" altLang="en-US" sz="2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FF6E0D-BD62-408E-B13F-D7084239136C}"/>
              </a:ext>
            </a:extLst>
          </p:cNvPr>
          <p:cNvSpPr txBox="1"/>
          <p:nvPr/>
        </p:nvSpPr>
        <p:spPr>
          <a:xfrm>
            <a:off x="3242318" y="1398261"/>
            <a:ext cx="1701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+mn-lt"/>
                <a:ea typeface="+mj-ea"/>
              </a:rPr>
              <a:t>m</a:t>
            </a:r>
            <a:r>
              <a:rPr lang="en-US" altLang="zh-CN" sz="2400" baseline="-25000" dirty="0" err="1">
                <a:latin typeface="+mn-lt"/>
                <a:ea typeface="+mj-ea"/>
              </a:rPr>
              <a:t>B</a:t>
            </a:r>
            <a:r>
              <a:rPr lang="en-US" altLang="zh-CN" sz="2400" dirty="0">
                <a:latin typeface="+mn-lt"/>
                <a:ea typeface="+mj-ea"/>
              </a:rPr>
              <a:t> = </a:t>
            </a:r>
            <a:r>
              <a:rPr lang="en-US" altLang="zh-CN" sz="2400" i="1" dirty="0">
                <a:latin typeface="+mn-lt"/>
                <a:ea typeface="+mj-ea"/>
              </a:rPr>
              <a:t>k</a:t>
            </a:r>
            <a:r>
              <a:rPr lang="en-US" altLang="zh-CN" sz="2400" dirty="0">
                <a:latin typeface="+mn-lt"/>
                <a:ea typeface="+mj-ea"/>
              </a:rPr>
              <a:t>/(3</a:t>
            </a:r>
            <a:r>
              <a:rPr lang="en-US" altLang="zh-CN" sz="2400" i="1" dirty="0">
                <a:latin typeface="+mn-lt"/>
                <a:ea typeface="+mj-ea"/>
              </a:rPr>
              <a:t>s</a:t>
            </a:r>
            <a:r>
              <a:rPr lang="en-US" altLang="zh-CN" sz="2400" dirty="0">
                <a:latin typeface="+mn-lt"/>
                <a:ea typeface="+mj-ea"/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5AADA-3E6B-49F7-B809-495B0B3AB5EF}"/>
              </a:ext>
            </a:extLst>
          </p:cNvPr>
          <p:cNvSpPr txBox="1"/>
          <p:nvPr/>
        </p:nvSpPr>
        <p:spPr>
          <a:xfrm>
            <a:off x="10056440" y="1417639"/>
            <a:ext cx="2304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+mn-lt"/>
                <a:ea typeface="+mj-ea"/>
              </a:rPr>
              <a:t>m</a:t>
            </a:r>
            <a:r>
              <a:rPr lang="en-US" altLang="zh-CN" sz="2400" baseline="-25000" dirty="0" err="1">
                <a:latin typeface="+mn-lt"/>
                <a:ea typeface="+mj-ea"/>
              </a:rPr>
              <a:t>B</a:t>
            </a:r>
            <a:r>
              <a:rPr lang="en-US" altLang="zh-CN" sz="2400" baseline="-25000" dirty="0">
                <a:latin typeface="+mn-lt"/>
                <a:ea typeface="+mj-ea"/>
              </a:rPr>
              <a:t>+</a:t>
            </a:r>
            <a:r>
              <a:rPr lang="en-US" altLang="zh-CN" sz="2400" dirty="0">
                <a:latin typeface="+mn-lt"/>
                <a:ea typeface="+mj-ea"/>
              </a:rPr>
              <a:t> = </a:t>
            </a:r>
            <a:r>
              <a:rPr lang="en-US" altLang="zh-CN" sz="2400" i="1" dirty="0">
                <a:latin typeface="+mn-lt"/>
                <a:ea typeface="+mj-ea"/>
              </a:rPr>
              <a:t>k</a:t>
            </a:r>
            <a:r>
              <a:rPr lang="en-US" altLang="zh-CN" sz="2400" dirty="0">
                <a:latin typeface="+mn-lt"/>
                <a:ea typeface="+mj-ea"/>
              </a:rPr>
              <a:t>/(2</a:t>
            </a:r>
            <a:r>
              <a:rPr lang="en-US" altLang="zh-CN" sz="2400" i="1" dirty="0">
                <a:latin typeface="+mn-lt"/>
                <a:ea typeface="+mj-ea"/>
              </a:rPr>
              <a:t>s</a:t>
            </a:r>
            <a:r>
              <a:rPr lang="en-US" altLang="zh-CN" sz="2400" dirty="0">
                <a:latin typeface="+mn-lt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25320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concepts</a:t>
            </a:r>
          </a:p>
          <a:p>
            <a:r>
              <a:rPr lang="en-US" altLang="zh-CN" dirty="0"/>
              <a:t>Linear index, secondary index</a:t>
            </a:r>
          </a:p>
          <a:p>
            <a:r>
              <a:rPr lang="en-US" altLang="zh-CN" dirty="0"/>
              <a:t>Inverted index</a:t>
            </a:r>
          </a:p>
          <a:p>
            <a:r>
              <a:rPr lang="en-US" altLang="zh-CN" dirty="0"/>
              <a:t>Static index (Multiway Tree)</a:t>
            </a:r>
          </a:p>
          <a:p>
            <a:r>
              <a:rPr lang="en-US" altLang="zh-CN" dirty="0"/>
              <a:t>Dynamic index (B/B+ trees)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46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A3D4-4B81-4F7A-8EC2-6AA09DF7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Index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731D1-5ACF-4479-93F3-944BA0D2A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Index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kumimoji="1" lang="en-US" altLang="zh-CN" dirty="0"/>
              <a:t>sort according to a specific key</a:t>
            </a:r>
          </a:p>
          <a:p>
            <a:r>
              <a:rPr kumimoji="1" lang="en-US" altLang="zh-CN" dirty="0"/>
              <a:t>Each pointer points to the position of </a:t>
            </a:r>
            <a:r>
              <a:rPr kumimoji="1" lang="en-US" altLang="zh-CN"/>
              <a:t>a record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63B13-DFC7-4484-ACBA-5494368B1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E5030691-4DFE-4D2C-8A1A-F3B772696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5440196"/>
            <a:ext cx="7848600" cy="719305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E3E8BBDE-A3C2-40D3-AAE7-22B09114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6484" y="5440196"/>
            <a:ext cx="0" cy="71930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21ACDA7C-0504-4136-8342-E2BFE3BD0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671" y="5440196"/>
            <a:ext cx="0" cy="71930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15">
            <a:extLst>
              <a:ext uri="{FF2B5EF4-FFF2-40B4-BE49-F238E27FC236}">
                <a16:creationId xmlns:a16="http://schemas.microsoft.com/office/drawing/2014/main" id="{9C326F50-B9F0-4A48-A757-DBA4A3131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496" y="5440196"/>
            <a:ext cx="0" cy="71930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Text Box 16">
            <a:extLst>
              <a:ext uri="{FF2B5EF4-FFF2-40B4-BE49-F238E27FC236}">
                <a16:creationId xmlns:a16="http://schemas.microsoft.com/office/drawing/2014/main" id="{B7FC8965-3B52-4216-9D5B-6A64EF4A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4460" y="5656146"/>
            <a:ext cx="508473" cy="4002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92</a:t>
            </a:r>
          </a:p>
        </p:txBody>
      </p:sp>
      <p:sp>
        <p:nvSpPr>
          <p:cNvPr id="50" name="Text Box 17">
            <a:extLst>
              <a:ext uri="{FF2B5EF4-FFF2-40B4-BE49-F238E27FC236}">
                <a16:creationId xmlns:a16="http://schemas.microsoft.com/office/drawing/2014/main" id="{9439DC9F-1973-458C-9962-EC650A6BE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47" y="5656146"/>
            <a:ext cx="508473" cy="4002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73</a:t>
            </a:r>
          </a:p>
        </p:txBody>
      </p:sp>
      <p:sp>
        <p:nvSpPr>
          <p:cNvPr id="51" name="Text Box 18">
            <a:extLst>
              <a:ext uri="{FF2B5EF4-FFF2-40B4-BE49-F238E27FC236}">
                <a16:creationId xmlns:a16="http://schemas.microsoft.com/office/drawing/2014/main" id="{D586C2F4-2928-4B9B-B546-27BDE73D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547" y="5656146"/>
            <a:ext cx="508473" cy="4002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37</a:t>
            </a:r>
          </a:p>
        </p:txBody>
      </p:sp>
      <p:sp>
        <p:nvSpPr>
          <p:cNvPr id="52" name="Text Box 19">
            <a:extLst>
              <a:ext uri="{FF2B5EF4-FFF2-40B4-BE49-F238E27FC236}">
                <a16:creationId xmlns:a16="http://schemas.microsoft.com/office/drawing/2014/main" id="{57751F7F-1316-4127-82FC-AB5F1370D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397" y="5584692"/>
            <a:ext cx="508473" cy="4002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55</a:t>
            </a:r>
          </a:p>
        </p:txBody>
      </p:sp>
      <p:pic>
        <p:nvPicPr>
          <p:cNvPr id="53" name="Picture 20">
            <a:extLst>
              <a:ext uri="{FF2B5EF4-FFF2-40B4-BE49-F238E27FC236}">
                <a16:creationId xmlns:a16="http://schemas.microsoft.com/office/drawing/2014/main" id="{D9529126-E415-4ABF-B61C-EA6F631AD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0147" y="3207654"/>
            <a:ext cx="5472113" cy="92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4" name="AutoShape 21">
            <a:extLst>
              <a:ext uri="{FF2B5EF4-FFF2-40B4-BE49-F238E27FC236}">
                <a16:creationId xmlns:a16="http://schemas.microsoft.com/office/drawing/2014/main" id="{F65409DD-C0B4-4440-945F-FF56AD535E1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2881657" y="4549461"/>
            <a:ext cx="1316342" cy="503237"/>
          </a:xfrm>
          <a:prstGeom prst="bentConnector5">
            <a:avLst>
              <a:gd name="adj1" fmla="val 33051"/>
              <a:gd name="adj2" fmla="val -1579"/>
              <a:gd name="adj3" fmla="val 50000"/>
            </a:avLst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55" name="Text Box 22">
            <a:extLst>
              <a:ext uri="{FF2B5EF4-FFF2-40B4-BE49-F238E27FC236}">
                <a16:creationId xmlns:a16="http://schemas.microsoft.com/office/drawing/2014/main" id="{83E36DD6-51DB-4672-A9C5-0F08AFA83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004" y="5000800"/>
            <a:ext cx="196644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206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Records</a:t>
            </a:r>
            <a:endParaRPr lang="zh-CN" altLang="en-US" sz="2400" b="1" dirty="0">
              <a:solidFill>
                <a:srgbClr val="00206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6" name="Text Box 23">
            <a:extLst>
              <a:ext uri="{FF2B5EF4-FFF2-40B4-BE49-F238E27FC236}">
                <a16:creationId xmlns:a16="http://schemas.microsoft.com/office/drawing/2014/main" id="{02DC8ABE-1AAC-417D-80E3-1222E90DE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8913" y="3295918"/>
            <a:ext cx="32411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1219170" eaLnBrk="1" fontAlgn="auto" hangingPunct="1"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206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Linear Index File</a:t>
            </a:r>
            <a:endParaRPr lang="zh-CN" altLang="en-US" sz="2400" b="1" dirty="0">
              <a:solidFill>
                <a:srgbClr val="002060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7" name="Picture 24">
            <a:extLst>
              <a:ext uri="{FF2B5EF4-FFF2-40B4-BE49-F238E27FC236}">
                <a16:creationId xmlns:a16="http://schemas.microsoft.com/office/drawing/2014/main" id="{AECEF27A-6A10-40DA-BA27-17620B96D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0147" y="3279108"/>
            <a:ext cx="5472113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8" name="AutoShape 25">
            <a:extLst>
              <a:ext uri="{FF2B5EF4-FFF2-40B4-BE49-F238E27FC236}">
                <a16:creationId xmlns:a16="http://schemas.microsoft.com/office/drawing/2014/main" id="{A6473BC8-4516-4EF2-A430-45FA976CD0A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91304" y="4143050"/>
            <a:ext cx="1225834" cy="12255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59" name="Line 26">
            <a:extLst>
              <a:ext uri="{FF2B5EF4-FFF2-40B4-BE49-F238E27FC236}">
                <a16:creationId xmlns:a16="http://schemas.microsoft.com/office/drawing/2014/main" id="{494E8760-9DBA-4833-AC63-17E1905D5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671" y="4142909"/>
            <a:ext cx="0" cy="3604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0" name="Line 27">
            <a:extLst>
              <a:ext uri="{FF2B5EF4-FFF2-40B4-BE49-F238E27FC236}">
                <a16:creationId xmlns:a16="http://schemas.microsoft.com/office/drawing/2014/main" id="{CD28269D-03EC-4F1D-842E-2115292C5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2672" y="4503354"/>
            <a:ext cx="1871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1" name="Line 28">
            <a:extLst>
              <a:ext uri="{FF2B5EF4-FFF2-40B4-BE49-F238E27FC236}">
                <a16:creationId xmlns:a16="http://schemas.microsoft.com/office/drawing/2014/main" id="{2118DE31-5427-4092-B567-C7723AA66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334" y="4503354"/>
            <a:ext cx="0" cy="9368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pic>
        <p:nvPicPr>
          <p:cNvPr id="62" name="Picture 29">
            <a:extLst>
              <a:ext uri="{FF2B5EF4-FFF2-40B4-BE49-F238E27FC236}">
                <a16:creationId xmlns:a16="http://schemas.microsoft.com/office/drawing/2014/main" id="{6D3D4B57-FFB8-443B-9491-937238A9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0147" y="3279108"/>
            <a:ext cx="5400675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Line 30">
            <a:extLst>
              <a:ext uri="{FF2B5EF4-FFF2-40B4-BE49-F238E27FC236}">
                <a16:creationId xmlns:a16="http://schemas.microsoft.com/office/drawing/2014/main" id="{B7737897-5571-4E9D-8DB2-C470443D1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646" y="4142909"/>
            <a:ext cx="0" cy="4334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Line 31">
            <a:extLst>
              <a:ext uri="{FF2B5EF4-FFF2-40B4-BE49-F238E27FC236}">
                <a16:creationId xmlns:a16="http://schemas.microsoft.com/office/drawing/2014/main" id="{06B66381-2AE0-4068-A4F6-004E030BED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9646" y="4576396"/>
            <a:ext cx="4248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Line 32">
            <a:extLst>
              <a:ext uri="{FF2B5EF4-FFF2-40B4-BE49-F238E27FC236}">
                <a16:creationId xmlns:a16="http://schemas.microsoft.com/office/drawing/2014/main" id="{CAEDF2B9-CBBF-45E9-B920-CAE309757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796" y="4576396"/>
            <a:ext cx="0" cy="863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6" name="Line 33">
            <a:extLst>
              <a:ext uri="{FF2B5EF4-FFF2-40B4-BE49-F238E27FC236}">
                <a16:creationId xmlns:a16="http://schemas.microsoft.com/office/drawing/2014/main" id="{3F44ACEB-F2FE-4958-824A-99B764FCF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634" y="4142909"/>
            <a:ext cx="0" cy="7208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7" name="Line 34">
            <a:extLst>
              <a:ext uri="{FF2B5EF4-FFF2-40B4-BE49-F238E27FC236}">
                <a16:creationId xmlns:a16="http://schemas.microsoft.com/office/drawing/2014/main" id="{BC266181-EBB3-4438-A5D6-DAFCA777E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6635" y="4863800"/>
            <a:ext cx="28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8" name="Line 35">
            <a:extLst>
              <a:ext uri="{FF2B5EF4-FFF2-40B4-BE49-F238E27FC236}">
                <a16:creationId xmlns:a16="http://schemas.microsoft.com/office/drawing/2014/main" id="{74D6169D-6E8E-4F94-BFD2-2435FD5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971" y="4863801"/>
            <a:ext cx="0" cy="57639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9" name="Line 36">
            <a:extLst>
              <a:ext uri="{FF2B5EF4-FFF2-40B4-BE49-F238E27FC236}">
                <a16:creationId xmlns:a16="http://schemas.microsoft.com/office/drawing/2014/main" id="{D8EA382A-254C-46C1-A8B8-AB1B06BCD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496" y="4142909"/>
            <a:ext cx="0" cy="79234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0" name="Line 37">
            <a:extLst>
              <a:ext uri="{FF2B5EF4-FFF2-40B4-BE49-F238E27FC236}">
                <a16:creationId xmlns:a16="http://schemas.microsoft.com/office/drawing/2014/main" id="{26918037-5DB2-459A-B739-CE0B4B534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7346" y="4935254"/>
            <a:ext cx="20891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1" name="Line 38">
            <a:extLst>
              <a:ext uri="{FF2B5EF4-FFF2-40B4-BE49-F238E27FC236}">
                <a16:creationId xmlns:a16="http://schemas.microsoft.com/office/drawing/2014/main" id="{615B9234-8166-454F-858F-5D6E841D3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7346" y="4935254"/>
            <a:ext cx="0" cy="50494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pic>
        <p:nvPicPr>
          <p:cNvPr id="72" name="Picture 39">
            <a:extLst>
              <a:ext uri="{FF2B5EF4-FFF2-40B4-BE49-F238E27FC236}">
                <a16:creationId xmlns:a16="http://schemas.microsoft.com/office/drawing/2014/main" id="{9B6D92BC-EB5C-4DF9-A3A7-F389850B5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0147" y="3279108"/>
            <a:ext cx="5472113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Line 40">
            <a:extLst>
              <a:ext uri="{FF2B5EF4-FFF2-40B4-BE49-F238E27FC236}">
                <a16:creationId xmlns:a16="http://schemas.microsoft.com/office/drawing/2014/main" id="{75814108-8CBA-4600-8985-A111FD502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546" y="4142909"/>
            <a:ext cx="0" cy="4334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4" name="Line 41">
            <a:extLst>
              <a:ext uri="{FF2B5EF4-FFF2-40B4-BE49-F238E27FC236}">
                <a16:creationId xmlns:a16="http://schemas.microsoft.com/office/drawing/2014/main" id="{AF1C54F8-AB18-4B5C-BEF8-4CFF3EE23E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546" y="4576396"/>
            <a:ext cx="42481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Line 42">
            <a:extLst>
              <a:ext uri="{FF2B5EF4-FFF2-40B4-BE49-F238E27FC236}">
                <a16:creationId xmlns:a16="http://schemas.microsoft.com/office/drawing/2014/main" id="{496E3818-C967-46C2-B471-D333D4823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696" y="4576396"/>
            <a:ext cx="0" cy="863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6" name="Line 43">
            <a:extLst>
              <a:ext uri="{FF2B5EF4-FFF2-40B4-BE49-F238E27FC236}">
                <a16:creationId xmlns:a16="http://schemas.microsoft.com/office/drawing/2014/main" id="{E604571B-16AD-4DAD-A55B-1EC819672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509" y="4071455"/>
            <a:ext cx="0" cy="3604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7" name="Line 44">
            <a:extLst>
              <a:ext uri="{FF2B5EF4-FFF2-40B4-BE49-F238E27FC236}">
                <a16:creationId xmlns:a16="http://schemas.microsoft.com/office/drawing/2014/main" id="{230420EE-E814-45BF-96E2-0D6EE679F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510" y="4431900"/>
            <a:ext cx="4968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8" name="Line 45">
            <a:extLst>
              <a:ext uri="{FF2B5EF4-FFF2-40B4-BE49-F238E27FC236}">
                <a16:creationId xmlns:a16="http://schemas.microsoft.com/office/drawing/2014/main" id="{C58A627A-4230-49AB-9641-553B8F7E8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68384" y="4431901"/>
            <a:ext cx="0" cy="10082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9" name="Line 46">
            <a:extLst>
              <a:ext uri="{FF2B5EF4-FFF2-40B4-BE49-F238E27FC236}">
                <a16:creationId xmlns:a16="http://schemas.microsoft.com/office/drawing/2014/main" id="{7BD8BF24-AEC2-4340-B66B-6EC4C15D76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48796" y="4935254"/>
            <a:ext cx="6477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0" name="Line 47">
            <a:extLst>
              <a:ext uri="{FF2B5EF4-FFF2-40B4-BE49-F238E27FC236}">
                <a16:creationId xmlns:a16="http://schemas.microsoft.com/office/drawing/2014/main" id="{6C25C9D4-B5F2-4F18-896A-0D03DCEDB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796" y="4935254"/>
            <a:ext cx="0" cy="50494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1" name="Line 48">
            <a:extLst>
              <a:ext uri="{FF2B5EF4-FFF2-40B4-BE49-F238E27FC236}">
                <a16:creationId xmlns:a16="http://schemas.microsoft.com/office/drawing/2014/main" id="{F5AF8328-C06D-4D29-85A2-46B1FB24B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896" y="4142909"/>
            <a:ext cx="0" cy="93684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2" name="Line 49">
            <a:extLst>
              <a:ext uri="{FF2B5EF4-FFF2-40B4-BE49-F238E27FC236}">
                <a16:creationId xmlns:a16="http://schemas.microsoft.com/office/drawing/2014/main" id="{D6956FFC-6C4F-4D86-93B6-0AB1F81DEB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810" y="5079751"/>
            <a:ext cx="3240087" cy="7145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3" name="Line 50">
            <a:extLst>
              <a:ext uri="{FF2B5EF4-FFF2-40B4-BE49-F238E27FC236}">
                <a16:creationId xmlns:a16="http://schemas.microsoft.com/office/drawing/2014/main" id="{707FB6B9-64DA-4636-A7CA-13ACED82F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809" y="5151204"/>
            <a:ext cx="0" cy="2889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pic>
        <p:nvPicPr>
          <p:cNvPr id="84" name="Picture 51">
            <a:extLst>
              <a:ext uri="{FF2B5EF4-FFF2-40B4-BE49-F238E27FC236}">
                <a16:creationId xmlns:a16="http://schemas.microsoft.com/office/drawing/2014/main" id="{2CCAD4D8-43FF-4CF8-9B8F-BD03F421D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0147" y="3279108"/>
            <a:ext cx="5472113" cy="86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883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69" grpId="2" animBg="1"/>
      <p:bldP spid="70" grpId="0" animBg="1"/>
      <p:bldP spid="70" grpId="1" animBg="1"/>
      <p:bldP spid="71" grpId="0" animBg="1"/>
      <p:bldP spid="71" grpId="1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17073</TotalTime>
  <Words>3847</Words>
  <Application>Microsoft Office PowerPoint</Application>
  <PresentationFormat>宽屏</PresentationFormat>
  <Paragraphs>1169</Paragraphs>
  <Slides>83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83</vt:i4>
      </vt:variant>
    </vt:vector>
  </HeadingPairs>
  <TitlesOfParts>
    <vt:vector size="100" baseType="lpstr">
      <vt:lpstr>Arial Unicode MS</vt:lpstr>
      <vt:lpstr>仿宋</vt:lpstr>
      <vt:lpstr>宋体</vt:lpstr>
      <vt:lpstr>微软雅黑</vt:lpstr>
      <vt:lpstr>Arial</vt:lpstr>
      <vt:lpstr>Cambria Math</vt:lpstr>
      <vt:lpstr>Garamond</vt:lpstr>
      <vt:lpstr>Lucida Fax</vt:lpstr>
      <vt:lpstr>Times New Roman</vt:lpstr>
      <vt:lpstr>Verdana</vt:lpstr>
      <vt:lpstr>Wingdings</vt:lpstr>
      <vt:lpstr>16_9</vt:lpstr>
      <vt:lpstr>图片</vt:lpstr>
      <vt:lpstr>公式</vt:lpstr>
      <vt:lpstr>Equation</vt:lpstr>
      <vt:lpstr>Equation.3</vt:lpstr>
      <vt:lpstr>幻灯片</vt:lpstr>
      <vt:lpstr>PowerPoint 演示文稿</vt:lpstr>
      <vt:lpstr>Outline</vt:lpstr>
      <vt:lpstr>Scenario: Entry-Sequenced File</vt:lpstr>
      <vt:lpstr>Primary and Secondary Key</vt:lpstr>
      <vt:lpstr>Indexing</vt:lpstr>
      <vt:lpstr>Index File: Store Index Information</vt:lpstr>
      <vt:lpstr>Dense vs. Sparse Index</vt:lpstr>
      <vt:lpstr>Outline</vt:lpstr>
      <vt:lpstr>Linear Index</vt:lpstr>
      <vt:lpstr>Disadvantages of Linear Index</vt:lpstr>
      <vt:lpstr>Secondary Index</vt:lpstr>
      <vt:lpstr>Secondary Index: Example</vt:lpstr>
      <vt:lpstr>Outline</vt:lpstr>
      <vt:lpstr>Two Types of Inverted Index</vt:lpstr>
      <vt:lpstr>Attributed based Inverted Index</vt:lpstr>
      <vt:lpstr>Attributed based: Example</vt:lpstr>
      <vt:lpstr>Attributed based: Example</vt:lpstr>
      <vt:lpstr>Attributed based: Pros and Cons</vt:lpstr>
      <vt:lpstr>Text based Inverted Index</vt:lpstr>
      <vt:lpstr>Text-based: Word Index</vt:lpstr>
      <vt:lpstr>Text-based: Full-text Index</vt:lpstr>
      <vt:lpstr>Word Index is More Common</vt:lpstr>
      <vt:lpstr>Word Index: Example</vt:lpstr>
      <vt:lpstr>PowerPoint 演示文稿</vt:lpstr>
      <vt:lpstr>Build Text-based Inverted Index File</vt:lpstr>
      <vt:lpstr>Build Text-based Inverted Index File</vt:lpstr>
      <vt:lpstr>Build Text-based Inverted Index File</vt:lpstr>
      <vt:lpstr>Build Text-based Inverted Index File</vt:lpstr>
      <vt:lpstr>Build Text-based Inverted Index File</vt:lpstr>
      <vt:lpstr>Lookup Keyword with Inverted Index Files</vt:lpstr>
      <vt:lpstr>Text-based: Pros and Cons</vt:lpstr>
      <vt:lpstr>Outline</vt:lpstr>
      <vt:lpstr>Static Index: Multiway Tree</vt:lpstr>
      <vt:lpstr>Multi-Way Trees</vt:lpstr>
      <vt:lpstr>PowerPoint 演示文稿</vt:lpstr>
      <vt:lpstr>Application: ISAM</vt:lpstr>
      <vt:lpstr>Outline</vt:lpstr>
      <vt:lpstr>Goal</vt:lpstr>
      <vt:lpstr>B Tree and B+ Tree </vt:lpstr>
      <vt:lpstr>3-order B Tree (2-3 tree)</vt:lpstr>
      <vt:lpstr>Formal Definition for m-order B tree</vt:lpstr>
      <vt:lpstr>Properties</vt:lpstr>
      <vt:lpstr>B Tree Node Structure</vt:lpstr>
      <vt:lpstr>B Tree Node Structure</vt:lpstr>
      <vt:lpstr>3-order B Tree (2-3 Tree)</vt:lpstr>
      <vt:lpstr>B Tree Operations</vt:lpstr>
      <vt:lpstr>B Tree: Search A Key T</vt:lpstr>
      <vt:lpstr>B Tree: Depth Analysis</vt:lpstr>
      <vt:lpstr>B Tree: Depth Analysis</vt:lpstr>
      <vt:lpstr>B Tree: Insertion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Insertion Example</vt:lpstr>
      <vt:lpstr>Disk Access of Insertion</vt:lpstr>
      <vt:lpstr>Number of Splitting</vt:lpstr>
      <vt:lpstr>B Tree: Deletion</vt:lpstr>
      <vt:lpstr>Example: Delete in a 5-Order B Tree</vt:lpstr>
      <vt:lpstr>Example: Delete in a 5-Order B Tree</vt:lpstr>
      <vt:lpstr>Example: Delete in a 5-Order B Tree</vt:lpstr>
      <vt:lpstr>Example: Delete in a 5-Order B Tree</vt:lpstr>
      <vt:lpstr>Outline</vt:lpstr>
      <vt:lpstr>B+ Tree</vt:lpstr>
      <vt:lpstr>B+ Tree: Property</vt:lpstr>
      <vt:lpstr>Benefits of B+ Tree</vt:lpstr>
      <vt:lpstr>B+ Tree: Search</vt:lpstr>
      <vt:lpstr>B+ Tree: Insertion</vt:lpstr>
      <vt:lpstr>Example</vt:lpstr>
      <vt:lpstr>Example</vt:lpstr>
      <vt:lpstr>B+ Tree: Deletion</vt:lpstr>
      <vt:lpstr>Example </vt:lpstr>
      <vt:lpstr>Another Variant of B+ Tree</vt:lpstr>
      <vt:lpstr>Example</vt:lpstr>
      <vt:lpstr>Example</vt:lpstr>
      <vt:lpstr>Example</vt:lpstr>
      <vt:lpstr>B Tree VS B+ Tree</vt:lpstr>
      <vt:lpstr>B Tree VS B+ Tree</vt:lpstr>
      <vt:lpstr>B Tree VS B+ Tree</vt:lpstr>
      <vt:lpstr>B Tree VS B+ Tree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1596</cp:revision>
  <cp:lastPrinted>2012-10-26T01:34:11Z</cp:lastPrinted>
  <dcterms:created xsi:type="dcterms:W3CDTF">2004-09-20T08:49:58Z</dcterms:created>
  <dcterms:modified xsi:type="dcterms:W3CDTF">2023-12-05T05:18:25Z</dcterms:modified>
</cp:coreProperties>
</file>