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78"/>
  </p:notesMasterIdLst>
  <p:handoutMasterIdLst>
    <p:handoutMasterId r:id="rId79"/>
  </p:handoutMasterIdLst>
  <p:sldIdLst>
    <p:sldId id="818" r:id="rId2"/>
    <p:sldId id="900" r:id="rId3"/>
    <p:sldId id="1039" r:id="rId4"/>
    <p:sldId id="1040" r:id="rId5"/>
    <p:sldId id="1041" r:id="rId6"/>
    <p:sldId id="1042" r:id="rId7"/>
    <p:sldId id="1043" r:id="rId8"/>
    <p:sldId id="1089" r:id="rId9"/>
    <p:sldId id="1047" r:id="rId10"/>
    <p:sldId id="1048" r:id="rId11"/>
    <p:sldId id="1049" r:id="rId12"/>
    <p:sldId id="1050" r:id="rId13"/>
    <p:sldId id="1051" r:id="rId14"/>
    <p:sldId id="1052" r:id="rId15"/>
    <p:sldId id="1053" r:id="rId16"/>
    <p:sldId id="1054" r:id="rId17"/>
    <p:sldId id="1055" r:id="rId18"/>
    <p:sldId id="968" r:id="rId19"/>
    <p:sldId id="1056" r:id="rId20"/>
    <p:sldId id="1090" r:id="rId21"/>
    <p:sldId id="1091" r:id="rId22"/>
    <p:sldId id="1057" r:id="rId23"/>
    <p:sldId id="1058" r:id="rId24"/>
    <p:sldId id="1059" r:id="rId25"/>
    <p:sldId id="1060" r:id="rId26"/>
    <p:sldId id="1061" r:id="rId27"/>
    <p:sldId id="1062" r:id="rId28"/>
    <p:sldId id="979" r:id="rId29"/>
    <p:sldId id="1063" r:id="rId30"/>
    <p:sldId id="1064" r:id="rId31"/>
    <p:sldId id="1092" r:id="rId32"/>
    <p:sldId id="1065" r:id="rId33"/>
    <p:sldId id="1066" r:id="rId34"/>
    <p:sldId id="1093" r:id="rId35"/>
    <p:sldId id="985" r:id="rId36"/>
    <p:sldId id="986" r:id="rId37"/>
    <p:sldId id="1095" r:id="rId38"/>
    <p:sldId id="1096" r:id="rId39"/>
    <p:sldId id="1098" r:id="rId40"/>
    <p:sldId id="1099" r:id="rId41"/>
    <p:sldId id="1100" r:id="rId42"/>
    <p:sldId id="1104" r:id="rId43"/>
    <p:sldId id="1101" r:id="rId44"/>
    <p:sldId id="1102" r:id="rId45"/>
    <p:sldId id="1103" r:id="rId46"/>
    <p:sldId id="1105" r:id="rId47"/>
    <p:sldId id="1106" r:id="rId48"/>
    <p:sldId id="1107" r:id="rId49"/>
    <p:sldId id="1108" r:id="rId50"/>
    <p:sldId id="1109" r:id="rId51"/>
    <p:sldId id="1110" r:id="rId52"/>
    <p:sldId id="1111" r:id="rId53"/>
    <p:sldId id="1112" r:id="rId54"/>
    <p:sldId id="1113" r:id="rId55"/>
    <p:sldId id="1114" r:id="rId56"/>
    <p:sldId id="1115" r:id="rId57"/>
    <p:sldId id="1116" r:id="rId58"/>
    <p:sldId id="1097" r:id="rId59"/>
    <p:sldId id="1067" r:id="rId60"/>
    <p:sldId id="1038" r:id="rId61"/>
    <p:sldId id="1069" r:id="rId62"/>
    <p:sldId id="1070" r:id="rId63"/>
    <p:sldId id="1117" r:id="rId64"/>
    <p:sldId id="1118" r:id="rId65"/>
    <p:sldId id="1119" r:id="rId66"/>
    <p:sldId id="1077" r:id="rId67"/>
    <p:sldId id="1083" r:id="rId68"/>
    <p:sldId id="1085" r:id="rId69"/>
    <p:sldId id="1084" r:id="rId70"/>
    <p:sldId id="1086" r:id="rId71"/>
    <p:sldId id="1120" r:id="rId72"/>
    <p:sldId id="1121" r:id="rId73"/>
    <p:sldId id="1122" r:id="rId74"/>
    <p:sldId id="1123" r:id="rId75"/>
    <p:sldId id="1124" r:id="rId76"/>
    <p:sldId id="1076" r:id="rId77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0000FF"/>
    <a:srgbClr val="FF6600"/>
    <a:srgbClr val="CC9900"/>
    <a:srgbClr val="808080"/>
    <a:srgbClr val="000000"/>
    <a:srgbClr val="000066"/>
    <a:srgbClr val="FFFF00"/>
    <a:srgbClr val="9F2911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788" autoAdjust="0"/>
    <p:restoredTop sz="93878" autoAdjust="0"/>
  </p:normalViewPr>
  <p:slideViewPr>
    <p:cSldViewPr>
      <p:cViewPr varScale="1">
        <p:scale>
          <a:sx n="153" d="100"/>
          <a:sy n="153" d="100"/>
        </p:scale>
        <p:origin x="88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4A2447-B079-4F7A-9F4D-F32BE9E1F2C2}" type="datetimeFigureOut">
              <a:rPr lang="zh-CN" altLang="en-US"/>
              <a:pPr>
                <a:defRPr/>
              </a:pPr>
              <a:t>2023/12/7</a:t>
            </a:fld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103A74D-A2AB-4CF5-B6F7-831A45C3FA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7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FCA5345-486C-4B7F-BCB9-AB43721F8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9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黄祎程，王潇放，潘晨毅，陈东维、李家耀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9961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 Origins of MATLAB</a:t>
            </a:r>
          </a:p>
          <a:p>
            <a:r>
              <a:rPr kumimoji="1" lang="en-US" altLang="zh-CN" dirty="0"/>
              <a:t>http://</a:t>
            </a:r>
            <a:r>
              <a:rPr kumimoji="1" lang="en-US" altLang="zh-CN" dirty="0" err="1"/>
              <a:t>www.mathworks.com</a:t>
            </a:r>
            <a:r>
              <a:rPr kumimoji="1" lang="en-US" altLang="zh-CN" dirty="0"/>
              <a:t>/company/newsletters/articles/the-origins-of-</a:t>
            </a:r>
            <a:r>
              <a:rPr kumimoji="1" lang="en-US" altLang="zh-CN" dirty="0" err="1"/>
              <a:t>matlab.html</a:t>
            </a:r>
            <a:endParaRPr kumimoji="1" lang="en-US" altLang="zh-CN" dirty="0"/>
          </a:p>
          <a:p>
            <a:r>
              <a:rPr kumimoji="1" lang="en-US" altLang="zh-CN" dirty="0"/>
              <a:t>Stanford</a:t>
            </a:r>
            <a:r>
              <a:rPr kumimoji="1" lang="en-US" altLang="zh-CN" baseline="0" dirty="0"/>
              <a:t> CS237, LINPACK, etc.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169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7"/>
          <p:cNvSpPr txBox="1">
            <a:spLocks noGrp="1" noChangeArrowheads="1"/>
          </p:cNvSpPr>
          <p:nvPr/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r" eaLnBrk="1" hangingPunct="1"/>
            <a:fld id="{B14BB54C-B4EF-1346-BA12-86CBD82F38E3}" type="slidenum">
              <a:rPr lang="en-US" altLang="zh-CN" sz="1300"/>
              <a:pPr algn="r" eaLnBrk="1" hangingPunct="1"/>
              <a:t>18</a:t>
            </a:fld>
            <a:endParaRPr lang="en-US" altLang="zh-CN" sz="1300"/>
          </a:p>
        </p:txBody>
      </p:sp>
      <p:sp>
        <p:nvSpPr>
          <p:cNvPr id="74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4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698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6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8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7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942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5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Comparison</a:t>
            </a:r>
            <a:r>
              <a:rPr lang="en-US" baseline="0" dirty="0"/>
              <a:t> with hash table.</a:t>
            </a:r>
          </a:p>
          <a:p>
            <a:r>
              <a:rPr lang="en-US" baseline="0" dirty="0"/>
              <a:t>O(1)  insertion and search for hash table, only when hash function takes O(1) time.</a:t>
            </a:r>
          </a:p>
          <a:p>
            <a:r>
              <a:rPr lang="en-US" baseline="0" dirty="0"/>
              <a:t>In practice, hash a string of length k takes O(k) time.</a:t>
            </a:r>
          </a:p>
          <a:p>
            <a:r>
              <a:rPr lang="en-US" baseline="0" dirty="0"/>
              <a:t>PATRICIA guarantee a O(k) worst-case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536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A959A-5742-4DC2-85CC-4AB82F1C0E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101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56B4CA-9A12-4BC4-B103-364B4F643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842EC24-8F54-4EB1-8E49-A4FE252A5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9441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28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60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12094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EB67E-A970-4274-87D0-59A26D0951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1081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26E7BA-33B0-4CE7-817A-3575D185A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  <a:ex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数据结构与算法（实验班）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pic>
        <p:nvPicPr>
          <p:cNvPr id="8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60DC49FC-29CA-4388-8CBA-858CEB6E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547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200" b="1">
          <a:solidFill>
            <a:schemeClr val="tx2"/>
          </a:solidFill>
          <a:latin typeface="+mn-lt"/>
          <a:ea typeface="+mj-ea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uangqun@pk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png"/><Relationship Id="rId4" Type="http://schemas.openxmlformats.org/officeDocument/2006/relationships/image" Target="../media/image16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4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5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8.e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7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6.wmf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92440" y="3557017"/>
            <a:ext cx="7416800" cy="2952750"/>
          </a:xfrm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700" dirty="0"/>
              <a:t>Instructor: </a:t>
            </a:r>
            <a:r>
              <a:rPr kumimoji="0" lang="zh-CN" altLang="en-US" sz="2700" dirty="0"/>
              <a:t>黄群</a:t>
            </a:r>
            <a:endParaRPr lang="en-US" altLang="zh-CN" sz="270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00066"/>
                </a:solidFill>
                <a:hlinkClick r:id="rId3"/>
              </a:rPr>
              <a:t>huangqun@pku.edu.cn</a:t>
            </a:r>
            <a:r>
              <a:rPr lang="en-US" altLang="zh-CN" sz="2000" b="1" dirty="0">
                <a:solidFill>
                  <a:srgbClr val="000066"/>
                </a:solidFill>
              </a:rPr>
              <a:t> </a:t>
            </a:r>
            <a:endParaRPr kumimoji="0" lang="en-US" altLang="zh-CN" sz="2000" b="1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dirty="0"/>
              <a:t>School of EECS</a:t>
            </a:r>
            <a:endParaRPr kumimoji="0" lang="zh-CN" altLang="en-US" sz="2000" b="1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/>
              <a:t>Peking University</a:t>
            </a:r>
            <a:endParaRPr kumimoji="0" lang="en-US" altLang="zh-CN" sz="2000" b="1" dirty="0"/>
          </a:p>
        </p:txBody>
      </p:sp>
      <p:sp>
        <p:nvSpPr>
          <p:cNvPr id="823300" name="Rectangle 4"/>
          <p:cNvSpPr>
            <a:spLocks noChangeArrowheads="1"/>
          </p:cNvSpPr>
          <p:nvPr/>
        </p:nvSpPr>
        <p:spPr bwMode="auto">
          <a:xfrm>
            <a:off x="2692440" y="1412777"/>
            <a:ext cx="679765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5700" b="1" dirty="0">
                <a:latin typeface="+mj-lt"/>
              </a:rPr>
              <a:t>Lecture 12. Advanced</a:t>
            </a:r>
          </a:p>
          <a:p>
            <a:pPr algn="ctr" eaLnBrk="1" hangingPunct="1">
              <a:defRPr/>
            </a:pPr>
            <a:r>
              <a:rPr lang="en-US" altLang="zh-CN" sz="5700" b="1" dirty="0">
                <a:latin typeface="+mj-lt"/>
              </a:rPr>
              <a:t>Data Structures (1)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Lower-Triangular Matrices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1-D array L[0…(n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+n)/2-1]</a:t>
            </a:r>
          </a:p>
          <a:p>
            <a:pPr lvl="1"/>
            <a:r>
              <a:rPr lang="en-US" altLang="zh-CN" dirty="0"/>
              <a:t>Store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i,j</a:t>
            </a:r>
            <a:r>
              <a:rPr lang="en-US" altLang="zh-CN" dirty="0"/>
              <a:t> at L[(i</a:t>
            </a:r>
            <a:r>
              <a:rPr lang="en-US" altLang="zh-CN" baseline="30000" dirty="0"/>
              <a:t>2</a:t>
            </a:r>
            <a:r>
              <a:rPr lang="en-US" altLang="zh-CN" dirty="0"/>
              <a:t>+i)/2+j] (</a:t>
            </a:r>
            <a:r>
              <a:rPr lang="en-US" altLang="zh-CN" dirty="0" err="1"/>
              <a:t>i≥j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321394"/>
              </p:ext>
            </p:extLst>
          </p:nvPr>
        </p:nvGraphicFramePr>
        <p:xfrm>
          <a:off x="6312024" y="2996952"/>
          <a:ext cx="3163888" cy="275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图片" r:id="rId3" imgW="1609344" imgH="1400556" progId="Word.Picture.8">
                  <p:embed/>
                </p:oleObj>
              </mc:Choice>
              <mc:Fallback>
                <p:oleObj name="图片" r:id="rId3" imgW="1609344" imgH="140055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2024" y="2996952"/>
                        <a:ext cx="3163888" cy="275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82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Symmetric Matrices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Definition: </a:t>
            </a:r>
            <a:r>
              <a:rPr kumimoji="1" lang="en-US" altLang="zh-CN" dirty="0" err="1"/>
              <a:t>a</a:t>
            </a:r>
            <a:r>
              <a:rPr kumimoji="1" lang="en-US" altLang="zh-CN" baseline="-25000" dirty="0" err="1"/>
              <a:t>i,j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a</a:t>
            </a:r>
            <a:r>
              <a:rPr kumimoji="1" lang="en-US" altLang="zh-CN" baseline="-25000" dirty="0" err="1"/>
              <a:t>j,i</a:t>
            </a:r>
            <a:r>
              <a:rPr kumimoji="1" lang="en-US" altLang="zh-CN" dirty="0"/>
              <a:t> for 0 </a:t>
            </a:r>
            <a:r>
              <a:rPr lang="en-US" altLang="zh-CN" dirty="0"/>
              <a:t>≤ </a:t>
            </a:r>
            <a:r>
              <a:rPr lang="en-US" altLang="zh-CN" dirty="0" err="1"/>
              <a:t>i,j</a:t>
            </a:r>
            <a:r>
              <a:rPr lang="en-US" altLang="zh-CN" dirty="0"/>
              <a:t> &lt; n</a:t>
            </a:r>
          </a:p>
          <a:p>
            <a:pPr lvl="1"/>
            <a:r>
              <a:rPr kumimoji="1" lang="en-US" altLang="zh-CN" dirty="0"/>
              <a:t>e.g., the adjacency matrix of a undirected graph</a:t>
            </a:r>
          </a:p>
          <a:p>
            <a:r>
              <a:rPr lang="en-US" altLang="zh-CN" dirty="0"/>
              <a:t>Storage of its lower-triangular part is enough</a:t>
            </a:r>
          </a:p>
          <a:p>
            <a:pPr lvl="1"/>
            <a:r>
              <a:rPr lang="en-US" altLang="zh-CN" dirty="0"/>
              <a:t>1-D array S[0…(n</a:t>
            </a:r>
            <a:r>
              <a:rPr lang="en-US" altLang="zh-CN" baseline="30000" dirty="0"/>
              <a:t>2</a:t>
            </a:r>
            <a:r>
              <a:rPr lang="en-US" altLang="zh-CN" dirty="0"/>
              <a:t>+n)/2-1]</a:t>
            </a:r>
          </a:p>
          <a:p>
            <a:pPr lvl="1"/>
            <a:r>
              <a:rPr kumimoji="1" lang="en-US" altLang="zh-CN" dirty="0"/>
              <a:t>Store </a:t>
            </a:r>
            <a:r>
              <a:rPr kumimoji="1" lang="en-US" altLang="zh-CN" dirty="0" err="1"/>
              <a:t>a</a:t>
            </a:r>
            <a:r>
              <a:rPr kumimoji="1" lang="en-US" altLang="zh-CN" baseline="-25000" dirty="0" err="1"/>
              <a:t>i,j</a:t>
            </a:r>
            <a:r>
              <a:rPr kumimoji="1" lang="en-US" altLang="zh-CN" dirty="0"/>
              <a:t> at S[k], where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494840"/>
              </p:ext>
            </p:extLst>
          </p:nvPr>
        </p:nvGraphicFramePr>
        <p:xfrm>
          <a:off x="8412163" y="350838"/>
          <a:ext cx="17272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公式" r:id="rId3" imgW="863600" imgH="939800" progId="Equation.3">
                  <p:embed/>
                </p:oleObj>
              </mc:Choice>
              <mc:Fallback>
                <p:oleObj name="公式" r:id="rId3" imgW="8636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2163" y="350838"/>
                        <a:ext cx="1727200" cy="187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614811"/>
              </p:ext>
            </p:extLst>
          </p:nvPr>
        </p:nvGraphicFramePr>
        <p:xfrm>
          <a:off x="3644256" y="4221163"/>
          <a:ext cx="3171825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公式" r:id="rId5" imgW="1473200" imgH="812800" progId="Equation.3">
                  <p:embed/>
                </p:oleObj>
              </mc:Choice>
              <mc:Fallback>
                <p:oleObj name="公式" r:id="rId5" imgW="1473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256" y="4221163"/>
                        <a:ext cx="3171825" cy="175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121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Diagonal/Banded Matrices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000" dirty="0"/>
              <a:t>Non-zero entries are confined to a diagonal band, comprising </a:t>
            </a:r>
          </a:p>
          <a:p>
            <a:pPr lvl="1"/>
            <a:r>
              <a:rPr kumimoji="1" lang="en-US" altLang="zh-CN" sz="1800" dirty="0"/>
              <a:t>the main diagonal</a:t>
            </a:r>
          </a:p>
          <a:p>
            <a:pPr lvl="1"/>
            <a:r>
              <a:rPr kumimoji="1" lang="en-US" altLang="zh-CN" sz="1800" dirty="0"/>
              <a:t>zero or more diagonals on either side</a:t>
            </a:r>
          </a:p>
          <a:p>
            <a:r>
              <a:rPr lang="en-US" altLang="zh-CN" sz="2000" dirty="0"/>
              <a:t>A example of a banded matrix with bandwidth=3</a:t>
            </a:r>
          </a:p>
          <a:p>
            <a:r>
              <a:rPr lang="en-US" altLang="zh-CN" sz="2000" dirty="0"/>
              <a:t>If |</a:t>
            </a:r>
            <a:r>
              <a:rPr lang="en-US" altLang="zh-CN" sz="2000" dirty="0" err="1"/>
              <a:t>i</a:t>
            </a:r>
            <a:r>
              <a:rPr lang="en-US" altLang="zh-CN" sz="2000" dirty="0"/>
              <a:t>-j| &gt; 1</a:t>
            </a:r>
            <a:r>
              <a:rPr lang="zh-CN" altLang="en-US" sz="2000" dirty="0"/>
              <a:t>，</a:t>
            </a:r>
            <a:r>
              <a:rPr lang="en-US" altLang="zh-CN" sz="2000" dirty="0"/>
              <a:t>a[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][j] = 0</a:t>
            </a:r>
            <a:endParaRPr lang="zh-CN" altLang="en-US" sz="20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662016" y="3581401"/>
            <a:ext cx="4324350" cy="2511425"/>
          </a:xfrm>
          <a:prstGeom prst="bracketPair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3647728" y="3508375"/>
            <a:ext cx="117633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3200" baseline="-25000">
                <a:latin typeface="黑体" charset="0"/>
                <a:ea typeface="黑体" charset="0"/>
                <a:cs typeface="黑体" charset="0"/>
              </a:rPr>
              <a:t>0,0</a:t>
            </a:r>
            <a:endParaRPr lang="en-US" altLang="zh-CN" sz="320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436716" y="3948113"/>
            <a:ext cx="8572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3200" baseline="-25000">
                <a:latin typeface="黑体" charset="0"/>
                <a:ea typeface="黑体" charset="0"/>
                <a:cs typeface="黑体" charset="0"/>
              </a:rPr>
              <a:t>1,1</a:t>
            </a:r>
            <a:endParaRPr lang="en-US" altLang="zh-CN" sz="320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4428778" y="3533775"/>
            <a:ext cx="8572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3200" baseline="-25000">
                <a:latin typeface="黑体" charset="0"/>
                <a:ea typeface="黑体" charset="0"/>
                <a:cs typeface="黑体" charset="0"/>
              </a:rPr>
              <a:t>0,1</a:t>
            </a:r>
            <a:endParaRPr lang="en-US" altLang="zh-CN" sz="320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792191" y="3903663"/>
            <a:ext cx="8572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3200" baseline="-25000">
                <a:latin typeface="黑体" charset="0"/>
                <a:ea typeface="黑体" charset="0"/>
                <a:cs typeface="黑体" charset="0"/>
              </a:rPr>
              <a:t>1,0</a:t>
            </a:r>
            <a:endParaRPr lang="en-US" altLang="zh-CN" sz="320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278091" y="5519738"/>
            <a:ext cx="13779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3200" baseline="-25000">
                <a:latin typeface="黑体" charset="0"/>
                <a:ea typeface="黑体" charset="0"/>
                <a:cs typeface="黑体" charset="0"/>
              </a:rPr>
              <a:t>n-1,n-2</a:t>
            </a:r>
            <a:endParaRPr lang="en-US" altLang="zh-CN" sz="320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6516342" y="5538788"/>
            <a:ext cx="133508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3200" baseline="-25000">
                <a:latin typeface="黑体" charset="0"/>
                <a:ea typeface="黑体" charset="0"/>
                <a:cs typeface="黑体" charset="0"/>
              </a:rPr>
              <a:t>n-1,n-1</a:t>
            </a:r>
            <a:endParaRPr lang="en-US" altLang="zh-CN" sz="320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390928" y="5181600"/>
            <a:ext cx="1639888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3200" baseline="-25000">
                <a:latin typeface="黑体" charset="0"/>
                <a:ea typeface="黑体" charset="0"/>
                <a:cs typeface="黑体" charset="0"/>
              </a:rPr>
              <a:t>n-2,n-1</a:t>
            </a:r>
            <a:endParaRPr lang="en-US" altLang="zh-CN" sz="320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132041" y="3951288"/>
            <a:ext cx="857250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黑体" charset="0"/>
                <a:ea typeface="黑体" charset="0"/>
                <a:cs typeface="黑体" charset="0"/>
              </a:rPr>
              <a:t>a</a:t>
            </a:r>
            <a:r>
              <a:rPr lang="en-US" altLang="zh-CN" sz="3200" baseline="-25000">
                <a:latin typeface="黑体" charset="0"/>
                <a:ea typeface="黑体" charset="0"/>
                <a:cs typeface="黑体" charset="0"/>
              </a:rPr>
              <a:t>1,2</a:t>
            </a:r>
            <a:endParaRPr lang="en-US" altLang="zh-CN" sz="320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952529" y="3756026"/>
            <a:ext cx="3382963" cy="2278063"/>
          </a:xfrm>
          <a:prstGeom prst="line">
            <a:avLst/>
          </a:prstGeom>
          <a:noFill/>
          <a:ln w="57150" cap="rnd" cmpd="thinThick">
            <a:solidFill>
              <a:srgbClr val="5696DC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3966816" y="4162426"/>
            <a:ext cx="2540000" cy="1800225"/>
          </a:xfrm>
          <a:prstGeom prst="line">
            <a:avLst/>
          </a:prstGeom>
          <a:noFill/>
          <a:ln w="38100" cmpd="dbl">
            <a:solidFill>
              <a:srgbClr val="5696DC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547842" y="3756026"/>
            <a:ext cx="2801937" cy="1844675"/>
          </a:xfrm>
          <a:prstGeom prst="line">
            <a:avLst/>
          </a:prstGeom>
          <a:noFill/>
          <a:ln w="57150" cmpd="thickThin">
            <a:solidFill>
              <a:srgbClr val="5696D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043392" y="3609975"/>
            <a:ext cx="4794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黑体" charset="0"/>
                <a:ea typeface="黑体" charset="0"/>
                <a:cs typeface="黑体" charset="0"/>
              </a:rPr>
              <a:t>0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3941417" y="5503863"/>
            <a:ext cx="4794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黑体" charset="0"/>
                <a:ea typeface="黑体" charset="0"/>
                <a:cs typeface="黑体" charset="0"/>
              </a:rPr>
              <a:t>0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490817" y="3495675"/>
            <a:ext cx="12477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Times New Roman" charset="0"/>
                <a:ea typeface="黑体" charset="0"/>
                <a:cs typeface="黑体" charset="0"/>
              </a:rPr>
              <a:t>……</a:t>
            </a:r>
            <a:endParaRPr lang="en-US" altLang="zh-CN" sz="320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889279" y="3994150"/>
            <a:ext cx="12477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Times New Roman" charset="0"/>
                <a:ea typeface="黑体" charset="0"/>
                <a:cs typeface="黑体" charset="0"/>
              </a:rPr>
              <a:t>……</a:t>
            </a:r>
            <a:endParaRPr lang="en-US" altLang="zh-CN" sz="3200">
              <a:latin typeface="黑体" charset="0"/>
              <a:ea typeface="黑体" charset="0"/>
              <a:cs typeface="黑体" charset="0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3769967" y="5097463"/>
            <a:ext cx="124777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3200">
                <a:latin typeface="Times New Roman" charset="0"/>
                <a:ea typeface="黑体" charset="0"/>
                <a:cs typeface="黑体" charset="0"/>
              </a:rPr>
              <a:t>……</a:t>
            </a:r>
            <a:endParaRPr lang="en-US" altLang="zh-CN" sz="3200">
              <a:latin typeface="黑体" charset="0"/>
              <a:ea typeface="黑体" charset="0"/>
              <a:cs typeface="黑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67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3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animClr clrSpc="rgb" dir="cw">
                                      <p:cBhvr>
                                        <p:cTn id="44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FF"/>
                                      </p:to>
                                    </p:animClr>
                                    <p:set>
                                      <p:cBhvr>
                                        <p:cTn id="45" dur="3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3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7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3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animClr clrSpc="rgb" dir="cw">
                                      <p:cBhvr>
                                        <p:cTn id="55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99FF"/>
                                      </p:to>
                                    </p:animClr>
                                    <p:set>
                                      <p:cBhvr>
                                        <p:cTn id="5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8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build="allAtOnce"/>
      <p:bldP spid="18" grpId="0"/>
      <p:bldP spid="1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Sparse Matrices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matrix populated primarily </a:t>
            </a:r>
            <a:r>
              <a:rPr lang="en-US" altLang="zh-CN" dirty="0"/>
              <a:t>with zeros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aphicFrame>
        <p:nvGraphicFramePr>
          <p:cNvPr id="20" name="Object 4">
            <a:extLst>
              <a:ext uri="{FF2B5EF4-FFF2-40B4-BE49-F238E27FC236}">
                <a16:creationId xmlns:a16="http://schemas.microsoft.com/office/drawing/2014/main" id="{CB43C6AD-6677-48A6-88F7-5BDCAC2D55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952984"/>
              </p:ext>
            </p:extLst>
          </p:nvPr>
        </p:nvGraphicFramePr>
        <p:xfrm>
          <a:off x="1415480" y="2348880"/>
          <a:ext cx="9242258" cy="3587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3" imgW="2349500" imgH="1155700" progId="">
                  <p:embed/>
                </p:oleObj>
              </mc:Choice>
              <mc:Fallback>
                <p:oleObj name="Equation" r:id="rId3" imgW="2349500" imgH="1155700" progId="">
                  <p:embed/>
                  <p:pic>
                    <p:nvPicPr>
                      <p:cNvPr id="302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2348880"/>
                        <a:ext cx="9242258" cy="3587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A1A6604-2F26-4518-82E7-98163BB09DC7}"/>
              </a:ext>
            </a:extLst>
          </p:cNvPr>
          <p:cNvSpPr txBox="1"/>
          <p:nvPr/>
        </p:nvSpPr>
        <p:spPr>
          <a:xfrm>
            <a:off x="4120663" y="2933391"/>
            <a:ext cx="948583" cy="58477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0ABE590-2FCA-4A10-9647-4B1410BAE35A}"/>
              </a:ext>
            </a:extLst>
          </p:cNvPr>
          <p:cNvSpPr txBox="1"/>
          <p:nvPr/>
        </p:nvSpPr>
        <p:spPr>
          <a:xfrm>
            <a:off x="4120662" y="4102677"/>
            <a:ext cx="948583" cy="58477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FCBE258-B6F8-400A-940C-22B5F13EBF4F}"/>
              </a:ext>
            </a:extLst>
          </p:cNvPr>
          <p:cNvSpPr txBox="1"/>
          <p:nvPr/>
        </p:nvSpPr>
        <p:spPr>
          <a:xfrm>
            <a:off x="7547526" y="3517902"/>
            <a:ext cx="948583" cy="58477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75DC40F-D002-42CC-AC53-ADE5C837CB1F}"/>
              </a:ext>
            </a:extLst>
          </p:cNvPr>
          <p:cNvSpPr txBox="1"/>
          <p:nvPr/>
        </p:nvSpPr>
        <p:spPr>
          <a:xfrm>
            <a:off x="5793212" y="2369633"/>
            <a:ext cx="948583" cy="58477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0E6307B-A443-454B-B4A0-E89B88CF679F}"/>
              </a:ext>
            </a:extLst>
          </p:cNvPr>
          <p:cNvSpPr txBox="1"/>
          <p:nvPr/>
        </p:nvSpPr>
        <p:spPr>
          <a:xfrm>
            <a:off x="4784808" y="5271963"/>
            <a:ext cx="948583" cy="58477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126D940-5075-492C-9771-54AC1549154B}"/>
              </a:ext>
            </a:extLst>
          </p:cNvPr>
          <p:cNvSpPr txBox="1"/>
          <p:nvPr/>
        </p:nvSpPr>
        <p:spPr>
          <a:xfrm>
            <a:off x="7547526" y="4102676"/>
            <a:ext cx="948583" cy="58477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AFC2156-1331-41C4-B8BA-D82EE5B8453D}"/>
              </a:ext>
            </a:extLst>
          </p:cNvPr>
          <p:cNvSpPr txBox="1"/>
          <p:nvPr/>
        </p:nvSpPr>
        <p:spPr>
          <a:xfrm>
            <a:off x="5793212" y="3517902"/>
            <a:ext cx="948583" cy="584775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8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Sparse Matrices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Sparse factor</a:t>
            </a:r>
          </a:p>
          <a:p>
            <a:pPr lvl="1"/>
            <a:r>
              <a:rPr lang="en-US" altLang="zh-CN" dirty="0"/>
              <a:t>Assume there are t non-zero entries in a </a:t>
            </a:r>
            <a:r>
              <a:rPr lang="en-US" altLang="zh-CN" dirty="0" err="1"/>
              <a:t>n×m</a:t>
            </a:r>
            <a:r>
              <a:rPr lang="en-US" altLang="zh-CN" dirty="0"/>
              <a:t> matrix, the sparse factor is</a:t>
            </a:r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Typically, a matrix is </a:t>
            </a:r>
            <a:r>
              <a:rPr lang="en-US" altLang="zh-CN" dirty="0"/>
              <a:t>s</a:t>
            </a:r>
            <a:r>
              <a:rPr kumimoji="1" lang="en-US" altLang="zh-CN" dirty="0"/>
              <a:t>parse if </a:t>
            </a:r>
          </a:p>
          <a:p>
            <a:endParaRPr lang="en-US" altLang="zh-CN" dirty="0"/>
          </a:p>
          <a:p>
            <a:r>
              <a:rPr lang="en-US" altLang="zh-CN" dirty="0"/>
              <a:t>Tuple (</a:t>
            </a:r>
            <a:r>
              <a:rPr lang="en-US" altLang="zh-CN" dirty="0" err="1"/>
              <a:t>i</a:t>
            </a:r>
            <a:r>
              <a:rPr lang="en-US" altLang="zh-CN" dirty="0"/>
              <a:t>, j, </a:t>
            </a:r>
            <a:r>
              <a:rPr lang="en-US" altLang="zh-CN" dirty="0" err="1"/>
              <a:t>a</a:t>
            </a:r>
            <a:r>
              <a:rPr lang="en-US" altLang="zh-CN" baseline="-25000" dirty="0" err="1"/>
              <a:t>i,j</a:t>
            </a:r>
            <a:r>
              <a:rPr lang="en-US" altLang="zh-CN" dirty="0"/>
              <a:t>) to access a sparse matrix</a:t>
            </a:r>
          </a:p>
          <a:p>
            <a:pPr lvl="1"/>
            <a:r>
              <a:rPr kumimoji="1" lang="en-US" altLang="zh-CN" dirty="0" err="1"/>
              <a:t>i</a:t>
            </a:r>
            <a:r>
              <a:rPr kumimoji="1" lang="en-US" altLang="zh-CN" dirty="0"/>
              <a:t> is the row index</a:t>
            </a:r>
          </a:p>
          <a:p>
            <a:pPr lvl="1"/>
            <a:r>
              <a:rPr lang="en-US" altLang="zh-CN" dirty="0"/>
              <a:t>j is the column index</a:t>
            </a:r>
          </a:p>
          <a:p>
            <a:pPr lvl="1"/>
            <a:r>
              <a:rPr kumimoji="1" lang="en-US" altLang="zh-CN" dirty="0" err="1"/>
              <a:t>a</a:t>
            </a:r>
            <a:r>
              <a:rPr kumimoji="1" lang="en-US" altLang="zh-CN" baseline="-25000" dirty="0" err="1"/>
              <a:t>i,j</a:t>
            </a:r>
            <a:r>
              <a:rPr kumimoji="1" lang="en-US" altLang="zh-CN" dirty="0"/>
              <a:t> is the value of element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88555"/>
              </p:ext>
            </p:extLst>
          </p:nvPr>
        </p:nvGraphicFramePr>
        <p:xfrm>
          <a:off x="4297288" y="2787402"/>
          <a:ext cx="16954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公式" r:id="rId3" imgW="825500" imgH="203200" progId="Equation.3">
                  <p:embed/>
                </p:oleObj>
              </mc:Choice>
              <mc:Fallback>
                <p:oleObj name="公式" r:id="rId3" imgW="8255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288" y="2787402"/>
                        <a:ext cx="16954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721415"/>
              </p:ext>
            </p:extLst>
          </p:nvPr>
        </p:nvGraphicFramePr>
        <p:xfrm>
          <a:off x="4583832" y="3861048"/>
          <a:ext cx="1122362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3" name="公式" r:id="rId5" imgW="546100" imgH="177800" progId="Equation.3">
                  <p:embed/>
                </p:oleObj>
              </mc:Choice>
              <mc:Fallback>
                <p:oleObj name="公式" r:id="rId5" imgW="5461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2" y="3861048"/>
                        <a:ext cx="1122362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8020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Sparse Matrices: Implementation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Requirement: f</a:t>
            </a:r>
            <a:r>
              <a:rPr lang="en-US" altLang="zh-CN" sz="2400" dirty="0"/>
              <a:t>ast iteration along rows/columns</a:t>
            </a:r>
          </a:p>
          <a:p>
            <a:r>
              <a:rPr kumimoji="1" lang="en-US" altLang="zh-CN" sz="2400" dirty="0"/>
              <a:t>Two sets of link lists: row lists and column lists</a:t>
            </a:r>
          </a:p>
          <a:p>
            <a:r>
              <a:rPr lang="en-US" altLang="zh-CN" sz="2400" dirty="0"/>
              <a:t>Each node has two pointers</a:t>
            </a:r>
          </a:p>
          <a:p>
            <a:pPr lvl="1"/>
            <a:r>
              <a:rPr lang="en-US" altLang="zh-CN" sz="2000" dirty="0"/>
              <a:t>Successor of the same row</a:t>
            </a:r>
          </a:p>
          <a:p>
            <a:pPr lvl="1"/>
            <a:r>
              <a:rPr lang="en-US" altLang="zh-CN" sz="2000" dirty="0"/>
              <a:t>Successor of the same column</a:t>
            </a:r>
            <a:endParaRPr lang="zh-CN" altLang="en-US" sz="20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Perform matrix computation efficiently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9449107" y="1075996"/>
            <a:ext cx="1511300" cy="1373188"/>
            <a:chOff x="204" y="2614"/>
            <a:chExt cx="952" cy="865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204" y="2659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49" y="2614"/>
              <a:ext cx="844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/>
              <a:r>
                <a:rPr lang="en-US" altLang="zh-CN" sz="2800" dirty="0">
                  <a:latin typeface="Times New Roman" charset="0"/>
                </a:rPr>
                <a:t>0   3    0</a:t>
              </a:r>
            </a:p>
            <a:p>
              <a:pPr eaLnBrk="1" hangingPunct="1"/>
              <a:r>
                <a:rPr lang="en-US" altLang="zh-CN" sz="2800" dirty="0">
                  <a:latin typeface="Times New Roman" charset="0"/>
                </a:rPr>
                <a:t>0   5    6</a:t>
              </a:r>
            </a:p>
            <a:p>
              <a:pPr eaLnBrk="1" hangingPunct="1"/>
              <a:r>
                <a:rPr lang="en-US" altLang="zh-CN" sz="2800" dirty="0">
                  <a:latin typeface="Times New Roman" charset="0"/>
                </a:rPr>
                <a:t>2   0    0</a:t>
              </a: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204" y="2659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204" y="3385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066" y="2659"/>
              <a:ext cx="0" cy="72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156" y="2659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0"/>
            <p:cNvSpPr>
              <a:spLocks noChangeShapeType="1"/>
            </p:cNvSpPr>
            <p:nvPr/>
          </p:nvSpPr>
          <p:spPr bwMode="auto">
            <a:xfrm>
              <a:off x="1111" y="3385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21"/>
            <p:cNvSpPr>
              <a:spLocks noChangeShapeType="1"/>
            </p:cNvSpPr>
            <p:nvPr/>
          </p:nvSpPr>
          <p:spPr bwMode="auto">
            <a:xfrm>
              <a:off x="1111" y="2659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109"/>
          <p:cNvGrpSpPr>
            <a:grpSpLocks/>
          </p:cNvGrpSpPr>
          <p:nvPr/>
        </p:nvGrpSpPr>
        <p:grpSpPr bwMode="auto">
          <a:xfrm>
            <a:off x="6312024" y="2564904"/>
            <a:ext cx="5111750" cy="3451225"/>
            <a:chOff x="1587" y="2205"/>
            <a:chExt cx="2832" cy="1864"/>
          </a:xfrm>
        </p:grpSpPr>
        <p:sp>
          <p:nvSpPr>
            <p:cNvPr id="15" name="AutoShape 23"/>
            <p:cNvSpPr>
              <a:spLocks noChangeAspect="1" noChangeArrowheads="1" noTextEdit="1"/>
            </p:cNvSpPr>
            <p:nvPr/>
          </p:nvSpPr>
          <p:spPr bwMode="auto">
            <a:xfrm>
              <a:off x="1587" y="2205"/>
              <a:ext cx="2832" cy="1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1587" y="2229"/>
              <a:ext cx="2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17" name="Rectangle 26"/>
            <p:cNvSpPr>
              <a:spLocks noChangeArrowheads="1"/>
            </p:cNvSpPr>
            <p:nvPr/>
          </p:nvSpPr>
          <p:spPr bwMode="auto">
            <a:xfrm>
              <a:off x="2212" y="2477"/>
              <a:ext cx="2086" cy="18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8" name="Rectangle 27"/>
            <p:cNvSpPr>
              <a:spLocks noChangeArrowheads="1"/>
            </p:cNvSpPr>
            <p:nvPr/>
          </p:nvSpPr>
          <p:spPr bwMode="auto">
            <a:xfrm>
              <a:off x="2004" y="2839"/>
              <a:ext cx="210" cy="117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9" name="Line 28"/>
            <p:cNvSpPr>
              <a:spLocks noChangeShapeType="1"/>
            </p:cNvSpPr>
            <p:nvPr/>
          </p:nvSpPr>
          <p:spPr bwMode="auto">
            <a:xfrm>
              <a:off x="2733" y="2477"/>
              <a:ext cx="1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9"/>
            <p:cNvSpPr>
              <a:spLocks noChangeShapeType="1"/>
            </p:cNvSpPr>
            <p:nvPr/>
          </p:nvSpPr>
          <p:spPr bwMode="auto">
            <a:xfrm>
              <a:off x="3463" y="2477"/>
              <a:ext cx="1" cy="18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0"/>
            <p:cNvSpPr>
              <a:spLocks noChangeShapeType="1"/>
            </p:cNvSpPr>
            <p:nvPr/>
          </p:nvSpPr>
          <p:spPr bwMode="auto">
            <a:xfrm>
              <a:off x="2004" y="3200"/>
              <a:ext cx="2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1"/>
            <p:cNvSpPr>
              <a:spLocks noChangeShapeType="1"/>
            </p:cNvSpPr>
            <p:nvPr/>
          </p:nvSpPr>
          <p:spPr bwMode="auto">
            <a:xfrm>
              <a:off x="2004" y="3652"/>
              <a:ext cx="20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Rectangle 32"/>
            <p:cNvSpPr>
              <a:spLocks noChangeArrowheads="1"/>
            </p:cNvSpPr>
            <p:nvPr/>
          </p:nvSpPr>
          <p:spPr bwMode="auto">
            <a:xfrm>
              <a:off x="2733" y="2839"/>
              <a:ext cx="731" cy="296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4" name="Rectangle 33"/>
            <p:cNvSpPr>
              <a:spLocks noChangeArrowheads="1"/>
            </p:cNvSpPr>
            <p:nvPr/>
          </p:nvSpPr>
          <p:spPr bwMode="auto">
            <a:xfrm>
              <a:off x="2739" y="2865"/>
              <a:ext cx="41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dirty="0">
                  <a:solidFill>
                    <a:srgbClr val="000000"/>
                  </a:solidFill>
                  <a:latin typeface="Times New Roman" charset="0"/>
                </a:rPr>
                <a:t> (0, 1)    3</a:t>
              </a:r>
              <a:endParaRPr lang="en-US" altLang="zh-CN" dirty="0">
                <a:latin typeface="Times New Roman" charset="0"/>
              </a:endParaRPr>
            </a:p>
          </p:txBody>
        </p:sp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3350" y="2865"/>
              <a:ext cx="2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26" name="Line 35"/>
            <p:cNvSpPr>
              <a:spLocks noChangeShapeType="1"/>
            </p:cNvSpPr>
            <p:nvPr/>
          </p:nvSpPr>
          <p:spPr bwMode="auto">
            <a:xfrm>
              <a:off x="2733" y="3020"/>
              <a:ext cx="73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37"/>
            <p:cNvSpPr>
              <a:spLocks noChangeArrowheads="1"/>
            </p:cNvSpPr>
            <p:nvPr/>
          </p:nvSpPr>
          <p:spPr bwMode="auto">
            <a:xfrm>
              <a:off x="2733" y="3291"/>
              <a:ext cx="731" cy="29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28" name="Rectangle 38"/>
            <p:cNvSpPr>
              <a:spLocks noChangeArrowheads="1"/>
            </p:cNvSpPr>
            <p:nvPr/>
          </p:nvSpPr>
          <p:spPr bwMode="auto">
            <a:xfrm>
              <a:off x="2739" y="3317"/>
              <a:ext cx="39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dirty="0">
                  <a:solidFill>
                    <a:srgbClr val="000000"/>
                  </a:solidFill>
                  <a:latin typeface="Times New Roman" charset="0"/>
                </a:rPr>
                <a:t> (1, 1)   5</a:t>
              </a:r>
              <a:endParaRPr lang="en-US" altLang="zh-CN" dirty="0">
                <a:latin typeface="Times New Roman" charset="0"/>
              </a:endParaRPr>
            </a:p>
          </p:txBody>
        </p:sp>
        <p:sp>
          <p:nvSpPr>
            <p:cNvPr id="29" name="Rectangle 39"/>
            <p:cNvSpPr>
              <a:spLocks noChangeArrowheads="1"/>
            </p:cNvSpPr>
            <p:nvPr/>
          </p:nvSpPr>
          <p:spPr bwMode="auto">
            <a:xfrm>
              <a:off x="3350" y="3317"/>
              <a:ext cx="2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2733" y="3471"/>
              <a:ext cx="73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2317" y="3742"/>
              <a:ext cx="730" cy="3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2" name="Rectangle 43"/>
            <p:cNvSpPr>
              <a:spLocks noChangeArrowheads="1"/>
            </p:cNvSpPr>
            <p:nvPr/>
          </p:nvSpPr>
          <p:spPr bwMode="auto">
            <a:xfrm>
              <a:off x="2322" y="3769"/>
              <a:ext cx="39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dirty="0">
                  <a:solidFill>
                    <a:srgbClr val="000000"/>
                  </a:solidFill>
                  <a:latin typeface="Times New Roman" charset="0"/>
                </a:rPr>
                <a:t> (2, 0)   2</a:t>
              </a:r>
              <a:endParaRPr lang="en-US" altLang="zh-CN" dirty="0">
                <a:latin typeface="Times New Roman" charset="0"/>
              </a:endParaRPr>
            </a:p>
          </p:txBody>
        </p:sp>
        <p:sp>
          <p:nvSpPr>
            <p:cNvPr id="33" name="Rectangle 44"/>
            <p:cNvSpPr>
              <a:spLocks noChangeArrowheads="1"/>
            </p:cNvSpPr>
            <p:nvPr/>
          </p:nvSpPr>
          <p:spPr bwMode="auto">
            <a:xfrm>
              <a:off x="2934" y="3769"/>
              <a:ext cx="2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34" name="Line 45"/>
            <p:cNvSpPr>
              <a:spLocks noChangeShapeType="1"/>
            </p:cNvSpPr>
            <p:nvPr/>
          </p:nvSpPr>
          <p:spPr bwMode="auto">
            <a:xfrm>
              <a:off x="2317" y="3923"/>
              <a:ext cx="72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" name="Group 49"/>
            <p:cNvGrpSpPr>
              <a:grpSpLocks/>
            </p:cNvGrpSpPr>
            <p:nvPr/>
          </p:nvGrpSpPr>
          <p:grpSpPr bwMode="auto">
            <a:xfrm>
              <a:off x="2205" y="3045"/>
              <a:ext cx="516" cy="83"/>
              <a:chOff x="2202" y="3026"/>
              <a:chExt cx="549" cy="90"/>
            </a:xfrm>
          </p:grpSpPr>
          <p:sp>
            <p:nvSpPr>
              <p:cNvPr id="93" name="Line 47"/>
              <p:cNvSpPr>
                <a:spLocks noChangeShapeType="1"/>
              </p:cNvSpPr>
              <p:nvPr/>
            </p:nvSpPr>
            <p:spPr bwMode="auto">
              <a:xfrm>
                <a:off x="2202" y="3070"/>
                <a:ext cx="46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48"/>
              <p:cNvSpPr>
                <a:spLocks/>
              </p:cNvSpPr>
              <p:nvPr/>
            </p:nvSpPr>
            <p:spPr bwMode="auto">
              <a:xfrm>
                <a:off x="2661" y="3026"/>
                <a:ext cx="90" cy="90"/>
              </a:xfrm>
              <a:custGeom>
                <a:avLst/>
                <a:gdLst>
                  <a:gd name="T0" fmla="*/ 0 w 90"/>
                  <a:gd name="T1" fmla="*/ 90 h 90"/>
                  <a:gd name="T2" fmla="*/ 90 w 90"/>
                  <a:gd name="T3" fmla="*/ 46 h 90"/>
                  <a:gd name="T4" fmla="*/ 0 w 90"/>
                  <a:gd name="T5" fmla="*/ 0 h 90"/>
                  <a:gd name="T6" fmla="*/ 0 w 90"/>
                  <a:gd name="T7" fmla="*/ 90 h 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90"/>
                  <a:gd name="T14" fmla="*/ 90 w 90"/>
                  <a:gd name="T15" fmla="*/ 90 h 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90">
                    <a:moveTo>
                      <a:pt x="0" y="90"/>
                    </a:moveTo>
                    <a:lnTo>
                      <a:pt x="90" y="46"/>
                    </a:lnTo>
                    <a:lnTo>
                      <a:pt x="0" y="0"/>
                    </a:lnTo>
                    <a:lnTo>
                      <a:pt x="0" y="9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36" name="Group 52"/>
            <p:cNvGrpSpPr>
              <a:grpSpLocks/>
            </p:cNvGrpSpPr>
            <p:nvPr/>
          </p:nvGrpSpPr>
          <p:grpSpPr bwMode="auto">
            <a:xfrm>
              <a:off x="2219" y="3496"/>
              <a:ext cx="507" cy="91"/>
              <a:chOff x="2216" y="3484"/>
              <a:chExt cx="507" cy="91"/>
            </a:xfrm>
          </p:grpSpPr>
          <p:sp>
            <p:nvSpPr>
              <p:cNvPr id="91" name="Line 50"/>
              <p:cNvSpPr>
                <a:spLocks noChangeShapeType="1"/>
              </p:cNvSpPr>
              <p:nvPr/>
            </p:nvSpPr>
            <p:spPr bwMode="auto">
              <a:xfrm>
                <a:off x="2216" y="3529"/>
                <a:ext cx="42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" name="Freeform 51"/>
              <p:cNvSpPr>
                <a:spLocks/>
              </p:cNvSpPr>
              <p:nvPr/>
            </p:nvSpPr>
            <p:spPr bwMode="auto">
              <a:xfrm>
                <a:off x="2633" y="3484"/>
                <a:ext cx="90" cy="91"/>
              </a:xfrm>
              <a:custGeom>
                <a:avLst/>
                <a:gdLst>
                  <a:gd name="T0" fmla="*/ 0 w 90"/>
                  <a:gd name="T1" fmla="*/ 91 h 91"/>
                  <a:gd name="T2" fmla="*/ 90 w 90"/>
                  <a:gd name="T3" fmla="*/ 46 h 91"/>
                  <a:gd name="T4" fmla="*/ 0 w 90"/>
                  <a:gd name="T5" fmla="*/ 0 h 91"/>
                  <a:gd name="T6" fmla="*/ 0 w 90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91"/>
                  <a:gd name="T14" fmla="*/ 90 w 90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91">
                    <a:moveTo>
                      <a:pt x="0" y="91"/>
                    </a:moveTo>
                    <a:lnTo>
                      <a:pt x="90" y="46"/>
                    </a:lnTo>
                    <a:lnTo>
                      <a:pt x="0" y="0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37" name="Line 53"/>
            <p:cNvSpPr>
              <a:spLocks noChangeShapeType="1"/>
            </p:cNvSpPr>
            <p:nvPr/>
          </p:nvSpPr>
          <p:spPr bwMode="auto">
            <a:xfrm>
              <a:off x="2212" y="3923"/>
              <a:ext cx="105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8" name="Group 56"/>
            <p:cNvGrpSpPr>
              <a:grpSpLocks/>
            </p:cNvGrpSpPr>
            <p:nvPr/>
          </p:nvGrpSpPr>
          <p:grpSpPr bwMode="auto">
            <a:xfrm>
              <a:off x="2376" y="2658"/>
              <a:ext cx="91" cy="1084"/>
              <a:chOff x="2373" y="2646"/>
              <a:chExt cx="91" cy="1084"/>
            </a:xfrm>
          </p:grpSpPr>
          <p:sp>
            <p:nvSpPr>
              <p:cNvPr id="89" name="Line 54"/>
              <p:cNvSpPr>
                <a:spLocks noChangeShapeType="1"/>
              </p:cNvSpPr>
              <p:nvPr/>
            </p:nvSpPr>
            <p:spPr bwMode="auto">
              <a:xfrm>
                <a:off x="2418" y="2646"/>
                <a:ext cx="1" cy="99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" name="Freeform 55"/>
              <p:cNvSpPr>
                <a:spLocks/>
              </p:cNvSpPr>
              <p:nvPr/>
            </p:nvSpPr>
            <p:spPr bwMode="auto">
              <a:xfrm>
                <a:off x="2373" y="3640"/>
                <a:ext cx="91" cy="90"/>
              </a:xfrm>
              <a:custGeom>
                <a:avLst/>
                <a:gdLst>
                  <a:gd name="T0" fmla="*/ 0 w 91"/>
                  <a:gd name="T1" fmla="*/ 0 h 90"/>
                  <a:gd name="T2" fmla="*/ 45 w 91"/>
                  <a:gd name="T3" fmla="*/ 90 h 90"/>
                  <a:gd name="T4" fmla="*/ 91 w 91"/>
                  <a:gd name="T5" fmla="*/ 0 h 90"/>
                  <a:gd name="T6" fmla="*/ 0 w 91"/>
                  <a:gd name="T7" fmla="*/ 0 h 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90"/>
                  <a:gd name="T14" fmla="*/ 91 w 91"/>
                  <a:gd name="T15" fmla="*/ 90 h 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90">
                    <a:moveTo>
                      <a:pt x="0" y="0"/>
                    </a:moveTo>
                    <a:lnTo>
                      <a:pt x="45" y="90"/>
                    </a:lnTo>
                    <a:lnTo>
                      <a:pt x="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39" name="Group 59"/>
            <p:cNvGrpSpPr>
              <a:grpSpLocks/>
            </p:cNvGrpSpPr>
            <p:nvPr/>
          </p:nvGrpSpPr>
          <p:grpSpPr bwMode="auto">
            <a:xfrm>
              <a:off x="2899" y="3068"/>
              <a:ext cx="90" cy="224"/>
              <a:chOff x="2896" y="3056"/>
              <a:chExt cx="90" cy="224"/>
            </a:xfrm>
          </p:grpSpPr>
          <p:sp>
            <p:nvSpPr>
              <p:cNvPr id="87" name="Line 57"/>
              <p:cNvSpPr>
                <a:spLocks noChangeShapeType="1"/>
              </p:cNvSpPr>
              <p:nvPr/>
            </p:nvSpPr>
            <p:spPr bwMode="auto">
              <a:xfrm>
                <a:off x="2939" y="3056"/>
                <a:ext cx="1" cy="1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58"/>
              <p:cNvSpPr>
                <a:spLocks/>
              </p:cNvSpPr>
              <p:nvPr/>
            </p:nvSpPr>
            <p:spPr bwMode="auto">
              <a:xfrm>
                <a:off x="2896" y="3188"/>
                <a:ext cx="90" cy="92"/>
              </a:xfrm>
              <a:custGeom>
                <a:avLst/>
                <a:gdLst>
                  <a:gd name="T0" fmla="*/ 0 w 90"/>
                  <a:gd name="T1" fmla="*/ 0 h 92"/>
                  <a:gd name="T2" fmla="*/ 44 w 90"/>
                  <a:gd name="T3" fmla="*/ 92 h 92"/>
                  <a:gd name="T4" fmla="*/ 90 w 90"/>
                  <a:gd name="T5" fmla="*/ 0 h 92"/>
                  <a:gd name="T6" fmla="*/ 0 w 90"/>
                  <a:gd name="T7" fmla="*/ 0 h 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92"/>
                  <a:gd name="T14" fmla="*/ 90 w 90"/>
                  <a:gd name="T15" fmla="*/ 92 h 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92">
                    <a:moveTo>
                      <a:pt x="0" y="0"/>
                    </a:moveTo>
                    <a:lnTo>
                      <a:pt x="44" y="92"/>
                    </a:lnTo>
                    <a:lnTo>
                      <a:pt x="9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grpSp>
          <p:nvGrpSpPr>
            <p:cNvPr id="40" name="Group 62"/>
            <p:cNvGrpSpPr>
              <a:grpSpLocks/>
            </p:cNvGrpSpPr>
            <p:nvPr/>
          </p:nvGrpSpPr>
          <p:grpSpPr bwMode="auto">
            <a:xfrm>
              <a:off x="3106" y="2658"/>
              <a:ext cx="90" cy="181"/>
              <a:chOff x="3103" y="2646"/>
              <a:chExt cx="90" cy="181"/>
            </a:xfrm>
          </p:grpSpPr>
          <p:sp>
            <p:nvSpPr>
              <p:cNvPr id="85" name="Line 60"/>
              <p:cNvSpPr>
                <a:spLocks noChangeShapeType="1"/>
              </p:cNvSpPr>
              <p:nvPr/>
            </p:nvSpPr>
            <p:spPr bwMode="auto">
              <a:xfrm>
                <a:off x="3147" y="2646"/>
                <a:ext cx="1" cy="9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" name="Freeform 61"/>
              <p:cNvSpPr>
                <a:spLocks/>
              </p:cNvSpPr>
              <p:nvPr/>
            </p:nvSpPr>
            <p:spPr bwMode="auto">
              <a:xfrm>
                <a:off x="3103" y="2737"/>
                <a:ext cx="90" cy="90"/>
              </a:xfrm>
              <a:custGeom>
                <a:avLst/>
                <a:gdLst>
                  <a:gd name="T0" fmla="*/ 0 w 90"/>
                  <a:gd name="T1" fmla="*/ 0 h 90"/>
                  <a:gd name="T2" fmla="*/ 46 w 90"/>
                  <a:gd name="T3" fmla="*/ 90 h 90"/>
                  <a:gd name="T4" fmla="*/ 90 w 90"/>
                  <a:gd name="T5" fmla="*/ 0 h 90"/>
                  <a:gd name="T6" fmla="*/ 0 w 90"/>
                  <a:gd name="T7" fmla="*/ 0 h 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90"/>
                  <a:gd name="T14" fmla="*/ 90 w 90"/>
                  <a:gd name="T15" fmla="*/ 90 h 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90">
                    <a:moveTo>
                      <a:pt x="0" y="0"/>
                    </a:moveTo>
                    <a:lnTo>
                      <a:pt x="46" y="90"/>
                    </a:lnTo>
                    <a:lnTo>
                      <a:pt x="9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41" name="Rectangle 63"/>
            <p:cNvSpPr>
              <a:spLocks noChangeArrowheads="1"/>
            </p:cNvSpPr>
            <p:nvPr/>
          </p:nvSpPr>
          <p:spPr bwMode="auto">
            <a:xfrm>
              <a:off x="2317" y="2206"/>
              <a:ext cx="83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2" name="Rectangle 64"/>
            <p:cNvSpPr>
              <a:spLocks noChangeArrowheads="1"/>
            </p:cNvSpPr>
            <p:nvPr/>
          </p:nvSpPr>
          <p:spPr bwMode="auto">
            <a:xfrm>
              <a:off x="2225" y="2241"/>
              <a:ext cx="122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 dirty="0">
                  <a:solidFill>
                    <a:srgbClr val="000000"/>
                  </a:solidFill>
                  <a:latin typeface="宋体" charset="0"/>
                </a:rPr>
                <a:t>headers of column lists</a:t>
              </a:r>
              <a:endParaRPr lang="zh-CN" altLang="en-US" b="1" dirty="0">
                <a:latin typeface="Times New Roman" charset="0"/>
              </a:endParaRPr>
            </a:p>
          </p:txBody>
        </p:sp>
        <p:sp>
          <p:nvSpPr>
            <p:cNvPr id="43" name="Rectangle 65"/>
            <p:cNvSpPr>
              <a:spLocks noChangeArrowheads="1"/>
            </p:cNvSpPr>
            <p:nvPr/>
          </p:nvSpPr>
          <p:spPr bwMode="auto">
            <a:xfrm>
              <a:off x="3050" y="2230"/>
              <a:ext cx="2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44" name="Rectangle 66"/>
            <p:cNvSpPr>
              <a:spLocks noChangeArrowheads="1"/>
            </p:cNvSpPr>
            <p:nvPr/>
          </p:nvSpPr>
          <p:spPr bwMode="auto">
            <a:xfrm>
              <a:off x="1587" y="2929"/>
              <a:ext cx="210" cy="10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6" name="Rectangle 68"/>
            <p:cNvSpPr>
              <a:spLocks noChangeArrowheads="1"/>
            </p:cNvSpPr>
            <p:nvPr/>
          </p:nvSpPr>
          <p:spPr bwMode="auto">
            <a:xfrm>
              <a:off x="1709" y="2954"/>
              <a:ext cx="2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52" name="Rectangle 74"/>
            <p:cNvSpPr>
              <a:spLocks noChangeArrowheads="1"/>
            </p:cNvSpPr>
            <p:nvPr/>
          </p:nvSpPr>
          <p:spPr bwMode="auto">
            <a:xfrm>
              <a:off x="1709" y="3856"/>
              <a:ext cx="2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53" name="Rectangle 75"/>
            <p:cNvSpPr>
              <a:spLocks noChangeArrowheads="1"/>
            </p:cNvSpPr>
            <p:nvPr/>
          </p:nvSpPr>
          <p:spPr bwMode="auto">
            <a:xfrm>
              <a:off x="3671" y="3289"/>
              <a:ext cx="731" cy="3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4" name="Rectangle 76"/>
            <p:cNvSpPr>
              <a:spLocks noChangeArrowheads="1"/>
            </p:cNvSpPr>
            <p:nvPr/>
          </p:nvSpPr>
          <p:spPr bwMode="auto">
            <a:xfrm>
              <a:off x="3676" y="3316"/>
              <a:ext cx="391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dirty="0">
                  <a:solidFill>
                    <a:srgbClr val="000000"/>
                  </a:solidFill>
                  <a:latin typeface="Times New Roman" charset="0"/>
                </a:rPr>
                <a:t> (1, 2)   6</a:t>
              </a:r>
              <a:endParaRPr lang="en-US" altLang="zh-CN" dirty="0">
                <a:latin typeface="Times New Roman" charset="0"/>
              </a:endParaRPr>
            </a:p>
          </p:txBody>
        </p:sp>
        <p:sp>
          <p:nvSpPr>
            <p:cNvPr id="55" name="Rectangle 77"/>
            <p:cNvSpPr>
              <a:spLocks noChangeArrowheads="1"/>
            </p:cNvSpPr>
            <p:nvPr/>
          </p:nvSpPr>
          <p:spPr bwMode="auto">
            <a:xfrm>
              <a:off x="4226" y="3316"/>
              <a:ext cx="2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56" name="Line 78"/>
            <p:cNvSpPr>
              <a:spLocks noChangeShapeType="1"/>
            </p:cNvSpPr>
            <p:nvPr/>
          </p:nvSpPr>
          <p:spPr bwMode="auto">
            <a:xfrm>
              <a:off x="3671" y="3470"/>
              <a:ext cx="73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7" name="Group 82"/>
            <p:cNvGrpSpPr>
              <a:grpSpLocks/>
            </p:cNvGrpSpPr>
            <p:nvPr/>
          </p:nvGrpSpPr>
          <p:grpSpPr bwMode="auto">
            <a:xfrm>
              <a:off x="3940" y="2657"/>
              <a:ext cx="90" cy="632"/>
              <a:chOff x="3937" y="2645"/>
              <a:chExt cx="90" cy="632"/>
            </a:xfrm>
          </p:grpSpPr>
          <p:sp>
            <p:nvSpPr>
              <p:cNvPr id="83" name="Line 80"/>
              <p:cNvSpPr>
                <a:spLocks noChangeShapeType="1"/>
              </p:cNvSpPr>
              <p:nvPr/>
            </p:nvSpPr>
            <p:spPr bwMode="auto">
              <a:xfrm>
                <a:off x="3981" y="2645"/>
                <a:ext cx="1" cy="5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Freeform 81"/>
              <p:cNvSpPr>
                <a:spLocks/>
              </p:cNvSpPr>
              <p:nvPr/>
            </p:nvSpPr>
            <p:spPr bwMode="auto">
              <a:xfrm>
                <a:off x="3937" y="3187"/>
                <a:ext cx="90" cy="90"/>
              </a:xfrm>
              <a:custGeom>
                <a:avLst/>
                <a:gdLst>
                  <a:gd name="T0" fmla="*/ 0 w 90"/>
                  <a:gd name="T1" fmla="*/ 0 h 90"/>
                  <a:gd name="T2" fmla="*/ 45 w 90"/>
                  <a:gd name="T3" fmla="*/ 90 h 90"/>
                  <a:gd name="T4" fmla="*/ 90 w 90"/>
                  <a:gd name="T5" fmla="*/ 0 h 90"/>
                  <a:gd name="T6" fmla="*/ 0 w 90"/>
                  <a:gd name="T7" fmla="*/ 0 h 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90"/>
                  <a:gd name="T14" fmla="*/ 90 w 90"/>
                  <a:gd name="T15" fmla="*/ 90 h 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90">
                    <a:moveTo>
                      <a:pt x="0" y="0"/>
                    </a:moveTo>
                    <a:lnTo>
                      <a:pt x="45" y="90"/>
                    </a:lnTo>
                    <a:lnTo>
                      <a:pt x="9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58" name="Rectangle 83"/>
            <p:cNvSpPr>
              <a:spLocks noChangeArrowheads="1"/>
            </p:cNvSpPr>
            <p:nvPr/>
          </p:nvSpPr>
          <p:spPr bwMode="auto">
            <a:xfrm>
              <a:off x="2407" y="3887"/>
              <a:ext cx="155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9" name="Rectangle 84"/>
            <p:cNvSpPr>
              <a:spLocks noChangeArrowheads="1"/>
            </p:cNvSpPr>
            <p:nvPr/>
          </p:nvSpPr>
          <p:spPr bwMode="auto">
            <a:xfrm>
              <a:off x="2407" y="3916"/>
              <a:ext cx="10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宋体" charset="0"/>
                </a:rPr>
                <a:t>∧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60" name="Rectangle 85"/>
            <p:cNvSpPr>
              <a:spLocks noChangeArrowheads="1"/>
            </p:cNvSpPr>
            <p:nvPr/>
          </p:nvSpPr>
          <p:spPr bwMode="auto">
            <a:xfrm>
              <a:off x="2529" y="3912"/>
              <a:ext cx="2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61" name="Rectangle 86"/>
            <p:cNvSpPr>
              <a:spLocks noChangeArrowheads="1"/>
            </p:cNvSpPr>
            <p:nvPr/>
          </p:nvSpPr>
          <p:spPr bwMode="auto">
            <a:xfrm>
              <a:off x="2740" y="3887"/>
              <a:ext cx="2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2" name="Rectangle 87"/>
            <p:cNvSpPr>
              <a:spLocks noChangeArrowheads="1"/>
            </p:cNvSpPr>
            <p:nvPr/>
          </p:nvSpPr>
          <p:spPr bwMode="auto">
            <a:xfrm>
              <a:off x="2740" y="3916"/>
              <a:ext cx="10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宋体" charset="0"/>
                </a:rPr>
                <a:t>∧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63" name="Rectangle 88"/>
            <p:cNvSpPr>
              <a:spLocks noChangeArrowheads="1"/>
            </p:cNvSpPr>
            <p:nvPr/>
          </p:nvSpPr>
          <p:spPr bwMode="auto">
            <a:xfrm>
              <a:off x="2863" y="3912"/>
              <a:ext cx="2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64" name="Rectangle 89"/>
            <p:cNvSpPr>
              <a:spLocks noChangeArrowheads="1"/>
            </p:cNvSpPr>
            <p:nvPr/>
          </p:nvSpPr>
          <p:spPr bwMode="auto">
            <a:xfrm>
              <a:off x="3776" y="3442"/>
              <a:ext cx="20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5" name="Rectangle 90"/>
            <p:cNvSpPr>
              <a:spLocks noChangeArrowheads="1"/>
            </p:cNvSpPr>
            <p:nvPr/>
          </p:nvSpPr>
          <p:spPr bwMode="auto">
            <a:xfrm>
              <a:off x="3776" y="3471"/>
              <a:ext cx="10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宋体" charset="0"/>
                </a:rPr>
                <a:t>∧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66" name="Rectangle 91"/>
            <p:cNvSpPr>
              <a:spLocks noChangeArrowheads="1"/>
            </p:cNvSpPr>
            <p:nvPr/>
          </p:nvSpPr>
          <p:spPr bwMode="auto">
            <a:xfrm>
              <a:off x="3898" y="3467"/>
              <a:ext cx="2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67" name="Rectangle 92"/>
            <p:cNvSpPr>
              <a:spLocks noChangeArrowheads="1"/>
            </p:cNvSpPr>
            <p:nvPr/>
          </p:nvSpPr>
          <p:spPr bwMode="auto">
            <a:xfrm>
              <a:off x="4192" y="3442"/>
              <a:ext cx="2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68" name="Rectangle 93"/>
            <p:cNvSpPr>
              <a:spLocks noChangeArrowheads="1"/>
            </p:cNvSpPr>
            <p:nvPr/>
          </p:nvSpPr>
          <p:spPr bwMode="auto">
            <a:xfrm>
              <a:off x="4192" y="3471"/>
              <a:ext cx="106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宋体" charset="0"/>
                </a:rPr>
                <a:t>∧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69" name="Rectangle 94"/>
            <p:cNvSpPr>
              <a:spLocks noChangeArrowheads="1"/>
            </p:cNvSpPr>
            <p:nvPr/>
          </p:nvSpPr>
          <p:spPr bwMode="auto">
            <a:xfrm>
              <a:off x="4315" y="3467"/>
              <a:ext cx="2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70" name="Rectangle 95"/>
            <p:cNvSpPr>
              <a:spLocks noChangeArrowheads="1"/>
            </p:cNvSpPr>
            <p:nvPr/>
          </p:nvSpPr>
          <p:spPr bwMode="auto">
            <a:xfrm>
              <a:off x="2879" y="3435"/>
              <a:ext cx="21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1" name="Rectangle 96"/>
            <p:cNvSpPr>
              <a:spLocks noChangeArrowheads="1"/>
            </p:cNvSpPr>
            <p:nvPr/>
          </p:nvSpPr>
          <p:spPr bwMode="auto">
            <a:xfrm>
              <a:off x="2879" y="3464"/>
              <a:ext cx="10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宋体" charset="0"/>
                </a:rPr>
                <a:t>∧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72" name="Rectangle 97"/>
            <p:cNvSpPr>
              <a:spLocks noChangeArrowheads="1"/>
            </p:cNvSpPr>
            <p:nvPr/>
          </p:nvSpPr>
          <p:spPr bwMode="auto">
            <a:xfrm>
              <a:off x="3002" y="3460"/>
              <a:ext cx="27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grpSp>
          <p:nvGrpSpPr>
            <p:cNvPr id="73" name="Group 100"/>
            <p:cNvGrpSpPr>
              <a:grpSpLocks/>
            </p:cNvGrpSpPr>
            <p:nvPr/>
          </p:nvGrpSpPr>
          <p:grpSpPr bwMode="auto">
            <a:xfrm>
              <a:off x="3359" y="3460"/>
              <a:ext cx="312" cy="91"/>
              <a:chOff x="3356" y="3448"/>
              <a:chExt cx="312" cy="91"/>
            </a:xfrm>
          </p:grpSpPr>
          <p:sp>
            <p:nvSpPr>
              <p:cNvPr id="81" name="Line 98"/>
              <p:cNvSpPr>
                <a:spLocks noChangeShapeType="1"/>
              </p:cNvSpPr>
              <p:nvPr/>
            </p:nvSpPr>
            <p:spPr bwMode="auto">
              <a:xfrm>
                <a:off x="3356" y="3493"/>
                <a:ext cx="22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" name="Freeform 99"/>
              <p:cNvSpPr>
                <a:spLocks/>
              </p:cNvSpPr>
              <p:nvPr/>
            </p:nvSpPr>
            <p:spPr bwMode="auto">
              <a:xfrm>
                <a:off x="3578" y="3448"/>
                <a:ext cx="90" cy="91"/>
              </a:xfrm>
              <a:custGeom>
                <a:avLst/>
                <a:gdLst>
                  <a:gd name="T0" fmla="*/ 0 w 90"/>
                  <a:gd name="T1" fmla="*/ 91 h 91"/>
                  <a:gd name="T2" fmla="*/ 90 w 90"/>
                  <a:gd name="T3" fmla="*/ 46 h 91"/>
                  <a:gd name="T4" fmla="*/ 0 w 90"/>
                  <a:gd name="T5" fmla="*/ 0 h 91"/>
                  <a:gd name="T6" fmla="*/ 0 w 90"/>
                  <a:gd name="T7" fmla="*/ 91 h 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91"/>
                  <a:gd name="T14" fmla="*/ 90 w 90"/>
                  <a:gd name="T15" fmla="*/ 91 h 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91">
                    <a:moveTo>
                      <a:pt x="0" y="91"/>
                    </a:moveTo>
                    <a:lnTo>
                      <a:pt x="90" y="46"/>
                    </a:lnTo>
                    <a:lnTo>
                      <a:pt x="0" y="0"/>
                    </a:lnTo>
                    <a:lnTo>
                      <a:pt x="0" y="9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b="1"/>
              </a:p>
            </p:txBody>
          </p:sp>
        </p:grpSp>
        <p:sp>
          <p:nvSpPr>
            <p:cNvPr id="74" name="Rectangle 101"/>
            <p:cNvSpPr>
              <a:spLocks noChangeArrowheads="1"/>
            </p:cNvSpPr>
            <p:nvPr/>
          </p:nvSpPr>
          <p:spPr bwMode="auto">
            <a:xfrm>
              <a:off x="3220" y="2983"/>
              <a:ext cx="210" cy="1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75" name="Rectangle 102"/>
            <p:cNvSpPr>
              <a:spLocks noChangeArrowheads="1"/>
            </p:cNvSpPr>
            <p:nvPr/>
          </p:nvSpPr>
          <p:spPr bwMode="auto">
            <a:xfrm>
              <a:off x="3220" y="3013"/>
              <a:ext cx="10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宋体" charset="0"/>
                </a:rPr>
                <a:t>∧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76" name="Rectangle 103"/>
            <p:cNvSpPr>
              <a:spLocks noChangeArrowheads="1"/>
            </p:cNvSpPr>
            <p:nvPr/>
          </p:nvSpPr>
          <p:spPr bwMode="auto">
            <a:xfrm>
              <a:off x="3342" y="3008"/>
              <a:ext cx="2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77" name="Line 104"/>
            <p:cNvSpPr>
              <a:spLocks noChangeShapeType="1"/>
            </p:cNvSpPr>
            <p:nvPr/>
          </p:nvSpPr>
          <p:spPr bwMode="auto">
            <a:xfrm>
              <a:off x="3061" y="3022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05"/>
            <p:cNvSpPr>
              <a:spLocks noChangeShapeType="1"/>
            </p:cNvSpPr>
            <p:nvPr/>
          </p:nvSpPr>
          <p:spPr bwMode="auto">
            <a:xfrm>
              <a:off x="3084" y="3475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06"/>
            <p:cNvSpPr>
              <a:spLocks noChangeShapeType="1"/>
            </p:cNvSpPr>
            <p:nvPr/>
          </p:nvSpPr>
          <p:spPr bwMode="auto">
            <a:xfrm>
              <a:off x="4014" y="3475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07"/>
            <p:cNvSpPr>
              <a:spLocks noChangeShapeType="1"/>
            </p:cNvSpPr>
            <p:nvPr/>
          </p:nvSpPr>
          <p:spPr bwMode="auto">
            <a:xfrm>
              <a:off x="2608" y="3929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5" name="Rectangle 64"/>
          <p:cNvSpPr>
            <a:spLocks noChangeArrowheads="1"/>
          </p:cNvSpPr>
          <p:nvPr/>
        </p:nvSpPr>
        <p:spPr bwMode="auto">
          <a:xfrm rot="16200000">
            <a:off x="5825380" y="4702746"/>
            <a:ext cx="19236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500" b="1" dirty="0">
                <a:solidFill>
                  <a:srgbClr val="000000"/>
                </a:solidFill>
                <a:latin typeface="宋体" charset="0"/>
              </a:rPr>
              <a:t>headers of row lists</a:t>
            </a:r>
            <a:endParaRPr lang="zh-CN" altLang="en-US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76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Classic Matrix Multiplication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黑体" charset="0"/>
                <a:cs typeface="Times New Roman" charset="0"/>
              </a:rPr>
              <a:t>Multiplier: A[c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1</a:t>
            </a:r>
            <a:r>
              <a:rPr lang="en-US" altLang="zh-CN" sz="3200" dirty="0">
                <a:ea typeface="黑体" charset="0"/>
                <a:cs typeface="Times New Roman" charset="0"/>
              </a:rPr>
              <a:t>..d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1</a:t>
            </a:r>
            <a:r>
              <a:rPr lang="en-US" altLang="zh-CN" sz="3200" dirty="0">
                <a:ea typeface="黑体" charset="0"/>
                <a:cs typeface="Times New Roman" charset="0"/>
              </a:rPr>
              <a:t>][c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3</a:t>
            </a:r>
            <a:r>
              <a:rPr lang="en-US" altLang="zh-CN" sz="3200" dirty="0">
                <a:ea typeface="黑体" charset="0"/>
                <a:cs typeface="Times New Roman" charset="0"/>
              </a:rPr>
              <a:t>..d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3</a:t>
            </a:r>
            <a:r>
              <a:rPr lang="en-US" altLang="zh-CN" sz="3200" dirty="0">
                <a:ea typeface="黑体" charset="0"/>
                <a:cs typeface="Times New Roman" charset="0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3200" dirty="0">
              <a:ea typeface="黑体" charset="0"/>
              <a:cs typeface="Times New Roman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黑体" charset="0"/>
                <a:cs typeface="Times New Roman" charset="0"/>
              </a:rPr>
              <a:t>Multiplicand:</a:t>
            </a:r>
            <a:r>
              <a:rPr lang="zh-CN" altLang="en-US" sz="3200" dirty="0">
                <a:ea typeface="黑体" charset="0"/>
                <a:cs typeface="Times New Roman" charset="0"/>
              </a:rPr>
              <a:t> </a:t>
            </a:r>
            <a:r>
              <a:rPr lang="en-US" altLang="zh-CN" sz="3200" dirty="0">
                <a:ea typeface="黑体" charset="0"/>
                <a:cs typeface="Times New Roman" charset="0"/>
              </a:rPr>
              <a:t>B[c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3</a:t>
            </a:r>
            <a:r>
              <a:rPr lang="en-US" altLang="zh-CN" sz="3200" dirty="0">
                <a:ea typeface="黑体" charset="0"/>
                <a:cs typeface="Times New Roman" charset="0"/>
              </a:rPr>
              <a:t>..d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3</a:t>
            </a:r>
            <a:r>
              <a:rPr lang="en-US" altLang="zh-CN" sz="3200" dirty="0">
                <a:ea typeface="黑体" charset="0"/>
                <a:cs typeface="Times New Roman" charset="0"/>
              </a:rPr>
              <a:t>][c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2</a:t>
            </a:r>
            <a:r>
              <a:rPr lang="en-US" altLang="zh-CN" sz="3200" dirty="0">
                <a:ea typeface="黑体" charset="0"/>
                <a:cs typeface="Times New Roman" charset="0"/>
              </a:rPr>
              <a:t>..d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2</a:t>
            </a:r>
            <a:r>
              <a:rPr lang="en-US" altLang="zh-CN" sz="3200" dirty="0">
                <a:ea typeface="黑体" charset="0"/>
                <a:cs typeface="Times New Roman" charset="0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3200" dirty="0">
              <a:ea typeface="黑体" charset="0"/>
              <a:cs typeface="Times New Roman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3200" dirty="0">
                <a:ea typeface="黑体" charset="0"/>
                <a:cs typeface="Times New Roman" charset="0"/>
              </a:rPr>
              <a:t>Product: C[c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1</a:t>
            </a:r>
            <a:r>
              <a:rPr lang="en-US" altLang="zh-CN" sz="3200" dirty="0">
                <a:ea typeface="黑体" charset="0"/>
                <a:cs typeface="Times New Roman" charset="0"/>
              </a:rPr>
              <a:t>..d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1</a:t>
            </a:r>
            <a:r>
              <a:rPr lang="en-US" altLang="zh-CN" sz="3200" dirty="0">
                <a:ea typeface="黑体" charset="0"/>
                <a:cs typeface="Times New Roman" charset="0"/>
              </a:rPr>
              <a:t>][c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2</a:t>
            </a:r>
            <a:r>
              <a:rPr lang="en-US" altLang="zh-CN" sz="3200" dirty="0">
                <a:ea typeface="黑体" charset="0"/>
                <a:cs typeface="Times New Roman" charset="0"/>
              </a:rPr>
              <a:t>..d</a:t>
            </a:r>
            <a:r>
              <a:rPr lang="en-US" altLang="zh-CN" sz="3200" baseline="-25000" dirty="0">
                <a:ea typeface="黑体" charset="0"/>
                <a:cs typeface="Times New Roman" charset="0"/>
              </a:rPr>
              <a:t>2</a:t>
            </a:r>
            <a:r>
              <a:rPr lang="en-US" altLang="zh-CN" sz="3200" dirty="0">
                <a:ea typeface="黑体" charset="0"/>
                <a:cs typeface="Times New Roman" charset="0"/>
              </a:rPr>
              <a:t>]</a:t>
            </a:r>
            <a:endParaRPr lang="zh-CN" altLang="en-US" sz="3200" dirty="0">
              <a:ea typeface="黑体" charset="0"/>
              <a:cs typeface="Times New Roman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3200" dirty="0">
              <a:ea typeface="黑体" charset="0"/>
              <a:cs typeface="Times New Roman" charset="0"/>
            </a:endParaRPr>
          </a:p>
          <a:p>
            <a:pPr marL="0" indent="0">
              <a:buNone/>
            </a:pPr>
            <a:r>
              <a:rPr lang="nn-NO" altLang="zh-CN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nn-NO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(i=c1; i&lt;=d1; i++)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		</a:t>
            </a:r>
            <a:r>
              <a:rPr lang="en-US" altLang="zh-CN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(j=c2; j&lt;=d2; </a:t>
            </a:r>
            <a:r>
              <a:rPr lang="en-US" altLang="zh-CN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j++</a:t>
            </a:r>
            <a:r>
              <a:rPr lang="en-US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		sum = 0;</a:t>
            </a:r>
          </a:p>
          <a:p>
            <a:pPr marL="0" indent="0">
              <a:buNone/>
            </a:pPr>
            <a:r>
              <a:rPr lang="nn-NO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		</a:t>
            </a:r>
            <a:r>
              <a:rPr lang="nn-NO" altLang="zh-CN" sz="3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(k=c3; k&lt;=d3; k++)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		sum = sum + A[</a:t>
            </a:r>
            <a:r>
              <a:rPr lang="en-US" altLang="zh-CN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i,k</a:t>
            </a:r>
            <a:r>
              <a:rPr lang="en-US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]*B[</a:t>
            </a:r>
            <a:r>
              <a:rPr lang="en-US" altLang="zh-CN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k,j</a:t>
            </a:r>
            <a:r>
              <a:rPr lang="en-US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		C[</a:t>
            </a:r>
            <a:r>
              <a:rPr lang="en-US" altLang="zh-CN" sz="3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zh-CN" alt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，</a:t>
            </a:r>
            <a:r>
              <a:rPr lang="en-US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j] = sum;</a:t>
            </a:r>
          </a:p>
          <a:p>
            <a:pPr marL="0" indent="0">
              <a:buNone/>
            </a:pPr>
            <a:r>
              <a:rPr lang="zh-CN" alt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zh-CN" sz="3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en-US" altLang="zh-CN" sz="3200" dirty="0">
                <a:latin typeface="Lucida Fax" panose="02060602050505020204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052860"/>
              </p:ext>
            </p:extLst>
          </p:nvPr>
        </p:nvGraphicFramePr>
        <p:xfrm>
          <a:off x="7167563" y="1773238"/>
          <a:ext cx="2540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公式" r:id="rId3" imgW="1270000" imgH="508000" progId="Equation.3">
                  <p:embed/>
                </p:oleObj>
              </mc:Choice>
              <mc:Fallback>
                <p:oleObj name="公式" r:id="rId3" imgW="1270000" imgH="508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67563" y="1773238"/>
                        <a:ext cx="2540000" cy="1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3871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 Matrix Multiplication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Let</a:t>
            </a:r>
          </a:p>
          <a:p>
            <a:pPr lvl="1"/>
            <a:r>
              <a:rPr kumimoji="1" lang="en-US" altLang="zh-CN" dirty="0"/>
              <a:t>p = d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– (c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 – 1)</a:t>
            </a:r>
          </a:p>
          <a:p>
            <a:pPr lvl="1"/>
            <a:r>
              <a:rPr kumimoji="1" lang="en-US" altLang="zh-CN" dirty="0"/>
              <a:t>m = d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 – (c</a:t>
            </a:r>
            <a:r>
              <a:rPr kumimoji="1" lang="en-US" altLang="zh-CN" baseline="-25000" dirty="0"/>
              <a:t>3</a:t>
            </a:r>
            <a:r>
              <a:rPr kumimoji="1" lang="en-US" altLang="zh-CN" dirty="0"/>
              <a:t> – 1)</a:t>
            </a:r>
          </a:p>
          <a:p>
            <a:pPr lvl="1"/>
            <a:r>
              <a:rPr lang="en-US" altLang="zh-CN" dirty="0"/>
              <a:t>n = d</a:t>
            </a:r>
            <a:r>
              <a:rPr lang="en-US" altLang="zh-CN" baseline="-25000" dirty="0"/>
              <a:t>2</a:t>
            </a:r>
            <a:r>
              <a:rPr lang="en-US" altLang="zh-CN" dirty="0"/>
              <a:t> – (c</a:t>
            </a:r>
            <a:r>
              <a:rPr lang="en-US" altLang="zh-CN" baseline="-25000" dirty="0"/>
              <a:t>2</a:t>
            </a:r>
            <a:r>
              <a:rPr lang="en-US" altLang="zh-CN" dirty="0"/>
              <a:t> – 1)</a:t>
            </a:r>
          </a:p>
          <a:p>
            <a:r>
              <a:rPr kumimoji="1" lang="en-US" altLang="zh-CN" dirty="0"/>
              <a:t>A is a </a:t>
            </a:r>
            <a:r>
              <a:rPr kumimoji="1" lang="en-US" altLang="zh-CN" dirty="0" err="1"/>
              <a:t>p</a:t>
            </a:r>
            <a:r>
              <a:rPr lang="en-US" altLang="zh-CN" dirty="0" err="1"/>
              <a:t>×m</a:t>
            </a:r>
            <a:r>
              <a:rPr lang="en-US" altLang="zh-CN" dirty="0"/>
              <a:t> matrix, B is a </a:t>
            </a:r>
            <a:r>
              <a:rPr lang="en-US" altLang="zh-CN" dirty="0" err="1"/>
              <a:t>m×n</a:t>
            </a:r>
            <a:r>
              <a:rPr lang="en-US" altLang="zh-CN" dirty="0"/>
              <a:t> matrix, and the product C is a </a:t>
            </a:r>
            <a:r>
              <a:rPr lang="en-US" altLang="zh-CN" dirty="0" err="1"/>
              <a:t>p×n</a:t>
            </a:r>
            <a:r>
              <a:rPr lang="en-US" altLang="zh-CN" dirty="0"/>
              <a:t> matrix</a:t>
            </a:r>
          </a:p>
          <a:p>
            <a:r>
              <a:rPr kumimoji="1" lang="en-US" altLang="zh-CN" dirty="0"/>
              <a:t>The time complexity of classic matrix multiplication is O(</a:t>
            </a:r>
            <a:r>
              <a:rPr kumimoji="1" lang="en-US" altLang="zh-CN" dirty="0" err="1"/>
              <a:t>p</a:t>
            </a:r>
            <a:r>
              <a:rPr lang="en-US" altLang="zh-CN" dirty="0" err="1"/>
              <a:t>×m×n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7592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933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916601"/>
              </p:ext>
            </p:extLst>
          </p:nvPr>
        </p:nvGraphicFramePr>
        <p:xfrm>
          <a:off x="2495600" y="1239912"/>
          <a:ext cx="22098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公式" r:id="rId4" imgW="1104900" imgH="698500" progId="Equation.3">
                  <p:embed/>
                </p:oleObj>
              </mc:Choice>
              <mc:Fallback>
                <p:oleObj name="公式" r:id="rId4" imgW="11049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1239912"/>
                        <a:ext cx="22098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33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031732"/>
              </p:ext>
            </p:extLst>
          </p:nvPr>
        </p:nvGraphicFramePr>
        <p:xfrm>
          <a:off x="5713512" y="980728"/>
          <a:ext cx="10668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公式" r:id="rId6" imgW="533400" imgH="927100" progId="Equation.3">
                  <p:embed/>
                </p:oleObj>
              </mc:Choice>
              <mc:Fallback>
                <p:oleObj name="公式" r:id="rId6" imgW="5334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3512" y="980728"/>
                        <a:ext cx="1066800" cy="185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9333" name="Text Box 6"/>
          <p:cNvSpPr txBox="1">
            <a:spLocks noChangeArrowheads="1"/>
          </p:cNvSpPr>
          <p:nvPr/>
        </p:nvSpPr>
        <p:spPr bwMode="auto">
          <a:xfrm>
            <a:off x="5018634" y="1717551"/>
            <a:ext cx="76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×</a:t>
            </a:r>
            <a:endParaRPr kumimoji="1" lang="en-US" altLang="zh-CN" sz="2000" b="1" dirty="0">
              <a:latin typeface="+mn-lt"/>
            </a:endParaRPr>
          </a:p>
        </p:txBody>
      </p:sp>
      <p:sp>
        <p:nvSpPr>
          <p:cNvPr id="739334" name="Text Box 7"/>
          <p:cNvSpPr txBox="1">
            <a:spLocks noChangeArrowheads="1"/>
          </p:cNvSpPr>
          <p:nvPr/>
        </p:nvSpPr>
        <p:spPr bwMode="auto">
          <a:xfrm>
            <a:off x="7323684" y="1644526"/>
            <a:ext cx="76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+mn-lt"/>
                <a:sym typeface="Symbol" charset="0"/>
              </a:rPr>
              <a:t>=</a:t>
            </a:r>
            <a:endParaRPr kumimoji="1" lang="en-US" altLang="zh-CN" sz="2000" b="1">
              <a:latin typeface="+mn-lt"/>
            </a:endParaRPr>
          </a:p>
        </p:txBody>
      </p:sp>
      <p:grpSp>
        <p:nvGrpSpPr>
          <p:cNvPr id="739335" name="Group 149"/>
          <p:cNvGrpSpPr>
            <a:grpSpLocks/>
          </p:cNvGrpSpPr>
          <p:nvPr/>
        </p:nvGrpSpPr>
        <p:grpSpPr bwMode="auto">
          <a:xfrm>
            <a:off x="6842127" y="3192463"/>
            <a:ext cx="2646363" cy="2844800"/>
            <a:chOff x="3379" y="2273"/>
            <a:chExt cx="1667" cy="1792"/>
          </a:xfrm>
        </p:grpSpPr>
        <p:sp>
          <p:nvSpPr>
            <p:cNvPr id="739336" name="Rectangle 93"/>
            <p:cNvSpPr>
              <a:spLocks noChangeArrowheads="1"/>
            </p:cNvSpPr>
            <p:nvPr/>
          </p:nvSpPr>
          <p:spPr bwMode="auto">
            <a:xfrm>
              <a:off x="3379" y="2704"/>
              <a:ext cx="226" cy="13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37" name="Line 94"/>
            <p:cNvSpPr>
              <a:spLocks noChangeShapeType="1"/>
            </p:cNvSpPr>
            <p:nvPr/>
          </p:nvSpPr>
          <p:spPr bwMode="auto">
            <a:xfrm>
              <a:off x="3379" y="3339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38" name="Line 95"/>
            <p:cNvSpPr>
              <a:spLocks noChangeShapeType="1"/>
            </p:cNvSpPr>
            <p:nvPr/>
          </p:nvSpPr>
          <p:spPr bwMode="auto">
            <a:xfrm>
              <a:off x="3379" y="2999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39" name="Line 96"/>
            <p:cNvSpPr>
              <a:spLocks noChangeShapeType="1"/>
            </p:cNvSpPr>
            <p:nvPr/>
          </p:nvSpPr>
          <p:spPr bwMode="auto">
            <a:xfrm>
              <a:off x="3379" y="3725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40" name="Rectangle 98"/>
            <p:cNvSpPr>
              <a:spLocks noChangeArrowheads="1"/>
            </p:cNvSpPr>
            <p:nvPr/>
          </p:nvSpPr>
          <p:spPr bwMode="auto">
            <a:xfrm>
              <a:off x="3923" y="2273"/>
              <a:ext cx="680" cy="1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41" name="Line 99"/>
            <p:cNvSpPr>
              <a:spLocks noChangeShapeType="1"/>
            </p:cNvSpPr>
            <p:nvPr/>
          </p:nvSpPr>
          <p:spPr bwMode="auto">
            <a:xfrm>
              <a:off x="4263" y="2273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42" name="Rectangle 102"/>
            <p:cNvSpPr>
              <a:spLocks noChangeArrowheads="1"/>
            </p:cNvSpPr>
            <p:nvPr/>
          </p:nvSpPr>
          <p:spPr bwMode="auto">
            <a:xfrm>
              <a:off x="4354" y="2614"/>
              <a:ext cx="515" cy="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342900" indent="-342900"/>
              <a:endParaRPr lang="zh-CN" altLang="en-US" sz="1600">
                <a:latin typeface="+mn-lt"/>
              </a:endParaRPr>
            </a:p>
          </p:txBody>
        </p:sp>
        <p:sp>
          <p:nvSpPr>
            <p:cNvPr id="739343" name="Rectangle 103"/>
            <p:cNvSpPr>
              <a:spLocks noChangeArrowheads="1"/>
            </p:cNvSpPr>
            <p:nvPr/>
          </p:nvSpPr>
          <p:spPr bwMode="auto">
            <a:xfrm>
              <a:off x="4389" y="2630"/>
              <a:ext cx="4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(0, 1)  2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9344" name="Rectangle 104"/>
            <p:cNvSpPr>
              <a:spLocks noChangeArrowheads="1"/>
            </p:cNvSpPr>
            <p:nvPr/>
          </p:nvSpPr>
          <p:spPr bwMode="auto">
            <a:xfrm>
              <a:off x="4965" y="2641"/>
              <a:ext cx="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345" name="Line 105"/>
            <p:cNvSpPr>
              <a:spLocks noChangeShapeType="1"/>
            </p:cNvSpPr>
            <p:nvPr/>
          </p:nvSpPr>
          <p:spPr bwMode="auto">
            <a:xfrm flipV="1">
              <a:off x="4354" y="2796"/>
              <a:ext cx="515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46" name="Line 106"/>
            <p:cNvSpPr>
              <a:spLocks noChangeShapeType="1"/>
            </p:cNvSpPr>
            <p:nvPr/>
          </p:nvSpPr>
          <p:spPr bwMode="auto">
            <a:xfrm flipH="1">
              <a:off x="4603" y="2796"/>
              <a:ext cx="2" cy="1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47" name="Rectangle 107"/>
            <p:cNvSpPr>
              <a:spLocks noChangeArrowheads="1"/>
            </p:cNvSpPr>
            <p:nvPr/>
          </p:nvSpPr>
          <p:spPr bwMode="auto">
            <a:xfrm>
              <a:off x="4736" y="2882"/>
              <a:ext cx="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348" name="Rectangle 109"/>
            <p:cNvSpPr>
              <a:spLocks noChangeArrowheads="1"/>
            </p:cNvSpPr>
            <p:nvPr/>
          </p:nvSpPr>
          <p:spPr bwMode="auto">
            <a:xfrm>
              <a:off x="3741" y="2931"/>
              <a:ext cx="515" cy="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342900" indent="-342900"/>
              <a:endParaRPr lang="zh-CN" altLang="en-US" sz="1600">
                <a:latin typeface="+mn-lt"/>
              </a:endParaRPr>
            </a:p>
          </p:txBody>
        </p:sp>
        <p:sp>
          <p:nvSpPr>
            <p:cNvPr id="739349" name="Rectangle 110"/>
            <p:cNvSpPr>
              <a:spLocks noChangeArrowheads="1"/>
            </p:cNvSpPr>
            <p:nvPr/>
          </p:nvSpPr>
          <p:spPr bwMode="auto">
            <a:xfrm>
              <a:off x="3776" y="2947"/>
              <a:ext cx="4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(1, 0)  1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9350" name="Rectangle 111"/>
            <p:cNvSpPr>
              <a:spLocks noChangeArrowheads="1"/>
            </p:cNvSpPr>
            <p:nvPr/>
          </p:nvSpPr>
          <p:spPr bwMode="auto">
            <a:xfrm>
              <a:off x="4352" y="2958"/>
              <a:ext cx="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351" name="Line 112"/>
            <p:cNvSpPr>
              <a:spLocks noChangeShapeType="1"/>
            </p:cNvSpPr>
            <p:nvPr/>
          </p:nvSpPr>
          <p:spPr bwMode="auto">
            <a:xfrm flipV="1">
              <a:off x="3741" y="3113"/>
              <a:ext cx="515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52" name="Line 113"/>
            <p:cNvSpPr>
              <a:spLocks noChangeShapeType="1"/>
            </p:cNvSpPr>
            <p:nvPr/>
          </p:nvSpPr>
          <p:spPr bwMode="auto">
            <a:xfrm flipH="1">
              <a:off x="3991" y="3113"/>
              <a:ext cx="1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53" name="Rectangle 114"/>
            <p:cNvSpPr>
              <a:spLocks noChangeArrowheads="1"/>
            </p:cNvSpPr>
            <p:nvPr/>
          </p:nvSpPr>
          <p:spPr bwMode="auto">
            <a:xfrm>
              <a:off x="4123" y="3199"/>
              <a:ext cx="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354" name="Rectangle 116"/>
            <p:cNvSpPr>
              <a:spLocks noChangeArrowheads="1"/>
            </p:cNvSpPr>
            <p:nvPr/>
          </p:nvSpPr>
          <p:spPr bwMode="auto">
            <a:xfrm>
              <a:off x="3741" y="3362"/>
              <a:ext cx="515" cy="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342900" indent="-342900"/>
              <a:endParaRPr lang="zh-CN" altLang="en-US" sz="1600">
                <a:latin typeface="+mn-lt"/>
              </a:endParaRPr>
            </a:p>
          </p:txBody>
        </p:sp>
        <p:sp>
          <p:nvSpPr>
            <p:cNvPr id="739355" name="Rectangle 117"/>
            <p:cNvSpPr>
              <a:spLocks noChangeArrowheads="1"/>
            </p:cNvSpPr>
            <p:nvPr/>
          </p:nvSpPr>
          <p:spPr bwMode="auto">
            <a:xfrm>
              <a:off x="3771" y="3375"/>
              <a:ext cx="49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(2, 0)  -2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9356" name="Rectangle 118"/>
            <p:cNvSpPr>
              <a:spLocks noChangeArrowheads="1"/>
            </p:cNvSpPr>
            <p:nvPr/>
          </p:nvSpPr>
          <p:spPr bwMode="auto">
            <a:xfrm>
              <a:off x="4352" y="3389"/>
              <a:ext cx="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357" name="Line 119"/>
            <p:cNvSpPr>
              <a:spLocks noChangeShapeType="1"/>
            </p:cNvSpPr>
            <p:nvPr/>
          </p:nvSpPr>
          <p:spPr bwMode="auto">
            <a:xfrm flipV="1">
              <a:off x="3741" y="3544"/>
              <a:ext cx="515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58" name="Line 120"/>
            <p:cNvSpPr>
              <a:spLocks noChangeShapeType="1"/>
            </p:cNvSpPr>
            <p:nvPr/>
          </p:nvSpPr>
          <p:spPr bwMode="auto">
            <a:xfrm flipH="1">
              <a:off x="3991" y="3544"/>
              <a:ext cx="1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59" name="Rectangle 121"/>
            <p:cNvSpPr>
              <a:spLocks noChangeArrowheads="1"/>
            </p:cNvSpPr>
            <p:nvPr/>
          </p:nvSpPr>
          <p:spPr bwMode="auto">
            <a:xfrm>
              <a:off x="4123" y="3630"/>
              <a:ext cx="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360" name="Rectangle 123"/>
            <p:cNvSpPr>
              <a:spLocks noChangeArrowheads="1"/>
            </p:cNvSpPr>
            <p:nvPr/>
          </p:nvSpPr>
          <p:spPr bwMode="auto">
            <a:xfrm>
              <a:off x="4399" y="3362"/>
              <a:ext cx="515" cy="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342900" indent="-342900"/>
              <a:endParaRPr lang="zh-CN" altLang="en-US" sz="1600">
                <a:latin typeface="+mn-lt"/>
              </a:endParaRPr>
            </a:p>
          </p:txBody>
        </p:sp>
        <p:sp>
          <p:nvSpPr>
            <p:cNvPr id="739361" name="Rectangle 124"/>
            <p:cNvSpPr>
              <a:spLocks noChangeArrowheads="1"/>
            </p:cNvSpPr>
            <p:nvPr/>
          </p:nvSpPr>
          <p:spPr bwMode="auto">
            <a:xfrm>
              <a:off x="4434" y="3375"/>
              <a:ext cx="4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(2, 1)  4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9362" name="Rectangle 125"/>
            <p:cNvSpPr>
              <a:spLocks noChangeArrowheads="1"/>
            </p:cNvSpPr>
            <p:nvPr/>
          </p:nvSpPr>
          <p:spPr bwMode="auto">
            <a:xfrm>
              <a:off x="5010" y="3389"/>
              <a:ext cx="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363" name="Line 126"/>
            <p:cNvSpPr>
              <a:spLocks noChangeShapeType="1"/>
            </p:cNvSpPr>
            <p:nvPr/>
          </p:nvSpPr>
          <p:spPr bwMode="auto">
            <a:xfrm flipV="1">
              <a:off x="4399" y="3544"/>
              <a:ext cx="515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64" name="Line 127"/>
            <p:cNvSpPr>
              <a:spLocks noChangeShapeType="1"/>
            </p:cNvSpPr>
            <p:nvPr/>
          </p:nvSpPr>
          <p:spPr bwMode="auto">
            <a:xfrm flipH="1">
              <a:off x="4649" y="3544"/>
              <a:ext cx="1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65" name="Rectangle 128"/>
            <p:cNvSpPr>
              <a:spLocks noChangeArrowheads="1"/>
            </p:cNvSpPr>
            <p:nvPr/>
          </p:nvSpPr>
          <p:spPr bwMode="auto">
            <a:xfrm>
              <a:off x="4781" y="3630"/>
              <a:ext cx="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366" name="Line 130"/>
            <p:cNvSpPr>
              <a:spLocks noChangeShapeType="1"/>
            </p:cNvSpPr>
            <p:nvPr/>
          </p:nvSpPr>
          <p:spPr bwMode="auto">
            <a:xfrm>
              <a:off x="4467" y="2341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67" name="Line 131"/>
            <p:cNvSpPr>
              <a:spLocks noChangeShapeType="1"/>
            </p:cNvSpPr>
            <p:nvPr/>
          </p:nvSpPr>
          <p:spPr bwMode="auto">
            <a:xfrm>
              <a:off x="3515" y="281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68" name="Line 132"/>
            <p:cNvSpPr>
              <a:spLocks noChangeShapeType="1"/>
            </p:cNvSpPr>
            <p:nvPr/>
          </p:nvSpPr>
          <p:spPr bwMode="auto">
            <a:xfrm>
              <a:off x="3537" y="3090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69" name="Line 133"/>
            <p:cNvSpPr>
              <a:spLocks noChangeShapeType="1"/>
            </p:cNvSpPr>
            <p:nvPr/>
          </p:nvSpPr>
          <p:spPr bwMode="auto">
            <a:xfrm>
              <a:off x="3515" y="3475"/>
              <a:ext cx="2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70" name="Line 134"/>
            <p:cNvSpPr>
              <a:spLocks noChangeShapeType="1"/>
            </p:cNvSpPr>
            <p:nvPr/>
          </p:nvSpPr>
          <p:spPr bwMode="auto">
            <a:xfrm>
              <a:off x="4104" y="3181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71" name="Line 135"/>
            <p:cNvSpPr>
              <a:spLocks noChangeShapeType="1"/>
            </p:cNvSpPr>
            <p:nvPr/>
          </p:nvSpPr>
          <p:spPr bwMode="auto">
            <a:xfrm>
              <a:off x="4739" y="2863"/>
              <a:ext cx="0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72" name="Line 136"/>
            <p:cNvSpPr>
              <a:spLocks noChangeShapeType="1"/>
            </p:cNvSpPr>
            <p:nvPr/>
          </p:nvSpPr>
          <p:spPr bwMode="auto">
            <a:xfrm>
              <a:off x="4127" y="3612"/>
              <a:ext cx="2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73" name="Rectangle 141"/>
            <p:cNvSpPr>
              <a:spLocks noChangeArrowheads="1"/>
            </p:cNvSpPr>
            <p:nvPr/>
          </p:nvSpPr>
          <p:spPr bwMode="auto">
            <a:xfrm>
              <a:off x="4377" y="2795"/>
              <a:ext cx="20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∧</a:t>
              </a:r>
            </a:p>
          </p:txBody>
        </p:sp>
        <p:sp>
          <p:nvSpPr>
            <p:cNvPr id="739374" name="Rectangle 142"/>
            <p:cNvSpPr>
              <a:spLocks noChangeArrowheads="1"/>
            </p:cNvSpPr>
            <p:nvPr/>
          </p:nvSpPr>
          <p:spPr bwMode="auto">
            <a:xfrm>
              <a:off x="3742" y="3511"/>
              <a:ext cx="2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∧</a:t>
              </a:r>
            </a:p>
          </p:txBody>
        </p:sp>
        <p:sp>
          <p:nvSpPr>
            <p:cNvPr id="739375" name="Rectangle 143"/>
            <p:cNvSpPr>
              <a:spLocks noChangeArrowheads="1"/>
            </p:cNvSpPr>
            <p:nvPr/>
          </p:nvSpPr>
          <p:spPr bwMode="auto">
            <a:xfrm>
              <a:off x="3742" y="3071"/>
              <a:ext cx="2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∧</a:t>
              </a:r>
            </a:p>
          </p:txBody>
        </p:sp>
        <p:sp>
          <p:nvSpPr>
            <p:cNvPr id="739376" name="Rectangle 144"/>
            <p:cNvSpPr>
              <a:spLocks noChangeArrowheads="1"/>
            </p:cNvSpPr>
            <p:nvPr/>
          </p:nvSpPr>
          <p:spPr bwMode="auto">
            <a:xfrm>
              <a:off x="4400" y="3511"/>
              <a:ext cx="2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∧</a:t>
              </a:r>
            </a:p>
          </p:txBody>
        </p:sp>
        <p:sp>
          <p:nvSpPr>
            <p:cNvPr id="739377" name="Rectangle 145"/>
            <p:cNvSpPr>
              <a:spLocks noChangeArrowheads="1"/>
            </p:cNvSpPr>
            <p:nvPr/>
          </p:nvSpPr>
          <p:spPr bwMode="auto">
            <a:xfrm>
              <a:off x="4672" y="3511"/>
              <a:ext cx="21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∧</a:t>
              </a:r>
            </a:p>
          </p:txBody>
        </p:sp>
        <p:sp>
          <p:nvSpPr>
            <p:cNvPr id="739378" name="Line 148"/>
            <p:cNvSpPr>
              <a:spLocks noChangeShapeType="1"/>
            </p:cNvSpPr>
            <p:nvPr/>
          </p:nvSpPr>
          <p:spPr bwMode="auto">
            <a:xfrm>
              <a:off x="4082" y="2364"/>
              <a:ext cx="0" cy="5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</p:grpSp>
      <p:grpSp>
        <p:nvGrpSpPr>
          <p:cNvPr id="739379" name="Group 158"/>
          <p:cNvGrpSpPr>
            <a:grpSpLocks noChangeAspect="1"/>
          </p:cNvGrpSpPr>
          <p:nvPr/>
        </p:nvGrpSpPr>
        <p:grpSpPr bwMode="auto">
          <a:xfrm>
            <a:off x="7945984" y="1124745"/>
            <a:ext cx="1838325" cy="1501773"/>
            <a:chOff x="4406" y="1139"/>
            <a:chExt cx="1158" cy="946"/>
          </a:xfrm>
        </p:grpSpPr>
        <p:sp>
          <p:nvSpPr>
            <p:cNvPr id="739380" name="AutoShape 157"/>
            <p:cNvSpPr>
              <a:spLocks noChangeAspect="1" noChangeArrowheads="1" noTextEdit="1"/>
            </p:cNvSpPr>
            <p:nvPr/>
          </p:nvSpPr>
          <p:spPr bwMode="auto">
            <a:xfrm>
              <a:off x="4490" y="1275"/>
              <a:ext cx="1074" cy="8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000">
                <a:latin typeface="+mn-lt"/>
              </a:endParaRPr>
            </a:p>
          </p:txBody>
        </p:sp>
        <p:sp>
          <p:nvSpPr>
            <p:cNvPr id="739381" name="Rectangle 159"/>
            <p:cNvSpPr>
              <a:spLocks noChangeArrowheads="1"/>
            </p:cNvSpPr>
            <p:nvPr/>
          </p:nvSpPr>
          <p:spPr bwMode="auto">
            <a:xfrm>
              <a:off x="4627" y="1268"/>
              <a:ext cx="49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000">
                  <a:solidFill>
                    <a:srgbClr val="000000"/>
                  </a:solidFill>
                  <a:latin typeface="+mn-lt"/>
                </a:rPr>
                <a:t> 0    6  </a:t>
              </a:r>
              <a:endParaRPr lang="en-US" altLang="zh-CN" sz="2000">
                <a:latin typeface="+mn-lt"/>
              </a:endParaRPr>
            </a:p>
          </p:txBody>
        </p:sp>
        <p:sp>
          <p:nvSpPr>
            <p:cNvPr id="739382" name="Rectangle 160"/>
            <p:cNvSpPr>
              <a:spLocks noChangeArrowheads="1"/>
            </p:cNvSpPr>
            <p:nvPr/>
          </p:nvSpPr>
          <p:spPr bwMode="auto">
            <a:xfrm>
              <a:off x="4618" y="1499"/>
              <a:ext cx="45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000">
                  <a:solidFill>
                    <a:srgbClr val="000000"/>
                  </a:solidFill>
                  <a:latin typeface="+mn-lt"/>
                </a:rPr>
                <a:t>-1    0 </a:t>
              </a:r>
              <a:endParaRPr lang="en-US" altLang="zh-CN" sz="2000">
                <a:latin typeface="+mn-lt"/>
              </a:endParaRPr>
            </a:p>
          </p:txBody>
        </p:sp>
        <p:sp>
          <p:nvSpPr>
            <p:cNvPr id="739383" name="Rectangle 161"/>
            <p:cNvSpPr>
              <a:spLocks noChangeArrowheads="1"/>
            </p:cNvSpPr>
            <p:nvPr/>
          </p:nvSpPr>
          <p:spPr bwMode="auto">
            <a:xfrm>
              <a:off x="4627" y="1730"/>
              <a:ext cx="49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000">
                  <a:solidFill>
                    <a:srgbClr val="000000"/>
                  </a:solidFill>
                  <a:latin typeface="+mn-lt"/>
                </a:rPr>
                <a:t> 0    4  </a:t>
              </a:r>
              <a:endParaRPr lang="en-US" altLang="zh-CN" sz="2000">
                <a:latin typeface="+mn-lt"/>
              </a:endParaRPr>
            </a:p>
          </p:txBody>
        </p:sp>
        <p:sp>
          <p:nvSpPr>
            <p:cNvPr id="739384" name="Rectangle 162"/>
            <p:cNvSpPr>
              <a:spLocks noChangeArrowheads="1"/>
            </p:cNvSpPr>
            <p:nvPr/>
          </p:nvSpPr>
          <p:spPr bwMode="auto">
            <a:xfrm>
              <a:off x="4406" y="1144"/>
              <a:ext cx="81" cy="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marL="342900" indent="-342900" algn="ctr"/>
              <a:r>
                <a:rPr lang="en-US" altLang="zh-CN" sz="8000" dirty="0">
                  <a:solidFill>
                    <a:srgbClr val="000000"/>
                  </a:solidFill>
                  <a:latin typeface="Arial Narrow"/>
                  <a:cs typeface="Arial Narrow"/>
                </a:rPr>
                <a:t>[</a:t>
              </a:r>
              <a:endParaRPr lang="en-US" altLang="zh-CN" sz="8000" dirty="0">
                <a:latin typeface="Arial Narrow"/>
                <a:cs typeface="Arial Narrow"/>
              </a:endParaRPr>
            </a:p>
          </p:txBody>
        </p:sp>
        <p:sp>
          <p:nvSpPr>
            <p:cNvPr id="739387" name="Rectangle 165"/>
            <p:cNvSpPr>
              <a:spLocks noChangeArrowheads="1"/>
            </p:cNvSpPr>
            <p:nvPr/>
          </p:nvSpPr>
          <p:spPr bwMode="auto">
            <a:xfrm>
              <a:off x="5135" y="1139"/>
              <a:ext cx="147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marL="342900" indent="-342900" algn="ctr"/>
              <a:r>
                <a:rPr lang="en-US" altLang="zh-CN" sz="8000" dirty="0">
                  <a:solidFill>
                    <a:srgbClr val="000000"/>
                  </a:solidFill>
                  <a:latin typeface="Arial Narrow"/>
                  <a:cs typeface="Arial Narrow"/>
                </a:rPr>
                <a:t>]</a:t>
              </a:r>
              <a:endParaRPr lang="en-US" altLang="zh-CN" sz="8000" dirty="0">
                <a:latin typeface="Arial Narrow"/>
                <a:cs typeface="Arial Narrow"/>
              </a:endParaRPr>
            </a:p>
          </p:txBody>
        </p:sp>
      </p:grpSp>
      <p:sp>
        <p:nvSpPr>
          <p:cNvPr id="942236" name="Text Box 156"/>
          <p:cNvSpPr txBox="1">
            <a:spLocks noChangeArrowheads="1"/>
          </p:cNvSpPr>
          <p:nvPr/>
        </p:nvSpPr>
        <p:spPr bwMode="auto">
          <a:xfrm>
            <a:off x="8688288" y="1293020"/>
            <a:ext cx="327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CC0000"/>
                </a:solidFill>
                <a:latin typeface="+mn-lt"/>
              </a:rPr>
              <a:t>6</a:t>
            </a:r>
          </a:p>
        </p:txBody>
      </p:sp>
      <p:sp>
        <p:nvSpPr>
          <p:cNvPr id="942250" name="Line 170"/>
          <p:cNvSpPr>
            <a:spLocks noChangeShapeType="1"/>
          </p:cNvSpPr>
          <p:nvPr/>
        </p:nvSpPr>
        <p:spPr bwMode="auto">
          <a:xfrm>
            <a:off x="2601912" y="4337050"/>
            <a:ext cx="360362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42251" name="Line 171"/>
          <p:cNvSpPr>
            <a:spLocks noChangeShapeType="1"/>
          </p:cNvSpPr>
          <p:nvPr/>
        </p:nvSpPr>
        <p:spPr bwMode="auto">
          <a:xfrm>
            <a:off x="7886700" y="3336926"/>
            <a:ext cx="0" cy="9001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42252" name="Line 172"/>
          <p:cNvSpPr>
            <a:spLocks noChangeShapeType="1"/>
          </p:cNvSpPr>
          <p:nvPr/>
        </p:nvSpPr>
        <p:spPr bwMode="auto">
          <a:xfrm>
            <a:off x="3652838" y="4460875"/>
            <a:ext cx="1476375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42253" name="Line 173"/>
          <p:cNvSpPr>
            <a:spLocks noChangeShapeType="1"/>
          </p:cNvSpPr>
          <p:nvPr/>
        </p:nvSpPr>
        <p:spPr bwMode="auto">
          <a:xfrm>
            <a:off x="7907338" y="4635501"/>
            <a:ext cx="0" cy="2905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42254" name="Line 174"/>
          <p:cNvSpPr>
            <a:spLocks noChangeShapeType="1"/>
          </p:cNvSpPr>
          <p:nvPr/>
        </p:nvSpPr>
        <p:spPr bwMode="auto">
          <a:xfrm>
            <a:off x="8488363" y="3314701"/>
            <a:ext cx="0" cy="39211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42255" name="Line 175"/>
          <p:cNvSpPr>
            <a:spLocks noChangeShapeType="1"/>
          </p:cNvSpPr>
          <p:nvPr/>
        </p:nvSpPr>
        <p:spPr bwMode="auto">
          <a:xfrm>
            <a:off x="8937625" y="4141789"/>
            <a:ext cx="0" cy="7842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grpSp>
        <p:nvGrpSpPr>
          <p:cNvPr id="739397" name="Group 177"/>
          <p:cNvGrpSpPr>
            <a:grpSpLocks/>
          </p:cNvGrpSpPr>
          <p:nvPr/>
        </p:nvGrpSpPr>
        <p:grpSpPr bwMode="auto">
          <a:xfrm>
            <a:off x="2055812" y="3084514"/>
            <a:ext cx="4097338" cy="3025775"/>
            <a:chOff x="204" y="2205"/>
            <a:chExt cx="2581" cy="1906"/>
          </a:xfrm>
        </p:grpSpPr>
        <p:sp>
          <p:nvSpPr>
            <p:cNvPr id="739398" name="Rectangle 11"/>
            <p:cNvSpPr>
              <a:spLocks noChangeArrowheads="1"/>
            </p:cNvSpPr>
            <p:nvPr/>
          </p:nvSpPr>
          <p:spPr bwMode="auto">
            <a:xfrm>
              <a:off x="433" y="2814"/>
              <a:ext cx="211" cy="12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399" name="Line 12"/>
            <p:cNvSpPr>
              <a:spLocks noChangeShapeType="1"/>
            </p:cNvSpPr>
            <p:nvPr/>
          </p:nvSpPr>
          <p:spPr bwMode="auto">
            <a:xfrm>
              <a:off x="433" y="3192"/>
              <a:ext cx="21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00" name="Line 13"/>
            <p:cNvSpPr>
              <a:spLocks noChangeShapeType="1"/>
            </p:cNvSpPr>
            <p:nvPr/>
          </p:nvSpPr>
          <p:spPr bwMode="auto">
            <a:xfrm>
              <a:off x="433" y="3665"/>
              <a:ext cx="21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01" name="Rectangle 17"/>
            <p:cNvSpPr>
              <a:spLocks noChangeArrowheads="1"/>
            </p:cNvSpPr>
            <p:nvPr/>
          </p:nvSpPr>
          <p:spPr bwMode="auto">
            <a:xfrm>
              <a:off x="770" y="2205"/>
              <a:ext cx="83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02" name="Rectangle 18"/>
            <p:cNvSpPr>
              <a:spLocks noChangeArrowheads="1"/>
            </p:cNvSpPr>
            <p:nvPr/>
          </p:nvSpPr>
          <p:spPr bwMode="auto">
            <a:xfrm>
              <a:off x="770" y="2234"/>
              <a:ext cx="132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headers of column lists</a:t>
              </a:r>
              <a:endParaRPr lang="zh-CN" altLang="en-US" sz="1600" dirty="0">
                <a:latin typeface="+mn-lt"/>
              </a:endParaRPr>
            </a:p>
          </p:txBody>
        </p:sp>
        <p:sp>
          <p:nvSpPr>
            <p:cNvPr id="739403" name="Rectangle 19"/>
            <p:cNvSpPr>
              <a:spLocks noChangeArrowheads="1"/>
            </p:cNvSpPr>
            <p:nvPr/>
          </p:nvSpPr>
          <p:spPr bwMode="auto">
            <a:xfrm>
              <a:off x="1505" y="2230"/>
              <a:ext cx="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404" name="Rectangle 20"/>
            <p:cNvSpPr>
              <a:spLocks noChangeArrowheads="1"/>
            </p:cNvSpPr>
            <p:nvPr/>
          </p:nvSpPr>
          <p:spPr bwMode="auto">
            <a:xfrm>
              <a:off x="204" y="2853"/>
              <a:ext cx="210" cy="1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06" name="Rectangle 22"/>
            <p:cNvSpPr>
              <a:spLocks noChangeArrowheads="1"/>
            </p:cNvSpPr>
            <p:nvPr/>
          </p:nvSpPr>
          <p:spPr bwMode="auto">
            <a:xfrm>
              <a:off x="326" y="2879"/>
              <a:ext cx="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412" name="Rectangle 28"/>
            <p:cNvSpPr>
              <a:spLocks noChangeArrowheads="1"/>
            </p:cNvSpPr>
            <p:nvPr/>
          </p:nvSpPr>
          <p:spPr bwMode="auto">
            <a:xfrm>
              <a:off x="326" y="3825"/>
              <a:ext cx="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413" name="Rectangle 30"/>
            <p:cNvSpPr>
              <a:spLocks noChangeArrowheads="1"/>
            </p:cNvSpPr>
            <p:nvPr/>
          </p:nvSpPr>
          <p:spPr bwMode="auto">
            <a:xfrm>
              <a:off x="793" y="2795"/>
              <a:ext cx="515" cy="32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342900" indent="-342900"/>
              <a:endParaRPr lang="zh-CN" altLang="en-US" sz="1600">
                <a:latin typeface="+mn-lt"/>
              </a:endParaRPr>
            </a:p>
          </p:txBody>
        </p:sp>
        <p:sp>
          <p:nvSpPr>
            <p:cNvPr id="739414" name="Rectangle 31"/>
            <p:cNvSpPr>
              <a:spLocks noChangeArrowheads="1"/>
            </p:cNvSpPr>
            <p:nvPr/>
          </p:nvSpPr>
          <p:spPr bwMode="auto">
            <a:xfrm>
              <a:off x="828" y="2811"/>
              <a:ext cx="4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(0, 0)  3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9415" name="Rectangle 32"/>
            <p:cNvSpPr>
              <a:spLocks noChangeArrowheads="1"/>
            </p:cNvSpPr>
            <p:nvPr/>
          </p:nvSpPr>
          <p:spPr bwMode="auto">
            <a:xfrm>
              <a:off x="1404" y="2822"/>
              <a:ext cx="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416" name="Line 33"/>
            <p:cNvSpPr>
              <a:spLocks noChangeShapeType="1"/>
            </p:cNvSpPr>
            <p:nvPr/>
          </p:nvSpPr>
          <p:spPr bwMode="auto">
            <a:xfrm flipV="1">
              <a:off x="793" y="2977"/>
              <a:ext cx="515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17" name="Line 34"/>
            <p:cNvSpPr>
              <a:spLocks noChangeShapeType="1"/>
            </p:cNvSpPr>
            <p:nvPr/>
          </p:nvSpPr>
          <p:spPr bwMode="auto">
            <a:xfrm flipH="1">
              <a:off x="1043" y="2977"/>
              <a:ext cx="1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18" name="Rectangle 35"/>
            <p:cNvSpPr>
              <a:spLocks noChangeArrowheads="1"/>
            </p:cNvSpPr>
            <p:nvPr/>
          </p:nvSpPr>
          <p:spPr bwMode="auto">
            <a:xfrm>
              <a:off x="1175" y="3063"/>
              <a:ext cx="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419" name="Rectangle 36"/>
            <p:cNvSpPr>
              <a:spLocks noChangeArrowheads="1"/>
            </p:cNvSpPr>
            <p:nvPr/>
          </p:nvSpPr>
          <p:spPr bwMode="auto">
            <a:xfrm>
              <a:off x="771" y="2432"/>
              <a:ext cx="1882" cy="19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20" name="Line 37"/>
            <p:cNvSpPr>
              <a:spLocks noChangeShapeType="1"/>
            </p:cNvSpPr>
            <p:nvPr/>
          </p:nvSpPr>
          <p:spPr bwMode="auto">
            <a:xfrm>
              <a:off x="1177" y="2434"/>
              <a:ext cx="1" cy="1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21" name="Line 38"/>
            <p:cNvSpPr>
              <a:spLocks noChangeShapeType="1"/>
            </p:cNvSpPr>
            <p:nvPr/>
          </p:nvSpPr>
          <p:spPr bwMode="auto">
            <a:xfrm>
              <a:off x="1697" y="2432"/>
              <a:ext cx="2" cy="1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22" name="Line 39"/>
            <p:cNvSpPr>
              <a:spLocks noChangeShapeType="1"/>
            </p:cNvSpPr>
            <p:nvPr/>
          </p:nvSpPr>
          <p:spPr bwMode="auto">
            <a:xfrm>
              <a:off x="2199" y="2432"/>
              <a:ext cx="0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23" name="Line 40"/>
            <p:cNvSpPr>
              <a:spLocks noChangeShapeType="1"/>
            </p:cNvSpPr>
            <p:nvPr/>
          </p:nvSpPr>
          <p:spPr bwMode="auto">
            <a:xfrm>
              <a:off x="986" y="2516"/>
              <a:ext cx="0" cy="2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24" name="Line 41"/>
            <p:cNvSpPr>
              <a:spLocks noChangeShapeType="1"/>
            </p:cNvSpPr>
            <p:nvPr/>
          </p:nvSpPr>
          <p:spPr bwMode="auto">
            <a:xfrm>
              <a:off x="555" y="2940"/>
              <a:ext cx="2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25" name="Line 42"/>
            <p:cNvSpPr>
              <a:spLocks noChangeShapeType="1"/>
            </p:cNvSpPr>
            <p:nvPr/>
          </p:nvSpPr>
          <p:spPr bwMode="auto">
            <a:xfrm>
              <a:off x="2426" y="2523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26" name="Rectangle 45"/>
            <p:cNvSpPr>
              <a:spLocks noChangeArrowheads="1"/>
            </p:cNvSpPr>
            <p:nvPr/>
          </p:nvSpPr>
          <p:spPr bwMode="auto">
            <a:xfrm>
              <a:off x="2131" y="2795"/>
              <a:ext cx="520" cy="32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342900" indent="-342900"/>
              <a:endParaRPr lang="zh-CN" altLang="en-US" sz="1600">
                <a:latin typeface="+mn-lt"/>
              </a:endParaRPr>
            </a:p>
          </p:txBody>
        </p:sp>
        <p:sp>
          <p:nvSpPr>
            <p:cNvPr id="739427" name="Rectangle 46"/>
            <p:cNvSpPr>
              <a:spLocks noChangeArrowheads="1"/>
            </p:cNvSpPr>
            <p:nvPr/>
          </p:nvSpPr>
          <p:spPr bwMode="auto">
            <a:xfrm>
              <a:off x="2167" y="2811"/>
              <a:ext cx="44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(0, 3)  5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9428" name="Rectangle 47"/>
            <p:cNvSpPr>
              <a:spLocks noChangeArrowheads="1"/>
            </p:cNvSpPr>
            <p:nvPr/>
          </p:nvSpPr>
          <p:spPr bwMode="auto">
            <a:xfrm>
              <a:off x="2749" y="2822"/>
              <a:ext cx="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429" name="Line 48"/>
            <p:cNvSpPr>
              <a:spLocks noChangeShapeType="1"/>
            </p:cNvSpPr>
            <p:nvPr/>
          </p:nvSpPr>
          <p:spPr bwMode="auto">
            <a:xfrm flipV="1">
              <a:off x="2131" y="2977"/>
              <a:ext cx="520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30" name="Line 49"/>
            <p:cNvSpPr>
              <a:spLocks noChangeShapeType="1"/>
            </p:cNvSpPr>
            <p:nvPr/>
          </p:nvSpPr>
          <p:spPr bwMode="auto">
            <a:xfrm flipH="1">
              <a:off x="2381" y="2977"/>
              <a:ext cx="4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31" name="Rectangle 50"/>
            <p:cNvSpPr>
              <a:spLocks noChangeArrowheads="1"/>
            </p:cNvSpPr>
            <p:nvPr/>
          </p:nvSpPr>
          <p:spPr bwMode="auto">
            <a:xfrm>
              <a:off x="2517" y="3062"/>
              <a:ext cx="3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+mn-lt"/>
                </a:rPr>
                <a:t> </a:t>
              </a:r>
              <a:endParaRPr lang="en-US" altLang="zh-CN" sz="1600">
                <a:latin typeface="+mn-lt"/>
              </a:endParaRPr>
            </a:p>
          </p:txBody>
        </p:sp>
        <p:sp>
          <p:nvSpPr>
            <p:cNvPr id="739432" name="Rectangle 51"/>
            <p:cNvSpPr>
              <a:spLocks noChangeArrowheads="1"/>
            </p:cNvSpPr>
            <p:nvPr/>
          </p:nvSpPr>
          <p:spPr bwMode="auto">
            <a:xfrm>
              <a:off x="2481" y="2947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∧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9433" name="Line 52"/>
            <p:cNvSpPr>
              <a:spLocks noChangeShapeType="1"/>
            </p:cNvSpPr>
            <p:nvPr/>
          </p:nvSpPr>
          <p:spPr bwMode="auto">
            <a:xfrm flipV="1">
              <a:off x="1201" y="3021"/>
              <a:ext cx="930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34" name="Rectangle 53"/>
            <p:cNvSpPr>
              <a:spLocks noChangeArrowheads="1"/>
            </p:cNvSpPr>
            <p:nvPr/>
          </p:nvSpPr>
          <p:spPr bwMode="auto">
            <a:xfrm>
              <a:off x="2199" y="2947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∧</a:t>
              </a:r>
              <a:endParaRPr lang="en-US" altLang="zh-CN" sz="1600" dirty="0">
                <a:latin typeface="+mn-lt"/>
              </a:endParaRPr>
            </a:p>
          </p:txBody>
        </p:sp>
        <p:grpSp>
          <p:nvGrpSpPr>
            <p:cNvPr id="739435" name="Group 54"/>
            <p:cNvGrpSpPr>
              <a:grpSpLocks/>
            </p:cNvGrpSpPr>
            <p:nvPr/>
          </p:nvGrpSpPr>
          <p:grpSpPr bwMode="auto">
            <a:xfrm>
              <a:off x="1172" y="3280"/>
              <a:ext cx="654" cy="423"/>
              <a:chOff x="2623" y="2830"/>
              <a:chExt cx="551" cy="340"/>
            </a:xfrm>
          </p:grpSpPr>
          <p:sp>
            <p:nvSpPr>
              <p:cNvPr id="739436" name="Rectangle 55"/>
              <p:cNvSpPr>
                <a:spLocks noChangeArrowheads="1"/>
              </p:cNvSpPr>
              <p:nvPr/>
            </p:nvSpPr>
            <p:spPr bwMode="auto">
              <a:xfrm>
                <a:off x="2623" y="2830"/>
                <a:ext cx="438" cy="2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342900" indent="-342900"/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739437" name="Rectangle 56"/>
              <p:cNvSpPr>
                <a:spLocks noChangeArrowheads="1"/>
              </p:cNvSpPr>
              <p:nvPr/>
            </p:nvSpPr>
            <p:spPr bwMode="auto">
              <a:xfrm>
                <a:off x="2653" y="2854"/>
                <a:ext cx="41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</a:rPr>
                  <a:t>(1, 1)  -1</a:t>
                </a:r>
                <a:endParaRPr lang="en-US" altLang="zh-CN" sz="1600" dirty="0">
                  <a:latin typeface="+mn-lt"/>
                </a:endParaRPr>
              </a:p>
            </p:txBody>
          </p:sp>
          <p:sp>
            <p:nvSpPr>
              <p:cNvPr id="739438" name="Rectangle 57"/>
              <p:cNvSpPr>
                <a:spLocks noChangeArrowheads="1"/>
              </p:cNvSpPr>
              <p:nvPr/>
            </p:nvSpPr>
            <p:spPr bwMode="auto">
              <a:xfrm>
                <a:off x="3143" y="2852"/>
                <a:ext cx="3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600">
                    <a:solidFill>
                      <a:srgbClr val="000000"/>
                    </a:solidFill>
                    <a:latin typeface="+mn-lt"/>
                  </a:rPr>
                  <a:t> </a:t>
                </a:r>
                <a:endParaRPr lang="en-US" altLang="zh-CN" sz="1600">
                  <a:latin typeface="+mn-lt"/>
                </a:endParaRPr>
              </a:p>
            </p:txBody>
          </p:sp>
          <p:sp>
            <p:nvSpPr>
              <p:cNvPr id="739439" name="Line 58"/>
              <p:cNvSpPr>
                <a:spLocks noChangeShapeType="1"/>
              </p:cNvSpPr>
              <p:nvPr/>
            </p:nvSpPr>
            <p:spPr bwMode="auto">
              <a:xfrm flipV="1">
                <a:off x="2623" y="2976"/>
                <a:ext cx="438" cy="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739440" name="Line 59"/>
              <p:cNvSpPr>
                <a:spLocks noChangeShapeType="1"/>
              </p:cNvSpPr>
              <p:nvPr/>
            </p:nvSpPr>
            <p:spPr bwMode="auto">
              <a:xfrm flipH="1">
                <a:off x="2835" y="2976"/>
                <a:ext cx="2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739441" name="Rectangle 60"/>
              <p:cNvSpPr>
                <a:spLocks noChangeArrowheads="1"/>
              </p:cNvSpPr>
              <p:nvPr/>
            </p:nvSpPr>
            <p:spPr bwMode="auto">
              <a:xfrm>
                <a:off x="2948" y="3045"/>
                <a:ext cx="3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600">
                    <a:solidFill>
                      <a:srgbClr val="000000"/>
                    </a:solidFill>
                    <a:latin typeface="+mn-lt"/>
                  </a:rPr>
                  <a:t> </a:t>
                </a:r>
                <a:endParaRPr lang="en-US" altLang="zh-CN" sz="1600">
                  <a:latin typeface="+mn-lt"/>
                </a:endParaRPr>
              </a:p>
            </p:txBody>
          </p:sp>
        </p:grpSp>
        <p:sp>
          <p:nvSpPr>
            <p:cNvPr id="739442" name="Line 61"/>
            <p:cNvSpPr>
              <a:spLocks noChangeShapeType="1"/>
            </p:cNvSpPr>
            <p:nvPr/>
          </p:nvSpPr>
          <p:spPr bwMode="auto">
            <a:xfrm>
              <a:off x="1418" y="2516"/>
              <a:ext cx="0" cy="7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grpSp>
          <p:nvGrpSpPr>
            <p:cNvPr id="739443" name="Group 62"/>
            <p:cNvGrpSpPr>
              <a:grpSpLocks/>
            </p:cNvGrpSpPr>
            <p:nvPr/>
          </p:nvGrpSpPr>
          <p:grpSpPr bwMode="auto">
            <a:xfrm>
              <a:off x="799" y="3686"/>
              <a:ext cx="656" cy="425"/>
              <a:chOff x="2623" y="2828"/>
              <a:chExt cx="551" cy="342"/>
            </a:xfrm>
          </p:grpSpPr>
          <p:sp>
            <p:nvSpPr>
              <p:cNvPr id="739444" name="Rectangle 63"/>
              <p:cNvSpPr>
                <a:spLocks noChangeArrowheads="1"/>
              </p:cNvSpPr>
              <p:nvPr/>
            </p:nvSpPr>
            <p:spPr bwMode="auto">
              <a:xfrm>
                <a:off x="2623" y="2830"/>
                <a:ext cx="438" cy="2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342900" indent="-342900"/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739445" name="Rectangle 64"/>
              <p:cNvSpPr>
                <a:spLocks noChangeArrowheads="1"/>
              </p:cNvSpPr>
              <p:nvPr/>
            </p:nvSpPr>
            <p:spPr bwMode="auto">
              <a:xfrm>
                <a:off x="2653" y="2828"/>
                <a:ext cx="389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600" dirty="0">
                    <a:solidFill>
                      <a:srgbClr val="000000"/>
                    </a:solidFill>
                    <a:latin typeface="+mn-lt"/>
                  </a:rPr>
                  <a:t>(2, 0)  2</a:t>
                </a:r>
                <a:endParaRPr lang="en-US" altLang="zh-CN" sz="1600" dirty="0">
                  <a:latin typeface="+mn-lt"/>
                </a:endParaRPr>
              </a:p>
            </p:txBody>
          </p:sp>
          <p:sp>
            <p:nvSpPr>
              <p:cNvPr id="739446" name="Rectangle 65"/>
              <p:cNvSpPr>
                <a:spLocks noChangeArrowheads="1"/>
              </p:cNvSpPr>
              <p:nvPr/>
            </p:nvSpPr>
            <p:spPr bwMode="auto">
              <a:xfrm>
                <a:off x="3143" y="2852"/>
                <a:ext cx="3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600">
                    <a:solidFill>
                      <a:srgbClr val="000000"/>
                    </a:solidFill>
                    <a:latin typeface="+mn-lt"/>
                  </a:rPr>
                  <a:t> </a:t>
                </a:r>
                <a:endParaRPr lang="en-US" altLang="zh-CN" sz="1600">
                  <a:latin typeface="+mn-lt"/>
                </a:endParaRPr>
              </a:p>
            </p:txBody>
          </p:sp>
          <p:sp>
            <p:nvSpPr>
              <p:cNvPr id="739447" name="Line 66"/>
              <p:cNvSpPr>
                <a:spLocks noChangeShapeType="1"/>
              </p:cNvSpPr>
              <p:nvPr/>
            </p:nvSpPr>
            <p:spPr bwMode="auto">
              <a:xfrm flipV="1">
                <a:off x="2623" y="2976"/>
                <a:ext cx="438" cy="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739448" name="Line 67"/>
              <p:cNvSpPr>
                <a:spLocks noChangeShapeType="1"/>
              </p:cNvSpPr>
              <p:nvPr/>
            </p:nvSpPr>
            <p:spPr bwMode="auto">
              <a:xfrm flipH="1">
                <a:off x="2835" y="2976"/>
                <a:ext cx="2" cy="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>
                  <a:latin typeface="+mn-lt"/>
                </a:endParaRPr>
              </a:p>
            </p:txBody>
          </p:sp>
          <p:sp>
            <p:nvSpPr>
              <p:cNvPr id="739449" name="Rectangle 68"/>
              <p:cNvSpPr>
                <a:spLocks noChangeArrowheads="1"/>
              </p:cNvSpPr>
              <p:nvPr/>
            </p:nvSpPr>
            <p:spPr bwMode="auto">
              <a:xfrm>
                <a:off x="2948" y="3045"/>
                <a:ext cx="3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600">
                    <a:solidFill>
                      <a:srgbClr val="000000"/>
                    </a:solidFill>
                    <a:latin typeface="+mn-lt"/>
                  </a:rPr>
                  <a:t> </a:t>
                </a:r>
                <a:endParaRPr lang="en-US" altLang="zh-CN" sz="1600">
                  <a:latin typeface="+mn-lt"/>
                </a:endParaRPr>
              </a:p>
            </p:txBody>
          </p:sp>
        </p:grpSp>
        <p:sp>
          <p:nvSpPr>
            <p:cNvPr id="739450" name="Line 69"/>
            <p:cNvSpPr>
              <a:spLocks noChangeShapeType="1"/>
            </p:cNvSpPr>
            <p:nvPr/>
          </p:nvSpPr>
          <p:spPr bwMode="auto">
            <a:xfrm>
              <a:off x="527" y="3788"/>
              <a:ext cx="27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51" name="Line 70"/>
            <p:cNvSpPr>
              <a:spLocks noChangeShapeType="1"/>
            </p:cNvSpPr>
            <p:nvPr/>
          </p:nvSpPr>
          <p:spPr bwMode="auto">
            <a:xfrm>
              <a:off x="905" y="3025"/>
              <a:ext cx="0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  <p:sp>
          <p:nvSpPr>
            <p:cNvPr id="739452" name="Rectangle 71"/>
            <p:cNvSpPr>
              <a:spLocks noChangeArrowheads="1"/>
            </p:cNvSpPr>
            <p:nvPr/>
          </p:nvSpPr>
          <p:spPr bwMode="auto">
            <a:xfrm>
              <a:off x="1256" y="3465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∧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9453" name="Rectangle 72"/>
            <p:cNvSpPr>
              <a:spLocks noChangeArrowheads="1"/>
            </p:cNvSpPr>
            <p:nvPr/>
          </p:nvSpPr>
          <p:spPr bwMode="auto">
            <a:xfrm>
              <a:off x="1498" y="3446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∧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9454" name="Rectangle 73"/>
            <p:cNvSpPr>
              <a:spLocks noChangeArrowheads="1"/>
            </p:cNvSpPr>
            <p:nvPr/>
          </p:nvSpPr>
          <p:spPr bwMode="auto">
            <a:xfrm>
              <a:off x="851" y="3873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∧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9455" name="Rectangle 74"/>
            <p:cNvSpPr>
              <a:spLocks noChangeArrowheads="1"/>
            </p:cNvSpPr>
            <p:nvPr/>
          </p:nvSpPr>
          <p:spPr bwMode="auto">
            <a:xfrm>
              <a:off x="1148" y="3873"/>
              <a:ext cx="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+mn-lt"/>
                </a:rPr>
                <a:t>∧</a:t>
              </a:r>
              <a:endParaRPr lang="en-US" altLang="zh-CN" sz="1600" dirty="0">
                <a:latin typeface="+mn-lt"/>
              </a:endParaRPr>
            </a:p>
          </p:txBody>
        </p:sp>
        <p:sp>
          <p:nvSpPr>
            <p:cNvPr id="739456" name="Line 176"/>
            <p:cNvSpPr>
              <a:spLocks noChangeShapeType="1"/>
            </p:cNvSpPr>
            <p:nvPr/>
          </p:nvSpPr>
          <p:spPr bwMode="auto">
            <a:xfrm>
              <a:off x="649" y="3383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>
                <a:latin typeface="+mn-lt"/>
              </a:endParaRPr>
            </a:p>
          </p:txBody>
        </p:sp>
      </p:grpSp>
      <p:sp>
        <p:nvSpPr>
          <p:cNvPr id="942258" name="Line 178"/>
          <p:cNvSpPr>
            <a:spLocks noChangeShapeType="1"/>
          </p:cNvSpPr>
          <p:nvPr/>
        </p:nvSpPr>
        <p:spPr bwMode="auto">
          <a:xfrm>
            <a:off x="2776538" y="5027613"/>
            <a:ext cx="784225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42259" name="Text Box 179"/>
          <p:cNvSpPr txBox="1">
            <a:spLocks noChangeArrowheads="1"/>
          </p:cNvSpPr>
          <p:nvPr/>
        </p:nvSpPr>
        <p:spPr bwMode="auto">
          <a:xfrm>
            <a:off x="8184109" y="1642270"/>
            <a:ext cx="4127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CC0000"/>
                </a:solidFill>
                <a:latin typeface="+mn-lt"/>
              </a:rPr>
              <a:t>-1</a:t>
            </a:r>
          </a:p>
        </p:txBody>
      </p:sp>
      <p:sp>
        <p:nvSpPr>
          <p:cNvPr id="942260" name="Line 180"/>
          <p:cNvSpPr>
            <a:spLocks noChangeShapeType="1"/>
          </p:cNvSpPr>
          <p:nvPr/>
        </p:nvSpPr>
        <p:spPr bwMode="auto">
          <a:xfrm>
            <a:off x="2573337" y="5665789"/>
            <a:ext cx="436562" cy="142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42261" name="Text Box 181"/>
          <p:cNvSpPr txBox="1">
            <a:spLocks noChangeArrowheads="1"/>
          </p:cNvSpPr>
          <p:nvPr/>
        </p:nvSpPr>
        <p:spPr bwMode="auto">
          <a:xfrm>
            <a:off x="8688288" y="2024858"/>
            <a:ext cx="3273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CC0000"/>
                </a:solidFill>
                <a:latin typeface="+mn-lt"/>
              </a:rPr>
              <a:t>4</a:t>
            </a:r>
          </a:p>
        </p:txBody>
      </p:sp>
      <p:sp>
        <p:nvSpPr>
          <p:cNvPr id="942262" name="Line 182"/>
          <p:cNvSpPr>
            <a:spLocks noChangeShapeType="1"/>
          </p:cNvSpPr>
          <p:nvPr/>
        </p:nvSpPr>
        <p:spPr bwMode="auto">
          <a:xfrm>
            <a:off x="3706813" y="5868988"/>
            <a:ext cx="434975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1600">
              <a:latin typeface="+mn-lt"/>
            </a:endParaRPr>
          </a:p>
        </p:txBody>
      </p:sp>
      <p:sp>
        <p:nvSpPr>
          <p:cNvPr id="942263" name="Text Box 183"/>
          <p:cNvSpPr txBox="1">
            <a:spLocks noChangeArrowheads="1"/>
          </p:cNvSpPr>
          <p:nvPr/>
        </p:nvSpPr>
        <p:spPr bwMode="auto">
          <a:xfrm>
            <a:off x="4064000" y="5634038"/>
            <a:ext cx="6636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1600" dirty="0">
                <a:solidFill>
                  <a:srgbClr val="CC0000"/>
                </a:solidFill>
                <a:latin typeface="+mn-lt"/>
              </a:rPr>
              <a:t>finish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Sparse Matrix Multiplication</a:t>
            </a:r>
            <a:endParaRPr kumimoji="1" lang="zh-CN" altLang="en-US" dirty="0"/>
          </a:p>
        </p:txBody>
      </p:sp>
      <p:sp>
        <p:nvSpPr>
          <p:cNvPr id="137" name="Rectangle 18"/>
          <p:cNvSpPr>
            <a:spLocks noChangeArrowheads="1"/>
          </p:cNvSpPr>
          <p:nvPr/>
        </p:nvSpPr>
        <p:spPr bwMode="auto">
          <a:xfrm rot="16200000">
            <a:off x="1268825" y="4909776"/>
            <a:ext cx="17676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600" dirty="0">
                <a:solidFill>
                  <a:srgbClr val="000000"/>
                </a:solidFill>
                <a:latin typeface="+mn-lt"/>
              </a:rPr>
              <a:t>headers of row lists</a:t>
            </a:r>
            <a:endParaRPr lang="zh-CN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681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94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4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94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94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94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92" decel="100000"/>
                                        <p:tgtEl>
                                          <p:spTgt spid="9422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192" decel="100000"/>
                                        <p:tgtEl>
                                          <p:spTgt spid="94223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4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4223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5" dur="192" fill="hold"/>
                                        <p:tgtEl>
                                          <p:spTgt spid="94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6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42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7" dur="192" fill="hold"/>
                                        <p:tgtEl>
                                          <p:spTgt spid="94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8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42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5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94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8" presetClass="entr" presetSubtype="6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94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6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94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1000"/>
                                        <p:tgtEl>
                                          <p:spTgt spid="94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92" decel="100000"/>
                                        <p:tgtEl>
                                          <p:spTgt spid="94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192" decel="100000"/>
                                        <p:tgtEl>
                                          <p:spTgt spid="94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82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4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83" dur="192" fill="hold"/>
                                        <p:tgtEl>
                                          <p:spTgt spid="94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84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4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85" dur="192" fill="hold"/>
                                        <p:tgtEl>
                                          <p:spTgt spid="94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86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4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1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94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94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94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0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8" dur="500"/>
                                        <p:tgtEl>
                                          <p:spTgt spid="94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8" presetClass="entr" presetSubtype="1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94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24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22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0" dur="500"/>
                                        <p:tgtEl>
                                          <p:spTgt spid="94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8" presetClass="entr" presetSubtype="12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3" dur="500"/>
                                        <p:tgtEl>
                                          <p:spTgt spid="94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92" decel="100000"/>
                                        <p:tgtEl>
                                          <p:spTgt spid="94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8" dur="192" decel="100000"/>
                                        <p:tgtEl>
                                          <p:spTgt spid="94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39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4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40" dur="192" fill="hold"/>
                                        <p:tgtEl>
                                          <p:spTgt spid="94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41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4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42" dur="192" fill="hold"/>
                                        <p:tgtEl>
                                          <p:spTgt spid="94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43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94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8" dur="500"/>
                                        <p:tgtEl>
                                          <p:spTgt spid="94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2" dur="500"/>
                                        <p:tgtEl>
                                          <p:spTgt spid="94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236" grpId="0"/>
      <p:bldP spid="942250" grpId="0" animBg="1"/>
      <p:bldP spid="942250" grpId="1" animBg="1"/>
      <p:bldP spid="942250" grpId="2" animBg="1"/>
      <p:bldP spid="942250" grpId="3" animBg="1"/>
      <p:bldP spid="942250" grpId="4" animBg="1"/>
      <p:bldP spid="942251" grpId="0" animBg="1"/>
      <p:bldP spid="942251" grpId="1" animBg="1"/>
      <p:bldP spid="942251" grpId="2" animBg="1"/>
      <p:bldP spid="942251" grpId="3" animBg="1"/>
      <p:bldP spid="942251" grpId="4" animBg="1"/>
      <p:bldP spid="942251" grpId="5" animBg="1"/>
      <p:bldP spid="942251" grpId="6" animBg="1"/>
      <p:bldP spid="942251" grpId="7" animBg="1"/>
      <p:bldP spid="942252" grpId="0" animBg="1"/>
      <p:bldP spid="942252" grpId="1" animBg="1"/>
      <p:bldP spid="942252" grpId="2" animBg="1"/>
      <p:bldP spid="942252" grpId="3" animBg="1"/>
      <p:bldP spid="942252" grpId="4" animBg="1"/>
      <p:bldP spid="942253" grpId="0" animBg="1"/>
      <p:bldP spid="942253" grpId="1" animBg="1"/>
      <p:bldP spid="942254" grpId="0" animBg="1"/>
      <p:bldP spid="942254" grpId="1" animBg="1"/>
      <p:bldP spid="942254" grpId="2" animBg="1"/>
      <p:bldP spid="942254" grpId="3" animBg="1"/>
      <p:bldP spid="942254" grpId="4" animBg="1"/>
      <p:bldP spid="942254" grpId="5" animBg="1"/>
      <p:bldP spid="942254" grpId="6" animBg="1"/>
      <p:bldP spid="942255" grpId="0" animBg="1"/>
      <p:bldP spid="942255" grpId="1" animBg="1"/>
      <p:bldP spid="942255" grpId="2" animBg="1"/>
      <p:bldP spid="942255" grpId="3" animBg="1"/>
      <p:bldP spid="942255" grpId="4" animBg="1"/>
      <p:bldP spid="942258" grpId="0" animBg="1"/>
      <p:bldP spid="942258" grpId="1" animBg="1"/>
      <p:bldP spid="942258" grpId="2" animBg="1"/>
      <p:bldP spid="942260" grpId="0" animBg="1"/>
      <p:bldP spid="942260" grpId="1" animBg="1"/>
      <p:bldP spid="942261" grpId="0" build="allAtOnce"/>
      <p:bldP spid="942262" grpId="0" animBg="1"/>
      <p:bldP spid="94226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Time of Sparse Matrix Multiplication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is a </a:t>
            </a:r>
            <a:r>
              <a:rPr lang="en-US" altLang="zh-CN" dirty="0" err="1">
                <a:solidFill>
                  <a:srgbClr val="0070C0"/>
                </a:solidFill>
              </a:rPr>
              <a:t>p×m</a:t>
            </a:r>
            <a:r>
              <a:rPr lang="en-US" altLang="zh-CN" dirty="0"/>
              <a:t> matrix, B is a </a:t>
            </a:r>
            <a:r>
              <a:rPr lang="en-US" altLang="zh-CN" dirty="0" err="1">
                <a:solidFill>
                  <a:srgbClr val="0070C0"/>
                </a:solidFill>
              </a:rPr>
              <a:t>m×n</a:t>
            </a:r>
            <a:r>
              <a:rPr lang="en-US" altLang="zh-CN" dirty="0"/>
              <a:t> matrix, and the product C is a </a:t>
            </a:r>
            <a:r>
              <a:rPr lang="en-US" altLang="zh-CN" dirty="0" err="1">
                <a:solidFill>
                  <a:srgbClr val="0070C0"/>
                </a:solidFill>
              </a:rPr>
              <a:t>p×n</a:t>
            </a:r>
            <a:r>
              <a:rPr lang="en-US" altLang="zh-CN" dirty="0"/>
              <a:t> matrix.</a:t>
            </a:r>
          </a:p>
          <a:p>
            <a:r>
              <a:rPr lang="en-US" altLang="zh-CN" dirty="0"/>
              <a:t>Assume</a:t>
            </a:r>
          </a:p>
          <a:p>
            <a:pPr lvl="1"/>
            <a:r>
              <a:rPr lang="en-US" altLang="zh-CN" dirty="0"/>
              <a:t>the non-zero entries in a row of A is at most </a:t>
            </a:r>
            <a:r>
              <a:rPr lang="en-US" altLang="zh-CN" dirty="0">
                <a:solidFill>
                  <a:srgbClr val="0070C0"/>
                </a:solidFill>
              </a:rPr>
              <a:t>t</a:t>
            </a:r>
            <a:r>
              <a:rPr lang="en-US" altLang="zh-CN" baseline="-25000" dirty="0">
                <a:solidFill>
                  <a:srgbClr val="0070C0"/>
                </a:solidFill>
              </a:rPr>
              <a:t>a</a:t>
            </a:r>
          </a:p>
          <a:p>
            <a:pPr lvl="1"/>
            <a:r>
              <a:rPr lang="en-US" altLang="zh-CN" dirty="0"/>
              <a:t>the non-zero entries in a column of B is at most </a:t>
            </a:r>
            <a:r>
              <a:rPr lang="en-US" altLang="zh-CN" dirty="0" err="1">
                <a:solidFill>
                  <a:srgbClr val="0070C0"/>
                </a:solidFill>
              </a:rPr>
              <a:t>t</a:t>
            </a:r>
            <a:r>
              <a:rPr lang="en-US" altLang="zh-CN" baseline="-25000" dirty="0" err="1">
                <a:solidFill>
                  <a:srgbClr val="0070C0"/>
                </a:solidFill>
              </a:rPr>
              <a:t>b</a:t>
            </a:r>
            <a:endParaRPr lang="en-US" altLang="zh-CN" baseline="-25000" dirty="0">
              <a:solidFill>
                <a:srgbClr val="0070C0"/>
              </a:solidFill>
            </a:endParaRPr>
          </a:p>
          <a:p>
            <a:r>
              <a:rPr lang="en-US" altLang="zh-CN" dirty="0"/>
              <a:t>The total time is reduced to </a:t>
            </a:r>
            <a:r>
              <a:rPr lang="en-US" altLang="zh-CN" dirty="0">
                <a:solidFill>
                  <a:srgbClr val="0070C0"/>
                </a:solidFill>
              </a:rPr>
              <a:t>O((</a:t>
            </a:r>
            <a:r>
              <a:rPr lang="en-US" altLang="zh-CN" dirty="0" err="1">
                <a:solidFill>
                  <a:srgbClr val="0070C0"/>
                </a:solidFill>
              </a:rPr>
              <a:t>t</a:t>
            </a:r>
            <a:r>
              <a:rPr lang="en-US" altLang="zh-CN" baseline="-25000" dirty="0" err="1">
                <a:solidFill>
                  <a:srgbClr val="0070C0"/>
                </a:solidFill>
              </a:rPr>
              <a:t>a</a:t>
            </a:r>
            <a:r>
              <a:rPr lang="en-US" altLang="zh-CN" dirty="0" err="1">
                <a:solidFill>
                  <a:srgbClr val="0070C0"/>
                </a:solidFill>
              </a:rPr>
              <a:t>+t</a:t>
            </a:r>
            <a:r>
              <a:rPr lang="en-US" altLang="zh-CN" baseline="-25000" dirty="0" err="1">
                <a:solidFill>
                  <a:srgbClr val="0070C0"/>
                </a:solidFill>
              </a:rPr>
              <a:t>b</a:t>
            </a:r>
            <a:r>
              <a:rPr lang="en-US" altLang="zh-CN" dirty="0">
                <a:solidFill>
                  <a:srgbClr val="0070C0"/>
                </a:solidFill>
              </a:rPr>
              <a:t>)×</a:t>
            </a:r>
            <a:r>
              <a:rPr lang="en-US" altLang="zh-CN" dirty="0" err="1">
                <a:solidFill>
                  <a:srgbClr val="0070C0"/>
                </a:solidFill>
              </a:rPr>
              <a:t>p×n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altLang="zh-CN" dirty="0"/>
              <a:t>Compared with </a:t>
            </a:r>
            <a:r>
              <a:rPr lang="en-US" altLang="zh-CN" dirty="0">
                <a:solidFill>
                  <a:srgbClr val="0070C0"/>
                </a:solidFill>
              </a:rPr>
              <a:t>O(</a:t>
            </a:r>
            <a:r>
              <a:rPr lang="en-US" altLang="zh-CN" dirty="0" err="1">
                <a:solidFill>
                  <a:srgbClr val="0070C0"/>
                </a:solidFill>
              </a:rPr>
              <a:t>p×m×n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en-US" altLang="zh-CN" dirty="0"/>
              <a:t>in the classic matrix multiplication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78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Multi-array</a:t>
            </a:r>
          </a:p>
          <a:p>
            <a:r>
              <a:rPr lang="en-US" altLang="zh-CN" dirty="0"/>
              <a:t>Generalized list</a:t>
            </a:r>
          </a:p>
          <a:p>
            <a:r>
              <a:rPr lang="en-US" altLang="zh-CN" dirty="0"/>
              <a:t>Storage management</a:t>
            </a:r>
          </a:p>
          <a:p>
            <a:r>
              <a:rPr lang="en-US" altLang="zh-CN" dirty="0" err="1"/>
              <a:t>Trie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08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5F647-4D29-471D-9B6D-17F98402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 of Sparse Matrices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5F78B-D76E-491E-AF97-A4F104009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Polynomial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Tensors in machine learning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429126-8F1A-42D2-BDFD-1988BC3052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5C1FDA4A-91AE-4BAC-B694-A399193771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497417"/>
              </p:ext>
            </p:extLst>
          </p:nvPr>
        </p:nvGraphicFramePr>
        <p:xfrm>
          <a:off x="4751909" y="1425045"/>
          <a:ext cx="5263052" cy="1652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公式" r:id="rId3" imgW="2184400" imgH="685800" progId="Equation.3">
                  <p:embed/>
                </p:oleObj>
              </mc:Choice>
              <mc:Fallback>
                <p:oleObj name="公式" r:id="rId3" imgW="2184400" imgH="685800" progId="Equation.3">
                  <p:embed/>
                  <p:pic>
                    <p:nvPicPr>
                      <p:cNvPr id="11266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909" y="1425045"/>
                        <a:ext cx="5263052" cy="16529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77D524F5-F529-47B3-B9FE-BF235FFF7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945" y="3356992"/>
            <a:ext cx="8063203" cy="165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4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trike="sngStrike" dirty="0">
                <a:solidFill>
                  <a:srgbClr val="B2B2B2"/>
                </a:solidFill>
              </a:rPr>
              <a:t>Multi-array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Generalized list</a:t>
            </a:r>
          </a:p>
          <a:p>
            <a:r>
              <a:rPr lang="en-US" altLang="zh-CN" dirty="0"/>
              <a:t>Storage management</a:t>
            </a:r>
          </a:p>
          <a:p>
            <a:r>
              <a:rPr lang="en-US" altLang="zh-CN" dirty="0" err="1"/>
              <a:t>Trie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338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Generalized Lists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Review of sequential list (linear list)</a:t>
            </a:r>
          </a:p>
          <a:p>
            <a:pPr lvl="1"/>
            <a:r>
              <a:rPr lang="en-US" altLang="zh-CN" dirty="0"/>
              <a:t>A finite sequence of n (n≥0) elements</a:t>
            </a:r>
          </a:p>
          <a:p>
            <a:pPr lvl="1"/>
            <a:r>
              <a:rPr lang="en-US" altLang="zh-CN" dirty="0"/>
              <a:t>The elements have the </a:t>
            </a:r>
            <a:r>
              <a:rPr lang="en-US" altLang="zh-CN" dirty="0">
                <a:solidFill>
                  <a:srgbClr val="FF0000"/>
                </a:solidFill>
              </a:rPr>
              <a:t>same</a:t>
            </a:r>
            <a:r>
              <a:rPr lang="en-US" altLang="zh-CN" dirty="0"/>
              <a:t> data type</a:t>
            </a:r>
          </a:p>
          <a:p>
            <a:r>
              <a:rPr lang="en-US" altLang="zh-CN" dirty="0"/>
              <a:t>If the elements can also be lists, the list is a generalized list (</a:t>
            </a:r>
            <a:r>
              <a:rPr lang="zh-CN" altLang="en-US" dirty="0"/>
              <a:t>广义表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L = (x</a:t>
            </a:r>
            <a:r>
              <a:rPr lang="en-US" altLang="zh-CN" baseline="-25000" dirty="0"/>
              <a:t>0</a:t>
            </a:r>
            <a:r>
              <a:rPr lang="en-US" altLang="zh-CN" dirty="0"/>
              <a:t>, x</a:t>
            </a:r>
            <a:r>
              <a:rPr lang="en-US" altLang="zh-CN" baseline="-25000" dirty="0"/>
              <a:t>1</a:t>
            </a:r>
            <a:r>
              <a:rPr lang="en-US" altLang="zh-CN" dirty="0"/>
              <a:t>, …, x</a:t>
            </a:r>
            <a:r>
              <a:rPr lang="en-US" altLang="zh-CN" baseline="-25000" dirty="0"/>
              <a:t>i</a:t>
            </a:r>
            <a:r>
              <a:rPr lang="en-US" altLang="zh-CN" dirty="0"/>
              <a:t>, …, x</a:t>
            </a:r>
            <a:r>
              <a:rPr lang="en-US" altLang="zh-CN" baseline="-25000" dirty="0"/>
              <a:t>n-1</a:t>
            </a:r>
            <a:r>
              <a:rPr lang="en-US" altLang="zh-CN" dirty="0"/>
              <a:t>)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0895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Generalized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dirty="0"/>
              <a:t>L = (x</a:t>
            </a:r>
            <a:r>
              <a:rPr lang="en-US" altLang="zh-CN" baseline="-25000" dirty="0"/>
              <a:t>0</a:t>
            </a:r>
            <a:r>
              <a:rPr lang="en-US" altLang="zh-CN" dirty="0"/>
              <a:t>, x</a:t>
            </a:r>
            <a:r>
              <a:rPr lang="en-US" altLang="zh-CN" baseline="-25000" dirty="0"/>
              <a:t>1</a:t>
            </a:r>
            <a:r>
              <a:rPr lang="en-US" altLang="zh-CN" dirty="0"/>
              <a:t>, …, x</a:t>
            </a:r>
            <a:r>
              <a:rPr lang="en-US" altLang="zh-CN" baseline="-25000" dirty="0"/>
              <a:t>i</a:t>
            </a:r>
            <a:r>
              <a:rPr lang="en-US" altLang="zh-CN" dirty="0"/>
              <a:t>, …, x</a:t>
            </a:r>
            <a:r>
              <a:rPr lang="en-US" altLang="zh-CN" baseline="-25000" dirty="0"/>
              <a:t>n-1</a:t>
            </a:r>
            <a:r>
              <a:rPr lang="en-US" altLang="zh-CN" dirty="0"/>
              <a:t>)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L</a:t>
            </a:r>
            <a:r>
              <a:rPr kumimoji="1" lang="en-US" altLang="zh-CN" dirty="0"/>
              <a:t> is the </a:t>
            </a:r>
            <a:r>
              <a:rPr kumimoji="1" lang="en-US" altLang="zh-CN" dirty="0">
                <a:solidFill>
                  <a:srgbClr val="FF0000"/>
                </a:solidFill>
              </a:rPr>
              <a:t>name</a:t>
            </a:r>
            <a:r>
              <a:rPr kumimoji="1" lang="en-US" altLang="zh-CN" dirty="0"/>
              <a:t> of this generalized list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n</a:t>
            </a:r>
            <a:r>
              <a:rPr lang="en-US" altLang="zh-CN" dirty="0"/>
              <a:t> is the </a:t>
            </a:r>
            <a:r>
              <a:rPr lang="en-US" altLang="zh-CN" dirty="0">
                <a:solidFill>
                  <a:srgbClr val="FF0000"/>
                </a:solidFill>
              </a:rPr>
              <a:t>length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baseline="-25000" dirty="0">
                <a:solidFill>
                  <a:srgbClr val="0070C0"/>
                </a:solidFill>
              </a:rPr>
              <a:t>i</a:t>
            </a:r>
            <a:r>
              <a:rPr lang="en-US" altLang="zh-CN" dirty="0"/>
              <a:t> (0≤i&lt;n) is a </a:t>
            </a:r>
            <a:r>
              <a:rPr lang="en-US" altLang="zh-CN" dirty="0">
                <a:solidFill>
                  <a:srgbClr val="FF0000"/>
                </a:solidFill>
              </a:rPr>
              <a:t>member</a:t>
            </a:r>
            <a:r>
              <a:rPr lang="en-US" altLang="zh-CN" dirty="0"/>
              <a:t> of L</a:t>
            </a:r>
          </a:p>
          <a:p>
            <a:pPr lvl="2"/>
            <a:r>
              <a:rPr lang="en-US" altLang="zh-CN" dirty="0"/>
              <a:t>a single element (atom, </a:t>
            </a:r>
            <a:r>
              <a:rPr lang="zh-CN" altLang="en-US" dirty="0"/>
              <a:t>原子</a:t>
            </a:r>
            <a:r>
              <a:rPr lang="en-US" altLang="zh-CN" dirty="0"/>
              <a:t>), or</a:t>
            </a:r>
          </a:p>
          <a:p>
            <a:pPr lvl="2"/>
            <a:r>
              <a:rPr lang="en-US" altLang="zh-CN" dirty="0"/>
              <a:t>a generalized list (</a:t>
            </a:r>
            <a:r>
              <a:rPr lang="en-US" altLang="zh-CN" dirty="0" err="1"/>
              <a:t>sublist</a:t>
            </a:r>
            <a:r>
              <a:rPr lang="en-US" altLang="zh-CN" dirty="0"/>
              <a:t>, </a:t>
            </a:r>
            <a:r>
              <a:rPr lang="zh-CN" altLang="en-US" dirty="0"/>
              <a:t>子表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depth</a:t>
            </a:r>
            <a:r>
              <a:rPr lang="en-US" altLang="zh-CN" dirty="0"/>
              <a:t> of a generalized list</a:t>
            </a:r>
          </a:p>
          <a:p>
            <a:pPr lvl="2"/>
            <a:r>
              <a:rPr lang="en-US" altLang="zh-CN" dirty="0"/>
              <a:t>The level of parenthesis after writing the list with atoms</a:t>
            </a:r>
          </a:p>
          <a:p>
            <a:pPr lvl="2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7157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Generalized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dirty="0"/>
              <a:t>L = (x</a:t>
            </a:r>
            <a:r>
              <a:rPr lang="en-US" altLang="zh-CN" baseline="-25000" dirty="0"/>
              <a:t>0</a:t>
            </a:r>
            <a:r>
              <a:rPr lang="en-US" altLang="zh-CN" dirty="0"/>
              <a:t>, x</a:t>
            </a:r>
            <a:r>
              <a:rPr lang="en-US" altLang="zh-CN" baseline="-25000" dirty="0"/>
              <a:t>1</a:t>
            </a:r>
            <a:r>
              <a:rPr lang="en-US" altLang="zh-CN" dirty="0"/>
              <a:t>, …, x</a:t>
            </a:r>
            <a:r>
              <a:rPr lang="en-US" altLang="zh-CN" baseline="-25000" dirty="0"/>
              <a:t>i</a:t>
            </a:r>
            <a:r>
              <a:rPr lang="en-US" altLang="zh-CN" dirty="0"/>
              <a:t>, …, x</a:t>
            </a:r>
            <a:r>
              <a:rPr lang="en-US" altLang="zh-CN" baseline="-25000" dirty="0"/>
              <a:t>n-1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Head = x</a:t>
            </a:r>
            <a:r>
              <a:rPr lang="en-US" altLang="zh-CN" baseline="-25000" dirty="0"/>
              <a:t>0</a:t>
            </a:r>
          </a:p>
          <a:p>
            <a:pPr lvl="1"/>
            <a:r>
              <a:rPr lang="en-US" altLang="zh-CN" dirty="0"/>
              <a:t>Tail = (x</a:t>
            </a:r>
            <a:r>
              <a:rPr lang="en-US" altLang="zh-CN" baseline="-25000" dirty="0"/>
              <a:t>1</a:t>
            </a:r>
            <a:r>
              <a:rPr lang="en-US" altLang="zh-CN" dirty="0"/>
              <a:t>, …, x</a:t>
            </a:r>
            <a:r>
              <a:rPr lang="en-US" altLang="zh-CN" baseline="-25000" dirty="0"/>
              <a:t>n-1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A smaller list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dirty="0"/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altLang="zh-CN" dirty="0"/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altLang="zh-CN" dirty="0"/>
              <a:t>Convenient for storage and implementation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17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Types of Generalized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Pure list (</a:t>
            </a:r>
            <a:r>
              <a:rPr lang="zh-CN" altLang="en-US" dirty="0"/>
              <a:t>纯</a:t>
            </a:r>
            <a:r>
              <a:rPr kumimoji="1" lang="zh-CN" altLang="en-US" dirty="0"/>
              <a:t>表</a:t>
            </a:r>
            <a:r>
              <a:rPr kumimoji="1" lang="en-US" altLang="zh-CN" dirty="0"/>
              <a:t>) (</a:t>
            </a:r>
            <a:r>
              <a:rPr lang="zh-CN" altLang="en-US" dirty="0">
                <a:ea typeface="ＭＳ ゴシック"/>
                <a:cs typeface="ＭＳ ゴシック"/>
              </a:rPr>
              <a:t>☐</a:t>
            </a:r>
            <a:r>
              <a:rPr lang="en-US" altLang="zh-CN" dirty="0">
                <a:ea typeface="ＭＳ ゴシック"/>
                <a:cs typeface="ＭＳ ゴシック"/>
              </a:rPr>
              <a:t>: atom; </a:t>
            </a:r>
            <a:r>
              <a:rPr lang="en-US" altLang="zh-CN" dirty="0">
                <a:ea typeface="Lucida Grande"/>
                <a:cs typeface="Lucida Grande"/>
              </a:rPr>
              <a:t>O: </a:t>
            </a:r>
            <a:r>
              <a:rPr lang="en-US" altLang="zh-CN" dirty="0" err="1">
                <a:ea typeface="Lucida Grande"/>
                <a:cs typeface="Lucida Grande"/>
              </a:rPr>
              <a:t>sublist</a:t>
            </a:r>
            <a:r>
              <a:rPr lang="en-US" altLang="zh-CN" dirty="0">
                <a:ea typeface="Lucida Grande"/>
                <a:cs typeface="Lucida Grande"/>
              </a:rPr>
              <a:t>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There is a unique path from the root to every atom</a:t>
            </a:r>
          </a:p>
          <a:p>
            <a:pPr lvl="1"/>
            <a:r>
              <a:rPr lang="en-US" altLang="zh-CN" dirty="0"/>
              <a:t>Equivalent to tree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52" name="AutoShape 8"/>
          <p:cNvSpPr>
            <a:spLocks noChangeAspect="1" noChangeArrowheads="1" noTextEdit="1"/>
          </p:cNvSpPr>
          <p:nvPr/>
        </p:nvSpPr>
        <p:spPr bwMode="auto">
          <a:xfrm>
            <a:off x="2855913" y="3214689"/>
            <a:ext cx="5689600" cy="33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9"/>
          <p:cNvSpPr>
            <a:spLocks noChangeArrowheads="1"/>
          </p:cNvSpPr>
          <p:nvPr/>
        </p:nvSpPr>
        <p:spPr bwMode="auto">
          <a:xfrm>
            <a:off x="2855913" y="3273425"/>
            <a:ext cx="76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2855914" y="3379788"/>
            <a:ext cx="4916487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Rectangle 11"/>
          <p:cNvSpPr>
            <a:spLocks noChangeArrowheads="1"/>
          </p:cNvSpPr>
          <p:nvPr/>
        </p:nvSpPr>
        <p:spPr bwMode="auto">
          <a:xfrm>
            <a:off x="7345363" y="3362325"/>
            <a:ext cx="76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4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56" name="Rectangle 12"/>
          <p:cNvSpPr>
            <a:spLocks noChangeArrowheads="1"/>
          </p:cNvSpPr>
          <p:nvPr/>
        </p:nvSpPr>
        <p:spPr bwMode="auto">
          <a:xfrm>
            <a:off x="3575050" y="3141663"/>
            <a:ext cx="43665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400" dirty="0">
                <a:solidFill>
                  <a:srgbClr val="000000"/>
                </a:solidFill>
                <a:latin typeface="Times New Roman" charset="0"/>
              </a:rPr>
              <a:t>(x1, (y1 ,(a1 ,a2 ), y3), x3 ,(z1 ,z2))</a:t>
            </a:r>
            <a:endParaRPr lang="en-US" altLang="zh-CN" dirty="0">
              <a:latin typeface="Times New Roman" charset="0"/>
            </a:endParaRPr>
          </a:p>
        </p:txBody>
      </p:sp>
      <p:grpSp>
        <p:nvGrpSpPr>
          <p:cNvPr id="57" name="Group 13"/>
          <p:cNvGrpSpPr>
            <a:grpSpLocks/>
          </p:cNvGrpSpPr>
          <p:nvPr/>
        </p:nvGrpSpPr>
        <p:grpSpPr bwMode="auto">
          <a:xfrm>
            <a:off x="2855914" y="3645025"/>
            <a:ext cx="5591175" cy="2505076"/>
            <a:chOff x="812" y="2635"/>
            <a:chExt cx="3522" cy="1578"/>
          </a:xfrm>
        </p:grpSpPr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2377" y="2635"/>
              <a:ext cx="165" cy="143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Oval 15"/>
            <p:cNvSpPr>
              <a:spLocks noChangeArrowheads="1"/>
            </p:cNvSpPr>
            <p:nvPr/>
          </p:nvSpPr>
          <p:spPr bwMode="auto">
            <a:xfrm>
              <a:off x="1888" y="2918"/>
              <a:ext cx="165" cy="143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auto">
            <a:xfrm>
              <a:off x="3680" y="2918"/>
              <a:ext cx="165" cy="143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Oval 17"/>
            <p:cNvSpPr>
              <a:spLocks noChangeArrowheads="1"/>
            </p:cNvSpPr>
            <p:nvPr/>
          </p:nvSpPr>
          <p:spPr bwMode="auto">
            <a:xfrm>
              <a:off x="1888" y="3341"/>
              <a:ext cx="165" cy="144"/>
            </a:xfrm>
            <a:prstGeom prst="ellips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8"/>
            <p:cNvSpPr>
              <a:spLocks noChangeShapeType="1"/>
            </p:cNvSpPr>
            <p:nvPr/>
          </p:nvSpPr>
          <p:spPr bwMode="auto">
            <a:xfrm flipH="1">
              <a:off x="2051" y="2776"/>
              <a:ext cx="326" cy="14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>
              <a:off x="2540" y="2776"/>
              <a:ext cx="326" cy="14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20"/>
            <p:cNvSpPr>
              <a:spLocks noChangeShapeType="1"/>
            </p:cNvSpPr>
            <p:nvPr/>
          </p:nvSpPr>
          <p:spPr bwMode="auto">
            <a:xfrm flipH="1">
              <a:off x="1237" y="2776"/>
              <a:ext cx="1140" cy="14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>
              <a:off x="2540" y="2776"/>
              <a:ext cx="1140" cy="14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 flipH="1">
              <a:off x="1563" y="3059"/>
              <a:ext cx="325" cy="28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3"/>
            <p:cNvSpPr>
              <a:spLocks noChangeShapeType="1"/>
            </p:cNvSpPr>
            <p:nvPr/>
          </p:nvSpPr>
          <p:spPr bwMode="auto">
            <a:xfrm>
              <a:off x="2051" y="3059"/>
              <a:ext cx="326" cy="28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4"/>
            <p:cNvSpPr>
              <a:spLocks noChangeShapeType="1"/>
            </p:cNvSpPr>
            <p:nvPr/>
          </p:nvSpPr>
          <p:spPr bwMode="auto">
            <a:xfrm flipV="1">
              <a:off x="1964" y="3059"/>
              <a:ext cx="1" cy="293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5"/>
            <p:cNvSpPr>
              <a:spLocks noChangeShapeType="1"/>
            </p:cNvSpPr>
            <p:nvPr/>
          </p:nvSpPr>
          <p:spPr bwMode="auto">
            <a:xfrm flipH="1">
              <a:off x="3517" y="3059"/>
              <a:ext cx="196" cy="282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6"/>
            <p:cNvSpPr>
              <a:spLocks noChangeShapeType="1"/>
            </p:cNvSpPr>
            <p:nvPr/>
          </p:nvSpPr>
          <p:spPr bwMode="auto">
            <a:xfrm>
              <a:off x="3843" y="3059"/>
              <a:ext cx="163" cy="271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7"/>
            <p:cNvSpPr>
              <a:spLocks noChangeShapeType="1"/>
            </p:cNvSpPr>
            <p:nvPr/>
          </p:nvSpPr>
          <p:spPr bwMode="auto">
            <a:xfrm flipH="1">
              <a:off x="1834" y="3493"/>
              <a:ext cx="130" cy="23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28"/>
            <p:cNvSpPr>
              <a:spLocks noChangeShapeType="1"/>
            </p:cNvSpPr>
            <p:nvPr/>
          </p:nvSpPr>
          <p:spPr bwMode="auto">
            <a:xfrm>
              <a:off x="2008" y="3515"/>
              <a:ext cx="141" cy="239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Rectangle 29"/>
            <p:cNvSpPr>
              <a:spLocks noChangeArrowheads="1"/>
            </p:cNvSpPr>
            <p:nvPr/>
          </p:nvSpPr>
          <p:spPr bwMode="auto">
            <a:xfrm>
              <a:off x="812" y="2958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</a:rPr>
                <a:t>x1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74" name="Rectangle 30"/>
            <p:cNvSpPr>
              <a:spLocks noChangeArrowheads="1"/>
            </p:cNvSpPr>
            <p:nvPr/>
          </p:nvSpPr>
          <p:spPr bwMode="auto">
            <a:xfrm>
              <a:off x="1074" y="3341"/>
              <a:ext cx="16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Rectangle 31"/>
            <p:cNvSpPr>
              <a:spLocks noChangeArrowheads="1"/>
            </p:cNvSpPr>
            <p:nvPr/>
          </p:nvSpPr>
          <p:spPr bwMode="auto">
            <a:xfrm>
              <a:off x="1156" y="3407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</a:rPr>
                <a:t>y1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76" name="Rectangle 32"/>
            <p:cNvSpPr>
              <a:spLocks noChangeArrowheads="1"/>
            </p:cNvSpPr>
            <p:nvPr/>
          </p:nvSpPr>
          <p:spPr bwMode="auto">
            <a:xfrm>
              <a:off x="935" y="3424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77" name="Rectangle 33"/>
            <p:cNvSpPr>
              <a:spLocks noChangeArrowheads="1"/>
            </p:cNvSpPr>
            <p:nvPr/>
          </p:nvSpPr>
          <p:spPr bwMode="auto">
            <a:xfrm>
              <a:off x="1400" y="3906"/>
              <a:ext cx="32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34"/>
            <p:cNvSpPr>
              <a:spLocks noChangeArrowheads="1"/>
            </p:cNvSpPr>
            <p:nvPr/>
          </p:nvSpPr>
          <p:spPr bwMode="auto">
            <a:xfrm>
              <a:off x="1517" y="3980"/>
              <a:ext cx="1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</a:rPr>
                <a:t>a1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79" name="Rectangle 35"/>
            <p:cNvSpPr>
              <a:spLocks noChangeArrowheads="1"/>
            </p:cNvSpPr>
            <p:nvPr/>
          </p:nvSpPr>
          <p:spPr bwMode="auto">
            <a:xfrm>
              <a:off x="1628" y="3980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2214" y="3906"/>
              <a:ext cx="32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Rectangle 37"/>
            <p:cNvSpPr>
              <a:spLocks noChangeArrowheads="1"/>
            </p:cNvSpPr>
            <p:nvPr/>
          </p:nvSpPr>
          <p:spPr bwMode="auto">
            <a:xfrm>
              <a:off x="2222" y="3974"/>
              <a:ext cx="1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</a:rPr>
                <a:t>a2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82" name="Rectangle 38"/>
            <p:cNvSpPr>
              <a:spLocks noChangeArrowheads="1"/>
            </p:cNvSpPr>
            <p:nvPr/>
          </p:nvSpPr>
          <p:spPr bwMode="auto">
            <a:xfrm>
              <a:off x="2442" y="3980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83" name="Rectangle 39"/>
            <p:cNvSpPr>
              <a:spLocks noChangeArrowheads="1"/>
            </p:cNvSpPr>
            <p:nvPr/>
          </p:nvSpPr>
          <p:spPr bwMode="auto">
            <a:xfrm>
              <a:off x="2214" y="3482"/>
              <a:ext cx="32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Rectangle 40"/>
            <p:cNvSpPr>
              <a:spLocks noChangeArrowheads="1"/>
            </p:cNvSpPr>
            <p:nvPr/>
          </p:nvSpPr>
          <p:spPr bwMode="auto">
            <a:xfrm>
              <a:off x="2413" y="3547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</a:rPr>
                <a:t>y3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85" name="Rectangle 41"/>
            <p:cNvSpPr>
              <a:spLocks noChangeArrowheads="1"/>
            </p:cNvSpPr>
            <p:nvPr/>
          </p:nvSpPr>
          <p:spPr bwMode="auto">
            <a:xfrm>
              <a:off x="3355" y="3482"/>
              <a:ext cx="32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Rectangle 42"/>
            <p:cNvSpPr>
              <a:spLocks noChangeArrowheads="1"/>
            </p:cNvSpPr>
            <p:nvPr/>
          </p:nvSpPr>
          <p:spPr bwMode="auto">
            <a:xfrm>
              <a:off x="3472" y="3556"/>
              <a:ext cx="1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</a:rPr>
                <a:t>z1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87" name="Rectangle 43"/>
            <p:cNvSpPr>
              <a:spLocks noChangeArrowheads="1"/>
            </p:cNvSpPr>
            <p:nvPr/>
          </p:nvSpPr>
          <p:spPr bwMode="auto">
            <a:xfrm>
              <a:off x="4006" y="3482"/>
              <a:ext cx="32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Rectangle 44"/>
            <p:cNvSpPr>
              <a:spLocks noChangeArrowheads="1"/>
            </p:cNvSpPr>
            <p:nvPr/>
          </p:nvSpPr>
          <p:spPr bwMode="auto">
            <a:xfrm>
              <a:off x="4123" y="3556"/>
              <a:ext cx="1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</a:rPr>
                <a:t>z2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89" name="Rectangle 45"/>
            <p:cNvSpPr>
              <a:spLocks noChangeArrowheads="1"/>
            </p:cNvSpPr>
            <p:nvPr/>
          </p:nvSpPr>
          <p:spPr bwMode="auto">
            <a:xfrm>
              <a:off x="4234" y="3556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90" name="Rectangle 46"/>
            <p:cNvSpPr>
              <a:spLocks noChangeArrowheads="1"/>
            </p:cNvSpPr>
            <p:nvPr/>
          </p:nvSpPr>
          <p:spPr bwMode="auto">
            <a:xfrm>
              <a:off x="2866" y="3200"/>
              <a:ext cx="32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Rectangle 47"/>
            <p:cNvSpPr>
              <a:spLocks noChangeArrowheads="1"/>
            </p:cNvSpPr>
            <p:nvPr/>
          </p:nvSpPr>
          <p:spPr bwMode="auto">
            <a:xfrm>
              <a:off x="2925" y="3158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400">
                  <a:solidFill>
                    <a:srgbClr val="000000"/>
                  </a:solidFill>
                  <a:latin typeface="Times New Roman" charset="0"/>
                </a:rPr>
                <a:t>x3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92" name="Rectangle 48"/>
            <p:cNvSpPr>
              <a:spLocks noChangeArrowheads="1"/>
            </p:cNvSpPr>
            <p:nvPr/>
          </p:nvSpPr>
          <p:spPr bwMode="auto">
            <a:xfrm>
              <a:off x="3100" y="3274"/>
              <a:ext cx="3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93" name="Rectangle 49"/>
            <p:cNvSpPr>
              <a:spLocks noChangeArrowheads="1"/>
            </p:cNvSpPr>
            <p:nvPr/>
          </p:nvSpPr>
          <p:spPr bwMode="auto">
            <a:xfrm>
              <a:off x="1074" y="2918"/>
              <a:ext cx="165" cy="143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Rectangle 50"/>
            <p:cNvSpPr>
              <a:spLocks noChangeArrowheads="1"/>
            </p:cNvSpPr>
            <p:nvPr/>
          </p:nvSpPr>
          <p:spPr bwMode="auto">
            <a:xfrm>
              <a:off x="1400" y="3341"/>
              <a:ext cx="165" cy="144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Rectangle 51"/>
            <p:cNvSpPr>
              <a:spLocks noChangeArrowheads="1"/>
            </p:cNvSpPr>
            <p:nvPr/>
          </p:nvSpPr>
          <p:spPr bwMode="auto">
            <a:xfrm>
              <a:off x="1725" y="3765"/>
              <a:ext cx="166" cy="143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Rectangle 52"/>
            <p:cNvSpPr>
              <a:spLocks noChangeArrowheads="1"/>
            </p:cNvSpPr>
            <p:nvPr/>
          </p:nvSpPr>
          <p:spPr bwMode="auto">
            <a:xfrm>
              <a:off x="2051" y="3765"/>
              <a:ext cx="165" cy="143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Rectangle 53"/>
            <p:cNvSpPr>
              <a:spLocks noChangeArrowheads="1"/>
            </p:cNvSpPr>
            <p:nvPr/>
          </p:nvSpPr>
          <p:spPr bwMode="auto">
            <a:xfrm>
              <a:off x="2377" y="3341"/>
              <a:ext cx="165" cy="144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Rectangle 54"/>
            <p:cNvSpPr>
              <a:spLocks noChangeArrowheads="1"/>
            </p:cNvSpPr>
            <p:nvPr/>
          </p:nvSpPr>
          <p:spPr bwMode="auto">
            <a:xfrm>
              <a:off x="3355" y="3341"/>
              <a:ext cx="165" cy="144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Rectangle 55"/>
            <p:cNvSpPr>
              <a:spLocks noChangeArrowheads="1"/>
            </p:cNvSpPr>
            <p:nvPr/>
          </p:nvSpPr>
          <p:spPr bwMode="auto">
            <a:xfrm>
              <a:off x="4006" y="3341"/>
              <a:ext cx="165" cy="144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Rectangle 56"/>
            <p:cNvSpPr>
              <a:spLocks noChangeArrowheads="1"/>
            </p:cNvSpPr>
            <p:nvPr/>
          </p:nvSpPr>
          <p:spPr bwMode="auto">
            <a:xfrm>
              <a:off x="2866" y="2918"/>
              <a:ext cx="165" cy="143"/>
            </a:xfrm>
            <a:prstGeom prst="rect">
              <a:avLst/>
            </a:prstGeom>
            <a:noFill/>
            <a:ln w="206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8574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 of Generalized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Reentrant list (</a:t>
            </a:r>
            <a:r>
              <a:rPr kumimoji="1" lang="zh-CN" altLang="en-US" sz="2400" dirty="0"/>
              <a:t>可重入表</a:t>
            </a:r>
            <a:r>
              <a:rPr kumimoji="1" lang="en-US" altLang="zh-CN" sz="2400" dirty="0"/>
              <a:t>)</a:t>
            </a:r>
            <a:endParaRPr lang="en-US" altLang="zh-CN" sz="2400" dirty="0"/>
          </a:p>
          <a:p>
            <a:pPr lvl="1"/>
            <a:r>
              <a:rPr lang="en-US" altLang="zh-CN" sz="2000" dirty="0"/>
              <a:t>whose element may appear multiple times</a:t>
            </a:r>
          </a:p>
          <a:p>
            <a:r>
              <a:rPr kumimoji="1" lang="en-US" altLang="zh-CN" sz="2400" dirty="0"/>
              <a:t>We label sub-lists for better presentation</a:t>
            </a:r>
          </a:p>
          <a:p>
            <a:endParaRPr kumimoji="1" lang="en-US" altLang="zh-CN" sz="24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auto">
          <a:xfrm>
            <a:off x="4439816" y="1537083"/>
            <a:ext cx="7278687" cy="4040187"/>
            <a:chOff x="1212" y="1344"/>
            <a:chExt cx="5025" cy="2545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83" y="1344"/>
              <a:ext cx="4854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212" y="1383"/>
              <a:ext cx="55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5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314" y="1599"/>
              <a:ext cx="55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5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3807" y="2092"/>
              <a:ext cx="173" cy="149"/>
            </a:xfrm>
            <a:custGeom>
              <a:avLst/>
              <a:gdLst>
                <a:gd name="T0" fmla="*/ 85 w 173"/>
                <a:gd name="T1" fmla="*/ 0 h 149"/>
                <a:gd name="T2" fmla="*/ 76 w 173"/>
                <a:gd name="T3" fmla="*/ 0 h 149"/>
                <a:gd name="T4" fmla="*/ 66 w 173"/>
                <a:gd name="T5" fmla="*/ 0 h 149"/>
                <a:gd name="T6" fmla="*/ 60 w 173"/>
                <a:gd name="T7" fmla="*/ 2 h 149"/>
                <a:gd name="T8" fmla="*/ 50 w 173"/>
                <a:gd name="T9" fmla="*/ 4 h 149"/>
                <a:gd name="T10" fmla="*/ 43 w 173"/>
                <a:gd name="T11" fmla="*/ 7 h 149"/>
                <a:gd name="T12" fmla="*/ 36 w 173"/>
                <a:gd name="T13" fmla="*/ 11 h 149"/>
                <a:gd name="T14" fmla="*/ 25 w 173"/>
                <a:gd name="T15" fmla="*/ 21 h 149"/>
                <a:gd name="T16" fmla="*/ 18 w 173"/>
                <a:gd name="T17" fmla="*/ 25 h 149"/>
                <a:gd name="T18" fmla="*/ 13 w 173"/>
                <a:gd name="T19" fmla="*/ 32 h 149"/>
                <a:gd name="T20" fmla="*/ 9 w 173"/>
                <a:gd name="T21" fmla="*/ 39 h 149"/>
                <a:gd name="T22" fmla="*/ 4 w 173"/>
                <a:gd name="T23" fmla="*/ 44 h 149"/>
                <a:gd name="T24" fmla="*/ 2 w 173"/>
                <a:gd name="T25" fmla="*/ 50 h 149"/>
                <a:gd name="T26" fmla="*/ 0 w 173"/>
                <a:gd name="T27" fmla="*/ 57 h 149"/>
                <a:gd name="T28" fmla="*/ 0 w 173"/>
                <a:gd name="T29" fmla="*/ 67 h 149"/>
                <a:gd name="T30" fmla="*/ 0 w 173"/>
                <a:gd name="T31" fmla="*/ 73 h 149"/>
                <a:gd name="T32" fmla="*/ 0 w 173"/>
                <a:gd name="T33" fmla="*/ 80 h 149"/>
                <a:gd name="T34" fmla="*/ 0 w 173"/>
                <a:gd name="T35" fmla="*/ 90 h 149"/>
                <a:gd name="T36" fmla="*/ 2 w 173"/>
                <a:gd name="T37" fmla="*/ 96 h 149"/>
                <a:gd name="T38" fmla="*/ 4 w 173"/>
                <a:gd name="T39" fmla="*/ 103 h 149"/>
                <a:gd name="T40" fmla="*/ 9 w 173"/>
                <a:gd name="T41" fmla="*/ 110 h 149"/>
                <a:gd name="T42" fmla="*/ 13 w 173"/>
                <a:gd name="T43" fmla="*/ 115 h 149"/>
                <a:gd name="T44" fmla="*/ 18 w 173"/>
                <a:gd name="T45" fmla="*/ 122 h 149"/>
                <a:gd name="T46" fmla="*/ 25 w 173"/>
                <a:gd name="T47" fmla="*/ 126 h 149"/>
                <a:gd name="T48" fmla="*/ 36 w 173"/>
                <a:gd name="T49" fmla="*/ 136 h 149"/>
                <a:gd name="T50" fmla="*/ 43 w 173"/>
                <a:gd name="T51" fmla="*/ 140 h 149"/>
                <a:gd name="T52" fmla="*/ 50 w 173"/>
                <a:gd name="T53" fmla="*/ 143 h 149"/>
                <a:gd name="T54" fmla="*/ 60 w 173"/>
                <a:gd name="T55" fmla="*/ 145 h 149"/>
                <a:gd name="T56" fmla="*/ 66 w 173"/>
                <a:gd name="T57" fmla="*/ 147 h 149"/>
                <a:gd name="T58" fmla="*/ 76 w 173"/>
                <a:gd name="T59" fmla="*/ 147 h 149"/>
                <a:gd name="T60" fmla="*/ 85 w 173"/>
                <a:gd name="T61" fmla="*/ 149 h 149"/>
                <a:gd name="T62" fmla="*/ 94 w 173"/>
                <a:gd name="T63" fmla="*/ 147 h 149"/>
                <a:gd name="T64" fmla="*/ 103 w 173"/>
                <a:gd name="T65" fmla="*/ 147 h 149"/>
                <a:gd name="T66" fmla="*/ 110 w 173"/>
                <a:gd name="T67" fmla="*/ 145 h 149"/>
                <a:gd name="T68" fmla="*/ 120 w 173"/>
                <a:gd name="T69" fmla="*/ 143 h 149"/>
                <a:gd name="T70" fmla="*/ 126 w 173"/>
                <a:gd name="T71" fmla="*/ 140 h 149"/>
                <a:gd name="T72" fmla="*/ 133 w 173"/>
                <a:gd name="T73" fmla="*/ 136 h 149"/>
                <a:gd name="T74" fmla="*/ 147 w 173"/>
                <a:gd name="T75" fmla="*/ 126 h 149"/>
                <a:gd name="T76" fmla="*/ 152 w 173"/>
                <a:gd name="T77" fmla="*/ 122 h 149"/>
                <a:gd name="T78" fmla="*/ 156 w 173"/>
                <a:gd name="T79" fmla="*/ 115 h 149"/>
                <a:gd name="T80" fmla="*/ 161 w 173"/>
                <a:gd name="T81" fmla="*/ 110 h 149"/>
                <a:gd name="T82" fmla="*/ 166 w 173"/>
                <a:gd name="T83" fmla="*/ 103 h 149"/>
                <a:gd name="T84" fmla="*/ 168 w 173"/>
                <a:gd name="T85" fmla="*/ 96 h 149"/>
                <a:gd name="T86" fmla="*/ 170 w 173"/>
                <a:gd name="T87" fmla="*/ 90 h 149"/>
                <a:gd name="T88" fmla="*/ 170 w 173"/>
                <a:gd name="T89" fmla="*/ 80 h 149"/>
                <a:gd name="T90" fmla="*/ 173 w 173"/>
                <a:gd name="T91" fmla="*/ 73 h 149"/>
                <a:gd name="T92" fmla="*/ 170 w 173"/>
                <a:gd name="T93" fmla="*/ 67 h 149"/>
                <a:gd name="T94" fmla="*/ 170 w 173"/>
                <a:gd name="T95" fmla="*/ 57 h 149"/>
                <a:gd name="T96" fmla="*/ 168 w 173"/>
                <a:gd name="T97" fmla="*/ 50 h 149"/>
                <a:gd name="T98" fmla="*/ 166 w 173"/>
                <a:gd name="T99" fmla="*/ 44 h 149"/>
                <a:gd name="T100" fmla="*/ 161 w 173"/>
                <a:gd name="T101" fmla="*/ 39 h 149"/>
                <a:gd name="T102" fmla="*/ 156 w 173"/>
                <a:gd name="T103" fmla="*/ 32 h 149"/>
                <a:gd name="T104" fmla="*/ 152 w 173"/>
                <a:gd name="T105" fmla="*/ 25 h 149"/>
                <a:gd name="T106" fmla="*/ 147 w 173"/>
                <a:gd name="T107" fmla="*/ 21 h 149"/>
                <a:gd name="T108" fmla="*/ 133 w 173"/>
                <a:gd name="T109" fmla="*/ 11 h 149"/>
                <a:gd name="T110" fmla="*/ 126 w 173"/>
                <a:gd name="T111" fmla="*/ 7 h 149"/>
                <a:gd name="T112" fmla="*/ 120 w 173"/>
                <a:gd name="T113" fmla="*/ 4 h 149"/>
                <a:gd name="T114" fmla="*/ 110 w 173"/>
                <a:gd name="T115" fmla="*/ 2 h 149"/>
                <a:gd name="T116" fmla="*/ 103 w 173"/>
                <a:gd name="T117" fmla="*/ 0 h 149"/>
                <a:gd name="T118" fmla="*/ 94 w 173"/>
                <a:gd name="T119" fmla="*/ 0 h 149"/>
                <a:gd name="T120" fmla="*/ 85 w 173"/>
                <a:gd name="T121" fmla="*/ 0 h 14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3"/>
                <a:gd name="T184" fmla="*/ 0 h 149"/>
                <a:gd name="T185" fmla="*/ 173 w 173"/>
                <a:gd name="T186" fmla="*/ 149 h 14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3" h="149">
                  <a:moveTo>
                    <a:pt x="85" y="0"/>
                  </a:moveTo>
                  <a:lnTo>
                    <a:pt x="76" y="0"/>
                  </a:lnTo>
                  <a:lnTo>
                    <a:pt x="66" y="0"/>
                  </a:lnTo>
                  <a:lnTo>
                    <a:pt x="60" y="2"/>
                  </a:lnTo>
                  <a:lnTo>
                    <a:pt x="50" y="4"/>
                  </a:lnTo>
                  <a:lnTo>
                    <a:pt x="43" y="7"/>
                  </a:lnTo>
                  <a:lnTo>
                    <a:pt x="36" y="11"/>
                  </a:lnTo>
                  <a:lnTo>
                    <a:pt x="25" y="21"/>
                  </a:lnTo>
                  <a:lnTo>
                    <a:pt x="18" y="25"/>
                  </a:lnTo>
                  <a:lnTo>
                    <a:pt x="13" y="32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7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0" y="90"/>
                  </a:lnTo>
                  <a:lnTo>
                    <a:pt x="2" y="96"/>
                  </a:lnTo>
                  <a:lnTo>
                    <a:pt x="4" y="103"/>
                  </a:lnTo>
                  <a:lnTo>
                    <a:pt x="9" y="110"/>
                  </a:lnTo>
                  <a:lnTo>
                    <a:pt x="13" y="115"/>
                  </a:lnTo>
                  <a:lnTo>
                    <a:pt x="18" y="122"/>
                  </a:lnTo>
                  <a:lnTo>
                    <a:pt x="25" y="126"/>
                  </a:lnTo>
                  <a:lnTo>
                    <a:pt x="36" y="136"/>
                  </a:lnTo>
                  <a:lnTo>
                    <a:pt x="43" y="140"/>
                  </a:lnTo>
                  <a:lnTo>
                    <a:pt x="50" y="143"/>
                  </a:lnTo>
                  <a:lnTo>
                    <a:pt x="60" y="145"/>
                  </a:lnTo>
                  <a:lnTo>
                    <a:pt x="66" y="147"/>
                  </a:lnTo>
                  <a:lnTo>
                    <a:pt x="76" y="147"/>
                  </a:lnTo>
                  <a:lnTo>
                    <a:pt x="85" y="149"/>
                  </a:lnTo>
                  <a:lnTo>
                    <a:pt x="94" y="147"/>
                  </a:lnTo>
                  <a:lnTo>
                    <a:pt x="103" y="147"/>
                  </a:lnTo>
                  <a:lnTo>
                    <a:pt x="110" y="145"/>
                  </a:lnTo>
                  <a:lnTo>
                    <a:pt x="120" y="143"/>
                  </a:lnTo>
                  <a:lnTo>
                    <a:pt x="126" y="140"/>
                  </a:lnTo>
                  <a:lnTo>
                    <a:pt x="133" y="136"/>
                  </a:lnTo>
                  <a:lnTo>
                    <a:pt x="147" y="126"/>
                  </a:lnTo>
                  <a:lnTo>
                    <a:pt x="152" y="122"/>
                  </a:lnTo>
                  <a:lnTo>
                    <a:pt x="156" y="115"/>
                  </a:lnTo>
                  <a:lnTo>
                    <a:pt x="161" y="110"/>
                  </a:lnTo>
                  <a:lnTo>
                    <a:pt x="166" y="103"/>
                  </a:lnTo>
                  <a:lnTo>
                    <a:pt x="168" y="96"/>
                  </a:lnTo>
                  <a:lnTo>
                    <a:pt x="170" y="90"/>
                  </a:lnTo>
                  <a:lnTo>
                    <a:pt x="170" y="80"/>
                  </a:lnTo>
                  <a:lnTo>
                    <a:pt x="173" y="73"/>
                  </a:lnTo>
                  <a:lnTo>
                    <a:pt x="170" y="67"/>
                  </a:lnTo>
                  <a:lnTo>
                    <a:pt x="170" y="57"/>
                  </a:lnTo>
                  <a:lnTo>
                    <a:pt x="168" y="50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6" y="32"/>
                  </a:lnTo>
                  <a:lnTo>
                    <a:pt x="152" y="25"/>
                  </a:lnTo>
                  <a:lnTo>
                    <a:pt x="147" y="21"/>
                  </a:lnTo>
                  <a:lnTo>
                    <a:pt x="133" y="11"/>
                  </a:lnTo>
                  <a:lnTo>
                    <a:pt x="126" y="7"/>
                  </a:lnTo>
                  <a:lnTo>
                    <a:pt x="120" y="4"/>
                  </a:lnTo>
                  <a:lnTo>
                    <a:pt x="110" y="2"/>
                  </a:lnTo>
                  <a:lnTo>
                    <a:pt x="103" y="0"/>
                  </a:lnTo>
                  <a:lnTo>
                    <a:pt x="94" y="0"/>
                  </a:lnTo>
                  <a:lnTo>
                    <a:pt x="85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422" y="2391"/>
              <a:ext cx="173" cy="150"/>
            </a:xfrm>
            <a:custGeom>
              <a:avLst/>
              <a:gdLst>
                <a:gd name="T0" fmla="*/ 85 w 173"/>
                <a:gd name="T1" fmla="*/ 0 h 150"/>
                <a:gd name="T2" fmla="*/ 76 w 173"/>
                <a:gd name="T3" fmla="*/ 0 h 150"/>
                <a:gd name="T4" fmla="*/ 67 w 173"/>
                <a:gd name="T5" fmla="*/ 0 h 150"/>
                <a:gd name="T6" fmla="*/ 60 w 173"/>
                <a:gd name="T7" fmla="*/ 2 h 150"/>
                <a:gd name="T8" fmla="*/ 50 w 173"/>
                <a:gd name="T9" fmla="*/ 5 h 150"/>
                <a:gd name="T10" fmla="*/ 44 w 173"/>
                <a:gd name="T11" fmla="*/ 7 h 150"/>
                <a:gd name="T12" fmla="*/ 37 w 173"/>
                <a:gd name="T13" fmla="*/ 11 h 150"/>
                <a:gd name="T14" fmla="*/ 25 w 173"/>
                <a:gd name="T15" fmla="*/ 21 h 150"/>
                <a:gd name="T16" fmla="*/ 18 w 173"/>
                <a:gd name="T17" fmla="*/ 25 h 150"/>
                <a:gd name="T18" fmla="*/ 14 w 173"/>
                <a:gd name="T19" fmla="*/ 32 h 150"/>
                <a:gd name="T20" fmla="*/ 9 w 173"/>
                <a:gd name="T21" fmla="*/ 39 h 150"/>
                <a:gd name="T22" fmla="*/ 4 w 173"/>
                <a:gd name="T23" fmla="*/ 44 h 150"/>
                <a:gd name="T24" fmla="*/ 2 w 173"/>
                <a:gd name="T25" fmla="*/ 51 h 150"/>
                <a:gd name="T26" fmla="*/ 0 w 173"/>
                <a:gd name="T27" fmla="*/ 58 h 150"/>
                <a:gd name="T28" fmla="*/ 0 w 173"/>
                <a:gd name="T29" fmla="*/ 67 h 150"/>
                <a:gd name="T30" fmla="*/ 0 w 173"/>
                <a:gd name="T31" fmla="*/ 74 h 150"/>
                <a:gd name="T32" fmla="*/ 0 w 173"/>
                <a:gd name="T33" fmla="*/ 81 h 150"/>
                <a:gd name="T34" fmla="*/ 0 w 173"/>
                <a:gd name="T35" fmla="*/ 90 h 150"/>
                <a:gd name="T36" fmla="*/ 2 w 173"/>
                <a:gd name="T37" fmla="*/ 97 h 150"/>
                <a:gd name="T38" fmla="*/ 4 w 173"/>
                <a:gd name="T39" fmla="*/ 104 h 150"/>
                <a:gd name="T40" fmla="*/ 9 w 173"/>
                <a:gd name="T41" fmla="*/ 110 h 150"/>
                <a:gd name="T42" fmla="*/ 14 w 173"/>
                <a:gd name="T43" fmla="*/ 115 h 150"/>
                <a:gd name="T44" fmla="*/ 18 w 173"/>
                <a:gd name="T45" fmla="*/ 122 h 150"/>
                <a:gd name="T46" fmla="*/ 25 w 173"/>
                <a:gd name="T47" fmla="*/ 127 h 150"/>
                <a:gd name="T48" fmla="*/ 37 w 173"/>
                <a:gd name="T49" fmla="*/ 136 h 150"/>
                <a:gd name="T50" fmla="*/ 44 w 173"/>
                <a:gd name="T51" fmla="*/ 140 h 150"/>
                <a:gd name="T52" fmla="*/ 50 w 173"/>
                <a:gd name="T53" fmla="*/ 143 h 150"/>
                <a:gd name="T54" fmla="*/ 60 w 173"/>
                <a:gd name="T55" fmla="*/ 145 h 150"/>
                <a:gd name="T56" fmla="*/ 67 w 173"/>
                <a:gd name="T57" fmla="*/ 147 h 150"/>
                <a:gd name="T58" fmla="*/ 76 w 173"/>
                <a:gd name="T59" fmla="*/ 147 h 150"/>
                <a:gd name="T60" fmla="*/ 85 w 173"/>
                <a:gd name="T61" fmla="*/ 150 h 150"/>
                <a:gd name="T62" fmla="*/ 94 w 173"/>
                <a:gd name="T63" fmla="*/ 147 h 150"/>
                <a:gd name="T64" fmla="*/ 104 w 173"/>
                <a:gd name="T65" fmla="*/ 147 h 150"/>
                <a:gd name="T66" fmla="*/ 110 w 173"/>
                <a:gd name="T67" fmla="*/ 145 h 150"/>
                <a:gd name="T68" fmla="*/ 120 w 173"/>
                <a:gd name="T69" fmla="*/ 143 h 150"/>
                <a:gd name="T70" fmla="*/ 127 w 173"/>
                <a:gd name="T71" fmla="*/ 140 h 150"/>
                <a:gd name="T72" fmla="*/ 134 w 173"/>
                <a:gd name="T73" fmla="*/ 136 h 150"/>
                <a:gd name="T74" fmla="*/ 147 w 173"/>
                <a:gd name="T75" fmla="*/ 127 h 150"/>
                <a:gd name="T76" fmla="*/ 152 w 173"/>
                <a:gd name="T77" fmla="*/ 122 h 150"/>
                <a:gd name="T78" fmla="*/ 157 w 173"/>
                <a:gd name="T79" fmla="*/ 115 h 150"/>
                <a:gd name="T80" fmla="*/ 161 w 173"/>
                <a:gd name="T81" fmla="*/ 110 h 150"/>
                <a:gd name="T82" fmla="*/ 166 w 173"/>
                <a:gd name="T83" fmla="*/ 104 h 150"/>
                <a:gd name="T84" fmla="*/ 168 w 173"/>
                <a:gd name="T85" fmla="*/ 97 h 150"/>
                <a:gd name="T86" fmla="*/ 170 w 173"/>
                <a:gd name="T87" fmla="*/ 90 h 150"/>
                <a:gd name="T88" fmla="*/ 170 w 173"/>
                <a:gd name="T89" fmla="*/ 81 h 150"/>
                <a:gd name="T90" fmla="*/ 173 w 173"/>
                <a:gd name="T91" fmla="*/ 74 h 150"/>
                <a:gd name="T92" fmla="*/ 170 w 173"/>
                <a:gd name="T93" fmla="*/ 67 h 150"/>
                <a:gd name="T94" fmla="*/ 170 w 173"/>
                <a:gd name="T95" fmla="*/ 58 h 150"/>
                <a:gd name="T96" fmla="*/ 168 w 173"/>
                <a:gd name="T97" fmla="*/ 51 h 150"/>
                <a:gd name="T98" fmla="*/ 166 w 173"/>
                <a:gd name="T99" fmla="*/ 44 h 150"/>
                <a:gd name="T100" fmla="*/ 161 w 173"/>
                <a:gd name="T101" fmla="*/ 39 h 150"/>
                <a:gd name="T102" fmla="*/ 157 w 173"/>
                <a:gd name="T103" fmla="*/ 32 h 150"/>
                <a:gd name="T104" fmla="*/ 152 w 173"/>
                <a:gd name="T105" fmla="*/ 25 h 150"/>
                <a:gd name="T106" fmla="*/ 147 w 173"/>
                <a:gd name="T107" fmla="*/ 21 h 150"/>
                <a:gd name="T108" fmla="*/ 134 w 173"/>
                <a:gd name="T109" fmla="*/ 11 h 150"/>
                <a:gd name="T110" fmla="*/ 127 w 173"/>
                <a:gd name="T111" fmla="*/ 7 h 150"/>
                <a:gd name="T112" fmla="*/ 120 w 173"/>
                <a:gd name="T113" fmla="*/ 5 h 150"/>
                <a:gd name="T114" fmla="*/ 110 w 173"/>
                <a:gd name="T115" fmla="*/ 2 h 150"/>
                <a:gd name="T116" fmla="*/ 104 w 173"/>
                <a:gd name="T117" fmla="*/ 0 h 150"/>
                <a:gd name="T118" fmla="*/ 94 w 173"/>
                <a:gd name="T119" fmla="*/ 0 h 150"/>
                <a:gd name="T120" fmla="*/ 85 w 173"/>
                <a:gd name="T121" fmla="*/ 0 h 1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3"/>
                <a:gd name="T184" fmla="*/ 0 h 150"/>
                <a:gd name="T185" fmla="*/ 173 w 173"/>
                <a:gd name="T186" fmla="*/ 150 h 1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3" h="150">
                  <a:moveTo>
                    <a:pt x="85" y="0"/>
                  </a:moveTo>
                  <a:lnTo>
                    <a:pt x="76" y="0"/>
                  </a:lnTo>
                  <a:lnTo>
                    <a:pt x="67" y="0"/>
                  </a:lnTo>
                  <a:lnTo>
                    <a:pt x="60" y="2"/>
                  </a:lnTo>
                  <a:lnTo>
                    <a:pt x="50" y="5"/>
                  </a:lnTo>
                  <a:lnTo>
                    <a:pt x="44" y="7"/>
                  </a:lnTo>
                  <a:lnTo>
                    <a:pt x="37" y="11"/>
                  </a:lnTo>
                  <a:lnTo>
                    <a:pt x="25" y="21"/>
                  </a:lnTo>
                  <a:lnTo>
                    <a:pt x="18" y="25"/>
                  </a:lnTo>
                  <a:lnTo>
                    <a:pt x="14" y="32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2" y="51"/>
                  </a:lnTo>
                  <a:lnTo>
                    <a:pt x="0" y="58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2" y="97"/>
                  </a:lnTo>
                  <a:lnTo>
                    <a:pt x="4" y="104"/>
                  </a:lnTo>
                  <a:lnTo>
                    <a:pt x="9" y="110"/>
                  </a:lnTo>
                  <a:lnTo>
                    <a:pt x="14" y="115"/>
                  </a:lnTo>
                  <a:lnTo>
                    <a:pt x="18" y="122"/>
                  </a:lnTo>
                  <a:lnTo>
                    <a:pt x="25" y="127"/>
                  </a:lnTo>
                  <a:lnTo>
                    <a:pt x="37" y="136"/>
                  </a:lnTo>
                  <a:lnTo>
                    <a:pt x="44" y="140"/>
                  </a:lnTo>
                  <a:lnTo>
                    <a:pt x="50" y="143"/>
                  </a:lnTo>
                  <a:lnTo>
                    <a:pt x="60" y="145"/>
                  </a:lnTo>
                  <a:lnTo>
                    <a:pt x="67" y="147"/>
                  </a:lnTo>
                  <a:lnTo>
                    <a:pt x="76" y="147"/>
                  </a:lnTo>
                  <a:lnTo>
                    <a:pt x="85" y="150"/>
                  </a:lnTo>
                  <a:lnTo>
                    <a:pt x="94" y="147"/>
                  </a:lnTo>
                  <a:lnTo>
                    <a:pt x="104" y="147"/>
                  </a:lnTo>
                  <a:lnTo>
                    <a:pt x="110" y="145"/>
                  </a:lnTo>
                  <a:lnTo>
                    <a:pt x="120" y="143"/>
                  </a:lnTo>
                  <a:lnTo>
                    <a:pt x="127" y="140"/>
                  </a:lnTo>
                  <a:lnTo>
                    <a:pt x="134" y="136"/>
                  </a:lnTo>
                  <a:lnTo>
                    <a:pt x="147" y="127"/>
                  </a:lnTo>
                  <a:lnTo>
                    <a:pt x="152" y="122"/>
                  </a:lnTo>
                  <a:lnTo>
                    <a:pt x="157" y="115"/>
                  </a:lnTo>
                  <a:lnTo>
                    <a:pt x="161" y="110"/>
                  </a:lnTo>
                  <a:lnTo>
                    <a:pt x="166" y="104"/>
                  </a:lnTo>
                  <a:lnTo>
                    <a:pt x="168" y="97"/>
                  </a:lnTo>
                  <a:lnTo>
                    <a:pt x="170" y="90"/>
                  </a:lnTo>
                  <a:lnTo>
                    <a:pt x="170" y="81"/>
                  </a:lnTo>
                  <a:lnTo>
                    <a:pt x="173" y="74"/>
                  </a:lnTo>
                  <a:lnTo>
                    <a:pt x="170" y="67"/>
                  </a:lnTo>
                  <a:lnTo>
                    <a:pt x="170" y="58"/>
                  </a:lnTo>
                  <a:lnTo>
                    <a:pt x="168" y="51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7" y="32"/>
                  </a:lnTo>
                  <a:lnTo>
                    <a:pt x="152" y="25"/>
                  </a:lnTo>
                  <a:lnTo>
                    <a:pt x="147" y="21"/>
                  </a:lnTo>
                  <a:lnTo>
                    <a:pt x="134" y="11"/>
                  </a:lnTo>
                  <a:lnTo>
                    <a:pt x="127" y="7"/>
                  </a:lnTo>
                  <a:lnTo>
                    <a:pt x="120" y="5"/>
                  </a:lnTo>
                  <a:lnTo>
                    <a:pt x="110" y="2"/>
                  </a:lnTo>
                  <a:lnTo>
                    <a:pt x="104" y="0"/>
                  </a:lnTo>
                  <a:lnTo>
                    <a:pt x="94" y="0"/>
                  </a:lnTo>
                  <a:lnTo>
                    <a:pt x="85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287" y="2391"/>
              <a:ext cx="173" cy="150"/>
            </a:xfrm>
            <a:custGeom>
              <a:avLst/>
              <a:gdLst>
                <a:gd name="T0" fmla="*/ 86 w 173"/>
                <a:gd name="T1" fmla="*/ 0 h 150"/>
                <a:gd name="T2" fmla="*/ 76 w 173"/>
                <a:gd name="T3" fmla="*/ 0 h 150"/>
                <a:gd name="T4" fmla="*/ 67 w 173"/>
                <a:gd name="T5" fmla="*/ 0 h 150"/>
                <a:gd name="T6" fmla="*/ 60 w 173"/>
                <a:gd name="T7" fmla="*/ 2 h 150"/>
                <a:gd name="T8" fmla="*/ 51 w 173"/>
                <a:gd name="T9" fmla="*/ 5 h 150"/>
                <a:gd name="T10" fmla="*/ 44 w 173"/>
                <a:gd name="T11" fmla="*/ 7 h 150"/>
                <a:gd name="T12" fmla="*/ 37 w 173"/>
                <a:gd name="T13" fmla="*/ 11 h 150"/>
                <a:gd name="T14" fmla="*/ 26 w 173"/>
                <a:gd name="T15" fmla="*/ 21 h 150"/>
                <a:gd name="T16" fmla="*/ 19 w 173"/>
                <a:gd name="T17" fmla="*/ 25 h 150"/>
                <a:gd name="T18" fmla="*/ 14 w 173"/>
                <a:gd name="T19" fmla="*/ 32 h 150"/>
                <a:gd name="T20" fmla="*/ 9 w 173"/>
                <a:gd name="T21" fmla="*/ 39 h 150"/>
                <a:gd name="T22" fmla="*/ 5 w 173"/>
                <a:gd name="T23" fmla="*/ 44 h 150"/>
                <a:gd name="T24" fmla="*/ 3 w 173"/>
                <a:gd name="T25" fmla="*/ 51 h 150"/>
                <a:gd name="T26" fmla="*/ 0 w 173"/>
                <a:gd name="T27" fmla="*/ 58 h 150"/>
                <a:gd name="T28" fmla="*/ 0 w 173"/>
                <a:gd name="T29" fmla="*/ 67 h 150"/>
                <a:gd name="T30" fmla="*/ 0 w 173"/>
                <a:gd name="T31" fmla="*/ 74 h 150"/>
                <a:gd name="T32" fmla="*/ 0 w 173"/>
                <a:gd name="T33" fmla="*/ 81 h 150"/>
                <a:gd name="T34" fmla="*/ 0 w 173"/>
                <a:gd name="T35" fmla="*/ 90 h 150"/>
                <a:gd name="T36" fmla="*/ 3 w 173"/>
                <a:gd name="T37" fmla="*/ 97 h 150"/>
                <a:gd name="T38" fmla="*/ 5 w 173"/>
                <a:gd name="T39" fmla="*/ 104 h 150"/>
                <a:gd name="T40" fmla="*/ 9 w 173"/>
                <a:gd name="T41" fmla="*/ 110 h 150"/>
                <a:gd name="T42" fmla="*/ 14 w 173"/>
                <a:gd name="T43" fmla="*/ 115 h 150"/>
                <a:gd name="T44" fmla="*/ 19 w 173"/>
                <a:gd name="T45" fmla="*/ 122 h 150"/>
                <a:gd name="T46" fmla="*/ 26 w 173"/>
                <a:gd name="T47" fmla="*/ 127 h 150"/>
                <a:gd name="T48" fmla="*/ 37 w 173"/>
                <a:gd name="T49" fmla="*/ 136 h 150"/>
                <a:gd name="T50" fmla="*/ 44 w 173"/>
                <a:gd name="T51" fmla="*/ 140 h 150"/>
                <a:gd name="T52" fmla="*/ 51 w 173"/>
                <a:gd name="T53" fmla="*/ 143 h 150"/>
                <a:gd name="T54" fmla="*/ 60 w 173"/>
                <a:gd name="T55" fmla="*/ 145 h 150"/>
                <a:gd name="T56" fmla="*/ 67 w 173"/>
                <a:gd name="T57" fmla="*/ 147 h 150"/>
                <a:gd name="T58" fmla="*/ 76 w 173"/>
                <a:gd name="T59" fmla="*/ 147 h 150"/>
                <a:gd name="T60" fmla="*/ 86 w 173"/>
                <a:gd name="T61" fmla="*/ 150 h 150"/>
                <a:gd name="T62" fmla="*/ 95 w 173"/>
                <a:gd name="T63" fmla="*/ 147 h 150"/>
                <a:gd name="T64" fmla="*/ 104 w 173"/>
                <a:gd name="T65" fmla="*/ 147 h 150"/>
                <a:gd name="T66" fmla="*/ 111 w 173"/>
                <a:gd name="T67" fmla="*/ 145 h 150"/>
                <a:gd name="T68" fmla="*/ 120 w 173"/>
                <a:gd name="T69" fmla="*/ 143 h 150"/>
                <a:gd name="T70" fmla="*/ 127 w 173"/>
                <a:gd name="T71" fmla="*/ 140 h 150"/>
                <a:gd name="T72" fmla="*/ 134 w 173"/>
                <a:gd name="T73" fmla="*/ 136 h 150"/>
                <a:gd name="T74" fmla="*/ 148 w 173"/>
                <a:gd name="T75" fmla="*/ 127 h 150"/>
                <a:gd name="T76" fmla="*/ 153 w 173"/>
                <a:gd name="T77" fmla="*/ 122 h 150"/>
                <a:gd name="T78" fmla="*/ 157 w 173"/>
                <a:gd name="T79" fmla="*/ 115 h 150"/>
                <a:gd name="T80" fmla="*/ 162 w 173"/>
                <a:gd name="T81" fmla="*/ 110 h 150"/>
                <a:gd name="T82" fmla="*/ 166 w 173"/>
                <a:gd name="T83" fmla="*/ 104 h 150"/>
                <a:gd name="T84" fmla="*/ 169 w 173"/>
                <a:gd name="T85" fmla="*/ 97 h 150"/>
                <a:gd name="T86" fmla="*/ 171 w 173"/>
                <a:gd name="T87" fmla="*/ 90 h 150"/>
                <a:gd name="T88" fmla="*/ 171 w 173"/>
                <a:gd name="T89" fmla="*/ 81 h 150"/>
                <a:gd name="T90" fmla="*/ 173 w 173"/>
                <a:gd name="T91" fmla="*/ 74 h 150"/>
                <a:gd name="T92" fmla="*/ 171 w 173"/>
                <a:gd name="T93" fmla="*/ 67 h 150"/>
                <a:gd name="T94" fmla="*/ 171 w 173"/>
                <a:gd name="T95" fmla="*/ 58 h 150"/>
                <a:gd name="T96" fmla="*/ 169 w 173"/>
                <a:gd name="T97" fmla="*/ 51 h 150"/>
                <a:gd name="T98" fmla="*/ 166 w 173"/>
                <a:gd name="T99" fmla="*/ 44 h 150"/>
                <a:gd name="T100" fmla="*/ 162 w 173"/>
                <a:gd name="T101" fmla="*/ 39 h 150"/>
                <a:gd name="T102" fmla="*/ 157 w 173"/>
                <a:gd name="T103" fmla="*/ 32 h 150"/>
                <a:gd name="T104" fmla="*/ 153 w 173"/>
                <a:gd name="T105" fmla="*/ 25 h 150"/>
                <a:gd name="T106" fmla="*/ 148 w 173"/>
                <a:gd name="T107" fmla="*/ 21 h 150"/>
                <a:gd name="T108" fmla="*/ 134 w 173"/>
                <a:gd name="T109" fmla="*/ 11 h 150"/>
                <a:gd name="T110" fmla="*/ 127 w 173"/>
                <a:gd name="T111" fmla="*/ 7 h 150"/>
                <a:gd name="T112" fmla="*/ 120 w 173"/>
                <a:gd name="T113" fmla="*/ 5 h 150"/>
                <a:gd name="T114" fmla="*/ 111 w 173"/>
                <a:gd name="T115" fmla="*/ 2 h 150"/>
                <a:gd name="T116" fmla="*/ 104 w 173"/>
                <a:gd name="T117" fmla="*/ 0 h 150"/>
                <a:gd name="T118" fmla="*/ 95 w 173"/>
                <a:gd name="T119" fmla="*/ 0 h 150"/>
                <a:gd name="T120" fmla="*/ 86 w 173"/>
                <a:gd name="T121" fmla="*/ 0 h 1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3"/>
                <a:gd name="T184" fmla="*/ 0 h 150"/>
                <a:gd name="T185" fmla="*/ 173 w 173"/>
                <a:gd name="T186" fmla="*/ 150 h 1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3" h="150">
                  <a:moveTo>
                    <a:pt x="86" y="0"/>
                  </a:moveTo>
                  <a:lnTo>
                    <a:pt x="76" y="0"/>
                  </a:lnTo>
                  <a:lnTo>
                    <a:pt x="67" y="0"/>
                  </a:lnTo>
                  <a:lnTo>
                    <a:pt x="60" y="2"/>
                  </a:lnTo>
                  <a:lnTo>
                    <a:pt x="51" y="5"/>
                  </a:lnTo>
                  <a:lnTo>
                    <a:pt x="44" y="7"/>
                  </a:lnTo>
                  <a:lnTo>
                    <a:pt x="37" y="11"/>
                  </a:lnTo>
                  <a:lnTo>
                    <a:pt x="26" y="21"/>
                  </a:lnTo>
                  <a:lnTo>
                    <a:pt x="19" y="25"/>
                  </a:lnTo>
                  <a:lnTo>
                    <a:pt x="14" y="32"/>
                  </a:lnTo>
                  <a:lnTo>
                    <a:pt x="9" y="39"/>
                  </a:lnTo>
                  <a:lnTo>
                    <a:pt x="5" y="44"/>
                  </a:lnTo>
                  <a:lnTo>
                    <a:pt x="3" y="51"/>
                  </a:lnTo>
                  <a:lnTo>
                    <a:pt x="0" y="58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9" y="110"/>
                  </a:lnTo>
                  <a:lnTo>
                    <a:pt x="14" y="115"/>
                  </a:lnTo>
                  <a:lnTo>
                    <a:pt x="19" y="122"/>
                  </a:lnTo>
                  <a:lnTo>
                    <a:pt x="26" y="127"/>
                  </a:lnTo>
                  <a:lnTo>
                    <a:pt x="37" y="136"/>
                  </a:lnTo>
                  <a:lnTo>
                    <a:pt x="44" y="140"/>
                  </a:lnTo>
                  <a:lnTo>
                    <a:pt x="51" y="143"/>
                  </a:lnTo>
                  <a:lnTo>
                    <a:pt x="60" y="145"/>
                  </a:lnTo>
                  <a:lnTo>
                    <a:pt x="67" y="147"/>
                  </a:lnTo>
                  <a:lnTo>
                    <a:pt x="76" y="147"/>
                  </a:lnTo>
                  <a:lnTo>
                    <a:pt x="86" y="150"/>
                  </a:lnTo>
                  <a:lnTo>
                    <a:pt x="95" y="147"/>
                  </a:lnTo>
                  <a:lnTo>
                    <a:pt x="104" y="147"/>
                  </a:lnTo>
                  <a:lnTo>
                    <a:pt x="111" y="145"/>
                  </a:lnTo>
                  <a:lnTo>
                    <a:pt x="120" y="143"/>
                  </a:lnTo>
                  <a:lnTo>
                    <a:pt x="127" y="140"/>
                  </a:lnTo>
                  <a:lnTo>
                    <a:pt x="134" y="136"/>
                  </a:lnTo>
                  <a:lnTo>
                    <a:pt x="148" y="127"/>
                  </a:lnTo>
                  <a:lnTo>
                    <a:pt x="153" y="122"/>
                  </a:lnTo>
                  <a:lnTo>
                    <a:pt x="157" y="115"/>
                  </a:lnTo>
                  <a:lnTo>
                    <a:pt x="162" y="110"/>
                  </a:lnTo>
                  <a:lnTo>
                    <a:pt x="166" y="104"/>
                  </a:lnTo>
                  <a:lnTo>
                    <a:pt x="169" y="97"/>
                  </a:lnTo>
                  <a:lnTo>
                    <a:pt x="171" y="90"/>
                  </a:lnTo>
                  <a:lnTo>
                    <a:pt x="171" y="81"/>
                  </a:lnTo>
                  <a:lnTo>
                    <a:pt x="173" y="74"/>
                  </a:lnTo>
                  <a:lnTo>
                    <a:pt x="171" y="67"/>
                  </a:lnTo>
                  <a:lnTo>
                    <a:pt x="171" y="58"/>
                  </a:lnTo>
                  <a:lnTo>
                    <a:pt x="169" y="51"/>
                  </a:lnTo>
                  <a:lnTo>
                    <a:pt x="166" y="44"/>
                  </a:lnTo>
                  <a:lnTo>
                    <a:pt x="162" y="39"/>
                  </a:lnTo>
                  <a:lnTo>
                    <a:pt x="157" y="32"/>
                  </a:lnTo>
                  <a:lnTo>
                    <a:pt x="153" y="25"/>
                  </a:lnTo>
                  <a:lnTo>
                    <a:pt x="148" y="21"/>
                  </a:lnTo>
                  <a:lnTo>
                    <a:pt x="134" y="11"/>
                  </a:lnTo>
                  <a:lnTo>
                    <a:pt x="127" y="7"/>
                  </a:lnTo>
                  <a:lnTo>
                    <a:pt x="120" y="5"/>
                  </a:lnTo>
                  <a:lnTo>
                    <a:pt x="111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6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4326" y="2391"/>
              <a:ext cx="173" cy="150"/>
            </a:xfrm>
            <a:custGeom>
              <a:avLst/>
              <a:gdLst>
                <a:gd name="T0" fmla="*/ 85 w 173"/>
                <a:gd name="T1" fmla="*/ 0 h 150"/>
                <a:gd name="T2" fmla="*/ 76 w 173"/>
                <a:gd name="T3" fmla="*/ 0 h 150"/>
                <a:gd name="T4" fmla="*/ 67 w 173"/>
                <a:gd name="T5" fmla="*/ 0 h 150"/>
                <a:gd name="T6" fmla="*/ 60 w 173"/>
                <a:gd name="T7" fmla="*/ 2 h 150"/>
                <a:gd name="T8" fmla="*/ 51 w 173"/>
                <a:gd name="T9" fmla="*/ 5 h 150"/>
                <a:gd name="T10" fmla="*/ 44 w 173"/>
                <a:gd name="T11" fmla="*/ 7 h 150"/>
                <a:gd name="T12" fmla="*/ 37 w 173"/>
                <a:gd name="T13" fmla="*/ 11 h 150"/>
                <a:gd name="T14" fmla="*/ 25 w 173"/>
                <a:gd name="T15" fmla="*/ 21 h 150"/>
                <a:gd name="T16" fmla="*/ 18 w 173"/>
                <a:gd name="T17" fmla="*/ 25 h 150"/>
                <a:gd name="T18" fmla="*/ 14 w 173"/>
                <a:gd name="T19" fmla="*/ 32 h 150"/>
                <a:gd name="T20" fmla="*/ 9 w 173"/>
                <a:gd name="T21" fmla="*/ 39 h 150"/>
                <a:gd name="T22" fmla="*/ 4 w 173"/>
                <a:gd name="T23" fmla="*/ 44 h 150"/>
                <a:gd name="T24" fmla="*/ 2 w 173"/>
                <a:gd name="T25" fmla="*/ 51 h 150"/>
                <a:gd name="T26" fmla="*/ 0 w 173"/>
                <a:gd name="T27" fmla="*/ 58 h 150"/>
                <a:gd name="T28" fmla="*/ 0 w 173"/>
                <a:gd name="T29" fmla="*/ 67 h 150"/>
                <a:gd name="T30" fmla="*/ 0 w 173"/>
                <a:gd name="T31" fmla="*/ 74 h 150"/>
                <a:gd name="T32" fmla="*/ 0 w 173"/>
                <a:gd name="T33" fmla="*/ 81 h 150"/>
                <a:gd name="T34" fmla="*/ 0 w 173"/>
                <a:gd name="T35" fmla="*/ 90 h 150"/>
                <a:gd name="T36" fmla="*/ 2 w 173"/>
                <a:gd name="T37" fmla="*/ 97 h 150"/>
                <a:gd name="T38" fmla="*/ 4 w 173"/>
                <a:gd name="T39" fmla="*/ 104 h 150"/>
                <a:gd name="T40" fmla="*/ 9 w 173"/>
                <a:gd name="T41" fmla="*/ 110 h 150"/>
                <a:gd name="T42" fmla="*/ 14 w 173"/>
                <a:gd name="T43" fmla="*/ 115 h 150"/>
                <a:gd name="T44" fmla="*/ 18 w 173"/>
                <a:gd name="T45" fmla="*/ 122 h 150"/>
                <a:gd name="T46" fmla="*/ 25 w 173"/>
                <a:gd name="T47" fmla="*/ 127 h 150"/>
                <a:gd name="T48" fmla="*/ 37 w 173"/>
                <a:gd name="T49" fmla="*/ 136 h 150"/>
                <a:gd name="T50" fmla="*/ 44 w 173"/>
                <a:gd name="T51" fmla="*/ 140 h 150"/>
                <a:gd name="T52" fmla="*/ 51 w 173"/>
                <a:gd name="T53" fmla="*/ 143 h 150"/>
                <a:gd name="T54" fmla="*/ 60 w 173"/>
                <a:gd name="T55" fmla="*/ 145 h 150"/>
                <a:gd name="T56" fmla="*/ 67 w 173"/>
                <a:gd name="T57" fmla="*/ 147 h 150"/>
                <a:gd name="T58" fmla="*/ 76 w 173"/>
                <a:gd name="T59" fmla="*/ 147 h 150"/>
                <a:gd name="T60" fmla="*/ 85 w 173"/>
                <a:gd name="T61" fmla="*/ 150 h 150"/>
                <a:gd name="T62" fmla="*/ 95 w 173"/>
                <a:gd name="T63" fmla="*/ 147 h 150"/>
                <a:gd name="T64" fmla="*/ 104 w 173"/>
                <a:gd name="T65" fmla="*/ 147 h 150"/>
                <a:gd name="T66" fmla="*/ 111 w 173"/>
                <a:gd name="T67" fmla="*/ 145 h 150"/>
                <a:gd name="T68" fmla="*/ 120 w 173"/>
                <a:gd name="T69" fmla="*/ 143 h 150"/>
                <a:gd name="T70" fmla="*/ 127 w 173"/>
                <a:gd name="T71" fmla="*/ 140 h 150"/>
                <a:gd name="T72" fmla="*/ 134 w 173"/>
                <a:gd name="T73" fmla="*/ 136 h 150"/>
                <a:gd name="T74" fmla="*/ 148 w 173"/>
                <a:gd name="T75" fmla="*/ 127 h 150"/>
                <a:gd name="T76" fmla="*/ 152 w 173"/>
                <a:gd name="T77" fmla="*/ 122 h 150"/>
                <a:gd name="T78" fmla="*/ 157 w 173"/>
                <a:gd name="T79" fmla="*/ 115 h 150"/>
                <a:gd name="T80" fmla="*/ 161 w 173"/>
                <a:gd name="T81" fmla="*/ 110 h 150"/>
                <a:gd name="T82" fmla="*/ 166 w 173"/>
                <a:gd name="T83" fmla="*/ 104 h 150"/>
                <a:gd name="T84" fmla="*/ 168 w 173"/>
                <a:gd name="T85" fmla="*/ 97 h 150"/>
                <a:gd name="T86" fmla="*/ 171 w 173"/>
                <a:gd name="T87" fmla="*/ 90 h 150"/>
                <a:gd name="T88" fmla="*/ 171 w 173"/>
                <a:gd name="T89" fmla="*/ 81 h 150"/>
                <a:gd name="T90" fmla="*/ 173 w 173"/>
                <a:gd name="T91" fmla="*/ 74 h 150"/>
                <a:gd name="T92" fmla="*/ 171 w 173"/>
                <a:gd name="T93" fmla="*/ 67 h 150"/>
                <a:gd name="T94" fmla="*/ 171 w 173"/>
                <a:gd name="T95" fmla="*/ 58 h 150"/>
                <a:gd name="T96" fmla="*/ 168 w 173"/>
                <a:gd name="T97" fmla="*/ 51 h 150"/>
                <a:gd name="T98" fmla="*/ 166 w 173"/>
                <a:gd name="T99" fmla="*/ 44 h 150"/>
                <a:gd name="T100" fmla="*/ 161 w 173"/>
                <a:gd name="T101" fmla="*/ 39 h 150"/>
                <a:gd name="T102" fmla="*/ 157 w 173"/>
                <a:gd name="T103" fmla="*/ 32 h 150"/>
                <a:gd name="T104" fmla="*/ 152 w 173"/>
                <a:gd name="T105" fmla="*/ 25 h 150"/>
                <a:gd name="T106" fmla="*/ 148 w 173"/>
                <a:gd name="T107" fmla="*/ 21 h 150"/>
                <a:gd name="T108" fmla="*/ 134 w 173"/>
                <a:gd name="T109" fmla="*/ 11 h 150"/>
                <a:gd name="T110" fmla="*/ 127 w 173"/>
                <a:gd name="T111" fmla="*/ 7 h 150"/>
                <a:gd name="T112" fmla="*/ 120 w 173"/>
                <a:gd name="T113" fmla="*/ 5 h 150"/>
                <a:gd name="T114" fmla="*/ 111 w 173"/>
                <a:gd name="T115" fmla="*/ 2 h 150"/>
                <a:gd name="T116" fmla="*/ 104 w 173"/>
                <a:gd name="T117" fmla="*/ 0 h 150"/>
                <a:gd name="T118" fmla="*/ 95 w 173"/>
                <a:gd name="T119" fmla="*/ 0 h 150"/>
                <a:gd name="T120" fmla="*/ 85 w 173"/>
                <a:gd name="T121" fmla="*/ 0 h 1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3"/>
                <a:gd name="T184" fmla="*/ 0 h 150"/>
                <a:gd name="T185" fmla="*/ 173 w 173"/>
                <a:gd name="T186" fmla="*/ 150 h 1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3" h="150">
                  <a:moveTo>
                    <a:pt x="85" y="0"/>
                  </a:moveTo>
                  <a:lnTo>
                    <a:pt x="76" y="0"/>
                  </a:lnTo>
                  <a:lnTo>
                    <a:pt x="67" y="0"/>
                  </a:lnTo>
                  <a:lnTo>
                    <a:pt x="60" y="2"/>
                  </a:lnTo>
                  <a:lnTo>
                    <a:pt x="51" y="5"/>
                  </a:lnTo>
                  <a:lnTo>
                    <a:pt x="44" y="7"/>
                  </a:lnTo>
                  <a:lnTo>
                    <a:pt x="37" y="11"/>
                  </a:lnTo>
                  <a:lnTo>
                    <a:pt x="25" y="21"/>
                  </a:lnTo>
                  <a:lnTo>
                    <a:pt x="18" y="25"/>
                  </a:lnTo>
                  <a:lnTo>
                    <a:pt x="14" y="32"/>
                  </a:lnTo>
                  <a:lnTo>
                    <a:pt x="9" y="39"/>
                  </a:lnTo>
                  <a:lnTo>
                    <a:pt x="4" y="44"/>
                  </a:lnTo>
                  <a:lnTo>
                    <a:pt x="2" y="51"/>
                  </a:lnTo>
                  <a:lnTo>
                    <a:pt x="0" y="58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2" y="97"/>
                  </a:lnTo>
                  <a:lnTo>
                    <a:pt x="4" y="104"/>
                  </a:lnTo>
                  <a:lnTo>
                    <a:pt x="9" y="110"/>
                  </a:lnTo>
                  <a:lnTo>
                    <a:pt x="14" y="115"/>
                  </a:lnTo>
                  <a:lnTo>
                    <a:pt x="18" y="122"/>
                  </a:lnTo>
                  <a:lnTo>
                    <a:pt x="25" y="127"/>
                  </a:lnTo>
                  <a:lnTo>
                    <a:pt x="37" y="136"/>
                  </a:lnTo>
                  <a:lnTo>
                    <a:pt x="44" y="140"/>
                  </a:lnTo>
                  <a:lnTo>
                    <a:pt x="51" y="143"/>
                  </a:lnTo>
                  <a:lnTo>
                    <a:pt x="60" y="145"/>
                  </a:lnTo>
                  <a:lnTo>
                    <a:pt x="67" y="147"/>
                  </a:lnTo>
                  <a:lnTo>
                    <a:pt x="76" y="147"/>
                  </a:lnTo>
                  <a:lnTo>
                    <a:pt x="85" y="150"/>
                  </a:lnTo>
                  <a:lnTo>
                    <a:pt x="95" y="147"/>
                  </a:lnTo>
                  <a:lnTo>
                    <a:pt x="104" y="147"/>
                  </a:lnTo>
                  <a:lnTo>
                    <a:pt x="111" y="145"/>
                  </a:lnTo>
                  <a:lnTo>
                    <a:pt x="120" y="143"/>
                  </a:lnTo>
                  <a:lnTo>
                    <a:pt x="127" y="140"/>
                  </a:lnTo>
                  <a:lnTo>
                    <a:pt x="134" y="136"/>
                  </a:lnTo>
                  <a:lnTo>
                    <a:pt x="148" y="127"/>
                  </a:lnTo>
                  <a:lnTo>
                    <a:pt x="152" y="122"/>
                  </a:lnTo>
                  <a:lnTo>
                    <a:pt x="157" y="115"/>
                  </a:lnTo>
                  <a:lnTo>
                    <a:pt x="161" y="110"/>
                  </a:lnTo>
                  <a:lnTo>
                    <a:pt x="166" y="104"/>
                  </a:lnTo>
                  <a:lnTo>
                    <a:pt x="168" y="97"/>
                  </a:lnTo>
                  <a:lnTo>
                    <a:pt x="171" y="90"/>
                  </a:lnTo>
                  <a:lnTo>
                    <a:pt x="171" y="81"/>
                  </a:lnTo>
                  <a:lnTo>
                    <a:pt x="173" y="74"/>
                  </a:lnTo>
                  <a:lnTo>
                    <a:pt x="171" y="67"/>
                  </a:lnTo>
                  <a:lnTo>
                    <a:pt x="171" y="58"/>
                  </a:lnTo>
                  <a:lnTo>
                    <a:pt x="168" y="51"/>
                  </a:lnTo>
                  <a:lnTo>
                    <a:pt x="166" y="44"/>
                  </a:lnTo>
                  <a:lnTo>
                    <a:pt x="161" y="39"/>
                  </a:lnTo>
                  <a:lnTo>
                    <a:pt x="157" y="32"/>
                  </a:lnTo>
                  <a:lnTo>
                    <a:pt x="152" y="25"/>
                  </a:lnTo>
                  <a:lnTo>
                    <a:pt x="148" y="21"/>
                  </a:lnTo>
                  <a:lnTo>
                    <a:pt x="134" y="11"/>
                  </a:lnTo>
                  <a:lnTo>
                    <a:pt x="127" y="7"/>
                  </a:lnTo>
                  <a:lnTo>
                    <a:pt x="120" y="5"/>
                  </a:lnTo>
                  <a:lnTo>
                    <a:pt x="111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5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5191" y="2391"/>
              <a:ext cx="174" cy="150"/>
            </a:xfrm>
            <a:custGeom>
              <a:avLst/>
              <a:gdLst>
                <a:gd name="T0" fmla="*/ 86 w 174"/>
                <a:gd name="T1" fmla="*/ 0 h 150"/>
                <a:gd name="T2" fmla="*/ 77 w 174"/>
                <a:gd name="T3" fmla="*/ 0 h 150"/>
                <a:gd name="T4" fmla="*/ 67 w 174"/>
                <a:gd name="T5" fmla="*/ 0 h 150"/>
                <a:gd name="T6" fmla="*/ 60 w 174"/>
                <a:gd name="T7" fmla="*/ 2 h 150"/>
                <a:gd name="T8" fmla="*/ 51 w 174"/>
                <a:gd name="T9" fmla="*/ 5 h 150"/>
                <a:gd name="T10" fmla="*/ 44 w 174"/>
                <a:gd name="T11" fmla="*/ 7 h 150"/>
                <a:gd name="T12" fmla="*/ 37 w 174"/>
                <a:gd name="T13" fmla="*/ 11 h 150"/>
                <a:gd name="T14" fmla="*/ 26 w 174"/>
                <a:gd name="T15" fmla="*/ 21 h 150"/>
                <a:gd name="T16" fmla="*/ 19 w 174"/>
                <a:gd name="T17" fmla="*/ 25 h 150"/>
                <a:gd name="T18" fmla="*/ 14 w 174"/>
                <a:gd name="T19" fmla="*/ 32 h 150"/>
                <a:gd name="T20" fmla="*/ 10 w 174"/>
                <a:gd name="T21" fmla="*/ 39 h 150"/>
                <a:gd name="T22" fmla="*/ 5 w 174"/>
                <a:gd name="T23" fmla="*/ 44 h 150"/>
                <a:gd name="T24" fmla="*/ 3 w 174"/>
                <a:gd name="T25" fmla="*/ 51 h 150"/>
                <a:gd name="T26" fmla="*/ 0 w 174"/>
                <a:gd name="T27" fmla="*/ 58 h 150"/>
                <a:gd name="T28" fmla="*/ 0 w 174"/>
                <a:gd name="T29" fmla="*/ 67 h 150"/>
                <a:gd name="T30" fmla="*/ 0 w 174"/>
                <a:gd name="T31" fmla="*/ 74 h 150"/>
                <a:gd name="T32" fmla="*/ 0 w 174"/>
                <a:gd name="T33" fmla="*/ 81 h 150"/>
                <a:gd name="T34" fmla="*/ 0 w 174"/>
                <a:gd name="T35" fmla="*/ 90 h 150"/>
                <a:gd name="T36" fmla="*/ 3 w 174"/>
                <a:gd name="T37" fmla="*/ 97 h 150"/>
                <a:gd name="T38" fmla="*/ 5 w 174"/>
                <a:gd name="T39" fmla="*/ 104 h 150"/>
                <a:gd name="T40" fmla="*/ 10 w 174"/>
                <a:gd name="T41" fmla="*/ 110 h 150"/>
                <a:gd name="T42" fmla="*/ 14 w 174"/>
                <a:gd name="T43" fmla="*/ 115 h 150"/>
                <a:gd name="T44" fmla="*/ 19 w 174"/>
                <a:gd name="T45" fmla="*/ 122 h 150"/>
                <a:gd name="T46" fmla="*/ 26 w 174"/>
                <a:gd name="T47" fmla="*/ 127 h 150"/>
                <a:gd name="T48" fmla="*/ 37 w 174"/>
                <a:gd name="T49" fmla="*/ 136 h 150"/>
                <a:gd name="T50" fmla="*/ 44 w 174"/>
                <a:gd name="T51" fmla="*/ 140 h 150"/>
                <a:gd name="T52" fmla="*/ 51 w 174"/>
                <a:gd name="T53" fmla="*/ 143 h 150"/>
                <a:gd name="T54" fmla="*/ 60 w 174"/>
                <a:gd name="T55" fmla="*/ 145 h 150"/>
                <a:gd name="T56" fmla="*/ 67 w 174"/>
                <a:gd name="T57" fmla="*/ 147 h 150"/>
                <a:gd name="T58" fmla="*/ 77 w 174"/>
                <a:gd name="T59" fmla="*/ 147 h 150"/>
                <a:gd name="T60" fmla="*/ 86 w 174"/>
                <a:gd name="T61" fmla="*/ 150 h 150"/>
                <a:gd name="T62" fmla="*/ 95 w 174"/>
                <a:gd name="T63" fmla="*/ 147 h 150"/>
                <a:gd name="T64" fmla="*/ 104 w 174"/>
                <a:gd name="T65" fmla="*/ 147 h 150"/>
                <a:gd name="T66" fmla="*/ 111 w 174"/>
                <a:gd name="T67" fmla="*/ 145 h 150"/>
                <a:gd name="T68" fmla="*/ 120 w 174"/>
                <a:gd name="T69" fmla="*/ 143 h 150"/>
                <a:gd name="T70" fmla="*/ 127 w 174"/>
                <a:gd name="T71" fmla="*/ 140 h 150"/>
                <a:gd name="T72" fmla="*/ 134 w 174"/>
                <a:gd name="T73" fmla="*/ 136 h 150"/>
                <a:gd name="T74" fmla="*/ 148 w 174"/>
                <a:gd name="T75" fmla="*/ 127 h 150"/>
                <a:gd name="T76" fmla="*/ 153 w 174"/>
                <a:gd name="T77" fmla="*/ 122 h 150"/>
                <a:gd name="T78" fmla="*/ 157 w 174"/>
                <a:gd name="T79" fmla="*/ 115 h 150"/>
                <a:gd name="T80" fmla="*/ 162 w 174"/>
                <a:gd name="T81" fmla="*/ 110 h 150"/>
                <a:gd name="T82" fmla="*/ 167 w 174"/>
                <a:gd name="T83" fmla="*/ 104 h 150"/>
                <a:gd name="T84" fmla="*/ 169 w 174"/>
                <a:gd name="T85" fmla="*/ 97 h 150"/>
                <a:gd name="T86" fmla="*/ 171 w 174"/>
                <a:gd name="T87" fmla="*/ 90 h 150"/>
                <a:gd name="T88" fmla="*/ 171 w 174"/>
                <a:gd name="T89" fmla="*/ 81 h 150"/>
                <a:gd name="T90" fmla="*/ 174 w 174"/>
                <a:gd name="T91" fmla="*/ 74 h 150"/>
                <a:gd name="T92" fmla="*/ 171 w 174"/>
                <a:gd name="T93" fmla="*/ 67 h 150"/>
                <a:gd name="T94" fmla="*/ 171 w 174"/>
                <a:gd name="T95" fmla="*/ 58 h 150"/>
                <a:gd name="T96" fmla="*/ 169 w 174"/>
                <a:gd name="T97" fmla="*/ 51 h 150"/>
                <a:gd name="T98" fmla="*/ 167 w 174"/>
                <a:gd name="T99" fmla="*/ 44 h 150"/>
                <a:gd name="T100" fmla="*/ 162 w 174"/>
                <a:gd name="T101" fmla="*/ 39 h 150"/>
                <a:gd name="T102" fmla="*/ 157 w 174"/>
                <a:gd name="T103" fmla="*/ 32 h 150"/>
                <a:gd name="T104" fmla="*/ 153 w 174"/>
                <a:gd name="T105" fmla="*/ 25 h 150"/>
                <a:gd name="T106" fmla="*/ 148 w 174"/>
                <a:gd name="T107" fmla="*/ 21 h 150"/>
                <a:gd name="T108" fmla="*/ 134 w 174"/>
                <a:gd name="T109" fmla="*/ 11 h 150"/>
                <a:gd name="T110" fmla="*/ 127 w 174"/>
                <a:gd name="T111" fmla="*/ 7 h 150"/>
                <a:gd name="T112" fmla="*/ 120 w 174"/>
                <a:gd name="T113" fmla="*/ 5 h 150"/>
                <a:gd name="T114" fmla="*/ 111 w 174"/>
                <a:gd name="T115" fmla="*/ 2 h 150"/>
                <a:gd name="T116" fmla="*/ 104 w 174"/>
                <a:gd name="T117" fmla="*/ 0 h 150"/>
                <a:gd name="T118" fmla="*/ 95 w 174"/>
                <a:gd name="T119" fmla="*/ 0 h 150"/>
                <a:gd name="T120" fmla="*/ 86 w 174"/>
                <a:gd name="T121" fmla="*/ 0 h 15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4"/>
                <a:gd name="T184" fmla="*/ 0 h 150"/>
                <a:gd name="T185" fmla="*/ 174 w 174"/>
                <a:gd name="T186" fmla="*/ 150 h 15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4" h="150">
                  <a:moveTo>
                    <a:pt x="86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60" y="2"/>
                  </a:lnTo>
                  <a:lnTo>
                    <a:pt x="51" y="5"/>
                  </a:lnTo>
                  <a:lnTo>
                    <a:pt x="44" y="7"/>
                  </a:lnTo>
                  <a:lnTo>
                    <a:pt x="37" y="11"/>
                  </a:lnTo>
                  <a:lnTo>
                    <a:pt x="26" y="21"/>
                  </a:lnTo>
                  <a:lnTo>
                    <a:pt x="19" y="25"/>
                  </a:lnTo>
                  <a:lnTo>
                    <a:pt x="14" y="32"/>
                  </a:lnTo>
                  <a:lnTo>
                    <a:pt x="10" y="39"/>
                  </a:lnTo>
                  <a:lnTo>
                    <a:pt x="5" y="44"/>
                  </a:lnTo>
                  <a:lnTo>
                    <a:pt x="3" y="51"/>
                  </a:lnTo>
                  <a:lnTo>
                    <a:pt x="0" y="58"/>
                  </a:lnTo>
                  <a:lnTo>
                    <a:pt x="0" y="67"/>
                  </a:lnTo>
                  <a:lnTo>
                    <a:pt x="0" y="74"/>
                  </a:lnTo>
                  <a:lnTo>
                    <a:pt x="0" y="81"/>
                  </a:lnTo>
                  <a:lnTo>
                    <a:pt x="0" y="90"/>
                  </a:lnTo>
                  <a:lnTo>
                    <a:pt x="3" y="97"/>
                  </a:lnTo>
                  <a:lnTo>
                    <a:pt x="5" y="104"/>
                  </a:lnTo>
                  <a:lnTo>
                    <a:pt x="10" y="110"/>
                  </a:lnTo>
                  <a:lnTo>
                    <a:pt x="14" y="115"/>
                  </a:lnTo>
                  <a:lnTo>
                    <a:pt x="19" y="122"/>
                  </a:lnTo>
                  <a:lnTo>
                    <a:pt x="26" y="127"/>
                  </a:lnTo>
                  <a:lnTo>
                    <a:pt x="37" y="136"/>
                  </a:lnTo>
                  <a:lnTo>
                    <a:pt x="44" y="140"/>
                  </a:lnTo>
                  <a:lnTo>
                    <a:pt x="51" y="143"/>
                  </a:lnTo>
                  <a:lnTo>
                    <a:pt x="60" y="145"/>
                  </a:lnTo>
                  <a:lnTo>
                    <a:pt x="67" y="147"/>
                  </a:lnTo>
                  <a:lnTo>
                    <a:pt x="77" y="147"/>
                  </a:lnTo>
                  <a:lnTo>
                    <a:pt x="86" y="150"/>
                  </a:lnTo>
                  <a:lnTo>
                    <a:pt x="95" y="147"/>
                  </a:lnTo>
                  <a:lnTo>
                    <a:pt x="104" y="147"/>
                  </a:lnTo>
                  <a:lnTo>
                    <a:pt x="111" y="145"/>
                  </a:lnTo>
                  <a:lnTo>
                    <a:pt x="120" y="143"/>
                  </a:lnTo>
                  <a:lnTo>
                    <a:pt x="127" y="140"/>
                  </a:lnTo>
                  <a:lnTo>
                    <a:pt x="134" y="136"/>
                  </a:lnTo>
                  <a:lnTo>
                    <a:pt x="148" y="127"/>
                  </a:lnTo>
                  <a:lnTo>
                    <a:pt x="153" y="122"/>
                  </a:lnTo>
                  <a:lnTo>
                    <a:pt x="157" y="115"/>
                  </a:lnTo>
                  <a:lnTo>
                    <a:pt x="162" y="110"/>
                  </a:lnTo>
                  <a:lnTo>
                    <a:pt x="167" y="104"/>
                  </a:lnTo>
                  <a:lnTo>
                    <a:pt x="169" y="97"/>
                  </a:lnTo>
                  <a:lnTo>
                    <a:pt x="171" y="90"/>
                  </a:lnTo>
                  <a:lnTo>
                    <a:pt x="171" y="81"/>
                  </a:lnTo>
                  <a:lnTo>
                    <a:pt x="174" y="74"/>
                  </a:lnTo>
                  <a:lnTo>
                    <a:pt x="171" y="67"/>
                  </a:lnTo>
                  <a:lnTo>
                    <a:pt x="171" y="58"/>
                  </a:lnTo>
                  <a:lnTo>
                    <a:pt x="169" y="51"/>
                  </a:lnTo>
                  <a:lnTo>
                    <a:pt x="167" y="44"/>
                  </a:lnTo>
                  <a:lnTo>
                    <a:pt x="162" y="39"/>
                  </a:lnTo>
                  <a:lnTo>
                    <a:pt x="157" y="32"/>
                  </a:lnTo>
                  <a:lnTo>
                    <a:pt x="153" y="25"/>
                  </a:lnTo>
                  <a:lnTo>
                    <a:pt x="148" y="21"/>
                  </a:lnTo>
                  <a:lnTo>
                    <a:pt x="134" y="11"/>
                  </a:lnTo>
                  <a:lnTo>
                    <a:pt x="127" y="7"/>
                  </a:lnTo>
                  <a:lnTo>
                    <a:pt x="120" y="5"/>
                  </a:lnTo>
                  <a:lnTo>
                    <a:pt x="111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6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2595" y="2241"/>
              <a:ext cx="1212" cy="1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3460" y="2241"/>
              <a:ext cx="347" cy="1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980" y="2241"/>
              <a:ext cx="346" cy="1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3980" y="2241"/>
              <a:ext cx="1211" cy="15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H="1">
              <a:off x="2205" y="2989"/>
              <a:ext cx="217" cy="44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2595" y="2989"/>
              <a:ext cx="277" cy="42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403" y="2564"/>
              <a:ext cx="311" cy="2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4268" y="2552"/>
              <a:ext cx="127" cy="2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3807" y="2541"/>
              <a:ext cx="519" cy="29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249" y="2769"/>
              <a:ext cx="15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L1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2385" y="2769"/>
              <a:ext cx="3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460" y="2918"/>
              <a:ext cx="15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L2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596" y="2918"/>
              <a:ext cx="3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365" y="2470"/>
              <a:ext cx="15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L3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5501" y="2470"/>
              <a:ext cx="3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902" y="3666"/>
              <a:ext cx="6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 dirty="0">
                  <a:solidFill>
                    <a:srgbClr val="000000"/>
                  </a:solidFill>
                  <a:latin typeface="Times New Roman" charset="0"/>
                </a:rPr>
                <a:t>a</a:t>
              </a:r>
              <a:endParaRPr lang="en-US" altLang="zh-CN" dirty="0">
                <a:latin typeface="Times New Roman" charset="0"/>
              </a:endParaRPr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958" y="3666"/>
              <a:ext cx="3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2941" y="3666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b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003" y="3666"/>
              <a:ext cx="3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807" y="3517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d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869" y="3517"/>
              <a:ext cx="3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4326" y="3068"/>
              <a:ext cx="6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e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4381" y="3068"/>
              <a:ext cx="3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4845" y="3218"/>
              <a:ext cx="4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f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887" y="3218"/>
              <a:ext cx="3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633" y="3438"/>
              <a:ext cx="174" cy="15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3726" y="2978"/>
              <a:ext cx="1" cy="47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4845" y="2989"/>
              <a:ext cx="173" cy="15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42"/>
            <p:cNvSpPr>
              <a:spLocks noChangeShapeType="1"/>
            </p:cNvSpPr>
            <p:nvPr/>
          </p:nvSpPr>
          <p:spPr bwMode="auto">
            <a:xfrm flipH="1">
              <a:off x="5030" y="2541"/>
              <a:ext cx="254" cy="42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2075" y="3438"/>
              <a:ext cx="174" cy="15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2768" y="3438"/>
              <a:ext cx="173" cy="15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3633" y="2840"/>
              <a:ext cx="174" cy="149"/>
            </a:xfrm>
            <a:custGeom>
              <a:avLst/>
              <a:gdLst>
                <a:gd name="T0" fmla="*/ 86 w 174"/>
                <a:gd name="T1" fmla="*/ 0 h 149"/>
                <a:gd name="T2" fmla="*/ 77 w 174"/>
                <a:gd name="T3" fmla="*/ 0 h 149"/>
                <a:gd name="T4" fmla="*/ 67 w 174"/>
                <a:gd name="T5" fmla="*/ 0 h 149"/>
                <a:gd name="T6" fmla="*/ 60 w 174"/>
                <a:gd name="T7" fmla="*/ 2 h 149"/>
                <a:gd name="T8" fmla="*/ 51 w 174"/>
                <a:gd name="T9" fmla="*/ 4 h 149"/>
                <a:gd name="T10" fmla="*/ 44 w 174"/>
                <a:gd name="T11" fmla="*/ 7 h 149"/>
                <a:gd name="T12" fmla="*/ 37 w 174"/>
                <a:gd name="T13" fmla="*/ 11 h 149"/>
                <a:gd name="T14" fmla="*/ 26 w 174"/>
                <a:gd name="T15" fmla="*/ 20 h 149"/>
                <a:gd name="T16" fmla="*/ 19 w 174"/>
                <a:gd name="T17" fmla="*/ 25 h 149"/>
                <a:gd name="T18" fmla="*/ 14 w 174"/>
                <a:gd name="T19" fmla="*/ 32 h 149"/>
                <a:gd name="T20" fmla="*/ 10 w 174"/>
                <a:gd name="T21" fmla="*/ 39 h 149"/>
                <a:gd name="T22" fmla="*/ 5 w 174"/>
                <a:gd name="T23" fmla="*/ 43 h 149"/>
                <a:gd name="T24" fmla="*/ 3 w 174"/>
                <a:gd name="T25" fmla="*/ 50 h 149"/>
                <a:gd name="T26" fmla="*/ 0 w 174"/>
                <a:gd name="T27" fmla="*/ 57 h 149"/>
                <a:gd name="T28" fmla="*/ 0 w 174"/>
                <a:gd name="T29" fmla="*/ 66 h 149"/>
                <a:gd name="T30" fmla="*/ 0 w 174"/>
                <a:gd name="T31" fmla="*/ 73 h 149"/>
                <a:gd name="T32" fmla="*/ 0 w 174"/>
                <a:gd name="T33" fmla="*/ 80 h 149"/>
                <a:gd name="T34" fmla="*/ 0 w 174"/>
                <a:gd name="T35" fmla="*/ 89 h 149"/>
                <a:gd name="T36" fmla="*/ 3 w 174"/>
                <a:gd name="T37" fmla="*/ 96 h 149"/>
                <a:gd name="T38" fmla="*/ 5 w 174"/>
                <a:gd name="T39" fmla="*/ 103 h 149"/>
                <a:gd name="T40" fmla="*/ 10 w 174"/>
                <a:gd name="T41" fmla="*/ 110 h 149"/>
                <a:gd name="T42" fmla="*/ 14 w 174"/>
                <a:gd name="T43" fmla="*/ 115 h 149"/>
                <a:gd name="T44" fmla="*/ 19 w 174"/>
                <a:gd name="T45" fmla="*/ 122 h 149"/>
                <a:gd name="T46" fmla="*/ 26 w 174"/>
                <a:gd name="T47" fmla="*/ 126 h 149"/>
                <a:gd name="T48" fmla="*/ 37 w 174"/>
                <a:gd name="T49" fmla="*/ 135 h 149"/>
                <a:gd name="T50" fmla="*/ 44 w 174"/>
                <a:gd name="T51" fmla="*/ 140 h 149"/>
                <a:gd name="T52" fmla="*/ 51 w 174"/>
                <a:gd name="T53" fmla="*/ 142 h 149"/>
                <a:gd name="T54" fmla="*/ 60 w 174"/>
                <a:gd name="T55" fmla="*/ 145 h 149"/>
                <a:gd name="T56" fmla="*/ 67 w 174"/>
                <a:gd name="T57" fmla="*/ 147 h 149"/>
                <a:gd name="T58" fmla="*/ 77 w 174"/>
                <a:gd name="T59" fmla="*/ 147 h 149"/>
                <a:gd name="T60" fmla="*/ 86 w 174"/>
                <a:gd name="T61" fmla="*/ 149 h 149"/>
                <a:gd name="T62" fmla="*/ 95 w 174"/>
                <a:gd name="T63" fmla="*/ 147 h 149"/>
                <a:gd name="T64" fmla="*/ 104 w 174"/>
                <a:gd name="T65" fmla="*/ 147 h 149"/>
                <a:gd name="T66" fmla="*/ 111 w 174"/>
                <a:gd name="T67" fmla="*/ 145 h 149"/>
                <a:gd name="T68" fmla="*/ 120 w 174"/>
                <a:gd name="T69" fmla="*/ 142 h 149"/>
                <a:gd name="T70" fmla="*/ 127 w 174"/>
                <a:gd name="T71" fmla="*/ 140 h 149"/>
                <a:gd name="T72" fmla="*/ 134 w 174"/>
                <a:gd name="T73" fmla="*/ 135 h 149"/>
                <a:gd name="T74" fmla="*/ 148 w 174"/>
                <a:gd name="T75" fmla="*/ 126 h 149"/>
                <a:gd name="T76" fmla="*/ 153 w 174"/>
                <a:gd name="T77" fmla="*/ 122 h 149"/>
                <a:gd name="T78" fmla="*/ 157 w 174"/>
                <a:gd name="T79" fmla="*/ 115 h 149"/>
                <a:gd name="T80" fmla="*/ 162 w 174"/>
                <a:gd name="T81" fmla="*/ 110 h 149"/>
                <a:gd name="T82" fmla="*/ 167 w 174"/>
                <a:gd name="T83" fmla="*/ 103 h 149"/>
                <a:gd name="T84" fmla="*/ 169 w 174"/>
                <a:gd name="T85" fmla="*/ 96 h 149"/>
                <a:gd name="T86" fmla="*/ 171 w 174"/>
                <a:gd name="T87" fmla="*/ 89 h 149"/>
                <a:gd name="T88" fmla="*/ 171 w 174"/>
                <a:gd name="T89" fmla="*/ 80 h 149"/>
                <a:gd name="T90" fmla="*/ 174 w 174"/>
                <a:gd name="T91" fmla="*/ 73 h 149"/>
                <a:gd name="T92" fmla="*/ 171 w 174"/>
                <a:gd name="T93" fmla="*/ 66 h 149"/>
                <a:gd name="T94" fmla="*/ 171 w 174"/>
                <a:gd name="T95" fmla="*/ 57 h 149"/>
                <a:gd name="T96" fmla="*/ 169 w 174"/>
                <a:gd name="T97" fmla="*/ 50 h 149"/>
                <a:gd name="T98" fmla="*/ 167 w 174"/>
                <a:gd name="T99" fmla="*/ 43 h 149"/>
                <a:gd name="T100" fmla="*/ 162 w 174"/>
                <a:gd name="T101" fmla="*/ 39 h 149"/>
                <a:gd name="T102" fmla="*/ 157 w 174"/>
                <a:gd name="T103" fmla="*/ 32 h 149"/>
                <a:gd name="T104" fmla="*/ 153 w 174"/>
                <a:gd name="T105" fmla="*/ 25 h 149"/>
                <a:gd name="T106" fmla="*/ 148 w 174"/>
                <a:gd name="T107" fmla="*/ 20 h 149"/>
                <a:gd name="T108" fmla="*/ 134 w 174"/>
                <a:gd name="T109" fmla="*/ 11 h 149"/>
                <a:gd name="T110" fmla="*/ 127 w 174"/>
                <a:gd name="T111" fmla="*/ 7 h 149"/>
                <a:gd name="T112" fmla="*/ 120 w 174"/>
                <a:gd name="T113" fmla="*/ 4 h 149"/>
                <a:gd name="T114" fmla="*/ 111 w 174"/>
                <a:gd name="T115" fmla="*/ 2 h 149"/>
                <a:gd name="T116" fmla="*/ 104 w 174"/>
                <a:gd name="T117" fmla="*/ 0 h 149"/>
                <a:gd name="T118" fmla="*/ 95 w 174"/>
                <a:gd name="T119" fmla="*/ 0 h 149"/>
                <a:gd name="T120" fmla="*/ 86 w 174"/>
                <a:gd name="T121" fmla="*/ 0 h 14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4"/>
                <a:gd name="T184" fmla="*/ 0 h 149"/>
                <a:gd name="T185" fmla="*/ 174 w 174"/>
                <a:gd name="T186" fmla="*/ 149 h 14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4" h="149">
                  <a:moveTo>
                    <a:pt x="86" y="0"/>
                  </a:moveTo>
                  <a:lnTo>
                    <a:pt x="77" y="0"/>
                  </a:lnTo>
                  <a:lnTo>
                    <a:pt x="67" y="0"/>
                  </a:lnTo>
                  <a:lnTo>
                    <a:pt x="60" y="2"/>
                  </a:lnTo>
                  <a:lnTo>
                    <a:pt x="51" y="4"/>
                  </a:lnTo>
                  <a:lnTo>
                    <a:pt x="44" y="7"/>
                  </a:lnTo>
                  <a:lnTo>
                    <a:pt x="37" y="11"/>
                  </a:lnTo>
                  <a:lnTo>
                    <a:pt x="26" y="20"/>
                  </a:lnTo>
                  <a:lnTo>
                    <a:pt x="19" y="25"/>
                  </a:lnTo>
                  <a:lnTo>
                    <a:pt x="14" y="32"/>
                  </a:lnTo>
                  <a:lnTo>
                    <a:pt x="10" y="39"/>
                  </a:lnTo>
                  <a:lnTo>
                    <a:pt x="5" y="43"/>
                  </a:lnTo>
                  <a:lnTo>
                    <a:pt x="3" y="50"/>
                  </a:lnTo>
                  <a:lnTo>
                    <a:pt x="0" y="57"/>
                  </a:lnTo>
                  <a:lnTo>
                    <a:pt x="0" y="66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0" y="89"/>
                  </a:lnTo>
                  <a:lnTo>
                    <a:pt x="3" y="96"/>
                  </a:lnTo>
                  <a:lnTo>
                    <a:pt x="5" y="103"/>
                  </a:lnTo>
                  <a:lnTo>
                    <a:pt x="10" y="110"/>
                  </a:lnTo>
                  <a:lnTo>
                    <a:pt x="14" y="115"/>
                  </a:lnTo>
                  <a:lnTo>
                    <a:pt x="19" y="122"/>
                  </a:lnTo>
                  <a:lnTo>
                    <a:pt x="26" y="126"/>
                  </a:lnTo>
                  <a:lnTo>
                    <a:pt x="37" y="135"/>
                  </a:lnTo>
                  <a:lnTo>
                    <a:pt x="44" y="140"/>
                  </a:lnTo>
                  <a:lnTo>
                    <a:pt x="51" y="142"/>
                  </a:lnTo>
                  <a:lnTo>
                    <a:pt x="60" y="145"/>
                  </a:lnTo>
                  <a:lnTo>
                    <a:pt x="67" y="147"/>
                  </a:lnTo>
                  <a:lnTo>
                    <a:pt x="77" y="147"/>
                  </a:lnTo>
                  <a:lnTo>
                    <a:pt x="86" y="149"/>
                  </a:lnTo>
                  <a:lnTo>
                    <a:pt x="95" y="147"/>
                  </a:lnTo>
                  <a:lnTo>
                    <a:pt x="104" y="147"/>
                  </a:lnTo>
                  <a:lnTo>
                    <a:pt x="111" y="145"/>
                  </a:lnTo>
                  <a:lnTo>
                    <a:pt x="120" y="142"/>
                  </a:lnTo>
                  <a:lnTo>
                    <a:pt x="127" y="140"/>
                  </a:lnTo>
                  <a:lnTo>
                    <a:pt x="134" y="135"/>
                  </a:lnTo>
                  <a:lnTo>
                    <a:pt x="148" y="126"/>
                  </a:lnTo>
                  <a:lnTo>
                    <a:pt x="153" y="122"/>
                  </a:lnTo>
                  <a:lnTo>
                    <a:pt x="157" y="115"/>
                  </a:lnTo>
                  <a:lnTo>
                    <a:pt x="162" y="110"/>
                  </a:lnTo>
                  <a:lnTo>
                    <a:pt x="167" y="103"/>
                  </a:lnTo>
                  <a:lnTo>
                    <a:pt x="169" y="96"/>
                  </a:lnTo>
                  <a:lnTo>
                    <a:pt x="171" y="89"/>
                  </a:lnTo>
                  <a:lnTo>
                    <a:pt x="171" y="80"/>
                  </a:lnTo>
                  <a:lnTo>
                    <a:pt x="174" y="73"/>
                  </a:lnTo>
                  <a:lnTo>
                    <a:pt x="171" y="66"/>
                  </a:lnTo>
                  <a:lnTo>
                    <a:pt x="171" y="57"/>
                  </a:lnTo>
                  <a:lnTo>
                    <a:pt x="169" y="50"/>
                  </a:lnTo>
                  <a:lnTo>
                    <a:pt x="167" y="43"/>
                  </a:lnTo>
                  <a:lnTo>
                    <a:pt x="162" y="39"/>
                  </a:lnTo>
                  <a:lnTo>
                    <a:pt x="157" y="32"/>
                  </a:lnTo>
                  <a:lnTo>
                    <a:pt x="153" y="25"/>
                  </a:lnTo>
                  <a:lnTo>
                    <a:pt x="148" y="20"/>
                  </a:lnTo>
                  <a:lnTo>
                    <a:pt x="134" y="11"/>
                  </a:lnTo>
                  <a:lnTo>
                    <a:pt x="127" y="7"/>
                  </a:lnTo>
                  <a:lnTo>
                    <a:pt x="120" y="4"/>
                  </a:lnTo>
                  <a:lnTo>
                    <a:pt x="111" y="2"/>
                  </a:lnTo>
                  <a:lnTo>
                    <a:pt x="104" y="0"/>
                  </a:lnTo>
                  <a:lnTo>
                    <a:pt x="95" y="0"/>
                  </a:lnTo>
                  <a:lnTo>
                    <a:pt x="86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4153" y="2840"/>
              <a:ext cx="173" cy="14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4520" y="2435"/>
              <a:ext cx="561" cy="101"/>
            </a:xfrm>
            <a:custGeom>
              <a:avLst/>
              <a:gdLst>
                <a:gd name="T0" fmla="*/ 2 w 561"/>
                <a:gd name="T1" fmla="*/ 48 h 101"/>
                <a:gd name="T2" fmla="*/ 551 w 561"/>
                <a:gd name="T3" fmla="*/ 48 h 101"/>
                <a:gd name="T4" fmla="*/ 554 w 561"/>
                <a:gd name="T5" fmla="*/ 48 h 101"/>
                <a:gd name="T6" fmla="*/ 554 w 561"/>
                <a:gd name="T7" fmla="*/ 50 h 101"/>
                <a:gd name="T8" fmla="*/ 554 w 561"/>
                <a:gd name="T9" fmla="*/ 53 h 101"/>
                <a:gd name="T10" fmla="*/ 551 w 561"/>
                <a:gd name="T11" fmla="*/ 53 h 101"/>
                <a:gd name="T12" fmla="*/ 2 w 561"/>
                <a:gd name="T13" fmla="*/ 53 h 101"/>
                <a:gd name="T14" fmla="*/ 0 w 561"/>
                <a:gd name="T15" fmla="*/ 53 h 101"/>
                <a:gd name="T16" fmla="*/ 0 w 561"/>
                <a:gd name="T17" fmla="*/ 50 h 101"/>
                <a:gd name="T18" fmla="*/ 0 w 561"/>
                <a:gd name="T19" fmla="*/ 48 h 101"/>
                <a:gd name="T20" fmla="*/ 2 w 561"/>
                <a:gd name="T21" fmla="*/ 48 h 101"/>
                <a:gd name="T22" fmla="*/ 2 w 561"/>
                <a:gd name="T23" fmla="*/ 48 h 101"/>
                <a:gd name="T24" fmla="*/ 378 w 561"/>
                <a:gd name="T25" fmla="*/ 0 h 101"/>
                <a:gd name="T26" fmla="*/ 561 w 561"/>
                <a:gd name="T27" fmla="*/ 50 h 101"/>
                <a:gd name="T28" fmla="*/ 378 w 561"/>
                <a:gd name="T29" fmla="*/ 101 h 101"/>
                <a:gd name="T30" fmla="*/ 376 w 561"/>
                <a:gd name="T31" fmla="*/ 101 h 101"/>
                <a:gd name="T32" fmla="*/ 376 w 561"/>
                <a:gd name="T33" fmla="*/ 99 h 101"/>
                <a:gd name="T34" fmla="*/ 376 w 561"/>
                <a:gd name="T35" fmla="*/ 96 h 101"/>
                <a:gd name="T36" fmla="*/ 378 w 561"/>
                <a:gd name="T37" fmla="*/ 96 h 101"/>
                <a:gd name="T38" fmla="*/ 551 w 561"/>
                <a:gd name="T39" fmla="*/ 48 h 101"/>
                <a:gd name="T40" fmla="*/ 551 w 561"/>
                <a:gd name="T41" fmla="*/ 53 h 101"/>
                <a:gd name="T42" fmla="*/ 378 w 561"/>
                <a:gd name="T43" fmla="*/ 4 h 101"/>
                <a:gd name="T44" fmla="*/ 376 w 561"/>
                <a:gd name="T45" fmla="*/ 4 h 101"/>
                <a:gd name="T46" fmla="*/ 376 w 561"/>
                <a:gd name="T47" fmla="*/ 2 h 101"/>
                <a:gd name="T48" fmla="*/ 376 w 561"/>
                <a:gd name="T49" fmla="*/ 0 h 101"/>
                <a:gd name="T50" fmla="*/ 378 w 561"/>
                <a:gd name="T51" fmla="*/ 0 h 101"/>
                <a:gd name="T52" fmla="*/ 378 w 561"/>
                <a:gd name="T53" fmla="*/ 0 h 10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61"/>
                <a:gd name="T82" fmla="*/ 0 h 101"/>
                <a:gd name="T83" fmla="*/ 561 w 561"/>
                <a:gd name="T84" fmla="*/ 101 h 10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61" h="101">
                  <a:moveTo>
                    <a:pt x="2" y="48"/>
                  </a:moveTo>
                  <a:lnTo>
                    <a:pt x="551" y="48"/>
                  </a:lnTo>
                  <a:lnTo>
                    <a:pt x="554" y="48"/>
                  </a:lnTo>
                  <a:lnTo>
                    <a:pt x="554" y="50"/>
                  </a:lnTo>
                  <a:lnTo>
                    <a:pt x="554" y="53"/>
                  </a:lnTo>
                  <a:lnTo>
                    <a:pt x="551" y="53"/>
                  </a:lnTo>
                  <a:lnTo>
                    <a:pt x="2" y="53"/>
                  </a:lnTo>
                  <a:lnTo>
                    <a:pt x="0" y="53"/>
                  </a:lnTo>
                  <a:lnTo>
                    <a:pt x="0" y="50"/>
                  </a:lnTo>
                  <a:lnTo>
                    <a:pt x="0" y="48"/>
                  </a:lnTo>
                  <a:lnTo>
                    <a:pt x="2" y="48"/>
                  </a:lnTo>
                  <a:close/>
                  <a:moveTo>
                    <a:pt x="378" y="0"/>
                  </a:moveTo>
                  <a:lnTo>
                    <a:pt x="561" y="50"/>
                  </a:lnTo>
                  <a:lnTo>
                    <a:pt x="378" y="101"/>
                  </a:lnTo>
                  <a:lnTo>
                    <a:pt x="376" y="101"/>
                  </a:lnTo>
                  <a:lnTo>
                    <a:pt x="376" y="99"/>
                  </a:lnTo>
                  <a:lnTo>
                    <a:pt x="376" y="96"/>
                  </a:lnTo>
                  <a:lnTo>
                    <a:pt x="378" y="96"/>
                  </a:lnTo>
                  <a:lnTo>
                    <a:pt x="551" y="48"/>
                  </a:lnTo>
                  <a:lnTo>
                    <a:pt x="551" y="53"/>
                  </a:lnTo>
                  <a:lnTo>
                    <a:pt x="378" y="4"/>
                  </a:lnTo>
                  <a:lnTo>
                    <a:pt x="376" y="4"/>
                  </a:lnTo>
                  <a:lnTo>
                    <a:pt x="376" y="2"/>
                  </a:lnTo>
                  <a:lnTo>
                    <a:pt x="376" y="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8"/>
            <p:cNvSpPr>
              <a:spLocks noChangeShapeType="1"/>
            </p:cNvSpPr>
            <p:nvPr/>
          </p:nvSpPr>
          <p:spPr bwMode="auto">
            <a:xfrm>
              <a:off x="5365" y="2541"/>
              <a:ext cx="346" cy="44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5538" y="3218"/>
              <a:ext cx="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g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5598" y="3218"/>
              <a:ext cx="3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flipH="1">
              <a:off x="2987" y="2541"/>
              <a:ext cx="300" cy="345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114" y="3068"/>
              <a:ext cx="6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c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3169" y="3068"/>
              <a:ext cx="3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600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>
                <a:latin typeface="Times New Roman" charset="0"/>
              </a:endParaRPr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2999" y="2840"/>
              <a:ext cx="173" cy="149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5538" y="2989"/>
              <a:ext cx="173" cy="150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422" y="2840"/>
              <a:ext cx="173" cy="149"/>
            </a:xfrm>
            <a:custGeom>
              <a:avLst/>
              <a:gdLst>
                <a:gd name="T0" fmla="*/ 85 w 173"/>
                <a:gd name="T1" fmla="*/ 0 h 149"/>
                <a:gd name="T2" fmla="*/ 76 w 173"/>
                <a:gd name="T3" fmla="*/ 0 h 149"/>
                <a:gd name="T4" fmla="*/ 67 w 173"/>
                <a:gd name="T5" fmla="*/ 0 h 149"/>
                <a:gd name="T6" fmla="*/ 60 w 173"/>
                <a:gd name="T7" fmla="*/ 2 h 149"/>
                <a:gd name="T8" fmla="*/ 50 w 173"/>
                <a:gd name="T9" fmla="*/ 4 h 149"/>
                <a:gd name="T10" fmla="*/ 44 w 173"/>
                <a:gd name="T11" fmla="*/ 7 h 149"/>
                <a:gd name="T12" fmla="*/ 37 w 173"/>
                <a:gd name="T13" fmla="*/ 11 h 149"/>
                <a:gd name="T14" fmla="*/ 25 w 173"/>
                <a:gd name="T15" fmla="*/ 20 h 149"/>
                <a:gd name="T16" fmla="*/ 18 w 173"/>
                <a:gd name="T17" fmla="*/ 25 h 149"/>
                <a:gd name="T18" fmla="*/ 14 w 173"/>
                <a:gd name="T19" fmla="*/ 32 h 149"/>
                <a:gd name="T20" fmla="*/ 9 w 173"/>
                <a:gd name="T21" fmla="*/ 39 h 149"/>
                <a:gd name="T22" fmla="*/ 4 w 173"/>
                <a:gd name="T23" fmla="*/ 43 h 149"/>
                <a:gd name="T24" fmla="*/ 2 w 173"/>
                <a:gd name="T25" fmla="*/ 50 h 149"/>
                <a:gd name="T26" fmla="*/ 0 w 173"/>
                <a:gd name="T27" fmla="*/ 57 h 149"/>
                <a:gd name="T28" fmla="*/ 0 w 173"/>
                <a:gd name="T29" fmla="*/ 66 h 149"/>
                <a:gd name="T30" fmla="*/ 0 w 173"/>
                <a:gd name="T31" fmla="*/ 73 h 149"/>
                <a:gd name="T32" fmla="*/ 0 w 173"/>
                <a:gd name="T33" fmla="*/ 80 h 149"/>
                <a:gd name="T34" fmla="*/ 0 w 173"/>
                <a:gd name="T35" fmla="*/ 89 h 149"/>
                <a:gd name="T36" fmla="*/ 2 w 173"/>
                <a:gd name="T37" fmla="*/ 96 h 149"/>
                <a:gd name="T38" fmla="*/ 4 w 173"/>
                <a:gd name="T39" fmla="*/ 103 h 149"/>
                <a:gd name="T40" fmla="*/ 9 w 173"/>
                <a:gd name="T41" fmla="*/ 110 h 149"/>
                <a:gd name="T42" fmla="*/ 14 w 173"/>
                <a:gd name="T43" fmla="*/ 115 h 149"/>
                <a:gd name="T44" fmla="*/ 18 w 173"/>
                <a:gd name="T45" fmla="*/ 122 h 149"/>
                <a:gd name="T46" fmla="*/ 25 w 173"/>
                <a:gd name="T47" fmla="*/ 126 h 149"/>
                <a:gd name="T48" fmla="*/ 37 w 173"/>
                <a:gd name="T49" fmla="*/ 135 h 149"/>
                <a:gd name="T50" fmla="*/ 44 w 173"/>
                <a:gd name="T51" fmla="*/ 140 h 149"/>
                <a:gd name="T52" fmla="*/ 50 w 173"/>
                <a:gd name="T53" fmla="*/ 142 h 149"/>
                <a:gd name="T54" fmla="*/ 60 w 173"/>
                <a:gd name="T55" fmla="*/ 145 h 149"/>
                <a:gd name="T56" fmla="*/ 67 w 173"/>
                <a:gd name="T57" fmla="*/ 147 h 149"/>
                <a:gd name="T58" fmla="*/ 76 w 173"/>
                <a:gd name="T59" fmla="*/ 147 h 149"/>
                <a:gd name="T60" fmla="*/ 85 w 173"/>
                <a:gd name="T61" fmla="*/ 149 h 149"/>
                <a:gd name="T62" fmla="*/ 94 w 173"/>
                <a:gd name="T63" fmla="*/ 147 h 149"/>
                <a:gd name="T64" fmla="*/ 104 w 173"/>
                <a:gd name="T65" fmla="*/ 147 h 149"/>
                <a:gd name="T66" fmla="*/ 110 w 173"/>
                <a:gd name="T67" fmla="*/ 145 h 149"/>
                <a:gd name="T68" fmla="*/ 120 w 173"/>
                <a:gd name="T69" fmla="*/ 142 h 149"/>
                <a:gd name="T70" fmla="*/ 127 w 173"/>
                <a:gd name="T71" fmla="*/ 140 h 149"/>
                <a:gd name="T72" fmla="*/ 134 w 173"/>
                <a:gd name="T73" fmla="*/ 135 h 149"/>
                <a:gd name="T74" fmla="*/ 147 w 173"/>
                <a:gd name="T75" fmla="*/ 126 h 149"/>
                <a:gd name="T76" fmla="*/ 152 w 173"/>
                <a:gd name="T77" fmla="*/ 122 h 149"/>
                <a:gd name="T78" fmla="*/ 157 w 173"/>
                <a:gd name="T79" fmla="*/ 115 h 149"/>
                <a:gd name="T80" fmla="*/ 161 w 173"/>
                <a:gd name="T81" fmla="*/ 110 h 149"/>
                <a:gd name="T82" fmla="*/ 166 w 173"/>
                <a:gd name="T83" fmla="*/ 103 h 149"/>
                <a:gd name="T84" fmla="*/ 168 w 173"/>
                <a:gd name="T85" fmla="*/ 96 h 149"/>
                <a:gd name="T86" fmla="*/ 170 w 173"/>
                <a:gd name="T87" fmla="*/ 89 h 149"/>
                <a:gd name="T88" fmla="*/ 170 w 173"/>
                <a:gd name="T89" fmla="*/ 80 h 149"/>
                <a:gd name="T90" fmla="*/ 173 w 173"/>
                <a:gd name="T91" fmla="*/ 73 h 149"/>
                <a:gd name="T92" fmla="*/ 170 w 173"/>
                <a:gd name="T93" fmla="*/ 66 h 149"/>
                <a:gd name="T94" fmla="*/ 170 w 173"/>
                <a:gd name="T95" fmla="*/ 57 h 149"/>
                <a:gd name="T96" fmla="*/ 168 w 173"/>
                <a:gd name="T97" fmla="*/ 50 h 149"/>
                <a:gd name="T98" fmla="*/ 166 w 173"/>
                <a:gd name="T99" fmla="*/ 43 h 149"/>
                <a:gd name="T100" fmla="*/ 161 w 173"/>
                <a:gd name="T101" fmla="*/ 39 h 149"/>
                <a:gd name="T102" fmla="*/ 157 w 173"/>
                <a:gd name="T103" fmla="*/ 32 h 149"/>
                <a:gd name="T104" fmla="*/ 152 w 173"/>
                <a:gd name="T105" fmla="*/ 25 h 149"/>
                <a:gd name="T106" fmla="*/ 147 w 173"/>
                <a:gd name="T107" fmla="*/ 20 h 149"/>
                <a:gd name="T108" fmla="*/ 134 w 173"/>
                <a:gd name="T109" fmla="*/ 11 h 149"/>
                <a:gd name="T110" fmla="*/ 127 w 173"/>
                <a:gd name="T111" fmla="*/ 7 h 149"/>
                <a:gd name="T112" fmla="*/ 120 w 173"/>
                <a:gd name="T113" fmla="*/ 4 h 149"/>
                <a:gd name="T114" fmla="*/ 110 w 173"/>
                <a:gd name="T115" fmla="*/ 2 h 149"/>
                <a:gd name="T116" fmla="*/ 104 w 173"/>
                <a:gd name="T117" fmla="*/ 0 h 149"/>
                <a:gd name="T118" fmla="*/ 94 w 173"/>
                <a:gd name="T119" fmla="*/ 0 h 149"/>
                <a:gd name="T120" fmla="*/ 85 w 173"/>
                <a:gd name="T121" fmla="*/ 0 h 14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73"/>
                <a:gd name="T184" fmla="*/ 0 h 149"/>
                <a:gd name="T185" fmla="*/ 173 w 173"/>
                <a:gd name="T186" fmla="*/ 149 h 149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73" h="149">
                  <a:moveTo>
                    <a:pt x="85" y="0"/>
                  </a:moveTo>
                  <a:lnTo>
                    <a:pt x="76" y="0"/>
                  </a:lnTo>
                  <a:lnTo>
                    <a:pt x="67" y="0"/>
                  </a:lnTo>
                  <a:lnTo>
                    <a:pt x="60" y="2"/>
                  </a:lnTo>
                  <a:lnTo>
                    <a:pt x="50" y="4"/>
                  </a:lnTo>
                  <a:lnTo>
                    <a:pt x="44" y="7"/>
                  </a:lnTo>
                  <a:lnTo>
                    <a:pt x="37" y="11"/>
                  </a:lnTo>
                  <a:lnTo>
                    <a:pt x="25" y="20"/>
                  </a:lnTo>
                  <a:lnTo>
                    <a:pt x="18" y="25"/>
                  </a:lnTo>
                  <a:lnTo>
                    <a:pt x="14" y="32"/>
                  </a:lnTo>
                  <a:lnTo>
                    <a:pt x="9" y="39"/>
                  </a:lnTo>
                  <a:lnTo>
                    <a:pt x="4" y="43"/>
                  </a:lnTo>
                  <a:lnTo>
                    <a:pt x="2" y="50"/>
                  </a:lnTo>
                  <a:lnTo>
                    <a:pt x="0" y="57"/>
                  </a:lnTo>
                  <a:lnTo>
                    <a:pt x="0" y="66"/>
                  </a:lnTo>
                  <a:lnTo>
                    <a:pt x="0" y="73"/>
                  </a:lnTo>
                  <a:lnTo>
                    <a:pt x="0" y="80"/>
                  </a:lnTo>
                  <a:lnTo>
                    <a:pt x="0" y="89"/>
                  </a:lnTo>
                  <a:lnTo>
                    <a:pt x="2" y="96"/>
                  </a:lnTo>
                  <a:lnTo>
                    <a:pt x="4" y="103"/>
                  </a:lnTo>
                  <a:lnTo>
                    <a:pt x="9" y="110"/>
                  </a:lnTo>
                  <a:lnTo>
                    <a:pt x="14" y="115"/>
                  </a:lnTo>
                  <a:lnTo>
                    <a:pt x="18" y="122"/>
                  </a:lnTo>
                  <a:lnTo>
                    <a:pt x="25" y="126"/>
                  </a:lnTo>
                  <a:lnTo>
                    <a:pt x="37" y="135"/>
                  </a:lnTo>
                  <a:lnTo>
                    <a:pt x="44" y="140"/>
                  </a:lnTo>
                  <a:lnTo>
                    <a:pt x="50" y="142"/>
                  </a:lnTo>
                  <a:lnTo>
                    <a:pt x="60" y="145"/>
                  </a:lnTo>
                  <a:lnTo>
                    <a:pt x="67" y="147"/>
                  </a:lnTo>
                  <a:lnTo>
                    <a:pt x="76" y="147"/>
                  </a:lnTo>
                  <a:lnTo>
                    <a:pt x="85" y="149"/>
                  </a:lnTo>
                  <a:lnTo>
                    <a:pt x="94" y="147"/>
                  </a:lnTo>
                  <a:lnTo>
                    <a:pt x="104" y="147"/>
                  </a:lnTo>
                  <a:lnTo>
                    <a:pt x="110" y="145"/>
                  </a:lnTo>
                  <a:lnTo>
                    <a:pt x="120" y="142"/>
                  </a:lnTo>
                  <a:lnTo>
                    <a:pt x="127" y="140"/>
                  </a:lnTo>
                  <a:lnTo>
                    <a:pt x="134" y="135"/>
                  </a:lnTo>
                  <a:lnTo>
                    <a:pt x="147" y="126"/>
                  </a:lnTo>
                  <a:lnTo>
                    <a:pt x="152" y="122"/>
                  </a:lnTo>
                  <a:lnTo>
                    <a:pt x="157" y="115"/>
                  </a:lnTo>
                  <a:lnTo>
                    <a:pt x="161" y="110"/>
                  </a:lnTo>
                  <a:lnTo>
                    <a:pt x="166" y="103"/>
                  </a:lnTo>
                  <a:lnTo>
                    <a:pt x="168" y="96"/>
                  </a:lnTo>
                  <a:lnTo>
                    <a:pt x="170" y="89"/>
                  </a:lnTo>
                  <a:lnTo>
                    <a:pt x="170" y="80"/>
                  </a:lnTo>
                  <a:lnTo>
                    <a:pt x="173" y="73"/>
                  </a:lnTo>
                  <a:lnTo>
                    <a:pt x="170" y="66"/>
                  </a:lnTo>
                  <a:lnTo>
                    <a:pt x="170" y="57"/>
                  </a:lnTo>
                  <a:lnTo>
                    <a:pt x="168" y="50"/>
                  </a:lnTo>
                  <a:lnTo>
                    <a:pt x="166" y="43"/>
                  </a:lnTo>
                  <a:lnTo>
                    <a:pt x="161" y="39"/>
                  </a:lnTo>
                  <a:lnTo>
                    <a:pt x="157" y="32"/>
                  </a:lnTo>
                  <a:lnTo>
                    <a:pt x="152" y="25"/>
                  </a:lnTo>
                  <a:lnTo>
                    <a:pt x="147" y="20"/>
                  </a:lnTo>
                  <a:lnTo>
                    <a:pt x="134" y="11"/>
                  </a:lnTo>
                  <a:lnTo>
                    <a:pt x="127" y="7"/>
                  </a:lnTo>
                  <a:lnTo>
                    <a:pt x="120" y="4"/>
                  </a:lnTo>
                  <a:lnTo>
                    <a:pt x="110" y="2"/>
                  </a:lnTo>
                  <a:lnTo>
                    <a:pt x="104" y="0"/>
                  </a:lnTo>
                  <a:lnTo>
                    <a:pt x="94" y="0"/>
                  </a:lnTo>
                  <a:lnTo>
                    <a:pt x="85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 flipH="1">
              <a:off x="2493" y="2552"/>
              <a:ext cx="14" cy="2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 flipH="1">
              <a:off x="2595" y="2451"/>
              <a:ext cx="692" cy="38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5524710" y="5556954"/>
            <a:ext cx="59608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(L1: (</a:t>
            </a:r>
            <a:r>
              <a:rPr lang="en-US" altLang="zh-CN" sz="2000" dirty="0" err="1">
                <a:solidFill>
                  <a:schemeClr val="tx1"/>
                </a:solidFill>
                <a:latin typeface="+mn-lt"/>
              </a:rPr>
              <a:t>a,b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), (L1, c, L2: (d)), (L2, e, L3: (f, g)), L3)</a:t>
            </a:r>
          </a:p>
        </p:txBody>
      </p:sp>
    </p:spTree>
    <p:extLst>
      <p:ext uri="{BB962C8B-B14F-4D97-AF65-F5344CB8AC3E}">
        <p14:creationId xmlns:p14="http://schemas.microsoft.com/office/powerpoint/2010/main" val="632025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 of Generalized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Recursive list (</a:t>
            </a:r>
            <a:r>
              <a:rPr kumimoji="1" lang="zh-CN" altLang="en-US" dirty="0"/>
              <a:t>循环表</a:t>
            </a:r>
            <a:r>
              <a:rPr kumimoji="1" lang="en-US" altLang="zh-CN" dirty="0"/>
              <a:t>)</a:t>
            </a:r>
          </a:p>
          <a:p>
            <a:pPr lvl="1"/>
            <a:r>
              <a:rPr lang="en-US" altLang="zh-CN" dirty="0"/>
              <a:t>whose</a:t>
            </a:r>
            <a:r>
              <a:rPr lang="zh-CN" altLang="en-US" dirty="0"/>
              <a:t> </a:t>
            </a:r>
            <a:r>
              <a:rPr lang="en-US" altLang="zh-CN" dirty="0"/>
              <a:t>depth is infinity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grpSp>
        <p:nvGrpSpPr>
          <p:cNvPr id="5" name="Group 2116"/>
          <p:cNvGrpSpPr>
            <a:grpSpLocks/>
          </p:cNvGrpSpPr>
          <p:nvPr/>
        </p:nvGrpSpPr>
        <p:grpSpPr bwMode="auto">
          <a:xfrm>
            <a:off x="2927649" y="2924175"/>
            <a:ext cx="6400801" cy="3021011"/>
            <a:chOff x="947" y="2104"/>
            <a:chExt cx="4032" cy="1903"/>
          </a:xfrm>
        </p:grpSpPr>
        <p:sp>
          <p:nvSpPr>
            <p:cNvPr id="6" name="Rectangle 2091"/>
            <p:cNvSpPr>
              <a:spLocks noChangeArrowheads="1"/>
            </p:cNvSpPr>
            <p:nvPr/>
          </p:nvSpPr>
          <p:spPr bwMode="auto">
            <a:xfrm>
              <a:off x="947" y="2104"/>
              <a:ext cx="403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2400" dirty="0">
                  <a:solidFill>
                    <a:srgbClr val="000000"/>
                  </a:solidFill>
                  <a:latin typeface="Times New Roman" charset="0"/>
                </a:rPr>
                <a:t>(L1: (L2: (L1, a)), (L2, L3: (b)), (L3, c), L4: (d,L4))</a:t>
              </a:r>
              <a:endParaRPr lang="en-US" altLang="zh-CN" dirty="0">
                <a:latin typeface="Times New Roman" charset="0"/>
              </a:endParaRPr>
            </a:p>
          </p:txBody>
        </p:sp>
        <p:grpSp>
          <p:nvGrpSpPr>
            <p:cNvPr id="7" name="Group 2115"/>
            <p:cNvGrpSpPr>
              <a:grpSpLocks/>
            </p:cNvGrpSpPr>
            <p:nvPr/>
          </p:nvGrpSpPr>
          <p:grpSpPr bwMode="auto">
            <a:xfrm>
              <a:off x="979" y="2395"/>
              <a:ext cx="3178" cy="1612"/>
              <a:chOff x="1070" y="2505"/>
              <a:chExt cx="3178" cy="1612"/>
            </a:xfrm>
          </p:grpSpPr>
          <p:sp>
            <p:nvSpPr>
              <p:cNvPr id="8" name="Oval 2054"/>
              <p:cNvSpPr>
                <a:spLocks noChangeArrowheads="1"/>
              </p:cNvSpPr>
              <p:nvPr/>
            </p:nvSpPr>
            <p:spPr bwMode="auto">
              <a:xfrm>
                <a:off x="2583" y="2505"/>
                <a:ext cx="153" cy="143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Oval 2055"/>
              <p:cNvSpPr>
                <a:spLocks noChangeArrowheads="1"/>
              </p:cNvSpPr>
              <p:nvPr/>
            </p:nvSpPr>
            <p:spPr bwMode="auto">
              <a:xfrm>
                <a:off x="1373" y="2787"/>
                <a:ext cx="153" cy="144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Oval 2056"/>
              <p:cNvSpPr>
                <a:spLocks noChangeArrowheads="1"/>
              </p:cNvSpPr>
              <p:nvPr/>
            </p:nvSpPr>
            <p:spPr bwMode="auto">
              <a:xfrm>
                <a:off x="2129" y="2787"/>
                <a:ext cx="153" cy="144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Oval 2057"/>
              <p:cNvSpPr>
                <a:spLocks noChangeArrowheads="1"/>
              </p:cNvSpPr>
              <p:nvPr/>
            </p:nvSpPr>
            <p:spPr bwMode="auto">
              <a:xfrm>
                <a:off x="3037" y="2787"/>
                <a:ext cx="153" cy="144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Oval 2058"/>
              <p:cNvSpPr>
                <a:spLocks noChangeArrowheads="1"/>
              </p:cNvSpPr>
              <p:nvPr/>
            </p:nvSpPr>
            <p:spPr bwMode="auto">
              <a:xfrm>
                <a:off x="3793" y="2787"/>
                <a:ext cx="154" cy="144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2059"/>
              <p:cNvSpPr>
                <a:spLocks noChangeShapeType="1"/>
              </p:cNvSpPr>
              <p:nvPr/>
            </p:nvSpPr>
            <p:spPr bwMode="auto">
              <a:xfrm flipH="1">
                <a:off x="1524" y="2646"/>
                <a:ext cx="1059" cy="1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Line 2060"/>
              <p:cNvSpPr>
                <a:spLocks noChangeShapeType="1"/>
              </p:cNvSpPr>
              <p:nvPr/>
            </p:nvSpPr>
            <p:spPr bwMode="auto">
              <a:xfrm flipH="1">
                <a:off x="2280" y="2646"/>
                <a:ext cx="303" cy="1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2061"/>
              <p:cNvSpPr>
                <a:spLocks noChangeShapeType="1"/>
              </p:cNvSpPr>
              <p:nvPr/>
            </p:nvSpPr>
            <p:spPr bwMode="auto">
              <a:xfrm>
                <a:off x="2734" y="2646"/>
                <a:ext cx="303" cy="1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2062"/>
              <p:cNvSpPr>
                <a:spLocks noChangeShapeType="1"/>
              </p:cNvSpPr>
              <p:nvPr/>
            </p:nvSpPr>
            <p:spPr bwMode="auto">
              <a:xfrm>
                <a:off x="2734" y="2646"/>
                <a:ext cx="1059" cy="1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Oval 2063"/>
              <p:cNvSpPr>
                <a:spLocks noChangeArrowheads="1"/>
              </p:cNvSpPr>
              <p:nvPr/>
            </p:nvSpPr>
            <p:spPr bwMode="auto">
              <a:xfrm>
                <a:off x="1827" y="3210"/>
                <a:ext cx="153" cy="144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Oval 2064"/>
              <p:cNvSpPr>
                <a:spLocks noChangeArrowheads="1"/>
              </p:cNvSpPr>
              <p:nvPr/>
            </p:nvSpPr>
            <p:spPr bwMode="auto">
              <a:xfrm>
                <a:off x="2432" y="3210"/>
                <a:ext cx="153" cy="144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2065"/>
              <p:cNvSpPr>
                <a:spLocks noChangeShapeType="1"/>
              </p:cNvSpPr>
              <p:nvPr/>
            </p:nvSpPr>
            <p:spPr bwMode="auto">
              <a:xfrm>
                <a:off x="1524" y="2928"/>
                <a:ext cx="303" cy="28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2066"/>
              <p:cNvSpPr>
                <a:spLocks noChangeShapeType="1"/>
              </p:cNvSpPr>
              <p:nvPr/>
            </p:nvSpPr>
            <p:spPr bwMode="auto">
              <a:xfrm flipH="1">
                <a:off x="1514" y="3351"/>
                <a:ext cx="393" cy="5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2067"/>
              <p:cNvSpPr>
                <a:spLocks noChangeShapeType="1"/>
              </p:cNvSpPr>
              <p:nvPr/>
            </p:nvSpPr>
            <p:spPr bwMode="auto">
              <a:xfrm>
                <a:off x="1907" y="3362"/>
                <a:ext cx="303" cy="3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2068"/>
              <p:cNvSpPr>
                <a:spLocks noChangeShapeType="1"/>
              </p:cNvSpPr>
              <p:nvPr/>
            </p:nvSpPr>
            <p:spPr bwMode="auto">
              <a:xfrm flipH="1">
                <a:off x="1978" y="2917"/>
                <a:ext cx="222" cy="29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069"/>
              <p:cNvSpPr>
                <a:spLocks noChangeShapeType="1"/>
              </p:cNvSpPr>
              <p:nvPr/>
            </p:nvSpPr>
            <p:spPr bwMode="auto">
              <a:xfrm>
                <a:off x="2230" y="2950"/>
                <a:ext cx="272" cy="2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2070"/>
              <p:cNvSpPr>
                <a:spLocks noChangeShapeType="1"/>
              </p:cNvSpPr>
              <p:nvPr/>
            </p:nvSpPr>
            <p:spPr bwMode="auto">
              <a:xfrm>
                <a:off x="3148" y="2928"/>
                <a:ext cx="212" cy="28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071"/>
              <p:cNvSpPr>
                <a:spLocks noChangeShapeType="1"/>
              </p:cNvSpPr>
              <p:nvPr/>
            </p:nvSpPr>
            <p:spPr bwMode="auto">
              <a:xfrm flipH="1">
                <a:off x="2583" y="2928"/>
                <a:ext cx="454" cy="28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Rectangle 2072"/>
              <p:cNvSpPr>
                <a:spLocks noChangeArrowheads="1"/>
              </p:cNvSpPr>
              <p:nvPr/>
            </p:nvSpPr>
            <p:spPr bwMode="auto">
              <a:xfrm>
                <a:off x="1070" y="2787"/>
                <a:ext cx="153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Rectangle 2073"/>
              <p:cNvSpPr>
                <a:spLocks noChangeArrowheads="1"/>
              </p:cNvSpPr>
              <p:nvPr/>
            </p:nvSpPr>
            <p:spPr bwMode="auto">
              <a:xfrm>
                <a:off x="1070" y="2861"/>
                <a:ext cx="1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2000">
                    <a:solidFill>
                      <a:srgbClr val="000000"/>
                    </a:solidFill>
                    <a:latin typeface="Times New Roman" charset="0"/>
                  </a:rPr>
                  <a:t>L1</a:t>
                </a:r>
                <a:endParaRPr lang="en-US" altLang="zh-CN" sz="2000">
                  <a:latin typeface="Times New Roman" charset="0"/>
                </a:endParaRPr>
              </a:p>
            </p:txBody>
          </p:sp>
          <p:sp>
            <p:nvSpPr>
              <p:cNvPr id="28" name="Rectangle 2074"/>
              <p:cNvSpPr>
                <a:spLocks noChangeArrowheads="1"/>
              </p:cNvSpPr>
              <p:nvPr/>
            </p:nvSpPr>
            <p:spPr bwMode="auto">
              <a:xfrm>
                <a:off x="1189" y="2861"/>
                <a:ext cx="30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50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29" name="Rectangle 2075"/>
              <p:cNvSpPr>
                <a:spLocks noChangeArrowheads="1"/>
              </p:cNvSpPr>
              <p:nvPr/>
            </p:nvSpPr>
            <p:spPr bwMode="auto">
              <a:xfrm>
                <a:off x="1524" y="3210"/>
                <a:ext cx="153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Rectangle 2076"/>
              <p:cNvSpPr>
                <a:spLocks noChangeArrowheads="1"/>
              </p:cNvSpPr>
              <p:nvPr/>
            </p:nvSpPr>
            <p:spPr bwMode="auto">
              <a:xfrm>
                <a:off x="1524" y="3284"/>
                <a:ext cx="21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2400">
                    <a:solidFill>
                      <a:srgbClr val="000000"/>
                    </a:solidFill>
                    <a:latin typeface="Times New Roman" charset="0"/>
                  </a:rPr>
                  <a:t>L2</a:t>
                </a:r>
                <a:endParaRPr lang="en-US" altLang="zh-CN" sz="2400">
                  <a:latin typeface="Times New Roman" charset="0"/>
                </a:endParaRPr>
              </a:p>
            </p:txBody>
          </p:sp>
          <p:sp>
            <p:nvSpPr>
              <p:cNvPr id="31" name="Rectangle 2077"/>
              <p:cNvSpPr>
                <a:spLocks noChangeArrowheads="1"/>
              </p:cNvSpPr>
              <p:nvPr/>
            </p:nvSpPr>
            <p:spPr bwMode="auto">
              <a:xfrm>
                <a:off x="1643" y="3284"/>
                <a:ext cx="30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50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32" name="Rectangle 2078"/>
              <p:cNvSpPr>
                <a:spLocks noChangeArrowheads="1"/>
              </p:cNvSpPr>
              <p:nvPr/>
            </p:nvSpPr>
            <p:spPr bwMode="auto">
              <a:xfrm>
                <a:off x="2280" y="3210"/>
                <a:ext cx="154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Rectangle 2079"/>
              <p:cNvSpPr>
                <a:spLocks noChangeArrowheads="1"/>
              </p:cNvSpPr>
              <p:nvPr/>
            </p:nvSpPr>
            <p:spPr bwMode="auto">
              <a:xfrm>
                <a:off x="2280" y="3284"/>
                <a:ext cx="134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500">
                    <a:solidFill>
                      <a:srgbClr val="000000"/>
                    </a:solidFill>
                    <a:latin typeface="Times New Roman" charset="0"/>
                  </a:rPr>
                  <a:t>L3</a:t>
                </a: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34" name="Rectangle 2080"/>
              <p:cNvSpPr>
                <a:spLocks noChangeArrowheads="1"/>
              </p:cNvSpPr>
              <p:nvPr/>
            </p:nvSpPr>
            <p:spPr bwMode="auto">
              <a:xfrm>
                <a:off x="2399" y="3284"/>
                <a:ext cx="30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50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35" name="Rectangle 2081"/>
              <p:cNvSpPr>
                <a:spLocks noChangeArrowheads="1"/>
              </p:cNvSpPr>
              <p:nvPr/>
            </p:nvSpPr>
            <p:spPr bwMode="auto">
              <a:xfrm>
                <a:off x="1978" y="3775"/>
                <a:ext cx="153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Rectangle 2082"/>
              <p:cNvSpPr>
                <a:spLocks noChangeArrowheads="1"/>
              </p:cNvSpPr>
              <p:nvPr/>
            </p:nvSpPr>
            <p:spPr bwMode="auto">
              <a:xfrm>
                <a:off x="1978" y="3848"/>
                <a:ext cx="8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2400">
                    <a:solidFill>
                      <a:srgbClr val="000000"/>
                    </a:solidFill>
                    <a:latin typeface="Times New Roman" charset="0"/>
                  </a:rPr>
                  <a:t>a</a:t>
                </a:r>
                <a:endParaRPr lang="en-US" altLang="zh-CN" sz="2400">
                  <a:latin typeface="Times New Roman" charset="0"/>
                </a:endParaRPr>
              </a:p>
            </p:txBody>
          </p:sp>
          <p:sp>
            <p:nvSpPr>
              <p:cNvPr id="37" name="Rectangle 2084"/>
              <p:cNvSpPr>
                <a:spLocks noChangeArrowheads="1"/>
              </p:cNvSpPr>
              <p:nvPr/>
            </p:nvSpPr>
            <p:spPr bwMode="auto">
              <a:xfrm>
                <a:off x="2583" y="3775"/>
                <a:ext cx="153" cy="2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Rectangle 2085"/>
              <p:cNvSpPr>
                <a:spLocks noChangeArrowheads="1"/>
              </p:cNvSpPr>
              <p:nvPr/>
            </p:nvSpPr>
            <p:spPr bwMode="auto">
              <a:xfrm>
                <a:off x="2666" y="3884"/>
                <a:ext cx="9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marL="342900" indent="-342900"/>
                <a:r>
                  <a:rPr lang="en-US" altLang="zh-CN" sz="2400">
                    <a:solidFill>
                      <a:srgbClr val="000000"/>
                    </a:solidFill>
                    <a:latin typeface="Times New Roman" charset="0"/>
                  </a:rPr>
                  <a:t>b</a:t>
                </a:r>
                <a:endParaRPr lang="en-US" altLang="zh-CN" sz="2400">
                  <a:latin typeface="Times New Roman" charset="0"/>
                </a:endParaRPr>
              </a:p>
            </p:txBody>
          </p:sp>
          <p:sp>
            <p:nvSpPr>
              <p:cNvPr id="39" name="Rectangle 2087"/>
              <p:cNvSpPr>
                <a:spLocks noChangeArrowheads="1"/>
              </p:cNvSpPr>
              <p:nvPr/>
            </p:nvSpPr>
            <p:spPr bwMode="auto">
              <a:xfrm>
                <a:off x="3491" y="3351"/>
                <a:ext cx="153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Rectangle 2088"/>
              <p:cNvSpPr>
                <a:spLocks noChangeArrowheads="1"/>
              </p:cNvSpPr>
              <p:nvPr/>
            </p:nvSpPr>
            <p:spPr bwMode="auto">
              <a:xfrm>
                <a:off x="3491" y="3425"/>
                <a:ext cx="86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2400">
                    <a:solidFill>
                      <a:srgbClr val="000000"/>
                    </a:solidFill>
                    <a:latin typeface="Times New Roman" charset="0"/>
                  </a:rPr>
                  <a:t>c</a:t>
                </a:r>
                <a:endParaRPr lang="en-US" altLang="zh-CN" sz="2400">
                  <a:latin typeface="Times New Roman" charset="0"/>
                </a:endParaRPr>
              </a:p>
            </p:txBody>
          </p:sp>
          <p:grpSp>
            <p:nvGrpSpPr>
              <p:cNvPr id="41" name="Group 2095"/>
              <p:cNvGrpSpPr>
                <a:grpSpLocks/>
              </p:cNvGrpSpPr>
              <p:nvPr/>
            </p:nvGrpSpPr>
            <p:grpSpPr bwMode="auto">
              <a:xfrm>
                <a:off x="1308" y="2950"/>
                <a:ext cx="131" cy="966"/>
                <a:chOff x="1289" y="2932"/>
                <a:chExt cx="131" cy="966"/>
              </a:xfrm>
            </p:grpSpPr>
            <p:sp>
              <p:nvSpPr>
                <p:cNvPr id="60" name="Line 2093"/>
                <p:cNvSpPr>
                  <a:spLocks noChangeShapeType="1"/>
                </p:cNvSpPr>
                <p:nvPr/>
              </p:nvSpPr>
              <p:spPr bwMode="auto">
                <a:xfrm flipV="1">
                  <a:off x="1354" y="3069"/>
                  <a:ext cx="1" cy="82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" name="Freeform 2094"/>
                <p:cNvSpPr>
                  <a:spLocks/>
                </p:cNvSpPr>
                <p:nvPr/>
              </p:nvSpPr>
              <p:spPr bwMode="auto">
                <a:xfrm>
                  <a:off x="1289" y="2932"/>
                  <a:ext cx="131" cy="143"/>
                </a:xfrm>
                <a:custGeom>
                  <a:avLst/>
                  <a:gdLst>
                    <a:gd name="T0" fmla="*/ 131 w 131"/>
                    <a:gd name="T1" fmla="*/ 143 h 143"/>
                    <a:gd name="T2" fmla="*/ 65 w 131"/>
                    <a:gd name="T3" fmla="*/ 0 h 143"/>
                    <a:gd name="T4" fmla="*/ 0 w 131"/>
                    <a:gd name="T5" fmla="*/ 143 h 143"/>
                    <a:gd name="T6" fmla="*/ 131 w 131"/>
                    <a:gd name="T7" fmla="*/ 143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1"/>
                    <a:gd name="T13" fmla="*/ 0 h 143"/>
                    <a:gd name="T14" fmla="*/ 131 w 131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1" h="143">
                      <a:moveTo>
                        <a:pt x="131" y="143"/>
                      </a:moveTo>
                      <a:lnTo>
                        <a:pt x="65" y="0"/>
                      </a:lnTo>
                      <a:lnTo>
                        <a:pt x="0" y="143"/>
                      </a:lnTo>
                      <a:lnTo>
                        <a:pt x="131" y="1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" name="Line 2096"/>
              <p:cNvSpPr>
                <a:spLocks noChangeShapeType="1"/>
              </p:cNvSpPr>
              <p:nvPr/>
            </p:nvSpPr>
            <p:spPr bwMode="auto">
              <a:xfrm>
                <a:off x="3874" y="2939"/>
                <a:ext cx="1" cy="23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Rectangle 2098"/>
              <p:cNvSpPr>
                <a:spLocks noChangeArrowheads="1"/>
              </p:cNvSpPr>
              <p:nvPr/>
            </p:nvSpPr>
            <p:spPr bwMode="auto">
              <a:xfrm>
                <a:off x="3642" y="2861"/>
                <a:ext cx="18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2000">
                    <a:solidFill>
                      <a:srgbClr val="000000"/>
                    </a:solidFill>
                    <a:latin typeface="Times New Roman" charset="0"/>
                  </a:rPr>
                  <a:t>L4</a:t>
                </a:r>
                <a:endParaRPr lang="en-US" altLang="zh-CN" sz="2000">
                  <a:latin typeface="Times New Roman" charset="0"/>
                </a:endParaRPr>
              </a:p>
            </p:txBody>
          </p:sp>
          <p:sp>
            <p:nvSpPr>
              <p:cNvPr id="44" name="Rectangle 2099"/>
              <p:cNvSpPr>
                <a:spLocks noChangeArrowheads="1"/>
              </p:cNvSpPr>
              <p:nvPr/>
            </p:nvSpPr>
            <p:spPr bwMode="auto">
              <a:xfrm>
                <a:off x="3761" y="2861"/>
                <a:ext cx="30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50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45" name="Rectangle 2100"/>
              <p:cNvSpPr>
                <a:spLocks noChangeArrowheads="1"/>
              </p:cNvSpPr>
              <p:nvPr/>
            </p:nvSpPr>
            <p:spPr bwMode="auto">
              <a:xfrm>
                <a:off x="2129" y="3775"/>
                <a:ext cx="153" cy="143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Rectangle 2101"/>
              <p:cNvSpPr>
                <a:spLocks noChangeArrowheads="1"/>
              </p:cNvSpPr>
              <p:nvPr/>
            </p:nvSpPr>
            <p:spPr bwMode="auto">
              <a:xfrm>
                <a:off x="2432" y="3775"/>
                <a:ext cx="153" cy="143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2102"/>
              <p:cNvSpPr>
                <a:spLocks noChangeShapeType="1"/>
              </p:cNvSpPr>
              <p:nvPr/>
            </p:nvSpPr>
            <p:spPr bwMode="auto">
              <a:xfrm>
                <a:off x="2502" y="3351"/>
                <a:ext cx="1" cy="4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" name="Rectangle 2103"/>
              <p:cNvSpPr>
                <a:spLocks noChangeArrowheads="1"/>
              </p:cNvSpPr>
              <p:nvPr/>
            </p:nvSpPr>
            <p:spPr bwMode="auto">
              <a:xfrm>
                <a:off x="3339" y="3210"/>
                <a:ext cx="154" cy="144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" name="Rectangle 2104"/>
              <p:cNvSpPr>
                <a:spLocks noChangeArrowheads="1"/>
              </p:cNvSpPr>
              <p:nvPr/>
            </p:nvSpPr>
            <p:spPr bwMode="auto">
              <a:xfrm>
                <a:off x="3793" y="3210"/>
                <a:ext cx="154" cy="144"/>
              </a:xfrm>
              <a:prstGeom prst="rect">
                <a:avLst/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Rectangle 2105"/>
              <p:cNvSpPr>
                <a:spLocks noChangeArrowheads="1"/>
              </p:cNvSpPr>
              <p:nvPr/>
            </p:nvSpPr>
            <p:spPr bwMode="auto">
              <a:xfrm>
                <a:off x="3945" y="3351"/>
                <a:ext cx="153" cy="2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Rectangle 2106"/>
              <p:cNvSpPr>
                <a:spLocks noChangeArrowheads="1"/>
              </p:cNvSpPr>
              <p:nvPr/>
            </p:nvSpPr>
            <p:spPr bwMode="auto">
              <a:xfrm>
                <a:off x="3945" y="3425"/>
                <a:ext cx="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2400">
                    <a:solidFill>
                      <a:srgbClr val="000000"/>
                    </a:solidFill>
                    <a:latin typeface="Times New Roman" charset="0"/>
                  </a:rPr>
                  <a:t>d</a:t>
                </a:r>
                <a:endParaRPr lang="en-US" altLang="zh-CN" sz="2400">
                  <a:latin typeface="Times New Roman" charset="0"/>
                </a:endParaRPr>
              </a:p>
            </p:txBody>
          </p:sp>
          <p:sp>
            <p:nvSpPr>
              <p:cNvPr id="52" name="Rectangle 2107"/>
              <p:cNvSpPr>
                <a:spLocks noChangeArrowheads="1"/>
              </p:cNvSpPr>
              <p:nvPr/>
            </p:nvSpPr>
            <p:spPr bwMode="auto">
              <a:xfrm>
                <a:off x="3999" y="3425"/>
                <a:ext cx="30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/>
                <a:r>
                  <a:rPr lang="en-US" altLang="zh-CN" sz="1500">
                    <a:solidFill>
                      <a:srgbClr val="000000"/>
                    </a:solidFill>
                    <a:latin typeface="Times New Roman" charset="0"/>
                  </a:rPr>
                  <a:t> </a:t>
                </a:r>
                <a:endParaRPr lang="en-US" altLang="zh-CN">
                  <a:latin typeface="Times New Roman" charset="0"/>
                </a:endParaRPr>
              </a:p>
            </p:txBody>
          </p:sp>
          <p:sp>
            <p:nvSpPr>
              <p:cNvPr id="53" name="Line 2108"/>
              <p:cNvSpPr>
                <a:spLocks noChangeShapeType="1"/>
              </p:cNvSpPr>
              <p:nvPr/>
            </p:nvSpPr>
            <p:spPr bwMode="auto">
              <a:xfrm>
                <a:off x="3945" y="2646"/>
                <a:ext cx="1" cy="14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Line 2109"/>
              <p:cNvSpPr>
                <a:spLocks noChangeShapeType="1"/>
              </p:cNvSpPr>
              <p:nvPr/>
            </p:nvSpPr>
            <p:spPr bwMode="auto">
              <a:xfrm>
                <a:off x="3945" y="2646"/>
                <a:ext cx="302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Line 2110"/>
              <p:cNvSpPr>
                <a:spLocks noChangeShapeType="1"/>
              </p:cNvSpPr>
              <p:nvPr/>
            </p:nvSpPr>
            <p:spPr bwMode="auto">
              <a:xfrm>
                <a:off x="4247" y="2646"/>
                <a:ext cx="1" cy="28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6" name="Group 2113"/>
              <p:cNvGrpSpPr>
                <a:grpSpLocks/>
              </p:cNvGrpSpPr>
              <p:nvPr/>
            </p:nvGrpSpPr>
            <p:grpSpPr bwMode="auto">
              <a:xfrm>
                <a:off x="3947" y="2859"/>
                <a:ext cx="300" cy="141"/>
                <a:chOff x="3928" y="2841"/>
                <a:chExt cx="300" cy="141"/>
              </a:xfrm>
            </p:grpSpPr>
            <p:sp>
              <p:nvSpPr>
                <p:cNvPr id="58" name="Line 2111"/>
                <p:cNvSpPr>
                  <a:spLocks noChangeShapeType="1"/>
                </p:cNvSpPr>
                <p:nvPr/>
              </p:nvSpPr>
              <p:spPr bwMode="auto">
                <a:xfrm flipH="1">
                  <a:off x="4053" y="2910"/>
                  <a:ext cx="175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9" name="Freeform 2112"/>
                <p:cNvSpPr>
                  <a:spLocks/>
                </p:cNvSpPr>
                <p:nvPr/>
              </p:nvSpPr>
              <p:spPr bwMode="auto">
                <a:xfrm>
                  <a:off x="3928" y="2841"/>
                  <a:ext cx="131" cy="141"/>
                </a:xfrm>
                <a:custGeom>
                  <a:avLst/>
                  <a:gdLst>
                    <a:gd name="T0" fmla="*/ 131 w 131"/>
                    <a:gd name="T1" fmla="*/ 0 h 141"/>
                    <a:gd name="T2" fmla="*/ 0 w 131"/>
                    <a:gd name="T3" fmla="*/ 69 h 141"/>
                    <a:gd name="T4" fmla="*/ 131 w 131"/>
                    <a:gd name="T5" fmla="*/ 141 h 141"/>
                    <a:gd name="T6" fmla="*/ 131 w 131"/>
                    <a:gd name="T7" fmla="*/ 0 h 14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31"/>
                    <a:gd name="T13" fmla="*/ 0 h 141"/>
                    <a:gd name="T14" fmla="*/ 131 w 131"/>
                    <a:gd name="T15" fmla="*/ 141 h 14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31" h="141">
                      <a:moveTo>
                        <a:pt x="131" y="0"/>
                      </a:moveTo>
                      <a:lnTo>
                        <a:pt x="0" y="69"/>
                      </a:lnTo>
                      <a:lnTo>
                        <a:pt x="131" y="141"/>
                      </a:ln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7" name="Line 2114"/>
              <p:cNvSpPr>
                <a:spLocks noChangeShapeType="1"/>
              </p:cNvSpPr>
              <p:nvPr/>
            </p:nvSpPr>
            <p:spPr bwMode="auto">
              <a:xfrm>
                <a:off x="1373" y="3916"/>
                <a:ext cx="151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25074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1859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67025" y="301625"/>
            <a:ext cx="9324975" cy="6556375"/>
          </a:xfrm>
          <a:noFill/>
        </p:spPr>
      </p:pic>
      <p:sp>
        <p:nvSpPr>
          <p:cNvPr id="2" name="文本框 1"/>
          <p:cNvSpPr txBox="1"/>
          <p:nvPr/>
        </p:nvSpPr>
        <p:spPr>
          <a:xfrm>
            <a:off x="1415480" y="1124744"/>
            <a:ext cx="108012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empty list</a:t>
            </a:r>
            <a:endParaRPr kumimoji="1"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711624" y="2204864"/>
            <a:ext cx="1800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linear list</a:t>
            </a:r>
            <a:endParaRPr kumimoji="1"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15880" y="2924944"/>
            <a:ext cx="1800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pure list</a:t>
            </a:r>
            <a:endParaRPr kumimoji="1"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47528" y="6165304"/>
            <a:ext cx="1800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reentrant list</a:t>
            </a:r>
            <a:endParaRPr kumimoji="1"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80176" y="5085184"/>
            <a:ext cx="1800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recursive list</a:t>
            </a:r>
            <a:endParaRPr kumimoji="1"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BDD05D-0987-49FC-B575-213980D01CFD}"/>
              </a:ext>
            </a:extLst>
          </p:cNvPr>
          <p:cNvSpPr txBox="1"/>
          <p:nvPr/>
        </p:nvSpPr>
        <p:spPr>
          <a:xfrm>
            <a:off x="9943869" y="2060848"/>
            <a:ext cx="18002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latin typeface="+mn-lt"/>
              </a:rPr>
              <a:t>pure list</a:t>
            </a:r>
            <a:endParaRPr kumimoji="1" lang="zh-CN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5041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Types of Generalized Lists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Graph </a:t>
            </a:r>
            <a:r>
              <a:rPr lang="en-US" altLang="zh-CN" dirty="0"/>
              <a:t>⊃ reentrant list ⊃ pure list (tree) ⊃ linear list</a:t>
            </a:r>
          </a:p>
          <a:p>
            <a:pPr lvl="1"/>
            <a:r>
              <a:rPr kumimoji="1" lang="en-US" altLang="zh-CN" dirty="0"/>
              <a:t>a generalized list is an extension of sequential lists and trees</a:t>
            </a:r>
          </a:p>
          <a:p>
            <a:pPr lvl="1"/>
            <a:r>
              <a:rPr lang="en-US" altLang="zh-CN" dirty="0"/>
              <a:t>a recursive list is a reentrant list with cycles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02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Multi-Array: Concepts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Array (</a:t>
            </a:r>
            <a:r>
              <a:rPr kumimoji="1" lang="zh-CN" altLang="en-US" dirty="0">
                <a:solidFill>
                  <a:srgbClr val="0070C0"/>
                </a:solidFill>
              </a:rPr>
              <a:t>数组</a:t>
            </a:r>
            <a:r>
              <a:rPr kumimoji="1" lang="en-US" altLang="zh-CN" dirty="0">
                <a:solidFill>
                  <a:srgbClr val="0070C0"/>
                </a:solidFill>
              </a:rPr>
              <a:t>) </a:t>
            </a:r>
            <a:r>
              <a:rPr kumimoji="1" lang="en-US" altLang="zh-CN" dirty="0"/>
              <a:t>is a data structure consisting a collection of elements, each identified by </a:t>
            </a:r>
            <a:r>
              <a:rPr lang="en-US" altLang="zh-CN" dirty="0">
                <a:solidFill>
                  <a:srgbClr val="0070C0"/>
                </a:solidFill>
              </a:rPr>
              <a:t>index</a:t>
            </a:r>
          </a:p>
          <a:p>
            <a:endParaRPr lang="en-US" altLang="zh-CN" dirty="0"/>
          </a:p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0070C0"/>
                </a:solidFill>
              </a:rPr>
              <a:t>static</a:t>
            </a:r>
            <a:r>
              <a:rPr lang="en-US" altLang="zh-CN" dirty="0"/>
              <a:t> array</a:t>
            </a:r>
          </a:p>
          <a:p>
            <a:pPr lvl="1"/>
            <a:r>
              <a:rPr lang="en-US" altLang="zh-CN" dirty="0"/>
              <a:t>Type and size specified at definition time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 </a:t>
            </a:r>
            <a:r>
              <a:rPr kumimoji="1" lang="en-US" altLang="zh-CN" dirty="0">
                <a:solidFill>
                  <a:srgbClr val="0070C0"/>
                </a:solidFill>
              </a:rPr>
              <a:t>dynamic</a:t>
            </a:r>
            <a:r>
              <a:rPr kumimoji="1" lang="en-US" altLang="zh-CN" dirty="0"/>
              <a:t> array</a:t>
            </a:r>
          </a:p>
          <a:p>
            <a:pPr lvl="1"/>
            <a:r>
              <a:rPr lang="en-US" altLang="zh-CN" dirty="0"/>
              <a:t>A</a:t>
            </a:r>
            <a:r>
              <a:rPr kumimoji="1" lang="en-US" altLang="zh-CN" dirty="0"/>
              <a:t>llocated during runtime</a:t>
            </a:r>
            <a:endParaRPr kumimoji="1"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915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ADT of Generalized Lists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b="1" dirty="0" err="1">
                <a:solidFill>
                  <a:srgbClr val="0070C0"/>
                </a:solidFill>
                <a:latin typeface="Ludica fax"/>
                <a:ea typeface="宋体" charset="0"/>
              </a:rPr>
              <a:t>typedef</a:t>
            </a:r>
            <a:r>
              <a:rPr lang="en-US" altLang="zh-CN" sz="3200" b="1" dirty="0">
                <a:latin typeface="Ludica fax"/>
                <a:ea typeface="宋体" charset="0"/>
              </a:rPr>
              <a:t>  </a:t>
            </a:r>
            <a:r>
              <a:rPr lang="en-US" altLang="zh-CN" sz="3200" b="1" dirty="0" err="1">
                <a:solidFill>
                  <a:srgbClr val="0070C0"/>
                </a:solidFill>
                <a:latin typeface="Ludica fax"/>
                <a:ea typeface="宋体" charset="0"/>
              </a:rPr>
              <a:t>enum</a:t>
            </a:r>
            <a:r>
              <a:rPr lang="en-US" altLang="zh-CN" sz="3200" b="1" dirty="0">
                <a:latin typeface="Ludica fax"/>
                <a:ea typeface="宋体" charset="0"/>
              </a:rPr>
              <a:t> {ATOM=0, LIST=1} TAG;     </a:t>
            </a:r>
          </a:p>
          <a:p>
            <a:pPr marL="0" indent="0">
              <a:buNone/>
            </a:pPr>
            <a:r>
              <a:rPr lang="en-US" altLang="zh-CN" sz="3200" b="1" dirty="0" err="1">
                <a:solidFill>
                  <a:srgbClr val="0070C0"/>
                </a:solidFill>
                <a:latin typeface="Ludica fax"/>
                <a:ea typeface="宋体" charset="0"/>
              </a:rPr>
              <a:t>typedef</a:t>
            </a:r>
            <a:r>
              <a:rPr lang="en-US" altLang="zh-CN" sz="3200" b="1" dirty="0">
                <a:latin typeface="Ludica fax"/>
                <a:ea typeface="宋体" charset="0"/>
              </a:rPr>
              <a:t>  </a:t>
            </a:r>
            <a:r>
              <a:rPr lang="en-US" altLang="zh-CN" sz="3200" b="1" dirty="0" err="1">
                <a:solidFill>
                  <a:srgbClr val="0070C0"/>
                </a:solidFill>
                <a:latin typeface="Ludica fax"/>
                <a:ea typeface="宋体" charset="0"/>
              </a:rPr>
              <a:t>struct</a:t>
            </a:r>
            <a:r>
              <a:rPr lang="en-US" altLang="zh-CN" sz="3200" b="1" dirty="0">
                <a:latin typeface="Ludica fax"/>
                <a:ea typeface="宋体" charset="0"/>
              </a:rPr>
              <a:t> </a:t>
            </a:r>
            <a:r>
              <a:rPr lang="en-US" altLang="zh-CN" sz="3200" b="1" dirty="0" err="1">
                <a:latin typeface="Ludica fax"/>
                <a:ea typeface="宋体" charset="0"/>
              </a:rPr>
              <a:t>GLNode</a:t>
            </a:r>
            <a:r>
              <a:rPr lang="en-US" altLang="zh-CN" sz="3200" b="1" dirty="0">
                <a:latin typeface="Ludica fax"/>
                <a:ea typeface="宋体" charset="0"/>
              </a:rPr>
              <a:t> {</a:t>
            </a:r>
            <a:br>
              <a:rPr lang="en-US" altLang="zh-CN" sz="3200" b="1" dirty="0">
                <a:latin typeface="Ludica fax"/>
                <a:ea typeface="宋体" charset="0"/>
              </a:rPr>
            </a:br>
            <a:r>
              <a:rPr lang="en-US" altLang="zh-CN" sz="3200" b="1" dirty="0">
                <a:latin typeface="Ludica fax"/>
                <a:ea typeface="宋体" charset="0"/>
              </a:rPr>
              <a:t>	TAG  tag;            </a:t>
            </a:r>
            <a:br>
              <a:rPr lang="en-US" altLang="zh-CN" sz="3200" b="1" dirty="0">
                <a:latin typeface="Ludica fax"/>
                <a:ea typeface="宋体" charset="0"/>
              </a:rPr>
            </a:b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ea typeface="宋体" charset="0"/>
              </a:rPr>
              <a:t>union</a:t>
            </a:r>
            <a:r>
              <a:rPr lang="en-US" altLang="zh-CN" sz="3200" b="1" dirty="0">
                <a:latin typeface="Ludica fax"/>
                <a:ea typeface="宋体" charset="0"/>
              </a:rPr>
              <a:t> {</a:t>
            </a:r>
            <a:br>
              <a:rPr lang="en-US" altLang="zh-CN" sz="3200" b="1" dirty="0">
                <a:latin typeface="Ludica fax"/>
                <a:ea typeface="宋体" charset="0"/>
              </a:rPr>
            </a:br>
            <a:r>
              <a:rPr lang="en-US" altLang="zh-CN" sz="3200" b="1" dirty="0">
                <a:latin typeface="Ludica fax"/>
                <a:ea typeface="宋体" charset="0"/>
              </a:rPr>
              <a:t>		</a:t>
            </a:r>
            <a:r>
              <a:rPr lang="en-US" altLang="zh-CN" sz="3200" b="1" dirty="0" err="1">
                <a:latin typeface="Ludica fax"/>
                <a:ea typeface="宋体" charset="0"/>
              </a:rPr>
              <a:t>ElemType</a:t>
            </a:r>
            <a:r>
              <a:rPr lang="en-US" altLang="zh-CN" sz="3200" b="1" dirty="0">
                <a:latin typeface="Ludica fax"/>
                <a:ea typeface="宋体" charset="0"/>
              </a:rPr>
              <a:t> data;</a:t>
            </a:r>
          </a:p>
          <a:p>
            <a:pPr marL="0" indent="0">
              <a:buNone/>
            </a:pPr>
            <a:r>
              <a:rPr lang="en-US" altLang="zh-CN" sz="3200" b="1" dirty="0">
                <a:latin typeface="Ludica fax"/>
                <a:ea typeface="宋体" charset="0"/>
              </a:rPr>
              <a:t>		</a:t>
            </a:r>
            <a:r>
              <a:rPr lang="en-US" altLang="zh-CN" sz="3200" b="1" dirty="0" err="1">
                <a:latin typeface="Ludica fax"/>
                <a:ea typeface="宋体" charset="0"/>
              </a:rPr>
              <a:t>GLNode</a:t>
            </a:r>
            <a:r>
              <a:rPr lang="en-US" altLang="zh-CN" sz="3200" b="1" dirty="0">
                <a:latin typeface="Ludica fax"/>
                <a:ea typeface="宋体" charset="0"/>
              </a:rPr>
              <a:t> *</a:t>
            </a:r>
            <a:r>
              <a:rPr lang="en-US" altLang="zh-CN" sz="3200" b="1" dirty="0" err="1">
                <a:latin typeface="Ludica fax"/>
                <a:ea typeface="宋体" charset="0"/>
              </a:rPr>
              <a:t>sublist</a:t>
            </a:r>
            <a:r>
              <a:rPr lang="en-US" altLang="zh-CN" sz="3200" b="1" dirty="0">
                <a:latin typeface="Ludica fax"/>
                <a:ea typeface="宋体" charset="0"/>
              </a:rPr>
              <a:t>; </a:t>
            </a:r>
            <a:br>
              <a:rPr lang="zh-CN" altLang="en-US" sz="3200" b="1" dirty="0">
                <a:latin typeface="Ludica fax"/>
                <a:ea typeface="宋体" charset="0"/>
              </a:rPr>
            </a:br>
            <a:r>
              <a:rPr lang="en-US" altLang="zh-CN" sz="3200" b="1" dirty="0">
                <a:latin typeface="Ludica fax"/>
                <a:ea typeface="宋体" charset="0"/>
              </a:rPr>
              <a:t>	};</a:t>
            </a:r>
            <a:br>
              <a:rPr lang="en-US" altLang="zh-CN" sz="3200" b="1" dirty="0">
                <a:latin typeface="Ludica fax"/>
                <a:ea typeface="宋体" charset="0"/>
              </a:rPr>
            </a:br>
            <a:r>
              <a:rPr lang="en-US" altLang="zh-CN" sz="3200" b="1" dirty="0">
                <a:latin typeface="Ludica fax"/>
                <a:ea typeface="宋体" charset="0"/>
              </a:rPr>
              <a:t>	</a:t>
            </a:r>
            <a:r>
              <a:rPr lang="en-US" altLang="zh-CN" sz="3200" b="1" dirty="0" err="1">
                <a:latin typeface="Ludica fax"/>
                <a:ea typeface="宋体" charset="0"/>
              </a:rPr>
              <a:t>GLNode</a:t>
            </a:r>
            <a:r>
              <a:rPr lang="en-US" altLang="zh-CN" sz="3200" b="1" dirty="0">
                <a:latin typeface="Ludica fax"/>
                <a:ea typeface="宋体" charset="0"/>
              </a:rPr>
              <a:t> *next; </a:t>
            </a:r>
            <a:br>
              <a:rPr lang="zh-CN" altLang="en-US" sz="3200" b="1" dirty="0">
                <a:latin typeface="Ludica fax"/>
                <a:ea typeface="宋体" charset="0"/>
              </a:rPr>
            </a:br>
            <a:r>
              <a:rPr lang="en-US" altLang="zh-CN" sz="3200" b="1" dirty="0">
                <a:latin typeface="Ludica fax"/>
                <a:ea typeface="宋体" charset="0"/>
              </a:rPr>
              <a:t>};</a:t>
            </a:r>
            <a:endParaRPr lang="zh-CN" altLang="en-US" sz="3200" b="1" dirty="0">
              <a:latin typeface="Ludica fax"/>
              <a:ea typeface="宋体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809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DBEE52-D994-4BF6-9334-B3985961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Implementation: Insert and Delete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6ABF7-B804-403B-B094-A7AA72565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 an empty header node for each sub-list</a:t>
            </a:r>
          </a:p>
          <a:p>
            <a:endParaRPr lang="en-US" altLang="zh-CN" dirty="0"/>
          </a:p>
          <a:p>
            <a:r>
              <a:rPr lang="en-US" altLang="zh-CN" dirty="0"/>
              <a:t>For simple operations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FCCF5E-6F62-45AE-A220-BECEB7DEED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129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Implementation: Insert and Delete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Deletion in a list without header nodes</a:t>
            </a:r>
          </a:p>
          <a:p>
            <a:r>
              <a:rPr kumimoji="1" lang="en-US" altLang="zh-CN" dirty="0"/>
              <a:t>Example: delete “Data”</a:t>
            </a:r>
          </a:p>
          <a:p>
            <a:pPr lvl="1"/>
            <a:r>
              <a:rPr lang="en-US" altLang="zh-CN" dirty="0"/>
              <a:t>Look up from L1, then delete</a:t>
            </a:r>
          </a:p>
          <a:p>
            <a:pPr lvl="1"/>
            <a:r>
              <a:rPr lang="en-US" altLang="zh-CN" dirty="0"/>
              <a:t>L2 also needs update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" name="AutoShape 27"/>
          <p:cNvSpPr>
            <a:spLocks noChangeAspect="1" noChangeArrowheads="1" noTextEdit="1"/>
          </p:cNvSpPr>
          <p:nvPr/>
        </p:nvSpPr>
        <p:spPr bwMode="auto">
          <a:xfrm>
            <a:off x="5592063" y="3415227"/>
            <a:ext cx="5943600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9"/>
          <p:cNvSpPr>
            <a:spLocks noChangeArrowheads="1"/>
          </p:cNvSpPr>
          <p:nvPr/>
        </p:nvSpPr>
        <p:spPr bwMode="auto">
          <a:xfrm>
            <a:off x="5636513" y="3488252"/>
            <a:ext cx="6091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8" name="Rectangle 30"/>
          <p:cNvSpPr>
            <a:spLocks noChangeArrowheads="1"/>
          </p:cNvSpPr>
          <p:nvPr/>
        </p:nvSpPr>
        <p:spPr bwMode="auto">
          <a:xfrm>
            <a:off x="6181025" y="3612077"/>
            <a:ext cx="338138" cy="3556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31"/>
          <p:cNvSpPr>
            <a:spLocks noChangeArrowheads="1"/>
          </p:cNvSpPr>
          <p:nvPr/>
        </p:nvSpPr>
        <p:spPr bwMode="auto">
          <a:xfrm>
            <a:off x="6192138" y="3667639"/>
            <a:ext cx="6091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7271639" y="3612077"/>
            <a:ext cx="409575" cy="3556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7282750" y="3667639"/>
            <a:ext cx="6091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12" name="Rectangle 34"/>
          <p:cNvSpPr>
            <a:spLocks noChangeArrowheads="1"/>
          </p:cNvSpPr>
          <p:nvPr/>
        </p:nvSpPr>
        <p:spPr bwMode="auto">
          <a:xfrm>
            <a:off x="6928738" y="3612077"/>
            <a:ext cx="342900" cy="3556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35"/>
          <p:cNvSpPr>
            <a:spLocks noChangeArrowheads="1"/>
          </p:cNvSpPr>
          <p:nvPr/>
        </p:nvSpPr>
        <p:spPr bwMode="auto">
          <a:xfrm>
            <a:off x="6992238" y="3667639"/>
            <a:ext cx="12182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7681214" y="3612077"/>
            <a:ext cx="338137" cy="3556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38"/>
          <p:cNvSpPr>
            <a:spLocks noChangeArrowheads="1"/>
          </p:cNvSpPr>
          <p:nvPr/>
        </p:nvSpPr>
        <p:spPr bwMode="auto">
          <a:xfrm>
            <a:off x="7692325" y="3667639"/>
            <a:ext cx="6091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16" name="Rectangle 39"/>
          <p:cNvSpPr>
            <a:spLocks noChangeArrowheads="1"/>
          </p:cNvSpPr>
          <p:nvPr/>
        </p:nvSpPr>
        <p:spPr bwMode="auto">
          <a:xfrm>
            <a:off x="8973439" y="4496315"/>
            <a:ext cx="409575" cy="354013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40"/>
          <p:cNvSpPr>
            <a:spLocks noChangeArrowheads="1"/>
          </p:cNvSpPr>
          <p:nvPr/>
        </p:nvSpPr>
        <p:spPr bwMode="auto">
          <a:xfrm>
            <a:off x="8984550" y="4551877"/>
            <a:ext cx="6091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18" name="Rectangle 41"/>
          <p:cNvSpPr>
            <a:spLocks noChangeArrowheads="1"/>
          </p:cNvSpPr>
          <p:nvPr/>
        </p:nvSpPr>
        <p:spPr bwMode="auto">
          <a:xfrm>
            <a:off x="8635300" y="4496315"/>
            <a:ext cx="338138" cy="354013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42"/>
          <p:cNvSpPr>
            <a:spLocks noChangeArrowheads="1"/>
          </p:cNvSpPr>
          <p:nvPr/>
        </p:nvSpPr>
        <p:spPr bwMode="auto">
          <a:xfrm>
            <a:off x="8646413" y="4551877"/>
            <a:ext cx="18274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1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0" name="Rectangle 44"/>
          <p:cNvSpPr>
            <a:spLocks noChangeArrowheads="1"/>
          </p:cNvSpPr>
          <p:nvPr/>
        </p:nvSpPr>
        <p:spPr bwMode="auto">
          <a:xfrm>
            <a:off x="9383013" y="4496315"/>
            <a:ext cx="342900" cy="354013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45"/>
          <p:cNvSpPr>
            <a:spLocks noChangeArrowheads="1"/>
          </p:cNvSpPr>
          <p:nvPr/>
        </p:nvSpPr>
        <p:spPr bwMode="auto">
          <a:xfrm>
            <a:off x="9394125" y="4551877"/>
            <a:ext cx="6091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2" name="Rectangle 46"/>
          <p:cNvSpPr>
            <a:spLocks noChangeArrowheads="1"/>
          </p:cNvSpPr>
          <p:nvPr/>
        </p:nvSpPr>
        <p:spPr bwMode="auto">
          <a:xfrm>
            <a:off x="8973439" y="3612077"/>
            <a:ext cx="409575" cy="3556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47"/>
          <p:cNvSpPr>
            <a:spLocks noChangeArrowheads="1"/>
          </p:cNvSpPr>
          <p:nvPr/>
        </p:nvSpPr>
        <p:spPr bwMode="auto">
          <a:xfrm>
            <a:off x="8984550" y="3667639"/>
            <a:ext cx="6091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4" name="Rectangle 48"/>
          <p:cNvSpPr>
            <a:spLocks noChangeArrowheads="1"/>
          </p:cNvSpPr>
          <p:nvPr/>
        </p:nvSpPr>
        <p:spPr bwMode="auto">
          <a:xfrm>
            <a:off x="8635300" y="3612077"/>
            <a:ext cx="338138" cy="3556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49"/>
          <p:cNvSpPr>
            <a:spLocks noChangeArrowheads="1"/>
          </p:cNvSpPr>
          <p:nvPr/>
        </p:nvSpPr>
        <p:spPr bwMode="auto">
          <a:xfrm>
            <a:off x="8646413" y="3667639"/>
            <a:ext cx="18274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1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6" name="Rectangle 51"/>
          <p:cNvSpPr>
            <a:spLocks noChangeArrowheads="1"/>
          </p:cNvSpPr>
          <p:nvPr/>
        </p:nvSpPr>
        <p:spPr bwMode="auto">
          <a:xfrm>
            <a:off x="9383013" y="3612077"/>
            <a:ext cx="342900" cy="3556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52"/>
          <p:cNvSpPr>
            <a:spLocks noChangeArrowheads="1"/>
          </p:cNvSpPr>
          <p:nvPr/>
        </p:nvSpPr>
        <p:spPr bwMode="auto">
          <a:xfrm>
            <a:off x="9394125" y="3677164"/>
            <a:ext cx="24526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宋体" charset="0"/>
              </a:rPr>
              <a:t>∧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9638600" y="3661289"/>
            <a:ext cx="6091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9" name="Rectangle 54"/>
          <p:cNvSpPr>
            <a:spLocks noChangeArrowheads="1"/>
          </p:cNvSpPr>
          <p:nvPr/>
        </p:nvSpPr>
        <p:spPr bwMode="auto">
          <a:xfrm>
            <a:off x="8975026" y="5369440"/>
            <a:ext cx="409575" cy="354013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55"/>
          <p:cNvSpPr>
            <a:spLocks noChangeArrowheads="1"/>
          </p:cNvSpPr>
          <p:nvPr/>
        </p:nvSpPr>
        <p:spPr bwMode="auto">
          <a:xfrm>
            <a:off x="8944864" y="5461515"/>
            <a:ext cx="3879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600" b="1">
                <a:solidFill>
                  <a:srgbClr val="000000"/>
                </a:solidFill>
                <a:latin typeface="Times New Roman" charset="0"/>
              </a:rPr>
              <a:t>data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31" name="Rectangle 56"/>
          <p:cNvSpPr>
            <a:spLocks noChangeArrowheads="1"/>
          </p:cNvSpPr>
          <p:nvPr/>
        </p:nvSpPr>
        <p:spPr bwMode="auto">
          <a:xfrm>
            <a:off x="9329038" y="5447228"/>
            <a:ext cx="512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6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32" name="Rectangle 57"/>
          <p:cNvSpPr>
            <a:spLocks noChangeArrowheads="1"/>
          </p:cNvSpPr>
          <p:nvPr/>
        </p:nvSpPr>
        <p:spPr bwMode="auto">
          <a:xfrm>
            <a:off x="8636889" y="5371027"/>
            <a:ext cx="338137" cy="354012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58"/>
          <p:cNvSpPr>
            <a:spLocks noChangeArrowheads="1"/>
          </p:cNvSpPr>
          <p:nvPr/>
        </p:nvSpPr>
        <p:spPr bwMode="auto">
          <a:xfrm>
            <a:off x="8692450" y="5426589"/>
            <a:ext cx="18274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0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34" name="Rectangle 60"/>
          <p:cNvSpPr>
            <a:spLocks noChangeArrowheads="1"/>
          </p:cNvSpPr>
          <p:nvPr/>
        </p:nvSpPr>
        <p:spPr bwMode="auto">
          <a:xfrm>
            <a:off x="9384600" y="5371027"/>
            <a:ext cx="342900" cy="354012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61"/>
          <p:cNvSpPr>
            <a:spLocks noChangeArrowheads="1"/>
          </p:cNvSpPr>
          <p:nvPr/>
        </p:nvSpPr>
        <p:spPr bwMode="auto">
          <a:xfrm>
            <a:off x="9395713" y="5426589"/>
            <a:ext cx="6091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5636513" y="3481902"/>
            <a:ext cx="54204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dirty="0">
                <a:solidFill>
                  <a:srgbClr val="000000"/>
                </a:solidFill>
                <a:latin typeface="+mn-lt"/>
              </a:rPr>
              <a:t>head</a:t>
            </a:r>
            <a:endParaRPr lang="en-US" altLang="zh-CN" dirty="0">
              <a:latin typeface="+mn-lt"/>
            </a:endParaRPr>
          </a:p>
        </p:txBody>
      </p:sp>
      <p:sp>
        <p:nvSpPr>
          <p:cNvPr id="37" name="Rectangle 63"/>
          <p:cNvSpPr>
            <a:spLocks noChangeArrowheads="1"/>
          </p:cNvSpPr>
          <p:nvPr/>
        </p:nvSpPr>
        <p:spPr bwMode="auto">
          <a:xfrm>
            <a:off x="6084188" y="3481902"/>
            <a:ext cx="6091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38" name="Freeform 64"/>
          <p:cNvSpPr>
            <a:spLocks noEditPoints="1"/>
          </p:cNvSpPr>
          <p:nvPr/>
        </p:nvSpPr>
        <p:spPr bwMode="auto">
          <a:xfrm>
            <a:off x="6373113" y="3721615"/>
            <a:ext cx="419100" cy="136525"/>
          </a:xfrm>
          <a:custGeom>
            <a:avLst/>
            <a:gdLst>
              <a:gd name="T0" fmla="*/ 2147483647 w 264"/>
              <a:gd name="T1" fmla="*/ 2147483647 h 86"/>
              <a:gd name="T2" fmla="*/ 2147483647 w 264"/>
              <a:gd name="T3" fmla="*/ 2147483647 h 86"/>
              <a:gd name="T4" fmla="*/ 2147483647 w 264"/>
              <a:gd name="T5" fmla="*/ 2147483647 h 86"/>
              <a:gd name="T6" fmla="*/ 2147483647 w 264"/>
              <a:gd name="T7" fmla="*/ 2147483647 h 86"/>
              <a:gd name="T8" fmla="*/ 2147483647 w 264"/>
              <a:gd name="T9" fmla="*/ 2147483647 h 86"/>
              <a:gd name="T10" fmla="*/ 2147483647 w 264"/>
              <a:gd name="T11" fmla="*/ 2147483647 h 86"/>
              <a:gd name="T12" fmla="*/ 2147483647 w 264"/>
              <a:gd name="T13" fmla="*/ 2147483647 h 86"/>
              <a:gd name="T14" fmla="*/ 2147483647 w 264"/>
              <a:gd name="T15" fmla="*/ 2147483647 h 86"/>
              <a:gd name="T16" fmla="*/ 2147483647 w 264"/>
              <a:gd name="T17" fmla="*/ 2147483647 h 86"/>
              <a:gd name="T18" fmla="*/ 2147483647 w 264"/>
              <a:gd name="T19" fmla="*/ 2147483647 h 86"/>
              <a:gd name="T20" fmla="*/ 2147483647 w 264"/>
              <a:gd name="T21" fmla="*/ 2147483647 h 86"/>
              <a:gd name="T22" fmla="*/ 2147483647 w 264"/>
              <a:gd name="T23" fmla="*/ 2147483647 h 86"/>
              <a:gd name="T24" fmla="*/ 2147483647 w 264"/>
              <a:gd name="T25" fmla="*/ 2147483647 h 86"/>
              <a:gd name="T26" fmla="*/ 0 w 264"/>
              <a:gd name="T27" fmla="*/ 2147483647 h 86"/>
              <a:gd name="T28" fmla="*/ 0 w 264"/>
              <a:gd name="T29" fmla="*/ 2147483647 h 86"/>
              <a:gd name="T30" fmla="*/ 0 w 264"/>
              <a:gd name="T31" fmla="*/ 2147483647 h 86"/>
              <a:gd name="T32" fmla="*/ 2147483647 w 264"/>
              <a:gd name="T33" fmla="*/ 2147483647 h 86"/>
              <a:gd name="T34" fmla="*/ 2147483647 w 264"/>
              <a:gd name="T35" fmla="*/ 2147483647 h 86"/>
              <a:gd name="T36" fmla="*/ 2147483647 w 264"/>
              <a:gd name="T37" fmla="*/ 2147483647 h 86"/>
              <a:gd name="T38" fmla="*/ 2147483647 w 264"/>
              <a:gd name="T39" fmla="*/ 2147483647 h 86"/>
              <a:gd name="T40" fmla="*/ 2147483647 w 264"/>
              <a:gd name="T41" fmla="*/ 0 h 86"/>
              <a:gd name="T42" fmla="*/ 2147483647 w 264"/>
              <a:gd name="T43" fmla="*/ 2147483647 h 86"/>
              <a:gd name="T44" fmla="*/ 2147483647 w 264"/>
              <a:gd name="T45" fmla="*/ 2147483647 h 86"/>
              <a:gd name="T46" fmla="*/ 2147483647 w 264"/>
              <a:gd name="T47" fmla="*/ 0 h 8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264"/>
              <a:gd name="T73" fmla="*/ 0 h 86"/>
              <a:gd name="T74" fmla="*/ 264 w 264"/>
              <a:gd name="T75" fmla="*/ 86 h 8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264" h="86">
                <a:moveTo>
                  <a:pt x="7" y="35"/>
                </a:moveTo>
                <a:lnTo>
                  <a:pt x="192" y="35"/>
                </a:lnTo>
                <a:lnTo>
                  <a:pt x="195" y="35"/>
                </a:lnTo>
                <a:lnTo>
                  <a:pt x="199" y="38"/>
                </a:lnTo>
                <a:lnTo>
                  <a:pt x="202" y="41"/>
                </a:lnTo>
                <a:lnTo>
                  <a:pt x="199" y="45"/>
                </a:lnTo>
                <a:lnTo>
                  <a:pt x="199" y="48"/>
                </a:lnTo>
                <a:lnTo>
                  <a:pt x="195" y="48"/>
                </a:lnTo>
                <a:lnTo>
                  <a:pt x="192" y="48"/>
                </a:lnTo>
                <a:lnTo>
                  <a:pt x="7" y="48"/>
                </a:lnTo>
                <a:lnTo>
                  <a:pt x="3" y="48"/>
                </a:lnTo>
                <a:lnTo>
                  <a:pt x="0" y="45"/>
                </a:lnTo>
                <a:lnTo>
                  <a:pt x="0" y="41"/>
                </a:lnTo>
                <a:lnTo>
                  <a:pt x="0" y="38"/>
                </a:lnTo>
                <a:lnTo>
                  <a:pt x="3" y="38"/>
                </a:lnTo>
                <a:lnTo>
                  <a:pt x="3" y="35"/>
                </a:lnTo>
                <a:lnTo>
                  <a:pt x="7" y="35"/>
                </a:lnTo>
                <a:close/>
                <a:moveTo>
                  <a:pt x="178" y="0"/>
                </a:moveTo>
                <a:lnTo>
                  <a:pt x="264" y="41"/>
                </a:lnTo>
                <a:lnTo>
                  <a:pt x="178" y="86"/>
                </a:lnTo>
                <a:lnTo>
                  <a:pt x="178" y="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" name="Freeform 65"/>
          <p:cNvSpPr>
            <a:spLocks noEditPoints="1"/>
          </p:cNvSpPr>
          <p:nvPr/>
        </p:nvSpPr>
        <p:spPr bwMode="auto">
          <a:xfrm>
            <a:off x="8008238" y="3721615"/>
            <a:ext cx="627062" cy="136525"/>
          </a:xfrm>
          <a:custGeom>
            <a:avLst/>
            <a:gdLst>
              <a:gd name="T0" fmla="*/ 2147483647 w 395"/>
              <a:gd name="T1" fmla="*/ 2147483647 h 86"/>
              <a:gd name="T2" fmla="*/ 2147483647 w 395"/>
              <a:gd name="T3" fmla="*/ 2147483647 h 86"/>
              <a:gd name="T4" fmla="*/ 2147483647 w 395"/>
              <a:gd name="T5" fmla="*/ 2147483647 h 86"/>
              <a:gd name="T6" fmla="*/ 2147483647 w 395"/>
              <a:gd name="T7" fmla="*/ 2147483647 h 86"/>
              <a:gd name="T8" fmla="*/ 2147483647 w 395"/>
              <a:gd name="T9" fmla="*/ 2147483647 h 86"/>
              <a:gd name="T10" fmla="*/ 2147483647 w 395"/>
              <a:gd name="T11" fmla="*/ 2147483647 h 86"/>
              <a:gd name="T12" fmla="*/ 2147483647 w 395"/>
              <a:gd name="T13" fmla="*/ 2147483647 h 86"/>
              <a:gd name="T14" fmla="*/ 2147483647 w 395"/>
              <a:gd name="T15" fmla="*/ 2147483647 h 86"/>
              <a:gd name="T16" fmla="*/ 2147483647 w 395"/>
              <a:gd name="T17" fmla="*/ 2147483647 h 86"/>
              <a:gd name="T18" fmla="*/ 2147483647 w 395"/>
              <a:gd name="T19" fmla="*/ 2147483647 h 86"/>
              <a:gd name="T20" fmla="*/ 2147483647 w 395"/>
              <a:gd name="T21" fmla="*/ 2147483647 h 86"/>
              <a:gd name="T22" fmla="*/ 2147483647 w 395"/>
              <a:gd name="T23" fmla="*/ 2147483647 h 86"/>
              <a:gd name="T24" fmla="*/ 2147483647 w 395"/>
              <a:gd name="T25" fmla="*/ 2147483647 h 86"/>
              <a:gd name="T26" fmla="*/ 0 w 395"/>
              <a:gd name="T27" fmla="*/ 2147483647 h 86"/>
              <a:gd name="T28" fmla="*/ 0 w 395"/>
              <a:gd name="T29" fmla="*/ 2147483647 h 86"/>
              <a:gd name="T30" fmla="*/ 0 w 395"/>
              <a:gd name="T31" fmla="*/ 2147483647 h 86"/>
              <a:gd name="T32" fmla="*/ 2147483647 w 395"/>
              <a:gd name="T33" fmla="*/ 2147483647 h 86"/>
              <a:gd name="T34" fmla="*/ 2147483647 w 395"/>
              <a:gd name="T35" fmla="*/ 2147483647 h 86"/>
              <a:gd name="T36" fmla="*/ 2147483647 w 395"/>
              <a:gd name="T37" fmla="*/ 2147483647 h 86"/>
              <a:gd name="T38" fmla="*/ 2147483647 w 395"/>
              <a:gd name="T39" fmla="*/ 2147483647 h 86"/>
              <a:gd name="T40" fmla="*/ 2147483647 w 395"/>
              <a:gd name="T41" fmla="*/ 0 h 86"/>
              <a:gd name="T42" fmla="*/ 2147483647 w 395"/>
              <a:gd name="T43" fmla="*/ 2147483647 h 86"/>
              <a:gd name="T44" fmla="*/ 2147483647 w 395"/>
              <a:gd name="T45" fmla="*/ 2147483647 h 86"/>
              <a:gd name="T46" fmla="*/ 2147483647 w 395"/>
              <a:gd name="T47" fmla="*/ 0 h 8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395"/>
              <a:gd name="T73" fmla="*/ 0 h 86"/>
              <a:gd name="T74" fmla="*/ 395 w 395"/>
              <a:gd name="T75" fmla="*/ 86 h 8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395" h="86">
                <a:moveTo>
                  <a:pt x="7" y="35"/>
                </a:moveTo>
                <a:lnTo>
                  <a:pt x="323" y="35"/>
                </a:lnTo>
                <a:lnTo>
                  <a:pt x="326" y="35"/>
                </a:lnTo>
                <a:lnTo>
                  <a:pt x="326" y="38"/>
                </a:lnTo>
                <a:lnTo>
                  <a:pt x="330" y="38"/>
                </a:lnTo>
                <a:lnTo>
                  <a:pt x="330" y="41"/>
                </a:lnTo>
                <a:lnTo>
                  <a:pt x="330" y="45"/>
                </a:lnTo>
                <a:lnTo>
                  <a:pt x="326" y="48"/>
                </a:lnTo>
                <a:lnTo>
                  <a:pt x="323" y="48"/>
                </a:lnTo>
                <a:lnTo>
                  <a:pt x="7" y="48"/>
                </a:lnTo>
                <a:lnTo>
                  <a:pt x="4" y="48"/>
                </a:lnTo>
                <a:lnTo>
                  <a:pt x="0" y="45"/>
                </a:lnTo>
                <a:lnTo>
                  <a:pt x="0" y="41"/>
                </a:lnTo>
                <a:lnTo>
                  <a:pt x="0" y="38"/>
                </a:lnTo>
                <a:lnTo>
                  <a:pt x="4" y="38"/>
                </a:lnTo>
                <a:lnTo>
                  <a:pt x="4" y="35"/>
                </a:lnTo>
                <a:lnTo>
                  <a:pt x="7" y="35"/>
                </a:lnTo>
                <a:close/>
                <a:moveTo>
                  <a:pt x="309" y="0"/>
                </a:moveTo>
                <a:lnTo>
                  <a:pt x="395" y="41"/>
                </a:lnTo>
                <a:lnTo>
                  <a:pt x="309" y="86"/>
                </a:lnTo>
                <a:lnTo>
                  <a:pt x="309" y="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" name="Freeform 66"/>
          <p:cNvSpPr>
            <a:spLocks noEditPoints="1"/>
          </p:cNvSpPr>
          <p:nvPr/>
        </p:nvSpPr>
        <p:spPr bwMode="auto">
          <a:xfrm>
            <a:off x="9181401" y="3777178"/>
            <a:ext cx="136525" cy="719137"/>
          </a:xfrm>
          <a:custGeom>
            <a:avLst/>
            <a:gdLst>
              <a:gd name="T0" fmla="*/ 2147483647 w 86"/>
              <a:gd name="T1" fmla="*/ 2147483647 h 453"/>
              <a:gd name="T2" fmla="*/ 2147483647 w 86"/>
              <a:gd name="T3" fmla="*/ 2147483647 h 453"/>
              <a:gd name="T4" fmla="*/ 2147483647 w 86"/>
              <a:gd name="T5" fmla="*/ 2147483647 h 453"/>
              <a:gd name="T6" fmla="*/ 2147483647 w 86"/>
              <a:gd name="T7" fmla="*/ 2147483647 h 453"/>
              <a:gd name="T8" fmla="*/ 2147483647 w 86"/>
              <a:gd name="T9" fmla="*/ 2147483647 h 453"/>
              <a:gd name="T10" fmla="*/ 2147483647 w 86"/>
              <a:gd name="T11" fmla="*/ 2147483647 h 453"/>
              <a:gd name="T12" fmla="*/ 2147483647 w 86"/>
              <a:gd name="T13" fmla="*/ 2147483647 h 453"/>
              <a:gd name="T14" fmla="*/ 2147483647 w 86"/>
              <a:gd name="T15" fmla="*/ 2147483647 h 453"/>
              <a:gd name="T16" fmla="*/ 2147483647 w 86"/>
              <a:gd name="T17" fmla="*/ 2147483647 h 453"/>
              <a:gd name="T18" fmla="*/ 2147483647 w 86"/>
              <a:gd name="T19" fmla="*/ 2147483647 h 453"/>
              <a:gd name="T20" fmla="*/ 2147483647 w 86"/>
              <a:gd name="T21" fmla="*/ 2147483647 h 453"/>
              <a:gd name="T22" fmla="*/ 2147483647 w 86"/>
              <a:gd name="T23" fmla="*/ 2147483647 h 453"/>
              <a:gd name="T24" fmla="*/ 2147483647 w 86"/>
              <a:gd name="T25" fmla="*/ 2147483647 h 453"/>
              <a:gd name="T26" fmla="*/ 2147483647 w 86"/>
              <a:gd name="T27" fmla="*/ 0 h 453"/>
              <a:gd name="T28" fmla="*/ 2147483647 w 86"/>
              <a:gd name="T29" fmla="*/ 0 h 453"/>
              <a:gd name="T30" fmla="*/ 2147483647 w 86"/>
              <a:gd name="T31" fmla="*/ 0 h 453"/>
              <a:gd name="T32" fmla="*/ 2147483647 w 86"/>
              <a:gd name="T33" fmla="*/ 2147483647 h 453"/>
              <a:gd name="T34" fmla="*/ 2147483647 w 86"/>
              <a:gd name="T35" fmla="*/ 2147483647 h 453"/>
              <a:gd name="T36" fmla="*/ 2147483647 w 86"/>
              <a:gd name="T37" fmla="*/ 2147483647 h 453"/>
              <a:gd name="T38" fmla="*/ 2147483647 w 86"/>
              <a:gd name="T39" fmla="*/ 2147483647 h 453"/>
              <a:gd name="T40" fmla="*/ 2147483647 w 86"/>
              <a:gd name="T41" fmla="*/ 2147483647 h 453"/>
              <a:gd name="T42" fmla="*/ 2147483647 w 86"/>
              <a:gd name="T43" fmla="*/ 2147483647 h 453"/>
              <a:gd name="T44" fmla="*/ 0 w 86"/>
              <a:gd name="T45" fmla="*/ 2147483647 h 453"/>
              <a:gd name="T46" fmla="*/ 2147483647 w 86"/>
              <a:gd name="T47" fmla="*/ 2147483647 h 45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86"/>
              <a:gd name="T73" fmla="*/ 0 h 453"/>
              <a:gd name="T74" fmla="*/ 86 w 86"/>
              <a:gd name="T75" fmla="*/ 453 h 45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86" h="453">
                <a:moveTo>
                  <a:pt x="48" y="6"/>
                </a:moveTo>
                <a:lnTo>
                  <a:pt x="48" y="381"/>
                </a:lnTo>
                <a:lnTo>
                  <a:pt x="48" y="384"/>
                </a:lnTo>
                <a:lnTo>
                  <a:pt x="48" y="388"/>
                </a:lnTo>
                <a:lnTo>
                  <a:pt x="44" y="388"/>
                </a:lnTo>
                <a:lnTo>
                  <a:pt x="41" y="388"/>
                </a:lnTo>
                <a:lnTo>
                  <a:pt x="37" y="388"/>
                </a:lnTo>
                <a:lnTo>
                  <a:pt x="34" y="384"/>
                </a:lnTo>
                <a:lnTo>
                  <a:pt x="34" y="381"/>
                </a:lnTo>
                <a:lnTo>
                  <a:pt x="34" y="6"/>
                </a:lnTo>
                <a:lnTo>
                  <a:pt x="34" y="3"/>
                </a:lnTo>
                <a:lnTo>
                  <a:pt x="37" y="3"/>
                </a:lnTo>
                <a:lnTo>
                  <a:pt x="37" y="0"/>
                </a:lnTo>
                <a:lnTo>
                  <a:pt x="41" y="0"/>
                </a:lnTo>
                <a:lnTo>
                  <a:pt x="44" y="0"/>
                </a:lnTo>
                <a:lnTo>
                  <a:pt x="48" y="3"/>
                </a:lnTo>
                <a:lnTo>
                  <a:pt x="48" y="6"/>
                </a:lnTo>
                <a:close/>
                <a:moveTo>
                  <a:pt x="86" y="367"/>
                </a:moveTo>
                <a:lnTo>
                  <a:pt x="41" y="453"/>
                </a:lnTo>
                <a:lnTo>
                  <a:pt x="0" y="367"/>
                </a:lnTo>
                <a:lnTo>
                  <a:pt x="86" y="367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Line 67"/>
          <p:cNvSpPr>
            <a:spLocks noChangeShapeType="1"/>
          </p:cNvSpPr>
          <p:nvPr/>
        </p:nvSpPr>
        <p:spPr bwMode="auto">
          <a:xfrm>
            <a:off x="7408164" y="3786703"/>
            <a:ext cx="1587" cy="17732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Freeform 68"/>
          <p:cNvSpPr>
            <a:spLocks noEditPoints="1"/>
          </p:cNvSpPr>
          <p:nvPr/>
        </p:nvSpPr>
        <p:spPr bwMode="auto">
          <a:xfrm>
            <a:off x="7397050" y="5482153"/>
            <a:ext cx="1238250" cy="136525"/>
          </a:xfrm>
          <a:custGeom>
            <a:avLst/>
            <a:gdLst>
              <a:gd name="T0" fmla="*/ 2147483647 w 780"/>
              <a:gd name="T1" fmla="*/ 2147483647 h 86"/>
              <a:gd name="T2" fmla="*/ 2147483647 w 780"/>
              <a:gd name="T3" fmla="*/ 2147483647 h 86"/>
              <a:gd name="T4" fmla="*/ 2147483647 w 780"/>
              <a:gd name="T5" fmla="*/ 2147483647 h 86"/>
              <a:gd name="T6" fmla="*/ 2147483647 w 780"/>
              <a:gd name="T7" fmla="*/ 2147483647 h 86"/>
              <a:gd name="T8" fmla="*/ 2147483647 w 780"/>
              <a:gd name="T9" fmla="*/ 2147483647 h 86"/>
              <a:gd name="T10" fmla="*/ 2147483647 w 780"/>
              <a:gd name="T11" fmla="*/ 2147483647 h 86"/>
              <a:gd name="T12" fmla="*/ 2147483647 w 780"/>
              <a:gd name="T13" fmla="*/ 2147483647 h 86"/>
              <a:gd name="T14" fmla="*/ 2147483647 w 780"/>
              <a:gd name="T15" fmla="*/ 2147483647 h 86"/>
              <a:gd name="T16" fmla="*/ 2147483647 w 780"/>
              <a:gd name="T17" fmla="*/ 2147483647 h 86"/>
              <a:gd name="T18" fmla="*/ 2147483647 w 780"/>
              <a:gd name="T19" fmla="*/ 2147483647 h 86"/>
              <a:gd name="T20" fmla="*/ 2147483647 w 780"/>
              <a:gd name="T21" fmla="*/ 2147483647 h 86"/>
              <a:gd name="T22" fmla="*/ 2147483647 w 780"/>
              <a:gd name="T23" fmla="*/ 2147483647 h 86"/>
              <a:gd name="T24" fmla="*/ 0 w 780"/>
              <a:gd name="T25" fmla="*/ 2147483647 h 86"/>
              <a:gd name="T26" fmla="*/ 0 w 780"/>
              <a:gd name="T27" fmla="*/ 2147483647 h 86"/>
              <a:gd name="T28" fmla="*/ 0 w 780"/>
              <a:gd name="T29" fmla="*/ 2147483647 h 86"/>
              <a:gd name="T30" fmla="*/ 0 w 780"/>
              <a:gd name="T31" fmla="*/ 2147483647 h 86"/>
              <a:gd name="T32" fmla="*/ 0 w 780"/>
              <a:gd name="T33" fmla="*/ 2147483647 h 86"/>
              <a:gd name="T34" fmla="*/ 2147483647 w 780"/>
              <a:gd name="T35" fmla="*/ 2147483647 h 86"/>
              <a:gd name="T36" fmla="*/ 2147483647 w 780"/>
              <a:gd name="T37" fmla="*/ 2147483647 h 86"/>
              <a:gd name="T38" fmla="*/ 2147483647 w 780"/>
              <a:gd name="T39" fmla="*/ 2147483647 h 86"/>
              <a:gd name="T40" fmla="*/ 2147483647 w 780"/>
              <a:gd name="T41" fmla="*/ 0 h 86"/>
              <a:gd name="T42" fmla="*/ 2147483647 w 780"/>
              <a:gd name="T43" fmla="*/ 2147483647 h 86"/>
              <a:gd name="T44" fmla="*/ 2147483647 w 780"/>
              <a:gd name="T45" fmla="*/ 2147483647 h 86"/>
              <a:gd name="T46" fmla="*/ 2147483647 w 780"/>
              <a:gd name="T47" fmla="*/ 0 h 8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780"/>
              <a:gd name="T73" fmla="*/ 0 h 86"/>
              <a:gd name="T74" fmla="*/ 780 w 780"/>
              <a:gd name="T75" fmla="*/ 86 h 8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780" h="86">
                <a:moveTo>
                  <a:pt x="7" y="34"/>
                </a:moveTo>
                <a:lnTo>
                  <a:pt x="708" y="34"/>
                </a:lnTo>
                <a:lnTo>
                  <a:pt x="711" y="34"/>
                </a:lnTo>
                <a:lnTo>
                  <a:pt x="711" y="37"/>
                </a:lnTo>
                <a:lnTo>
                  <a:pt x="715" y="37"/>
                </a:lnTo>
                <a:lnTo>
                  <a:pt x="715" y="41"/>
                </a:lnTo>
                <a:lnTo>
                  <a:pt x="715" y="44"/>
                </a:lnTo>
                <a:lnTo>
                  <a:pt x="711" y="48"/>
                </a:lnTo>
                <a:lnTo>
                  <a:pt x="708" y="48"/>
                </a:lnTo>
                <a:lnTo>
                  <a:pt x="7" y="48"/>
                </a:lnTo>
                <a:lnTo>
                  <a:pt x="4" y="48"/>
                </a:lnTo>
                <a:lnTo>
                  <a:pt x="0" y="48"/>
                </a:lnTo>
                <a:lnTo>
                  <a:pt x="0" y="44"/>
                </a:lnTo>
                <a:lnTo>
                  <a:pt x="0" y="41"/>
                </a:lnTo>
                <a:lnTo>
                  <a:pt x="0" y="37"/>
                </a:lnTo>
                <a:lnTo>
                  <a:pt x="4" y="34"/>
                </a:lnTo>
                <a:lnTo>
                  <a:pt x="7" y="34"/>
                </a:lnTo>
                <a:close/>
                <a:moveTo>
                  <a:pt x="694" y="0"/>
                </a:moveTo>
                <a:lnTo>
                  <a:pt x="780" y="41"/>
                </a:lnTo>
                <a:lnTo>
                  <a:pt x="694" y="86"/>
                </a:lnTo>
                <a:lnTo>
                  <a:pt x="694" y="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" name="Freeform 69"/>
          <p:cNvSpPr>
            <a:spLocks noEditPoints="1"/>
          </p:cNvSpPr>
          <p:nvPr/>
        </p:nvSpPr>
        <p:spPr bwMode="auto">
          <a:xfrm>
            <a:off x="9181401" y="4666178"/>
            <a:ext cx="136525" cy="719137"/>
          </a:xfrm>
          <a:custGeom>
            <a:avLst/>
            <a:gdLst>
              <a:gd name="T0" fmla="*/ 2147483647 w 86"/>
              <a:gd name="T1" fmla="*/ 2147483647 h 453"/>
              <a:gd name="T2" fmla="*/ 2147483647 w 86"/>
              <a:gd name="T3" fmla="*/ 2147483647 h 453"/>
              <a:gd name="T4" fmla="*/ 2147483647 w 86"/>
              <a:gd name="T5" fmla="*/ 2147483647 h 453"/>
              <a:gd name="T6" fmla="*/ 2147483647 w 86"/>
              <a:gd name="T7" fmla="*/ 2147483647 h 453"/>
              <a:gd name="T8" fmla="*/ 2147483647 w 86"/>
              <a:gd name="T9" fmla="*/ 2147483647 h 453"/>
              <a:gd name="T10" fmla="*/ 2147483647 w 86"/>
              <a:gd name="T11" fmla="*/ 2147483647 h 453"/>
              <a:gd name="T12" fmla="*/ 2147483647 w 86"/>
              <a:gd name="T13" fmla="*/ 2147483647 h 453"/>
              <a:gd name="T14" fmla="*/ 2147483647 w 86"/>
              <a:gd name="T15" fmla="*/ 2147483647 h 453"/>
              <a:gd name="T16" fmla="*/ 2147483647 w 86"/>
              <a:gd name="T17" fmla="*/ 2147483647 h 453"/>
              <a:gd name="T18" fmla="*/ 2147483647 w 86"/>
              <a:gd name="T19" fmla="*/ 2147483647 h 453"/>
              <a:gd name="T20" fmla="*/ 2147483647 w 86"/>
              <a:gd name="T21" fmla="*/ 2147483647 h 453"/>
              <a:gd name="T22" fmla="*/ 2147483647 w 86"/>
              <a:gd name="T23" fmla="*/ 2147483647 h 453"/>
              <a:gd name="T24" fmla="*/ 2147483647 w 86"/>
              <a:gd name="T25" fmla="*/ 0 h 453"/>
              <a:gd name="T26" fmla="*/ 2147483647 w 86"/>
              <a:gd name="T27" fmla="*/ 0 h 453"/>
              <a:gd name="T28" fmla="*/ 2147483647 w 86"/>
              <a:gd name="T29" fmla="*/ 0 h 453"/>
              <a:gd name="T30" fmla="*/ 2147483647 w 86"/>
              <a:gd name="T31" fmla="*/ 0 h 453"/>
              <a:gd name="T32" fmla="*/ 2147483647 w 86"/>
              <a:gd name="T33" fmla="*/ 0 h 453"/>
              <a:gd name="T34" fmla="*/ 2147483647 w 86"/>
              <a:gd name="T35" fmla="*/ 2147483647 h 453"/>
              <a:gd name="T36" fmla="*/ 2147483647 w 86"/>
              <a:gd name="T37" fmla="*/ 2147483647 h 453"/>
              <a:gd name="T38" fmla="*/ 2147483647 w 86"/>
              <a:gd name="T39" fmla="*/ 2147483647 h 453"/>
              <a:gd name="T40" fmla="*/ 2147483647 w 86"/>
              <a:gd name="T41" fmla="*/ 2147483647 h 453"/>
              <a:gd name="T42" fmla="*/ 2147483647 w 86"/>
              <a:gd name="T43" fmla="*/ 2147483647 h 453"/>
              <a:gd name="T44" fmla="*/ 0 w 86"/>
              <a:gd name="T45" fmla="*/ 2147483647 h 453"/>
              <a:gd name="T46" fmla="*/ 2147483647 w 86"/>
              <a:gd name="T47" fmla="*/ 2147483647 h 45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86"/>
              <a:gd name="T73" fmla="*/ 0 h 453"/>
              <a:gd name="T74" fmla="*/ 86 w 86"/>
              <a:gd name="T75" fmla="*/ 453 h 453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86" h="453">
                <a:moveTo>
                  <a:pt x="48" y="6"/>
                </a:moveTo>
                <a:lnTo>
                  <a:pt x="48" y="381"/>
                </a:lnTo>
                <a:lnTo>
                  <a:pt x="48" y="384"/>
                </a:lnTo>
                <a:lnTo>
                  <a:pt x="44" y="388"/>
                </a:lnTo>
                <a:lnTo>
                  <a:pt x="41" y="388"/>
                </a:lnTo>
                <a:lnTo>
                  <a:pt x="37" y="388"/>
                </a:lnTo>
                <a:lnTo>
                  <a:pt x="37" y="384"/>
                </a:lnTo>
                <a:lnTo>
                  <a:pt x="34" y="384"/>
                </a:lnTo>
                <a:lnTo>
                  <a:pt x="34" y="381"/>
                </a:lnTo>
                <a:lnTo>
                  <a:pt x="34" y="6"/>
                </a:lnTo>
                <a:lnTo>
                  <a:pt x="34" y="3"/>
                </a:lnTo>
                <a:lnTo>
                  <a:pt x="37" y="0"/>
                </a:lnTo>
                <a:lnTo>
                  <a:pt x="41" y="0"/>
                </a:lnTo>
                <a:lnTo>
                  <a:pt x="44" y="0"/>
                </a:lnTo>
                <a:lnTo>
                  <a:pt x="48" y="0"/>
                </a:lnTo>
                <a:lnTo>
                  <a:pt x="48" y="3"/>
                </a:lnTo>
                <a:lnTo>
                  <a:pt x="48" y="6"/>
                </a:lnTo>
                <a:close/>
                <a:moveTo>
                  <a:pt x="86" y="367"/>
                </a:moveTo>
                <a:lnTo>
                  <a:pt x="41" y="453"/>
                </a:lnTo>
                <a:lnTo>
                  <a:pt x="0" y="367"/>
                </a:lnTo>
                <a:lnTo>
                  <a:pt x="86" y="367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Rectangle 70"/>
          <p:cNvSpPr>
            <a:spLocks noChangeArrowheads="1"/>
          </p:cNvSpPr>
          <p:nvPr/>
        </p:nvSpPr>
        <p:spPr bwMode="auto">
          <a:xfrm>
            <a:off x="10816526" y="4496315"/>
            <a:ext cx="409575" cy="354013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71"/>
          <p:cNvSpPr>
            <a:spLocks noChangeArrowheads="1"/>
          </p:cNvSpPr>
          <p:nvPr/>
        </p:nvSpPr>
        <p:spPr bwMode="auto">
          <a:xfrm>
            <a:off x="10827638" y="4572515"/>
            <a:ext cx="2984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600" b="1">
                <a:solidFill>
                  <a:srgbClr val="000000"/>
                </a:solidFill>
                <a:latin typeface="Times New Roman" charset="0"/>
              </a:rPr>
              <a:t> D1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46" name="Rectangle 72"/>
          <p:cNvSpPr>
            <a:spLocks noChangeArrowheads="1"/>
          </p:cNvSpPr>
          <p:nvPr/>
        </p:nvSpPr>
        <p:spPr bwMode="auto">
          <a:xfrm>
            <a:off x="11078463" y="4572515"/>
            <a:ext cx="512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6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47" name="Rectangle 73"/>
          <p:cNvSpPr>
            <a:spLocks noChangeArrowheads="1"/>
          </p:cNvSpPr>
          <p:nvPr/>
        </p:nvSpPr>
        <p:spPr bwMode="auto">
          <a:xfrm>
            <a:off x="10473625" y="4496315"/>
            <a:ext cx="342900" cy="354013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Rectangle 74"/>
          <p:cNvSpPr>
            <a:spLocks noChangeArrowheads="1"/>
          </p:cNvSpPr>
          <p:nvPr/>
        </p:nvSpPr>
        <p:spPr bwMode="auto">
          <a:xfrm>
            <a:off x="10484738" y="4551877"/>
            <a:ext cx="18274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0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49" name="Rectangle 76"/>
          <p:cNvSpPr>
            <a:spLocks noChangeArrowheads="1"/>
          </p:cNvSpPr>
          <p:nvPr/>
        </p:nvSpPr>
        <p:spPr bwMode="auto">
          <a:xfrm>
            <a:off x="11226100" y="4496315"/>
            <a:ext cx="338138" cy="354013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Rectangle 77"/>
          <p:cNvSpPr>
            <a:spLocks noChangeArrowheads="1"/>
          </p:cNvSpPr>
          <p:nvPr/>
        </p:nvSpPr>
        <p:spPr bwMode="auto">
          <a:xfrm>
            <a:off x="11237213" y="4561402"/>
            <a:ext cx="24526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宋体" charset="0"/>
              </a:rPr>
              <a:t>∧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51" name="Rectangle 78"/>
          <p:cNvSpPr>
            <a:spLocks noChangeArrowheads="1"/>
          </p:cNvSpPr>
          <p:nvPr/>
        </p:nvSpPr>
        <p:spPr bwMode="auto">
          <a:xfrm>
            <a:off x="11481688" y="4545527"/>
            <a:ext cx="6091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52" name="Freeform 79"/>
          <p:cNvSpPr>
            <a:spLocks noEditPoints="1"/>
          </p:cNvSpPr>
          <p:nvPr/>
        </p:nvSpPr>
        <p:spPr bwMode="auto">
          <a:xfrm>
            <a:off x="9644951" y="4605853"/>
            <a:ext cx="828675" cy="136525"/>
          </a:xfrm>
          <a:custGeom>
            <a:avLst/>
            <a:gdLst>
              <a:gd name="T0" fmla="*/ 2147483647 w 522"/>
              <a:gd name="T1" fmla="*/ 2147483647 h 86"/>
              <a:gd name="T2" fmla="*/ 2147483647 w 522"/>
              <a:gd name="T3" fmla="*/ 2147483647 h 86"/>
              <a:gd name="T4" fmla="*/ 2147483647 w 522"/>
              <a:gd name="T5" fmla="*/ 2147483647 h 86"/>
              <a:gd name="T6" fmla="*/ 2147483647 w 522"/>
              <a:gd name="T7" fmla="*/ 2147483647 h 86"/>
              <a:gd name="T8" fmla="*/ 2147483647 w 522"/>
              <a:gd name="T9" fmla="*/ 2147483647 h 86"/>
              <a:gd name="T10" fmla="*/ 2147483647 w 522"/>
              <a:gd name="T11" fmla="*/ 2147483647 h 86"/>
              <a:gd name="T12" fmla="*/ 2147483647 w 522"/>
              <a:gd name="T13" fmla="*/ 2147483647 h 86"/>
              <a:gd name="T14" fmla="*/ 2147483647 w 522"/>
              <a:gd name="T15" fmla="*/ 2147483647 h 86"/>
              <a:gd name="T16" fmla="*/ 2147483647 w 522"/>
              <a:gd name="T17" fmla="*/ 2147483647 h 86"/>
              <a:gd name="T18" fmla="*/ 2147483647 w 522"/>
              <a:gd name="T19" fmla="*/ 2147483647 h 86"/>
              <a:gd name="T20" fmla="*/ 2147483647 w 522"/>
              <a:gd name="T21" fmla="*/ 2147483647 h 86"/>
              <a:gd name="T22" fmla="*/ 2147483647 w 522"/>
              <a:gd name="T23" fmla="*/ 2147483647 h 86"/>
              <a:gd name="T24" fmla="*/ 2147483647 w 522"/>
              <a:gd name="T25" fmla="*/ 2147483647 h 86"/>
              <a:gd name="T26" fmla="*/ 0 w 522"/>
              <a:gd name="T27" fmla="*/ 2147483647 h 86"/>
              <a:gd name="T28" fmla="*/ 0 w 522"/>
              <a:gd name="T29" fmla="*/ 2147483647 h 86"/>
              <a:gd name="T30" fmla="*/ 0 w 522"/>
              <a:gd name="T31" fmla="*/ 2147483647 h 86"/>
              <a:gd name="T32" fmla="*/ 2147483647 w 522"/>
              <a:gd name="T33" fmla="*/ 2147483647 h 86"/>
              <a:gd name="T34" fmla="*/ 2147483647 w 522"/>
              <a:gd name="T35" fmla="*/ 2147483647 h 86"/>
              <a:gd name="T36" fmla="*/ 2147483647 w 522"/>
              <a:gd name="T37" fmla="*/ 2147483647 h 86"/>
              <a:gd name="T38" fmla="*/ 2147483647 w 522"/>
              <a:gd name="T39" fmla="*/ 2147483647 h 86"/>
              <a:gd name="T40" fmla="*/ 2147483647 w 522"/>
              <a:gd name="T41" fmla="*/ 0 h 86"/>
              <a:gd name="T42" fmla="*/ 2147483647 w 522"/>
              <a:gd name="T43" fmla="*/ 2147483647 h 86"/>
              <a:gd name="T44" fmla="*/ 2147483647 w 522"/>
              <a:gd name="T45" fmla="*/ 2147483647 h 86"/>
              <a:gd name="T46" fmla="*/ 2147483647 w 522"/>
              <a:gd name="T47" fmla="*/ 0 h 8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22"/>
              <a:gd name="T73" fmla="*/ 0 h 86"/>
              <a:gd name="T74" fmla="*/ 522 w 522"/>
              <a:gd name="T75" fmla="*/ 86 h 8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22" h="86">
                <a:moveTo>
                  <a:pt x="6" y="38"/>
                </a:moveTo>
                <a:lnTo>
                  <a:pt x="450" y="38"/>
                </a:lnTo>
                <a:lnTo>
                  <a:pt x="453" y="38"/>
                </a:lnTo>
                <a:lnTo>
                  <a:pt x="456" y="38"/>
                </a:lnTo>
                <a:lnTo>
                  <a:pt x="456" y="41"/>
                </a:lnTo>
                <a:lnTo>
                  <a:pt x="460" y="44"/>
                </a:lnTo>
                <a:lnTo>
                  <a:pt x="456" y="44"/>
                </a:lnTo>
                <a:lnTo>
                  <a:pt x="456" y="48"/>
                </a:lnTo>
                <a:lnTo>
                  <a:pt x="453" y="48"/>
                </a:lnTo>
                <a:lnTo>
                  <a:pt x="450" y="51"/>
                </a:lnTo>
                <a:lnTo>
                  <a:pt x="6" y="51"/>
                </a:lnTo>
                <a:lnTo>
                  <a:pt x="3" y="48"/>
                </a:lnTo>
                <a:lnTo>
                  <a:pt x="0" y="44"/>
                </a:lnTo>
                <a:lnTo>
                  <a:pt x="0" y="41"/>
                </a:lnTo>
                <a:lnTo>
                  <a:pt x="3" y="38"/>
                </a:lnTo>
                <a:lnTo>
                  <a:pt x="6" y="38"/>
                </a:lnTo>
                <a:close/>
                <a:moveTo>
                  <a:pt x="436" y="0"/>
                </a:moveTo>
                <a:lnTo>
                  <a:pt x="522" y="44"/>
                </a:lnTo>
                <a:lnTo>
                  <a:pt x="436" y="86"/>
                </a:lnTo>
                <a:lnTo>
                  <a:pt x="436" y="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80"/>
          <p:cNvSpPr>
            <a:spLocks noChangeArrowheads="1"/>
          </p:cNvSpPr>
          <p:nvPr/>
        </p:nvSpPr>
        <p:spPr bwMode="auto">
          <a:xfrm>
            <a:off x="10816526" y="5390077"/>
            <a:ext cx="409575" cy="3556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81"/>
          <p:cNvSpPr>
            <a:spLocks noChangeArrowheads="1"/>
          </p:cNvSpPr>
          <p:nvPr/>
        </p:nvSpPr>
        <p:spPr bwMode="auto">
          <a:xfrm>
            <a:off x="10827638" y="5466278"/>
            <a:ext cx="2984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600" b="1">
                <a:solidFill>
                  <a:srgbClr val="000000"/>
                </a:solidFill>
                <a:latin typeface="Times New Roman" charset="0"/>
              </a:rPr>
              <a:t> D2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55" name="Rectangle 82"/>
          <p:cNvSpPr>
            <a:spLocks noChangeArrowheads="1"/>
          </p:cNvSpPr>
          <p:nvPr/>
        </p:nvSpPr>
        <p:spPr bwMode="auto">
          <a:xfrm>
            <a:off x="11078463" y="5466278"/>
            <a:ext cx="5129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6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56" name="Rectangle 83"/>
          <p:cNvSpPr>
            <a:spLocks noChangeArrowheads="1"/>
          </p:cNvSpPr>
          <p:nvPr/>
        </p:nvSpPr>
        <p:spPr bwMode="auto">
          <a:xfrm>
            <a:off x="10473625" y="5390077"/>
            <a:ext cx="342900" cy="3556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Rectangle 84"/>
          <p:cNvSpPr>
            <a:spLocks noChangeArrowheads="1"/>
          </p:cNvSpPr>
          <p:nvPr/>
        </p:nvSpPr>
        <p:spPr bwMode="auto">
          <a:xfrm>
            <a:off x="10484738" y="5445639"/>
            <a:ext cx="18274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0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58" name="Rectangle 86"/>
          <p:cNvSpPr>
            <a:spLocks noChangeArrowheads="1"/>
          </p:cNvSpPr>
          <p:nvPr/>
        </p:nvSpPr>
        <p:spPr bwMode="auto">
          <a:xfrm>
            <a:off x="11226100" y="5390077"/>
            <a:ext cx="338138" cy="35560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Rectangle 87"/>
          <p:cNvSpPr>
            <a:spLocks noChangeArrowheads="1"/>
          </p:cNvSpPr>
          <p:nvPr/>
        </p:nvSpPr>
        <p:spPr bwMode="auto">
          <a:xfrm>
            <a:off x="11237213" y="5455164"/>
            <a:ext cx="24526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宋体" charset="0"/>
              </a:rPr>
              <a:t>∧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60" name="Rectangle 88"/>
          <p:cNvSpPr>
            <a:spLocks noChangeArrowheads="1"/>
          </p:cNvSpPr>
          <p:nvPr/>
        </p:nvSpPr>
        <p:spPr bwMode="auto">
          <a:xfrm>
            <a:off x="11481688" y="5439289"/>
            <a:ext cx="6091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61" name="Freeform 89"/>
          <p:cNvSpPr>
            <a:spLocks noEditPoints="1"/>
          </p:cNvSpPr>
          <p:nvPr/>
        </p:nvSpPr>
        <p:spPr bwMode="auto">
          <a:xfrm>
            <a:off x="9644950" y="5505964"/>
            <a:ext cx="795338" cy="134938"/>
          </a:xfrm>
          <a:custGeom>
            <a:avLst/>
            <a:gdLst>
              <a:gd name="T0" fmla="*/ 2147483647 w 501"/>
              <a:gd name="T1" fmla="*/ 2147483647 h 85"/>
              <a:gd name="T2" fmla="*/ 2147483647 w 501"/>
              <a:gd name="T3" fmla="*/ 2147483647 h 85"/>
              <a:gd name="T4" fmla="*/ 2147483647 w 501"/>
              <a:gd name="T5" fmla="*/ 2147483647 h 85"/>
              <a:gd name="T6" fmla="*/ 2147483647 w 501"/>
              <a:gd name="T7" fmla="*/ 2147483647 h 85"/>
              <a:gd name="T8" fmla="*/ 2147483647 w 501"/>
              <a:gd name="T9" fmla="*/ 2147483647 h 85"/>
              <a:gd name="T10" fmla="*/ 2147483647 w 501"/>
              <a:gd name="T11" fmla="*/ 2147483647 h 85"/>
              <a:gd name="T12" fmla="*/ 2147483647 w 501"/>
              <a:gd name="T13" fmla="*/ 2147483647 h 85"/>
              <a:gd name="T14" fmla="*/ 2147483647 w 501"/>
              <a:gd name="T15" fmla="*/ 2147483647 h 85"/>
              <a:gd name="T16" fmla="*/ 2147483647 w 501"/>
              <a:gd name="T17" fmla="*/ 2147483647 h 85"/>
              <a:gd name="T18" fmla="*/ 2147483647 w 501"/>
              <a:gd name="T19" fmla="*/ 2147483647 h 85"/>
              <a:gd name="T20" fmla="*/ 2147483647 w 501"/>
              <a:gd name="T21" fmla="*/ 2147483647 h 85"/>
              <a:gd name="T22" fmla="*/ 2147483647 w 501"/>
              <a:gd name="T23" fmla="*/ 2147483647 h 85"/>
              <a:gd name="T24" fmla="*/ 2147483647 w 501"/>
              <a:gd name="T25" fmla="*/ 2147483647 h 85"/>
              <a:gd name="T26" fmla="*/ 0 w 501"/>
              <a:gd name="T27" fmla="*/ 2147483647 h 85"/>
              <a:gd name="T28" fmla="*/ 0 w 501"/>
              <a:gd name="T29" fmla="*/ 2147483647 h 85"/>
              <a:gd name="T30" fmla="*/ 0 w 501"/>
              <a:gd name="T31" fmla="*/ 2147483647 h 85"/>
              <a:gd name="T32" fmla="*/ 2147483647 w 501"/>
              <a:gd name="T33" fmla="*/ 2147483647 h 85"/>
              <a:gd name="T34" fmla="*/ 2147483647 w 501"/>
              <a:gd name="T35" fmla="*/ 2147483647 h 85"/>
              <a:gd name="T36" fmla="*/ 2147483647 w 501"/>
              <a:gd name="T37" fmla="*/ 2147483647 h 85"/>
              <a:gd name="T38" fmla="*/ 2147483647 w 501"/>
              <a:gd name="T39" fmla="*/ 2147483647 h 85"/>
              <a:gd name="T40" fmla="*/ 2147483647 w 501"/>
              <a:gd name="T41" fmla="*/ 0 h 85"/>
              <a:gd name="T42" fmla="*/ 2147483647 w 501"/>
              <a:gd name="T43" fmla="*/ 2147483647 h 85"/>
              <a:gd name="T44" fmla="*/ 2147483647 w 501"/>
              <a:gd name="T45" fmla="*/ 2147483647 h 85"/>
              <a:gd name="T46" fmla="*/ 2147483647 w 501"/>
              <a:gd name="T47" fmla="*/ 0 h 8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501"/>
              <a:gd name="T73" fmla="*/ 0 h 85"/>
              <a:gd name="T74" fmla="*/ 501 w 501"/>
              <a:gd name="T75" fmla="*/ 85 h 8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501" h="85">
                <a:moveTo>
                  <a:pt x="6" y="37"/>
                </a:moveTo>
                <a:lnTo>
                  <a:pt x="429" y="37"/>
                </a:lnTo>
                <a:lnTo>
                  <a:pt x="432" y="37"/>
                </a:lnTo>
                <a:lnTo>
                  <a:pt x="436" y="41"/>
                </a:lnTo>
                <a:lnTo>
                  <a:pt x="436" y="44"/>
                </a:lnTo>
                <a:lnTo>
                  <a:pt x="432" y="48"/>
                </a:lnTo>
                <a:lnTo>
                  <a:pt x="429" y="51"/>
                </a:lnTo>
                <a:lnTo>
                  <a:pt x="6" y="51"/>
                </a:lnTo>
                <a:lnTo>
                  <a:pt x="3" y="48"/>
                </a:lnTo>
                <a:lnTo>
                  <a:pt x="0" y="44"/>
                </a:lnTo>
                <a:lnTo>
                  <a:pt x="0" y="41"/>
                </a:lnTo>
                <a:lnTo>
                  <a:pt x="3" y="37"/>
                </a:lnTo>
                <a:lnTo>
                  <a:pt x="6" y="37"/>
                </a:lnTo>
                <a:close/>
                <a:moveTo>
                  <a:pt x="415" y="0"/>
                </a:moveTo>
                <a:lnTo>
                  <a:pt x="501" y="44"/>
                </a:lnTo>
                <a:lnTo>
                  <a:pt x="415" y="85"/>
                </a:lnTo>
                <a:lnTo>
                  <a:pt x="415" y="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62" name="Group 106"/>
          <p:cNvGrpSpPr>
            <a:grpSpLocks/>
          </p:cNvGrpSpPr>
          <p:nvPr/>
        </p:nvGrpSpPr>
        <p:grpSpPr bwMode="auto">
          <a:xfrm>
            <a:off x="6355651" y="4056578"/>
            <a:ext cx="2665413" cy="1800225"/>
            <a:chOff x="1360" y="2818"/>
            <a:chExt cx="1679" cy="1134"/>
          </a:xfrm>
        </p:grpSpPr>
        <p:sp>
          <p:nvSpPr>
            <p:cNvPr id="63" name="Line 91"/>
            <p:cNvSpPr>
              <a:spLocks noChangeShapeType="1"/>
            </p:cNvSpPr>
            <p:nvPr/>
          </p:nvSpPr>
          <p:spPr bwMode="auto">
            <a:xfrm>
              <a:off x="1360" y="2818"/>
              <a:ext cx="567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92"/>
            <p:cNvSpPr>
              <a:spLocks noChangeShapeType="1"/>
            </p:cNvSpPr>
            <p:nvPr/>
          </p:nvSpPr>
          <p:spPr bwMode="auto">
            <a:xfrm>
              <a:off x="1927" y="2818"/>
              <a:ext cx="0" cy="1134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93"/>
            <p:cNvSpPr>
              <a:spLocks noChangeShapeType="1"/>
            </p:cNvSpPr>
            <p:nvPr/>
          </p:nvSpPr>
          <p:spPr bwMode="auto">
            <a:xfrm>
              <a:off x="1927" y="3952"/>
              <a:ext cx="1112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Line 94"/>
          <p:cNvSpPr>
            <a:spLocks noChangeShapeType="1"/>
          </p:cNvSpPr>
          <p:nvPr/>
        </p:nvSpPr>
        <p:spPr bwMode="auto">
          <a:xfrm>
            <a:off x="7400225" y="5494852"/>
            <a:ext cx="3067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95"/>
          <p:cNvSpPr>
            <a:spLocks noChangeShapeType="1"/>
          </p:cNvSpPr>
          <p:nvPr/>
        </p:nvSpPr>
        <p:spPr bwMode="auto">
          <a:xfrm>
            <a:off x="9308400" y="5856802"/>
            <a:ext cx="1620838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8" name="Group 108"/>
          <p:cNvGrpSpPr>
            <a:grpSpLocks/>
          </p:cNvGrpSpPr>
          <p:nvPr/>
        </p:nvGrpSpPr>
        <p:grpSpPr bwMode="auto">
          <a:xfrm>
            <a:off x="7652638" y="4091503"/>
            <a:ext cx="1439862" cy="1296987"/>
            <a:chOff x="2177" y="2840"/>
            <a:chExt cx="907" cy="817"/>
          </a:xfrm>
        </p:grpSpPr>
        <p:sp>
          <p:nvSpPr>
            <p:cNvPr id="69" name="Line 96"/>
            <p:cNvSpPr>
              <a:spLocks noChangeShapeType="1"/>
            </p:cNvSpPr>
            <p:nvPr/>
          </p:nvSpPr>
          <p:spPr bwMode="auto">
            <a:xfrm>
              <a:off x="2177" y="2840"/>
              <a:ext cx="907" cy="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97"/>
            <p:cNvSpPr>
              <a:spLocks noChangeShapeType="1"/>
            </p:cNvSpPr>
            <p:nvPr/>
          </p:nvSpPr>
          <p:spPr bwMode="auto">
            <a:xfrm>
              <a:off x="3084" y="2840"/>
              <a:ext cx="0" cy="25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98"/>
            <p:cNvSpPr>
              <a:spLocks noChangeShapeType="1"/>
            </p:cNvSpPr>
            <p:nvPr/>
          </p:nvSpPr>
          <p:spPr bwMode="auto">
            <a:xfrm>
              <a:off x="3084" y="3317"/>
              <a:ext cx="0" cy="3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Group 102"/>
          <p:cNvGrpSpPr>
            <a:grpSpLocks/>
          </p:cNvGrpSpPr>
          <p:nvPr/>
        </p:nvGrpSpPr>
        <p:grpSpPr bwMode="auto">
          <a:xfrm>
            <a:off x="9251250" y="4682053"/>
            <a:ext cx="1728788" cy="720725"/>
            <a:chOff x="3243" y="3203"/>
            <a:chExt cx="1089" cy="454"/>
          </a:xfrm>
        </p:grpSpPr>
        <p:sp>
          <p:nvSpPr>
            <p:cNvPr id="73" name="Line 99"/>
            <p:cNvSpPr>
              <a:spLocks noChangeShapeType="1"/>
            </p:cNvSpPr>
            <p:nvPr/>
          </p:nvSpPr>
          <p:spPr bwMode="auto">
            <a:xfrm>
              <a:off x="3243" y="3203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00"/>
            <p:cNvSpPr>
              <a:spLocks noChangeShapeType="1"/>
            </p:cNvSpPr>
            <p:nvPr/>
          </p:nvSpPr>
          <p:spPr bwMode="auto">
            <a:xfrm>
              <a:off x="3243" y="3453"/>
              <a:ext cx="10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01"/>
            <p:cNvSpPr>
              <a:spLocks noChangeShapeType="1"/>
            </p:cNvSpPr>
            <p:nvPr/>
          </p:nvSpPr>
          <p:spPr bwMode="auto">
            <a:xfrm>
              <a:off x="4332" y="3453"/>
              <a:ext cx="0" cy="2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6" name="Line 103"/>
          <p:cNvSpPr>
            <a:spLocks noChangeShapeType="1"/>
          </p:cNvSpPr>
          <p:nvPr/>
        </p:nvSpPr>
        <p:spPr bwMode="auto">
          <a:xfrm>
            <a:off x="9467150" y="4909064"/>
            <a:ext cx="1479550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104"/>
          <p:cNvSpPr>
            <a:spLocks noChangeShapeType="1"/>
          </p:cNvSpPr>
          <p:nvPr/>
        </p:nvSpPr>
        <p:spPr bwMode="auto">
          <a:xfrm>
            <a:off x="9421113" y="4112139"/>
            <a:ext cx="436562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Text Box 105"/>
          <p:cNvSpPr txBox="1">
            <a:spLocks noChangeArrowheads="1"/>
          </p:cNvSpPr>
          <p:nvPr/>
        </p:nvSpPr>
        <p:spPr bwMode="auto">
          <a:xfrm>
            <a:off x="9824338" y="3934340"/>
            <a:ext cx="9031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CC0000"/>
                </a:solidFill>
                <a:latin typeface="+mn-lt"/>
              </a:rPr>
              <a:t>finish</a:t>
            </a:r>
          </a:p>
        </p:txBody>
      </p:sp>
      <p:sp>
        <p:nvSpPr>
          <p:cNvPr id="79" name="Rectangle 107"/>
          <p:cNvSpPr>
            <a:spLocks noChangeArrowheads="1"/>
          </p:cNvSpPr>
          <p:nvPr/>
        </p:nvSpPr>
        <p:spPr bwMode="auto">
          <a:xfrm>
            <a:off x="8903588" y="5396427"/>
            <a:ext cx="5990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400" dirty="0">
                <a:solidFill>
                  <a:srgbClr val="CC0000"/>
                </a:solidFill>
                <a:latin typeface="+mn-lt"/>
              </a:rPr>
              <a:t>data</a:t>
            </a:r>
          </a:p>
        </p:txBody>
      </p:sp>
      <p:sp>
        <p:nvSpPr>
          <p:cNvPr id="80" name="Rectangle 2">
            <a:extLst>
              <a:ext uri="{FF2B5EF4-FFF2-40B4-BE49-F238E27FC236}">
                <a16:creationId xmlns:a16="http://schemas.microsoft.com/office/drawing/2014/main" id="{E93AB488-15B9-4845-97F0-24F54D94B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96" y="2409685"/>
            <a:ext cx="5122307" cy="49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9" tIns="60944" rIns="121889" bIns="60944" anchor="ctr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L: ( L1: (data, D2) ,  L2: (L1, D1))</a:t>
            </a:r>
          </a:p>
        </p:txBody>
      </p:sp>
    </p:spTree>
    <p:extLst>
      <p:ext uri="{BB962C8B-B14F-4D97-AF65-F5344CB8AC3E}">
        <p14:creationId xmlns:p14="http://schemas.microsoft.com/office/powerpoint/2010/main" val="75091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C -0.00989 -0.02361 -0.01979 -0.04722 -0.03333 -0.0655 C -0.04687 -0.08379 -0.06315 -0.10092 -0.08085 -0.10972 C -0.09856 -0.11851 -0.11914 -0.12083 -0.13971 -0.11828 C -0.16041 -0.11574 -0.18177 -0.10902 -0.20481 -0.09513 C -0.22799 -0.08101 -0.26562 -0.04398 -0.27773 -0.03379 " pathEditMode="relative" rAng="0" ptsTypes="AAAAAA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3" y="-5972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C -0.0099 -0.02361 -0.01979 -0.04722 -0.03333 -0.06551 C -0.04688 -0.0838 -0.06315 -0.10093 -0.08086 -0.10972 C -0.09857 -0.11852 -0.11914 -0.12083 -0.13971 -0.11829 C -0.16042 -0.11574 -0.18177 -0.10903 -0.20482 -0.09514 C -0.228 -0.08102 -0.26563 -0.04398 -0.27773 -0.0338 " pathEditMode="relative" rAng="0" ptsTypes="AAAAAA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3" y="-597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C -0.0099 -0.02361 -0.01979 -0.04723 -0.03334 -0.06551 C -0.04688 -0.0838 -0.06315 -0.10093 -0.08086 -0.10973 C -0.09857 -0.11852 -0.11914 -0.12084 -0.13972 -0.11829 C -0.16042 -0.11574 -0.18177 -0.10903 -0.20482 -0.09514 C -0.228 -0.08102 -0.26563 -0.04398 -0.27774 -0.0338 " pathEditMode="relative" rAng="0" ptsTypes="AAAAAA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3" y="-5972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6 C -0.0099 -0.02361 -0.0198 -0.04723 -0.03334 -0.06551 C -0.04688 -0.0838 -0.06316 -0.10093 -0.08086 -0.10973 C -0.09857 -0.11852 -0.11914 -0.12084 -0.13972 -0.11829 C -0.16042 -0.11574 -0.18178 -0.10903 -0.20482 -0.09514 C -0.228 -0.08102 -0.26563 -0.04399 -0.27774 -0.0338 " pathEditMode="relative" rAng="0" ptsTypes="AAAAAA">
                                      <p:cBhvr>
                                        <p:cTn id="8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3" y="-5972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C -0.00989 -0.02361 -0.01979 -0.04722 -0.03333 -0.06551 C -0.04687 -0.0838 -0.06315 -0.10093 -0.08086 -0.10972 C -0.09856 -0.11852 -0.11914 -0.12083 -0.13971 -0.11829 C -0.16041 -0.11574 -0.18177 -0.10903 -0.20481 -0.09514 C -0.22799 -0.08102 -0.26562 -0.04398 -0.27773 -0.0338 " pathEditMode="relative" rAng="0" ptsTypes="AAAAAA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3" y="-5972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C -0.00989 -0.02361 -0.01979 -0.04723 -0.03333 -0.06551 C -0.04687 -0.0838 -0.06315 -0.10093 -0.08086 -0.10973 C -0.09856 -0.11852 -0.11914 -0.12084 -0.13971 -0.11829 C -0.16041 -0.11574 -0.18177 -0.10903 -0.20481 -0.09514 C -0.22799 -0.08102 -0.26562 -0.04399 -0.27773 -0.0338 " pathEditMode="relative" rAng="0" ptsTypes="AAAAAA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3" y="-5972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C -0.0099 -0.02361 -0.01979 -0.04722 -0.03334 -0.06551 C -0.04688 -0.0838 -0.06315 -0.10093 -0.08086 -0.10972 C -0.09857 -0.11852 -0.11914 -0.12083 -0.13972 -0.11829 C -0.16042 -0.11574 -0.18177 -0.10903 -0.20482 -0.09514 C -0.228 -0.08102 -0.26563 -0.04398 -0.27774 -0.0338 " pathEditMode="relative" rAng="0" ptsTypes="AAAAAA">
                                      <p:cBhvr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3" y="-5972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1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/>
      <p:bldP spid="30" grpId="1"/>
      <p:bldP spid="30" grpId="2"/>
      <p:bldP spid="30" grpId="3"/>
      <p:bldP spid="30" grpId="4"/>
      <p:bldP spid="30" grpId="5"/>
      <p:bldP spid="31" grpId="0"/>
      <p:bldP spid="32" grpId="0" animBg="1"/>
      <p:bldP spid="32" grpId="1" animBg="1"/>
      <p:bldP spid="33" grpId="0"/>
      <p:bldP spid="33" grpId="1"/>
      <p:bldP spid="34" grpId="0" animBg="1"/>
      <p:bldP spid="34" grpId="1" animBg="1"/>
      <p:bldP spid="35" grpId="0"/>
      <p:bldP spid="41" grpId="0" animBg="1"/>
      <p:bldP spid="41" grpId="1" animBg="1"/>
      <p:bldP spid="42" grpId="0" animBg="1"/>
      <p:bldP spid="43" grpId="0" animBg="1"/>
      <p:bldP spid="61" grpId="0" animBg="1"/>
      <p:bldP spid="66" grpId="0" animBg="1"/>
      <p:bldP spid="67" grpId="0" animBg="1"/>
      <p:bldP spid="67" grpId="1" animBg="1"/>
      <p:bldP spid="76" grpId="0" animBg="1"/>
      <p:bldP spid="76" grpId="1" animBg="1"/>
      <p:bldP spid="77" grpId="0" animBg="1"/>
      <p:bldP spid="77" grpId="1" animBg="1"/>
      <p:bldP spid="78" grpId="0"/>
      <p:bldP spid="78" grpId="1"/>
      <p:bldP spid="79" grpId="0"/>
      <p:bldP spid="79" grpId="1"/>
      <p:bldP spid="79" grpId="2"/>
      <p:bldP spid="79" grpId="3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Implementation: Insert and Delete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 we have header nodes</a:t>
            </a:r>
          </a:p>
          <a:p>
            <a:pPr lvl="1"/>
            <a:r>
              <a:rPr lang="en-US" altLang="zh-CN" dirty="0"/>
              <a:t>Tag = -1: empty header</a:t>
            </a:r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2287439" y="3325910"/>
            <a:ext cx="545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>
              <a:latin typeface="Times New Roman" charset="0"/>
            </a:endParaRP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2593826" y="3757711"/>
            <a:ext cx="369888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3"/>
          <p:cNvSpPr>
            <a:spLocks noChangeArrowheads="1"/>
          </p:cNvSpPr>
          <p:nvPr/>
        </p:nvSpPr>
        <p:spPr bwMode="auto">
          <a:xfrm>
            <a:off x="2603351" y="3806923"/>
            <a:ext cx="545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8" name="Rectangle 24"/>
          <p:cNvSpPr>
            <a:spLocks noChangeArrowheads="1"/>
          </p:cNvSpPr>
          <p:nvPr/>
        </p:nvSpPr>
        <p:spPr bwMode="auto">
          <a:xfrm>
            <a:off x="2287439" y="3757711"/>
            <a:ext cx="309562" cy="322263"/>
          </a:xfrm>
          <a:prstGeom prst="rect">
            <a:avLst/>
          </a:prstGeom>
          <a:solidFill>
            <a:srgbClr val="C0C0C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2296964" y="3806923"/>
            <a:ext cx="721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-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2365226" y="3806923"/>
            <a:ext cx="1090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2473176" y="3806923"/>
            <a:ext cx="545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12" name="Rectangle 28"/>
          <p:cNvSpPr>
            <a:spLocks noChangeArrowheads="1"/>
          </p:cNvSpPr>
          <p:nvPr/>
        </p:nvSpPr>
        <p:spPr bwMode="auto">
          <a:xfrm>
            <a:off x="2962127" y="3757711"/>
            <a:ext cx="307975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29"/>
          <p:cNvSpPr>
            <a:spLocks noChangeArrowheads="1"/>
          </p:cNvSpPr>
          <p:nvPr/>
        </p:nvSpPr>
        <p:spPr bwMode="auto">
          <a:xfrm>
            <a:off x="2971651" y="3806923"/>
            <a:ext cx="545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3941615" y="3757711"/>
            <a:ext cx="369887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Rectangle 31"/>
          <p:cNvSpPr>
            <a:spLocks noChangeArrowheads="1"/>
          </p:cNvSpPr>
          <p:nvPr/>
        </p:nvSpPr>
        <p:spPr bwMode="auto">
          <a:xfrm>
            <a:off x="3951139" y="3806923"/>
            <a:ext cx="545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3635227" y="3757711"/>
            <a:ext cx="309563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3644751" y="3806923"/>
            <a:ext cx="1635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1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309915" y="3757711"/>
            <a:ext cx="307975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Rectangle 36"/>
          <p:cNvSpPr>
            <a:spLocks noChangeArrowheads="1"/>
          </p:cNvSpPr>
          <p:nvPr/>
        </p:nvSpPr>
        <p:spPr bwMode="auto">
          <a:xfrm>
            <a:off x="4319439" y="3806923"/>
            <a:ext cx="545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0" name="Rectangle 37"/>
          <p:cNvSpPr>
            <a:spLocks noChangeArrowheads="1"/>
          </p:cNvSpPr>
          <p:nvPr/>
        </p:nvSpPr>
        <p:spPr bwMode="auto">
          <a:xfrm>
            <a:off x="5473551" y="4557811"/>
            <a:ext cx="369888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38"/>
          <p:cNvSpPr>
            <a:spLocks noChangeArrowheads="1"/>
          </p:cNvSpPr>
          <p:nvPr/>
        </p:nvSpPr>
        <p:spPr bwMode="auto">
          <a:xfrm>
            <a:off x="5483076" y="4607023"/>
            <a:ext cx="545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5167164" y="4557811"/>
            <a:ext cx="309562" cy="322263"/>
          </a:xfrm>
          <a:prstGeom prst="rect">
            <a:avLst/>
          </a:prstGeom>
          <a:solidFill>
            <a:srgbClr val="C0C0C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5176689" y="4607023"/>
            <a:ext cx="721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-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4" name="Rectangle 41"/>
          <p:cNvSpPr>
            <a:spLocks noChangeArrowheads="1"/>
          </p:cNvSpPr>
          <p:nvPr/>
        </p:nvSpPr>
        <p:spPr bwMode="auto">
          <a:xfrm>
            <a:off x="5246539" y="4607023"/>
            <a:ext cx="1090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5" name="Rectangle 42"/>
          <p:cNvSpPr>
            <a:spLocks noChangeArrowheads="1"/>
          </p:cNvSpPr>
          <p:nvPr/>
        </p:nvSpPr>
        <p:spPr bwMode="auto">
          <a:xfrm>
            <a:off x="5354489" y="4607023"/>
            <a:ext cx="545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6" name="Rectangle 43"/>
          <p:cNvSpPr>
            <a:spLocks noChangeArrowheads="1"/>
          </p:cNvSpPr>
          <p:nvPr/>
        </p:nvSpPr>
        <p:spPr bwMode="auto">
          <a:xfrm>
            <a:off x="5841852" y="4557811"/>
            <a:ext cx="307975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44"/>
          <p:cNvSpPr>
            <a:spLocks noChangeArrowheads="1"/>
          </p:cNvSpPr>
          <p:nvPr/>
        </p:nvSpPr>
        <p:spPr bwMode="auto">
          <a:xfrm>
            <a:off x="5851376" y="4607023"/>
            <a:ext cx="545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28" name="Rectangle 45"/>
          <p:cNvSpPr>
            <a:spLocks noChangeArrowheads="1"/>
          </p:cNvSpPr>
          <p:nvPr/>
        </p:nvSpPr>
        <p:spPr bwMode="auto">
          <a:xfrm>
            <a:off x="5473551" y="3757711"/>
            <a:ext cx="369888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Rectangle 46"/>
          <p:cNvSpPr>
            <a:spLocks noChangeArrowheads="1"/>
          </p:cNvSpPr>
          <p:nvPr/>
        </p:nvSpPr>
        <p:spPr bwMode="auto">
          <a:xfrm>
            <a:off x="5483076" y="3806923"/>
            <a:ext cx="545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30" name="Rectangle 47"/>
          <p:cNvSpPr>
            <a:spLocks noChangeArrowheads="1"/>
          </p:cNvSpPr>
          <p:nvPr/>
        </p:nvSpPr>
        <p:spPr bwMode="auto">
          <a:xfrm>
            <a:off x="5167164" y="3757711"/>
            <a:ext cx="309562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Rectangle 48"/>
          <p:cNvSpPr>
            <a:spLocks noChangeArrowheads="1"/>
          </p:cNvSpPr>
          <p:nvPr/>
        </p:nvSpPr>
        <p:spPr bwMode="auto">
          <a:xfrm>
            <a:off x="5176689" y="3806923"/>
            <a:ext cx="1635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1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32" name="Rectangle 50"/>
          <p:cNvSpPr>
            <a:spLocks noChangeArrowheads="1"/>
          </p:cNvSpPr>
          <p:nvPr/>
        </p:nvSpPr>
        <p:spPr bwMode="auto">
          <a:xfrm>
            <a:off x="5841852" y="3757711"/>
            <a:ext cx="307975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51"/>
          <p:cNvSpPr>
            <a:spLocks noChangeArrowheads="1"/>
          </p:cNvSpPr>
          <p:nvPr/>
        </p:nvSpPr>
        <p:spPr bwMode="auto">
          <a:xfrm>
            <a:off x="5851376" y="3818035"/>
            <a:ext cx="2196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宋体" charset="0"/>
              </a:rPr>
              <a:t>∧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34" name="Rectangle 52"/>
          <p:cNvSpPr>
            <a:spLocks noChangeArrowheads="1"/>
          </p:cNvSpPr>
          <p:nvPr/>
        </p:nvSpPr>
        <p:spPr bwMode="auto">
          <a:xfrm>
            <a:off x="6070451" y="3810098"/>
            <a:ext cx="545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35" name="Rectangle 53"/>
          <p:cNvSpPr>
            <a:spLocks noChangeArrowheads="1"/>
          </p:cNvSpPr>
          <p:nvPr/>
        </p:nvSpPr>
        <p:spPr bwMode="auto">
          <a:xfrm>
            <a:off x="8905726" y="5357911"/>
            <a:ext cx="369888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54"/>
          <p:cNvSpPr>
            <a:spLocks noChangeArrowheads="1"/>
          </p:cNvSpPr>
          <p:nvPr/>
        </p:nvSpPr>
        <p:spPr bwMode="auto">
          <a:xfrm>
            <a:off x="8913664" y="5422998"/>
            <a:ext cx="36388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500" b="1">
                <a:solidFill>
                  <a:srgbClr val="000000"/>
                </a:solidFill>
                <a:latin typeface="Times New Roman" charset="0"/>
              </a:rPr>
              <a:t>data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37" name="Rectangle 55"/>
          <p:cNvSpPr>
            <a:spLocks noChangeArrowheads="1"/>
          </p:cNvSpPr>
          <p:nvPr/>
        </p:nvSpPr>
        <p:spPr bwMode="auto">
          <a:xfrm>
            <a:off x="9220051" y="5422998"/>
            <a:ext cx="48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38" name="Rectangle 56"/>
          <p:cNvSpPr>
            <a:spLocks noChangeArrowheads="1"/>
          </p:cNvSpPr>
          <p:nvPr/>
        </p:nvSpPr>
        <p:spPr bwMode="auto">
          <a:xfrm>
            <a:off x="8599339" y="5357911"/>
            <a:ext cx="309562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57"/>
          <p:cNvSpPr>
            <a:spLocks noChangeArrowheads="1"/>
          </p:cNvSpPr>
          <p:nvPr/>
        </p:nvSpPr>
        <p:spPr bwMode="auto">
          <a:xfrm>
            <a:off x="8637439" y="5407123"/>
            <a:ext cx="1090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0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40" name="Rectangle 59"/>
          <p:cNvSpPr>
            <a:spLocks noChangeArrowheads="1"/>
          </p:cNvSpPr>
          <p:nvPr/>
        </p:nvSpPr>
        <p:spPr bwMode="auto">
          <a:xfrm>
            <a:off x="9274027" y="5357911"/>
            <a:ext cx="307975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Rectangle 60"/>
          <p:cNvSpPr>
            <a:spLocks noChangeArrowheads="1"/>
          </p:cNvSpPr>
          <p:nvPr/>
        </p:nvSpPr>
        <p:spPr bwMode="auto">
          <a:xfrm>
            <a:off x="9280376" y="5407123"/>
            <a:ext cx="545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42" name="Rectangle 62"/>
          <p:cNvSpPr>
            <a:spLocks noChangeArrowheads="1"/>
          </p:cNvSpPr>
          <p:nvPr/>
        </p:nvSpPr>
        <p:spPr bwMode="auto">
          <a:xfrm>
            <a:off x="2593827" y="3335435"/>
            <a:ext cx="1218667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900" b="1">
                <a:solidFill>
                  <a:srgbClr val="000000"/>
                </a:solidFill>
                <a:latin typeface="Times New Roman" charset="0"/>
              </a:rPr>
              <a:t>head(ref=0)</a:t>
            </a:r>
            <a:endParaRPr lang="en-US" altLang="zh-CN" sz="3600" b="1">
              <a:latin typeface="Times New Roman" charset="0"/>
            </a:endParaRPr>
          </a:p>
        </p:txBody>
      </p:sp>
      <p:sp>
        <p:nvSpPr>
          <p:cNvPr id="43" name="Rectangle 63"/>
          <p:cNvSpPr>
            <a:spLocks noChangeArrowheads="1"/>
          </p:cNvSpPr>
          <p:nvPr/>
        </p:nvSpPr>
        <p:spPr bwMode="auto">
          <a:xfrm>
            <a:off x="3462189" y="3335435"/>
            <a:ext cx="48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50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>
              <a:latin typeface="Times New Roman" charset="0"/>
            </a:endParaRPr>
          </a:p>
        </p:txBody>
      </p:sp>
      <p:grpSp>
        <p:nvGrpSpPr>
          <p:cNvPr id="44" name="Group 66"/>
          <p:cNvGrpSpPr>
            <a:grpSpLocks/>
          </p:cNvGrpSpPr>
          <p:nvPr/>
        </p:nvGrpSpPr>
        <p:grpSpPr bwMode="auto">
          <a:xfrm>
            <a:off x="3144689" y="3840260"/>
            <a:ext cx="368300" cy="158750"/>
            <a:chOff x="636" y="1815"/>
            <a:chExt cx="232" cy="100"/>
          </a:xfrm>
        </p:grpSpPr>
        <p:sp>
          <p:nvSpPr>
            <p:cNvPr id="45" name="Line 64"/>
            <p:cNvSpPr>
              <a:spLocks noChangeShapeType="1"/>
            </p:cNvSpPr>
            <p:nvPr/>
          </p:nvSpPr>
          <p:spPr bwMode="auto">
            <a:xfrm>
              <a:off x="636" y="1864"/>
              <a:ext cx="13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65"/>
            <p:cNvSpPr>
              <a:spLocks/>
            </p:cNvSpPr>
            <p:nvPr/>
          </p:nvSpPr>
          <p:spPr bwMode="auto">
            <a:xfrm>
              <a:off x="768" y="1815"/>
              <a:ext cx="100" cy="100"/>
            </a:xfrm>
            <a:custGeom>
              <a:avLst/>
              <a:gdLst>
                <a:gd name="T0" fmla="*/ 0 w 100"/>
                <a:gd name="T1" fmla="*/ 100 h 100"/>
                <a:gd name="T2" fmla="*/ 100 w 100"/>
                <a:gd name="T3" fmla="*/ 51 h 100"/>
                <a:gd name="T4" fmla="*/ 0 w 100"/>
                <a:gd name="T5" fmla="*/ 0 h 100"/>
                <a:gd name="T6" fmla="*/ 0 w 100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100"/>
                <a:gd name="T14" fmla="*/ 100 w 100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100">
                  <a:moveTo>
                    <a:pt x="0" y="100"/>
                  </a:moveTo>
                  <a:lnTo>
                    <a:pt x="100" y="51"/>
                  </a:lnTo>
                  <a:lnTo>
                    <a:pt x="0" y="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Group 69"/>
          <p:cNvGrpSpPr>
            <a:grpSpLocks/>
          </p:cNvGrpSpPr>
          <p:nvPr/>
        </p:nvGrpSpPr>
        <p:grpSpPr bwMode="auto">
          <a:xfrm>
            <a:off x="4616301" y="3840260"/>
            <a:ext cx="554038" cy="158750"/>
            <a:chOff x="1563" y="1815"/>
            <a:chExt cx="349" cy="100"/>
          </a:xfrm>
        </p:grpSpPr>
        <p:sp>
          <p:nvSpPr>
            <p:cNvPr id="48" name="Line 67"/>
            <p:cNvSpPr>
              <a:spLocks noChangeShapeType="1"/>
            </p:cNvSpPr>
            <p:nvPr/>
          </p:nvSpPr>
          <p:spPr bwMode="auto">
            <a:xfrm>
              <a:off x="1563" y="1864"/>
              <a:ext cx="25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8"/>
            <p:cNvSpPr>
              <a:spLocks/>
            </p:cNvSpPr>
            <p:nvPr/>
          </p:nvSpPr>
          <p:spPr bwMode="auto">
            <a:xfrm>
              <a:off x="1810" y="1815"/>
              <a:ext cx="102" cy="100"/>
            </a:xfrm>
            <a:custGeom>
              <a:avLst/>
              <a:gdLst>
                <a:gd name="T0" fmla="*/ 0 w 102"/>
                <a:gd name="T1" fmla="*/ 100 h 100"/>
                <a:gd name="T2" fmla="*/ 102 w 102"/>
                <a:gd name="T3" fmla="*/ 51 h 100"/>
                <a:gd name="T4" fmla="*/ 0 w 102"/>
                <a:gd name="T5" fmla="*/ 0 h 100"/>
                <a:gd name="T6" fmla="*/ 0 w 102"/>
                <a:gd name="T7" fmla="*/ 100 h 1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00"/>
                <a:gd name="T14" fmla="*/ 102 w 102"/>
                <a:gd name="T15" fmla="*/ 100 h 1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00">
                  <a:moveTo>
                    <a:pt x="0" y="100"/>
                  </a:moveTo>
                  <a:lnTo>
                    <a:pt x="102" y="51"/>
                  </a:lnTo>
                  <a:lnTo>
                    <a:pt x="0" y="0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" name="Group 72"/>
          <p:cNvGrpSpPr>
            <a:grpSpLocks/>
          </p:cNvGrpSpPr>
          <p:nvPr/>
        </p:nvGrpSpPr>
        <p:grpSpPr bwMode="auto">
          <a:xfrm>
            <a:off x="5640240" y="3918049"/>
            <a:ext cx="160337" cy="642937"/>
            <a:chOff x="2208" y="1864"/>
            <a:chExt cx="101" cy="405"/>
          </a:xfrm>
        </p:grpSpPr>
        <p:sp>
          <p:nvSpPr>
            <p:cNvPr id="51" name="Line 70"/>
            <p:cNvSpPr>
              <a:spLocks noChangeShapeType="1"/>
            </p:cNvSpPr>
            <p:nvPr/>
          </p:nvSpPr>
          <p:spPr bwMode="auto">
            <a:xfrm>
              <a:off x="2258" y="1864"/>
              <a:ext cx="1" cy="30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71"/>
            <p:cNvSpPr>
              <a:spLocks/>
            </p:cNvSpPr>
            <p:nvPr/>
          </p:nvSpPr>
          <p:spPr bwMode="auto">
            <a:xfrm>
              <a:off x="2208" y="2166"/>
              <a:ext cx="101" cy="103"/>
            </a:xfrm>
            <a:custGeom>
              <a:avLst/>
              <a:gdLst>
                <a:gd name="T0" fmla="*/ 0 w 101"/>
                <a:gd name="T1" fmla="*/ 0 h 103"/>
                <a:gd name="T2" fmla="*/ 50 w 101"/>
                <a:gd name="T3" fmla="*/ 103 h 103"/>
                <a:gd name="T4" fmla="*/ 101 w 101"/>
                <a:gd name="T5" fmla="*/ 0 h 103"/>
                <a:gd name="T6" fmla="*/ 0 w 101"/>
                <a:gd name="T7" fmla="*/ 0 h 10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103"/>
                <a:gd name="T14" fmla="*/ 101 w 101"/>
                <a:gd name="T15" fmla="*/ 103 h 10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103">
                  <a:moveTo>
                    <a:pt x="0" y="0"/>
                  </a:moveTo>
                  <a:lnTo>
                    <a:pt x="50" y="103"/>
                  </a:lnTo>
                  <a:lnTo>
                    <a:pt x="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" name="Line 73"/>
          <p:cNvSpPr>
            <a:spLocks noChangeShapeType="1"/>
          </p:cNvSpPr>
          <p:nvPr/>
        </p:nvSpPr>
        <p:spPr bwMode="auto">
          <a:xfrm>
            <a:off x="4063851" y="3918048"/>
            <a:ext cx="1588" cy="159861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4" name="Group 76"/>
          <p:cNvGrpSpPr>
            <a:grpSpLocks/>
          </p:cNvGrpSpPr>
          <p:nvPr/>
        </p:nvGrpSpPr>
        <p:grpSpPr bwMode="auto">
          <a:xfrm>
            <a:off x="4063852" y="5445224"/>
            <a:ext cx="2822575" cy="160337"/>
            <a:chOff x="1215" y="2826"/>
            <a:chExt cx="1778" cy="101"/>
          </a:xfrm>
        </p:grpSpPr>
        <p:sp>
          <p:nvSpPr>
            <p:cNvPr id="55" name="Line 74"/>
            <p:cNvSpPr>
              <a:spLocks noChangeShapeType="1"/>
            </p:cNvSpPr>
            <p:nvPr/>
          </p:nvSpPr>
          <p:spPr bwMode="auto">
            <a:xfrm>
              <a:off x="1215" y="2871"/>
              <a:ext cx="1679" cy="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75"/>
            <p:cNvSpPr>
              <a:spLocks/>
            </p:cNvSpPr>
            <p:nvPr/>
          </p:nvSpPr>
          <p:spPr bwMode="auto">
            <a:xfrm>
              <a:off x="2891" y="2826"/>
              <a:ext cx="102" cy="101"/>
            </a:xfrm>
            <a:custGeom>
              <a:avLst/>
              <a:gdLst>
                <a:gd name="T0" fmla="*/ 0 w 102"/>
                <a:gd name="T1" fmla="*/ 101 h 101"/>
                <a:gd name="T2" fmla="*/ 102 w 102"/>
                <a:gd name="T3" fmla="*/ 50 h 101"/>
                <a:gd name="T4" fmla="*/ 0 w 102"/>
                <a:gd name="T5" fmla="*/ 0 h 101"/>
                <a:gd name="T6" fmla="*/ 0 w 102"/>
                <a:gd name="T7" fmla="*/ 101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01"/>
                <a:gd name="T14" fmla="*/ 102 w 102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01">
                  <a:moveTo>
                    <a:pt x="0" y="101"/>
                  </a:moveTo>
                  <a:lnTo>
                    <a:pt x="102" y="50"/>
                  </a:lnTo>
                  <a:lnTo>
                    <a:pt x="0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" name="Rectangle 77"/>
          <p:cNvSpPr>
            <a:spLocks noChangeArrowheads="1"/>
          </p:cNvSpPr>
          <p:nvPr/>
        </p:nvSpPr>
        <p:spPr bwMode="auto">
          <a:xfrm>
            <a:off x="8661251" y="4557811"/>
            <a:ext cx="369888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Rectangle 78"/>
          <p:cNvSpPr>
            <a:spLocks noChangeArrowheads="1"/>
          </p:cNvSpPr>
          <p:nvPr/>
        </p:nvSpPr>
        <p:spPr bwMode="auto">
          <a:xfrm>
            <a:off x="8667601" y="4624485"/>
            <a:ext cx="23564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500" b="1">
                <a:solidFill>
                  <a:srgbClr val="000000"/>
                </a:solidFill>
                <a:latin typeface="Times New Roman" charset="0"/>
              </a:rPr>
              <a:t>D1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59" name="Rectangle 79"/>
          <p:cNvSpPr>
            <a:spLocks noChangeArrowheads="1"/>
          </p:cNvSpPr>
          <p:nvPr/>
        </p:nvSpPr>
        <p:spPr bwMode="auto">
          <a:xfrm>
            <a:off x="8893026" y="4624485"/>
            <a:ext cx="48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60" name="Rectangle 80"/>
          <p:cNvSpPr>
            <a:spLocks noChangeArrowheads="1"/>
          </p:cNvSpPr>
          <p:nvPr/>
        </p:nvSpPr>
        <p:spPr bwMode="auto">
          <a:xfrm>
            <a:off x="8354865" y="4557811"/>
            <a:ext cx="307975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81"/>
          <p:cNvSpPr>
            <a:spLocks noChangeArrowheads="1"/>
          </p:cNvSpPr>
          <p:nvPr/>
        </p:nvSpPr>
        <p:spPr bwMode="auto">
          <a:xfrm>
            <a:off x="8361214" y="4607023"/>
            <a:ext cx="1635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0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62" name="Rectangle 83"/>
          <p:cNvSpPr>
            <a:spLocks noChangeArrowheads="1"/>
          </p:cNvSpPr>
          <p:nvPr/>
        </p:nvSpPr>
        <p:spPr bwMode="auto">
          <a:xfrm>
            <a:off x="9027964" y="4557811"/>
            <a:ext cx="309562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" name="Rectangle 84"/>
          <p:cNvSpPr>
            <a:spLocks noChangeArrowheads="1"/>
          </p:cNvSpPr>
          <p:nvPr/>
        </p:nvSpPr>
        <p:spPr bwMode="auto">
          <a:xfrm>
            <a:off x="9035901" y="4616548"/>
            <a:ext cx="21961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宋体" charset="0"/>
              </a:rPr>
              <a:t>∧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64" name="Rectangle 85"/>
          <p:cNvSpPr>
            <a:spLocks noChangeArrowheads="1"/>
          </p:cNvSpPr>
          <p:nvPr/>
        </p:nvSpPr>
        <p:spPr bwMode="auto">
          <a:xfrm>
            <a:off x="9253389" y="4610198"/>
            <a:ext cx="545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grpSp>
        <p:nvGrpSpPr>
          <p:cNvPr id="65" name="Group 88"/>
          <p:cNvGrpSpPr>
            <a:grpSpLocks/>
          </p:cNvGrpSpPr>
          <p:nvPr/>
        </p:nvGrpSpPr>
        <p:grpSpPr bwMode="auto">
          <a:xfrm>
            <a:off x="6086326" y="4638774"/>
            <a:ext cx="736600" cy="160337"/>
            <a:chOff x="2489" y="2318"/>
            <a:chExt cx="464" cy="101"/>
          </a:xfrm>
        </p:grpSpPr>
        <p:sp>
          <p:nvSpPr>
            <p:cNvPr id="66" name="Line 86"/>
            <p:cNvSpPr>
              <a:spLocks noChangeShapeType="1"/>
            </p:cNvSpPr>
            <p:nvPr/>
          </p:nvSpPr>
          <p:spPr bwMode="auto">
            <a:xfrm>
              <a:off x="2489" y="2368"/>
              <a:ext cx="36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Freeform 87"/>
            <p:cNvSpPr>
              <a:spLocks/>
            </p:cNvSpPr>
            <p:nvPr/>
          </p:nvSpPr>
          <p:spPr bwMode="auto">
            <a:xfrm>
              <a:off x="2852" y="2318"/>
              <a:ext cx="101" cy="101"/>
            </a:xfrm>
            <a:custGeom>
              <a:avLst/>
              <a:gdLst>
                <a:gd name="T0" fmla="*/ 0 w 101"/>
                <a:gd name="T1" fmla="*/ 101 h 101"/>
                <a:gd name="T2" fmla="*/ 101 w 101"/>
                <a:gd name="T3" fmla="*/ 50 h 101"/>
                <a:gd name="T4" fmla="*/ 0 w 101"/>
                <a:gd name="T5" fmla="*/ 0 h 101"/>
                <a:gd name="T6" fmla="*/ 0 w 101"/>
                <a:gd name="T7" fmla="*/ 101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101"/>
                <a:gd name="T14" fmla="*/ 101 w 101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101">
                  <a:moveTo>
                    <a:pt x="0" y="101"/>
                  </a:moveTo>
                  <a:lnTo>
                    <a:pt x="101" y="50"/>
                  </a:lnTo>
                  <a:lnTo>
                    <a:pt x="0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8" name="Rectangle 89"/>
          <p:cNvSpPr>
            <a:spLocks noChangeArrowheads="1"/>
          </p:cNvSpPr>
          <p:nvPr/>
        </p:nvSpPr>
        <p:spPr bwMode="auto">
          <a:xfrm>
            <a:off x="4125764" y="4565748"/>
            <a:ext cx="9826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Rectangle 90"/>
          <p:cNvSpPr>
            <a:spLocks noChangeArrowheads="1"/>
          </p:cNvSpPr>
          <p:nvPr/>
        </p:nvSpPr>
        <p:spPr bwMode="auto">
          <a:xfrm>
            <a:off x="4125765" y="4619723"/>
            <a:ext cx="95994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500" b="1">
                <a:solidFill>
                  <a:srgbClr val="000000"/>
                </a:solidFill>
                <a:latin typeface="Times New Roman" charset="0"/>
              </a:rPr>
              <a:t>head(ref=1)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70" name="Rectangle 91"/>
          <p:cNvSpPr>
            <a:spLocks noChangeArrowheads="1"/>
          </p:cNvSpPr>
          <p:nvPr/>
        </p:nvSpPr>
        <p:spPr bwMode="auto">
          <a:xfrm>
            <a:off x="4994126" y="4619723"/>
            <a:ext cx="48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71" name="Rectangle 92"/>
          <p:cNvSpPr>
            <a:spLocks noChangeArrowheads="1"/>
          </p:cNvSpPr>
          <p:nvPr/>
        </p:nvSpPr>
        <p:spPr bwMode="auto">
          <a:xfrm>
            <a:off x="7189640" y="4565748"/>
            <a:ext cx="369887" cy="322262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Rectangle 93"/>
          <p:cNvSpPr>
            <a:spLocks noChangeArrowheads="1"/>
          </p:cNvSpPr>
          <p:nvPr/>
        </p:nvSpPr>
        <p:spPr bwMode="auto">
          <a:xfrm>
            <a:off x="7197576" y="4614960"/>
            <a:ext cx="545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73" name="Rectangle 94"/>
          <p:cNvSpPr>
            <a:spLocks noChangeArrowheads="1"/>
          </p:cNvSpPr>
          <p:nvPr/>
        </p:nvSpPr>
        <p:spPr bwMode="auto">
          <a:xfrm>
            <a:off x="6883252" y="4565748"/>
            <a:ext cx="309563" cy="322262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Rectangle 95"/>
          <p:cNvSpPr>
            <a:spLocks noChangeArrowheads="1"/>
          </p:cNvSpPr>
          <p:nvPr/>
        </p:nvSpPr>
        <p:spPr bwMode="auto">
          <a:xfrm>
            <a:off x="6891189" y="4614960"/>
            <a:ext cx="1635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1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75" name="Rectangle 97"/>
          <p:cNvSpPr>
            <a:spLocks noChangeArrowheads="1"/>
          </p:cNvSpPr>
          <p:nvPr/>
        </p:nvSpPr>
        <p:spPr bwMode="auto">
          <a:xfrm>
            <a:off x="7557940" y="4565748"/>
            <a:ext cx="307975" cy="322262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Rectangle 98"/>
          <p:cNvSpPr>
            <a:spLocks noChangeArrowheads="1"/>
          </p:cNvSpPr>
          <p:nvPr/>
        </p:nvSpPr>
        <p:spPr bwMode="auto">
          <a:xfrm>
            <a:off x="7564289" y="4614960"/>
            <a:ext cx="545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77" name="Rectangle 99"/>
          <p:cNvSpPr>
            <a:spLocks noChangeArrowheads="1"/>
          </p:cNvSpPr>
          <p:nvPr/>
        </p:nvSpPr>
        <p:spPr bwMode="auto">
          <a:xfrm>
            <a:off x="7189640" y="5364261"/>
            <a:ext cx="369887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Rectangle 100"/>
          <p:cNvSpPr>
            <a:spLocks noChangeArrowheads="1"/>
          </p:cNvSpPr>
          <p:nvPr/>
        </p:nvSpPr>
        <p:spPr bwMode="auto">
          <a:xfrm>
            <a:off x="7197576" y="5413473"/>
            <a:ext cx="545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79" name="Rectangle 101"/>
          <p:cNvSpPr>
            <a:spLocks noChangeArrowheads="1"/>
          </p:cNvSpPr>
          <p:nvPr/>
        </p:nvSpPr>
        <p:spPr bwMode="auto">
          <a:xfrm>
            <a:off x="6883252" y="5364261"/>
            <a:ext cx="309563" cy="322263"/>
          </a:xfrm>
          <a:prstGeom prst="rect">
            <a:avLst/>
          </a:prstGeom>
          <a:solidFill>
            <a:srgbClr val="C0C0C0"/>
          </a:solidFill>
          <a:ln w="1428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" name="Rectangle 102"/>
          <p:cNvSpPr>
            <a:spLocks noChangeArrowheads="1"/>
          </p:cNvSpPr>
          <p:nvPr/>
        </p:nvSpPr>
        <p:spPr bwMode="auto">
          <a:xfrm>
            <a:off x="6891189" y="5413473"/>
            <a:ext cx="7213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-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81" name="Rectangle 103"/>
          <p:cNvSpPr>
            <a:spLocks noChangeArrowheads="1"/>
          </p:cNvSpPr>
          <p:nvPr/>
        </p:nvSpPr>
        <p:spPr bwMode="auto">
          <a:xfrm>
            <a:off x="6959451" y="5413473"/>
            <a:ext cx="1090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1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82" name="Rectangle 104"/>
          <p:cNvSpPr>
            <a:spLocks noChangeArrowheads="1"/>
          </p:cNvSpPr>
          <p:nvPr/>
        </p:nvSpPr>
        <p:spPr bwMode="auto">
          <a:xfrm>
            <a:off x="7067401" y="5413473"/>
            <a:ext cx="545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83" name="Rectangle 105"/>
          <p:cNvSpPr>
            <a:spLocks noChangeArrowheads="1"/>
          </p:cNvSpPr>
          <p:nvPr/>
        </p:nvSpPr>
        <p:spPr bwMode="auto">
          <a:xfrm>
            <a:off x="7557940" y="5364261"/>
            <a:ext cx="307975" cy="322263"/>
          </a:xfrm>
          <a:prstGeom prst="rect">
            <a:avLst/>
          </a:prstGeom>
          <a:noFill/>
          <a:ln w="1428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Rectangle 106"/>
          <p:cNvSpPr>
            <a:spLocks noChangeArrowheads="1"/>
          </p:cNvSpPr>
          <p:nvPr/>
        </p:nvSpPr>
        <p:spPr bwMode="auto">
          <a:xfrm>
            <a:off x="7564289" y="5413473"/>
            <a:ext cx="545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7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85" name="Rectangle 107"/>
          <p:cNvSpPr>
            <a:spLocks noChangeArrowheads="1"/>
          </p:cNvSpPr>
          <p:nvPr/>
        </p:nvSpPr>
        <p:spPr bwMode="auto">
          <a:xfrm>
            <a:off x="6086326" y="5045173"/>
            <a:ext cx="98425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" name="Rectangle 108"/>
          <p:cNvSpPr>
            <a:spLocks noChangeArrowheads="1"/>
          </p:cNvSpPr>
          <p:nvPr/>
        </p:nvSpPr>
        <p:spPr bwMode="auto">
          <a:xfrm>
            <a:off x="6086327" y="5099148"/>
            <a:ext cx="95994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500" b="1">
                <a:solidFill>
                  <a:srgbClr val="000000"/>
                </a:solidFill>
                <a:latin typeface="Times New Roman" charset="0"/>
              </a:rPr>
              <a:t>head(ref=2)</a:t>
            </a:r>
            <a:endParaRPr lang="en-US" altLang="zh-CN" b="1">
              <a:latin typeface="Times New Roman" charset="0"/>
            </a:endParaRPr>
          </a:p>
        </p:txBody>
      </p:sp>
      <p:sp>
        <p:nvSpPr>
          <p:cNvPr id="87" name="Rectangle 109"/>
          <p:cNvSpPr>
            <a:spLocks noChangeArrowheads="1"/>
          </p:cNvSpPr>
          <p:nvPr/>
        </p:nvSpPr>
        <p:spPr bwMode="auto">
          <a:xfrm>
            <a:off x="6954689" y="5099148"/>
            <a:ext cx="48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>
              <a:latin typeface="Times New Roman" charset="0"/>
            </a:endParaRPr>
          </a:p>
        </p:txBody>
      </p:sp>
      <p:grpSp>
        <p:nvGrpSpPr>
          <p:cNvPr id="88" name="Group 112"/>
          <p:cNvGrpSpPr>
            <a:grpSpLocks/>
          </p:cNvGrpSpPr>
          <p:nvPr/>
        </p:nvGrpSpPr>
        <p:grpSpPr bwMode="auto">
          <a:xfrm>
            <a:off x="7680176" y="5445224"/>
            <a:ext cx="922338" cy="160337"/>
            <a:chOff x="3493" y="2826"/>
            <a:chExt cx="581" cy="101"/>
          </a:xfrm>
        </p:grpSpPr>
        <p:sp>
          <p:nvSpPr>
            <p:cNvPr id="89" name="Line 110"/>
            <p:cNvSpPr>
              <a:spLocks noChangeShapeType="1"/>
            </p:cNvSpPr>
            <p:nvPr/>
          </p:nvSpPr>
          <p:spPr bwMode="auto">
            <a:xfrm>
              <a:off x="3493" y="2876"/>
              <a:ext cx="482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11"/>
            <p:cNvSpPr>
              <a:spLocks/>
            </p:cNvSpPr>
            <p:nvPr/>
          </p:nvSpPr>
          <p:spPr bwMode="auto">
            <a:xfrm>
              <a:off x="3972" y="2826"/>
              <a:ext cx="102" cy="101"/>
            </a:xfrm>
            <a:custGeom>
              <a:avLst/>
              <a:gdLst>
                <a:gd name="T0" fmla="*/ 0 w 102"/>
                <a:gd name="T1" fmla="*/ 101 h 101"/>
                <a:gd name="T2" fmla="*/ 102 w 102"/>
                <a:gd name="T3" fmla="*/ 50 h 101"/>
                <a:gd name="T4" fmla="*/ 0 w 102"/>
                <a:gd name="T5" fmla="*/ 0 h 101"/>
                <a:gd name="T6" fmla="*/ 0 w 102"/>
                <a:gd name="T7" fmla="*/ 101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01"/>
                <a:gd name="T14" fmla="*/ 102 w 102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01">
                  <a:moveTo>
                    <a:pt x="0" y="101"/>
                  </a:moveTo>
                  <a:lnTo>
                    <a:pt x="102" y="50"/>
                  </a:lnTo>
                  <a:lnTo>
                    <a:pt x="0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" name="Group 115"/>
          <p:cNvGrpSpPr>
            <a:grpSpLocks/>
          </p:cNvGrpSpPr>
          <p:nvPr/>
        </p:nvGrpSpPr>
        <p:grpSpPr bwMode="auto">
          <a:xfrm>
            <a:off x="7356326" y="4884835"/>
            <a:ext cx="160338" cy="482600"/>
            <a:chOff x="3289" y="2473"/>
            <a:chExt cx="101" cy="304"/>
          </a:xfrm>
        </p:grpSpPr>
        <p:sp>
          <p:nvSpPr>
            <p:cNvPr id="92" name="Line 113"/>
            <p:cNvSpPr>
              <a:spLocks noChangeShapeType="1"/>
            </p:cNvSpPr>
            <p:nvPr/>
          </p:nvSpPr>
          <p:spPr bwMode="auto">
            <a:xfrm>
              <a:off x="3339" y="2473"/>
              <a:ext cx="1" cy="20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14"/>
            <p:cNvSpPr>
              <a:spLocks/>
            </p:cNvSpPr>
            <p:nvPr/>
          </p:nvSpPr>
          <p:spPr bwMode="auto">
            <a:xfrm>
              <a:off x="3289" y="2675"/>
              <a:ext cx="101" cy="102"/>
            </a:xfrm>
            <a:custGeom>
              <a:avLst/>
              <a:gdLst>
                <a:gd name="T0" fmla="*/ 0 w 101"/>
                <a:gd name="T1" fmla="*/ 0 h 102"/>
                <a:gd name="T2" fmla="*/ 50 w 101"/>
                <a:gd name="T3" fmla="*/ 102 h 102"/>
                <a:gd name="T4" fmla="*/ 101 w 101"/>
                <a:gd name="T5" fmla="*/ 0 h 102"/>
                <a:gd name="T6" fmla="*/ 0 w 101"/>
                <a:gd name="T7" fmla="*/ 0 h 1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1"/>
                <a:gd name="T13" fmla="*/ 0 h 102"/>
                <a:gd name="T14" fmla="*/ 101 w 101"/>
                <a:gd name="T15" fmla="*/ 102 h 1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1" h="102">
                  <a:moveTo>
                    <a:pt x="0" y="0"/>
                  </a:moveTo>
                  <a:lnTo>
                    <a:pt x="50" y="102"/>
                  </a:lnTo>
                  <a:lnTo>
                    <a:pt x="1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" name="Group 118"/>
          <p:cNvGrpSpPr>
            <a:grpSpLocks/>
          </p:cNvGrpSpPr>
          <p:nvPr/>
        </p:nvGrpSpPr>
        <p:grpSpPr bwMode="auto">
          <a:xfrm>
            <a:off x="7802415" y="4646710"/>
            <a:ext cx="554037" cy="160338"/>
            <a:chOff x="3570" y="2323"/>
            <a:chExt cx="349" cy="101"/>
          </a:xfrm>
        </p:grpSpPr>
        <p:sp>
          <p:nvSpPr>
            <p:cNvPr id="95" name="Line 116"/>
            <p:cNvSpPr>
              <a:spLocks noChangeShapeType="1"/>
            </p:cNvSpPr>
            <p:nvPr/>
          </p:nvSpPr>
          <p:spPr bwMode="auto">
            <a:xfrm>
              <a:off x="3570" y="2372"/>
              <a:ext cx="25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17"/>
            <p:cNvSpPr>
              <a:spLocks/>
            </p:cNvSpPr>
            <p:nvPr/>
          </p:nvSpPr>
          <p:spPr bwMode="auto">
            <a:xfrm>
              <a:off x="3817" y="2323"/>
              <a:ext cx="102" cy="101"/>
            </a:xfrm>
            <a:custGeom>
              <a:avLst/>
              <a:gdLst>
                <a:gd name="T0" fmla="*/ 0 w 102"/>
                <a:gd name="T1" fmla="*/ 101 h 101"/>
                <a:gd name="T2" fmla="*/ 102 w 102"/>
                <a:gd name="T3" fmla="*/ 51 h 101"/>
                <a:gd name="T4" fmla="*/ 0 w 102"/>
                <a:gd name="T5" fmla="*/ 0 h 101"/>
                <a:gd name="T6" fmla="*/ 0 w 102"/>
                <a:gd name="T7" fmla="*/ 101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101"/>
                <a:gd name="T14" fmla="*/ 102 w 102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101">
                  <a:moveTo>
                    <a:pt x="0" y="101"/>
                  </a:moveTo>
                  <a:lnTo>
                    <a:pt x="102" y="51"/>
                  </a:lnTo>
                  <a:lnTo>
                    <a:pt x="0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7" name="Group 137"/>
          <p:cNvGrpSpPr>
            <a:grpSpLocks/>
          </p:cNvGrpSpPr>
          <p:nvPr/>
        </p:nvGrpSpPr>
        <p:grpSpPr bwMode="auto">
          <a:xfrm>
            <a:off x="10131277" y="5364261"/>
            <a:ext cx="982663" cy="322263"/>
            <a:chOff x="5114" y="2748"/>
            <a:chExt cx="619" cy="203"/>
          </a:xfrm>
        </p:grpSpPr>
        <p:sp>
          <p:nvSpPr>
            <p:cNvPr id="98" name="Rectangle 119"/>
            <p:cNvSpPr>
              <a:spLocks noChangeArrowheads="1"/>
            </p:cNvSpPr>
            <p:nvPr/>
          </p:nvSpPr>
          <p:spPr bwMode="auto">
            <a:xfrm>
              <a:off x="5307" y="2748"/>
              <a:ext cx="233" cy="20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Rectangle 120"/>
            <p:cNvSpPr>
              <a:spLocks noChangeArrowheads="1"/>
            </p:cNvSpPr>
            <p:nvPr/>
          </p:nvSpPr>
          <p:spPr bwMode="auto">
            <a:xfrm>
              <a:off x="5312" y="2790"/>
              <a:ext cx="17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D2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100" name="Rectangle 121"/>
            <p:cNvSpPr>
              <a:spLocks noChangeArrowheads="1"/>
            </p:cNvSpPr>
            <p:nvPr/>
          </p:nvSpPr>
          <p:spPr bwMode="auto">
            <a:xfrm>
              <a:off x="5454" y="2790"/>
              <a:ext cx="3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5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101" name="Rectangle 122"/>
            <p:cNvSpPr>
              <a:spLocks noChangeArrowheads="1"/>
            </p:cNvSpPr>
            <p:nvPr/>
          </p:nvSpPr>
          <p:spPr bwMode="auto">
            <a:xfrm>
              <a:off x="5114" y="2748"/>
              <a:ext cx="195" cy="20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23"/>
            <p:cNvSpPr>
              <a:spLocks noChangeArrowheads="1"/>
            </p:cNvSpPr>
            <p:nvPr/>
          </p:nvSpPr>
          <p:spPr bwMode="auto">
            <a:xfrm>
              <a:off x="5119" y="2779"/>
              <a:ext cx="10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700" b="1">
                  <a:solidFill>
                    <a:srgbClr val="000000"/>
                  </a:solidFill>
                  <a:latin typeface="Times New Roman" charset="0"/>
                </a:rPr>
                <a:t> 0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103" name="Rectangle 124"/>
            <p:cNvSpPr>
              <a:spLocks noChangeArrowheads="1"/>
            </p:cNvSpPr>
            <p:nvPr/>
          </p:nvSpPr>
          <p:spPr bwMode="auto">
            <a:xfrm>
              <a:off x="5187" y="2779"/>
              <a:ext cx="3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7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104" name="Rectangle 125"/>
            <p:cNvSpPr>
              <a:spLocks noChangeArrowheads="1"/>
            </p:cNvSpPr>
            <p:nvPr/>
          </p:nvSpPr>
          <p:spPr bwMode="auto">
            <a:xfrm>
              <a:off x="5539" y="2748"/>
              <a:ext cx="194" cy="203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Rectangle 126"/>
            <p:cNvSpPr>
              <a:spLocks noChangeArrowheads="1"/>
            </p:cNvSpPr>
            <p:nvPr/>
          </p:nvSpPr>
          <p:spPr bwMode="auto">
            <a:xfrm>
              <a:off x="5543" y="2785"/>
              <a:ext cx="13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700" b="1">
                  <a:solidFill>
                    <a:srgbClr val="000000"/>
                  </a:solidFill>
                  <a:latin typeface="宋体" charset="0"/>
                </a:rPr>
                <a:t>∧</a:t>
              </a:r>
              <a:endParaRPr lang="en-US" altLang="zh-CN" b="1">
                <a:latin typeface="Times New Roman" charset="0"/>
              </a:endParaRPr>
            </a:p>
          </p:txBody>
        </p:sp>
        <p:sp>
          <p:nvSpPr>
            <p:cNvPr id="106" name="Rectangle 127"/>
            <p:cNvSpPr>
              <a:spLocks noChangeArrowheads="1"/>
            </p:cNvSpPr>
            <p:nvPr/>
          </p:nvSpPr>
          <p:spPr bwMode="auto">
            <a:xfrm>
              <a:off x="5681" y="2781"/>
              <a:ext cx="3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700" b="1">
                  <a:solidFill>
                    <a:srgbClr val="000000"/>
                  </a:solidFill>
                  <a:latin typeface="Times New Roman" charset="0"/>
                </a:rPr>
                <a:t> </a:t>
              </a:r>
              <a:endParaRPr lang="en-US" altLang="zh-CN" b="1">
                <a:latin typeface="Times New Roman" charset="0"/>
              </a:endParaRPr>
            </a:p>
          </p:txBody>
        </p:sp>
      </p:grpSp>
      <p:grpSp>
        <p:nvGrpSpPr>
          <p:cNvPr id="107" name="Group 130"/>
          <p:cNvGrpSpPr>
            <a:grpSpLocks/>
          </p:cNvGrpSpPr>
          <p:nvPr/>
        </p:nvGrpSpPr>
        <p:grpSpPr bwMode="auto">
          <a:xfrm>
            <a:off x="9440714" y="5430935"/>
            <a:ext cx="696912" cy="160338"/>
            <a:chOff x="4612" y="2826"/>
            <a:chExt cx="348" cy="101"/>
          </a:xfrm>
        </p:grpSpPr>
        <p:sp>
          <p:nvSpPr>
            <p:cNvPr id="108" name="Line 128"/>
            <p:cNvSpPr>
              <a:spLocks noChangeShapeType="1"/>
            </p:cNvSpPr>
            <p:nvPr/>
          </p:nvSpPr>
          <p:spPr bwMode="auto">
            <a:xfrm>
              <a:off x="4612" y="2876"/>
              <a:ext cx="251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9"/>
            <p:cNvSpPr>
              <a:spLocks/>
            </p:cNvSpPr>
            <p:nvPr/>
          </p:nvSpPr>
          <p:spPr bwMode="auto">
            <a:xfrm>
              <a:off x="4860" y="2826"/>
              <a:ext cx="100" cy="101"/>
            </a:xfrm>
            <a:custGeom>
              <a:avLst/>
              <a:gdLst>
                <a:gd name="T0" fmla="*/ 0 w 100"/>
                <a:gd name="T1" fmla="*/ 101 h 101"/>
                <a:gd name="T2" fmla="*/ 100 w 100"/>
                <a:gd name="T3" fmla="*/ 50 h 101"/>
                <a:gd name="T4" fmla="*/ 0 w 100"/>
                <a:gd name="T5" fmla="*/ 0 h 101"/>
                <a:gd name="T6" fmla="*/ 0 w 100"/>
                <a:gd name="T7" fmla="*/ 101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101"/>
                <a:gd name="T14" fmla="*/ 100 w 100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101">
                  <a:moveTo>
                    <a:pt x="0" y="101"/>
                  </a:moveTo>
                  <a:lnTo>
                    <a:pt x="100" y="50"/>
                  </a:lnTo>
                  <a:lnTo>
                    <a:pt x="0" y="0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0" name="Line 16"/>
          <p:cNvSpPr>
            <a:spLocks noChangeShapeType="1"/>
          </p:cNvSpPr>
          <p:nvPr/>
        </p:nvSpPr>
        <p:spPr bwMode="auto">
          <a:xfrm flipV="1">
            <a:off x="7673827" y="5518249"/>
            <a:ext cx="2424113" cy="14287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Rectangle 61"/>
          <p:cNvSpPr>
            <a:spLocks noChangeArrowheads="1"/>
          </p:cNvSpPr>
          <p:nvPr/>
        </p:nvSpPr>
        <p:spPr bwMode="auto">
          <a:xfrm>
            <a:off x="2538264" y="3349723"/>
            <a:ext cx="9826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" name="Rectangle 2">
            <a:extLst>
              <a:ext uri="{FF2B5EF4-FFF2-40B4-BE49-F238E27FC236}">
                <a16:creationId xmlns:a16="http://schemas.microsoft.com/office/drawing/2014/main" id="{0B91121A-EB39-4071-AA65-C99165FAC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101" y="3493869"/>
            <a:ext cx="5122307" cy="492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89" tIns="60944" rIns="121889" bIns="60944" anchor="ctr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L: ( L1: (data, D2) ,  L2: (L1, D1))</a:t>
            </a:r>
          </a:p>
        </p:txBody>
      </p:sp>
    </p:spTree>
    <p:extLst>
      <p:ext uri="{BB962C8B-B14F-4D97-AF65-F5344CB8AC3E}">
        <p14:creationId xmlns:p14="http://schemas.microsoft.com/office/powerpoint/2010/main" val="238482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3.7037E-7 L 0.13164 0.1182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5903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0.13164 0.11828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590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0.13164 0.11828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5903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0.13164 0.11829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590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0.13164 0.11828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590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0.13164 0.11829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5903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0.13164 0.11828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76" y="590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/>
      <p:bldP spid="36" grpId="1"/>
      <p:bldP spid="37" grpId="0"/>
      <p:bldP spid="37" grpId="1"/>
      <p:bldP spid="38" grpId="0" animBg="1"/>
      <p:bldP spid="38" grpId="1" animBg="1"/>
      <p:bldP spid="39" grpId="0"/>
      <p:bldP spid="39" grpId="1"/>
      <p:bldP spid="40" grpId="0" animBg="1"/>
      <p:bldP spid="40" grpId="1" animBg="1"/>
      <p:bldP spid="41" grpId="0"/>
      <p:bldP spid="41" grpId="1"/>
      <p:bldP spid="1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FE9CC-A444-40DF-B0AA-96142997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Traversal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0A9E2-5DB4-4E44-BCAA-0AC09EB61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Like graph traversal</a:t>
            </a:r>
          </a:p>
          <a:p>
            <a:endParaRPr lang="en-US" altLang="zh-CN" dirty="0"/>
          </a:p>
          <a:p>
            <a:r>
              <a:rPr lang="en-US" altLang="zh-CN" dirty="0"/>
              <a:t>Need to record labels of visited sub-lists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4A1249-D47E-4F05-8845-2B35691F6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3265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2098" name="Object 2"/>
          <p:cNvGraphicFramePr>
            <a:graphicFrameLocks noGrp="1" noChangeAspect="1"/>
          </p:cNvGraphicFramePr>
          <p:nvPr>
            <p:ph idx="4294967295"/>
          </p:nvPr>
        </p:nvGraphicFramePr>
        <p:xfrm>
          <a:off x="3705225" y="1579563"/>
          <a:ext cx="8486775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图片" r:id="rId4" imgW="6753240" imgH="3276720" progId="Word.Picture.8">
                  <p:embed/>
                </p:oleObj>
              </mc:Choice>
              <mc:Fallback>
                <p:oleObj name="图片" r:id="rId4" imgW="6753240" imgH="32767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1579563"/>
                        <a:ext cx="8486775" cy="411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2323" name="Line 3"/>
          <p:cNvSpPr>
            <a:spLocks noChangeShapeType="1"/>
          </p:cNvSpPr>
          <p:nvPr/>
        </p:nvSpPr>
        <p:spPr bwMode="auto">
          <a:xfrm>
            <a:off x="2335214" y="2278063"/>
            <a:ext cx="11715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24" name="Line 4"/>
          <p:cNvSpPr>
            <a:spLocks noChangeShapeType="1"/>
          </p:cNvSpPr>
          <p:nvPr/>
        </p:nvSpPr>
        <p:spPr bwMode="auto">
          <a:xfrm>
            <a:off x="3506788" y="2278063"/>
            <a:ext cx="0" cy="34972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25" name="Line 5"/>
          <p:cNvSpPr>
            <a:spLocks noChangeShapeType="1"/>
          </p:cNvSpPr>
          <p:nvPr/>
        </p:nvSpPr>
        <p:spPr bwMode="auto">
          <a:xfrm>
            <a:off x="3492501" y="5775325"/>
            <a:ext cx="50514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26" name="Rectangle 6"/>
          <p:cNvSpPr>
            <a:spLocks noChangeArrowheads="1"/>
          </p:cNvSpPr>
          <p:nvPr/>
        </p:nvSpPr>
        <p:spPr bwMode="auto">
          <a:xfrm>
            <a:off x="2187576" y="1944688"/>
            <a:ext cx="231775" cy="2603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27" name="Rectangle 7"/>
          <p:cNvSpPr>
            <a:spLocks noChangeArrowheads="1"/>
          </p:cNvSpPr>
          <p:nvPr/>
        </p:nvSpPr>
        <p:spPr bwMode="auto">
          <a:xfrm>
            <a:off x="8405814" y="5434013"/>
            <a:ext cx="231775" cy="2603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28" name="Line 8"/>
          <p:cNvSpPr>
            <a:spLocks noChangeShapeType="1"/>
          </p:cNvSpPr>
          <p:nvPr/>
        </p:nvSpPr>
        <p:spPr bwMode="auto">
          <a:xfrm>
            <a:off x="8559801" y="5762625"/>
            <a:ext cx="1204913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29" name="Line 9"/>
          <p:cNvSpPr>
            <a:spLocks noChangeShapeType="1"/>
          </p:cNvSpPr>
          <p:nvPr/>
        </p:nvSpPr>
        <p:spPr bwMode="auto">
          <a:xfrm flipH="1" flipV="1">
            <a:off x="9747250" y="5268914"/>
            <a:ext cx="1588" cy="4921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30" name="Line 10"/>
          <p:cNvSpPr>
            <a:spLocks noChangeShapeType="1"/>
          </p:cNvSpPr>
          <p:nvPr/>
        </p:nvSpPr>
        <p:spPr bwMode="auto">
          <a:xfrm>
            <a:off x="6280150" y="5284788"/>
            <a:ext cx="3481388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31" name="Rectangle 11"/>
          <p:cNvSpPr>
            <a:spLocks noChangeArrowheads="1"/>
          </p:cNvSpPr>
          <p:nvPr/>
        </p:nvSpPr>
        <p:spPr bwMode="auto">
          <a:xfrm>
            <a:off x="6184901" y="4824413"/>
            <a:ext cx="231775" cy="2603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2332" name="Line 12"/>
          <p:cNvSpPr>
            <a:spLocks noChangeShapeType="1"/>
          </p:cNvSpPr>
          <p:nvPr/>
        </p:nvSpPr>
        <p:spPr bwMode="auto">
          <a:xfrm flipV="1">
            <a:off x="6307138" y="5151438"/>
            <a:ext cx="127635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33" name="Line 13"/>
          <p:cNvSpPr>
            <a:spLocks noChangeShapeType="1"/>
          </p:cNvSpPr>
          <p:nvPr/>
        </p:nvSpPr>
        <p:spPr bwMode="auto">
          <a:xfrm flipV="1">
            <a:off x="6280150" y="5122864"/>
            <a:ext cx="0" cy="1730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34" name="Line 14"/>
          <p:cNvSpPr>
            <a:spLocks noChangeShapeType="1"/>
          </p:cNvSpPr>
          <p:nvPr/>
        </p:nvSpPr>
        <p:spPr bwMode="auto">
          <a:xfrm flipV="1">
            <a:off x="8732839" y="5151438"/>
            <a:ext cx="4349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35" name="Line 15"/>
          <p:cNvSpPr>
            <a:spLocks noChangeShapeType="1"/>
          </p:cNvSpPr>
          <p:nvPr/>
        </p:nvSpPr>
        <p:spPr bwMode="auto">
          <a:xfrm>
            <a:off x="10126663" y="5138739"/>
            <a:ext cx="0" cy="31908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36" name="Line 16"/>
          <p:cNvSpPr>
            <a:spLocks noChangeShapeType="1"/>
          </p:cNvSpPr>
          <p:nvPr/>
        </p:nvSpPr>
        <p:spPr bwMode="auto">
          <a:xfrm>
            <a:off x="7561264" y="5138738"/>
            <a:ext cx="1176337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37" name="Text Box 17"/>
          <p:cNvSpPr txBox="1">
            <a:spLocks noChangeArrowheads="1"/>
          </p:cNvSpPr>
          <p:nvPr/>
        </p:nvSpPr>
        <p:spPr bwMode="auto">
          <a:xfrm>
            <a:off x="1852613" y="477839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(</a:t>
            </a:r>
          </a:p>
        </p:txBody>
      </p:sp>
      <p:sp>
        <p:nvSpPr>
          <p:cNvPr id="312338" name="Text Box 18"/>
          <p:cNvSpPr txBox="1">
            <a:spLocks noChangeArrowheads="1"/>
          </p:cNvSpPr>
          <p:nvPr/>
        </p:nvSpPr>
        <p:spPr bwMode="auto">
          <a:xfrm>
            <a:off x="1955800" y="477839"/>
            <a:ext cx="539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L1</a:t>
            </a:r>
          </a:p>
        </p:txBody>
      </p:sp>
      <p:sp>
        <p:nvSpPr>
          <p:cNvPr id="312339" name="Text Box 19"/>
          <p:cNvSpPr txBox="1">
            <a:spLocks noChangeArrowheads="1"/>
          </p:cNvSpPr>
          <p:nvPr/>
        </p:nvSpPr>
        <p:spPr bwMode="auto">
          <a:xfrm>
            <a:off x="2260600" y="477839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:</a:t>
            </a:r>
          </a:p>
        </p:txBody>
      </p:sp>
      <p:sp>
        <p:nvSpPr>
          <p:cNvPr id="312340" name="Text Box 20"/>
          <p:cNvSpPr txBox="1">
            <a:spLocks noChangeArrowheads="1"/>
          </p:cNvSpPr>
          <p:nvPr/>
        </p:nvSpPr>
        <p:spPr bwMode="auto">
          <a:xfrm>
            <a:off x="2416175" y="477839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(</a:t>
            </a:r>
          </a:p>
        </p:txBody>
      </p:sp>
      <p:sp>
        <p:nvSpPr>
          <p:cNvPr id="312341" name="Text Box 21"/>
          <p:cNvSpPr txBox="1">
            <a:spLocks noChangeArrowheads="1"/>
          </p:cNvSpPr>
          <p:nvPr/>
        </p:nvSpPr>
        <p:spPr bwMode="auto">
          <a:xfrm>
            <a:off x="2547938" y="477839"/>
            <a:ext cx="539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L2</a:t>
            </a:r>
          </a:p>
        </p:txBody>
      </p:sp>
      <p:sp>
        <p:nvSpPr>
          <p:cNvPr id="312342" name="Text Box 22"/>
          <p:cNvSpPr txBox="1">
            <a:spLocks noChangeArrowheads="1"/>
          </p:cNvSpPr>
          <p:nvPr/>
        </p:nvSpPr>
        <p:spPr bwMode="auto">
          <a:xfrm>
            <a:off x="2879725" y="477839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:</a:t>
            </a:r>
          </a:p>
        </p:txBody>
      </p:sp>
      <p:sp>
        <p:nvSpPr>
          <p:cNvPr id="312343" name="Text Box 23"/>
          <p:cNvSpPr txBox="1">
            <a:spLocks noChangeArrowheads="1"/>
          </p:cNvSpPr>
          <p:nvPr/>
        </p:nvSpPr>
        <p:spPr bwMode="auto">
          <a:xfrm>
            <a:off x="3043238" y="477839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(</a:t>
            </a:r>
          </a:p>
        </p:txBody>
      </p:sp>
      <p:sp>
        <p:nvSpPr>
          <p:cNvPr id="312344" name="Text Box 24"/>
          <p:cNvSpPr txBox="1">
            <a:spLocks noChangeArrowheads="1"/>
          </p:cNvSpPr>
          <p:nvPr/>
        </p:nvSpPr>
        <p:spPr bwMode="auto">
          <a:xfrm>
            <a:off x="3157538" y="477839"/>
            <a:ext cx="336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a</a:t>
            </a:r>
          </a:p>
        </p:txBody>
      </p:sp>
      <p:sp>
        <p:nvSpPr>
          <p:cNvPr id="312345" name="Text Box 25"/>
          <p:cNvSpPr txBox="1">
            <a:spLocks noChangeArrowheads="1"/>
          </p:cNvSpPr>
          <p:nvPr/>
        </p:nvSpPr>
        <p:spPr bwMode="auto">
          <a:xfrm>
            <a:off x="3881438" y="477839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)</a:t>
            </a:r>
          </a:p>
        </p:txBody>
      </p:sp>
      <p:sp>
        <p:nvSpPr>
          <p:cNvPr id="312346" name="Text Box 26"/>
          <p:cNvSpPr txBox="1">
            <a:spLocks noChangeArrowheads="1"/>
          </p:cNvSpPr>
          <p:nvPr/>
        </p:nvSpPr>
        <p:spPr bwMode="auto">
          <a:xfrm>
            <a:off x="3767138" y="477839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)</a:t>
            </a:r>
          </a:p>
        </p:txBody>
      </p:sp>
      <p:sp>
        <p:nvSpPr>
          <p:cNvPr id="312347" name="Text Box 27"/>
          <p:cNvSpPr txBox="1">
            <a:spLocks noChangeArrowheads="1"/>
          </p:cNvSpPr>
          <p:nvPr/>
        </p:nvSpPr>
        <p:spPr bwMode="auto">
          <a:xfrm>
            <a:off x="3348038" y="477839"/>
            <a:ext cx="260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,</a:t>
            </a:r>
          </a:p>
        </p:txBody>
      </p:sp>
      <p:sp>
        <p:nvSpPr>
          <p:cNvPr id="312348" name="Text Box 28"/>
          <p:cNvSpPr txBox="1">
            <a:spLocks noChangeArrowheads="1"/>
          </p:cNvSpPr>
          <p:nvPr/>
        </p:nvSpPr>
        <p:spPr bwMode="auto">
          <a:xfrm>
            <a:off x="3424238" y="477839"/>
            <a:ext cx="539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latin typeface="Times New Roman" charset="0"/>
              </a:rPr>
              <a:t>L1</a:t>
            </a:r>
          </a:p>
        </p:txBody>
      </p:sp>
      <p:sp>
        <p:nvSpPr>
          <p:cNvPr id="312349" name="Line 29"/>
          <p:cNvSpPr>
            <a:spLocks noChangeShapeType="1"/>
          </p:cNvSpPr>
          <p:nvPr/>
        </p:nvSpPr>
        <p:spPr bwMode="auto">
          <a:xfrm>
            <a:off x="9101138" y="5149850"/>
            <a:ext cx="10160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95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89 0.203 L 2.5E-6 1.734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123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3" y="-10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1000"/>
                                        <p:tgtEl>
                                          <p:spTgt spid="3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556 0.20278 L -1.94444E-6 -2.25434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12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8" y="-10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10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1000"/>
                                        <p:tgtEl>
                                          <p:spTgt spid="3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3803 0.6807 L -4.72222E-6 -3.93064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12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10" y="-340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8264 0.70382 L -4.44444E-6 -2.2543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12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132" y="-35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1000"/>
                                        <p:tgtEl>
                                          <p:spTgt spid="3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7136 0.70798 L -3.88889E-6 -3.46821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3123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76" y="-35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1000"/>
                                        <p:tgtEl>
                                          <p:spTgt spid="3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1000"/>
                                        <p:tgtEl>
                                          <p:spTgt spid="3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1000"/>
                                        <p:tgtEl>
                                          <p:spTgt spid="3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729 0.61295 L 1.66667E-6 -3.17919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65" y="-30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684 0.61295 L -0.00469 -2.25434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3123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576" y="-306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8" dur="1000"/>
                                        <p:tgtEl>
                                          <p:spTgt spid="3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153 0.61711 L -8.33333E-7 3.75723E-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312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76" y="-308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9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8" dur="1000"/>
                                        <p:tgtEl>
                                          <p:spTgt spid="3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3489 0.60231 L 2.22222E-6 -1.6185E-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312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53" y="-301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0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666 0.62798 L 2.77778E-6 -1.96532E-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312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33" y="-31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11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4" dur="1000"/>
                                        <p:tgtEl>
                                          <p:spTgt spid="3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6042 0.61943 L 5E-6 -3.17919E-6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123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021" y="-30983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3" dur="1000"/>
                                        <p:tgtEl>
                                          <p:spTgt spid="31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2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1000"/>
                                        <p:tgtEl>
                                          <p:spTgt spid="3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3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618 0.70382 L 2.5E-6 -2.25434E-6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3123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90" y="-351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animBg="1"/>
      <p:bldP spid="312324" grpId="0" animBg="1"/>
      <p:bldP spid="312325" grpId="0" animBg="1"/>
      <p:bldP spid="312326" grpId="0" animBg="1"/>
      <p:bldP spid="312327" grpId="0" animBg="1"/>
      <p:bldP spid="312328" grpId="0" animBg="1"/>
      <p:bldP spid="312329" grpId="0" animBg="1"/>
      <p:bldP spid="312330" grpId="0" animBg="1"/>
      <p:bldP spid="312331" grpId="0" animBg="1"/>
      <p:bldP spid="312332" grpId="0" animBg="1"/>
      <p:bldP spid="312333" grpId="0" animBg="1"/>
      <p:bldP spid="312334" grpId="0" animBg="1"/>
      <p:bldP spid="312335" grpId="0" animBg="1"/>
      <p:bldP spid="312336" grpId="0" animBg="1"/>
      <p:bldP spid="312337" grpId="0"/>
      <p:bldP spid="312337" grpId="1"/>
      <p:bldP spid="312338" grpId="0"/>
      <p:bldP spid="312338" grpId="1"/>
      <p:bldP spid="312339" grpId="0"/>
      <p:bldP spid="312339" grpId="1"/>
      <p:bldP spid="312340" grpId="0"/>
      <p:bldP spid="312340" grpId="1"/>
      <p:bldP spid="312341" grpId="0"/>
      <p:bldP spid="312341" grpId="1"/>
      <p:bldP spid="312342" grpId="0"/>
      <p:bldP spid="312342" grpId="1"/>
      <p:bldP spid="312343" grpId="0"/>
      <p:bldP spid="312343" grpId="1"/>
      <p:bldP spid="312344" grpId="0"/>
      <p:bldP spid="312344" grpId="1"/>
      <p:bldP spid="312345" grpId="0"/>
      <p:bldP spid="312345" grpId="1"/>
      <p:bldP spid="312346" grpId="0"/>
      <p:bldP spid="312346" grpId="1"/>
      <p:bldP spid="312347" grpId="0"/>
      <p:bldP spid="312347" grpId="1"/>
      <p:bldP spid="312348" grpId="0"/>
      <p:bldP spid="312348" grpId="1"/>
      <p:bldP spid="31234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4147" name="Object 3"/>
          <p:cNvGraphicFramePr>
            <a:graphicFrameLocks noChangeAspect="1"/>
          </p:cNvGraphicFramePr>
          <p:nvPr/>
        </p:nvGraphicFramePr>
        <p:xfrm>
          <a:off x="2181226" y="1579564"/>
          <a:ext cx="8486775" cy="411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图片" r:id="rId4" imgW="6753240" imgH="3276720" progId="Word.Picture.8">
                  <p:embed/>
                </p:oleObj>
              </mc:Choice>
              <mc:Fallback>
                <p:oleObj name="图片" r:id="rId4" imgW="6753240" imgH="32767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6" y="1579564"/>
                        <a:ext cx="8486775" cy="411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4148" name="Rectangle 4"/>
          <p:cNvSpPr>
            <a:spLocks noChangeArrowheads="1"/>
          </p:cNvSpPr>
          <p:nvPr/>
        </p:nvSpPr>
        <p:spPr bwMode="auto">
          <a:xfrm>
            <a:off x="2187576" y="1944688"/>
            <a:ext cx="231775" cy="2603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8405814" y="5434013"/>
            <a:ext cx="231775" cy="2603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4150" name="Rectangle 6"/>
          <p:cNvSpPr>
            <a:spLocks noChangeArrowheads="1"/>
          </p:cNvSpPr>
          <p:nvPr/>
        </p:nvSpPr>
        <p:spPr bwMode="auto">
          <a:xfrm>
            <a:off x="6184901" y="4824413"/>
            <a:ext cx="231775" cy="2603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75" name="Line 7"/>
          <p:cNvSpPr>
            <a:spLocks noChangeShapeType="1"/>
          </p:cNvSpPr>
          <p:nvPr/>
        </p:nvSpPr>
        <p:spPr bwMode="auto">
          <a:xfrm flipH="1">
            <a:off x="4568826" y="5908675"/>
            <a:ext cx="55594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 flipH="1" flipV="1">
            <a:off x="4567238" y="2263775"/>
            <a:ext cx="0" cy="36576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77" name="Line 9"/>
          <p:cNvSpPr>
            <a:spLocks noChangeShapeType="1"/>
          </p:cNvSpPr>
          <p:nvPr/>
        </p:nvSpPr>
        <p:spPr bwMode="auto">
          <a:xfrm>
            <a:off x="4567239" y="2292350"/>
            <a:ext cx="668337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78" name="Line 10"/>
          <p:cNvSpPr>
            <a:spLocks noChangeShapeType="1"/>
          </p:cNvSpPr>
          <p:nvPr/>
        </p:nvSpPr>
        <p:spPr bwMode="auto">
          <a:xfrm>
            <a:off x="5235575" y="2292351"/>
            <a:ext cx="14288" cy="161131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5140326" y="3938588"/>
            <a:ext cx="231775" cy="2603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80" name="Line 12"/>
          <p:cNvSpPr>
            <a:spLocks noChangeShapeType="1"/>
          </p:cNvSpPr>
          <p:nvPr/>
        </p:nvSpPr>
        <p:spPr bwMode="auto">
          <a:xfrm>
            <a:off x="10128250" y="5457826"/>
            <a:ext cx="0" cy="44926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81" name="Line 13"/>
          <p:cNvSpPr>
            <a:spLocks noChangeShapeType="1"/>
          </p:cNvSpPr>
          <p:nvPr/>
        </p:nvSpPr>
        <p:spPr bwMode="auto">
          <a:xfrm>
            <a:off x="5235575" y="3875088"/>
            <a:ext cx="1030288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82" name="Line 14"/>
          <p:cNvSpPr>
            <a:spLocks noChangeShapeType="1"/>
          </p:cNvSpPr>
          <p:nvPr/>
        </p:nvSpPr>
        <p:spPr bwMode="auto">
          <a:xfrm flipV="1">
            <a:off x="6265863" y="3860800"/>
            <a:ext cx="117475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83" name="Rectangle 15"/>
          <p:cNvSpPr>
            <a:spLocks noChangeArrowheads="1"/>
          </p:cNvSpPr>
          <p:nvPr/>
        </p:nvSpPr>
        <p:spPr bwMode="auto">
          <a:xfrm>
            <a:off x="8535989" y="3938588"/>
            <a:ext cx="231775" cy="2603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84" name="Line 16"/>
          <p:cNvSpPr>
            <a:spLocks noChangeShapeType="1"/>
          </p:cNvSpPr>
          <p:nvPr/>
        </p:nvSpPr>
        <p:spPr bwMode="auto">
          <a:xfrm>
            <a:off x="8631238" y="3860800"/>
            <a:ext cx="130651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85" name="Line 17"/>
          <p:cNvSpPr>
            <a:spLocks noChangeShapeType="1"/>
          </p:cNvSpPr>
          <p:nvPr/>
        </p:nvSpPr>
        <p:spPr bwMode="auto">
          <a:xfrm flipH="1">
            <a:off x="10244138" y="3860801"/>
            <a:ext cx="0" cy="4222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86" name="Line 18"/>
          <p:cNvSpPr>
            <a:spLocks noChangeShapeType="1"/>
          </p:cNvSpPr>
          <p:nvPr/>
        </p:nvSpPr>
        <p:spPr bwMode="auto">
          <a:xfrm>
            <a:off x="5772151" y="3729038"/>
            <a:ext cx="22066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87" name="Line 19"/>
          <p:cNvSpPr>
            <a:spLocks noChangeShapeType="1"/>
          </p:cNvSpPr>
          <p:nvPr/>
        </p:nvSpPr>
        <p:spPr bwMode="auto">
          <a:xfrm flipV="1">
            <a:off x="5786438" y="2278064"/>
            <a:ext cx="0" cy="1450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88" name="Line 20"/>
          <p:cNvSpPr>
            <a:spLocks noChangeShapeType="1"/>
          </p:cNvSpPr>
          <p:nvPr/>
        </p:nvSpPr>
        <p:spPr bwMode="auto">
          <a:xfrm>
            <a:off x="5786438" y="2292350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89" name="Line 21"/>
          <p:cNvSpPr>
            <a:spLocks noChangeShapeType="1"/>
          </p:cNvSpPr>
          <p:nvPr/>
        </p:nvSpPr>
        <p:spPr bwMode="auto">
          <a:xfrm>
            <a:off x="6381750" y="2278064"/>
            <a:ext cx="0" cy="9874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0" name="Rectangle 22"/>
          <p:cNvSpPr>
            <a:spLocks noChangeArrowheads="1"/>
          </p:cNvSpPr>
          <p:nvPr/>
        </p:nvSpPr>
        <p:spPr bwMode="auto">
          <a:xfrm>
            <a:off x="6330951" y="3314700"/>
            <a:ext cx="231775" cy="2603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91" name="Line 23"/>
          <p:cNvSpPr>
            <a:spLocks noChangeShapeType="1"/>
          </p:cNvSpPr>
          <p:nvPr/>
        </p:nvSpPr>
        <p:spPr bwMode="auto">
          <a:xfrm>
            <a:off x="6381750" y="3236913"/>
            <a:ext cx="1233488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2" name="Line 24"/>
          <p:cNvSpPr>
            <a:spLocks noChangeShapeType="1"/>
          </p:cNvSpPr>
          <p:nvPr/>
        </p:nvSpPr>
        <p:spPr bwMode="auto">
          <a:xfrm>
            <a:off x="7586664" y="3236913"/>
            <a:ext cx="1436687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3" name="Line 25"/>
          <p:cNvSpPr>
            <a:spLocks noChangeShapeType="1"/>
          </p:cNvSpPr>
          <p:nvPr/>
        </p:nvSpPr>
        <p:spPr bwMode="auto">
          <a:xfrm flipV="1">
            <a:off x="9009063" y="3119439"/>
            <a:ext cx="0" cy="117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4" name="Line 26"/>
          <p:cNvSpPr>
            <a:spLocks noChangeShapeType="1"/>
          </p:cNvSpPr>
          <p:nvPr/>
        </p:nvSpPr>
        <p:spPr bwMode="auto">
          <a:xfrm flipH="1">
            <a:off x="6773864" y="3133725"/>
            <a:ext cx="2249487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5" name="Line 27"/>
          <p:cNvSpPr>
            <a:spLocks noChangeShapeType="1"/>
          </p:cNvSpPr>
          <p:nvPr/>
        </p:nvSpPr>
        <p:spPr bwMode="auto">
          <a:xfrm flipV="1">
            <a:off x="6773864" y="2278064"/>
            <a:ext cx="14287" cy="8413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6" name="Line 28"/>
          <p:cNvSpPr>
            <a:spLocks noChangeShapeType="1"/>
          </p:cNvSpPr>
          <p:nvPr/>
        </p:nvSpPr>
        <p:spPr bwMode="auto">
          <a:xfrm>
            <a:off x="6788151" y="2278063"/>
            <a:ext cx="1746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7" name="Line 29"/>
          <p:cNvSpPr>
            <a:spLocks noChangeShapeType="1"/>
          </p:cNvSpPr>
          <p:nvPr/>
        </p:nvSpPr>
        <p:spPr bwMode="auto">
          <a:xfrm>
            <a:off x="6977063" y="2263775"/>
            <a:ext cx="0" cy="2174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8" name="Rectangle 30"/>
          <p:cNvSpPr>
            <a:spLocks noChangeArrowheads="1"/>
          </p:cNvSpPr>
          <p:nvPr/>
        </p:nvSpPr>
        <p:spPr bwMode="auto">
          <a:xfrm>
            <a:off x="6853239" y="2574925"/>
            <a:ext cx="231775" cy="260350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4399" name="Line 31"/>
          <p:cNvSpPr>
            <a:spLocks noChangeShapeType="1"/>
          </p:cNvSpPr>
          <p:nvPr/>
        </p:nvSpPr>
        <p:spPr bwMode="auto">
          <a:xfrm>
            <a:off x="6977064" y="2495550"/>
            <a:ext cx="2452687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0" name="Line 32"/>
          <p:cNvSpPr>
            <a:spLocks noChangeShapeType="1"/>
          </p:cNvSpPr>
          <p:nvPr/>
        </p:nvSpPr>
        <p:spPr bwMode="auto">
          <a:xfrm>
            <a:off x="9415463" y="2306639"/>
            <a:ext cx="0" cy="1746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1" name="Line 33"/>
          <p:cNvSpPr>
            <a:spLocks noChangeShapeType="1"/>
          </p:cNvSpPr>
          <p:nvPr/>
        </p:nvSpPr>
        <p:spPr bwMode="auto">
          <a:xfrm>
            <a:off x="7759700" y="2292350"/>
            <a:ext cx="167005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2" name="Line 34"/>
          <p:cNvSpPr>
            <a:spLocks noChangeShapeType="1"/>
          </p:cNvSpPr>
          <p:nvPr/>
        </p:nvSpPr>
        <p:spPr bwMode="auto">
          <a:xfrm>
            <a:off x="7759700" y="2060576"/>
            <a:ext cx="0" cy="2317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3" name="Line 35"/>
          <p:cNvSpPr>
            <a:spLocks noChangeShapeType="1"/>
          </p:cNvSpPr>
          <p:nvPr/>
        </p:nvSpPr>
        <p:spPr bwMode="auto">
          <a:xfrm>
            <a:off x="7759700" y="2074863"/>
            <a:ext cx="566738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4" name="Text Box 36"/>
          <p:cNvSpPr txBox="1">
            <a:spLocks noChangeArrowheads="1"/>
          </p:cNvSpPr>
          <p:nvPr/>
        </p:nvSpPr>
        <p:spPr bwMode="auto">
          <a:xfrm>
            <a:off x="8220076" y="1852614"/>
            <a:ext cx="9128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b="1">
                <a:solidFill>
                  <a:srgbClr val="CC0000"/>
                </a:solidFill>
                <a:latin typeface="Times New Roman" charset="0"/>
              </a:rPr>
              <a:t>finish</a:t>
            </a:r>
          </a:p>
        </p:txBody>
      </p:sp>
      <p:sp>
        <p:nvSpPr>
          <p:cNvPr id="314405" name="Line 37"/>
          <p:cNvSpPr>
            <a:spLocks noChangeShapeType="1"/>
          </p:cNvSpPr>
          <p:nvPr/>
        </p:nvSpPr>
        <p:spPr bwMode="auto">
          <a:xfrm>
            <a:off x="9923463" y="3860800"/>
            <a:ext cx="3048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6" name="Line 38"/>
          <p:cNvSpPr>
            <a:spLocks noChangeShapeType="1"/>
          </p:cNvSpPr>
          <p:nvPr/>
        </p:nvSpPr>
        <p:spPr bwMode="auto">
          <a:xfrm flipH="1">
            <a:off x="7993064" y="4310063"/>
            <a:ext cx="22637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07" name="Line 39"/>
          <p:cNvSpPr>
            <a:spLocks noChangeShapeType="1"/>
          </p:cNvSpPr>
          <p:nvPr/>
        </p:nvSpPr>
        <p:spPr bwMode="auto">
          <a:xfrm>
            <a:off x="7997825" y="3716339"/>
            <a:ext cx="0" cy="59372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4184" name="Text Box 40"/>
          <p:cNvSpPr txBox="1">
            <a:spLocks noChangeArrowheads="1"/>
          </p:cNvSpPr>
          <p:nvPr/>
        </p:nvSpPr>
        <p:spPr bwMode="auto">
          <a:xfrm>
            <a:off x="1838326" y="477839"/>
            <a:ext cx="2314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(L1: (L2: (a ,L1))</a:t>
            </a:r>
          </a:p>
        </p:txBody>
      </p:sp>
      <p:sp>
        <p:nvSpPr>
          <p:cNvPr id="314409" name="Text Box 41"/>
          <p:cNvSpPr txBox="1">
            <a:spLocks noChangeArrowheads="1"/>
          </p:cNvSpPr>
          <p:nvPr/>
        </p:nvSpPr>
        <p:spPr bwMode="auto">
          <a:xfrm>
            <a:off x="4159250" y="477839"/>
            <a:ext cx="522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Lx</a:t>
            </a:r>
          </a:p>
        </p:txBody>
      </p:sp>
      <p:sp>
        <p:nvSpPr>
          <p:cNvPr id="314410" name="Text Box 42"/>
          <p:cNvSpPr txBox="1">
            <a:spLocks noChangeArrowheads="1"/>
          </p:cNvSpPr>
          <p:nvPr/>
        </p:nvSpPr>
        <p:spPr bwMode="auto">
          <a:xfrm>
            <a:off x="4522789" y="477839"/>
            <a:ext cx="2682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:</a:t>
            </a:r>
          </a:p>
        </p:txBody>
      </p:sp>
      <p:sp>
        <p:nvSpPr>
          <p:cNvPr id="314411" name="Text Box 43"/>
          <p:cNvSpPr txBox="1">
            <a:spLocks noChangeArrowheads="1"/>
          </p:cNvSpPr>
          <p:nvPr/>
        </p:nvSpPr>
        <p:spPr bwMode="auto">
          <a:xfrm>
            <a:off x="5260975" y="477839"/>
            <a:ext cx="522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L3</a:t>
            </a:r>
          </a:p>
        </p:txBody>
      </p:sp>
      <p:sp>
        <p:nvSpPr>
          <p:cNvPr id="314412" name="Text Box 44"/>
          <p:cNvSpPr txBox="1">
            <a:spLocks noChangeArrowheads="1"/>
          </p:cNvSpPr>
          <p:nvPr/>
        </p:nvSpPr>
        <p:spPr bwMode="auto">
          <a:xfrm>
            <a:off x="4029075" y="477839"/>
            <a:ext cx="260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,</a:t>
            </a:r>
          </a:p>
        </p:txBody>
      </p:sp>
      <p:sp>
        <p:nvSpPr>
          <p:cNvPr id="314413" name="Text Box 45"/>
          <p:cNvSpPr txBox="1">
            <a:spLocks noChangeArrowheads="1"/>
          </p:cNvSpPr>
          <p:nvPr/>
        </p:nvSpPr>
        <p:spPr bwMode="auto">
          <a:xfrm>
            <a:off x="4738689" y="477839"/>
            <a:ext cx="5222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L2</a:t>
            </a:r>
          </a:p>
        </p:txBody>
      </p:sp>
      <p:sp>
        <p:nvSpPr>
          <p:cNvPr id="314414" name="Line 46"/>
          <p:cNvSpPr>
            <a:spLocks noChangeShapeType="1"/>
          </p:cNvSpPr>
          <p:nvPr/>
        </p:nvSpPr>
        <p:spPr bwMode="auto">
          <a:xfrm>
            <a:off x="7445376" y="3860800"/>
            <a:ext cx="1204913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415" name="Text Box 47"/>
          <p:cNvSpPr txBox="1">
            <a:spLocks noChangeArrowheads="1"/>
          </p:cNvSpPr>
          <p:nvPr/>
        </p:nvSpPr>
        <p:spPr bwMode="auto">
          <a:xfrm>
            <a:off x="5086350" y="477839"/>
            <a:ext cx="260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,</a:t>
            </a:r>
          </a:p>
        </p:txBody>
      </p:sp>
      <p:sp>
        <p:nvSpPr>
          <p:cNvPr id="314416" name="Text Box 48"/>
          <p:cNvSpPr txBox="1">
            <a:spLocks noChangeArrowheads="1"/>
          </p:cNvSpPr>
          <p:nvPr/>
        </p:nvSpPr>
        <p:spPr bwMode="auto">
          <a:xfrm>
            <a:off x="5638800" y="477839"/>
            <a:ext cx="268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:</a:t>
            </a:r>
          </a:p>
        </p:txBody>
      </p:sp>
      <p:sp>
        <p:nvSpPr>
          <p:cNvPr id="314417" name="Text Box 49"/>
          <p:cNvSpPr txBox="1">
            <a:spLocks noChangeArrowheads="1"/>
          </p:cNvSpPr>
          <p:nvPr/>
        </p:nvSpPr>
        <p:spPr bwMode="auto">
          <a:xfrm>
            <a:off x="5813425" y="477839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(</a:t>
            </a:r>
          </a:p>
        </p:txBody>
      </p:sp>
      <p:sp>
        <p:nvSpPr>
          <p:cNvPr id="314418" name="Text Box 50"/>
          <p:cNvSpPr txBox="1">
            <a:spLocks noChangeArrowheads="1"/>
          </p:cNvSpPr>
          <p:nvPr/>
        </p:nvSpPr>
        <p:spPr bwMode="auto">
          <a:xfrm>
            <a:off x="5959475" y="477839"/>
            <a:ext cx="3365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b</a:t>
            </a:r>
          </a:p>
        </p:txBody>
      </p:sp>
      <p:sp>
        <p:nvSpPr>
          <p:cNvPr id="314419" name="Text Box 51"/>
          <p:cNvSpPr txBox="1">
            <a:spLocks noChangeArrowheads="1"/>
          </p:cNvSpPr>
          <p:nvPr/>
        </p:nvSpPr>
        <p:spPr bwMode="auto">
          <a:xfrm>
            <a:off x="6162675" y="477839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)</a:t>
            </a:r>
          </a:p>
        </p:txBody>
      </p:sp>
      <p:sp>
        <p:nvSpPr>
          <p:cNvPr id="314420" name="Text Box 52"/>
          <p:cNvSpPr txBox="1">
            <a:spLocks noChangeArrowheads="1"/>
          </p:cNvSpPr>
          <p:nvPr/>
        </p:nvSpPr>
        <p:spPr bwMode="auto">
          <a:xfrm>
            <a:off x="6321425" y="477839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)</a:t>
            </a:r>
          </a:p>
        </p:txBody>
      </p:sp>
      <p:sp>
        <p:nvSpPr>
          <p:cNvPr id="314421" name="Text Box 53"/>
          <p:cNvSpPr txBox="1">
            <a:spLocks noChangeArrowheads="1"/>
          </p:cNvSpPr>
          <p:nvPr/>
        </p:nvSpPr>
        <p:spPr bwMode="auto">
          <a:xfrm>
            <a:off x="6453188" y="477839"/>
            <a:ext cx="2603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,</a:t>
            </a:r>
          </a:p>
        </p:txBody>
      </p:sp>
      <p:sp>
        <p:nvSpPr>
          <p:cNvPr id="314422" name="Text Box 54"/>
          <p:cNvSpPr txBox="1">
            <a:spLocks noChangeArrowheads="1"/>
          </p:cNvSpPr>
          <p:nvPr/>
        </p:nvSpPr>
        <p:spPr bwMode="auto">
          <a:xfrm>
            <a:off x="6611939" y="477839"/>
            <a:ext cx="5222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  <a:sym typeface="Wingdings" charset="0"/>
              </a:rPr>
              <a:t>Ly</a:t>
            </a:r>
          </a:p>
        </p:txBody>
      </p:sp>
      <p:sp>
        <p:nvSpPr>
          <p:cNvPr id="314423" name="Text Box 55"/>
          <p:cNvSpPr txBox="1">
            <a:spLocks noChangeArrowheads="1"/>
          </p:cNvSpPr>
          <p:nvPr/>
        </p:nvSpPr>
        <p:spPr bwMode="auto">
          <a:xfrm>
            <a:off x="6973889" y="477839"/>
            <a:ext cx="2682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  <a:sym typeface="Wingdings" charset="0"/>
              </a:rPr>
              <a:t>:</a:t>
            </a:r>
          </a:p>
        </p:txBody>
      </p:sp>
      <p:sp>
        <p:nvSpPr>
          <p:cNvPr id="314424" name="Text Box 56"/>
          <p:cNvSpPr txBox="1">
            <a:spLocks noChangeArrowheads="1"/>
          </p:cNvSpPr>
          <p:nvPr/>
        </p:nvSpPr>
        <p:spPr bwMode="auto">
          <a:xfrm>
            <a:off x="7107238" y="477839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  <a:sym typeface="Wingdings" charset="0"/>
              </a:rPr>
              <a:t>(</a:t>
            </a:r>
          </a:p>
        </p:txBody>
      </p:sp>
      <p:sp>
        <p:nvSpPr>
          <p:cNvPr id="314425" name="Text Box 57"/>
          <p:cNvSpPr txBox="1">
            <a:spLocks noChangeArrowheads="1"/>
          </p:cNvSpPr>
          <p:nvPr/>
        </p:nvSpPr>
        <p:spPr bwMode="auto">
          <a:xfrm>
            <a:off x="7280275" y="477839"/>
            <a:ext cx="522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  <a:sym typeface="Wingdings" charset="0"/>
              </a:rPr>
              <a:t>L3</a:t>
            </a:r>
          </a:p>
        </p:txBody>
      </p:sp>
      <p:sp>
        <p:nvSpPr>
          <p:cNvPr id="314426" name="Text Box 58"/>
          <p:cNvSpPr txBox="1">
            <a:spLocks noChangeArrowheads="1"/>
          </p:cNvSpPr>
          <p:nvPr/>
        </p:nvSpPr>
        <p:spPr bwMode="auto">
          <a:xfrm>
            <a:off x="7642225" y="477839"/>
            <a:ext cx="573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  <a:sym typeface="Wingdings" charset="0"/>
              </a:rPr>
              <a:t>, c)</a:t>
            </a:r>
          </a:p>
        </p:txBody>
      </p:sp>
      <p:sp>
        <p:nvSpPr>
          <p:cNvPr id="314427" name="Text Box 59"/>
          <p:cNvSpPr txBox="1">
            <a:spLocks noChangeArrowheads="1"/>
          </p:cNvSpPr>
          <p:nvPr/>
        </p:nvSpPr>
        <p:spPr bwMode="auto">
          <a:xfrm>
            <a:off x="8062914" y="477839"/>
            <a:ext cx="6746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, L4</a:t>
            </a:r>
          </a:p>
        </p:txBody>
      </p:sp>
      <p:sp>
        <p:nvSpPr>
          <p:cNvPr id="314428" name="Text Box 60"/>
          <p:cNvSpPr txBox="1">
            <a:spLocks noChangeArrowheads="1"/>
          </p:cNvSpPr>
          <p:nvPr/>
        </p:nvSpPr>
        <p:spPr bwMode="auto">
          <a:xfrm>
            <a:off x="8572500" y="477839"/>
            <a:ext cx="4460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: (</a:t>
            </a:r>
          </a:p>
        </p:txBody>
      </p:sp>
      <p:sp>
        <p:nvSpPr>
          <p:cNvPr id="314429" name="Text Box 61"/>
          <p:cNvSpPr txBox="1">
            <a:spLocks noChangeArrowheads="1"/>
          </p:cNvSpPr>
          <p:nvPr/>
        </p:nvSpPr>
        <p:spPr bwMode="auto">
          <a:xfrm>
            <a:off x="8896350" y="477839"/>
            <a:ext cx="5794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d ,</a:t>
            </a:r>
          </a:p>
        </p:txBody>
      </p:sp>
      <p:sp>
        <p:nvSpPr>
          <p:cNvPr id="314430" name="Text Box 62"/>
          <p:cNvSpPr txBox="1">
            <a:spLocks noChangeArrowheads="1"/>
          </p:cNvSpPr>
          <p:nvPr/>
        </p:nvSpPr>
        <p:spPr bwMode="auto">
          <a:xfrm>
            <a:off x="9674225" y="477839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)</a:t>
            </a:r>
          </a:p>
        </p:txBody>
      </p:sp>
      <p:sp>
        <p:nvSpPr>
          <p:cNvPr id="314431" name="Text Box 63"/>
          <p:cNvSpPr txBox="1">
            <a:spLocks noChangeArrowheads="1"/>
          </p:cNvSpPr>
          <p:nvPr/>
        </p:nvSpPr>
        <p:spPr bwMode="auto">
          <a:xfrm>
            <a:off x="9805988" y="477839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)</a:t>
            </a:r>
          </a:p>
        </p:txBody>
      </p:sp>
      <p:sp>
        <p:nvSpPr>
          <p:cNvPr id="314432" name="Text Box 64"/>
          <p:cNvSpPr txBox="1">
            <a:spLocks noChangeArrowheads="1"/>
          </p:cNvSpPr>
          <p:nvPr/>
        </p:nvSpPr>
        <p:spPr bwMode="auto">
          <a:xfrm>
            <a:off x="9255125" y="477839"/>
            <a:ext cx="522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L4</a:t>
            </a:r>
          </a:p>
        </p:txBody>
      </p:sp>
      <p:sp>
        <p:nvSpPr>
          <p:cNvPr id="774209" name="Text Box 65"/>
          <p:cNvSpPr txBox="1">
            <a:spLocks noChangeArrowheads="1"/>
          </p:cNvSpPr>
          <p:nvPr/>
        </p:nvSpPr>
        <p:spPr bwMode="auto">
          <a:xfrm>
            <a:off x="2070100" y="5176839"/>
            <a:ext cx="18415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endParaRPr lang="zh-CN" altLang="en-US" sz="2800">
              <a:latin typeface="Times New Roman" charset="0"/>
            </a:endParaRPr>
          </a:p>
        </p:txBody>
      </p:sp>
      <p:sp>
        <p:nvSpPr>
          <p:cNvPr id="314434" name="Text Box 66"/>
          <p:cNvSpPr txBox="1">
            <a:spLocks noChangeArrowheads="1"/>
          </p:cNvSpPr>
          <p:nvPr/>
        </p:nvSpPr>
        <p:spPr bwMode="auto">
          <a:xfrm>
            <a:off x="4594225" y="477839"/>
            <a:ext cx="285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>
                <a:latin typeface="Times New Roman" charset="0"/>
              </a:rPr>
              <a:t>(</a:t>
            </a:r>
          </a:p>
        </p:txBody>
      </p:sp>
    </p:spTree>
    <p:extLst>
      <p:ext uri="{BB962C8B-B14F-4D97-AF65-F5344CB8AC3E}">
        <p14:creationId xmlns:p14="http://schemas.microsoft.com/office/powerpoint/2010/main" val="4132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1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" dur="500"/>
                                        <p:tgtEl>
                                          <p:spTgt spid="3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1000"/>
                                        <p:tgtEl>
                                          <p:spTgt spid="3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9 0.1926 L -4.44444E-6 -2.25434E-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14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3" y="-96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32 0.19861 L 3.33333E-6 -2.25434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14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66" y="-994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1000"/>
                                        <p:tgtEl>
                                          <p:spTgt spid="3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3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5 0.46081 L -4.72222E-6 -2.25434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314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-230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1 0.49041 L 1.11111E-6 -1.32948E-6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144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19" y="-2453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1000"/>
                                        <p:tgtEl>
                                          <p:spTgt spid="31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54 0.49688 L -2.22222E-6 -4.10405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314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77" y="-24855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1000"/>
                                        <p:tgtEl>
                                          <p:spTgt spid="3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71 0.47769 L -1.94444E-6 -2.25434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314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35" y="-23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2000"/>
                                        <p:tgtEl>
                                          <p:spTgt spid="31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4" dur="500"/>
                                        <p:tgtEl>
                                          <p:spTgt spid="31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8" presetClass="entr" presetSubtype="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1000"/>
                                        <p:tgtEl>
                                          <p:spTgt spid="3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1000"/>
                                        <p:tgtEl>
                                          <p:spTgt spid="3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1000"/>
                                        <p:tgtEl>
                                          <p:spTgt spid="3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1000"/>
                                        <p:tgtEl>
                                          <p:spTgt spid="3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0" dur="1000"/>
                                        <p:tgtEl>
                                          <p:spTgt spid="3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4" dur="500"/>
                                        <p:tgtEl>
                                          <p:spTgt spid="3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1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8" dur="500"/>
                                        <p:tgtEl>
                                          <p:spTgt spid="3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3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2" dur="500"/>
                                        <p:tgtEl>
                                          <p:spTgt spid="3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5" dur="1000"/>
                                        <p:tgtEl>
                                          <p:spTgt spid="3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1" dur="1000"/>
                                        <p:tgtEl>
                                          <p:spTgt spid="3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7" dur="1000"/>
                                        <p:tgtEl>
                                          <p:spTgt spid="3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1" dur="1000"/>
                                        <p:tgtEl>
                                          <p:spTgt spid="3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3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5" dur="1000"/>
                                        <p:tgtEl>
                                          <p:spTgt spid="31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1" dur="1000"/>
                                        <p:tgtEl>
                                          <p:spTgt spid="3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5" dur="1000"/>
                                        <p:tgtEl>
                                          <p:spTgt spid="3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6" dur="1000"/>
                                        <p:tgtEl>
                                          <p:spTgt spid="3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8" dur="1000"/>
                                        <p:tgtEl>
                                          <p:spTgt spid="3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0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2" dur="1000"/>
                                        <p:tgtEl>
                                          <p:spTgt spid="3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6" dur="1000"/>
                                        <p:tgtEl>
                                          <p:spTgt spid="3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3" dur="1000"/>
                                        <p:tgtEl>
                                          <p:spTgt spid="3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1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314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314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314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14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5" grpId="0" animBg="1"/>
      <p:bldP spid="314376" grpId="0" animBg="1"/>
      <p:bldP spid="314377" grpId="0" animBg="1"/>
      <p:bldP spid="314378" grpId="0" animBg="1"/>
      <p:bldP spid="314379" grpId="0" animBg="1"/>
      <p:bldP spid="314380" grpId="0" animBg="1"/>
      <p:bldP spid="314381" grpId="0" animBg="1"/>
      <p:bldP spid="314382" grpId="0" animBg="1"/>
      <p:bldP spid="314383" grpId="0" animBg="1"/>
      <p:bldP spid="314384" grpId="0" animBg="1"/>
      <p:bldP spid="314385" grpId="0" animBg="1"/>
      <p:bldP spid="314386" grpId="0" animBg="1"/>
      <p:bldP spid="314387" grpId="0" animBg="1"/>
      <p:bldP spid="314388" grpId="0" animBg="1"/>
      <p:bldP spid="314389" grpId="0" animBg="1"/>
      <p:bldP spid="314390" grpId="0" animBg="1"/>
      <p:bldP spid="314391" grpId="0" animBg="1"/>
      <p:bldP spid="314392" grpId="0" animBg="1"/>
      <p:bldP spid="314393" grpId="0" animBg="1"/>
      <p:bldP spid="314394" grpId="0" animBg="1"/>
      <p:bldP spid="314395" grpId="0" animBg="1"/>
      <p:bldP spid="314396" grpId="0" animBg="1"/>
      <p:bldP spid="314397" grpId="0" animBg="1"/>
      <p:bldP spid="314398" grpId="0" animBg="1"/>
      <p:bldP spid="314399" grpId="0" animBg="1"/>
      <p:bldP spid="314400" grpId="0" animBg="1"/>
      <p:bldP spid="314401" grpId="0" animBg="1"/>
      <p:bldP spid="314402" grpId="0" animBg="1"/>
      <p:bldP spid="314403" grpId="0" animBg="1"/>
      <p:bldP spid="314404" grpId="0"/>
      <p:bldP spid="314405" grpId="0" animBg="1"/>
      <p:bldP spid="314406" grpId="0" animBg="1"/>
      <p:bldP spid="314407" grpId="0" animBg="1"/>
      <p:bldP spid="314409" grpId="0"/>
      <p:bldP spid="314409" grpId="1"/>
      <p:bldP spid="314410" grpId="0"/>
      <p:bldP spid="314410" grpId="1"/>
      <p:bldP spid="314411" grpId="0"/>
      <p:bldP spid="314412" grpId="0"/>
      <p:bldP spid="314412" grpId="1"/>
      <p:bldP spid="314413" grpId="0"/>
      <p:bldP spid="314413" grpId="1"/>
      <p:bldP spid="314414" grpId="0" animBg="1"/>
      <p:bldP spid="314415" grpId="0"/>
      <p:bldP spid="314415" grpId="1"/>
      <p:bldP spid="314416" grpId="0"/>
      <p:bldP spid="314417" grpId="0"/>
      <p:bldP spid="314418" grpId="0"/>
      <p:bldP spid="314419" grpId="0"/>
      <p:bldP spid="314420" grpId="0"/>
      <p:bldP spid="314421" grpId="0"/>
      <p:bldP spid="314422" grpId="0"/>
      <p:bldP spid="314423" grpId="0"/>
      <p:bldP spid="314424" grpId="0"/>
      <p:bldP spid="314425" grpId="0"/>
      <p:bldP spid="314426" grpId="0"/>
      <p:bldP spid="314427" grpId="0"/>
      <p:bldP spid="314428" grpId="0"/>
      <p:bldP spid="314429" grpId="0"/>
      <p:bldP spid="314430" grpId="0"/>
      <p:bldP spid="314431" grpId="0"/>
      <p:bldP spid="314432" grpId="0"/>
      <p:bldP spid="314434" grpId="0"/>
      <p:bldP spid="314434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A4598-E193-48B0-A8B2-16044C228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DA4131-B99C-4BB5-8CF2-48628FE64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 the function call relations</a:t>
            </a:r>
          </a:p>
          <a:p>
            <a:r>
              <a:rPr lang="en-US" altLang="zh-CN" dirty="0"/>
              <a:t>Represent the memory reference relations</a:t>
            </a:r>
          </a:p>
          <a:p>
            <a:r>
              <a:rPr lang="en-US" altLang="zh-CN" dirty="0"/>
              <a:t>LISP/scheme language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98EFA5-A515-4FAF-9B31-E21D104890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2E61CC7-1D8E-4C92-9E51-1E824C7D3B1D}"/>
              </a:ext>
            </a:extLst>
          </p:cNvPr>
          <p:cNvSpPr txBox="1">
            <a:spLocks/>
          </p:cNvSpPr>
          <p:nvPr/>
        </p:nvSpPr>
        <p:spPr bwMode="auto">
          <a:xfrm>
            <a:off x="2279576" y="3457849"/>
            <a:ext cx="8461928" cy="2378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b="1" kern="0" dirty="0">
                <a:latin typeface="Ludica fax"/>
              </a:rPr>
              <a:t>(</a:t>
            </a:r>
            <a:r>
              <a:rPr lang="en-US" altLang="zh-CN" b="1" kern="0" dirty="0">
                <a:solidFill>
                  <a:srgbClr val="0070C0"/>
                </a:solidFill>
                <a:latin typeface="Ludica fax"/>
              </a:rPr>
              <a:t>define</a:t>
            </a:r>
            <a:r>
              <a:rPr lang="en-US" altLang="zh-CN" b="1" kern="0" dirty="0">
                <a:latin typeface="Ludica fax"/>
              </a:rPr>
              <a:t> fib (n)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b="1" kern="0" dirty="0">
                <a:latin typeface="Ludica fax"/>
              </a:rPr>
              <a:t>  </a:t>
            </a:r>
            <a:r>
              <a:rPr lang="en-US" altLang="zh-CN" b="1" kern="0" dirty="0">
                <a:solidFill>
                  <a:schemeClr val="accent6">
                    <a:lumMod val="75000"/>
                  </a:schemeClr>
                </a:solidFill>
                <a:latin typeface="Ludica fax"/>
              </a:rPr>
              <a:t>"Simple recursive Fibonacci number function"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b="1" kern="0" dirty="0">
                <a:latin typeface="Ludica fax"/>
              </a:rPr>
              <a:t>  (</a:t>
            </a:r>
            <a:r>
              <a:rPr lang="en-US" altLang="zh-CN" b="1" kern="0" dirty="0">
                <a:solidFill>
                  <a:srgbClr val="0070C0"/>
                </a:solidFill>
                <a:latin typeface="Ludica fax"/>
              </a:rPr>
              <a:t>if</a:t>
            </a:r>
            <a:r>
              <a:rPr lang="en-US" altLang="zh-CN" b="1" kern="0" dirty="0">
                <a:latin typeface="Ludica fax"/>
              </a:rPr>
              <a:t> (&lt; n 2)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b="1" kern="0" dirty="0">
                <a:latin typeface="Ludica fax"/>
              </a:rPr>
              <a:t>    n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b="1" kern="0" dirty="0">
                <a:latin typeface="Ludica fax"/>
              </a:rPr>
              <a:t>    (+ (fib (- n 1)) (fib (- n 2)))))</a:t>
            </a:r>
          </a:p>
        </p:txBody>
      </p:sp>
    </p:spTree>
    <p:extLst>
      <p:ext uri="{BB962C8B-B14F-4D97-AF65-F5344CB8AC3E}">
        <p14:creationId xmlns:p14="http://schemas.microsoft.com/office/powerpoint/2010/main" val="2513295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trike="sngStrike" dirty="0">
                <a:solidFill>
                  <a:srgbClr val="B2B2B2"/>
                </a:solidFill>
              </a:rPr>
              <a:t>Multi-array</a:t>
            </a:r>
          </a:p>
          <a:p>
            <a:r>
              <a:rPr lang="en-US" altLang="zh-CN" strike="sngStrike" dirty="0">
                <a:solidFill>
                  <a:srgbClr val="B2B2B2"/>
                </a:solidFill>
              </a:rPr>
              <a:t>Generalized list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Storage management</a:t>
            </a:r>
          </a:p>
          <a:p>
            <a:r>
              <a:rPr lang="en-US" altLang="zh-CN" dirty="0" err="1"/>
              <a:t>Trie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949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7D706-AFC8-43F3-81CE-ED51DCBB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Storage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311E88-D091-4FAB-9E98-6DCB21AA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Basic functionalities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Allocate</a:t>
            </a:r>
            <a:r>
              <a:rPr lang="en-US" altLang="zh-CN" dirty="0"/>
              <a:t> storage space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Recycle</a:t>
            </a:r>
            <a:r>
              <a:rPr lang="en-US" altLang="zh-CN" dirty="0"/>
              <a:t> “released” space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Fragmentation</a:t>
            </a:r>
          </a:p>
          <a:p>
            <a:pPr lvl="1"/>
            <a:r>
              <a:rPr lang="en-US" altLang="zh-CN" dirty="0"/>
              <a:t>Cannot be efficiently utilized</a:t>
            </a:r>
          </a:p>
          <a:p>
            <a:r>
              <a:rPr lang="en-US" altLang="zh-CN" dirty="0"/>
              <a:t>Useless units</a:t>
            </a:r>
          </a:p>
          <a:p>
            <a:pPr lvl="1"/>
            <a:r>
              <a:rPr lang="en-US" altLang="zh-CN" dirty="0"/>
              <a:t>Space should be recycled but not yet</a:t>
            </a:r>
          </a:p>
          <a:p>
            <a:pPr lvl="1"/>
            <a:r>
              <a:rPr lang="en-US" altLang="zh-CN" dirty="0"/>
              <a:t>E.g.: not delete a pointer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F1F75D-180A-4C01-9B9C-1F6E820881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246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Multi-Array: Concepts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Multi-array (</a:t>
            </a:r>
            <a:r>
              <a:rPr kumimoji="1" lang="zh-CN" altLang="en-US" dirty="0"/>
              <a:t>多维数组</a:t>
            </a:r>
            <a:r>
              <a:rPr kumimoji="1" lang="en-US" altLang="zh-CN" dirty="0"/>
              <a:t>) is an extension of array</a:t>
            </a:r>
          </a:p>
          <a:p>
            <a:pPr lvl="1"/>
            <a:r>
              <a:rPr lang="en-US" altLang="zh-CN" dirty="0"/>
              <a:t>An array of arrays</a:t>
            </a:r>
          </a:p>
          <a:p>
            <a:pPr lvl="1"/>
            <a:r>
              <a:rPr kumimoji="1" lang="en-US" altLang="zh-CN" dirty="0"/>
              <a:t>An n-dimensional array can be written as</a:t>
            </a:r>
          </a:p>
          <a:p>
            <a:pPr lvl="2"/>
            <a:r>
              <a:rPr lang="en-US" altLang="zh-CN" dirty="0"/>
              <a:t>Elem A[c</a:t>
            </a:r>
            <a:r>
              <a:rPr lang="en-US" altLang="zh-CN" baseline="-25000" dirty="0"/>
              <a:t>1</a:t>
            </a:r>
            <a:r>
              <a:rPr lang="en-US" altLang="zh-CN" dirty="0"/>
              <a:t>…d</a:t>
            </a:r>
            <a:r>
              <a:rPr lang="en-US" altLang="zh-CN" baseline="-25000" dirty="0"/>
              <a:t>1</a:t>
            </a:r>
            <a:r>
              <a:rPr lang="en-US" altLang="zh-CN" dirty="0"/>
              <a:t>][c</a:t>
            </a:r>
            <a:r>
              <a:rPr lang="en-US" altLang="zh-CN" baseline="-25000" dirty="0"/>
              <a:t>2</a:t>
            </a:r>
            <a:r>
              <a:rPr lang="en-US" altLang="zh-CN" dirty="0"/>
              <a:t>…d</a:t>
            </a:r>
            <a:r>
              <a:rPr lang="en-US" altLang="zh-CN" baseline="-25000" dirty="0"/>
              <a:t>2</a:t>
            </a:r>
            <a:r>
              <a:rPr lang="en-US" altLang="zh-CN" dirty="0"/>
              <a:t>]…[</a:t>
            </a:r>
            <a:r>
              <a:rPr lang="en-US" altLang="zh-CN" dirty="0" err="1"/>
              <a:t>c</a:t>
            </a:r>
            <a:r>
              <a:rPr lang="en-US" altLang="zh-CN" baseline="-25000" dirty="0" err="1"/>
              <a:t>n</a:t>
            </a:r>
            <a:r>
              <a:rPr lang="en-US" altLang="zh-CN" dirty="0"/>
              <a:t>…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n</a:t>
            </a:r>
            <a:r>
              <a:rPr lang="en-US" altLang="zh-CN" dirty="0"/>
              <a:t>]</a:t>
            </a:r>
          </a:p>
          <a:p>
            <a:pPr lvl="2"/>
            <a:r>
              <a:rPr kumimoji="1" lang="en-US" altLang="zh-CN" dirty="0"/>
              <a:t>c</a:t>
            </a:r>
            <a:r>
              <a:rPr kumimoji="1" lang="en-US" altLang="zh-CN" baseline="-25000" dirty="0"/>
              <a:t>i</a:t>
            </a:r>
            <a:r>
              <a:rPr kumimoji="1" lang="en-US" altLang="zh-CN" dirty="0"/>
              <a:t> and d</a:t>
            </a:r>
            <a:r>
              <a:rPr kumimoji="1" lang="en-US" altLang="zh-CN" baseline="-25000" dirty="0"/>
              <a:t>i</a:t>
            </a:r>
            <a:r>
              <a:rPr kumimoji="1" lang="en-US" altLang="zh-CN" dirty="0"/>
              <a:t> are the lower bound and upper bound of indices at the </a:t>
            </a:r>
            <a:r>
              <a:rPr kumimoji="1" lang="en-US" altLang="zh-CN" dirty="0" err="1"/>
              <a:t>i-th</a:t>
            </a:r>
            <a:r>
              <a:rPr kumimoji="1" lang="en-US" altLang="zh-CN" dirty="0"/>
              <a:t> dimension</a:t>
            </a:r>
          </a:p>
          <a:p>
            <a:pPr lvl="2"/>
            <a:r>
              <a:rPr lang="en-US" altLang="zh-CN" dirty="0"/>
              <a:t>The total number of elements is </a:t>
            </a:r>
            <a:endParaRPr kumimoji="1" lang="en-US" alt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2820703"/>
              </p:ext>
            </p:extLst>
          </p:nvPr>
        </p:nvGraphicFramePr>
        <p:xfrm>
          <a:off x="4943872" y="4437112"/>
          <a:ext cx="193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公式" r:id="rId3" imgW="965200" imgH="431800" progId="Equation.3">
                  <p:embed/>
                </p:oleObj>
              </mc:Choice>
              <mc:Fallback>
                <p:oleObj name="公式" r:id="rId3" imgW="965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4437112"/>
                        <a:ext cx="19304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7103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09BB2-9E3F-4F10-AECD-7A3D3FAF3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1013B-C407-47C0-A3A7-6214A3CC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Storage resources is an array of blocks</a:t>
            </a:r>
          </a:p>
          <a:p>
            <a:pPr lvl="1"/>
            <a:r>
              <a:rPr lang="en-US" altLang="zh-CN" dirty="0"/>
              <a:t>Some are allocated</a:t>
            </a:r>
          </a:p>
          <a:p>
            <a:pPr lvl="1"/>
            <a:r>
              <a:rPr lang="en-US" altLang="zh-CN" dirty="0"/>
              <a:t>Some are free: organized by a linked list (free list)</a:t>
            </a:r>
          </a:p>
          <a:p>
            <a:endParaRPr lang="en-US" altLang="zh-CN" dirty="0"/>
          </a:p>
          <a:p>
            <a:r>
              <a:rPr lang="en-US" altLang="zh-CN" dirty="0"/>
              <a:t>Allocate: find a free block, and delete from free list</a:t>
            </a:r>
          </a:p>
          <a:p>
            <a:r>
              <a:rPr lang="en-US" altLang="zh-CN" dirty="0"/>
              <a:t>Recycle: insert a block into free list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C37B4B-C04E-413C-B814-80FC1C858C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88048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440942-F057-41E0-A08E-D7060EF5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0DB4D-4EF2-4494-AA58-E9BA19E2A9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E18EEBE-7293-40C1-AD57-A659B5DC60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2239"/>
              </p:ext>
            </p:extLst>
          </p:nvPr>
        </p:nvGraphicFramePr>
        <p:xfrm>
          <a:off x="2135188" y="1024656"/>
          <a:ext cx="8567737" cy="550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WPS文字 文档" r:id="rId3" imgW="5370576" imgH="4590288" progId="">
                  <p:embed/>
                </p:oleObj>
              </mc:Choice>
              <mc:Fallback>
                <p:oleObj name="WPS文字 文档" r:id="rId3" imgW="5370576" imgH="4590288" progId="">
                  <p:embed/>
                  <p:pic>
                    <p:nvPicPr>
                      <p:cNvPr id="8909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1024656"/>
                        <a:ext cx="8567737" cy="550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 28">
            <a:extLst>
              <a:ext uri="{FF2B5EF4-FFF2-40B4-BE49-F238E27FC236}">
                <a16:creationId xmlns:a16="http://schemas.microsoft.com/office/drawing/2014/main" id="{CC56CC01-CAEF-4C29-9CC9-ED24D169DE4E}"/>
              </a:ext>
            </a:extLst>
          </p:cNvPr>
          <p:cNvSpPr>
            <a:spLocks/>
          </p:cNvSpPr>
          <p:nvPr/>
        </p:nvSpPr>
        <p:spPr bwMode="auto">
          <a:xfrm>
            <a:off x="6987673" y="1415291"/>
            <a:ext cx="1318206" cy="1465263"/>
          </a:xfrm>
          <a:custGeom>
            <a:avLst/>
            <a:gdLst>
              <a:gd name="T0" fmla="*/ 2147483647 w 623"/>
              <a:gd name="T1" fmla="*/ 0 h 923"/>
              <a:gd name="T2" fmla="*/ 2147483647 w 623"/>
              <a:gd name="T3" fmla="*/ 2147483647 h 923"/>
              <a:gd name="T4" fmla="*/ 2147483647 w 623"/>
              <a:gd name="T5" fmla="*/ 2147483647 h 923"/>
              <a:gd name="T6" fmla="*/ 0 60000 65536"/>
              <a:gd name="T7" fmla="*/ 0 60000 65536"/>
              <a:gd name="T8" fmla="*/ 0 60000 65536"/>
              <a:gd name="T9" fmla="*/ 0 w 623"/>
              <a:gd name="T10" fmla="*/ 0 h 923"/>
              <a:gd name="T11" fmla="*/ 623 w 623"/>
              <a:gd name="T12" fmla="*/ 923 h 9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3" h="923">
                <a:moveTo>
                  <a:pt x="65" y="0"/>
                </a:moveTo>
                <a:cubicBezTo>
                  <a:pt x="32" y="333"/>
                  <a:pt x="0" y="667"/>
                  <a:pt x="93" y="795"/>
                </a:cubicBezTo>
                <a:cubicBezTo>
                  <a:pt x="186" y="923"/>
                  <a:pt x="532" y="773"/>
                  <a:pt x="623" y="768"/>
                </a:cubicBezTo>
              </a:path>
            </a:pathLst>
          </a:custGeom>
          <a:noFill/>
          <a:ln w="41275">
            <a:solidFill>
              <a:srgbClr val="5696DC"/>
            </a:solidFill>
            <a:round/>
            <a:headEnd type="diamond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21889" tIns="60944" rIns="121889" bIns="60944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Freeform 30">
            <a:extLst>
              <a:ext uri="{FF2B5EF4-FFF2-40B4-BE49-F238E27FC236}">
                <a16:creationId xmlns:a16="http://schemas.microsoft.com/office/drawing/2014/main" id="{03DE78FA-138E-4EF1-A7FF-3D04B097A09A}"/>
              </a:ext>
            </a:extLst>
          </p:cNvPr>
          <p:cNvSpPr>
            <a:spLocks/>
          </p:cNvSpPr>
          <p:nvPr/>
        </p:nvSpPr>
        <p:spPr bwMode="auto">
          <a:xfrm>
            <a:off x="7036337" y="2764666"/>
            <a:ext cx="1271658" cy="255587"/>
          </a:xfrm>
          <a:custGeom>
            <a:avLst/>
            <a:gdLst>
              <a:gd name="T0" fmla="*/ 2147483647 w 601"/>
              <a:gd name="T1" fmla="*/ 0 h 161"/>
              <a:gd name="T2" fmla="*/ 2147483647 w 601"/>
              <a:gd name="T3" fmla="*/ 2147483647 h 161"/>
              <a:gd name="T4" fmla="*/ 2147483647 w 601"/>
              <a:gd name="T5" fmla="*/ 2147483647 h 161"/>
              <a:gd name="T6" fmla="*/ 2147483647 w 601"/>
              <a:gd name="T7" fmla="*/ 2147483647 h 161"/>
              <a:gd name="T8" fmla="*/ 2147483647 w 601"/>
              <a:gd name="T9" fmla="*/ 2147483647 h 1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1"/>
              <a:gd name="T16" fmla="*/ 0 h 161"/>
              <a:gd name="T17" fmla="*/ 601 w 601"/>
              <a:gd name="T18" fmla="*/ 161 h 1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1" h="161">
                <a:moveTo>
                  <a:pt x="537" y="0"/>
                </a:moveTo>
                <a:cubicBezTo>
                  <a:pt x="311" y="15"/>
                  <a:pt x="86" y="31"/>
                  <a:pt x="43" y="55"/>
                </a:cubicBezTo>
                <a:cubicBezTo>
                  <a:pt x="0" y="79"/>
                  <a:pt x="197" y="131"/>
                  <a:pt x="281" y="146"/>
                </a:cubicBezTo>
                <a:cubicBezTo>
                  <a:pt x="365" y="161"/>
                  <a:pt x="493" y="146"/>
                  <a:pt x="546" y="146"/>
                </a:cubicBezTo>
                <a:cubicBezTo>
                  <a:pt x="599" y="146"/>
                  <a:pt x="600" y="146"/>
                  <a:pt x="601" y="146"/>
                </a:cubicBezTo>
              </a:path>
            </a:pathLst>
          </a:custGeom>
          <a:noFill/>
          <a:ln w="41275">
            <a:solidFill>
              <a:srgbClr val="5696DC"/>
            </a:solidFill>
            <a:round/>
            <a:headEnd type="diamond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21889" tIns="60944" rIns="121889" bIns="60944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396966FE-8CE4-4B24-9F0F-2A962BC7585A}"/>
              </a:ext>
            </a:extLst>
          </p:cNvPr>
          <p:cNvSpPr>
            <a:spLocks/>
          </p:cNvSpPr>
          <p:nvPr/>
        </p:nvSpPr>
        <p:spPr bwMode="auto">
          <a:xfrm>
            <a:off x="6697794" y="3065620"/>
            <a:ext cx="1550956" cy="1025526"/>
          </a:xfrm>
          <a:custGeom>
            <a:avLst/>
            <a:gdLst>
              <a:gd name="T0" fmla="*/ 2147483647 w 733"/>
              <a:gd name="T1" fmla="*/ 0 h 646"/>
              <a:gd name="T2" fmla="*/ 2147483647 w 733"/>
              <a:gd name="T3" fmla="*/ 2147483647 h 646"/>
              <a:gd name="T4" fmla="*/ 2147483647 w 733"/>
              <a:gd name="T5" fmla="*/ 2147483647 h 646"/>
              <a:gd name="T6" fmla="*/ 2147483647 w 733"/>
              <a:gd name="T7" fmla="*/ 2147483647 h 646"/>
              <a:gd name="T8" fmla="*/ 0 60000 65536"/>
              <a:gd name="T9" fmla="*/ 0 60000 65536"/>
              <a:gd name="T10" fmla="*/ 0 60000 65536"/>
              <a:gd name="T11" fmla="*/ 0 60000 65536"/>
              <a:gd name="T12" fmla="*/ 0 w 733"/>
              <a:gd name="T13" fmla="*/ 0 h 646"/>
              <a:gd name="T14" fmla="*/ 733 w 733"/>
              <a:gd name="T15" fmla="*/ 646 h 6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3" h="646">
                <a:moveTo>
                  <a:pt x="678" y="0"/>
                </a:moveTo>
                <a:cubicBezTo>
                  <a:pt x="447" y="26"/>
                  <a:pt x="216" y="52"/>
                  <a:pt x="120" y="146"/>
                </a:cubicBezTo>
                <a:cubicBezTo>
                  <a:pt x="24" y="240"/>
                  <a:pt x="0" y="488"/>
                  <a:pt x="102" y="567"/>
                </a:cubicBezTo>
                <a:cubicBezTo>
                  <a:pt x="204" y="646"/>
                  <a:pt x="630" y="612"/>
                  <a:pt x="733" y="621"/>
                </a:cubicBezTo>
              </a:path>
            </a:pathLst>
          </a:custGeom>
          <a:noFill/>
          <a:ln w="41275">
            <a:solidFill>
              <a:srgbClr val="5696DC"/>
            </a:solidFill>
            <a:round/>
            <a:headEnd type="diamond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21889" tIns="60944" rIns="121889" bIns="60944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Freeform 32">
            <a:extLst>
              <a:ext uri="{FF2B5EF4-FFF2-40B4-BE49-F238E27FC236}">
                <a16:creationId xmlns:a16="http://schemas.microsoft.com/office/drawing/2014/main" id="{748C9727-2E9C-442E-8B2B-717C191DA1F5}"/>
              </a:ext>
            </a:extLst>
          </p:cNvPr>
          <p:cNvSpPr>
            <a:spLocks/>
          </p:cNvSpPr>
          <p:nvPr/>
        </p:nvSpPr>
        <p:spPr bwMode="auto">
          <a:xfrm>
            <a:off x="5885291" y="1798995"/>
            <a:ext cx="2401549" cy="2524126"/>
          </a:xfrm>
          <a:custGeom>
            <a:avLst/>
            <a:gdLst>
              <a:gd name="T0" fmla="*/ 2147483647 w 1135"/>
              <a:gd name="T1" fmla="*/ 2147483647 h 1590"/>
              <a:gd name="T2" fmla="*/ 2147483647 w 1135"/>
              <a:gd name="T3" fmla="*/ 2147483647 h 1590"/>
              <a:gd name="T4" fmla="*/ 2147483647 w 1135"/>
              <a:gd name="T5" fmla="*/ 2147483647 h 1590"/>
              <a:gd name="T6" fmla="*/ 2147483647 w 1135"/>
              <a:gd name="T7" fmla="*/ 0 h 1590"/>
              <a:gd name="T8" fmla="*/ 0 60000 65536"/>
              <a:gd name="T9" fmla="*/ 0 60000 65536"/>
              <a:gd name="T10" fmla="*/ 0 60000 65536"/>
              <a:gd name="T11" fmla="*/ 0 60000 65536"/>
              <a:gd name="T12" fmla="*/ 0 w 1135"/>
              <a:gd name="T13" fmla="*/ 0 h 1590"/>
              <a:gd name="T14" fmla="*/ 1135 w 1135"/>
              <a:gd name="T15" fmla="*/ 1590 h 15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5" h="1590">
                <a:moveTo>
                  <a:pt x="1080" y="1463"/>
                </a:moveTo>
                <a:cubicBezTo>
                  <a:pt x="669" y="1526"/>
                  <a:pt x="258" y="1590"/>
                  <a:pt x="129" y="1390"/>
                </a:cubicBezTo>
                <a:cubicBezTo>
                  <a:pt x="0" y="1190"/>
                  <a:pt x="135" y="497"/>
                  <a:pt x="303" y="265"/>
                </a:cubicBezTo>
                <a:cubicBezTo>
                  <a:pt x="471" y="33"/>
                  <a:pt x="996" y="44"/>
                  <a:pt x="1135" y="0"/>
                </a:cubicBezTo>
              </a:path>
            </a:pathLst>
          </a:custGeom>
          <a:noFill/>
          <a:ln w="41275">
            <a:solidFill>
              <a:srgbClr val="5696DC"/>
            </a:solidFill>
            <a:round/>
            <a:headEnd type="diamond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21889" tIns="60944" rIns="121889" bIns="60944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17F4D5-D2E6-488E-8EB5-892E47F65269}"/>
              </a:ext>
            </a:extLst>
          </p:cNvPr>
          <p:cNvSpPr txBox="1"/>
          <p:nvPr/>
        </p:nvSpPr>
        <p:spPr>
          <a:xfrm>
            <a:off x="2423592" y="5080662"/>
            <a:ext cx="39604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Free list in the beginning</a:t>
            </a:r>
          </a:p>
          <a:p>
            <a:endParaRPr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47D016-AB93-48AD-9418-CDCC457C8F9F}"/>
              </a:ext>
            </a:extLst>
          </p:cNvPr>
          <p:cNvSpPr txBox="1"/>
          <p:nvPr/>
        </p:nvSpPr>
        <p:spPr>
          <a:xfrm>
            <a:off x="7086065" y="5080662"/>
            <a:ext cx="39604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After running for a while</a:t>
            </a:r>
          </a:p>
          <a:p>
            <a:endParaRPr lang="zh-CN" alt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517FE1C-889C-465D-8D0D-EAA8913FF69B}"/>
              </a:ext>
            </a:extLst>
          </p:cNvPr>
          <p:cNvSpPr txBox="1"/>
          <p:nvPr/>
        </p:nvSpPr>
        <p:spPr>
          <a:xfrm>
            <a:off x="4511824" y="5434605"/>
            <a:ext cx="39604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000" dirty="0">
              <a:solidFill>
                <a:schemeClr val="tx1"/>
              </a:solidFill>
              <a:latin typeface="+mn-lt"/>
            </a:endParaRPr>
          </a:p>
          <a:p>
            <a:endParaRPr lang="zh-CN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3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007C2-68B9-440E-A56A-D2B04B59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Application-level Memory Management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8361E-6FFC-4860-A63D-9B2D6CA6F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many scenarios, applications prefer to manage memory themselves instead of asking system</a:t>
            </a:r>
          </a:p>
          <a:p>
            <a:pPr lvl="1"/>
            <a:r>
              <a:rPr lang="en-US" altLang="zh-CN" dirty="0"/>
              <a:t>Reduce overheads of system call</a:t>
            </a:r>
          </a:p>
          <a:p>
            <a:endParaRPr lang="en-US" altLang="zh-CN" dirty="0"/>
          </a:p>
          <a:p>
            <a:r>
              <a:rPr lang="en-US" altLang="zh-CN" dirty="0"/>
              <a:t>Approach</a:t>
            </a:r>
          </a:p>
          <a:p>
            <a:pPr lvl="1"/>
            <a:r>
              <a:rPr lang="en-US" altLang="zh-CN" dirty="0"/>
              <a:t>Maintain own free list to recycle resources</a:t>
            </a:r>
          </a:p>
          <a:p>
            <a:pPr lvl="1"/>
            <a:r>
              <a:rPr lang="en-US" altLang="zh-CN" dirty="0"/>
              <a:t>Only when no elements in free list, ask the system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FA75A2-265E-4D0E-A7FA-1814C42746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321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95FF7-EF20-4017-85BB-D0DF4C32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Application-level Memory Management  </a:t>
            </a:r>
            <a:endParaRPr lang="zh-CN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4526AE-2552-4B3F-BC13-5D094EB80D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template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&lt;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Elem&gt;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LinkNode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private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: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    static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LinkNode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*avail;	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Free list: a static variable</a:t>
            </a:r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: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Elem value;                     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Node</a:t>
            </a:r>
            <a:r>
              <a:rPr lang="zh-CN" alt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value</a:t>
            </a:r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LinkNode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 next;          	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Pointer to the next node</a:t>
            </a:r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LinkNode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(</a:t>
            </a:r>
            <a:r>
              <a:rPr lang="en-US" altLang="zh-CN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const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Elem &amp;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val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,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LinkNode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 p) 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LinkNode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(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LinkNode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 p = NULL) ;</a:t>
            </a:r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    void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operator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new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(</a:t>
            </a:r>
            <a:r>
              <a:rPr lang="en-US" altLang="zh-CN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size_t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) ;    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To overload new</a:t>
            </a:r>
            <a:r>
              <a:rPr lang="zh-CN" altLang="en-US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operator</a:t>
            </a:r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    void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operator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delete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(</a:t>
            </a:r>
            <a:r>
              <a:rPr lang="en-US" altLang="zh-CN" sz="2000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 p) ;	</a:t>
            </a:r>
            <a:r>
              <a:rPr lang="en-US" altLang="zh-CN" sz="20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To overload delete operator</a:t>
            </a:r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};</a:t>
            </a:r>
          </a:p>
          <a:p>
            <a:pPr marL="0" indent="0">
              <a:buNone/>
            </a:pPr>
            <a:endParaRPr lang="zh-CN" altLang="en-US" sz="2000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60745E-275F-43C8-A589-0FF17B9299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3673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95433-D99D-4709-ACA2-3E16A0FD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Application-level Memory Management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6EE736-1DD6-4CDD-B36C-3B8C621FD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template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&lt;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Elem&gt;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LinkNode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&lt;Elem&gt;::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operator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size_t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) {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    if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(avail == NULL)    		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</a:t>
            </a:r>
            <a:r>
              <a:rPr lang="zh-CN" altLang="en-US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Empty available list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       return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::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LinkNode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; 	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Call system’s new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LinkNode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&lt;Elem&gt; * temp = avail;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                            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	</a:t>
            </a:r>
            <a:r>
              <a:rPr lang="en-US" altLang="zh-CN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Get space from available list instead of system</a:t>
            </a:r>
            <a:endParaRPr lang="zh-CN" altLang="en-US" b="1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avail = avail-&gt;next;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    return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temp;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}</a:t>
            </a:r>
            <a:endParaRPr lang="en-US" altLang="zh-CN" b="1" dirty="0">
              <a:latin typeface="Ludica fax"/>
            </a:endParaRPr>
          </a:p>
          <a:p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62F3A7-0797-4158-9E4A-A2BF361922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9444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AC88E-AC73-4E5E-93CB-3D5D341A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Application-level Memory Management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3B928-D494-46FE-92EC-2811EA662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template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&lt;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Elem&gt;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LinkNode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&lt;Elem&gt;::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operator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delete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(</a:t>
            </a:r>
            <a:r>
              <a:rPr lang="en-US" altLang="zh-CN" b="1" dirty="0">
                <a:solidFill>
                  <a:srgbClr val="0000FF"/>
                </a:solidFill>
                <a:highlight>
                  <a:srgbClr val="FFFFFF"/>
                </a:highlight>
                <a:latin typeface="Ludica fax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 p) {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( 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LinkNode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&lt;Elem&gt; *)  p) -&gt;next = avail;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   avail =  (</a:t>
            </a:r>
            <a:r>
              <a:rPr lang="en-US" altLang="zh-CN" b="1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LinkNode</a:t>
            </a: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&lt;Elem&gt; *) p;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}</a:t>
            </a:r>
          </a:p>
          <a:p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484EBB-1362-4F58-B174-8506EB2C49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622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BED05-F954-491B-9D44-E92327357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Perspective of Data Structure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071F9-8429-4130-8115-45C26C903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free list is a (linked) stack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new</a:t>
            </a:r>
            <a:r>
              <a:rPr lang="en-US" altLang="zh-CN" dirty="0"/>
              <a:t> operator: pop from top (head of linked list)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delete</a:t>
            </a:r>
            <a:r>
              <a:rPr lang="en-US" altLang="zh-CN" dirty="0"/>
              <a:t> operator: push to stack (head of linked list)</a:t>
            </a:r>
          </a:p>
          <a:p>
            <a:endParaRPr lang="en-US" altLang="zh-CN" dirty="0"/>
          </a:p>
          <a:p>
            <a:r>
              <a:rPr lang="en-US" altLang="zh-CN" dirty="0"/>
              <a:t>Note: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necessary to call </a:t>
            </a:r>
            <a:r>
              <a:rPr lang="en-US" altLang="zh-CN" dirty="0">
                <a:solidFill>
                  <a:srgbClr val="0070C0"/>
                </a:solidFill>
              </a:rPr>
              <a:t>system’s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“::new p”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“::delete”</a:t>
            </a:r>
          </a:p>
          <a:p>
            <a:pPr lvl="1"/>
            <a:r>
              <a:rPr lang="en-US" altLang="zh-CN" dirty="0"/>
              <a:t>Get memory at the beginning</a:t>
            </a:r>
          </a:p>
          <a:p>
            <a:pPr lvl="1"/>
            <a:r>
              <a:rPr lang="en-US" altLang="zh-CN" dirty="0"/>
              <a:t>Return all memory to system at the end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EB369B-22A7-476E-98C6-693BBC6042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1136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5EB3B-60C0-4BAB-A408-09728948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Variable-Length Allocation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51847-A5FE-44E0-B9B3-D07C2FA87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Practical systems do not allocate a </a:t>
            </a:r>
            <a:r>
              <a:rPr lang="en-US" altLang="zh-CN" dirty="0">
                <a:solidFill>
                  <a:srgbClr val="0070C0"/>
                </a:solidFill>
              </a:rPr>
              <a:t>fixed-length</a:t>
            </a:r>
            <a:r>
              <a:rPr lang="en-US" altLang="zh-CN" dirty="0"/>
              <a:t> block</a:t>
            </a:r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0070C0"/>
                </a:solidFill>
              </a:rPr>
              <a:t>Allocation</a:t>
            </a:r>
            <a:r>
              <a:rPr lang="en-US" altLang="zh-CN" dirty="0"/>
              <a:t>	</a:t>
            </a:r>
          </a:p>
          <a:p>
            <a:pPr lvl="1"/>
            <a:r>
              <a:rPr lang="en-US" altLang="zh-CN" dirty="0"/>
              <a:t>Find a block whose size is </a:t>
            </a:r>
            <a:r>
              <a:rPr lang="en-US" altLang="zh-CN" dirty="0">
                <a:solidFill>
                  <a:srgbClr val="0070C0"/>
                </a:solidFill>
              </a:rPr>
              <a:t>at least </a:t>
            </a:r>
            <a:r>
              <a:rPr lang="en-US" altLang="zh-CN" dirty="0"/>
              <a:t>the applied size</a:t>
            </a:r>
          </a:p>
          <a:p>
            <a:pPr lvl="1"/>
            <a:r>
              <a:rPr lang="en-US" altLang="zh-CN" dirty="0"/>
              <a:t>Truncate the block into small ones, and return a small block</a:t>
            </a:r>
          </a:p>
          <a:p>
            <a:pPr lvl="2"/>
            <a:r>
              <a:rPr lang="en-US" altLang="zh-CN" dirty="0"/>
              <a:t>Just fit applied size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Recycle</a:t>
            </a:r>
          </a:p>
          <a:p>
            <a:pPr lvl="1"/>
            <a:r>
              <a:rPr lang="en-US" altLang="zh-CN" dirty="0"/>
              <a:t>Try to merge the recycled block with adjacent ones</a:t>
            </a:r>
          </a:p>
          <a:p>
            <a:pPr lvl="1"/>
            <a:r>
              <a:rPr lang="en-US" altLang="zh-CN" dirty="0"/>
              <a:t>For future allocation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C59436-14CB-4DFC-A880-0D25D33660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5071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11D75-EDA4-49CF-8EB5-E1A347AB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Structure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51E4F6-BE62-4167-9FD3-EA93226CD8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90DFA6C1-798A-4071-8681-7FB84D9518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203992"/>
              </p:ext>
            </p:extLst>
          </p:nvPr>
        </p:nvGraphicFramePr>
        <p:xfrm>
          <a:off x="1126909" y="1916832"/>
          <a:ext cx="9938182" cy="3721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图片" r:id="rId3" imgW="5827776" imgH="2417064" progId="Word.Picture.8">
                  <p:embed/>
                </p:oleObj>
              </mc:Choice>
              <mc:Fallback>
                <p:oleObj name="图片" r:id="rId3" imgW="5827776" imgH="2417064" progId="Word.Picture.8">
                  <p:embed/>
                  <p:pic>
                    <p:nvPicPr>
                      <p:cNvPr id="9626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909" y="1916832"/>
                        <a:ext cx="9938182" cy="3721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7888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21B75-BE6F-4CD8-AA09-5A39B3411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Fragmentation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421A6-0040-4C6D-BBE4-43ECAF9D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Internal fragmentation</a:t>
            </a:r>
          </a:p>
          <a:p>
            <a:pPr lvl="1"/>
            <a:r>
              <a:rPr lang="en-US" altLang="zh-CN" dirty="0"/>
              <a:t>Allocated size a bit larger then applied size</a:t>
            </a:r>
          </a:p>
          <a:p>
            <a:pPr lvl="1"/>
            <a:r>
              <a:rPr lang="en-US" altLang="zh-CN" dirty="0"/>
              <a:t>A block is not fully used</a:t>
            </a:r>
          </a:p>
          <a:p>
            <a:pPr lvl="1"/>
            <a:r>
              <a:rPr lang="en-US" altLang="zh-CN" dirty="0"/>
              <a:t>Example: the smallest block is 1024 bytes (even after truncating)</a:t>
            </a:r>
          </a:p>
          <a:p>
            <a:pPr lvl="2"/>
            <a:r>
              <a:rPr lang="en-US" altLang="zh-CN" dirty="0"/>
              <a:t>If applying 1000 bytes, 24 bytes are wasted</a:t>
            </a:r>
          </a:p>
          <a:p>
            <a:endParaRPr lang="en-US" altLang="zh-CN" dirty="0"/>
          </a:p>
          <a:p>
            <a:r>
              <a:rPr lang="en-US" altLang="zh-CN" dirty="0"/>
              <a:t>External fragmentation</a:t>
            </a:r>
          </a:p>
          <a:p>
            <a:pPr lvl="1"/>
            <a:r>
              <a:rPr lang="en-US" altLang="zh-CN" dirty="0"/>
              <a:t>Small blocks in free list</a:t>
            </a:r>
          </a:p>
          <a:p>
            <a:pPr lvl="1"/>
            <a:r>
              <a:rPr lang="en-US" altLang="zh-CN" dirty="0"/>
              <a:t>Both allocation and recycle need to deal with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CD86F7-74E9-4034-8C7B-70F84AE6D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48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Multi-Array:</a:t>
            </a:r>
            <a:r>
              <a:rPr lang="en-US" altLang="zh-CN" dirty="0"/>
              <a:t> Spatial Structure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550692"/>
              </p:ext>
            </p:extLst>
          </p:nvPr>
        </p:nvGraphicFramePr>
        <p:xfrm>
          <a:off x="2819400" y="1700808"/>
          <a:ext cx="56388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Picture" r:id="rId3" imgW="4229280" imgH="1981080" progId="Word.Picture.8">
                  <p:embed/>
                </p:oleObj>
              </mc:Choice>
              <mc:Fallback>
                <p:oleObj name="Picture" r:id="rId3" imgW="4229280" imgH="19810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00808"/>
                        <a:ext cx="5638800" cy="264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2286000" y="4520208"/>
            <a:ext cx="80010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800" dirty="0">
                <a:latin typeface="+mn-lt"/>
              </a:rPr>
              <a:t>          2-D array</a:t>
            </a:r>
            <a:r>
              <a:rPr lang="zh-CN" altLang="en-US" sz="2800" dirty="0">
                <a:latin typeface="+mn-lt"/>
              </a:rPr>
              <a:t>             </a:t>
            </a:r>
            <a:r>
              <a:rPr lang="en-US" altLang="zh-CN" sz="2800" dirty="0">
                <a:latin typeface="+mn-lt"/>
              </a:rPr>
              <a:t>  3-D array</a:t>
            </a:r>
            <a:endParaRPr lang="zh-CN" altLang="en-US" sz="2800" dirty="0">
              <a:latin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8D9B31-67A9-43F4-B902-53F74F32CDD3}"/>
              </a:ext>
            </a:extLst>
          </p:cNvPr>
          <p:cNvSpPr/>
          <p:nvPr/>
        </p:nvSpPr>
        <p:spPr>
          <a:xfrm>
            <a:off x="7840709" y="1417639"/>
            <a:ext cx="432048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+mn-lt"/>
                <a:ea typeface="黑体" charset="0"/>
                <a:cs typeface="黑体" charset="0"/>
              </a:rPr>
              <a:t>d</a:t>
            </a:r>
            <a:r>
              <a:rPr lang="en-US" altLang="zh-CN" sz="2400" baseline="-25000" dirty="0">
                <a:solidFill>
                  <a:srgbClr val="0070C0"/>
                </a:solidFill>
                <a:latin typeface="+mn-lt"/>
                <a:ea typeface="黑体" charset="0"/>
                <a:cs typeface="黑体" charset="0"/>
              </a:rPr>
              <a:t>1</a:t>
            </a:r>
            <a:r>
              <a:rPr lang="en-US" altLang="zh-CN" sz="2400" dirty="0">
                <a:solidFill>
                  <a:srgbClr val="0070C0"/>
                </a:solidFill>
                <a:latin typeface="+mn-lt"/>
                <a:ea typeface="黑体" charset="0"/>
                <a:cs typeface="黑体" charset="0"/>
              </a:rPr>
              <a:t>[1..3], d</a:t>
            </a:r>
            <a:r>
              <a:rPr lang="en-US" altLang="zh-CN" sz="2400" baseline="-25000" dirty="0">
                <a:solidFill>
                  <a:srgbClr val="0070C0"/>
                </a:solidFill>
                <a:latin typeface="+mn-lt"/>
                <a:ea typeface="黑体" charset="0"/>
                <a:cs typeface="黑体" charset="0"/>
              </a:rPr>
              <a:t>2</a:t>
            </a:r>
            <a:r>
              <a:rPr lang="en-US" altLang="zh-CN" sz="2400" dirty="0">
                <a:solidFill>
                  <a:srgbClr val="0070C0"/>
                </a:solidFill>
                <a:latin typeface="+mn-lt"/>
                <a:ea typeface="黑体" charset="0"/>
                <a:cs typeface="黑体" charset="0"/>
              </a:rPr>
              <a:t>[1..5], d</a:t>
            </a:r>
            <a:r>
              <a:rPr lang="en-US" altLang="zh-CN" sz="2400" baseline="-25000" dirty="0">
                <a:solidFill>
                  <a:srgbClr val="0070C0"/>
                </a:solidFill>
                <a:latin typeface="+mn-lt"/>
                <a:ea typeface="黑体" charset="0"/>
                <a:cs typeface="黑体" charset="0"/>
              </a:rPr>
              <a:t>3</a:t>
            </a:r>
            <a:r>
              <a:rPr lang="en-US" altLang="zh-CN" sz="2400" dirty="0">
                <a:solidFill>
                  <a:srgbClr val="0070C0"/>
                </a:solidFill>
                <a:latin typeface="+mn-lt"/>
                <a:ea typeface="黑体" charset="0"/>
                <a:cs typeface="黑体" charset="0"/>
              </a:rPr>
              <a:t>[1..5] are </a:t>
            </a:r>
            <a:br>
              <a:rPr lang="en-US" altLang="zh-CN" sz="2400" dirty="0">
                <a:solidFill>
                  <a:srgbClr val="0070C0"/>
                </a:solidFill>
                <a:latin typeface="+mn-lt"/>
                <a:ea typeface="黑体" charset="0"/>
                <a:cs typeface="黑体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+mn-lt"/>
                <a:ea typeface="黑体" charset="0"/>
                <a:cs typeface="黑体" charset="0"/>
              </a:rPr>
              <a:t>the three dimensions</a:t>
            </a:r>
            <a:endParaRPr lang="zh-CN" altLang="en-US" sz="36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196353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B7B23-7CEA-4840-84CC-9C85A2FF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Allocation Strategies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52E9C-0991-47B4-AA44-F2A3EC572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First fit (</a:t>
            </a:r>
            <a:r>
              <a:rPr lang="zh-CN" altLang="en-US" dirty="0"/>
              <a:t>首先适配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Best fit (</a:t>
            </a:r>
            <a:r>
              <a:rPr lang="zh-CN" altLang="en-US" dirty="0"/>
              <a:t>最佳适配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Worst fit (</a:t>
            </a:r>
            <a:r>
              <a:rPr lang="zh-CN" altLang="en-US" dirty="0"/>
              <a:t>最差适配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No one is best in all scenarios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8465E4-7167-46AB-96B8-EE30168163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6180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BECD3-4AE7-4D02-B822-1F8B8688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Fit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C339B-ABE7-4FDC-8ED4-EB96D2FE5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the </a:t>
            </a:r>
            <a:r>
              <a:rPr lang="en-US" altLang="zh-CN" dirty="0">
                <a:solidFill>
                  <a:srgbClr val="FF0000"/>
                </a:solidFill>
              </a:rPr>
              <a:t>first</a:t>
            </a:r>
            <a:r>
              <a:rPr lang="en-US" altLang="zh-CN" dirty="0"/>
              <a:t> block that satisfies applied size in free list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65A66B-3CBD-4E6A-8F7D-A29C8F46C8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8F13AB-65FB-4BE6-8C69-A313897E0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076" y="3386626"/>
            <a:ext cx="10012445" cy="704851"/>
          </a:xfrm>
          <a:prstGeom prst="rect">
            <a:avLst/>
          </a:prstGeom>
          <a:solidFill>
            <a:srgbClr val="CC99FF">
              <a:alpha val="56862"/>
            </a:srgbClr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endParaRPr lang="zh-CN" altLang="en-US" sz="3699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5D21D2FD-089C-4E12-B543-FA29F4BA4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1070" y="3386626"/>
            <a:ext cx="0" cy="704851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1889" tIns="60944" rIns="121889" bIns="60944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31214C10-87F4-4FAC-A151-6FB6FE113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615" y="3386626"/>
            <a:ext cx="0" cy="704851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1889" tIns="60944" rIns="121889" bIns="60944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53CA995D-8825-4870-9CE5-660C97B65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843" y="2784965"/>
            <a:ext cx="1771009" cy="58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9" tIns="60944" rIns="121889" bIns="60944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3699">
                <a:solidFill>
                  <a:srgbClr val="44546A"/>
                </a:solidFill>
                <a:latin typeface="黑体" pitchFamily="49" charset="-122"/>
                <a:ea typeface="黑体" pitchFamily="49" charset="-122"/>
              </a:rPr>
              <a:t>1200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DD415579-08B0-4615-AAB0-3A9BA8B27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356" y="2784965"/>
            <a:ext cx="1771009" cy="58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9" tIns="60944" rIns="121889" bIns="60944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3699">
                <a:solidFill>
                  <a:srgbClr val="44546A"/>
                </a:solidFill>
                <a:latin typeface="黑体" pitchFamily="49" charset="-122"/>
                <a:ea typeface="黑体" pitchFamily="49" charset="-122"/>
              </a:rPr>
              <a:t>1000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1AFC5172-481A-4C75-AE0C-C2B921D9A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148" y="2784965"/>
            <a:ext cx="1771010" cy="58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9" tIns="60944" rIns="121889" bIns="60944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3699">
                <a:solidFill>
                  <a:srgbClr val="44546A"/>
                </a:solidFill>
                <a:latin typeface="黑体" pitchFamily="49" charset="-122"/>
                <a:ea typeface="黑体" pitchFamily="49" charset="-122"/>
              </a:rPr>
              <a:t>3000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1113BF-9926-4096-BB2B-B208D683E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078" y="3386626"/>
            <a:ext cx="1517101" cy="704851"/>
          </a:xfrm>
          <a:prstGeom prst="rect">
            <a:avLst/>
          </a:prstGeom>
          <a:solidFill>
            <a:srgbClr val="800080"/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3699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600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995F3F-0125-4DED-AE06-C7CE98725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178" y="3386626"/>
            <a:ext cx="1739271" cy="704851"/>
          </a:xfrm>
          <a:prstGeom prst="rect">
            <a:avLst/>
          </a:prstGeom>
          <a:solidFill>
            <a:srgbClr val="99CC00">
              <a:alpha val="0"/>
            </a:srgbClr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3699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600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8BBC2-BB7E-4DA5-8B71-9FEF7D1B7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179" y="3386626"/>
            <a:ext cx="909837" cy="704851"/>
          </a:xfrm>
          <a:prstGeom prst="rect">
            <a:avLst/>
          </a:prstGeom>
          <a:solidFill>
            <a:srgbClr val="800080"/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3699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500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6870F3-FD32-4923-B460-B74DEE786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2017" y="3386626"/>
            <a:ext cx="859056" cy="704851"/>
          </a:xfrm>
          <a:prstGeom prst="rect">
            <a:avLst/>
          </a:prstGeom>
          <a:solidFill>
            <a:srgbClr val="CC99FF"/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3699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100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E69BB-C9B6-47ED-B563-10D284DE5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070" y="3386626"/>
            <a:ext cx="1751966" cy="704851"/>
          </a:xfrm>
          <a:prstGeom prst="rect">
            <a:avLst/>
          </a:prstGeom>
          <a:solidFill>
            <a:srgbClr val="800080"/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3699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900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0A4FCC-641E-49CE-8810-4A013D8BF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562" y="3386626"/>
            <a:ext cx="859056" cy="704851"/>
          </a:xfrm>
          <a:prstGeom prst="rect">
            <a:avLst/>
          </a:prstGeom>
          <a:solidFill>
            <a:srgbClr val="CC99FF"/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3699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100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74AF6B-9C87-41A9-90F5-836CCC31F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616" y="3386626"/>
            <a:ext cx="2693544" cy="704851"/>
          </a:xfrm>
          <a:prstGeom prst="rect">
            <a:avLst/>
          </a:prstGeom>
          <a:solidFill>
            <a:srgbClr val="800080"/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3699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2200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57A09E-C3E8-408D-B121-C9712D993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2161" y="3386626"/>
            <a:ext cx="1485363" cy="704851"/>
          </a:xfrm>
          <a:prstGeom prst="rect">
            <a:avLst/>
          </a:prstGeom>
          <a:solidFill>
            <a:srgbClr val="CC99FF"/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3699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800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A7D299DF-352C-4FF1-8A56-687D366E7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54" y="4520006"/>
            <a:ext cx="7846784" cy="22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800" kern="0" dirty="0"/>
              <a:t>3 Blocks: 1200</a:t>
            </a:r>
            <a:r>
              <a:rPr lang="zh-CN" altLang="en-US" sz="2800" kern="0" dirty="0"/>
              <a:t>，</a:t>
            </a:r>
            <a:r>
              <a:rPr lang="en-US" altLang="zh-CN" sz="2800" kern="0" dirty="0"/>
              <a:t>1000</a:t>
            </a:r>
            <a:r>
              <a:rPr lang="zh-CN" altLang="en-US" sz="2800" kern="0" dirty="0"/>
              <a:t>，</a:t>
            </a:r>
            <a:r>
              <a:rPr lang="en-US" altLang="zh-CN" sz="2800" kern="0" dirty="0"/>
              <a:t>3000</a:t>
            </a:r>
          </a:p>
          <a:p>
            <a:pPr eaLnBrk="1" hangingPunct="1"/>
            <a:r>
              <a:rPr lang="en-US" altLang="zh-CN" sz="2800" kern="0" dirty="0"/>
              <a:t>Applied size: 600</a:t>
            </a:r>
            <a:r>
              <a:rPr lang="zh-CN" altLang="en-US" sz="2800" kern="0" dirty="0"/>
              <a:t>，</a:t>
            </a:r>
            <a:r>
              <a:rPr lang="en-US" altLang="zh-CN" sz="2800" kern="0" dirty="0"/>
              <a:t>500</a:t>
            </a:r>
            <a:r>
              <a:rPr lang="zh-CN" altLang="en-US" sz="2800" kern="0" dirty="0"/>
              <a:t>，</a:t>
            </a:r>
            <a:r>
              <a:rPr lang="en-US" altLang="zh-CN" sz="2800" kern="0" dirty="0"/>
              <a:t>900</a:t>
            </a:r>
            <a:r>
              <a:rPr lang="zh-CN" altLang="en-US" sz="2800" kern="0" dirty="0"/>
              <a:t>，</a:t>
            </a:r>
            <a:r>
              <a:rPr lang="en-US" altLang="zh-CN" sz="2800" kern="0" dirty="0"/>
              <a:t>2200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sz="2800" kern="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7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B94F7-ADF6-45EB-9985-E32AC459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Best Fit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4536E-D044-4D8F-8BA6-31A10F69B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the </a:t>
            </a:r>
            <a:r>
              <a:rPr lang="en-US" altLang="zh-CN" dirty="0">
                <a:solidFill>
                  <a:srgbClr val="FF0000"/>
                </a:solidFill>
              </a:rPr>
              <a:t>smallest</a:t>
            </a:r>
            <a:r>
              <a:rPr lang="en-US" altLang="zh-CN" dirty="0"/>
              <a:t> block that satisfies applied size in free list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FF0AC8-54F2-43D7-823E-01C474444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6327B3-2176-4314-AD01-1E5B5B7B4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211" y="3660253"/>
            <a:ext cx="9699292" cy="704851"/>
          </a:xfrm>
          <a:prstGeom prst="rect">
            <a:avLst/>
          </a:prstGeom>
          <a:solidFill>
            <a:srgbClr val="CC99FF">
              <a:alpha val="56862"/>
            </a:srgbClr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endParaRPr lang="zh-CN" altLang="en-US" sz="3699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7B1F1802-9E84-48CF-A51B-2B9273EAA7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2206" y="3660253"/>
            <a:ext cx="0" cy="704851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1889" tIns="60944" rIns="121889" bIns="60944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A929D093-C67F-408A-ADCB-3FE842A0D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9752" y="3660253"/>
            <a:ext cx="0" cy="704851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1889" tIns="60944" rIns="121889" bIns="60944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0A0C43E2-0602-4F19-93CA-802DB1C4F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2975" y="3058593"/>
            <a:ext cx="1771010" cy="58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9" tIns="60944" rIns="121889" bIns="60944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3699">
                <a:solidFill>
                  <a:srgbClr val="44546A"/>
                </a:solidFill>
                <a:latin typeface="黑体" pitchFamily="49" charset="-122"/>
                <a:ea typeface="黑体" pitchFamily="49" charset="-122"/>
              </a:rPr>
              <a:t>1200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428752BB-686B-478B-86CB-D1D0585D7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2489" y="3058593"/>
            <a:ext cx="1771010" cy="58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9" tIns="60944" rIns="121889" bIns="60944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3699">
                <a:solidFill>
                  <a:srgbClr val="44546A"/>
                </a:solidFill>
                <a:latin typeface="黑体" pitchFamily="49" charset="-122"/>
                <a:ea typeface="黑体" pitchFamily="49" charset="-122"/>
              </a:rPr>
              <a:t>1000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D63F7C37-C205-42AA-BD1E-95B1EA001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2287" y="3058593"/>
            <a:ext cx="1771009" cy="58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9" tIns="60944" rIns="121889" bIns="60944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3699">
                <a:solidFill>
                  <a:srgbClr val="44546A"/>
                </a:solidFill>
                <a:latin typeface="黑体" pitchFamily="49" charset="-122"/>
                <a:ea typeface="黑体" pitchFamily="49" charset="-122"/>
              </a:rPr>
              <a:t>3000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43AB4A-E313-44DB-B316-9346D8C35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2208" y="3660253"/>
            <a:ext cx="1517101" cy="704851"/>
          </a:xfrm>
          <a:prstGeom prst="rect">
            <a:avLst/>
          </a:prstGeom>
          <a:solidFill>
            <a:srgbClr val="800080"/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3699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600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442494-F4AC-447C-A1C4-9DF6CBE8A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141" y="3660253"/>
            <a:ext cx="1519217" cy="704851"/>
          </a:xfrm>
          <a:prstGeom prst="rect">
            <a:avLst/>
          </a:prstGeom>
          <a:solidFill>
            <a:srgbClr val="800080"/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3699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500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87D702-6B1E-480F-BC5E-B9FD6CB44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309" y="3660253"/>
            <a:ext cx="1096037" cy="704851"/>
          </a:xfrm>
          <a:prstGeom prst="rect">
            <a:avLst/>
          </a:prstGeom>
          <a:solidFill>
            <a:srgbClr val="CC99FF"/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3699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400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01F01-A844-45E7-B9CB-D6633C684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5344" y="3660253"/>
            <a:ext cx="1711765" cy="704851"/>
          </a:xfrm>
          <a:prstGeom prst="rect">
            <a:avLst/>
          </a:prstGeom>
          <a:solidFill>
            <a:srgbClr val="800080"/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3699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900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708209-713C-4890-A70D-066AD5A49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108" y="3660253"/>
            <a:ext cx="2088394" cy="704851"/>
          </a:xfrm>
          <a:prstGeom prst="rect">
            <a:avLst/>
          </a:prstGeom>
          <a:solidFill>
            <a:srgbClr val="CC99FF"/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3699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2100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117311-2683-470B-B07D-486BBC389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357" y="3660253"/>
            <a:ext cx="1749851" cy="704851"/>
          </a:xfrm>
          <a:prstGeom prst="rect">
            <a:avLst/>
          </a:prstGeom>
          <a:solidFill>
            <a:srgbClr val="CC99FF"/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3699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700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372E37-E922-4BC1-BE9A-6B3060190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2357" y="3660253"/>
            <a:ext cx="2646993" cy="704851"/>
          </a:xfrm>
          <a:prstGeom prst="rect">
            <a:avLst/>
          </a:prstGeom>
          <a:solidFill>
            <a:srgbClr val="800080"/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3699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2200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3E1D74F6-B8AF-457A-AB28-069F16EA9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54" y="4520006"/>
            <a:ext cx="7846784" cy="22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800" kern="0" dirty="0"/>
              <a:t>3 Blocks: 1200</a:t>
            </a:r>
            <a:r>
              <a:rPr lang="zh-CN" altLang="en-US" sz="2800" kern="0" dirty="0"/>
              <a:t>，</a:t>
            </a:r>
            <a:r>
              <a:rPr lang="en-US" altLang="zh-CN" sz="2800" kern="0" dirty="0"/>
              <a:t>1000</a:t>
            </a:r>
            <a:r>
              <a:rPr lang="zh-CN" altLang="en-US" sz="2800" kern="0" dirty="0"/>
              <a:t>，</a:t>
            </a:r>
            <a:r>
              <a:rPr lang="en-US" altLang="zh-CN" sz="2800" kern="0" dirty="0"/>
              <a:t>3000</a:t>
            </a:r>
          </a:p>
          <a:p>
            <a:pPr eaLnBrk="1" hangingPunct="1"/>
            <a:r>
              <a:rPr lang="en-US" altLang="zh-CN" sz="2800" kern="0" dirty="0"/>
              <a:t>Applied size: 600</a:t>
            </a:r>
            <a:r>
              <a:rPr lang="zh-CN" altLang="en-US" sz="2800" kern="0" dirty="0"/>
              <a:t>，</a:t>
            </a:r>
            <a:r>
              <a:rPr lang="en-US" altLang="zh-CN" sz="2800" kern="0" dirty="0"/>
              <a:t>500</a:t>
            </a:r>
            <a:r>
              <a:rPr lang="zh-CN" altLang="en-US" sz="2800" kern="0" dirty="0"/>
              <a:t>，</a:t>
            </a:r>
            <a:r>
              <a:rPr lang="en-US" altLang="zh-CN" sz="2800" kern="0" dirty="0"/>
              <a:t>900</a:t>
            </a:r>
            <a:r>
              <a:rPr lang="zh-CN" altLang="en-US" sz="2800" kern="0" dirty="0"/>
              <a:t>，</a:t>
            </a:r>
            <a:r>
              <a:rPr lang="en-US" altLang="zh-CN" sz="2800" kern="0" dirty="0"/>
              <a:t>2200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sz="2800" kern="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98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4.81481E-6 L 1.45833E-6 0.33287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56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0.33287 L 0.24219 4.81481E-6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09" y="-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4.81481E-6 L 0.24219 0.33287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49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9 0.33287 L 0.48659 4.81481E-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14" y="-1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42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659 4.81481E-6 L 0.43034 0.29583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5ED5B-9F51-4299-8826-B3161206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Worst Fit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AA4A42-8621-4812-BF1B-5B1A0F80B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the </a:t>
            </a:r>
            <a:r>
              <a:rPr lang="en-US" altLang="zh-CN" dirty="0" err="1">
                <a:solidFill>
                  <a:srgbClr val="FF0000"/>
                </a:solidFill>
              </a:rPr>
              <a:t>largests</a:t>
            </a:r>
            <a:r>
              <a:rPr lang="en-US" altLang="zh-CN" dirty="0"/>
              <a:t> block that satisfies applied size in free list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E19993-5A84-4E79-8C38-7F830AF98D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AF406-E8EB-4943-9C65-2BAA65106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919" y="3295248"/>
            <a:ext cx="9699292" cy="704851"/>
          </a:xfrm>
          <a:prstGeom prst="rect">
            <a:avLst/>
          </a:prstGeom>
          <a:solidFill>
            <a:srgbClr val="CC99FF">
              <a:alpha val="56862"/>
            </a:srgbClr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endParaRPr lang="zh-CN" altLang="en-US" sz="3699">
              <a:solidFill>
                <a:prstClr val="whit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C3CBBFA4-5810-4F10-BA63-6A1D0AA85E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0736" y="3276311"/>
            <a:ext cx="0" cy="704851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1889" tIns="60944" rIns="121889" bIns="60944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1C010FD9-F9FF-4565-A612-9B9E2BDB1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5093" y="3295248"/>
            <a:ext cx="0" cy="704851"/>
          </a:xfrm>
          <a:prstGeom prst="line">
            <a:avLst/>
          </a:prstGeom>
          <a:noFill/>
          <a:ln w="3810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121889" tIns="60944" rIns="121889" bIns="60944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AE48A2CD-9583-474C-AED2-79AC2364D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55" y="2693587"/>
            <a:ext cx="1771009" cy="58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9" tIns="60944" rIns="121889" bIns="60944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3699" dirty="0">
                <a:solidFill>
                  <a:srgbClr val="44546A"/>
                </a:solidFill>
                <a:latin typeface="黑体" pitchFamily="49" charset="-122"/>
                <a:ea typeface="黑体" pitchFamily="49" charset="-122"/>
              </a:rPr>
              <a:t>1200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503DB14A-0945-478D-9C48-A925246A8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607" y="2712524"/>
            <a:ext cx="1771009" cy="58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9" tIns="60944" rIns="121889" bIns="60944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3699">
                <a:solidFill>
                  <a:srgbClr val="44546A"/>
                </a:solidFill>
                <a:latin typeface="黑体" pitchFamily="49" charset="-122"/>
                <a:ea typeface="黑体" pitchFamily="49" charset="-122"/>
              </a:rPr>
              <a:t>1000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3E78A792-8FC8-4F22-8DBD-B6999EE03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3994" y="2693587"/>
            <a:ext cx="1771009" cy="582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9" tIns="60944" rIns="121889" bIns="60944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auto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>
                <a:srgbClr val="954F72"/>
              </a:buClr>
              <a:buSzPct val="60000"/>
              <a:buFont typeface="Wingdings" pitchFamily="2" charset="2"/>
              <a:buNone/>
            </a:pPr>
            <a:r>
              <a:rPr lang="en-US" altLang="zh-CN" sz="3699">
                <a:solidFill>
                  <a:srgbClr val="44546A"/>
                </a:solidFill>
                <a:latin typeface="黑体" pitchFamily="49" charset="-122"/>
                <a:ea typeface="黑体" pitchFamily="49" charset="-122"/>
              </a:rPr>
              <a:t>3000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A06D50-C81D-414C-867F-8ECF9F79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752" y="3294094"/>
            <a:ext cx="1197505" cy="704851"/>
          </a:xfrm>
          <a:prstGeom prst="rect">
            <a:avLst/>
          </a:prstGeom>
          <a:solidFill>
            <a:srgbClr val="800080"/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3699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600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3C25A8-D4DA-49B1-B44B-6C8326668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257" y="3295248"/>
            <a:ext cx="3747954" cy="704851"/>
          </a:xfrm>
          <a:prstGeom prst="rect">
            <a:avLst/>
          </a:prstGeom>
          <a:solidFill>
            <a:srgbClr val="CC99FF"/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3699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2400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C5BB0E-D916-47C1-90BE-E5B810143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4865" y="3300213"/>
            <a:ext cx="2811008" cy="704851"/>
          </a:xfrm>
          <a:prstGeom prst="rect">
            <a:avLst/>
          </a:prstGeom>
          <a:solidFill>
            <a:srgbClr val="CC99FF"/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3699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1900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4A2387-9C1D-460F-8E7A-CAE7078FB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920" y="3297431"/>
            <a:ext cx="3229868" cy="704851"/>
          </a:xfrm>
          <a:prstGeom prst="rect">
            <a:avLst/>
          </a:prstGeom>
          <a:solidFill>
            <a:srgbClr val="800080"/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3699" dirty="0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2200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3DA1F-680C-4871-A954-2FC881B701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76" y="3293065"/>
            <a:ext cx="905605" cy="704851"/>
          </a:xfrm>
          <a:prstGeom prst="rect">
            <a:avLst/>
          </a:prstGeom>
          <a:solidFill>
            <a:srgbClr val="800080"/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3699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500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3F5B7B-A583-47C3-9963-8398DFC55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9398" y="3297431"/>
            <a:ext cx="1243848" cy="704851"/>
          </a:xfrm>
          <a:prstGeom prst="rect">
            <a:avLst/>
          </a:prstGeom>
          <a:solidFill>
            <a:srgbClr val="800080"/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3699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900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40617F-C941-49A6-B283-D3F16AF0E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1595" y="3300213"/>
            <a:ext cx="1560235" cy="704851"/>
          </a:xfrm>
          <a:prstGeom prst="rect">
            <a:avLst/>
          </a:prstGeom>
          <a:solidFill>
            <a:srgbClr val="CC99FF"/>
          </a:solidFill>
          <a:ln w="38100" algn="ctr">
            <a:solidFill>
              <a:srgbClr val="993300"/>
            </a:solidFill>
            <a:miter lim="800000"/>
            <a:headEnd/>
            <a:tailEnd/>
          </a:ln>
        </p:spPr>
        <p:txBody>
          <a:bodyPr wrap="none" lIns="121889" tIns="60944" rIns="121889" bIns="60944" anchor="ctr"/>
          <a:lstStyle/>
          <a:p>
            <a:pPr marL="457098" indent="-457098" algn="ctr" eaLnBrk="1" fontAlgn="auto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954F72"/>
              </a:buClr>
              <a:buSzPct val="60000"/>
            </a:pPr>
            <a:r>
              <a:rPr lang="en-US" altLang="zh-CN" sz="3699">
                <a:solidFill>
                  <a:prstClr val="white"/>
                </a:solidFill>
                <a:latin typeface="黑体" pitchFamily="49" charset="-122"/>
                <a:ea typeface="黑体" pitchFamily="49" charset="-122"/>
              </a:rPr>
              <a:t>1000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612C1C6-855E-48FB-ADC5-04FE041A5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654" y="4520006"/>
            <a:ext cx="7846784" cy="22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800" kern="0" dirty="0"/>
              <a:t>3 Blocks: 1200</a:t>
            </a:r>
            <a:r>
              <a:rPr lang="zh-CN" altLang="en-US" sz="2800" kern="0" dirty="0"/>
              <a:t>，</a:t>
            </a:r>
            <a:r>
              <a:rPr lang="en-US" altLang="zh-CN" sz="2800" kern="0" dirty="0"/>
              <a:t>1000</a:t>
            </a:r>
            <a:r>
              <a:rPr lang="zh-CN" altLang="en-US" sz="2800" kern="0" dirty="0"/>
              <a:t>，</a:t>
            </a:r>
            <a:r>
              <a:rPr lang="en-US" altLang="zh-CN" sz="2800" kern="0" dirty="0"/>
              <a:t>3000</a:t>
            </a:r>
          </a:p>
          <a:p>
            <a:pPr eaLnBrk="1" hangingPunct="1"/>
            <a:r>
              <a:rPr lang="en-US" altLang="zh-CN" sz="2800" kern="0" dirty="0"/>
              <a:t>Applied size: 600</a:t>
            </a:r>
            <a:r>
              <a:rPr lang="zh-CN" altLang="en-US" sz="2800" kern="0" dirty="0"/>
              <a:t>，</a:t>
            </a:r>
            <a:r>
              <a:rPr lang="en-US" altLang="zh-CN" sz="2800" kern="0" dirty="0"/>
              <a:t>500</a:t>
            </a:r>
            <a:r>
              <a:rPr lang="zh-CN" altLang="en-US" sz="2800" kern="0" dirty="0"/>
              <a:t>，</a:t>
            </a:r>
            <a:r>
              <a:rPr lang="en-US" altLang="zh-CN" sz="2800" kern="0" dirty="0"/>
              <a:t>900</a:t>
            </a:r>
            <a:r>
              <a:rPr lang="zh-CN" altLang="en-US" sz="2800" kern="0" dirty="0"/>
              <a:t>，</a:t>
            </a:r>
            <a:r>
              <a:rPr lang="en-US" altLang="zh-CN" sz="2800" kern="0" dirty="0"/>
              <a:t>2200</a:t>
            </a:r>
          </a:p>
          <a:p>
            <a:pPr lvl="1" eaLnBrk="1" hangingPunct="1">
              <a:buFont typeface="Wingdings" pitchFamily="2" charset="2"/>
              <a:buNone/>
            </a:pPr>
            <a:endParaRPr lang="zh-CN" altLang="en-US" sz="2800" kern="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45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0.17135 0.22384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68" y="11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E957B-1A75-4331-AEC1-A398F400C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Recycle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6B89F-252B-4EB5-A475-DE96D0F2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Merge a block with its </a:t>
            </a:r>
            <a:r>
              <a:rPr lang="en-US" altLang="zh-CN" dirty="0" err="1"/>
              <a:t>neighbours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86A814-E700-4DC1-82FE-28834A28DD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C202EC91-543B-4D0B-8861-CAB516AF35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750803"/>
              </p:ext>
            </p:extLst>
          </p:nvPr>
        </p:nvGraphicFramePr>
        <p:xfrm>
          <a:off x="839416" y="2852936"/>
          <a:ext cx="9967127" cy="2806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Picture2" r:id="rId3" imgW="4343400" imgH="1627632" progId="Word.Picture.8">
                  <p:embed/>
                </p:oleObj>
              </mc:Choice>
              <mc:Fallback>
                <p:oleObj name="Picture2" r:id="rId3" imgW="4343400" imgH="1627632" progId="Word.Picture.8">
                  <p:embed/>
                  <p:pic>
                    <p:nvPicPr>
                      <p:cNvPr id="10240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2852936"/>
                        <a:ext cx="9967127" cy="28066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C00A6A1-0E2E-4554-B30B-D89F0A810C95}"/>
              </a:ext>
            </a:extLst>
          </p:cNvPr>
          <p:cNvSpPr txBox="1"/>
          <p:nvPr/>
        </p:nvSpPr>
        <p:spPr>
          <a:xfrm>
            <a:off x="4115780" y="5229224"/>
            <a:ext cx="396044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zh-CN" sz="2000" dirty="0">
              <a:solidFill>
                <a:schemeClr val="tx1"/>
              </a:solidFill>
              <a:latin typeface="+mn-lt"/>
            </a:endParaRPr>
          </a:p>
          <a:p>
            <a:endParaRPr lang="zh-CN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8918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2B7DA0-2F8E-475B-914F-7ABD71F6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Failure Policy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36992-88A5-4DDD-AE95-637E7672A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we cannot allocate memory to fit an application, we can</a:t>
            </a:r>
          </a:p>
          <a:p>
            <a:pPr lvl="1"/>
            <a:r>
              <a:rPr lang="en-US" altLang="zh-CN" dirty="0"/>
              <a:t>Do nothing, return an error</a:t>
            </a:r>
          </a:p>
          <a:p>
            <a:pPr lvl="1"/>
            <a:r>
              <a:rPr lang="en-US" altLang="zh-CN" dirty="0"/>
              <a:t>Try to execute some </a:t>
            </a:r>
            <a:r>
              <a:rPr lang="en-US" altLang="zh-CN" dirty="0">
                <a:solidFill>
                  <a:srgbClr val="0070C0"/>
                </a:solidFill>
              </a:rPr>
              <a:t>failure policy</a:t>
            </a:r>
            <a:r>
              <a:rPr lang="en-US" altLang="zh-CN" dirty="0"/>
              <a:t> to satisfy application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339A9B-4E42-4354-809D-6CD4A3E741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15500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10532-81A5-45E5-8F86-98BA20087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Failure Policy: Compact (</a:t>
            </a:r>
            <a:r>
              <a:rPr lang="zh-CN" altLang="en-US" dirty="0"/>
              <a:t>压缩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871EC9-1CD7-4ADF-9486-6F05459AA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628777"/>
            <a:ext cx="10972800" cy="648096"/>
          </a:xfrm>
        </p:spPr>
        <p:txBody>
          <a:bodyPr/>
          <a:lstStyle/>
          <a:p>
            <a:r>
              <a:rPr lang="en-US" altLang="zh-CN" dirty="0"/>
              <a:t>Move data into continuous blocks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5CE1DC-91D5-4DBB-9144-A4F2B973A0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grpSp>
        <p:nvGrpSpPr>
          <p:cNvPr id="50" name="Group 48">
            <a:extLst>
              <a:ext uri="{FF2B5EF4-FFF2-40B4-BE49-F238E27FC236}">
                <a16:creationId xmlns:a16="http://schemas.microsoft.com/office/drawing/2014/main" id="{4597B2EB-9028-40DA-ADD5-60FE98A9259B}"/>
              </a:ext>
            </a:extLst>
          </p:cNvPr>
          <p:cNvGrpSpPr>
            <a:grpSpLocks/>
          </p:cNvGrpSpPr>
          <p:nvPr/>
        </p:nvGrpSpPr>
        <p:grpSpPr bwMode="auto">
          <a:xfrm>
            <a:off x="1659711" y="3303637"/>
            <a:ext cx="3857264" cy="2043704"/>
            <a:chOff x="384" y="2256"/>
            <a:chExt cx="2400" cy="1536"/>
          </a:xfrm>
        </p:grpSpPr>
        <p:sp>
          <p:nvSpPr>
            <p:cNvPr id="51" name="Rectangle 3">
              <a:extLst>
                <a:ext uri="{FF2B5EF4-FFF2-40B4-BE49-F238E27FC236}">
                  <a16:creationId xmlns:a16="http://schemas.microsoft.com/office/drawing/2014/main" id="{69B05325-D2DE-43DE-A242-0F1717F63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600"/>
              <a:ext cx="1200" cy="19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2" name="Rectangle 4">
              <a:extLst>
                <a:ext uri="{FF2B5EF4-FFF2-40B4-BE49-F238E27FC236}">
                  <a16:creationId xmlns:a16="http://schemas.microsoft.com/office/drawing/2014/main" id="{BE647276-7C60-4E67-BFDF-0D54DA73E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408"/>
              <a:ext cx="1920" cy="19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3" name="Rectangle 5">
              <a:extLst>
                <a:ext uri="{FF2B5EF4-FFF2-40B4-BE49-F238E27FC236}">
                  <a16:creationId xmlns:a16="http://schemas.microsoft.com/office/drawing/2014/main" id="{D38B6BD6-ABD0-4122-8747-77736AF9E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024"/>
              <a:ext cx="1200" cy="19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4" name="Rectangle 6">
              <a:extLst>
                <a:ext uri="{FF2B5EF4-FFF2-40B4-BE49-F238E27FC236}">
                  <a16:creationId xmlns:a16="http://schemas.microsoft.com/office/drawing/2014/main" id="{045FD30C-6B73-4DEA-8B3A-66EB49E68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640"/>
              <a:ext cx="2400" cy="19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5" name="Rectangle 7">
              <a:extLst>
                <a:ext uri="{FF2B5EF4-FFF2-40B4-BE49-F238E27FC236}">
                  <a16:creationId xmlns:a16="http://schemas.microsoft.com/office/drawing/2014/main" id="{BB6EB100-A075-4BF3-8662-C0322BE59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256"/>
              <a:ext cx="1440" cy="19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6" name="Rectangle 8">
              <a:extLst>
                <a:ext uri="{FF2B5EF4-FFF2-40B4-BE49-F238E27FC236}">
                  <a16:creationId xmlns:a16="http://schemas.microsoft.com/office/drawing/2014/main" id="{37549B2E-7E11-43F1-ADF3-53AD5230B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256"/>
              <a:ext cx="2400" cy="153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7" name="Line 9">
              <a:extLst>
                <a:ext uri="{FF2B5EF4-FFF2-40B4-BE49-F238E27FC236}">
                  <a16:creationId xmlns:a16="http://schemas.microsoft.com/office/drawing/2014/main" id="{454D88C4-90D1-4CD1-8F35-A92F10D68A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024"/>
              <a:ext cx="24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8" name="Line 10">
              <a:extLst>
                <a:ext uri="{FF2B5EF4-FFF2-40B4-BE49-F238E27FC236}">
                  <a16:creationId xmlns:a16="http://schemas.microsoft.com/office/drawing/2014/main" id="{14620BF4-D2C1-4924-AC9D-DDB5DFB736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448"/>
              <a:ext cx="24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59" name="Line 11">
              <a:extLst>
                <a:ext uri="{FF2B5EF4-FFF2-40B4-BE49-F238E27FC236}">
                  <a16:creationId xmlns:a16="http://schemas.microsoft.com/office/drawing/2014/main" id="{136706BD-104F-4B0E-A964-49AC9E585E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640"/>
              <a:ext cx="24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0" name="Line 12">
              <a:extLst>
                <a:ext uri="{FF2B5EF4-FFF2-40B4-BE49-F238E27FC236}">
                  <a16:creationId xmlns:a16="http://schemas.microsoft.com/office/drawing/2014/main" id="{09D2A71D-6633-44E8-BC52-4B193237C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832"/>
              <a:ext cx="24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1" name="Line 13">
              <a:extLst>
                <a:ext uri="{FF2B5EF4-FFF2-40B4-BE49-F238E27FC236}">
                  <a16:creationId xmlns:a16="http://schemas.microsoft.com/office/drawing/2014/main" id="{03991656-9BB2-4BBD-9486-8DF9BF685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216"/>
              <a:ext cx="24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2" name="Line 14">
              <a:extLst>
                <a:ext uri="{FF2B5EF4-FFF2-40B4-BE49-F238E27FC236}">
                  <a16:creationId xmlns:a16="http://schemas.microsoft.com/office/drawing/2014/main" id="{7A8D77F1-F3B0-4490-9309-90E2913D6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408"/>
              <a:ext cx="24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3" name="Line 15">
              <a:extLst>
                <a:ext uri="{FF2B5EF4-FFF2-40B4-BE49-F238E27FC236}">
                  <a16:creationId xmlns:a16="http://schemas.microsoft.com/office/drawing/2014/main" id="{D49C05BD-ACF3-494A-AE6F-61C436482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600"/>
              <a:ext cx="24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4" name="Line 16">
              <a:extLst>
                <a:ext uri="{FF2B5EF4-FFF2-40B4-BE49-F238E27FC236}">
                  <a16:creationId xmlns:a16="http://schemas.microsoft.com/office/drawing/2014/main" id="{FA753B38-6CFA-49AC-8C36-7CBCD0B3F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256"/>
              <a:ext cx="0" cy="153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5" name="Line 17">
              <a:extLst>
                <a:ext uri="{FF2B5EF4-FFF2-40B4-BE49-F238E27FC236}">
                  <a16:creationId xmlns:a16="http://schemas.microsoft.com/office/drawing/2014/main" id="{E25DE46A-6212-4C46-8083-EA396F096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256"/>
              <a:ext cx="0" cy="153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6" name="Line 18">
              <a:extLst>
                <a:ext uri="{FF2B5EF4-FFF2-40B4-BE49-F238E27FC236}">
                  <a16:creationId xmlns:a16="http://schemas.microsoft.com/office/drawing/2014/main" id="{80B61675-F214-4120-B202-57B94D524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256"/>
              <a:ext cx="0" cy="153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7" name="Line 19">
              <a:extLst>
                <a:ext uri="{FF2B5EF4-FFF2-40B4-BE49-F238E27FC236}">
                  <a16:creationId xmlns:a16="http://schemas.microsoft.com/office/drawing/2014/main" id="{838582FA-2CCB-4964-B064-8B3D308E1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256"/>
              <a:ext cx="0" cy="153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8" name="Line 20">
              <a:extLst>
                <a:ext uri="{FF2B5EF4-FFF2-40B4-BE49-F238E27FC236}">
                  <a16:creationId xmlns:a16="http://schemas.microsoft.com/office/drawing/2014/main" id="{3134C496-5DBB-481B-8FB8-5831AD896F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256"/>
              <a:ext cx="0" cy="153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9" name="Line 21">
              <a:extLst>
                <a:ext uri="{FF2B5EF4-FFF2-40B4-BE49-F238E27FC236}">
                  <a16:creationId xmlns:a16="http://schemas.microsoft.com/office/drawing/2014/main" id="{2A563BC3-7A5C-4982-93FD-93FB0F9D8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256"/>
              <a:ext cx="0" cy="153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0" name="Line 22">
              <a:extLst>
                <a:ext uri="{FF2B5EF4-FFF2-40B4-BE49-F238E27FC236}">
                  <a16:creationId xmlns:a16="http://schemas.microsoft.com/office/drawing/2014/main" id="{2672975D-93C1-48B1-9A8E-74D4CDC0E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256"/>
              <a:ext cx="0" cy="153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1" name="Line 23">
              <a:extLst>
                <a:ext uri="{FF2B5EF4-FFF2-40B4-BE49-F238E27FC236}">
                  <a16:creationId xmlns:a16="http://schemas.microsoft.com/office/drawing/2014/main" id="{E0C4559F-48A8-4858-8110-5C8C3C5231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56"/>
              <a:ext cx="0" cy="153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2" name="Line 24">
              <a:extLst>
                <a:ext uri="{FF2B5EF4-FFF2-40B4-BE49-F238E27FC236}">
                  <a16:creationId xmlns:a16="http://schemas.microsoft.com/office/drawing/2014/main" id="{18B74100-7F86-4BD8-81D6-4BBC9B1FD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2256"/>
              <a:ext cx="0" cy="153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73" name="Group 49">
            <a:extLst>
              <a:ext uri="{FF2B5EF4-FFF2-40B4-BE49-F238E27FC236}">
                <a16:creationId xmlns:a16="http://schemas.microsoft.com/office/drawing/2014/main" id="{85649D84-415F-4C9E-A3EB-74A9292939B1}"/>
              </a:ext>
            </a:extLst>
          </p:cNvPr>
          <p:cNvGrpSpPr>
            <a:grpSpLocks/>
          </p:cNvGrpSpPr>
          <p:nvPr/>
        </p:nvGrpSpPr>
        <p:grpSpPr bwMode="auto">
          <a:xfrm>
            <a:off x="6240016" y="3303637"/>
            <a:ext cx="3554714" cy="2043704"/>
            <a:chOff x="3024" y="2256"/>
            <a:chExt cx="2400" cy="1536"/>
          </a:xfrm>
        </p:grpSpPr>
        <p:sp>
          <p:nvSpPr>
            <p:cNvPr id="74" name="Rectangle 25">
              <a:extLst>
                <a:ext uri="{FF2B5EF4-FFF2-40B4-BE49-F238E27FC236}">
                  <a16:creationId xmlns:a16="http://schemas.microsoft.com/office/drawing/2014/main" id="{480FC9D4-D459-4022-AA6F-86F73B27D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32"/>
              <a:ext cx="2160" cy="192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5" name="Rectangle 26">
              <a:extLst>
                <a:ext uri="{FF2B5EF4-FFF2-40B4-BE49-F238E27FC236}">
                  <a16:creationId xmlns:a16="http://schemas.microsoft.com/office/drawing/2014/main" id="{971893C6-8CF2-440F-B444-4C8694FF4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256"/>
              <a:ext cx="2400" cy="576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6" name="Rectangle 27">
              <a:extLst>
                <a:ext uri="{FF2B5EF4-FFF2-40B4-BE49-F238E27FC236}">
                  <a16:creationId xmlns:a16="http://schemas.microsoft.com/office/drawing/2014/main" id="{91EEDB7E-3DEC-4A80-849F-24B30328E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256"/>
              <a:ext cx="2400" cy="153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7" name="Line 28">
              <a:extLst>
                <a:ext uri="{FF2B5EF4-FFF2-40B4-BE49-F238E27FC236}">
                  <a16:creationId xmlns:a16="http://schemas.microsoft.com/office/drawing/2014/main" id="{ED80B67A-9C8C-4B27-A25E-5DC217DF0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024"/>
              <a:ext cx="24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8" name="Line 29">
              <a:extLst>
                <a:ext uri="{FF2B5EF4-FFF2-40B4-BE49-F238E27FC236}">
                  <a16:creationId xmlns:a16="http://schemas.microsoft.com/office/drawing/2014/main" id="{18D216E9-9AFA-47A3-856C-C16F7C152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448"/>
              <a:ext cx="24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9" name="Line 30">
              <a:extLst>
                <a:ext uri="{FF2B5EF4-FFF2-40B4-BE49-F238E27FC236}">
                  <a16:creationId xmlns:a16="http://schemas.microsoft.com/office/drawing/2014/main" id="{C931CA46-4524-4CCA-ABFE-104F3FCAA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640"/>
              <a:ext cx="24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0" name="Line 31">
              <a:extLst>
                <a:ext uri="{FF2B5EF4-FFF2-40B4-BE49-F238E27FC236}">
                  <a16:creationId xmlns:a16="http://schemas.microsoft.com/office/drawing/2014/main" id="{E66724C0-D32C-4CC9-99F9-3899A57BEF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832"/>
              <a:ext cx="24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1" name="Line 32">
              <a:extLst>
                <a:ext uri="{FF2B5EF4-FFF2-40B4-BE49-F238E27FC236}">
                  <a16:creationId xmlns:a16="http://schemas.microsoft.com/office/drawing/2014/main" id="{2FD96381-1910-4FD1-9825-A11A26AF1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216"/>
              <a:ext cx="24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2" name="Line 33">
              <a:extLst>
                <a:ext uri="{FF2B5EF4-FFF2-40B4-BE49-F238E27FC236}">
                  <a16:creationId xmlns:a16="http://schemas.microsoft.com/office/drawing/2014/main" id="{F3B1E49D-D17E-436D-8B65-7359D1E78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408"/>
              <a:ext cx="24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3" name="Line 34">
              <a:extLst>
                <a:ext uri="{FF2B5EF4-FFF2-40B4-BE49-F238E27FC236}">
                  <a16:creationId xmlns:a16="http://schemas.microsoft.com/office/drawing/2014/main" id="{F312164F-ABEF-4226-A64E-4F0FD4627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3600"/>
              <a:ext cx="24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4" name="Line 35">
              <a:extLst>
                <a:ext uri="{FF2B5EF4-FFF2-40B4-BE49-F238E27FC236}">
                  <a16:creationId xmlns:a16="http://schemas.microsoft.com/office/drawing/2014/main" id="{757F8397-B7F5-4F54-92D3-F34D49826C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256"/>
              <a:ext cx="0" cy="153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5" name="Line 36">
              <a:extLst>
                <a:ext uri="{FF2B5EF4-FFF2-40B4-BE49-F238E27FC236}">
                  <a16:creationId xmlns:a16="http://schemas.microsoft.com/office/drawing/2014/main" id="{BE9BC0A4-A1B2-4C99-BB20-04BCB35784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256"/>
              <a:ext cx="0" cy="153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6" name="Line 37">
              <a:extLst>
                <a:ext uri="{FF2B5EF4-FFF2-40B4-BE49-F238E27FC236}">
                  <a16:creationId xmlns:a16="http://schemas.microsoft.com/office/drawing/2014/main" id="{14088E56-BC92-4BD5-86CB-142FDF36E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256"/>
              <a:ext cx="0" cy="153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7" name="Line 38">
              <a:extLst>
                <a:ext uri="{FF2B5EF4-FFF2-40B4-BE49-F238E27FC236}">
                  <a16:creationId xmlns:a16="http://schemas.microsoft.com/office/drawing/2014/main" id="{92918534-6818-4B30-BF35-2ED172FAB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256"/>
              <a:ext cx="0" cy="153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8" name="Line 39">
              <a:extLst>
                <a:ext uri="{FF2B5EF4-FFF2-40B4-BE49-F238E27FC236}">
                  <a16:creationId xmlns:a16="http://schemas.microsoft.com/office/drawing/2014/main" id="{C6FEFCE8-FD44-4B77-815D-BA2BDC57F6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256"/>
              <a:ext cx="0" cy="153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89" name="Line 40">
              <a:extLst>
                <a:ext uri="{FF2B5EF4-FFF2-40B4-BE49-F238E27FC236}">
                  <a16:creationId xmlns:a16="http://schemas.microsoft.com/office/drawing/2014/main" id="{8EA8AFC3-81C1-42E8-9B98-50E4F93E4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256"/>
              <a:ext cx="0" cy="153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0" name="Line 41">
              <a:extLst>
                <a:ext uri="{FF2B5EF4-FFF2-40B4-BE49-F238E27FC236}">
                  <a16:creationId xmlns:a16="http://schemas.microsoft.com/office/drawing/2014/main" id="{B6CAE5B3-6F38-4BA6-8895-459F90B21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256"/>
              <a:ext cx="0" cy="153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1" name="Line 42">
              <a:extLst>
                <a:ext uri="{FF2B5EF4-FFF2-40B4-BE49-F238E27FC236}">
                  <a16:creationId xmlns:a16="http://schemas.microsoft.com/office/drawing/2014/main" id="{FFDECBDF-5411-46AF-A973-A4AB2B825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256"/>
              <a:ext cx="0" cy="153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2" name="Line 43">
              <a:extLst>
                <a:ext uri="{FF2B5EF4-FFF2-40B4-BE49-F238E27FC236}">
                  <a16:creationId xmlns:a16="http://schemas.microsoft.com/office/drawing/2014/main" id="{F1452626-8C5C-4CEC-85BC-58CDB646E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256"/>
              <a:ext cx="0" cy="153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sp>
        <p:nvSpPr>
          <p:cNvPr id="93" name="AutoShape 46">
            <a:extLst>
              <a:ext uri="{FF2B5EF4-FFF2-40B4-BE49-F238E27FC236}">
                <a16:creationId xmlns:a16="http://schemas.microsoft.com/office/drawing/2014/main" id="{601FC5B9-F07B-4CF8-8C42-4F2303D91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458" y="2961087"/>
            <a:ext cx="2375714" cy="952149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008000"/>
          </a:solidFill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lIns="119969" tIns="62384" rIns="119969" bIns="62384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199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charset="0"/>
                <a:ea typeface="楷体_GB2312" pitchFamily="49" charset="-122"/>
              </a:rPr>
              <a:t>Before</a:t>
            </a:r>
            <a:endParaRPr kumimoji="0" lang="zh-CN" altLang="en-US" sz="3199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charset="0"/>
              <a:ea typeface="楷体_GB2312" pitchFamily="49" charset="-122"/>
            </a:endParaRPr>
          </a:p>
        </p:txBody>
      </p:sp>
      <p:sp>
        <p:nvSpPr>
          <p:cNvPr id="94" name="AutoShape 47">
            <a:extLst>
              <a:ext uri="{FF2B5EF4-FFF2-40B4-BE49-F238E27FC236}">
                <a16:creationId xmlns:a16="http://schemas.microsoft.com/office/drawing/2014/main" id="{E95D8866-8B64-44F5-B4D0-4C0D0E7D6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4488" y="2961088"/>
            <a:ext cx="2380199" cy="102414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008000"/>
          </a:solidFill>
          <a:ln w="9525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lIns="119969" tIns="62384" rIns="119969" bIns="62384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199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楷体_GB2312" pitchFamily="49" charset="-122"/>
              </a:rPr>
              <a:t>After</a:t>
            </a:r>
            <a:endParaRPr kumimoji="0" lang="zh-CN" altLang="en-US" sz="3199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Arial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09097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6B93E-D964-4BC0-8300-ECEB5D73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Failure Policy: Collect Useless Blocks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BB2D2-9282-43BE-B7E9-AFA3BE83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Examine each block</a:t>
            </a:r>
          </a:p>
          <a:p>
            <a:pPr lvl="1"/>
            <a:r>
              <a:rPr lang="en-US" altLang="zh-CN" dirty="0"/>
              <a:t>If do not own any application, add to free list</a:t>
            </a:r>
          </a:p>
          <a:p>
            <a:pPr lvl="2"/>
            <a:r>
              <a:rPr lang="en-US" altLang="zh-CN" dirty="0"/>
              <a:t>May be forget by some programs</a:t>
            </a:r>
          </a:p>
          <a:p>
            <a:r>
              <a:rPr lang="en-US" altLang="zh-CN" dirty="0"/>
              <a:t>Work with Compact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F5F783-4B2C-4A46-A6E7-8DB699E0D0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9379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trike="sngStrike" dirty="0">
                <a:solidFill>
                  <a:srgbClr val="B2B2B2"/>
                </a:solidFill>
              </a:rPr>
              <a:t>Multi-array</a:t>
            </a:r>
          </a:p>
          <a:p>
            <a:r>
              <a:rPr lang="en-US" altLang="zh-CN" strike="sngStrike" dirty="0">
                <a:solidFill>
                  <a:srgbClr val="B2B2B2"/>
                </a:solidFill>
              </a:rPr>
              <a:t>Generalized list</a:t>
            </a:r>
          </a:p>
          <a:p>
            <a:r>
              <a:rPr lang="en-US" altLang="zh-CN" strike="sngStrike" dirty="0">
                <a:solidFill>
                  <a:srgbClr val="B2B2B2"/>
                </a:solidFill>
              </a:rPr>
              <a:t>Storage management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Trie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8018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Trie</a:t>
            </a:r>
            <a:r>
              <a:rPr kumimoji="1" lang="en-US" altLang="zh-CN" dirty="0"/>
              <a:t> Tree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BST does not guarantee a balanced tree</a:t>
            </a:r>
          </a:p>
          <a:p>
            <a:pPr lvl="1"/>
            <a:r>
              <a:rPr lang="en-US" altLang="zh-CN" dirty="0"/>
              <a:t>The structure depends on the order of insertions and deletions</a:t>
            </a:r>
            <a:endParaRPr kumimoji="1" lang="zh-CN" altLang="en-US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774872"/>
              </p:ext>
            </p:extLst>
          </p:nvPr>
        </p:nvGraphicFramePr>
        <p:xfrm>
          <a:off x="2024063" y="2592288"/>
          <a:ext cx="3357562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图片" r:id="rId3" imgW="2171880" imgH="2219400" progId="Word.Picture.8">
                  <p:embed/>
                </p:oleObj>
              </mc:Choice>
              <mc:Fallback>
                <p:oleObj name="图片" r:id="rId3" imgW="2171880" imgH="22194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2592288"/>
                        <a:ext cx="3357562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569977"/>
              </p:ext>
            </p:extLst>
          </p:nvPr>
        </p:nvGraphicFramePr>
        <p:xfrm>
          <a:off x="6456363" y="2639590"/>
          <a:ext cx="3529012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图片" r:id="rId5" imgW="2286000" imgH="2370600" progId="Word.Picture.8">
                  <p:embed/>
                </p:oleObj>
              </mc:Choice>
              <mc:Fallback>
                <p:oleObj name="图片" r:id="rId5" imgW="2286000" imgH="23706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2639590"/>
                        <a:ext cx="3529012" cy="365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2095500" y="5589241"/>
            <a:ext cx="482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lang="en-US" altLang="zh-CN" sz="2800" dirty="0"/>
              <a:t>4, 5, 6, 7, 8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7289213" y="5301362"/>
            <a:ext cx="17892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800" dirty="0"/>
              <a:t>7, 5, 4, 6, 8 </a:t>
            </a:r>
          </a:p>
        </p:txBody>
      </p:sp>
    </p:spTree>
    <p:extLst>
      <p:ext uri="{BB962C8B-B14F-4D97-AF65-F5344CB8AC3E}">
        <p14:creationId xmlns:p14="http://schemas.microsoft.com/office/powerpoint/2010/main" val="161311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Multi-Array: Storage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memory is one-dimensional, so is the storage of a multi-array</a:t>
            </a:r>
          </a:p>
          <a:p>
            <a:pPr lvl="1"/>
            <a:r>
              <a:rPr lang="en-US" altLang="zh-CN" dirty="0"/>
              <a:t>Row majored (</a:t>
            </a:r>
            <a:r>
              <a:rPr lang="zh-CN" altLang="en-US" dirty="0"/>
              <a:t>行优先</a:t>
            </a:r>
            <a:r>
              <a:rPr lang="en-US" altLang="zh-CN" dirty="0"/>
              <a:t>)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en-US" altLang="zh-CN" dirty="0"/>
              <a:t>Column majored (</a:t>
            </a:r>
            <a:r>
              <a:rPr lang="zh-CN" altLang="en-US" dirty="0"/>
              <a:t>列优先</a:t>
            </a:r>
            <a:r>
              <a:rPr lang="en-US" altLang="zh-CN" dirty="0"/>
              <a:t>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221445"/>
              </p:ext>
            </p:extLst>
          </p:nvPr>
        </p:nvGraphicFramePr>
        <p:xfrm>
          <a:off x="5663952" y="4370288"/>
          <a:ext cx="3022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图片" r:id="rId3" imgW="1511300" imgH="825500" progId="Word.Picture.8">
                  <p:embed/>
                </p:oleObj>
              </mc:Choice>
              <mc:Fallback>
                <p:oleObj name="图片" r:id="rId3" imgW="1511300" imgH="8255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4370288"/>
                        <a:ext cx="30226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22161"/>
              </p:ext>
            </p:extLst>
          </p:nvPr>
        </p:nvGraphicFramePr>
        <p:xfrm>
          <a:off x="5663952" y="2498080"/>
          <a:ext cx="3022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图片" r:id="rId5" imgW="1511300" imgH="825500" progId="Word.Picture.8">
                  <p:embed/>
                </p:oleObj>
              </mc:Choice>
              <mc:Fallback>
                <p:oleObj name="图片" r:id="rId5" imgW="1511300" imgH="8255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2498080"/>
                        <a:ext cx="30226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05094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Trie</a:t>
            </a:r>
            <a:r>
              <a:rPr kumimoji="1" lang="en-US" altLang="zh-CN" dirty="0"/>
              <a:t> Structure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Spatial decomposition of the key</a:t>
            </a:r>
          </a:p>
          <a:p>
            <a:pPr lvl="1"/>
            <a:r>
              <a:rPr lang="en-US" altLang="zh-CN" dirty="0"/>
              <a:t>“</a:t>
            </a:r>
            <a:r>
              <a:rPr lang="en-US" altLang="zh-CN" dirty="0" err="1"/>
              <a:t>trie</a:t>
            </a:r>
            <a:r>
              <a:rPr lang="en-US" altLang="zh-CN" dirty="0"/>
              <a:t>” comes from “re</a:t>
            </a:r>
            <a:r>
              <a:rPr lang="en-US" altLang="zh-CN" dirty="0">
                <a:solidFill>
                  <a:srgbClr val="008000"/>
                </a:solidFill>
              </a:rPr>
              <a:t>trie</a:t>
            </a:r>
            <a:r>
              <a:rPr lang="en-US" altLang="zh-CN" dirty="0"/>
              <a:t>val”</a:t>
            </a:r>
          </a:p>
          <a:p>
            <a:r>
              <a:rPr kumimoji="1" lang="en-US" altLang="zh-CN" dirty="0"/>
              <a:t>Applications</a:t>
            </a:r>
          </a:p>
          <a:p>
            <a:pPr lvl="1"/>
            <a:r>
              <a:rPr lang="en-US" altLang="zh-CN" dirty="0"/>
              <a:t>Information retrieval</a:t>
            </a:r>
          </a:p>
          <a:p>
            <a:pPr lvl="1"/>
            <a:r>
              <a:rPr kumimoji="1" lang="en-US" altLang="zh-CN" dirty="0"/>
              <a:t>Large-scale dictionary in natural languages</a:t>
            </a:r>
          </a:p>
          <a:p>
            <a:r>
              <a:rPr lang="en-US" altLang="zh-CN" dirty="0"/>
              <a:t>Character Tree: 26-aray </a:t>
            </a:r>
            <a:r>
              <a:rPr lang="en-US" altLang="zh-CN" dirty="0" err="1"/>
              <a:t>Trie</a:t>
            </a:r>
            <a:endParaRPr lang="en-US" altLang="zh-CN" dirty="0"/>
          </a:p>
          <a:p>
            <a:r>
              <a:rPr lang="en-US" altLang="zh-CN" dirty="0"/>
              <a:t>Binary </a:t>
            </a:r>
            <a:r>
              <a:rPr lang="en-US" altLang="zh-CN" dirty="0" err="1"/>
              <a:t>Trie</a:t>
            </a:r>
            <a:endParaRPr lang="en-US" altLang="zh-CN" dirty="0"/>
          </a:p>
          <a:p>
            <a:pPr lvl="1"/>
            <a:r>
              <a:rPr kumimoji="1" lang="en-US" altLang="zh-CN" dirty="0"/>
              <a:t>Use binary code to decompose the key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CEB67E-A970-4274-87D0-59A26D0951CB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401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Example: 26-ary </a:t>
            </a:r>
            <a:r>
              <a:rPr kumimoji="1" lang="en-US" altLang="zh-CN" dirty="0" err="1"/>
              <a:t>Trie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582385"/>
              </p:ext>
            </p:extLst>
          </p:nvPr>
        </p:nvGraphicFramePr>
        <p:xfrm>
          <a:off x="4433664" y="1755775"/>
          <a:ext cx="4038600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图片" r:id="rId3" imgW="2057400" imgH="1778000" progId="Word.Picture.8">
                  <p:embed/>
                </p:oleObj>
              </mc:Choice>
              <mc:Fallback>
                <p:oleObj name="图片" r:id="rId3" imgW="2057400" imgH="177800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664" y="1755775"/>
                        <a:ext cx="4038600" cy="349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543202" y="2924176"/>
            <a:ext cx="1727200" cy="2233613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022252" y="2276475"/>
            <a:ext cx="2735262" cy="1333698"/>
          </a:xfrm>
          <a:prstGeom prst="wedgeRoundRectCallout">
            <a:avLst>
              <a:gd name="adj1" fmla="val 40250"/>
              <a:gd name="adj2" fmla="val 99755"/>
              <a:gd name="adj3" fmla="val 16667"/>
            </a:avLst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CN" sz="2000" b="1" dirty="0">
                <a:solidFill>
                  <a:schemeClr val="bg1"/>
                </a:solidFill>
              </a:rPr>
              <a:t>The </a:t>
            </a:r>
            <a:r>
              <a:rPr lang="en-US" altLang="zh-CN" sz="2000" b="1" dirty="0" err="1">
                <a:solidFill>
                  <a:schemeClr val="bg1"/>
                </a:solidFill>
              </a:rPr>
              <a:t>subtree</a:t>
            </a:r>
            <a:r>
              <a:rPr lang="en-US" altLang="zh-CN" sz="2000" b="1" dirty="0">
                <a:solidFill>
                  <a:schemeClr val="bg1"/>
                </a:solidFill>
              </a:rPr>
              <a:t> of “an” represents the words with prefix an-:</a:t>
            </a:r>
            <a:r>
              <a:rPr lang="zh-CN" altLang="en-US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>
                <a:solidFill>
                  <a:schemeClr val="bg1"/>
                </a:solidFill>
              </a:rPr>
              <a:t>{and</a:t>
            </a:r>
            <a:r>
              <a:rPr lang="zh-CN" altLang="en-US" sz="2000" b="1" dirty="0">
                <a:solidFill>
                  <a:schemeClr val="bg1"/>
                </a:solidFill>
              </a:rPr>
              <a:t>，</a:t>
            </a:r>
            <a:r>
              <a:rPr lang="en-US" altLang="zh-CN" sz="2000" b="1" dirty="0">
                <a:solidFill>
                  <a:schemeClr val="bg1"/>
                </a:solidFill>
              </a:rPr>
              <a:t>ant}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F6AC1A5-9CCC-4D06-B91D-935B2ECF9C99}"/>
              </a:ext>
            </a:extLst>
          </p:cNvPr>
          <p:cNvSpPr txBox="1"/>
          <p:nvPr/>
        </p:nvSpPr>
        <p:spPr>
          <a:xfrm>
            <a:off x="839416" y="5538142"/>
            <a:ext cx="10651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+mn-lt"/>
              </a:rPr>
              <a:t>Key idea: each subtree means a collection of keys with the 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same prefix</a:t>
            </a:r>
            <a:endParaRPr lang="zh-CN" altLang="en-US" sz="24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11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26-ary </a:t>
            </a:r>
            <a:r>
              <a:rPr lang="en-US" altLang="zh-CN" dirty="0" err="1"/>
              <a:t>Trie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5" name="AutoShape 4"/>
          <p:cNvSpPr>
            <a:spLocks noChangeAspect="1" noChangeArrowheads="1" noTextEdit="1"/>
          </p:cNvSpPr>
          <p:nvPr/>
        </p:nvSpPr>
        <p:spPr bwMode="auto">
          <a:xfrm>
            <a:off x="3595688" y="1423988"/>
            <a:ext cx="480060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95689" y="1484313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5689" y="1412875"/>
            <a:ext cx="480377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19195" y="1691854"/>
            <a:ext cx="33823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an</a:t>
            </a:r>
            <a:endParaRPr lang="en-US" altLang="zh-CN" b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11295" y="1701379"/>
            <a:ext cx="16190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宋体" charset="0"/>
              </a:rPr>
              <a:t>,</a:t>
            </a:r>
            <a:endParaRPr lang="zh-CN" altLang="en-US" b="1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973233" y="1691853"/>
            <a:ext cx="511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and</a:t>
            </a:r>
            <a:endParaRPr lang="en-US" altLang="zh-CN" b="1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422495" y="1701379"/>
            <a:ext cx="16190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宋体" charset="0"/>
              </a:rPr>
              <a:t>,</a:t>
            </a:r>
            <a:endParaRPr lang="zh-CN" altLang="en-US" b="1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684433" y="1691853"/>
            <a:ext cx="4413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ant</a:t>
            </a:r>
            <a:endParaRPr lang="en-US" altLang="zh-CN" b="1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65432" y="1701379"/>
            <a:ext cx="16190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宋体" charset="0"/>
              </a:rPr>
              <a:t>,</a:t>
            </a:r>
            <a:endParaRPr lang="zh-CN" altLang="en-US" b="1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325783" y="1691853"/>
            <a:ext cx="511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bad</a:t>
            </a:r>
            <a:endParaRPr lang="en-US" altLang="zh-CN" b="1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773457" y="1701379"/>
            <a:ext cx="16190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宋体" charset="0"/>
              </a:rPr>
              <a:t>,</a:t>
            </a:r>
            <a:endParaRPr lang="zh-CN" altLang="en-US" b="1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9036983" y="1691853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bee </a:t>
            </a:r>
            <a:endParaRPr lang="en-US" altLang="zh-CN" b="1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622771" y="1691853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729289" y="2335214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4282481" y="3028951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7186265" y="3028951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4282481" y="3917951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6652865" y="3954464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7719665" y="3954464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4552356" y="2565399"/>
            <a:ext cx="1176932" cy="501651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5995988" y="2565400"/>
            <a:ext cx="1193452" cy="5016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4442817" y="3295651"/>
            <a:ext cx="1588" cy="74771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H="1">
            <a:off x="3749080" y="4198938"/>
            <a:ext cx="533400" cy="463550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>
            <a:off x="4460280" y="4202114"/>
            <a:ext cx="355600" cy="4460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6919565" y="3295651"/>
            <a:ext cx="390525" cy="658813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>
            <a:off x="7346602" y="3278189"/>
            <a:ext cx="461963" cy="69373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4662489" y="2335214"/>
            <a:ext cx="2698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662488" y="2392363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</a:t>
            </a:r>
            <a:endParaRPr lang="en-US" altLang="zh-CN" b="1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4800601" y="2392363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4549181" y="3505201"/>
            <a:ext cx="269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4549180" y="3565526"/>
            <a:ext cx="17793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n</a:t>
            </a:r>
            <a:endParaRPr lang="en-US" altLang="zh-CN" b="1"/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706343" y="3565525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4015781" y="4430714"/>
            <a:ext cx="2698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4194401" y="4347890"/>
            <a:ext cx="17793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 altLang="zh-CN" b="1" dirty="0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4172943" y="4491038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4815881" y="4198939"/>
            <a:ext cx="269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815880" y="4259264"/>
            <a:ext cx="107402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t</a:t>
            </a:r>
            <a:endParaRPr lang="en-US" altLang="zh-CN" b="1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901606" y="4259263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796089" y="2335214"/>
            <a:ext cx="2698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796088" y="2392364"/>
            <a:ext cx="17793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b</a:t>
            </a:r>
            <a:endParaRPr lang="en-US" altLang="zh-CN" b="1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953251" y="2392363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652865" y="3259139"/>
            <a:ext cx="269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652864" y="3316288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</a:t>
            </a:r>
            <a:endParaRPr lang="en-US" altLang="zh-CN" b="1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790977" y="3316288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986365" y="3259139"/>
            <a:ext cx="269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7986364" y="3316289"/>
            <a:ext cx="14266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e</a:t>
            </a:r>
            <a:endParaRPr lang="en-US" altLang="zh-CN" b="1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8124477" y="3316288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4015781" y="4892676"/>
            <a:ext cx="5365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3555406" y="5589588"/>
            <a:ext cx="511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Times New Roman" charset="0"/>
              </a:rPr>
              <a:t>and</a:t>
            </a:r>
            <a:endParaRPr lang="en-US" altLang="zh-CN" b="1" dirty="0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4466631" y="4953000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56" name="Rectangle 55"/>
          <p:cNvSpPr>
            <a:spLocks noChangeArrowheads="1"/>
          </p:cNvSpPr>
          <p:nvPr/>
        </p:nvSpPr>
        <p:spPr bwMode="auto">
          <a:xfrm>
            <a:off x="4815881" y="4892676"/>
            <a:ext cx="5365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5284193" y="5661025"/>
            <a:ext cx="4413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ant</a:t>
            </a:r>
            <a:endParaRPr lang="en-US" altLang="zh-CN" b="1"/>
          </a:p>
        </p:txBody>
      </p:sp>
      <p:sp>
        <p:nvSpPr>
          <p:cNvPr id="58" name="Rectangle 58"/>
          <p:cNvSpPr>
            <a:spLocks noChangeArrowheads="1"/>
          </p:cNvSpPr>
          <p:nvPr/>
        </p:nvSpPr>
        <p:spPr bwMode="auto">
          <a:xfrm>
            <a:off x="6652865" y="4430714"/>
            <a:ext cx="5365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Rectangle 59"/>
          <p:cNvSpPr>
            <a:spLocks noChangeArrowheads="1"/>
          </p:cNvSpPr>
          <p:nvPr/>
        </p:nvSpPr>
        <p:spPr bwMode="auto">
          <a:xfrm>
            <a:off x="6867175" y="5510848"/>
            <a:ext cx="511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Times New Roman" charset="0"/>
              </a:rPr>
              <a:t>bad</a:t>
            </a:r>
            <a:endParaRPr lang="en-US" altLang="zh-CN" b="1" dirty="0"/>
          </a:p>
        </p:txBody>
      </p:sp>
      <p:sp>
        <p:nvSpPr>
          <p:cNvPr id="60" name="Rectangle 60"/>
          <p:cNvSpPr>
            <a:spLocks noChangeArrowheads="1"/>
          </p:cNvSpPr>
          <p:nvPr/>
        </p:nvSpPr>
        <p:spPr bwMode="auto">
          <a:xfrm>
            <a:off x="7103715" y="4491038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61" name="Rectangle 61"/>
          <p:cNvSpPr>
            <a:spLocks noChangeArrowheads="1"/>
          </p:cNvSpPr>
          <p:nvPr/>
        </p:nvSpPr>
        <p:spPr bwMode="auto">
          <a:xfrm>
            <a:off x="7719665" y="4430714"/>
            <a:ext cx="5365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Rectangle 62"/>
          <p:cNvSpPr>
            <a:spLocks noChangeArrowheads="1"/>
          </p:cNvSpPr>
          <p:nvPr/>
        </p:nvSpPr>
        <p:spPr bwMode="auto">
          <a:xfrm>
            <a:off x="7979185" y="5487989"/>
            <a:ext cx="4587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Times New Roman" charset="0"/>
              </a:rPr>
              <a:t>bee</a:t>
            </a:r>
            <a:endParaRPr lang="en-US" altLang="zh-CN" b="1" dirty="0"/>
          </a:p>
        </p:txBody>
      </p:sp>
      <p:sp>
        <p:nvSpPr>
          <p:cNvPr id="63" name="Rectangle 63"/>
          <p:cNvSpPr>
            <a:spLocks noChangeArrowheads="1"/>
          </p:cNvSpPr>
          <p:nvPr/>
        </p:nvSpPr>
        <p:spPr bwMode="auto">
          <a:xfrm>
            <a:off x="8153052" y="4491038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4414242" y="4024313"/>
            <a:ext cx="1588" cy="7540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Rectangle 65"/>
          <p:cNvSpPr>
            <a:spLocks noChangeArrowheads="1"/>
          </p:cNvSpPr>
          <p:nvPr/>
        </p:nvSpPr>
        <p:spPr bwMode="auto">
          <a:xfrm>
            <a:off x="3215681" y="4892676"/>
            <a:ext cx="5365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Rectangle 66"/>
          <p:cNvSpPr>
            <a:spLocks noChangeArrowheads="1"/>
          </p:cNvSpPr>
          <p:nvPr/>
        </p:nvSpPr>
        <p:spPr bwMode="auto">
          <a:xfrm>
            <a:off x="3215680" y="4953001"/>
            <a:ext cx="33823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Times New Roman" charset="0"/>
              </a:rPr>
              <a:t>an</a:t>
            </a:r>
            <a:endParaRPr lang="en-US" altLang="zh-CN" b="1" dirty="0"/>
          </a:p>
        </p:txBody>
      </p:sp>
      <p:sp>
        <p:nvSpPr>
          <p:cNvPr id="67" name="Rectangle 67"/>
          <p:cNvSpPr>
            <a:spLocks noChangeArrowheads="1"/>
          </p:cNvSpPr>
          <p:nvPr/>
        </p:nvSpPr>
        <p:spPr bwMode="auto">
          <a:xfrm>
            <a:off x="3510956" y="4953000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68" name="Oval 68"/>
          <p:cNvSpPr>
            <a:spLocks noChangeArrowheads="1"/>
          </p:cNvSpPr>
          <p:nvPr/>
        </p:nvSpPr>
        <p:spPr bwMode="auto">
          <a:xfrm>
            <a:off x="4282481" y="4662489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9" name="Oval 69"/>
          <p:cNvSpPr>
            <a:spLocks noChangeArrowheads="1"/>
          </p:cNvSpPr>
          <p:nvPr/>
        </p:nvSpPr>
        <p:spPr bwMode="auto">
          <a:xfrm>
            <a:off x="3482381" y="4662489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" name="Oval 70"/>
          <p:cNvSpPr>
            <a:spLocks noChangeArrowheads="1"/>
          </p:cNvSpPr>
          <p:nvPr/>
        </p:nvSpPr>
        <p:spPr bwMode="auto">
          <a:xfrm>
            <a:off x="4815881" y="4648201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" name="Rectangle 71"/>
          <p:cNvSpPr>
            <a:spLocks noChangeArrowheads="1"/>
          </p:cNvSpPr>
          <p:nvPr/>
        </p:nvSpPr>
        <p:spPr bwMode="auto">
          <a:xfrm>
            <a:off x="3482381" y="4198939"/>
            <a:ext cx="269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Rectangle 72"/>
          <p:cNvSpPr>
            <a:spLocks noChangeArrowheads="1"/>
          </p:cNvSpPr>
          <p:nvPr/>
        </p:nvSpPr>
        <p:spPr bwMode="auto">
          <a:xfrm>
            <a:off x="3605413" y="4407472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Times New Roman" charset="0"/>
              </a:rPr>
              <a:t>*</a:t>
            </a:r>
            <a:endParaRPr lang="en-US" altLang="zh-CN" b="1" dirty="0"/>
          </a:p>
        </p:txBody>
      </p:sp>
      <p:sp>
        <p:nvSpPr>
          <p:cNvPr id="73" name="Rectangle 73"/>
          <p:cNvSpPr>
            <a:spLocks noChangeArrowheads="1"/>
          </p:cNvSpPr>
          <p:nvPr/>
        </p:nvSpPr>
        <p:spPr bwMode="auto">
          <a:xfrm>
            <a:off x="3631606" y="4259263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 dirty="0"/>
          </a:p>
        </p:txBody>
      </p:sp>
      <p:sp>
        <p:nvSpPr>
          <p:cNvPr id="74" name="Rectangle 65"/>
          <p:cNvSpPr>
            <a:spLocks noChangeArrowheads="1"/>
          </p:cNvSpPr>
          <p:nvPr/>
        </p:nvSpPr>
        <p:spPr bwMode="auto">
          <a:xfrm>
            <a:off x="4367214" y="5829301"/>
            <a:ext cx="5365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Rectangle 67"/>
          <p:cNvSpPr>
            <a:spLocks noChangeArrowheads="1"/>
          </p:cNvSpPr>
          <p:nvPr/>
        </p:nvSpPr>
        <p:spPr bwMode="auto">
          <a:xfrm>
            <a:off x="4662489" y="5889625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76" name="Oval 69"/>
          <p:cNvSpPr>
            <a:spLocks noChangeArrowheads="1"/>
          </p:cNvSpPr>
          <p:nvPr/>
        </p:nvSpPr>
        <p:spPr bwMode="auto">
          <a:xfrm>
            <a:off x="4253906" y="5599114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" name="Rectangle 71"/>
          <p:cNvSpPr>
            <a:spLocks noChangeArrowheads="1"/>
          </p:cNvSpPr>
          <p:nvPr/>
        </p:nvSpPr>
        <p:spPr bwMode="auto">
          <a:xfrm>
            <a:off x="4253906" y="5135564"/>
            <a:ext cx="2698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Rectangle 72"/>
          <p:cNvSpPr>
            <a:spLocks noChangeArrowheads="1"/>
          </p:cNvSpPr>
          <p:nvPr/>
        </p:nvSpPr>
        <p:spPr bwMode="auto">
          <a:xfrm>
            <a:off x="4060230" y="5373737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*</a:t>
            </a:r>
            <a:endParaRPr lang="en-US" altLang="zh-CN" b="1"/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3987206" y="5373688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81" name="Oval 69"/>
          <p:cNvSpPr>
            <a:spLocks noChangeArrowheads="1"/>
          </p:cNvSpPr>
          <p:nvPr/>
        </p:nvSpPr>
        <p:spPr bwMode="auto">
          <a:xfrm>
            <a:off x="4903193" y="5611814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" name="Rectangle 72"/>
          <p:cNvSpPr>
            <a:spLocks noChangeArrowheads="1"/>
          </p:cNvSpPr>
          <p:nvPr/>
        </p:nvSpPr>
        <p:spPr bwMode="auto">
          <a:xfrm>
            <a:off x="4765080" y="5373737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*</a:t>
            </a:r>
            <a:endParaRPr lang="en-US" altLang="zh-CN" b="1"/>
          </a:p>
        </p:txBody>
      </p:sp>
      <p:sp>
        <p:nvSpPr>
          <p:cNvPr id="83" name="Rectangle 65"/>
          <p:cNvSpPr>
            <a:spLocks noChangeArrowheads="1"/>
          </p:cNvSpPr>
          <p:nvPr/>
        </p:nvSpPr>
        <p:spPr bwMode="auto">
          <a:xfrm>
            <a:off x="6414740" y="5130801"/>
            <a:ext cx="53657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Oval 69"/>
          <p:cNvSpPr>
            <a:spLocks noChangeArrowheads="1"/>
          </p:cNvSpPr>
          <p:nvPr/>
        </p:nvSpPr>
        <p:spPr bwMode="auto">
          <a:xfrm>
            <a:off x="6681440" y="4900614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" name="Rectangle 72"/>
          <p:cNvSpPr>
            <a:spLocks noChangeArrowheads="1"/>
          </p:cNvSpPr>
          <p:nvPr/>
        </p:nvSpPr>
        <p:spPr bwMode="auto">
          <a:xfrm>
            <a:off x="6487764" y="4653136"/>
            <a:ext cx="17793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Times New Roman" charset="0"/>
              </a:rPr>
              <a:t>d</a:t>
            </a:r>
            <a:endParaRPr lang="en-US" altLang="zh-CN" b="1" dirty="0"/>
          </a:p>
        </p:txBody>
      </p:sp>
      <p:sp>
        <p:nvSpPr>
          <p:cNvPr id="86" name="Rectangle 67"/>
          <p:cNvSpPr>
            <a:spLocks noChangeArrowheads="1"/>
          </p:cNvSpPr>
          <p:nvPr/>
        </p:nvSpPr>
        <p:spPr bwMode="auto">
          <a:xfrm>
            <a:off x="7789515" y="5191125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87" name="Oval 69"/>
          <p:cNvSpPr>
            <a:spLocks noChangeArrowheads="1"/>
          </p:cNvSpPr>
          <p:nvPr/>
        </p:nvSpPr>
        <p:spPr bwMode="auto">
          <a:xfrm>
            <a:off x="7760940" y="4900614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Rectangle 72"/>
          <p:cNvSpPr>
            <a:spLocks noChangeArrowheads="1"/>
          </p:cNvSpPr>
          <p:nvPr/>
        </p:nvSpPr>
        <p:spPr bwMode="auto">
          <a:xfrm>
            <a:off x="7567264" y="4653136"/>
            <a:ext cx="14266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Times New Roman" charset="0"/>
              </a:rPr>
              <a:t>e</a:t>
            </a:r>
            <a:endParaRPr lang="en-US" altLang="zh-CN" b="1" dirty="0"/>
          </a:p>
        </p:txBody>
      </p:sp>
      <p:sp>
        <p:nvSpPr>
          <p:cNvPr id="89" name="Line 64"/>
          <p:cNvSpPr>
            <a:spLocks noChangeShapeType="1"/>
          </p:cNvSpPr>
          <p:nvPr/>
        </p:nvSpPr>
        <p:spPr bwMode="auto">
          <a:xfrm>
            <a:off x="4419006" y="4941888"/>
            <a:ext cx="1587" cy="7540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Line 64"/>
          <p:cNvSpPr>
            <a:spLocks noChangeShapeType="1"/>
          </p:cNvSpPr>
          <p:nvPr/>
        </p:nvSpPr>
        <p:spPr bwMode="auto">
          <a:xfrm>
            <a:off x="4995267" y="4868863"/>
            <a:ext cx="1588" cy="7540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" name="Line 64"/>
          <p:cNvSpPr>
            <a:spLocks noChangeShapeType="1"/>
          </p:cNvSpPr>
          <p:nvPr/>
        </p:nvSpPr>
        <p:spPr bwMode="auto">
          <a:xfrm>
            <a:off x="6773515" y="4221163"/>
            <a:ext cx="1587" cy="7540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" name="Line 64"/>
          <p:cNvSpPr>
            <a:spLocks noChangeShapeType="1"/>
          </p:cNvSpPr>
          <p:nvPr/>
        </p:nvSpPr>
        <p:spPr bwMode="auto">
          <a:xfrm>
            <a:off x="7854601" y="4221163"/>
            <a:ext cx="1588" cy="7540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5ED2D323-906F-4624-B39F-6FAA4D3029F5}"/>
              </a:ext>
            </a:extLst>
          </p:cNvPr>
          <p:cNvSpPr txBox="1"/>
          <p:nvPr/>
        </p:nvSpPr>
        <p:spPr>
          <a:xfrm>
            <a:off x="1042008" y="1107430"/>
            <a:ext cx="10238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+mn-lt"/>
              </a:rPr>
              <a:t>Variable-length strings: use “*” to indicate end of a string</a:t>
            </a:r>
            <a:endParaRPr lang="zh-CN" altLang="en-US" sz="24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94" name="Oval 69">
            <a:extLst>
              <a:ext uri="{FF2B5EF4-FFF2-40B4-BE49-F238E27FC236}">
                <a16:creationId xmlns:a16="http://schemas.microsoft.com/office/drawing/2014/main" id="{D17BE95A-ECB8-49F0-932A-9887DC4FF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14" y="5810033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5" name="Rectangle 72">
            <a:extLst>
              <a:ext uri="{FF2B5EF4-FFF2-40B4-BE49-F238E27FC236}">
                <a16:creationId xmlns:a16="http://schemas.microsoft.com/office/drawing/2014/main" id="{00433685-9B52-4D63-9B51-FD635766A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038" y="5584656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*</a:t>
            </a:r>
            <a:endParaRPr lang="en-US" altLang="zh-CN" b="1"/>
          </a:p>
        </p:txBody>
      </p:sp>
      <p:sp>
        <p:nvSpPr>
          <p:cNvPr id="96" name="Oval 69">
            <a:extLst>
              <a:ext uri="{FF2B5EF4-FFF2-40B4-BE49-F238E27FC236}">
                <a16:creationId xmlns:a16="http://schemas.microsoft.com/office/drawing/2014/main" id="{A672016B-DE20-459C-BC2B-B9F6C720E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015" y="5789613"/>
            <a:ext cx="269875" cy="269875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7" name="Rectangle 72">
            <a:extLst>
              <a:ext uri="{FF2B5EF4-FFF2-40B4-BE49-F238E27FC236}">
                <a16:creationId xmlns:a16="http://schemas.microsoft.com/office/drawing/2014/main" id="{C9D21DEB-1283-4103-A60B-56EF37958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1902" y="5551536"/>
            <a:ext cx="158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*</a:t>
            </a:r>
            <a:endParaRPr lang="en-US" altLang="zh-CN" b="1"/>
          </a:p>
        </p:txBody>
      </p:sp>
      <p:sp>
        <p:nvSpPr>
          <p:cNvPr id="98" name="Line 64">
            <a:extLst>
              <a:ext uri="{FF2B5EF4-FFF2-40B4-BE49-F238E27FC236}">
                <a16:creationId xmlns:a16="http://schemas.microsoft.com/office/drawing/2014/main" id="{6E07F194-FA5A-4609-AC75-F8674F310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1814" y="5152807"/>
            <a:ext cx="1587" cy="7540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9" name="Line 64">
            <a:extLst>
              <a:ext uri="{FF2B5EF4-FFF2-40B4-BE49-F238E27FC236}">
                <a16:creationId xmlns:a16="http://schemas.microsoft.com/office/drawing/2014/main" id="{51B95FC6-CD66-45A2-BE0C-2B8C70FB3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2089" y="5046662"/>
            <a:ext cx="1588" cy="754062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4700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4D0FD-7AF9-46D6-BE0F-A08C8E1F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26-ary </a:t>
            </a:r>
            <a:r>
              <a:rPr lang="en-US" altLang="zh-CN" dirty="0" err="1"/>
              <a:t>Trie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E8A8FD-40C6-429E-AD89-104102EA10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65" name="Oval 18">
            <a:extLst>
              <a:ext uri="{FF2B5EF4-FFF2-40B4-BE49-F238E27FC236}">
                <a16:creationId xmlns:a16="http://schemas.microsoft.com/office/drawing/2014/main" id="{454F75BF-CA55-4F8E-BC3D-7B91FDAB7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7894" y="2524440"/>
            <a:ext cx="359703" cy="360000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66" name="Oval 19">
            <a:extLst>
              <a:ext uri="{FF2B5EF4-FFF2-40B4-BE49-F238E27FC236}">
                <a16:creationId xmlns:a16="http://schemas.microsoft.com/office/drawing/2014/main" id="{2EAA5C05-05D4-48B3-A559-F5F3EA983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008" y="3218178"/>
            <a:ext cx="359703" cy="360000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67" name="Oval 20">
            <a:extLst>
              <a:ext uri="{FF2B5EF4-FFF2-40B4-BE49-F238E27FC236}">
                <a16:creationId xmlns:a16="http://schemas.microsoft.com/office/drawing/2014/main" id="{0175ED5C-A935-4219-98B2-AE2556260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780" y="3218178"/>
            <a:ext cx="359703" cy="360000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68" name="Oval 21">
            <a:extLst>
              <a:ext uri="{FF2B5EF4-FFF2-40B4-BE49-F238E27FC236}">
                <a16:creationId xmlns:a16="http://schemas.microsoft.com/office/drawing/2014/main" id="{6FE852E8-F046-4385-92D4-97C962EE6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008" y="4107178"/>
            <a:ext cx="359703" cy="360000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69" name="Oval 22">
            <a:extLst>
              <a:ext uri="{FF2B5EF4-FFF2-40B4-BE49-F238E27FC236}">
                <a16:creationId xmlns:a16="http://schemas.microsoft.com/office/drawing/2014/main" id="{BA14769F-48A3-4DEE-81BE-537B8A9CA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837" y="4143692"/>
            <a:ext cx="359703" cy="360000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70" name="Oval 23">
            <a:extLst>
              <a:ext uri="{FF2B5EF4-FFF2-40B4-BE49-F238E27FC236}">
                <a16:creationId xmlns:a16="http://schemas.microsoft.com/office/drawing/2014/main" id="{4B1B9B57-ACAC-4455-A96A-23004A00D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722" y="4143692"/>
            <a:ext cx="359703" cy="360000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71" name="Line 24">
            <a:extLst>
              <a:ext uri="{FF2B5EF4-FFF2-40B4-BE49-F238E27FC236}">
                <a16:creationId xmlns:a16="http://schemas.microsoft.com/office/drawing/2014/main" id="{ECC4AB49-DA87-44CE-AACA-ADE739E67C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7597" y="2659380"/>
            <a:ext cx="1327689" cy="693736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72" name="Line 25">
            <a:extLst>
              <a:ext uri="{FF2B5EF4-FFF2-40B4-BE49-F238E27FC236}">
                <a16:creationId xmlns:a16="http://schemas.microsoft.com/office/drawing/2014/main" id="{E2120478-C547-4515-B2B2-031509392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3364" y="2733991"/>
            <a:ext cx="1231455" cy="61912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73" name="Line 26">
            <a:extLst>
              <a:ext uri="{FF2B5EF4-FFF2-40B4-BE49-F238E27FC236}">
                <a16:creationId xmlns:a16="http://schemas.microsoft.com/office/drawing/2014/main" id="{D9C99AB4-D2BC-48B5-B720-60862EA78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9712" y="3484880"/>
            <a:ext cx="2117" cy="74771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74" name="Line 27">
            <a:extLst>
              <a:ext uri="{FF2B5EF4-FFF2-40B4-BE49-F238E27FC236}">
                <a16:creationId xmlns:a16="http://schemas.microsoft.com/office/drawing/2014/main" id="{333D4CFD-192C-4927-96E9-3C9CF9B10E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5064" y="4278629"/>
            <a:ext cx="886562" cy="573088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75" name="Line 28">
            <a:extLst>
              <a:ext uri="{FF2B5EF4-FFF2-40B4-BE49-F238E27FC236}">
                <a16:creationId xmlns:a16="http://schemas.microsoft.com/office/drawing/2014/main" id="{08D8325C-8D7B-4856-BBC9-15DAB921F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2988" y="4391341"/>
            <a:ext cx="653813" cy="55086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76" name="Line 29">
            <a:extLst>
              <a:ext uri="{FF2B5EF4-FFF2-40B4-BE49-F238E27FC236}">
                <a16:creationId xmlns:a16="http://schemas.microsoft.com/office/drawing/2014/main" id="{B66E4BF5-FBD1-40BB-8D1F-AAA7CAF850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5815" y="3484880"/>
            <a:ext cx="639003" cy="747713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77" name="Line 30">
            <a:extLst>
              <a:ext uri="{FF2B5EF4-FFF2-40B4-BE49-F238E27FC236}">
                <a16:creationId xmlns:a16="http://schemas.microsoft.com/office/drawing/2014/main" id="{AF8760EA-46DA-4006-ACD5-2A38F4AD9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3486" y="3467417"/>
            <a:ext cx="615727" cy="69373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78" name="Rectangle 31">
            <a:extLst>
              <a:ext uri="{FF2B5EF4-FFF2-40B4-BE49-F238E27FC236}">
                <a16:creationId xmlns:a16="http://schemas.microsoft.com/office/drawing/2014/main" id="{17888598-12E3-4AAC-9D78-F5E9C2EB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008" y="2524443"/>
            <a:ext cx="35970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79" name="Rectangle 32">
            <a:extLst>
              <a:ext uri="{FF2B5EF4-FFF2-40B4-BE49-F238E27FC236}">
                <a16:creationId xmlns:a16="http://schemas.microsoft.com/office/drawing/2014/main" id="{19B63610-A376-40ED-89C5-D99C027F5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333" y="2700812"/>
            <a:ext cx="250010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a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80" name="Rectangle 33">
            <a:extLst>
              <a:ext uri="{FF2B5EF4-FFF2-40B4-BE49-F238E27FC236}">
                <a16:creationId xmlns:a16="http://schemas.microsoft.com/office/drawing/2014/main" id="{C8241F0B-CBD1-492B-BFC2-97BAC219A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0091" y="2581593"/>
            <a:ext cx="141031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81" name="Rectangle 34">
            <a:extLst>
              <a:ext uri="{FF2B5EF4-FFF2-40B4-BE49-F238E27FC236}">
                <a16:creationId xmlns:a16="http://schemas.microsoft.com/office/drawing/2014/main" id="{2DFA46A3-8FCB-44C8-82CC-7D8EBF851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480" y="3694429"/>
            <a:ext cx="35970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82" name="Rectangle 35">
            <a:extLst>
              <a:ext uri="{FF2B5EF4-FFF2-40B4-BE49-F238E27FC236}">
                <a16:creationId xmlns:a16="http://schemas.microsoft.com/office/drawing/2014/main" id="{33F82096-1735-4DE4-8A35-05599CEC1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478" y="3754755"/>
            <a:ext cx="290077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n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83" name="Rectangle 36">
            <a:extLst>
              <a:ext uri="{FF2B5EF4-FFF2-40B4-BE49-F238E27FC236}">
                <a16:creationId xmlns:a16="http://schemas.microsoft.com/office/drawing/2014/main" id="{BBAAA471-D0E5-401A-96FD-DF0EBDBFC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953" y="3754755"/>
            <a:ext cx="141031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84" name="Rectangle 37">
            <a:extLst>
              <a:ext uri="{FF2B5EF4-FFF2-40B4-BE49-F238E27FC236}">
                <a16:creationId xmlns:a16="http://schemas.microsoft.com/office/drawing/2014/main" id="{02AE66D3-B1AD-45B7-AC82-FCCE7E339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537" y="4619943"/>
            <a:ext cx="35970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85" name="Rectangle 38">
            <a:extLst>
              <a:ext uri="{FF2B5EF4-FFF2-40B4-BE49-F238E27FC236}">
                <a16:creationId xmlns:a16="http://schemas.microsoft.com/office/drawing/2014/main" id="{381BD209-1449-4232-BFD6-C7EF3EB28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535" y="4680267"/>
            <a:ext cx="290077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d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86" name="Rectangle 39">
            <a:extLst>
              <a:ext uri="{FF2B5EF4-FFF2-40B4-BE49-F238E27FC236}">
                <a16:creationId xmlns:a16="http://schemas.microsoft.com/office/drawing/2014/main" id="{4F9E6F85-A208-477A-81C3-D806D95AE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0010" y="4680267"/>
            <a:ext cx="141031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87" name="Rectangle 40">
            <a:extLst>
              <a:ext uri="{FF2B5EF4-FFF2-40B4-BE49-F238E27FC236}">
                <a16:creationId xmlns:a16="http://schemas.microsoft.com/office/drawing/2014/main" id="{1B083459-DEAA-42CE-BA1B-D338E0917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952" y="4388167"/>
            <a:ext cx="35970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88" name="Rectangle 41">
            <a:extLst>
              <a:ext uri="{FF2B5EF4-FFF2-40B4-BE49-F238E27FC236}">
                <a16:creationId xmlns:a16="http://schemas.microsoft.com/office/drawing/2014/main" id="{ECB99162-95B1-4385-88A5-11250DD66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709" y="4713747"/>
            <a:ext cx="181098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t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89" name="Rectangle 43">
            <a:extLst>
              <a:ext uri="{FF2B5EF4-FFF2-40B4-BE49-F238E27FC236}">
                <a16:creationId xmlns:a16="http://schemas.microsoft.com/office/drawing/2014/main" id="{95C7E676-02F3-4CE2-8E64-882BB6D0C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780" y="2524443"/>
            <a:ext cx="35970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90" name="Rectangle 44">
            <a:extLst>
              <a:ext uri="{FF2B5EF4-FFF2-40B4-BE49-F238E27FC236}">
                <a16:creationId xmlns:a16="http://schemas.microsoft.com/office/drawing/2014/main" id="{1FF700BE-A990-4355-A34B-DE879418F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213" y="2765023"/>
            <a:ext cx="282064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b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91" name="Rectangle 45">
            <a:extLst>
              <a:ext uri="{FF2B5EF4-FFF2-40B4-BE49-F238E27FC236}">
                <a16:creationId xmlns:a16="http://schemas.microsoft.com/office/drawing/2014/main" id="{7BF7C69D-02C7-46F6-83A2-BDE7BB5C9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253" y="2581593"/>
            <a:ext cx="141031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92" name="Rectangle 46">
            <a:extLst>
              <a:ext uri="{FF2B5EF4-FFF2-40B4-BE49-F238E27FC236}">
                <a16:creationId xmlns:a16="http://schemas.microsoft.com/office/drawing/2014/main" id="{099E733D-1E52-4A2E-8792-2441BBA6D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837" y="3448366"/>
            <a:ext cx="35970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93" name="Rectangle 47">
            <a:extLst>
              <a:ext uri="{FF2B5EF4-FFF2-40B4-BE49-F238E27FC236}">
                <a16:creationId xmlns:a16="http://schemas.microsoft.com/office/drawing/2014/main" id="{425BC1AA-20D1-49D2-BD38-72E30207F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9638" y="3685464"/>
            <a:ext cx="250010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a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94" name="Rectangle 48">
            <a:extLst>
              <a:ext uri="{FF2B5EF4-FFF2-40B4-BE49-F238E27FC236}">
                <a16:creationId xmlns:a16="http://schemas.microsoft.com/office/drawing/2014/main" id="{A7B66822-F9DD-47F7-8249-8406DB9B9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919" y="3505518"/>
            <a:ext cx="141031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95" name="Rectangle 49">
            <a:extLst>
              <a:ext uri="{FF2B5EF4-FFF2-40B4-BE49-F238E27FC236}">
                <a16:creationId xmlns:a16="http://schemas.microsoft.com/office/drawing/2014/main" id="{89956474-C304-44C8-A180-9D70E6A6E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6194" y="3448366"/>
            <a:ext cx="35970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96" name="Rectangle 50">
            <a:extLst>
              <a:ext uri="{FF2B5EF4-FFF2-40B4-BE49-F238E27FC236}">
                <a16:creationId xmlns:a16="http://schemas.microsoft.com/office/drawing/2014/main" id="{C9936B7F-5ED9-4AFE-A727-35EC25091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822" y="3816526"/>
            <a:ext cx="253215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e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97" name="Rectangle 51">
            <a:extLst>
              <a:ext uri="{FF2B5EF4-FFF2-40B4-BE49-F238E27FC236}">
                <a16:creationId xmlns:a16="http://schemas.microsoft.com/office/drawing/2014/main" id="{9A8D732D-8A1A-4D87-9FE5-F398C545B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0276" y="3505518"/>
            <a:ext cx="141031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98" name="Rectangle 52">
            <a:extLst>
              <a:ext uri="{FF2B5EF4-FFF2-40B4-BE49-F238E27FC236}">
                <a16:creationId xmlns:a16="http://schemas.microsoft.com/office/drawing/2014/main" id="{D7E71F51-0B01-483F-8817-3DCE1A3E9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537" y="5081904"/>
            <a:ext cx="715174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99" name="Rectangle 53">
            <a:extLst>
              <a:ext uri="{FF2B5EF4-FFF2-40B4-BE49-F238E27FC236}">
                <a16:creationId xmlns:a16="http://schemas.microsoft.com/office/drawing/2014/main" id="{A5306FFA-FF0A-4D64-9678-08D078AB1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537" y="5242814"/>
            <a:ext cx="830164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and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100" name="Rectangle 54">
            <a:extLst>
              <a:ext uri="{FF2B5EF4-FFF2-40B4-BE49-F238E27FC236}">
                <a16:creationId xmlns:a16="http://schemas.microsoft.com/office/drawing/2014/main" id="{29DB7BFA-BE8C-4763-AF9E-A2ED377D9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1453" y="5142230"/>
            <a:ext cx="141031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101" name="Rectangle 55">
            <a:extLst>
              <a:ext uri="{FF2B5EF4-FFF2-40B4-BE49-F238E27FC236}">
                <a16:creationId xmlns:a16="http://schemas.microsoft.com/office/drawing/2014/main" id="{EE5189CA-4AC0-4D22-81E7-D8FD7395A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951" y="5182488"/>
            <a:ext cx="715174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984B2D9E-3A10-447E-A243-B9F8224E7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599" y="5224481"/>
            <a:ext cx="721184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ant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103" name="Rectangle 57">
            <a:extLst>
              <a:ext uri="{FF2B5EF4-FFF2-40B4-BE49-F238E27FC236}">
                <a16:creationId xmlns:a16="http://schemas.microsoft.com/office/drawing/2014/main" id="{41F22A60-2E5C-4CD2-8925-FD87589ED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4767" y="5142230"/>
            <a:ext cx="141031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104" name="Rectangle 58">
            <a:extLst>
              <a:ext uri="{FF2B5EF4-FFF2-40B4-BE49-F238E27FC236}">
                <a16:creationId xmlns:a16="http://schemas.microsoft.com/office/drawing/2014/main" id="{008FA92D-B901-4D61-877A-B18863D72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837" y="4619943"/>
            <a:ext cx="715174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105" name="Rectangle 59">
            <a:extLst>
              <a:ext uri="{FF2B5EF4-FFF2-40B4-BE49-F238E27FC236}">
                <a16:creationId xmlns:a16="http://schemas.microsoft.com/office/drawing/2014/main" id="{4D10A7E0-C4DD-4BCE-BDFD-7F77162AD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837" y="4637405"/>
            <a:ext cx="822151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bad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106" name="Rectangle 60">
            <a:extLst>
              <a:ext uri="{FF2B5EF4-FFF2-40B4-BE49-F238E27FC236}">
                <a16:creationId xmlns:a16="http://schemas.microsoft.com/office/drawing/2014/main" id="{E2B0072F-6E04-4E79-B240-74EF57937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753" y="4680267"/>
            <a:ext cx="141031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107" name="Rectangle 61">
            <a:extLst>
              <a:ext uri="{FF2B5EF4-FFF2-40B4-BE49-F238E27FC236}">
                <a16:creationId xmlns:a16="http://schemas.microsoft.com/office/drawing/2014/main" id="{EA900C35-9AC4-42A6-9986-F92B4C2ED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723" y="4619943"/>
            <a:ext cx="715174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108" name="Rectangle 62">
            <a:extLst>
              <a:ext uri="{FF2B5EF4-FFF2-40B4-BE49-F238E27FC236}">
                <a16:creationId xmlns:a16="http://schemas.microsoft.com/office/drawing/2014/main" id="{5D511B80-B410-4AFD-B8F5-00EFBD2AA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723" y="4671123"/>
            <a:ext cx="788494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bee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109" name="Rectangle 63">
            <a:extLst>
              <a:ext uri="{FF2B5EF4-FFF2-40B4-BE49-F238E27FC236}">
                <a16:creationId xmlns:a16="http://schemas.microsoft.com/office/drawing/2014/main" id="{EAE6F3B5-6EDC-462B-9AB4-62E30E125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8362" y="4680267"/>
            <a:ext cx="141031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110" name="Line 64">
            <a:extLst>
              <a:ext uri="{FF2B5EF4-FFF2-40B4-BE49-F238E27FC236}">
                <a16:creationId xmlns:a16="http://schemas.microsoft.com/office/drawing/2014/main" id="{77636FFA-3006-4072-831B-0FE7DB59F2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1626" y="4213542"/>
            <a:ext cx="2117" cy="75406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111" name="Rectangle 65">
            <a:extLst>
              <a:ext uri="{FF2B5EF4-FFF2-40B4-BE49-F238E27FC236}">
                <a16:creationId xmlns:a16="http://schemas.microsoft.com/office/drawing/2014/main" id="{6EE3430A-FA1C-489A-9716-D0E2869DE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123" y="5081904"/>
            <a:ext cx="715174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112" name="Rectangle 66">
            <a:extLst>
              <a:ext uri="{FF2B5EF4-FFF2-40B4-BE49-F238E27FC236}">
                <a16:creationId xmlns:a16="http://schemas.microsoft.com/office/drawing/2014/main" id="{51660FFE-69FE-494F-8497-EEAC580AC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121" y="5242814"/>
            <a:ext cx="540087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an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113" name="Rectangle 67">
            <a:extLst>
              <a:ext uri="{FF2B5EF4-FFF2-40B4-BE49-F238E27FC236}">
                <a16:creationId xmlns:a16="http://schemas.microsoft.com/office/drawing/2014/main" id="{10927525-C844-4D8F-A87E-013A42999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680" y="5142230"/>
            <a:ext cx="141031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114" name="Oval 68">
            <a:extLst>
              <a:ext uri="{FF2B5EF4-FFF2-40B4-BE49-F238E27FC236}">
                <a16:creationId xmlns:a16="http://schemas.microsoft.com/office/drawing/2014/main" id="{80F8F19F-E0B4-4DD6-9325-D780DD869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008" y="4851716"/>
            <a:ext cx="359703" cy="360000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115" name="Oval 69">
            <a:extLst>
              <a:ext uri="{FF2B5EF4-FFF2-40B4-BE49-F238E27FC236}">
                <a16:creationId xmlns:a16="http://schemas.microsoft.com/office/drawing/2014/main" id="{85E6AE46-C896-4038-8D6E-9B0AF2449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892" y="4815944"/>
            <a:ext cx="359703" cy="360000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116" name="Oval 70">
            <a:extLst>
              <a:ext uri="{FF2B5EF4-FFF2-40B4-BE49-F238E27FC236}">
                <a16:creationId xmlns:a16="http://schemas.microsoft.com/office/drawing/2014/main" id="{76D5CBA4-FDC9-4AA5-96FA-8DEFE949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6952" y="4837428"/>
            <a:ext cx="359703" cy="360000"/>
          </a:xfrm>
          <a:prstGeom prst="ellipse">
            <a:avLst/>
          </a:prstGeom>
          <a:solidFill>
            <a:srgbClr val="000000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117" name="Rectangle 71">
            <a:extLst>
              <a:ext uri="{FF2B5EF4-FFF2-40B4-BE49-F238E27FC236}">
                <a16:creationId xmlns:a16="http://schemas.microsoft.com/office/drawing/2014/main" id="{C56518C5-89D5-4848-A2D1-2221B8503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593" y="4388167"/>
            <a:ext cx="35970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80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118" name="Rectangle 72">
            <a:extLst>
              <a:ext uri="{FF2B5EF4-FFF2-40B4-BE49-F238E27FC236}">
                <a16:creationId xmlns:a16="http://schemas.microsoft.com/office/drawing/2014/main" id="{08ED84B3-47E6-4E7A-9A87-BF2487E63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9592" y="4448493"/>
            <a:ext cx="203535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*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119" name="Rectangle 73">
            <a:extLst>
              <a:ext uri="{FF2B5EF4-FFF2-40B4-BE49-F238E27FC236}">
                <a16:creationId xmlns:a16="http://schemas.microsoft.com/office/drawing/2014/main" id="{5D5084E0-0D2D-4509-B382-75816F3CD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8488" y="4448493"/>
            <a:ext cx="141031" cy="50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457098" indent="-457098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99" b="1">
                <a:solidFill>
                  <a:srgbClr val="000000"/>
                </a:solidFill>
                <a:latin typeface="Lucida Fax" pitchFamily="18" charset="0"/>
              </a:rPr>
              <a:t> </a:t>
            </a:r>
            <a:endParaRPr lang="en-US" altLang="zh-CN" sz="1800" b="1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1665725C-4427-490C-B66B-7BFFAC692A23}"/>
              </a:ext>
            </a:extLst>
          </p:cNvPr>
          <p:cNvSpPr/>
          <p:nvPr/>
        </p:nvSpPr>
        <p:spPr>
          <a:xfrm>
            <a:off x="3142788" y="5289608"/>
            <a:ext cx="874938" cy="461963"/>
          </a:xfrm>
          <a:prstGeom prst="rect">
            <a:avLst/>
          </a:prstGeom>
          <a:solidFill>
            <a:srgbClr val="5B9BD5">
              <a:alpha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39487E5-FF44-43CD-82D6-E88E2CE006CF}"/>
              </a:ext>
            </a:extLst>
          </p:cNvPr>
          <p:cNvSpPr/>
          <p:nvPr/>
        </p:nvSpPr>
        <p:spPr>
          <a:xfrm>
            <a:off x="4170682" y="5289607"/>
            <a:ext cx="874938" cy="461963"/>
          </a:xfrm>
          <a:prstGeom prst="rect">
            <a:avLst/>
          </a:prstGeom>
          <a:solidFill>
            <a:srgbClr val="5B9BD5">
              <a:alpha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57E956BE-9C2D-4609-B657-8FD631DA0956}"/>
              </a:ext>
            </a:extLst>
          </p:cNvPr>
          <p:cNvSpPr/>
          <p:nvPr/>
        </p:nvSpPr>
        <p:spPr>
          <a:xfrm>
            <a:off x="5221240" y="5280409"/>
            <a:ext cx="874938" cy="461963"/>
          </a:xfrm>
          <a:prstGeom prst="rect">
            <a:avLst/>
          </a:prstGeom>
          <a:solidFill>
            <a:srgbClr val="5B9BD5">
              <a:alpha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BE3E7326-FE19-46B3-A87B-5DA19246D27C}"/>
              </a:ext>
            </a:extLst>
          </p:cNvPr>
          <p:cNvSpPr/>
          <p:nvPr/>
        </p:nvSpPr>
        <p:spPr>
          <a:xfrm>
            <a:off x="6672064" y="4653136"/>
            <a:ext cx="874938" cy="461963"/>
          </a:xfrm>
          <a:prstGeom prst="rect">
            <a:avLst/>
          </a:prstGeom>
          <a:solidFill>
            <a:srgbClr val="5B9BD5">
              <a:alpha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29C6E589-CE36-4886-A71D-E320244A3AD0}"/>
              </a:ext>
            </a:extLst>
          </p:cNvPr>
          <p:cNvSpPr/>
          <p:nvPr/>
        </p:nvSpPr>
        <p:spPr>
          <a:xfrm>
            <a:off x="8036188" y="4660279"/>
            <a:ext cx="874938" cy="461963"/>
          </a:xfrm>
          <a:prstGeom prst="rect">
            <a:avLst/>
          </a:prstGeom>
          <a:solidFill>
            <a:srgbClr val="5B9BD5">
              <a:alpha val="4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5" name="Rectangle 8">
            <a:extLst>
              <a:ext uri="{FF2B5EF4-FFF2-40B4-BE49-F238E27FC236}">
                <a16:creationId xmlns:a16="http://schemas.microsoft.com/office/drawing/2014/main" id="{B989A044-2969-4E0E-8ABC-4BFA46EDE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1454" y="2054905"/>
            <a:ext cx="33823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an</a:t>
            </a:r>
            <a:endParaRPr lang="en-US" altLang="zh-CN" b="1"/>
          </a:p>
        </p:txBody>
      </p:sp>
      <p:sp>
        <p:nvSpPr>
          <p:cNvPr id="126" name="Rectangle 9">
            <a:extLst>
              <a:ext uri="{FF2B5EF4-FFF2-40B4-BE49-F238E27FC236}">
                <a16:creationId xmlns:a16="http://schemas.microsoft.com/office/drawing/2014/main" id="{3B3684C2-7292-4C90-BDC1-49A850A75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554" y="2064430"/>
            <a:ext cx="16190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宋体" charset="0"/>
              </a:rPr>
              <a:t>,</a:t>
            </a:r>
            <a:endParaRPr lang="zh-CN" altLang="en-US" b="1" dirty="0"/>
          </a:p>
        </p:txBody>
      </p:sp>
      <p:sp>
        <p:nvSpPr>
          <p:cNvPr id="127" name="Rectangle 10">
            <a:extLst>
              <a:ext uri="{FF2B5EF4-FFF2-40B4-BE49-F238E27FC236}">
                <a16:creationId xmlns:a16="http://schemas.microsoft.com/office/drawing/2014/main" id="{99AF1D0E-40F7-46F1-A9F5-A9FCABA39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5492" y="2054904"/>
            <a:ext cx="511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and</a:t>
            </a:r>
            <a:endParaRPr lang="en-US" altLang="zh-CN" b="1"/>
          </a:p>
        </p:txBody>
      </p:sp>
      <p:sp>
        <p:nvSpPr>
          <p:cNvPr id="128" name="Rectangle 11">
            <a:extLst>
              <a:ext uri="{FF2B5EF4-FFF2-40B4-BE49-F238E27FC236}">
                <a16:creationId xmlns:a16="http://schemas.microsoft.com/office/drawing/2014/main" id="{75386A5C-F293-46F1-A9FB-EF39B00E6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754" y="2064430"/>
            <a:ext cx="16190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宋体" charset="0"/>
              </a:rPr>
              <a:t>,</a:t>
            </a:r>
            <a:endParaRPr lang="zh-CN" altLang="en-US" b="1" dirty="0"/>
          </a:p>
        </p:txBody>
      </p:sp>
      <p:sp>
        <p:nvSpPr>
          <p:cNvPr id="129" name="Rectangle 12">
            <a:extLst>
              <a:ext uri="{FF2B5EF4-FFF2-40B4-BE49-F238E27FC236}">
                <a16:creationId xmlns:a16="http://schemas.microsoft.com/office/drawing/2014/main" id="{AFA2AA13-008A-4918-9F3E-EEAE8F951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692" y="2054904"/>
            <a:ext cx="4413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ant</a:t>
            </a:r>
            <a:endParaRPr lang="en-US" altLang="zh-CN" b="1"/>
          </a:p>
        </p:txBody>
      </p:sp>
      <p:sp>
        <p:nvSpPr>
          <p:cNvPr id="130" name="Rectangle 13">
            <a:extLst>
              <a:ext uri="{FF2B5EF4-FFF2-40B4-BE49-F238E27FC236}">
                <a16:creationId xmlns:a16="http://schemas.microsoft.com/office/drawing/2014/main" id="{BC00E7ED-EB0C-4CA7-9E79-495A620C2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691" y="2064430"/>
            <a:ext cx="16190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宋体" charset="0"/>
              </a:rPr>
              <a:t>,</a:t>
            </a:r>
            <a:endParaRPr lang="zh-CN" altLang="en-US" b="1" dirty="0"/>
          </a:p>
        </p:txBody>
      </p:sp>
      <p:sp>
        <p:nvSpPr>
          <p:cNvPr id="131" name="Rectangle 14">
            <a:extLst>
              <a:ext uri="{FF2B5EF4-FFF2-40B4-BE49-F238E27FC236}">
                <a16:creationId xmlns:a16="http://schemas.microsoft.com/office/drawing/2014/main" id="{750C6DC4-22DB-480A-879C-1CBF4BB19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042" y="2054904"/>
            <a:ext cx="511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bad</a:t>
            </a:r>
            <a:endParaRPr lang="en-US" altLang="zh-CN" b="1"/>
          </a:p>
        </p:txBody>
      </p:sp>
      <p:sp>
        <p:nvSpPr>
          <p:cNvPr id="132" name="Rectangle 15">
            <a:extLst>
              <a:ext uri="{FF2B5EF4-FFF2-40B4-BE49-F238E27FC236}">
                <a16:creationId xmlns:a16="http://schemas.microsoft.com/office/drawing/2014/main" id="{CD69E1F3-0CD2-4673-9D64-2B8EBA30E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5716" y="2064430"/>
            <a:ext cx="161904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 dirty="0">
                <a:solidFill>
                  <a:srgbClr val="000000"/>
                </a:solidFill>
                <a:latin typeface="宋体" charset="0"/>
              </a:rPr>
              <a:t>,</a:t>
            </a:r>
            <a:endParaRPr lang="zh-CN" altLang="en-US" b="1" dirty="0"/>
          </a:p>
        </p:txBody>
      </p:sp>
      <p:sp>
        <p:nvSpPr>
          <p:cNvPr id="133" name="Rectangle 16">
            <a:extLst>
              <a:ext uri="{FF2B5EF4-FFF2-40B4-BE49-F238E27FC236}">
                <a16:creationId xmlns:a16="http://schemas.microsoft.com/office/drawing/2014/main" id="{0BC9333D-7522-4BDD-910D-67C16EC74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9242" y="2054904"/>
            <a:ext cx="5381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bee </a:t>
            </a:r>
            <a:endParaRPr lang="en-US" altLang="zh-CN" b="1"/>
          </a:p>
        </p:txBody>
      </p:sp>
      <p:sp>
        <p:nvSpPr>
          <p:cNvPr id="134" name="Rectangle 17">
            <a:extLst>
              <a:ext uri="{FF2B5EF4-FFF2-40B4-BE49-F238E27FC236}">
                <a16:creationId xmlns:a16="http://schemas.microsoft.com/office/drawing/2014/main" id="{C10FCA40-74AD-451A-87EE-7ED8029D9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5030" y="2054904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2500" b="1">
                <a:solidFill>
                  <a:srgbClr val="000000"/>
                </a:solidFill>
                <a:latin typeface="Times New Roman" charset="0"/>
              </a:rPr>
              <a:t> </a:t>
            </a:r>
            <a:endParaRPr lang="en-US" altLang="zh-CN" b="1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2CBF81ED-FA85-48EE-B7F7-2EDB6BD465F6}"/>
              </a:ext>
            </a:extLst>
          </p:cNvPr>
          <p:cNvSpPr txBox="1"/>
          <p:nvPr/>
        </p:nvSpPr>
        <p:spPr>
          <a:xfrm>
            <a:off x="1042009" y="1107430"/>
            <a:ext cx="56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+mn-lt"/>
              </a:rPr>
              <a:t>Compact nodes without siblings</a:t>
            </a:r>
            <a:endParaRPr lang="zh-CN" altLang="en-US" sz="24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871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  <p:bldP spid="122" grpId="0" animBg="1"/>
      <p:bldP spid="123" grpId="0" animBg="1"/>
      <p:bldP spid="12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B056B-B39D-4D5C-9C11-FF18F2AF6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Binary </a:t>
            </a:r>
            <a:r>
              <a:rPr lang="en-US" altLang="zh-CN" dirty="0" err="1"/>
              <a:t>Trie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4FC01C-0B4A-4E70-800A-0C99805E80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53" name="Text Box 51">
            <a:extLst>
              <a:ext uri="{FF2B5EF4-FFF2-40B4-BE49-F238E27FC236}">
                <a16:creationId xmlns:a16="http://schemas.microsoft.com/office/drawing/2014/main" id="{97B8813A-CB06-4583-BF84-62EDD28AD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528" y="1382797"/>
            <a:ext cx="7488082" cy="66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89" tIns="60944" rIns="121889" bIns="60944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7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Elements:</a:t>
            </a:r>
            <a:r>
              <a:rPr lang="zh-CN" altLang="en-US" sz="27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5</a:t>
            </a:r>
            <a:r>
              <a:rPr lang="zh-CN" altLang="en-US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9</a:t>
            </a:r>
            <a:r>
              <a:rPr lang="zh-CN" altLang="en-US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17</a:t>
            </a:r>
            <a:r>
              <a:rPr lang="zh-CN" altLang="en-US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41</a:t>
            </a:r>
            <a:r>
              <a:rPr lang="zh-CN" altLang="en-US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45</a:t>
            </a:r>
            <a:r>
              <a:rPr lang="zh-CN" altLang="en-US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63</a:t>
            </a:r>
            <a:endParaRPr lang="en-US" altLang="zh-CN" sz="4399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54" name="Line 37">
            <a:extLst>
              <a:ext uri="{FF2B5EF4-FFF2-40B4-BE49-F238E27FC236}">
                <a16:creationId xmlns:a16="http://schemas.microsoft.com/office/drawing/2014/main" id="{669233DC-D3A1-454C-ACD6-0340EC0F0A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67658" y="2484510"/>
            <a:ext cx="1045254" cy="543720"/>
          </a:xfrm>
          <a:prstGeom prst="line">
            <a:avLst/>
          </a:prstGeom>
          <a:noFill/>
          <a:ln w="31750">
            <a:solidFill>
              <a:srgbClr val="0563C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5" name="Freeform 36">
            <a:extLst>
              <a:ext uri="{FF2B5EF4-FFF2-40B4-BE49-F238E27FC236}">
                <a16:creationId xmlns:a16="http://schemas.microsoft.com/office/drawing/2014/main" id="{1B4CCFAF-B5E1-4891-997A-4B24D72A9F39}"/>
              </a:ext>
            </a:extLst>
          </p:cNvPr>
          <p:cNvSpPr>
            <a:spLocks/>
          </p:cNvSpPr>
          <p:nvPr/>
        </p:nvSpPr>
        <p:spPr bwMode="auto">
          <a:xfrm>
            <a:off x="6757806" y="2483718"/>
            <a:ext cx="1057951" cy="544512"/>
          </a:xfrm>
          <a:custGeom>
            <a:avLst/>
            <a:gdLst>
              <a:gd name="T0" fmla="*/ 0 w 552"/>
              <a:gd name="T1" fmla="*/ 0 h 384"/>
              <a:gd name="T2" fmla="*/ 2147483647 w 552"/>
              <a:gd name="T3" fmla="*/ 2147483647 h 384"/>
              <a:gd name="T4" fmla="*/ 0 60000 65536"/>
              <a:gd name="T5" fmla="*/ 0 60000 65536"/>
              <a:gd name="T6" fmla="*/ 0 w 552"/>
              <a:gd name="T7" fmla="*/ 0 h 384"/>
              <a:gd name="T8" fmla="*/ 552 w 552"/>
              <a:gd name="T9" fmla="*/ 384 h 3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52" h="384">
                <a:moveTo>
                  <a:pt x="0" y="0"/>
                </a:moveTo>
                <a:lnTo>
                  <a:pt x="552" y="384"/>
                </a:lnTo>
              </a:path>
            </a:pathLst>
          </a:custGeom>
          <a:noFill/>
          <a:ln w="31750">
            <a:solidFill>
              <a:srgbClr val="44546A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6" name="Line 35">
            <a:extLst>
              <a:ext uri="{FF2B5EF4-FFF2-40B4-BE49-F238E27FC236}">
                <a16:creationId xmlns:a16="http://schemas.microsoft.com/office/drawing/2014/main" id="{31DB6EF3-AFAD-490F-ABD8-41DE5C39F2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1448" y="3180630"/>
            <a:ext cx="724307" cy="407988"/>
          </a:xfrm>
          <a:prstGeom prst="line">
            <a:avLst/>
          </a:prstGeom>
          <a:noFill/>
          <a:ln w="31750">
            <a:solidFill>
              <a:srgbClr val="0563C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7" name="Freeform 34">
            <a:extLst>
              <a:ext uri="{FF2B5EF4-FFF2-40B4-BE49-F238E27FC236}">
                <a16:creationId xmlns:a16="http://schemas.microsoft.com/office/drawing/2014/main" id="{264CAEF3-B090-4EC9-9CF2-1646DFAE57DF}"/>
              </a:ext>
            </a:extLst>
          </p:cNvPr>
          <p:cNvSpPr>
            <a:spLocks/>
          </p:cNvSpPr>
          <p:nvPr/>
        </p:nvSpPr>
        <p:spPr bwMode="auto">
          <a:xfrm>
            <a:off x="5367659" y="3131418"/>
            <a:ext cx="814622" cy="457200"/>
          </a:xfrm>
          <a:custGeom>
            <a:avLst/>
            <a:gdLst>
              <a:gd name="T0" fmla="*/ 0 w 425"/>
              <a:gd name="T1" fmla="*/ 0 h 324"/>
              <a:gd name="T2" fmla="*/ 2147483647 w 425"/>
              <a:gd name="T3" fmla="*/ 2147483647 h 324"/>
              <a:gd name="T4" fmla="*/ 0 60000 65536"/>
              <a:gd name="T5" fmla="*/ 0 60000 65536"/>
              <a:gd name="T6" fmla="*/ 0 w 425"/>
              <a:gd name="T7" fmla="*/ 0 h 324"/>
              <a:gd name="T8" fmla="*/ 425 w 425"/>
              <a:gd name="T9" fmla="*/ 324 h 32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25" h="324">
                <a:moveTo>
                  <a:pt x="0" y="0"/>
                </a:moveTo>
                <a:lnTo>
                  <a:pt x="425" y="324"/>
                </a:lnTo>
              </a:path>
            </a:pathLst>
          </a:custGeom>
          <a:noFill/>
          <a:ln w="31750">
            <a:solidFill>
              <a:srgbClr val="44546A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8" name="Freeform 33">
            <a:extLst>
              <a:ext uri="{FF2B5EF4-FFF2-40B4-BE49-F238E27FC236}">
                <a16:creationId xmlns:a16="http://schemas.microsoft.com/office/drawing/2014/main" id="{66FC06D8-C1C6-40A1-8857-C30C3B4BFA9C}"/>
              </a:ext>
            </a:extLst>
          </p:cNvPr>
          <p:cNvSpPr>
            <a:spLocks/>
          </p:cNvSpPr>
          <p:nvPr/>
        </p:nvSpPr>
        <p:spPr bwMode="auto">
          <a:xfrm>
            <a:off x="3258106" y="3801342"/>
            <a:ext cx="792404" cy="503238"/>
          </a:xfrm>
          <a:custGeom>
            <a:avLst/>
            <a:gdLst>
              <a:gd name="T0" fmla="*/ 2147483647 w 384"/>
              <a:gd name="T1" fmla="*/ 0 h 348"/>
              <a:gd name="T2" fmla="*/ 0 w 384"/>
              <a:gd name="T3" fmla="*/ 2147483647 h 348"/>
              <a:gd name="T4" fmla="*/ 0 60000 65536"/>
              <a:gd name="T5" fmla="*/ 0 60000 65536"/>
              <a:gd name="T6" fmla="*/ 0 w 384"/>
              <a:gd name="T7" fmla="*/ 0 h 348"/>
              <a:gd name="T8" fmla="*/ 384 w 384"/>
              <a:gd name="T9" fmla="*/ 348 h 34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84" h="348">
                <a:moveTo>
                  <a:pt x="384" y="0"/>
                </a:moveTo>
                <a:lnTo>
                  <a:pt x="0" y="348"/>
                </a:lnTo>
              </a:path>
            </a:pathLst>
          </a:custGeom>
          <a:noFill/>
          <a:ln w="31750">
            <a:solidFill>
              <a:srgbClr val="0563C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59" name="Freeform 32">
            <a:extLst>
              <a:ext uri="{FF2B5EF4-FFF2-40B4-BE49-F238E27FC236}">
                <a16:creationId xmlns:a16="http://schemas.microsoft.com/office/drawing/2014/main" id="{B593AF5B-966E-41BC-9C66-117D013F9270}"/>
              </a:ext>
            </a:extLst>
          </p:cNvPr>
          <p:cNvSpPr>
            <a:spLocks/>
          </p:cNvSpPr>
          <p:nvPr/>
        </p:nvSpPr>
        <p:spPr bwMode="auto">
          <a:xfrm>
            <a:off x="2178995" y="4476824"/>
            <a:ext cx="791645" cy="473869"/>
          </a:xfrm>
          <a:custGeom>
            <a:avLst/>
            <a:gdLst>
              <a:gd name="T0" fmla="*/ 2147483647 w 408"/>
              <a:gd name="T1" fmla="*/ 0 h 336"/>
              <a:gd name="T2" fmla="*/ 0 w 408"/>
              <a:gd name="T3" fmla="*/ 2147483647 h 336"/>
              <a:gd name="T4" fmla="*/ 0 60000 65536"/>
              <a:gd name="T5" fmla="*/ 0 60000 65536"/>
              <a:gd name="T6" fmla="*/ 0 w 408"/>
              <a:gd name="T7" fmla="*/ 0 h 336"/>
              <a:gd name="T8" fmla="*/ 408 w 408"/>
              <a:gd name="T9" fmla="*/ 336 h 3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336">
                <a:moveTo>
                  <a:pt x="408" y="0"/>
                </a:moveTo>
                <a:lnTo>
                  <a:pt x="0" y="336"/>
                </a:lnTo>
              </a:path>
            </a:pathLst>
          </a:custGeom>
          <a:noFill/>
          <a:ln w="31750">
            <a:solidFill>
              <a:srgbClr val="0563C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0" name="Line 31">
            <a:extLst>
              <a:ext uri="{FF2B5EF4-FFF2-40B4-BE49-F238E27FC236}">
                <a16:creationId xmlns:a16="http://schemas.microsoft.com/office/drawing/2014/main" id="{A74FDF28-181A-4B36-861A-809C82D4D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449" y="3812455"/>
            <a:ext cx="689784" cy="442913"/>
          </a:xfrm>
          <a:prstGeom prst="line">
            <a:avLst/>
          </a:prstGeom>
          <a:noFill/>
          <a:ln w="31750">
            <a:solidFill>
              <a:srgbClr val="44546A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Line 30">
            <a:extLst>
              <a:ext uri="{FF2B5EF4-FFF2-40B4-BE49-F238E27FC236}">
                <a16:creationId xmlns:a16="http://schemas.microsoft.com/office/drawing/2014/main" id="{24B2B0DF-F160-4479-B94F-FCECC6B600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6772" y="4474444"/>
            <a:ext cx="689784" cy="444500"/>
          </a:xfrm>
          <a:prstGeom prst="line">
            <a:avLst/>
          </a:prstGeom>
          <a:noFill/>
          <a:ln w="31750">
            <a:solidFill>
              <a:srgbClr val="44546A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2" name="Line 29">
            <a:extLst>
              <a:ext uri="{FF2B5EF4-FFF2-40B4-BE49-F238E27FC236}">
                <a16:creationId xmlns:a16="http://schemas.microsoft.com/office/drawing/2014/main" id="{7D157E00-B5DF-48EC-A77F-43288EB741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02700" y="3148879"/>
            <a:ext cx="689784" cy="439738"/>
          </a:xfrm>
          <a:prstGeom prst="line">
            <a:avLst/>
          </a:prstGeom>
          <a:noFill/>
          <a:ln w="31750">
            <a:solidFill>
              <a:srgbClr val="0563C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3" name="Freeform 28">
            <a:extLst>
              <a:ext uri="{FF2B5EF4-FFF2-40B4-BE49-F238E27FC236}">
                <a16:creationId xmlns:a16="http://schemas.microsoft.com/office/drawing/2014/main" id="{BB314CAA-6E0D-41D9-B45C-2B616760CD70}"/>
              </a:ext>
            </a:extLst>
          </p:cNvPr>
          <p:cNvSpPr>
            <a:spLocks/>
          </p:cNvSpPr>
          <p:nvPr/>
        </p:nvSpPr>
        <p:spPr bwMode="auto">
          <a:xfrm>
            <a:off x="8137376" y="3148879"/>
            <a:ext cx="780767" cy="457200"/>
          </a:xfrm>
          <a:custGeom>
            <a:avLst/>
            <a:gdLst>
              <a:gd name="T0" fmla="*/ 0 w 408"/>
              <a:gd name="T1" fmla="*/ 0 h 324"/>
              <a:gd name="T2" fmla="*/ 2147483647 w 408"/>
              <a:gd name="T3" fmla="*/ 2147483647 h 324"/>
              <a:gd name="T4" fmla="*/ 0 60000 65536"/>
              <a:gd name="T5" fmla="*/ 0 60000 65536"/>
              <a:gd name="T6" fmla="*/ 0 w 408"/>
              <a:gd name="T7" fmla="*/ 0 h 324"/>
              <a:gd name="T8" fmla="*/ 408 w 408"/>
              <a:gd name="T9" fmla="*/ 324 h 32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08" h="324">
                <a:moveTo>
                  <a:pt x="0" y="0"/>
                </a:moveTo>
                <a:lnTo>
                  <a:pt x="408" y="324"/>
                </a:lnTo>
              </a:path>
            </a:pathLst>
          </a:custGeom>
          <a:noFill/>
          <a:ln w="31750">
            <a:solidFill>
              <a:srgbClr val="44546A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4" name="Text Box 27">
            <a:extLst>
              <a:ext uri="{FF2B5EF4-FFF2-40B4-BE49-F238E27FC236}">
                <a16:creationId xmlns:a16="http://schemas.microsoft.com/office/drawing/2014/main" id="{5F2A46A4-D04A-4234-A142-1B3CD6651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753" y="2467936"/>
            <a:ext cx="1451508" cy="4429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563C1"/>
                </a:solidFill>
                <a:latin typeface="Times New Roman" pitchFamily="18" charset="0"/>
                <a:cs typeface="Times New Roman" pitchFamily="18" charset="0"/>
              </a:rPr>
              <a:t>0 (&lt;32) </a:t>
            </a:r>
            <a:endParaRPr lang="en-US" altLang="zh-CN" sz="2000" b="1" dirty="0">
              <a:solidFill>
                <a:srgbClr val="0563C1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26">
                <a:extLst>
                  <a:ext uri="{FF2B5EF4-FFF2-40B4-BE49-F238E27FC236}">
                    <a16:creationId xmlns:a16="http://schemas.microsoft.com/office/drawing/2014/main" id="{2E37D505-AAD2-4E36-AD15-988AEC5A04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7793" y="2407083"/>
                <a:ext cx="1282236" cy="442913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b="1">
                    <a:solidFill>
                      <a:srgbClr val="44546A"/>
                    </a:solidFill>
                    <a:latin typeface="Times New Roman" pitchFamily="18" charset="0"/>
                    <a:cs typeface="Times New Roman" pitchFamily="18" charset="0"/>
                  </a:rPr>
                  <a:t>1 (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44546A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≥</m:t>
                    </m:r>
                  </m:oMath>
                </a14:m>
                <a:r>
                  <a:rPr lang="en-US" altLang="zh-CN" sz="2000" b="1">
                    <a:solidFill>
                      <a:srgbClr val="44546A"/>
                    </a:solidFill>
                    <a:latin typeface="Times New Roman" pitchFamily="18" charset="0"/>
                    <a:cs typeface="Times New Roman" pitchFamily="18" charset="0"/>
                  </a:rPr>
                  <a:t>32</a:t>
                </a:r>
                <a:r>
                  <a:rPr lang="en-US" altLang="zh-CN" sz="2000" b="1" dirty="0">
                    <a:solidFill>
                      <a:srgbClr val="44546A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endParaRPr lang="en-US" altLang="zh-CN" sz="2000" b="1" dirty="0">
                  <a:solidFill>
                    <a:srgbClr val="44546A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5" name="Text Box 26">
                <a:extLst>
                  <a:ext uri="{FF2B5EF4-FFF2-40B4-BE49-F238E27FC236}">
                    <a16:creationId xmlns:a16="http://schemas.microsoft.com/office/drawing/2014/main" id="{2E37D505-AAD2-4E36-AD15-988AEC5A0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7793" y="2407083"/>
                <a:ext cx="1282236" cy="442913"/>
              </a:xfrm>
              <a:prstGeom prst="rect">
                <a:avLst/>
              </a:prstGeom>
              <a:blipFill>
                <a:blip r:embed="rId2"/>
                <a:stretch>
                  <a:fillRect l="-11905" t="-19178" b="-1370"/>
                </a:stretch>
              </a:blipFill>
              <a:ln w="317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 Box 25">
            <a:extLst>
              <a:ext uri="{FF2B5EF4-FFF2-40B4-BE49-F238E27FC236}">
                <a16:creationId xmlns:a16="http://schemas.microsoft.com/office/drawing/2014/main" id="{E9A5CA1C-1BC2-4510-856A-B6B0F09CB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646" y="3122172"/>
            <a:ext cx="1487480" cy="4429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563C1"/>
                </a:solidFill>
                <a:latin typeface="Times New Roman" pitchFamily="18" charset="0"/>
                <a:cs typeface="Times New Roman" pitchFamily="18" charset="0"/>
              </a:rPr>
              <a:t>0 (&lt;16)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Box 24">
                <a:extLst>
                  <a:ext uri="{FF2B5EF4-FFF2-40B4-BE49-F238E27FC236}">
                    <a16:creationId xmlns:a16="http://schemas.microsoft.com/office/drawing/2014/main" id="{CF041039-B44A-45C0-9173-D07F5987DF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138" y="2941712"/>
                <a:ext cx="1567882" cy="44291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b="1" dirty="0">
                    <a:solidFill>
                      <a:srgbClr val="44546A"/>
                    </a:solidFill>
                    <a:latin typeface="Times New Roman" pitchFamily="18" charset="0"/>
                    <a:cs typeface="Times New Roman" pitchFamily="18" charset="0"/>
                  </a:rPr>
                  <a:t>1 (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44546A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≥ </m:t>
                    </m:r>
                  </m:oMath>
                </a14:m>
                <a:r>
                  <a:rPr lang="en-US" altLang="zh-CN" sz="2000" b="1" dirty="0">
                    <a:solidFill>
                      <a:srgbClr val="44546A"/>
                    </a:solidFill>
                    <a:latin typeface="Times New Roman" pitchFamily="18" charset="0"/>
                    <a:cs typeface="Times New Roman" pitchFamily="18" charset="0"/>
                  </a:rPr>
                  <a:t>16) </a:t>
                </a:r>
              </a:p>
            </p:txBody>
          </p:sp>
        </mc:Choice>
        <mc:Fallback xmlns="">
          <p:sp>
            <p:nvSpPr>
              <p:cNvPr id="67" name="Text Box 24">
                <a:extLst>
                  <a:ext uri="{FF2B5EF4-FFF2-40B4-BE49-F238E27FC236}">
                    <a16:creationId xmlns:a16="http://schemas.microsoft.com/office/drawing/2014/main" id="{CF041039-B44A-45C0-9173-D07F5987D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7138" y="2941712"/>
                <a:ext cx="1567882" cy="442912"/>
              </a:xfrm>
              <a:prstGeom prst="rect">
                <a:avLst/>
              </a:prstGeom>
              <a:blipFill>
                <a:blip r:embed="rId3"/>
                <a:stretch>
                  <a:fillRect l="-10117" t="-18056" b="-4167"/>
                </a:stretch>
              </a:blipFill>
              <a:ln w="317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 Box 23">
            <a:extLst>
              <a:ext uri="{FF2B5EF4-FFF2-40B4-BE49-F238E27FC236}">
                <a16:creationId xmlns:a16="http://schemas.microsoft.com/office/drawing/2014/main" id="{EF5B6491-2D45-4C19-8379-315AD5B05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5429" y="3705111"/>
            <a:ext cx="1036792" cy="4429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563C1"/>
                </a:solidFill>
                <a:latin typeface="Times New Roman" pitchFamily="18" charset="0"/>
                <a:cs typeface="Times New Roman" pitchFamily="18" charset="0"/>
              </a:rPr>
              <a:t>0 (&lt;8) </a:t>
            </a:r>
          </a:p>
        </p:txBody>
      </p:sp>
      <p:sp>
        <p:nvSpPr>
          <p:cNvPr id="69" name="Text Box 22">
            <a:extLst>
              <a:ext uri="{FF2B5EF4-FFF2-40B4-BE49-F238E27FC236}">
                <a16:creationId xmlns:a16="http://schemas.microsoft.com/office/drawing/2014/main" id="{76C0A964-334B-4AE2-A691-F826DF948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896" y="4358367"/>
            <a:ext cx="1034676" cy="4429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563C1"/>
                </a:solidFill>
                <a:latin typeface="Times New Roman" pitchFamily="18" charset="0"/>
                <a:cs typeface="Times New Roman" pitchFamily="18" charset="0"/>
              </a:rPr>
              <a:t>0 (&lt;4)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 Box 21">
                <a:extLst>
                  <a:ext uri="{FF2B5EF4-FFF2-40B4-BE49-F238E27FC236}">
                    <a16:creationId xmlns:a16="http://schemas.microsoft.com/office/drawing/2014/main" id="{C01A6723-ABA4-4C47-BBA5-8809877DD8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6270" y="3057597"/>
                <a:ext cx="1821790" cy="44291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b="1" dirty="0">
                    <a:solidFill>
                      <a:srgbClr val="44546A"/>
                    </a:solidFill>
                    <a:latin typeface="Times New Roman" pitchFamily="18" charset="0"/>
                    <a:cs typeface="Times New Roman" pitchFamily="18" charset="0"/>
                  </a:rPr>
                  <a:t>1 (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44546A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≥ </m:t>
                    </m:r>
                  </m:oMath>
                </a14:m>
                <a:r>
                  <a:rPr lang="en-US" altLang="zh-CN" sz="2000" b="1" dirty="0">
                    <a:solidFill>
                      <a:srgbClr val="44546A"/>
                    </a:solidFill>
                    <a:latin typeface="Times New Roman" pitchFamily="18" charset="0"/>
                    <a:cs typeface="Times New Roman" pitchFamily="18" charset="0"/>
                  </a:rPr>
                  <a:t>48) </a:t>
                </a:r>
              </a:p>
            </p:txBody>
          </p:sp>
        </mc:Choice>
        <mc:Fallback xmlns="">
          <p:sp>
            <p:nvSpPr>
              <p:cNvPr id="70" name="Text Box 21">
                <a:extLst>
                  <a:ext uri="{FF2B5EF4-FFF2-40B4-BE49-F238E27FC236}">
                    <a16:creationId xmlns:a16="http://schemas.microsoft.com/office/drawing/2014/main" id="{C01A6723-ABA4-4C47-BBA5-8809877DD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26270" y="3057597"/>
                <a:ext cx="1821790" cy="442912"/>
              </a:xfrm>
              <a:prstGeom prst="rect">
                <a:avLst/>
              </a:prstGeom>
              <a:blipFill>
                <a:blip r:embed="rId4"/>
                <a:stretch>
                  <a:fillRect l="-8696" t="-18056" b="-4167"/>
                </a:stretch>
              </a:blipFill>
              <a:ln w="317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 Box 20">
                <a:extLst>
                  <a:ext uri="{FF2B5EF4-FFF2-40B4-BE49-F238E27FC236}">
                    <a16:creationId xmlns:a16="http://schemas.microsoft.com/office/drawing/2014/main" id="{7CA3B644-38CE-486F-AFED-51D94D49E1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6039" y="3685267"/>
                <a:ext cx="1034676" cy="44291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b="1" dirty="0">
                    <a:solidFill>
                      <a:srgbClr val="44546A"/>
                    </a:solidFill>
                    <a:latin typeface="Times New Roman" pitchFamily="18" charset="0"/>
                    <a:cs typeface="Times New Roman" pitchFamily="18" charset="0"/>
                  </a:rPr>
                  <a:t>1 (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44546A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≥ </m:t>
                    </m:r>
                  </m:oMath>
                </a14:m>
                <a:r>
                  <a:rPr lang="en-US" altLang="zh-CN" sz="2000" b="1" dirty="0">
                    <a:solidFill>
                      <a:srgbClr val="44546A"/>
                    </a:solidFill>
                    <a:latin typeface="Times New Roman" pitchFamily="18" charset="0"/>
                    <a:cs typeface="Times New Roman" pitchFamily="18" charset="0"/>
                  </a:rPr>
                  <a:t>8) </a:t>
                </a:r>
              </a:p>
            </p:txBody>
          </p:sp>
        </mc:Choice>
        <mc:Fallback xmlns="">
          <p:sp>
            <p:nvSpPr>
              <p:cNvPr id="71" name="Text Box 20">
                <a:extLst>
                  <a:ext uri="{FF2B5EF4-FFF2-40B4-BE49-F238E27FC236}">
                    <a16:creationId xmlns:a16="http://schemas.microsoft.com/office/drawing/2014/main" id="{7CA3B644-38CE-486F-AFED-51D94D49E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86039" y="3685267"/>
                <a:ext cx="1034676" cy="442912"/>
              </a:xfrm>
              <a:prstGeom prst="rect">
                <a:avLst/>
              </a:prstGeom>
              <a:blipFill>
                <a:blip r:embed="rId5"/>
                <a:stretch>
                  <a:fillRect l="-15385" t="-18056" b="-4167"/>
                </a:stretch>
              </a:blipFill>
              <a:ln w="317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 Box 19">
                <a:extLst>
                  <a:ext uri="{FF2B5EF4-FFF2-40B4-BE49-F238E27FC236}">
                    <a16:creationId xmlns:a16="http://schemas.microsoft.com/office/drawing/2014/main" id="{CD094DD8-0352-4FD1-8009-9504A0797F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2730" y="4424255"/>
                <a:ext cx="1034675" cy="442913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b="1" dirty="0">
                    <a:solidFill>
                      <a:srgbClr val="44546A"/>
                    </a:solidFill>
                    <a:latin typeface="Times New Roman" pitchFamily="18" charset="0"/>
                    <a:cs typeface="Times New Roman" pitchFamily="18" charset="0"/>
                  </a:rPr>
                  <a:t>1 (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44546A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≥ </m:t>
                    </m:r>
                  </m:oMath>
                </a14:m>
                <a:r>
                  <a:rPr lang="en-US" altLang="zh-CN" sz="2000" b="1" dirty="0">
                    <a:solidFill>
                      <a:srgbClr val="44546A"/>
                    </a:solidFill>
                    <a:latin typeface="Times New Roman" pitchFamily="18" charset="0"/>
                    <a:cs typeface="Times New Roman" pitchFamily="18" charset="0"/>
                  </a:rPr>
                  <a:t>4) </a:t>
                </a:r>
              </a:p>
            </p:txBody>
          </p:sp>
        </mc:Choice>
        <mc:Fallback xmlns="">
          <p:sp>
            <p:nvSpPr>
              <p:cNvPr id="72" name="Text Box 19">
                <a:extLst>
                  <a:ext uri="{FF2B5EF4-FFF2-40B4-BE49-F238E27FC236}">
                    <a16:creationId xmlns:a16="http://schemas.microsoft.com/office/drawing/2014/main" id="{CD094DD8-0352-4FD1-8009-9504A0797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52730" y="4424255"/>
                <a:ext cx="1034675" cy="442913"/>
              </a:xfrm>
              <a:prstGeom prst="rect">
                <a:avLst/>
              </a:prstGeom>
              <a:blipFill>
                <a:blip r:embed="rId6"/>
                <a:stretch>
                  <a:fillRect l="-15385" t="-18056" b="-4167"/>
                </a:stretch>
              </a:blipFill>
              <a:ln w="317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 Box 4">
            <a:extLst>
              <a:ext uri="{FF2B5EF4-FFF2-40B4-BE49-F238E27FC236}">
                <a16:creationId xmlns:a16="http://schemas.microsoft.com/office/drawing/2014/main" id="{45D9C153-9584-4F96-AC87-4D5A6F972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087" y="5217393"/>
            <a:ext cx="344891" cy="4429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8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4" name="Text Box 50">
            <a:extLst>
              <a:ext uri="{FF2B5EF4-FFF2-40B4-BE49-F238E27FC236}">
                <a16:creationId xmlns:a16="http://schemas.microsoft.com/office/drawing/2014/main" id="{7AEC8038-E4EA-44F4-BB93-6964FA9FE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557" y="5217393"/>
            <a:ext cx="892910" cy="4429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sz="28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Text Box 18">
            <a:extLst>
              <a:ext uri="{FF2B5EF4-FFF2-40B4-BE49-F238E27FC236}">
                <a16:creationId xmlns:a16="http://schemas.microsoft.com/office/drawing/2014/main" id="{2F60659D-8E70-415E-BD2C-409A2E974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1231" y="4569693"/>
            <a:ext cx="344891" cy="4429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altLang="zh-CN" sz="28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6" name="Text Box 17">
            <a:extLst>
              <a:ext uri="{FF2B5EF4-FFF2-40B4-BE49-F238E27FC236}">
                <a16:creationId xmlns:a16="http://schemas.microsoft.com/office/drawing/2014/main" id="{6AE931D7-474A-40DF-8B56-DCFAC7339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446" y="3848967"/>
            <a:ext cx="609380" cy="4429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endParaRPr lang="en-US" altLang="zh-CN" sz="28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7" name="Text Box 5">
            <a:extLst>
              <a:ext uri="{FF2B5EF4-FFF2-40B4-BE49-F238E27FC236}">
                <a16:creationId xmlns:a16="http://schemas.microsoft.com/office/drawing/2014/main" id="{78971244-5562-4F2B-9CF5-AFC4CBB6C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647" y="5196398"/>
            <a:ext cx="1011401" cy="4429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41</a:t>
            </a:r>
            <a:endParaRPr lang="en-US" altLang="zh-CN" sz="28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8" name="Text Box 16">
            <a:extLst>
              <a:ext uri="{FF2B5EF4-FFF2-40B4-BE49-F238E27FC236}">
                <a16:creationId xmlns:a16="http://schemas.microsoft.com/office/drawing/2014/main" id="{75FB710A-0CBD-4DB9-8EC2-05E8E2B05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003" y="3899409"/>
            <a:ext cx="801926" cy="4429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63</a:t>
            </a:r>
            <a:endParaRPr lang="en-US" altLang="zh-CN" sz="2800" b="1">
              <a:solidFill>
                <a:prstClr val="black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 Box 14">
                <a:extLst>
                  <a:ext uri="{FF2B5EF4-FFF2-40B4-BE49-F238E27FC236}">
                    <a16:creationId xmlns:a16="http://schemas.microsoft.com/office/drawing/2014/main" id="{79F64A7A-B9D3-41A2-B595-03F6B2FF10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1897" y="3806177"/>
                <a:ext cx="1665214" cy="44291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b="1" dirty="0">
                    <a:solidFill>
                      <a:srgbClr val="44546A"/>
                    </a:solidFill>
                    <a:latin typeface="Times New Roman" pitchFamily="18" charset="0"/>
                    <a:cs typeface="Times New Roman" pitchFamily="18" charset="0"/>
                  </a:rPr>
                  <a:t>1 (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44546A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≥ </m:t>
                    </m:r>
                  </m:oMath>
                </a14:m>
                <a:r>
                  <a:rPr lang="en-US" altLang="zh-CN" sz="2000" b="1" dirty="0">
                    <a:solidFill>
                      <a:srgbClr val="44546A"/>
                    </a:solidFill>
                    <a:latin typeface="Times New Roman" pitchFamily="18" charset="0"/>
                    <a:cs typeface="Times New Roman" pitchFamily="18" charset="0"/>
                  </a:rPr>
                  <a:t>40) </a:t>
                </a:r>
              </a:p>
            </p:txBody>
          </p:sp>
        </mc:Choice>
        <mc:Fallback xmlns="">
          <p:sp>
            <p:nvSpPr>
              <p:cNvPr id="79" name="Text Box 14">
                <a:extLst>
                  <a:ext uri="{FF2B5EF4-FFF2-40B4-BE49-F238E27FC236}">
                    <a16:creationId xmlns:a16="http://schemas.microsoft.com/office/drawing/2014/main" id="{79F64A7A-B9D3-41A2-B595-03F6B2FF1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1897" y="3806177"/>
                <a:ext cx="1665214" cy="442912"/>
              </a:xfrm>
              <a:prstGeom prst="rect">
                <a:avLst/>
              </a:prstGeom>
              <a:blipFill>
                <a:blip r:embed="rId7"/>
                <a:stretch>
                  <a:fillRect l="-9524" t="-17808" b="-4110"/>
                </a:stretch>
              </a:blipFill>
              <a:ln w="317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Freeform 13">
            <a:extLst>
              <a:ext uri="{FF2B5EF4-FFF2-40B4-BE49-F238E27FC236}">
                <a16:creationId xmlns:a16="http://schemas.microsoft.com/office/drawing/2014/main" id="{8776DDA5-E7FD-42CF-B436-4D28B4E2C1A0}"/>
              </a:ext>
            </a:extLst>
          </p:cNvPr>
          <p:cNvSpPr>
            <a:spLocks/>
          </p:cNvSpPr>
          <p:nvPr/>
        </p:nvSpPr>
        <p:spPr bwMode="auto">
          <a:xfrm>
            <a:off x="7011714" y="3812453"/>
            <a:ext cx="550135" cy="425451"/>
          </a:xfrm>
          <a:custGeom>
            <a:avLst/>
            <a:gdLst>
              <a:gd name="T0" fmla="*/ 0 w 288"/>
              <a:gd name="T1" fmla="*/ 0 h 300"/>
              <a:gd name="T2" fmla="*/ 2147483647 w 288"/>
              <a:gd name="T3" fmla="*/ 2147483647 h 300"/>
              <a:gd name="T4" fmla="*/ 0 60000 65536"/>
              <a:gd name="T5" fmla="*/ 0 60000 65536"/>
              <a:gd name="T6" fmla="*/ 0 w 288"/>
              <a:gd name="T7" fmla="*/ 0 h 300"/>
              <a:gd name="T8" fmla="*/ 288 w 288"/>
              <a:gd name="T9" fmla="*/ 300 h 3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8" h="300">
                <a:moveTo>
                  <a:pt x="0" y="0"/>
                </a:moveTo>
                <a:lnTo>
                  <a:pt x="288" y="300"/>
                </a:lnTo>
              </a:path>
            </a:pathLst>
          </a:custGeom>
          <a:noFill/>
          <a:ln w="31750">
            <a:solidFill>
              <a:srgbClr val="44546A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1" name="Text Box 49">
            <a:extLst>
              <a:ext uri="{FF2B5EF4-FFF2-40B4-BE49-F238E27FC236}">
                <a16:creationId xmlns:a16="http://schemas.microsoft.com/office/drawing/2014/main" id="{6A9D68DC-3D77-49F8-84D1-75DAF22EE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0119" y="5196398"/>
            <a:ext cx="1148935" cy="4429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800" b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45</a:t>
            </a:r>
            <a:endParaRPr lang="en-US" altLang="zh-CN" sz="28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2" name="Freeform 10">
            <a:extLst>
              <a:ext uri="{FF2B5EF4-FFF2-40B4-BE49-F238E27FC236}">
                <a16:creationId xmlns:a16="http://schemas.microsoft.com/office/drawing/2014/main" id="{3E0C659F-849A-4552-A746-2CD78C25E96A}"/>
              </a:ext>
            </a:extLst>
          </p:cNvPr>
          <p:cNvSpPr>
            <a:spLocks/>
          </p:cNvSpPr>
          <p:nvPr/>
        </p:nvSpPr>
        <p:spPr bwMode="auto">
          <a:xfrm>
            <a:off x="6920732" y="4493492"/>
            <a:ext cx="641119" cy="406400"/>
          </a:xfrm>
          <a:custGeom>
            <a:avLst/>
            <a:gdLst>
              <a:gd name="T0" fmla="*/ 2147483647 w 336"/>
              <a:gd name="T1" fmla="*/ 0 h 288"/>
              <a:gd name="T2" fmla="*/ 0 w 336"/>
              <a:gd name="T3" fmla="*/ 2147483647 h 288"/>
              <a:gd name="T4" fmla="*/ 0 60000 65536"/>
              <a:gd name="T5" fmla="*/ 0 60000 65536"/>
              <a:gd name="T6" fmla="*/ 0 w 336"/>
              <a:gd name="T7" fmla="*/ 0 h 288"/>
              <a:gd name="T8" fmla="*/ 336 w 336"/>
              <a:gd name="T9" fmla="*/ 288 h 2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6" h="288">
                <a:moveTo>
                  <a:pt x="336" y="0"/>
                </a:moveTo>
                <a:lnTo>
                  <a:pt x="0" y="288"/>
                </a:lnTo>
              </a:path>
            </a:pathLst>
          </a:custGeom>
          <a:noFill/>
          <a:ln w="31750">
            <a:solidFill>
              <a:srgbClr val="0563C1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3" name="Freeform 9">
            <a:extLst>
              <a:ext uri="{FF2B5EF4-FFF2-40B4-BE49-F238E27FC236}">
                <a16:creationId xmlns:a16="http://schemas.microsoft.com/office/drawing/2014/main" id="{25FD269F-BB13-49D4-89DE-1244E706C03F}"/>
              </a:ext>
            </a:extLst>
          </p:cNvPr>
          <p:cNvSpPr>
            <a:spLocks/>
          </p:cNvSpPr>
          <p:nvPr/>
        </p:nvSpPr>
        <p:spPr bwMode="auto">
          <a:xfrm>
            <a:off x="7769210" y="4510954"/>
            <a:ext cx="713058" cy="388939"/>
          </a:xfrm>
          <a:custGeom>
            <a:avLst/>
            <a:gdLst>
              <a:gd name="T0" fmla="*/ 0 w 372"/>
              <a:gd name="T1" fmla="*/ 0 h 276"/>
              <a:gd name="T2" fmla="*/ 2147483647 w 372"/>
              <a:gd name="T3" fmla="*/ 2147483647 h 276"/>
              <a:gd name="T4" fmla="*/ 0 60000 65536"/>
              <a:gd name="T5" fmla="*/ 0 60000 65536"/>
              <a:gd name="T6" fmla="*/ 0 w 372"/>
              <a:gd name="T7" fmla="*/ 0 h 276"/>
              <a:gd name="T8" fmla="*/ 372 w 372"/>
              <a:gd name="T9" fmla="*/ 276 h 27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2" h="276">
                <a:moveTo>
                  <a:pt x="0" y="0"/>
                </a:moveTo>
                <a:lnTo>
                  <a:pt x="372" y="276"/>
                </a:lnTo>
              </a:path>
            </a:pathLst>
          </a:custGeom>
          <a:noFill/>
          <a:ln w="31750">
            <a:solidFill>
              <a:srgbClr val="44546A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4" name="Text Box 8">
            <a:extLst>
              <a:ext uri="{FF2B5EF4-FFF2-40B4-BE49-F238E27FC236}">
                <a16:creationId xmlns:a16="http://schemas.microsoft.com/office/drawing/2014/main" id="{A820288D-40E8-46FC-8EF9-88768B160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339" y="4449208"/>
            <a:ext cx="1034675" cy="44291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563C1"/>
                </a:solidFill>
                <a:latin typeface="Times New Roman" pitchFamily="18" charset="0"/>
                <a:cs typeface="Times New Roman" pitchFamily="18" charset="0"/>
              </a:rPr>
              <a:t>0 (&lt;44)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 Box 7">
                <a:extLst>
                  <a:ext uri="{FF2B5EF4-FFF2-40B4-BE49-F238E27FC236}">
                    <a16:creationId xmlns:a16="http://schemas.microsoft.com/office/drawing/2014/main" id="{D3A38229-CE4A-4BA2-9316-712D468C42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38881" y="4424256"/>
                <a:ext cx="1821790" cy="442912"/>
              </a:xfrm>
              <a:prstGeom prst="rect">
                <a:avLst/>
              </a:prstGeom>
              <a:noFill/>
              <a:ln w="3175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b="1" dirty="0">
                    <a:solidFill>
                      <a:srgbClr val="44546A"/>
                    </a:solidFill>
                    <a:latin typeface="Times New Roman" pitchFamily="18" charset="0"/>
                    <a:cs typeface="Times New Roman" pitchFamily="18" charset="0"/>
                  </a:rPr>
                  <a:t>1 (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44546A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≥ </m:t>
                    </m:r>
                  </m:oMath>
                </a14:m>
                <a:r>
                  <a:rPr lang="en-US" altLang="zh-CN" sz="2000" b="1" dirty="0">
                    <a:solidFill>
                      <a:srgbClr val="44546A"/>
                    </a:solidFill>
                    <a:latin typeface="Times New Roman" pitchFamily="18" charset="0"/>
                    <a:cs typeface="Times New Roman" pitchFamily="18" charset="0"/>
                  </a:rPr>
                  <a:t>44) </a:t>
                </a:r>
              </a:p>
            </p:txBody>
          </p:sp>
        </mc:Choice>
        <mc:Fallback xmlns="">
          <p:sp>
            <p:nvSpPr>
              <p:cNvPr id="85" name="Text Box 7">
                <a:extLst>
                  <a:ext uri="{FF2B5EF4-FFF2-40B4-BE49-F238E27FC236}">
                    <a16:creationId xmlns:a16="http://schemas.microsoft.com/office/drawing/2014/main" id="{D3A38229-CE4A-4BA2-9316-712D468C4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8881" y="4424256"/>
                <a:ext cx="1821790" cy="442912"/>
              </a:xfrm>
              <a:prstGeom prst="rect">
                <a:avLst/>
              </a:prstGeom>
              <a:blipFill>
                <a:blip r:embed="rId8"/>
                <a:stretch>
                  <a:fillRect l="-8725" t="-18056" b="-4167"/>
                </a:stretch>
              </a:blipFill>
              <a:ln w="31750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 Box 6">
            <a:extLst>
              <a:ext uri="{FF2B5EF4-FFF2-40B4-BE49-F238E27FC236}">
                <a16:creationId xmlns:a16="http://schemas.microsoft.com/office/drawing/2014/main" id="{7D3920F2-F9D5-4E5F-B49E-425785166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7658" y="3004690"/>
            <a:ext cx="1472667" cy="447674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0563C1"/>
                </a:solidFill>
                <a:latin typeface="Times New Roman" pitchFamily="18" charset="0"/>
                <a:cs typeface="Times New Roman" pitchFamily="18" charset="0"/>
              </a:rPr>
              <a:t>0 (&lt;48) </a:t>
            </a:r>
          </a:p>
        </p:txBody>
      </p:sp>
      <p:sp>
        <p:nvSpPr>
          <p:cNvPr id="87" name="Oval 48">
            <a:extLst>
              <a:ext uri="{FF2B5EF4-FFF2-40B4-BE49-F238E27FC236}">
                <a16:creationId xmlns:a16="http://schemas.microsoft.com/office/drawing/2014/main" id="{8B864843-E79B-4430-BD74-4E8B6C0C4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916" y="2263056"/>
            <a:ext cx="360000" cy="360000"/>
          </a:xfrm>
          <a:prstGeom prst="ellipse">
            <a:avLst/>
          </a:prstGeom>
          <a:solidFill>
            <a:srgbClr val="FF99CC"/>
          </a:solidFill>
          <a:ln w="31750">
            <a:solidFill>
              <a:srgbClr val="FF00FF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8" name="Oval 47">
            <a:extLst>
              <a:ext uri="{FF2B5EF4-FFF2-40B4-BE49-F238E27FC236}">
                <a16:creationId xmlns:a16="http://schemas.microsoft.com/office/drawing/2014/main" id="{26F2B9DD-118A-4B45-B41D-06470D427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1230" y="2926630"/>
            <a:ext cx="360000" cy="360000"/>
          </a:xfrm>
          <a:prstGeom prst="ellipse">
            <a:avLst/>
          </a:prstGeom>
          <a:solidFill>
            <a:srgbClr val="FF99CC"/>
          </a:solidFill>
          <a:ln w="31750" algn="ctr">
            <a:solidFill>
              <a:srgbClr val="FF00FF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9" name="Oval 46">
            <a:extLst>
              <a:ext uri="{FF2B5EF4-FFF2-40B4-BE49-F238E27FC236}">
                <a16:creationId xmlns:a16="http://schemas.microsoft.com/office/drawing/2014/main" id="{845B8EF6-AA4F-4994-8A1E-2C8BCBC64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2484" y="2926630"/>
            <a:ext cx="360000" cy="360000"/>
          </a:xfrm>
          <a:prstGeom prst="ellipse">
            <a:avLst/>
          </a:prstGeom>
          <a:solidFill>
            <a:srgbClr val="FF99CC"/>
          </a:solidFill>
          <a:ln w="31750" algn="ctr">
            <a:solidFill>
              <a:srgbClr val="FF00FF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0" name="Oval 45">
            <a:extLst>
              <a:ext uri="{FF2B5EF4-FFF2-40B4-BE49-F238E27FC236}">
                <a16:creationId xmlns:a16="http://schemas.microsoft.com/office/drawing/2014/main" id="{46CCF5DA-6E34-4496-8311-7369A2494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323" y="3521291"/>
            <a:ext cx="360000" cy="360000"/>
          </a:xfrm>
          <a:prstGeom prst="ellipse">
            <a:avLst/>
          </a:prstGeom>
          <a:solidFill>
            <a:srgbClr val="FF99CC"/>
          </a:solidFill>
          <a:ln w="31750" algn="ctr">
            <a:solidFill>
              <a:srgbClr val="FF00FF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1" name="Oval 44">
            <a:extLst>
              <a:ext uri="{FF2B5EF4-FFF2-40B4-BE49-F238E27FC236}">
                <a16:creationId xmlns:a16="http://schemas.microsoft.com/office/drawing/2014/main" id="{4BCA139F-160B-418A-A4A2-54B443D01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021" y="3588616"/>
            <a:ext cx="360000" cy="360000"/>
          </a:xfrm>
          <a:prstGeom prst="ellipse">
            <a:avLst/>
          </a:prstGeom>
          <a:solidFill>
            <a:srgbClr val="FF9933"/>
          </a:solidFill>
          <a:ln w="31750" algn="ctr">
            <a:solidFill>
              <a:srgbClr val="996633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2" name="Oval 43">
            <a:extLst>
              <a:ext uri="{FF2B5EF4-FFF2-40B4-BE49-F238E27FC236}">
                <a16:creationId xmlns:a16="http://schemas.microsoft.com/office/drawing/2014/main" id="{B8EEB3FC-DB5D-45FB-8958-665DD31B0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138" y="3543305"/>
            <a:ext cx="360000" cy="360000"/>
          </a:xfrm>
          <a:prstGeom prst="ellipse">
            <a:avLst/>
          </a:prstGeom>
          <a:solidFill>
            <a:srgbClr val="FF99CC"/>
          </a:solidFill>
          <a:ln w="31750" algn="ctr">
            <a:solidFill>
              <a:srgbClr val="FF00FF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3" name="Oval 42">
            <a:extLst>
              <a:ext uri="{FF2B5EF4-FFF2-40B4-BE49-F238E27FC236}">
                <a16:creationId xmlns:a16="http://schemas.microsoft.com/office/drawing/2014/main" id="{4BDD27D0-AC6B-426A-9FC2-E384CD979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157" y="3588616"/>
            <a:ext cx="360000" cy="360000"/>
          </a:xfrm>
          <a:prstGeom prst="ellipse">
            <a:avLst/>
          </a:prstGeom>
          <a:solidFill>
            <a:srgbClr val="FF9933"/>
          </a:solidFill>
          <a:ln w="31750" algn="ctr">
            <a:solidFill>
              <a:srgbClr val="996633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4" name="Oval 41">
            <a:extLst>
              <a:ext uri="{FF2B5EF4-FFF2-40B4-BE49-F238E27FC236}">
                <a16:creationId xmlns:a16="http://schemas.microsoft.com/office/drawing/2014/main" id="{4FCE8B1B-4221-4D74-9EC1-273BEF91E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9762" y="4255366"/>
            <a:ext cx="360000" cy="360000"/>
          </a:xfrm>
          <a:prstGeom prst="ellipse">
            <a:avLst/>
          </a:prstGeom>
          <a:solidFill>
            <a:srgbClr val="FF99CC"/>
          </a:solidFill>
          <a:ln w="31750" algn="ctr">
            <a:solidFill>
              <a:srgbClr val="FF00FF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5" name="Oval 40">
            <a:extLst>
              <a:ext uri="{FF2B5EF4-FFF2-40B4-BE49-F238E27FC236}">
                <a16:creationId xmlns:a16="http://schemas.microsoft.com/office/drawing/2014/main" id="{BDB048B5-2A24-4C5E-A520-5DBD9565A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1230" y="4255366"/>
            <a:ext cx="360000" cy="360000"/>
          </a:xfrm>
          <a:prstGeom prst="ellipse">
            <a:avLst/>
          </a:prstGeom>
          <a:solidFill>
            <a:srgbClr val="FF9933"/>
          </a:solidFill>
          <a:ln w="31750" algn="ctr">
            <a:solidFill>
              <a:srgbClr val="996633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Oval 39">
            <a:extLst>
              <a:ext uri="{FF2B5EF4-FFF2-40B4-BE49-F238E27FC236}">
                <a16:creationId xmlns:a16="http://schemas.microsoft.com/office/drawing/2014/main" id="{E4C5AE8C-E2BA-4385-942A-92F5684AF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5086" y="4918944"/>
            <a:ext cx="360000" cy="360000"/>
          </a:xfrm>
          <a:prstGeom prst="ellipse">
            <a:avLst/>
          </a:prstGeom>
          <a:solidFill>
            <a:srgbClr val="FF9933"/>
          </a:solidFill>
          <a:ln w="31750" algn="ctr">
            <a:solidFill>
              <a:srgbClr val="996633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7" name="Oval 38">
            <a:extLst>
              <a:ext uri="{FF2B5EF4-FFF2-40B4-BE49-F238E27FC236}">
                <a16:creationId xmlns:a16="http://schemas.microsoft.com/office/drawing/2014/main" id="{4FC2220C-358F-4B0C-9CF2-23E38F4DF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993" y="4892120"/>
            <a:ext cx="360000" cy="360000"/>
          </a:xfrm>
          <a:prstGeom prst="ellipse">
            <a:avLst/>
          </a:prstGeom>
          <a:solidFill>
            <a:srgbClr val="FF9933"/>
          </a:solidFill>
          <a:ln w="31750" algn="ctr">
            <a:solidFill>
              <a:srgbClr val="996633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8" name="Oval 15">
            <a:extLst>
              <a:ext uri="{FF2B5EF4-FFF2-40B4-BE49-F238E27FC236}">
                <a16:creationId xmlns:a16="http://schemas.microsoft.com/office/drawing/2014/main" id="{58BF4FE3-C1D3-49EA-BCFB-3B4EF9887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7589" y="4244256"/>
            <a:ext cx="360000" cy="360000"/>
          </a:xfrm>
          <a:prstGeom prst="ellipse">
            <a:avLst/>
          </a:prstGeom>
          <a:solidFill>
            <a:srgbClr val="FF99CC"/>
          </a:solidFill>
          <a:ln w="31750" algn="ctr">
            <a:solidFill>
              <a:srgbClr val="FF00FF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9" name="Oval 12">
            <a:extLst>
              <a:ext uri="{FF2B5EF4-FFF2-40B4-BE49-F238E27FC236}">
                <a16:creationId xmlns:a16="http://schemas.microsoft.com/office/drawing/2014/main" id="{AFE93E09-C91A-41E7-B053-C15D7E26D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806" y="4876079"/>
            <a:ext cx="360000" cy="360000"/>
          </a:xfrm>
          <a:prstGeom prst="ellipse">
            <a:avLst/>
          </a:prstGeom>
          <a:solidFill>
            <a:srgbClr val="FF9933"/>
          </a:solidFill>
          <a:ln w="31750" algn="ctr">
            <a:solidFill>
              <a:srgbClr val="996633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" name="Oval 11">
            <a:extLst>
              <a:ext uri="{FF2B5EF4-FFF2-40B4-BE49-F238E27FC236}">
                <a16:creationId xmlns:a16="http://schemas.microsoft.com/office/drawing/2014/main" id="{476264BB-0E46-4950-AC22-E6CCED003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210" y="4832605"/>
            <a:ext cx="360000" cy="360000"/>
          </a:xfrm>
          <a:prstGeom prst="ellipse">
            <a:avLst/>
          </a:prstGeom>
          <a:solidFill>
            <a:srgbClr val="FF9933"/>
          </a:solidFill>
          <a:ln w="31750" algn="ctr">
            <a:solidFill>
              <a:srgbClr val="996633"/>
            </a:solidFill>
            <a:round/>
            <a:headEnd/>
            <a:tailEnd/>
          </a:ln>
        </p:spPr>
        <p:txBody>
          <a:bodyPr lIns="121889" tIns="60944" rIns="121889" bIns="60944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16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307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1CF27-8EC7-404A-B528-43FAB4D3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Binary </a:t>
            </a:r>
            <a:r>
              <a:rPr lang="en-US" altLang="zh-CN" dirty="0" err="1"/>
              <a:t>Trie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E00E8A-660C-4292-B8F8-1AA9B4DFA0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5" name="Text Box 43">
            <a:extLst>
              <a:ext uri="{FF2B5EF4-FFF2-40B4-BE49-F238E27FC236}">
                <a16:creationId xmlns:a16="http://schemas.microsoft.com/office/drawing/2014/main" id="{46B2DD6E-E9E0-43F0-B01E-17A4F8440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551" y="4326020"/>
            <a:ext cx="825517" cy="35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101xxx</a:t>
            </a:r>
            <a:endParaRPr lang="en-US" altLang="zh-CN" sz="40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Box 42">
            <a:extLst>
              <a:ext uri="{FF2B5EF4-FFF2-40B4-BE49-F238E27FC236}">
                <a16:creationId xmlns:a16="http://schemas.microsoft.com/office/drawing/2014/main" id="{EF4FA926-BC0E-491D-BCB8-B3BB6F4E0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551" y="3328520"/>
            <a:ext cx="825517" cy="35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10xxxx</a:t>
            </a:r>
            <a:endParaRPr lang="en-US" altLang="zh-CN" sz="40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 Box 41">
            <a:extLst>
              <a:ext uri="{FF2B5EF4-FFF2-40B4-BE49-F238E27FC236}">
                <a16:creationId xmlns:a16="http://schemas.microsoft.com/office/drawing/2014/main" id="{FD4122C4-2DBA-41A5-A9B5-3E10A4CCE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725" y="4939425"/>
            <a:ext cx="825517" cy="35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0000xx</a:t>
            </a:r>
            <a:endParaRPr lang="en-US" altLang="zh-CN" sz="40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Box 40">
            <a:extLst>
              <a:ext uri="{FF2B5EF4-FFF2-40B4-BE49-F238E27FC236}">
                <a16:creationId xmlns:a16="http://schemas.microsoft.com/office/drawing/2014/main" id="{9A85728C-DEB0-434B-8B99-24C52CA9C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759" y="4400545"/>
            <a:ext cx="825517" cy="35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001xxx</a:t>
            </a:r>
            <a:endParaRPr lang="en-US" altLang="zh-CN" sz="40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39">
            <a:extLst>
              <a:ext uri="{FF2B5EF4-FFF2-40B4-BE49-F238E27FC236}">
                <a16:creationId xmlns:a16="http://schemas.microsoft.com/office/drawing/2014/main" id="{1B23289D-2E4D-4D3C-BF4E-577576328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621" y="5117140"/>
            <a:ext cx="825517" cy="35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0001xx</a:t>
            </a:r>
            <a:endParaRPr lang="en-US" altLang="zh-CN" sz="40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" name="Freeform 32">
            <a:extLst>
              <a:ext uri="{FF2B5EF4-FFF2-40B4-BE49-F238E27FC236}">
                <a16:creationId xmlns:a16="http://schemas.microsoft.com/office/drawing/2014/main" id="{CDE7B882-ED79-4413-BFE0-BB1DE8177766}"/>
              </a:ext>
            </a:extLst>
          </p:cNvPr>
          <p:cNvSpPr>
            <a:spLocks/>
          </p:cNvSpPr>
          <p:nvPr/>
        </p:nvSpPr>
        <p:spPr bwMode="auto">
          <a:xfrm>
            <a:off x="5060531" y="2743779"/>
            <a:ext cx="702262" cy="481551"/>
          </a:xfrm>
          <a:custGeom>
            <a:avLst/>
            <a:gdLst>
              <a:gd name="T0" fmla="*/ 612 w 612"/>
              <a:gd name="T1" fmla="*/ 0 h 420"/>
              <a:gd name="T2" fmla="*/ 0 w 612"/>
              <a:gd name="T3" fmla="*/ 420 h 4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12" h="420">
                <a:moveTo>
                  <a:pt x="612" y="0"/>
                </a:moveTo>
                <a:lnTo>
                  <a:pt x="0" y="42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1DBE1A47-70EE-4371-8933-13F862CD2543}"/>
              </a:ext>
            </a:extLst>
          </p:cNvPr>
          <p:cNvSpPr>
            <a:spLocks/>
          </p:cNvSpPr>
          <p:nvPr/>
        </p:nvSpPr>
        <p:spPr bwMode="auto">
          <a:xfrm>
            <a:off x="6175550" y="2734145"/>
            <a:ext cx="839851" cy="436726"/>
          </a:xfrm>
          <a:custGeom>
            <a:avLst/>
            <a:gdLst>
              <a:gd name="T0" fmla="*/ 0 w 744"/>
              <a:gd name="T1" fmla="*/ 0 h 324"/>
              <a:gd name="T2" fmla="*/ 744 w 744"/>
              <a:gd name="T3" fmla="*/ 324 h 32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44" h="324">
                <a:moveTo>
                  <a:pt x="0" y="0"/>
                </a:moveTo>
                <a:lnTo>
                  <a:pt x="744" y="32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Line 30">
            <a:extLst>
              <a:ext uri="{FF2B5EF4-FFF2-40B4-BE49-F238E27FC236}">
                <a16:creationId xmlns:a16="http://schemas.microsoft.com/office/drawing/2014/main" id="{677A8D44-ECB8-43BF-B0D0-17C95FFA24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3485" y="3525601"/>
            <a:ext cx="412758" cy="35829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BDBA5476-04D9-48B0-9EC0-459E0D04F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2161" y="3493337"/>
            <a:ext cx="412758" cy="35829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Line 28">
            <a:extLst>
              <a:ext uri="{FF2B5EF4-FFF2-40B4-BE49-F238E27FC236}">
                <a16:creationId xmlns:a16="http://schemas.microsoft.com/office/drawing/2014/main" id="{DA76D652-8D8B-4B12-A2BF-302A77D9E2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7777" y="4210478"/>
            <a:ext cx="412758" cy="35829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5" name="Line 27">
            <a:extLst>
              <a:ext uri="{FF2B5EF4-FFF2-40B4-BE49-F238E27FC236}">
                <a16:creationId xmlns:a16="http://schemas.microsoft.com/office/drawing/2014/main" id="{539246EB-F313-47B0-99A4-CB3A379939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2988" y="4228561"/>
            <a:ext cx="412758" cy="35829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6" name="Line 26">
            <a:extLst>
              <a:ext uri="{FF2B5EF4-FFF2-40B4-BE49-F238E27FC236}">
                <a16:creationId xmlns:a16="http://schemas.microsoft.com/office/drawing/2014/main" id="{0ED16209-8251-4C84-90B0-BABF2B36DC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31200" y="4909602"/>
            <a:ext cx="412758" cy="35829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E9133F45-A971-4067-871D-C84775258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9720" y="4925639"/>
            <a:ext cx="412758" cy="35829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Freeform 24">
            <a:extLst>
              <a:ext uri="{FF2B5EF4-FFF2-40B4-BE49-F238E27FC236}">
                <a16:creationId xmlns:a16="http://schemas.microsoft.com/office/drawing/2014/main" id="{ECA28B4C-1517-4BE1-B2CD-C8428BA76618}"/>
              </a:ext>
            </a:extLst>
          </p:cNvPr>
          <p:cNvSpPr>
            <a:spLocks/>
          </p:cNvSpPr>
          <p:nvPr/>
        </p:nvSpPr>
        <p:spPr bwMode="auto">
          <a:xfrm>
            <a:off x="6588309" y="3471839"/>
            <a:ext cx="536014" cy="401293"/>
          </a:xfrm>
          <a:custGeom>
            <a:avLst/>
            <a:gdLst>
              <a:gd name="T0" fmla="*/ 467 w 467"/>
              <a:gd name="T1" fmla="*/ 0 h 348"/>
              <a:gd name="T2" fmla="*/ 0 w 467"/>
              <a:gd name="T3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7" h="348">
                <a:moveTo>
                  <a:pt x="467" y="0"/>
                </a:moveTo>
                <a:lnTo>
                  <a:pt x="0" y="34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" name="Freeform 23">
            <a:extLst>
              <a:ext uri="{FF2B5EF4-FFF2-40B4-BE49-F238E27FC236}">
                <a16:creationId xmlns:a16="http://schemas.microsoft.com/office/drawing/2014/main" id="{10CB8496-512C-4649-9905-F90DBA4C72CC}"/>
              </a:ext>
            </a:extLst>
          </p:cNvPr>
          <p:cNvSpPr>
            <a:spLocks/>
          </p:cNvSpPr>
          <p:nvPr/>
        </p:nvSpPr>
        <p:spPr bwMode="auto">
          <a:xfrm>
            <a:off x="7302332" y="3463241"/>
            <a:ext cx="536014" cy="401293"/>
          </a:xfrm>
          <a:custGeom>
            <a:avLst/>
            <a:gdLst>
              <a:gd name="T0" fmla="*/ 0 w 468"/>
              <a:gd name="T1" fmla="*/ 0 h 348"/>
              <a:gd name="T2" fmla="*/ 468 w 468"/>
              <a:gd name="T3" fmla="*/ 348 h 3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8" h="348">
                <a:moveTo>
                  <a:pt x="0" y="0"/>
                </a:moveTo>
                <a:lnTo>
                  <a:pt x="468" y="348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" name="Text Box 22">
            <a:extLst>
              <a:ext uri="{FF2B5EF4-FFF2-40B4-BE49-F238E27FC236}">
                <a16:creationId xmlns:a16="http://schemas.microsoft.com/office/drawing/2014/main" id="{7BFAD052-B826-471C-A2C0-7437185B2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517" y="2620526"/>
            <a:ext cx="825517" cy="35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0xxxxx</a:t>
            </a:r>
            <a:endParaRPr lang="en-US" altLang="zh-CN" sz="40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6919CC36-24C6-4149-886F-37D20EE02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309" y="2620526"/>
            <a:ext cx="825517" cy="35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1xxxxx</a:t>
            </a:r>
            <a:endParaRPr lang="en-US" altLang="zh-CN" sz="40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5647473B-9070-4AB1-BFA2-3C88490C6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621" y="3334253"/>
            <a:ext cx="825517" cy="35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00xxxx</a:t>
            </a:r>
            <a:endParaRPr lang="en-US" altLang="zh-CN" sz="40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A3ED08BD-D332-449C-9D7A-A2608C29B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0034" y="3334253"/>
            <a:ext cx="825517" cy="35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01xxxx</a:t>
            </a:r>
            <a:endParaRPr lang="en-US" altLang="zh-CN" sz="40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422EF619-B0D7-43A6-94F7-215958E56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6584" y="3334253"/>
            <a:ext cx="825517" cy="35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11xxxx</a:t>
            </a:r>
            <a:endParaRPr lang="en-US" altLang="zh-CN" sz="40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63FD836F-22AE-4B0E-BC1D-5E54C2372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863" y="4050847"/>
            <a:ext cx="825517" cy="35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000xxx</a:t>
            </a:r>
            <a:endParaRPr lang="en-US" altLang="zh-CN" sz="400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0C40BDED-BCBB-4818-921B-DEE202C50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242" y="5259744"/>
            <a:ext cx="360000" cy="360000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28575">
            <a:solidFill>
              <a:sysClr val="windowText" lastClr="000000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altLang="zh-CN" sz="4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7" name="Text Box 15">
            <a:extLst>
              <a:ext uri="{FF2B5EF4-FFF2-40B4-BE49-F238E27FC236}">
                <a16:creationId xmlns:a16="http://schemas.microsoft.com/office/drawing/2014/main" id="{484A4DD7-C74B-4F80-8CA5-C19BCC391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5516" y="5279675"/>
            <a:ext cx="360000" cy="360000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28575">
            <a:solidFill>
              <a:sysClr val="windowText" lastClr="000000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0" lang="en-US" altLang="zh-CN" sz="4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8" name="Text Box 14">
            <a:extLst>
              <a:ext uri="{FF2B5EF4-FFF2-40B4-BE49-F238E27FC236}">
                <a16:creationId xmlns:a16="http://schemas.microsoft.com/office/drawing/2014/main" id="{7EA39CA7-1934-48BB-982F-190641415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485" y="4586269"/>
            <a:ext cx="360000" cy="360000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28575">
            <a:solidFill>
              <a:sysClr val="windowText" lastClr="000000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0" lang="en-US" altLang="zh-CN" sz="4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29" name="Text Box 13">
            <a:extLst>
              <a:ext uri="{FF2B5EF4-FFF2-40B4-BE49-F238E27FC236}">
                <a16:creationId xmlns:a16="http://schemas.microsoft.com/office/drawing/2014/main" id="{E48681E4-C3A2-4CA2-9021-99BC496DF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2045" y="3830717"/>
            <a:ext cx="360000" cy="360000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28575">
            <a:solidFill>
              <a:sysClr val="windowText" lastClr="000000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kumimoji="0" lang="en-US" altLang="zh-CN" sz="4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AD83AFF4-65CA-497D-A8C7-03D6B996D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116" y="3862614"/>
            <a:ext cx="360000" cy="360000"/>
          </a:xfrm>
          <a:prstGeom prst="rect">
            <a:avLst/>
          </a:prstGeom>
          <a:solidFill>
            <a:srgbClr val="5B9BD5">
              <a:lumMod val="60000"/>
              <a:lumOff val="40000"/>
            </a:srgbClr>
          </a:solidFill>
          <a:ln w="28575">
            <a:solidFill>
              <a:sysClr val="windowText" lastClr="000000"/>
            </a:solidFill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63</a:t>
            </a:r>
            <a:endParaRPr kumimoji="0" lang="en-US" altLang="zh-CN" sz="4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1" name="Line 9">
            <a:extLst>
              <a:ext uri="{FF2B5EF4-FFF2-40B4-BE49-F238E27FC236}">
                <a16:creationId xmlns:a16="http://schemas.microsoft.com/office/drawing/2014/main" id="{EB0A3424-0931-4618-9B2E-47F4AA647A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4383" y="4222830"/>
            <a:ext cx="412758" cy="35829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40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6C02E14-120C-407C-9433-A27E9F6E5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792" y="2439943"/>
            <a:ext cx="412758" cy="415626"/>
          </a:xfrm>
          <a:prstGeom prst="ellipse">
            <a:avLst/>
          </a:prstGeom>
          <a:solidFill>
            <a:srgbClr val="ED7D31">
              <a:lumMod val="40000"/>
              <a:lumOff val="60000"/>
            </a:srgb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0" lang="en-US" altLang="zh-CN" sz="4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3" name="Oval 37">
            <a:extLst>
              <a:ext uri="{FF2B5EF4-FFF2-40B4-BE49-F238E27FC236}">
                <a16:creationId xmlns:a16="http://schemas.microsoft.com/office/drawing/2014/main" id="{DF3C987C-A2F7-4CF6-8785-B3794DA32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896" y="3156537"/>
            <a:ext cx="412758" cy="415626"/>
          </a:xfrm>
          <a:prstGeom prst="ellipse">
            <a:avLst/>
          </a:prstGeom>
          <a:solidFill>
            <a:srgbClr val="ED7D31">
              <a:lumMod val="40000"/>
              <a:lumOff val="60000"/>
            </a:srgb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altLang="zh-CN" sz="4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4" name="Oval 36">
            <a:extLst>
              <a:ext uri="{FF2B5EF4-FFF2-40B4-BE49-F238E27FC236}">
                <a16:creationId xmlns:a16="http://schemas.microsoft.com/office/drawing/2014/main" id="{5B03131F-6D80-4CC2-8DF3-63DE1E2F1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067" y="3099210"/>
            <a:ext cx="412758" cy="415626"/>
          </a:xfrm>
          <a:prstGeom prst="ellipse">
            <a:avLst/>
          </a:prstGeom>
          <a:solidFill>
            <a:srgbClr val="ED7D31">
              <a:lumMod val="40000"/>
              <a:lumOff val="60000"/>
            </a:srgb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0" lang="en-US" altLang="zh-CN" sz="4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5" name="Oval 35">
            <a:extLst>
              <a:ext uri="{FF2B5EF4-FFF2-40B4-BE49-F238E27FC236}">
                <a16:creationId xmlns:a16="http://schemas.microsoft.com/office/drawing/2014/main" id="{E5247B5A-B9E7-4E0F-91F8-92283CD4E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759" y="3873132"/>
            <a:ext cx="412758" cy="415626"/>
          </a:xfrm>
          <a:prstGeom prst="ellipse">
            <a:avLst/>
          </a:prstGeom>
          <a:solidFill>
            <a:srgbClr val="ED7D31">
              <a:lumMod val="40000"/>
              <a:lumOff val="60000"/>
            </a:srgb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altLang="zh-CN" sz="4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6" name="Oval 34">
            <a:extLst>
              <a:ext uri="{FF2B5EF4-FFF2-40B4-BE49-F238E27FC236}">
                <a16:creationId xmlns:a16="http://schemas.microsoft.com/office/drawing/2014/main" id="{1557C7C9-CE64-45FB-9D3D-1F30E3FEA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930" y="3873132"/>
            <a:ext cx="412758" cy="415626"/>
          </a:xfrm>
          <a:prstGeom prst="ellipse">
            <a:avLst/>
          </a:prstGeom>
          <a:solidFill>
            <a:srgbClr val="ED7D31">
              <a:lumMod val="40000"/>
              <a:lumOff val="60000"/>
            </a:srgb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0" lang="en-US" altLang="zh-CN" sz="4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37" name="Oval 33">
            <a:extLst>
              <a:ext uri="{FF2B5EF4-FFF2-40B4-BE49-F238E27FC236}">
                <a16:creationId xmlns:a16="http://schemas.microsoft.com/office/drawing/2014/main" id="{F91CB85F-68CC-4F0E-B228-5DAB3B951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621" y="4586861"/>
            <a:ext cx="412758" cy="415624"/>
          </a:xfrm>
          <a:prstGeom prst="ellipse">
            <a:avLst/>
          </a:prstGeom>
          <a:solidFill>
            <a:srgbClr val="ED7D31">
              <a:lumMod val="40000"/>
              <a:lumOff val="60000"/>
            </a:srgb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0" lang="en-US" altLang="zh-CN" sz="4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FC7D0D4-E35F-4AF7-A76E-4E68DC4C3234}"/>
              </a:ext>
            </a:extLst>
          </p:cNvPr>
          <p:cNvGrpSpPr/>
          <p:nvPr/>
        </p:nvGrpSpPr>
        <p:grpSpPr>
          <a:xfrm>
            <a:off x="6096000" y="4581128"/>
            <a:ext cx="2363083" cy="1054739"/>
            <a:chOff x="4152430" y="3940551"/>
            <a:chExt cx="2363083" cy="1054739"/>
          </a:xfrm>
        </p:grpSpPr>
        <p:sp>
          <p:nvSpPr>
            <p:cNvPr id="39" name="Text Box 12">
              <a:extLst>
                <a:ext uri="{FF2B5EF4-FFF2-40B4-BE49-F238E27FC236}">
                  <a16:creationId xmlns:a16="http://schemas.microsoft.com/office/drawing/2014/main" id="{E4951A0F-15C3-4F39-B69D-0AB91B5A7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5748" y="4619816"/>
              <a:ext cx="360000" cy="360000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>
              <a:solidFill>
                <a:sysClr val="windowText" lastClr="000000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41</a:t>
              </a:r>
              <a:endParaRPr kumimoji="0" lang="en-US" altLang="zh-CN" sz="4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0" name="Line 8">
              <a:extLst>
                <a:ext uri="{FF2B5EF4-FFF2-40B4-BE49-F238E27FC236}">
                  <a16:creationId xmlns:a16="http://schemas.microsoft.com/office/drawing/2014/main" id="{842D1851-0DE7-45E0-87B9-E0D046E33D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7929" y="4255852"/>
              <a:ext cx="412758" cy="3554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1" name="Line 7">
              <a:extLst>
                <a:ext uri="{FF2B5EF4-FFF2-40B4-BE49-F238E27FC236}">
                  <a16:creationId xmlns:a16="http://schemas.microsoft.com/office/drawing/2014/main" id="{874EAECA-B519-4E03-A343-BB5A3314E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1797" y="4266308"/>
              <a:ext cx="412758" cy="3554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id="{3040F777-47F4-4ADE-BB80-DB44736D0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2430" y="4331608"/>
              <a:ext cx="825517" cy="35829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1010xx</a:t>
              </a:r>
              <a:endParaRPr kumimoji="0" lang="en-US" altLang="zh-CN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" name="Text Box 5">
              <a:extLst>
                <a:ext uri="{FF2B5EF4-FFF2-40B4-BE49-F238E27FC236}">
                  <a16:creationId xmlns:a16="http://schemas.microsoft.com/office/drawing/2014/main" id="{FC3201AB-5AF0-4DB2-9104-431834C0E2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9996" y="4365964"/>
              <a:ext cx="825517" cy="358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1011xx</a:t>
              </a:r>
              <a:endParaRPr kumimoji="0" lang="en-US" altLang="zh-CN" sz="4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" name="Text Box 4">
              <a:extLst>
                <a:ext uri="{FF2B5EF4-FFF2-40B4-BE49-F238E27FC236}">
                  <a16:creationId xmlns:a16="http://schemas.microsoft.com/office/drawing/2014/main" id="{84963F18-74EC-4E59-B107-DE868029C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0316" y="4635290"/>
              <a:ext cx="360000" cy="360000"/>
            </a:xfrm>
            <a:prstGeom prst="rect">
              <a:avLst/>
            </a:prstGeom>
            <a:solidFill>
              <a:srgbClr val="5B9BD5">
                <a:lumMod val="60000"/>
                <a:lumOff val="40000"/>
              </a:srgbClr>
            </a:solidFill>
            <a:ln w="28575">
              <a:solidFill>
                <a:sysClr val="windowText" lastClr="000000"/>
              </a:solidFill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  <a:endParaRPr kumimoji="0" lang="en-US" altLang="zh-CN" sz="4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F967C4EF-C14D-4773-ABA2-FD1479315C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497" y="3940551"/>
              <a:ext cx="412758" cy="415624"/>
            </a:xfrm>
            <a:prstGeom prst="ellipse">
              <a:avLst/>
            </a:prstGeom>
            <a:solidFill>
              <a:srgbClr val="ED7D31">
                <a:lumMod val="40000"/>
                <a:lumOff val="60000"/>
              </a:srgbClr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0" lang="en-US" altLang="zh-CN" sz="4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9843553C-2918-42A5-8A2E-14CB2B151839}"/>
              </a:ext>
            </a:extLst>
          </p:cNvPr>
          <p:cNvSpPr/>
          <p:nvPr/>
        </p:nvSpPr>
        <p:spPr>
          <a:xfrm>
            <a:off x="6174273" y="2039045"/>
            <a:ext cx="59634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>
                <a:solidFill>
                  <a:srgbClr val="993300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Compaction nodes without siblings</a:t>
            </a:r>
            <a:endParaRPr lang="zh-CN" alt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7" name="Text Box 51">
            <a:extLst>
              <a:ext uri="{FF2B5EF4-FFF2-40B4-BE49-F238E27FC236}">
                <a16:creationId xmlns:a16="http://schemas.microsoft.com/office/drawing/2014/main" id="{398180C8-CD83-4C91-A8AE-2AC8D0849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528" y="1382797"/>
            <a:ext cx="7488082" cy="66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889" tIns="60944" rIns="121889" bIns="60944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7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Elements:</a:t>
            </a:r>
            <a:r>
              <a:rPr lang="zh-CN" altLang="en-US" sz="27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en-US" altLang="zh-CN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5</a:t>
            </a:r>
            <a:r>
              <a:rPr lang="zh-CN" altLang="en-US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9</a:t>
            </a:r>
            <a:r>
              <a:rPr lang="zh-CN" altLang="en-US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17</a:t>
            </a:r>
            <a:r>
              <a:rPr lang="zh-CN" altLang="en-US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41</a:t>
            </a:r>
            <a:r>
              <a:rPr lang="zh-CN" altLang="en-US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45</a:t>
            </a:r>
            <a:r>
              <a:rPr lang="zh-CN" altLang="en-US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、</a:t>
            </a:r>
            <a:r>
              <a:rPr lang="en-US" altLang="zh-CN" sz="2799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  <a:cs typeface="Times New Roman" pitchFamily="18" charset="0"/>
              </a:rPr>
              <a:t>63</a:t>
            </a:r>
            <a:endParaRPr lang="en-US" altLang="zh-CN" sz="4399" dirty="0">
              <a:solidFill>
                <a:prstClr val="black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31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59259E-6 L -0.05079 -0.104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9" y="-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1" grpId="0" animBg="1"/>
      <p:bldP spid="31" grpId="1" animBg="1"/>
      <p:bldP spid="36" grpId="0" animBg="1"/>
      <p:bldP spid="46" grpId="0"/>
      <p:bldP spid="4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Compression Technique: PATRICIA</a:t>
            </a:r>
            <a:r>
              <a:rPr kumimoji="1" lang="en-US" altLang="zh-CN" dirty="0"/>
              <a:t> Structure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“Practical Algorithm To Retrieve Information Coded In Alphanumeric”</a:t>
            </a:r>
          </a:p>
          <a:p>
            <a:pPr lvl="1"/>
            <a:r>
              <a:rPr lang="en-US" altLang="zh-TW" dirty="0"/>
              <a:t>A variant of </a:t>
            </a:r>
            <a:r>
              <a:rPr lang="en-US" altLang="zh-TW" dirty="0" err="1"/>
              <a:t>Trie</a:t>
            </a:r>
            <a:r>
              <a:rPr lang="en-US" altLang="zh-TW" dirty="0"/>
              <a:t> by D. </a:t>
            </a:r>
            <a:r>
              <a:rPr lang="en-US" altLang="zh-TW" dirty="0" err="1"/>
              <a:t>Morrision</a:t>
            </a:r>
            <a:endParaRPr lang="zh-TW" altLang="en-US" dirty="0"/>
          </a:p>
          <a:p>
            <a:pPr lvl="2"/>
            <a:r>
              <a:rPr lang="en-US" altLang="zh-TW" dirty="0"/>
              <a:t>Decompose the binary code of keys</a:t>
            </a:r>
            <a:endParaRPr lang="zh-TW" altLang="en-US" dirty="0"/>
          </a:p>
          <a:p>
            <a:pPr lvl="2"/>
            <a:r>
              <a:rPr lang="en-US" altLang="zh-TW" dirty="0"/>
              <a:t>A compact, binary </a:t>
            </a:r>
            <a:r>
              <a:rPr lang="en-US" altLang="zh-TW" dirty="0" err="1"/>
              <a:t>trie</a:t>
            </a:r>
            <a:endParaRPr lang="en-US" altLang="zh-TW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1090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Properties of Tries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kumimoji="1" lang="en-US" altLang="zh-CN" dirty="0"/>
              <a:t>here is a unique </a:t>
            </a:r>
            <a:r>
              <a:rPr kumimoji="1" lang="en-US" altLang="zh-CN" dirty="0" err="1"/>
              <a:t>trie</a:t>
            </a:r>
            <a:r>
              <a:rPr kumimoji="1" lang="en-US" altLang="zh-CN" dirty="0"/>
              <a:t> for any given set of keys</a:t>
            </a:r>
          </a:p>
          <a:p>
            <a:pPr lvl="1"/>
            <a:r>
              <a:rPr lang="en-US" altLang="zh-CN" dirty="0"/>
              <a:t>The linked structure (shape) of a </a:t>
            </a:r>
            <a:r>
              <a:rPr lang="en-US" altLang="zh-CN" dirty="0" err="1"/>
              <a:t>trie</a:t>
            </a:r>
            <a:r>
              <a:rPr lang="en-US" altLang="zh-CN" dirty="0"/>
              <a:t> is independent of the key insertion/deletion order</a:t>
            </a:r>
          </a:p>
          <a:p>
            <a:pPr lvl="1"/>
            <a:r>
              <a:rPr kumimoji="1" lang="en-US" altLang="zh-CN" dirty="0"/>
              <a:t>Different from other search tree structures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9156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Properties of Tries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Worst-case time bound for search &amp; insert</a:t>
            </a:r>
          </a:p>
          <a:p>
            <a:pPr lvl="1"/>
            <a:r>
              <a:rPr kumimoji="1" lang="en-US" altLang="zh-CN" dirty="0"/>
              <a:t>The number of pointer (array) accesses when searching in a </a:t>
            </a:r>
            <a:r>
              <a:rPr kumimoji="1" lang="en-US" altLang="zh-CN" dirty="0" err="1"/>
              <a:t>trie</a:t>
            </a:r>
            <a:r>
              <a:rPr kumimoji="1" lang="en-US" altLang="zh-CN" dirty="0"/>
              <a:t> is at most </a:t>
            </a:r>
            <a:r>
              <a:rPr kumimoji="1" lang="en-US" altLang="zh-CN" dirty="0">
                <a:solidFill>
                  <a:srgbClr val="0070C0"/>
                </a:solidFill>
              </a:rPr>
              <a:t>1 plus the length of the key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Tries are </a:t>
            </a:r>
            <a:r>
              <a:rPr lang="en-US" altLang="zh-CN" i="1" dirty="0"/>
              <a:t>efficient</a:t>
            </a:r>
            <a:r>
              <a:rPr lang="en-US" altLang="zh-CN" dirty="0"/>
              <a:t> for search hit</a:t>
            </a:r>
          </a:p>
          <a:p>
            <a:pPr lvl="1"/>
            <a:r>
              <a:rPr kumimoji="1" lang="en-US" altLang="zh-CN" dirty="0"/>
              <a:t>It does not depend on the number of keys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98738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Properties of Tries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Average-case time bound for search miss</a:t>
            </a:r>
          </a:p>
          <a:p>
            <a:pPr lvl="1"/>
            <a:r>
              <a:rPr kumimoji="1" lang="en-US" altLang="zh-CN" dirty="0"/>
              <a:t>The average number of nodes examined for search miss </a:t>
            </a:r>
            <a:r>
              <a:rPr lang="en-US" altLang="zh-CN" dirty="0"/>
              <a:t>in a </a:t>
            </a:r>
            <a:r>
              <a:rPr lang="en-US" altLang="zh-CN" dirty="0" err="1"/>
              <a:t>trie</a:t>
            </a:r>
            <a:r>
              <a:rPr lang="en-US" altLang="zh-CN" dirty="0"/>
              <a:t> built from </a:t>
            </a:r>
            <a:r>
              <a:rPr lang="en-US" altLang="zh-CN" dirty="0">
                <a:solidFill>
                  <a:srgbClr val="0070C0"/>
                </a:solidFill>
              </a:rPr>
              <a:t>N </a:t>
            </a:r>
            <a:r>
              <a:rPr lang="en-US" altLang="zh-CN" dirty="0"/>
              <a:t>random keys over an alphabet of size </a:t>
            </a:r>
            <a:r>
              <a:rPr lang="en-US" altLang="zh-CN" dirty="0">
                <a:solidFill>
                  <a:srgbClr val="0070C0"/>
                </a:solidFill>
              </a:rPr>
              <a:t>R</a:t>
            </a:r>
            <a:r>
              <a:rPr lang="en-US" altLang="zh-CN" dirty="0"/>
              <a:t> is </a:t>
            </a:r>
            <a:r>
              <a:rPr lang="en-US" altLang="zh-CN" dirty="0">
                <a:solidFill>
                  <a:srgbClr val="0070C0"/>
                </a:solidFill>
              </a:rPr>
              <a:t>~ </a:t>
            </a:r>
            <a:r>
              <a:rPr lang="en-US" altLang="zh-CN" dirty="0" err="1">
                <a:solidFill>
                  <a:srgbClr val="0070C0"/>
                </a:solidFill>
              </a:rPr>
              <a:t>log</a:t>
            </a:r>
            <a:r>
              <a:rPr lang="en-US" altLang="zh-CN" baseline="-25000" dirty="0" err="1">
                <a:solidFill>
                  <a:srgbClr val="0070C0"/>
                </a:solidFill>
              </a:rPr>
              <a:t>R</a:t>
            </a:r>
            <a:r>
              <a:rPr lang="en-US" altLang="zh-CN" dirty="0" err="1">
                <a:solidFill>
                  <a:srgbClr val="0070C0"/>
                </a:solidFill>
              </a:rPr>
              <a:t>N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endParaRPr lang="en-US" altLang="zh-CN" dirty="0"/>
          </a:p>
          <a:p>
            <a:pPr lvl="1"/>
            <a:r>
              <a:rPr kumimoji="1" lang="en-US" altLang="zh-CN" dirty="0"/>
              <a:t>Search miss does not depend on th</a:t>
            </a:r>
            <a:r>
              <a:rPr lang="en-US" altLang="zh-CN" dirty="0"/>
              <a:t>e length of searched key</a:t>
            </a:r>
          </a:p>
          <a:p>
            <a:pPr lvl="1"/>
            <a:r>
              <a:rPr kumimoji="1" lang="en-US" altLang="zh-CN" dirty="0"/>
              <a:t>For example, a search miss in a </a:t>
            </a:r>
            <a:r>
              <a:rPr kumimoji="1" lang="en-US" altLang="zh-CN" dirty="0" err="1"/>
              <a:t>trie</a:t>
            </a:r>
            <a:r>
              <a:rPr kumimoji="1" lang="en-US" altLang="zh-CN" dirty="0"/>
              <a:t> with 1 million random keys only needs to examine 3-4 nodes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82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Multi-Array: Storage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Arrays in C/C++, Pascal are row-majored</a:t>
            </a:r>
          </a:p>
          <a:p>
            <a:endParaRPr lang="en-US" altLang="zh-CN" dirty="0"/>
          </a:p>
          <a:p>
            <a:r>
              <a:rPr lang="en-US" altLang="zh-CN" dirty="0"/>
              <a:t>Arrays in </a:t>
            </a:r>
            <a:r>
              <a:rPr lang="en-US" altLang="zh-CN" dirty="0" err="1"/>
              <a:t>Matlab</a:t>
            </a:r>
            <a:r>
              <a:rPr lang="en-US" altLang="zh-CN" dirty="0"/>
              <a:t>, Fortran are column-majored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4505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Properties of Tries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Space</a:t>
            </a:r>
          </a:p>
          <a:p>
            <a:pPr lvl="1"/>
            <a:r>
              <a:rPr kumimoji="1" lang="en-US" altLang="zh-CN" dirty="0"/>
              <a:t>The number of nodes in a </a:t>
            </a:r>
            <a:r>
              <a:rPr kumimoji="1" lang="en-US" altLang="zh-CN" dirty="0" err="1"/>
              <a:t>trie</a:t>
            </a:r>
            <a:r>
              <a:rPr kumimoji="1" lang="en-US" altLang="zh-CN" dirty="0"/>
              <a:t> is at most </a:t>
            </a:r>
            <a:r>
              <a:rPr kumimoji="1" lang="en-US" altLang="zh-CN" dirty="0" err="1">
                <a:solidFill>
                  <a:srgbClr val="0070C0"/>
                </a:solidFill>
              </a:rPr>
              <a:t>Nw</a:t>
            </a:r>
            <a:endParaRPr lang="en-US" altLang="zh-CN" dirty="0">
              <a:solidFill>
                <a:srgbClr val="0070C0"/>
              </a:solidFill>
            </a:endParaRPr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en-US" altLang="zh-CN" dirty="0"/>
              <a:t>: number of keys</a:t>
            </a:r>
          </a:p>
          <a:p>
            <a:pPr lvl="2"/>
            <a:r>
              <a:rPr kumimoji="1" lang="en-US" altLang="zh-CN" dirty="0">
                <a:solidFill>
                  <a:srgbClr val="0070C0"/>
                </a:solidFill>
              </a:rPr>
              <a:t>w</a:t>
            </a:r>
            <a:r>
              <a:rPr kumimoji="1" lang="en-US" altLang="zh-CN" dirty="0"/>
              <a:t>: the average key length</a:t>
            </a:r>
          </a:p>
          <a:p>
            <a:pPr lvl="1"/>
            <a:r>
              <a:rPr lang="en-US" altLang="zh-CN" dirty="0"/>
              <a:t>Each node contains </a:t>
            </a:r>
            <a:r>
              <a:rPr lang="en-US" altLang="zh-CN" dirty="0">
                <a:solidFill>
                  <a:srgbClr val="0070C0"/>
                </a:solidFill>
              </a:rPr>
              <a:t>R</a:t>
            </a:r>
            <a:r>
              <a:rPr lang="en-US" altLang="zh-CN" dirty="0"/>
              <a:t> pointers to its children</a:t>
            </a:r>
          </a:p>
          <a:p>
            <a:pPr lvl="1"/>
            <a:r>
              <a:rPr lang="en-US" altLang="zh-CN" dirty="0"/>
              <a:t>Space usage is high for large number of long keys taken from large alphabets</a:t>
            </a:r>
          </a:p>
          <a:p>
            <a:pPr lvl="2"/>
            <a:r>
              <a:rPr lang="en-US" altLang="zh-CN" dirty="0"/>
              <a:t>Each node maintains a table of alphabets for quick lookup</a:t>
            </a:r>
          </a:p>
          <a:p>
            <a:pPr lvl="1"/>
            <a:r>
              <a:rPr kumimoji="1" lang="en-US" altLang="zh-CN" dirty="0"/>
              <a:t>If you can afford the space, </a:t>
            </a:r>
            <a:r>
              <a:rPr kumimoji="1" lang="en-US" altLang="zh-CN" dirty="0" err="1"/>
              <a:t>trie</a:t>
            </a:r>
            <a:r>
              <a:rPr kumimoji="1" lang="en-US" altLang="zh-CN" dirty="0"/>
              <a:t> performance is difficult to beat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87380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84FE1-9520-4E1A-936E-4D84CAB3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Application: Suffix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066A4-61FC-4EF6-B9A4-319EA9AF2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Goal: store all suffix of a string</a:t>
            </a:r>
          </a:p>
          <a:p>
            <a:r>
              <a:rPr lang="en-US" altLang="zh-CN" dirty="0"/>
              <a:t>A compressed </a:t>
            </a:r>
            <a:r>
              <a:rPr lang="en-US" altLang="zh-CN" dirty="0" err="1"/>
              <a:t>Trie</a:t>
            </a:r>
            <a:endParaRPr lang="en-US" altLang="zh-CN" dirty="0"/>
          </a:p>
          <a:p>
            <a:r>
              <a:rPr lang="en-US" altLang="zh-CN" dirty="0"/>
              <a:t>Example: “</a:t>
            </a:r>
            <a:r>
              <a:rPr lang="en-US" altLang="zh-CN" dirty="0" err="1"/>
              <a:t>ababc</a:t>
            </a:r>
            <a:r>
              <a:rPr lang="en-US" altLang="zh-CN" dirty="0"/>
              <a:t>”</a:t>
            </a:r>
          </a:p>
          <a:p>
            <a:pPr lvl="1">
              <a:defRPr/>
            </a:pPr>
            <a:r>
              <a:rPr lang="en-US" altLang="zh-TW" sz="2400" dirty="0" err="1">
                <a:solidFill>
                  <a:schemeClr val="tx2"/>
                </a:solidFill>
                <a:latin typeface="Lucida Fax" panose="02060602050505020204" pitchFamily="18" charset="0"/>
                <a:ea typeface="黑体" pitchFamily="49" charset="-122"/>
              </a:rPr>
              <a:t>abab</a:t>
            </a:r>
            <a:r>
              <a:rPr lang="en-US" altLang="zh-CN" sz="2400" dirty="0" err="1">
                <a:solidFill>
                  <a:schemeClr val="tx2"/>
                </a:solidFill>
                <a:latin typeface="Lucida Fax" panose="02060602050505020204" pitchFamily="18" charset="0"/>
                <a:ea typeface="黑体" pitchFamily="49" charset="-122"/>
              </a:rPr>
              <a:t>c</a:t>
            </a:r>
            <a:r>
              <a:rPr lang="en-US" altLang="zh-CN" sz="2400" dirty="0">
                <a:solidFill>
                  <a:schemeClr val="tx2"/>
                </a:solidFill>
                <a:latin typeface="Lucida Fax" panose="02060602050505020204" pitchFamily="18" charset="0"/>
                <a:ea typeface="黑体" pitchFamily="49" charset="-122"/>
              </a:rPr>
              <a:t>, </a:t>
            </a:r>
            <a:r>
              <a:rPr lang="en-US" altLang="zh-TW" sz="2400" dirty="0" err="1">
                <a:solidFill>
                  <a:schemeClr val="tx2"/>
                </a:solidFill>
                <a:latin typeface="Lucida Fax" panose="02060602050505020204" pitchFamily="18" charset="0"/>
                <a:ea typeface="黑体" pitchFamily="49" charset="-122"/>
              </a:rPr>
              <a:t>babc</a:t>
            </a:r>
            <a:r>
              <a:rPr lang="en-US" altLang="zh-TW" sz="2400" dirty="0">
                <a:solidFill>
                  <a:schemeClr val="tx2"/>
                </a:solidFill>
                <a:latin typeface="Lucida Fax" panose="02060602050505020204" pitchFamily="18" charset="0"/>
                <a:ea typeface="黑体" pitchFamily="49" charset="-122"/>
              </a:rPr>
              <a:t>, </a:t>
            </a:r>
            <a:r>
              <a:rPr lang="en-US" altLang="zh-TW" sz="2400" dirty="0" err="1">
                <a:solidFill>
                  <a:schemeClr val="tx2"/>
                </a:solidFill>
                <a:latin typeface="Lucida Fax" panose="02060602050505020204" pitchFamily="18" charset="0"/>
                <a:ea typeface="黑体" pitchFamily="49" charset="-122"/>
              </a:rPr>
              <a:t>abc</a:t>
            </a:r>
            <a:r>
              <a:rPr lang="en-US" altLang="zh-TW" sz="2400" dirty="0">
                <a:solidFill>
                  <a:schemeClr val="tx2"/>
                </a:solidFill>
                <a:latin typeface="Lucida Fax" panose="02060602050505020204" pitchFamily="18" charset="0"/>
                <a:ea typeface="黑体" pitchFamily="49" charset="-122"/>
              </a:rPr>
              <a:t>, </a:t>
            </a:r>
            <a:r>
              <a:rPr lang="en-US" altLang="zh-TW" sz="2400" dirty="0" err="1">
                <a:solidFill>
                  <a:schemeClr val="tx2"/>
                </a:solidFill>
                <a:latin typeface="Lucida Fax" panose="02060602050505020204" pitchFamily="18" charset="0"/>
                <a:ea typeface="黑体" pitchFamily="49" charset="-122"/>
              </a:rPr>
              <a:t>bc</a:t>
            </a:r>
            <a:r>
              <a:rPr lang="en-US" altLang="zh-TW" sz="2400" dirty="0">
                <a:solidFill>
                  <a:schemeClr val="tx2"/>
                </a:solidFill>
                <a:latin typeface="Lucida Fax" panose="02060602050505020204" pitchFamily="18" charset="0"/>
                <a:ea typeface="黑体" pitchFamily="49" charset="-122"/>
              </a:rPr>
              <a:t>, c</a:t>
            </a:r>
          </a:p>
          <a:p>
            <a:pPr>
              <a:defRPr/>
            </a:pPr>
            <a:endParaRPr lang="en-US" altLang="zh-TW" sz="3600" dirty="0">
              <a:solidFill>
                <a:schemeClr val="tx2"/>
              </a:solidFill>
              <a:ea typeface="黑体" pitchFamily="49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C27A13-9022-4AE2-8D65-C32790C9B9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B9278CA5-5C07-471B-BD3B-238A482A709B}"/>
              </a:ext>
            </a:extLst>
          </p:cNvPr>
          <p:cNvGrpSpPr/>
          <p:nvPr/>
        </p:nvGrpSpPr>
        <p:grpSpPr>
          <a:xfrm>
            <a:off x="5087888" y="3198966"/>
            <a:ext cx="6985527" cy="3002604"/>
            <a:chOff x="334609" y="2492375"/>
            <a:chExt cx="8893477" cy="3822702"/>
          </a:xfrm>
        </p:grpSpPr>
        <p:grpSp>
          <p:nvGrpSpPr>
            <p:cNvPr id="82" name="Group 97">
              <a:extLst>
                <a:ext uri="{FF2B5EF4-FFF2-40B4-BE49-F238E27FC236}">
                  <a16:creationId xmlns:a16="http://schemas.microsoft.com/office/drawing/2014/main" id="{98EA8D3D-516E-4D42-9B2B-A08270CF64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09" y="2492375"/>
              <a:ext cx="4415367" cy="3822702"/>
              <a:chOff x="567" y="1343"/>
              <a:chExt cx="2086" cy="2408"/>
            </a:xfrm>
          </p:grpSpPr>
          <p:sp>
            <p:nvSpPr>
              <p:cNvPr id="83" name="Text Box 46">
                <a:extLst>
                  <a:ext uri="{FF2B5EF4-FFF2-40B4-BE49-F238E27FC236}">
                    <a16:creationId xmlns:a16="http://schemas.microsoft.com/office/drawing/2014/main" id="{2796E6F3-ACD3-43CD-AF0D-F14BB03DFC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6" y="2053"/>
                <a:ext cx="22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84" name="Line 13">
                <a:extLst>
                  <a:ext uri="{FF2B5EF4-FFF2-40B4-BE49-F238E27FC236}">
                    <a16:creationId xmlns:a16="http://schemas.microsoft.com/office/drawing/2014/main" id="{67226989-88D4-468D-9C6C-189C5BBE68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29" y="1479"/>
                <a:ext cx="271" cy="182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7779C319-E65D-4E6C-AD6A-C4EB3ABF4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" y="1479"/>
                <a:ext cx="0" cy="454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11F4E942-2798-4E11-87AC-4559678BC0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1" y="1479"/>
                <a:ext cx="680" cy="454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02F1144F-D409-44B4-A242-326DE7C48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0" y="2024"/>
                <a:ext cx="182" cy="680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5D7E7185-739F-4BDE-9F00-A08B7AB93A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" y="2024"/>
                <a:ext cx="181" cy="680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2CFEFD9C-3B17-4108-A5F6-36CD14CFD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66" y="1752"/>
                <a:ext cx="271" cy="182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90" name="Line 21">
                <a:extLst>
                  <a:ext uri="{FF2B5EF4-FFF2-40B4-BE49-F238E27FC236}">
                    <a16:creationId xmlns:a16="http://schemas.microsoft.com/office/drawing/2014/main" id="{DDAF8A18-9597-4679-96B5-73400FBEE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" y="2024"/>
                <a:ext cx="181" cy="317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91" name="Line 24">
                <a:extLst>
                  <a:ext uri="{FF2B5EF4-FFF2-40B4-BE49-F238E27FC236}">
                    <a16:creationId xmlns:a16="http://schemas.microsoft.com/office/drawing/2014/main" id="{C6614B64-D876-4593-9425-45603723F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5" y="2024"/>
                <a:ext cx="181" cy="317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92" name="Line 25">
                <a:extLst>
                  <a:ext uri="{FF2B5EF4-FFF2-40B4-BE49-F238E27FC236}">
                    <a16:creationId xmlns:a16="http://schemas.microsoft.com/office/drawing/2014/main" id="{16754351-4BE1-4B88-B981-DCFCD0D7B7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795"/>
                <a:ext cx="0" cy="272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93" name="Line 26">
                <a:extLst>
                  <a:ext uri="{FF2B5EF4-FFF2-40B4-BE49-F238E27FC236}">
                    <a16:creationId xmlns:a16="http://schemas.microsoft.com/office/drawing/2014/main" id="{B781421D-A2BD-4204-8BED-E151CDC82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9" y="2432"/>
                <a:ext cx="0" cy="272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94" name="Line 27">
                <a:extLst>
                  <a:ext uri="{FF2B5EF4-FFF2-40B4-BE49-F238E27FC236}">
                    <a16:creationId xmlns:a16="http://schemas.microsoft.com/office/drawing/2014/main" id="{69315225-CE69-43FB-A7AB-24624F139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2432"/>
                <a:ext cx="0" cy="272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95" name="Line 28">
                <a:extLst>
                  <a:ext uri="{FF2B5EF4-FFF2-40B4-BE49-F238E27FC236}">
                    <a16:creationId xmlns:a16="http://schemas.microsoft.com/office/drawing/2014/main" id="{3E8ED21D-0A17-46DE-B598-7FD08F2E8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5" y="2795"/>
                <a:ext cx="0" cy="272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96" name="Text Box 30">
                <a:extLst>
                  <a:ext uri="{FF2B5EF4-FFF2-40B4-BE49-F238E27FC236}">
                    <a16:creationId xmlns:a16="http://schemas.microsoft.com/office/drawing/2014/main" id="{D22C3788-A660-4A6F-8525-83D3B125DE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9" y="1343"/>
                <a:ext cx="2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97" name="Text Box 31">
                <a:extLst>
                  <a:ext uri="{FF2B5EF4-FFF2-40B4-BE49-F238E27FC236}">
                    <a16:creationId xmlns:a16="http://schemas.microsoft.com/office/drawing/2014/main" id="{2073CA66-CEE3-466E-94D7-E6EC23ACA5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1752"/>
                <a:ext cx="408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ab</a:t>
                </a:r>
              </a:p>
            </p:txBody>
          </p:sp>
          <p:sp>
            <p:nvSpPr>
              <p:cNvPr id="98" name="Text Box 32">
                <a:extLst>
                  <a:ext uri="{FF2B5EF4-FFF2-40B4-BE49-F238E27FC236}">
                    <a16:creationId xmlns:a16="http://schemas.microsoft.com/office/drawing/2014/main" id="{42119F84-C261-4BCA-9CA4-A511FEB59F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" y="3158"/>
                <a:ext cx="68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ababc</a:t>
                </a:r>
                <a:endPara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Lucida Fax" panose="020606020505050202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99" name="Text Box 33">
                <a:extLst>
                  <a:ext uri="{FF2B5EF4-FFF2-40B4-BE49-F238E27FC236}">
                    <a16:creationId xmlns:a16="http://schemas.microsoft.com/office/drawing/2014/main" id="{23DD9617-623D-4D41-92AA-B3477F7F61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20" y="2828"/>
                <a:ext cx="409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abc</a:t>
                </a:r>
                <a:endPara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Lucida Fax" panose="020606020505050202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00" name="Text Box 34">
                <a:extLst>
                  <a:ext uri="{FF2B5EF4-FFF2-40B4-BE49-F238E27FC236}">
                    <a16:creationId xmlns:a16="http://schemas.microsoft.com/office/drawing/2014/main" id="{EF4AC5A5-F6B3-4D46-8F0F-3538C8379C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1615"/>
                <a:ext cx="2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01" name="Text Box 35">
                <a:extLst>
                  <a:ext uri="{FF2B5EF4-FFF2-40B4-BE49-F238E27FC236}">
                    <a16:creationId xmlns:a16="http://schemas.microsoft.com/office/drawing/2014/main" id="{7CF2DC17-A923-4A38-BCEF-2450429C9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1978"/>
                <a:ext cx="2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02" name="Text Box 36">
                <a:extLst>
                  <a:ext uri="{FF2B5EF4-FFF2-40B4-BE49-F238E27FC236}">
                    <a16:creationId xmlns:a16="http://schemas.microsoft.com/office/drawing/2014/main" id="{0E05187B-1E31-496D-B3A2-0E425E78C6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2432"/>
                <a:ext cx="2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03" name="Text Box 37">
                <a:extLst>
                  <a:ext uri="{FF2B5EF4-FFF2-40B4-BE49-F238E27FC236}">
                    <a16:creationId xmlns:a16="http://schemas.microsoft.com/office/drawing/2014/main" id="{2A523486-078F-4C50-9222-0E604734C0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" y="2795"/>
                <a:ext cx="2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04" name="Text Box 38">
                <a:extLst>
                  <a:ext uri="{FF2B5EF4-FFF2-40B4-BE49-F238E27FC236}">
                    <a16:creationId xmlns:a16="http://schemas.microsoft.com/office/drawing/2014/main" id="{F38C6A98-68DF-45B4-AB50-DECE877675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1" y="2205"/>
                <a:ext cx="2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05" name="Text Box 39">
                <a:extLst>
                  <a:ext uri="{FF2B5EF4-FFF2-40B4-BE49-F238E27FC236}">
                    <a16:creationId xmlns:a16="http://schemas.microsoft.com/office/drawing/2014/main" id="{3163AED8-6AD0-48EF-B736-0E3FD721EA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5" y="1570"/>
                <a:ext cx="2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06" name="Text Box 40">
                <a:extLst>
                  <a:ext uri="{FF2B5EF4-FFF2-40B4-BE49-F238E27FC236}">
                    <a16:creationId xmlns:a16="http://schemas.microsoft.com/office/drawing/2014/main" id="{772A7980-904F-4B41-8138-81EADBE89C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1978"/>
                <a:ext cx="2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a</a:t>
                </a:r>
              </a:p>
            </p:txBody>
          </p:sp>
          <p:sp>
            <p:nvSpPr>
              <p:cNvPr id="107" name="Text Box 41">
                <a:extLst>
                  <a:ext uri="{FF2B5EF4-FFF2-40B4-BE49-F238E27FC236}">
                    <a16:creationId xmlns:a16="http://schemas.microsoft.com/office/drawing/2014/main" id="{B08B9AB7-7F12-4F48-90DA-2B64E78959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3" y="2432"/>
                <a:ext cx="2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08" name="Text Box 42">
                <a:extLst>
                  <a:ext uri="{FF2B5EF4-FFF2-40B4-BE49-F238E27FC236}">
                    <a16:creationId xmlns:a16="http://schemas.microsoft.com/office/drawing/2014/main" id="{C09734B4-869D-4E88-9BB8-6D8D538034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3" y="2795"/>
                <a:ext cx="2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09" name="Text Box 43">
                <a:extLst>
                  <a:ext uri="{FF2B5EF4-FFF2-40B4-BE49-F238E27FC236}">
                    <a16:creationId xmlns:a16="http://schemas.microsoft.com/office/drawing/2014/main" id="{2A7B5A91-D87F-41EE-ABC4-B3E5AD64E8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" y="2205"/>
                <a:ext cx="2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10" name="Text Box 44">
                <a:extLst>
                  <a:ext uri="{FF2B5EF4-FFF2-40B4-BE49-F238E27FC236}">
                    <a16:creationId xmlns:a16="http://schemas.microsoft.com/office/drawing/2014/main" id="{8AA97463-029C-4454-AC4A-56643ABA6C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4" y="1479"/>
                <a:ext cx="2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11" name="Text Box 45">
                <a:extLst>
                  <a:ext uri="{FF2B5EF4-FFF2-40B4-BE49-F238E27FC236}">
                    <a16:creationId xmlns:a16="http://schemas.microsoft.com/office/drawing/2014/main" id="{9AE950D3-F9E2-42C5-BD4C-BA123DF04D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4" y="1797"/>
                <a:ext cx="408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12" name="Text Box 47">
                <a:extLst>
                  <a:ext uri="{FF2B5EF4-FFF2-40B4-BE49-F238E27FC236}">
                    <a16:creationId xmlns:a16="http://schemas.microsoft.com/office/drawing/2014/main" id="{25EE58BC-0C68-475B-81B0-70B23689AF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8" y="3191"/>
                <a:ext cx="68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babc</a:t>
                </a:r>
              </a:p>
            </p:txBody>
          </p:sp>
          <p:sp>
            <p:nvSpPr>
              <p:cNvPr id="113" name="Text Box 48">
                <a:extLst>
                  <a:ext uri="{FF2B5EF4-FFF2-40B4-BE49-F238E27FC236}">
                    <a16:creationId xmlns:a16="http://schemas.microsoft.com/office/drawing/2014/main" id="{80411D3B-A2AE-4F30-BD14-FA29624AA0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" y="2828"/>
                <a:ext cx="31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bc</a:t>
                </a:r>
              </a:p>
            </p:txBody>
          </p:sp>
          <p:sp>
            <p:nvSpPr>
              <p:cNvPr id="114" name="Text Box 80">
                <a:extLst>
                  <a:ext uri="{FF2B5EF4-FFF2-40B4-BE49-F238E27FC236}">
                    <a16:creationId xmlns:a16="http://schemas.microsoft.com/office/drawing/2014/main" id="{BEF8360E-3F79-4B50-9322-C5F3B7DB7A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7" y="3430"/>
                <a:ext cx="875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PMingLiU" pitchFamily="18" charset="-120"/>
                  </a:rPr>
                  <a:t>Trie</a:t>
                </a: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PMingLiU" pitchFamily="18" charset="-120"/>
                  </a:rPr>
                  <a:t> of suffix</a:t>
                </a:r>
              </a:p>
            </p:txBody>
          </p:sp>
          <p:sp>
            <p:nvSpPr>
              <p:cNvPr id="115" name="Oval 4">
                <a:extLst>
                  <a:ext uri="{FF2B5EF4-FFF2-40B4-BE49-F238E27FC236}">
                    <a16:creationId xmlns:a16="http://schemas.microsoft.com/office/drawing/2014/main" id="{2A745D19-9FAA-4320-A219-162326DE9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1615"/>
                <a:ext cx="182" cy="227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16" name="Oval 5">
                <a:extLst>
                  <a:ext uri="{FF2B5EF4-FFF2-40B4-BE49-F238E27FC236}">
                    <a16:creationId xmlns:a16="http://schemas.microsoft.com/office/drawing/2014/main" id="{313C06E3-B0E3-408E-A41E-4207FC211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1343"/>
                <a:ext cx="182" cy="227"/>
              </a:xfrm>
              <a:prstGeom prst="ellipse">
                <a:avLst/>
              </a:prstGeom>
              <a:solidFill>
                <a:srgbClr val="5B9BD5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17" name="Oval 6">
                <a:extLst>
                  <a:ext uri="{FF2B5EF4-FFF2-40B4-BE49-F238E27FC236}">
                    <a16:creationId xmlns:a16="http://schemas.microsoft.com/office/drawing/2014/main" id="{49C81213-832F-4AC3-A897-0B4362C6B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1888"/>
                <a:ext cx="182" cy="227"/>
              </a:xfrm>
              <a:prstGeom prst="ellipse">
                <a:avLst/>
              </a:prstGeom>
              <a:solidFill>
                <a:srgbClr val="5B9BD5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18" name="Oval 7">
                <a:extLst>
                  <a:ext uri="{FF2B5EF4-FFF2-40B4-BE49-F238E27FC236}">
                    <a16:creationId xmlns:a16="http://schemas.microsoft.com/office/drawing/2014/main" id="{78C419AB-8069-4EBD-BD2A-D7DB47BD0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9" y="1888"/>
                <a:ext cx="182" cy="227"/>
              </a:xfrm>
              <a:prstGeom prst="ellipse">
                <a:avLst/>
              </a:prstGeom>
              <a:solidFill>
                <a:srgbClr val="5B9BD5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19" name="Oval 8">
                <a:extLst>
                  <a:ext uri="{FF2B5EF4-FFF2-40B4-BE49-F238E27FC236}">
                    <a16:creationId xmlns:a16="http://schemas.microsoft.com/office/drawing/2014/main" id="{8AB3CCF5-B157-4B94-84D1-CF127C85D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" y="2659"/>
                <a:ext cx="182" cy="227"/>
              </a:xfrm>
              <a:prstGeom prst="ellipse">
                <a:avLst/>
              </a:prstGeom>
              <a:solidFill>
                <a:srgbClr val="5B9BD5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20" name="Oval 9">
                <a:extLst>
                  <a:ext uri="{FF2B5EF4-FFF2-40B4-BE49-F238E27FC236}">
                    <a16:creationId xmlns:a16="http://schemas.microsoft.com/office/drawing/2014/main" id="{2C5183BF-4EF3-457D-95A9-01A01817D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3022"/>
                <a:ext cx="182" cy="227"/>
              </a:xfrm>
              <a:prstGeom prst="ellipse">
                <a:avLst/>
              </a:prstGeom>
              <a:solidFill>
                <a:srgbClr val="5B9BD5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21" name="Oval 10">
                <a:extLst>
                  <a:ext uri="{FF2B5EF4-FFF2-40B4-BE49-F238E27FC236}">
                    <a16:creationId xmlns:a16="http://schemas.microsoft.com/office/drawing/2014/main" id="{C5A1CDCC-D986-4983-9AB2-5E5E27D18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1888"/>
                <a:ext cx="182" cy="227"/>
              </a:xfrm>
              <a:prstGeom prst="ellipse">
                <a:avLst/>
              </a:prstGeom>
              <a:solidFill>
                <a:srgbClr val="5B9BD5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22" name="Oval 11">
                <a:extLst>
                  <a:ext uri="{FF2B5EF4-FFF2-40B4-BE49-F238E27FC236}">
                    <a16:creationId xmlns:a16="http://schemas.microsoft.com/office/drawing/2014/main" id="{C5AEED0E-43B4-4AE8-A60B-4406E79B7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2659"/>
                <a:ext cx="182" cy="227"/>
              </a:xfrm>
              <a:prstGeom prst="ellipse">
                <a:avLst/>
              </a:prstGeom>
              <a:solidFill>
                <a:srgbClr val="5B9BD5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23" name="Oval 12">
                <a:extLst>
                  <a:ext uri="{FF2B5EF4-FFF2-40B4-BE49-F238E27FC236}">
                    <a16:creationId xmlns:a16="http://schemas.microsoft.com/office/drawing/2014/main" id="{EAC7E402-F08A-454F-AF47-B228ABA3F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3022"/>
                <a:ext cx="182" cy="227"/>
              </a:xfrm>
              <a:prstGeom prst="ellipse">
                <a:avLst/>
              </a:prstGeom>
              <a:solidFill>
                <a:srgbClr val="5B9BD5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24" name="Oval 19">
                <a:extLst>
                  <a:ext uri="{FF2B5EF4-FFF2-40B4-BE49-F238E27FC236}">
                    <a16:creationId xmlns:a16="http://schemas.microsoft.com/office/drawing/2014/main" id="{712145EA-31BD-4974-BC05-F24343535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296"/>
                <a:ext cx="182" cy="227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25" name="Oval 20">
                <a:extLst>
                  <a:ext uri="{FF2B5EF4-FFF2-40B4-BE49-F238E27FC236}">
                    <a16:creationId xmlns:a16="http://schemas.microsoft.com/office/drawing/2014/main" id="{641AEE11-AD8C-4308-8195-C9E02FB13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59"/>
                <a:ext cx="182" cy="227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26" name="Oval 22">
                <a:extLst>
                  <a:ext uri="{FF2B5EF4-FFF2-40B4-BE49-F238E27FC236}">
                    <a16:creationId xmlns:a16="http://schemas.microsoft.com/office/drawing/2014/main" id="{3D7C60A0-11C2-4545-B26D-590345A55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296"/>
                <a:ext cx="182" cy="227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27" name="Oval 23">
                <a:extLst>
                  <a:ext uri="{FF2B5EF4-FFF2-40B4-BE49-F238E27FC236}">
                    <a16:creationId xmlns:a16="http://schemas.microsoft.com/office/drawing/2014/main" id="{6D963D9A-2B62-44B2-B1F1-C8AEB2B87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4" y="2659"/>
                <a:ext cx="182" cy="227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</p:grpSp>
        <p:grpSp>
          <p:nvGrpSpPr>
            <p:cNvPr id="128" name="Group 91">
              <a:extLst>
                <a:ext uri="{FF2B5EF4-FFF2-40B4-BE49-F238E27FC236}">
                  <a16:creationId xmlns:a16="http://schemas.microsoft.com/office/drawing/2014/main" id="{8B66200F-F655-4EFE-AA30-D288F5643E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7969" y="2621753"/>
              <a:ext cx="4320117" cy="3660776"/>
              <a:chOff x="3243" y="1570"/>
              <a:chExt cx="2041" cy="2306"/>
            </a:xfrm>
          </p:grpSpPr>
          <p:sp>
            <p:nvSpPr>
              <p:cNvPr id="129" name="Line 55">
                <a:extLst>
                  <a:ext uri="{FF2B5EF4-FFF2-40B4-BE49-F238E27FC236}">
                    <a16:creationId xmlns:a16="http://schemas.microsoft.com/office/drawing/2014/main" id="{1BC3137D-2E19-40CC-A9A3-1FE43D9CC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96" y="1706"/>
                <a:ext cx="635" cy="454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30" name="Line 56">
                <a:extLst>
                  <a:ext uri="{FF2B5EF4-FFF2-40B4-BE49-F238E27FC236}">
                    <a16:creationId xmlns:a16="http://schemas.microsoft.com/office/drawing/2014/main" id="{32D1CFCF-3D2C-49DB-9235-3E61C1267D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1706"/>
                <a:ext cx="680" cy="454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31" name="Line 57">
                <a:extLst>
                  <a:ext uri="{FF2B5EF4-FFF2-40B4-BE49-F238E27FC236}">
                    <a16:creationId xmlns:a16="http://schemas.microsoft.com/office/drawing/2014/main" id="{41ADE52D-D7D7-4F7E-96FE-BC3C06BCD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70" y="2251"/>
                <a:ext cx="181" cy="1043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32" name="Line 58">
                <a:extLst>
                  <a:ext uri="{FF2B5EF4-FFF2-40B4-BE49-F238E27FC236}">
                    <a16:creationId xmlns:a16="http://schemas.microsoft.com/office/drawing/2014/main" id="{D9CBE606-DDE0-4517-ACDA-1DCB4385A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" y="2251"/>
                <a:ext cx="181" cy="680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33" name="Line 62">
                <a:extLst>
                  <a:ext uri="{FF2B5EF4-FFF2-40B4-BE49-F238E27FC236}">
                    <a16:creationId xmlns:a16="http://schemas.microsoft.com/office/drawing/2014/main" id="{73DF2B02-2394-43C2-9303-AA47CC70C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96" y="2251"/>
                <a:ext cx="181" cy="1043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34" name="Line 63">
                <a:extLst>
                  <a:ext uri="{FF2B5EF4-FFF2-40B4-BE49-F238E27FC236}">
                    <a16:creationId xmlns:a16="http://schemas.microsoft.com/office/drawing/2014/main" id="{316CEE50-AEFC-4A4A-A8C1-75D89880F5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7" y="2251"/>
                <a:ext cx="181" cy="725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35" name="Line 64">
                <a:extLst>
                  <a:ext uri="{FF2B5EF4-FFF2-40B4-BE49-F238E27FC236}">
                    <a16:creationId xmlns:a16="http://schemas.microsoft.com/office/drawing/2014/main" id="{F63735D4-43F0-42A1-A52A-8EB95CDE1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7" y="1706"/>
                <a:ext cx="0" cy="454"/>
              </a:xfrm>
              <a:prstGeom prst="line">
                <a:avLst/>
              </a:prstGeom>
              <a:noFill/>
              <a:ln w="38100">
                <a:solidFill>
                  <a:sysClr val="windowText" lastClr="000000"/>
                </a:solidFill>
                <a:round/>
                <a:headEnd/>
                <a:tailEnd type="triangle" w="med" len="lg"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36" name="Text Box 66">
                <a:extLst>
                  <a:ext uri="{FF2B5EF4-FFF2-40B4-BE49-F238E27FC236}">
                    <a16:creationId xmlns:a16="http://schemas.microsoft.com/office/drawing/2014/main" id="{3444AC6C-A48B-4659-BF47-63957FCF31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8" y="1979"/>
                <a:ext cx="408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ab</a:t>
                </a:r>
              </a:p>
            </p:txBody>
          </p:sp>
          <p:sp>
            <p:nvSpPr>
              <p:cNvPr id="137" name="Text Box 67">
                <a:extLst>
                  <a:ext uri="{FF2B5EF4-FFF2-40B4-BE49-F238E27FC236}">
                    <a16:creationId xmlns:a16="http://schemas.microsoft.com/office/drawing/2014/main" id="{390FDCA3-C9AB-4417-BBF5-71FA6E373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3385"/>
                <a:ext cx="68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ababc</a:t>
                </a:r>
                <a:endPara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Lucida Fax" panose="020606020505050202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38" name="Text Box 68">
                <a:extLst>
                  <a:ext uri="{FF2B5EF4-FFF2-40B4-BE49-F238E27FC236}">
                    <a16:creationId xmlns:a16="http://schemas.microsoft.com/office/drawing/2014/main" id="{37D266BE-BBC7-49F7-8EF6-AEA61A6CC8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7" y="1706"/>
                <a:ext cx="408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ab</a:t>
                </a:r>
              </a:p>
            </p:txBody>
          </p:sp>
          <p:sp>
            <p:nvSpPr>
              <p:cNvPr id="139" name="Text Box 69">
                <a:extLst>
                  <a:ext uri="{FF2B5EF4-FFF2-40B4-BE49-F238E27FC236}">
                    <a16:creationId xmlns:a16="http://schemas.microsoft.com/office/drawing/2014/main" id="{6A83E09C-1E2D-4B6B-A732-39DC8EF711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2568"/>
                <a:ext cx="408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abc</a:t>
                </a:r>
              </a:p>
            </p:txBody>
          </p:sp>
          <p:sp>
            <p:nvSpPr>
              <p:cNvPr id="140" name="Text Box 70">
                <a:extLst>
                  <a:ext uri="{FF2B5EF4-FFF2-40B4-BE49-F238E27FC236}">
                    <a16:creationId xmlns:a16="http://schemas.microsoft.com/office/drawing/2014/main" id="{E0747C5E-3D77-4D5F-A748-8A9DA5742B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2" y="2432"/>
                <a:ext cx="2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41" name="Text Box 71">
                <a:extLst>
                  <a:ext uri="{FF2B5EF4-FFF2-40B4-BE49-F238E27FC236}">
                    <a16:creationId xmlns:a16="http://schemas.microsoft.com/office/drawing/2014/main" id="{C474136E-CE56-42DD-81F2-BACD41199B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5" y="1797"/>
                <a:ext cx="408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42" name="Text Box 72">
                <a:extLst>
                  <a:ext uri="{FF2B5EF4-FFF2-40B4-BE49-F238E27FC236}">
                    <a16:creationId xmlns:a16="http://schemas.microsoft.com/office/drawing/2014/main" id="{A4565C2A-4B7F-48BF-BE6A-486D514835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4" y="1706"/>
                <a:ext cx="2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43" name="Text Box 73">
                <a:extLst>
                  <a:ext uri="{FF2B5EF4-FFF2-40B4-BE49-F238E27FC236}">
                    <a16:creationId xmlns:a16="http://schemas.microsoft.com/office/drawing/2014/main" id="{208BA2B6-14C0-47B6-AC19-0E8F0CBA72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8" y="2568"/>
                <a:ext cx="408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abc</a:t>
                </a:r>
              </a:p>
            </p:txBody>
          </p:sp>
          <p:sp>
            <p:nvSpPr>
              <p:cNvPr id="144" name="Text Box 74">
                <a:extLst>
                  <a:ext uri="{FF2B5EF4-FFF2-40B4-BE49-F238E27FC236}">
                    <a16:creationId xmlns:a16="http://schemas.microsoft.com/office/drawing/2014/main" id="{F324C906-F4C0-4BD3-A160-4AA9F5D476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7" y="2432"/>
                <a:ext cx="24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45" name="Text Box 75">
                <a:extLst>
                  <a:ext uri="{FF2B5EF4-FFF2-40B4-BE49-F238E27FC236}">
                    <a16:creationId xmlns:a16="http://schemas.microsoft.com/office/drawing/2014/main" id="{00E93D83-CD28-41AA-827B-BB613D6A25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1" y="3064"/>
                <a:ext cx="409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abc</a:t>
                </a:r>
                <a:endPara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Lucida Fax" panose="02060602050505020204" pitchFamily="18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46" name="Text Box 76">
                <a:extLst>
                  <a:ext uri="{FF2B5EF4-FFF2-40B4-BE49-F238E27FC236}">
                    <a16:creationId xmlns:a16="http://schemas.microsoft.com/office/drawing/2014/main" id="{E3C43936-C5F0-4EB3-BCA8-640DEE3E74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4" y="3391"/>
                <a:ext cx="680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babc</a:t>
                </a:r>
              </a:p>
            </p:txBody>
          </p:sp>
          <p:sp>
            <p:nvSpPr>
              <p:cNvPr id="147" name="Text Box 77">
                <a:extLst>
                  <a:ext uri="{FF2B5EF4-FFF2-40B4-BE49-F238E27FC236}">
                    <a16:creationId xmlns:a16="http://schemas.microsoft.com/office/drawing/2014/main" id="{63204B7F-919D-45CF-86CC-D74240BEEA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2" y="3091"/>
                <a:ext cx="31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bc</a:t>
                </a:r>
              </a:p>
            </p:txBody>
          </p:sp>
          <p:sp>
            <p:nvSpPr>
              <p:cNvPr id="148" name="Text Box 78">
                <a:extLst>
                  <a:ext uri="{FF2B5EF4-FFF2-40B4-BE49-F238E27FC236}">
                    <a16:creationId xmlns:a16="http://schemas.microsoft.com/office/drawing/2014/main" id="{15AB2608-4915-486A-8B2C-66B265F9B9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57" y="2251"/>
                <a:ext cx="227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C000">
                        <a:lumMod val="75000"/>
                      </a:srgbClr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c</a:t>
                </a:r>
              </a:p>
            </p:txBody>
          </p:sp>
          <p:sp>
            <p:nvSpPr>
              <p:cNvPr id="149" name="Text Box 79">
                <a:extLst>
                  <a:ext uri="{FF2B5EF4-FFF2-40B4-BE49-F238E27FC236}">
                    <a16:creationId xmlns:a16="http://schemas.microsoft.com/office/drawing/2014/main" id="{0FF26FF0-D6C0-4E90-A0DE-A5201CF817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05" y="2024"/>
                <a:ext cx="408" cy="2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600" b="1" i="0" u="none" strike="noStrike" kern="0" cap="none" spc="0" normalizeH="0" baseline="0" noProof="0">
                    <a:ln>
                      <a:noFill/>
                    </a:ln>
                    <a:solidFill>
                      <a:srgbClr val="7030A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Lucida Fax" panose="02060602050505020204" pitchFamily="18" charset="0"/>
                    <a:ea typeface="新細明體" panose="02020500000000000000" pitchFamily="18" charset="-120"/>
                  </a:rPr>
                  <a:t>b</a:t>
                </a:r>
              </a:p>
            </p:txBody>
          </p:sp>
          <p:sp>
            <p:nvSpPr>
              <p:cNvPr id="150" name="Text Box 81">
                <a:extLst>
                  <a:ext uri="{FF2B5EF4-FFF2-40B4-BE49-F238E27FC236}">
                    <a16:creationId xmlns:a16="http://schemas.microsoft.com/office/drawing/2014/main" id="{F3F89F7C-6C0C-4A7B-B8CA-D651C2F77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7" y="3555"/>
                <a:ext cx="766" cy="3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PMingLiU" pitchFamily="18" charset="-120"/>
                  </a:rPr>
                  <a:t>Suffix Tree</a:t>
                </a:r>
              </a:p>
            </p:txBody>
          </p:sp>
          <p:sp>
            <p:nvSpPr>
              <p:cNvPr id="151" name="Oval 50">
                <a:extLst>
                  <a:ext uri="{FF2B5EF4-FFF2-40B4-BE49-F238E27FC236}">
                    <a16:creationId xmlns:a16="http://schemas.microsoft.com/office/drawing/2014/main" id="{A39D7AA1-F7F1-48EB-8BD9-5AAEFE61C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" y="1570"/>
                <a:ext cx="170" cy="227"/>
              </a:xfrm>
              <a:prstGeom prst="ellipse">
                <a:avLst/>
              </a:prstGeom>
              <a:solidFill>
                <a:srgbClr val="5B9BD5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52" name="Oval 51">
                <a:extLst>
                  <a:ext uri="{FF2B5EF4-FFF2-40B4-BE49-F238E27FC236}">
                    <a16:creationId xmlns:a16="http://schemas.microsoft.com/office/drawing/2014/main" id="{41711333-9B5D-4D66-B505-35AD7D611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7" y="2115"/>
                <a:ext cx="170" cy="227"/>
              </a:xfrm>
              <a:prstGeom prst="ellipse">
                <a:avLst/>
              </a:prstGeom>
              <a:solidFill>
                <a:srgbClr val="5B9BD5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53" name="Oval 52">
                <a:extLst>
                  <a:ext uri="{FF2B5EF4-FFF2-40B4-BE49-F238E27FC236}">
                    <a16:creationId xmlns:a16="http://schemas.microsoft.com/office/drawing/2014/main" id="{6BBE426E-BE3D-44DD-AD91-FD68AA20E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2115"/>
                <a:ext cx="170" cy="227"/>
              </a:xfrm>
              <a:prstGeom prst="ellipse">
                <a:avLst/>
              </a:prstGeom>
              <a:solidFill>
                <a:srgbClr val="5B9BD5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54" name="Oval 53">
                <a:extLst>
                  <a:ext uri="{FF2B5EF4-FFF2-40B4-BE49-F238E27FC236}">
                    <a16:creationId xmlns:a16="http://schemas.microsoft.com/office/drawing/2014/main" id="{9B8B1E6B-69C8-49FB-BF75-4D63D1826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2886"/>
                <a:ext cx="170" cy="227"/>
              </a:xfrm>
              <a:prstGeom prst="ellipse">
                <a:avLst/>
              </a:prstGeom>
              <a:solidFill>
                <a:srgbClr val="5B9BD5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55" name="Oval 54">
                <a:extLst>
                  <a:ext uri="{FF2B5EF4-FFF2-40B4-BE49-F238E27FC236}">
                    <a16:creationId xmlns:a16="http://schemas.microsoft.com/office/drawing/2014/main" id="{EC41D963-E36E-4EFF-BB24-F40B34AE4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3249"/>
                <a:ext cx="170" cy="227"/>
              </a:xfrm>
              <a:prstGeom prst="ellipse">
                <a:avLst/>
              </a:prstGeom>
              <a:solidFill>
                <a:srgbClr val="5B9BD5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56" name="Oval 59">
                <a:extLst>
                  <a:ext uri="{FF2B5EF4-FFF2-40B4-BE49-F238E27FC236}">
                    <a16:creationId xmlns:a16="http://schemas.microsoft.com/office/drawing/2014/main" id="{8EB140CC-C83A-44A1-9B72-DE6DBF7C2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6" y="2115"/>
                <a:ext cx="170" cy="227"/>
              </a:xfrm>
              <a:prstGeom prst="ellipse">
                <a:avLst/>
              </a:prstGeom>
              <a:solidFill>
                <a:srgbClr val="5B9BD5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57" name="Oval 60">
                <a:extLst>
                  <a:ext uri="{FF2B5EF4-FFF2-40B4-BE49-F238E27FC236}">
                    <a16:creationId xmlns:a16="http://schemas.microsoft.com/office/drawing/2014/main" id="{5879B140-DB90-416E-9418-643C22F7F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7" y="2931"/>
                <a:ext cx="170" cy="227"/>
              </a:xfrm>
              <a:prstGeom prst="ellipse">
                <a:avLst/>
              </a:prstGeom>
              <a:solidFill>
                <a:srgbClr val="5B9BD5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  <p:sp>
            <p:nvSpPr>
              <p:cNvPr id="158" name="Oval 61">
                <a:extLst>
                  <a:ext uri="{FF2B5EF4-FFF2-40B4-BE49-F238E27FC236}">
                    <a16:creationId xmlns:a16="http://schemas.microsoft.com/office/drawing/2014/main" id="{322C9636-083C-404B-99D9-5DC03A690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5" y="3249"/>
                <a:ext cx="170" cy="227"/>
              </a:xfrm>
              <a:prstGeom prst="ellipse">
                <a:avLst/>
              </a:prstGeom>
              <a:solidFill>
                <a:srgbClr val="5B9BD5"/>
              </a:solidFill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 Light" panose="020F03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27763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DF80D-326B-4137-A767-305FA3A9E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Application: Suffix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EA843-E556-4A06-B673-8CCEFE350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can easily compute common prefix among all suffixes</a:t>
            </a:r>
          </a:p>
          <a:p>
            <a:r>
              <a:rPr lang="en-US" altLang="zh-CN" dirty="0"/>
              <a:t>Example:</a:t>
            </a:r>
            <a:endParaRPr lang="en-US" altLang="zh-CN" sz="2800" b="1" dirty="0">
              <a:solidFill>
                <a:srgbClr val="80008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320239-FA00-4876-8E4B-A91CE8D459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62" name="Oval 89">
            <a:extLst>
              <a:ext uri="{FF2B5EF4-FFF2-40B4-BE49-F238E27FC236}">
                <a16:creationId xmlns:a16="http://schemas.microsoft.com/office/drawing/2014/main" id="{DACD4B2F-7B2F-4BAC-8832-6E52FC854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210" y="5670301"/>
            <a:ext cx="304800" cy="306000"/>
          </a:xfrm>
          <a:prstGeom prst="ellipse">
            <a:avLst/>
          </a:prstGeom>
          <a:solidFill>
            <a:srgbClr val="5B9BD5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17" tIns="60958" rIns="121917" bIns="6095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3" name="Oval 90">
            <a:extLst>
              <a:ext uri="{FF2B5EF4-FFF2-40B4-BE49-F238E27FC236}">
                <a16:creationId xmlns:a16="http://schemas.microsoft.com/office/drawing/2014/main" id="{289E3E4C-2515-42B7-B647-8B03C5767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410" y="5670301"/>
            <a:ext cx="304800" cy="306000"/>
          </a:xfrm>
          <a:prstGeom prst="ellipse">
            <a:avLst/>
          </a:prstGeom>
          <a:solidFill>
            <a:srgbClr val="5B9BD5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17" tIns="60958" rIns="121917" bIns="6095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4" name="Oval 91">
            <a:extLst>
              <a:ext uri="{FF2B5EF4-FFF2-40B4-BE49-F238E27FC236}">
                <a16:creationId xmlns:a16="http://schemas.microsoft.com/office/drawing/2014/main" id="{7621AAC2-5C90-4558-A287-366E076D6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566" y="4796814"/>
            <a:ext cx="304800" cy="306000"/>
          </a:xfrm>
          <a:prstGeom prst="ellipse">
            <a:avLst/>
          </a:prstGeom>
          <a:solidFill>
            <a:srgbClr val="5B9BD5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17" tIns="60958" rIns="121917" bIns="6095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5" name="Oval 92">
            <a:extLst>
              <a:ext uri="{FF2B5EF4-FFF2-40B4-BE49-F238E27FC236}">
                <a16:creationId xmlns:a16="http://schemas.microsoft.com/office/drawing/2014/main" id="{41D68942-F245-476F-BC2C-8D638FC3D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6010" y="4755901"/>
            <a:ext cx="304800" cy="306000"/>
          </a:xfrm>
          <a:prstGeom prst="ellipse">
            <a:avLst/>
          </a:prstGeom>
          <a:solidFill>
            <a:srgbClr val="5B9BD5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17" tIns="60958" rIns="121917" bIns="6095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6" name="Oval 93">
            <a:extLst>
              <a:ext uri="{FF2B5EF4-FFF2-40B4-BE49-F238E27FC236}">
                <a16:creationId xmlns:a16="http://schemas.microsoft.com/office/drawing/2014/main" id="{38C4496F-7B15-49FC-999B-95FAA911F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9210" y="4755901"/>
            <a:ext cx="304800" cy="306000"/>
          </a:xfrm>
          <a:prstGeom prst="ellipse">
            <a:avLst/>
          </a:prstGeom>
          <a:solidFill>
            <a:srgbClr val="5B9BD5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17" tIns="60958" rIns="121917" bIns="6095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7" name="Oval 94">
            <a:extLst>
              <a:ext uri="{FF2B5EF4-FFF2-40B4-BE49-F238E27FC236}">
                <a16:creationId xmlns:a16="http://schemas.microsoft.com/office/drawing/2014/main" id="{B48AD726-AE95-4314-9852-B9C5145E1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610" y="4755901"/>
            <a:ext cx="304800" cy="306000"/>
          </a:xfrm>
          <a:prstGeom prst="ellipse">
            <a:avLst/>
          </a:prstGeom>
          <a:solidFill>
            <a:srgbClr val="5B9BD5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17" tIns="60958" rIns="121917" bIns="6095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8" name="Line 95">
            <a:extLst>
              <a:ext uri="{FF2B5EF4-FFF2-40B4-BE49-F238E27FC236}">
                <a16:creationId xmlns:a16="http://schemas.microsoft.com/office/drawing/2014/main" id="{37DCE168-58B7-4601-BD0F-8E36911FC4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6744" y="2912814"/>
            <a:ext cx="1016000" cy="83820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9" name="Line 96">
            <a:extLst>
              <a:ext uri="{FF2B5EF4-FFF2-40B4-BE49-F238E27FC236}">
                <a16:creationId xmlns:a16="http://schemas.microsoft.com/office/drawing/2014/main" id="{798BD613-7AD5-4A4F-9291-84CFDAB680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5610" y="2760415"/>
            <a:ext cx="2785534" cy="1004886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0" name="Line 97">
            <a:extLst>
              <a:ext uri="{FF2B5EF4-FFF2-40B4-BE49-F238E27FC236}">
                <a16:creationId xmlns:a16="http://schemas.microsoft.com/office/drawing/2014/main" id="{F5EE6C2F-E5B4-44DE-B614-A3AAB4E1A2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6410" y="3917701"/>
            <a:ext cx="1016000" cy="68580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71" name="Text Box 98">
            <a:extLst>
              <a:ext uri="{FF2B5EF4-FFF2-40B4-BE49-F238E27FC236}">
                <a16:creationId xmlns:a16="http://schemas.microsoft.com/office/drawing/2014/main" id="{001C021F-FD07-4FA1-A7E5-80379FA0AE1D}"/>
              </a:ext>
            </a:extLst>
          </p:cNvPr>
          <p:cNvSpPr txBox="1">
            <a:spLocks noChangeArrowheads="1"/>
          </p:cNvSpPr>
          <p:nvPr/>
        </p:nvSpPr>
        <p:spPr bwMode="auto">
          <a:xfrm rot="7916398">
            <a:off x="5832556" y="2918372"/>
            <a:ext cx="523214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10800000" vert="eaVert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zh-CN" sz="18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2" name="Text Box 99">
            <a:extLst>
              <a:ext uri="{FF2B5EF4-FFF2-40B4-BE49-F238E27FC236}">
                <a16:creationId xmlns:a16="http://schemas.microsoft.com/office/drawing/2014/main" id="{A2C473D5-75EE-4A03-AFD6-77E4E7A31D9B}"/>
              </a:ext>
            </a:extLst>
          </p:cNvPr>
          <p:cNvSpPr txBox="1">
            <a:spLocks noChangeArrowheads="1"/>
          </p:cNvSpPr>
          <p:nvPr/>
        </p:nvSpPr>
        <p:spPr bwMode="auto">
          <a:xfrm rot="-3840000">
            <a:off x="4818643" y="4056644"/>
            <a:ext cx="550786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>
                <a:solidFill>
                  <a:prstClr val="black"/>
                </a:solidFill>
                <a:latin typeface="Lucida Fax" panose="02060602050505020204" pitchFamily="18" charset="0"/>
              </a:rPr>
              <a:t>M$</a:t>
            </a:r>
          </a:p>
        </p:txBody>
      </p:sp>
      <p:sp>
        <p:nvSpPr>
          <p:cNvPr id="73" name="Text Box 100">
            <a:extLst>
              <a:ext uri="{FF2B5EF4-FFF2-40B4-BE49-F238E27FC236}">
                <a16:creationId xmlns:a16="http://schemas.microsoft.com/office/drawing/2014/main" id="{7217C251-E365-4091-A90F-190272754FBB}"/>
              </a:ext>
            </a:extLst>
          </p:cNvPr>
          <p:cNvSpPr txBox="1">
            <a:spLocks noChangeArrowheads="1"/>
          </p:cNvSpPr>
          <p:nvPr/>
        </p:nvSpPr>
        <p:spPr bwMode="auto">
          <a:xfrm rot="3755257">
            <a:off x="5543630" y="4188406"/>
            <a:ext cx="1092601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>
                <a:solidFill>
                  <a:prstClr val="black"/>
                </a:solidFill>
                <a:latin typeface="Lucida Fax" panose="02060602050505020204" pitchFamily="18" charset="0"/>
              </a:rPr>
              <a:t>YALAM$</a:t>
            </a:r>
          </a:p>
        </p:txBody>
      </p:sp>
      <p:sp>
        <p:nvSpPr>
          <p:cNvPr id="74" name="Text Box 101">
            <a:extLst>
              <a:ext uri="{FF2B5EF4-FFF2-40B4-BE49-F238E27FC236}">
                <a16:creationId xmlns:a16="http://schemas.microsoft.com/office/drawing/2014/main" id="{0EAF79A1-66D0-4AA9-B261-7045E43B9C44}"/>
              </a:ext>
            </a:extLst>
          </p:cNvPr>
          <p:cNvSpPr txBox="1">
            <a:spLocks noChangeArrowheads="1"/>
          </p:cNvSpPr>
          <p:nvPr/>
        </p:nvSpPr>
        <p:spPr bwMode="auto">
          <a:xfrm rot="-3840000">
            <a:off x="2987727" y="4213806"/>
            <a:ext cx="550786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>
                <a:solidFill>
                  <a:prstClr val="black"/>
                </a:solidFill>
                <a:latin typeface="Lucida Fax" panose="02060602050505020204" pitchFamily="18" charset="0"/>
              </a:rPr>
              <a:t>M$</a:t>
            </a:r>
          </a:p>
        </p:txBody>
      </p:sp>
      <p:sp>
        <p:nvSpPr>
          <p:cNvPr id="75" name="Text Box 102">
            <a:extLst>
              <a:ext uri="{FF2B5EF4-FFF2-40B4-BE49-F238E27FC236}">
                <a16:creationId xmlns:a16="http://schemas.microsoft.com/office/drawing/2014/main" id="{3993245A-2FCC-4B03-B910-2323DCAD03FE}"/>
              </a:ext>
            </a:extLst>
          </p:cNvPr>
          <p:cNvSpPr txBox="1">
            <a:spLocks noChangeArrowheads="1"/>
          </p:cNvSpPr>
          <p:nvPr/>
        </p:nvSpPr>
        <p:spPr bwMode="auto">
          <a:xfrm rot="3631093">
            <a:off x="3692125" y="4132745"/>
            <a:ext cx="1092601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>
                <a:solidFill>
                  <a:prstClr val="black"/>
                </a:solidFill>
                <a:latin typeface="Lucida Fax" panose="02060602050505020204" pitchFamily="18" charset="0"/>
              </a:rPr>
              <a:t>YALAM$</a:t>
            </a:r>
          </a:p>
        </p:txBody>
      </p:sp>
      <p:sp>
        <p:nvSpPr>
          <p:cNvPr id="76" name="Text Box 103">
            <a:extLst>
              <a:ext uri="{FF2B5EF4-FFF2-40B4-BE49-F238E27FC236}">
                <a16:creationId xmlns:a16="http://schemas.microsoft.com/office/drawing/2014/main" id="{0701CF89-5477-4377-ACAA-D70D977ADD93}"/>
              </a:ext>
            </a:extLst>
          </p:cNvPr>
          <p:cNvSpPr txBox="1">
            <a:spLocks noChangeArrowheads="1"/>
          </p:cNvSpPr>
          <p:nvPr/>
        </p:nvSpPr>
        <p:spPr bwMode="auto">
          <a:xfrm rot="-3840000">
            <a:off x="1561093" y="4975805"/>
            <a:ext cx="550786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>
                <a:solidFill>
                  <a:prstClr val="black"/>
                </a:solidFill>
                <a:latin typeface="Lucida Fax" panose="02060602050505020204" pitchFamily="18" charset="0"/>
              </a:rPr>
              <a:t>M$</a:t>
            </a:r>
          </a:p>
        </p:txBody>
      </p:sp>
      <p:sp>
        <p:nvSpPr>
          <p:cNvPr id="77" name="Text Box 104">
            <a:extLst>
              <a:ext uri="{FF2B5EF4-FFF2-40B4-BE49-F238E27FC236}">
                <a16:creationId xmlns:a16="http://schemas.microsoft.com/office/drawing/2014/main" id="{C2E25C58-C72A-4404-829A-3DE700017C1A}"/>
              </a:ext>
            </a:extLst>
          </p:cNvPr>
          <p:cNvSpPr txBox="1">
            <a:spLocks noChangeArrowheads="1"/>
          </p:cNvSpPr>
          <p:nvPr/>
        </p:nvSpPr>
        <p:spPr bwMode="auto">
          <a:xfrm rot="3428612">
            <a:off x="2364688" y="5043189"/>
            <a:ext cx="1092601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>
                <a:solidFill>
                  <a:prstClr val="black"/>
                </a:solidFill>
                <a:latin typeface="Lucida Fax" panose="02060602050505020204" pitchFamily="18" charset="0"/>
              </a:rPr>
              <a:t>YALAM$</a:t>
            </a:r>
          </a:p>
        </p:txBody>
      </p:sp>
      <p:sp>
        <p:nvSpPr>
          <p:cNvPr id="78" name="Text Box 105">
            <a:extLst>
              <a:ext uri="{FF2B5EF4-FFF2-40B4-BE49-F238E27FC236}">
                <a16:creationId xmlns:a16="http://schemas.microsoft.com/office/drawing/2014/main" id="{CBDB0FBA-588E-4930-B8BF-5E339F8DBFFE}"/>
              </a:ext>
            </a:extLst>
          </p:cNvPr>
          <p:cNvSpPr txBox="1">
            <a:spLocks noChangeArrowheads="1"/>
          </p:cNvSpPr>
          <p:nvPr/>
        </p:nvSpPr>
        <p:spPr bwMode="auto">
          <a:xfrm rot="-1791957">
            <a:off x="4981600" y="2857287"/>
            <a:ext cx="392089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>
                <a:solidFill>
                  <a:prstClr val="black"/>
                </a:solidFill>
                <a:latin typeface="Lucida Fax" panose="02060602050505020204" pitchFamily="18" charset="0"/>
              </a:rPr>
              <a:t>A</a:t>
            </a:r>
          </a:p>
        </p:txBody>
      </p:sp>
      <p:sp>
        <p:nvSpPr>
          <p:cNvPr id="79" name="Text Box 106">
            <a:extLst>
              <a:ext uri="{FF2B5EF4-FFF2-40B4-BE49-F238E27FC236}">
                <a16:creationId xmlns:a16="http://schemas.microsoft.com/office/drawing/2014/main" id="{F04C5754-9A1E-4948-A5D8-F8D2C7343AF7}"/>
              </a:ext>
            </a:extLst>
          </p:cNvPr>
          <p:cNvSpPr txBox="1">
            <a:spLocks noChangeArrowheads="1"/>
          </p:cNvSpPr>
          <p:nvPr/>
        </p:nvSpPr>
        <p:spPr bwMode="auto">
          <a:xfrm rot="-2435450">
            <a:off x="2685772" y="3919324"/>
            <a:ext cx="509108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>
                <a:solidFill>
                  <a:prstClr val="black"/>
                </a:solidFill>
                <a:latin typeface="Lucida Fax" panose="02060602050505020204" pitchFamily="18" charset="0"/>
              </a:rPr>
              <a:t>LA</a:t>
            </a:r>
          </a:p>
        </p:txBody>
      </p:sp>
      <p:sp>
        <p:nvSpPr>
          <p:cNvPr id="80" name="Line 107">
            <a:extLst>
              <a:ext uri="{FF2B5EF4-FFF2-40B4-BE49-F238E27FC236}">
                <a16:creationId xmlns:a16="http://schemas.microsoft.com/office/drawing/2014/main" id="{DCF2F346-845A-417E-B304-4A079EA37F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44810" y="3993901"/>
            <a:ext cx="508000" cy="76200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1" name="Line 108">
            <a:extLst>
              <a:ext uri="{FF2B5EF4-FFF2-40B4-BE49-F238E27FC236}">
                <a16:creationId xmlns:a16="http://schemas.microsoft.com/office/drawing/2014/main" id="{62C26313-07A9-4D43-9A21-ED3A864FA6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4410" y="3993901"/>
            <a:ext cx="508000" cy="76200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2" name="Line 109">
            <a:extLst>
              <a:ext uri="{FF2B5EF4-FFF2-40B4-BE49-F238E27FC236}">
                <a16:creationId xmlns:a16="http://schemas.microsoft.com/office/drawing/2014/main" id="{890F1BD4-CFF2-4511-8FB9-A9AB9A1EE1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944" y="3979613"/>
            <a:ext cx="398160" cy="835323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3" name="Line 110">
            <a:extLst>
              <a:ext uri="{FF2B5EF4-FFF2-40B4-BE49-F238E27FC236}">
                <a16:creationId xmlns:a16="http://schemas.microsoft.com/office/drawing/2014/main" id="{9FAF7235-A90C-426E-86F7-2CAE1E3D6B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9210" y="3993901"/>
            <a:ext cx="304800" cy="76200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4" name="Line 111">
            <a:extLst>
              <a:ext uri="{FF2B5EF4-FFF2-40B4-BE49-F238E27FC236}">
                <a16:creationId xmlns:a16="http://schemas.microsoft.com/office/drawing/2014/main" id="{03E1C97C-2734-4189-80F5-D772209D1D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3611" y="4832101"/>
            <a:ext cx="609600" cy="83820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5" name="Line 112">
            <a:extLst>
              <a:ext uri="{FF2B5EF4-FFF2-40B4-BE49-F238E27FC236}">
                <a16:creationId xmlns:a16="http://schemas.microsoft.com/office/drawing/2014/main" id="{E0CDE688-F7BC-4C30-B6D9-31B09C5218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6410" y="4832101"/>
            <a:ext cx="508000" cy="83820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6" name="Text Box 113">
            <a:extLst>
              <a:ext uri="{FF2B5EF4-FFF2-40B4-BE49-F238E27FC236}">
                <a16:creationId xmlns:a16="http://schemas.microsoft.com/office/drawing/2014/main" id="{403FE198-BE12-4A52-97AB-783C02A27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7875" y="3209635"/>
            <a:ext cx="509108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>
                <a:solidFill>
                  <a:prstClr val="black"/>
                </a:solidFill>
                <a:latin typeface="Lucida Fax" panose="02060602050505020204" pitchFamily="18" charset="0"/>
              </a:rPr>
              <a:t>LA</a:t>
            </a:r>
          </a:p>
        </p:txBody>
      </p:sp>
      <p:sp>
        <p:nvSpPr>
          <p:cNvPr id="87" name="Text Box 114">
            <a:extLst>
              <a:ext uri="{FF2B5EF4-FFF2-40B4-BE49-F238E27FC236}">
                <a16:creationId xmlns:a16="http://schemas.microsoft.com/office/drawing/2014/main" id="{90877325-CCE3-46C4-B8CC-F44D3522F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9244" y="5891281"/>
            <a:ext cx="401707" cy="4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prstClr val="black"/>
                </a:solidFill>
                <a:latin typeface="Calibri" panose="020F0502020204030204"/>
              </a:rPr>
              <a:t>5</a:t>
            </a:r>
          </a:p>
        </p:txBody>
      </p:sp>
      <p:sp>
        <p:nvSpPr>
          <p:cNvPr id="88" name="Text Box 115">
            <a:extLst>
              <a:ext uri="{FF2B5EF4-FFF2-40B4-BE49-F238E27FC236}">
                <a16:creationId xmlns:a16="http://schemas.microsoft.com/office/drawing/2014/main" id="{5987BBB0-EAC9-4FA9-8C1F-42A6DE2FC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210" y="5898901"/>
            <a:ext cx="304800" cy="4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89" name="Text Box 116">
            <a:extLst>
              <a:ext uri="{FF2B5EF4-FFF2-40B4-BE49-F238E27FC236}">
                <a16:creationId xmlns:a16="http://schemas.microsoft.com/office/drawing/2014/main" id="{3565DAE5-FD34-4583-A334-3E05D7949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6771" y="5034003"/>
            <a:ext cx="401707" cy="4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prstClr val="black"/>
                </a:solidFill>
                <a:latin typeface="Calibri" panose="020F0502020204030204"/>
              </a:rPr>
              <a:t>7</a:t>
            </a:r>
          </a:p>
        </p:txBody>
      </p:sp>
      <p:sp>
        <p:nvSpPr>
          <p:cNvPr id="90" name="Text Box 117">
            <a:extLst>
              <a:ext uri="{FF2B5EF4-FFF2-40B4-BE49-F238E27FC236}">
                <a16:creationId xmlns:a16="http://schemas.microsoft.com/office/drawing/2014/main" id="{D76C170A-E90B-4C31-A30E-274091C3F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844" y="5004982"/>
            <a:ext cx="401707" cy="4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prstClr val="black"/>
                </a:solidFill>
                <a:latin typeface="Calibri" panose="020F0502020204030204"/>
              </a:rPr>
              <a:t>3</a:t>
            </a:r>
          </a:p>
        </p:txBody>
      </p:sp>
      <p:sp>
        <p:nvSpPr>
          <p:cNvPr id="91" name="Text Box 118">
            <a:extLst>
              <a:ext uri="{FF2B5EF4-FFF2-40B4-BE49-F238E27FC236}">
                <a16:creationId xmlns:a16="http://schemas.microsoft.com/office/drawing/2014/main" id="{287528FE-BD90-4547-BD4E-0CE01D45A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444" y="4976880"/>
            <a:ext cx="401707" cy="4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prstClr val="black"/>
                </a:solidFill>
                <a:latin typeface="Calibri" panose="020F0502020204030204"/>
              </a:rPr>
              <a:t>6</a:t>
            </a:r>
          </a:p>
        </p:txBody>
      </p:sp>
      <p:sp>
        <p:nvSpPr>
          <p:cNvPr id="92" name="Text Box 119">
            <a:extLst>
              <a:ext uri="{FF2B5EF4-FFF2-40B4-BE49-F238E27FC236}">
                <a16:creationId xmlns:a16="http://schemas.microsoft.com/office/drawing/2014/main" id="{FF7BAEBA-49F2-42A5-8794-E24F436A4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611" y="4938780"/>
            <a:ext cx="401707" cy="4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prstClr val="black"/>
                </a:solidFill>
                <a:latin typeface="Calibri" panose="020F0502020204030204"/>
              </a:rPr>
              <a:t>2</a:t>
            </a:r>
          </a:p>
        </p:txBody>
      </p:sp>
      <p:cxnSp>
        <p:nvCxnSpPr>
          <p:cNvPr id="93" name="AutoShape 120">
            <a:extLst>
              <a:ext uri="{FF2B5EF4-FFF2-40B4-BE49-F238E27FC236}">
                <a16:creationId xmlns:a16="http://schemas.microsoft.com/office/drawing/2014/main" id="{F2251377-FAFE-4FED-9AEF-E6105C83943F}"/>
              </a:ext>
            </a:extLst>
          </p:cNvPr>
          <p:cNvCxnSpPr>
            <a:cxnSpLocks noChangeShapeType="1"/>
            <a:stCxn id="84" idx="0"/>
            <a:endCxn id="70" idx="1"/>
          </p:cNvCxnSpPr>
          <p:nvPr/>
        </p:nvCxnSpPr>
        <p:spPr bwMode="auto">
          <a:xfrm flipV="1">
            <a:off x="2303210" y="4603501"/>
            <a:ext cx="203200" cy="228600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94" name="Oval 121">
            <a:extLst>
              <a:ext uri="{FF2B5EF4-FFF2-40B4-BE49-F238E27FC236}">
                <a16:creationId xmlns:a16="http://schemas.microsoft.com/office/drawing/2014/main" id="{1F71F505-2654-4E17-8996-B63BFB67A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215" y="4579479"/>
            <a:ext cx="304800" cy="306000"/>
          </a:xfrm>
          <a:prstGeom prst="ellipse">
            <a:avLst/>
          </a:prstGeom>
          <a:solidFill>
            <a:srgbClr val="5B9BD5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17" tIns="60958" rIns="121917" bIns="6095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95" name="AutoShape 122">
            <a:extLst>
              <a:ext uri="{FF2B5EF4-FFF2-40B4-BE49-F238E27FC236}">
                <a16:creationId xmlns:a16="http://schemas.microsoft.com/office/drawing/2014/main" id="{DD06A629-3DAF-479E-8C30-F0A662AF1F16}"/>
              </a:ext>
            </a:extLst>
          </p:cNvPr>
          <p:cNvCxnSpPr>
            <a:cxnSpLocks noChangeShapeType="1"/>
            <a:stCxn id="70" idx="0"/>
            <a:endCxn id="69" idx="1"/>
          </p:cNvCxnSpPr>
          <p:nvPr/>
        </p:nvCxnSpPr>
        <p:spPr bwMode="auto">
          <a:xfrm flipV="1">
            <a:off x="3522410" y="3765301"/>
            <a:ext cx="203200" cy="152400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96" name="Oval 123">
            <a:extLst>
              <a:ext uri="{FF2B5EF4-FFF2-40B4-BE49-F238E27FC236}">
                <a16:creationId xmlns:a16="http://schemas.microsoft.com/office/drawing/2014/main" id="{198D4B66-90E9-46A8-BFB3-DA6F7DFB0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232" y="3751015"/>
            <a:ext cx="304800" cy="306000"/>
          </a:xfrm>
          <a:prstGeom prst="ellipse">
            <a:avLst/>
          </a:prstGeom>
          <a:solidFill>
            <a:srgbClr val="5B9BD5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17" tIns="60958" rIns="121917" bIns="6095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97" name="AutoShape 124">
            <a:extLst>
              <a:ext uri="{FF2B5EF4-FFF2-40B4-BE49-F238E27FC236}">
                <a16:creationId xmlns:a16="http://schemas.microsoft.com/office/drawing/2014/main" id="{5D6E5891-622F-4728-BE4C-12C68DB7481D}"/>
              </a:ext>
            </a:extLst>
          </p:cNvPr>
          <p:cNvCxnSpPr>
            <a:cxnSpLocks noChangeShapeType="1"/>
            <a:stCxn id="80" idx="0"/>
          </p:cNvCxnSpPr>
          <p:nvPr/>
        </p:nvCxnSpPr>
        <p:spPr bwMode="auto">
          <a:xfrm flipV="1">
            <a:off x="5452810" y="3751016"/>
            <a:ext cx="143934" cy="242887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98" name="Oval 125">
            <a:extLst>
              <a:ext uri="{FF2B5EF4-FFF2-40B4-BE49-F238E27FC236}">
                <a16:creationId xmlns:a16="http://schemas.microsoft.com/office/drawing/2014/main" id="{CAB7B408-E848-411E-9BA9-923C730B9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544" y="3751015"/>
            <a:ext cx="304800" cy="306000"/>
          </a:xfrm>
          <a:prstGeom prst="ellipse">
            <a:avLst/>
          </a:prstGeom>
          <a:solidFill>
            <a:srgbClr val="5B9BD5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17" tIns="60958" rIns="121917" bIns="6095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6289EDC4-DC23-4B37-A423-24AE585FE8DA}"/>
              </a:ext>
            </a:extLst>
          </p:cNvPr>
          <p:cNvGrpSpPr/>
          <p:nvPr/>
        </p:nvGrpSpPr>
        <p:grpSpPr>
          <a:xfrm>
            <a:off x="6367294" y="2820049"/>
            <a:ext cx="2370306" cy="3055917"/>
            <a:chOff x="4327525" y="2525048"/>
            <a:chExt cx="2370306" cy="3055917"/>
          </a:xfrm>
        </p:grpSpPr>
        <p:sp>
          <p:nvSpPr>
            <p:cNvPr id="103" name="Line 19">
              <a:extLst>
                <a:ext uri="{FF2B5EF4-FFF2-40B4-BE49-F238E27FC236}">
                  <a16:creationId xmlns:a16="http://schemas.microsoft.com/office/drawing/2014/main" id="{C69D9542-BCF8-4D00-878D-412425C692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5886" y="2590798"/>
              <a:ext cx="628114" cy="1066801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</a:endParaRPr>
            </a:p>
          </p:txBody>
        </p:sp>
        <p:sp>
          <p:nvSpPr>
            <p:cNvPr id="104" name="Line 20">
              <a:extLst>
                <a:ext uri="{FF2B5EF4-FFF2-40B4-BE49-F238E27FC236}">
                  <a16:creationId xmlns:a16="http://schemas.microsoft.com/office/drawing/2014/main" id="{21CF6CD5-64D5-492F-A39A-D8D71EBF70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8220" y="2525048"/>
              <a:ext cx="1728780" cy="1132551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</a:endParaRPr>
            </a:p>
          </p:txBody>
        </p:sp>
        <p:sp>
          <p:nvSpPr>
            <p:cNvPr id="105" name="Line 38">
              <a:extLst>
                <a:ext uri="{FF2B5EF4-FFF2-40B4-BE49-F238E27FC236}">
                  <a16:creationId xmlns:a16="http://schemas.microsoft.com/office/drawing/2014/main" id="{2B6834F0-7414-487E-88CD-D386414A59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5800" y="3886200"/>
              <a:ext cx="762000" cy="11430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</a:endParaRPr>
            </a:p>
          </p:txBody>
        </p:sp>
        <p:sp>
          <p:nvSpPr>
            <p:cNvPr id="106" name="Line 39">
              <a:extLst>
                <a:ext uri="{FF2B5EF4-FFF2-40B4-BE49-F238E27FC236}">
                  <a16:creationId xmlns:a16="http://schemas.microsoft.com/office/drawing/2014/main" id="{8AF76FA2-2799-4511-A6E0-02D9A641A0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4205" y="3848099"/>
              <a:ext cx="575881" cy="1213107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</a:endParaRPr>
            </a:p>
          </p:txBody>
        </p:sp>
        <p:sp>
          <p:nvSpPr>
            <p:cNvPr id="107" name="Oval 5">
              <a:extLst>
                <a:ext uri="{FF2B5EF4-FFF2-40B4-BE49-F238E27FC236}">
                  <a16:creationId xmlns:a16="http://schemas.microsoft.com/office/drawing/2014/main" id="{7C50574B-0234-4888-88FD-EE778DF2E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3657600"/>
              <a:ext cx="288000" cy="288000"/>
            </a:xfrm>
            <a:prstGeom prst="ellipse">
              <a:avLst/>
            </a:prstGeom>
            <a:solidFill>
              <a:srgbClr val="5B9BD5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</a:endParaRPr>
            </a:p>
          </p:txBody>
        </p:sp>
        <p:sp>
          <p:nvSpPr>
            <p:cNvPr id="108" name="Oval 6">
              <a:extLst>
                <a:ext uri="{FF2B5EF4-FFF2-40B4-BE49-F238E27FC236}">
                  <a16:creationId xmlns:a16="http://schemas.microsoft.com/office/drawing/2014/main" id="{BF0BA418-8792-4B31-9C5A-33EE4D351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657600"/>
              <a:ext cx="288000" cy="288000"/>
            </a:xfrm>
            <a:prstGeom prst="ellipse">
              <a:avLst/>
            </a:prstGeom>
            <a:solidFill>
              <a:srgbClr val="5B9BD5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</a:endParaRPr>
            </a:p>
          </p:txBody>
        </p:sp>
        <p:sp>
          <p:nvSpPr>
            <p:cNvPr id="109" name="Oval 16">
              <a:extLst>
                <a:ext uri="{FF2B5EF4-FFF2-40B4-BE49-F238E27FC236}">
                  <a16:creationId xmlns:a16="http://schemas.microsoft.com/office/drawing/2014/main" id="{6D8FB46E-6844-4D99-BEA0-F3930C55B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29200"/>
              <a:ext cx="288000" cy="288000"/>
            </a:xfrm>
            <a:prstGeom prst="ellipse">
              <a:avLst/>
            </a:prstGeom>
            <a:solidFill>
              <a:srgbClr val="5B9BD5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</a:endParaRPr>
            </a:p>
          </p:txBody>
        </p:sp>
        <p:sp>
          <p:nvSpPr>
            <p:cNvPr id="110" name="Oval 17">
              <a:extLst>
                <a:ext uri="{FF2B5EF4-FFF2-40B4-BE49-F238E27FC236}">
                  <a16:creationId xmlns:a16="http://schemas.microsoft.com/office/drawing/2014/main" id="{BC973E64-49F7-464E-BBD7-B619A6452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029200"/>
              <a:ext cx="288000" cy="288000"/>
            </a:xfrm>
            <a:prstGeom prst="ellipse">
              <a:avLst/>
            </a:prstGeom>
            <a:solidFill>
              <a:srgbClr val="5B9BD5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</a:endParaRPr>
            </a:p>
          </p:txBody>
        </p:sp>
        <p:sp>
          <p:nvSpPr>
            <p:cNvPr id="111" name="Text Box 25">
              <a:extLst>
                <a:ext uri="{FF2B5EF4-FFF2-40B4-BE49-F238E27FC236}">
                  <a16:creationId xmlns:a16="http://schemas.microsoft.com/office/drawing/2014/main" id="{77C98D59-FF64-4959-9620-4C238B076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88451">
              <a:off x="5383205" y="2951330"/>
              <a:ext cx="1031051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</a:rPr>
                <a:t>YALAM$</a:t>
              </a:r>
            </a:p>
          </p:txBody>
        </p:sp>
        <p:sp>
          <p:nvSpPr>
            <p:cNvPr id="112" name="Text Box 26">
              <a:extLst>
                <a:ext uri="{FF2B5EF4-FFF2-40B4-BE49-F238E27FC236}">
                  <a16:creationId xmlns:a16="http://schemas.microsoft.com/office/drawing/2014/main" id="{2664ADCC-F46F-489F-AA0C-A0911E13F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6830" y="2961080"/>
              <a:ext cx="36099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</a:rPr>
                <a:t>M</a:t>
              </a:r>
            </a:p>
          </p:txBody>
        </p:sp>
        <p:sp>
          <p:nvSpPr>
            <p:cNvPr id="113" name="Text Box 27">
              <a:extLst>
                <a:ext uri="{FF2B5EF4-FFF2-40B4-BE49-F238E27FC236}">
                  <a16:creationId xmlns:a16="http://schemas.microsoft.com/office/drawing/2014/main" id="{1B2E05DE-0C7E-4AEE-9053-A09DE2243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457" y="4204825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</a:rPr>
                <a:t>$</a:t>
              </a:r>
            </a:p>
          </p:txBody>
        </p:sp>
        <p:sp>
          <p:nvSpPr>
            <p:cNvPr id="114" name="Text Box 28">
              <a:extLst>
                <a:ext uri="{FF2B5EF4-FFF2-40B4-BE49-F238E27FC236}">
                  <a16:creationId xmlns:a16="http://schemas.microsoft.com/office/drawing/2014/main" id="{10EB81B6-94FD-4817-BFCB-B6DC2EA00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7968011">
              <a:off x="4233091" y="4446137"/>
              <a:ext cx="143981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</a:rPr>
                <a:t>ALAYALAM$</a:t>
              </a:r>
            </a:p>
          </p:txBody>
        </p:sp>
        <p:sp>
          <p:nvSpPr>
            <p:cNvPr id="115" name="Text Box 53">
              <a:extLst>
                <a:ext uri="{FF2B5EF4-FFF2-40B4-BE49-F238E27FC236}">
                  <a16:creationId xmlns:a16="http://schemas.microsoft.com/office/drawing/2014/main" id="{A9E4D4F4-9339-4947-892C-78A39C6A2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7525" y="5219700"/>
              <a:ext cx="31290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</a:rPr>
                <a:t>0</a:t>
              </a:r>
            </a:p>
          </p:txBody>
        </p:sp>
        <p:sp>
          <p:nvSpPr>
            <p:cNvPr id="116" name="Text Box 54">
              <a:extLst>
                <a:ext uri="{FF2B5EF4-FFF2-40B4-BE49-F238E27FC236}">
                  <a16:creationId xmlns:a16="http://schemas.microsoft.com/office/drawing/2014/main" id="{291A0DC0-5BBB-4104-9EE4-8B8A5F7C6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5257800"/>
              <a:ext cx="31290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</a:rPr>
                <a:t>8</a:t>
              </a:r>
            </a:p>
          </p:txBody>
        </p:sp>
        <p:sp>
          <p:nvSpPr>
            <p:cNvPr id="117" name="Text Box 55">
              <a:extLst>
                <a:ext uri="{FF2B5EF4-FFF2-40B4-BE49-F238E27FC236}">
                  <a16:creationId xmlns:a16="http://schemas.microsoft.com/office/drawing/2014/main" id="{800EF178-93AD-41E3-8207-CC29DAD6F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4925" y="3848100"/>
              <a:ext cx="31290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</a:rPr>
                <a:t>4</a:t>
              </a:r>
            </a:p>
          </p:txBody>
        </p:sp>
      </p:grpSp>
      <p:sp>
        <p:nvSpPr>
          <p:cNvPr id="118" name="Oval 88">
            <a:extLst>
              <a:ext uri="{FF2B5EF4-FFF2-40B4-BE49-F238E27FC236}">
                <a16:creationId xmlns:a16="http://schemas.microsoft.com/office/drawing/2014/main" id="{58E89D06-AAC1-4CF3-9542-37B067991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143" y="2684215"/>
            <a:ext cx="304800" cy="306000"/>
          </a:xfrm>
          <a:prstGeom prst="ellipse">
            <a:avLst/>
          </a:prstGeom>
          <a:solidFill>
            <a:srgbClr val="5B9BD5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17" tIns="60958" rIns="121917" bIns="6095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19" name="Text Box 38">
            <a:extLst>
              <a:ext uri="{FF2B5EF4-FFF2-40B4-BE49-F238E27FC236}">
                <a16:creationId xmlns:a16="http://schemas.microsoft.com/office/drawing/2014/main" id="{4FD1707C-0EE0-454A-ACD0-766AE415F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27" y="2885181"/>
            <a:ext cx="3609315" cy="98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r>
              <a:rPr lang="en-US" altLang="zh-CN" sz="2800" b="1" dirty="0">
                <a:solidFill>
                  <a:srgbClr val="800080"/>
                </a:solidFill>
                <a:latin typeface="+mj-lt"/>
              </a:rPr>
              <a:t>M A L A Y A L A M $</a:t>
            </a:r>
          </a:p>
          <a:p>
            <a:r>
              <a:rPr lang="en-US" altLang="zh-CN" sz="2800" b="1" dirty="0">
                <a:solidFill>
                  <a:srgbClr val="800080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folHlink"/>
                </a:solidFill>
                <a:latin typeface="+mj-lt"/>
              </a:rPr>
              <a:t>0  1  2  3  4 5  6  7  8  9</a:t>
            </a:r>
          </a:p>
        </p:txBody>
      </p:sp>
      <p:graphicFrame>
        <p:nvGraphicFramePr>
          <p:cNvPr id="120" name="Group 95">
            <a:extLst>
              <a:ext uri="{FF2B5EF4-FFF2-40B4-BE49-F238E27FC236}">
                <a16:creationId xmlns:a16="http://schemas.microsoft.com/office/drawing/2014/main" id="{1B23A067-AC5B-42C3-BA80-6625C5B29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747940"/>
              </p:ext>
            </p:extLst>
          </p:nvPr>
        </p:nvGraphicFramePr>
        <p:xfrm>
          <a:off x="9312952" y="2257813"/>
          <a:ext cx="2450301" cy="3965575"/>
        </p:xfrm>
        <a:graphic>
          <a:graphicData uri="http://schemas.openxmlformats.org/drawingml/2006/table">
            <a:tbl>
              <a:tblPr/>
              <a:tblGrid>
                <a:gridCol w="380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ALAM$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ALAYALAM$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AYALAM$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LAM$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LAYALAM$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MALAYALAM$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YALAM$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1" name="Text Box 81">
            <a:extLst>
              <a:ext uri="{FF2B5EF4-FFF2-40B4-BE49-F238E27FC236}">
                <a16:creationId xmlns:a16="http://schemas.microsoft.com/office/drawing/2014/main" id="{41034E65-234D-4E16-A2D7-32154B684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1903392"/>
            <a:ext cx="40927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PMingLiU" pitchFamily="18" charset="-120"/>
              </a:rPr>
              <a:t>Suffix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PMingLiU" pitchFamily="18" charset="-120"/>
              </a:rPr>
              <a:t>Array: starting position </a:t>
            </a:r>
            <a:r>
              <a: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  <a:ea typeface="PMingLiU" pitchFamily="18" charset="-120"/>
              </a:rPr>
              <a:t>of suffix</a:t>
            </a: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579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4" grpId="0" animBg="1"/>
      <p:bldP spid="96" grpId="0" animBg="1"/>
      <p:bldP spid="98" grpId="0" animBg="1"/>
      <p:bldP spid="118" grpId="0" animBg="1"/>
      <p:bldP spid="11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2A20A-6BFE-459D-A866-56F1F849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Application: Suffix Tree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C557FC-C358-43E4-9347-DB986BC498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  <p:graphicFrame>
        <p:nvGraphicFramePr>
          <p:cNvPr id="15" name="Group 64">
            <a:extLst>
              <a:ext uri="{FF2B5EF4-FFF2-40B4-BE49-F238E27FC236}">
                <a16:creationId xmlns:a16="http://schemas.microsoft.com/office/drawing/2014/main" id="{8E9DF6B5-63B0-4483-AB41-6667286922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3164219"/>
              </p:ext>
            </p:extLst>
          </p:nvPr>
        </p:nvGraphicFramePr>
        <p:xfrm>
          <a:off x="4273927" y="3781237"/>
          <a:ext cx="6121480" cy="498475"/>
        </p:xfrm>
        <a:graphic>
          <a:graphicData uri="http://schemas.openxmlformats.org/drawingml/2006/table">
            <a:tbl>
              <a:tblPr/>
              <a:tblGrid>
                <a:gridCol w="610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0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8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30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30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30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08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98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58291" marR="158291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158291" marR="15829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158291" marR="15829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marL="158291" marR="15829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58291" marR="15829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marL="158291" marR="15829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158291" marR="15829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marL="158291" marR="15829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marL="158291" marR="15829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-</a:t>
                      </a:r>
                    </a:p>
                  </a:txBody>
                  <a:tcPr marL="158291" marR="15829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95">
            <a:extLst>
              <a:ext uri="{FF2B5EF4-FFF2-40B4-BE49-F238E27FC236}">
                <a16:creationId xmlns:a16="http://schemas.microsoft.com/office/drawing/2014/main" id="{E0682357-BDE9-4EA6-B76A-E26DA00BA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101052"/>
              </p:ext>
            </p:extLst>
          </p:nvPr>
        </p:nvGraphicFramePr>
        <p:xfrm>
          <a:off x="1678834" y="1525075"/>
          <a:ext cx="2450301" cy="3965575"/>
        </p:xfrm>
        <a:graphic>
          <a:graphicData uri="http://schemas.openxmlformats.org/drawingml/2006/table">
            <a:tbl>
              <a:tblPr/>
              <a:tblGrid>
                <a:gridCol w="380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9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ALAM$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ALAYALAM$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AYALAM$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LAM$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LAYALAM$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MALAYALAM$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YALAM$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itchFamily="18" charset="0"/>
                          <a:ea typeface="宋体" pitchFamily="2" charset="-122"/>
                        </a:rPr>
                        <a:t>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7" name="Text Box 38">
            <a:extLst>
              <a:ext uri="{FF2B5EF4-FFF2-40B4-BE49-F238E27FC236}">
                <a16:creationId xmlns:a16="http://schemas.microsoft.com/office/drawing/2014/main" id="{D5DA837F-1414-4E32-87A4-1C91161FC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014" y="1419628"/>
            <a:ext cx="3388101" cy="110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800080"/>
                </a:solidFill>
                <a:latin typeface="Calibri Light" panose="020F0302020204030204"/>
              </a:rPr>
              <a:t>M A L A Y A L A M $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800080"/>
                </a:solidFill>
                <a:latin typeface="Calibri Light" panose="020F0302020204030204"/>
              </a:rPr>
              <a:t> </a:t>
            </a:r>
            <a:r>
              <a:rPr lang="en-US" altLang="zh-CN" sz="3200" b="1" dirty="0">
                <a:solidFill>
                  <a:srgbClr val="954F72"/>
                </a:solidFill>
                <a:latin typeface="Calibri Light" panose="020F0302020204030204"/>
              </a:rPr>
              <a:t>0 1 2 3 4 5 6 7 8  9</a:t>
            </a:r>
          </a:p>
        </p:txBody>
      </p:sp>
      <p:graphicFrame>
        <p:nvGraphicFramePr>
          <p:cNvPr id="18" name="Group 96">
            <a:extLst>
              <a:ext uri="{FF2B5EF4-FFF2-40B4-BE49-F238E27FC236}">
                <a16:creationId xmlns:a16="http://schemas.microsoft.com/office/drawing/2014/main" id="{3455CB86-FEA8-48D4-BA3D-8AE2F4DD2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752388"/>
              </p:ext>
            </p:extLst>
          </p:nvPr>
        </p:nvGraphicFramePr>
        <p:xfrm>
          <a:off x="4226880" y="2638827"/>
          <a:ext cx="6062132" cy="457200"/>
        </p:xfrm>
        <a:graphic>
          <a:graphicData uri="http://schemas.openxmlformats.org/drawingml/2006/table">
            <a:tbl>
              <a:tblPr/>
              <a:tblGrid>
                <a:gridCol w="59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7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90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027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 Box 63">
            <a:extLst>
              <a:ext uri="{FF2B5EF4-FFF2-40B4-BE49-F238E27FC236}">
                <a16:creationId xmlns:a16="http://schemas.microsoft.com/office/drawing/2014/main" id="{5782F5CA-FD94-4EFB-A671-EF8B8977B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2304" y="2028702"/>
            <a:ext cx="3359696" cy="61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990099"/>
                </a:solidFill>
                <a:latin typeface="Calibri Light" panose="020F0302020204030204"/>
              </a:rPr>
              <a:t>Start of Suffix</a:t>
            </a:r>
            <a:endParaRPr lang="zh-CN" altLang="en-US" sz="3200" b="1" dirty="0">
              <a:solidFill>
                <a:srgbClr val="990099"/>
              </a:solidFill>
              <a:latin typeface="Calibri Light" panose="020F0302020204030204"/>
            </a:endParaRPr>
          </a:p>
        </p:txBody>
      </p:sp>
      <p:sp>
        <p:nvSpPr>
          <p:cNvPr id="20" name="Text Box 88">
            <a:extLst>
              <a:ext uri="{FF2B5EF4-FFF2-40B4-BE49-F238E27FC236}">
                <a16:creationId xmlns:a16="http://schemas.microsoft.com/office/drawing/2014/main" id="{6CC78675-1A9B-42FA-954E-9617D280C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048" y="3263361"/>
            <a:ext cx="5458073" cy="61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990099"/>
                </a:solidFill>
                <a:latin typeface="Calibri Light" panose="020F0302020204030204"/>
              </a:rPr>
              <a:t>Size of Longest Common Prefix</a:t>
            </a:r>
            <a:endParaRPr lang="zh-CN" altLang="en-US" sz="3200" b="1" dirty="0">
              <a:solidFill>
                <a:srgbClr val="990099"/>
              </a:solidFill>
              <a:latin typeface="Calibri Light" panose="020F0302020204030204"/>
            </a:endParaRPr>
          </a:p>
        </p:txBody>
      </p:sp>
      <p:sp>
        <p:nvSpPr>
          <p:cNvPr id="21" name="Text Box 89">
            <a:extLst>
              <a:ext uri="{FF2B5EF4-FFF2-40B4-BE49-F238E27FC236}">
                <a16:creationId xmlns:a16="http://schemas.microsoft.com/office/drawing/2014/main" id="{4960FDE8-2845-4623-95EE-1153840ED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143" y="4783651"/>
            <a:ext cx="6251064" cy="954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rgbClr val="44546A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Suffix 5</a:t>
            </a:r>
            <a:r>
              <a:rPr lang="zh-CN" altLang="en-US" sz="1800" b="1" dirty="0">
                <a:solidFill>
                  <a:srgbClr val="44546A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1800" b="1" dirty="0">
                <a:solidFill>
                  <a:srgbClr val="44546A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and 1 have common prefix</a:t>
            </a:r>
            <a:r>
              <a:rPr lang="zh-CN" altLang="en-US" sz="1800" b="1" dirty="0">
                <a:solidFill>
                  <a:srgbClr val="44546A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 “</a:t>
            </a:r>
            <a:r>
              <a:rPr lang="en-US" altLang="zh-CN" sz="1800" b="1" dirty="0">
                <a:solidFill>
                  <a:srgbClr val="44546A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ALA”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srgbClr val="44546A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Suffix 1 and 7 have common prefix</a:t>
            </a:r>
            <a:r>
              <a:rPr lang="zh-CN" altLang="en-US" sz="1800" b="1" dirty="0">
                <a:solidFill>
                  <a:srgbClr val="44546A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 “</a:t>
            </a:r>
            <a:r>
              <a:rPr lang="en-US" altLang="zh-CN" sz="1800" b="1" dirty="0">
                <a:solidFill>
                  <a:srgbClr val="44546A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A”</a:t>
            </a:r>
            <a:r>
              <a:rPr lang="en-US" altLang="zh-CN" sz="1800" b="1" dirty="0">
                <a:solidFill>
                  <a:srgbClr val="ED7D31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    </a:t>
            </a:r>
            <a:r>
              <a:rPr lang="en-US" altLang="zh-CN" sz="1800" dirty="0">
                <a:solidFill>
                  <a:srgbClr val="ED7D31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b="1" dirty="0">
                <a:solidFill>
                  <a:prstClr val="black"/>
                </a:solidFill>
                <a:latin typeface="Lucida Fax" panose="02060602050505020204" pitchFamily="18" charset="0"/>
                <a:ea typeface="微软雅黑" panose="020B0503020204020204" pitchFamily="34" charset="-122"/>
              </a:rPr>
              <a:t>LCP are always generated by neighboring suffix</a:t>
            </a:r>
            <a:endParaRPr lang="zh-CN" altLang="en-US" sz="1800" dirty="0">
              <a:solidFill>
                <a:srgbClr val="ED7D31"/>
              </a:solidFill>
              <a:latin typeface="Lucida Fax" panose="02060602050505020204" pitchFamily="18" charset="0"/>
              <a:ea typeface="微软雅黑" panose="020B0503020204020204" pitchFamily="34" charset="-122"/>
            </a:endParaRPr>
          </a:p>
        </p:txBody>
      </p:sp>
      <p:sp>
        <p:nvSpPr>
          <p:cNvPr id="22" name="Line 90">
            <a:extLst>
              <a:ext uri="{FF2B5EF4-FFF2-40B4-BE49-F238E27FC236}">
                <a16:creationId xmlns:a16="http://schemas.microsoft.com/office/drawing/2014/main" id="{F28D317C-1A24-404D-BCC7-B2382FDCCD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24814" y="4391426"/>
            <a:ext cx="0" cy="38100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lIns="121917" tIns="60958" rIns="121917" bIns="6095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3" name="Line 91">
            <a:extLst>
              <a:ext uri="{FF2B5EF4-FFF2-40B4-BE49-F238E27FC236}">
                <a16:creationId xmlns:a16="http://schemas.microsoft.com/office/drawing/2014/main" id="{3BEC7442-7D52-4739-8AE5-1FE23AF0B25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19497" y="3070627"/>
            <a:ext cx="304800" cy="68580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lIns="121917" tIns="60958" rIns="121917" bIns="6095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4" name="Line 92">
            <a:extLst>
              <a:ext uri="{FF2B5EF4-FFF2-40B4-BE49-F238E27FC236}">
                <a16:creationId xmlns:a16="http://schemas.microsoft.com/office/drawing/2014/main" id="{909CDA92-0828-4315-9A1C-33CF866460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298" y="3070627"/>
            <a:ext cx="304800" cy="68580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lIns="121917" tIns="60958" rIns="121917" bIns="6095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293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9" grpId="0" autoUpdateAnimBg="0"/>
      <p:bldP spid="20" grpId="0" autoUpdateAnimBg="0"/>
      <p:bldP spid="21" grpId="0" autoUpdateAnimBg="0"/>
      <p:bldP spid="22" grpId="0" animBg="1"/>
      <p:bldP spid="23" grpId="0" animBg="1"/>
      <p:bldP spid="2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2A0105-50F2-4BA7-9120-834F18C4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Application: Suffix Tree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DE6FC1-593C-4451-99C3-36B722B5B0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  <p:graphicFrame>
        <p:nvGraphicFramePr>
          <p:cNvPr id="5" name="Group 64">
            <a:extLst>
              <a:ext uri="{FF2B5EF4-FFF2-40B4-BE49-F238E27FC236}">
                <a16:creationId xmlns:a16="http://schemas.microsoft.com/office/drawing/2014/main" id="{8CBD4253-BADE-4D0A-9654-F15F17C21A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428786"/>
              </p:ext>
            </p:extLst>
          </p:nvPr>
        </p:nvGraphicFramePr>
        <p:xfrm>
          <a:off x="4007767" y="5399302"/>
          <a:ext cx="5651374" cy="457200"/>
        </p:xfrm>
        <a:graphic>
          <a:graphicData uri="http://schemas.openxmlformats.org/drawingml/2006/table">
            <a:tbl>
              <a:tblPr/>
              <a:tblGrid>
                <a:gridCol w="56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9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59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59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59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3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1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58291" marR="158291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58291" marR="15829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58291" marR="15829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58291" marR="15829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58291" marR="15829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58291" marR="15829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58291" marR="15829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58291" marR="15829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58291" marR="15829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marL="158291" marR="158291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181">
            <a:extLst>
              <a:ext uri="{FF2B5EF4-FFF2-40B4-BE49-F238E27FC236}">
                <a16:creationId xmlns:a16="http://schemas.microsoft.com/office/drawing/2014/main" id="{5FD9A554-E702-4DDC-8A42-A40D6BBD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89817"/>
              </p:ext>
            </p:extLst>
          </p:nvPr>
        </p:nvGraphicFramePr>
        <p:xfrm>
          <a:off x="483816" y="1547606"/>
          <a:ext cx="2495340" cy="3994696"/>
        </p:xfrm>
        <a:graphic>
          <a:graphicData uri="http://schemas.openxmlformats.org/drawingml/2006/table">
            <a:tbl>
              <a:tblPr/>
              <a:tblGrid>
                <a:gridCol w="324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99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宋体" pitchFamily="2" charset="-122"/>
                        </a:rPr>
                        <a:t>ALAM$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宋体" pitchFamily="2" charset="-122"/>
                        </a:rPr>
                        <a:t>ALAYALAM$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宋体" pitchFamily="2" charset="-122"/>
                        </a:rPr>
                        <a:t>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宋体" pitchFamily="2" charset="-122"/>
                        </a:rPr>
                        <a:t>AYALAM$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宋体" pitchFamily="2" charset="-122"/>
                        </a:rPr>
                        <a:t>LAM$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宋体" pitchFamily="2" charset="-122"/>
                        </a:rPr>
                        <a:t>LAYALAM$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宋体" pitchFamily="2" charset="-122"/>
                        </a:rPr>
                        <a:t>MALAYALAM$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8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宋体" pitchFamily="2" charset="-122"/>
                        </a:rPr>
                        <a:t>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宋体" pitchFamily="2" charset="-122"/>
                        </a:rPr>
                        <a:t>YALAM$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Fax" panose="02060602050505020204" pitchFamily="18" charset="0"/>
                          <a:ea typeface="宋体" pitchFamily="2" charset="-122"/>
                        </a:rPr>
                        <a:t>$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Text Box 86">
            <a:extLst>
              <a:ext uri="{FF2B5EF4-FFF2-40B4-BE49-F238E27FC236}">
                <a16:creationId xmlns:a16="http://schemas.microsoft.com/office/drawing/2014/main" id="{F032AD74-ADD0-43EB-B288-C4007638D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3669" y="4775899"/>
            <a:ext cx="1170314" cy="61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prstClr val="black"/>
                </a:solidFill>
                <a:latin typeface="Calibri" panose="020F0502020204030204"/>
              </a:rPr>
              <a:t>Suffix</a:t>
            </a:r>
          </a:p>
        </p:txBody>
      </p:sp>
      <p:sp>
        <p:nvSpPr>
          <p:cNvPr id="8" name="Oval 89">
            <a:extLst>
              <a:ext uri="{FF2B5EF4-FFF2-40B4-BE49-F238E27FC236}">
                <a16:creationId xmlns:a16="http://schemas.microsoft.com/office/drawing/2014/main" id="{E78AF873-3406-4B2A-8F15-1D0517AF0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1192" y="4062481"/>
            <a:ext cx="304800" cy="306000"/>
          </a:xfrm>
          <a:prstGeom prst="ellipse">
            <a:avLst/>
          </a:prstGeom>
          <a:solidFill>
            <a:srgbClr val="5B9BD5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17" tIns="60958" rIns="121917" bIns="6095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" name="Oval 90">
            <a:extLst>
              <a:ext uri="{FF2B5EF4-FFF2-40B4-BE49-F238E27FC236}">
                <a16:creationId xmlns:a16="http://schemas.microsoft.com/office/drawing/2014/main" id="{5FC8E452-8347-4768-BF13-EE3378EC9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92" y="4062481"/>
            <a:ext cx="304800" cy="306000"/>
          </a:xfrm>
          <a:prstGeom prst="ellipse">
            <a:avLst/>
          </a:prstGeom>
          <a:solidFill>
            <a:srgbClr val="5B9BD5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17" tIns="60958" rIns="121917" bIns="6095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0" name="Oval 91">
            <a:extLst>
              <a:ext uri="{FF2B5EF4-FFF2-40B4-BE49-F238E27FC236}">
                <a16:creationId xmlns:a16="http://schemas.microsoft.com/office/drawing/2014/main" id="{D0A33E95-5316-4DEC-87EA-0815C9A4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548" y="3188994"/>
            <a:ext cx="304800" cy="306000"/>
          </a:xfrm>
          <a:prstGeom prst="ellipse">
            <a:avLst/>
          </a:prstGeom>
          <a:solidFill>
            <a:srgbClr val="5B9BD5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17" tIns="60958" rIns="121917" bIns="6095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1" name="Oval 92">
            <a:extLst>
              <a:ext uri="{FF2B5EF4-FFF2-40B4-BE49-F238E27FC236}">
                <a16:creationId xmlns:a16="http://schemas.microsoft.com/office/drawing/2014/main" id="{94FF196A-9782-476E-B277-D16CCB91F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992" y="3148081"/>
            <a:ext cx="304800" cy="306000"/>
          </a:xfrm>
          <a:prstGeom prst="ellipse">
            <a:avLst/>
          </a:prstGeom>
          <a:solidFill>
            <a:srgbClr val="5B9BD5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17" tIns="60958" rIns="121917" bIns="6095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" name="Oval 93">
            <a:extLst>
              <a:ext uri="{FF2B5EF4-FFF2-40B4-BE49-F238E27FC236}">
                <a16:creationId xmlns:a16="http://schemas.microsoft.com/office/drawing/2014/main" id="{895DDA4B-4A20-4CF0-9B03-386B58D14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192" y="3148081"/>
            <a:ext cx="304800" cy="306000"/>
          </a:xfrm>
          <a:prstGeom prst="ellipse">
            <a:avLst/>
          </a:prstGeom>
          <a:solidFill>
            <a:srgbClr val="5B9BD5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17" tIns="60958" rIns="121917" bIns="6095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3" name="Oval 94">
            <a:extLst>
              <a:ext uri="{FF2B5EF4-FFF2-40B4-BE49-F238E27FC236}">
                <a16:creationId xmlns:a16="http://schemas.microsoft.com/office/drawing/2014/main" id="{98A0D4E2-D06B-4B27-9238-F781934D5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1592" y="3148081"/>
            <a:ext cx="304800" cy="306000"/>
          </a:xfrm>
          <a:prstGeom prst="ellipse">
            <a:avLst/>
          </a:prstGeom>
          <a:solidFill>
            <a:srgbClr val="5B9BD5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17" tIns="60958" rIns="121917" bIns="6095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4" name="Line 95">
            <a:extLst>
              <a:ext uri="{FF2B5EF4-FFF2-40B4-BE49-F238E27FC236}">
                <a16:creationId xmlns:a16="http://schemas.microsoft.com/office/drawing/2014/main" id="{73EAA656-3276-4845-B168-E8D7322AE3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6726" y="1304994"/>
            <a:ext cx="1016000" cy="83820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5" name="Line 96">
            <a:extLst>
              <a:ext uri="{FF2B5EF4-FFF2-40B4-BE49-F238E27FC236}">
                <a16:creationId xmlns:a16="http://schemas.microsoft.com/office/drawing/2014/main" id="{98491F0C-335C-4F39-80A0-FF68D327F5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5592" y="1152595"/>
            <a:ext cx="2785534" cy="1004886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6" name="Line 97">
            <a:extLst>
              <a:ext uri="{FF2B5EF4-FFF2-40B4-BE49-F238E27FC236}">
                <a16:creationId xmlns:a16="http://schemas.microsoft.com/office/drawing/2014/main" id="{1D9E189A-F4CA-42CB-8493-84D6AF77ED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6392" y="2309881"/>
            <a:ext cx="1016000" cy="68580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7" name="Text Box 98">
            <a:extLst>
              <a:ext uri="{FF2B5EF4-FFF2-40B4-BE49-F238E27FC236}">
                <a16:creationId xmlns:a16="http://schemas.microsoft.com/office/drawing/2014/main" id="{E7224DC9-16B0-417F-8767-B2FA516941F3}"/>
              </a:ext>
            </a:extLst>
          </p:cNvPr>
          <p:cNvSpPr txBox="1">
            <a:spLocks noChangeArrowheads="1"/>
          </p:cNvSpPr>
          <p:nvPr/>
        </p:nvSpPr>
        <p:spPr bwMode="auto">
          <a:xfrm rot="7916398">
            <a:off x="7742538" y="1310552"/>
            <a:ext cx="523214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10800000" vert="eaVert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zh-CN" sz="1800" b="1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 Box 99">
            <a:extLst>
              <a:ext uri="{FF2B5EF4-FFF2-40B4-BE49-F238E27FC236}">
                <a16:creationId xmlns:a16="http://schemas.microsoft.com/office/drawing/2014/main" id="{F272C6EF-0216-4FE3-93D6-0F03651BDA0B}"/>
              </a:ext>
            </a:extLst>
          </p:cNvPr>
          <p:cNvSpPr txBox="1">
            <a:spLocks noChangeArrowheads="1"/>
          </p:cNvSpPr>
          <p:nvPr/>
        </p:nvSpPr>
        <p:spPr bwMode="auto">
          <a:xfrm rot="-3840000">
            <a:off x="6728625" y="2448824"/>
            <a:ext cx="550786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>
                <a:solidFill>
                  <a:prstClr val="black"/>
                </a:solidFill>
                <a:latin typeface="Lucida Fax" panose="02060602050505020204" pitchFamily="18" charset="0"/>
              </a:rPr>
              <a:t>M$</a:t>
            </a:r>
          </a:p>
        </p:txBody>
      </p:sp>
      <p:sp>
        <p:nvSpPr>
          <p:cNvPr id="19" name="Text Box 100">
            <a:extLst>
              <a:ext uri="{FF2B5EF4-FFF2-40B4-BE49-F238E27FC236}">
                <a16:creationId xmlns:a16="http://schemas.microsoft.com/office/drawing/2014/main" id="{BDA66902-1654-432F-B3F9-0A4B30DE471C}"/>
              </a:ext>
            </a:extLst>
          </p:cNvPr>
          <p:cNvSpPr txBox="1">
            <a:spLocks noChangeArrowheads="1"/>
          </p:cNvSpPr>
          <p:nvPr/>
        </p:nvSpPr>
        <p:spPr bwMode="auto">
          <a:xfrm rot="3755257">
            <a:off x="7453612" y="2580586"/>
            <a:ext cx="1092601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>
                <a:solidFill>
                  <a:prstClr val="black"/>
                </a:solidFill>
                <a:latin typeface="Lucida Fax" panose="02060602050505020204" pitchFamily="18" charset="0"/>
              </a:rPr>
              <a:t>YALAM$</a:t>
            </a:r>
          </a:p>
        </p:txBody>
      </p:sp>
      <p:sp>
        <p:nvSpPr>
          <p:cNvPr id="20" name="Text Box 101">
            <a:extLst>
              <a:ext uri="{FF2B5EF4-FFF2-40B4-BE49-F238E27FC236}">
                <a16:creationId xmlns:a16="http://schemas.microsoft.com/office/drawing/2014/main" id="{E00FA5CB-1D1F-4C37-B48E-8439B98567AC}"/>
              </a:ext>
            </a:extLst>
          </p:cNvPr>
          <p:cNvSpPr txBox="1">
            <a:spLocks noChangeArrowheads="1"/>
          </p:cNvSpPr>
          <p:nvPr/>
        </p:nvSpPr>
        <p:spPr bwMode="auto">
          <a:xfrm rot="-3840000">
            <a:off x="4897709" y="2605986"/>
            <a:ext cx="550786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>
                <a:solidFill>
                  <a:prstClr val="black"/>
                </a:solidFill>
                <a:latin typeface="Lucida Fax" panose="02060602050505020204" pitchFamily="18" charset="0"/>
              </a:rPr>
              <a:t>M$</a:t>
            </a:r>
          </a:p>
        </p:txBody>
      </p:sp>
      <p:sp>
        <p:nvSpPr>
          <p:cNvPr id="21" name="Text Box 102">
            <a:extLst>
              <a:ext uri="{FF2B5EF4-FFF2-40B4-BE49-F238E27FC236}">
                <a16:creationId xmlns:a16="http://schemas.microsoft.com/office/drawing/2014/main" id="{DF46E968-0226-4343-90D1-92F427219285}"/>
              </a:ext>
            </a:extLst>
          </p:cNvPr>
          <p:cNvSpPr txBox="1">
            <a:spLocks noChangeArrowheads="1"/>
          </p:cNvSpPr>
          <p:nvPr/>
        </p:nvSpPr>
        <p:spPr bwMode="auto">
          <a:xfrm rot="3631093">
            <a:off x="5602107" y="2524925"/>
            <a:ext cx="1092601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>
                <a:solidFill>
                  <a:prstClr val="black"/>
                </a:solidFill>
                <a:latin typeface="Lucida Fax" panose="02060602050505020204" pitchFamily="18" charset="0"/>
              </a:rPr>
              <a:t>YALAM$</a:t>
            </a:r>
          </a:p>
        </p:txBody>
      </p:sp>
      <p:sp>
        <p:nvSpPr>
          <p:cNvPr id="22" name="Text Box 103">
            <a:extLst>
              <a:ext uri="{FF2B5EF4-FFF2-40B4-BE49-F238E27FC236}">
                <a16:creationId xmlns:a16="http://schemas.microsoft.com/office/drawing/2014/main" id="{4154AC04-DA2B-4C45-8FBE-0A09869A0D90}"/>
              </a:ext>
            </a:extLst>
          </p:cNvPr>
          <p:cNvSpPr txBox="1">
            <a:spLocks noChangeArrowheads="1"/>
          </p:cNvSpPr>
          <p:nvPr/>
        </p:nvSpPr>
        <p:spPr bwMode="auto">
          <a:xfrm rot="-3840000">
            <a:off x="3471075" y="3367985"/>
            <a:ext cx="550786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>
                <a:solidFill>
                  <a:prstClr val="black"/>
                </a:solidFill>
                <a:latin typeface="Lucida Fax" panose="02060602050505020204" pitchFamily="18" charset="0"/>
              </a:rPr>
              <a:t>M$</a:t>
            </a:r>
          </a:p>
        </p:txBody>
      </p:sp>
      <p:sp>
        <p:nvSpPr>
          <p:cNvPr id="23" name="Text Box 104">
            <a:extLst>
              <a:ext uri="{FF2B5EF4-FFF2-40B4-BE49-F238E27FC236}">
                <a16:creationId xmlns:a16="http://schemas.microsoft.com/office/drawing/2014/main" id="{3619149B-B960-4AAC-AB1F-3175F92485B5}"/>
              </a:ext>
            </a:extLst>
          </p:cNvPr>
          <p:cNvSpPr txBox="1">
            <a:spLocks noChangeArrowheads="1"/>
          </p:cNvSpPr>
          <p:nvPr/>
        </p:nvSpPr>
        <p:spPr bwMode="auto">
          <a:xfrm rot="3428612">
            <a:off x="4274670" y="3435369"/>
            <a:ext cx="1092601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>
                <a:solidFill>
                  <a:prstClr val="black"/>
                </a:solidFill>
                <a:latin typeface="Lucida Fax" panose="02060602050505020204" pitchFamily="18" charset="0"/>
              </a:rPr>
              <a:t>YALAM$</a:t>
            </a:r>
          </a:p>
        </p:txBody>
      </p:sp>
      <p:sp>
        <p:nvSpPr>
          <p:cNvPr id="24" name="Text Box 105">
            <a:extLst>
              <a:ext uri="{FF2B5EF4-FFF2-40B4-BE49-F238E27FC236}">
                <a16:creationId xmlns:a16="http://schemas.microsoft.com/office/drawing/2014/main" id="{E0CC15AA-BDFB-4A5B-88EC-2CF5EF3C82BD}"/>
              </a:ext>
            </a:extLst>
          </p:cNvPr>
          <p:cNvSpPr txBox="1">
            <a:spLocks noChangeArrowheads="1"/>
          </p:cNvSpPr>
          <p:nvPr/>
        </p:nvSpPr>
        <p:spPr bwMode="auto">
          <a:xfrm rot="-1791957">
            <a:off x="6891582" y="1249467"/>
            <a:ext cx="392089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>
                <a:solidFill>
                  <a:prstClr val="black"/>
                </a:solidFill>
                <a:latin typeface="Lucida Fax" panose="02060602050505020204" pitchFamily="18" charset="0"/>
              </a:rPr>
              <a:t>A</a:t>
            </a:r>
          </a:p>
        </p:txBody>
      </p:sp>
      <p:sp>
        <p:nvSpPr>
          <p:cNvPr id="25" name="Text Box 106">
            <a:extLst>
              <a:ext uri="{FF2B5EF4-FFF2-40B4-BE49-F238E27FC236}">
                <a16:creationId xmlns:a16="http://schemas.microsoft.com/office/drawing/2014/main" id="{1D35C97D-5D9F-40B8-B96C-BBEBBBB9454B}"/>
              </a:ext>
            </a:extLst>
          </p:cNvPr>
          <p:cNvSpPr txBox="1">
            <a:spLocks noChangeArrowheads="1"/>
          </p:cNvSpPr>
          <p:nvPr/>
        </p:nvSpPr>
        <p:spPr bwMode="auto">
          <a:xfrm rot="-2435450">
            <a:off x="4595754" y="2311504"/>
            <a:ext cx="509108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>
                <a:solidFill>
                  <a:prstClr val="black"/>
                </a:solidFill>
                <a:latin typeface="Lucida Fax" panose="02060602050505020204" pitchFamily="18" charset="0"/>
              </a:rPr>
              <a:t>LA</a:t>
            </a:r>
          </a:p>
        </p:txBody>
      </p:sp>
      <p:sp>
        <p:nvSpPr>
          <p:cNvPr id="26" name="Line 107">
            <a:extLst>
              <a:ext uri="{FF2B5EF4-FFF2-40B4-BE49-F238E27FC236}">
                <a16:creationId xmlns:a16="http://schemas.microsoft.com/office/drawing/2014/main" id="{F744783A-144C-450C-A185-1EB09E94F2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4792" y="2386081"/>
            <a:ext cx="508000" cy="76200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7" name="Line 108">
            <a:extLst>
              <a:ext uri="{FF2B5EF4-FFF2-40B4-BE49-F238E27FC236}">
                <a16:creationId xmlns:a16="http://schemas.microsoft.com/office/drawing/2014/main" id="{A61306FF-AA63-47B7-A3ED-408B2F24D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4392" y="2386081"/>
            <a:ext cx="508000" cy="76200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8" name="Line 109">
            <a:extLst>
              <a:ext uri="{FF2B5EF4-FFF2-40B4-BE49-F238E27FC236}">
                <a16:creationId xmlns:a16="http://schemas.microsoft.com/office/drawing/2014/main" id="{98AF295F-ED1E-42A2-B76E-2BC5D035867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7926" y="2371793"/>
            <a:ext cx="398160" cy="835323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9" name="Line 110">
            <a:extLst>
              <a:ext uri="{FF2B5EF4-FFF2-40B4-BE49-F238E27FC236}">
                <a16:creationId xmlns:a16="http://schemas.microsoft.com/office/drawing/2014/main" id="{89FD1458-7088-43DB-9648-7DC05BB97A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9192" y="2386081"/>
            <a:ext cx="304800" cy="76200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0" name="Line 111">
            <a:extLst>
              <a:ext uri="{FF2B5EF4-FFF2-40B4-BE49-F238E27FC236}">
                <a16:creationId xmlns:a16="http://schemas.microsoft.com/office/drawing/2014/main" id="{73C85151-2CC6-4491-B57F-2DDAC61B7C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3593" y="3224281"/>
            <a:ext cx="609600" cy="83820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1" name="Line 112">
            <a:extLst>
              <a:ext uri="{FF2B5EF4-FFF2-40B4-BE49-F238E27FC236}">
                <a16:creationId xmlns:a16="http://schemas.microsoft.com/office/drawing/2014/main" id="{D86B406B-9151-473D-B6FB-B455E0B89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6392" y="3224281"/>
            <a:ext cx="508000" cy="838200"/>
          </a:xfrm>
          <a:prstGeom prst="line">
            <a:avLst/>
          </a:prstGeom>
          <a:noFill/>
          <a:ln w="31750">
            <a:solidFill>
              <a:sysClr val="windowText" lastClr="000000"/>
            </a:solidFill>
            <a:round/>
            <a:headEnd/>
            <a:tailEnd/>
          </a:ln>
        </p:spPr>
        <p:txBody>
          <a:bodyPr lIns="121917" tIns="60958" rIns="121917" bIns="6095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2" name="Text Box 113">
            <a:extLst>
              <a:ext uri="{FF2B5EF4-FFF2-40B4-BE49-F238E27FC236}">
                <a16:creationId xmlns:a16="http://schemas.microsoft.com/office/drawing/2014/main" id="{4C73CD8B-5EB5-468F-B660-F5B9BC596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857" y="1601815"/>
            <a:ext cx="509108" cy="353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500" b="1">
                <a:solidFill>
                  <a:prstClr val="black"/>
                </a:solidFill>
                <a:latin typeface="Lucida Fax" panose="02060602050505020204" pitchFamily="18" charset="0"/>
              </a:rPr>
              <a:t>LA</a:t>
            </a:r>
          </a:p>
        </p:txBody>
      </p:sp>
      <p:sp>
        <p:nvSpPr>
          <p:cNvPr id="33" name="Text Box 114">
            <a:extLst>
              <a:ext uri="{FF2B5EF4-FFF2-40B4-BE49-F238E27FC236}">
                <a16:creationId xmlns:a16="http://schemas.microsoft.com/office/drawing/2014/main" id="{F18DFD7C-A2C0-4F0F-A532-345AF03D6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226" y="4283461"/>
            <a:ext cx="401707" cy="4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prstClr val="black"/>
                </a:solidFill>
                <a:latin typeface="Calibri" panose="020F0502020204030204"/>
              </a:rPr>
              <a:t>5</a:t>
            </a:r>
          </a:p>
        </p:txBody>
      </p:sp>
      <p:sp>
        <p:nvSpPr>
          <p:cNvPr id="34" name="Text Box 115">
            <a:extLst>
              <a:ext uri="{FF2B5EF4-FFF2-40B4-BE49-F238E27FC236}">
                <a16:creationId xmlns:a16="http://schemas.microsoft.com/office/drawing/2014/main" id="{735BCACF-92E9-41ED-ABBC-56A73931B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1192" y="4291081"/>
            <a:ext cx="304800" cy="4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35" name="Text Box 116">
            <a:extLst>
              <a:ext uri="{FF2B5EF4-FFF2-40B4-BE49-F238E27FC236}">
                <a16:creationId xmlns:a16="http://schemas.microsoft.com/office/drawing/2014/main" id="{F4C11947-70C3-464D-AE6B-B721A1CD4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753" y="3426183"/>
            <a:ext cx="401707" cy="4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prstClr val="black"/>
                </a:solidFill>
                <a:latin typeface="Calibri" panose="020F0502020204030204"/>
              </a:rPr>
              <a:t>7</a:t>
            </a:r>
          </a:p>
        </p:txBody>
      </p:sp>
      <p:sp>
        <p:nvSpPr>
          <p:cNvPr id="36" name="Text Box 117">
            <a:extLst>
              <a:ext uri="{FF2B5EF4-FFF2-40B4-BE49-F238E27FC236}">
                <a16:creationId xmlns:a16="http://schemas.microsoft.com/office/drawing/2014/main" id="{64D9B6B6-0F37-4589-B0C6-98AFEC369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826" y="3397162"/>
            <a:ext cx="401707" cy="4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prstClr val="black"/>
                </a:solidFill>
                <a:latin typeface="Calibri" panose="020F0502020204030204"/>
              </a:rPr>
              <a:t>3</a:t>
            </a:r>
          </a:p>
        </p:txBody>
      </p:sp>
      <p:sp>
        <p:nvSpPr>
          <p:cNvPr id="37" name="Text Box 118">
            <a:extLst>
              <a:ext uri="{FF2B5EF4-FFF2-40B4-BE49-F238E27FC236}">
                <a16:creationId xmlns:a16="http://schemas.microsoft.com/office/drawing/2014/main" id="{DA87115E-88A0-4FBC-93D4-5DFD0250C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0426" y="3369060"/>
            <a:ext cx="401707" cy="4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prstClr val="black"/>
                </a:solidFill>
                <a:latin typeface="Calibri" panose="020F0502020204030204"/>
              </a:rPr>
              <a:t>6</a:t>
            </a:r>
          </a:p>
        </p:txBody>
      </p:sp>
      <p:sp>
        <p:nvSpPr>
          <p:cNvPr id="38" name="Text Box 119">
            <a:extLst>
              <a:ext uri="{FF2B5EF4-FFF2-40B4-BE49-F238E27FC236}">
                <a16:creationId xmlns:a16="http://schemas.microsoft.com/office/drawing/2014/main" id="{22C80710-4D12-49B8-915F-950869A5B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593" y="3330960"/>
            <a:ext cx="401707" cy="4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>
                <a:solidFill>
                  <a:prstClr val="black"/>
                </a:solidFill>
                <a:latin typeface="Calibri" panose="020F0502020204030204"/>
              </a:rPr>
              <a:t>2</a:t>
            </a:r>
          </a:p>
        </p:txBody>
      </p:sp>
      <p:cxnSp>
        <p:nvCxnSpPr>
          <p:cNvPr id="39" name="AutoShape 120">
            <a:extLst>
              <a:ext uri="{FF2B5EF4-FFF2-40B4-BE49-F238E27FC236}">
                <a16:creationId xmlns:a16="http://schemas.microsoft.com/office/drawing/2014/main" id="{AC20C63D-E0D0-401A-8846-522A02CC295A}"/>
              </a:ext>
            </a:extLst>
          </p:cNvPr>
          <p:cNvCxnSpPr>
            <a:cxnSpLocks noChangeShapeType="1"/>
            <a:stCxn id="30" idx="0"/>
            <a:endCxn id="16" idx="1"/>
          </p:cNvCxnSpPr>
          <p:nvPr/>
        </p:nvCxnSpPr>
        <p:spPr bwMode="auto">
          <a:xfrm flipV="1">
            <a:off x="4213192" y="2995681"/>
            <a:ext cx="203200" cy="228600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40" name="Oval 121">
            <a:extLst>
              <a:ext uri="{FF2B5EF4-FFF2-40B4-BE49-F238E27FC236}">
                <a16:creationId xmlns:a16="http://schemas.microsoft.com/office/drawing/2014/main" id="{A3E92ED0-53E2-4A8D-903E-6685D9B9A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197" y="2971659"/>
            <a:ext cx="304800" cy="306000"/>
          </a:xfrm>
          <a:prstGeom prst="ellipse">
            <a:avLst/>
          </a:prstGeom>
          <a:solidFill>
            <a:srgbClr val="5B9BD5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17" tIns="60958" rIns="121917" bIns="6095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41" name="AutoShape 122">
            <a:extLst>
              <a:ext uri="{FF2B5EF4-FFF2-40B4-BE49-F238E27FC236}">
                <a16:creationId xmlns:a16="http://schemas.microsoft.com/office/drawing/2014/main" id="{0F40D785-7CB4-4A16-A7FC-E90D79E4F2D5}"/>
              </a:ext>
            </a:extLst>
          </p:cNvPr>
          <p:cNvCxnSpPr>
            <a:cxnSpLocks noChangeShapeType="1"/>
            <a:stCxn id="16" idx="0"/>
            <a:endCxn id="15" idx="1"/>
          </p:cNvCxnSpPr>
          <p:nvPr/>
        </p:nvCxnSpPr>
        <p:spPr bwMode="auto">
          <a:xfrm flipV="1">
            <a:off x="5432392" y="2157481"/>
            <a:ext cx="203200" cy="152400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42" name="Oval 123">
            <a:extLst>
              <a:ext uri="{FF2B5EF4-FFF2-40B4-BE49-F238E27FC236}">
                <a16:creationId xmlns:a16="http://schemas.microsoft.com/office/drawing/2014/main" id="{EDBD91C0-CB14-499C-804A-48A365B7F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9214" y="2143195"/>
            <a:ext cx="304800" cy="306000"/>
          </a:xfrm>
          <a:prstGeom prst="ellipse">
            <a:avLst/>
          </a:prstGeom>
          <a:solidFill>
            <a:srgbClr val="5B9BD5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17" tIns="60958" rIns="121917" bIns="6095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43" name="AutoShape 124">
            <a:extLst>
              <a:ext uri="{FF2B5EF4-FFF2-40B4-BE49-F238E27FC236}">
                <a16:creationId xmlns:a16="http://schemas.microsoft.com/office/drawing/2014/main" id="{E6E99813-FF07-4316-B745-5F16D253C33A}"/>
              </a:ext>
            </a:extLst>
          </p:cNvPr>
          <p:cNvCxnSpPr>
            <a:cxnSpLocks noChangeShapeType="1"/>
            <a:stCxn id="26" idx="0"/>
          </p:cNvCxnSpPr>
          <p:nvPr/>
        </p:nvCxnSpPr>
        <p:spPr bwMode="auto">
          <a:xfrm flipV="1">
            <a:off x="7362792" y="2143196"/>
            <a:ext cx="143934" cy="242887"/>
          </a:xfrm>
          <a:prstGeom prst="straightConnector1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/>
          </a:ln>
        </p:spPr>
      </p:cxnSp>
      <p:sp>
        <p:nvSpPr>
          <p:cNvPr id="44" name="Oval 125">
            <a:extLst>
              <a:ext uri="{FF2B5EF4-FFF2-40B4-BE49-F238E27FC236}">
                <a16:creationId xmlns:a16="http://schemas.microsoft.com/office/drawing/2014/main" id="{5E32BC99-AD65-4F99-9CF9-19C6AF02E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526" y="2143195"/>
            <a:ext cx="304800" cy="306000"/>
          </a:xfrm>
          <a:prstGeom prst="ellipse">
            <a:avLst/>
          </a:prstGeom>
          <a:solidFill>
            <a:srgbClr val="5B9BD5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17" tIns="60958" rIns="121917" bIns="6095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Text Box 126">
            <a:extLst>
              <a:ext uri="{FF2B5EF4-FFF2-40B4-BE49-F238E27FC236}">
                <a16:creationId xmlns:a16="http://schemas.microsoft.com/office/drawing/2014/main" id="{63F4BAD7-F887-4A66-ABE5-CB9C2ACE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089" y="2411230"/>
            <a:ext cx="1103822" cy="61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0563C1"/>
                </a:solidFill>
                <a:latin typeface="Calibri" panose="020F0502020204030204"/>
              </a:rPr>
              <a:t>D = 3</a:t>
            </a:r>
          </a:p>
        </p:txBody>
      </p:sp>
      <p:sp>
        <p:nvSpPr>
          <p:cNvPr id="46" name="Text Box 127">
            <a:extLst>
              <a:ext uri="{FF2B5EF4-FFF2-40B4-BE49-F238E27FC236}">
                <a16:creationId xmlns:a16="http://schemas.microsoft.com/office/drawing/2014/main" id="{922D900E-DE24-43F8-960D-930FC3045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928" y="1685996"/>
            <a:ext cx="1103822" cy="61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>
                <a:solidFill>
                  <a:srgbClr val="0563C1"/>
                </a:solidFill>
                <a:latin typeface="Calibri" panose="020F0502020204030204"/>
              </a:rPr>
              <a:t>D = 1</a:t>
            </a:r>
          </a:p>
        </p:txBody>
      </p:sp>
      <p:sp>
        <p:nvSpPr>
          <p:cNvPr id="47" name="Text Box 128">
            <a:extLst>
              <a:ext uri="{FF2B5EF4-FFF2-40B4-BE49-F238E27FC236}">
                <a16:creationId xmlns:a16="http://schemas.microsoft.com/office/drawing/2014/main" id="{CB6E7373-431C-41CE-BC0C-9C2B0FDF7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1979" y="923995"/>
            <a:ext cx="1103822" cy="61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>
                <a:solidFill>
                  <a:srgbClr val="0563C1"/>
                </a:solidFill>
                <a:latin typeface="Calibri" panose="020F0502020204030204"/>
              </a:rPr>
              <a:t>D = 0</a:t>
            </a:r>
          </a:p>
        </p:txBody>
      </p:sp>
      <p:sp>
        <p:nvSpPr>
          <p:cNvPr id="48" name="Text Box 129">
            <a:extLst>
              <a:ext uri="{FF2B5EF4-FFF2-40B4-BE49-F238E27FC236}">
                <a16:creationId xmlns:a16="http://schemas.microsoft.com/office/drawing/2014/main" id="{BAA86FD3-0FF5-4492-9DD9-B635EFA2F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979" y="1960633"/>
            <a:ext cx="1103822" cy="61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>
                <a:solidFill>
                  <a:srgbClr val="0563C1"/>
                </a:solidFill>
                <a:latin typeface="Calibri" panose="020F0502020204030204"/>
              </a:rPr>
              <a:t>D = 2</a:t>
            </a:r>
          </a:p>
        </p:txBody>
      </p:sp>
      <p:graphicFrame>
        <p:nvGraphicFramePr>
          <p:cNvPr id="49" name="Group 133">
            <a:extLst>
              <a:ext uri="{FF2B5EF4-FFF2-40B4-BE49-F238E27FC236}">
                <a16:creationId xmlns:a16="http://schemas.microsoft.com/office/drawing/2014/main" id="{0F2F9A9E-187B-4ECB-BFA2-A5C865767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231700"/>
              </p:ext>
            </p:extLst>
          </p:nvPr>
        </p:nvGraphicFramePr>
        <p:xfrm>
          <a:off x="4007768" y="4869160"/>
          <a:ext cx="5603896" cy="457200"/>
        </p:xfrm>
        <a:graphic>
          <a:graphicData uri="http://schemas.openxmlformats.org/drawingml/2006/table">
            <a:tbl>
              <a:tblPr/>
              <a:tblGrid>
                <a:gridCol w="55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7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0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9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0" name="组合 49">
            <a:extLst>
              <a:ext uri="{FF2B5EF4-FFF2-40B4-BE49-F238E27FC236}">
                <a16:creationId xmlns:a16="http://schemas.microsoft.com/office/drawing/2014/main" id="{116F9986-0FD0-4DD7-9EF7-81F72B75C696}"/>
              </a:ext>
            </a:extLst>
          </p:cNvPr>
          <p:cNvGrpSpPr/>
          <p:nvPr/>
        </p:nvGrpSpPr>
        <p:grpSpPr>
          <a:xfrm>
            <a:off x="8277276" y="1212229"/>
            <a:ext cx="2370306" cy="3055917"/>
            <a:chOff x="4327525" y="2525048"/>
            <a:chExt cx="2370306" cy="3055917"/>
          </a:xfrm>
        </p:grpSpPr>
        <p:sp>
          <p:nvSpPr>
            <p:cNvPr id="51" name="Line 19">
              <a:extLst>
                <a:ext uri="{FF2B5EF4-FFF2-40B4-BE49-F238E27FC236}">
                  <a16:creationId xmlns:a16="http://schemas.microsoft.com/office/drawing/2014/main" id="{78240961-2176-4AC8-BD2F-C07022CBC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5886" y="2590798"/>
              <a:ext cx="628114" cy="1066801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</a:endParaRPr>
            </a:p>
          </p:txBody>
        </p:sp>
        <p:sp>
          <p:nvSpPr>
            <p:cNvPr id="52" name="Line 20">
              <a:extLst>
                <a:ext uri="{FF2B5EF4-FFF2-40B4-BE49-F238E27FC236}">
                  <a16:creationId xmlns:a16="http://schemas.microsoft.com/office/drawing/2014/main" id="{3D117ADF-5641-4081-A50A-79E726AAE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8220" y="2525048"/>
              <a:ext cx="1728780" cy="1132551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</a:endParaRPr>
            </a:p>
          </p:txBody>
        </p:sp>
        <p:sp>
          <p:nvSpPr>
            <p:cNvPr id="53" name="Line 38">
              <a:extLst>
                <a:ext uri="{FF2B5EF4-FFF2-40B4-BE49-F238E27FC236}">
                  <a16:creationId xmlns:a16="http://schemas.microsoft.com/office/drawing/2014/main" id="{9897FE3E-E781-4165-825F-3B8D3D099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95800" y="3886200"/>
              <a:ext cx="762000" cy="1143000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</a:endParaRPr>
            </a:p>
          </p:txBody>
        </p:sp>
        <p:sp>
          <p:nvSpPr>
            <p:cNvPr id="54" name="Line 39">
              <a:extLst>
                <a:ext uri="{FF2B5EF4-FFF2-40B4-BE49-F238E27FC236}">
                  <a16:creationId xmlns:a16="http://schemas.microsoft.com/office/drawing/2014/main" id="{EC59193C-F3E5-4E47-B201-8BA48400A6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4205" y="3848099"/>
              <a:ext cx="575881" cy="1213107"/>
            </a:xfrm>
            <a:prstGeom prst="line">
              <a:avLst/>
            </a:pr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</a:endParaRPr>
            </a:p>
          </p:txBody>
        </p:sp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65C2E22D-437C-4327-B406-C31CE4446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3657600"/>
              <a:ext cx="288000" cy="288000"/>
            </a:xfrm>
            <a:prstGeom prst="ellipse">
              <a:avLst/>
            </a:prstGeom>
            <a:solidFill>
              <a:srgbClr val="5B9BD5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</a:endParaRPr>
            </a:p>
          </p:txBody>
        </p:sp>
        <p:sp>
          <p:nvSpPr>
            <p:cNvPr id="56" name="Oval 6">
              <a:extLst>
                <a:ext uri="{FF2B5EF4-FFF2-40B4-BE49-F238E27FC236}">
                  <a16:creationId xmlns:a16="http://schemas.microsoft.com/office/drawing/2014/main" id="{26DE234D-6FBC-4A8B-8841-54BC54660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600" y="3657600"/>
              <a:ext cx="288000" cy="288000"/>
            </a:xfrm>
            <a:prstGeom prst="ellipse">
              <a:avLst/>
            </a:prstGeom>
            <a:solidFill>
              <a:srgbClr val="5B9BD5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</a:endParaRPr>
            </a:p>
          </p:txBody>
        </p:sp>
        <p:sp>
          <p:nvSpPr>
            <p:cNvPr id="57" name="Oval 16">
              <a:extLst>
                <a:ext uri="{FF2B5EF4-FFF2-40B4-BE49-F238E27FC236}">
                  <a16:creationId xmlns:a16="http://schemas.microsoft.com/office/drawing/2014/main" id="{1177D86C-42E9-4C2E-A89F-59BD17AAB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5029200"/>
              <a:ext cx="288000" cy="288000"/>
            </a:xfrm>
            <a:prstGeom prst="ellipse">
              <a:avLst/>
            </a:prstGeom>
            <a:solidFill>
              <a:srgbClr val="5B9BD5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</a:endParaRPr>
            </a:p>
          </p:txBody>
        </p:sp>
        <p:sp>
          <p:nvSpPr>
            <p:cNvPr id="58" name="Oval 17">
              <a:extLst>
                <a:ext uri="{FF2B5EF4-FFF2-40B4-BE49-F238E27FC236}">
                  <a16:creationId xmlns:a16="http://schemas.microsoft.com/office/drawing/2014/main" id="{4E70FF63-97F6-4FAC-BA0A-7D57D5264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3400" y="5029200"/>
              <a:ext cx="288000" cy="288000"/>
            </a:xfrm>
            <a:prstGeom prst="ellipse">
              <a:avLst/>
            </a:prstGeom>
            <a:solidFill>
              <a:srgbClr val="5B9BD5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Fax" panose="02060602050505020204" pitchFamily="18" charset="0"/>
              </a:endParaRPr>
            </a:p>
          </p:txBody>
        </p:sp>
        <p:sp>
          <p:nvSpPr>
            <p:cNvPr id="59" name="Text Box 25">
              <a:extLst>
                <a:ext uri="{FF2B5EF4-FFF2-40B4-BE49-F238E27FC236}">
                  <a16:creationId xmlns:a16="http://schemas.microsoft.com/office/drawing/2014/main" id="{68803E17-8AC4-4FE5-BCFA-AFD2587359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88451">
              <a:off x="5383205" y="2951330"/>
              <a:ext cx="1031051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</a:rPr>
                <a:t>YALAM$</a:t>
              </a:r>
            </a:p>
          </p:txBody>
        </p:sp>
        <p:sp>
          <p:nvSpPr>
            <p:cNvPr id="60" name="Text Box 26">
              <a:extLst>
                <a:ext uri="{FF2B5EF4-FFF2-40B4-BE49-F238E27FC236}">
                  <a16:creationId xmlns:a16="http://schemas.microsoft.com/office/drawing/2014/main" id="{73B7ED66-4E28-4BD1-AAC8-C91EB5624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6830" y="2961080"/>
              <a:ext cx="36099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</a:rPr>
                <a:t>M</a:t>
              </a:r>
            </a:p>
          </p:txBody>
        </p:sp>
        <p:sp>
          <p:nvSpPr>
            <p:cNvPr id="61" name="Text Box 27">
              <a:extLst>
                <a:ext uri="{FF2B5EF4-FFF2-40B4-BE49-F238E27FC236}">
                  <a16:creationId xmlns:a16="http://schemas.microsoft.com/office/drawing/2014/main" id="{79696073-79D1-4110-9DB3-05DB726A40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3457" y="4204825"/>
              <a:ext cx="32092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</a:rPr>
                <a:t>$</a:t>
              </a:r>
            </a:p>
          </p:txBody>
        </p:sp>
        <p:sp>
          <p:nvSpPr>
            <p:cNvPr id="62" name="Text Box 28">
              <a:extLst>
                <a:ext uri="{FF2B5EF4-FFF2-40B4-BE49-F238E27FC236}">
                  <a16:creationId xmlns:a16="http://schemas.microsoft.com/office/drawing/2014/main" id="{143E6F9D-A8E6-44B0-81F1-A4BA0208B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7968011">
              <a:off x="4233091" y="4446137"/>
              <a:ext cx="1439818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</a:rPr>
                <a:t>ALAYALAM$</a:t>
              </a:r>
            </a:p>
          </p:txBody>
        </p:sp>
        <p:sp>
          <p:nvSpPr>
            <p:cNvPr id="63" name="Text Box 53">
              <a:extLst>
                <a:ext uri="{FF2B5EF4-FFF2-40B4-BE49-F238E27FC236}">
                  <a16:creationId xmlns:a16="http://schemas.microsoft.com/office/drawing/2014/main" id="{FCB11C41-A075-4C17-B7A0-67287D0E5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7525" y="5219700"/>
              <a:ext cx="31290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</a:rPr>
                <a:t>0</a:t>
              </a:r>
            </a:p>
          </p:txBody>
        </p:sp>
        <p:sp>
          <p:nvSpPr>
            <p:cNvPr id="64" name="Text Box 54">
              <a:extLst>
                <a:ext uri="{FF2B5EF4-FFF2-40B4-BE49-F238E27FC236}">
                  <a16:creationId xmlns:a16="http://schemas.microsoft.com/office/drawing/2014/main" id="{EF01FD82-7E1C-465E-AFB5-4CC410577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7400" y="5257800"/>
              <a:ext cx="31290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</a:rPr>
                <a:t>8</a:t>
              </a:r>
            </a:p>
          </p:txBody>
        </p:sp>
        <p:sp>
          <p:nvSpPr>
            <p:cNvPr id="65" name="Text Box 55">
              <a:extLst>
                <a:ext uri="{FF2B5EF4-FFF2-40B4-BE49-F238E27FC236}">
                  <a16:creationId xmlns:a16="http://schemas.microsoft.com/office/drawing/2014/main" id="{ACD7414C-9C9D-41C3-900B-D87158491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4925" y="3848100"/>
              <a:ext cx="312906" cy="323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Fax" panose="02060602050505020204" pitchFamily="18" charset="0"/>
                </a:rPr>
                <a:t>4</a:t>
              </a:r>
            </a:p>
          </p:txBody>
        </p:sp>
      </p:grpSp>
      <p:sp>
        <p:nvSpPr>
          <p:cNvPr id="66" name="Oval 88">
            <a:extLst>
              <a:ext uri="{FF2B5EF4-FFF2-40B4-BE49-F238E27FC236}">
                <a16:creationId xmlns:a16="http://schemas.microsoft.com/office/drawing/2014/main" id="{E0F33926-0CAB-4858-BD9C-AEB031972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1125" y="1076395"/>
            <a:ext cx="304800" cy="306000"/>
          </a:xfrm>
          <a:prstGeom prst="ellipse">
            <a:avLst/>
          </a:prstGeom>
          <a:solidFill>
            <a:srgbClr val="5B9BD5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lIns="121917" tIns="60958" rIns="121917" bIns="6095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7" name="Text Box 86">
            <a:extLst>
              <a:ext uri="{FF2B5EF4-FFF2-40B4-BE49-F238E27FC236}">
                <a16:creationId xmlns:a16="http://schemas.microsoft.com/office/drawing/2014/main" id="{21E20685-EDC3-414C-80E8-C1A082F75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8661" y="5337996"/>
            <a:ext cx="846123" cy="61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1917" tIns="60958" rIns="121917" bIns="60958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3200" dirty="0">
                <a:solidFill>
                  <a:prstClr val="black"/>
                </a:solidFill>
                <a:latin typeface="Calibri" panose="020F0502020204030204"/>
              </a:rPr>
              <a:t>LCP</a:t>
            </a:r>
          </a:p>
        </p:txBody>
      </p:sp>
    </p:spTree>
    <p:extLst>
      <p:ext uri="{BB962C8B-B14F-4D97-AF65-F5344CB8AC3E}">
        <p14:creationId xmlns:p14="http://schemas.microsoft.com/office/powerpoint/2010/main" val="213722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/>
      <p:bldP spid="19" grpId="0"/>
      <p:bldP spid="20" grpId="0"/>
      <p:bldP spid="21" grpId="0"/>
      <p:bldP spid="23" grpId="0"/>
      <p:bldP spid="26" grpId="0" animBg="1"/>
      <p:bldP spid="27" grpId="0" animBg="1"/>
      <p:bldP spid="28" grpId="0" animBg="1"/>
      <p:bldP spid="29" grpId="0" animBg="1"/>
      <p:bldP spid="31" grpId="0" animBg="1"/>
      <p:bldP spid="32" grpId="0"/>
      <p:bldP spid="34" grpId="0"/>
      <p:bldP spid="35" grpId="0"/>
      <p:bldP spid="36" grpId="0"/>
      <p:bldP spid="37" grpId="0"/>
      <p:bldP spid="38" grpId="0"/>
      <p:bldP spid="40" grpId="0" animBg="1"/>
      <p:bldP spid="42" grpId="0" animBg="1"/>
      <p:bldP spid="44" grpId="0" animBg="1"/>
      <p:bldP spid="45" grpId="0"/>
      <p:bldP spid="45" grpId="1"/>
      <p:bldP spid="46" grpId="0"/>
      <p:bldP spid="46" grpId="1"/>
      <p:bldP spid="46" grpId="2"/>
      <p:bldP spid="46" grpId="3"/>
      <p:bldP spid="47" grpId="0"/>
      <p:bldP spid="47" grpId="1"/>
      <p:bldP spid="47" grpId="2"/>
      <p:bldP spid="47" grpId="3"/>
      <p:bldP spid="47" grpId="4"/>
      <p:bldP spid="48" grpId="0"/>
      <p:bldP spid="48" grpId="1"/>
      <p:bldP spid="48" grpId="2"/>
      <p:bldP spid="48" grpId="3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564432-DB87-412D-8D13-66E59B2AA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Trie</a:t>
            </a:r>
            <a:r>
              <a:rPr lang="en-US" altLang="zh-CN" dirty="0"/>
              <a:t> in Linux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D9A56-ACB5-40EA-930A-453C54118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Called </a:t>
            </a:r>
            <a:r>
              <a:rPr lang="en-US" altLang="zh-CN" dirty="0">
                <a:solidFill>
                  <a:srgbClr val="0070C0"/>
                </a:solidFill>
              </a:rPr>
              <a:t>Radix Tree</a:t>
            </a:r>
          </a:p>
          <a:p>
            <a:r>
              <a:rPr lang="en-US" altLang="zh-CN" dirty="0"/>
              <a:t>Usage: lookup memory page of a given address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BFB134-2D57-4B3B-AA7C-27EB366BEB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75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DE1A6D-C1F9-4223-85A0-65E7713B7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080" y="3127985"/>
            <a:ext cx="5081201" cy="29499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A6535E-E71E-4BFC-BA24-7D61335F4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27" y="2996325"/>
            <a:ext cx="4552950" cy="1190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9C50CF4-23B6-4081-8C5F-2CCBAF266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19" y="4274351"/>
            <a:ext cx="56292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774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Multi-array</a:t>
            </a:r>
          </a:p>
          <a:p>
            <a:r>
              <a:rPr lang="en-US" altLang="zh-CN" dirty="0"/>
              <a:t>Generalized list</a:t>
            </a:r>
          </a:p>
          <a:p>
            <a:r>
              <a:rPr lang="en-US" altLang="zh-CN" dirty="0"/>
              <a:t>Storage Management</a:t>
            </a:r>
          </a:p>
          <a:p>
            <a:r>
              <a:rPr lang="en-US" altLang="zh-CN" dirty="0" err="1"/>
              <a:t>Trie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502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B5C0E-D1BA-42D5-8192-9AE3E0DA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Locate Element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28D8A2-DD85-4249-88CF-AE0BA6DF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multi-array in C++: Elem A[d</a:t>
            </a:r>
            <a:r>
              <a:rPr lang="en-US" altLang="zh-CN" baseline="-25000" dirty="0"/>
              <a:t>1</a:t>
            </a:r>
            <a:r>
              <a:rPr lang="en-US" altLang="zh-CN" dirty="0"/>
              <a:t>][d</a:t>
            </a:r>
            <a:r>
              <a:rPr lang="en-US" altLang="zh-CN" baseline="-25000" dirty="0"/>
              <a:t>2</a:t>
            </a:r>
            <a:r>
              <a:rPr lang="en-US" altLang="zh-CN" dirty="0"/>
              <a:t>]…[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n</a:t>
            </a:r>
            <a:r>
              <a:rPr lang="en-US" altLang="zh-CN" dirty="0"/>
              <a:t>]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20E4B1-A299-4002-861D-C51D33E336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B84BD564-3489-4E21-8D96-3DAE028F1D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514603"/>
              </p:ext>
            </p:extLst>
          </p:nvPr>
        </p:nvGraphicFramePr>
        <p:xfrm>
          <a:off x="1188705" y="2195420"/>
          <a:ext cx="4362672" cy="3992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3" imgW="1409400" imgH="1714320" progId="Equation.DSMT4">
                  <p:embed/>
                </p:oleObj>
              </mc:Choice>
              <mc:Fallback>
                <p:oleObj name="Equation" r:id="rId3" imgW="1409400" imgH="1714320" progId="Equation.DSMT4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555E6221-8DA9-4F19-8CCB-DC82FCDD14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05" y="2195420"/>
                        <a:ext cx="4362672" cy="39920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47FF0578-EE9C-4743-9E40-5A6774F3E4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73049" y="2300644"/>
                <a:ext cx="2867851" cy="4000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889" tIns="60944" rIns="121889" bIns="6094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     a</a:t>
                </a:r>
                <a:r>
                  <a:rPr lang="en-US" altLang="zh-CN" sz="1800" baseline="-250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011</a:t>
                </a:r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a</a:t>
                </a:r>
                <a:r>
                  <a:rPr lang="en-US" altLang="zh-CN" sz="1800" baseline="-250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012</a:t>
                </a:r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… a</a:t>
                </a:r>
                <a:r>
                  <a:rPr lang="en-US" altLang="zh-CN" sz="1800" baseline="-250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sz="1800" baseline="-25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18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1800" dirty="0">
                  <a:solidFill>
                    <a:prstClr val="black"/>
                  </a:solidFill>
                  <a:latin typeface="Lucida Fax" pitchFamily="18" charset="0"/>
                </a:endParaRPr>
              </a:p>
            </p:txBody>
          </p:sp>
        </mc:Choice>
        <mc:Fallback xmlns="">
          <p:sp>
            <p:nvSpPr>
              <p:cNvPr id="6" name="TextBox 2">
                <a:extLst>
                  <a:ext uri="{FF2B5EF4-FFF2-40B4-BE49-F238E27FC236}">
                    <a16:creationId xmlns:a16="http://schemas.microsoft.com/office/drawing/2014/main" id="{47FF0578-EE9C-4743-9E40-5A6774F3E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73049" y="2300644"/>
                <a:ext cx="2867851" cy="400077"/>
              </a:xfrm>
              <a:prstGeom prst="rect">
                <a:avLst/>
              </a:prstGeom>
              <a:blipFill>
                <a:blip r:embed="rId5"/>
                <a:stretch>
                  <a:fillRect t="-4545" b="-196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0E84CFFB-15C0-4B08-A16A-2DDB53C7CE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2675" y="2757096"/>
                <a:ext cx="3218811" cy="4000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889" tIns="60944" rIns="121889" bIns="6094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       a</a:t>
                </a:r>
                <a:r>
                  <a:rPr lang="en-US" altLang="zh-CN" sz="1800" baseline="-250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baseline="-250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1</a:t>
                </a:r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a</a:t>
                </a:r>
                <a:r>
                  <a:rPr lang="en-US" altLang="zh-CN" sz="1800" baseline="-250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baseline="-250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2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… a</a:t>
                </a:r>
                <a:r>
                  <a:rPr lang="en-US" altLang="zh-CN" sz="1800" baseline="-250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80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1800" dirty="0">
                  <a:solidFill>
                    <a:prstClr val="black"/>
                  </a:solidFill>
                  <a:latin typeface="Lucida Fax" pitchFamily="18" charset="0"/>
                </a:endParaRPr>
              </a:p>
            </p:txBody>
          </p:sp>
        </mc:Choice>
        <mc:Fallback xmlns="">
          <p:sp>
            <p:nvSpPr>
              <p:cNvPr id="7" name="TextBox 3">
                <a:extLst>
                  <a:ext uri="{FF2B5EF4-FFF2-40B4-BE49-F238E27FC236}">
                    <a16:creationId xmlns:a16="http://schemas.microsoft.com/office/drawing/2014/main" id="{0E84CFFB-15C0-4B08-A16A-2DDB53C7C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92675" y="2757096"/>
                <a:ext cx="3218811" cy="400077"/>
              </a:xfrm>
              <a:prstGeom prst="rect">
                <a:avLst/>
              </a:prstGeom>
              <a:blipFill>
                <a:blip r:embed="rId6"/>
                <a:stretch>
                  <a:fillRect t="-4545" b="-196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4">
            <a:extLst>
              <a:ext uri="{FF2B5EF4-FFF2-40B4-BE49-F238E27FC236}">
                <a16:creationId xmlns:a16="http://schemas.microsoft.com/office/drawing/2014/main" id="{A04016CA-648C-4D4B-ACFD-F6F12935F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116" y="2478021"/>
            <a:ext cx="2709083" cy="31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9" tIns="60944" rIns="121889" bIns="6094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prstClr val="black"/>
                </a:solidFill>
                <a:latin typeface="Lucida Fax" pitchFamily="18" charset="0"/>
                <a:ea typeface="微软雅黑" pitchFamily="34" charset="-122"/>
              </a:rPr>
              <a:t>…………………………</a:t>
            </a:r>
            <a:endParaRPr lang="zh-CN" altLang="en-US" sz="1800" dirty="0">
              <a:solidFill>
                <a:prstClr val="black"/>
              </a:solidFill>
              <a:latin typeface="Lucida Fax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5">
                <a:extLst>
                  <a:ext uri="{FF2B5EF4-FFF2-40B4-BE49-F238E27FC236}">
                    <a16:creationId xmlns:a16="http://schemas.microsoft.com/office/drawing/2014/main" id="{F7337524-C4D7-4C30-A1F9-0BB158E764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25515" y="3117552"/>
                <a:ext cx="3292346" cy="4000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889" tIns="60944" rIns="121889" bIns="6094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a</a:t>
                </a:r>
                <a:r>
                  <a:rPr lang="en-US" altLang="zh-CN" sz="1800" baseline="-250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100</a:t>
                </a:r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 a</a:t>
                </a:r>
                <a:r>
                  <a:rPr lang="en-US" altLang="zh-CN" sz="1800" baseline="-250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101</a:t>
                </a:r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a</a:t>
                </a:r>
                <a:r>
                  <a:rPr lang="en-US" altLang="zh-CN" sz="1800" baseline="-250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102</a:t>
                </a:r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… a</a:t>
                </a:r>
                <a:r>
                  <a:rPr lang="en-US" altLang="zh-CN" sz="1800" baseline="-250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10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1800" dirty="0">
                  <a:solidFill>
                    <a:prstClr val="black"/>
                  </a:solidFill>
                  <a:latin typeface="Lucida Fax" pitchFamily="18" charset="0"/>
                </a:endParaRPr>
              </a:p>
            </p:txBody>
          </p:sp>
        </mc:Choice>
        <mc:Fallback xmlns="">
          <p:sp>
            <p:nvSpPr>
              <p:cNvPr id="9" name="TextBox 5">
                <a:extLst>
                  <a:ext uri="{FF2B5EF4-FFF2-40B4-BE49-F238E27FC236}">
                    <a16:creationId xmlns:a16="http://schemas.microsoft.com/office/drawing/2014/main" id="{F7337524-C4D7-4C30-A1F9-0BB158E76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25515" y="3117552"/>
                <a:ext cx="3292346" cy="400077"/>
              </a:xfrm>
              <a:prstGeom prst="rect">
                <a:avLst/>
              </a:prstGeom>
              <a:blipFill>
                <a:blip r:embed="rId7"/>
                <a:stretch>
                  <a:fillRect l="-741" t="-4545" b="-196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6">
                <a:extLst>
                  <a:ext uri="{FF2B5EF4-FFF2-40B4-BE49-F238E27FC236}">
                    <a16:creationId xmlns:a16="http://schemas.microsoft.com/office/drawing/2014/main" id="{52924854-11EA-4ABC-AF64-B419E2411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37212" y="3373966"/>
                <a:ext cx="2917988" cy="4000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889" tIns="60944" rIns="121889" bIns="6094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a</a:t>
                </a:r>
                <a:r>
                  <a:rPr lang="en-US" altLang="zh-CN" sz="1800" baseline="-250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110</a:t>
                </a:r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 a</a:t>
                </a:r>
                <a:r>
                  <a:rPr lang="en-US" altLang="zh-CN" sz="1800" baseline="-250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111</a:t>
                </a:r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a</a:t>
                </a:r>
                <a:r>
                  <a:rPr lang="en-US" altLang="zh-CN" sz="1800" baseline="-250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112</a:t>
                </a:r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… a</a:t>
                </a:r>
                <a:r>
                  <a:rPr lang="en-US" altLang="zh-CN" sz="1800" baseline="-250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11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1800" dirty="0">
                  <a:solidFill>
                    <a:prstClr val="black"/>
                  </a:solidFill>
                  <a:latin typeface="Lucida Fax" pitchFamily="18" charset="0"/>
                </a:endParaRPr>
              </a:p>
            </p:txBody>
          </p:sp>
        </mc:Choice>
        <mc:Fallback xmlns="">
          <p:sp>
            <p:nvSpPr>
              <p:cNvPr id="10" name="TextBox 6">
                <a:extLst>
                  <a:ext uri="{FF2B5EF4-FFF2-40B4-BE49-F238E27FC236}">
                    <a16:creationId xmlns:a16="http://schemas.microsoft.com/office/drawing/2014/main" id="{52924854-11EA-4ABC-AF64-B419E2411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37212" y="3373966"/>
                <a:ext cx="2917988" cy="400077"/>
              </a:xfrm>
              <a:prstGeom prst="rect">
                <a:avLst/>
              </a:prstGeom>
              <a:blipFill>
                <a:blip r:embed="rId8"/>
                <a:stretch>
                  <a:fillRect l="-626" t="-4545" b="-196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4E984AFD-14D7-44B1-B240-B410B4E56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7927" y="3702484"/>
            <a:ext cx="2657274" cy="31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889" tIns="60944" rIns="121889" bIns="60944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dirty="0">
                <a:solidFill>
                  <a:prstClr val="black"/>
                </a:solidFill>
                <a:latin typeface="Lucida Fax" pitchFamily="18" charset="0"/>
                <a:ea typeface="微软雅黑" pitchFamily="34" charset="-122"/>
              </a:rPr>
              <a:t>…………………………</a:t>
            </a:r>
            <a:endParaRPr lang="zh-CN" altLang="en-US" sz="1800" dirty="0">
              <a:solidFill>
                <a:prstClr val="black"/>
              </a:solidFill>
              <a:latin typeface="Lucida Fax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F77F34C-EB0C-46ED-B0CA-56DC2FEBF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4416" y="4021168"/>
                <a:ext cx="2983768" cy="4000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1889" tIns="60944" rIns="121889" bIns="60944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a</a:t>
                </a:r>
                <a:r>
                  <a:rPr lang="en-US" altLang="zh-CN" sz="1800" baseline="-250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baseline="-25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a</a:t>
                </a:r>
                <a:r>
                  <a:rPr lang="en-US" altLang="zh-CN" sz="1800" baseline="-250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1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a</a:t>
                </a:r>
                <a:r>
                  <a:rPr lang="en-US" altLang="zh-CN" sz="1800" baseline="-250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2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… a</a:t>
                </a:r>
                <a:r>
                  <a:rPr lang="en-US" altLang="zh-CN" sz="1800" baseline="-250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8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1800" dirty="0">
                  <a:solidFill>
                    <a:prstClr val="black"/>
                  </a:solidFill>
                  <a:latin typeface="Lucida Fax" pitchFamily="18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F77F34C-EB0C-46ED-B0CA-56DC2FEBF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04416" y="4021168"/>
                <a:ext cx="2983768" cy="400077"/>
              </a:xfrm>
              <a:prstGeom prst="rect">
                <a:avLst/>
              </a:prstGeom>
              <a:blipFill>
                <a:blip r:embed="rId9"/>
                <a:stretch>
                  <a:fillRect l="-612" t="-4615" b="-20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C60AF69-4FE2-48BD-9511-FF8BD498B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7862" y="4293096"/>
                <a:ext cx="3571724" cy="1538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21889" tIns="60944" rIns="121889" bIns="60944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20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        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           ┇</a:t>
                </a:r>
                <a:br>
                  <a:rPr lang="en-US" altLang="zh-CN" sz="18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</a:br>
                <a:r>
                  <a:rPr lang="en-US" altLang="zh-CN" sz="18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   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00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  <m:r>
                      <a:rPr lang="en-US" altLang="zh-CN" sz="180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1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  <m:r>
                      <a:rPr lang="en-US" altLang="zh-CN" sz="180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2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…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  <m:sSub>
                      <m:sSubPr>
                        <m:ctrlP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</a:t>
                </a:r>
                <a:b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</a:br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    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1</m:t>
                    </m:r>
                    <m:r>
                      <a:rPr lang="en-US" altLang="zh-CN" sz="18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1</m:t>
                    </m:r>
                    <m:r>
                      <a:rPr lang="en-US" altLang="zh-CN" sz="18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1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1</m:t>
                    </m:r>
                    <m:r>
                      <a:rPr lang="en-US" altLang="zh-CN" sz="18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2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…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baseline="-25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1</m:t>
                    </m:r>
                    <m:sSub>
                      <m:sSubPr>
                        <m:ctrlP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b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</a:br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     </a:t>
                </a:r>
                <a:r>
                  <a:rPr lang="en-US" altLang="zh-CN" sz="18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…………………………</a:t>
                </a:r>
                <a:br>
                  <a:rPr lang="en-US" altLang="zh-CN" sz="18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</a:br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   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1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sz="1800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2</m:t>
                    </m:r>
                  </m:oMath>
                </a14:m>
                <a:r>
                  <a:rPr lang="en-US" altLang="zh-CN" sz="1800" dirty="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… 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1800" dirty="0">
                  <a:solidFill>
                    <a:prstClr val="black"/>
                  </a:solidFill>
                  <a:latin typeface="Lucida Fax" pitchFamily="18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C60AF69-4FE2-48BD-9511-FF8BD498B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862" y="4293096"/>
                <a:ext cx="3571724" cy="1538851"/>
              </a:xfrm>
              <a:prstGeom prst="rect">
                <a:avLst/>
              </a:prstGeom>
              <a:blipFill>
                <a:blip r:embed="rId10"/>
                <a:stretch>
                  <a:fillRect t="-395" b="-43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3E875AB9-1E2A-4D53-832E-389CBD1F6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5814" y="1983774"/>
            <a:ext cx="743090" cy="40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89" tIns="60944" rIns="121889" bIns="60944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prstClr val="black"/>
                </a:solidFill>
                <a:latin typeface="Lucida Fax" pitchFamily="18" charset="0"/>
                <a:ea typeface="微软雅黑" pitchFamily="34" charset="-122"/>
              </a:rPr>
              <a:t>a</a:t>
            </a:r>
            <a:r>
              <a:rPr lang="en-US" altLang="zh-CN" sz="1800" baseline="-25000">
                <a:solidFill>
                  <a:prstClr val="black"/>
                </a:solidFill>
                <a:latin typeface="Lucida Fax" pitchFamily="18" charset="0"/>
                <a:ea typeface="微软雅黑" pitchFamily="34" charset="-122"/>
              </a:rPr>
              <a:t>000</a:t>
            </a:r>
            <a:r>
              <a:rPr lang="en-US" altLang="zh-CN" sz="1800">
                <a:solidFill>
                  <a:prstClr val="black"/>
                </a:solidFill>
                <a:latin typeface="Lucida Fax" pitchFamily="18" charset="0"/>
                <a:ea typeface="微软雅黑" pitchFamily="34" charset="-122"/>
              </a:rPr>
              <a:t> </a:t>
            </a:r>
            <a:endParaRPr lang="zh-CN" altLang="en-US" sz="1800" dirty="0">
              <a:solidFill>
                <a:prstClr val="black"/>
              </a:solidFill>
              <a:latin typeface="Lucida Fax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B4B4FB0-7AC5-47CB-810F-480B29329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610" y="2324948"/>
            <a:ext cx="743090" cy="400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89" tIns="60944" rIns="121889" bIns="60944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>
                <a:solidFill>
                  <a:prstClr val="black"/>
                </a:solidFill>
                <a:latin typeface="Lucida Fax" pitchFamily="18" charset="0"/>
                <a:ea typeface="微软雅黑" pitchFamily="34" charset="-122"/>
              </a:rPr>
              <a:t>a</a:t>
            </a:r>
            <a:r>
              <a:rPr lang="en-US" altLang="zh-CN" sz="1800" baseline="-25000">
                <a:solidFill>
                  <a:prstClr val="black"/>
                </a:solidFill>
                <a:latin typeface="Lucida Fax" pitchFamily="18" charset="0"/>
                <a:ea typeface="微软雅黑" pitchFamily="34" charset="-122"/>
              </a:rPr>
              <a:t>010</a:t>
            </a:r>
            <a:r>
              <a:rPr lang="en-US" altLang="zh-CN" sz="1800">
                <a:solidFill>
                  <a:prstClr val="black"/>
                </a:solidFill>
                <a:latin typeface="Lucida Fax" pitchFamily="18" charset="0"/>
                <a:ea typeface="微软雅黑" pitchFamily="34" charset="-122"/>
              </a:rPr>
              <a:t> </a:t>
            </a:r>
            <a:endParaRPr lang="zh-CN" altLang="en-US" sz="1800" dirty="0">
              <a:solidFill>
                <a:prstClr val="black"/>
              </a:solidFill>
              <a:latin typeface="Lucida Fax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90DB979-F0DE-4CE5-BBCE-C8ED37548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0925" y="2745771"/>
                <a:ext cx="736614" cy="4000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1889" tIns="60944" rIns="121889" bIns="60944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a</a:t>
                </a:r>
                <a:r>
                  <a:rPr lang="en-US" altLang="zh-CN" sz="1800" baseline="-250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baseline="-250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0</a:t>
                </a:r>
                <a:endParaRPr lang="zh-CN" altLang="en-US" sz="1800">
                  <a:solidFill>
                    <a:prstClr val="black"/>
                  </a:solidFill>
                  <a:latin typeface="Lucida Fax" pitchFamily="18" charset="0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390DB979-F0DE-4CE5-BBCE-C8ED37548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40925" y="2745771"/>
                <a:ext cx="736614" cy="400077"/>
              </a:xfrm>
              <a:prstGeom prst="rect">
                <a:avLst/>
              </a:prstGeom>
              <a:blipFill>
                <a:blip r:embed="rId11"/>
                <a:stretch>
                  <a:fillRect l="-2479" t="-4545" b="-196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2C64E17B-C4CF-4F73-96BB-DCC75344B711}"/>
              </a:ext>
            </a:extLst>
          </p:cNvPr>
          <p:cNvSpPr/>
          <p:nvPr/>
        </p:nvSpPr>
        <p:spPr>
          <a:xfrm>
            <a:off x="8539990" y="1968534"/>
            <a:ext cx="2940574" cy="1255429"/>
          </a:xfrm>
          <a:prstGeom prst="rect">
            <a:avLst/>
          </a:prstGeom>
          <a:solidFill>
            <a:srgbClr val="5B9BD5">
              <a:alpha val="30196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BD573B0-F927-44A2-B19A-1709341A6FDC}"/>
              </a:ext>
            </a:extLst>
          </p:cNvPr>
          <p:cNvSpPr/>
          <p:nvPr/>
        </p:nvSpPr>
        <p:spPr>
          <a:xfrm>
            <a:off x="8544832" y="3263223"/>
            <a:ext cx="2940574" cy="1255429"/>
          </a:xfrm>
          <a:prstGeom prst="rect">
            <a:avLst/>
          </a:prstGeom>
          <a:solidFill>
            <a:srgbClr val="5B9BD5">
              <a:alpha val="30196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C28B345-004A-4C92-A596-5863B7387968}"/>
              </a:ext>
            </a:extLst>
          </p:cNvPr>
          <p:cNvCxnSpPr/>
          <p:nvPr/>
        </p:nvCxnSpPr>
        <p:spPr>
          <a:xfrm>
            <a:off x="8077862" y="2793970"/>
            <a:ext cx="447653" cy="523621"/>
          </a:xfrm>
          <a:prstGeom prst="straightConnector1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ABAC87-833E-499E-9867-FA4FBF7F6298}"/>
                  </a:ext>
                </a:extLst>
              </p:cNvPr>
              <p:cNvSpPr txBox="1"/>
              <p:nvPr/>
            </p:nvSpPr>
            <p:spPr>
              <a:xfrm>
                <a:off x="7179538" y="2310803"/>
                <a:ext cx="1264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800">
                    <a:solidFill>
                      <a:prstClr val="black"/>
                    </a:solidFill>
                    <a:latin typeface="Calibri" panose="020F0502020204030204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1∗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sz="1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CABAC87-833E-499E-9867-FA4FBF7F6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538" y="2310803"/>
                <a:ext cx="1264751" cy="369332"/>
              </a:xfrm>
              <a:prstGeom prst="rect">
                <a:avLst/>
              </a:prstGeom>
              <a:blipFill>
                <a:blip r:embed="rId12"/>
                <a:stretch>
                  <a:fillRect l="-434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F2FFD96F-9568-41F2-B110-1A3AF58ED03C}"/>
              </a:ext>
            </a:extLst>
          </p:cNvPr>
          <p:cNvSpPr/>
          <p:nvPr/>
        </p:nvSpPr>
        <p:spPr>
          <a:xfrm>
            <a:off x="8519656" y="3270843"/>
            <a:ext cx="2940574" cy="219807"/>
          </a:xfrm>
          <a:prstGeom prst="rect">
            <a:avLst/>
          </a:prstGeom>
          <a:solidFill>
            <a:srgbClr val="5B9BD5">
              <a:alpha val="30196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3C2E5FF-970E-40B0-9D21-1B51BDB58BD2}"/>
              </a:ext>
            </a:extLst>
          </p:cNvPr>
          <p:cNvSpPr/>
          <p:nvPr/>
        </p:nvSpPr>
        <p:spPr>
          <a:xfrm>
            <a:off x="8525700" y="3514458"/>
            <a:ext cx="2940574" cy="286299"/>
          </a:xfrm>
          <a:prstGeom prst="rect">
            <a:avLst/>
          </a:prstGeom>
          <a:solidFill>
            <a:srgbClr val="5B9BD5">
              <a:alpha val="30196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B76247C-6406-48F0-BFAF-262CE8F97C1E}"/>
              </a:ext>
            </a:extLst>
          </p:cNvPr>
          <p:cNvCxnSpPr/>
          <p:nvPr/>
        </p:nvCxnSpPr>
        <p:spPr>
          <a:xfrm>
            <a:off x="8030193" y="3049766"/>
            <a:ext cx="447653" cy="523621"/>
          </a:xfrm>
          <a:prstGeom prst="straightConnector1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18E72C0-02BF-45C7-9443-8BC02084D35A}"/>
                  </a:ext>
                </a:extLst>
              </p:cNvPr>
              <p:cNvSpPr txBox="1"/>
              <p:nvPr/>
            </p:nvSpPr>
            <p:spPr>
              <a:xfrm>
                <a:off x="7140133" y="2973079"/>
                <a:ext cx="1264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800">
                    <a:solidFill>
                      <a:prstClr val="black"/>
                    </a:solidFill>
                    <a:latin typeface="Calibri" panose="020F0502020204030204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1∗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180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18E72C0-02BF-45C7-9443-8BC02084D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133" y="2973079"/>
                <a:ext cx="1264751" cy="646331"/>
              </a:xfrm>
              <a:prstGeom prst="rect">
                <a:avLst/>
              </a:prstGeom>
              <a:blipFill>
                <a:blip r:embed="rId13"/>
                <a:stretch>
                  <a:fillRect l="-3846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2D3436AE-B931-4D59-8E68-9DC3A3FD7299}"/>
              </a:ext>
            </a:extLst>
          </p:cNvPr>
          <p:cNvSpPr/>
          <p:nvPr/>
        </p:nvSpPr>
        <p:spPr>
          <a:xfrm>
            <a:off x="9886338" y="3513679"/>
            <a:ext cx="370836" cy="286299"/>
          </a:xfrm>
          <a:prstGeom prst="rect">
            <a:avLst/>
          </a:prstGeom>
          <a:solidFill>
            <a:srgbClr val="FF3131">
              <a:alpha val="29804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5D42548-7CC3-4A3B-AF37-C020FE468944}"/>
                  </a:ext>
                </a:extLst>
              </p:cNvPr>
              <p:cNvSpPr txBox="1"/>
              <p:nvPr/>
            </p:nvSpPr>
            <p:spPr>
              <a:xfrm>
                <a:off x="7139764" y="2233510"/>
                <a:ext cx="1264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180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1∗∗</m:t>
                          </m:r>
                        </m:sub>
                      </m:sSub>
                    </m:oMath>
                  </m:oMathPara>
                </a14:m>
                <a:endParaRPr lang="zh-CN" altLang="en-US" sz="1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5D42548-7CC3-4A3B-AF37-C020FE468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9764" y="2233510"/>
                <a:ext cx="1264751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5AD7B79-EFAF-4443-8765-B5ED06EEEB8B}"/>
                  </a:ext>
                </a:extLst>
              </p:cNvPr>
              <p:cNvSpPr txBox="1"/>
              <p:nvPr/>
            </p:nvSpPr>
            <p:spPr>
              <a:xfrm>
                <a:off x="7111856" y="2926867"/>
                <a:ext cx="1264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180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11∗</m:t>
                          </m:r>
                        </m:sub>
                      </m:sSub>
                    </m:oMath>
                  </m:oMathPara>
                </a14:m>
                <a:endParaRPr lang="zh-CN" altLang="en-US" sz="1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5AD7B79-EFAF-4443-8765-B5ED06EEE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856" y="2926867"/>
                <a:ext cx="1264751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CD23AF6-800D-4B8D-9067-399F1FBAE422}"/>
                  </a:ext>
                </a:extLst>
              </p:cNvPr>
              <p:cNvSpPr txBox="1"/>
              <p:nvPr/>
            </p:nvSpPr>
            <p:spPr>
              <a:xfrm>
                <a:off x="7108281" y="3748546"/>
                <a:ext cx="1264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800">
                    <a:solidFill>
                      <a:prstClr val="black"/>
                    </a:solidFill>
                    <a:latin typeface="Calibri" panose="020F0502020204030204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18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sz="180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zh-CN" altLang="en-US" sz="1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CD23AF6-800D-4B8D-9067-399F1FBAE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281" y="3748546"/>
                <a:ext cx="1264751" cy="646331"/>
              </a:xfrm>
              <a:prstGeom prst="rect">
                <a:avLst/>
              </a:prstGeom>
              <a:blipFill>
                <a:blip r:embed="rId16"/>
                <a:stretch>
                  <a:fillRect l="-3846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DC91FD9-EA43-4E4F-ADCD-9E47C1D82B89}"/>
                  </a:ext>
                </a:extLst>
              </p:cNvPr>
              <p:cNvSpPr txBox="1"/>
              <p:nvPr/>
            </p:nvSpPr>
            <p:spPr>
              <a:xfrm>
                <a:off x="6992150" y="3744291"/>
                <a:ext cx="12647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1800">
                  <a:solidFill>
                    <a:prstClr val="black"/>
                  </a:solidFill>
                  <a:latin typeface="Calibri" panose="020F0502020204030204"/>
                </a:endParaRPr>
              </a:p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112</m:t>
                          </m:r>
                        </m:sub>
                      </m:sSub>
                    </m:oMath>
                  </m:oMathPara>
                </a14:m>
                <a:endParaRPr lang="zh-CN" altLang="en-US" sz="18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DC91FD9-EA43-4E4F-ADCD-9E47C1D82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150" y="3744291"/>
                <a:ext cx="1264751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B8CB008-93A1-4ED6-B22A-0EF4613AF809}"/>
              </a:ext>
            </a:extLst>
          </p:cNvPr>
          <p:cNvCxnSpPr/>
          <p:nvPr/>
        </p:nvCxnSpPr>
        <p:spPr>
          <a:xfrm flipV="1">
            <a:off x="7954826" y="3828994"/>
            <a:ext cx="1942193" cy="437123"/>
          </a:xfrm>
          <a:prstGeom prst="straightConnector1">
            <a:avLst/>
          </a:prstGeom>
          <a:noFill/>
          <a:ln w="571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1">
                <a:extLst>
                  <a:ext uri="{FF2B5EF4-FFF2-40B4-BE49-F238E27FC236}">
                    <a16:creationId xmlns:a16="http://schemas.microsoft.com/office/drawing/2014/main" id="{76D20A22-87BF-4533-A0D0-A5DC1EC224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84063" y="1959470"/>
                <a:ext cx="3695115" cy="4000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1889" tIns="60944" rIns="121889" bIns="60944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      a</a:t>
                </a:r>
                <a:r>
                  <a:rPr lang="en-US" altLang="zh-CN" sz="1800" baseline="-250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001</a:t>
                </a:r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a</a:t>
                </a:r>
                <a:r>
                  <a:rPr lang="en-US" altLang="zh-CN" sz="1800" baseline="-250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002</a:t>
                </a:r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 … a</a:t>
                </a:r>
                <a:r>
                  <a:rPr lang="en-US" altLang="zh-CN" sz="1800" baseline="-250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0</a:t>
                </a:r>
                <a14:m>
                  <m:oMath xmlns:m="http://schemas.openxmlformats.org/officeDocument/2006/math">
                    <m:r>
                      <a:rPr lang="en-US" altLang="zh-CN" sz="1800" baseline="-250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0</m:t>
                    </m:r>
                    <m:sSub>
                      <m:sSubPr>
                        <m:ctrlPr>
                          <a:rPr lang="en-US" altLang="zh-CN" sz="180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</m:ctrlPr>
                      </m:sSubPr>
                      <m:e>
                        <m:r>
                          <a:rPr lang="en-US" altLang="zh-CN" sz="180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800" i="1" baseline="-25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>
                    <a:solidFill>
                      <a:prstClr val="black"/>
                    </a:solidFill>
                    <a:latin typeface="Lucida Fax" pitchFamily="18" charset="0"/>
                    <a:ea typeface="微软雅黑" pitchFamily="34" charset="-122"/>
                  </a:rPr>
                  <a:t> </a:t>
                </a:r>
                <a:endParaRPr lang="zh-CN" altLang="en-US" sz="1800" dirty="0">
                  <a:solidFill>
                    <a:prstClr val="black"/>
                  </a:solidFill>
                  <a:latin typeface="Lucida Fax" pitchFamily="18" charset="0"/>
                </a:endParaRPr>
              </a:p>
            </p:txBody>
          </p:sp>
        </mc:Choice>
        <mc:Fallback xmlns="">
          <p:sp>
            <p:nvSpPr>
              <p:cNvPr id="31" name="TextBox 1">
                <a:extLst>
                  <a:ext uri="{FF2B5EF4-FFF2-40B4-BE49-F238E27FC236}">
                    <a16:creationId xmlns:a16="http://schemas.microsoft.com/office/drawing/2014/main" id="{76D20A22-87BF-4533-A0D0-A5DC1EC22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84063" y="1959470"/>
                <a:ext cx="3695115" cy="400077"/>
              </a:xfrm>
              <a:prstGeom prst="rect">
                <a:avLst/>
              </a:prstGeom>
              <a:blipFill>
                <a:blip r:embed="rId18"/>
                <a:stretch>
                  <a:fillRect t="-4545" b="-196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A536E7A0-EF18-41C5-9301-9CE57F9DC3CF}"/>
              </a:ext>
            </a:extLst>
          </p:cNvPr>
          <p:cNvSpPr/>
          <p:nvPr/>
        </p:nvSpPr>
        <p:spPr>
          <a:xfrm>
            <a:off x="4917312" y="4868622"/>
            <a:ext cx="3384376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+mn-lt"/>
                <a:ea typeface="黑体" charset="0"/>
              </a:rPr>
              <a:t>d is size of element</a:t>
            </a:r>
            <a:endParaRPr lang="zh-CN" altLang="en-US" sz="3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1DB7AC0-57F5-4E7E-83BD-F10F57C7BBFA}"/>
              </a:ext>
            </a:extLst>
          </p:cNvPr>
          <p:cNvSpPr/>
          <p:nvPr/>
        </p:nvSpPr>
        <p:spPr>
          <a:xfrm>
            <a:off x="8479500" y="1479441"/>
            <a:ext cx="3384376" cy="387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charset="0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+mn-lt"/>
                <a:ea typeface="黑体" charset="0"/>
              </a:rPr>
              <a:t>Example: locate a</a:t>
            </a:r>
            <a:r>
              <a:rPr lang="en-US" altLang="zh-CN" sz="2400" baseline="-25000" dirty="0">
                <a:solidFill>
                  <a:srgbClr val="0070C0"/>
                </a:solidFill>
                <a:latin typeface="+mn-lt"/>
                <a:ea typeface="黑体" charset="0"/>
              </a:rPr>
              <a:t>112</a:t>
            </a:r>
            <a:endParaRPr lang="zh-CN" altLang="en-US" sz="3600" baseline="-250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004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/>
      <p:bldP spid="21" grpId="0" animBg="1"/>
      <p:bldP spid="22" grpId="0" animBg="1"/>
      <p:bldP spid="24" grpId="0"/>
      <p:bldP spid="25" grpId="0" animBg="1"/>
      <p:bldP spid="26" grpId="0"/>
      <p:bldP spid="26" grpId="1"/>
      <p:bldP spid="27" grpId="0"/>
      <p:bldP spid="27" grpId="1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Arrays for Special Matrices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Triangular matrices</a:t>
            </a:r>
          </a:p>
          <a:p>
            <a:pPr lvl="1"/>
            <a:r>
              <a:rPr lang="en-US" altLang="zh-CN" dirty="0"/>
              <a:t>lower-triangular</a:t>
            </a:r>
          </a:p>
          <a:p>
            <a:pPr lvl="1"/>
            <a:r>
              <a:rPr kumimoji="1" lang="en-US" altLang="zh-CN" dirty="0"/>
              <a:t>upper-triangular</a:t>
            </a:r>
          </a:p>
          <a:p>
            <a:r>
              <a:rPr lang="en-US" altLang="zh-CN" dirty="0"/>
              <a:t>Symmetric matrices</a:t>
            </a:r>
          </a:p>
          <a:p>
            <a:r>
              <a:rPr lang="en-US" altLang="zh-CN" dirty="0"/>
              <a:t>Diagonal matrices</a:t>
            </a:r>
          </a:p>
          <a:p>
            <a:r>
              <a:rPr lang="en-US" altLang="zh-CN" dirty="0"/>
              <a:t>Sparse matrices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0646073"/>
      </p:ext>
    </p:extLst>
  </p:cSld>
  <p:clrMapOvr>
    <a:masterClrMapping/>
  </p:clrMapOvr>
</p:sld>
</file>

<file path=ppt/theme/theme1.xml><?xml version="1.0" encoding="utf-8"?>
<a:theme xmlns:a="http://schemas.openxmlformats.org/drawingml/2006/main" name="16_9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_9" id="{4B442CBA-08E7-4ED4-9E58-452D1CE43BAA}" vid="{A8AFA08E-88FB-42F3-84C3-67DB14A9DFDE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16_9</Template>
  <TotalTime>17465</TotalTime>
  <Words>3862</Words>
  <Application>Microsoft Office PowerPoint</Application>
  <PresentationFormat>宽屏</PresentationFormat>
  <Paragraphs>1134</Paragraphs>
  <Slides>76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76</vt:i4>
      </vt:variant>
    </vt:vector>
  </HeadingPairs>
  <TitlesOfParts>
    <vt:vector size="104" baseType="lpstr">
      <vt:lpstr>Lucida Grande</vt:lpstr>
      <vt:lpstr>Ludica fax</vt:lpstr>
      <vt:lpstr>ＭＳ ゴシック</vt:lpstr>
      <vt:lpstr>新細明體</vt:lpstr>
      <vt:lpstr>新細明體</vt:lpstr>
      <vt:lpstr>黑体</vt:lpstr>
      <vt:lpstr>楷体_GB2312</vt:lpstr>
      <vt:lpstr>宋体</vt:lpstr>
      <vt:lpstr>微软雅黑</vt:lpstr>
      <vt:lpstr>Arial</vt:lpstr>
      <vt:lpstr>Arial Narrow</vt:lpstr>
      <vt:lpstr>Calibri</vt:lpstr>
      <vt:lpstr>Calibri Light</vt:lpstr>
      <vt:lpstr>Cambria Math</vt:lpstr>
      <vt:lpstr>Consolas</vt:lpstr>
      <vt:lpstr>Garamond</vt:lpstr>
      <vt:lpstr>Lucida Fax</vt:lpstr>
      <vt:lpstr>Symbol</vt:lpstr>
      <vt:lpstr>Tahoma</vt:lpstr>
      <vt:lpstr>Times New Roman</vt:lpstr>
      <vt:lpstr>Wingdings</vt:lpstr>
      <vt:lpstr>16_9</vt:lpstr>
      <vt:lpstr>公式</vt:lpstr>
      <vt:lpstr>Picture</vt:lpstr>
      <vt:lpstr>图片</vt:lpstr>
      <vt:lpstr>Equation</vt:lpstr>
      <vt:lpstr>WPS文字 文档</vt:lpstr>
      <vt:lpstr>Picture2</vt:lpstr>
      <vt:lpstr>PowerPoint 演示文稿</vt:lpstr>
      <vt:lpstr>Outline</vt:lpstr>
      <vt:lpstr>Multi-Array: Concepts</vt:lpstr>
      <vt:lpstr>Multi-Array: Concepts</vt:lpstr>
      <vt:lpstr>Multi-Array: Spatial Structure</vt:lpstr>
      <vt:lpstr>Multi-Array: Storage</vt:lpstr>
      <vt:lpstr>Multi-Array: Storage</vt:lpstr>
      <vt:lpstr>Locate Element</vt:lpstr>
      <vt:lpstr>Arrays for Special Matrices</vt:lpstr>
      <vt:lpstr>Lower-Triangular Matrices</vt:lpstr>
      <vt:lpstr>Symmetric Matrices</vt:lpstr>
      <vt:lpstr>Diagonal/Banded Matrices</vt:lpstr>
      <vt:lpstr>Sparse Matrices</vt:lpstr>
      <vt:lpstr>Sparse Matrices</vt:lpstr>
      <vt:lpstr>Sparse Matrices: Implementation</vt:lpstr>
      <vt:lpstr>Classic Matrix Multiplication</vt:lpstr>
      <vt:lpstr>Classic Matrix Multiplication</vt:lpstr>
      <vt:lpstr>Sparse Matrix Multiplication</vt:lpstr>
      <vt:lpstr>Time of Sparse Matrix Multiplication</vt:lpstr>
      <vt:lpstr>Applications of Sparse Matrices</vt:lpstr>
      <vt:lpstr>Outline</vt:lpstr>
      <vt:lpstr>Generalized Lists</vt:lpstr>
      <vt:lpstr>Generalized Lists</vt:lpstr>
      <vt:lpstr>Generalized Lists</vt:lpstr>
      <vt:lpstr>Types of Generalized Lists</vt:lpstr>
      <vt:lpstr>Types of Generalized Lists</vt:lpstr>
      <vt:lpstr>Types of Generalized Lists</vt:lpstr>
      <vt:lpstr>PowerPoint 演示文稿</vt:lpstr>
      <vt:lpstr>Types of Generalized Lists</vt:lpstr>
      <vt:lpstr>ADT of Generalized Lists</vt:lpstr>
      <vt:lpstr>Implementation: Insert and Delete</vt:lpstr>
      <vt:lpstr>Implementation: Insert and Delete</vt:lpstr>
      <vt:lpstr>Implementation: Insert and Delete</vt:lpstr>
      <vt:lpstr>Traversal</vt:lpstr>
      <vt:lpstr>PowerPoint 演示文稿</vt:lpstr>
      <vt:lpstr>PowerPoint 演示文稿</vt:lpstr>
      <vt:lpstr>Applications</vt:lpstr>
      <vt:lpstr>Outline</vt:lpstr>
      <vt:lpstr>Storage Management</vt:lpstr>
      <vt:lpstr>Free List</vt:lpstr>
      <vt:lpstr>Example</vt:lpstr>
      <vt:lpstr>Application-level Memory Management </vt:lpstr>
      <vt:lpstr>Application-level Memory Management  </vt:lpstr>
      <vt:lpstr>Application-level Memory Management </vt:lpstr>
      <vt:lpstr>Application-level Memory Management </vt:lpstr>
      <vt:lpstr>A Perspective of Data Structure</vt:lpstr>
      <vt:lpstr>Variable-Length Allocation</vt:lpstr>
      <vt:lpstr>Block Structure</vt:lpstr>
      <vt:lpstr>Fragmentation Problem</vt:lpstr>
      <vt:lpstr>Allocation Strategies</vt:lpstr>
      <vt:lpstr>First Fit</vt:lpstr>
      <vt:lpstr>Best Fit</vt:lpstr>
      <vt:lpstr>Worst Fit</vt:lpstr>
      <vt:lpstr>Recycle</vt:lpstr>
      <vt:lpstr>Failure Policy</vt:lpstr>
      <vt:lpstr>Failure Policy: Compact (压缩)</vt:lpstr>
      <vt:lpstr>Failure Policy: Collect Useless Blocks</vt:lpstr>
      <vt:lpstr>Outline</vt:lpstr>
      <vt:lpstr>Trie Tree</vt:lpstr>
      <vt:lpstr>Trie Structure</vt:lpstr>
      <vt:lpstr>Example: 26-ary Trie</vt:lpstr>
      <vt:lpstr>Example: 26-ary Trie</vt:lpstr>
      <vt:lpstr>Example: 26-ary Trie</vt:lpstr>
      <vt:lpstr>Example: Binary Trie</vt:lpstr>
      <vt:lpstr>Example: Binary Trie</vt:lpstr>
      <vt:lpstr>Compression Technique: PATRICIA Structure</vt:lpstr>
      <vt:lpstr>Properties of Tries</vt:lpstr>
      <vt:lpstr>Properties of Tries</vt:lpstr>
      <vt:lpstr>Properties of Tries</vt:lpstr>
      <vt:lpstr>Properties of Tries</vt:lpstr>
      <vt:lpstr>Application: Suffix Tree</vt:lpstr>
      <vt:lpstr>Application: Suffix Tree</vt:lpstr>
      <vt:lpstr>Application: Suffix Tree</vt:lpstr>
      <vt:lpstr>Application: Suffix Tree</vt:lpstr>
      <vt:lpstr>Trie in Linux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张铭、赵海燕、王腾蛟，北京大学“数据结构与算法”（国家级“十一五”教材,北京市精品课程）</dc:title>
  <dc:creator>张铭</dc:creator>
  <cp:lastModifiedBy>黄群</cp:lastModifiedBy>
  <cp:revision>1490</cp:revision>
  <cp:lastPrinted>2012-10-26T01:34:11Z</cp:lastPrinted>
  <dcterms:created xsi:type="dcterms:W3CDTF">2004-09-20T08:49:58Z</dcterms:created>
  <dcterms:modified xsi:type="dcterms:W3CDTF">2023-12-07T11:14:25Z</dcterms:modified>
</cp:coreProperties>
</file>