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67"/>
  </p:notesMasterIdLst>
  <p:handoutMasterIdLst>
    <p:handoutMasterId r:id="rId68"/>
  </p:handoutMasterIdLst>
  <p:sldIdLst>
    <p:sldId id="818" r:id="rId2"/>
    <p:sldId id="1057" r:id="rId3"/>
    <p:sldId id="1058" r:id="rId4"/>
    <p:sldId id="1059" r:id="rId5"/>
    <p:sldId id="1060" r:id="rId6"/>
    <p:sldId id="1061" r:id="rId7"/>
    <p:sldId id="1062" r:id="rId8"/>
    <p:sldId id="1063" r:id="rId9"/>
    <p:sldId id="990" r:id="rId10"/>
    <p:sldId id="1064" r:id="rId11"/>
    <p:sldId id="1065" r:id="rId12"/>
    <p:sldId id="1066" r:id="rId13"/>
    <p:sldId id="1067" r:id="rId14"/>
    <p:sldId id="1068" r:id="rId15"/>
    <p:sldId id="1069" r:id="rId16"/>
    <p:sldId id="1070" r:id="rId17"/>
    <p:sldId id="1071" r:id="rId18"/>
    <p:sldId id="1072" r:id="rId19"/>
    <p:sldId id="1073" r:id="rId20"/>
    <p:sldId id="1074" r:id="rId21"/>
    <p:sldId id="1079" r:id="rId22"/>
    <p:sldId id="1078" r:id="rId23"/>
    <p:sldId id="1077" r:id="rId24"/>
    <p:sldId id="1076" r:id="rId25"/>
    <p:sldId id="1080" r:id="rId26"/>
    <p:sldId id="1107" r:id="rId27"/>
    <p:sldId id="1075" r:id="rId28"/>
    <p:sldId id="1081" r:id="rId29"/>
    <p:sldId id="1082" r:id="rId30"/>
    <p:sldId id="1083" r:id="rId31"/>
    <p:sldId id="1084" r:id="rId32"/>
    <p:sldId id="1085" r:id="rId33"/>
    <p:sldId id="1086" r:id="rId34"/>
    <p:sldId id="1087" r:id="rId35"/>
    <p:sldId id="1090" r:id="rId36"/>
    <p:sldId id="1092" r:id="rId37"/>
    <p:sldId id="1088" r:id="rId38"/>
    <p:sldId id="1089" r:id="rId39"/>
    <p:sldId id="1093" r:id="rId40"/>
    <p:sldId id="1098" r:id="rId41"/>
    <p:sldId id="1097" r:id="rId42"/>
    <p:sldId id="1096" r:id="rId43"/>
    <p:sldId id="1095" r:id="rId44"/>
    <p:sldId id="1094" r:id="rId45"/>
    <p:sldId id="1099" r:id="rId46"/>
    <p:sldId id="1100" r:id="rId47"/>
    <p:sldId id="1101" r:id="rId48"/>
    <p:sldId id="905" r:id="rId49"/>
    <p:sldId id="906" r:id="rId50"/>
    <p:sldId id="907" r:id="rId51"/>
    <p:sldId id="913" r:id="rId52"/>
    <p:sldId id="1103" r:id="rId53"/>
    <p:sldId id="1104" r:id="rId54"/>
    <p:sldId id="1105" r:id="rId55"/>
    <p:sldId id="914" r:id="rId56"/>
    <p:sldId id="915" r:id="rId57"/>
    <p:sldId id="917" r:id="rId58"/>
    <p:sldId id="918" r:id="rId59"/>
    <p:sldId id="919" r:id="rId60"/>
    <p:sldId id="920" r:id="rId61"/>
    <p:sldId id="921" r:id="rId62"/>
    <p:sldId id="922" r:id="rId63"/>
    <p:sldId id="923" r:id="rId64"/>
    <p:sldId id="924" r:id="rId65"/>
    <p:sldId id="1106" r:id="rId66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336699"/>
    <a:srgbClr val="0000FF"/>
    <a:srgbClr val="FF6600"/>
    <a:srgbClr val="CC9900"/>
    <a:srgbClr val="808080"/>
    <a:srgbClr val="000000"/>
    <a:srgbClr val="000066"/>
    <a:srgbClr val="FFFF00"/>
    <a:srgbClr val="9F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6" autoAdjust="0"/>
    <p:restoredTop sz="87593" autoAdjust="0"/>
  </p:normalViewPr>
  <p:slideViewPr>
    <p:cSldViewPr>
      <p:cViewPr varScale="1">
        <p:scale>
          <a:sx n="141" d="100"/>
          <a:sy n="141" d="100"/>
        </p:scale>
        <p:origin x="644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4A2447-B079-4F7A-9F4D-F32BE9E1F2C2}" type="datetimeFigureOut">
              <a:rPr lang="zh-CN" altLang="en-US"/>
              <a:pPr>
                <a:defRPr/>
              </a:pPr>
              <a:t>2024/11/26</a:t>
            </a:fld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103A74D-A2AB-4CF5-B6F7-831A45C3FA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7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FCA5345-486C-4B7F-BCB9-AB43721F8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9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E4900-80D0-264E-9A42-C46428EC9A59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/>
          <a:lstStyle/>
          <a:p>
            <a:r>
              <a:rPr lang="en-US" altLang="zh-CN"/>
              <a:t>This is just a double rotation.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93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27BEDC-7AF4-884B-906E-CE1666DB2923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 lIns="97408" tIns="48705" rIns="97408" bIns="48705"/>
          <a:lstStyle/>
          <a:p>
            <a:r>
              <a:rPr lang="en-US" altLang="zh-CN"/>
              <a:t>OK, we</a:t>
            </a:r>
            <a:r>
              <a:rPr lang="zh-CN" altLang="en-US">
                <a:latin typeface="Arial"/>
              </a:rPr>
              <a:t>’</a:t>
            </a:r>
            <a:r>
              <a:rPr lang="en-US" altLang="zh-CN"/>
              <a:t>ll do something similar for delete.</a:t>
            </a:r>
          </a:p>
          <a:p>
            <a:endParaRPr lang="en-US" altLang="zh-CN"/>
          </a:p>
          <a:p>
            <a:r>
              <a:rPr lang="en-US" altLang="zh-CN"/>
              <a:t>We know x is in the tree.</a:t>
            </a:r>
          </a:p>
          <a:p>
            <a:endParaRPr lang="en-US" altLang="zh-CN"/>
          </a:p>
          <a:p>
            <a:r>
              <a:rPr lang="en-US" altLang="zh-CN"/>
              <a:t>Find it and bring it to the root.</a:t>
            </a:r>
          </a:p>
          <a:p>
            <a:endParaRPr lang="en-US" altLang="zh-CN"/>
          </a:p>
          <a:p>
            <a:r>
              <a:rPr lang="en-US" altLang="zh-CN"/>
              <a:t>Remove it.</a:t>
            </a:r>
          </a:p>
          <a:p>
            <a:endParaRPr lang="en-US" altLang="zh-CN"/>
          </a:p>
          <a:p>
            <a:r>
              <a:rPr lang="en-US" altLang="zh-CN"/>
              <a:t>Now, we have to split subtrees.</a:t>
            </a:r>
          </a:p>
          <a:p>
            <a:endParaRPr lang="en-US" altLang="zh-CN"/>
          </a:p>
          <a:p>
            <a:r>
              <a:rPr lang="en-US" altLang="zh-CN"/>
              <a:t>How do we put them back together?</a:t>
            </a:r>
          </a:p>
        </p:txBody>
      </p:sp>
    </p:spTree>
    <p:extLst>
      <p:ext uri="{BB962C8B-B14F-4D97-AF65-F5344CB8AC3E}">
        <p14:creationId xmlns:p14="http://schemas.microsoft.com/office/powerpoint/2010/main" val="3070567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2F104-B3EC-0A4B-99CD-2E2BD5371B61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 lIns="97408" tIns="48705" rIns="97408" bIns="48705"/>
          <a:lstStyle/>
          <a:p>
            <a:r>
              <a:rPr lang="en-US" altLang="zh-CN"/>
              <a:t>The join operation puts two subtrees together as long as one has smaller keys to begin with.</a:t>
            </a:r>
          </a:p>
          <a:p>
            <a:endParaRPr lang="en-US" altLang="zh-CN"/>
          </a:p>
          <a:p>
            <a:r>
              <a:rPr lang="en-US" altLang="zh-CN"/>
              <a:t>First, splay the max element of L to the root.</a:t>
            </a:r>
          </a:p>
          <a:p>
            <a:endParaRPr lang="en-US" altLang="zh-CN"/>
          </a:p>
          <a:p>
            <a:r>
              <a:rPr lang="en-US" altLang="zh-CN"/>
              <a:t>Now, that</a:t>
            </a:r>
            <a:r>
              <a:rPr lang="zh-CN" altLang="en-US">
                <a:latin typeface="Arial"/>
              </a:rPr>
              <a:t>’</a:t>
            </a:r>
            <a:r>
              <a:rPr lang="en-US" altLang="zh-CN"/>
              <a:t>s gauranteed to have no right child, right?</a:t>
            </a:r>
          </a:p>
          <a:p>
            <a:endParaRPr lang="en-US" altLang="zh-CN"/>
          </a:p>
          <a:p>
            <a:r>
              <a:rPr lang="en-US" altLang="zh-CN"/>
              <a:t>Just snap R onto that NULL right side of the max.</a:t>
            </a:r>
          </a:p>
        </p:txBody>
      </p:sp>
    </p:spTree>
    <p:extLst>
      <p:ext uri="{BB962C8B-B14F-4D97-AF65-F5344CB8AC3E}">
        <p14:creationId xmlns:p14="http://schemas.microsoft.com/office/powerpoint/2010/main" val="2920169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C8BAC3-9411-F844-BAC2-2EBF4C1126DC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 lIns="97408" tIns="48705" rIns="97408" bIns="48705"/>
          <a:lstStyle/>
          <a:p>
            <a:r>
              <a:rPr lang="en-US" altLang="zh-CN"/>
              <a:t>So, we just join the two subtrees for delete.</a:t>
            </a:r>
          </a:p>
        </p:txBody>
      </p:sp>
    </p:spTree>
    <p:extLst>
      <p:ext uri="{BB962C8B-B14F-4D97-AF65-F5344CB8AC3E}">
        <p14:creationId xmlns:p14="http://schemas.microsoft.com/office/powerpoint/2010/main" val="2225849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9916C-C13E-1F41-B405-C3D3940F2F83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 lIns="97408" tIns="48705" rIns="97408" bIns="48705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37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086A87-7CBD-E34B-A6CA-3D27AD6B95E8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5723" y="4861442"/>
            <a:ext cx="5205829" cy="4605576"/>
          </a:xfr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304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3268EC-942A-D74A-AEDC-59225C9E3E70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 lIns="97408" tIns="48705" rIns="97408" bIns="48705"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4541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DD93B-002A-5F43-B903-CE4BC0B999C5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 lIns="97408" tIns="48705" rIns="97408" bIns="48705"/>
          <a:lstStyle/>
          <a:p>
            <a:r>
              <a:rPr lang="en-US" altLang="zh-CN" dirty="0"/>
              <a:t>What about insert?</a:t>
            </a:r>
          </a:p>
          <a:p>
            <a:endParaRPr lang="en-US" altLang="zh-CN" dirty="0"/>
          </a:p>
          <a:p>
            <a:r>
              <a:rPr lang="en-US" altLang="zh-CN" dirty="0"/>
              <a:t>Ideas?</a:t>
            </a:r>
          </a:p>
          <a:p>
            <a:endParaRPr lang="en-US" altLang="zh-CN" dirty="0"/>
          </a:p>
          <a:p>
            <a:r>
              <a:rPr lang="en-US" altLang="zh-CN" dirty="0"/>
              <a:t>Can we just do BST insert?</a:t>
            </a:r>
          </a:p>
          <a:p>
            <a:endParaRPr lang="en-US" altLang="zh-CN" dirty="0"/>
          </a:p>
          <a:p>
            <a:r>
              <a:rPr lang="en-US" altLang="zh-CN" dirty="0"/>
              <a:t>NO. Because then we could do an expensive operation without fixing up the tree.</a:t>
            </a:r>
          </a:p>
        </p:txBody>
      </p:sp>
    </p:spTree>
    <p:extLst>
      <p:ext uri="{BB962C8B-B14F-4D97-AF65-F5344CB8AC3E}">
        <p14:creationId xmlns:p14="http://schemas.microsoft.com/office/powerpoint/2010/main" val="2281979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E120A-D9FD-8345-8077-8D5FE7383DA5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 lIns="97408" tIns="48705" rIns="97408" bIns="48705"/>
          <a:lstStyle/>
          <a:p>
            <a:r>
              <a:rPr lang="en-US" altLang="zh-CN"/>
              <a:t>What about insert?</a:t>
            </a:r>
          </a:p>
          <a:p>
            <a:endParaRPr lang="en-US" altLang="zh-CN"/>
          </a:p>
          <a:p>
            <a:r>
              <a:rPr lang="en-US" altLang="zh-CN"/>
              <a:t>Ideas?</a:t>
            </a:r>
          </a:p>
          <a:p>
            <a:endParaRPr lang="en-US" altLang="zh-CN"/>
          </a:p>
          <a:p>
            <a:r>
              <a:rPr lang="en-US" altLang="zh-CN"/>
              <a:t>Can we just do BST insert?</a:t>
            </a:r>
          </a:p>
          <a:p>
            <a:endParaRPr lang="en-US" altLang="zh-CN"/>
          </a:p>
          <a:p>
            <a:r>
              <a:rPr lang="en-US" altLang="zh-CN"/>
              <a:t>NO. Because then we could do an expensive operation without fixing up the tree.</a:t>
            </a:r>
          </a:p>
        </p:txBody>
      </p:sp>
    </p:spTree>
    <p:extLst>
      <p:ext uri="{BB962C8B-B14F-4D97-AF65-F5344CB8AC3E}">
        <p14:creationId xmlns:p14="http://schemas.microsoft.com/office/powerpoint/2010/main" val="3447151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82153-7D85-8247-AC9E-52BCEB21504D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 lIns="97408" tIns="48705" rIns="97408" bIns="48705"/>
          <a:lstStyle/>
          <a:p>
            <a:r>
              <a:rPr lang="en-US" altLang="zh-CN"/>
              <a:t>How can we implement this?</a:t>
            </a:r>
          </a:p>
          <a:p>
            <a:endParaRPr lang="en-US" altLang="zh-CN"/>
          </a:p>
          <a:p>
            <a:r>
              <a:rPr lang="en-US" altLang="zh-CN"/>
              <a:t>We can splay.</a:t>
            </a:r>
          </a:p>
          <a:p>
            <a:endParaRPr lang="en-US" altLang="zh-CN"/>
          </a:p>
          <a:p>
            <a:r>
              <a:rPr lang="en-US" altLang="zh-CN"/>
              <a:t>We can find x or where x ought to be.</a:t>
            </a:r>
          </a:p>
          <a:p>
            <a:endParaRPr lang="en-US" altLang="zh-CN"/>
          </a:p>
          <a:p>
            <a:r>
              <a:rPr lang="en-US" altLang="zh-CN"/>
              <a:t>We can splay that spot to the root.</a:t>
            </a:r>
          </a:p>
          <a:p>
            <a:endParaRPr lang="en-US" altLang="zh-CN"/>
          </a:p>
          <a:p>
            <a:r>
              <a:rPr lang="en-US" altLang="zh-CN"/>
              <a:t>Now, what do we have?</a:t>
            </a:r>
          </a:p>
          <a:p>
            <a:endParaRPr lang="en-US" altLang="zh-CN"/>
          </a:p>
          <a:p>
            <a:r>
              <a:rPr lang="en-US" altLang="zh-CN"/>
              <a:t>The left subtree is all &lt;= x</a:t>
            </a:r>
          </a:p>
          <a:p>
            <a:r>
              <a:rPr lang="en-US" altLang="zh-CN"/>
              <a:t>The right is all &gt;= x</a:t>
            </a:r>
          </a:p>
        </p:txBody>
      </p:sp>
    </p:spTree>
    <p:extLst>
      <p:ext uri="{BB962C8B-B14F-4D97-AF65-F5344CB8AC3E}">
        <p14:creationId xmlns:p14="http://schemas.microsoft.com/office/powerpoint/2010/main" val="1035887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04F7F-9235-7C49-AEFE-3D574A7830D7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 lIns="97408" tIns="48705" rIns="97408" bIns="48705"/>
          <a:lstStyle/>
          <a:p>
            <a:r>
              <a:rPr lang="en-US" altLang="zh-CN"/>
              <a:t>So, a split just splays x</a:t>
            </a:r>
            <a:r>
              <a:rPr lang="zh-CN" altLang="en-US">
                <a:latin typeface="Arial"/>
              </a:rPr>
              <a:t>’</a:t>
            </a:r>
            <a:r>
              <a:rPr lang="en-US" altLang="zh-CN"/>
              <a:t>s spot to the root then hacks off one subtree.</a:t>
            </a:r>
          </a:p>
          <a:p>
            <a:endParaRPr lang="en-US" altLang="zh-CN"/>
          </a:p>
          <a:p>
            <a:r>
              <a:rPr lang="en-US" altLang="zh-CN"/>
              <a:t>This code is _very_ pseudo. You should only use it as a general guideline.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50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6A084-2581-AC40-BEBE-4F8C2774E2BF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 lIns="97408" tIns="48705" rIns="97408" bIns="48705"/>
          <a:lstStyle/>
          <a:p>
            <a:r>
              <a:rPr lang="en-US" altLang="zh-CN"/>
              <a:t>Now, If we can split on x and produce one subtree smaller and one larger than x, insert is easy!</a:t>
            </a:r>
          </a:p>
          <a:p>
            <a:endParaRPr lang="en-US" altLang="zh-CN"/>
          </a:p>
          <a:p>
            <a:r>
              <a:rPr lang="en-US" altLang="zh-CN"/>
              <a:t>Just split on x.</a:t>
            </a:r>
          </a:p>
          <a:p>
            <a:endParaRPr lang="en-US" altLang="zh-CN"/>
          </a:p>
          <a:p>
            <a:r>
              <a:rPr lang="en-US" altLang="zh-CN"/>
              <a:t>Then, hang the left (smaller) subtree on the left of x.</a:t>
            </a:r>
          </a:p>
          <a:p>
            <a:endParaRPr lang="en-US" altLang="zh-CN"/>
          </a:p>
          <a:p>
            <a:r>
              <a:rPr lang="en-US" altLang="zh-CN"/>
              <a:t>Hang the right (larger) subtree on the right of x.</a:t>
            </a:r>
          </a:p>
          <a:p>
            <a:endParaRPr lang="en-US" altLang="zh-CN"/>
          </a:p>
          <a:p>
            <a:r>
              <a:rPr lang="en-US" altLang="zh-CN"/>
              <a:t>Pretty simple, huh?</a:t>
            </a:r>
          </a:p>
          <a:p>
            <a:endParaRPr lang="en-US" altLang="zh-CN"/>
          </a:p>
          <a:p>
            <a:r>
              <a:rPr lang="en-US" altLang="zh-CN"/>
              <a:t>Are we fixing up deep paths?</a:t>
            </a:r>
          </a:p>
        </p:txBody>
      </p:sp>
    </p:spTree>
    <p:extLst>
      <p:ext uri="{BB962C8B-B14F-4D97-AF65-F5344CB8AC3E}">
        <p14:creationId xmlns:p14="http://schemas.microsoft.com/office/powerpoint/2010/main" val="2444904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F9CB0-ED2C-E442-8DE5-5A71D0FE3330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 lIns="97408" tIns="48705" rIns="97408" bIns="48705"/>
          <a:lstStyle/>
          <a:p>
            <a:r>
              <a:rPr lang="en-US" altLang="zh-CN" dirty="0"/>
              <a:t>Let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s do some examples.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37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A959A-5742-4DC2-85CC-4AB82F1C0E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3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56B4CA-9A12-4BC4-B103-364B4F643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842EC24-8F54-4EB1-8E49-A4FE252A5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5324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1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45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3707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26E7BA-33B0-4CE7-817A-3575D185A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数据结构与算法（实验班）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pic>
        <p:nvPicPr>
          <p:cNvPr id="8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60DC49FC-29CA-4388-8CBA-858CEB6E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2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200" b="1">
          <a:solidFill>
            <a:schemeClr val="tx2"/>
          </a:solidFill>
          <a:latin typeface="+mn-lt"/>
          <a:ea typeface="+mj-ea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357563"/>
            <a:ext cx="7416800" cy="2952750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700" dirty="0"/>
              <a:t>Instructor: </a:t>
            </a:r>
            <a:r>
              <a:rPr kumimoji="0" lang="zh-CN" altLang="en-US" sz="2700" dirty="0"/>
              <a:t>黄群</a:t>
            </a:r>
            <a:endParaRPr kumimoji="0" lang="en-US" altLang="zh-CN" sz="2700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7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66"/>
                </a:solidFill>
                <a:hlinkClick r:id="rId2"/>
              </a:rPr>
              <a:t>huangqun@pku.edu.cn</a:t>
            </a:r>
            <a:r>
              <a:rPr lang="en-US" altLang="zh-CN" sz="2000" b="1" dirty="0">
                <a:solidFill>
                  <a:srgbClr val="000066"/>
                </a:solidFill>
              </a:rPr>
              <a:t> </a:t>
            </a:r>
            <a:endParaRPr kumimoji="0" lang="en-US" altLang="zh-CN" sz="2000" b="1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dirty="0"/>
              <a:t>School of EECS</a:t>
            </a:r>
            <a:endParaRPr kumimoji="0" lang="zh-CN" altLang="en-US" sz="2000" b="1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dirty="0"/>
              <a:t>Peking University</a:t>
            </a:r>
          </a:p>
        </p:txBody>
      </p:sp>
      <p:sp>
        <p:nvSpPr>
          <p:cNvPr id="823300" name="Rectangle 4"/>
          <p:cNvSpPr>
            <a:spLocks noChangeArrowheads="1"/>
          </p:cNvSpPr>
          <p:nvPr/>
        </p:nvSpPr>
        <p:spPr bwMode="auto">
          <a:xfrm>
            <a:off x="1559496" y="1412776"/>
            <a:ext cx="907300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5700" b="1" dirty="0">
                <a:latin typeface="+mj-lt"/>
              </a:rPr>
              <a:t>Lecture 12. </a:t>
            </a:r>
          </a:p>
          <a:p>
            <a:pPr algn="ctr" eaLnBrk="1" hangingPunct="1">
              <a:defRPr/>
            </a:pPr>
            <a:r>
              <a:rPr lang="en-US" altLang="zh-CN" sz="5700" b="1" dirty="0">
                <a:latin typeface="+mj-lt"/>
              </a:rPr>
              <a:t>Advanced Data Structures (2)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BBDFD-474A-4401-83B5-8E7A426F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Case 2.1: Black Uncle - Rotation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87162-3A41-477F-AE30-6AED4E1A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 nodes</a:t>
            </a:r>
          </a:p>
          <a:p>
            <a:pPr lvl="1"/>
            <a:r>
              <a:rPr lang="en-US" altLang="zh-CN" dirty="0"/>
              <a:t>Insert Node: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</a:p>
          <a:p>
            <a:pPr lvl="1"/>
            <a:r>
              <a:rPr lang="en-US" altLang="zh-CN" dirty="0"/>
              <a:t>Sibling: </a:t>
            </a:r>
            <a:r>
              <a:rPr lang="en-US" altLang="zh-CN" dirty="0">
                <a:solidFill>
                  <a:srgbClr val="0070C0"/>
                </a:solidFill>
              </a:rPr>
              <a:t>α</a:t>
            </a:r>
          </a:p>
          <a:p>
            <a:pPr lvl="1"/>
            <a:r>
              <a:rPr lang="en-US" altLang="zh-CN" dirty="0"/>
              <a:t>Parent: </a:t>
            </a:r>
            <a:r>
              <a:rPr lang="en-US" altLang="zh-CN" dirty="0">
                <a:solidFill>
                  <a:srgbClr val="0070C0"/>
                </a:solidFill>
              </a:rPr>
              <a:t>A</a:t>
            </a:r>
          </a:p>
          <a:p>
            <a:pPr lvl="1"/>
            <a:r>
              <a:rPr lang="en-US" altLang="zh-CN" dirty="0"/>
              <a:t>Grandparent: </a:t>
            </a:r>
            <a:r>
              <a:rPr lang="en-US" altLang="zh-CN" dirty="0">
                <a:solidFill>
                  <a:srgbClr val="0070C0"/>
                </a:solidFill>
              </a:rPr>
              <a:t>B</a:t>
            </a:r>
          </a:p>
          <a:p>
            <a:pPr lvl="1"/>
            <a:r>
              <a:rPr lang="en-US" altLang="zh-CN" dirty="0"/>
              <a:t>Uncle: </a:t>
            </a:r>
            <a:r>
              <a:rPr lang="en-US" altLang="zh-CN" dirty="0">
                <a:solidFill>
                  <a:srgbClr val="0070C0"/>
                </a:solidFill>
              </a:rPr>
              <a:t>C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7391BB-C29E-4B35-995D-7D58BEC2A1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9" name="Line 4">
            <a:extLst>
              <a:ext uri="{FF2B5EF4-FFF2-40B4-BE49-F238E27FC236}">
                <a16:creationId xmlns:a16="http://schemas.microsoft.com/office/drawing/2014/main" id="{4D2A810A-CC67-4265-A673-229EF99195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0329" y="2964862"/>
            <a:ext cx="342900" cy="29693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C6873012-BD2E-479B-A628-54B34F0726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4229" y="3601597"/>
            <a:ext cx="342900" cy="296931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1" name="Line 6">
            <a:extLst>
              <a:ext uri="{FF2B5EF4-FFF2-40B4-BE49-F238E27FC236}">
                <a16:creationId xmlns:a16="http://schemas.microsoft.com/office/drawing/2014/main" id="{84E8D0CE-6D73-45D1-90C7-E0BE91BBC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129" y="2937869"/>
            <a:ext cx="455612" cy="39696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7FDF12D9-C65F-4695-A530-54658BF4E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0617" y="3355478"/>
            <a:ext cx="404813" cy="396967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X</a:t>
            </a:r>
          </a:p>
        </p:txBody>
      </p:sp>
      <p:sp>
        <p:nvSpPr>
          <p:cNvPr id="33" name="Line 8">
            <a:extLst>
              <a:ext uri="{FF2B5EF4-FFF2-40B4-BE49-F238E27FC236}">
                <a16:creationId xmlns:a16="http://schemas.microsoft.com/office/drawing/2014/main" id="{A52BB0D5-3ED2-4141-BBE5-5DB37BC2C6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154" y="3757209"/>
            <a:ext cx="227012" cy="19848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4" name="Line 9">
            <a:extLst>
              <a:ext uri="{FF2B5EF4-FFF2-40B4-BE49-F238E27FC236}">
                <a16:creationId xmlns:a16="http://schemas.microsoft.com/office/drawing/2014/main" id="{52CE89F5-BF4F-4EE2-95D9-08F09D0E5A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24467" y="3045844"/>
            <a:ext cx="360363" cy="36044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5" name="Line 10">
            <a:extLst>
              <a:ext uri="{FF2B5EF4-FFF2-40B4-BE49-F238E27FC236}">
                <a16:creationId xmlns:a16="http://schemas.microsoft.com/office/drawing/2014/main" id="{B21726E5-8F13-4ED9-BFFF-C9009AEC3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72166" y="3045844"/>
            <a:ext cx="369888" cy="41443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AEF8BF49-BE9D-4823-B65A-B02826BE0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392" y="3620652"/>
            <a:ext cx="360363" cy="287404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7" name="Text Box 13">
            <a:extLst>
              <a:ext uri="{FF2B5EF4-FFF2-40B4-BE49-F238E27FC236}">
                <a16:creationId xmlns:a16="http://schemas.microsoft.com/office/drawing/2014/main" id="{427E2DCC-DA44-4675-A620-67918F83D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292" y="4052552"/>
            <a:ext cx="341313" cy="296931"/>
          </a:xfrm>
          <a:prstGeom prst="rect">
            <a:avLst/>
          </a:prstGeom>
          <a:solidFill>
            <a:srgbClr val="FFFFFF">
              <a:alpha val="0"/>
            </a:srgbClr>
          </a:solidFill>
          <a:ln w="31750">
            <a:noFill/>
            <a:miter lim="800000"/>
            <a:headEnd/>
            <a:tailEnd/>
          </a:ln>
        </p:spPr>
        <p:txBody>
          <a:bodyPr/>
          <a:lstStyle/>
          <a:p>
            <a:pPr algn="just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α</a:t>
            </a:r>
          </a:p>
        </p:txBody>
      </p:sp>
      <p:sp>
        <p:nvSpPr>
          <p:cNvPr id="38" name="Line 14">
            <a:extLst>
              <a:ext uri="{FF2B5EF4-FFF2-40B4-BE49-F238E27FC236}">
                <a16:creationId xmlns:a16="http://schemas.microsoft.com/office/drawing/2014/main" id="{FCD50DC7-5396-4885-BD5D-F07375C53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48430" y="3766736"/>
            <a:ext cx="288925" cy="21595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0" name="Oval 17">
            <a:extLst>
              <a:ext uri="{FF2B5EF4-FFF2-40B4-BE49-F238E27FC236}">
                <a16:creationId xmlns:a16="http://schemas.microsoft.com/office/drawing/2014/main" id="{8D4F3D63-C9B1-403A-835D-EDD69BD0C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054" y="3260206"/>
            <a:ext cx="404812" cy="396967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A</a:t>
            </a:r>
          </a:p>
        </p:txBody>
      </p:sp>
      <p:sp>
        <p:nvSpPr>
          <p:cNvPr id="41" name="Oval 19">
            <a:extLst>
              <a:ext uri="{FF2B5EF4-FFF2-40B4-BE49-F238E27FC236}">
                <a16:creationId xmlns:a16="http://schemas.microsoft.com/office/drawing/2014/main" id="{4D6C23F9-B21C-4AE8-AD60-E79B54AAD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229" y="3836602"/>
            <a:ext cx="404812" cy="396967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X</a:t>
            </a:r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0F73AEA3-E2FC-4B03-8916-A81FCD720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5367" y="3439635"/>
            <a:ext cx="404813" cy="396967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B</a:t>
            </a:r>
          </a:p>
        </p:txBody>
      </p:sp>
      <p:sp>
        <p:nvSpPr>
          <p:cNvPr id="43" name="Oval 23">
            <a:extLst>
              <a:ext uri="{FF2B5EF4-FFF2-40B4-BE49-F238E27FC236}">
                <a16:creationId xmlns:a16="http://schemas.microsoft.com/office/drawing/2014/main" id="{7DE6F995-2E5B-4A6D-AC81-42551BADE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317" y="2683810"/>
            <a:ext cx="404813" cy="396967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B</a:t>
            </a:r>
          </a:p>
        </p:txBody>
      </p:sp>
      <p:sp>
        <p:nvSpPr>
          <p:cNvPr id="44" name="Oval 24">
            <a:extLst>
              <a:ext uri="{FF2B5EF4-FFF2-40B4-BE49-F238E27FC236}">
                <a16:creationId xmlns:a16="http://schemas.microsoft.com/office/drawing/2014/main" id="{65F90C03-6078-466B-9DA2-AD6DD25B4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6092" y="2718744"/>
            <a:ext cx="404813" cy="396967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A</a:t>
            </a:r>
          </a:p>
        </p:txBody>
      </p:sp>
      <p:sp>
        <p:nvSpPr>
          <p:cNvPr id="45" name="Oval 25">
            <a:extLst>
              <a:ext uri="{FF2B5EF4-FFF2-40B4-BE49-F238E27FC236}">
                <a16:creationId xmlns:a16="http://schemas.microsoft.com/office/drawing/2014/main" id="{42EC5E3D-7309-41B0-B87A-2C22D7348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016" y="3331660"/>
            <a:ext cx="404813" cy="396967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C</a:t>
            </a:r>
          </a:p>
        </p:txBody>
      </p:sp>
      <p:sp>
        <p:nvSpPr>
          <p:cNvPr id="46" name="Oval 26">
            <a:extLst>
              <a:ext uri="{FF2B5EF4-FFF2-40B4-BE49-F238E27FC236}">
                <a16:creationId xmlns:a16="http://schemas.microsoft.com/office/drawing/2014/main" id="{558FB702-AC9C-45E1-AC5E-7FB6A4D75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0192" y="3981098"/>
            <a:ext cx="404813" cy="396967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C</a:t>
            </a:r>
          </a:p>
        </p:txBody>
      </p:sp>
      <p:sp>
        <p:nvSpPr>
          <p:cNvPr id="47" name="Oval 27">
            <a:extLst>
              <a:ext uri="{FF2B5EF4-FFF2-40B4-BE49-F238E27FC236}">
                <a16:creationId xmlns:a16="http://schemas.microsoft.com/office/drawing/2014/main" id="{356060A4-19D9-41F5-A80C-187D5B770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91" y="3895352"/>
            <a:ext cx="431800" cy="719305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54000" tIns="10800"/>
          <a:lstStyle/>
          <a:p>
            <a:pPr algn="just"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 b="1">
              <a:solidFill>
                <a:srgbClr val="FFFFFF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8" name="Text Box 28">
            <a:extLst>
              <a:ext uri="{FF2B5EF4-FFF2-40B4-BE49-F238E27FC236}">
                <a16:creationId xmlns:a16="http://schemas.microsoft.com/office/drawing/2014/main" id="{197F8A89-91A1-4F70-9A27-587AEF52A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8167" y="4065255"/>
            <a:ext cx="341313" cy="296931"/>
          </a:xfrm>
          <a:prstGeom prst="rect">
            <a:avLst/>
          </a:prstGeom>
          <a:solidFill>
            <a:srgbClr val="FFFFFF">
              <a:alpha val="0"/>
            </a:srgbClr>
          </a:solidFill>
          <a:ln w="31750">
            <a:noFill/>
            <a:miter lim="800000"/>
            <a:headEnd/>
            <a:tailEnd/>
          </a:ln>
        </p:spPr>
        <p:txBody>
          <a:bodyPr/>
          <a:lstStyle/>
          <a:p>
            <a:pPr algn="just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α</a:t>
            </a:r>
          </a:p>
        </p:txBody>
      </p:sp>
      <p:sp>
        <p:nvSpPr>
          <p:cNvPr id="49" name="Oval 29">
            <a:extLst>
              <a:ext uri="{FF2B5EF4-FFF2-40B4-BE49-F238E27FC236}">
                <a16:creationId xmlns:a16="http://schemas.microsoft.com/office/drawing/2014/main" id="{79E09B55-EB16-4FF8-98C9-8B6212C4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8166" y="3933461"/>
            <a:ext cx="431800" cy="719305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54000" tIns="10800"/>
          <a:lstStyle/>
          <a:p>
            <a:pPr algn="just"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 b="1">
              <a:solidFill>
                <a:srgbClr val="FFFFFF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" name="Freeform 104">
            <a:extLst>
              <a:ext uri="{FF2B5EF4-FFF2-40B4-BE49-F238E27FC236}">
                <a16:creationId xmlns:a16="http://schemas.microsoft.com/office/drawing/2014/main" id="{C14426A1-E9D1-46FA-B3BD-38A88DAD6A25}"/>
              </a:ext>
            </a:extLst>
          </p:cNvPr>
          <p:cNvSpPr>
            <a:spLocks/>
          </p:cNvSpPr>
          <p:nvPr/>
        </p:nvSpPr>
        <p:spPr bwMode="auto">
          <a:xfrm>
            <a:off x="4944467" y="2491677"/>
            <a:ext cx="2276475" cy="1873684"/>
          </a:xfrm>
          <a:custGeom>
            <a:avLst/>
            <a:gdLst>
              <a:gd name="T0" fmla="*/ 2147483647 w 1071"/>
              <a:gd name="T1" fmla="*/ 2147483647 h 865"/>
              <a:gd name="T2" fmla="*/ 2147483647 w 1071"/>
              <a:gd name="T3" fmla="*/ 2147483647 h 865"/>
              <a:gd name="T4" fmla="*/ 2147483647 w 1071"/>
              <a:gd name="T5" fmla="*/ 2147483647 h 865"/>
              <a:gd name="T6" fmla="*/ 2147483647 w 1071"/>
              <a:gd name="T7" fmla="*/ 2147483647 h 865"/>
              <a:gd name="T8" fmla="*/ 2147483647 w 1071"/>
              <a:gd name="T9" fmla="*/ 2147483647 h 865"/>
              <a:gd name="T10" fmla="*/ 2147483647 w 1071"/>
              <a:gd name="T11" fmla="*/ 2147483647 h 865"/>
              <a:gd name="T12" fmla="*/ 2147483647 w 1071"/>
              <a:gd name="T13" fmla="*/ 2147483647 h 8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71"/>
              <a:gd name="T22" fmla="*/ 0 h 865"/>
              <a:gd name="T23" fmla="*/ 1071 w 1071"/>
              <a:gd name="T24" fmla="*/ 865 h 8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71" h="865">
                <a:moveTo>
                  <a:pt x="808" y="9"/>
                </a:moveTo>
                <a:cubicBezTo>
                  <a:pt x="925" y="0"/>
                  <a:pt x="1071" y="142"/>
                  <a:pt x="1042" y="231"/>
                </a:cubicBezTo>
                <a:cubicBezTo>
                  <a:pt x="1013" y="320"/>
                  <a:pt x="735" y="446"/>
                  <a:pt x="634" y="543"/>
                </a:cubicBezTo>
                <a:cubicBezTo>
                  <a:pt x="533" y="640"/>
                  <a:pt x="539" y="774"/>
                  <a:pt x="436" y="813"/>
                </a:cubicBezTo>
                <a:cubicBezTo>
                  <a:pt x="333" y="852"/>
                  <a:pt x="32" y="865"/>
                  <a:pt x="16" y="777"/>
                </a:cubicBezTo>
                <a:cubicBezTo>
                  <a:pt x="0" y="689"/>
                  <a:pt x="208" y="413"/>
                  <a:pt x="340" y="285"/>
                </a:cubicBezTo>
                <a:cubicBezTo>
                  <a:pt x="472" y="157"/>
                  <a:pt x="691" y="18"/>
                  <a:pt x="808" y="9"/>
                </a:cubicBezTo>
                <a:close/>
              </a:path>
            </a:pathLst>
          </a:custGeom>
          <a:noFill/>
          <a:ln w="317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1" name="Freeform 105">
            <a:extLst>
              <a:ext uri="{FF2B5EF4-FFF2-40B4-BE49-F238E27FC236}">
                <a16:creationId xmlns:a16="http://schemas.microsoft.com/office/drawing/2014/main" id="{5320E0A1-1A6A-471C-B3E7-2CBDA0D7CC63}"/>
              </a:ext>
            </a:extLst>
          </p:cNvPr>
          <p:cNvSpPr>
            <a:spLocks/>
          </p:cNvSpPr>
          <p:nvPr/>
        </p:nvSpPr>
        <p:spPr bwMode="auto">
          <a:xfrm>
            <a:off x="9410104" y="2636174"/>
            <a:ext cx="2286000" cy="1294112"/>
          </a:xfrm>
          <a:custGeom>
            <a:avLst/>
            <a:gdLst>
              <a:gd name="T0" fmla="*/ 2147483647 w 1440"/>
              <a:gd name="T1" fmla="*/ 0 h 815"/>
              <a:gd name="T2" fmla="*/ 2147483647 w 1440"/>
              <a:gd name="T3" fmla="*/ 2147483647 h 815"/>
              <a:gd name="T4" fmla="*/ 2147483647 w 1440"/>
              <a:gd name="T5" fmla="*/ 2147483647 h 815"/>
              <a:gd name="T6" fmla="*/ 2147483647 w 1440"/>
              <a:gd name="T7" fmla="*/ 2147483647 h 815"/>
              <a:gd name="T8" fmla="*/ 2147483647 w 1440"/>
              <a:gd name="T9" fmla="*/ 2147483647 h 815"/>
              <a:gd name="T10" fmla="*/ 2147483647 w 1440"/>
              <a:gd name="T11" fmla="*/ 2147483647 h 815"/>
              <a:gd name="T12" fmla="*/ 2147483647 w 1440"/>
              <a:gd name="T13" fmla="*/ 2147483647 h 815"/>
              <a:gd name="T14" fmla="*/ 2147483647 w 1440"/>
              <a:gd name="T15" fmla="*/ 2147483647 h 815"/>
              <a:gd name="T16" fmla="*/ 2147483647 w 1440"/>
              <a:gd name="T17" fmla="*/ 0 h 8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0"/>
              <a:gd name="T28" fmla="*/ 0 h 815"/>
              <a:gd name="T29" fmla="*/ 1440 w 1440"/>
              <a:gd name="T30" fmla="*/ 815 h 8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317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2" name="AutoShape 106">
            <a:extLst>
              <a:ext uri="{FF2B5EF4-FFF2-40B4-BE49-F238E27FC236}">
                <a16:creationId xmlns:a16="http://schemas.microsoft.com/office/drawing/2014/main" id="{3BF50612-30D8-41F2-BB68-FA810DB89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192" y="3573016"/>
            <a:ext cx="1025525" cy="381088"/>
          </a:xfrm>
          <a:prstGeom prst="rightArrow">
            <a:avLst>
              <a:gd name="adj1" fmla="val 50000"/>
              <a:gd name="adj2" fmla="val 67292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3" name="Text Box 15">
            <a:extLst>
              <a:ext uri="{FF2B5EF4-FFF2-40B4-BE49-F238E27FC236}">
                <a16:creationId xmlns:a16="http://schemas.microsoft.com/office/drawing/2014/main" id="{14F0CD7D-039A-43F6-9420-93BB23804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291" y="2077235"/>
            <a:ext cx="4703763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en-US" altLang="zh-CN" sz="1800" b="1" dirty="0">
                <a:latin typeface="Lucida Fax" pitchFamily="18" charset="0"/>
                <a:ea typeface="微软雅黑" pitchFamily="34" charset="-122"/>
              </a:rPr>
              <a:t>Use grandparent as rotation centric</a:t>
            </a:r>
            <a:endParaRPr lang="zh-CN" altLang="en-US" sz="1800" b="1" dirty="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4" name="Text Box 15">
            <a:extLst>
              <a:ext uri="{FF2B5EF4-FFF2-40B4-BE49-F238E27FC236}">
                <a16:creationId xmlns:a16="http://schemas.microsoft.com/office/drawing/2014/main" id="{F089BBA3-2D35-42CC-AEEF-99B7347C2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229" y="4440934"/>
            <a:ext cx="1417092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Rank=k-1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6" name="Text Box 15">
            <a:extLst>
              <a:ext uri="{FF2B5EF4-FFF2-40B4-BE49-F238E27FC236}">
                <a16:creationId xmlns:a16="http://schemas.microsoft.com/office/drawing/2014/main" id="{3696E0DC-C772-47D4-93AB-7A441199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328" y="2647016"/>
            <a:ext cx="1393255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spcBef>
                <a:spcPts val="600"/>
              </a:spcBef>
              <a:defRPr kumimoji="1" sz="2600">
                <a:solidFill>
                  <a:srgbClr val="0070C0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z="1800" dirty="0"/>
              <a:t>Rank=k</a:t>
            </a:r>
            <a:endParaRPr lang="zh-CN" altLang="en-US" sz="1800" dirty="0"/>
          </a:p>
        </p:txBody>
      </p:sp>
      <p:sp>
        <p:nvSpPr>
          <p:cNvPr id="58" name="Text Box 15">
            <a:extLst>
              <a:ext uri="{FF2B5EF4-FFF2-40B4-BE49-F238E27FC236}">
                <a16:creationId xmlns:a16="http://schemas.microsoft.com/office/drawing/2014/main" id="{1AE8D433-8099-4498-B44C-974395CB3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402" y="2516731"/>
            <a:ext cx="1825278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Rank=k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9" name="Text Box 15">
            <a:extLst>
              <a:ext uri="{FF2B5EF4-FFF2-40B4-BE49-F238E27FC236}">
                <a16:creationId xmlns:a16="http://schemas.microsoft.com/office/drawing/2014/main" id="{31A240F0-59DB-4061-9ECD-DD5E0C259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3679" y="4282530"/>
            <a:ext cx="1417092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Rank=k-1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60" name="Text Box 15">
            <a:extLst>
              <a:ext uri="{FF2B5EF4-FFF2-40B4-BE49-F238E27FC236}">
                <a16:creationId xmlns:a16="http://schemas.microsoft.com/office/drawing/2014/main" id="{E27D5799-F20F-4939-A9E2-CA9EC032B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0942" y="3232677"/>
            <a:ext cx="1417092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Rank=k-1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61" name="Text Box 15">
            <a:extLst>
              <a:ext uri="{FF2B5EF4-FFF2-40B4-BE49-F238E27FC236}">
                <a16:creationId xmlns:a16="http://schemas.microsoft.com/office/drawing/2014/main" id="{9FE59DCB-50F1-4D55-8CCF-25700BFC0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3854" y="4339956"/>
            <a:ext cx="1417092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Rank=k-1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62" name="Text Box 15">
            <a:extLst>
              <a:ext uri="{FF2B5EF4-FFF2-40B4-BE49-F238E27FC236}">
                <a16:creationId xmlns:a16="http://schemas.microsoft.com/office/drawing/2014/main" id="{225164F0-C478-4923-8CD5-A9B2ABF18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709" y="4150721"/>
            <a:ext cx="1417092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Rank=k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63" name="Text Box 15">
            <a:extLst>
              <a:ext uri="{FF2B5EF4-FFF2-40B4-BE49-F238E27FC236}">
                <a16:creationId xmlns:a16="http://schemas.microsoft.com/office/drawing/2014/main" id="{B0AEDCD7-3E81-4C94-9777-19B441635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473" y="3682286"/>
            <a:ext cx="1417092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Rank=k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369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B0C17"/>
                                      </p:to>
                                    </p:animClr>
                                    <p:animClr clrSpc="rgb" dir="cw">
                                      <p:cBhvr>
                                        <p:cTn id="7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0C17"/>
                                      </p:to>
                                    </p:animClr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8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6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0309F-B365-4BF6-9F33-8D8CC1B4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Case 2.1: Black Uncle - Rotation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2A7B3-A420-42FE-A49F-FB3FBEA34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196753"/>
            <a:ext cx="10972800" cy="482453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4 possible forms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Key principle</a:t>
            </a:r>
          </a:p>
          <a:p>
            <a:pPr lvl="1"/>
            <a:r>
              <a:rPr lang="en-US" altLang="zh-CN" dirty="0"/>
              <a:t>Insert Node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, Parent </a:t>
            </a:r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en-US" altLang="zh-CN" dirty="0"/>
              <a:t>, Grandparent </a:t>
            </a:r>
            <a:r>
              <a:rPr lang="en-US" altLang="zh-CN" dirty="0">
                <a:solidFill>
                  <a:srgbClr val="0070C0"/>
                </a:solidFill>
              </a:rPr>
              <a:t>B</a:t>
            </a:r>
          </a:p>
          <a:p>
            <a:pPr lvl="1"/>
            <a:r>
              <a:rPr lang="en-US" altLang="zh-CN" dirty="0"/>
              <a:t>Median of </a:t>
            </a:r>
            <a:r>
              <a:rPr lang="en-US" altLang="zh-CN" dirty="0">
                <a:solidFill>
                  <a:srgbClr val="0070C0"/>
                </a:solidFill>
              </a:rPr>
              <a:t>X, A, B</a:t>
            </a:r>
            <a:r>
              <a:rPr lang="en-US" altLang="zh-CN" dirty="0"/>
              <a:t> is the new root</a:t>
            </a:r>
          </a:p>
          <a:p>
            <a:pPr lvl="1"/>
            <a:r>
              <a:rPr lang="en-US" altLang="zh-CN" dirty="0"/>
              <a:t>Keep </a:t>
            </a:r>
            <a:r>
              <a:rPr lang="en-US" altLang="zh-CN" dirty="0">
                <a:solidFill>
                  <a:srgbClr val="0070C0"/>
                </a:solidFill>
              </a:rPr>
              <a:t>in-order</a:t>
            </a:r>
            <a:r>
              <a:rPr lang="en-US" altLang="zh-CN" dirty="0"/>
              <a:t> of the remaining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B6015-F5A8-4AFF-A9D9-FE18DE580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40CE24AA-A286-46E0-9113-A14A56EA3435}"/>
              </a:ext>
            </a:extLst>
          </p:cNvPr>
          <p:cNvGrpSpPr/>
          <p:nvPr/>
        </p:nvGrpSpPr>
        <p:grpSpPr>
          <a:xfrm>
            <a:off x="2927648" y="1844824"/>
            <a:ext cx="5996899" cy="2722570"/>
            <a:chOff x="3627493" y="1544815"/>
            <a:chExt cx="7550149" cy="3427740"/>
          </a:xfrm>
        </p:grpSpPr>
        <p:sp>
          <p:nvSpPr>
            <p:cNvPr id="62" name="Oval 4">
              <a:extLst>
                <a:ext uri="{FF2B5EF4-FFF2-40B4-BE49-F238E27FC236}">
                  <a16:creationId xmlns:a16="http://schemas.microsoft.com/office/drawing/2014/main" id="{2FFE9F71-2262-4DE7-BC2A-72664B0D8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117" y="1686136"/>
              <a:ext cx="311150" cy="311222"/>
            </a:xfrm>
            <a:prstGeom prst="ellipse">
              <a:avLst/>
            </a:prstGeom>
            <a:solidFill>
              <a:srgbClr val="BBE0E3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2</a:t>
              </a:r>
            </a:p>
          </p:txBody>
        </p:sp>
        <p:cxnSp>
          <p:nvCxnSpPr>
            <p:cNvPr id="63" name="AutoShape 5">
              <a:extLst>
                <a:ext uri="{FF2B5EF4-FFF2-40B4-BE49-F238E27FC236}">
                  <a16:creationId xmlns:a16="http://schemas.microsoft.com/office/drawing/2014/main" id="{440BDEED-FDFD-46F7-B89E-45C6890FAE9D}"/>
                </a:ext>
              </a:extLst>
            </p:cNvPr>
            <p:cNvCxnSpPr>
              <a:cxnSpLocks noChangeShapeType="1"/>
              <a:stCxn id="62" idx="5"/>
              <a:endCxn id="68" idx="1"/>
            </p:cNvCxnSpPr>
            <p:nvPr/>
          </p:nvCxnSpPr>
          <p:spPr bwMode="auto">
            <a:xfrm>
              <a:off x="4194230" y="1970364"/>
              <a:ext cx="615950" cy="114326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4" name="AutoShape 6">
              <a:extLst>
                <a:ext uri="{FF2B5EF4-FFF2-40B4-BE49-F238E27FC236}">
                  <a16:creationId xmlns:a16="http://schemas.microsoft.com/office/drawing/2014/main" id="{67860320-2838-44D8-9CFB-7E499CB7A560}"/>
                </a:ext>
              </a:extLst>
            </p:cNvPr>
            <p:cNvCxnSpPr>
              <a:cxnSpLocks noChangeShapeType="1"/>
              <a:stCxn id="68" idx="3"/>
              <a:endCxn id="65" idx="0"/>
            </p:cNvCxnSpPr>
            <p:nvPr/>
          </p:nvCxnSpPr>
          <p:spPr bwMode="auto">
            <a:xfrm flipH="1">
              <a:off x="4499030" y="2322871"/>
              <a:ext cx="311150" cy="131794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5" name="Oval 7">
              <a:extLst>
                <a:ext uri="{FF2B5EF4-FFF2-40B4-BE49-F238E27FC236}">
                  <a16:creationId xmlns:a16="http://schemas.microsoft.com/office/drawing/2014/main" id="{11BC04B0-E0EA-4B15-AA1A-2078907FB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55" y="2464191"/>
              <a:ext cx="311150" cy="311222"/>
            </a:xfrm>
            <a:prstGeom prst="ellipse">
              <a:avLst/>
            </a:prstGeom>
            <a:solidFill>
              <a:srgbClr val="FFCC00"/>
            </a:solidFill>
            <a:ln w="317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>
                  <a:solidFill>
                    <a:srgbClr val="FF0000"/>
                  </a:solidFill>
                  <a:latin typeface="Lucida Fax" pitchFamily="18" charset="0"/>
                  <a:ea typeface="微软雅黑" pitchFamily="34" charset="-122"/>
                </a:rPr>
                <a:t>4</a:t>
              </a:r>
            </a:p>
          </p:txBody>
        </p:sp>
        <p:cxnSp>
          <p:nvCxnSpPr>
            <p:cNvPr id="66" name="AutoShape 8">
              <a:extLst>
                <a:ext uri="{FF2B5EF4-FFF2-40B4-BE49-F238E27FC236}">
                  <a16:creationId xmlns:a16="http://schemas.microsoft.com/office/drawing/2014/main" id="{F71992D4-A6D6-4BBA-A835-E761BCA814D9}"/>
                </a:ext>
              </a:extLst>
            </p:cNvPr>
            <p:cNvCxnSpPr>
              <a:cxnSpLocks noChangeShapeType="1"/>
              <a:stCxn id="65" idx="5"/>
            </p:cNvCxnSpPr>
            <p:nvPr/>
          </p:nvCxnSpPr>
          <p:spPr bwMode="auto">
            <a:xfrm>
              <a:off x="4608567" y="2738892"/>
              <a:ext cx="141288" cy="24612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7" name="AutoShape 9">
              <a:extLst>
                <a:ext uri="{FF2B5EF4-FFF2-40B4-BE49-F238E27FC236}">
                  <a16:creationId xmlns:a16="http://schemas.microsoft.com/office/drawing/2014/main" id="{D7DA2FC5-6BAF-41B1-A82F-8616DE67AC13}"/>
                </a:ext>
              </a:extLst>
            </p:cNvPr>
            <p:cNvCxnSpPr>
              <a:cxnSpLocks noChangeShapeType="1"/>
              <a:stCxn id="65" idx="3"/>
            </p:cNvCxnSpPr>
            <p:nvPr/>
          </p:nvCxnSpPr>
          <p:spPr bwMode="auto">
            <a:xfrm flipH="1">
              <a:off x="4238680" y="2738892"/>
              <a:ext cx="150812" cy="24612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8" name="Oval 10">
              <a:extLst>
                <a:ext uri="{FF2B5EF4-FFF2-40B4-BE49-F238E27FC236}">
                  <a16:creationId xmlns:a16="http://schemas.microsoft.com/office/drawing/2014/main" id="{5FD9B12F-41F7-45D8-8E3F-398A9CEB2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142" y="2048170"/>
              <a:ext cx="311150" cy="311222"/>
            </a:xfrm>
            <a:prstGeom prst="ellipse">
              <a:avLst/>
            </a:prstGeom>
            <a:solidFill>
              <a:srgbClr val="FFCC00"/>
            </a:solidFill>
            <a:ln w="317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>
                  <a:solidFill>
                    <a:srgbClr val="FF0000"/>
                  </a:solidFill>
                  <a:latin typeface="Lucida Fax" pitchFamily="18" charset="0"/>
                  <a:ea typeface="微软雅黑" pitchFamily="34" charset="-122"/>
                </a:rPr>
                <a:t>6</a:t>
              </a:r>
            </a:p>
          </p:txBody>
        </p:sp>
        <p:cxnSp>
          <p:nvCxnSpPr>
            <p:cNvPr id="69" name="AutoShape 11">
              <a:extLst>
                <a:ext uri="{FF2B5EF4-FFF2-40B4-BE49-F238E27FC236}">
                  <a16:creationId xmlns:a16="http://schemas.microsoft.com/office/drawing/2014/main" id="{226BB517-68C1-46C7-8D66-6E796AEA1DAC}"/>
                </a:ext>
              </a:extLst>
            </p:cNvPr>
            <p:cNvCxnSpPr>
              <a:cxnSpLocks noChangeShapeType="1"/>
              <a:stCxn id="68" idx="5"/>
            </p:cNvCxnSpPr>
            <p:nvPr/>
          </p:nvCxnSpPr>
          <p:spPr bwMode="auto">
            <a:xfrm>
              <a:off x="5029256" y="2322870"/>
              <a:ext cx="230187" cy="190544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0" name="AutoShape 12">
              <a:extLst>
                <a:ext uri="{FF2B5EF4-FFF2-40B4-BE49-F238E27FC236}">
                  <a16:creationId xmlns:a16="http://schemas.microsoft.com/office/drawing/2014/main" id="{E3B2C8F2-D6D8-4892-978A-4EAF635AF3C6}"/>
                </a:ext>
              </a:extLst>
            </p:cNvPr>
            <p:cNvCxnSpPr>
              <a:cxnSpLocks noChangeShapeType="1"/>
              <a:stCxn id="62" idx="3"/>
            </p:cNvCxnSpPr>
            <p:nvPr/>
          </p:nvCxnSpPr>
          <p:spPr bwMode="auto">
            <a:xfrm flipH="1">
              <a:off x="3627493" y="1970364"/>
              <a:ext cx="347663" cy="117502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E060184B-C2C6-4C24-9A4B-964626783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3542" y="1544815"/>
              <a:ext cx="1536700" cy="1405263"/>
            </a:xfrm>
            <a:custGeom>
              <a:avLst/>
              <a:gdLst>
                <a:gd name="T0" fmla="*/ 2147483647 w 1166"/>
                <a:gd name="T1" fmla="*/ 2147483647 h 1066"/>
                <a:gd name="T2" fmla="*/ 2147483647 w 1166"/>
                <a:gd name="T3" fmla="*/ 2147483647 h 1066"/>
                <a:gd name="T4" fmla="*/ 2147483647 w 1166"/>
                <a:gd name="T5" fmla="*/ 2147483647 h 1066"/>
                <a:gd name="T6" fmla="*/ 2147483647 w 1166"/>
                <a:gd name="T7" fmla="*/ 2147483647 h 1066"/>
                <a:gd name="T8" fmla="*/ 2147483647 w 1166"/>
                <a:gd name="T9" fmla="*/ 2147483647 h 1066"/>
                <a:gd name="T10" fmla="*/ 2147483647 w 1166"/>
                <a:gd name="T11" fmla="*/ 2147483647 h 1066"/>
                <a:gd name="T12" fmla="*/ 2147483647 w 1166"/>
                <a:gd name="T13" fmla="*/ 2147483647 h 1066"/>
                <a:gd name="T14" fmla="*/ 2147483647 w 1166"/>
                <a:gd name="T15" fmla="*/ 2147483647 h 1066"/>
                <a:gd name="T16" fmla="*/ 2147483647 w 1166"/>
                <a:gd name="T17" fmla="*/ 2147483647 h 1066"/>
                <a:gd name="T18" fmla="*/ 2147483647 w 1166"/>
                <a:gd name="T19" fmla="*/ 2147483647 h 10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66"/>
                <a:gd name="T31" fmla="*/ 0 h 1066"/>
                <a:gd name="T32" fmla="*/ 1166 w 1166"/>
                <a:gd name="T33" fmla="*/ 1066 h 10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66" h="1066">
                  <a:moveTo>
                    <a:pt x="273" y="11"/>
                  </a:moveTo>
                  <a:cubicBezTo>
                    <a:pt x="113" y="22"/>
                    <a:pt x="42" y="108"/>
                    <a:pt x="21" y="185"/>
                  </a:cubicBezTo>
                  <a:cubicBezTo>
                    <a:pt x="0" y="262"/>
                    <a:pt x="51" y="418"/>
                    <a:pt x="147" y="473"/>
                  </a:cubicBezTo>
                  <a:cubicBezTo>
                    <a:pt x="243" y="528"/>
                    <a:pt x="590" y="476"/>
                    <a:pt x="597" y="515"/>
                  </a:cubicBezTo>
                  <a:cubicBezTo>
                    <a:pt x="604" y="554"/>
                    <a:pt x="199" y="617"/>
                    <a:pt x="189" y="707"/>
                  </a:cubicBezTo>
                  <a:cubicBezTo>
                    <a:pt x="179" y="797"/>
                    <a:pt x="425" y="1044"/>
                    <a:pt x="537" y="1055"/>
                  </a:cubicBezTo>
                  <a:cubicBezTo>
                    <a:pt x="649" y="1066"/>
                    <a:pt x="760" y="867"/>
                    <a:pt x="861" y="773"/>
                  </a:cubicBezTo>
                  <a:cubicBezTo>
                    <a:pt x="962" y="679"/>
                    <a:pt x="1120" y="584"/>
                    <a:pt x="1143" y="491"/>
                  </a:cubicBezTo>
                  <a:cubicBezTo>
                    <a:pt x="1166" y="398"/>
                    <a:pt x="1144" y="295"/>
                    <a:pt x="999" y="215"/>
                  </a:cubicBezTo>
                  <a:cubicBezTo>
                    <a:pt x="854" y="135"/>
                    <a:pt x="433" y="0"/>
                    <a:pt x="273" y="11"/>
                  </a:cubicBezTo>
                  <a:close/>
                </a:path>
              </a:pathLst>
            </a:custGeom>
            <a:noFill/>
            <a:ln w="317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grpSp>
          <p:nvGrpSpPr>
            <p:cNvPr id="72" name="Group 42">
              <a:extLst>
                <a:ext uri="{FF2B5EF4-FFF2-40B4-BE49-F238E27FC236}">
                  <a16:creationId xmlns:a16="http://schemas.microsoft.com/office/drawing/2014/main" id="{A6433A54-B727-44B1-B831-B87A16F63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37492" y="1544815"/>
              <a:ext cx="1758950" cy="1454487"/>
              <a:chOff x="3068" y="2055"/>
              <a:chExt cx="1108" cy="916"/>
            </a:xfrm>
          </p:grpSpPr>
          <p:sp>
            <p:nvSpPr>
              <p:cNvPr id="73" name="Oval 20">
                <a:extLst>
                  <a:ext uri="{FF2B5EF4-FFF2-40B4-BE49-F238E27FC236}">
                    <a16:creationId xmlns:a16="http://schemas.microsoft.com/office/drawing/2014/main" id="{5CF1602A-B4F8-417D-BA13-E460EC63E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90" y="2153"/>
                <a:ext cx="196" cy="196"/>
              </a:xfrm>
              <a:prstGeom prst="ellipse">
                <a:avLst/>
              </a:prstGeom>
              <a:solidFill>
                <a:srgbClr val="BBE0E3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Fax" pitchFamily="18" charset="0"/>
                    <a:ea typeface="微软雅黑" pitchFamily="34" charset="-122"/>
                  </a:rPr>
                  <a:t>6</a:t>
                </a:r>
              </a:p>
            </p:txBody>
          </p:sp>
          <p:cxnSp>
            <p:nvCxnSpPr>
              <p:cNvPr id="74" name="AutoShape 21">
                <a:extLst>
                  <a:ext uri="{FF2B5EF4-FFF2-40B4-BE49-F238E27FC236}">
                    <a16:creationId xmlns:a16="http://schemas.microsoft.com/office/drawing/2014/main" id="{6682081F-1AC5-4B35-AABF-970F4253DECA}"/>
                  </a:ext>
                </a:extLst>
              </p:cNvPr>
              <p:cNvCxnSpPr>
                <a:cxnSpLocks noChangeShapeType="1"/>
                <a:stCxn id="73" idx="5"/>
                <a:endCxn id="79" idx="0"/>
              </p:cNvCxnSpPr>
              <p:nvPr/>
            </p:nvCxnSpPr>
            <p:spPr bwMode="auto">
              <a:xfrm flipH="1">
                <a:off x="3576" y="2332"/>
                <a:ext cx="242" cy="43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5" name="AutoShape 22">
                <a:extLst>
                  <a:ext uri="{FF2B5EF4-FFF2-40B4-BE49-F238E27FC236}">
                    <a16:creationId xmlns:a16="http://schemas.microsoft.com/office/drawing/2014/main" id="{9A54A382-6097-4680-8388-F082DEEE9272}"/>
                  </a:ext>
                </a:extLst>
              </p:cNvPr>
              <p:cNvCxnSpPr>
                <a:cxnSpLocks noChangeShapeType="1"/>
                <a:stCxn id="79" idx="3"/>
                <a:endCxn id="76" idx="0"/>
              </p:cNvCxnSpPr>
              <p:nvPr/>
            </p:nvCxnSpPr>
            <p:spPr bwMode="auto">
              <a:xfrm flipH="1">
                <a:off x="3311" y="2554"/>
                <a:ext cx="196" cy="83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76" name="Oval 23">
                <a:extLst>
                  <a:ext uri="{FF2B5EF4-FFF2-40B4-BE49-F238E27FC236}">
                    <a16:creationId xmlns:a16="http://schemas.microsoft.com/office/drawing/2014/main" id="{C8ACD2AB-51A1-4F5A-94EB-494ABD470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2643"/>
                <a:ext cx="196" cy="196"/>
              </a:xfrm>
              <a:prstGeom prst="ellipse">
                <a:avLst/>
              </a:prstGeom>
              <a:solidFill>
                <a:srgbClr val="FFCC00"/>
              </a:solidFill>
              <a:ln w="317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Fax" pitchFamily="18" charset="0"/>
                    <a:ea typeface="微软雅黑" pitchFamily="34" charset="-122"/>
                  </a:rPr>
                  <a:t>2</a:t>
                </a:r>
              </a:p>
            </p:txBody>
          </p:sp>
          <p:cxnSp>
            <p:nvCxnSpPr>
              <p:cNvPr id="77" name="AutoShape 24">
                <a:extLst>
                  <a:ext uri="{FF2B5EF4-FFF2-40B4-BE49-F238E27FC236}">
                    <a16:creationId xmlns:a16="http://schemas.microsoft.com/office/drawing/2014/main" id="{BB5F3271-BD33-40B1-86B0-E90213A918F1}"/>
                  </a:ext>
                </a:extLst>
              </p:cNvPr>
              <p:cNvCxnSpPr>
                <a:cxnSpLocks noChangeShapeType="1"/>
                <a:stCxn id="76" idx="5"/>
              </p:cNvCxnSpPr>
              <p:nvPr/>
            </p:nvCxnSpPr>
            <p:spPr bwMode="auto">
              <a:xfrm>
                <a:off x="3380" y="2816"/>
                <a:ext cx="89" cy="155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8" name="AutoShape 25">
                <a:extLst>
                  <a:ext uri="{FF2B5EF4-FFF2-40B4-BE49-F238E27FC236}">
                    <a16:creationId xmlns:a16="http://schemas.microsoft.com/office/drawing/2014/main" id="{EF95C7E2-3306-4E25-A3DF-CF9D793880E3}"/>
                  </a:ext>
                </a:extLst>
              </p:cNvPr>
              <p:cNvCxnSpPr>
                <a:cxnSpLocks noChangeShapeType="1"/>
                <a:stCxn id="76" idx="3"/>
              </p:cNvCxnSpPr>
              <p:nvPr/>
            </p:nvCxnSpPr>
            <p:spPr bwMode="auto">
              <a:xfrm flipH="1">
                <a:off x="3147" y="2816"/>
                <a:ext cx="95" cy="155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79" name="Oval 26">
                <a:extLst>
                  <a:ext uri="{FF2B5EF4-FFF2-40B4-BE49-F238E27FC236}">
                    <a16:creationId xmlns:a16="http://schemas.microsoft.com/office/drawing/2014/main" id="{44599488-0479-4CD9-8394-E0089856E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8" y="2381"/>
                <a:ext cx="196" cy="196"/>
              </a:xfrm>
              <a:prstGeom prst="ellipse">
                <a:avLst/>
              </a:prstGeom>
              <a:solidFill>
                <a:srgbClr val="FFCC00"/>
              </a:solidFill>
              <a:ln w="317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Fax" pitchFamily="18" charset="0"/>
                    <a:ea typeface="微软雅黑" pitchFamily="34" charset="-122"/>
                  </a:rPr>
                  <a:t>4</a:t>
                </a:r>
              </a:p>
            </p:txBody>
          </p:sp>
          <p:cxnSp>
            <p:nvCxnSpPr>
              <p:cNvPr id="80" name="AutoShape 27">
                <a:extLst>
                  <a:ext uri="{FF2B5EF4-FFF2-40B4-BE49-F238E27FC236}">
                    <a16:creationId xmlns:a16="http://schemas.microsoft.com/office/drawing/2014/main" id="{3475A8BC-DC26-40E2-82FC-07657609ECB8}"/>
                  </a:ext>
                </a:extLst>
              </p:cNvPr>
              <p:cNvCxnSpPr>
                <a:cxnSpLocks noChangeShapeType="1"/>
                <a:stCxn id="79" idx="5"/>
              </p:cNvCxnSpPr>
              <p:nvPr/>
            </p:nvCxnSpPr>
            <p:spPr bwMode="auto">
              <a:xfrm>
                <a:off x="3645" y="2554"/>
                <a:ext cx="145" cy="120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1" name="AutoShape 28">
                <a:extLst>
                  <a:ext uri="{FF2B5EF4-FFF2-40B4-BE49-F238E27FC236}">
                    <a16:creationId xmlns:a16="http://schemas.microsoft.com/office/drawing/2014/main" id="{45808C73-4721-4957-B184-65693670C760}"/>
                  </a:ext>
                </a:extLst>
              </p:cNvPr>
              <p:cNvCxnSpPr>
                <a:cxnSpLocks noChangeShapeType="1"/>
                <a:stCxn id="73" idx="3"/>
              </p:cNvCxnSpPr>
              <p:nvPr/>
            </p:nvCxnSpPr>
            <p:spPr bwMode="auto">
              <a:xfrm>
                <a:off x="3957" y="2332"/>
                <a:ext cx="219" cy="74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82" name="Freeform 29">
                <a:extLst>
                  <a:ext uri="{FF2B5EF4-FFF2-40B4-BE49-F238E27FC236}">
                    <a16:creationId xmlns:a16="http://schemas.microsoft.com/office/drawing/2014/main" id="{A948AB98-C734-4AA0-AEA9-CD1AA2852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8" y="2055"/>
                <a:ext cx="1071" cy="865"/>
              </a:xfrm>
              <a:custGeom>
                <a:avLst/>
                <a:gdLst>
                  <a:gd name="T0" fmla="*/ 808 w 1071"/>
                  <a:gd name="T1" fmla="*/ 9 h 865"/>
                  <a:gd name="T2" fmla="*/ 1042 w 1071"/>
                  <a:gd name="T3" fmla="*/ 231 h 865"/>
                  <a:gd name="T4" fmla="*/ 634 w 1071"/>
                  <a:gd name="T5" fmla="*/ 543 h 865"/>
                  <a:gd name="T6" fmla="*/ 436 w 1071"/>
                  <a:gd name="T7" fmla="*/ 813 h 865"/>
                  <a:gd name="T8" fmla="*/ 16 w 1071"/>
                  <a:gd name="T9" fmla="*/ 777 h 865"/>
                  <a:gd name="T10" fmla="*/ 340 w 1071"/>
                  <a:gd name="T11" fmla="*/ 285 h 865"/>
                  <a:gd name="T12" fmla="*/ 808 w 1071"/>
                  <a:gd name="T13" fmla="*/ 9 h 8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71"/>
                  <a:gd name="T22" fmla="*/ 0 h 865"/>
                  <a:gd name="T23" fmla="*/ 1071 w 1071"/>
                  <a:gd name="T24" fmla="*/ 865 h 8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71" h="865">
                    <a:moveTo>
                      <a:pt x="808" y="9"/>
                    </a:moveTo>
                    <a:cubicBezTo>
                      <a:pt x="925" y="0"/>
                      <a:pt x="1071" y="142"/>
                      <a:pt x="1042" y="231"/>
                    </a:cubicBezTo>
                    <a:cubicBezTo>
                      <a:pt x="1013" y="320"/>
                      <a:pt x="735" y="446"/>
                      <a:pt x="634" y="543"/>
                    </a:cubicBezTo>
                    <a:cubicBezTo>
                      <a:pt x="533" y="640"/>
                      <a:pt x="539" y="774"/>
                      <a:pt x="436" y="813"/>
                    </a:cubicBezTo>
                    <a:cubicBezTo>
                      <a:pt x="333" y="852"/>
                      <a:pt x="32" y="865"/>
                      <a:pt x="16" y="777"/>
                    </a:cubicBezTo>
                    <a:cubicBezTo>
                      <a:pt x="0" y="689"/>
                      <a:pt x="208" y="413"/>
                      <a:pt x="340" y="285"/>
                    </a:cubicBezTo>
                    <a:cubicBezTo>
                      <a:pt x="472" y="157"/>
                      <a:pt x="691" y="18"/>
                      <a:pt x="808" y="9"/>
                    </a:cubicBezTo>
                    <a:close/>
                  </a:path>
                </a:pathLst>
              </a:custGeom>
              <a:noFill/>
              <a:ln w="317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endParaRPr>
              </a:p>
            </p:txBody>
          </p:sp>
        </p:grpSp>
        <p:grpSp>
          <p:nvGrpSpPr>
            <p:cNvPr id="83" name="Group 30">
              <a:extLst>
                <a:ext uri="{FF2B5EF4-FFF2-40B4-BE49-F238E27FC236}">
                  <a16:creationId xmlns:a16="http://schemas.microsoft.com/office/drawing/2014/main" id="{31CFF541-9019-4F1C-B3CF-B72EA38CBB2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532492" y="1544816"/>
              <a:ext cx="1682750" cy="1438608"/>
              <a:chOff x="1292" y="2058"/>
              <a:chExt cx="1277" cy="1091"/>
            </a:xfrm>
          </p:grpSpPr>
          <p:sp>
            <p:nvSpPr>
              <p:cNvPr id="84" name="Oval 31">
                <a:extLst>
                  <a:ext uri="{FF2B5EF4-FFF2-40B4-BE49-F238E27FC236}">
                    <a16:creationId xmlns:a16="http://schemas.microsoft.com/office/drawing/2014/main" id="{399AFED0-17D8-4296-B292-1D90D404A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1" y="2165"/>
                <a:ext cx="236" cy="236"/>
              </a:xfrm>
              <a:prstGeom prst="ellipse">
                <a:avLst/>
              </a:prstGeom>
              <a:solidFill>
                <a:srgbClr val="BBE0E3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Fax" pitchFamily="18" charset="0"/>
                    <a:ea typeface="微软雅黑" pitchFamily="34" charset="-122"/>
                  </a:rPr>
                  <a:t>6</a:t>
                </a:r>
              </a:p>
            </p:txBody>
          </p:sp>
          <p:cxnSp>
            <p:nvCxnSpPr>
              <p:cNvPr id="85" name="AutoShape 32">
                <a:extLst>
                  <a:ext uri="{FF2B5EF4-FFF2-40B4-BE49-F238E27FC236}">
                    <a16:creationId xmlns:a16="http://schemas.microsoft.com/office/drawing/2014/main" id="{7B2FDC16-F00A-4604-9F85-7FC65E5C49AB}"/>
                  </a:ext>
                </a:extLst>
              </p:cNvPr>
              <p:cNvCxnSpPr>
                <a:cxnSpLocks noChangeShapeType="1"/>
                <a:stCxn id="84" idx="5"/>
                <a:endCxn id="90" idx="1"/>
              </p:cNvCxnSpPr>
              <p:nvPr/>
            </p:nvCxnSpPr>
            <p:spPr bwMode="auto">
              <a:xfrm>
                <a:off x="1723" y="2376"/>
                <a:ext cx="466" cy="94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6" name="AutoShape 33">
                <a:extLst>
                  <a:ext uri="{FF2B5EF4-FFF2-40B4-BE49-F238E27FC236}">
                    <a16:creationId xmlns:a16="http://schemas.microsoft.com/office/drawing/2014/main" id="{8D6EA362-7E64-422C-AF31-3C7390FFD08D}"/>
                  </a:ext>
                </a:extLst>
              </p:cNvPr>
              <p:cNvCxnSpPr>
                <a:cxnSpLocks noChangeShapeType="1"/>
                <a:stCxn id="90" idx="3"/>
                <a:endCxn id="87" idx="0"/>
              </p:cNvCxnSpPr>
              <p:nvPr/>
            </p:nvCxnSpPr>
            <p:spPr bwMode="auto">
              <a:xfrm flipH="1">
                <a:off x="1953" y="2647"/>
                <a:ext cx="236" cy="104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87" name="Oval 34">
                <a:extLst>
                  <a:ext uri="{FF2B5EF4-FFF2-40B4-BE49-F238E27FC236}">
                    <a16:creationId xmlns:a16="http://schemas.microsoft.com/office/drawing/2014/main" id="{7BD59A08-CDA3-4389-81BB-DCDB7DAFD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" y="2755"/>
                <a:ext cx="236" cy="236"/>
              </a:xfrm>
              <a:prstGeom prst="ellipse">
                <a:avLst/>
              </a:prstGeom>
              <a:solidFill>
                <a:srgbClr val="FFCC00"/>
              </a:solidFill>
              <a:ln w="317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Fax" pitchFamily="18" charset="0"/>
                    <a:ea typeface="微软雅黑" pitchFamily="34" charset="-122"/>
                  </a:rPr>
                  <a:t>4</a:t>
                </a:r>
              </a:p>
            </p:txBody>
          </p:sp>
          <p:cxnSp>
            <p:nvCxnSpPr>
              <p:cNvPr id="88" name="AutoShape 35">
                <a:extLst>
                  <a:ext uri="{FF2B5EF4-FFF2-40B4-BE49-F238E27FC236}">
                    <a16:creationId xmlns:a16="http://schemas.microsoft.com/office/drawing/2014/main" id="{AD002901-4080-4B86-867F-51FC429B7374}"/>
                  </a:ext>
                </a:extLst>
              </p:cNvPr>
              <p:cNvCxnSpPr>
                <a:cxnSpLocks noChangeShapeType="1"/>
                <a:stCxn id="87" idx="5"/>
              </p:cNvCxnSpPr>
              <p:nvPr/>
            </p:nvCxnSpPr>
            <p:spPr bwMode="auto">
              <a:xfrm>
                <a:off x="2036" y="2962"/>
                <a:ext cx="108" cy="187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9" name="AutoShape 36">
                <a:extLst>
                  <a:ext uri="{FF2B5EF4-FFF2-40B4-BE49-F238E27FC236}">
                    <a16:creationId xmlns:a16="http://schemas.microsoft.com/office/drawing/2014/main" id="{BE8BB013-1587-4F8F-9639-0159BC81E905}"/>
                  </a:ext>
                </a:extLst>
              </p:cNvPr>
              <p:cNvCxnSpPr>
                <a:cxnSpLocks noChangeShapeType="1"/>
                <a:stCxn id="87" idx="3"/>
              </p:cNvCxnSpPr>
              <p:nvPr/>
            </p:nvCxnSpPr>
            <p:spPr bwMode="auto">
              <a:xfrm flipH="1">
                <a:off x="1756" y="2962"/>
                <a:ext cx="114" cy="187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90" name="Oval 37">
                <a:extLst>
                  <a:ext uri="{FF2B5EF4-FFF2-40B4-BE49-F238E27FC236}">
                    <a16:creationId xmlns:a16="http://schemas.microsoft.com/office/drawing/2014/main" id="{6F22C04F-72C5-4C72-AF45-864297663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5" y="2440"/>
                <a:ext cx="236" cy="236"/>
              </a:xfrm>
              <a:prstGeom prst="ellipse">
                <a:avLst/>
              </a:prstGeom>
              <a:solidFill>
                <a:srgbClr val="FFCC00"/>
              </a:solidFill>
              <a:ln w="317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Fax" pitchFamily="18" charset="0"/>
                    <a:ea typeface="微软雅黑" pitchFamily="34" charset="-122"/>
                  </a:rPr>
                  <a:t>2</a:t>
                </a:r>
              </a:p>
            </p:txBody>
          </p:sp>
          <p:cxnSp>
            <p:nvCxnSpPr>
              <p:cNvPr id="91" name="AutoShape 38">
                <a:extLst>
                  <a:ext uri="{FF2B5EF4-FFF2-40B4-BE49-F238E27FC236}">
                    <a16:creationId xmlns:a16="http://schemas.microsoft.com/office/drawing/2014/main" id="{FC54072F-153C-4F55-A107-D8CB45AF2DA8}"/>
                  </a:ext>
                </a:extLst>
              </p:cNvPr>
              <p:cNvCxnSpPr>
                <a:cxnSpLocks noChangeShapeType="1"/>
                <a:stCxn id="90" idx="5"/>
              </p:cNvCxnSpPr>
              <p:nvPr/>
            </p:nvCxnSpPr>
            <p:spPr bwMode="auto">
              <a:xfrm>
                <a:off x="2356" y="2647"/>
                <a:ext cx="174" cy="144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2" name="AutoShape 39">
                <a:extLst>
                  <a:ext uri="{FF2B5EF4-FFF2-40B4-BE49-F238E27FC236}">
                    <a16:creationId xmlns:a16="http://schemas.microsoft.com/office/drawing/2014/main" id="{4A4E3222-ACB5-4305-A1FE-22CF5CBC549B}"/>
                  </a:ext>
                </a:extLst>
              </p:cNvPr>
              <p:cNvCxnSpPr>
                <a:cxnSpLocks noChangeShapeType="1"/>
                <a:stCxn id="84" idx="3"/>
              </p:cNvCxnSpPr>
              <p:nvPr/>
            </p:nvCxnSpPr>
            <p:spPr bwMode="auto">
              <a:xfrm flipH="1">
                <a:off x="1292" y="2377"/>
                <a:ext cx="264" cy="89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93" name="Freeform 40">
                <a:extLst>
                  <a:ext uri="{FF2B5EF4-FFF2-40B4-BE49-F238E27FC236}">
                    <a16:creationId xmlns:a16="http://schemas.microsoft.com/office/drawing/2014/main" id="{CBF51DFB-D1D1-4D26-BA27-77F894E73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3" y="2058"/>
                <a:ext cx="1166" cy="1066"/>
              </a:xfrm>
              <a:custGeom>
                <a:avLst/>
                <a:gdLst>
                  <a:gd name="T0" fmla="*/ 273 w 1166"/>
                  <a:gd name="T1" fmla="*/ 11 h 1066"/>
                  <a:gd name="T2" fmla="*/ 21 w 1166"/>
                  <a:gd name="T3" fmla="*/ 185 h 1066"/>
                  <a:gd name="T4" fmla="*/ 147 w 1166"/>
                  <a:gd name="T5" fmla="*/ 473 h 1066"/>
                  <a:gd name="T6" fmla="*/ 597 w 1166"/>
                  <a:gd name="T7" fmla="*/ 515 h 1066"/>
                  <a:gd name="T8" fmla="*/ 189 w 1166"/>
                  <a:gd name="T9" fmla="*/ 707 h 1066"/>
                  <a:gd name="T10" fmla="*/ 537 w 1166"/>
                  <a:gd name="T11" fmla="*/ 1055 h 1066"/>
                  <a:gd name="T12" fmla="*/ 861 w 1166"/>
                  <a:gd name="T13" fmla="*/ 773 h 1066"/>
                  <a:gd name="T14" fmla="*/ 1143 w 1166"/>
                  <a:gd name="T15" fmla="*/ 491 h 1066"/>
                  <a:gd name="T16" fmla="*/ 999 w 1166"/>
                  <a:gd name="T17" fmla="*/ 215 h 1066"/>
                  <a:gd name="T18" fmla="*/ 273 w 1166"/>
                  <a:gd name="T19" fmla="*/ 11 h 10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6"/>
                  <a:gd name="T31" fmla="*/ 0 h 1066"/>
                  <a:gd name="T32" fmla="*/ 1166 w 1166"/>
                  <a:gd name="T33" fmla="*/ 1066 h 106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6" h="1066">
                    <a:moveTo>
                      <a:pt x="273" y="11"/>
                    </a:moveTo>
                    <a:cubicBezTo>
                      <a:pt x="113" y="22"/>
                      <a:pt x="42" y="108"/>
                      <a:pt x="21" y="185"/>
                    </a:cubicBezTo>
                    <a:cubicBezTo>
                      <a:pt x="0" y="262"/>
                      <a:pt x="51" y="418"/>
                      <a:pt x="147" y="473"/>
                    </a:cubicBezTo>
                    <a:cubicBezTo>
                      <a:pt x="243" y="528"/>
                      <a:pt x="590" y="476"/>
                      <a:pt x="597" y="515"/>
                    </a:cubicBezTo>
                    <a:cubicBezTo>
                      <a:pt x="604" y="554"/>
                      <a:pt x="199" y="617"/>
                      <a:pt x="189" y="707"/>
                    </a:cubicBezTo>
                    <a:cubicBezTo>
                      <a:pt x="179" y="797"/>
                      <a:pt x="425" y="1044"/>
                      <a:pt x="537" y="1055"/>
                    </a:cubicBezTo>
                    <a:cubicBezTo>
                      <a:pt x="649" y="1066"/>
                      <a:pt x="760" y="867"/>
                      <a:pt x="861" y="773"/>
                    </a:cubicBezTo>
                    <a:cubicBezTo>
                      <a:pt x="962" y="679"/>
                      <a:pt x="1120" y="584"/>
                      <a:pt x="1143" y="491"/>
                    </a:cubicBezTo>
                    <a:cubicBezTo>
                      <a:pt x="1166" y="398"/>
                      <a:pt x="1144" y="295"/>
                      <a:pt x="999" y="215"/>
                    </a:cubicBezTo>
                    <a:cubicBezTo>
                      <a:pt x="854" y="135"/>
                      <a:pt x="433" y="0"/>
                      <a:pt x="273" y="11"/>
                    </a:cubicBezTo>
                    <a:close/>
                  </a:path>
                </a:pathLst>
              </a:custGeom>
              <a:noFill/>
              <a:ln w="317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endParaRPr>
              </a:p>
            </p:txBody>
          </p:sp>
        </p:grpSp>
        <p:grpSp>
          <p:nvGrpSpPr>
            <p:cNvPr id="94" name="Group 43">
              <a:extLst>
                <a:ext uri="{FF2B5EF4-FFF2-40B4-BE49-F238E27FC236}">
                  <a16:creationId xmlns:a16="http://schemas.microsoft.com/office/drawing/2014/main" id="{953DFF77-4131-4797-8AB2-69620E38683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18692" y="1544815"/>
              <a:ext cx="1758950" cy="1454487"/>
              <a:chOff x="3068" y="2055"/>
              <a:chExt cx="1108" cy="916"/>
            </a:xfrm>
          </p:grpSpPr>
          <p:sp>
            <p:nvSpPr>
              <p:cNvPr id="95" name="Oval 44">
                <a:extLst>
                  <a:ext uri="{FF2B5EF4-FFF2-40B4-BE49-F238E27FC236}">
                    <a16:creationId xmlns:a16="http://schemas.microsoft.com/office/drawing/2014/main" id="{0DCA48A1-438C-4CB4-BF97-0A1E3A77E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90" y="2153"/>
                <a:ext cx="196" cy="196"/>
              </a:xfrm>
              <a:prstGeom prst="ellipse">
                <a:avLst/>
              </a:prstGeom>
              <a:solidFill>
                <a:srgbClr val="BBE0E3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Fax" pitchFamily="18" charset="0"/>
                    <a:ea typeface="微软雅黑" pitchFamily="34" charset="-122"/>
                  </a:rPr>
                  <a:t>2</a:t>
                </a:r>
              </a:p>
            </p:txBody>
          </p:sp>
          <p:cxnSp>
            <p:nvCxnSpPr>
              <p:cNvPr id="96" name="AutoShape 45">
                <a:extLst>
                  <a:ext uri="{FF2B5EF4-FFF2-40B4-BE49-F238E27FC236}">
                    <a16:creationId xmlns:a16="http://schemas.microsoft.com/office/drawing/2014/main" id="{1ABD01D1-9ABA-430E-9ED1-8E3F4D756A25}"/>
                  </a:ext>
                </a:extLst>
              </p:cNvPr>
              <p:cNvCxnSpPr>
                <a:cxnSpLocks noChangeShapeType="1"/>
                <a:stCxn id="95" idx="5"/>
                <a:endCxn id="101" idx="0"/>
              </p:cNvCxnSpPr>
              <p:nvPr/>
            </p:nvCxnSpPr>
            <p:spPr bwMode="auto">
              <a:xfrm flipH="1">
                <a:off x="3576" y="2332"/>
                <a:ext cx="242" cy="43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7" name="AutoShape 46">
                <a:extLst>
                  <a:ext uri="{FF2B5EF4-FFF2-40B4-BE49-F238E27FC236}">
                    <a16:creationId xmlns:a16="http://schemas.microsoft.com/office/drawing/2014/main" id="{EC166A99-5F19-425D-B7E2-42E081E1D176}"/>
                  </a:ext>
                </a:extLst>
              </p:cNvPr>
              <p:cNvCxnSpPr>
                <a:cxnSpLocks noChangeShapeType="1"/>
                <a:stCxn id="101" idx="3"/>
                <a:endCxn id="98" idx="0"/>
              </p:cNvCxnSpPr>
              <p:nvPr/>
            </p:nvCxnSpPr>
            <p:spPr bwMode="auto">
              <a:xfrm flipH="1">
                <a:off x="3311" y="2554"/>
                <a:ext cx="196" cy="83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98" name="Oval 47">
                <a:extLst>
                  <a:ext uri="{FF2B5EF4-FFF2-40B4-BE49-F238E27FC236}">
                    <a16:creationId xmlns:a16="http://schemas.microsoft.com/office/drawing/2014/main" id="{959A8952-A799-46AA-B133-BAEBF94F8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2643"/>
                <a:ext cx="196" cy="196"/>
              </a:xfrm>
              <a:prstGeom prst="ellipse">
                <a:avLst/>
              </a:prstGeom>
              <a:solidFill>
                <a:srgbClr val="FFCC00"/>
              </a:solidFill>
              <a:ln w="317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Fax" pitchFamily="18" charset="0"/>
                    <a:ea typeface="微软雅黑" pitchFamily="34" charset="-122"/>
                  </a:rPr>
                  <a:t>6</a:t>
                </a:r>
              </a:p>
            </p:txBody>
          </p:sp>
          <p:cxnSp>
            <p:nvCxnSpPr>
              <p:cNvPr id="99" name="AutoShape 48">
                <a:extLst>
                  <a:ext uri="{FF2B5EF4-FFF2-40B4-BE49-F238E27FC236}">
                    <a16:creationId xmlns:a16="http://schemas.microsoft.com/office/drawing/2014/main" id="{59F3C522-9D2A-4B75-AB47-0C5ACF297484}"/>
                  </a:ext>
                </a:extLst>
              </p:cNvPr>
              <p:cNvCxnSpPr>
                <a:cxnSpLocks noChangeShapeType="1"/>
                <a:stCxn id="98" idx="5"/>
              </p:cNvCxnSpPr>
              <p:nvPr/>
            </p:nvCxnSpPr>
            <p:spPr bwMode="auto">
              <a:xfrm>
                <a:off x="3380" y="2816"/>
                <a:ext cx="89" cy="155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0" name="AutoShape 49">
                <a:extLst>
                  <a:ext uri="{FF2B5EF4-FFF2-40B4-BE49-F238E27FC236}">
                    <a16:creationId xmlns:a16="http://schemas.microsoft.com/office/drawing/2014/main" id="{F1E052DA-FD01-4D68-8B6B-D65092766BA6}"/>
                  </a:ext>
                </a:extLst>
              </p:cNvPr>
              <p:cNvCxnSpPr>
                <a:cxnSpLocks noChangeShapeType="1"/>
                <a:stCxn id="98" idx="3"/>
              </p:cNvCxnSpPr>
              <p:nvPr/>
            </p:nvCxnSpPr>
            <p:spPr bwMode="auto">
              <a:xfrm flipH="1">
                <a:off x="3147" y="2816"/>
                <a:ext cx="95" cy="155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01" name="Oval 50">
                <a:extLst>
                  <a:ext uri="{FF2B5EF4-FFF2-40B4-BE49-F238E27FC236}">
                    <a16:creationId xmlns:a16="http://schemas.microsoft.com/office/drawing/2014/main" id="{B3E4BF68-B7DB-43EA-A121-C5820A9BE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8" y="2381"/>
                <a:ext cx="196" cy="196"/>
              </a:xfrm>
              <a:prstGeom prst="ellipse">
                <a:avLst/>
              </a:prstGeom>
              <a:solidFill>
                <a:srgbClr val="FFCC00"/>
              </a:solidFill>
              <a:ln w="317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Fax" pitchFamily="18" charset="0"/>
                    <a:ea typeface="微软雅黑" pitchFamily="34" charset="-122"/>
                  </a:rPr>
                  <a:t>4</a:t>
                </a:r>
              </a:p>
            </p:txBody>
          </p:sp>
          <p:cxnSp>
            <p:nvCxnSpPr>
              <p:cNvPr id="102" name="AutoShape 51">
                <a:extLst>
                  <a:ext uri="{FF2B5EF4-FFF2-40B4-BE49-F238E27FC236}">
                    <a16:creationId xmlns:a16="http://schemas.microsoft.com/office/drawing/2014/main" id="{A2027397-A526-471A-ADFC-269CFBF50484}"/>
                  </a:ext>
                </a:extLst>
              </p:cNvPr>
              <p:cNvCxnSpPr>
                <a:cxnSpLocks noChangeShapeType="1"/>
                <a:stCxn id="101" idx="5"/>
              </p:cNvCxnSpPr>
              <p:nvPr/>
            </p:nvCxnSpPr>
            <p:spPr bwMode="auto">
              <a:xfrm>
                <a:off x="3645" y="2554"/>
                <a:ext cx="145" cy="120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3" name="AutoShape 52">
                <a:extLst>
                  <a:ext uri="{FF2B5EF4-FFF2-40B4-BE49-F238E27FC236}">
                    <a16:creationId xmlns:a16="http://schemas.microsoft.com/office/drawing/2014/main" id="{0EB946D6-845B-4D3A-96D7-3E36A0215513}"/>
                  </a:ext>
                </a:extLst>
              </p:cNvPr>
              <p:cNvCxnSpPr>
                <a:cxnSpLocks noChangeShapeType="1"/>
                <a:stCxn id="95" idx="3"/>
              </p:cNvCxnSpPr>
              <p:nvPr/>
            </p:nvCxnSpPr>
            <p:spPr bwMode="auto">
              <a:xfrm>
                <a:off x="3957" y="2332"/>
                <a:ext cx="219" cy="74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04" name="Freeform 53">
                <a:extLst>
                  <a:ext uri="{FF2B5EF4-FFF2-40B4-BE49-F238E27FC236}">
                    <a16:creationId xmlns:a16="http://schemas.microsoft.com/office/drawing/2014/main" id="{F573C113-DBF9-4FFC-90C3-4BF14B4F5F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8" y="2055"/>
                <a:ext cx="1071" cy="865"/>
              </a:xfrm>
              <a:custGeom>
                <a:avLst/>
                <a:gdLst>
                  <a:gd name="T0" fmla="*/ 808 w 1071"/>
                  <a:gd name="T1" fmla="*/ 9 h 865"/>
                  <a:gd name="T2" fmla="*/ 1042 w 1071"/>
                  <a:gd name="T3" fmla="*/ 231 h 865"/>
                  <a:gd name="T4" fmla="*/ 634 w 1071"/>
                  <a:gd name="T5" fmla="*/ 543 h 865"/>
                  <a:gd name="T6" fmla="*/ 436 w 1071"/>
                  <a:gd name="T7" fmla="*/ 813 h 865"/>
                  <a:gd name="T8" fmla="*/ 16 w 1071"/>
                  <a:gd name="T9" fmla="*/ 777 h 865"/>
                  <a:gd name="T10" fmla="*/ 340 w 1071"/>
                  <a:gd name="T11" fmla="*/ 285 h 865"/>
                  <a:gd name="T12" fmla="*/ 808 w 1071"/>
                  <a:gd name="T13" fmla="*/ 9 h 8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71"/>
                  <a:gd name="T22" fmla="*/ 0 h 865"/>
                  <a:gd name="T23" fmla="*/ 1071 w 1071"/>
                  <a:gd name="T24" fmla="*/ 865 h 8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71" h="865">
                    <a:moveTo>
                      <a:pt x="808" y="9"/>
                    </a:moveTo>
                    <a:cubicBezTo>
                      <a:pt x="925" y="0"/>
                      <a:pt x="1071" y="142"/>
                      <a:pt x="1042" y="231"/>
                    </a:cubicBezTo>
                    <a:cubicBezTo>
                      <a:pt x="1013" y="320"/>
                      <a:pt x="735" y="446"/>
                      <a:pt x="634" y="543"/>
                    </a:cubicBezTo>
                    <a:cubicBezTo>
                      <a:pt x="533" y="640"/>
                      <a:pt x="539" y="774"/>
                      <a:pt x="436" y="813"/>
                    </a:cubicBezTo>
                    <a:cubicBezTo>
                      <a:pt x="333" y="852"/>
                      <a:pt x="32" y="865"/>
                      <a:pt x="16" y="777"/>
                    </a:cubicBezTo>
                    <a:cubicBezTo>
                      <a:pt x="0" y="689"/>
                      <a:pt x="208" y="413"/>
                      <a:pt x="340" y="285"/>
                    </a:cubicBezTo>
                    <a:cubicBezTo>
                      <a:pt x="472" y="157"/>
                      <a:pt x="691" y="18"/>
                      <a:pt x="808" y="9"/>
                    </a:cubicBezTo>
                    <a:close/>
                  </a:path>
                </a:pathLst>
              </a:custGeom>
              <a:noFill/>
              <a:ln w="317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endParaRPr>
              </a:p>
            </p:txBody>
          </p:sp>
        </p:grpSp>
        <p:sp>
          <p:nvSpPr>
            <p:cNvPr id="105" name="Oval 55">
              <a:extLst>
                <a:ext uri="{FF2B5EF4-FFF2-40B4-BE49-F238E27FC236}">
                  <a16:creationId xmlns:a16="http://schemas.microsoft.com/office/drawing/2014/main" id="{2E771407-A6DB-441F-A306-A044AD3BF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467" y="4377571"/>
              <a:ext cx="311150" cy="311222"/>
            </a:xfrm>
            <a:prstGeom prst="ellipse">
              <a:avLst/>
            </a:prstGeom>
            <a:solidFill>
              <a:srgbClr val="FFCC00"/>
            </a:solidFill>
            <a:ln w="317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>
                  <a:solidFill>
                    <a:srgbClr val="FF0000"/>
                  </a:solidFill>
                  <a:latin typeface="Lucida Fax" pitchFamily="18" charset="0"/>
                  <a:ea typeface="微软雅黑" pitchFamily="34" charset="-122"/>
                </a:rPr>
                <a:t>2</a:t>
              </a:r>
            </a:p>
          </p:txBody>
        </p:sp>
        <p:cxnSp>
          <p:nvCxnSpPr>
            <p:cNvPr id="106" name="AutoShape 56">
              <a:extLst>
                <a:ext uri="{FF2B5EF4-FFF2-40B4-BE49-F238E27FC236}">
                  <a16:creationId xmlns:a16="http://schemas.microsoft.com/office/drawing/2014/main" id="{61169C49-8ADC-4B3E-BF8B-FEB966FFB426}"/>
                </a:ext>
              </a:extLst>
            </p:cNvPr>
            <p:cNvCxnSpPr>
              <a:cxnSpLocks noChangeShapeType="1"/>
              <a:stCxn id="105" idx="0"/>
              <a:endCxn id="111" idx="5"/>
            </p:cNvCxnSpPr>
            <p:nvPr/>
          </p:nvCxnSpPr>
          <p:spPr bwMode="auto">
            <a:xfrm flipV="1">
              <a:off x="6758042" y="4204494"/>
              <a:ext cx="425450" cy="16355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7" name="AutoShape 57">
              <a:extLst>
                <a:ext uri="{FF2B5EF4-FFF2-40B4-BE49-F238E27FC236}">
                  <a16:creationId xmlns:a16="http://schemas.microsoft.com/office/drawing/2014/main" id="{41AAAAE9-0F7E-4A66-871E-D462E5E221D4}"/>
                </a:ext>
              </a:extLst>
            </p:cNvPr>
            <p:cNvCxnSpPr>
              <a:cxnSpLocks noChangeShapeType="1"/>
              <a:stCxn id="111" idx="3"/>
              <a:endCxn id="108" idx="0"/>
            </p:cNvCxnSpPr>
            <p:nvPr/>
          </p:nvCxnSpPr>
          <p:spPr bwMode="auto">
            <a:xfrm>
              <a:off x="7404156" y="4204494"/>
              <a:ext cx="422275" cy="182604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08" name="Oval 58">
              <a:extLst>
                <a:ext uri="{FF2B5EF4-FFF2-40B4-BE49-F238E27FC236}">
                  <a16:creationId xmlns:a16="http://schemas.microsoft.com/office/drawing/2014/main" id="{80ECB6AA-5458-41B0-8C23-F55A754A08A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670855" y="4396625"/>
              <a:ext cx="311150" cy="311222"/>
            </a:xfrm>
            <a:prstGeom prst="ellipse">
              <a:avLst/>
            </a:prstGeom>
            <a:solidFill>
              <a:srgbClr val="FFCC00"/>
            </a:solidFill>
            <a:ln w="317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>
                  <a:solidFill>
                    <a:srgbClr val="FF0000"/>
                  </a:solidFill>
                  <a:latin typeface="Lucida Fax" pitchFamily="18" charset="0"/>
                  <a:ea typeface="微软雅黑" pitchFamily="34" charset="-122"/>
                </a:rPr>
                <a:t>6</a:t>
              </a:r>
            </a:p>
          </p:txBody>
        </p:sp>
        <p:cxnSp>
          <p:nvCxnSpPr>
            <p:cNvPr id="109" name="AutoShape 59">
              <a:extLst>
                <a:ext uri="{FF2B5EF4-FFF2-40B4-BE49-F238E27FC236}">
                  <a16:creationId xmlns:a16="http://schemas.microsoft.com/office/drawing/2014/main" id="{6EA6856F-8A35-4277-9C58-439422E9725C}"/>
                </a:ext>
              </a:extLst>
            </p:cNvPr>
            <p:cNvCxnSpPr>
              <a:cxnSpLocks noChangeShapeType="1"/>
              <a:stCxn id="108" idx="5"/>
            </p:cNvCxnSpPr>
            <p:nvPr/>
          </p:nvCxnSpPr>
          <p:spPr bwMode="auto">
            <a:xfrm flipH="1">
              <a:off x="7520043" y="4671327"/>
              <a:ext cx="195263" cy="16355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0" name="AutoShape 60">
              <a:extLst>
                <a:ext uri="{FF2B5EF4-FFF2-40B4-BE49-F238E27FC236}">
                  <a16:creationId xmlns:a16="http://schemas.microsoft.com/office/drawing/2014/main" id="{1C4C6E7D-5E08-4684-93EB-11DB51294A52}"/>
                </a:ext>
              </a:extLst>
            </p:cNvPr>
            <p:cNvCxnSpPr>
              <a:cxnSpLocks noChangeShapeType="1"/>
              <a:stCxn id="108" idx="3"/>
            </p:cNvCxnSpPr>
            <p:nvPr/>
          </p:nvCxnSpPr>
          <p:spPr bwMode="auto">
            <a:xfrm>
              <a:off x="7935968" y="4671327"/>
              <a:ext cx="193675" cy="16355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11" name="Oval 61">
              <a:extLst>
                <a:ext uri="{FF2B5EF4-FFF2-40B4-BE49-F238E27FC236}">
                  <a16:creationId xmlns:a16="http://schemas.microsoft.com/office/drawing/2014/main" id="{0FDE190C-A6F4-44C9-9FC7-A530FDDC3F0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39042" y="3920265"/>
              <a:ext cx="311150" cy="311222"/>
            </a:xfrm>
            <a:prstGeom prst="ellipse">
              <a:avLst/>
            </a:prstGeom>
            <a:solidFill>
              <a:srgbClr val="BBE0E3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4</a:t>
              </a:r>
            </a:p>
          </p:txBody>
        </p:sp>
        <p:cxnSp>
          <p:nvCxnSpPr>
            <p:cNvPr id="112" name="AutoShape 62">
              <a:extLst>
                <a:ext uri="{FF2B5EF4-FFF2-40B4-BE49-F238E27FC236}">
                  <a16:creationId xmlns:a16="http://schemas.microsoft.com/office/drawing/2014/main" id="{28316C90-D84A-444F-8F91-8430983FD2BF}"/>
                </a:ext>
              </a:extLst>
            </p:cNvPr>
            <p:cNvCxnSpPr>
              <a:cxnSpLocks noChangeShapeType="1"/>
              <a:endCxn id="105" idx="5"/>
            </p:cNvCxnSpPr>
            <p:nvPr/>
          </p:nvCxnSpPr>
          <p:spPr bwMode="auto">
            <a:xfrm flipH="1" flipV="1">
              <a:off x="6867580" y="4652273"/>
              <a:ext cx="195262" cy="173077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3" name="AutoShape 63">
              <a:extLst>
                <a:ext uri="{FF2B5EF4-FFF2-40B4-BE49-F238E27FC236}">
                  <a16:creationId xmlns:a16="http://schemas.microsoft.com/office/drawing/2014/main" id="{DA595775-17F5-4950-8905-E1F16169E368}"/>
                </a:ext>
              </a:extLst>
            </p:cNvPr>
            <p:cNvCxnSpPr>
              <a:cxnSpLocks noChangeShapeType="1"/>
              <a:stCxn id="105" idx="3"/>
            </p:cNvCxnSpPr>
            <p:nvPr/>
          </p:nvCxnSpPr>
          <p:spPr bwMode="auto">
            <a:xfrm flipH="1">
              <a:off x="6453243" y="4652273"/>
              <a:ext cx="195263" cy="173077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01A4431D-C1A4-406B-B04B-D4E51904C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4032" y="3861048"/>
              <a:ext cx="1828800" cy="1111507"/>
            </a:xfrm>
            <a:custGeom>
              <a:avLst/>
              <a:gdLst>
                <a:gd name="T0" fmla="*/ 2147483647 w 1440"/>
                <a:gd name="T1" fmla="*/ 0 h 815"/>
                <a:gd name="T2" fmla="*/ 2147483647 w 1440"/>
                <a:gd name="T3" fmla="*/ 2147483647 h 815"/>
                <a:gd name="T4" fmla="*/ 2147483647 w 1440"/>
                <a:gd name="T5" fmla="*/ 2147483647 h 815"/>
                <a:gd name="T6" fmla="*/ 2147483647 w 1440"/>
                <a:gd name="T7" fmla="*/ 2147483647 h 815"/>
                <a:gd name="T8" fmla="*/ 2147483647 w 1440"/>
                <a:gd name="T9" fmla="*/ 2147483647 h 815"/>
                <a:gd name="T10" fmla="*/ 2147483647 w 1440"/>
                <a:gd name="T11" fmla="*/ 2147483647 h 815"/>
                <a:gd name="T12" fmla="*/ 2147483647 w 1440"/>
                <a:gd name="T13" fmla="*/ 2147483647 h 815"/>
                <a:gd name="T14" fmla="*/ 2147483647 w 1440"/>
                <a:gd name="T15" fmla="*/ 2147483647 h 815"/>
                <a:gd name="T16" fmla="*/ 2147483647 w 1440"/>
                <a:gd name="T17" fmla="*/ 0 h 8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815"/>
                <a:gd name="T29" fmla="*/ 1440 w 1440"/>
                <a:gd name="T30" fmla="*/ 815 h 8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815">
                  <a:moveTo>
                    <a:pt x="658" y="0"/>
                  </a:moveTo>
                  <a:cubicBezTo>
                    <a:pt x="490" y="0"/>
                    <a:pt x="296" y="120"/>
                    <a:pt x="190" y="222"/>
                  </a:cubicBezTo>
                  <a:cubicBezTo>
                    <a:pt x="84" y="324"/>
                    <a:pt x="0" y="515"/>
                    <a:pt x="22" y="612"/>
                  </a:cubicBezTo>
                  <a:cubicBezTo>
                    <a:pt x="44" y="709"/>
                    <a:pt x="209" y="815"/>
                    <a:pt x="322" y="804"/>
                  </a:cubicBezTo>
                  <a:cubicBezTo>
                    <a:pt x="435" y="793"/>
                    <a:pt x="572" y="546"/>
                    <a:pt x="700" y="546"/>
                  </a:cubicBezTo>
                  <a:cubicBezTo>
                    <a:pt x="828" y="546"/>
                    <a:pt x="969" y="808"/>
                    <a:pt x="1090" y="804"/>
                  </a:cubicBezTo>
                  <a:cubicBezTo>
                    <a:pt x="1211" y="800"/>
                    <a:pt x="1412" y="620"/>
                    <a:pt x="1426" y="522"/>
                  </a:cubicBezTo>
                  <a:cubicBezTo>
                    <a:pt x="1440" y="424"/>
                    <a:pt x="1302" y="303"/>
                    <a:pt x="1174" y="216"/>
                  </a:cubicBezTo>
                  <a:cubicBezTo>
                    <a:pt x="1046" y="129"/>
                    <a:pt x="826" y="0"/>
                    <a:pt x="658" y="0"/>
                  </a:cubicBez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15" name="AutoShape 67">
              <a:extLst>
                <a:ext uri="{FF2B5EF4-FFF2-40B4-BE49-F238E27FC236}">
                  <a16:creationId xmlns:a16="http://schemas.microsoft.com/office/drawing/2014/main" id="{85DA3792-2EAE-4D9E-B0D5-5D7D4527A7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00000">
              <a:off x="6377042" y="3183495"/>
              <a:ext cx="381000" cy="381088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16" name="AutoShape 68">
              <a:extLst>
                <a:ext uri="{FF2B5EF4-FFF2-40B4-BE49-F238E27FC236}">
                  <a16:creationId xmlns:a16="http://schemas.microsoft.com/office/drawing/2014/main" id="{6DA82F6E-5C7E-4375-9F7B-43ECDEE590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62375">
              <a:off x="9272598" y="3183539"/>
              <a:ext cx="381088" cy="38100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17" name="AutoShape 69">
              <a:extLst>
                <a:ext uri="{FF2B5EF4-FFF2-40B4-BE49-F238E27FC236}">
                  <a16:creationId xmlns:a16="http://schemas.microsoft.com/office/drawing/2014/main" id="{328C0547-AA47-4D1C-997C-3E607B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0" flipH="1">
              <a:off x="7748642" y="3183495"/>
              <a:ext cx="381000" cy="381088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18" name="AutoShape 70">
              <a:extLst>
                <a:ext uri="{FF2B5EF4-FFF2-40B4-BE49-F238E27FC236}">
                  <a16:creationId xmlns:a16="http://schemas.microsoft.com/office/drawing/2014/main" id="{4B8569C2-AE18-4004-BE9F-D9A9C552BB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637625" flipH="1">
              <a:off x="4776798" y="3183539"/>
              <a:ext cx="381088" cy="38100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03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73BD4-CAAC-4619-AB2F-7F6E585E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Insert Case 2.2: Red Uncle – Switch Color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C9E13-9BC8-4DF8-80F4-AA3CE9E0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196753"/>
            <a:ext cx="10972800" cy="482453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Switch color between grandparent and parent</a:t>
            </a:r>
          </a:p>
          <a:p>
            <a:pPr lvl="1"/>
            <a:r>
              <a:rPr lang="en-US" altLang="zh-CN" dirty="0"/>
              <a:t>Grandparent becomes </a:t>
            </a:r>
            <a:r>
              <a:rPr lang="en-US" altLang="zh-CN" dirty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US" altLang="zh-CN" dirty="0"/>
              <a:t>Parent and uncle become </a:t>
            </a:r>
            <a:r>
              <a:rPr lang="en-US" altLang="zh-CN" dirty="0">
                <a:solidFill>
                  <a:srgbClr val="336699"/>
                </a:solidFill>
              </a:rPr>
              <a:t>black</a:t>
            </a:r>
          </a:p>
          <a:p>
            <a:pPr lvl="1"/>
            <a:r>
              <a:rPr lang="en-US" altLang="zh-CN" dirty="0"/>
              <a:t>Not change the rank of B’s ancestors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Grandparent may lead to </a:t>
            </a:r>
            <a:r>
              <a:rPr lang="en-US" altLang="zh-CN" dirty="0">
                <a:solidFill>
                  <a:srgbClr val="FF0000"/>
                </a:solidFill>
              </a:rPr>
              <a:t>Double Red </a:t>
            </a:r>
            <a:r>
              <a:rPr lang="en-US" altLang="zh-CN" dirty="0"/>
              <a:t>problem with its parent</a:t>
            </a:r>
          </a:p>
          <a:p>
            <a:pPr lvl="1"/>
            <a:r>
              <a:rPr lang="en-US" altLang="zh-CN" dirty="0"/>
              <a:t>Continue check till the root</a:t>
            </a:r>
          </a:p>
          <a:p>
            <a:pPr lvl="2"/>
            <a:r>
              <a:rPr lang="en-US" altLang="zh-CN" dirty="0"/>
              <a:t>Perform </a:t>
            </a:r>
            <a:r>
              <a:rPr lang="en-US" altLang="zh-CN" dirty="0">
                <a:solidFill>
                  <a:srgbClr val="0070C0"/>
                </a:solidFill>
              </a:rPr>
              <a:t>Rotation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0070C0"/>
                </a:solidFill>
              </a:rPr>
              <a:t>Switch Color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FA09C-857C-4520-9B14-923DD6AC7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28BFCF47-03A8-450E-84D5-C695FAD1E3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7074" y="3059804"/>
            <a:ext cx="342900" cy="29693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E6730A33-F00F-460A-BC6A-3F55A4F3ED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974" y="3696538"/>
            <a:ext cx="342900" cy="296931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C1C82549-13AF-479F-BDC9-798DB2F59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2874" y="3032810"/>
            <a:ext cx="455612" cy="39696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Oval 29">
            <a:extLst>
              <a:ext uri="{FF2B5EF4-FFF2-40B4-BE49-F238E27FC236}">
                <a16:creationId xmlns:a16="http://schemas.microsoft.com/office/drawing/2014/main" id="{791A6754-69F5-419A-ABEA-2350B6495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812" y="4185602"/>
            <a:ext cx="404813" cy="396967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D09FFEEB-9050-4F55-9CE6-B9CFD126B4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974" y="3212239"/>
            <a:ext cx="431800" cy="30328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CA46BA67-87C6-4C55-81B4-104E0DCCA7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94662" y="3875968"/>
            <a:ext cx="360363" cy="360446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7D7B4439-FFAB-4FAF-AFC1-36E39C379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674" y="3212238"/>
            <a:ext cx="598487" cy="34456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29BBEBE4-D3CC-483E-B6A8-D3BE5D98A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9137" y="3715593"/>
            <a:ext cx="360363" cy="287404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D1DDD57-F7A4-408A-80AB-E4364B414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404" y="3280498"/>
            <a:ext cx="2378077" cy="40490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/>
          <a:lstStyle/>
          <a:p>
            <a:pPr algn="just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Change Color</a:t>
            </a:r>
            <a:endParaRPr lang="zh-CN" altLang="en-US" sz="2000" b="1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7" name="Oval 37">
            <a:extLst>
              <a:ext uri="{FF2B5EF4-FFF2-40B4-BE49-F238E27FC236}">
                <a16:creationId xmlns:a16="http://schemas.microsoft.com/office/drawing/2014/main" id="{54999853-B691-414D-A41C-ECAA95BA9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799" y="3355147"/>
            <a:ext cx="404812" cy="396967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38" name="Oval 39">
            <a:extLst>
              <a:ext uri="{FF2B5EF4-FFF2-40B4-BE49-F238E27FC236}">
                <a16:creationId xmlns:a16="http://schemas.microsoft.com/office/drawing/2014/main" id="{900F77A5-E5EF-41E2-8DA2-A3FC1EA97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974" y="3931543"/>
            <a:ext cx="404812" cy="396967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39" name="Oval 41">
            <a:extLst>
              <a:ext uri="{FF2B5EF4-FFF2-40B4-BE49-F238E27FC236}">
                <a16:creationId xmlns:a16="http://schemas.microsoft.com/office/drawing/2014/main" id="{1833E063-541F-4331-9AC2-9533789C5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737" y="2851793"/>
            <a:ext cx="404813" cy="396967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40" name="Oval 43">
            <a:extLst>
              <a:ext uri="{FF2B5EF4-FFF2-40B4-BE49-F238E27FC236}">
                <a16:creationId xmlns:a16="http://schemas.microsoft.com/office/drawing/2014/main" id="{631934FC-E8FA-41E8-9DD5-E2E2A3AE8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062" y="2778752"/>
            <a:ext cx="404813" cy="396967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41" name="Oval 44">
            <a:extLst>
              <a:ext uri="{FF2B5EF4-FFF2-40B4-BE49-F238E27FC236}">
                <a16:creationId xmlns:a16="http://schemas.microsoft.com/office/drawing/2014/main" id="{892BF4A8-7490-4DE9-A4CC-FFA93DBA5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049" y="3515522"/>
            <a:ext cx="404812" cy="396967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42" name="Oval 45">
            <a:extLst>
              <a:ext uri="{FF2B5EF4-FFF2-40B4-BE49-F238E27FC236}">
                <a16:creationId xmlns:a16="http://schemas.microsoft.com/office/drawing/2014/main" id="{F2FF528B-EBFA-4198-A4E2-8CA07D93A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462" y="3501231"/>
            <a:ext cx="404813" cy="396967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43" name="Oval 46">
            <a:extLst>
              <a:ext uri="{FF2B5EF4-FFF2-40B4-BE49-F238E27FC236}">
                <a16:creationId xmlns:a16="http://schemas.microsoft.com/office/drawing/2014/main" id="{46BADB5A-6513-4F57-B860-0B89C5440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749" y="3426601"/>
            <a:ext cx="404812" cy="396967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44" name="AutoShape 48">
            <a:extLst>
              <a:ext uri="{FF2B5EF4-FFF2-40B4-BE49-F238E27FC236}">
                <a16:creationId xmlns:a16="http://schemas.microsoft.com/office/drawing/2014/main" id="{96ABDF24-6F84-416F-8B1B-C0724C9A1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918" y="2749594"/>
            <a:ext cx="2055533" cy="418477"/>
          </a:xfrm>
          <a:prstGeom prst="wedgeRectCallout">
            <a:avLst>
              <a:gd name="adj1" fmla="val -83440"/>
              <a:gd name="adj2" fmla="val 11630"/>
            </a:avLst>
          </a:prstGeom>
          <a:solidFill>
            <a:srgbClr val="FFFF99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just" defTabSz="121917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Continue Check</a:t>
            </a:r>
            <a:endParaRPr lang="zh-CN" altLang="en-US" sz="1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 Box 49">
            <a:extLst>
              <a:ext uri="{FF2B5EF4-FFF2-40B4-BE49-F238E27FC236}">
                <a16:creationId xmlns:a16="http://schemas.microsoft.com/office/drawing/2014/main" id="{BEEB0647-599F-4BE3-B779-86976A91C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299" y="4122087"/>
            <a:ext cx="341312" cy="296931"/>
          </a:xfrm>
          <a:prstGeom prst="rect">
            <a:avLst/>
          </a:prstGeom>
          <a:solidFill>
            <a:srgbClr val="FFFFFF">
              <a:alpha val="0"/>
            </a:srgbClr>
          </a:solidFill>
          <a:ln w="31750">
            <a:noFill/>
            <a:miter lim="800000"/>
            <a:headEnd/>
            <a:tailEnd/>
          </a:ln>
        </p:spPr>
        <p:txBody>
          <a:bodyPr/>
          <a:lstStyle/>
          <a:p>
            <a:pPr algn="just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α</a:t>
            </a:r>
          </a:p>
        </p:txBody>
      </p:sp>
      <p:sp>
        <p:nvSpPr>
          <p:cNvPr id="46" name="Oval 50">
            <a:extLst>
              <a:ext uri="{FF2B5EF4-FFF2-40B4-BE49-F238E27FC236}">
                <a16:creationId xmlns:a16="http://schemas.microsoft.com/office/drawing/2014/main" id="{0C7B35D1-A0C2-4BFC-9331-1C410FCC0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299" y="3990293"/>
            <a:ext cx="431800" cy="719305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54000" tIns="10800"/>
          <a:lstStyle/>
          <a:p>
            <a:pPr algn="just"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Line 65">
            <a:extLst>
              <a:ext uri="{FF2B5EF4-FFF2-40B4-BE49-F238E27FC236}">
                <a16:creationId xmlns:a16="http://schemas.microsoft.com/office/drawing/2014/main" id="{D830CD71-B6DD-4FA5-9191-D43B604AA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974" y="3874380"/>
            <a:ext cx="360362" cy="287404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66">
            <a:extLst>
              <a:ext uri="{FF2B5EF4-FFF2-40B4-BE49-F238E27FC236}">
                <a16:creationId xmlns:a16="http://schemas.microsoft.com/office/drawing/2014/main" id="{398EAA69-60D3-4CB3-9133-EE72F7A13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137" y="4280874"/>
            <a:ext cx="341313" cy="296931"/>
          </a:xfrm>
          <a:prstGeom prst="rect">
            <a:avLst/>
          </a:prstGeom>
          <a:solidFill>
            <a:srgbClr val="FFFFFF">
              <a:alpha val="0"/>
            </a:srgbClr>
          </a:solidFill>
          <a:ln w="31750">
            <a:noFill/>
            <a:miter lim="800000"/>
            <a:headEnd/>
            <a:tailEnd/>
          </a:ln>
        </p:spPr>
        <p:txBody>
          <a:bodyPr/>
          <a:lstStyle/>
          <a:p>
            <a:pPr algn="just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α</a:t>
            </a:r>
          </a:p>
        </p:txBody>
      </p:sp>
      <p:sp>
        <p:nvSpPr>
          <p:cNvPr id="49" name="Oval 67">
            <a:extLst>
              <a:ext uri="{FF2B5EF4-FFF2-40B4-BE49-F238E27FC236}">
                <a16:creationId xmlns:a16="http://schemas.microsoft.com/office/drawing/2014/main" id="{7DDF4EA5-947E-4FA3-AB44-3F5659452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136" y="4149080"/>
            <a:ext cx="431800" cy="719305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54000" tIns="10800"/>
          <a:lstStyle/>
          <a:p>
            <a:pPr algn="just"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AutoShape 69">
            <a:extLst>
              <a:ext uri="{FF2B5EF4-FFF2-40B4-BE49-F238E27FC236}">
                <a16:creationId xmlns:a16="http://schemas.microsoft.com/office/drawing/2014/main" id="{6CB05509-1ABD-49EE-8456-141A3D070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362" y="3787047"/>
            <a:ext cx="1025525" cy="381088"/>
          </a:xfrm>
          <a:prstGeom prst="rightArrow">
            <a:avLst>
              <a:gd name="adj1" fmla="val 50000"/>
              <a:gd name="adj2" fmla="val 67292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03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6" grpId="0"/>
      <p:bldP spid="37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16262-DFA4-4830-A086-D7B48439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Insert: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DA5AE9-BA47-466D-A709-CD70B47A2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0776AA-1A19-44A5-A729-B99AFEBA0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139" y="823681"/>
            <a:ext cx="4449639" cy="8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dirty="0">
                <a:solidFill>
                  <a:srgbClr val="9933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600000"/>
              </a:spcBef>
            </a:pPr>
            <a:r>
              <a:rPr lang="en-US" altLang="zh-CN" kern="0" dirty="0">
                <a:cs typeface="Times New Roman" pitchFamily="18" charset="0"/>
              </a:rPr>
              <a:t>Insert</a:t>
            </a:r>
            <a:r>
              <a:rPr lang="zh-CN" altLang="en-US" kern="0" dirty="0">
                <a:cs typeface="Times New Roman" pitchFamily="18" charset="0"/>
              </a:rPr>
              <a:t> </a:t>
            </a:r>
            <a:r>
              <a:rPr lang="en-US" altLang="zh-CN" kern="0" dirty="0">
                <a:cs typeface="Times New Roman" pitchFamily="18" charset="0"/>
              </a:rPr>
              <a:t>4</a:t>
            </a:r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E7CF0C7-1A40-4DDC-96AA-287180EBA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41" y="1509837"/>
            <a:ext cx="4732909" cy="58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800" kern="0" dirty="0">
                <a:latin typeface="+mn-lt"/>
                <a:cs typeface="Times New Roman" pitchFamily="18" charset="0"/>
              </a:rPr>
              <a:t>Case 2.2: Switch Color</a:t>
            </a:r>
            <a:endParaRPr lang="zh-CN" altLang="en-US" sz="2800" kern="0" dirty="0">
              <a:latin typeface="+mn-lt"/>
              <a:cs typeface="Times New Roman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886F0E3-9285-4B80-A2F4-48CF2BAD0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7" y="1981142"/>
            <a:ext cx="184731" cy="36941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51E3F88E-3FDB-4C11-B556-F5F7F2B6E6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20151" y="2989720"/>
            <a:ext cx="349250" cy="336628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11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BBD028-4B1C-4EBF-A85E-FA3C3AFEA2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70839" y="3499426"/>
            <a:ext cx="349250" cy="338215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F378E3-054D-488B-80CC-DF6A724CCB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7876" y="3499426"/>
            <a:ext cx="349250" cy="338215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14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205126-FBD9-4F87-9147-3AE80D8619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8826" y="4021834"/>
            <a:ext cx="349250" cy="338216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772DE6-F6F7-4FCD-8E6D-1FB179A80E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09252" y="4028185"/>
            <a:ext cx="347663" cy="338216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15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525FAA-8367-46BA-AD3C-0390E12B98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39189" y="4010719"/>
            <a:ext cx="349250" cy="336628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953E0E-85CD-469C-BD55-2B1941F47D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8014" y="4525188"/>
            <a:ext cx="349250" cy="336628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8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7573691B-6E83-4D84-95B5-9D84FAB7D39C}"/>
              </a:ext>
            </a:extLst>
          </p:cNvPr>
          <p:cNvSpPr>
            <a:spLocks noChangeAspect="1" noChangeShapeType="1"/>
          </p:cNvSpPr>
          <p:nvPr/>
        </p:nvSpPr>
        <p:spPr bwMode="auto">
          <a:xfrm rot="3600000">
            <a:off x="2464564" y="3094590"/>
            <a:ext cx="6351" cy="61595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4075843D-83F4-4076-B2D7-6FD4FB7A2CC5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3314670" y="3093796"/>
            <a:ext cx="6351" cy="61753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43C88C83-2C14-43D8-A21B-37CD9C25A8C1}"/>
              </a:ext>
            </a:extLst>
          </p:cNvPr>
          <p:cNvSpPr>
            <a:spLocks noChangeAspect="1" noChangeShapeType="1"/>
          </p:cNvSpPr>
          <p:nvPr/>
        </p:nvSpPr>
        <p:spPr bwMode="auto">
          <a:xfrm rot="3600000">
            <a:off x="1612870" y="3624144"/>
            <a:ext cx="6351" cy="61753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79A03400-BFBD-4D73-B5C5-379C9B0C24EF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4156045" y="3630496"/>
            <a:ext cx="6351" cy="61753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15F4C98D-3C64-448A-AC09-29E510D43D96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2440752" y="3632870"/>
            <a:ext cx="6351" cy="5492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C90E6B0-8687-45E4-9C87-4ACB3691EC22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3209102" y="4147339"/>
            <a:ext cx="6351" cy="5492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06D2DF-6508-4EDC-A865-3C188EE14A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7814" y="4525189"/>
            <a:ext cx="349250" cy="338215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5</a:t>
            </a: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E021D086-AD1C-499F-B2B8-A5F64F205CCC}"/>
              </a:ext>
            </a:extLst>
          </p:cNvPr>
          <p:cNvSpPr>
            <a:spLocks noChangeAspect="1" noChangeShapeType="1"/>
          </p:cNvSpPr>
          <p:nvPr/>
        </p:nvSpPr>
        <p:spPr bwMode="auto">
          <a:xfrm rot="3600000">
            <a:off x="2400270" y="4140202"/>
            <a:ext cx="6351" cy="61753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A57B9D4B-38AE-4E0A-95C6-3ACC0D02B7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6826" y="5053948"/>
            <a:ext cx="349250" cy="338216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24" name="Rectangle 105">
            <a:extLst>
              <a:ext uri="{FF2B5EF4-FFF2-40B4-BE49-F238E27FC236}">
                <a16:creationId xmlns:a16="http://schemas.microsoft.com/office/drawing/2014/main" id="{8BE40DEF-3B41-4154-9EDD-B690BD639E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7365" y="4593466"/>
            <a:ext cx="230187" cy="230241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5" name="Rectangle 106">
            <a:extLst>
              <a:ext uri="{FF2B5EF4-FFF2-40B4-BE49-F238E27FC236}">
                <a16:creationId xmlns:a16="http://schemas.microsoft.com/office/drawing/2014/main" id="{21348D81-FCC2-4BCD-ADA9-DEAF21CE8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23152" y="4593466"/>
            <a:ext cx="231775" cy="230241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26" name="AutoShape 107">
            <a:extLst>
              <a:ext uri="{FF2B5EF4-FFF2-40B4-BE49-F238E27FC236}">
                <a16:creationId xmlns:a16="http://schemas.microsoft.com/office/drawing/2014/main" id="{0722C4F1-FA1C-49D3-97D2-1E4275A4D614}"/>
              </a:ext>
            </a:extLst>
          </p:cNvPr>
          <p:cNvCxnSpPr>
            <a:cxnSpLocks noChangeShapeType="1"/>
            <a:stCxn id="25" idx="0"/>
          </p:cNvCxnSpPr>
          <p:nvPr/>
        </p:nvCxnSpPr>
        <p:spPr bwMode="auto">
          <a:xfrm flipH="1" flipV="1">
            <a:off x="1258065" y="4299711"/>
            <a:ext cx="180975" cy="27470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" name="AutoShape 108">
            <a:extLst>
              <a:ext uri="{FF2B5EF4-FFF2-40B4-BE49-F238E27FC236}">
                <a16:creationId xmlns:a16="http://schemas.microsoft.com/office/drawing/2014/main" id="{17F119CA-A04D-4BA4-AEB0-54776E9FBEA5}"/>
              </a:ext>
            </a:extLst>
          </p:cNvPr>
          <p:cNvCxnSpPr>
            <a:cxnSpLocks noChangeShapeType="1"/>
            <a:stCxn id="24" idx="0"/>
          </p:cNvCxnSpPr>
          <p:nvPr/>
        </p:nvCxnSpPr>
        <p:spPr bwMode="auto">
          <a:xfrm flipV="1">
            <a:off x="853251" y="4299711"/>
            <a:ext cx="179388" cy="27470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28" name="Rectangle 109">
            <a:extLst>
              <a:ext uri="{FF2B5EF4-FFF2-40B4-BE49-F238E27FC236}">
                <a16:creationId xmlns:a16="http://schemas.microsoft.com/office/drawing/2014/main" id="{A37D6274-FA62-46FC-8396-C1C871B6A0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51951" y="5136517"/>
            <a:ext cx="230188" cy="230241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9" name="Rectangle 110">
            <a:extLst>
              <a:ext uri="{FF2B5EF4-FFF2-40B4-BE49-F238E27FC236}">
                <a16:creationId xmlns:a16="http://schemas.microsoft.com/office/drawing/2014/main" id="{A26AD5ED-769B-49DF-B6B3-6E3C746480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7739" y="5136517"/>
            <a:ext cx="231775" cy="230241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30" name="AutoShape 111">
            <a:extLst>
              <a:ext uri="{FF2B5EF4-FFF2-40B4-BE49-F238E27FC236}">
                <a16:creationId xmlns:a16="http://schemas.microsoft.com/office/drawing/2014/main" id="{36F52739-FE09-45B6-82EF-4BB8A429B625}"/>
              </a:ext>
            </a:extLst>
          </p:cNvPr>
          <p:cNvCxnSpPr>
            <a:cxnSpLocks noChangeShapeType="1"/>
            <a:stCxn id="29" idx="0"/>
          </p:cNvCxnSpPr>
          <p:nvPr/>
        </p:nvCxnSpPr>
        <p:spPr bwMode="auto">
          <a:xfrm flipH="1" flipV="1">
            <a:off x="3672652" y="4842762"/>
            <a:ext cx="180975" cy="27470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1" name="AutoShape 112">
            <a:extLst>
              <a:ext uri="{FF2B5EF4-FFF2-40B4-BE49-F238E27FC236}">
                <a16:creationId xmlns:a16="http://schemas.microsoft.com/office/drawing/2014/main" id="{8BFF794C-A637-41FD-9877-47B5B06F267B}"/>
              </a:ext>
            </a:extLst>
          </p:cNvPr>
          <p:cNvCxnSpPr>
            <a:cxnSpLocks noChangeShapeType="1"/>
            <a:stCxn id="28" idx="0"/>
          </p:cNvCxnSpPr>
          <p:nvPr/>
        </p:nvCxnSpPr>
        <p:spPr bwMode="auto">
          <a:xfrm flipV="1">
            <a:off x="3267840" y="4842762"/>
            <a:ext cx="179387" cy="27470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32" name="Rectangle 113">
            <a:extLst>
              <a:ext uri="{FF2B5EF4-FFF2-40B4-BE49-F238E27FC236}">
                <a16:creationId xmlns:a16="http://schemas.microsoft.com/office/drawing/2014/main" id="{854CF995-A28C-424A-82BD-0DB55770BE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7790" y="5104759"/>
            <a:ext cx="230187" cy="230241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3" name="Rectangle 114">
            <a:extLst>
              <a:ext uri="{FF2B5EF4-FFF2-40B4-BE49-F238E27FC236}">
                <a16:creationId xmlns:a16="http://schemas.microsoft.com/office/drawing/2014/main" id="{2C607CBE-F5D2-4491-B73F-50E9FF9572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77190" y="5658926"/>
            <a:ext cx="231775" cy="230240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34" name="AutoShape 115">
            <a:extLst>
              <a:ext uri="{FF2B5EF4-FFF2-40B4-BE49-F238E27FC236}">
                <a16:creationId xmlns:a16="http://schemas.microsoft.com/office/drawing/2014/main" id="{200CFC1D-3908-4A81-8BEC-EDBC5083B92C}"/>
              </a:ext>
            </a:extLst>
          </p:cNvPr>
          <p:cNvCxnSpPr>
            <a:cxnSpLocks noChangeShapeType="1"/>
            <a:stCxn id="33" idx="0"/>
          </p:cNvCxnSpPr>
          <p:nvPr/>
        </p:nvCxnSpPr>
        <p:spPr bwMode="auto">
          <a:xfrm flipH="1" flipV="1">
            <a:off x="1812102" y="5365169"/>
            <a:ext cx="180975" cy="274702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5" name="AutoShape 116">
            <a:extLst>
              <a:ext uri="{FF2B5EF4-FFF2-40B4-BE49-F238E27FC236}">
                <a16:creationId xmlns:a16="http://schemas.microsoft.com/office/drawing/2014/main" id="{83D9D47D-3D4B-4835-8E58-7A69C96F79BC}"/>
              </a:ext>
            </a:extLst>
          </p:cNvPr>
          <p:cNvCxnSpPr>
            <a:cxnSpLocks noChangeShapeType="1"/>
            <a:stCxn id="32" idx="0"/>
          </p:cNvCxnSpPr>
          <p:nvPr/>
        </p:nvCxnSpPr>
        <p:spPr bwMode="auto">
          <a:xfrm flipV="1">
            <a:off x="1713676" y="4811005"/>
            <a:ext cx="179388" cy="27470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36" name="Rectangle 117">
            <a:extLst>
              <a:ext uri="{FF2B5EF4-FFF2-40B4-BE49-F238E27FC236}">
                <a16:creationId xmlns:a16="http://schemas.microsoft.com/office/drawing/2014/main" id="{94C59AF0-4238-46AC-86C3-0CBB574B0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0815" y="4642691"/>
            <a:ext cx="230187" cy="230240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7" name="Rectangle 118">
            <a:extLst>
              <a:ext uri="{FF2B5EF4-FFF2-40B4-BE49-F238E27FC236}">
                <a16:creationId xmlns:a16="http://schemas.microsoft.com/office/drawing/2014/main" id="{137B69ED-C02D-4C9E-899E-6A54E0324B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3102" y="4645867"/>
            <a:ext cx="231775" cy="230240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38" name="AutoShape 119">
            <a:extLst>
              <a:ext uri="{FF2B5EF4-FFF2-40B4-BE49-F238E27FC236}">
                <a16:creationId xmlns:a16="http://schemas.microsoft.com/office/drawing/2014/main" id="{7A4652D3-F527-4741-8A77-BC9EA1BF9B89}"/>
              </a:ext>
            </a:extLst>
          </p:cNvPr>
          <p:cNvCxnSpPr>
            <a:cxnSpLocks noChangeShapeType="1"/>
            <a:stCxn id="37" idx="0"/>
          </p:cNvCxnSpPr>
          <p:nvPr/>
        </p:nvCxnSpPr>
        <p:spPr bwMode="auto">
          <a:xfrm flipH="1" flipV="1">
            <a:off x="4668015" y="4352110"/>
            <a:ext cx="180975" cy="274702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9" name="AutoShape 120">
            <a:extLst>
              <a:ext uri="{FF2B5EF4-FFF2-40B4-BE49-F238E27FC236}">
                <a16:creationId xmlns:a16="http://schemas.microsoft.com/office/drawing/2014/main" id="{E89ADAD5-FE3B-4A00-B8CA-65D81B4FE9DF}"/>
              </a:ext>
            </a:extLst>
          </p:cNvPr>
          <p:cNvCxnSpPr>
            <a:cxnSpLocks noChangeShapeType="1"/>
            <a:stCxn id="36" idx="0"/>
          </p:cNvCxnSpPr>
          <p:nvPr/>
        </p:nvCxnSpPr>
        <p:spPr bwMode="auto">
          <a:xfrm flipV="1">
            <a:off x="4326701" y="4348934"/>
            <a:ext cx="179388" cy="274702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40" name="Rectangle 167">
            <a:extLst>
              <a:ext uri="{FF2B5EF4-FFF2-40B4-BE49-F238E27FC236}">
                <a16:creationId xmlns:a16="http://schemas.microsoft.com/office/drawing/2014/main" id="{969CEE76-DCDE-4842-BFA0-8A8517538E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5151" y="4090113"/>
            <a:ext cx="230188" cy="230240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41" name="AutoShape 168">
            <a:extLst>
              <a:ext uri="{FF2B5EF4-FFF2-40B4-BE49-F238E27FC236}">
                <a16:creationId xmlns:a16="http://schemas.microsoft.com/office/drawing/2014/main" id="{3B2ABD59-5DBF-4241-AE09-0ABCA1E23DC2}"/>
              </a:ext>
            </a:extLst>
          </p:cNvPr>
          <p:cNvCxnSpPr>
            <a:cxnSpLocks noChangeShapeType="1"/>
            <a:stCxn id="40" idx="0"/>
          </p:cNvCxnSpPr>
          <p:nvPr/>
        </p:nvCxnSpPr>
        <p:spPr bwMode="auto">
          <a:xfrm flipV="1">
            <a:off x="3471040" y="3796356"/>
            <a:ext cx="179387" cy="274702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42" name="Rectangle 177">
            <a:extLst>
              <a:ext uri="{FF2B5EF4-FFF2-40B4-BE49-F238E27FC236}">
                <a16:creationId xmlns:a16="http://schemas.microsoft.com/office/drawing/2014/main" id="{7B76F42A-ECCE-4599-9165-5AD0DA1B5A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0715" y="5098408"/>
            <a:ext cx="231775" cy="230241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43" name="AutoShape 178">
            <a:extLst>
              <a:ext uri="{FF2B5EF4-FFF2-40B4-BE49-F238E27FC236}">
                <a16:creationId xmlns:a16="http://schemas.microsoft.com/office/drawing/2014/main" id="{FB988261-3773-4E62-A1BE-A58FA88D3360}"/>
              </a:ext>
            </a:extLst>
          </p:cNvPr>
          <p:cNvCxnSpPr>
            <a:cxnSpLocks noChangeShapeType="1"/>
            <a:stCxn id="42" idx="0"/>
          </p:cNvCxnSpPr>
          <p:nvPr/>
        </p:nvCxnSpPr>
        <p:spPr bwMode="auto">
          <a:xfrm flipH="1" flipV="1">
            <a:off x="2075627" y="4804653"/>
            <a:ext cx="180975" cy="27470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44" name="Text Box 202">
            <a:extLst>
              <a:ext uri="{FF2B5EF4-FFF2-40B4-BE49-F238E27FC236}">
                <a16:creationId xmlns:a16="http://schemas.microsoft.com/office/drawing/2014/main" id="{1A1E5B0A-CFFC-4430-98ED-037EBE80A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914" y="4953912"/>
            <a:ext cx="311150" cy="369418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45" name="Rectangle 203">
            <a:extLst>
              <a:ext uri="{FF2B5EF4-FFF2-40B4-BE49-F238E27FC236}">
                <a16:creationId xmlns:a16="http://schemas.microsoft.com/office/drawing/2014/main" id="{B231414E-1FB8-41ED-ACBC-B4219ACD48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89815" y="5658926"/>
            <a:ext cx="230187" cy="230240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46" name="AutoShape 204">
            <a:extLst>
              <a:ext uri="{FF2B5EF4-FFF2-40B4-BE49-F238E27FC236}">
                <a16:creationId xmlns:a16="http://schemas.microsoft.com/office/drawing/2014/main" id="{C2D1CC3C-2DEC-4D00-BF8A-169F46AE65C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1405701" y="5365169"/>
            <a:ext cx="179388" cy="274702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7" name="AutoShape 205">
            <a:extLst>
              <a:ext uri="{FF2B5EF4-FFF2-40B4-BE49-F238E27FC236}">
                <a16:creationId xmlns:a16="http://schemas.microsoft.com/office/drawing/2014/main" id="{1226EA13-4417-4C92-83B4-75064956A40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10501" y="4803064"/>
            <a:ext cx="179388" cy="274702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48" name="Oval 5">
            <a:extLst>
              <a:ext uri="{FF2B5EF4-FFF2-40B4-BE49-F238E27FC236}">
                <a16:creationId xmlns:a16="http://schemas.microsoft.com/office/drawing/2014/main" id="{591F3CB5-7135-40F3-A093-014955FFF9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06221" y="2950023"/>
            <a:ext cx="349250" cy="336628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11</a:t>
            </a:r>
          </a:p>
        </p:txBody>
      </p:sp>
      <p:sp>
        <p:nvSpPr>
          <p:cNvPr id="49" name="Oval 6">
            <a:extLst>
              <a:ext uri="{FF2B5EF4-FFF2-40B4-BE49-F238E27FC236}">
                <a16:creationId xmlns:a16="http://schemas.microsoft.com/office/drawing/2014/main" id="{37FDE28A-6C37-420F-B8A8-A6B937397F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6909" y="3459730"/>
            <a:ext cx="349250" cy="338215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微软雅黑"/>
              </a:rPr>
              <a:t>2</a:t>
            </a:r>
          </a:p>
        </p:txBody>
      </p:sp>
      <p:sp>
        <p:nvSpPr>
          <p:cNvPr id="50" name="Oval 7">
            <a:extLst>
              <a:ext uri="{FF2B5EF4-FFF2-40B4-BE49-F238E27FC236}">
                <a16:creationId xmlns:a16="http://schemas.microsoft.com/office/drawing/2014/main" id="{DE84046F-23A1-4959-B727-2F747D0A23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53946" y="3459730"/>
            <a:ext cx="349250" cy="338215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14</a:t>
            </a:r>
          </a:p>
        </p:txBody>
      </p:sp>
      <p:sp>
        <p:nvSpPr>
          <p:cNvPr id="51" name="Oval 8">
            <a:extLst>
              <a:ext uri="{FF2B5EF4-FFF2-40B4-BE49-F238E27FC236}">
                <a16:creationId xmlns:a16="http://schemas.microsoft.com/office/drawing/2014/main" id="{4E270C53-206E-49F1-B612-600B06B3FF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94896" y="3982137"/>
            <a:ext cx="349250" cy="338216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1</a:t>
            </a:r>
          </a:p>
        </p:txBody>
      </p:sp>
      <p:sp>
        <p:nvSpPr>
          <p:cNvPr id="52" name="Oval 9">
            <a:extLst>
              <a:ext uri="{FF2B5EF4-FFF2-40B4-BE49-F238E27FC236}">
                <a16:creationId xmlns:a16="http://schemas.microsoft.com/office/drawing/2014/main" id="{FCE1C98B-1FC6-4981-A7B1-70A97C5CBC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5322" y="3988489"/>
            <a:ext cx="347663" cy="338216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微软雅黑"/>
              </a:rPr>
              <a:t>15</a:t>
            </a:r>
          </a:p>
        </p:txBody>
      </p:sp>
      <p:sp>
        <p:nvSpPr>
          <p:cNvPr id="53" name="Oval 10">
            <a:extLst>
              <a:ext uri="{FF2B5EF4-FFF2-40B4-BE49-F238E27FC236}">
                <a16:creationId xmlns:a16="http://schemas.microsoft.com/office/drawing/2014/main" id="{F6318BB7-7FEE-46DA-9E2A-D7DD1304D7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25259" y="3971022"/>
            <a:ext cx="349250" cy="336628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7</a:t>
            </a:r>
          </a:p>
        </p:txBody>
      </p:sp>
      <p:sp>
        <p:nvSpPr>
          <p:cNvPr id="54" name="Oval 11">
            <a:extLst>
              <a:ext uri="{FF2B5EF4-FFF2-40B4-BE49-F238E27FC236}">
                <a16:creationId xmlns:a16="http://schemas.microsoft.com/office/drawing/2014/main" id="{34E9C716-0BC0-4C49-B4AF-2F2A9F2714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4084" y="4485492"/>
            <a:ext cx="349250" cy="336628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微软雅黑"/>
              </a:rPr>
              <a:t>8</a:t>
            </a:r>
          </a:p>
        </p:txBody>
      </p:sp>
      <p:sp>
        <p:nvSpPr>
          <p:cNvPr id="55" name="Line 12">
            <a:extLst>
              <a:ext uri="{FF2B5EF4-FFF2-40B4-BE49-F238E27FC236}">
                <a16:creationId xmlns:a16="http://schemas.microsoft.com/office/drawing/2014/main" id="{899A4AE1-B2E9-4507-B39D-9E276CA83299}"/>
              </a:ext>
            </a:extLst>
          </p:cNvPr>
          <p:cNvSpPr>
            <a:spLocks noChangeAspect="1" noChangeShapeType="1"/>
          </p:cNvSpPr>
          <p:nvPr/>
        </p:nvSpPr>
        <p:spPr bwMode="auto">
          <a:xfrm rot="3600000">
            <a:off x="8150634" y="3054894"/>
            <a:ext cx="6351" cy="61595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56" name="Line 13">
            <a:extLst>
              <a:ext uri="{FF2B5EF4-FFF2-40B4-BE49-F238E27FC236}">
                <a16:creationId xmlns:a16="http://schemas.microsoft.com/office/drawing/2014/main" id="{351473A2-E496-4671-9995-C4D94DDAC679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9000740" y="3054100"/>
            <a:ext cx="6351" cy="61753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57" name="Line 14">
            <a:extLst>
              <a:ext uri="{FF2B5EF4-FFF2-40B4-BE49-F238E27FC236}">
                <a16:creationId xmlns:a16="http://schemas.microsoft.com/office/drawing/2014/main" id="{7436EA0D-DEDE-4CC6-AF1B-76D937A9BB56}"/>
              </a:ext>
            </a:extLst>
          </p:cNvPr>
          <p:cNvSpPr>
            <a:spLocks noChangeAspect="1" noChangeShapeType="1"/>
          </p:cNvSpPr>
          <p:nvPr/>
        </p:nvSpPr>
        <p:spPr bwMode="auto">
          <a:xfrm rot="3600000">
            <a:off x="7298940" y="3584448"/>
            <a:ext cx="6351" cy="61753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58" name="Line 15">
            <a:extLst>
              <a:ext uri="{FF2B5EF4-FFF2-40B4-BE49-F238E27FC236}">
                <a16:creationId xmlns:a16="http://schemas.microsoft.com/office/drawing/2014/main" id="{6234860F-2908-40F5-BCC5-132A8DCB59C2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9842115" y="3590799"/>
            <a:ext cx="6351" cy="61753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59" name="Line 16">
            <a:extLst>
              <a:ext uri="{FF2B5EF4-FFF2-40B4-BE49-F238E27FC236}">
                <a16:creationId xmlns:a16="http://schemas.microsoft.com/office/drawing/2014/main" id="{A460917A-C236-4F45-8508-B71E5399337E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8126822" y="3593173"/>
            <a:ext cx="6351" cy="5492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60" name="Line 17">
            <a:extLst>
              <a:ext uri="{FF2B5EF4-FFF2-40B4-BE49-F238E27FC236}">
                <a16:creationId xmlns:a16="http://schemas.microsoft.com/office/drawing/2014/main" id="{644ECC0D-628F-450D-B022-93948A70A780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8895171" y="4107642"/>
            <a:ext cx="6351" cy="5492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61" name="Oval 18">
            <a:extLst>
              <a:ext uri="{FF2B5EF4-FFF2-40B4-BE49-F238E27FC236}">
                <a16:creationId xmlns:a16="http://schemas.microsoft.com/office/drawing/2014/main" id="{5F8E4871-36B0-4E8E-941A-39F2F1CCE3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83884" y="4485492"/>
            <a:ext cx="349250" cy="338215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微软雅黑"/>
              </a:rPr>
              <a:t>5</a:t>
            </a:r>
          </a:p>
        </p:txBody>
      </p:sp>
      <p:sp>
        <p:nvSpPr>
          <p:cNvPr id="62" name="Line 19">
            <a:extLst>
              <a:ext uri="{FF2B5EF4-FFF2-40B4-BE49-F238E27FC236}">
                <a16:creationId xmlns:a16="http://schemas.microsoft.com/office/drawing/2014/main" id="{3DB2DE98-AF4F-477F-935D-F68AFBF8792B}"/>
              </a:ext>
            </a:extLst>
          </p:cNvPr>
          <p:cNvSpPr>
            <a:spLocks noChangeAspect="1" noChangeShapeType="1"/>
          </p:cNvSpPr>
          <p:nvPr/>
        </p:nvSpPr>
        <p:spPr bwMode="auto">
          <a:xfrm rot="3600000">
            <a:off x="8086340" y="4100505"/>
            <a:ext cx="6351" cy="61753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63" name="Oval 20">
            <a:extLst>
              <a:ext uri="{FF2B5EF4-FFF2-40B4-BE49-F238E27FC236}">
                <a16:creationId xmlns:a16="http://schemas.microsoft.com/office/drawing/2014/main" id="{30A69818-21F1-476B-AA0F-63B0B27329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2896" y="5014251"/>
            <a:ext cx="349250" cy="338216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微软雅黑"/>
              </a:rPr>
              <a:t>4</a:t>
            </a:r>
          </a:p>
        </p:txBody>
      </p:sp>
      <p:sp>
        <p:nvSpPr>
          <p:cNvPr id="64" name="Rectangle 21">
            <a:extLst>
              <a:ext uri="{FF2B5EF4-FFF2-40B4-BE49-F238E27FC236}">
                <a16:creationId xmlns:a16="http://schemas.microsoft.com/office/drawing/2014/main" id="{88C567AA-D7C1-4C0A-8CCB-6D5AC56DF0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23435" y="4553770"/>
            <a:ext cx="230187" cy="230241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65" name="Rectangle 22">
            <a:extLst>
              <a:ext uri="{FF2B5EF4-FFF2-40B4-BE49-F238E27FC236}">
                <a16:creationId xmlns:a16="http://schemas.microsoft.com/office/drawing/2014/main" id="{7E22D93C-866D-45A3-B27B-2815AAC862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9222" y="4553770"/>
            <a:ext cx="231775" cy="230241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66" name="AutoShape 23">
            <a:extLst>
              <a:ext uri="{FF2B5EF4-FFF2-40B4-BE49-F238E27FC236}">
                <a16:creationId xmlns:a16="http://schemas.microsoft.com/office/drawing/2014/main" id="{F426AEE1-1C12-479D-9F06-5E050FB26CB6}"/>
              </a:ext>
            </a:extLst>
          </p:cNvPr>
          <p:cNvCxnSpPr>
            <a:cxnSpLocks noChangeShapeType="1"/>
            <a:stCxn id="65" idx="0"/>
          </p:cNvCxnSpPr>
          <p:nvPr/>
        </p:nvCxnSpPr>
        <p:spPr bwMode="auto">
          <a:xfrm flipH="1" flipV="1">
            <a:off x="6944135" y="4260015"/>
            <a:ext cx="180975" cy="27470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7" name="AutoShape 24">
            <a:extLst>
              <a:ext uri="{FF2B5EF4-FFF2-40B4-BE49-F238E27FC236}">
                <a16:creationId xmlns:a16="http://schemas.microsoft.com/office/drawing/2014/main" id="{5F5352C9-26C9-4BED-A391-2926F6EBE3B1}"/>
              </a:ext>
            </a:extLst>
          </p:cNvPr>
          <p:cNvCxnSpPr>
            <a:cxnSpLocks noChangeShapeType="1"/>
            <a:stCxn id="64" idx="0"/>
          </p:cNvCxnSpPr>
          <p:nvPr/>
        </p:nvCxnSpPr>
        <p:spPr bwMode="auto">
          <a:xfrm flipV="1">
            <a:off x="6539321" y="4260015"/>
            <a:ext cx="179388" cy="27470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68" name="Rectangle 25">
            <a:extLst>
              <a:ext uri="{FF2B5EF4-FFF2-40B4-BE49-F238E27FC236}">
                <a16:creationId xmlns:a16="http://schemas.microsoft.com/office/drawing/2014/main" id="{2D0A505B-16D5-47D7-9132-472A0022B5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38021" y="5096820"/>
            <a:ext cx="230188" cy="230241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9CCD7C50-0539-4764-B1AB-9AEA03F1B8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23810" y="5096820"/>
            <a:ext cx="231775" cy="230241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70" name="AutoShape 27">
            <a:extLst>
              <a:ext uri="{FF2B5EF4-FFF2-40B4-BE49-F238E27FC236}">
                <a16:creationId xmlns:a16="http://schemas.microsoft.com/office/drawing/2014/main" id="{A5B603E1-9344-4714-AA9A-C7C7273814F9}"/>
              </a:ext>
            </a:extLst>
          </p:cNvPr>
          <p:cNvCxnSpPr>
            <a:cxnSpLocks noChangeShapeType="1"/>
            <a:stCxn id="69" idx="0"/>
          </p:cNvCxnSpPr>
          <p:nvPr/>
        </p:nvCxnSpPr>
        <p:spPr bwMode="auto">
          <a:xfrm flipH="1" flipV="1">
            <a:off x="9358722" y="4803065"/>
            <a:ext cx="180975" cy="27470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1" name="AutoShape 28">
            <a:extLst>
              <a:ext uri="{FF2B5EF4-FFF2-40B4-BE49-F238E27FC236}">
                <a16:creationId xmlns:a16="http://schemas.microsoft.com/office/drawing/2014/main" id="{B8E2B298-261E-4EAC-B5CC-11D4832B6ACD}"/>
              </a:ext>
            </a:extLst>
          </p:cNvPr>
          <p:cNvCxnSpPr>
            <a:cxnSpLocks noChangeShapeType="1"/>
            <a:stCxn id="68" idx="0"/>
          </p:cNvCxnSpPr>
          <p:nvPr/>
        </p:nvCxnSpPr>
        <p:spPr bwMode="auto">
          <a:xfrm flipV="1">
            <a:off x="8953910" y="4803065"/>
            <a:ext cx="179387" cy="27470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72" name="Rectangle 29">
            <a:extLst>
              <a:ext uri="{FF2B5EF4-FFF2-40B4-BE49-F238E27FC236}">
                <a16:creationId xmlns:a16="http://schemas.microsoft.com/office/drawing/2014/main" id="{45CC52F8-E4C8-4AD9-BD9C-8F178F304C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63260" y="5619230"/>
            <a:ext cx="231775" cy="230240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73" name="AutoShape 30">
            <a:extLst>
              <a:ext uri="{FF2B5EF4-FFF2-40B4-BE49-F238E27FC236}">
                <a16:creationId xmlns:a16="http://schemas.microsoft.com/office/drawing/2014/main" id="{81121247-AC02-47B2-B15A-DB7CC9FF7A64}"/>
              </a:ext>
            </a:extLst>
          </p:cNvPr>
          <p:cNvCxnSpPr>
            <a:cxnSpLocks noChangeShapeType="1"/>
            <a:stCxn id="72" idx="0"/>
          </p:cNvCxnSpPr>
          <p:nvPr/>
        </p:nvCxnSpPr>
        <p:spPr bwMode="auto">
          <a:xfrm flipH="1" flipV="1">
            <a:off x="7498172" y="5325473"/>
            <a:ext cx="180975" cy="274702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74" name="Rectangle 31">
            <a:extLst>
              <a:ext uri="{FF2B5EF4-FFF2-40B4-BE49-F238E27FC236}">
                <a16:creationId xmlns:a16="http://schemas.microsoft.com/office/drawing/2014/main" id="{9EFBD2E1-A1D2-488E-B313-F85DAFA2DA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6885" y="4602994"/>
            <a:ext cx="230187" cy="230240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75" name="Rectangle 32">
            <a:extLst>
              <a:ext uri="{FF2B5EF4-FFF2-40B4-BE49-F238E27FC236}">
                <a16:creationId xmlns:a16="http://schemas.microsoft.com/office/drawing/2014/main" id="{6CE3E770-B47C-4FC9-A25A-8926C59BFF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19172" y="4606170"/>
            <a:ext cx="231775" cy="230240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76" name="AutoShape 33">
            <a:extLst>
              <a:ext uri="{FF2B5EF4-FFF2-40B4-BE49-F238E27FC236}">
                <a16:creationId xmlns:a16="http://schemas.microsoft.com/office/drawing/2014/main" id="{286CD6AD-3B73-445C-9E25-5AE2116B00A0}"/>
              </a:ext>
            </a:extLst>
          </p:cNvPr>
          <p:cNvCxnSpPr>
            <a:cxnSpLocks noChangeShapeType="1"/>
            <a:stCxn id="75" idx="0"/>
          </p:cNvCxnSpPr>
          <p:nvPr/>
        </p:nvCxnSpPr>
        <p:spPr bwMode="auto">
          <a:xfrm flipH="1" flipV="1">
            <a:off x="10354085" y="4312413"/>
            <a:ext cx="180975" cy="274702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7" name="AutoShape 34">
            <a:extLst>
              <a:ext uri="{FF2B5EF4-FFF2-40B4-BE49-F238E27FC236}">
                <a16:creationId xmlns:a16="http://schemas.microsoft.com/office/drawing/2014/main" id="{12596C65-BDE1-451B-92C5-0B034FD7D814}"/>
              </a:ext>
            </a:extLst>
          </p:cNvPr>
          <p:cNvCxnSpPr>
            <a:cxnSpLocks noChangeShapeType="1"/>
            <a:stCxn id="74" idx="0"/>
          </p:cNvCxnSpPr>
          <p:nvPr/>
        </p:nvCxnSpPr>
        <p:spPr bwMode="auto">
          <a:xfrm flipV="1">
            <a:off x="10012771" y="4309238"/>
            <a:ext cx="179388" cy="274702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78" name="Rectangle 35">
            <a:extLst>
              <a:ext uri="{FF2B5EF4-FFF2-40B4-BE49-F238E27FC236}">
                <a16:creationId xmlns:a16="http://schemas.microsoft.com/office/drawing/2014/main" id="{ECC7F3EC-A7D7-40BC-8E93-7D295DFF24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1221" y="4050417"/>
            <a:ext cx="230188" cy="230240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79" name="AutoShape 36">
            <a:extLst>
              <a:ext uri="{FF2B5EF4-FFF2-40B4-BE49-F238E27FC236}">
                <a16:creationId xmlns:a16="http://schemas.microsoft.com/office/drawing/2014/main" id="{3D45D23C-CC00-4705-97E3-4BD448D53FA2}"/>
              </a:ext>
            </a:extLst>
          </p:cNvPr>
          <p:cNvCxnSpPr>
            <a:cxnSpLocks noChangeShapeType="1"/>
            <a:stCxn id="78" idx="0"/>
          </p:cNvCxnSpPr>
          <p:nvPr/>
        </p:nvCxnSpPr>
        <p:spPr bwMode="auto">
          <a:xfrm flipV="1">
            <a:off x="9157110" y="3756660"/>
            <a:ext cx="179387" cy="274702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80" name="Rectangle 37">
            <a:extLst>
              <a:ext uri="{FF2B5EF4-FFF2-40B4-BE49-F238E27FC236}">
                <a16:creationId xmlns:a16="http://schemas.microsoft.com/office/drawing/2014/main" id="{09E2FD7B-64ED-4421-B3FF-6917FCD61C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26785" y="5058711"/>
            <a:ext cx="231775" cy="230241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81" name="AutoShape 38">
            <a:extLst>
              <a:ext uri="{FF2B5EF4-FFF2-40B4-BE49-F238E27FC236}">
                <a16:creationId xmlns:a16="http://schemas.microsoft.com/office/drawing/2014/main" id="{1A93DFEB-00BE-4205-B597-EEDB38E32A79}"/>
              </a:ext>
            </a:extLst>
          </p:cNvPr>
          <p:cNvCxnSpPr>
            <a:cxnSpLocks noChangeShapeType="1"/>
            <a:stCxn id="80" idx="0"/>
          </p:cNvCxnSpPr>
          <p:nvPr/>
        </p:nvCxnSpPr>
        <p:spPr bwMode="auto">
          <a:xfrm flipH="1" flipV="1">
            <a:off x="7761697" y="4764957"/>
            <a:ext cx="180975" cy="27470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82" name="Text Box 39">
            <a:extLst>
              <a:ext uri="{FF2B5EF4-FFF2-40B4-BE49-F238E27FC236}">
                <a16:creationId xmlns:a16="http://schemas.microsoft.com/office/drawing/2014/main" id="{439DC697-51A1-4BAD-848C-142B00B21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9984" y="4914216"/>
            <a:ext cx="31115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83" name="Rectangle 40">
            <a:extLst>
              <a:ext uri="{FF2B5EF4-FFF2-40B4-BE49-F238E27FC236}">
                <a16:creationId xmlns:a16="http://schemas.microsoft.com/office/drawing/2014/main" id="{DB6E2A20-E8EA-4053-8953-07DF6821C3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75885" y="5619230"/>
            <a:ext cx="230187" cy="230240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84" name="AutoShape 41">
            <a:extLst>
              <a:ext uri="{FF2B5EF4-FFF2-40B4-BE49-F238E27FC236}">
                <a16:creationId xmlns:a16="http://schemas.microsoft.com/office/drawing/2014/main" id="{438FB4BD-9F20-4703-9A61-0A53B886512B}"/>
              </a:ext>
            </a:extLst>
          </p:cNvPr>
          <p:cNvCxnSpPr>
            <a:cxnSpLocks noChangeShapeType="1"/>
            <a:stCxn id="83" idx="0"/>
          </p:cNvCxnSpPr>
          <p:nvPr/>
        </p:nvCxnSpPr>
        <p:spPr bwMode="auto">
          <a:xfrm flipV="1">
            <a:off x="7091771" y="5325473"/>
            <a:ext cx="179388" cy="274702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5" name="AutoShape 42">
            <a:extLst>
              <a:ext uri="{FF2B5EF4-FFF2-40B4-BE49-F238E27FC236}">
                <a16:creationId xmlns:a16="http://schemas.microsoft.com/office/drawing/2014/main" id="{CC840900-43CC-45A6-BFE5-54807D64D6E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31496" y="4763368"/>
            <a:ext cx="179388" cy="274702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86" name="Oval 43">
            <a:extLst>
              <a:ext uri="{FF2B5EF4-FFF2-40B4-BE49-F238E27FC236}">
                <a16:creationId xmlns:a16="http://schemas.microsoft.com/office/drawing/2014/main" id="{3C4A9FEC-1451-46FF-BE3A-D6B9082B7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87059" y="4487079"/>
            <a:ext cx="349250" cy="338216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5</a:t>
            </a:r>
          </a:p>
        </p:txBody>
      </p:sp>
      <p:sp>
        <p:nvSpPr>
          <p:cNvPr id="87" name="Oval 44">
            <a:extLst>
              <a:ext uri="{FF2B5EF4-FFF2-40B4-BE49-F238E27FC236}">
                <a16:creationId xmlns:a16="http://schemas.microsoft.com/office/drawing/2014/main" id="{283DA4A8-F46F-486E-B5A0-28910BD53B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20496" y="3971022"/>
            <a:ext cx="349250" cy="336628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微软雅黑"/>
              </a:rPr>
              <a:t>7</a:t>
            </a: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3DCE82D-A487-49C3-9D38-7FD7203A1B95}"/>
              </a:ext>
            </a:extLst>
          </p:cNvPr>
          <p:cNvSpPr>
            <a:spLocks noChangeAspect="1" noChangeShapeType="1"/>
          </p:cNvSpPr>
          <p:nvPr/>
        </p:nvSpPr>
        <p:spPr bwMode="auto">
          <a:xfrm rot="3600000">
            <a:off x="8083165" y="4098917"/>
            <a:ext cx="6351" cy="61753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89" name="Line 46">
            <a:extLst>
              <a:ext uri="{FF2B5EF4-FFF2-40B4-BE49-F238E27FC236}">
                <a16:creationId xmlns:a16="http://schemas.microsoft.com/office/drawing/2014/main" id="{80C7227B-4746-42B2-BBA3-CAEE57993BB5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8118884" y="3593173"/>
            <a:ext cx="6351" cy="5492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90" name="Oval 47">
            <a:extLst>
              <a:ext uri="{FF2B5EF4-FFF2-40B4-BE49-F238E27FC236}">
                <a16:creationId xmlns:a16="http://schemas.microsoft.com/office/drawing/2014/main" id="{657FCA95-6AD7-4EE5-9E83-EB415DAD40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7259" y="4487079"/>
            <a:ext cx="349250" cy="336628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8</a:t>
            </a:r>
          </a:p>
        </p:txBody>
      </p:sp>
      <p:sp>
        <p:nvSpPr>
          <p:cNvPr id="91" name="Line 48">
            <a:extLst>
              <a:ext uri="{FF2B5EF4-FFF2-40B4-BE49-F238E27FC236}">
                <a16:creationId xmlns:a16="http://schemas.microsoft.com/office/drawing/2014/main" id="{6A82698D-6D75-4844-9350-DBB3FBCE2384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8882472" y="4098115"/>
            <a:ext cx="6351" cy="5492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15" name="箭头: 右 114">
            <a:extLst>
              <a:ext uri="{FF2B5EF4-FFF2-40B4-BE49-F238E27FC236}">
                <a16:creationId xmlns:a16="http://schemas.microsoft.com/office/drawing/2014/main" id="{18B431D0-F163-482D-A78A-5EB1B931AADC}"/>
              </a:ext>
            </a:extLst>
          </p:cNvPr>
          <p:cNvSpPr/>
          <p:nvPr/>
        </p:nvSpPr>
        <p:spPr>
          <a:xfrm>
            <a:off x="5354274" y="4079740"/>
            <a:ext cx="756601" cy="65420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18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7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33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13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6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3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46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7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9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33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52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5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3" grpId="0" animBg="1"/>
      <p:bldP spid="32" grpId="0" animBg="1"/>
      <p:bldP spid="32" grpId="1" animBg="1"/>
      <p:bldP spid="3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3" grpId="1" animBg="1"/>
      <p:bldP spid="54" grpId="1" animBg="1"/>
      <p:bldP spid="55" grpId="0" animBg="1"/>
      <p:bldP spid="56" grpId="0" animBg="1"/>
      <p:bldP spid="57" grpId="0" animBg="1"/>
      <p:bldP spid="58" grpId="0" animBg="1"/>
      <p:bldP spid="59" grpId="1" animBg="1"/>
      <p:bldP spid="60" grpId="1" animBg="1"/>
      <p:bldP spid="61" grpId="0" animBg="1"/>
      <p:bldP spid="61" grpId="1" animBg="1"/>
      <p:bldP spid="62" grpId="1" animBg="1"/>
      <p:bldP spid="63" grpId="0" animBg="1"/>
      <p:bldP spid="64" grpId="0" animBg="1"/>
      <p:bldP spid="65" grpId="0" animBg="1"/>
      <p:bldP spid="68" grpId="0" animBg="1"/>
      <p:bldP spid="69" grpId="0" animBg="1"/>
      <p:bldP spid="72" grpId="0" animBg="1"/>
      <p:bldP spid="74" grpId="0" animBg="1"/>
      <p:bldP spid="75" grpId="0" animBg="1"/>
      <p:bldP spid="78" grpId="0" animBg="1"/>
      <p:bldP spid="80" grpId="0" animBg="1"/>
      <p:bldP spid="82" grpId="0"/>
      <p:bldP spid="83" grpId="0" animBg="1"/>
      <p:bldP spid="86" grpId="1" animBg="1"/>
      <p:bldP spid="87" grpId="1" animBg="1"/>
      <p:bldP spid="88" grpId="1" animBg="1"/>
      <p:bldP spid="89" grpId="1" animBg="1"/>
      <p:bldP spid="90" grpId="1" animBg="1"/>
      <p:bldP spid="91" grpId="1" animBg="1"/>
      <p:bldP spid="1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D7D26-1911-4F23-B27C-215EA33C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Insert: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B1A4EA-42AC-4A32-BFF1-FEE574C8B7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89" name="Oval 5">
            <a:extLst>
              <a:ext uri="{FF2B5EF4-FFF2-40B4-BE49-F238E27FC236}">
                <a16:creationId xmlns:a16="http://schemas.microsoft.com/office/drawing/2014/main" id="{C581056D-A307-4EF1-B123-37FC58ACC0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7302" y="3268827"/>
            <a:ext cx="346200" cy="333688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11</a:t>
            </a: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E8D1F313-0C2A-403D-B617-31F18BE344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47990" y="3778548"/>
            <a:ext cx="346200" cy="335261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91" name="Oval 7">
            <a:extLst>
              <a:ext uri="{FF2B5EF4-FFF2-40B4-BE49-F238E27FC236}">
                <a16:creationId xmlns:a16="http://schemas.microsoft.com/office/drawing/2014/main" id="{64D575EC-44D5-4909-915A-07FF2C425A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5027" y="3778548"/>
            <a:ext cx="346200" cy="335261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14</a:t>
            </a:r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C731BBB9-C2FD-408A-9E8D-51964F17B8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5977" y="4300955"/>
            <a:ext cx="346200" cy="335262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3" name="Oval 9">
            <a:extLst>
              <a:ext uri="{FF2B5EF4-FFF2-40B4-BE49-F238E27FC236}">
                <a16:creationId xmlns:a16="http://schemas.microsoft.com/office/drawing/2014/main" id="{9CBE2E61-639E-41B6-8ED7-85A6A106D7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86390" y="4307307"/>
            <a:ext cx="344626" cy="335262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</a:t>
            </a:r>
          </a:p>
        </p:txBody>
      </p:sp>
      <p:sp>
        <p:nvSpPr>
          <p:cNvPr id="94" name="Oval 10">
            <a:extLst>
              <a:ext uri="{FF2B5EF4-FFF2-40B4-BE49-F238E27FC236}">
                <a16:creationId xmlns:a16="http://schemas.microsoft.com/office/drawing/2014/main" id="{AB1BC76B-4C13-488E-BBA1-BB9EB19230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16340" y="4289826"/>
            <a:ext cx="346200" cy="333688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7</a:t>
            </a:r>
          </a:p>
        </p:txBody>
      </p:sp>
      <p:sp>
        <p:nvSpPr>
          <p:cNvPr id="95" name="Oval 11">
            <a:extLst>
              <a:ext uri="{FF2B5EF4-FFF2-40B4-BE49-F238E27FC236}">
                <a16:creationId xmlns:a16="http://schemas.microsoft.com/office/drawing/2014/main" id="{338375E5-8A8A-4F61-8556-D8AB45A9D8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5165" y="4804296"/>
            <a:ext cx="346200" cy="333688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8</a:t>
            </a:r>
          </a:p>
        </p:txBody>
      </p:sp>
      <p:sp>
        <p:nvSpPr>
          <p:cNvPr id="96" name="Line 12">
            <a:extLst>
              <a:ext uri="{FF2B5EF4-FFF2-40B4-BE49-F238E27FC236}">
                <a16:creationId xmlns:a16="http://schemas.microsoft.com/office/drawing/2014/main" id="{5764EDCF-E74B-4ACD-93B3-3B7219C7E6A5}"/>
              </a:ext>
            </a:extLst>
          </p:cNvPr>
          <p:cNvSpPr>
            <a:spLocks noChangeAspect="1" noChangeShapeType="1"/>
          </p:cNvSpPr>
          <p:nvPr/>
        </p:nvSpPr>
        <p:spPr bwMode="auto">
          <a:xfrm rot="3600000">
            <a:off x="2441058" y="3372140"/>
            <a:ext cx="6295" cy="610519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Line 13">
            <a:extLst>
              <a:ext uri="{FF2B5EF4-FFF2-40B4-BE49-F238E27FC236}">
                <a16:creationId xmlns:a16="http://schemas.microsoft.com/office/drawing/2014/main" id="{CA9606B2-3C3A-485D-B4AB-FF6E38AC8E6E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3291099" y="3373999"/>
            <a:ext cx="6296" cy="61219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Line 14">
            <a:extLst>
              <a:ext uri="{FF2B5EF4-FFF2-40B4-BE49-F238E27FC236}">
                <a16:creationId xmlns:a16="http://schemas.microsoft.com/office/drawing/2014/main" id="{D14BFFCF-845B-4318-9372-A6E714CC02CE}"/>
              </a:ext>
            </a:extLst>
          </p:cNvPr>
          <p:cNvSpPr>
            <a:spLocks noChangeAspect="1" noChangeShapeType="1"/>
          </p:cNvSpPr>
          <p:nvPr/>
        </p:nvSpPr>
        <p:spPr bwMode="auto">
          <a:xfrm rot="3600000">
            <a:off x="1589328" y="3901673"/>
            <a:ext cx="6296" cy="61219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Line 15">
            <a:extLst>
              <a:ext uri="{FF2B5EF4-FFF2-40B4-BE49-F238E27FC236}">
                <a16:creationId xmlns:a16="http://schemas.microsoft.com/office/drawing/2014/main" id="{17DC1D5D-3D41-47F7-8012-506938FF48B5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4132474" y="3910698"/>
            <a:ext cx="6296" cy="61219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Line 17">
            <a:extLst>
              <a:ext uri="{FF2B5EF4-FFF2-40B4-BE49-F238E27FC236}">
                <a16:creationId xmlns:a16="http://schemas.microsoft.com/office/drawing/2014/main" id="{9238732E-7CD8-4934-AD43-C1E1E19398E4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3185277" y="4427098"/>
            <a:ext cx="6296" cy="54451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Oval 18">
            <a:extLst>
              <a:ext uri="{FF2B5EF4-FFF2-40B4-BE49-F238E27FC236}">
                <a16:creationId xmlns:a16="http://schemas.microsoft.com/office/drawing/2014/main" id="{C108D1EF-4FEC-4362-896D-BF162CBE9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4965" y="4804310"/>
            <a:ext cx="346200" cy="335261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102" name="Oval 20">
            <a:extLst>
              <a:ext uri="{FF2B5EF4-FFF2-40B4-BE49-F238E27FC236}">
                <a16:creationId xmlns:a16="http://schemas.microsoft.com/office/drawing/2014/main" id="{1818C580-0EC4-434F-A65F-B1C23F5155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3977" y="5333069"/>
            <a:ext cx="346200" cy="335262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03" name="Rectangle 21">
            <a:extLst>
              <a:ext uri="{FF2B5EF4-FFF2-40B4-BE49-F238E27FC236}">
                <a16:creationId xmlns:a16="http://schemas.microsoft.com/office/drawing/2014/main" id="{004DF84A-49CE-4264-94E7-562E72DF8C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3477" y="4871645"/>
            <a:ext cx="228176" cy="228230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Rectangle 22">
            <a:extLst>
              <a:ext uri="{FF2B5EF4-FFF2-40B4-BE49-F238E27FC236}">
                <a16:creationId xmlns:a16="http://schemas.microsoft.com/office/drawing/2014/main" id="{9E405955-6CEF-4596-B8EC-4DB1A827D1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9277" y="4871645"/>
            <a:ext cx="229751" cy="228230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5" name="AutoShape 23">
            <a:extLst>
              <a:ext uri="{FF2B5EF4-FFF2-40B4-BE49-F238E27FC236}">
                <a16:creationId xmlns:a16="http://schemas.microsoft.com/office/drawing/2014/main" id="{680F0E8E-8B6C-4901-B59B-CBF9EA067EBB}"/>
              </a:ext>
            </a:extLst>
          </p:cNvPr>
          <p:cNvCxnSpPr>
            <a:cxnSpLocks noChangeShapeType="1"/>
            <a:stCxn id="104" idx="0"/>
          </p:cNvCxnSpPr>
          <p:nvPr/>
        </p:nvCxnSpPr>
        <p:spPr bwMode="auto">
          <a:xfrm flipH="1" flipV="1">
            <a:off x="1232167" y="4575880"/>
            <a:ext cx="181986" cy="295765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6" name="AutoShape 24">
            <a:extLst>
              <a:ext uri="{FF2B5EF4-FFF2-40B4-BE49-F238E27FC236}">
                <a16:creationId xmlns:a16="http://schemas.microsoft.com/office/drawing/2014/main" id="{2F85F7A3-CD6A-4E6B-BD73-4E527028D053}"/>
              </a:ext>
            </a:extLst>
          </p:cNvPr>
          <p:cNvCxnSpPr>
            <a:cxnSpLocks noChangeShapeType="1"/>
            <a:stCxn id="103" idx="0"/>
          </p:cNvCxnSpPr>
          <p:nvPr/>
        </p:nvCxnSpPr>
        <p:spPr bwMode="auto">
          <a:xfrm flipV="1">
            <a:off x="827565" y="4575880"/>
            <a:ext cx="179175" cy="295765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07" name="Rectangle 25">
            <a:extLst>
              <a:ext uri="{FF2B5EF4-FFF2-40B4-BE49-F238E27FC236}">
                <a16:creationId xmlns:a16="http://schemas.microsoft.com/office/drawing/2014/main" id="{2B4D1BF7-9ADA-49FB-B3CC-30265C815B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8062" y="5414695"/>
            <a:ext cx="228177" cy="228230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Rectangle 26">
            <a:extLst>
              <a:ext uri="{FF2B5EF4-FFF2-40B4-BE49-F238E27FC236}">
                <a16:creationId xmlns:a16="http://schemas.microsoft.com/office/drawing/2014/main" id="{64D2D877-F70C-4F9F-997C-214D2C1169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3865" y="5414695"/>
            <a:ext cx="229751" cy="228230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9" name="AutoShape 27">
            <a:extLst>
              <a:ext uri="{FF2B5EF4-FFF2-40B4-BE49-F238E27FC236}">
                <a16:creationId xmlns:a16="http://schemas.microsoft.com/office/drawing/2014/main" id="{1152794C-BBB8-43B7-A7A3-9B899DB64B0F}"/>
              </a:ext>
            </a:extLst>
          </p:cNvPr>
          <p:cNvCxnSpPr>
            <a:cxnSpLocks noChangeShapeType="1"/>
            <a:stCxn id="108" idx="0"/>
          </p:cNvCxnSpPr>
          <p:nvPr/>
        </p:nvCxnSpPr>
        <p:spPr bwMode="auto">
          <a:xfrm flipH="1" flipV="1">
            <a:off x="3646754" y="5118930"/>
            <a:ext cx="181987" cy="295765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0" name="AutoShape 28">
            <a:extLst>
              <a:ext uri="{FF2B5EF4-FFF2-40B4-BE49-F238E27FC236}">
                <a16:creationId xmlns:a16="http://schemas.microsoft.com/office/drawing/2014/main" id="{8925D9A5-AC81-4FC2-9B6D-3FB777A7B897}"/>
              </a:ext>
            </a:extLst>
          </p:cNvPr>
          <p:cNvCxnSpPr>
            <a:cxnSpLocks noChangeShapeType="1"/>
            <a:stCxn id="107" idx="0"/>
          </p:cNvCxnSpPr>
          <p:nvPr/>
        </p:nvCxnSpPr>
        <p:spPr bwMode="auto">
          <a:xfrm flipV="1">
            <a:off x="3242151" y="5118930"/>
            <a:ext cx="179176" cy="295765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11" name="Rectangle 30">
            <a:extLst>
              <a:ext uri="{FF2B5EF4-FFF2-40B4-BE49-F238E27FC236}">
                <a16:creationId xmlns:a16="http://schemas.microsoft.com/office/drawing/2014/main" id="{9D5A01C8-347C-40D2-A141-4220492586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53315" y="5937104"/>
            <a:ext cx="229751" cy="228229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2" name="AutoShape 31">
            <a:extLst>
              <a:ext uri="{FF2B5EF4-FFF2-40B4-BE49-F238E27FC236}">
                <a16:creationId xmlns:a16="http://schemas.microsoft.com/office/drawing/2014/main" id="{FAE9B45A-BA4F-460D-83BC-BC477217E8A2}"/>
              </a:ext>
            </a:extLst>
          </p:cNvPr>
          <p:cNvCxnSpPr>
            <a:cxnSpLocks noChangeShapeType="1"/>
            <a:stCxn id="111" idx="0"/>
          </p:cNvCxnSpPr>
          <p:nvPr/>
        </p:nvCxnSpPr>
        <p:spPr bwMode="auto">
          <a:xfrm flipH="1" flipV="1">
            <a:off x="1786204" y="5641337"/>
            <a:ext cx="181987" cy="295767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13" name="Rectangle 33">
            <a:extLst>
              <a:ext uri="{FF2B5EF4-FFF2-40B4-BE49-F238E27FC236}">
                <a16:creationId xmlns:a16="http://schemas.microsoft.com/office/drawing/2014/main" id="{58CE78DA-C4F9-41EC-BE69-4F547549AD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86927" y="4920868"/>
            <a:ext cx="228176" cy="228229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Rectangle 34">
            <a:extLst>
              <a:ext uri="{FF2B5EF4-FFF2-40B4-BE49-F238E27FC236}">
                <a16:creationId xmlns:a16="http://schemas.microsoft.com/office/drawing/2014/main" id="{A4B30A04-CBC4-48AD-BAD6-23E1D3BF2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09227" y="4924044"/>
            <a:ext cx="229751" cy="228229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5" name="AutoShape 35">
            <a:extLst>
              <a:ext uri="{FF2B5EF4-FFF2-40B4-BE49-F238E27FC236}">
                <a16:creationId xmlns:a16="http://schemas.microsoft.com/office/drawing/2014/main" id="{0E3F0906-4A24-4FB6-AA21-BF018D1B7EBB}"/>
              </a:ext>
            </a:extLst>
          </p:cNvPr>
          <p:cNvCxnSpPr>
            <a:cxnSpLocks noChangeShapeType="1"/>
            <a:stCxn id="114" idx="0"/>
          </p:cNvCxnSpPr>
          <p:nvPr/>
        </p:nvCxnSpPr>
        <p:spPr bwMode="auto">
          <a:xfrm flipH="1" flipV="1">
            <a:off x="4642117" y="4628277"/>
            <a:ext cx="181986" cy="295767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6" name="AutoShape 36">
            <a:extLst>
              <a:ext uri="{FF2B5EF4-FFF2-40B4-BE49-F238E27FC236}">
                <a16:creationId xmlns:a16="http://schemas.microsoft.com/office/drawing/2014/main" id="{78CF5ED3-E7B4-41FC-8630-83ED5C3C8062}"/>
              </a:ext>
            </a:extLst>
          </p:cNvPr>
          <p:cNvCxnSpPr>
            <a:cxnSpLocks noChangeShapeType="1"/>
            <a:stCxn id="113" idx="0"/>
          </p:cNvCxnSpPr>
          <p:nvPr/>
        </p:nvCxnSpPr>
        <p:spPr bwMode="auto">
          <a:xfrm flipV="1">
            <a:off x="4301015" y="4625102"/>
            <a:ext cx="179175" cy="295766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17" name="Rectangle 37">
            <a:extLst>
              <a:ext uri="{FF2B5EF4-FFF2-40B4-BE49-F238E27FC236}">
                <a16:creationId xmlns:a16="http://schemas.microsoft.com/office/drawing/2014/main" id="{917199AA-F7DC-4DFF-9495-58D031D6DA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1262" y="4368291"/>
            <a:ext cx="228177" cy="228229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8" name="AutoShape 38">
            <a:extLst>
              <a:ext uri="{FF2B5EF4-FFF2-40B4-BE49-F238E27FC236}">
                <a16:creationId xmlns:a16="http://schemas.microsoft.com/office/drawing/2014/main" id="{7E051D2F-E87A-4082-9A04-D5EAD68865F9}"/>
              </a:ext>
            </a:extLst>
          </p:cNvPr>
          <p:cNvCxnSpPr>
            <a:cxnSpLocks noChangeShapeType="1"/>
            <a:stCxn id="117" idx="0"/>
          </p:cNvCxnSpPr>
          <p:nvPr/>
        </p:nvCxnSpPr>
        <p:spPr bwMode="auto">
          <a:xfrm flipV="1">
            <a:off x="3445351" y="4072524"/>
            <a:ext cx="179177" cy="295767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19" name="Rectangle 39">
            <a:extLst>
              <a:ext uri="{FF2B5EF4-FFF2-40B4-BE49-F238E27FC236}">
                <a16:creationId xmlns:a16="http://schemas.microsoft.com/office/drawing/2014/main" id="{204BF9FB-D53B-4314-948A-991232C964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16840" y="5376586"/>
            <a:ext cx="229751" cy="228230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0" name="AutoShape 40">
            <a:extLst>
              <a:ext uri="{FF2B5EF4-FFF2-40B4-BE49-F238E27FC236}">
                <a16:creationId xmlns:a16="http://schemas.microsoft.com/office/drawing/2014/main" id="{2D9796A3-233E-46F9-BC57-6EBB4A4CA2FD}"/>
              </a:ext>
            </a:extLst>
          </p:cNvPr>
          <p:cNvCxnSpPr>
            <a:cxnSpLocks noChangeShapeType="1"/>
            <a:stCxn id="119" idx="0"/>
          </p:cNvCxnSpPr>
          <p:nvPr/>
        </p:nvCxnSpPr>
        <p:spPr bwMode="auto">
          <a:xfrm flipH="1" flipV="1">
            <a:off x="2049729" y="5080822"/>
            <a:ext cx="181987" cy="295764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21" name="Text Box 41">
            <a:extLst>
              <a:ext uri="{FF2B5EF4-FFF2-40B4-BE49-F238E27FC236}">
                <a16:creationId xmlns:a16="http://schemas.microsoft.com/office/drawing/2014/main" id="{87F937CC-4179-474D-ACAD-C7014E078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613" y="3931254"/>
            <a:ext cx="287020" cy="366191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22" name="Rectangle 42">
            <a:extLst>
              <a:ext uri="{FF2B5EF4-FFF2-40B4-BE49-F238E27FC236}">
                <a16:creationId xmlns:a16="http://schemas.microsoft.com/office/drawing/2014/main" id="{C272D72E-4666-4C5B-8A96-98378330C3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65927" y="5937104"/>
            <a:ext cx="228176" cy="228229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3" name="AutoShape 43">
            <a:extLst>
              <a:ext uri="{FF2B5EF4-FFF2-40B4-BE49-F238E27FC236}">
                <a16:creationId xmlns:a16="http://schemas.microsoft.com/office/drawing/2014/main" id="{C21719C2-1A0C-4699-B765-E807EAA74150}"/>
              </a:ext>
            </a:extLst>
          </p:cNvPr>
          <p:cNvCxnSpPr>
            <a:cxnSpLocks noChangeShapeType="1"/>
            <a:stCxn id="122" idx="0"/>
          </p:cNvCxnSpPr>
          <p:nvPr/>
        </p:nvCxnSpPr>
        <p:spPr bwMode="auto">
          <a:xfrm flipV="1">
            <a:off x="1380015" y="5641337"/>
            <a:ext cx="179175" cy="295767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24" name="AutoShape 44">
            <a:extLst>
              <a:ext uri="{FF2B5EF4-FFF2-40B4-BE49-F238E27FC236}">
                <a16:creationId xmlns:a16="http://schemas.microsoft.com/office/drawing/2014/main" id="{6A281CB2-28B8-4D25-A0B1-D668FBB80DF7}"/>
              </a:ext>
            </a:extLst>
          </p:cNvPr>
          <p:cNvCxnSpPr>
            <a:cxnSpLocks noChangeShapeType="1"/>
            <a:stCxn id="102" idx="7"/>
          </p:cNvCxnSpPr>
          <p:nvPr/>
        </p:nvCxnSpPr>
        <p:spPr bwMode="auto">
          <a:xfrm flipV="1">
            <a:off x="1789477" y="5079233"/>
            <a:ext cx="109438" cy="302934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25" name="Oval 47">
            <a:extLst>
              <a:ext uri="{FF2B5EF4-FFF2-40B4-BE49-F238E27FC236}">
                <a16:creationId xmlns:a16="http://schemas.microsoft.com/office/drawing/2014/main" id="{88F554AD-AB70-4D09-9736-D15ED422EC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5602" y="4794783"/>
            <a:ext cx="346200" cy="335261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126" name="Oval 48">
            <a:extLst>
              <a:ext uri="{FF2B5EF4-FFF2-40B4-BE49-F238E27FC236}">
                <a16:creationId xmlns:a16="http://schemas.microsoft.com/office/drawing/2014/main" id="{61803DFA-9751-4F6F-82DB-03DA7CAB4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11577" y="4289826"/>
            <a:ext cx="346200" cy="333688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</a:p>
        </p:txBody>
      </p:sp>
      <p:sp>
        <p:nvSpPr>
          <p:cNvPr id="127" name="Line 49">
            <a:extLst>
              <a:ext uri="{FF2B5EF4-FFF2-40B4-BE49-F238E27FC236}">
                <a16:creationId xmlns:a16="http://schemas.microsoft.com/office/drawing/2014/main" id="{3A9F74A6-C96A-45F6-AAC4-27387ED84FE9}"/>
              </a:ext>
            </a:extLst>
          </p:cNvPr>
          <p:cNvSpPr>
            <a:spLocks noChangeAspect="1" noChangeShapeType="1"/>
          </p:cNvSpPr>
          <p:nvPr/>
        </p:nvSpPr>
        <p:spPr bwMode="auto">
          <a:xfrm rot="3600000">
            <a:off x="2373552" y="4416142"/>
            <a:ext cx="6296" cy="61219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Line 50">
            <a:extLst>
              <a:ext uri="{FF2B5EF4-FFF2-40B4-BE49-F238E27FC236}">
                <a16:creationId xmlns:a16="http://schemas.microsoft.com/office/drawing/2014/main" id="{F6F85307-F8D8-40D7-B2A0-727B83C12F45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2380414" y="3941211"/>
            <a:ext cx="6296" cy="54451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Freeform 61">
            <a:extLst>
              <a:ext uri="{FF2B5EF4-FFF2-40B4-BE49-F238E27FC236}">
                <a16:creationId xmlns:a16="http://schemas.microsoft.com/office/drawing/2014/main" id="{561305F2-B431-4404-9BA3-650431331515}"/>
              </a:ext>
            </a:extLst>
          </p:cNvPr>
          <p:cNvSpPr>
            <a:spLocks/>
          </p:cNvSpPr>
          <p:nvPr/>
        </p:nvSpPr>
        <p:spPr bwMode="auto">
          <a:xfrm flipH="1">
            <a:off x="1787696" y="3150770"/>
            <a:ext cx="1660618" cy="1712511"/>
          </a:xfrm>
          <a:custGeom>
            <a:avLst/>
            <a:gdLst>
              <a:gd name="T0" fmla="*/ 2147483647 w 1166"/>
              <a:gd name="T1" fmla="*/ 2147483647 h 1066"/>
              <a:gd name="T2" fmla="*/ 2147483647 w 1166"/>
              <a:gd name="T3" fmla="*/ 2147483647 h 1066"/>
              <a:gd name="T4" fmla="*/ 2147483647 w 1166"/>
              <a:gd name="T5" fmla="*/ 2147483647 h 1066"/>
              <a:gd name="T6" fmla="*/ 2147483647 w 1166"/>
              <a:gd name="T7" fmla="*/ 2147483647 h 1066"/>
              <a:gd name="T8" fmla="*/ 2147483647 w 1166"/>
              <a:gd name="T9" fmla="*/ 2147483647 h 1066"/>
              <a:gd name="T10" fmla="*/ 2147483647 w 1166"/>
              <a:gd name="T11" fmla="*/ 2147483647 h 1066"/>
              <a:gd name="T12" fmla="*/ 2147483647 w 1166"/>
              <a:gd name="T13" fmla="*/ 2147483647 h 1066"/>
              <a:gd name="T14" fmla="*/ 2147483647 w 1166"/>
              <a:gd name="T15" fmla="*/ 2147483647 h 1066"/>
              <a:gd name="T16" fmla="*/ 2147483647 w 1166"/>
              <a:gd name="T17" fmla="*/ 2147483647 h 1066"/>
              <a:gd name="T18" fmla="*/ 2147483647 w 1166"/>
              <a:gd name="T19" fmla="*/ 2147483647 h 10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6"/>
              <a:gd name="T31" fmla="*/ 0 h 1066"/>
              <a:gd name="T32" fmla="*/ 1166 w 1166"/>
              <a:gd name="T33" fmla="*/ 1066 h 106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317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Oval 5">
            <a:extLst>
              <a:ext uri="{FF2B5EF4-FFF2-40B4-BE49-F238E27FC236}">
                <a16:creationId xmlns:a16="http://schemas.microsoft.com/office/drawing/2014/main" id="{FD57409E-0A51-4FCF-9540-28EF5BF39B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32231" y="3366719"/>
            <a:ext cx="349250" cy="336628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7</a:t>
            </a:r>
          </a:p>
        </p:txBody>
      </p:sp>
      <p:sp>
        <p:nvSpPr>
          <p:cNvPr id="131" name="Oval 6">
            <a:extLst>
              <a:ext uri="{FF2B5EF4-FFF2-40B4-BE49-F238E27FC236}">
                <a16:creationId xmlns:a16="http://schemas.microsoft.com/office/drawing/2014/main" id="{E9823575-AFD9-4CD9-81B0-40CB81B687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32094" y="3863723"/>
            <a:ext cx="349250" cy="338215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132" name="Oval 7">
            <a:extLst>
              <a:ext uri="{FF2B5EF4-FFF2-40B4-BE49-F238E27FC236}">
                <a16:creationId xmlns:a16="http://schemas.microsoft.com/office/drawing/2014/main" id="{B5C6A673-27D1-4F81-80C5-CEB84EBD40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3169" y="3871662"/>
            <a:ext cx="349250" cy="338216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11</a:t>
            </a:r>
          </a:p>
        </p:txBody>
      </p:sp>
      <p:sp>
        <p:nvSpPr>
          <p:cNvPr id="133" name="Oval 8">
            <a:extLst>
              <a:ext uri="{FF2B5EF4-FFF2-40B4-BE49-F238E27FC236}">
                <a16:creationId xmlns:a16="http://schemas.microsoft.com/office/drawing/2014/main" id="{0C488EFF-E182-43CB-A8ED-317B82394E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0081" y="4386131"/>
            <a:ext cx="349250" cy="338216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134" name="Oval 11">
            <a:extLst>
              <a:ext uri="{FF2B5EF4-FFF2-40B4-BE49-F238E27FC236}">
                <a16:creationId xmlns:a16="http://schemas.microsoft.com/office/drawing/2014/main" id="{B7A78461-72E9-42EF-B4F7-32AB08DB8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11669" y="4375016"/>
            <a:ext cx="349250" cy="336628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8</a:t>
            </a:r>
          </a:p>
        </p:txBody>
      </p:sp>
      <p:sp>
        <p:nvSpPr>
          <p:cNvPr id="135" name="Line 12">
            <a:extLst>
              <a:ext uri="{FF2B5EF4-FFF2-40B4-BE49-F238E27FC236}">
                <a16:creationId xmlns:a16="http://schemas.microsoft.com/office/drawing/2014/main" id="{A7AA6756-9916-45F7-82EB-3F66DC6EB0B0}"/>
              </a:ext>
            </a:extLst>
          </p:cNvPr>
          <p:cNvSpPr>
            <a:spLocks noChangeAspect="1" noChangeShapeType="1"/>
          </p:cNvSpPr>
          <p:nvPr/>
        </p:nvSpPr>
        <p:spPr bwMode="auto">
          <a:xfrm rot="3600000">
            <a:off x="7565518" y="3309657"/>
            <a:ext cx="11115" cy="87153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36" name="Line 13">
            <a:extLst>
              <a:ext uri="{FF2B5EF4-FFF2-40B4-BE49-F238E27FC236}">
                <a16:creationId xmlns:a16="http://schemas.microsoft.com/office/drawing/2014/main" id="{6A323D1E-1B65-45D8-B126-1970B7CCE4B9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8682325" y="3272350"/>
            <a:ext cx="9527" cy="9286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37" name="Line 14">
            <a:extLst>
              <a:ext uri="{FF2B5EF4-FFF2-40B4-BE49-F238E27FC236}">
                <a16:creationId xmlns:a16="http://schemas.microsoft.com/office/drawing/2014/main" id="{D5BD814B-511E-440C-A726-58870245A7D2}"/>
              </a:ext>
            </a:extLst>
          </p:cNvPr>
          <p:cNvSpPr>
            <a:spLocks noChangeAspect="1" noChangeShapeType="1"/>
          </p:cNvSpPr>
          <p:nvPr/>
        </p:nvSpPr>
        <p:spPr bwMode="auto">
          <a:xfrm rot="3600000">
            <a:off x="6574125" y="3988441"/>
            <a:ext cx="6351" cy="61753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38" name="Rectangle 19">
            <a:extLst>
              <a:ext uri="{FF2B5EF4-FFF2-40B4-BE49-F238E27FC236}">
                <a16:creationId xmlns:a16="http://schemas.microsoft.com/office/drawing/2014/main" id="{7C4EB4FD-89BF-4270-9EF2-F3D61AF253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8620" y="4957763"/>
            <a:ext cx="230187" cy="230241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39" name="Rectangle 20">
            <a:extLst>
              <a:ext uri="{FF2B5EF4-FFF2-40B4-BE49-F238E27FC236}">
                <a16:creationId xmlns:a16="http://schemas.microsoft.com/office/drawing/2014/main" id="{D94232C9-B0A4-4C6C-BD8F-D4434695CC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84407" y="4957763"/>
            <a:ext cx="231775" cy="230241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140" name="AutoShape 21">
            <a:extLst>
              <a:ext uri="{FF2B5EF4-FFF2-40B4-BE49-F238E27FC236}">
                <a16:creationId xmlns:a16="http://schemas.microsoft.com/office/drawing/2014/main" id="{536ABA6D-7189-449A-9F1C-83C25F09F1D7}"/>
              </a:ext>
            </a:extLst>
          </p:cNvPr>
          <p:cNvCxnSpPr>
            <a:cxnSpLocks noChangeShapeType="1"/>
            <a:stCxn id="139" idx="0"/>
          </p:cNvCxnSpPr>
          <p:nvPr/>
        </p:nvCxnSpPr>
        <p:spPr bwMode="auto">
          <a:xfrm flipH="1" flipV="1">
            <a:off x="6219320" y="4664008"/>
            <a:ext cx="180975" cy="27470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41" name="AutoShape 22">
            <a:extLst>
              <a:ext uri="{FF2B5EF4-FFF2-40B4-BE49-F238E27FC236}">
                <a16:creationId xmlns:a16="http://schemas.microsoft.com/office/drawing/2014/main" id="{1F86015D-0729-47A5-9AB2-FE5963FA433C}"/>
              </a:ext>
            </a:extLst>
          </p:cNvPr>
          <p:cNvCxnSpPr>
            <a:cxnSpLocks noChangeShapeType="1"/>
            <a:stCxn id="138" idx="0"/>
          </p:cNvCxnSpPr>
          <p:nvPr/>
        </p:nvCxnSpPr>
        <p:spPr bwMode="auto">
          <a:xfrm flipV="1">
            <a:off x="5814506" y="4664008"/>
            <a:ext cx="179388" cy="27470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42" name="Rectangle 23">
            <a:extLst>
              <a:ext uri="{FF2B5EF4-FFF2-40B4-BE49-F238E27FC236}">
                <a16:creationId xmlns:a16="http://schemas.microsoft.com/office/drawing/2014/main" id="{44F7DF10-1B1D-437C-9A4A-C1D72ED06E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65606" y="4986345"/>
            <a:ext cx="230188" cy="230241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43" name="Rectangle 24">
            <a:extLst>
              <a:ext uri="{FF2B5EF4-FFF2-40B4-BE49-F238E27FC236}">
                <a16:creationId xmlns:a16="http://schemas.microsoft.com/office/drawing/2014/main" id="{9FCBB79A-445E-4A4D-B6CD-64CFF31D96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51395" y="4986345"/>
            <a:ext cx="231775" cy="230241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144" name="AutoShape 25">
            <a:extLst>
              <a:ext uri="{FF2B5EF4-FFF2-40B4-BE49-F238E27FC236}">
                <a16:creationId xmlns:a16="http://schemas.microsoft.com/office/drawing/2014/main" id="{124A9B94-BEFB-4C11-BC3C-1A77BD34EAE6}"/>
              </a:ext>
            </a:extLst>
          </p:cNvPr>
          <p:cNvCxnSpPr>
            <a:cxnSpLocks noChangeShapeType="1"/>
            <a:stCxn id="143" idx="0"/>
          </p:cNvCxnSpPr>
          <p:nvPr/>
        </p:nvCxnSpPr>
        <p:spPr bwMode="auto">
          <a:xfrm flipH="1" flipV="1">
            <a:off x="8786307" y="4692590"/>
            <a:ext cx="180975" cy="27470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45" name="AutoShape 26">
            <a:extLst>
              <a:ext uri="{FF2B5EF4-FFF2-40B4-BE49-F238E27FC236}">
                <a16:creationId xmlns:a16="http://schemas.microsoft.com/office/drawing/2014/main" id="{C3C26376-C900-4E38-9266-628E06EF1B6F}"/>
              </a:ext>
            </a:extLst>
          </p:cNvPr>
          <p:cNvCxnSpPr>
            <a:cxnSpLocks noChangeShapeType="1"/>
            <a:stCxn id="142" idx="0"/>
          </p:cNvCxnSpPr>
          <p:nvPr/>
        </p:nvCxnSpPr>
        <p:spPr bwMode="auto">
          <a:xfrm flipV="1">
            <a:off x="8381495" y="4692590"/>
            <a:ext cx="179387" cy="27470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46" name="Line 44">
            <a:extLst>
              <a:ext uri="{FF2B5EF4-FFF2-40B4-BE49-F238E27FC236}">
                <a16:creationId xmlns:a16="http://schemas.microsoft.com/office/drawing/2014/main" id="{465399D1-3267-462C-9FAE-F2E50CF928C1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7365494" y="4025748"/>
            <a:ext cx="6351" cy="5492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47" name="Oval 86">
            <a:extLst>
              <a:ext uri="{FF2B5EF4-FFF2-40B4-BE49-F238E27FC236}">
                <a16:creationId xmlns:a16="http://schemas.microsoft.com/office/drawing/2014/main" id="{B34DBE9F-C37F-49DF-B2AF-C93CE4E4C6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28994" y="4384544"/>
            <a:ext cx="349250" cy="338215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5</a:t>
            </a:r>
          </a:p>
        </p:txBody>
      </p:sp>
      <p:sp>
        <p:nvSpPr>
          <p:cNvPr id="148" name="Oval 87">
            <a:extLst>
              <a:ext uri="{FF2B5EF4-FFF2-40B4-BE49-F238E27FC236}">
                <a16:creationId xmlns:a16="http://schemas.microsoft.com/office/drawing/2014/main" id="{D6B3708F-9AE9-40DA-8519-90DABB8B86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48006" y="4913303"/>
            <a:ext cx="349250" cy="338216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149" name="Rectangle 89">
            <a:extLst>
              <a:ext uri="{FF2B5EF4-FFF2-40B4-BE49-F238E27FC236}">
                <a16:creationId xmlns:a16="http://schemas.microsoft.com/office/drawing/2014/main" id="{E7CB3C40-32EF-4740-948D-74C424F7B4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08370" y="5518281"/>
            <a:ext cx="231775" cy="230240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150" name="AutoShape 90">
            <a:extLst>
              <a:ext uri="{FF2B5EF4-FFF2-40B4-BE49-F238E27FC236}">
                <a16:creationId xmlns:a16="http://schemas.microsoft.com/office/drawing/2014/main" id="{820FC69A-B09F-4974-85F7-8738FD54F41A}"/>
              </a:ext>
            </a:extLst>
          </p:cNvPr>
          <p:cNvCxnSpPr>
            <a:cxnSpLocks noChangeShapeType="1"/>
            <a:stCxn id="149" idx="0"/>
          </p:cNvCxnSpPr>
          <p:nvPr/>
        </p:nvCxnSpPr>
        <p:spPr bwMode="auto">
          <a:xfrm flipH="1" flipV="1">
            <a:off x="7443282" y="5224524"/>
            <a:ext cx="180975" cy="274702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51" name="Rectangle 91">
            <a:extLst>
              <a:ext uri="{FF2B5EF4-FFF2-40B4-BE49-F238E27FC236}">
                <a16:creationId xmlns:a16="http://schemas.microsoft.com/office/drawing/2014/main" id="{E24AB46D-C48B-49A4-A8E1-C166B7D65C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71895" y="4957763"/>
            <a:ext cx="231775" cy="230241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152" name="AutoShape 92">
            <a:extLst>
              <a:ext uri="{FF2B5EF4-FFF2-40B4-BE49-F238E27FC236}">
                <a16:creationId xmlns:a16="http://schemas.microsoft.com/office/drawing/2014/main" id="{6CE86E52-E8D1-4AAD-946C-8D58D409BA0B}"/>
              </a:ext>
            </a:extLst>
          </p:cNvPr>
          <p:cNvCxnSpPr>
            <a:cxnSpLocks noChangeShapeType="1"/>
            <a:stCxn id="151" idx="0"/>
          </p:cNvCxnSpPr>
          <p:nvPr/>
        </p:nvCxnSpPr>
        <p:spPr bwMode="auto">
          <a:xfrm flipH="1" flipV="1">
            <a:off x="7706807" y="4664008"/>
            <a:ext cx="180975" cy="27470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53" name="Rectangle 93">
            <a:extLst>
              <a:ext uri="{FF2B5EF4-FFF2-40B4-BE49-F238E27FC236}">
                <a16:creationId xmlns:a16="http://schemas.microsoft.com/office/drawing/2014/main" id="{B4374C36-4123-4932-865B-39AE698C38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20995" y="5518281"/>
            <a:ext cx="230187" cy="230240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154" name="AutoShape 94">
            <a:extLst>
              <a:ext uri="{FF2B5EF4-FFF2-40B4-BE49-F238E27FC236}">
                <a16:creationId xmlns:a16="http://schemas.microsoft.com/office/drawing/2014/main" id="{0083B4F1-64DC-431F-B824-394BF7E76083}"/>
              </a:ext>
            </a:extLst>
          </p:cNvPr>
          <p:cNvCxnSpPr>
            <a:cxnSpLocks noChangeShapeType="1"/>
            <a:stCxn id="153" idx="0"/>
          </p:cNvCxnSpPr>
          <p:nvPr/>
        </p:nvCxnSpPr>
        <p:spPr bwMode="auto">
          <a:xfrm flipV="1">
            <a:off x="7036881" y="5224524"/>
            <a:ext cx="179388" cy="274702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55" name="AutoShape 95">
            <a:extLst>
              <a:ext uri="{FF2B5EF4-FFF2-40B4-BE49-F238E27FC236}">
                <a16:creationId xmlns:a16="http://schemas.microsoft.com/office/drawing/2014/main" id="{2AE86006-449A-407B-BBEF-4B910BAB4AA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376606" y="4662419"/>
            <a:ext cx="179388" cy="274702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56" name="Oval 96">
            <a:extLst>
              <a:ext uri="{FF2B5EF4-FFF2-40B4-BE49-F238E27FC236}">
                <a16:creationId xmlns:a16="http://schemas.microsoft.com/office/drawing/2014/main" id="{4026CCCF-AA49-4E98-9595-179BC78B5A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49631" y="4375017"/>
            <a:ext cx="349250" cy="338215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5</a:t>
            </a:r>
          </a:p>
        </p:txBody>
      </p:sp>
      <p:sp>
        <p:nvSpPr>
          <p:cNvPr id="157" name="Oval 97">
            <a:extLst>
              <a:ext uri="{FF2B5EF4-FFF2-40B4-BE49-F238E27FC236}">
                <a16:creationId xmlns:a16="http://schemas.microsoft.com/office/drawing/2014/main" id="{41CD571D-F3D6-4C71-B103-7537C21A47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87994" y="4375017"/>
            <a:ext cx="349250" cy="338215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14</a:t>
            </a:r>
          </a:p>
        </p:txBody>
      </p:sp>
      <p:sp>
        <p:nvSpPr>
          <p:cNvPr id="158" name="Oval 98">
            <a:extLst>
              <a:ext uri="{FF2B5EF4-FFF2-40B4-BE49-F238E27FC236}">
                <a16:creationId xmlns:a16="http://schemas.microsoft.com/office/drawing/2014/main" id="{2371C7C9-407A-41D0-882B-DAE921014F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02332" y="4895837"/>
            <a:ext cx="347663" cy="338215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15</a:t>
            </a:r>
          </a:p>
        </p:txBody>
      </p:sp>
      <p:sp>
        <p:nvSpPr>
          <p:cNvPr id="159" name="Rectangle 102">
            <a:extLst>
              <a:ext uri="{FF2B5EF4-FFF2-40B4-BE49-F238E27FC236}">
                <a16:creationId xmlns:a16="http://schemas.microsoft.com/office/drawing/2014/main" id="{9690680D-C48D-4EFA-AC32-17843359D0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03895" y="5510341"/>
            <a:ext cx="230187" cy="230241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60" name="Rectangle 103">
            <a:extLst>
              <a:ext uri="{FF2B5EF4-FFF2-40B4-BE49-F238E27FC236}">
                <a16:creationId xmlns:a16="http://schemas.microsoft.com/office/drawing/2014/main" id="{461BD7A4-C65E-4B6D-927E-CC70B63F96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26182" y="5513517"/>
            <a:ext cx="231775" cy="230241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161" name="AutoShape 104">
            <a:extLst>
              <a:ext uri="{FF2B5EF4-FFF2-40B4-BE49-F238E27FC236}">
                <a16:creationId xmlns:a16="http://schemas.microsoft.com/office/drawing/2014/main" id="{ECCE3B21-26DE-4CB9-86FC-6A3C472D0A34}"/>
              </a:ext>
            </a:extLst>
          </p:cNvPr>
          <p:cNvCxnSpPr>
            <a:cxnSpLocks noChangeShapeType="1"/>
            <a:stCxn id="160" idx="0"/>
          </p:cNvCxnSpPr>
          <p:nvPr/>
        </p:nvCxnSpPr>
        <p:spPr bwMode="auto">
          <a:xfrm flipH="1" flipV="1">
            <a:off x="10261095" y="5219762"/>
            <a:ext cx="180975" cy="27470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2" name="AutoShape 105">
            <a:extLst>
              <a:ext uri="{FF2B5EF4-FFF2-40B4-BE49-F238E27FC236}">
                <a16:creationId xmlns:a16="http://schemas.microsoft.com/office/drawing/2014/main" id="{3201ACBB-0E7A-4912-B796-70F9422431CD}"/>
              </a:ext>
            </a:extLst>
          </p:cNvPr>
          <p:cNvCxnSpPr>
            <a:cxnSpLocks noChangeShapeType="1"/>
            <a:stCxn id="159" idx="0"/>
          </p:cNvCxnSpPr>
          <p:nvPr/>
        </p:nvCxnSpPr>
        <p:spPr bwMode="auto">
          <a:xfrm flipV="1">
            <a:off x="9919781" y="5216586"/>
            <a:ext cx="179388" cy="27470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63" name="Rectangle 106">
            <a:extLst>
              <a:ext uri="{FF2B5EF4-FFF2-40B4-BE49-F238E27FC236}">
                <a16:creationId xmlns:a16="http://schemas.microsoft.com/office/drawing/2014/main" id="{B39B1F34-8992-477D-8EA6-97C71CCBCE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64156" y="4965703"/>
            <a:ext cx="230188" cy="230240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164" name="AutoShape 107">
            <a:extLst>
              <a:ext uri="{FF2B5EF4-FFF2-40B4-BE49-F238E27FC236}">
                <a16:creationId xmlns:a16="http://schemas.microsoft.com/office/drawing/2014/main" id="{970D399A-D289-4C61-AE8D-61D5C353BE65}"/>
              </a:ext>
            </a:extLst>
          </p:cNvPr>
          <p:cNvCxnSpPr>
            <a:cxnSpLocks noChangeShapeType="1"/>
            <a:stCxn id="163" idx="0"/>
          </p:cNvCxnSpPr>
          <p:nvPr/>
        </p:nvCxnSpPr>
        <p:spPr bwMode="auto">
          <a:xfrm flipV="1">
            <a:off x="9480045" y="4671946"/>
            <a:ext cx="179387" cy="274702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65" name="Line 108">
            <a:extLst>
              <a:ext uri="{FF2B5EF4-FFF2-40B4-BE49-F238E27FC236}">
                <a16:creationId xmlns:a16="http://schemas.microsoft.com/office/drawing/2014/main" id="{DB75851C-D127-41AB-97FC-E8A68C854C13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9892783" y="4624350"/>
            <a:ext cx="100035" cy="33813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166" name="AutoShape 109">
            <a:extLst>
              <a:ext uri="{FF2B5EF4-FFF2-40B4-BE49-F238E27FC236}">
                <a16:creationId xmlns:a16="http://schemas.microsoft.com/office/drawing/2014/main" id="{AED20698-F98B-439A-A109-42C1A8469AE7}"/>
              </a:ext>
            </a:extLst>
          </p:cNvPr>
          <p:cNvCxnSpPr>
            <a:cxnSpLocks noChangeShapeType="1"/>
            <a:endCxn id="132" idx="5"/>
          </p:cNvCxnSpPr>
          <p:nvPr/>
        </p:nvCxnSpPr>
        <p:spPr bwMode="auto">
          <a:xfrm flipH="1" flipV="1">
            <a:off x="9381619" y="4170180"/>
            <a:ext cx="277812" cy="196896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7" name="AutoShape 110">
            <a:extLst>
              <a:ext uri="{FF2B5EF4-FFF2-40B4-BE49-F238E27FC236}">
                <a16:creationId xmlns:a16="http://schemas.microsoft.com/office/drawing/2014/main" id="{44243597-77FA-4834-9058-1B094A5BACCB}"/>
              </a:ext>
            </a:extLst>
          </p:cNvPr>
          <p:cNvCxnSpPr>
            <a:cxnSpLocks noChangeShapeType="1"/>
            <a:stCxn id="134" idx="7"/>
            <a:endCxn id="132" idx="3"/>
          </p:cNvCxnSpPr>
          <p:nvPr/>
        </p:nvCxnSpPr>
        <p:spPr bwMode="auto">
          <a:xfrm flipV="1">
            <a:off x="8810119" y="4170181"/>
            <a:ext cx="323850" cy="235004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68" name="Freeform 111">
            <a:extLst>
              <a:ext uri="{FF2B5EF4-FFF2-40B4-BE49-F238E27FC236}">
                <a16:creationId xmlns:a16="http://schemas.microsoft.com/office/drawing/2014/main" id="{7315E874-1436-4BF1-8B09-F44F98C06331}"/>
              </a:ext>
            </a:extLst>
          </p:cNvPr>
          <p:cNvSpPr>
            <a:spLocks/>
          </p:cNvSpPr>
          <p:nvPr/>
        </p:nvSpPr>
        <p:spPr bwMode="auto">
          <a:xfrm>
            <a:off x="6598731" y="3150770"/>
            <a:ext cx="3240088" cy="1224246"/>
          </a:xfrm>
          <a:custGeom>
            <a:avLst/>
            <a:gdLst>
              <a:gd name="T0" fmla="*/ 2147483647 w 1440"/>
              <a:gd name="T1" fmla="*/ 0 h 815"/>
              <a:gd name="T2" fmla="*/ 2147483647 w 1440"/>
              <a:gd name="T3" fmla="*/ 2147483647 h 815"/>
              <a:gd name="T4" fmla="*/ 2147483647 w 1440"/>
              <a:gd name="T5" fmla="*/ 2147483647 h 815"/>
              <a:gd name="T6" fmla="*/ 2147483647 w 1440"/>
              <a:gd name="T7" fmla="*/ 2147483647 h 815"/>
              <a:gd name="T8" fmla="*/ 2147483647 w 1440"/>
              <a:gd name="T9" fmla="*/ 2147483647 h 815"/>
              <a:gd name="T10" fmla="*/ 2147483647 w 1440"/>
              <a:gd name="T11" fmla="*/ 2147483647 h 815"/>
              <a:gd name="T12" fmla="*/ 2147483647 w 1440"/>
              <a:gd name="T13" fmla="*/ 2147483647 h 815"/>
              <a:gd name="T14" fmla="*/ 2147483647 w 1440"/>
              <a:gd name="T15" fmla="*/ 2147483647 h 815"/>
              <a:gd name="T16" fmla="*/ 2147483647 w 1440"/>
              <a:gd name="T17" fmla="*/ 0 h 8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0"/>
              <a:gd name="T28" fmla="*/ 0 h 815"/>
              <a:gd name="T29" fmla="*/ 1440 w 1440"/>
              <a:gd name="T30" fmla="*/ 815 h 8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317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69" name="Rectangle 2">
            <a:extLst>
              <a:ext uri="{FF2B5EF4-FFF2-40B4-BE49-F238E27FC236}">
                <a16:creationId xmlns:a16="http://schemas.microsoft.com/office/drawing/2014/main" id="{964331A5-D222-42C0-A2A1-2CA7F9C02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139" y="823681"/>
            <a:ext cx="4449639" cy="8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dirty="0">
                <a:solidFill>
                  <a:srgbClr val="9933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600000"/>
              </a:spcBef>
            </a:pPr>
            <a:r>
              <a:rPr lang="en-US" altLang="zh-CN" kern="0" dirty="0">
                <a:cs typeface="Times New Roman" pitchFamily="18" charset="0"/>
              </a:rPr>
              <a:t>Insert</a:t>
            </a:r>
            <a:r>
              <a:rPr lang="zh-CN" altLang="en-US" kern="0" dirty="0">
                <a:cs typeface="Times New Roman" pitchFamily="18" charset="0"/>
              </a:rPr>
              <a:t> </a:t>
            </a:r>
            <a:r>
              <a:rPr lang="en-US" altLang="zh-CN" kern="0" dirty="0">
                <a:cs typeface="Times New Roman" pitchFamily="18" charset="0"/>
              </a:rPr>
              <a:t>4</a:t>
            </a:r>
          </a:p>
        </p:txBody>
      </p:sp>
      <p:sp>
        <p:nvSpPr>
          <p:cNvPr id="17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3D14061-BAB8-4790-A453-1CA79A921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41" y="1509837"/>
            <a:ext cx="4732909" cy="58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800" kern="0" dirty="0">
                <a:latin typeface="+mn-lt"/>
                <a:cs typeface="Times New Roman" pitchFamily="18" charset="0"/>
              </a:rPr>
              <a:t>Case 2.1: Rotation</a:t>
            </a:r>
            <a:endParaRPr lang="zh-CN" altLang="en-US" sz="2800" kern="0" dirty="0">
              <a:latin typeface="+mn-lt"/>
              <a:cs typeface="Times New Roman" pitchFamily="18" charset="0"/>
            </a:endParaRPr>
          </a:p>
        </p:txBody>
      </p:sp>
      <p:sp>
        <p:nvSpPr>
          <p:cNvPr id="171" name="箭头: 右 170">
            <a:extLst>
              <a:ext uri="{FF2B5EF4-FFF2-40B4-BE49-F238E27FC236}">
                <a16:creationId xmlns:a16="http://schemas.microsoft.com/office/drawing/2014/main" id="{A12B9CEF-DBF4-4E9B-BA9C-8FE82C56CCD1}"/>
              </a:ext>
            </a:extLst>
          </p:cNvPr>
          <p:cNvSpPr/>
          <p:nvPr/>
        </p:nvSpPr>
        <p:spPr>
          <a:xfrm>
            <a:off x="4986915" y="4007025"/>
            <a:ext cx="756601" cy="65420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2" grpId="0" animBg="1"/>
      <p:bldP spid="143" grpId="0" animBg="1"/>
      <p:bldP spid="146" grpId="0" animBg="1"/>
      <p:bldP spid="147" grpId="0" animBg="1"/>
      <p:bldP spid="148" grpId="0" animBg="1"/>
      <p:bldP spid="149" grpId="0" animBg="1"/>
      <p:bldP spid="151" grpId="0" animBg="1"/>
      <p:bldP spid="153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3" grpId="0" animBg="1"/>
      <p:bldP spid="165" grpId="0" animBg="1"/>
      <p:bldP spid="168" grpId="1" animBg="1"/>
      <p:bldP spid="1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098A1-7C0A-4841-B9AD-7FEF3321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Procedure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D0489-EEE3-40BD-964E-29C29B78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6" y="1196753"/>
            <a:ext cx="11160215" cy="496855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Call BST’s Delete, do you remember?</a:t>
            </a:r>
          </a:p>
          <a:p>
            <a:pPr lvl="1"/>
            <a:r>
              <a:rPr lang="en-US" altLang="zh-CN" dirty="0"/>
              <a:t>If the node to delete has two external nodes or one external node, delete directly</a:t>
            </a:r>
          </a:p>
          <a:p>
            <a:pPr lvl="1"/>
            <a:r>
              <a:rPr lang="en-US" altLang="zh-CN" dirty="0"/>
              <a:t>If the node to delete has no external nodes, swap it with the smallest node in right subtree, then delete</a:t>
            </a:r>
          </a:p>
          <a:p>
            <a:r>
              <a:rPr lang="en-US" altLang="zh-CN" dirty="0"/>
              <a:t>Assume X is the actual deleted node</a:t>
            </a:r>
          </a:p>
          <a:p>
            <a:r>
              <a:rPr lang="en-US" altLang="zh-CN" dirty="0"/>
              <a:t>In all cases, we need to check properties of RB Tree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Case 1</a:t>
            </a:r>
            <a:r>
              <a:rPr lang="en-US" altLang="zh-CN" dirty="0"/>
              <a:t>: X is </a:t>
            </a:r>
            <a:r>
              <a:rPr lang="en-US" altLang="zh-CN" dirty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US" altLang="zh-CN" dirty="0"/>
              <a:t>Done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Case 2</a:t>
            </a:r>
            <a:r>
              <a:rPr lang="en-US" altLang="zh-CN" dirty="0"/>
              <a:t>: X is </a:t>
            </a:r>
            <a:r>
              <a:rPr lang="en-US" altLang="zh-CN" dirty="0">
                <a:solidFill>
                  <a:srgbClr val="336699"/>
                </a:solidFill>
              </a:rPr>
              <a:t>black</a:t>
            </a:r>
            <a:r>
              <a:rPr lang="en-US" altLang="zh-CN" dirty="0"/>
              <a:t>, has a </a:t>
            </a:r>
            <a:r>
              <a:rPr lang="en-US" altLang="zh-CN" dirty="0">
                <a:solidFill>
                  <a:srgbClr val="FF0000"/>
                </a:solidFill>
              </a:rPr>
              <a:t>red</a:t>
            </a:r>
            <a:r>
              <a:rPr lang="en-US" altLang="zh-CN" dirty="0"/>
              <a:t> child</a:t>
            </a:r>
          </a:p>
          <a:p>
            <a:pPr lvl="1"/>
            <a:r>
              <a:rPr lang="en-US" altLang="zh-CN" dirty="0"/>
              <a:t>Replace X with the red child, change the color to black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Case 3</a:t>
            </a:r>
            <a:r>
              <a:rPr lang="en-US" altLang="zh-CN" dirty="0"/>
              <a:t>: X is </a:t>
            </a:r>
            <a:r>
              <a:rPr lang="en-US" altLang="zh-CN" dirty="0">
                <a:solidFill>
                  <a:srgbClr val="336699"/>
                </a:solidFill>
              </a:rPr>
              <a:t>black</a:t>
            </a:r>
            <a:r>
              <a:rPr lang="en-US" altLang="zh-CN" dirty="0"/>
              <a:t>, no </a:t>
            </a:r>
            <a:r>
              <a:rPr lang="en-US" altLang="zh-CN" dirty="0">
                <a:solidFill>
                  <a:srgbClr val="FF0000"/>
                </a:solidFill>
              </a:rPr>
              <a:t>red</a:t>
            </a:r>
            <a:r>
              <a:rPr lang="en-US" altLang="zh-CN" dirty="0"/>
              <a:t> child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Case 3.1</a:t>
            </a:r>
            <a:r>
              <a:rPr lang="en-US" altLang="zh-CN" dirty="0"/>
              <a:t>: X has </a:t>
            </a:r>
            <a:r>
              <a:rPr lang="en-US" altLang="zh-CN" dirty="0">
                <a:solidFill>
                  <a:srgbClr val="FF0000"/>
                </a:solidFill>
              </a:rPr>
              <a:t>red</a:t>
            </a:r>
            <a:r>
              <a:rPr lang="en-US" altLang="zh-CN" dirty="0"/>
              <a:t> Sibling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Case 3.2</a:t>
            </a:r>
            <a:r>
              <a:rPr lang="en-US" altLang="zh-CN" dirty="0"/>
              <a:t>: X has </a:t>
            </a:r>
            <a:r>
              <a:rPr lang="en-US" altLang="zh-CN" dirty="0">
                <a:solidFill>
                  <a:srgbClr val="336699"/>
                </a:solidFill>
              </a:rPr>
              <a:t>black</a:t>
            </a:r>
            <a:r>
              <a:rPr lang="en-US" altLang="zh-CN" dirty="0"/>
              <a:t> Sibling and no </a:t>
            </a:r>
            <a:r>
              <a:rPr lang="en-US" altLang="zh-CN" dirty="0">
                <a:solidFill>
                  <a:srgbClr val="FF0000"/>
                </a:solidFill>
              </a:rPr>
              <a:t>red</a:t>
            </a:r>
            <a:r>
              <a:rPr lang="en-US" altLang="zh-CN" dirty="0"/>
              <a:t> </a:t>
            </a:r>
            <a:r>
              <a:rPr lang="en-US" altLang="zh-CN" dirty="0" err="1"/>
              <a:t>Newphew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Case 3.3</a:t>
            </a:r>
            <a:r>
              <a:rPr lang="en-US" altLang="zh-CN" dirty="0"/>
              <a:t>: X has </a:t>
            </a:r>
            <a:r>
              <a:rPr lang="en-US" altLang="zh-CN" dirty="0">
                <a:solidFill>
                  <a:srgbClr val="336699"/>
                </a:solidFill>
              </a:rPr>
              <a:t>black</a:t>
            </a:r>
            <a:r>
              <a:rPr lang="en-US" altLang="zh-CN" dirty="0"/>
              <a:t> Sibling and at least one </a:t>
            </a:r>
            <a:r>
              <a:rPr lang="en-US" altLang="zh-CN" dirty="0">
                <a:solidFill>
                  <a:srgbClr val="FF0000"/>
                </a:solidFill>
              </a:rPr>
              <a:t>red</a:t>
            </a:r>
            <a:r>
              <a:rPr lang="en-US" altLang="zh-CN" dirty="0"/>
              <a:t> Nephew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Two sub-cases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BDB52-5149-414C-B799-D2C92E3ACA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F367414-B438-4759-A084-60460C57EFBB}"/>
              </a:ext>
            </a:extLst>
          </p:cNvPr>
          <p:cNvGrpSpPr/>
          <p:nvPr/>
        </p:nvGrpSpPr>
        <p:grpSpPr>
          <a:xfrm>
            <a:off x="9192344" y="2625035"/>
            <a:ext cx="2092270" cy="2111985"/>
            <a:chOff x="1368697" y="1916832"/>
            <a:chExt cx="6011615" cy="3555911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0B1AC9B-E61E-44BF-9518-0D437A815735}"/>
                </a:ext>
              </a:extLst>
            </p:cNvPr>
            <p:cNvSpPr/>
            <p:nvPr/>
          </p:nvSpPr>
          <p:spPr>
            <a:xfrm>
              <a:off x="2303734" y="2547784"/>
              <a:ext cx="360363" cy="3603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3098850-F8F7-4C55-9757-67F777F703EF}"/>
                </a:ext>
              </a:extLst>
            </p:cNvPr>
            <p:cNvSpPr/>
            <p:nvPr/>
          </p:nvSpPr>
          <p:spPr>
            <a:xfrm>
              <a:off x="2737122" y="4132109"/>
              <a:ext cx="358775" cy="3603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400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D6DBE907-FD8A-40B9-9399-3A9EACA918F1}"/>
                </a:ext>
              </a:extLst>
            </p:cNvPr>
            <p:cNvSpPr/>
            <p:nvPr/>
          </p:nvSpPr>
          <p:spPr>
            <a:xfrm>
              <a:off x="3240359" y="3124046"/>
              <a:ext cx="711200" cy="719138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400"/>
            </a:p>
          </p:txBody>
        </p:sp>
        <p:cxnSp>
          <p:nvCxnSpPr>
            <p:cNvPr id="9" name="直线连接符 10">
              <a:extLst>
                <a:ext uri="{FF2B5EF4-FFF2-40B4-BE49-F238E27FC236}">
                  <a16:creationId xmlns:a16="http://schemas.microsoft.com/office/drawing/2014/main" id="{77ACFD2D-1220-439B-B278-528B3FBE1E22}"/>
                </a:ext>
              </a:extLst>
            </p:cNvPr>
            <p:cNvCxnSpPr>
              <a:stCxn id="8" idx="2"/>
              <a:endCxn id="7" idx="7"/>
            </p:cNvCxnSpPr>
            <p:nvPr/>
          </p:nvCxnSpPr>
          <p:spPr>
            <a:xfrm flipH="1">
              <a:off x="3043509" y="3843184"/>
              <a:ext cx="196850" cy="341312"/>
            </a:xfrm>
            <a:prstGeom prst="line">
              <a:avLst/>
            </a:prstGeom>
            <a:ln w="19050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11">
              <a:extLst>
                <a:ext uri="{FF2B5EF4-FFF2-40B4-BE49-F238E27FC236}">
                  <a16:creationId xmlns:a16="http://schemas.microsoft.com/office/drawing/2014/main" id="{771E3D14-4F92-4B7A-A039-6252C9F34F70}"/>
                </a:ext>
              </a:extLst>
            </p:cNvPr>
            <p:cNvCxnSpPr>
              <a:stCxn id="6" idx="3"/>
              <a:endCxn id="13" idx="0"/>
            </p:cNvCxnSpPr>
            <p:nvPr/>
          </p:nvCxnSpPr>
          <p:spPr>
            <a:xfrm flipH="1">
              <a:off x="1727472" y="2854171"/>
              <a:ext cx="630237" cy="341313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4">
              <a:extLst>
                <a:ext uri="{FF2B5EF4-FFF2-40B4-BE49-F238E27FC236}">
                  <a16:creationId xmlns:a16="http://schemas.microsoft.com/office/drawing/2014/main" id="{0B21E153-9CCD-45BF-9CBF-6C717211749D}"/>
                </a:ext>
              </a:extLst>
            </p:cNvPr>
            <p:cNvCxnSpPr>
              <a:stCxn id="6" idx="5"/>
              <a:endCxn id="8" idx="0"/>
            </p:cNvCxnSpPr>
            <p:nvPr/>
          </p:nvCxnSpPr>
          <p:spPr>
            <a:xfrm>
              <a:off x="2611709" y="2854171"/>
              <a:ext cx="628650" cy="26987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7">
              <a:extLst>
                <a:ext uri="{FF2B5EF4-FFF2-40B4-BE49-F238E27FC236}">
                  <a16:creationId xmlns:a16="http://schemas.microsoft.com/office/drawing/2014/main" id="{0C8279FC-66DA-4E6D-8941-6DFC34BD49F8}"/>
                </a:ext>
              </a:extLst>
            </p:cNvPr>
            <p:cNvCxnSpPr>
              <a:stCxn id="6" idx="0"/>
            </p:cNvCxnSpPr>
            <p:nvPr/>
          </p:nvCxnSpPr>
          <p:spPr>
            <a:xfrm flipH="1" flipV="1">
              <a:off x="2448197" y="1971521"/>
              <a:ext cx="36512" cy="576263"/>
            </a:xfrm>
            <a:prstGeom prst="line">
              <a:avLst/>
            </a:prstGeom>
            <a:ln w="19050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7487DCD3-238C-42F1-B06D-52CDD61DA49D}"/>
                </a:ext>
              </a:extLst>
            </p:cNvPr>
            <p:cNvSpPr/>
            <p:nvPr/>
          </p:nvSpPr>
          <p:spPr>
            <a:xfrm>
              <a:off x="1368697" y="3195484"/>
              <a:ext cx="719137" cy="720725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400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4BC923A6-B608-43A4-A370-45A1FAD4EC92}"/>
                </a:ext>
              </a:extLst>
            </p:cNvPr>
            <p:cNvSpPr/>
            <p:nvPr/>
          </p:nvSpPr>
          <p:spPr>
            <a:xfrm>
              <a:off x="3024459" y="4708371"/>
              <a:ext cx="720725" cy="719138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  <a:prstDash val="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400"/>
            </a:p>
          </p:txBody>
        </p:sp>
        <p:cxnSp>
          <p:nvCxnSpPr>
            <p:cNvPr id="15" name="直线连接符 68">
              <a:extLst>
                <a:ext uri="{FF2B5EF4-FFF2-40B4-BE49-F238E27FC236}">
                  <a16:creationId xmlns:a16="http://schemas.microsoft.com/office/drawing/2014/main" id="{B18EC69F-F98F-4C5B-840C-FD2A28EAABB6}"/>
                </a:ext>
              </a:extLst>
            </p:cNvPr>
            <p:cNvCxnSpPr>
              <a:stCxn id="7" idx="5"/>
              <a:endCxn id="14" idx="0"/>
            </p:cNvCxnSpPr>
            <p:nvPr/>
          </p:nvCxnSpPr>
          <p:spPr>
            <a:xfrm>
              <a:off x="3043509" y="4438496"/>
              <a:ext cx="341313" cy="269875"/>
            </a:xfrm>
            <a:prstGeom prst="line">
              <a:avLst/>
            </a:prstGeom>
            <a:ln w="19050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2FC4731-060A-49A4-8C54-025DA39E3C52}"/>
                </a:ext>
              </a:extLst>
            </p:cNvPr>
            <p:cNvSpPr/>
            <p:nvPr/>
          </p:nvSpPr>
          <p:spPr>
            <a:xfrm>
              <a:off x="1630548" y="1916832"/>
              <a:ext cx="1147771" cy="7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2400" dirty="0">
                  <a:solidFill>
                    <a:schemeClr val="tx1"/>
                  </a:solidFill>
                </a:rPr>
                <a:t>X</a:t>
              </a:r>
              <a:endParaRPr kumimoji="1"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DE706E-F4E8-4D5D-978D-6ED718800F36}"/>
                </a:ext>
              </a:extLst>
            </p:cNvPr>
            <p:cNvSpPr/>
            <p:nvPr/>
          </p:nvSpPr>
          <p:spPr>
            <a:xfrm>
              <a:off x="2317938" y="3453546"/>
              <a:ext cx="1110925" cy="7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2400" dirty="0">
                  <a:solidFill>
                    <a:schemeClr val="tx1"/>
                  </a:solidFill>
                </a:rPr>
                <a:t>Y</a:t>
              </a:r>
              <a:endParaRPr kumimoji="1"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B7FD155-47FE-4504-B05F-BF17403E8E3A}"/>
                </a:ext>
              </a:extLst>
            </p:cNvPr>
            <p:cNvSpPr/>
            <p:nvPr/>
          </p:nvSpPr>
          <p:spPr>
            <a:xfrm>
              <a:off x="5732487" y="2547784"/>
              <a:ext cx="360363" cy="3603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F2E1B64-9DF7-42BD-A5DD-D0E24171B4DD}"/>
                </a:ext>
              </a:extLst>
            </p:cNvPr>
            <p:cNvSpPr/>
            <p:nvPr/>
          </p:nvSpPr>
          <p:spPr>
            <a:xfrm>
              <a:off x="6165875" y="4132109"/>
              <a:ext cx="358775" cy="3603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400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FFB0AAAA-0B3A-40A1-AC6D-879D4B96D464}"/>
                </a:ext>
              </a:extLst>
            </p:cNvPr>
            <p:cNvSpPr/>
            <p:nvPr/>
          </p:nvSpPr>
          <p:spPr>
            <a:xfrm>
              <a:off x="6669112" y="3124046"/>
              <a:ext cx="711200" cy="719138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400"/>
            </a:p>
          </p:txBody>
        </p:sp>
        <p:cxnSp>
          <p:nvCxnSpPr>
            <p:cNvPr id="21" name="直线连接符 10">
              <a:extLst>
                <a:ext uri="{FF2B5EF4-FFF2-40B4-BE49-F238E27FC236}">
                  <a16:creationId xmlns:a16="http://schemas.microsoft.com/office/drawing/2014/main" id="{096657F2-C104-4A6E-BDB2-93031E78CE63}"/>
                </a:ext>
              </a:extLst>
            </p:cNvPr>
            <p:cNvCxnSpPr>
              <a:stCxn id="20" idx="2"/>
              <a:endCxn id="19" idx="7"/>
            </p:cNvCxnSpPr>
            <p:nvPr/>
          </p:nvCxnSpPr>
          <p:spPr>
            <a:xfrm flipH="1">
              <a:off x="6472262" y="3843184"/>
              <a:ext cx="196850" cy="341312"/>
            </a:xfrm>
            <a:prstGeom prst="line">
              <a:avLst/>
            </a:prstGeom>
            <a:ln w="19050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1">
              <a:extLst>
                <a:ext uri="{FF2B5EF4-FFF2-40B4-BE49-F238E27FC236}">
                  <a16:creationId xmlns:a16="http://schemas.microsoft.com/office/drawing/2014/main" id="{7235E7ED-4650-4BB1-8C8C-F69B9981BA9E}"/>
                </a:ext>
              </a:extLst>
            </p:cNvPr>
            <p:cNvCxnSpPr>
              <a:stCxn id="18" idx="3"/>
              <a:endCxn id="25" idx="0"/>
            </p:cNvCxnSpPr>
            <p:nvPr/>
          </p:nvCxnSpPr>
          <p:spPr>
            <a:xfrm flipH="1">
              <a:off x="5156225" y="2854171"/>
              <a:ext cx="630237" cy="341313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4">
              <a:extLst>
                <a:ext uri="{FF2B5EF4-FFF2-40B4-BE49-F238E27FC236}">
                  <a16:creationId xmlns:a16="http://schemas.microsoft.com/office/drawing/2014/main" id="{0A376BB3-BD4E-4D21-9526-2BD5D8AA3C2C}"/>
                </a:ext>
              </a:extLst>
            </p:cNvPr>
            <p:cNvCxnSpPr>
              <a:stCxn id="18" idx="5"/>
              <a:endCxn id="20" idx="0"/>
            </p:cNvCxnSpPr>
            <p:nvPr/>
          </p:nvCxnSpPr>
          <p:spPr>
            <a:xfrm>
              <a:off x="6040462" y="2854171"/>
              <a:ext cx="628650" cy="26987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">
              <a:extLst>
                <a:ext uri="{FF2B5EF4-FFF2-40B4-BE49-F238E27FC236}">
                  <a16:creationId xmlns:a16="http://schemas.microsoft.com/office/drawing/2014/main" id="{0139EE7E-F680-4AAF-848E-40C33AB0AC46}"/>
                </a:ext>
              </a:extLst>
            </p:cNvPr>
            <p:cNvCxnSpPr>
              <a:stCxn id="18" idx="0"/>
            </p:cNvCxnSpPr>
            <p:nvPr/>
          </p:nvCxnSpPr>
          <p:spPr>
            <a:xfrm flipH="1" flipV="1">
              <a:off x="5876950" y="1971521"/>
              <a:ext cx="36512" cy="576263"/>
            </a:xfrm>
            <a:prstGeom prst="line">
              <a:avLst/>
            </a:prstGeom>
            <a:ln w="19050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4CED0B5E-BCA8-47E5-AFE5-B28A71C966F2}"/>
                </a:ext>
              </a:extLst>
            </p:cNvPr>
            <p:cNvSpPr/>
            <p:nvPr/>
          </p:nvSpPr>
          <p:spPr>
            <a:xfrm>
              <a:off x="4797450" y="3195484"/>
              <a:ext cx="719137" cy="720725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40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5F73DDB8-8940-48D3-812B-FCF97239168B}"/>
                </a:ext>
              </a:extLst>
            </p:cNvPr>
            <p:cNvSpPr/>
            <p:nvPr/>
          </p:nvSpPr>
          <p:spPr>
            <a:xfrm>
              <a:off x="6453212" y="4708371"/>
              <a:ext cx="720725" cy="719138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  <a:prstDash val="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400"/>
            </a:p>
          </p:txBody>
        </p:sp>
        <p:cxnSp>
          <p:nvCxnSpPr>
            <p:cNvPr id="27" name="直线连接符 68">
              <a:extLst>
                <a:ext uri="{FF2B5EF4-FFF2-40B4-BE49-F238E27FC236}">
                  <a16:creationId xmlns:a16="http://schemas.microsoft.com/office/drawing/2014/main" id="{22AF9DDA-920B-436D-88D3-066EFFCD5BE3}"/>
                </a:ext>
              </a:extLst>
            </p:cNvPr>
            <p:cNvCxnSpPr>
              <a:stCxn id="19" idx="5"/>
              <a:endCxn id="26" idx="0"/>
            </p:cNvCxnSpPr>
            <p:nvPr/>
          </p:nvCxnSpPr>
          <p:spPr>
            <a:xfrm>
              <a:off x="6472262" y="4438496"/>
              <a:ext cx="341313" cy="269875"/>
            </a:xfrm>
            <a:prstGeom prst="line">
              <a:avLst/>
            </a:prstGeom>
            <a:ln w="19050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46F24FE-9D48-49F1-BEB9-62F696DBDFF2}"/>
                </a:ext>
              </a:extLst>
            </p:cNvPr>
            <p:cNvSpPr/>
            <p:nvPr/>
          </p:nvSpPr>
          <p:spPr>
            <a:xfrm>
              <a:off x="5077721" y="1916832"/>
              <a:ext cx="1110925" cy="7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2400" dirty="0">
                  <a:solidFill>
                    <a:schemeClr val="tx1"/>
                  </a:solidFill>
                </a:rPr>
                <a:t>Y</a:t>
              </a:r>
              <a:endParaRPr kumimoji="1"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D6683BB-BC86-4AF8-83FD-B73FCC44272B}"/>
                </a:ext>
              </a:extLst>
            </p:cNvPr>
            <p:cNvSpPr/>
            <p:nvPr/>
          </p:nvSpPr>
          <p:spPr>
            <a:xfrm>
              <a:off x="3713177" y="4591807"/>
              <a:ext cx="3606817" cy="880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zh-CN" sz="1400" dirty="0">
                  <a:solidFill>
                    <a:srgbClr val="FF0000"/>
                  </a:solidFill>
                </a:rPr>
                <a:t>Now remove this node</a:t>
              </a:r>
              <a:endParaRPr kumimoji="1" lang="zh-CN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49F5671-3604-4CFC-9124-FBEA79AD5ADA}"/>
                </a:ext>
              </a:extLst>
            </p:cNvPr>
            <p:cNvCxnSpPr>
              <a:cxnSpLocks/>
              <a:stCxn id="29" idx="0"/>
              <a:endCxn id="19" idx="2"/>
            </p:cNvCxnSpPr>
            <p:nvPr/>
          </p:nvCxnSpPr>
          <p:spPr>
            <a:xfrm flipV="1">
              <a:off x="5516587" y="4312290"/>
              <a:ext cx="649288" cy="2795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9D44612-1CFC-40D3-94C3-09D80D1D1DF2}"/>
                </a:ext>
              </a:extLst>
            </p:cNvPr>
            <p:cNvSpPr/>
            <p:nvPr/>
          </p:nvSpPr>
          <p:spPr>
            <a:xfrm>
              <a:off x="5607686" y="3429000"/>
              <a:ext cx="1147771" cy="7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2400" dirty="0">
                  <a:solidFill>
                    <a:schemeClr val="tx1"/>
                  </a:solidFill>
                </a:rPr>
                <a:t>X</a:t>
              </a:r>
              <a:endParaRPr kumimoji="1" lang="zh-CN" alt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50988-F497-4FF2-BABA-2FDAF33F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Case 3.1: Red Sibling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B3AE3-160A-40A6-BBCE-483D3E2F5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Nodes:</a:t>
            </a:r>
          </a:p>
          <a:p>
            <a:pPr lvl="1"/>
            <a:r>
              <a:rPr lang="en-US" altLang="zh-CN" dirty="0"/>
              <a:t>Deleted node: X</a:t>
            </a:r>
          </a:p>
          <a:p>
            <a:pPr lvl="1"/>
            <a:r>
              <a:rPr lang="en-US" altLang="zh-CN" dirty="0"/>
              <a:t>X’s red sibling: C</a:t>
            </a:r>
          </a:p>
          <a:p>
            <a:pPr lvl="1"/>
            <a:r>
              <a:rPr lang="en-US" altLang="zh-CN" dirty="0"/>
              <a:t>Parent node: B</a:t>
            </a:r>
          </a:p>
          <a:p>
            <a:r>
              <a:rPr lang="en-US" altLang="zh-CN" dirty="0"/>
              <a:t>Solution: rotation</a:t>
            </a:r>
          </a:p>
          <a:p>
            <a:pPr lvl="1"/>
            <a:r>
              <a:rPr lang="en-US" altLang="zh-CN" dirty="0"/>
              <a:t>C becomes parent node</a:t>
            </a:r>
          </a:p>
          <a:p>
            <a:pPr lvl="1"/>
            <a:r>
              <a:rPr lang="en-US" altLang="zh-CN" dirty="0"/>
              <a:t>Mark C as </a:t>
            </a:r>
            <a:r>
              <a:rPr lang="en-US" altLang="zh-CN" dirty="0">
                <a:solidFill>
                  <a:srgbClr val="336699"/>
                </a:solidFill>
              </a:rPr>
              <a:t>black</a:t>
            </a:r>
          </a:p>
          <a:p>
            <a:pPr lvl="1"/>
            <a:r>
              <a:rPr lang="en-US" altLang="zh-CN" dirty="0"/>
              <a:t>Mark B as </a:t>
            </a:r>
            <a:r>
              <a:rPr lang="en-US" altLang="zh-CN" dirty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US" altLang="zh-CN" dirty="0"/>
              <a:t>Reduce to </a:t>
            </a:r>
            <a:r>
              <a:rPr lang="en-US" altLang="zh-CN" dirty="0">
                <a:solidFill>
                  <a:srgbClr val="0070C0"/>
                </a:solidFill>
              </a:rPr>
              <a:t>Case 3.2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0070C0"/>
                </a:solidFill>
              </a:rPr>
              <a:t>Case 3.3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2D335D-CDE3-4BE1-9225-1B155EB945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B5320717-3EBD-4C76-8D29-6660C7E64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7970" y="2314906"/>
            <a:ext cx="455613" cy="39696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F6C7FD31-BF98-4A65-A5ED-A54503792F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74957" y="3069144"/>
            <a:ext cx="360362" cy="4319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33" name="Oval 14">
            <a:extLst>
              <a:ext uri="{FF2B5EF4-FFF2-40B4-BE49-F238E27FC236}">
                <a16:creationId xmlns:a16="http://schemas.microsoft.com/office/drawing/2014/main" id="{2F236A0B-BCAF-4ACD-B7F7-D319984B0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157" y="2060848"/>
            <a:ext cx="404812" cy="396967"/>
          </a:xfrm>
          <a:prstGeom prst="ellipse">
            <a:avLst/>
          </a:prstGeom>
          <a:solidFill>
            <a:srgbClr val="BBE0E3">
              <a:lumMod val="90000"/>
            </a:srgbClr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lIns="54000" tIns="10800"/>
          <a:lstStyle/>
          <a:p>
            <a:pPr marL="0" marR="0" lvl="0" indent="0" algn="just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B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34" name="Oval 16">
            <a:extLst>
              <a:ext uri="{FF2B5EF4-FFF2-40B4-BE49-F238E27FC236}">
                <a16:creationId xmlns:a16="http://schemas.microsoft.com/office/drawing/2014/main" id="{AD64F6D8-5E86-4FD7-A221-83BA496BD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845" y="2708698"/>
            <a:ext cx="404813" cy="396967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微软雅黑"/>
              </a:rPr>
              <a:t>C</a:t>
            </a:r>
          </a:p>
        </p:txBody>
      </p:sp>
      <p:sp>
        <p:nvSpPr>
          <p:cNvPr id="35" name="Line 18">
            <a:extLst>
              <a:ext uri="{FF2B5EF4-FFF2-40B4-BE49-F238E27FC236}">
                <a16:creationId xmlns:a16="http://schemas.microsoft.com/office/drawing/2014/main" id="{E9570E8A-B730-4A63-A8EC-83E5A4AD7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4381" y="3105664"/>
            <a:ext cx="312739" cy="395379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36" name="Oval 20">
            <a:extLst>
              <a:ext uri="{FF2B5EF4-FFF2-40B4-BE49-F238E27FC236}">
                <a16:creationId xmlns:a16="http://schemas.microsoft.com/office/drawing/2014/main" id="{A149F8F0-5769-447C-A42B-D33BE8C7B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3882" y="2637244"/>
            <a:ext cx="404812" cy="396967"/>
          </a:xfrm>
          <a:prstGeom prst="ellipse">
            <a:avLst/>
          </a:prstGeom>
          <a:solidFill>
            <a:srgbClr val="00CC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lIns="54000" tIns="10800"/>
          <a:lstStyle/>
          <a:p>
            <a:pPr algn="just"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  <a:ea typeface="微软雅黑"/>
              </a:rPr>
              <a:t>X</a:t>
            </a:r>
            <a:endParaRPr lang="en-US" altLang="zh-CN" sz="1800" b="1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6AB14380-22E8-4626-A7CB-E4073879C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9957" y="3607431"/>
            <a:ext cx="342900" cy="296932"/>
          </a:xfrm>
          <a:prstGeom prst="rect">
            <a:avLst/>
          </a:prstGeom>
          <a:solidFill>
            <a:srgbClr val="FFFFFF">
              <a:alpha val="0"/>
            </a:srgbClr>
          </a:solidFill>
          <a:ln w="31750">
            <a:noFill/>
            <a:miter lim="800000"/>
            <a:headEnd/>
            <a:tailEnd/>
          </a:ln>
        </p:spPr>
        <p:txBody>
          <a:bodyPr/>
          <a:lstStyle/>
          <a:p>
            <a:pPr algn="just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β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A05C8820-DA60-436C-8FCC-49CC82C35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7620" y="3612194"/>
            <a:ext cx="341313" cy="296931"/>
          </a:xfrm>
          <a:prstGeom prst="rect">
            <a:avLst/>
          </a:prstGeom>
          <a:solidFill>
            <a:srgbClr val="FFFFFF">
              <a:alpha val="0"/>
            </a:srgbClr>
          </a:solidFill>
          <a:ln w="31750">
            <a:noFill/>
            <a:miter lim="800000"/>
            <a:headEnd/>
            <a:tailEnd/>
          </a:ln>
        </p:spPr>
        <p:txBody>
          <a:bodyPr/>
          <a:lstStyle/>
          <a:p>
            <a:pPr algn="just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α</a:t>
            </a:r>
          </a:p>
        </p:txBody>
      </p:sp>
      <p:sp>
        <p:nvSpPr>
          <p:cNvPr id="39" name="Oval 23">
            <a:extLst>
              <a:ext uri="{FF2B5EF4-FFF2-40B4-BE49-F238E27FC236}">
                <a16:creationId xmlns:a16="http://schemas.microsoft.com/office/drawing/2014/main" id="{757CB338-1A98-4565-82D9-949AF0D48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7619" y="3480401"/>
            <a:ext cx="431800" cy="719305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54000" tIns="10800"/>
          <a:lstStyle/>
          <a:p>
            <a:pPr algn="just"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 b="1">
              <a:solidFill>
                <a:srgbClr val="FFFFFF"/>
              </a:solidFill>
              <a:latin typeface="Lucida Fax"/>
              <a:ea typeface="微软雅黑"/>
            </a:endParaRPr>
          </a:p>
        </p:txBody>
      </p:sp>
      <p:sp>
        <p:nvSpPr>
          <p:cNvPr id="40" name="Oval 26">
            <a:extLst>
              <a:ext uri="{FF2B5EF4-FFF2-40B4-BE49-F238E27FC236}">
                <a16:creationId xmlns:a16="http://schemas.microsoft.com/office/drawing/2014/main" id="{2837DE31-AC61-4B8F-873D-3ED12176F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657" y="3464522"/>
            <a:ext cx="431800" cy="719305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54000" tIns="10800"/>
          <a:lstStyle/>
          <a:p>
            <a:pPr algn="just"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 b="1">
              <a:solidFill>
                <a:srgbClr val="FFFFFF"/>
              </a:solidFill>
              <a:latin typeface="Lucida Fax"/>
              <a:ea typeface="微软雅黑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AFEDC8-F56F-4BD5-9D8E-A92E0309DFDA}"/>
              </a:ext>
            </a:extLst>
          </p:cNvPr>
          <p:cNvGrpSpPr>
            <a:grpSpLocks/>
          </p:cNvGrpSpPr>
          <p:nvPr/>
        </p:nvGrpSpPr>
        <p:grpSpPr bwMode="auto">
          <a:xfrm>
            <a:off x="9867370" y="2060848"/>
            <a:ext cx="1700213" cy="2126155"/>
            <a:chOff x="3714" y="2446"/>
            <a:chExt cx="1071" cy="1339"/>
          </a:xfrm>
        </p:grpSpPr>
        <p:sp>
          <p:nvSpPr>
            <p:cNvPr id="42" name="Oval 6">
              <a:extLst>
                <a:ext uri="{FF2B5EF4-FFF2-40B4-BE49-F238E27FC236}">
                  <a16:creationId xmlns:a16="http://schemas.microsoft.com/office/drawing/2014/main" id="{6CCFA4FC-0313-4CAC-BD3D-2DA408692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3263"/>
              <a:ext cx="255" cy="250"/>
            </a:xfrm>
            <a:prstGeom prst="ellipse">
              <a:avLst/>
            </a:prstGeom>
            <a:solidFill>
              <a:srgbClr val="00CCFF"/>
            </a:solidFill>
            <a:ln w="31750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54000" tIns="10800"/>
            <a:lstStyle/>
            <a:p>
              <a:pPr marL="0" marR="0" lvl="0" indent="0" algn="just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/>
                </a:rPr>
                <a:t>X</a:t>
              </a:r>
            </a:p>
          </p:txBody>
        </p:sp>
        <p:sp>
          <p:nvSpPr>
            <p:cNvPr id="43" name="Line 7">
              <a:extLst>
                <a:ext uri="{FF2B5EF4-FFF2-40B4-BE49-F238E27FC236}">
                  <a16:creationId xmlns:a16="http://schemas.microsoft.com/office/drawing/2014/main" id="{B0C07682-BC74-4BB1-A110-60340ECC5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1" y="2673"/>
              <a:ext cx="136" cy="18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44" name="Line 8">
              <a:extLst>
                <a:ext uri="{FF2B5EF4-FFF2-40B4-BE49-F238E27FC236}">
                  <a16:creationId xmlns:a16="http://schemas.microsoft.com/office/drawing/2014/main" id="{4809EE98-3E61-4BD9-AF2A-3EE80C8184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8" y="3036"/>
              <a:ext cx="182" cy="227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45" name="Line 9">
              <a:extLst>
                <a:ext uri="{FF2B5EF4-FFF2-40B4-BE49-F238E27FC236}">
                  <a16:creationId xmlns:a16="http://schemas.microsoft.com/office/drawing/2014/main" id="{B7874B41-A1D2-4BF2-A527-1FE1D642A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2673"/>
              <a:ext cx="181" cy="227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17BA9D8A-C101-4FDE-96DF-AF36B1BDA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854"/>
              <a:ext cx="255" cy="250"/>
            </a:xfrm>
            <a:prstGeom prst="ellipse">
              <a:avLst/>
            </a:prstGeom>
            <a:solidFill>
              <a:srgbClr val="FFCC00"/>
            </a:solidFill>
            <a:ln w="317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微软雅黑"/>
                </a:rPr>
                <a:t>B</a:t>
              </a:r>
            </a:p>
          </p:txBody>
        </p:sp>
        <p:sp>
          <p:nvSpPr>
            <p:cNvPr id="47" name="Oval 15">
              <a:extLst>
                <a:ext uri="{FF2B5EF4-FFF2-40B4-BE49-F238E27FC236}">
                  <a16:creationId xmlns:a16="http://schemas.microsoft.com/office/drawing/2014/main" id="{CE4C0412-F026-402A-B474-0162A8238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446"/>
              <a:ext cx="255" cy="250"/>
            </a:xfrm>
            <a:prstGeom prst="ellipse">
              <a:avLst/>
            </a:prstGeom>
            <a:solidFill>
              <a:srgbClr val="BBE0E3"/>
            </a:solidFill>
            <a:ln w="317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/>
                </a:rPr>
                <a:t>C</a:t>
              </a:r>
            </a:p>
          </p:txBody>
        </p:sp>
        <p:sp>
          <p:nvSpPr>
            <p:cNvPr id="48" name="Line 19">
              <a:extLst>
                <a:ext uri="{FF2B5EF4-FFF2-40B4-BE49-F238E27FC236}">
                  <a16:creationId xmlns:a16="http://schemas.microsoft.com/office/drawing/2014/main" id="{D761457E-D606-45B0-A03F-F4031D59A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0" y="3073"/>
              <a:ext cx="181" cy="27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49" name="Text Box 24">
              <a:extLst>
                <a:ext uri="{FF2B5EF4-FFF2-40B4-BE49-F238E27FC236}">
                  <a16:creationId xmlns:a16="http://schemas.microsoft.com/office/drawing/2014/main" id="{67AAD8BC-8F9B-449B-9099-DF883BBC3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3415"/>
              <a:ext cx="215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微软雅黑"/>
                </a:rPr>
                <a:t>α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0" name="Oval 25">
              <a:extLst>
                <a:ext uri="{FF2B5EF4-FFF2-40B4-BE49-F238E27FC236}">
                  <a16:creationId xmlns:a16="http://schemas.microsoft.com/office/drawing/2014/main" id="{6EE7ABA1-8A56-4FEF-9A1D-1FDD075A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3332"/>
              <a:ext cx="272" cy="453"/>
            </a:xfrm>
            <a:prstGeom prst="ellips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lIns="54000" tIns="10800"/>
            <a:lstStyle/>
            <a:p>
              <a:pPr marL="0" marR="0" lvl="0" indent="0" algn="just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1" name="Oval 27">
              <a:extLst>
                <a:ext uri="{FF2B5EF4-FFF2-40B4-BE49-F238E27FC236}">
                  <a16:creationId xmlns:a16="http://schemas.microsoft.com/office/drawing/2014/main" id="{2B147200-2A2A-45F8-AB4C-F52C4DADD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2900"/>
              <a:ext cx="272" cy="453"/>
            </a:xfrm>
            <a:prstGeom prst="ellips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lIns="54000" tIns="10800"/>
            <a:lstStyle/>
            <a:p>
              <a:pPr marL="0" marR="0" lvl="0" indent="0" algn="just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2" name="Text Box 28">
              <a:extLst>
                <a:ext uri="{FF2B5EF4-FFF2-40B4-BE49-F238E27FC236}">
                  <a16:creationId xmlns:a16="http://schemas.microsoft.com/office/drawing/2014/main" id="{8CC447E3-8E1E-43AB-B344-AEAA138ED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2990"/>
              <a:ext cx="216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微软雅黑"/>
                </a:rPr>
                <a:t>β</a:t>
              </a:r>
            </a:p>
          </p:txBody>
        </p:sp>
      </p:grpSp>
      <p:cxnSp>
        <p:nvCxnSpPr>
          <p:cNvPr id="53" name="AutoShape 38">
            <a:extLst>
              <a:ext uri="{FF2B5EF4-FFF2-40B4-BE49-F238E27FC236}">
                <a16:creationId xmlns:a16="http://schemas.microsoft.com/office/drawing/2014/main" id="{B09D3760-19DC-487E-B1BF-46B07F57316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32019" y="2397476"/>
            <a:ext cx="261938" cy="296932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</p:cxnSp>
      <p:sp>
        <p:nvSpPr>
          <p:cNvPr id="54" name="AutoShape 39">
            <a:extLst>
              <a:ext uri="{FF2B5EF4-FFF2-40B4-BE49-F238E27FC236}">
                <a16:creationId xmlns:a16="http://schemas.microsoft.com/office/drawing/2014/main" id="{A804F6B2-E882-4BA1-9E04-1EC4FAB99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194" y="2954817"/>
            <a:ext cx="533400" cy="381088"/>
          </a:xfrm>
          <a:prstGeom prst="rightArrow">
            <a:avLst>
              <a:gd name="adj1" fmla="val 50000"/>
              <a:gd name="adj2" fmla="val 35000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:a16="http://schemas.microsoft.com/office/drawing/2014/main" id="{34CF2E11-DF64-4DE1-A87F-44BD0ABC4321}"/>
              </a:ext>
            </a:extLst>
          </p:cNvPr>
          <p:cNvSpPr>
            <a:spLocks/>
          </p:cNvSpPr>
          <p:nvPr/>
        </p:nvSpPr>
        <p:spPr bwMode="auto">
          <a:xfrm>
            <a:off x="10056282" y="1678172"/>
            <a:ext cx="1300162" cy="1714897"/>
          </a:xfrm>
          <a:custGeom>
            <a:avLst/>
            <a:gdLst>
              <a:gd name="T0" fmla="*/ 2147483647 w 1071"/>
              <a:gd name="T1" fmla="*/ 2147483647 h 865"/>
              <a:gd name="T2" fmla="*/ 2147483647 w 1071"/>
              <a:gd name="T3" fmla="*/ 2147483647 h 865"/>
              <a:gd name="T4" fmla="*/ 2147483647 w 1071"/>
              <a:gd name="T5" fmla="*/ 2147483647 h 865"/>
              <a:gd name="T6" fmla="*/ 2147483647 w 1071"/>
              <a:gd name="T7" fmla="*/ 2147483647 h 865"/>
              <a:gd name="T8" fmla="*/ 2147483647 w 1071"/>
              <a:gd name="T9" fmla="*/ 2147483647 h 865"/>
              <a:gd name="T10" fmla="*/ 2147483647 w 1071"/>
              <a:gd name="T11" fmla="*/ 2147483647 h 865"/>
              <a:gd name="T12" fmla="*/ 2147483647 w 1071"/>
              <a:gd name="T13" fmla="*/ 2147483647 h 8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71"/>
              <a:gd name="T22" fmla="*/ 0 h 865"/>
              <a:gd name="T23" fmla="*/ 1071 w 1071"/>
              <a:gd name="T24" fmla="*/ 865 h 8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71" h="865">
                <a:moveTo>
                  <a:pt x="808" y="9"/>
                </a:moveTo>
                <a:cubicBezTo>
                  <a:pt x="925" y="0"/>
                  <a:pt x="1071" y="142"/>
                  <a:pt x="1042" y="231"/>
                </a:cubicBezTo>
                <a:cubicBezTo>
                  <a:pt x="1013" y="320"/>
                  <a:pt x="735" y="446"/>
                  <a:pt x="634" y="543"/>
                </a:cubicBezTo>
                <a:cubicBezTo>
                  <a:pt x="533" y="640"/>
                  <a:pt x="539" y="774"/>
                  <a:pt x="436" y="813"/>
                </a:cubicBezTo>
                <a:cubicBezTo>
                  <a:pt x="333" y="852"/>
                  <a:pt x="32" y="865"/>
                  <a:pt x="16" y="777"/>
                </a:cubicBezTo>
                <a:cubicBezTo>
                  <a:pt x="0" y="689"/>
                  <a:pt x="208" y="413"/>
                  <a:pt x="340" y="285"/>
                </a:cubicBezTo>
                <a:cubicBezTo>
                  <a:pt x="472" y="157"/>
                  <a:pt x="691" y="18"/>
                  <a:pt x="808" y="9"/>
                </a:cubicBezTo>
                <a:close/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56" name="Freeform 41">
            <a:extLst>
              <a:ext uri="{FF2B5EF4-FFF2-40B4-BE49-F238E27FC236}">
                <a16:creationId xmlns:a16="http://schemas.microsoft.com/office/drawing/2014/main" id="{D2731D67-3679-4960-9250-589B0F7476BA}"/>
              </a:ext>
            </a:extLst>
          </p:cNvPr>
          <p:cNvSpPr>
            <a:spLocks/>
          </p:cNvSpPr>
          <p:nvPr/>
        </p:nvSpPr>
        <p:spPr bwMode="auto">
          <a:xfrm flipH="1">
            <a:off x="6481232" y="1908412"/>
            <a:ext cx="1485900" cy="1513238"/>
          </a:xfrm>
          <a:custGeom>
            <a:avLst/>
            <a:gdLst>
              <a:gd name="T0" fmla="*/ 2147483647 w 1071"/>
              <a:gd name="T1" fmla="*/ 2147483647 h 865"/>
              <a:gd name="T2" fmla="*/ 2147483647 w 1071"/>
              <a:gd name="T3" fmla="*/ 2147483647 h 865"/>
              <a:gd name="T4" fmla="*/ 2147483647 w 1071"/>
              <a:gd name="T5" fmla="*/ 2147483647 h 865"/>
              <a:gd name="T6" fmla="*/ 2147483647 w 1071"/>
              <a:gd name="T7" fmla="*/ 2147483647 h 865"/>
              <a:gd name="T8" fmla="*/ 2147483647 w 1071"/>
              <a:gd name="T9" fmla="*/ 2147483647 h 865"/>
              <a:gd name="T10" fmla="*/ 2147483647 w 1071"/>
              <a:gd name="T11" fmla="*/ 2147483647 h 865"/>
              <a:gd name="T12" fmla="*/ 2147483647 w 1071"/>
              <a:gd name="T13" fmla="*/ 2147483647 h 8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71"/>
              <a:gd name="T22" fmla="*/ 0 h 865"/>
              <a:gd name="T23" fmla="*/ 1071 w 1071"/>
              <a:gd name="T24" fmla="*/ 865 h 8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71" h="865">
                <a:moveTo>
                  <a:pt x="808" y="9"/>
                </a:moveTo>
                <a:cubicBezTo>
                  <a:pt x="925" y="0"/>
                  <a:pt x="1071" y="142"/>
                  <a:pt x="1042" y="231"/>
                </a:cubicBezTo>
                <a:cubicBezTo>
                  <a:pt x="1013" y="320"/>
                  <a:pt x="735" y="446"/>
                  <a:pt x="634" y="543"/>
                </a:cubicBezTo>
                <a:cubicBezTo>
                  <a:pt x="533" y="640"/>
                  <a:pt x="539" y="774"/>
                  <a:pt x="436" y="813"/>
                </a:cubicBezTo>
                <a:cubicBezTo>
                  <a:pt x="333" y="852"/>
                  <a:pt x="32" y="865"/>
                  <a:pt x="16" y="777"/>
                </a:cubicBezTo>
                <a:cubicBezTo>
                  <a:pt x="0" y="689"/>
                  <a:pt x="208" y="413"/>
                  <a:pt x="340" y="285"/>
                </a:cubicBezTo>
                <a:cubicBezTo>
                  <a:pt x="472" y="157"/>
                  <a:pt x="691" y="18"/>
                  <a:pt x="808" y="9"/>
                </a:cubicBezTo>
                <a:close/>
              </a:path>
            </a:pathLst>
          </a:custGeom>
          <a:noFill/>
          <a:ln w="317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57" name="Text Box 15">
            <a:extLst>
              <a:ext uri="{FF2B5EF4-FFF2-40B4-BE49-F238E27FC236}">
                <a16:creationId xmlns:a16="http://schemas.microsoft.com/office/drawing/2014/main" id="{EB2822BE-960A-4D60-A706-D1475894A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153" y="2565646"/>
            <a:ext cx="1464192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8" name="Text Box 15">
            <a:extLst>
              <a:ext uri="{FF2B5EF4-FFF2-40B4-BE49-F238E27FC236}">
                <a16:creationId xmlns:a16="http://schemas.microsoft.com/office/drawing/2014/main" id="{E45378FE-994F-407B-B9C2-CAAF1540E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7060" y="3421383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9" name="Text Box 15">
            <a:extLst>
              <a:ext uri="{FF2B5EF4-FFF2-40B4-BE49-F238E27FC236}">
                <a16:creationId xmlns:a16="http://schemas.microsoft.com/office/drawing/2014/main" id="{573A12FB-4F9D-4816-8C0D-C6F4E0DC7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539" y="3793018"/>
            <a:ext cx="1717130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</a:t>
            </a:r>
          </a:p>
        </p:txBody>
      </p:sp>
      <p:sp>
        <p:nvSpPr>
          <p:cNvPr id="60" name="Text Box 15">
            <a:extLst>
              <a:ext uri="{FF2B5EF4-FFF2-40B4-BE49-F238E27FC236}">
                <a16:creationId xmlns:a16="http://schemas.microsoft.com/office/drawing/2014/main" id="{A17FF9FF-012D-4425-9A2F-00A303594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9761" y="3978310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61" name="Text Box 15">
            <a:extLst>
              <a:ext uri="{FF2B5EF4-FFF2-40B4-BE49-F238E27FC236}">
                <a16:creationId xmlns:a16="http://schemas.microsoft.com/office/drawing/2014/main" id="{9BC8ADA7-AD2F-4DF5-AC43-1D8C6C132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3581" y="3283238"/>
            <a:ext cx="1528220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62" name="Text Box 15">
            <a:extLst>
              <a:ext uri="{FF2B5EF4-FFF2-40B4-BE49-F238E27FC236}">
                <a16:creationId xmlns:a16="http://schemas.microsoft.com/office/drawing/2014/main" id="{FA571373-E48B-45BD-8350-9A51A7F3B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669" y="2473372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685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4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945CD-D9E4-4F2F-924C-FA36215B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Delete Case 3.2: Black Sibling and No Red Nephew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16AB2-59E1-41E4-9090-55415F4E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Nodes:</a:t>
            </a:r>
          </a:p>
          <a:p>
            <a:pPr lvl="1"/>
            <a:r>
              <a:rPr lang="en-US" altLang="zh-CN" dirty="0"/>
              <a:t>Deleted node: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</a:p>
          <a:p>
            <a:pPr lvl="1"/>
            <a:r>
              <a:rPr lang="en-US" altLang="zh-CN" dirty="0"/>
              <a:t>X’s black sibling: </a:t>
            </a:r>
            <a:r>
              <a:rPr lang="en-US" altLang="zh-CN" dirty="0">
                <a:solidFill>
                  <a:srgbClr val="0070C0"/>
                </a:solidFill>
              </a:rPr>
              <a:t>C</a:t>
            </a:r>
          </a:p>
          <a:p>
            <a:pPr lvl="1"/>
            <a:r>
              <a:rPr lang="en-US" altLang="zh-CN" dirty="0"/>
              <a:t>Parent node: </a:t>
            </a:r>
            <a:r>
              <a:rPr lang="en-US" altLang="zh-CN" dirty="0">
                <a:solidFill>
                  <a:srgbClr val="0070C0"/>
                </a:solidFill>
              </a:rPr>
              <a:t>B</a:t>
            </a:r>
          </a:p>
          <a:p>
            <a:r>
              <a:rPr lang="en-US" altLang="zh-CN" dirty="0"/>
              <a:t>Solution: switch color</a:t>
            </a:r>
          </a:p>
          <a:p>
            <a:pPr lvl="1"/>
            <a:r>
              <a:rPr lang="en-US" altLang="zh-CN" dirty="0"/>
              <a:t>Mark </a:t>
            </a:r>
            <a:r>
              <a:rPr lang="en-US" altLang="zh-CN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 as </a:t>
            </a:r>
            <a:r>
              <a:rPr lang="en-US" altLang="zh-CN" dirty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US" altLang="zh-CN" dirty="0"/>
              <a:t>Mark </a:t>
            </a:r>
            <a:r>
              <a:rPr lang="en-US" altLang="zh-CN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 as </a:t>
            </a:r>
            <a:r>
              <a:rPr lang="en-US" altLang="zh-CN" dirty="0">
                <a:solidFill>
                  <a:srgbClr val="336699"/>
                </a:solidFill>
              </a:rPr>
              <a:t>black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 is </a:t>
            </a:r>
            <a:r>
              <a:rPr lang="en-US" altLang="zh-CN" dirty="0">
                <a:solidFill>
                  <a:srgbClr val="FF0000"/>
                </a:solidFill>
              </a:rPr>
              <a:t>red</a:t>
            </a:r>
            <a:r>
              <a:rPr lang="en-US" altLang="zh-CN" dirty="0"/>
              <a:t> before switching</a:t>
            </a:r>
          </a:p>
          <a:p>
            <a:pPr lvl="2"/>
            <a:r>
              <a:rPr lang="en-US" altLang="zh-CN" dirty="0"/>
              <a:t>The rank of B’s ancestors remain, can stop</a:t>
            </a:r>
          </a:p>
          <a:p>
            <a:pPr lvl="1"/>
            <a:r>
              <a:rPr lang="en-US" altLang="zh-CN" dirty="0"/>
              <a:t>Otherwise</a:t>
            </a:r>
          </a:p>
          <a:p>
            <a:pPr lvl="2"/>
            <a:r>
              <a:rPr lang="en-US" altLang="zh-CN" dirty="0"/>
              <a:t>Need further check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4467F1-740C-4040-A454-22EBE2E120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6" name="Line 5">
            <a:extLst>
              <a:ext uri="{FF2B5EF4-FFF2-40B4-BE49-F238E27FC236}">
                <a16:creationId xmlns:a16="http://schemas.microsoft.com/office/drawing/2014/main" id="{5D0B2A09-3F23-451E-84FF-71E556FB9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2347" y="1738843"/>
            <a:ext cx="455612" cy="39696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27" name="Line 9">
            <a:extLst>
              <a:ext uri="{FF2B5EF4-FFF2-40B4-BE49-F238E27FC236}">
                <a16:creationId xmlns:a16="http://schemas.microsoft.com/office/drawing/2014/main" id="{A4F10535-3367-4383-A48B-BA8603E521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9335" y="2493079"/>
            <a:ext cx="360363" cy="4319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28" name="Oval 11">
            <a:extLst>
              <a:ext uri="{FF2B5EF4-FFF2-40B4-BE49-F238E27FC236}">
                <a16:creationId xmlns:a16="http://schemas.microsoft.com/office/drawing/2014/main" id="{43CB127F-1238-4971-B6B9-48ACA904E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535" y="1484784"/>
            <a:ext cx="404813" cy="396967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54000" tIns="10800"/>
          <a:lstStyle/>
          <a:p>
            <a:pPr algn="just"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Lucida Fax"/>
                <a:ea typeface="微软雅黑"/>
              </a:rPr>
              <a:t>B</a:t>
            </a:r>
          </a:p>
        </p:txBody>
      </p:sp>
      <p:sp>
        <p:nvSpPr>
          <p:cNvPr id="29" name="Line 15">
            <a:extLst>
              <a:ext uri="{FF2B5EF4-FFF2-40B4-BE49-F238E27FC236}">
                <a16:creationId xmlns:a16="http://schemas.microsoft.com/office/drawing/2014/main" id="{84D4B370-542F-44F6-A377-C663B5256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573" y="2493080"/>
            <a:ext cx="288925" cy="50494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30" name="Oval 16">
            <a:extLst>
              <a:ext uri="{FF2B5EF4-FFF2-40B4-BE49-F238E27FC236}">
                <a16:creationId xmlns:a16="http://schemas.microsoft.com/office/drawing/2014/main" id="{6B23B567-CC40-4E78-8DEE-376ECD098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572" y="2027835"/>
            <a:ext cx="404812" cy="396967"/>
          </a:xfrm>
          <a:prstGeom prst="ellipse">
            <a:avLst/>
          </a:prstGeom>
          <a:solidFill>
            <a:srgbClr val="00CCFF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lIns="54000" tIns="10800"/>
          <a:lstStyle/>
          <a:p>
            <a:pPr algn="just"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  <a:ea typeface="微软雅黑"/>
              </a:rPr>
              <a:t>X</a:t>
            </a:r>
          </a:p>
        </p:txBody>
      </p:sp>
      <p:sp>
        <p:nvSpPr>
          <p:cNvPr id="31" name="Oval 18">
            <a:extLst>
              <a:ext uri="{FF2B5EF4-FFF2-40B4-BE49-F238E27FC236}">
                <a16:creationId xmlns:a16="http://schemas.microsoft.com/office/drawing/2014/main" id="{B03550D8-E820-485A-BA13-DD948A68C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034" y="2924980"/>
            <a:ext cx="404813" cy="396967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E</a:t>
            </a:r>
          </a:p>
        </p:txBody>
      </p:sp>
      <p:sp>
        <p:nvSpPr>
          <p:cNvPr id="32" name="Oval 19">
            <a:extLst>
              <a:ext uri="{FF2B5EF4-FFF2-40B4-BE49-F238E27FC236}">
                <a16:creationId xmlns:a16="http://schemas.microsoft.com/office/drawing/2014/main" id="{627B2761-E043-411E-887E-4A3461ADE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435" y="2924980"/>
            <a:ext cx="404813" cy="396967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D</a:t>
            </a:r>
          </a:p>
        </p:txBody>
      </p:sp>
      <p:sp>
        <p:nvSpPr>
          <p:cNvPr id="33" name="Oval 20">
            <a:extLst>
              <a:ext uri="{FF2B5EF4-FFF2-40B4-BE49-F238E27FC236}">
                <a16:creationId xmlns:a16="http://schemas.microsoft.com/office/drawing/2014/main" id="{325ED012-8051-49DB-AE15-9C6A91D74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235" y="2132634"/>
            <a:ext cx="404813" cy="396967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C</a:t>
            </a:r>
          </a:p>
        </p:txBody>
      </p:sp>
      <p:grpSp>
        <p:nvGrpSpPr>
          <p:cNvPr id="34" name="Group 39">
            <a:extLst>
              <a:ext uri="{FF2B5EF4-FFF2-40B4-BE49-F238E27FC236}">
                <a16:creationId xmlns:a16="http://schemas.microsoft.com/office/drawing/2014/main" id="{48F72C59-F1C6-4BFD-ACBD-4ABC04F1B983}"/>
              </a:ext>
            </a:extLst>
          </p:cNvPr>
          <p:cNvGrpSpPr>
            <a:grpSpLocks/>
          </p:cNvGrpSpPr>
          <p:nvPr/>
        </p:nvGrpSpPr>
        <p:grpSpPr bwMode="auto">
          <a:xfrm>
            <a:off x="8025144" y="1493130"/>
            <a:ext cx="1844675" cy="1694254"/>
            <a:chOff x="3424" y="2727"/>
            <a:chExt cx="1162" cy="1067"/>
          </a:xfrm>
        </p:grpSpPr>
        <p:sp>
          <p:nvSpPr>
            <p:cNvPr id="35" name="Line 6">
              <a:extLst>
                <a:ext uri="{FF2B5EF4-FFF2-40B4-BE49-F238E27FC236}">
                  <a16:creationId xmlns:a16="http://schemas.microsoft.com/office/drawing/2014/main" id="{4B59E9E6-FA50-4052-AFA4-B1DC3B842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6" y="2954"/>
              <a:ext cx="136" cy="18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36" name="Line 7">
              <a:extLst>
                <a:ext uri="{FF2B5EF4-FFF2-40B4-BE49-F238E27FC236}">
                  <a16:creationId xmlns:a16="http://schemas.microsoft.com/office/drawing/2014/main" id="{773C6DFD-CD04-4380-AA8F-51EBA32A2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954"/>
              <a:ext cx="181" cy="227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CEBC66D6-F72E-426B-829C-AFBCA9953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727"/>
              <a:ext cx="255" cy="250"/>
            </a:xfrm>
            <a:prstGeom prst="ellipse">
              <a:avLst/>
            </a:prstGeom>
            <a:solidFill>
              <a:srgbClr val="BBE0E3"/>
            </a:solidFill>
            <a:ln w="31750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54000" tIns="10800"/>
            <a:lstStyle/>
            <a:p>
              <a:pPr marL="0" marR="0" lvl="0" indent="0" algn="just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B</a:t>
              </a:r>
            </a:p>
          </p:txBody>
        </p:sp>
        <p:sp>
          <p:nvSpPr>
            <p:cNvPr id="38" name="Oval 13">
              <a:extLst>
                <a:ext uri="{FF2B5EF4-FFF2-40B4-BE49-F238E27FC236}">
                  <a16:creationId xmlns:a16="http://schemas.microsoft.com/office/drawing/2014/main" id="{CC9505DA-DB0B-4E7A-B8E1-E0A1906A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135"/>
              <a:ext cx="255" cy="250"/>
            </a:xfrm>
            <a:prstGeom prst="ellipse">
              <a:avLst/>
            </a:prstGeom>
            <a:solidFill>
              <a:srgbClr val="FFCC00"/>
            </a:solidFill>
            <a:ln w="317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微软雅黑"/>
                </a:rPr>
                <a:t>C</a:t>
              </a:r>
            </a:p>
          </p:txBody>
        </p:sp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BD3E1A0C-0E33-4C06-B377-0674B3BC2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3544"/>
              <a:ext cx="255" cy="250"/>
            </a:xfrm>
            <a:prstGeom prst="ellipse">
              <a:avLst/>
            </a:prstGeom>
            <a:solidFill>
              <a:srgbClr val="BBE0E3"/>
            </a:solidFill>
            <a:ln w="317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/>
                </a:rPr>
                <a:t>E</a:t>
              </a:r>
            </a:p>
          </p:txBody>
        </p:sp>
        <p:sp>
          <p:nvSpPr>
            <p:cNvPr id="40" name="Oval 21">
              <a:extLst>
                <a:ext uri="{FF2B5EF4-FFF2-40B4-BE49-F238E27FC236}">
                  <a16:creationId xmlns:a16="http://schemas.microsoft.com/office/drawing/2014/main" id="{C754FC5A-2D77-449D-A533-E1536B9FB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544"/>
              <a:ext cx="255" cy="250"/>
            </a:xfrm>
            <a:prstGeom prst="ellipse">
              <a:avLst/>
            </a:prstGeom>
            <a:solidFill>
              <a:srgbClr val="BBE0E3"/>
            </a:solidFill>
            <a:ln w="317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/>
                </a:rPr>
                <a:t>D</a:t>
              </a:r>
            </a:p>
          </p:txBody>
        </p:sp>
        <p:sp>
          <p:nvSpPr>
            <p:cNvPr id="41" name="Line 22">
              <a:extLst>
                <a:ext uri="{FF2B5EF4-FFF2-40B4-BE49-F238E27FC236}">
                  <a16:creationId xmlns:a16="http://schemas.microsoft.com/office/drawing/2014/main" id="{5B192A4E-138C-4A8B-A4B4-B1E4EFB57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8" y="3341"/>
              <a:ext cx="181" cy="20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42" name="Line 23">
              <a:extLst>
                <a:ext uri="{FF2B5EF4-FFF2-40B4-BE49-F238E27FC236}">
                  <a16:creationId xmlns:a16="http://schemas.microsoft.com/office/drawing/2014/main" id="{5104456B-8434-468E-B14B-D7359FC9D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3349"/>
              <a:ext cx="217" cy="19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43" name="Oval 24">
              <a:extLst>
                <a:ext uri="{FF2B5EF4-FFF2-40B4-BE49-F238E27FC236}">
                  <a16:creationId xmlns:a16="http://schemas.microsoft.com/office/drawing/2014/main" id="{2E6D5CE9-5CDC-441C-B1A2-C0CAA3A2B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135"/>
              <a:ext cx="255" cy="250"/>
            </a:xfrm>
            <a:prstGeom prst="ellipse">
              <a:avLst/>
            </a:prstGeom>
            <a:solidFill>
              <a:srgbClr val="BBE0E3"/>
            </a:solidFill>
            <a:ln w="317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/>
                </a:rPr>
                <a:t>X</a:t>
              </a:r>
            </a:p>
          </p:txBody>
        </p:sp>
      </p:grpSp>
      <p:sp>
        <p:nvSpPr>
          <p:cNvPr id="44" name="AutoShape 25">
            <a:extLst>
              <a:ext uri="{FF2B5EF4-FFF2-40B4-BE49-F238E27FC236}">
                <a16:creationId xmlns:a16="http://schemas.microsoft.com/office/drawing/2014/main" id="{DC225C95-EA28-4DCC-828F-FE9638325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2706" y="1813362"/>
            <a:ext cx="2512456" cy="360447"/>
          </a:xfrm>
          <a:prstGeom prst="wedgeRectCallout">
            <a:avLst>
              <a:gd name="adj1" fmla="val -72008"/>
              <a:gd name="adj2" fmla="val -59292"/>
            </a:avLst>
          </a:prstGeom>
          <a:solidFill>
            <a:srgbClr val="FFFF99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121917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微软雅黑"/>
                <a:ea typeface="微软雅黑"/>
              </a:rPr>
              <a:t>Need to further check</a:t>
            </a:r>
          </a:p>
        </p:txBody>
      </p:sp>
      <p:cxnSp>
        <p:nvCxnSpPr>
          <p:cNvPr id="45" name="AutoShape 36">
            <a:extLst>
              <a:ext uri="{FF2B5EF4-FFF2-40B4-BE49-F238E27FC236}">
                <a16:creationId xmlns:a16="http://schemas.microsoft.com/office/drawing/2014/main" id="{C1BCF138-3510-453E-BB0A-0E677D54F18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08934" y="1800769"/>
            <a:ext cx="261938" cy="296932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</p:cxnSp>
      <p:sp>
        <p:nvSpPr>
          <p:cNvPr id="46" name="AutoShape 38">
            <a:extLst>
              <a:ext uri="{FF2B5EF4-FFF2-40B4-BE49-F238E27FC236}">
                <a16:creationId xmlns:a16="http://schemas.microsoft.com/office/drawing/2014/main" id="{E37CAA8B-4368-4C2C-A66F-446117E47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724" y="2077059"/>
            <a:ext cx="533400" cy="381088"/>
          </a:xfrm>
          <a:prstGeom prst="rightArrow">
            <a:avLst>
              <a:gd name="adj1" fmla="val 50000"/>
              <a:gd name="adj2" fmla="val 35000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47" name="Text Box 15">
            <a:extLst>
              <a:ext uri="{FF2B5EF4-FFF2-40B4-BE49-F238E27FC236}">
                <a16:creationId xmlns:a16="http://schemas.microsoft.com/office/drawing/2014/main" id="{596B3FE3-25AF-41A0-AAE5-D34FF81E4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518" y="2414300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48" name="Text Box 15">
            <a:extLst>
              <a:ext uri="{FF2B5EF4-FFF2-40B4-BE49-F238E27FC236}">
                <a16:creationId xmlns:a16="http://schemas.microsoft.com/office/drawing/2014/main" id="{A8CEB2D0-6385-4A5F-AA4B-7C5287EB6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155" y="3256258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k-1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49" name="Text Box 15">
            <a:extLst>
              <a:ext uri="{FF2B5EF4-FFF2-40B4-BE49-F238E27FC236}">
                <a16:creationId xmlns:a16="http://schemas.microsoft.com/office/drawing/2014/main" id="{46D2F7C7-D95F-43EB-B331-0CAABEBF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506" y="3276756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k-1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1" name="Text Box 15">
            <a:extLst>
              <a:ext uri="{FF2B5EF4-FFF2-40B4-BE49-F238E27FC236}">
                <a16:creationId xmlns:a16="http://schemas.microsoft.com/office/drawing/2014/main" id="{7F96A901-87C3-4125-8E46-5C117BB0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9373" y="3125316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k-1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2" name="Text Box 15">
            <a:extLst>
              <a:ext uri="{FF2B5EF4-FFF2-40B4-BE49-F238E27FC236}">
                <a16:creationId xmlns:a16="http://schemas.microsoft.com/office/drawing/2014/main" id="{32D3F943-575E-4EB7-B77D-334342023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5340" y="3166065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k-1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0" name="Text Box 15">
            <a:extLst>
              <a:ext uri="{FF2B5EF4-FFF2-40B4-BE49-F238E27FC236}">
                <a16:creationId xmlns:a16="http://schemas.microsoft.com/office/drawing/2014/main" id="{F365F58C-A50E-4552-A221-BE61D0D37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7887" y="2526856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FF0000"/>
                </a:solidFill>
                <a:latin typeface="+mn-lt"/>
                <a:ea typeface="+mn-ea"/>
              </a:rPr>
              <a:t>Rank k</a:t>
            </a:r>
            <a:br>
              <a:rPr kumimoji="1" lang="en-US" altLang="zh-CN" sz="1800" dirty="0">
                <a:solidFill>
                  <a:srgbClr val="FF0000"/>
                </a:solidFill>
                <a:latin typeface="+mn-lt"/>
                <a:ea typeface="+mn-ea"/>
              </a:rPr>
            </a:br>
            <a:r>
              <a:rPr kumimoji="1" lang="en-US" altLang="zh-CN" sz="1800" dirty="0">
                <a:solidFill>
                  <a:srgbClr val="FF0000"/>
                </a:solidFill>
                <a:latin typeface="+mn-lt"/>
                <a:ea typeface="+mn-ea"/>
              </a:rPr>
              <a:t>(can delete)</a:t>
            </a:r>
            <a:endParaRPr kumimoji="1" lang="zh-CN" altLang="en-US" sz="18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53" name="Text Box 15">
            <a:extLst>
              <a:ext uri="{FF2B5EF4-FFF2-40B4-BE49-F238E27FC236}">
                <a16:creationId xmlns:a16="http://schemas.microsoft.com/office/drawing/2014/main" id="{7594FE51-16B0-4819-B786-6D01864F0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663" y="1794990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4" name="Text Box 15">
            <a:extLst>
              <a:ext uri="{FF2B5EF4-FFF2-40B4-BE49-F238E27FC236}">
                <a16:creationId xmlns:a16="http://schemas.microsoft.com/office/drawing/2014/main" id="{F3DD0A17-F9B5-4C87-9A44-74A4494D1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584" y="1148597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k+1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480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4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7" grpId="0"/>
      <p:bldP spid="48" grpId="0"/>
      <p:bldP spid="49" grpId="0"/>
      <p:bldP spid="51" grpId="0"/>
      <p:bldP spid="52" grpId="0"/>
      <p:bldP spid="50" grpId="0"/>
      <p:bldP spid="53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4A7F6-3A0E-48D8-BE77-0F377B1A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Delete Case 3.3: Black Sibling and with Red Nephew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55233A-4680-46CC-84A8-BBB179E1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sub-cases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6E8FDD-2965-4C09-A7E8-2BD4F8D942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6" name="Line 5">
            <a:extLst>
              <a:ext uri="{FF2B5EF4-FFF2-40B4-BE49-F238E27FC236}">
                <a16:creationId xmlns:a16="http://schemas.microsoft.com/office/drawing/2014/main" id="{D5F08195-B059-45B2-A8FA-026766643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1322" y="2374236"/>
            <a:ext cx="455613" cy="39696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DD60A007-9D8C-478B-B645-0370B3E98A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8309" y="3128472"/>
            <a:ext cx="360362" cy="4319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698450CC-B15A-4D14-ABE8-C32A2160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509" y="2120177"/>
            <a:ext cx="404812" cy="396967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54000" tIns="10800"/>
          <a:lstStyle/>
          <a:p>
            <a:pPr algn="just"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B</a:t>
            </a: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B3A01190-F12B-47C0-B655-4C453DBD0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009" y="3560373"/>
            <a:ext cx="404812" cy="396967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D</a:t>
            </a:r>
          </a:p>
        </p:txBody>
      </p:sp>
      <p:sp>
        <p:nvSpPr>
          <p:cNvPr id="20" name="Line 14">
            <a:extLst>
              <a:ext uri="{FF2B5EF4-FFF2-40B4-BE49-F238E27FC236}">
                <a16:creationId xmlns:a16="http://schemas.microsoft.com/office/drawing/2014/main" id="{98A276CD-E64E-47CE-8F9A-307D2EF76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1547" y="3128472"/>
            <a:ext cx="288925" cy="4319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1" name="Oval 15">
            <a:extLst>
              <a:ext uri="{FF2B5EF4-FFF2-40B4-BE49-F238E27FC236}">
                <a16:creationId xmlns:a16="http://schemas.microsoft.com/office/drawing/2014/main" id="{A33B05F3-1475-43AD-AE56-30C84B437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547" y="2663228"/>
            <a:ext cx="404813" cy="396967"/>
          </a:xfrm>
          <a:prstGeom prst="ellipse">
            <a:avLst/>
          </a:prstGeom>
          <a:solidFill>
            <a:srgbClr val="00CCFF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lIns="54000" tIns="10800"/>
          <a:lstStyle/>
          <a:p>
            <a:pPr algn="just"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X</a:t>
            </a: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8B51589E-FB7A-4A3D-AA42-AC74B40B9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209" y="2768027"/>
            <a:ext cx="404812" cy="396967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C</a:t>
            </a:r>
          </a:p>
        </p:txBody>
      </p:sp>
      <p:cxnSp>
        <p:nvCxnSpPr>
          <p:cNvPr id="23" name="AutoShape 35">
            <a:extLst>
              <a:ext uri="{FF2B5EF4-FFF2-40B4-BE49-F238E27FC236}">
                <a16:creationId xmlns:a16="http://schemas.microsoft.com/office/drawing/2014/main" id="{B1F0C71D-1406-48E7-BB37-E45ECDB4A49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62034" y="2445689"/>
            <a:ext cx="303212" cy="281053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</p:cxnSp>
      <p:sp>
        <p:nvSpPr>
          <p:cNvPr id="24" name="Text Box 37">
            <a:extLst>
              <a:ext uri="{FF2B5EF4-FFF2-40B4-BE49-F238E27FC236}">
                <a16:creationId xmlns:a16="http://schemas.microsoft.com/office/drawing/2014/main" id="{DC2E2756-96AE-40A1-AA9B-A9164BE92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6847" y="3657232"/>
            <a:ext cx="341313" cy="296931"/>
          </a:xfrm>
          <a:prstGeom prst="rect">
            <a:avLst/>
          </a:prstGeom>
          <a:solidFill>
            <a:srgbClr val="FFFFFF">
              <a:alpha val="0"/>
            </a:srgbClr>
          </a:solidFill>
          <a:ln w="31750">
            <a:noFill/>
            <a:miter lim="800000"/>
            <a:headEnd/>
            <a:tailEnd/>
          </a:ln>
        </p:spPr>
        <p:txBody>
          <a:bodyPr/>
          <a:lstStyle/>
          <a:p>
            <a:pPr algn="just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α</a:t>
            </a:r>
          </a:p>
        </p:txBody>
      </p:sp>
      <p:sp>
        <p:nvSpPr>
          <p:cNvPr id="25" name="Oval 38">
            <a:extLst>
              <a:ext uri="{FF2B5EF4-FFF2-40B4-BE49-F238E27FC236}">
                <a16:creationId xmlns:a16="http://schemas.microsoft.com/office/drawing/2014/main" id="{7D22AF8D-28F9-44D9-9CF4-30AE0ED36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846" y="3525439"/>
            <a:ext cx="431800" cy="719305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54000" tIns="10800"/>
          <a:lstStyle/>
          <a:p>
            <a:pPr algn="just"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 b="1">
              <a:solidFill>
                <a:srgbClr val="FFFFFF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6" name="Freeform 52">
            <a:extLst>
              <a:ext uri="{FF2B5EF4-FFF2-40B4-BE49-F238E27FC236}">
                <a16:creationId xmlns:a16="http://schemas.microsoft.com/office/drawing/2014/main" id="{34545EC3-2C4A-4B04-8903-32CF4A278BE6}"/>
              </a:ext>
            </a:extLst>
          </p:cNvPr>
          <p:cNvSpPr>
            <a:spLocks/>
          </p:cNvSpPr>
          <p:nvPr/>
        </p:nvSpPr>
        <p:spPr bwMode="auto">
          <a:xfrm flipH="1">
            <a:off x="2477910" y="1940747"/>
            <a:ext cx="1944687" cy="2161088"/>
          </a:xfrm>
          <a:custGeom>
            <a:avLst/>
            <a:gdLst>
              <a:gd name="T0" fmla="*/ 2147483647 w 1071"/>
              <a:gd name="T1" fmla="*/ 2147483647 h 865"/>
              <a:gd name="T2" fmla="*/ 2147483647 w 1071"/>
              <a:gd name="T3" fmla="*/ 2147483647 h 865"/>
              <a:gd name="T4" fmla="*/ 2147483647 w 1071"/>
              <a:gd name="T5" fmla="*/ 2147483647 h 865"/>
              <a:gd name="T6" fmla="*/ 2147483647 w 1071"/>
              <a:gd name="T7" fmla="*/ 2147483647 h 865"/>
              <a:gd name="T8" fmla="*/ 2147483647 w 1071"/>
              <a:gd name="T9" fmla="*/ 2147483647 h 865"/>
              <a:gd name="T10" fmla="*/ 2147483647 w 1071"/>
              <a:gd name="T11" fmla="*/ 2147483647 h 865"/>
              <a:gd name="T12" fmla="*/ 2147483647 w 1071"/>
              <a:gd name="T13" fmla="*/ 2147483647 h 8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71"/>
              <a:gd name="T22" fmla="*/ 0 h 865"/>
              <a:gd name="T23" fmla="*/ 1071 w 1071"/>
              <a:gd name="T24" fmla="*/ 865 h 8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71" h="865">
                <a:moveTo>
                  <a:pt x="808" y="9"/>
                </a:moveTo>
                <a:cubicBezTo>
                  <a:pt x="925" y="0"/>
                  <a:pt x="1071" y="142"/>
                  <a:pt x="1042" y="231"/>
                </a:cubicBezTo>
                <a:cubicBezTo>
                  <a:pt x="1013" y="320"/>
                  <a:pt x="735" y="446"/>
                  <a:pt x="634" y="543"/>
                </a:cubicBezTo>
                <a:cubicBezTo>
                  <a:pt x="533" y="640"/>
                  <a:pt x="539" y="774"/>
                  <a:pt x="436" y="813"/>
                </a:cubicBezTo>
                <a:cubicBezTo>
                  <a:pt x="333" y="852"/>
                  <a:pt x="32" y="865"/>
                  <a:pt x="16" y="777"/>
                </a:cubicBezTo>
                <a:cubicBezTo>
                  <a:pt x="0" y="689"/>
                  <a:pt x="208" y="413"/>
                  <a:pt x="340" y="285"/>
                </a:cubicBezTo>
                <a:cubicBezTo>
                  <a:pt x="472" y="157"/>
                  <a:pt x="691" y="18"/>
                  <a:pt x="808" y="9"/>
                </a:cubicBezTo>
                <a:close/>
              </a:path>
            </a:pathLst>
          </a:custGeom>
          <a:noFill/>
          <a:ln w="317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9" name="Line 5">
            <a:extLst>
              <a:ext uri="{FF2B5EF4-FFF2-40B4-BE49-F238E27FC236}">
                <a16:creationId xmlns:a16="http://schemas.microsoft.com/office/drawing/2014/main" id="{EA862844-5431-433B-B228-90A6182926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8376" y="2391802"/>
            <a:ext cx="455612" cy="39696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40" name="Line 9">
            <a:extLst>
              <a:ext uri="{FF2B5EF4-FFF2-40B4-BE49-F238E27FC236}">
                <a16:creationId xmlns:a16="http://schemas.microsoft.com/office/drawing/2014/main" id="{D13A79B8-75F9-43EF-A3A3-493610FAC0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55364" y="3146038"/>
            <a:ext cx="360363" cy="4319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41" name="Oval 11">
            <a:extLst>
              <a:ext uri="{FF2B5EF4-FFF2-40B4-BE49-F238E27FC236}">
                <a16:creationId xmlns:a16="http://schemas.microsoft.com/office/drawing/2014/main" id="{1DDED4EE-0B23-493A-BAC1-193073BC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564" y="2137743"/>
            <a:ext cx="404813" cy="396967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54000" tIns="10800"/>
          <a:lstStyle/>
          <a:p>
            <a:pPr algn="just"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Lucida Fax"/>
                <a:ea typeface="微软雅黑"/>
              </a:rPr>
              <a:t>B</a:t>
            </a:r>
          </a:p>
        </p:txBody>
      </p:sp>
      <p:sp>
        <p:nvSpPr>
          <p:cNvPr id="42" name="Line 15">
            <a:extLst>
              <a:ext uri="{FF2B5EF4-FFF2-40B4-BE49-F238E27FC236}">
                <a16:creationId xmlns:a16="http://schemas.microsoft.com/office/drawing/2014/main" id="{F358ACC9-BB19-426A-9031-B4423E572F2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8602" y="3146038"/>
            <a:ext cx="288925" cy="50494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43" name="Oval 16">
            <a:extLst>
              <a:ext uri="{FF2B5EF4-FFF2-40B4-BE49-F238E27FC236}">
                <a16:creationId xmlns:a16="http://schemas.microsoft.com/office/drawing/2014/main" id="{3B422AC5-2E83-4B1B-8C21-B5939C3F1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601" y="2680794"/>
            <a:ext cx="404812" cy="396967"/>
          </a:xfrm>
          <a:prstGeom prst="ellipse">
            <a:avLst/>
          </a:prstGeom>
          <a:solidFill>
            <a:srgbClr val="00CCFF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lIns="54000" tIns="10800"/>
          <a:lstStyle/>
          <a:p>
            <a:pPr algn="just"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  <a:ea typeface="微软雅黑"/>
              </a:rPr>
              <a:t>X</a:t>
            </a:r>
          </a:p>
        </p:txBody>
      </p:sp>
      <p:sp>
        <p:nvSpPr>
          <p:cNvPr id="44" name="Oval 18">
            <a:extLst>
              <a:ext uri="{FF2B5EF4-FFF2-40B4-BE49-F238E27FC236}">
                <a16:creationId xmlns:a16="http://schemas.microsoft.com/office/drawing/2014/main" id="{463B2B59-9614-4936-A701-FF74CB487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063" y="3577938"/>
            <a:ext cx="404813" cy="396967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E</a:t>
            </a:r>
          </a:p>
        </p:txBody>
      </p:sp>
      <p:sp>
        <p:nvSpPr>
          <p:cNvPr id="45" name="Oval 19">
            <a:extLst>
              <a:ext uri="{FF2B5EF4-FFF2-40B4-BE49-F238E27FC236}">
                <a16:creationId xmlns:a16="http://schemas.microsoft.com/office/drawing/2014/main" id="{ADC50987-62F3-4302-B0BE-91C3DBCB7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264" y="2785593"/>
            <a:ext cx="404813" cy="396967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C</a:t>
            </a:r>
          </a:p>
        </p:txBody>
      </p:sp>
      <p:sp>
        <p:nvSpPr>
          <p:cNvPr id="46" name="Line 22">
            <a:extLst>
              <a:ext uri="{FF2B5EF4-FFF2-40B4-BE49-F238E27FC236}">
                <a16:creationId xmlns:a16="http://schemas.microsoft.com/office/drawing/2014/main" id="{85806D8D-CE16-4EA7-916F-DB46628E1A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8001" y="3938384"/>
            <a:ext cx="360362" cy="4319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47" name="Oval 23">
            <a:extLst>
              <a:ext uri="{FF2B5EF4-FFF2-40B4-BE49-F238E27FC236}">
                <a16:creationId xmlns:a16="http://schemas.microsoft.com/office/drawing/2014/main" id="{ACCE3794-C076-49BF-A1DE-EE1A6C377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889" y="3577938"/>
            <a:ext cx="404813" cy="396967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微软雅黑"/>
              </a:rPr>
              <a:t>D</a:t>
            </a:r>
          </a:p>
        </p:txBody>
      </p:sp>
      <p:sp>
        <p:nvSpPr>
          <p:cNvPr id="48" name="Line 25">
            <a:extLst>
              <a:ext uri="{FF2B5EF4-FFF2-40B4-BE49-F238E27FC236}">
                <a16:creationId xmlns:a16="http://schemas.microsoft.com/office/drawing/2014/main" id="{3384F5A1-1AC0-4258-9BBB-5EB2B23AF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1239" y="3938384"/>
            <a:ext cx="288925" cy="4319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49" name="AutoShape 50">
            <a:extLst>
              <a:ext uri="{FF2B5EF4-FFF2-40B4-BE49-F238E27FC236}">
                <a16:creationId xmlns:a16="http://schemas.microsoft.com/office/drawing/2014/main" id="{D0298BB1-874C-42AC-A647-6A89E89D7992}"/>
              </a:ext>
            </a:extLst>
          </p:cNvPr>
          <p:cNvCxnSpPr>
            <a:cxnSpLocks noChangeShapeType="1"/>
            <a:endCxn id="41" idx="3"/>
          </p:cNvCxnSpPr>
          <p:nvPr/>
        </p:nvCxnSpPr>
        <p:spPr bwMode="auto">
          <a:xfrm flipV="1">
            <a:off x="7679089" y="2475958"/>
            <a:ext cx="303213" cy="281053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</p:cxnSp>
      <p:sp>
        <p:nvSpPr>
          <p:cNvPr id="50" name="Freeform 105">
            <a:extLst>
              <a:ext uri="{FF2B5EF4-FFF2-40B4-BE49-F238E27FC236}">
                <a16:creationId xmlns:a16="http://schemas.microsoft.com/office/drawing/2014/main" id="{C464795D-5CC1-4C02-A0FF-9F690A73D378}"/>
              </a:ext>
            </a:extLst>
          </p:cNvPr>
          <p:cNvSpPr>
            <a:spLocks/>
          </p:cNvSpPr>
          <p:nvPr/>
        </p:nvSpPr>
        <p:spPr bwMode="auto">
          <a:xfrm>
            <a:off x="7652102" y="1956726"/>
            <a:ext cx="1392237" cy="2342104"/>
          </a:xfrm>
          <a:custGeom>
            <a:avLst/>
            <a:gdLst>
              <a:gd name="T0" fmla="*/ 2147483647 w 1166"/>
              <a:gd name="T1" fmla="*/ 2147483647 h 1066"/>
              <a:gd name="T2" fmla="*/ 2147483647 w 1166"/>
              <a:gd name="T3" fmla="*/ 2147483647 h 1066"/>
              <a:gd name="T4" fmla="*/ 2147483647 w 1166"/>
              <a:gd name="T5" fmla="*/ 2147483647 h 1066"/>
              <a:gd name="T6" fmla="*/ 2147483647 w 1166"/>
              <a:gd name="T7" fmla="*/ 2147483647 h 1066"/>
              <a:gd name="T8" fmla="*/ 2147483647 w 1166"/>
              <a:gd name="T9" fmla="*/ 2147483647 h 1066"/>
              <a:gd name="T10" fmla="*/ 2147483647 w 1166"/>
              <a:gd name="T11" fmla="*/ 2147483647 h 1066"/>
              <a:gd name="T12" fmla="*/ 2147483647 w 1166"/>
              <a:gd name="T13" fmla="*/ 2147483647 h 1066"/>
              <a:gd name="T14" fmla="*/ 2147483647 w 1166"/>
              <a:gd name="T15" fmla="*/ 2147483647 h 1066"/>
              <a:gd name="T16" fmla="*/ 2147483647 w 1166"/>
              <a:gd name="T17" fmla="*/ 2147483647 h 1066"/>
              <a:gd name="T18" fmla="*/ 2147483647 w 1166"/>
              <a:gd name="T19" fmla="*/ 2147483647 h 10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6"/>
              <a:gd name="T31" fmla="*/ 0 h 1066"/>
              <a:gd name="T32" fmla="*/ 1166 w 1166"/>
              <a:gd name="T33" fmla="*/ 1066 h 106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317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F6C8F1D-05E5-40E0-B3BA-044DDE3932A4}"/>
              </a:ext>
            </a:extLst>
          </p:cNvPr>
          <p:cNvSpPr/>
          <p:nvPr/>
        </p:nvSpPr>
        <p:spPr>
          <a:xfrm>
            <a:off x="1719265" y="4764499"/>
            <a:ext cx="27033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1600" dirty="0">
                <a:solidFill>
                  <a:srgbClr val="0070C0"/>
                </a:solidFill>
                <a:latin typeface="+mn-lt"/>
              </a:rPr>
              <a:t>Sub-Case</a:t>
            </a:r>
            <a:r>
              <a:rPr kumimoji="1" lang="zh-CN" altLang="en-US" sz="1600" dirty="0">
                <a:solidFill>
                  <a:srgbClr val="0070C0"/>
                </a:solidFill>
                <a:latin typeface="+mn-lt"/>
              </a:rPr>
              <a:t> </a:t>
            </a:r>
            <a:r>
              <a:rPr kumimoji="1" lang="en-US" altLang="zh-CN" sz="1600" dirty="0">
                <a:solidFill>
                  <a:srgbClr val="0070C0"/>
                </a:solidFill>
                <a:latin typeface="+mn-lt"/>
              </a:rPr>
              <a:t>3.3.1:</a:t>
            </a:r>
          </a:p>
          <a:p>
            <a:pPr>
              <a:defRPr/>
            </a:pPr>
            <a:r>
              <a:rPr kumimoji="1" lang="en-US" altLang="zh-CN" sz="1600" dirty="0">
                <a:solidFill>
                  <a:srgbClr val="0070C0"/>
                </a:solidFill>
                <a:latin typeface="+mn-lt"/>
              </a:rPr>
              <a:t>X is B’s </a:t>
            </a:r>
            <a:r>
              <a:rPr kumimoji="1" lang="en-US" altLang="zh-CN" sz="1600" dirty="0">
                <a:solidFill>
                  <a:srgbClr val="FF0000"/>
                </a:solidFill>
                <a:latin typeface="+mn-lt"/>
              </a:rPr>
              <a:t>left</a:t>
            </a:r>
            <a:r>
              <a:rPr kumimoji="1" lang="en-US" altLang="zh-CN" sz="1600" dirty="0">
                <a:solidFill>
                  <a:srgbClr val="0070C0"/>
                </a:solidFill>
                <a:latin typeface="+mn-lt"/>
              </a:rPr>
              <a:t> (right) child,</a:t>
            </a:r>
          </a:p>
          <a:p>
            <a:pPr>
              <a:defRPr/>
            </a:pPr>
            <a:r>
              <a:rPr kumimoji="1" lang="en-US" altLang="zh-CN" sz="1600" dirty="0">
                <a:solidFill>
                  <a:srgbClr val="0070C0"/>
                </a:solidFill>
                <a:latin typeface="+mn-lt"/>
              </a:rPr>
              <a:t>But D is C’s </a:t>
            </a:r>
            <a:r>
              <a:rPr kumimoji="1" lang="en-US" altLang="zh-CN" sz="1600" dirty="0">
                <a:solidFill>
                  <a:srgbClr val="FF0000"/>
                </a:solidFill>
                <a:latin typeface="+mn-lt"/>
              </a:rPr>
              <a:t>right</a:t>
            </a:r>
            <a:r>
              <a:rPr kumimoji="1" lang="en-US" altLang="zh-CN" sz="1600" dirty="0">
                <a:solidFill>
                  <a:srgbClr val="0070C0"/>
                </a:solidFill>
                <a:latin typeface="+mn-lt"/>
              </a:rPr>
              <a:t> (left) child</a:t>
            </a:r>
            <a:endParaRPr kumimoji="1"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E02FB8-4AAA-45DD-9765-D703C28B5643}"/>
              </a:ext>
            </a:extLst>
          </p:cNvPr>
          <p:cNvSpPr/>
          <p:nvPr/>
        </p:nvSpPr>
        <p:spPr>
          <a:xfrm>
            <a:off x="7248128" y="4792691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1600" dirty="0">
                <a:solidFill>
                  <a:srgbClr val="0070C0"/>
                </a:solidFill>
                <a:latin typeface="+mn-lt"/>
              </a:rPr>
              <a:t>Sub-Case</a:t>
            </a:r>
            <a:r>
              <a:rPr kumimoji="1" lang="zh-CN" altLang="en-US" sz="1600" dirty="0">
                <a:solidFill>
                  <a:srgbClr val="0070C0"/>
                </a:solidFill>
                <a:latin typeface="+mn-lt"/>
              </a:rPr>
              <a:t> </a:t>
            </a:r>
            <a:r>
              <a:rPr kumimoji="1" lang="en-US" altLang="zh-CN" sz="1600" dirty="0">
                <a:solidFill>
                  <a:srgbClr val="0070C0"/>
                </a:solidFill>
                <a:latin typeface="+mn-lt"/>
              </a:rPr>
              <a:t>3.3.2:</a:t>
            </a:r>
          </a:p>
          <a:p>
            <a:pPr>
              <a:defRPr/>
            </a:pPr>
            <a:r>
              <a:rPr kumimoji="1" lang="en-US" altLang="zh-CN" sz="1600" dirty="0">
                <a:solidFill>
                  <a:srgbClr val="0070C0"/>
                </a:solidFill>
                <a:latin typeface="+mn-lt"/>
              </a:rPr>
              <a:t>X is B’s </a:t>
            </a:r>
            <a:r>
              <a:rPr kumimoji="1" lang="en-US" altLang="zh-CN" sz="1600" dirty="0">
                <a:solidFill>
                  <a:srgbClr val="FF0000"/>
                </a:solidFill>
                <a:latin typeface="+mn-lt"/>
              </a:rPr>
              <a:t>left</a:t>
            </a:r>
            <a:r>
              <a:rPr kumimoji="1" lang="en-US" altLang="zh-CN" sz="1600" dirty="0">
                <a:solidFill>
                  <a:srgbClr val="0070C0"/>
                </a:solidFill>
                <a:latin typeface="+mn-lt"/>
              </a:rPr>
              <a:t> (right) child,</a:t>
            </a:r>
          </a:p>
          <a:p>
            <a:pPr>
              <a:defRPr/>
            </a:pPr>
            <a:r>
              <a:rPr kumimoji="1" lang="en-US" altLang="zh-CN" sz="1600" dirty="0">
                <a:solidFill>
                  <a:srgbClr val="0070C0"/>
                </a:solidFill>
                <a:latin typeface="+mn-lt"/>
              </a:rPr>
              <a:t>and D is also C’s </a:t>
            </a:r>
            <a:r>
              <a:rPr kumimoji="1" lang="en-US" altLang="zh-CN" sz="1600" dirty="0">
                <a:solidFill>
                  <a:srgbClr val="FF0000"/>
                </a:solidFill>
                <a:latin typeface="+mn-lt"/>
              </a:rPr>
              <a:t>left</a:t>
            </a:r>
            <a:r>
              <a:rPr kumimoji="1" lang="en-US" altLang="zh-CN" sz="1600" dirty="0">
                <a:solidFill>
                  <a:srgbClr val="0070C0"/>
                </a:solidFill>
                <a:latin typeface="+mn-lt"/>
              </a:rPr>
              <a:t> (right) child</a:t>
            </a:r>
            <a:endParaRPr kumimoji="1" lang="zh-CN" altLang="en-US" sz="16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083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B806C-AE34-491D-ADE8-D0E129B8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Sub-Case 3.3.1: Rotation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2A6B1-7B64-4747-95EA-16D3ACDB2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Sibling </a:t>
            </a:r>
            <a:r>
              <a:rPr lang="en-US" altLang="zh-CN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 becomes the new parent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 inherits the color of </a:t>
            </a:r>
            <a:r>
              <a:rPr lang="en-US" altLang="zh-CN" dirty="0">
                <a:solidFill>
                  <a:srgbClr val="0070C0"/>
                </a:solidFill>
              </a:rPr>
              <a:t>B</a:t>
            </a:r>
          </a:p>
          <a:p>
            <a:r>
              <a:rPr lang="en-US" altLang="zh-CN" dirty="0"/>
              <a:t>Mark </a:t>
            </a:r>
            <a:r>
              <a:rPr lang="en-US" altLang="zh-CN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 as Black</a:t>
            </a:r>
          </a:p>
          <a:p>
            <a:r>
              <a:rPr lang="en-US" altLang="zh-CN" dirty="0"/>
              <a:t>Mark </a:t>
            </a:r>
            <a:r>
              <a:rPr lang="en-US" altLang="zh-CN" dirty="0">
                <a:solidFill>
                  <a:srgbClr val="0070C0"/>
                </a:solidFill>
              </a:rPr>
              <a:t>D</a:t>
            </a:r>
            <a:r>
              <a:rPr lang="en-US" altLang="zh-CN" dirty="0"/>
              <a:t> as Black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FADCAA-5FD4-4703-9AC2-323A967F23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9" name="Line 5">
            <a:extLst>
              <a:ext uri="{FF2B5EF4-FFF2-40B4-BE49-F238E27FC236}">
                <a16:creationId xmlns:a16="http://schemas.microsoft.com/office/drawing/2014/main" id="{0533E37A-C24D-41AE-897C-D364D7B88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0878" y="3645271"/>
            <a:ext cx="455613" cy="39696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C5649D1E-8927-4D05-BE00-EC71600CA4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7865" y="4399507"/>
            <a:ext cx="360362" cy="4319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1AD454E-223A-4E11-B51D-91A5A84D0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065" y="3391212"/>
            <a:ext cx="404812" cy="396967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54000" tIns="10800"/>
          <a:lstStyle/>
          <a:p>
            <a:pPr algn="just"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B</a:t>
            </a: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A03F10BD-0C66-4D58-A6DA-E93296905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565" y="4831408"/>
            <a:ext cx="404812" cy="396967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D</a:t>
            </a:r>
          </a:p>
        </p:txBody>
      </p:sp>
      <p:sp>
        <p:nvSpPr>
          <p:cNvPr id="33" name="Line 14">
            <a:extLst>
              <a:ext uri="{FF2B5EF4-FFF2-40B4-BE49-F238E27FC236}">
                <a16:creationId xmlns:a16="http://schemas.microsoft.com/office/drawing/2014/main" id="{2B9D0710-4634-467D-9B11-7B5921743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1103" y="4399507"/>
            <a:ext cx="288925" cy="4319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id="{2E551358-B19D-42AC-8A27-88B553F58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103" y="3934263"/>
            <a:ext cx="404813" cy="396967"/>
          </a:xfrm>
          <a:prstGeom prst="ellipse">
            <a:avLst/>
          </a:prstGeom>
          <a:solidFill>
            <a:srgbClr val="00CCFF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lIns="54000" tIns="10800"/>
          <a:lstStyle/>
          <a:p>
            <a:pPr algn="just"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X</a:t>
            </a:r>
          </a:p>
        </p:txBody>
      </p:sp>
      <p:sp>
        <p:nvSpPr>
          <p:cNvPr id="35" name="Oval 18">
            <a:extLst>
              <a:ext uri="{FF2B5EF4-FFF2-40B4-BE49-F238E27FC236}">
                <a16:creationId xmlns:a16="http://schemas.microsoft.com/office/drawing/2014/main" id="{95A41A61-4804-490A-94F8-9F232F1B4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765" y="4039062"/>
            <a:ext cx="404812" cy="396967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C</a:t>
            </a:r>
          </a:p>
        </p:txBody>
      </p: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A00627A3-97C0-44E2-8FE4-45C4ED3662E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11590" y="3716724"/>
            <a:ext cx="303212" cy="281053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</p:cxnSp>
      <p:sp>
        <p:nvSpPr>
          <p:cNvPr id="37" name="Text Box 37">
            <a:extLst>
              <a:ext uri="{FF2B5EF4-FFF2-40B4-BE49-F238E27FC236}">
                <a16:creationId xmlns:a16="http://schemas.microsoft.com/office/drawing/2014/main" id="{17718C40-7D89-4DAD-AE2F-5B45F4666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403" y="4928267"/>
            <a:ext cx="341313" cy="296931"/>
          </a:xfrm>
          <a:prstGeom prst="rect">
            <a:avLst/>
          </a:prstGeom>
          <a:solidFill>
            <a:srgbClr val="FFFFFF">
              <a:alpha val="0"/>
            </a:srgbClr>
          </a:solidFill>
          <a:ln w="31750">
            <a:noFill/>
            <a:miter lim="800000"/>
            <a:headEnd/>
            <a:tailEnd/>
          </a:ln>
        </p:spPr>
        <p:txBody>
          <a:bodyPr/>
          <a:lstStyle/>
          <a:p>
            <a:pPr algn="just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α</a:t>
            </a:r>
          </a:p>
        </p:txBody>
      </p:sp>
      <p:sp>
        <p:nvSpPr>
          <p:cNvPr id="38" name="Oval 38">
            <a:extLst>
              <a:ext uri="{FF2B5EF4-FFF2-40B4-BE49-F238E27FC236}">
                <a16:creationId xmlns:a16="http://schemas.microsoft.com/office/drawing/2014/main" id="{DAAA26FF-D9EF-41F8-99D7-A1AD3944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402" y="4796474"/>
            <a:ext cx="431800" cy="719305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54000" tIns="10800"/>
          <a:lstStyle/>
          <a:p>
            <a:pPr algn="just"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 b="1">
              <a:solidFill>
                <a:srgbClr val="FFFFFF"/>
              </a:solidFill>
              <a:latin typeface="Lucida Fax" pitchFamily="18" charset="0"/>
              <a:ea typeface="微软雅黑" pitchFamily="34" charset="-122"/>
            </a:endParaRPr>
          </a:p>
        </p:txBody>
      </p:sp>
      <p:grpSp>
        <p:nvGrpSpPr>
          <p:cNvPr id="39" name="Group 64">
            <a:extLst>
              <a:ext uri="{FF2B5EF4-FFF2-40B4-BE49-F238E27FC236}">
                <a16:creationId xmlns:a16="http://schemas.microsoft.com/office/drawing/2014/main" id="{7E99F05B-3EBF-4382-BF95-86B9196BC00E}"/>
              </a:ext>
            </a:extLst>
          </p:cNvPr>
          <p:cNvGrpSpPr>
            <a:grpSpLocks/>
          </p:cNvGrpSpPr>
          <p:nvPr/>
        </p:nvGrpSpPr>
        <p:grpSpPr bwMode="auto">
          <a:xfrm>
            <a:off x="8939002" y="3391212"/>
            <a:ext cx="1557338" cy="2138857"/>
            <a:chOff x="3532" y="2545"/>
            <a:chExt cx="981" cy="1347"/>
          </a:xfrm>
        </p:grpSpPr>
        <p:sp>
          <p:nvSpPr>
            <p:cNvPr id="40" name="Line 6">
              <a:extLst>
                <a:ext uri="{FF2B5EF4-FFF2-40B4-BE49-F238E27FC236}">
                  <a16:creationId xmlns:a16="http://schemas.microsoft.com/office/drawing/2014/main" id="{20E9708E-3B3D-492A-9625-23B635B1F5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0" y="2772"/>
              <a:ext cx="136" cy="18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41" name="Line 7">
              <a:extLst>
                <a:ext uri="{FF2B5EF4-FFF2-40B4-BE49-F238E27FC236}">
                  <a16:creationId xmlns:a16="http://schemas.microsoft.com/office/drawing/2014/main" id="{62E0817F-AEA8-4C0D-8063-74FABAB34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2" y="2772"/>
              <a:ext cx="181" cy="227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337C3CA-7B55-4F0A-8C0B-15211DDE6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953"/>
              <a:ext cx="255" cy="250"/>
            </a:xfrm>
            <a:prstGeom prst="ellipse">
              <a:avLst/>
            </a:prstGeom>
            <a:solidFill>
              <a:srgbClr val="BBE0E3"/>
            </a:solidFill>
            <a:ln w="317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D</a:t>
              </a:r>
            </a:p>
          </p:txBody>
        </p:sp>
        <p:sp>
          <p:nvSpPr>
            <p:cNvPr id="43" name="Oval 16">
              <a:extLst>
                <a:ext uri="{FF2B5EF4-FFF2-40B4-BE49-F238E27FC236}">
                  <a16:creationId xmlns:a16="http://schemas.microsoft.com/office/drawing/2014/main" id="{2D727463-C428-47FD-906B-C745CB5F0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3452"/>
              <a:ext cx="255" cy="250"/>
            </a:xfrm>
            <a:prstGeom prst="ellipse">
              <a:avLst/>
            </a:prstGeom>
            <a:solidFill>
              <a:srgbClr val="BBE0E3"/>
            </a:solidFill>
            <a:ln w="317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X</a:t>
              </a:r>
            </a:p>
          </p:txBody>
        </p:sp>
        <p:sp>
          <p:nvSpPr>
            <p:cNvPr id="44" name="Oval 17">
              <a:extLst>
                <a:ext uri="{FF2B5EF4-FFF2-40B4-BE49-F238E27FC236}">
                  <a16:creationId xmlns:a16="http://schemas.microsoft.com/office/drawing/2014/main" id="{86907AE2-B468-4759-99D8-CB6B84AC7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2953"/>
              <a:ext cx="255" cy="250"/>
            </a:xfrm>
            <a:prstGeom prst="ellipse">
              <a:avLst/>
            </a:prstGeom>
            <a:solidFill>
              <a:srgbClr val="BBE0E3"/>
            </a:solidFill>
            <a:ln w="317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B</a:t>
              </a:r>
            </a:p>
          </p:txBody>
        </p:sp>
        <p:sp>
          <p:nvSpPr>
            <p:cNvPr id="45" name="Line 19">
              <a:extLst>
                <a:ext uri="{FF2B5EF4-FFF2-40B4-BE49-F238E27FC236}">
                  <a16:creationId xmlns:a16="http://schemas.microsoft.com/office/drawing/2014/main" id="{DE2D830A-51F1-410E-9347-2E4131540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3180"/>
              <a:ext cx="227" cy="27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46" name="Oval 20">
              <a:extLst>
                <a:ext uri="{FF2B5EF4-FFF2-40B4-BE49-F238E27FC236}">
                  <a16:creationId xmlns:a16="http://schemas.microsoft.com/office/drawing/2014/main" id="{31399E0C-6E94-463D-A574-D572FF114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" y="2545"/>
              <a:ext cx="255" cy="250"/>
            </a:xfrm>
            <a:prstGeom prst="ellips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lIns="54000" tIns="10800"/>
            <a:lstStyle/>
            <a:p>
              <a:pPr marL="0" marR="0" lvl="0" indent="0" algn="just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C</a:t>
              </a:r>
            </a:p>
          </p:txBody>
        </p:sp>
        <p:sp>
          <p:nvSpPr>
            <p:cNvPr id="47" name="Line 21">
              <a:extLst>
                <a:ext uri="{FF2B5EF4-FFF2-40B4-BE49-F238E27FC236}">
                  <a16:creationId xmlns:a16="http://schemas.microsoft.com/office/drawing/2014/main" id="{7A8B19B8-B3F7-4442-8993-DC4EE5E49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3" y="3180"/>
              <a:ext cx="181" cy="27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48" name="Text Box 39">
              <a:extLst>
                <a:ext uri="{FF2B5EF4-FFF2-40B4-BE49-F238E27FC236}">
                  <a16:creationId xmlns:a16="http://schemas.microsoft.com/office/drawing/2014/main" id="{021C82C5-1319-4441-B5B0-8169CCD11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" y="3522"/>
              <a:ext cx="215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α</a:t>
              </a:r>
            </a:p>
          </p:txBody>
        </p:sp>
        <p:sp>
          <p:nvSpPr>
            <p:cNvPr id="49" name="Oval 40">
              <a:extLst>
                <a:ext uri="{FF2B5EF4-FFF2-40B4-BE49-F238E27FC236}">
                  <a16:creationId xmlns:a16="http://schemas.microsoft.com/office/drawing/2014/main" id="{E6E0D2B0-43E6-4CEF-B852-CAC1B319F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3439"/>
              <a:ext cx="272" cy="453"/>
            </a:xfrm>
            <a:prstGeom prst="ellips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lIns="54000" tIns="10800"/>
            <a:lstStyle/>
            <a:p>
              <a:pPr marL="0" marR="0" lvl="0" indent="0" algn="just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</p:grpSp>
      <p:sp>
        <p:nvSpPr>
          <p:cNvPr id="50" name="AutoShape 41">
            <a:extLst>
              <a:ext uri="{FF2B5EF4-FFF2-40B4-BE49-F238E27FC236}">
                <a16:creationId xmlns:a16="http://schemas.microsoft.com/office/drawing/2014/main" id="{F8F456A8-4E63-42D1-838A-D6794547D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515" y="4075582"/>
            <a:ext cx="533400" cy="381088"/>
          </a:xfrm>
          <a:prstGeom prst="rightArrow">
            <a:avLst>
              <a:gd name="adj1" fmla="val 50000"/>
              <a:gd name="adj2" fmla="val 35000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1" name="Freeform 52">
            <a:extLst>
              <a:ext uri="{FF2B5EF4-FFF2-40B4-BE49-F238E27FC236}">
                <a16:creationId xmlns:a16="http://schemas.microsoft.com/office/drawing/2014/main" id="{8BC1AAA8-41B8-422B-AE2B-A03673FA5272}"/>
              </a:ext>
            </a:extLst>
          </p:cNvPr>
          <p:cNvSpPr>
            <a:spLocks/>
          </p:cNvSpPr>
          <p:nvPr/>
        </p:nvSpPr>
        <p:spPr bwMode="auto">
          <a:xfrm flipH="1">
            <a:off x="5527466" y="3211782"/>
            <a:ext cx="1944687" cy="2161088"/>
          </a:xfrm>
          <a:custGeom>
            <a:avLst/>
            <a:gdLst>
              <a:gd name="T0" fmla="*/ 2147483647 w 1071"/>
              <a:gd name="T1" fmla="*/ 2147483647 h 865"/>
              <a:gd name="T2" fmla="*/ 2147483647 w 1071"/>
              <a:gd name="T3" fmla="*/ 2147483647 h 865"/>
              <a:gd name="T4" fmla="*/ 2147483647 w 1071"/>
              <a:gd name="T5" fmla="*/ 2147483647 h 865"/>
              <a:gd name="T6" fmla="*/ 2147483647 w 1071"/>
              <a:gd name="T7" fmla="*/ 2147483647 h 865"/>
              <a:gd name="T8" fmla="*/ 2147483647 w 1071"/>
              <a:gd name="T9" fmla="*/ 2147483647 h 865"/>
              <a:gd name="T10" fmla="*/ 2147483647 w 1071"/>
              <a:gd name="T11" fmla="*/ 2147483647 h 865"/>
              <a:gd name="T12" fmla="*/ 2147483647 w 1071"/>
              <a:gd name="T13" fmla="*/ 2147483647 h 8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71"/>
              <a:gd name="T22" fmla="*/ 0 h 865"/>
              <a:gd name="T23" fmla="*/ 1071 w 1071"/>
              <a:gd name="T24" fmla="*/ 865 h 8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71" h="865">
                <a:moveTo>
                  <a:pt x="808" y="9"/>
                </a:moveTo>
                <a:cubicBezTo>
                  <a:pt x="925" y="0"/>
                  <a:pt x="1071" y="142"/>
                  <a:pt x="1042" y="231"/>
                </a:cubicBezTo>
                <a:cubicBezTo>
                  <a:pt x="1013" y="320"/>
                  <a:pt x="735" y="446"/>
                  <a:pt x="634" y="543"/>
                </a:cubicBezTo>
                <a:cubicBezTo>
                  <a:pt x="533" y="640"/>
                  <a:pt x="539" y="774"/>
                  <a:pt x="436" y="813"/>
                </a:cubicBezTo>
                <a:cubicBezTo>
                  <a:pt x="333" y="852"/>
                  <a:pt x="32" y="865"/>
                  <a:pt x="16" y="777"/>
                </a:cubicBezTo>
                <a:cubicBezTo>
                  <a:pt x="0" y="689"/>
                  <a:pt x="208" y="413"/>
                  <a:pt x="340" y="285"/>
                </a:cubicBezTo>
                <a:cubicBezTo>
                  <a:pt x="472" y="157"/>
                  <a:pt x="691" y="18"/>
                  <a:pt x="808" y="9"/>
                </a:cubicBezTo>
                <a:close/>
              </a:path>
            </a:pathLst>
          </a:custGeom>
          <a:noFill/>
          <a:ln w="317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2" name="Freeform 63">
            <a:extLst>
              <a:ext uri="{FF2B5EF4-FFF2-40B4-BE49-F238E27FC236}">
                <a16:creationId xmlns:a16="http://schemas.microsoft.com/office/drawing/2014/main" id="{8EB1A71F-AEB8-4126-80BA-31157E21BF8D}"/>
              </a:ext>
            </a:extLst>
          </p:cNvPr>
          <p:cNvSpPr>
            <a:spLocks/>
          </p:cNvSpPr>
          <p:nvPr/>
        </p:nvSpPr>
        <p:spPr bwMode="auto">
          <a:xfrm>
            <a:off x="8624678" y="3067287"/>
            <a:ext cx="1700213" cy="2450079"/>
          </a:xfrm>
          <a:custGeom>
            <a:avLst/>
            <a:gdLst>
              <a:gd name="T0" fmla="*/ 2147483647 w 1071"/>
              <a:gd name="T1" fmla="*/ 2147483647 h 865"/>
              <a:gd name="T2" fmla="*/ 2147483647 w 1071"/>
              <a:gd name="T3" fmla="*/ 2147483647 h 865"/>
              <a:gd name="T4" fmla="*/ 2147483647 w 1071"/>
              <a:gd name="T5" fmla="*/ 2147483647 h 865"/>
              <a:gd name="T6" fmla="*/ 2147483647 w 1071"/>
              <a:gd name="T7" fmla="*/ 2147483647 h 865"/>
              <a:gd name="T8" fmla="*/ 2147483647 w 1071"/>
              <a:gd name="T9" fmla="*/ 2147483647 h 865"/>
              <a:gd name="T10" fmla="*/ 2147483647 w 1071"/>
              <a:gd name="T11" fmla="*/ 2147483647 h 865"/>
              <a:gd name="T12" fmla="*/ 2147483647 w 1071"/>
              <a:gd name="T13" fmla="*/ 2147483647 h 8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71"/>
              <a:gd name="T22" fmla="*/ 0 h 865"/>
              <a:gd name="T23" fmla="*/ 1071 w 1071"/>
              <a:gd name="T24" fmla="*/ 865 h 8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71" h="865">
                <a:moveTo>
                  <a:pt x="808" y="9"/>
                </a:moveTo>
                <a:cubicBezTo>
                  <a:pt x="925" y="0"/>
                  <a:pt x="1071" y="142"/>
                  <a:pt x="1042" y="231"/>
                </a:cubicBezTo>
                <a:cubicBezTo>
                  <a:pt x="1013" y="320"/>
                  <a:pt x="735" y="446"/>
                  <a:pt x="634" y="543"/>
                </a:cubicBezTo>
                <a:cubicBezTo>
                  <a:pt x="533" y="640"/>
                  <a:pt x="539" y="774"/>
                  <a:pt x="436" y="813"/>
                </a:cubicBezTo>
                <a:cubicBezTo>
                  <a:pt x="333" y="852"/>
                  <a:pt x="32" y="865"/>
                  <a:pt x="16" y="777"/>
                </a:cubicBezTo>
                <a:cubicBezTo>
                  <a:pt x="0" y="689"/>
                  <a:pt x="208" y="413"/>
                  <a:pt x="340" y="285"/>
                </a:cubicBezTo>
                <a:cubicBezTo>
                  <a:pt x="472" y="157"/>
                  <a:pt x="691" y="18"/>
                  <a:pt x="808" y="9"/>
                </a:cubicBezTo>
                <a:close/>
              </a:path>
            </a:pathLst>
          </a:custGeom>
          <a:noFill/>
          <a:ln w="317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3" name="Text Box 15">
            <a:extLst>
              <a:ext uri="{FF2B5EF4-FFF2-40B4-BE49-F238E27FC236}">
                <a16:creationId xmlns:a16="http://schemas.microsoft.com/office/drawing/2014/main" id="{D0F30BC8-B5E6-4242-B188-BEF49871F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379" y="3860953"/>
            <a:ext cx="1170446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4" name="Text Box 15">
            <a:extLst>
              <a:ext uri="{FF2B5EF4-FFF2-40B4-BE49-F238E27FC236}">
                <a16:creationId xmlns:a16="http://schemas.microsoft.com/office/drawing/2014/main" id="{06BCB743-442B-46AA-9EFA-259C2D192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509" y="3733571"/>
            <a:ext cx="1876746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5" name="Text Box 15">
            <a:extLst>
              <a:ext uri="{FF2B5EF4-FFF2-40B4-BE49-F238E27FC236}">
                <a16:creationId xmlns:a16="http://schemas.microsoft.com/office/drawing/2014/main" id="{B2FFFBB0-8C93-47A8-A3B9-723EE3254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683" y="5467575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FF0000"/>
                </a:solidFill>
                <a:latin typeface="+mn-lt"/>
                <a:ea typeface="+mn-ea"/>
              </a:rPr>
              <a:t>Rank k</a:t>
            </a:r>
            <a:br>
              <a:rPr kumimoji="1" lang="en-US" altLang="zh-CN" sz="1800" dirty="0">
                <a:solidFill>
                  <a:srgbClr val="FF0000"/>
                </a:solidFill>
                <a:latin typeface="+mn-lt"/>
                <a:ea typeface="+mn-ea"/>
              </a:rPr>
            </a:br>
            <a:r>
              <a:rPr kumimoji="1" lang="en-US" altLang="zh-CN" sz="1800" dirty="0">
                <a:solidFill>
                  <a:srgbClr val="FF0000"/>
                </a:solidFill>
                <a:latin typeface="+mn-lt"/>
                <a:ea typeface="+mn-ea"/>
              </a:rPr>
              <a:t>(can delete)</a:t>
            </a:r>
          </a:p>
        </p:txBody>
      </p:sp>
      <p:sp>
        <p:nvSpPr>
          <p:cNvPr id="56" name="Text Box 15">
            <a:extLst>
              <a:ext uri="{FF2B5EF4-FFF2-40B4-BE49-F238E27FC236}">
                <a16:creationId xmlns:a16="http://schemas.microsoft.com/office/drawing/2014/main" id="{6CD80BC3-3FD9-427A-86B3-F1962569D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5820" y="4192075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7" name="Text Box 15">
            <a:extLst>
              <a:ext uri="{FF2B5EF4-FFF2-40B4-BE49-F238E27FC236}">
                <a16:creationId xmlns:a16="http://schemas.microsoft.com/office/drawing/2014/main" id="{82D04223-C928-4A3D-9095-06467A503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6666" y="4486756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8" name="Text Box 15">
            <a:extLst>
              <a:ext uri="{FF2B5EF4-FFF2-40B4-BE49-F238E27FC236}">
                <a16:creationId xmlns:a16="http://schemas.microsoft.com/office/drawing/2014/main" id="{D09DF078-AFE3-4186-A5B2-40B68BC23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968" y="3010071"/>
            <a:ext cx="1876746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k+1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9" name="Text Box 15">
            <a:extLst>
              <a:ext uri="{FF2B5EF4-FFF2-40B4-BE49-F238E27FC236}">
                <a16:creationId xmlns:a16="http://schemas.microsoft.com/office/drawing/2014/main" id="{776BF5E3-B91B-48FA-AD38-D2EC5A928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515" y="3646839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</a:t>
            </a:r>
            <a:b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</a:b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(after delete)</a:t>
            </a:r>
          </a:p>
        </p:txBody>
      </p:sp>
    </p:spTree>
    <p:extLst>
      <p:ext uri="{BB962C8B-B14F-4D97-AF65-F5344CB8AC3E}">
        <p14:creationId xmlns:p14="http://schemas.microsoft.com/office/powerpoint/2010/main" val="138803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8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56C37-0B9D-4AA9-B274-6B29B02E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2A4D0-C498-48D1-A156-41AC6031B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</a:rPr>
              <a:t>Red-Black Tree (RB Tree)</a:t>
            </a:r>
          </a:p>
          <a:p>
            <a:r>
              <a:rPr lang="en-US" altLang="zh-CN" sz="3200" dirty="0"/>
              <a:t>Splay Tree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63825D-0429-4E9E-871E-E511A765C8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36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132A4-AEC5-4840-BF3B-83FB66B3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Sub-Case 3.3.2: Rotation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47D47-D1C5-4743-8519-E1A05C3E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D</a:t>
            </a:r>
            <a:r>
              <a:rPr lang="en-US" altLang="zh-CN" dirty="0"/>
              <a:t> becomes the new parent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D</a:t>
            </a:r>
            <a:r>
              <a:rPr lang="en-US" altLang="zh-CN" dirty="0"/>
              <a:t> inherits the color of </a:t>
            </a:r>
            <a:r>
              <a:rPr lang="en-US" altLang="zh-CN" dirty="0">
                <a:solidFill>
                  <a:srgbClr val="0070C0"/>
                </a:solidFill>
              </a:rPr>
              <a:t>B</a:t>
            </a:r>
          </a:p>
          <a:p>
            <a:r>
              <a:rPr lang="en-US" altLang="zh-CN" dirty="0"/>
              <a:t>Mark </a:t>
            </a:r>
            <a:r>
              <a:rPr lang="en-US" altLang="zh-CN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 as </a:t>
            </a:r>
            <a:r>
              <a:rPr lang="en-US" altLang="zh-CN" dirty="0">
                <a:solidFill>
                  <a:srgbClr val="336699"/>
                </a:solidFill>
              </a:rPr>
              <a:t>black</a:t>
            </a:r>
            <a:endParaRPr lang="zh-CN" altLang="en-US" dirty="0">
              <a:solidFill>
                <a:srgbClr val="336699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92EFCC-D958-4699-BCAF-017DD46E1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9" name="Line 5">
            <a:extLst>
              <a:ext uri="{FF2B5EF4-FFF2-40B4-BE49-F238E27FC236}">
                <a16:creationId xmlns:a16="http://schemas.microsoft.com/office/drawing/2014/main" id="{5AC6A145-34C9-4175-B403-BF9523702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8178" y="3216004"/>
            <a:ext cx="455612" cy="39696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40" name="Line 9">
            <a:extLst>
              <a:ext uri="{FF2B5EF4-FFF2-40B4-BE49-F238E27FC236}">
                <a16:creationId xmlns:a16="http://schemas.microsoft.com/office/drawing/2014/main" id="{73DC81DA-B4BD-4D15-B494-D81095A052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5166" y="3970240"/>
            <a:ext cx="360363" cy="4319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41" name="Oval 11">
            <a:extLst>
              <a:ext uri="{FF2B5EF4-FFF2-40B4-BE49-F238E27FC236}">
                <a16:creationId xmlns:a16="http://schemas.microsoft.com/office/drawing/2014/main" id="{C87B0764-DBFF-40BF-A563-7E2C21C0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366" y="2961945"/>
            <a:ext cx="404813" cy="396967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54000" tIns="10800"/>
          <a:lstStyle/>
          <a:p>
            <a:pPr algn="just"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Lucida Fax"/>
                <a:ea typeface="微软雅黑"/>
              </a:rPr>
              <a:t>B</a:t>
            </a:r>
          </a:p>
        </p:txBody>
      </p:sp>
      <p:sp>
        <p:nvSpPr>
          <p:cNvPr id="42" name="Line 15">
            <a:extLst>
              <a:ext uri="{FF2B5EF4-FFF2-40B4-BE49-F238E27FC236}">
                <a16:creationId xmlns:a16="http://schemas.microsoft.com/office/drawing/2014/main" id="{AF8BAF74-8637-4545-A7C2-D5A2AA85E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8404" y="3970240"/>
            <a:ext cx="288925" cy="50494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43" name="Oval 16">
            <a:extLst>
              <a:ext uri="{FF2B5EF4-FFF2-40B4-BE49-F238E27FC236}">
                <a16:creationId xmlns:a16="http://schemas.microsoft.com/office/drawing/2014/main" id="{208CCB3B-F47E-4E4E-A0F4-5912922EB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403" y="3504996"/>
            <a:ext cx="404812" cy="396967"/>
          </a:xfrm>
          <a:prstGeom prst="ellipse">
            <a:avLst/>
          </a:prstGeom>
          <a:solidFill>
            <a:srgbClr val="00CCFF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lIns="54000" tIns="10800"/>
          <a:lstStyle/>
          <a:p>
            <a:pPr algn="just"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  <a:ea typeface="微软雅黑"/>
              </a:rPr>
              <a:t>X</a:t>
            </a:r>
          </a:p>
        </p:txBody>
      </p:sp>
      <p:sp>
        <p:nvSpPr>
          <p:cNvPr id="44" name="Oval 18">
            <a:extLst>
              <a:ext uri="{FF2B5EF4-FFF2-40B4-BE49-F238E27FC236}">
                <a16:creationId xmlns:a16="http://schemas.microsoft.com/office/drawing/2014/main" id="{40AC160E-23C6-429D-8E98-5C849E646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2865" y="4402140"/>
            <a:ext cx="404813" cy="396967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E</a:t>
            </a:r>
          </a:p>
        </p:txBody>
      </p:sp>
      <p:sp>
        <p:nvSpPr>
          <p:cNvPr id="45" name="Oval 19">
            <a:extLst>
              <a:ext uri="{FF2B5EF4-FFF2-40B4-BE49-F238E27FC236}">
                <a16:creationId xmlns:a16="http://schemas.microsoft.com/office/drawing/2014/main" id="{ABB1A802-CF1B-4E7D-84B1-91FAA5F66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066" y="3609795"/>
            <a:ext cx="404813" cy="396967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C</a:t>
            </a:r>
          </a:p>
        </p:txBody>
      </p:sp>
      <p:sp>
        <p:nvSpPr>
          <p:cNvPr id="46" name="Line 22">
            <a:extLst>
              <a:ext uri="{FF2B5EF4-FFF2-40B4-BE49-F238E27FC236}">
                <a16:creationId xmlns:a16="http://schemas.microsoft.com/office/drawing/2014/main" id="{D9EBE67C-B8CB-41C3-B987-9938A8F0AA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7803" y="4762586"/>
            <a:ext cx="360362" cy="4319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47" name="Oval 23">
            <a:extLst>
              <a:ext uri="{FF2B5EF4-FFF2-40B4-BE49-F238E27FC236}">
                <a16:creationId xmlns:a16="http://schemas.microsoft.com/office/drawing/2014/main" id="{0AAC57CD-94F1-4C79-9C3C-03D51E054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691" y="4402140"/>
            <a:ext cx="404813" cy="396967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微软雅黑"/>
              </a:rPr>
              <a:t>D</a:t>
            </a:r>
          </a:p>
        </p:txBody>
      </p:sp>
      <p:sp>
        <p:nvSpPr>
          <p:cNvPr id="48" name="Line 25">
            <a:extLst>
              <a:ext uri="{FF2B5EF4-FFF2-40B4-BE49-F238E27FC236}">
                <a16:creationId xmlns:a16="http://schemas.microsoft.com/office/drawing/2014/main" id="{40BA8F90-28FB-48E6-8A71-A809B3D73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041" y="4762586"/>
            <a:ext cx="288925" cy="4319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49" name="Text Box 30">
            <a:extLst>
              <a:ext uri="{FF2B5EF4-FFF2-40B4-BE49-F238E27FC236}">
                <a16:creationId xmlns:a16="http://schemas.microsoft.com/office/drawing/2014/main" id="{F8896B54-9075-49AB-9AA4-B6161CBA4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9628" y="5323104"/>
            <a:ext cx="342900" cy="296932"/>
          </a:xfrm>
          <a:prstGeom prst="rect">
            <a:avLst/>
          </a:prstGeom>
          <a:solidFill>
            <a:srgbClr val="FFFFFF">
              <a:alpha val="0"/>
            </a:srgbClr>
          </a:solidFill>
          <a:ln w="31750">
            <a:noFill/>
            <a:miter lim="800000"/>
            <a:headEnd/>
            <a:tailEnd/>
          </a:ln>
        </p:spPr>
        <p:txBody>
          <a:bodyPr/>
          <a:lstStyle/>
          <a:p>
            <a:pPr algn="just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β</a:t>
            </a:r>
          </a:p>
        </p:txBody>
      </p:sp>
      <p:sp>
        <p:nvSpPr>
          <p:cNvPr id="50" name="Text Box 31">
            <a:extLst>
              <a:ext uri="{FF2B5EF4-FFF2-40B4-BE49-F238E27FC236}">
                <a16:creationId xmlns:a16="http://schemas.microsoft.com/office/drawing/2014/main" id="{4E13F86C-55B1-47CD-837D-3BA2DBB82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028" y="5327867"/>
            <a:ext cx="341312" cy="296931"/>
          </a:xfrm>
          <a:prstGeom prst="rect">
            <a:avLst/>
          </a:prstGeom>
          <a:solidFill>
            <a:srgbClr val="FFFFFF">
              <a:alpha val="0"/>
            </a:srgbClr>
          </a:solidFill>
          <a:ln w="31750">
            <a:noFill/>
            <a:miter lim="800000"/>
            <a:headEnd/>
            <a:tailEnd/>
          </a:ln>
        </p:spPr>
        <p:txBody>
          <a:bodyPr/>
          <a:lstStyle/>
          <a:p>
            <a:pPr algn="just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α</a:t>
            </a:r>
          </a:p>
        </p:txBody>
      </p:sp>
      <p:sp>
        <p:nvSpPr>
          <p:cNvPr id="51" name="Oval 32">
            <a:extLst>
              <a:ext uri="{FF2B5EF4-FFF2-40B4-BE49-F238E27FC236}">
                <a16:creationId xmlns:a16="http://schemas.microsoft.com/office/drawing/2014/main" id="{1F1C49FE-CF06-45E0-93E5-00C430C73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028" y="5196074"/>
            <a:ext cx="431800" cy="719305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54000" tIns="10800"/>
          <a:lstStyle/>
          <a:p>
            <a:pPr algn="just"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 b="1">
              <a:solidFill>
                <a:srgbClr val="FFFFFF"/>
              </a:solidFill>
              <a:latin typeface="Lucida Fax"/>
              <a:ea typeface="微软雅黑"/>
            </a:endParaRPr>
          </a:p>
        </p:txBody>
      </p:sp>
      <p:sp>
        <p:nvSpPr>
          <p:cNvPr id="52" name="Oval 33">
            <a:extLst>
              <a:ext uri="{FF2B5EF4-FFF2-40B4-BE49-F238E27FC236}">
                <a16:creationId xmlns:a16="http://schemas.microsoft.com/office/drawing/2014/main" id="{6B7ABF3E-09A6-4C81-B3ED-D54B85985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328" y="5180195"/>
            <a:ext cx="431800" cy="719305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54000" tIns="10800"/>
          <a:lstStyle/>
          <a:p>
            <a:pPr algn="just"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 b="1">
              <a:solidFill>
                <a:srgbClr val="FFFFFF"/>
              </a:solidFill>
              <a:latin typeface="Lucida Fax"/>
              <a:ea typeface="微软雅黑"/>
            </a:endParaRPr>
          </a:p>
        </p:txBody>
      </p:sp>
      <p:cxnSp>
        <p:nvCxnSpPr>
          <p:cNvPr id="53" name="AutoShape 50">
            <a:extLst>
              <a:ext uri="{FF2B5EF4-FFF2-40B4-BE49-F238E27FC236}">
                <a16:creationId xmlns:a16="http://schemas.microsoft.com/office/drawing/2014/main" id="{FFC847BF-1C7A-44A4-A6FA-B210E7052071}"/>
              </a:ext>
            </a:extLst>
          </p:cNvPr>
          <p:cNvCxnSpPr>
            <a:cxnSpLocks noChangeShapeType="1"/>
            <a:endCxn id="41" idx="3"/>
          </p:cNvCxnSpPr>
          <p:nvPr/>
        </p:nvCxnSpPr>
        <p:spPr bwMode="auto">
          <a:xfrm flipV="1">
            <a:off x="5258891" y="3300160"/>
            <a:ext cx="303213" cy="281053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</p:cxnSp>
      <p:sp>
        <p:nvSpPr>
          <p:cNvPr id="54" name="AutoShape 52">
            <a:extLst>
              <a:ext uri="{FF2B5EF4-FFF2-40B4-BE49-F238E27FC236}">
                <a16:creationId xmlns:a16="http://schemas.microsoft.com/office/drawing/2014/main" id="{A7E6E7CB-FE72-492A-AE3A-3F52AE67E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365" y="4330687"/>
            <a:ext cx="533400" cy="381088"/>
          </a:xfrm>
          <a:prstGeom prst="rightArrow">
            <a:avLst>
              <a:gd name="adj1" fmla="val 50000"/>
              <a:gd name="adj2" fmla="val 35000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grpSp>
        <p:nvGrpSpPr>
          <p:cNvPr id="55" name="Group 104">
            <a:extLst>
              <a:ext uri="{FF2B5EF4-FFF2-40B4-BE49-F238E27FC236}">
                <a16:creationId xmlns:a16="http://schemas.microsoft.com/office/drawing/2014/main" id="{66918CD2-FDE4-472F-BC17-07708C934942}"/>
              </a:ext>
            </a:extLst>
          </p:cNvPr>
          <p:cNvGrpSpPr>
            <a:grpSpLocks/>
          </p:cNvGrpSpPr>
          <p:nvPr/>
        </p:nvGrpSpPr>
        <p:grpSpPr bwMode="auto">
          <a:xfrm>
            <a:off x="8327528" y="3681249"/>
            <a:ext cx="2838450" cy="2169027"/>
            <a:chOff x="3016" y="2341"/>
            <a:chExt cx="1788" cy="1366"/>
          </a:xfrm>
        </p:grpSpPr>
        <p:sp>
          <p:nvSpPr>
            <p:cNvPr id="56" name="Line 75">
              <a:extLst>
                <a:ext uri="{FF2B5EF4-FFF2-40B4-BE49-F238E27FC236}">
                  <a16:creationId xmlns:a16="http://schemas.microsoft.com/office/drawing/2014/main" id="{66284ABB-59A4-4120-A64A-D1CFDCE54B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9" y="2531"/>
              <a:ext cx="289" cy="26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7" name="Line 76">
              <a:extLst>
                <a:ext uri="{FF2B5EF4-FFF2-40B4-BE49-F238E27FC236}">
                  <a16:creationId xmlns:a16="http://schemas.microsoft.com/office/drawing/2014/main" id="{F7188FE4-2918-4653-9EF0-B4D70CE5B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2523"/>
              <a:ext cx="272" cy="27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8" name="Oval 77">
              <a:extLst>
                <a:ext uri="{FF2B5EF4-FFF2-40B4-BE49-F238E27FC236}">
                  <a16:creationId xmlns:a16="http://schemas.microsoft.com/office/drawing/2014/main" id="{FF159B34-A982-460D-834E-114A01301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2772"/>
              <a:ext cx="255" cy="250"/>
            </a:xfrm>
            <a:prstGeom prst="ellipse">
              <a:avLst/>
            </a:prstGeom>
            <a:solidFill>
              <a:srgbClr val="BBE0E3"/>
            </a:solidFill>
            <a:ln w="317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/>
                </a:rPr>
                <a:t>C</a:t>
              </a:r>
            </a:p>
          </p:txBody>
        </p:sp>
        <p:sp>
          <p:nvSpPr>
            <p:cNvPr id="59" name="Oval 79">
              <a:extLst>
                <a:ext uri="{FF2B5EF4-FFF2-40B4-BE49-F238E27FC236}">
                  <a16:creationId xmlns:a16="http://schemas.microsoft.com/office/drawing/2014/main" id="{CF28B33F-26D6-4EB3-B902-C8078837C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763"/>
              <a:ext cx="255" cy="250"/>
            </a:xfrm>
            <a:prstGeom prst="ellipse">
              <a:avLst/>
            </a:prstGeom>
            <a:solidFill>
              <a:srgbClr val="BBE0E3"/>
            </a:solidFill>
            <a:ln w="317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/>
                </a:rPr>
                <a:t>B</a:t>
              </a:r>
            </a:p>
          </p:txBody>
        </p:sp>
        <p:sp>
          <p:nvSpPr>
            <p:cNvPr id="60" name="Oval 81">
              <a:extLst>
                <a:ext uri="{FF2B5EF4-FFF2-40B4-BE49-F238E27FC236}">
                  <a16:creationId xmlns:a16="http://schemas.microsoft.com/office/drawing/2014/main" id="{B5ADE4B1-E1E0-4819-94FF-A1E0456C5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" y="2341"/>
              <a:ext cx="255" cy="250"/>
            </a:xfrm>
            <a:prstGeom prst="ellips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lIns="54000" tIns="10800"/>
            <a:lstStyle/>
            <a:p>
              <a:pPr marL="0" marR="0" lvl="0" indent="0" algn="just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D</a:t>
              </a:r>
            </a:p>
          </p:txBody>
        </p:sp>
        <p:sp>
          <p:nvSpPr>
            <p:cNvPr id="61" name="Line 82">
              <a:extLst>
                <a:ext uri="{FF2B5EF4-FFF2-40B4-BE49-F238E27FC236}">
                  <a16:creationId xmlns:a16="http://schemas.microsoft.com/office/drawing/2014/main" id="{C6CB97EA-EAAF-49FA-B4AE-98E3B83840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8" y="2990"/>
              <a:ext cx="181" cy="27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62" name="Oval 85">
              <a:extLst>
                <a:ext uri="{FF2B5EF4-FFF2-40B4-BE49-F238E27FC236}">
                  <a16:creationId xmlns:a16="http://schemas.microsoft.com/office/drawing/2014/main" id="{9E2C5BE4-C38D-4CFC-BEEA-AD0FACDCC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249"/>
              <a:ext cx="255" cy="250"/>
            </a:xfrm>
            <a:prstGeom prst="ellipse">
              <a:avLst/>
            </a:prstGeom>
            <a:solidFill>
              <a:srgbClr val="BBE0E3"/>
            </a:solidFill>
            <a:ln w="317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/>
                </a:rPr>
                <a:t>X</a:t>
              </a:r>
            </a:p>
          </p:txBody>
        </p:sp>
        <p:sp>
          <p:nvSpPr>
            <p:cNvPr id="63" name="Line 87">
              <a:extLst>
                <a:ext uri="{FF2B5EF4-FFF2-40B4-BE49-F238E27FC236}">
                  <a16:creationId xmlns:a16="http://schemas.microsoft.com/office/drawing/2014/main" id="{CCEC6615-239E-47E3-A687-C2D972D2B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3" y="2977"/>
              <a:ext cx="182" cy="27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64" name="Text Box 88">
              <a:extLst>
                <a:ext uri="{FF2B5EF4-FFF2-40B4-BE49-F238E27FC236}">
                  <a16:creationId xmlns:a16="http://schemas.microsoft.com/office/drawing/2014/main" id="{6D587C83-4429-403C-BF2A-A99DCA4E1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330"/>
              <a:ext cx="216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微软雅黑"/>
                </a:rPr>
                <a:t>α</a:t>
              </a:r>
            </a:p>
          </p:txBody>
        </p:sp>
        <p:sp>
          <p:nvSpPr>
            <p:cNvPr id="65" name="Oval 89">
              <a:extLst>
                <a:ext uri="{FF2B5EF4-FFF2-40B4-BE49-F238E27FC236}">
                  <a16:creationId xmlns:a16="http://schemas.microsoft.com/office/drawing/2014/main" id="{916703AF-183D-49B1-8395-EE0A61B39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3240"/>
              <a:ext cx="272" cy="453"/>
            </a:xfrm>
            <a:prstGeom prst="ellips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lIns="54000" tIns="10800"/>
            <a:lstStyle/>
            <a:p>
              <a:pPr marL="0" marR="0" lvl="0" indent="0" algn="just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微软雅黑"/>
              </a:endParaRPr>
            </a:p>
          </p:txBody>
        </p:sp>
        <p:sp>
          <p:nvSpPr>
            <p:cNvPr id="66" name="Oval 97">
              <a:extLst>
                <a:ext uri="{FF2B5EF4-FFF2-40B4-BE49-F238E27FC236}">
                  <a16:creationId xmlns:a16="http://schemas.microsoft.com/office/drawing/2014/main" id="{289681A6-6D7F-4D93-B3F6-A15F90C00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" y="3172"/>
              <a:ext cx="255" cy="250"/>
            </a:xfrm>
            <a:prstGeom prst="ellipse">
              <a:avLst/>
            </a:prstGeom>
            <a:solidFill>
              <a:srgbClr val="BBE0E3"/>
            </a:solidFill>
            <a:ln w="3175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微软雅黑"/>
                </a:rPr>
                <a:t>E</a:t>
              </a:r>
            </a:p>
          </p:txBody>
        </p:sp>
        <p:sp>
          <p:nvSpPr>
            <p:cNvPr id="67" name="Line 98">
              <a:extLst>
                <a:ext uri="{FF2B5EF4-FFF2-40B4-BE49-F238E27FC236}">
                  <a16:creationId xmlns:a16="http://schemas.microsoft.com/office/drawing/2014/main" id="{206357FB-1C9E-4A2D-B63E-913750BB4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9" y="2977"/>
              <a:ext cx="181" cy="227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68" name="Line 99">
              <a:extLst>
                <a:ext uri="{FF2B5EF4-FFF2-40B4-BE49-F238E27FC236}">
                  <a16:creationId xmlns:a16="http://schemas.microsoft.com/office/drawing/2014/main" id="{00305F16-6963-4F97-B9EF-E6031879F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1" y="2990"/>
              <a:ext cx="227" cy="27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69" name="Text Box 100">
              <a:extLst>
                <a:ext uri="{FF2B5EF4-FFF2-40B4-BE49-F238E27FC236}">
                  <a16:creationId xmlns:a16="http://schemas.microsoft.com/office/drawing/2014/main" id="{F65CB1FC-10CD-4EB1-9BB3-9FCF6518C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" y="3344"/>
              <a:ext cx="216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微软雅黑"/>
                </a:rPr>
                <a:t>β</a:t>
              </a:r>
            </a:p>
          </p:txBody>
        </p:sp>
        <p:sp>
          <p:nvSpPr>
            <p:cNvPr id="70" name="Oval 101">
              <a:extLst>
                <a:ext uri="{FF2B5EF4-FFF2-40B4-BE49-F238E27FC236}">
                  <a16:creationId xmlns:a16="http://schemas.microsoft.com/office/drawing/2014/main" id="{BC903EC1-AA41-4859-B346-F5B6EF6A3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3254"/>
              <a:ext cx="272" cy="453"/>
            </a:xfrm>
            <a:prstGeom prst="ellips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lIns="54000" tIns="10800"/>
            <a:lstStyle/>
            <a:p>
              <a:pPr marL="0" marR="0" lvl="0" indent="0" algn="just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</p:grpSp>
      <p:sp>
        <p:nvSpPr>
          <p:cNvPr id="71" name="Freeform 105">
            <a:extLst>
              <a:ext uri="{FF2B5EF4-FFF2-40B4-BE49-F238E27FC236}">
                <a16:creationId xmlns:a16="http://schemas.microsoft.com/office/drawing/2014/main" id="{6A3DA083-C376-44E0-9BCE-F1FA9BEA1963}"/>
              </a:ext>
            </a:extLst>
          </p:cNvPr>
          <p:cNvSpPr>
            <a:spLocks/>
          </p:cNvSpPr>
          <p:nvPr/>
        </p:nvSpPr>
        <p:spPr bwMode="auto">
          <a:xfrm>
            <a:off x="5231904" y="2780928"/>
            <a:ext cx="1392237" cy="2342104"/>
          </a:xfrm>
          <a:custGeom>
            <a:avLst/>
            <a:gdLst>
              <a:gd name="T0" fmla="*/ 2147483647 w 1166"/>
              <a:gd name="T1" fmla="*/ 2147483647 h 1066"/>
              <a:gd name="T2" fmla="*/ 2147483647 w 1166"/>
              <a:gd name="T3" fmla="*/ 2147483647 h 1066"/>
              <a:gd name="T4" fmla="*/ 2147483647 w 1166"/>
              <a:gd name="T5" fmla="*/ 2147483647 h 1066"/>
              <a:gd name="T6" fmla="*/ 2147483647 w 1166"/>
              <a:gd name="T7" fmla="*/ 2147483647 h 1066"/>
              <a:gd name="T8" fmla="*/ 2147483647 w 1166"/>
              <a:gd name="T9" fmla="*/ 2147483647 h 1066"/>
              <a:gd name="T10" fmla="*/ 2147483647 w 1166"/>
              <a:gd name="T11" fmla="*/ 2147483647 h 1066"/>
              <a:gd name="T12" fmla="*/ 2147483647 w 1166"/>
              <a:gd name="T13" fmla="*/ 2147483647 h 1066"/>
              <a:gd name="T14" fmla="*/ 2147483647 w 1166"/>
              <a:gd name="T15" fmla="*/ 2147483647 h 1066"/>
              <a:gd name="T16" fmla="*/ 2147483647 w 1166"/>
              <a:gd name="T17" fmla="*/ 2147483647 h 1066"/>
              <a:gd name="T18" fmla="*/ 2147483647 w 1166"/>
              <a:gd name="T19" fmla="*/ 2147483647 h 10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6"/>
              <a:gd name="T31" fmla="*/ 0 h 1066"/>
              <a:gd name="T32" fmla="*/ 1166 w 1166"/>
              <a:gd name="T33" fmla="*/ 1066 h 106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317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72" name="Freeform 106">
            <a:extLst>
              <a:ext uri="{FF2B5EF4-FFF2-40B4-BE49-F238E27FC236}">
                <a16:creationId xmlns:a16="http://schemas.microsoft.com/office/drawing/2014/main" id="{F25D7144-8506-4AC1-8795-8CC28B6B22E7}"/>
              </a:ext>
            </a:extLst>
          </p:cNvPr>
          <p:cNvSpPr>
            <a:spLocks/>
          </p:cNvSpPr>
          <p:nvPr/>
        </p:nvSpPr>
        <p:spPr bwMode="auto">
          <a:xfrm>
            <a:off x="8398965" y="3538340"/>
            <a:ext cx="2808288" cy="1367154"/>
          </a:xfrm>
          <a:custGeom>
            <a:avLst/>
            <a:gdLst>
              <a:gd name="T0" fmla="*/ 2147483647 w 1440"/>
              <a:gd name="T1" fmla="*/ 0 h 815"/>
              <a:gd name="T2" fmla="*/ 2147483647 w 1440"/>
              <a:gd name="T3" fmla="*/ 2147483647 h 815"/>
              <a:gd name="T4" fmla="*/ 2147483647 w 1440"/>
              <a:gd name="T5" fmla="*/ 2147483647 h 815"/>
              <a:gd name="T6" fmla="*/ 2147483647 w 1440"/>
              <a:gd name="T7" fmla="*/ 2147483647 h 815"/>
              <a:gd name="T8" fmla="*/ 2147483647 w 1440"/>
              <a:gd name="T9" fmla="*/ 2147483647 h 815"/>
              <a:gd name="T10" fmla="*/ 2147483647 w 1440"/>
              <a:gd name="T11" fmla="*/ 2147483647 h 815"/>
              <a:gd name="T12" fmla="*/ 2147483647 w 1440"/>
              <a:gd name="T13" fmla="*/ 2147483647 h 815"/>
              <a:gd name="T14" fmla="*/ 2147483647 w 1440"/>
              <a:gd name="T15" fmla="*/ 2147483647 h 815"/>
              <a:gd name="T16" fmla="*/ 2147483647 w 1440"/>
              <a:gd name="T17" fmla="*/ 0 h 8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0"/>
              <a:gd name="T28" fmla="*/ 0 h 815"/>
              <a:gd name="T29" fmla="*/ 1440 w 1440"/>
              <a:gd name="T30" fmla="*/ 815 h 8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317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73" name="Text Box 15">
            <a:extLst>
              <a:ext uri="{FF2B5EF4-FFF2-40B4-BE49-F238E27FC236}">
                <a16:creationId xmlns:a16="http://schemas.microsoft.com/office/drawing/2014/main" id="{B758EA15-D1BA-47D9-A7FF-351695D26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053" y="3549018"/>
            <a:ext cx="1274763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74" name="Text Box 15">
            <a:extLst>
              <a:ext uri="{FF2B5EF4-FFF2-40B4-BE49-F238E27FC236}">
                <a16:creationId xmlns:a16="http://schemas.microsoft.com/office/drawing/2014/main" id="{18DA36E0-6021-475E-A837-E4834E0BB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2671" y="4199189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75" name="Text Box 15">
            <a:extLst>
              <a:ext uri="{FF2B5EF4-FFF2-40B4-BE49-F238E27FC236}">
                <a16:creationId xmlns:a16="http://schemas.microsoft.com/office/drawing/2014/main" id="{BC6B865D-6DA8-45A0-A3EC-5CC0C474B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334" y="4078215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k-1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76" name="Text Box 15">
            <a:extLst>
              <a:ext uri="{FF2B5EF4-FFF2-40B4-BE49-F238E27FC236}">
                <a16:creationId xmlns:a16="http://schemas.microsoft.com/office/drawing/2014/main" id="{756016ED-8EF5-4CE0-96A9-373B5FC6C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756" y="3439090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77" name="Text Box 15">
            <a:extLst>
              <a:ext uri="{FF2B5EF4-FFF2-40B4-BE49-F238E27FC236}">
                <a16:creationId xmlns:a16="http://schemas.microsoft.com/office/drawing/2014/main" id="{6C704C03-83C4-49A2-8ECB-9ED223219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6607" y="2635223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k+1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78" name="Text Box 15">
            <a:extLst>
              <a:ext uri="{FF2B5EF4-FFF2-40B4-BE49-F238E27FC236}">
                <a16:creationId xmlns:a16="http://schemas.microsoft.com/office/drawing/2014/main" id="{B4F72885-B89A-478A-9C00-F87CD04E8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3791" y="3294342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k+1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79" name="Text Box 15">
            <a:extLst>
              <a:ext uri="{FF2B5EF4-FFF2-40B4-BE49-F238E27FC236}">
                <a16:creationId xmlns:a16="http://schemas.microsoft.com/office/drawing/2014/main" id="{62E05D87-49A5-4BA8-88AA-29D560CD9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4665" y="4068153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80" name="Text Box 15">
            <a:extLst>
              <a:ext uri="{FF2B5EF4-FFF2-40B4-BE49-F238E27FC236}">
                <a16:creationId xmlns:a16="http://schemas.microsoft.com/office/drawing/2014/main" id="{6CA794EC-8080-400B-B2ED-F786D615F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2745" y="4853445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k-1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85" name="Text Box 15">
            <a:extLst>
              <a:ext uri="{FF2B5EF4-FFF2-40B4-BE49-F238E27FC236}">
                <a16:creationId xmlns:a16="http://schemas.microsoft.com/office/drawing/2014/main" id="{F2332EA6-C895-40C6-8F21-461C64A07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109" y="3935039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Rank k</a:t>
            </a:r>
            <a:b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</a:br>
            <a:r>
              <a:rPr kumimoji="1" lang="en-US" altLang="zh-CN" sz="1800" dirty="0">
                <a:solidFill>
                  <a:srgbClr val="0070C0"/>
                </a:solidFill>
                <a:latin typeface="+mn-lt"/>
                <a:ea typeface="+mn-ea"/>
              </a:rPr>
              <a:t>(after delete)</a:t>
            </a:r>
            <a:endParaRPr kumimoji="1" lang="zh-CN" altLang="en-US" sz="18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86" name="Text Box 15">
            <a:extLst>
              <a:ext uri="{FF2B5EF4-FFF2-40B4-BE49-F238E27FC236}">
                <a16:creationId xmlns:a16="http://schemas.microsoft.com/office/drawing/2014/main" id="{4D9A389D-9E5E-4943-B423-263EFC708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000" y="5147243"/>
            <a:ext cx="2337844" cy="35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kumimoji="1" lang="en-US" altLang="zh-CN" sz="1800" dirty="0">
                <a:solidFill>
                  <a:srgbClr val="FF0000"/>
                </a:solidFill>
                <a:latin typeface="+mn-lt"/>
                <a:ea typeface="+mn-ea"/>
              </a:rPr>
              <a:t>Rank k</a:t>
            </a:r>
            <a:br>
              <a:rPr kumimoji="1" lang="en-US" altLang="zh-CN" sz="1800" dirty="0">
                <a:solidFill>
                  <a:srgbClr val="FF0000"/>
                </a:solidFill>
                <a:latin typeface="+mn-lt"/>
                <a:ea typeface="+mn-ea"/>
              </a:rPr>
            </a:br>
            <a:r>
              <a:rPr kumimoji="1" lang="en-US" altLang="zh-CN" sz="1800" dirty="0">
                <a:solidFill>
                  <a:srgbClr val="FF0000"/>
                </a:solidFill>
                <a:latin typeface="+mn-lt"/>
                <a:ea typeface="+mn-ea"/>
              </a:rPr>
              <a:t>(can delete)</a:t>
            </a:r>
            <a:endParaRPr kumimoji="1" lang="zh-CN" altLang="en-US" sz="18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909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4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71" grpId="0" animBg="1"/>
      <p:bldP spid="72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5" grpId="0"/>
      <p:bldP spid="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9506B-B86E-4613-8552-434371DE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Delete: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646891-353D-4212-BAD2-BBB86C11A3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03" name="Rectangle 2">
            <a:extLst>
              <a:ext uri="{FF2B5EF4-FFF2-40B4-BE49-F238E27FC236}">
                <a16:creationId xmlns:a16="http://schemas.microsoft.com/office/drawing/2014/main" id="{D0DDBDEF-E276-4CFC-9D17-17DAC30F8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82" y="932040"/>
            <a:ext cx="3175834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999" b="1" dirty="0">
                <a:solidFill>
                  <a:srgbClr val="9933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109"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217"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326"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434"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60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599" kern="0" dirty="0"/>
              <a:t>Delete</a:t>
            </a:r>
            <a:r>
              <a:rPr kumimoji="0" lang="zh-CN" altLang="en-US" sz="3599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3599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90</a:t>
            </a:r>
            <a:endParaRPr kumimoji="0" lang="zh-CN" altLang="en-US" sz="3599" b="1" i="0" u="none" strike="noStrike" kern="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544F62-D121-4CBD-8EA0-15A10727E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999" y="1221214"/>
            <a:ext cx="7849621" cy="131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831" indent="-342831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3199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defRPr>
            </a:lvl1pPr>
            <a:lvl2pPr marL="742801" indent="-285693" algn="l" rtl="0" eaLnBrk="1" fontAlgn="base" hangingPunct="1">
              <a:spcBef>
                <a:spcPts val="600"/>
              </a:spcBef>
              <a:spcAft>
                <a:spcPct val="0"/>
              </a:spcAft>
              <a:buChar char="–"/>
              <a:defRPr sz="2799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2pPr>
            <a:lvl3pPr marL="1142771" indent="-228554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799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3pPr>
            <a:lvl4pPr marL="1599880" indent="-228554" algn="l" rtl="0" eaLnBrk="1" fontAlgn="base" hangingPunct="1">
              <a:spcBef>
                <a:spcPts val="6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4pPr>
            <a:lvl5pPr marL="2056989" indent="-228554" algn="l" rtl="0" eaLnBrk="1" fontAlgn="base" hangingPunct="1">
              <a:spcBef>
                <a:spcPts val="6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5pPr>
            <a:lvl6pPr marL="2514097" indent="-22855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206" indent="-22855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314" indent="-22855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5423" indent="-22855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831" marR="0" lvl="0" indent="-342831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itchFamily="18" charset="0"/>
              </a:rPr>
              <a:t>Case 3: X is black, and X has no red child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itchFamily="18" charset="0"/>
            </a:endParaRPr>
          </a:p>
          <a:p>
            <a:pPr lvl="1" indent="-342831"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itchFamily="18" charset="0"/>
              </a:rPr>
              <a:t>Case 3.2: C is black and C has no red child</a:t>
            </a:r>
          </a:p>
          <a:p>
            <a:pPr lvl="1" indent="-342831">
              <a:buFontTx/>
              <a:buChar char="•"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After switching color between 70 and 80, no further check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5" name="Oval 4">
            <a:extLst>
              <a:ext uri="{FF2B5EF4-FFF2-40B4-BE49-F238E27FC236}">
                <a16:creationId xmlns:a16="http://schemas.microsoft.com/office/drawing/2014/main" id="{518CCDA2-2155-4048-BF93-7D0E51D46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03769" y="3140968"/>
            <a:ext cx="349169" cy="336550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65</a:t>
            </a:r>
          </a:p>
        </p:txBody>
      </p:sp>
      <p:sp>
        <p:nvSpPr>
          <p:cNvPr id="106" name="Oval 6">
            <a:extLst>
              <a:ext uri="{FF2B5EF4-FFF2-40B4-BE49-F238E27FC236}">
                <a16:creationId xmlns:a16="http://schemas.microsoft.com/office/drawing/2014/main" id="{1A595763-B497-4B4F-829F-F631D3D5B3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4653" y="3650558"/>
            <a:ext cx="349169" cy="338137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微软雅黑"/>
              </a:rPr>
              <a:t>50</a:t>
            </a:r>
          </a:p>
        </p:txBody>
      </p:sp>
      <p:sp>
        <p:nvSpPr>
          <p:cNvPr id="107" name="Oval 7">
            <a:extLst>
              <a:ext uri="{FF2B5EF4-FFF2-40B4-BE49-F238E27FC236}">
                <a16:creationId xmlns:a16="http://schemas.microsoft.com/office/drawing/2014/main" id="{96230ECB-FE11-41C4-928E-872F17F6AA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2486" y="4172843"/>
            <a:ext cx="349169" cy="338138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10</a:t>
            </a:r>
          </a:p>
        </p:txBody>
      </p:sp>
      <p:sp>
        <p:nvSpPr>
          <p:cNvPr id="108" name="Oval 8">
            <a:extLst>
              <a:ext uri="{FF2B5EF4-FFF2-40B4-BE49-F238E27FC236}">
                <a16:creationId xmlns:a16="http://schemas.microsoft.com/office/drawing/2014/main" id="{9895A1CE-7A27-4FF3-A720-15ACB91AEE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02214" y="4161732"/>
            <a:ext cx="349169" cy="336550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60</a:t>
            </a:r>
          </a:p>
        </p:txBody>
      </p:sp>
      <p:sp>
        <p:nvSpPr>
          <p:cNvPr id="109" name="Oval 9">
            <a:extLst>
              <a:ext uri="{FF2B5EF4-FFF2-40B4-BE49-F238E27FC236}">
                <a16:creationId xmlns:a16="http://schemas.microsoft.com/office/drawing/2014/main" id="{B01DE6C0-2EEE-429A-85F3-1F5671945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7753" y="4761807"/>
            <a:ext cx="349169" cy="336550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微软雅黑"/>
              </a:rPr>
              <a:t>62</a:t>
            </a:r>
          </a:p>
        </p:txBody>
      </p:sp>
      <p:sp>
        <p:nvSpPr>
          <p:cNvPr id="110" name="Line 10">
            <a:extLst>
              <a:ext uri="{FF2B5EF4-FFF2-40B4-BE49-F238E27FC236}">
                <a16:creationId xmlns:a16="http://schemas.microsoft.com/office/drawing/2014/main" id="{E066F403-6DF3-46EE-8138-B1700FFC44A0}"/>
              </a:ext>
            </a:extLst>
          </p:cNvPr>
          <p:cNvSpPr>
            <a:spLocks noChangeAspect="1" noChangeShapeType="1"/>
          </p:cNvSpPr>
          <p:nvPr/>
        </p:nvSpPr>
        <p:spPr bwMode="auto">
          <a:xfrm rot="3600000">
            <a:off x="3448240" y="3245815"/>
            <a:ext cx="6350" cy="61580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11" name="Line 11">
            <a:extLst>
              <a:ext uri="{FF2B5EF4-FFF2-40B4-BE49-F238E27FC236}">
                <a16:creationId xmlns:a16="http://schemas.microsoft.com/office/drawing/2014/main" id="{E492409B-D0C7-48F8-BD94-498990033F8D}"/>
              </a:ext>
            </a:extLst>
          </p:cNvPr>
          <p:cNvSpPr>
            <a:spLocks noChangeShapeType="1"/>
          </p:cNvSpPr>
          <p:nvPr/>
        </p:nvSpPr>
        <p:spPr bwMode="auto">
          <a:xfrm rot="3600000">
            <a:off x="2669951" y="3833373"/>
            <a:ext cx="58938" cy="440169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12" name="Line 12">
            <a:extLst>
              <a:ext uri="{FF2B5EF4-FFF2-40B4-BE49-F238E27FC236}">
                <a16:creationId xmlns:a16="http://schemas.microsoft.com/office/drawing/2014/main" id="{C203410F-44AA-4EA7-BBAB-18A0EF0876F5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3402502" y="3793771"/>
            <a:ext cx="0" cy="496489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13" name="Oval 13">
            <a:extLst>
              <a:ext uri="{FF2B5EF4-FFF2-40B4-BE49-F238E27FC236}">
                <a16:creationId xmlns:a16="http://schemas.microsoft.com/office/drawing/2014/main" id="{A5284E5A-7E99-439D-954E-8AA7458247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4161" y="3658493"/>
            <a:ext cx="347582" cy="338138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微软雅黑"/>
              </a:rPr>
              <a:t>80</a:t>
            </a:r>
          </a:p>
        </p:txBody>
      </p:sp>
      <p:sp>
        <p:nvSpPr>
          <p:cNvPr id="114" name="Oval 18">
            <a:extLst>
              <a:ext uri="{FF2B5EF4-FFF2-40B4-BE49-F238E27FC236}">
                <a16:creationId xmlns:a16="http://schemas.microsoft.com/office/drawing/2014/main" id="{3F241CD4-91C1-42E9-9D78-3A01EBC3AB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24273" y="4141094"/>
            <a:ext cx="349169" cy="344488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90</a:t>
            </a:r>
          </a:p>
        </p:txBody>
      </p:sp>
      <p:sp>
        <p:nvSpPr>
          <p:cNvPr id="115" name="Oval 19">
            <a:extLst>
              <a:ext uri="{FF2B5EF4-FFF2-40B4-BE49-F238E27FC236}">
                <a16:creationId xmlns:a16="http://schemas.microsoft.com/office/drawing/2014/main" id="{532BD85C-6C9B-4143-878A-7AEC81D0E9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6423" y="4141094"/>
            <a:ext cx="349169" cy="336550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70</a:t>
            </a:r>
          </a:p>
        </p:txBody>
      </p:sp>
      <p:sp>
        <p:nvSpPr>
          <p:cNvPr id="116" name="Line 20">
            <a:extLst>
              <a:ext uri="{FF2B5EF4-FFF2-40B4-BE49-F238E27FC236}">
                <a16:creationId xmlns:a16="http://schemas.microsoft.com/office/drawing/2014/main" id="{DA111ABE-9548-4C79-9B85-81BCC547E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8300" y="3947419"/>
            <a:ext cx="222199" cy="24765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17" name="Line 21">
            <a:extLst>
              <a:ext uri="{FF2B5EF4-FFF2-40B4-BE49-F238E27FC236}">
                <a16:creationId xmlns:a16="http://schemas.microsoft.com/office/drawing/2014/main" id="{2A1A7824-830B-4671-BE98-107BE15C7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4128" y="3947419"/>
            <a:ext cx="192044" cy="228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18" name="Line 22">
            <a:extLst>
              <a:ext uri="{FF2B5EF4-FFF2-40B4-BE49-F238E27FC236}">
                <a16:creationId xmlns:a16="http://schemas.microsoft.com/office/drawing/2014/main" id="{E0145AE5-192D-4D40-BA77-A684CE57A968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4283866" y="3281534"/>
            <a:ext cx="6350" cy="61739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19" name="Line 23">
            <a:extLst>
              <a:ext uri="{FF2B5EF4-FFF2-40B4-BE49-F238E27FC236}">
                <a16:creationId xmlns:a16="http://schemas.microsoft.com/office/drawing/2014/main" id="{DA1F0D4D-C9DA-4538-9EF5-E5C42513D9F9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3621661" y="4509066"/>
            <a:ext cx="155999" cy="241399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20" name="Rectangle 44">
            <a:extLst>
              <a:ext uri="{FF2B5EF4-FFF2-40B4-BE49-F238E27FC236}">
                <a16:creationId xmlns:a16="http://schemas.microsoft.com/office/drawing/2014/main" id="{4908C159-A05F-45D4-A500-CF97B5CC07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0132" y="4744345"/>
            <a:ext cx="230135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21" name="Rectangle 45">
            <a:extLst>
              <a:ext uri="{FF2B5EF4-FFF2-40B4-BE49-F238E27FC236}">
                <a16:creationId xmlns:a16="http://schemas.microsoft.com/office/drawing/2014/main" id="{F1A67697-58E1-4B8B-81F3-782498A5E7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5786" y="4744345"/>
            <a:ext cx="231721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122" name="AutoShape 46">
            <a:extLst>
              <a:ext uri="{FF2B5EF4-FFF2-40B4-BE49-F238E27FC236}">
                <a16:creationId xmlns:a16="http://schemas.microsoft.com/office/drawing/2014/main" id="{CF5C73E5-0EA5-4939-B679-23E4B929401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600713" y="4475036"/>
            <a:ext cx="180933" cy="274637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23" name="AutoShape 47">
            <a:extLst>
              <a:ext uri="{FF2B5EF4-FFF2-40B4-BE49-F238E27FC236}">
                <a16:creationId xmlns:a16="http://schemas.microsoft.com/office/drawing/2014/main" id="{948F31EA-C253-46DC-BF14-3870728E6CB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95995" y="4456752"/>
            <a:ext cx="179345" cy="274637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24" name="Rectangle 54">
            <a:extLst>
              <a:ext uri="{FF2B5EF4-FFF2-40B4-BE49-F238E27FC236}">
                <a16:creationId xmlns:a16="http://schemas.microsoft.com/office/drawing/2014/main" id="{7BFF1029-41FB-40FE-8187-51E1570284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1742" y="4737994"/>
            <a:ext cx="230135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25" name="Rectangle 55">
            <a:extLst>
              <a:ext uri="{FF2B5EF4-FFF2-40B4-BE49-F238E27FC236}">
                <a16:creationId xmlns:a16="http://schemas.microsoft.com/office/drawing/2014/main" id="{0DF1235E-75D2-48F3-A5CD-73997E0560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2024" y="4737994"/>
            <a:ext cx="231721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126" name="AutoShape 56">
            <a:extLst>
              <a:ext uri="{FF2B5EF4-FFF2-40B4-BE49-F238E27FC236}">
                <a16:creationId xmlns:a16="http://schemas.microsoft.com/office/drawing/2014/main" id="{E8FA76EB-0711-42C1-9C03-B04AD38206A3}"/>
              </a:ext>
            </a:extLst>
          </p:cNvPr>
          <p:cNvCxnSpPr>
            <a:cxnSpLocks noChangeShapeType="1"/>
            <a:stCxn id="125" idx="0"/>
          </p:cNvCxnSpPr>
          <p:nvPr/>
        </p:nvCxnSpPr>
        <p:spPr bwMode="auto">
          <a:xfrm flipH="1" flipV="1">
            <a:off x="5143046" y="4480875"/>
            <a:ext cx="174839" cy="25711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27" name="AutoShape 57">
            <a:extLst>
              <a:ext uri="{FF2B5EF4-FFF2-40B4-BE49-F238E27FC236}">
                <a16:creationId xmlns:a16="http://schemas.microsoft.com/office/drawing/2014/main" id="{1AEF2C15-B470-489D-A693-A4D2E4A0ACA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02754" y="4468686"/>
            <a:ext cx="179345" cy="274637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28" name="Rectangle 58">
            <a:extLst>
              <a:ext uri="{FF2B5EF4-FFF2-40B4-BE49-F238E27FC236}">
                <a16:creationId xmlns:a16="http://schemas.microsoft.com/office/drawing/2014/main" id="{1276C74E-63FE-421C-A513-DC84FB77E8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8342" y="4737994"/>
            <a:ext cx="230135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538101FF-DC54-4AE9-8A28-CCC2169521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38624" y="4737994"/>
            <a:ext cx="231721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130" name="AutoShape 60">
            <a:extLst>
              <a:ext uri="{FF2B5EF4-FFF2-40B4-BE49-F238E27FC236}">
                <a16:creationId xmlns:a16="http://schemas.microsoft.com/office/drawing/2014/main" id="{CBFA049C-FBD1-47C4-ACEB-21D117FF9F6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285740" y="4468686"/>
            <a:ext cx="180933" cy="274637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31" name="AutoShape 61">
            <a:extLst>
              <a:ext uri="{FF2B5EF4-FFF2-40B4-BE49-F238E27FC236}">
                <a16:creationId xmlns:a16="http://schemas.microsoft.com/office/drawing/2014/main" id="{45996564-BD2B-4581-928B-CB8FCFFDCD4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075922" y="4468686"/>
            <a:ext cx="179345" cy="274637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32" name="Rectangle 62">
            <a:extLst>
              <a:ext uri="{FF2B5EF4-FFF2-40B4-BE49-F238E27FC236}">
                <a16:creationId xmlns:a16="http://schemas.microsoft.com/office/drawing/2014/main" id="{F5EDB13C-9914-485A-86A4-02C58F15AD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0792" y="5372994"/>
            <a:ext cx="230135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33" name="Rectangle 63">
            <a:extLst>
              <a:ext uri="{FF2B5EF4-FFF2-40B4-BE49-F238E27FC236}">
                <a16:creationId xmlns:a16="http://schemas.microsoft.com/office/drawing/2014/main" id="{46BA7D9D-A4DA-4BBE-998F-35D3E23E71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6446" y="5372994"/>
            <a:ext cx="231721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134" name="AutoShape 64">
            <a:extLst>
              <a:ext uri="{FF2B5EF4-FFF2-40B4-BE49-F238E27FC236}">
                <a16:creationId xmlns:a16="http://schemas.microsoft.com/office/drawing/2014/main" id="{7204A4FB-F911-4C50-A468-6BA8B75C2907}"/>
              </a:ext>
            </a:extLst>
          </p:cNvPr>
          <p:cNvCxnSpPr>
            <a:cxnSpLocks noChangeShapeType="1"/>
            <a:stCxn id="133" idx="0"/>
          </p:cNvCxnSpPr>
          <p:nvPr/>
        </p:nvCxnSpPr>
        <p:spPr bwMode="auto">
          <a:xfrm flipH="1" flipV="1">
            <a:off x="3851372" y="5079307"/>
            <a:ext cx="180933" cy="274637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35" name="AutoShape 65">
            <a:extLst>
              <a:ext uri="{FF2B5EF4-FFF2-40B4-BE49-F238E27FC236}">
                <a16:creationId xmlns:a16="http://schemas.microsoft.com/office/drawing/2014/main" id="{108EDECA-44B6-41B2-9F67-C896F42902C5}"/>
              </a:ext>
            </a:extLst>
          </p:cNvPr>
          <p:cNvCxnSpPr>
            <a:cxnSpLocks noChangeShapeType="1"/>
            <a:stCxn id="132" idx="0"/>
          </p:cNvCxnSpPr>
          <p:nvPr/>
        </p:nvCxnSpPr>
        <p:spPr bwMode="auto">
          <a:xfrm flipV="1">
            <a:off x="3446655" y="5079307"/>
            <a:ext cx="179345" cy="274637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36" name="Rectangle 76">
            <a:extLst>
              <a:ext uri="{FF2B5EF4-FFF2-40B4-BE49-F238E27FC236}">
                <a16:creationId xmlns:a16="http://schemas.microsoft.com/office/drawing/2014/main" id="{DBC866C4-0225-4E5C-87A4-CE5BC0DAD1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427" y="4744345"/>
            <a:ext cx="230135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137" name="AutoShape 77">
            <a:extLst>
              <a:ext uri="{FF2B5EF4-FFF2-40B4-BE49-F238E27FC236}">
                <a16:creationId xmlns:a16="http://schemas.microsoft.com/office/drawing/2014/main" id="{101D8B8A-31B8-43BD-95C8-D12D4994311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94290" y="4468942"/>
            <a:ext cx="179345" cy="274637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38" name="Rectangle 151">
            <a:extLst>
              <a:ext uri="{FF2B5EF4-FFF2-40B4-BE49-F238E27FC236}">
                <a16:creationId xmlns:a16="http://schemas.microsoft.com/office/drawing/2014/main" id="{C504077F-82BC-4235-8FB5-5586483042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82998" y="4210945"/>
            <a:ext cx="231721" cy="230187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39" name="Text Box 157">
            <a:extLst>
              <a:ext uri="{FF2B5EF4-FFF2-40B4-BE49-F238E27FC236}">
                <a16:creationId xmlns:a16="http://schemas.microsoft.com/office/drawing/2014/main" id="{42772E49-71D2-4922-B385-983A85097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705" y="2983338"/>
            <a:ext cx="244735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1218926" eaLnBrk="1" fontAlgn="auto" hangingPunct="1">
              <a:spcBef>
                <a:spcPts val="600"/>
              </a:spcBef>
              <a:spcAft>
                <a:spcPts val="0"/>
              </a:spcAft>
            </a:pPr>
            <a:endParaRPr lang="zh-CN" altLang="en-US" sz="16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  <a:p>
            <a:pPr algn="just" defTabSz="1218926" eaLnBrk="1" fontAlgn="auto" hangingPunct="1">
              <a:spcBef>
                <a:spcPts val="600"/>
              </a:spcBef>
              <a:spcAft>
                <a:spcPts val="0"/>
              </a:spcAft>
            </a:pPr>
            <a:endParaRPr lang="zh-CN" altLang="en-US" sz="16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40" name="Text Box 174">
            <a:extLst>
              <a:ext uri="{FF2B5EF4-FFF2-40B4-BE49-F238E27FC236}">
                <a16:creationId xmlns:a16="http://schemas.microsoft.com/office/drawing/2014/main" id="{91F58B48-2B81-44FB-B5B5-5AA0442AC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957" y="3823337"/>
            <a:ext cx="311078" cy="36924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B0C17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41" name="Text Box 175">
            <a:extLst>
              <a:ext uri="{FF2B5EF4-FFF2-40B4-BE49-F238E27FC236}">
                <a16:creationId xmlns:a16="http://schemas.microsoft.com/office/drawing/2014/main" id="{E9327386-85DE-494C-BD87-AF837CF56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914" y="3807719"/>
            <a:ext cx="431700" cy="36924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B0C17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42" name="Text Box 177">
            <a:extLst>
              <a:ext uri="{FF2B5EF4-FFF2-40B4-BE49-F238E27FC236}">
                <a16:creationId xmlns:a16="http://schemas.microsoft.com/office/drawing/2014/main" id="{6AD9D3A2-D5F2-4BF0-8856-68C86F482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322" y="3304481"/>
            <a:ext cx="431700" cy="36924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B0C17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63" name="Oval 13">
            <a:extLst>
              <a:ext uri="{FF2B5EF4-FFF2-40B4-BE49-F238E27FC236}">
                <a16:creationId xmlns:a16="http://schemas.microsoft.com/office/drawing/2014/main" id="{18B40B03-9DB2-48B0-B000-7BEAA6BD95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63842" y="3663257"/>
            <a:ext cx="347582" cy="338137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微软雅黑"/>
              </a:rPr>
              <a:t>80</a:t>
            </a:r>
          </a:p>
        </p:txBody>
      </p:sp>
      <p:sp>
        <p:nvSpPr>
          <p:cNvPr id="164" name="Oval 4">
            <a:extLst>
              <a:ext uri="{FF2B5EF4-FFF2-40B4-BE49-F238E27FC236}">
                <a16:creationId xmlns:a16="http://schemas.microsoft.com/office/drawing/2014/main" id="{EB04B759-D2A7-4B55-9543-5B0092F7DE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86147" y="3140968"/>
            <a:ext cx="349169" cy="336550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65</a:t>
            </a:r>
          </a:p>
        </p:txBody>
      </p:sp>
      <p:sp>
        <p:nvSpPr>
          <p:cNvPr id="165" name="Oval 5">
            <a:extLst>
              <a:ext uri="{FF2B5EF4-FFF2-40B4-BE49-F238E27FC236}">
                <a16:creationId xmlns:a16="http://schemas.microsoft.com/office/drawing/2014/main" id="{ACE1BAB4-B33E-40A0-9074-79C4C95AF6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37031" y="3650557"/>
            <a:ext cx="349169" cy="338137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微软雅黑"/>
              </a:rPr>
              <a:t>50</a:t>
            </a:r>
          </a:p>
        </p:txBody>
      </p:sp>
      <p:sp>
        <p:nvSpPr>
          <p:cNvPr id="166" name="Oval 6">
            <a:extLst>
              <a:ext uri="{FF2B5EF4-FFF2-40B4-BE49-F238E27FC236}">
                <a16:creationId xmlns:a16="http://schemas.microsoft.com/office/drawing/2014/main" id="{FB3E5FCE-1D77-4BF2-886E-B31191FBD1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14864" y="4172843"/>
            <a:ext cx="349169" cy="338138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10</a:t>
            </a:r>
          </a:p>
        </p:txBody>
      </p:sp>
      <p:sp>
        <p:nvSpPr>
          <p:cNvPr id="167" name="Oval 7">
            <a:extLst>
              <a:ext uri="{FF2B5EF4-FFF2-40B4-BE49-F238E27FC236}">
                <a16:creationId xmlns:a16="http://schemas.microsoft.com/office/drawing/2014/main" id="{FE0917CF-D395-4016-AB60-0B2E6E0A73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84592" y="4161731"/>
            <a:ext cx="349169" cy="336550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60</a:t>
            </a:r>
          </a:p>
        </p:txBody>
      </p:sp>
      <p:sp>
        <p:nvSpPr>
          <p:cNvPr id="168" name="Oval 8">
            <a:extLst>
              <a:ext uri="{FF2B5EF4-FFF2-40B4-BE49-F238E27FC236}">
                <a16:creationId xmlns:a16="http://schemas.microsoft.com/office/drawing/2014/main" id="{E17F7CE7-1560-470B-BD33-1D431008E6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40131" y="4761806"/>
            <a:ext cx="349169" cy="336550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微软雅黑"/>
              </a:rPr>
              <a:t>62</a:t>
            </a:r>
          </a:p>
        </p:txBody>
      </p:sp>
      <p:sp>
        <p:nvSpPr>
          <p:cNvPr id="169" name="Line 9">
            <a:extLst>
              <a:ext uri="{FF2B5EF4-FFF2-40B4-BE49-F238E27FC236}">
                <a16:creationId xmlns:a16="http://schemas.microsoft.com/office/drawing/2014/main" id="{C739BD3E-CA4D-41D6-AAB7-8B8A3CE74310}"/>
              </a:ext>
            </a:extLst>
          </p:cNvPr>
          <p:cNvSpPr>
            <a:spLocks noChangeAspect="1" noChangeShapeType="1"/>
          </p:cNvSpPr>
          <p:nvPr/>
        </p:nvSpPr>
        <p:spPr bwMode="auto">
          <a:xfrm rot="3600000">
            <a:off x="8230618" y="3245814"/>
            <a:ext cx="6350" cy="61580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70" name="Line 10">
            <a:extLst>
              <a:ext uri="{FF2B5EF4-FFF2-40B4-BE49-F238E27FC236}">
                <a16:creationId xmlns:a16="http://schemas.microsoft.com/office/drawing/2014/main" id="{C641DBC0-69E9-41E9-B18B-B5A3CFDCE8DC}"/>
              </a:ext>
            </a:extLst>
          </p:cNvPr>
          <p:cNvSpPr>
            <a:spLocks noChangeShapeType="1"/>
          </p:cNvSpPr>
          <p:nvPr/>
        </p:nvSpPr>
        <p:spPr bwMode="auto">
          <a:xfrm rot="3600000">
            <a:off x="7444189" y="3845074"/>
            <a:ext cx="60325" cy="42376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71" name="Line 11">
            <a:extLst>
              <a:ext uri="{FF2B5EF4-FFF2-40B4-BE49-F238E27FC236}">
                <a16:creationId xmlns:a16="http://schemas.microsoft.com/office/drawing/2014/main" id="{79C09D0A-AEC8-4C6C-A515-A790AEEB39FE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8164752" y="3805391"/>
            <a:ext cx="3175" cy="45550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72" name="Oval 12">
            <a:extLst>
              <a:ext uri="{FF2B5EF4-FFF2-40B4-BE49-F238E27FC236}">
                <a16:creationId xmlns:a16="http://schemas.microsoft.com/office/drawing/2014/main" id="{956DC3E1-1ABC-4906-8150-EBA9CB92C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63842" y="3663257"/>
            <a:ext cx="347582" cy="338137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80</a:t>
            </a:r>
          </a:p>
        </p:txBody>
      </p:sp>
      <p:sp>
        <p:nvSpPr>
          <p:cNvPr id="173" name="Oval 14">
            <a:extLst>
              <a:ext uri="{FF2B5EF4-FFF2-40B4-BE49-F238E27FC236}">
                <a16:creationId xmlns:a16="http://schemas.microsoft.com/office/drawing/2014/main" id="{9C04FB36-42F4-4BA7-868A-9A0F3E4B53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98801" y="4141093"/>
            <a:ext cx="349169" cy="336550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70</a:t>
            </a:r>
          </a:p>
        </p:txBody>
      </p:sp>
      <p:sp>
        <p:nvSpPr>
          <p:cNvPr id="174" name="Line 15">
            <a:extLst>
              <a:ext uri="{FF2B5EF4-FFF2-40B4-BE49-F238E27FC236}">
                <a16:creationId xmlns:a16="http://schemas.microsoft.com/office/drawing/2014/main" id="{6B1F1E7C-9D28-4B6C-95D2-F83F1AD741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60678" y="3965283"/>
            <a:ext cx="173790" cy="229786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75" name="Line 16">
            <a:extLst>
              <a:ext uri="{FF2B5EF4-FFF2-40B4-BE49-F238E27FC236}">
                <a16:creationId xmlns:a16="http://schemas.microsoft.com/office/drawing/2014/main" id="{FFDC7056-78C3-4178-AA9B-0A4B3618AE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4523" y="3936210"/>
            <a:ext cx="173270" cy="27473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76" name="Line 17">
            <a:extLst>
              <a:ext uri="{FF2B5EF4-FFF2-40B4-BE49-F238E27FC236}">
                <a16:creationId xmlns:a16="http://schemas.microsoft.com/office/drawing/2014/main" id="{8DC1A2AD-A35E-4F1A-A9E7-3F4F6C063F3F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9065228" y="3282120"/>
            <a:ext cx="0" cy="60405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77" name="Line 18">
            <a:extLst>
              <a:ext uri="{FF2B5EF4-FFF2-40B4-BE49-F238E27FC236}">
                <a16:creationId xmlns:a16="http://schemas.microsoft.com/office/drawing/2014/main" id="{F48FA155-4781-41F6-89E5-A89DDDABD6B9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8357604" y="4536523"/>
            <a:ext cx="202774" cy="21277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78" name="Rectangle 19">
            <a:extLst>
              <a:ext uri="{FF2B5EF4-FFF2-40B4-BE49-F238E27FC236}">
                <a16:creationId xmlns:a16="http://schemas.microsoft.com/office/drawing/2014/main" id="{5CFC7DFB-9CBA-4732-BD9E-EB7124D22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62510" y="4744344"/>
            <a:ext cx="230135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79" name="Rectangle 20">
            <a:extLst>
              <a:ext uri="{FF2B5EF4-FFF2-40B4-BE49-F238E27FC236}">
                <a16:creationId xmlns:a16="http://schemas.microsoft.com/office/drawing/2014/main" id="{05F1283E-136B-40DF-8073-7B7453B541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48164" y="4744344"/>
            <a:ext cx="231721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180" name="AutoShape 21">
            <a:extLst>
              <a:ext uri="{FF2B5EF4-FFF2-40B4-BE49-F238E27FC236}">
                <a16:creationId xmlns:a16="http://schemas.microsoft.com/office/drawing/2014/main" id="{52DDFA50-CB17-49C8-9E20-954B1740344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395280" y="4475035"/>
            <a:ext cx="180933" cy="274637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1" name="AutoShape 22">
            <a:extLst>
              <a:ext uri="{FF2B5EF4-FFF2-40B4-BE49-F238E27FC236}">
                <a16:creationId xmlns:a16="http://schemas.microsoft.com/office/drawing/2014/main" id="{21E20C7C-A9D0-4407-B77F-788EA2761FB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78373" y="4468941"/>
            <a:ext cx="179345" cy="274637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82" name="Rectangle 27">
            <a:extLst>
              <a:ext uri="{FF2B5EF4-FFF2-40B4-BE49-F238E27FC236}">
                <a16:creationId xmlns:a16="http://schemas.microsoft.com/office/drawing/2014/main" id="{A428EC8C-23B1-4192-8918-AC6E89F35B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0720" y="4737994"/>
            <a:ext cx="230135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83" name="Rectangle 28">
            <a:extLst>
              <a:ext uri="{FF2B5EF4-FFF2-40B4-BE49-F238E27FC236}">
                <a16:creationId xmlns:a16="http://schemas.microsoft.com/office/drawing/2014/main" id="{7A095012-C5F6-4E05-B777-4AC0176EC9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21002" y="4737994"/>
            <a:ext cx="231721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184" name="AutoShape 29">
            <a:extLst>
              <a:ext uri="{FF2B5EF4-FFF2-40B4-BE49-F238E27FC236}">
                <a16:creationId xmlns:a16="http://schemas.microsoft.com/office/drawing/2014/main" id="{DE5E1C0F-D36A-490A-9616-EED47B498E98}"/>
              </a:ext>
            </a:extLst>
          </p:cNvPr>
          <p:cNvCxnSpPr>
            <a:cxnSpLocks noChangeShapeType="1"/>
            <a:stCxn id="183" idx="0"/>
          </p:cNvCxnSpPr>
          <p:nvPr/>
        </p:nvCxnSpPr>
        <p:spPr bwMode="auto">
          <a:xfrm flipH="1" flipV="1">
            <a:off x="9055929" y="4444307"/>
            <a:ext cx="180933" cy="274637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5" name="AutoShape 30">
            <a:extLst>
              <a:ext uri="{FF2B5EF4-FFF2-40B4-BE49-F238E27FC236}">
                <a16:creationId xmlns:a16="http://schemas.microsoft.com/office/drawing/2014/main" id="{44853F9B-D6EF-46A9-BA74-AE84D7EB7D6C}"/>
              </a:ext>
            </a:extLst>
          </p:cNvPr>
          <p:cNvCxnSpPr>
            <a:cxnSpLocks noChangeShapeType="1"/>
            <a:stCxn id="182" idx="0"/>
          </p:cNvCxnSpPr>
          <p:nvPr/>
        </p:nvCxnSpPr>
        <p:spPr bwMode="auto">
          <a:xfrm flipV="1">
            <a:off x="8876583" y="4444307"/>
            <a:ext cx="179345" cy="274637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86" name="Rectangle 31">
            <a:extLst>
              <a:ext uri="{FF2B5EF4-FFF2-40B4-BE49-F238E27FC236}">
                <a16:creationId xmlns:a16="http://schemas.microsoft.com/office/drawing/2014/main" id="{9C006D32-8811-4571-A4E7-113D0B676A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3170" y="5372994"/>
            <a:ext cx="230135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87" name="Rectangle 32">
            <a:extLst>
              <a:ext uri="{FF2B5EF4-FFF2-40B4-BE49-F238E27FC236}">
                <a16:creationId xmlns:a16="http://schemas.microsoft.com/office/drawing/2014/main" id="{D62200F9-4CF7-4B6B-BAFC-66C89CA0DC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98824" y="5372994"/>
            <a:ext cx="231721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188" name="AutoShape 33">
            <a:extLst>
              <a:ext uri="{FF2B5EF4-FFF2-40B4-BE49-F238E27FC236}">
                <a16:creationId xmlns:a16="http://schemas.microsoft.com/office/drawing/2014/main" id="{4191BCA3-880C-49D7-BA47-141383BF6328}"/>
              </a:ext>
            </a:extLst>
          </p:cNvPr>
          <p:cNvCxnSpPr>
            <a:cxnSpLocks noChangeShapeType="1"/>
            <a:stCxn id="187" idx="0"/>
          </p:cNvCxnSpPr>
          <p:nvPr/>
        </p:nvCxnSpPr>
        <p:spPr bwMode="auto">
          <a:xfrm flipH="1" flipV="1">
            <a:off x="8633751" y="5079307"/>
            <a:ext cx="180933" cy="274637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9" name="AutoShape 34">
            <a:extLst>
              <a:ext uri="{FF2B5EF4-FFF2-40B4-BE49-F238E27FC236}">
                <a16:creationId xmlns:a16="http://schemas.microsoft.com/office/drawing/2014/main" id="{C67FA4D2-FCED-4696-ABFD-A0F363D98CF8}"/>
              </a:ext>
            </a:extLst>
          </p:cNvPr>
          <p:cNvCxnSpPr>
            <a:cxnSpLocks noChangeShapeType="1"/>
            <a:stCxn id="186" idx="0"/>
          </p:cNvCxnSpPr>
          <p:nvPr/>
        </p:nvCxnSpPr>
        <p:spPr bwMode="auto">
          <a:xfrm flipV="1">
            <a:off x="8229033" y="5079307"/>
            <a:ext cx="179345" cy="274637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90" name="Rectangle 35">
            <a:extLst>
              <a:ext uri="{FF2B5EF4-FFF2-40B4-BE49-F238E27FC236}">
                <a16:creationId xmlns:a16="http://schemas.microsoft.com/office/drawing/2014/main" id="{1E19D317-C2E0-4615-9565-4F86DAB034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60805" y="4744344"/>
            <a:ext cx="230135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191" name="AutoShape 36">
            <a:extLst>
              <a:ext uri="{FF2B5EF4-FFF2-40B4-BE49-F238E27FC236}">
                <a16:creationId xmlns:a16="http://schemas.microsoft.com/office/drawing/2014/main" id="{B1743E71-3864-45AD-AD9E-AD092BA398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76668" y="4462846"/>
            <a:ext cx="179345" cy="274637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92" name="Rectangle 37">
            <a:extLst>
              <a:ext uri="{FF2B5EF4-FFF2-40B4-BE49-F238E27FC236}">
                <a16:creationId xmlns:a16="http://schemas.microsoft.com/office/drawing/2014/main" id="{B800CD56-1215-43DF-9102-8123DD9EE4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95544" y="4168081"/>
            <a:ext cx="231721" cy="230187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93" name="Text Box 57">
            <a:extLst>
              <a:ext uri="{FF2B5EF4-FFF2-40B4-BE49-F238E27FC236}">
                <a16:creationId xmlns:a16="http://schemas.microsoft.com/office/drawing/2014/main" id="{C15663D3-A7DE-4907-928A-986647F6C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6054" y="3807718"/>
            <a:ext cx="296410" cy="36924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B0C17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94" name="Text Box 58">
            <a:extLst>
              <a:ext uri="{FF2B5EF4-FFF2-40B4-BE49-F238E27FC236}">
                <a16:creationId xmlns:a16="http://schemas.microsoft.com/office/drawing/2014/main" id="{B522C2D9-D1D1-4BAD-AE69-6D038192E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6292" y="3807718"/>
            <a:ext cx="431700" cy="36924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B0C17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95" name="Oval 60">
            <a:extLst>
              <a:ext uri="{FF2B5EF4-FFF2-40B4-BE49-F238E27FC236}">
                <a16:creationId xmlns:a16="http://schemas.microsoft.com/office/drawing/2014/main" id="{0743CBC1-976B-4F37-AA5F-042E90453D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87692" y="4131568"/>
            <a:ext cx="347583" cy="338138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微软雅黑"/>
              </a:rPr>
              <a:t>70</a:t>
            </a:r>
          </a:p>
        </p:txBody>
      </p:sp>
      <p:sp>
        <p:nvSpPr>
          <p:cNvPr id="196" name="Line 61">
            <a:extLst>
              <a:ext uri="{FF2B5EF4-FFF2-40B4-BE49-F238E27FC236}">
                <a16:creationId xmlns:a16="http://schemas.microsoft.com/office/drawing/2014/main" id="{6534A147-DFD7-420F-97EE-72060842A901}"/>
              </a:ext>
            </a:extLst>
          </p:cNvPr>
          <p:cNvSpPr>
            <a:spLocks noChangeShapeType="1"/>
          </p:cNvSpPr>
          <p:nvPr/>
        </p:nvSpPr>
        <p:spPr bwMode="auto">
          <a:xfrm rot="3600000">
            <a:off x="9204100" y="3938803"/>
            <a:ext cx="84503" cy="2522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97" name="Text Box 62">
            <a:extLst>
              <a:ext uri="{FF2B5EF4-FFF2-40B4-BE49-F238E27FC236}">
                <a16:creationId xmlns:a16="http://schemas.microsoft.com/office/drawing/2014/main" id="{EF9B3AF9-C2D9-4EDB-BF8A-5FDCACC3B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2700" y="3304481"/>
            <a:ext cx="431700" cy="36924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B0C17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98" name="AutoShape 59">
            <a:extLst>
              <a:ext uri="{FF2B5EF4-FFF2-40B4-BE49-F238E27FC236}">
                <a16:creationId xmlns:a16="http://schemas.microsoft.com/office/drawing/2014/main" id="{EE1E493C-38D0-4BD1-BE59-5D737E93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646" y="4235346"/>
            <a:ext cx="533277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D5C343ED-B3D5-417A-BA76-746F5394CE87}"/>
              </a:ext>
            </a:extLst>
          </p:cNvPr>
          <p:cNvCxnSpPr>
            <a:stCxn id="117" idx="1"/>
            <a:endCxn id="117" idx="0"/>
          </p:cNvCxnSpPr>
          <p:nvPr/>
        </p:nvCxnSpPr>
        <p:spPr bwMode="auto">
          <a:xfrm flipH="1" flipV="1">
            <a:off x="4794128" y="3947419"/>
            <a:ext cx="192044" cy="228600"/>
          </a:xfrm>
          <a:prstGeom prst="line">
            <a:avLst/>
          </a:prstGeom>
          <a:solidFill>
            <a:srgbClr val="CC99FF">
              <a:alpha val="32156"/>
            </a:srgbClr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072AC78A-C1D3-49F9-857D-D94BA072FBCB}"/>
              </a:ext>
            </a:extLst>
          </p:cNvPr>
          <p:cNvCxnSpPr>
            <a:stCxn id="175" idx="1"/>
          </p:cNvCxnSpPr>
          <p:nvPr/>
        </p:nvCxnSpPr>
        <p:spPr bwMode="auto">
          <a:xfrm flipH="1" flipV="1">
            <a:off x="9579764" y="3965876"/>
            <a:ext cx="158029" cy="245069"/>
          </a:xfrm>
          <a:prstGeom prst="line">
            <a:avLst/>
          </a:prstGeom>
          <a:solidFill>
            <a:srgbClr val="CC99FF">
              <a:alpha val="32156"/>
            </a:srgbClr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165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4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3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3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7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4" grpId="1" animBg="1"/>
      <p:bldP spid="124" grpId="0" animBg="1"/>
      <p:bldP spid="125" grpId="0" animBg="1"/>
      <p:bldP spid="138" grpId="0" animBg="1"/>
      <p:bldP spid="138" grpId="1" animBg="1"/>
      <p:bldP spid="172" grpId="0" animBg="1"/>
      <p:bldP spid="173" grpId="0" animBg="1"/>
      <p:bldP spid="174" grpId="0" animBg="1"/>
      <p:bldP spid="195" grpId="0" animBg="1"/>
      <p:bldP spid="19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974D1-9274-4203-B6E8-2390BB3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Delete: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A775A3-51D7-4C6A-AC58-AF80C494E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523548B7-70A0-4750-A752-F5BABB9A4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2" y="1020762"/>
            <a:ext cx="784890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999" b="1" dirty="0">
                <a:solidFill>
                  <a:srgbClr val="9933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109"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217"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326"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434"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60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99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Delete</a:t>
            </a:r>
            <a:r>
              <a:rPr kumimoji="0" lang="zh-CN" altLang="en-US" sz="3599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3599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70</a:t>
            </a:r>
            <a:endParaRPr kumimoji="0" lang="zh-CN" altLang="en-US" sz="3599" b="1" i="0" u="none" strike="noStrike" kern="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306DBF5-9D31-4A9F-B849-2FA243674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45" y="1885252"/>
            <a:ext cx="7849621" cy="53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831" indent="-342831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3199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defRPr>
            </a:lvl1pPr>
            <a:lvl2pPr marL="742801" indent="-285693" algn="l" rtl="0" eaLnBrk="1" fontAlgn="base" hangingPunct="1">
              <a:spcBef>
                <a:spcPts val="600"/>
              </a:spcBef>
              <a:spcAft>
                <a:spcPct val="0"/>
              </a:spcAft>
              <a:buChar char="–"/>
              <a:defRPr sz="2799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2pPr>
            <a:lvl3pPr marL="1142771" indent="-228554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799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3pPr>
            <a:lvl4pPr marL="1599880" indent="-228554" algn="l" rtl="0" eaLnBrk="1" fontAlgn="base" hangingPunct="1">
              <a:spcBef>
                <a:spcPts val="6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4pPr>
            <a:lvl5pPr marL="2056989" indent="-228554" algn="l" rtl="0" eaLnBrk="1" fontAlgn="base" hangingPunct="1">
              <a:spcBef>
                <a:spcPts val="6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5pPr>
            <a:lvl6pPr marL="2514097" indent="-22855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206" indent="-22855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314" indent="-22855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5423" indent="-22855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831" marR="0" lvl="0" indent="-342831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2799" kern="0" dirty="0">
                <a:solidFill>
                  <a:srgbClr val="000000"/>
                </a:solidFill>
                <a:latin typeface="+mn-lt"/>
              </a:rPr>
              <a:t>Case 1: Delete</a:t>
            </a:r>
            <a:r>
              <a:rPr lang="zh-CN" altLang="en-US" sz="2799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2799" kern="0" dirty="0">
                <a:solidFill>
                  <a:srgbClr val="000000"/>
                </a:solidFill>
                <a:latin typeface="+mn-lt"/>
              </a:rPr>
              <a:t>a red node, no check</a:t>
            </a:r>
            <a:endParaRPr kumimoji="0" lang="zh-CN" altLang="en-US" sz="2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Oval 100">
            <a:extLst>
              <a:ext uri="{FF2B5EF4-FFF2-40B4-BE49-F238E27FC236}">
                <a16:creationId xmlns:a16="http://schemas.microsoft.com/office/drawing/2014/main" id="{B7BFB29C-62A1-488A-AC68-1033599780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25728" y="2961761"/>
            <a:ext cx="349169" cy="336550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65</a:t>
            </a:r>
          </a:p>
        </p:txBody>
      </p:sp>
      <p:sp>
        <p:nvSpPr>
          <p:cNvPr id="40" name="Oval 101">
            <a:extLst>
              <a:ext uri="{FF2B5EF4-FFF2-40B4-BE49-F238E27FC236}">
                <a16:creationId xmlns:a16="http://schemas.microsoft.com/office/drawing/2014/main" id="{8117A0A8-6D30-4952-ACFA-F424C9DD48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76612" y="3471348"/>
            <a:ext cx="349169" cy="338138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微软雅黑"/>
              </a:rPr>
              <a:t>50</a:t>
            </a:r>
          </a:p>
        </p:txBody>
      </p:sp>
      <p:sp>
        <p:nvSpPr>
          <p:cNvPr id="41" name="Oval 102">
            <a:extLst>
              <a:ext uri="{FF2B5EF4-FFF2-40B4-BE49-F238E27FC236}">
                <a16:creationId xmlns:a16="http://schemas.microsoft.com/office/drawing/2014/main" id="{73F43824-653D-401B-A878-EC744A6475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54446" y="3993637"/>
            <a:ext cx="349169" cy="338137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10</a:t>
            </a:r>
          </a:p>
        </p:txBody>
      </p:sp>
      <p:sp>
        <p:nvSpPr>
          <p:cNvPr id="42" name="Oval 103">
            <a:extLst>
              <a:ext uri="{FF2B5EF4-FFF2-40B4-BE49-F238E27FC236}">
                <a16:creationId xmlns:a16="http://schemas.microsoft.com/office/drawing/2014/main" id="{84255C3F-CB74-4E26-96E8-BB7D49D225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4173" y="3982523"/>
            <a:ext cx="349169" cy="336550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60</a:t>
            </a:r>
          </a:p>
        </p:txBody>
      </p:sp>
      <p:sp>
        <p:nvSpPr>
          <p:cNvPr id="43" name="Oval 104">
            <a:extLst>
              <a:ext uri="{FF2B5EF4-FFF2-40B4-BE49-F238E27FC236}">
                <a16:creationId xmlns:a16="http://schemas.microsoft.com/office/drawing/2014/main" id="{CD147DD3-220D-48EF-8762-76976735BE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79712" y="4582598"/>
            <a:ext cx="349169" cy="336550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微软雅黑"/>
              </a:rPr>
              <a:t>62</a:t>
            </a:r>
          </a:p>
        </p:txBody>
      </p:sp>
      <p:sp>
        <p:nvSpPr>
          <p:cNvPr id="44" name="Line 105">
            <a:extLst>
              <a:ext uri="{FF2B5EF4-FFF2-40B4-BE49-F238E27FC236}">
                <a16:creationId xmlns:a16="http://schemas.microsoft.com/office/drawing/2014/main" id="{102C1C51-7123-485D-87F2-725BF201A6D8}"/>
              </a:ext>
            </a:extLst>
          </p:cNvPr>
          <p:cNvSpPr>
            <a:spLocks noChangeAspect="1" noChangeShapeType="1"/>
          </p:cNvSpPr>
          <p:nvPr/>
        </p:nvSpPr>
        <p:spPr bwMode="auto">
          <a:xfrm rot="3600000">
            <a:off x="5370200" y="3066607"/>
            <a:ext cx="6350" cy="61580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45" name="Line 106">
            <a:extLst>
              <a:ext uri="{FF2B5EF4-FFF2-40B4-BE49-F238E27FC236}">
                <a16:creationId xmlns:a16="http://schemas.microsoft.com/office/drawing/2014/main" id="{D051C601-FAE5-4B3D-8510-AFC333330F8B}"/>
              </a:ext>
            </a:extLst>
          </p:cNvPr>
          <p:cNvSpPr>
            <a:spLocks noChangeShapeType="1"/>
          </p:cNvSpPr>
          <p:nvPr/>
        </p:nvSpPr>
        <p:spPr bwMode="auto">
          <a:xfrm rot="3600000">
            <a:off x="4613849" y="3634730"/>
            <a:ext cx="24406" cy="4581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46" name="Line 107">
            <a:extLst>
              <a:ext uri="{FF2B5EF4-FFF2-40B4-BE49-F238E27FC236}">
                <a16:creationId xmlns:a16="http://schemas.microsoft.com/office/drawing/2014/main" id="{9F07CF65-317E-42F4-8062-A3814F032F8F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5324207" y="3614708"/>
            <a:ext cx="0" cy="49590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47" name="Oval 108">
            <a:extLst>
              <a:ext uri="{FF2B5EF4-FFF2-40B4-BE49-F238E27FC236}">
                <a16:creationId xmlns:a16="http://schemas.microsoft.com/office/drawing/2014/main" id="{4E865972-A17A-41C1-95F3-68EBC4A4E1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16120" y="3479287"/>
            <a:ext cx="347582" cy="338137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80</a:t>
            </a:r>
          </a:p>
        </p:txBody>
      </p:sp>
      <p:sp>
        <p:nvSpPr>
          <p:cNvPr id="48" name="Line 111">
            <a:extLst>
              <a:ext uri="{FF2B5EF4-FFF2-40B4-BE49-F238E27FC236}">
                <a16:creationId xmlns:a16="http://schemas.microsoft.com/office/drawing/2014/main" id="{CBF2E909-93F1-4EFE-AD25-3A858407A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9156" y="3809486"/>
            <a:ext cx="218948" cy="26758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49" name="Line 112">
            <a:extLst>
              <a:ext uri="{FF2B5EF4-FFF2-40B4-BE49-F238E27FC236}">
                <a16:creationId xmlns:a16="http://schemas.microsoft.com/office/drawing/2014/main" id="{2326F675-14E0-4862-BFDC-CB61E424FC7B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6193941" y="3090232"/>
            <a:ext cx="0" cy="614141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50" name="Line 113">
            <a:extLst>
              <a:ext uri="{FF2B5EF4-FFF2-40B4-BE49-F238E27FC236}">
                <a16:creationId xmlns:a16="http://schemas.microsoft.com/office/drawing/2014/main" id="{75C48ABE-03C0-4A79-8F70-209D7E0570C6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5559845" y="4324658"/>
            <a:ext cx="142875" cy="23965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51" name="Rectangle 114">
            <a:extLst>
              <a:ext uri="{FF2B5EF4-FFF2-40B4-BE49-F238E27FC236}">
                <a16:creationId xmlns:a16="http://schemas.microsoft.com/office/drawing/2014/main" id="{D38AA5A0-69C2-467C-A490-75EE53B032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02091" y="4565136"/>
            <a:ext cx="230135" cy="230187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52" name="Rectangle 115">
            <a:extLst>
              <a:ext uri="{FF2B5EF4-FFF2-40B4-BE49-F238E27FC236}">
                <a16:creationId xmlns:a16="http://schemas.microsoft.com/office/drawing/2014/main" id="{7FC240A1-3A28-4F02-AC45-00D59562CF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87745" y="4565136"/>
            <a:ext cx="231721" cy="230187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53" name="AutoShape 116">
            <a:extLst>
              <a:ext uri="{FF2B5EF4-FFF2-40B4-BE49-F238E27FC236}">
                <a16:creationId xmlns:a16="http://schemas.microsoft.com/office/drawing/2014/main" id="{B87512F6-D2B8-4BD0-9ADB-CF2FA049CDF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30606" y="4284141"/>
            <a:ext cx="180933" cy="27463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4" name="AutoShape 117">
            <a:extLst>
              <a:ext uri="{FF2B5EF4-FFF2-40B4-BE49-F238E27FC236}">
                <a16:creationId xmlns:a16="http://schemas.microsoft.com/office/drawing/2014/main" id="{78545DBB-75C1-4791-A82B-21645FF834D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34617" y="4284141"/>
            <a:ext cx="179345" cy="27463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55" name="Rectangle 119">
            <a:extLst>
              <a:ext uri="{FF2B5EF4-FFF2-40B4-BE49-F238E27FC236}">
                <a16:creationId xmlns:a16="http://schemas.microsoft.com/office/drawing/2014/main" id="{472695D9-8C29-4472-A3E1-3755D0CF1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60583" y="4558787"/>
            <a:ext cx="231721" cy="230187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56" name="AutoShape 120">
            <a:extLst>
              <a:ext uri="{FF2B5EF4-FFF2-40B4-BE49-F238E27FC236}">
                <a16:creationId xmlns:a16="http://schemas.microsoft.com/office/drawing/2014/main" id="{CDAC0EB6-8A54-48CA-9990-6036539C162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210746" y="4275256"/>
            <a:ext cx="180933" cy="27463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57" name="Group 133">
            <a:extLst>
              <a:ext uri="{FF2B5EF4-FFF2-40B4-BE49-F238E27FC236}">
                <a16:creationId xmlns:a16="http://schemas.microsoft.com/office/drawing/2014/main" id="{4F6C49EF-D6AE-4975-A538-F52710E5054F}"/>
              </a:ext>
            </a:extLst>
          </p:cNvPr>
          <p:cNvGrpSpPr>
            <a:grpSpLocks/>
          </p:cNvGrpSpPr>
          <p:nvPr/>
        </p:nvGrpSpPr>
        <p:grpSpPr bwMode="auto">
          <a:xfrm>
            <a:off x="5900303" y="4274617"/>
            <a:ext cx="295207" cy="514349"/>
            <a:chOff x="1338" y="2839"/>
            <a:chExt cx="186" cy="324"/>
          </a:xfrm>
        </p:grpSpPr>
        <p:sp>
          <p:nvSpPr>
            <p:cNvPr id="58" name="Rectangle 118">
              <a:extLst>
                <a:ext uri="{FF2B5EF4-FFF2-40B4-BE49-F238E27FC236}">
                  <a16:creationId xmlns:a16="http://schemas.microsoft.com/office/drawing/2014/main" id="{A5B2DC3B-ADE7-483B-A583-114EFA1739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38" y="3018"/>
              <a:ext cx="145" cy="145"/>
            </a:xfrm>
            <a:prstGeom prst="rect">
              <a:avLst/>
            </a:prstGeom>
            <a:solidFill>
              <a:srgbClr val="99CC00"/>
            </a:solidFill>
            <a:ln w="317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1218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cxnSp>
          <p:nvCxnSpPr>
            <p:cNvPr id="59" name="AutoShape 121">
              <a:extLst>
                <a:ext uri="{FF2B5EF4-FFF2-40B4-BE49-F238E27FC236}">
                  <a16:creationId xmlns:a16="http://schemas.microsoft.com/office/drawing/2014/main" id="{584E60EA-A0E8-409E-8B1F-F4057D90D9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11" y="2839"/>
              <a:ext cx="113" cy="173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60" name="Rectangle 122">
            <a:extLst>
              <a:ext uri="{FF2B5EF4-FFF2-40B4-BE49-F238E27FC236}">
                <a16:creationId xmlns:a16="http://schemas.microsoft.com/office/drawing/2014/main" id="{10AE2EC7-AC05-45AC-A41B-3BC1214DA9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52751" y="5193787"/>
            <a:ext cx="230135" cy="230187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61" name="Rectangle 123">
            <a:extLst>
              <a:ext uri="{FF2B5EF4-FFF2-40B4-BE49-F238E27FC236}">
                <a16:creationId xmlns:a16="http://schemas.microsoft.com/office/drawing/2014/main" id="{826F0A26-9B01-4B7D-8DA2-C048598590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8406" y="5193787"/>
            <a:ext cx="231721" cy="230187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62" name="AutoShape 124">
            <a:extLst>
              <a:ext uri="{FF2B5EF4-FFF2-40B4-BE49-F238E27FC236}">
                <a16:creationId xmlns:a16="http://schemas.microsoft.com/office/drawing/2014/main" id="{4123917E-5CAF-4E89-9A3B-8E0190BF620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768255" y="4895019"/>
            <a:ext cx="180933" cy="293689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3" name="AutoShape 125">
            <a:extLst>
              <a:ext uri="{FF2B5EF4-FFF2-40B4-BE49-F238E27FC236}">
                <a16:creationId xmlns:a16="http://schemas.microsoft.com/office/drawing/2014/main" id="{639AD8C3-33E3-475B-8E20-61E103D45746}"/>
              </a:ext>
            </a:extLst>
          </p:cNvPr>
          <p:cNvCxnSpPr>
            <a:cxnSpLocks noChangeShapeType="1"/>
            <a:stCxn id="60" idx="0"/>
          </p:cNvCxnSpPr>
          <p:nvPr/>
        </p:nvCxnSpPr>
        <p:spPr bwMode="auto">
          <a:xfrm flipV="1">
            <a:off x="5367819" y="4900098"/>
            <a:ext cx="180140" cy="293689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64" name="Rectangle 126">
            <a:extLst>
              <a:ext uri="{FF2B5EF4-FFF2-40B4-BE49-F238E27FC236}">
                <a16:creationId xmlns:a16="http://schemas.microsoft.com/office/drawing/2014/main" id="{3DF7857D-A9E3-4D20-AC6A-6EA31324AE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0387" y="4565136"/>
            <a:ext cx="230135" cy="230187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65" name="AutoShape 127">
            <a:extLst>
              <a:ext uri="{FF2B5EF4-FFF2-40B4-BE49-F238E27FC236}">
                <a16:creationId xmlns:a16="http://schemas.microsoft.com/office/drawing/2014/main" id="{1175E673-3500-4F48-9ACB-327F941D4D9C}"/>
              </a:ext>
            </a:extLst>
          </p:cNvPr>
          <p:cNvCxnSpPr>
            <a:cxnSpLocks noChangeShapeType="1"/>
            <a:stCxn id="64" idx="0"/>
          </p:cNvCxnSpPr>
          <p:nvPr/>
        </p:nvCxnSpPr>
        <p:spPr bwMode="auto">
          <a:xfrm flipV="1">
            <a:off x="5216250" y="4271449"/>
            <a:ext cx="179345" cy="27463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66" name="Rectangle 128">
            <a:extLst>
              <a:ext uri="{FF2B5EF4-FFF2-40B4-BE49-F238E27FC236}">
                <a16:creationId xmlns:a16="http://schemas.microsoft.com/office/drawing/2014/main" id="{2FD1D458-C7C5-44B1-AB2F-1D43DF1D9A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16080" y="4077072"/>
            <a:ext cx="231721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67" name="Oval 131">
            <a:extLst>
              <a:ext uri="{FF2B5EF4-FFF2-40B4-BE49-F238E27FC236}">
                <a16:creationId xmlns:a16="http://schemas.microsoft.com/office/drawing/2014/main" id="{B84A4E7A-B2DD-47A9-B664-43808678C2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44731" y="3938073"/>
            <a:ext cx="347582" cy="338138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微软雅黑"/>
              </a:rPr>
              <a:t>70</a:t>
            </a:r>
          </a:p>
        </p:txBody>
      </p:sp>
      <p:sp>
        <p:nvSpPr>
          <p:cNvPr id="68" name="Line 132">
            <a:extLst>
              <a:ext uri="{FF2B5EF4-FFF2-40B4-BE49-F238E27FC236}">
                <a16:creationId xmlns:a16="http://schemas.microsoft.com/office/drawing/2014/main" id="{5D951B5C-EC8E-4300-83C2-9CCE4D7C6467}"/>
              </a:ext>
            </a:extLst>
          </p:cNvPr>
          <p:cNvSpPr>
            <a:spLocks noChangeShapeType="1"/>
          </p:cNvSpPr>
          <p:nvPr/>
        </p:nvSpPr>
        <p:spPr bwMode="auto">
          <a:xfrm rot="3600000">
            <a:off x="6328354" y="3749666"/>
            <a:ext cx="99395" cy="24634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5157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0.03112 -0.0680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7" grpId="0" animBg="1"/>
      <p:bldP spid="6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5B2E7-661B-4209-9CE0-44F8E0BB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Delete: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69A358-0057-4C14-A07F-3796056348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B79CC87-BFA2-45B0-9F90-6C477431C066}"/>
              </a:ext>
            </a:extLst>
          </p:cNvPr>
          <p:cNvCxnSpPr/>
          <p:nvPr/>
        </p:nvCxnSpPr>
        <p:spPr bwMode="auto">
          <a:xfrm flipH="1" flipV="1">
            <a:off x="3657140" y="3597439"/>
            <a:ext cx="320603" cy="396971"/>
          </a:xfrm>
          <a:prstGeom prst="line">
            <a:avLst/>
          </a:prstGeom>
          <a:solidFill>
            <a:srgbClr val="CC99FF">
              <a:alpha val="32156"/>
            </a:srgbClr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C54D3910-2CD6-46E9-8C70-50FE5C39C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903" y="1065931"/>
            <a:ext cx="784890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999" b="1" dirty="0">
                <a:solidFill>
                  <a:srgbClr val="9933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109"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217"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326"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434"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60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99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Delete</a:t>
            </a:r>
            <a:r>
              <a:rPr kumimoji="0" lang="zh-CN" altLang="en-US" sz="3599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3599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80</a:t>
            </a:r>
            <a:endParaRPr kumimoji="0" lang="zh-CN" altLang="en-US" sz="3599" b="1" i="0" u="none" strike="noStrike" kern="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13C8460-436A-4C49-9130-31D42BACC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314" y="1867156"/>
            <a:ext cx="9411211" cy="9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831" indent="-342831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3199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defRPr>
            </a:lvl1pPr>
            <a:lvl2pPr marL="742801" indent="-285693" algn="l" rtl="0" eaLnBrk="1" fontAlgn="base" hangingPunct="1">
              <a:spcBef>
                <a:spcPts val="600"/>
              </a:spcBef>
              <a:spcAft>
                <a:spcPct val="0"/>
              </a:spcAft>
              <a:buChar char="–"/>
              <a:defRPr sz="2799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2pPr>
            <a:lvl3pPr marL="1142771" indent="-228554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799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3pPr>
            <a:lvl4pPr marL="1599880" indent="-228554" algn="l" rtl="0" eaLnBrk="1" fontAlgn="base" hangingPunct="1">
              <a:spcBef>
                <a:spcPts val="6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4pPr>
            <a:lvl5pPr marL="2056989" indent="-228554" algn="l" rtl="0" eaLnBrk="1" fontAlgn="base" hangingPunct="1">
              <a:spcBef>
                <a:spcPts val="6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5pPr>
            <a:lvl6pPr marL="2514097" indent="-22855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206" indent="-22855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314" indent="-22855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5423" indent="-22855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831" marR="0" lvl="0" indent="-342831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itchFamily="18" charset="0"/>
              </a:rPr>
              <a:t>Case 3.1:</a:t>
            </a:r>
            <a:r>
              <a:rPr kumimoji="0" lang="en-US" altLang="zh-CN" sz="2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itchFamily="18" charset="0"/>
              </a:rPr>
              <a:t> X is black, X has no red child, X has red sibling</a:t>
            </a:r>
          </a:p>
          <a:p>
            <a:pPr marL="342831" marR="0" lvl="0" indent="-342831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2400" kern="0" baseline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Rotation, reduce to Case 3.3: X has black sibling and red </a:t>
            </a:r>
            <a:r>
              <a:rPr lang="en-US" altLang="zh-CN" sz="2400" kern="0" baseline="0" dirty="0" err="1">
                <a:solidFill>
                  <a:srgbClr val="000000"/>
                </a:solidFill>
                <a:latin typeface="+mn-lt"/>
                <a:cs typeface="Times New Roman" pitchFamily="18" charset="0"/>
              </a:rPr>
              <a:t>newphew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26425974-E539-400C-8CFE-4D665F77E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26995" y="3424956"/>
            <a:ext cx="349169" cy="336550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65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9D0AFC69-5F8B-496D-AC6D-95E8B76E5F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7879" y="3934545"/>
            <a:ext cx="349169" cy="338137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50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B97AB6B2-03D7-4E93-8842-D93503C36D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5713" y="4456831"/>
            <a:ext cx="349169" cy="338138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10</a:t>
            </a: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8E2380B5-C889-448F-AFFC-958D3BE884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25440" y="4445719"/>
            <a:ext cx="349169" cy="336550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60</a:t>
            </a: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82C414EF-CA43-430D-AF9B-C9AEE9455C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0979" y="5045794"/>
            <a:ext cx="349169" cy="336550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62</a:t>
            </a: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D99FD431-BDCE-4381-8D7E-C7746FF4DA4E}"/>
              </a:ext>
            </a:extLst>
          </p:cNvPr>
          <p:cNvSpPr>
            <a:spLocks noChangeAspect="1" noChangeShapeType="1"/>
          </p:cNvSpPr>
          <p:nvPr/>
        </p:nvSpPr>
        <p:spPr bwMode="auto">
          <a:xfrm rot="3600000">
            <a:off x="3271467" y="3529802"/>
            <a:ext cx="6350" cy="61580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D4C853B4-5BD7-4B53-8F4F-2DA8D6BBBE2B}"/>
              </a:ext>
            </a:extLst>
          </p:cNvPr>
          <p:cNvSpPr>
            <a:spLocks noChangeShapeType="1"/>
          </p:cNvSpPr>
          <p:nvPr/>
        </p:nvSpPr>
        <p:spPr bwMode="auto">
          <a:xfrm rot="3600000">
            <a:off x="2490798" y="4118735"/>
            <a:ext cx="60525" cy="437419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30DCCD2D-0E8D-4526-9C4C-7EDF3305D9B6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3205601" y="4089379"/>
            <a:ext cx="3175" cy="45550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D8686BF8-4A7F-4BB2-8AAA-60C97034D1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17387" y="3942481"/>
            <a:ext cx="347582" cy="338138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80</a:t>
            </a: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CEA1C235-38ED-4CD8-93D2-A6C5EBADD101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4090333" y="3575197"/>
            <a:ext cx="0" cy="567696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2FB598C5-A553-4BEB-BB0E-6CE9663F3C76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3419074" y="4812126"/>
            <a:ext cx="179520" cy="206041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8EB65549-8470-4532-AB1A-00868E8FF4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3358" y="5028332"/>
            <a:ext cx="230135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18938746-46DF-47A2-852D-5BF6F3098C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89012" y="5028332"/>
            <a:ext cx="231721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E6879717-BF33-43A4-9A6C-09C215D573B7}"/>
              </a:ext>
            </a:extLst>
          </p:cNvPr>
          <p:cNvCxnSpPr>
            <a:cxnSpLocks noChangeShapeType="1"/>
            <a:stCxn id="20" idx="0"/>
          </p:cNvCxnSpPr>
          <p:nvPr/>
        </p:nvCxnSpPr>
        <p:spPr bwMode="auto">
          <a:xfrm flipH="1" flipV="1">
            <a:off x="2423940" y="4734645"/>
            <a:ext cx="180933" cy="293686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2" name="AutoShape 19">
            <a:extLst>
              <a:ext uri="{FF2B5EF4-FFF2-40B4-BE49-F238E27FC236}">
                <a16:creationId xmlns:a16="http://schemas.microsoft.com/office/drawing/2014/main" id="{7ED09A2C-9BD4-4A9B-B06F-52C5C7310593}"/>
              </a:ext>
            </a:extLst>
          </p:cNvPr>
          <p:cNvCxnSpPr>
            <a:cxnSpLocks noChangeShapeType="1"/>
            <a:stCxn id="19" idx="0"/>
          </p:cNvCxnSpPr>
          <p:nvPr/>
        </p:nvCxnSpPr>
        <p:spPr bwMode="auto">
          <a:xfrm flipV="1">
            <a:off x="2018426" y="4734645"/>
            <a:ext cx="180140" cy="293686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61B6F4E-2B66-4F65-8B78-D8D322762C39}"/>
              </a:ext>
            </a:extLst>
          </p:cNvPr>
          <p:cNvGrpSpPr>
            <a:grpSpLocks/>
          </p:cNvGrpSpPr>
          <p:nvPr/>
        </p:nvGrpSpPr>
        <p:grpSpPr bwMode="auto">
          <a:xfrm>
            <a:off x="4082495" y="4252878"/>
            <a:ext cx="337264" cy="491919"/>
            <a:chOff x="1338" y="2861"/>
            <a:chExt cx="179" cy="2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23EB65-1305-4302-B837-758855B03F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38" y="3015"/>
              <a:ext cx="145" cy="145"/>
            </a:xfrm>
            <a:prstGeom prst="rect">
              <a:avLst/>
            </a:prstGeom>
            <a:solidFill>
              <a:srgbClr val="99CC00"/>
            </a:solidFill>
            <a:ln w="317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1218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cxnSp>
          <p:nvCxnSpPr>
            <p:cNvPr id="25" name="AutoShape 24">
              <a:extLst>
                <a:ext uri="{FF2B5EF4-FFF2-40B4-BE49-F238E27FC236}">
                  <a16:creationId xmlns:a16="http://schemas.microsoft.com/office/drawing/2014/main" id="{9080ACD3-4B4F-4B15-B34E-EE537041A54A}"/>
                </a:ext>
              </a:extLst>
            </p:cNvPr>
            <p:cNvCxnSpPr>
              <a:cxnSpLocks noChangeShapeType="1"/>
              <a:stCxn id="24" idx="0"/>
            </p:cNvCxnSpPr>
            <p:nvPr/>
          </p:nvCxnSpPr>
          <p:spPr bwMode="auto">
            <a:xfrm flipV="1">
              <a:off x="1410" y="2861"/>
              <a:ext cx="107" cy="154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EE2110D-FA20-4417-BFB3-818BCFBE9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54019" y="5656982"/>
            <a:ext cx="230135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252044-BD0F-436F-9B49-3DA2DFE032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9673" y="5656982"/>
            <a:ext cx="231721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28" name="AutoShape 27">
            <a:extLst>
              <a:ext uri="{FF2B5EF4-FFF2-40B4-BE49-F238E27FC236}">
                <a16:creationId xmlns:a16="http://schemas.microsoft.com/office/drawing/2014/main" id="{73BF8C5F-A22B-4356-9A15-76B58259F9F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695290" y="5372819"/>
            <a:ext cx="176519" cy="323924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" name="AutoShape 28">
            <a:extLst>
              <a:ext uri="{FF2B5EF4-FFF2-40B4-BE49-F238E27FC236}">
                <a16:creationId xmlns:a16="http://schemas.microsoft.com/office/drawing/2014/main" id="{E89F8A2A-5C8F-4942-BBDB-AC89B184750D}"/>
              </a:ext>
            </a:extLst>
          </p:cNvPr>
          <p:cNvCxnSpPr>
            <a:cxnSpLocks noChangeShapeType="1"/>
            <a:stCxn id="26" idx="0"/>
          </p:cNvCxnSpPr>
          <p:nvPr/>
        </p:nvCxnSpPr>
        <p:spPr bwMode="auto">
          <a:xfrm flipV="1">
            <a:off x="3269086" y="5363296"/>
            <a:ext cx="180140" cy="293686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ECCF74D-65EA-4979-88E3-92E0112152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1654" y="5028332"/>
            <a:ext cx="230135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4381EB1F-A763-4D33-A8E1-45C03FFC310D}"/>
              </a:ext>
            </a:extLst>
          </p:cNvPr>
          <p:cNvCxnSpPr>
            <a:cxnSpLocks noChangeShapeType="1"/>
            <a:stCxn id="30" idx="0"/>
          </p:cNvCxnSpPr>
          <p:nvPr/>
        </p:nvCxnSpPr>
        <p:spPr bwMode="auto">
          <a:xfrm flipV="1">
            <a:off x="3116722" y="4734645"/>
            <a:ext cx="180139" cy="293686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32" name="Group 34">
            <a:extLst>
              <a:ext uri="{FF2B5EF4-FFF2-40B4-BE49-F238E27FC236}">
                <a16:creationId xmlns:a16="http://schemas.microsoft.com/office/drawing/2014/main" id="{B95DCCEF-54C1-4B27-8505-5F6DD200CD0D}"/>
              </a:ext>
            </a:extLst>
          </p:cNvPr>
          <p:cNvGrpSpPr>
            <a:grpSpLocks/>
          </p:cNvGrpSpPr>
          <p:nvPr/>
        </p:nvGrpSpPr>
        <p:grpSpPr bwMode="auto">
          <a:xfrm>
            <a:off x="4555463" y="4252229"/>
            <a:ext cx="403925" cy="476369"/>
            <a:chOff x="1852" y="2520"/>
            <a:chExt cx="221" cy="284"/>
          </a:xfrm>
        </p:grpSpPr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4A30CF1B-F7ED-45CC-BF90-6A36331E9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2" y="2520"/>
              <a:ext cx="121" cy="144"/>
            </a:xfrm>
            <a:prstGeom prst="line">
              <a:avLst/>
            </a:prstGeom>
            <a:solidFill>
              <a:srgbClr val="99CC00"/>
            </a:solidFill>
            <a:ln w="317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1218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60C7E13D-B974-42D0-8A04-AC00B2B8B6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7" y="2659"/>
              <a:ext cx="146" cy="145"/>
            </a:xfrm>
            <a:prstGeom prst="rect">
              <a:avLst/>
            </a:prstGeom>
            <a:solidFill>
              <a:srgbClr val="99CC00"/>
            </a:solidFill>
            <a:ln w="317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1218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</p:grpSp>
      <p:sp>
        <p:nvSpPr>
          <p:cNvPr id="35" name="Text Box 59">
            <a:extLst>
              <a:ext uri="{FF2B5EF4-FFF2-40B4-BE49-F238E27FC236}">
                <a16:creationId xmlns:a16="http://schemas.microsoft.com/office/drawing/2014/main" id="{BB81DEF0-D1CC-4519-AEA1-3B57C2CA3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7500" y="3607030"/>
            <a:ext cx="311078" cy="36933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6" name="Text Box 60">
            <a:extLst>
              <a:ext uri="{FF2B5EF4-FFF2-40B4-BE49-F238E27FC236}">
                <a16:creationId xmlns:a16="http://schemas.microsoft.com/office/drawing/2014/main" id="{1E160966-D6BD-48B8-81BB-59879E835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7890" y="3515443"/>
            <a:ext cx="431700" cy="36933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37" name="Text Box 61">
            <a:extLst>
              <a:ext uri="{FF2B5EF4-FFF2-40B4-BE49-F238E27FC236}">
                <a16:creationId xmlns:a16="http://schemas.microsoft.com/office/drawing/2014/main" id="{CFE79D14-02D8-44A2-8D18-FFE77A370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2990" y="3228106"/>
            <a:ext cx="431700" cy="36933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B0C17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8" name="Freeform 64">
            <a:extLst>
              <a:ext uri="{FF2B5EF4-FFF2-40B4-BE49-F238E27FC236}">
                <a16:creationId xmlns:a16="http://schemas.microsoft.com/office/drawing/2014/main" id="{8184B7A3-AA10-4323-B1D2-7527A5E38D99}"/>
              </a:ext>
            </a:extLst>
          </p:cNvPr>
          <p:cNvSpPr>
            <a:spLocks/>
          </p:cNvSpPr>
          <p:nvPr/>
        </p:nvSpPr>
        <p:spPr bwMode="auto">
          <a:xfrm>
            <a:off x="2433461" y="3299545"/>
            <a:ext cx="1655380" cy="1152525"/>
          </a:xfrm>
          <a:custGeom>
            <a:avLst/>
            <a:gdLst>
              <a:gd name="T0" fmla="*/ 2147483647 w 1071"/>
              <a:gd name="T1" fmla="*/ 2147483647 h 865"/>
              <a:gd name="T2" fmla="*/ 2147483647 w 1071"/>
              <a:gd name="T3" fmla="*/ 2147483647 h 865"/>
              <a:gd name="T4" fmla="*/ 2147483647 w 1071"/>
              <a:gd name="T5" fmla="*/ 2147483647 h 865"/>
              <a:gd name="T6" fmla="*/ 2147483647 w 1071"/>
              <a:gd name="T7" fmla="*/ 2147483647 h 865"/>
              <a:gd name="T8" fmla="*/ 2147483647 w 1071"/>
              <a:gd name="T9" fmla="*/ 2147483647 h 865"/>
              <a:gd name="T10" fmla="*/ 2147483647 w 1071"/>
              <a:gd name="T11" fmla="*/ 2147483647 h 865"/>
              <a:gd name="T12" fmla="*/ 2147483647 w 1071"/>
              <a:gd name="T13" fmla="*/ 2147483647 h 8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71"/>
              <a:gd name="T22" fmla="*/ 0 h 865"/>
              <a:gd name="T23" fmla="*/ 1071 w 1071"/>
              <a:gd name="T24" fmla="*/ 865 h 8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71" h="865">
                <a:moveTo>
                  <a:pt x="808" y="9"/>
                </a:moveTo>
                <a:cubicBezTo>
                  <a:pt x="925" y="0"/>
                  <a:pt x="1071" y="142"/>
                  <a:pt x="1042" y="231"/>
                </a:cubicBezTo>
                <a:cubicBezTo>
                  <a:pt x="1013" y="320"/>
                  <a:pt x="735" y="446"/>
                  <a:pt x="634" y="543"/>
                </a:cubicBezTo>
                <a:cubicBezTo>
                  <a:pt x="533" y="640"/>
                  <a:pt x="539" y="774"/>
                  <a:pt x="436" y="813"/>
                </a:cubicBezTo>
                <a:cubicBezTo>
                  <a:pt x="333" y="852"/>
                  <a:pt x="32" y="865"/>
                  <a:pt x="16" y="777"/>
                </a:cubicBezTo>
                <a:cubicBezTo>
                  <a:pt x="0" y="689"/>
                  <a:pt x="208" y="413"/>
                  <a:pt x="340" y="285"/>
                </a:cubicBezTo>
                <a:cubicBezTo>
                  <a:pt x="472" y="157"/>
                  <a:pt x="691" y="18"/>
                  <a:pt x="808" y="9"/>
                </a:cubicBezTo>
                <a:close/>
              </a:path>
            </a:pathLst>
          </a:custGeom>
          <a:noFill/>
          <a:ln w="317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9" name="Oval 4">
            <a:extLst>
              <a:ext uri="{FF2B5EF4-FFF2-40B4-BE49-F238E27FC236}">
                <a16:creationId xmlns:a16="http://schemas.microsoft.com/office/drawing/2014/main" id="{E1C4B94E-4C9C-4B09-941D-95074DDED8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17262" y="3333696"/>
            <a:ext cx="349169" cy="336550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50</a:t>
            </a:r>
          </a:p>
        </p:txBody>
      </p:sp>
      <p:sp>
        <p:nvSpPr>
          <p:cNvPr id="40" name="Oval 5">
            <a:extLst>
              <a:ext uri="{FF2B5EF4-FFF2-40B4-BE49-F238E27FC236}">
                <a16:creationId xmlns:a16="http://schemas.microsoft.com/office/drawing/2014/main" id="{3EBFF051-3210-4355-8BC4-16A8E94BC0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8425" y="3835345"/>
            <a:ext cx="349169" cy="338138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10</a:t>
            </a:r>
          </a:p>
        </p:txBody>
      </p:sp>
      <p:sp>
        <p:nvSpPr>
          <p:cNvPr id="41" name="Oval 6">
            <a:extLst>
              <a:ext uri="{FF2B5EF4-FFF2-40B4-BE49-F238E27FC236}">
                <a16:creationId xmlns:a16="http://schemas.microsoft.com/office/drawing/2014/main" id="{06D4D2FB-1C4C-4CAD-9A56-77BE7FCDCD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91837" y="4475108"/>
            <a:ext cx="349169" cy="336550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60</a:t>
            </a:r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7499AB2B-8999-40AF-A15E-9E4AAE9CA3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91804" y="5051371"/>
            <a:ext cx="349169" cy="336550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62</a:t>
            </a: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5EB7B31A-F5BD-471C-86E5-4BB3453E257A}"/>
              </a:ext>
            </a:extLst>
          </p:cNvPr>
          <p:cNvSpPr>
            <a:spLocks noChangeShapeType="1"/>
          </p:cNvSpPr>
          <p:nvPr/>
        </p:nvSpPr>
        <p:spPr bwMode="auto">
          <a:xfrm rot="3600000">
            <a:off x="6957749" y="3507576"/>
            <a:ext cx="60325" cy="423764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A5CA6CB0-1248-43C2-9D83-BFB9BD8E5DCE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7685229" y="3453249"/>
            <a:ext cx="0" cy="64907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ED7C009B-0A70-442B-87FD-CB61E7A8B5D5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7630486" y="4811687"/>
            <a:ext cx="142098" cy="28411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08E2B38C-B10C-49FF-A6F8-263108C245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3853" y="4392559"/>
            <a:ext cx="230134" cy="230187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902AB80-6729-4220-84EE-890E32EE0B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9505" y="4392559"/>
            <a:ext cx="231721" cy="230187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48" name="AutoShape 13">
            <a:extLst>
              <a:ext uri="{FF2B5EF4-FFF2-40B4-BE49-F238E27FC236}">
                <a16:creationId xmlns:a16="http://schemas.microsoft.com/office/drawing/2014/main" id="{2F6D90B5-2DC6-4D0C-969B-3FCCF4A37E3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918396" y="4133864"/>
            <a:ext cx="180933" cy="27463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" name="AutoShape 14">
            <a:extLst>
              <a:ext uri="{FF2B5EF4-FFF2-40B4-BE49-F238E27FC236}">
                <a16:creationId xmlns:a16="http://schemas.microsoft.com/office/drawing/2014/main" id="{F8B611F4-F1FC-4AE9-BFB1-38E91C6784A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01296" y="4130363"/>
            <a:ext cx="179346" cy="27463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50" name="Rectangle 15">
            <a:extLst>
              <a:ext uri="{FF2B5EF4-FFF2-40B4-BE49-F238E27FC236}">
                <a16:creationId xmlns:a16="http://schemas.microsoft.com/office/drawing/2014/main" id="{4BB44514-A902-4A3D-9416-2987A4F98C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41037" y="5619696"/>
            <a:ext cx="230135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1958E969-2331-4135-BF47-4845F8EC2D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26691" y="5619696"/>
            <a:ext cx="231721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52" name="AutoShape 17">
            <a:extLst>
              <a:ext uri="{FF2B5EF4-FFF2-40B4-BE49-F238E27FC236}">
                <a16:creationId xmlns:a16="http://schemas.microsoft.com/office/drawing/2014/main" id="{FB7D9CBD-4E9A-49E8-B846-E4AF52B195B2}"/>
              </a:ext>
            </a:extLst>
          </p:cNvPr>
          <p:cNvCxnSpPr>
            <a:cxnSpLocks noChangeShapeType="1"/>
            <a:stCxn id="51" idx="0"/>
          </p:cNvCxnSpPr>
          <p:nvPr/>
        </p:nvCxnSpPr>
        <p:spPr bwMode="auto">
          <a:xfrm flipH="1" flipV="1">
            <a:off x="7982251" y="5329980"/>
            <a:ext cx="160301" cy="289716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3" name="AutoShape 18">
            <a:extLst>
              <a:ext uri="{FF2B5EF4-FFF2-40B4-BE49-F238E27FC236}">
                <a16:creationId xmlns:a16="http://schemas.microsoft.com/office/drawing/2014/main" id="{E4034C70-543E-4EA9-B766-FA04868C31F7}"/>
              </a:ext>
            </a:extLst>
          </p:cNvPr>
          <p:cNvCxnSpPr>
            <a:cxnSpLocks noChangeShapeType="1"/>
            <a:stCxn id="50" idx="0"/>
          </p:cNvCxnSpPr>
          <p:nvPr/>
        </p:nvCxnSpPr>
        <p:spPr bwMode="auto">
          <a:xfrm flipV="1">
            <a:off x="7556105" y="5326011"/>
            <a:ext cx="180140" cy="293685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54" name="Rectangle 19">
            <a:extLst>
              <a:ext uri="{FF2B5EF4-FFF2-40B4-BE49-F238E27FC236}">
                <a16:creationId xmlns:a16="http://schemas.microsoft.com/office/drawing/2014/main" id="{BC5FB91B-E21A-4952-B0D9-097302C124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17253" y="5114872"/>
            <a:ext cx="230134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55" name="AutoShape 20">
            <a:extLst>
              <a:ext uri="{FF2B5EF4-FFF2-40B4-BE49-F238E27FC236}">
                <a16:creationId xmlns:a16="http://schemas.microsoft.com/office/drawing/2014/main" id="{854798FF-23FD-4B9A-B3EE-592C2F652388}"/>
              </a:ext>
            </a:extLst>
          </p:cNvPr>
          <p:cNvCxnSpPr>
            <a:cxnSpLocks noChangeShapeType="1"/>
            <a:stCxn id="54" idx="0"/>
          </p:cNvCxnSpPr>
          <p:nvPr/>
        </p:nvCxnSpPr>
        <p:spPr bwMode="auto">
          <a:xfrm flipV="1">
            <a:off x="7332321" y="4800686"/>
            <a:ext cx="201565" cy="314185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56" name="Rectangle 21">
            <a:extLst>
              <a:ext uri="{FF2B5EF4-FFF2-40B4-BE49-F238E27FC236}">
                <a16:creationId xmlns:a16="http://schemas.microsoft.com/office/drawing/2014/main" id="{574B2A74-62D8-412B-BA98-EDEF601D92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47313" y="4538609"/>
            <a:ext cx="231721" cy="230187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57" name="AutoShape 22">
            <a:extLst>
              <a:ext uri="{FF2B5EF4-FFF2-40B4-BE49-F238E27FC236}">
                <a16:creationId xmlns:a16="http://schemas.microsoft.com/office/drawing/2014/main" id="{8461FD29-7808-4C0E-A734-E8BA2F5C76A7}"/>
              </a:ext>
            </a:extLst>
          </p:cNvPr>
          <p:cNvCxnSpPr>
            <a:cxnSpLocks noChangeShapeType="1"/>
            <a:stCxn id="56" idx="0"/>
          </p:cNvCxnSpPr>
          <p:nvPr/>
        </p:nvCxnSpPr>
        <p:spPr bwMode="auto">
          <a:xfrm flipH="1" flipV="1">
            <a:off x="7960030" y="4216348"/>
            <a:ext cx="303144" cy="322262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8" name="AutoShape 23">
            <a:extLst>
              <a:ext uri="{FF2B5EF4-FFF2-40B4-BE49-F238E27FC236}">
                <a16:creationId xmlns:a16="http://schemas.microsoft.com/office/drawing/2014/main" id="{86CEBABE-247A-44DA-8807-AE3C510C599A}"/>
              </a:ext>
            </a:extLst>
          </p:cNvPr>
          <p:cNvCxnSpPr>
            <a:cxnSpLocks noChangeShapeType="1"/>
            <a:stCxn id="41" idx="7"/>
          </p:cNvCxnSpPr>
          <p:nvPr/>
        </p:nvCxnSpPr>
        <p:spPr bwMode="auto">
          <a:xfrm flipV="1">
            <a:off x="7690217" y="4211585"/>
            <a:ext cx="239657" cy="293687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59" name="Oval 24">
            <a:extLst>
              <a:ext uri="{FF2B5EF4-FFF2-40B4-BE49-F238E27FC236}">
                <a16:creationId xmlns:a16="http://schemas.microsoft.com/office/drawing/2014/main" id="{CF6FB5BC-A2AB-4A37-80AF-E3A720A449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93381" y="3905195"/>
            <a:ext cx="349169" cy="338138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65</a:t>
            </a:r>
          </a:p>
        </p:txBody>
      </p:sp>
      <p:sp>
        <p:nvSpPr>
          <p:cNvPr id="60" name="Text Box 26">
            <a:extLst>
              <a:ext uri="{FF2B5EF4-FFF2-40B4-BE49-F238E27FC236}">
                <a16:creationId xmlns:a16="http://schemas.microsoft.com/office/drawing/2014/main" id="{4625328C-3580-4003-AEBA-F76ADFB0C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8195" y="4049658"/>
            <a:ext cx="431700" cy="36933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61" name="Text Box 58">
            <a:extLst>
              <a:ext uri="{FF2B5EF4-FFF2-40B4-BE49-F238E27FC236}">
                <a16:creationId xmlns:a16="http://schemas.microsoft.com/office/drawing/2014/main" id="{89F87B08-7F5F-4CE3-8588-319FF04E6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754" y="4913258"/>
            <a:ext cx="431700" cy="36933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62" name="Text Box 59">
            <a:extLst>
              <a:ext uri="{FF2B5EF4-FFF2-40B4-BE49-F238E27FC236}">
                <a16:creationId xmlns:a16="http://schemas.microsoft.com/office/drawing/2014/main" id="{919940DB-BC20-4235-B084-2749590EE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5075" y="4913258"/>
            <a:ext cx="431700" cy="36933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63" name="Text Box 61">
            <a:extLst>
              <a:ext uri="{FF2B5EF4-FFF2-40B4-BE49-F238E27FC236}">
                <a16:creationId xmlns:a16="http://schemas.microsoft.com/office/drawing/2014/main" id="{71D32FCB-1B0D-4B50-A9F0-B6E8459BA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183" y="3689295"/>
            <a:ext cx="431700" cy="36933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B0C17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64" name="Freeform 95">
            <a:extLst>
              <a:ext uri="{FF2B5EF4-FFF2-40B4-BE49-F238E27FC236}">
                <a16:creationId xmlns:a16="http://schemas.microsoft.com/office/drawing/2014/main" id="{BDFA5A88-8D89-4D12-8F94-A273D56B7615}"/>
              </a:ext>
            </a:extLst>
          </p:cNvPr>
          <p:cNvSpPr>
            <a:spLocks/>
          </p:cNvSpPr>
          <p:nvPr/>
        </p:nvSpPr>
        <p:spPr bwMode="auto">
          <a:xfrm flipH="1">
            <a:off x="7226775" y="3689295"/>
            <a:ext cx="1295100" cy="2089150"/>
          </a:xfrm>
          <a:custGeom>
            <a:avLst/>
            <a:gdLst>
              <a:gd name="T0" fmla="*/ 2147483647 w 1166"/>
              <a:gd name="T1" fmla="*/ 2147483647 h 1066"/>
              <a:gd name="T2" fmla="*/ 2147483647 w 1166"/>
              <a:gd name="T3" fmla="*/ 2147483647 h 1066"/>
              <a:gd name="T4" fmla="*/ 2147483647 w 1166"/>
              <a:gd name="T5" fmla="*/ 2147483647 h 1066"/>
              <a:gd name="T6" fmla="*/ 2147483647 w 1166"/>
              <a:gd name="T7" fmla="*/ 2147483647 h 1066"/>
              <a:gd name="T8" fmla="*/ 2147483647 w 1166"/>
              <a:gd name="T9" fmla="*/ 2147483647 h 1066"/>
              <a:gd name="T10" fmla="*/ 2147483647 w 1166"/>
              <a:gd name="T11" fmla="*/ 2147483647 h 1066"/>
              <a:gd name="T12" fmla="*/ 2147483647 w 1166"/>
              <a:gd name="T13" fmla="*/ 2147483647 h 1066"/>
              <a:gd name="T14" fmla="*/ 2147483647 w 1166"/>
              <a:gd name="T15" fmla="*/ 2147483647 h 1066"/>
              <a:gd name="T16" fmla="*/ 2147483647 w 1166"/>
              <a:gd name="T17" fmla="*/ 2147483647 h 1066"/>
              <a:gd name="T18" fmla="*/ 2147483647 w 1166"/>
              <a:gd name="T19" fmla="*/ 2147483647 h 10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6"/>
              <a:gd name="T31" fmla="*/ 0 h 1066"/>
              <a:gd name="T32" fmla="*/ 1166 w 1166"/>
              <a:gd name="T33" fmla="*/ 1066 h 106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317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5" name="AutoShape 58">
            <a:extLst>
              <a:ext uri="{FF2B5EF4-FFF2-40B4-BE49-F238E27FC236}">
                <a16:creationId xmlns:a16="http://schemas.microsoft.com/office/drawing/2014/main" id="{438C1778-2D62-480C-AA81-23408764D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232" y="4748970"/>
            <a:ext cx="533277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1A0ADB66-0361-48FD-BD99-270B5FCE5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522" y="4399463"/>
            <a:ext cx="311078" cy="36933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9122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-0.06679 -0.07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-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0" grpId="0" animBg="1"/>
      <p:bldP spid="51" grpId="0" animBg="1"/>
      <p:bldP spid="54" grpId="0" animBg="1"/>
      <p:bldP spid="56" grpId="0" animBg="1"/>
      <p:bldP spid="59" grpId="0" animBg="1"/>
      <p:bldP spid="60" grpId="0"/>
      <p:bldP spid="61" grpId="0"/>
      <p:bldP spid="62" grpId="0"/>
      <p:bldP spid="63" grpId="0"/>
      <p:bldP spid="64" grpId="0" animBg="1"/>
      <p:bldP spid="65" grpId="0" animBg="1"/>
      <p:bldP spid="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784F1-755B-48C7-B937-1F4168FC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Delete: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C7FA93-8293-4C9A-929F-F4D756B4A3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28EFD09C-1CE5-454B-8FCC-B05011AF5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2" y="1020762"/>
            <a:ext cx="784890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999" b="1" dirty="0">
                <a:solidFill>
                  <a:srgbClr val="9933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109"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217"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326"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434"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60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599" kern="0" dirty="0"/>
              <a:t>Delete</a:t>
            </a:r>
            <a:r>
              <a:rPr kumimoji="0" lang="zh-CN" altLang="en-US" sz="3599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3599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80</a:t>
            </a:r>
            <a:r>
              <a:rPr kumimoji="0" lang="zh-CN" altLang="en-US" sz="3599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（</a:t>
            </a:r>
            <a:r>
              <a:rPr kumimoji="0" lang="en-US" altLang="zh-CN" sz="3599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Cont.</a:t>
            </a:r>
            <a:r>
              <a:rPr kumimoji="0" lang="zh-CN" altLang="en-US" sz="3599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）</a:t>
            </a:r>
          </a:p>
        </p:txBody>
      </p:sp>
      <p:sp>
        <p:nvSpPr>
          <p:cNvPr id="6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BDE6FCA-FF09-4044-8E55-31215F3CD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80" y="1876799"/>
            <a:ext cx="11389040" cy="52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31" indent="-342831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3199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defRPr>
            </a:lvl1pPr>
            <a:lvl2pPr marL="742801" indent="-285693" algn="l" rtl="0" eaLnBrk="1" fontAlgn="base" hangingPunct="1">
              <a:spcBef>
                <a:spcPts val="600"/>
              </a:spcBef>
              <a:spcAft>
                <a:spcPct val="0"/>
              </a:spcAft>
              <a:buChar char="–"/>
              <a:defRPr sz="2799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2pPr>
            <a:lvl3pPr marL="1142771" indent="-228554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799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3pPr>
            <a:lvl4pPr marL="1599880" indent="-228554" algn="l" rtl="0" eaLnBrk="1" fontAlgn="base" hangingPunct="1">
              <a:spcBef>
                <a:spcPts val="6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4pPr>
            <a:lvl5pPr marL="2056989" indent="-228554" algn="l" rtl="0" eaLnBrk="1" fontAlgn="base" hangingPunct="1">
              <a:spcBef>
                <a:spcPts val="6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5pPr>
            <a:lvl6pPr marL="2514097" indent="-22855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206" indent="-22855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314" indent="-22855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5423" indent="-22855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defRPr/>
            </a:pPr>
            <a:r>
              <a:rPr lang="en-US" altLang="zh-CN" sz="2799" kern="0" dirty="0">
                <a:latin typeface="+mn-lt"/>
                <a:cs typeface="Times New Roman" pitchFamily="18" charset="0"/>
              </a:rPr>
              <a:t>Sub-Case 3.3.2: X is right child, its red </a:t>
            </a:r>
            <a:r>
              <a:rPr lang="en-US" altLang="zh-CN" sz="2799" kern="0" dirty="0" err="1">
                <a:latin typeface="+mn-lt"/>
                <a:cs typeface="Times New Roman" pitchFamily="18" charset="0"/>
              </a:rPr>
              <a:t>newphew</a:t>
            </a:r>
            <a:r>
              <a:rPr lang="en-US" altLang="zh-CN" sz="2799" kern="0" dirty="0">
                <a:latin typeface="+mn-lt"/>
                <a:cs typeface="Times New Roman" pitchFamily="18" charset="0"/>
              </a:rPr>
              <a:t> D is also right child</a:t>
            </a:r>
            <a:endParaRPr lang="zh-CN" altLang="en-US" sz="2400" kern="0" dirty="0">
              <a:latin typeface="+mn-lt"/>
              <a:cs typeface="Times New Roman" pitchFamily="18" charset="0"/>
            </a:endParaRPr>
          </a:p>
        </p:txBody>
      </p:sp>
      <p:sp>
        <p:nvSpPr>
          <p:cNvPr id="61" name="Oval 4">
            <a:extLst>
              <a:ext uri="{FF2B5EF4-FFF2-40B4-BE49-F238E27FC236}">
                <a16:creationId xmlns:a16="http://schemas.microsoft.com/office/drawing/2014/main" id="{0958F614-8CB9-4AC1-A762-590DDE68C5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22133" y="2808391"/>
            <a:ext cx="349169" cy="336550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50</a:t>
            </a:r>
          </a:p>
        </p:txBody>
      </p:sp>
      <p:sp>
        <p:nvSpPr>
          <p:cNvPr id="62" name="Oval 5">
            <a:extLst>
              <a:ext uri="{FF2B5EF4-FFF2-40B4-BE49-F238E27FC236}">
                <a16:creationId xmlns:a16="http://schemas.microsoft.com/office/drawing/2014/main" id="{89DFE25B-52CC-4BA5-B38A-4EB7860836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33297" y="3310041"/>
            <a:ext cx="349169" cy="338138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10</a:t>
            </a:r>
          </a:p>
        </p:txBody>
      </p:sp>
      <p:sp>
        <p:nvSpPr>
          <p:cNvPr id="63" name="Oval 6">
            <a:extLst>
              <a:ext uri="{FF2B5EF4-FFF2-40B4-BE49-F238E27FC236}">
                <a16:creationId xmlns:a16="http://schemas.microsoft.com/office/drawing/2014/main" id="{D760A5BB-8F69-4A69-8D4D-F09DAE77CE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96708" y="3949804"/>
            <a:ext cx="349169" cy="336550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60</a:t>
            </a:r>
          </a:p>
        </p:txBody>
      </p:sp>
      <p:sp>
        <p:nvSpPr>
          <p:cNvPr id="64" name="Oval 7">
            <a:extLst>
              <a:ext uri="{FF2B5EF4-FFF2-40B4-BE49-F238E27FC236}">
                <a16:creationId xmlns:a16="http://schemas.microsoft.com/office/drawing/2014/main" id="{FCAA3A71-8FB4-48FC-9829-321FE10A3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6675" y="4526066"/>
            <a:ext cx="349169" cy="336550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62</a:t>
            </a:r>
          </a:p>
        </p:txBody>
      </p:sp>
      <p:sp>
        <p:nvSpPr>
          <p:cNvPr id="65" name="Line 8">
            <a:extLst>
              <a:ext uri="{FF2B5EF4-FFF2-40B4-BE49-F238E27FC236}">
                <a16:creationId xmlns:a16="http://schemas.microsoft.com/office/drawing/2014/main" id="{D1CB60AD-A36E-47A5-82D3-FB4EF3FCAD91}"/>
              </a:ext>
            </a:extLst>
          </p:cNvPr>
          <p:cNvSpPr>
            <a:spLocks noChangeShapeType="1"/>
          </p:cNvSpPr>
          <p:nvPr/>
        </p:nvSpPr>
        <p:spPr bwMode="auto">
          <a:xfrm rot="3600000">
            <a:off x="2762620" y="2982272"/>
            <a:ext cx="60325" cy="423764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6" name="Line 9">
            <a:extLst>
              <a:ext uri="{FF2B5EF4-FFF2-40B4-BE49-F238E27FC236}">
                <a16:creationId xmlns:a16="http://schemas.microsoft.com/office/drawing/2014/main" id="{5E8D11C8-A66F-49A0-9618-FF187C24907C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3490100" y="2927944"/>
            <a:ext cx="0" cy="64907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7" name="Line 10">
            <a:extLst>
              <a:ext uri="{FF2B5EF4-FFF2-40B4-BE49-F238E27FC236}">
                <a16:creationId xmlns:a16="http://schemas.microsoft.com/office/drawing/2014/main" id="{E6C7F108-F1D0-4635-93F4-8B183686C90B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3435357" y="4286382"/>
            <a:ext cx="142098" cy="28411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8" name="Rectangle 11">
            <a:extLst>
              <a:ext uri="{FF2B5EF4-FFF2-40B4-BE49-F238E27FC236}">
                <a16:creationId xmlns:a16="http://schemas.microsoft.com/office/drawing/2014/main" id="{F45BAEBE-B826-4FE2-A5A1-6CF808617F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8724" y="3867255"/>
            <a:ext cx="230134" cy="230187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9" name="Rectangle 12">
            <a:extLst>
              <a:ext uri="{FF2B5EF4-FFF2-40B4-BE49-F238E27FC236}">
                <a16:creationId xmlns:a16="http://schemas.microsoft.com/office/drawing/2014/main" id="{A211219A-A4BE-4459-8C63-A15FB269CE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4376" y="3867255"/>
            <a:ext cx="231721" cy="230187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70" name="AutoShape 13">
            <a:extLst>
              <a:ext uri="{FF2B5EF4-FFF2-40B4-BE49-F238E27FC236}">
                <a16:creationId xmlns:a16="http://schemas.microsoft.com/office/drawing/2014/main" id="{1FAD8DBD-C3BC-47AE-8D5B-1EECED1C1E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723267" y="3608559"/>
            <a:ext cx="180933" cy="27463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1" name="AutoShape 14">
            <a:extLst>
              <a:ext uri="{FF2B5EF4-FFF2-40B4-BE49-F238E27FC236}">
                <a16:creationId xmlns:a16="http://schemas.microsoft.com/office/drawing/2014/main" id="{A31084FF-16A9-4DF1-89A3-128042D2135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06167" y="3605059"/>
            <a:ext cx="179346" cy="27463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72" name="Rectangle 15">
            <a:extLst>
              <a:ext uri="{FF2B5EF4-FFF2-40B4-BE49-F238E27FC236}">
                <a16:creationId xmlns:a16="http://schemas.microsoft.com/office/drawing/2014/main" id="{24DACE2E-40D2-4666-AE75-FE35EED1F4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45908" y="5094391"/>
            <a:ext cx="230135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96AA7D97-E543-4341-9CC7-0F924A73E7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31563" y="5094391"/>
            <a:ext cx="231721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74" name="AutoShape 17">
            <a:extLst>
              <a:ext uri="{FF2B5EF4-FFF2-40B4-BE49-F238E27FC236}">
                <a16:creationId xmlns:a16="http://schemas.microsoft.com/office/drawing/2014/main" id="{08B83D33-AB68-475B-AA85-3085A0CF9054}"/>
              </a:ext>
            </a:extLst>
          </p:cNvPr>
          <p:cNvCxnSpPr>
            <a:cxnSpLocks noChangeShapeType="1"/>
            <a:stCxn id="73" idx="0"/>
          </p:cNvCxnSpPr>
          <p:nvPr/>
        </p:nvCxnSpPr>
        <p:spPr bwMode="auto">
          <a:xfrm flipH="1" flipV="1">
            <a:off x="3787122" y="4804675"/>
            <a:ext cx="160301" cy="289716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5" name="AutoShape 18">
            <a:extLst>
              <a:ext uri="{FF2B5EF4-FFF2-40B4-BE49-F238E27FC236}">
                <a16:creationId xmlns:a16="http://schemas.microsoft.com/office/drawing/2014/main" id="{3B2F3E36-F75A-4149-9E47-2705813C698D}"/>
              </a:ext>
            </a:extLst>
          </p:cNvPr>
          <p:cNvCxnSpPr>
            <a:cxnSpLocks noChangeShapeType="1"/>
            <a:stCxn id="72" idx="0"/>
          </p:cNvCxnSpPr>
          <p:nvPr/>
        </p:nvCxnSpPr>
        <p:spPr bwMode="auto">
          <a:xfrm flipV="1">
            <a:off x="3360976" y="4800706"/>
            <a:ext cx="180140" cy="293685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76" name="Rectangle 19">
            <a:extLst>
              <a:ext uri="{FF2B5EF4-FFF2-40B4-BE49-F238E27FC236}">
                <a16:creationId xmlns:a16="http://schemas.microsoft.com/office/drawing/2014/main" id="{2C5A3B2D-E964-47B5-820E-2650F2FE04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2125" y="4589567"/>
            <a:ext cx="230134" cy="230188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77" name="AutoShape 20">
            <a:extLst>
              <a:ext uri="{FF2B5EF4-FFF2-40B4-BE49-F238E27FC236}">
                <a16:creationId xmlns:a16="http://schemas.microsoft.com/office/drawing/2014/main" id="{3C865CD9-8039-48DD-80F1-338AFBB4618E}"/>
              </a:ext>
            </a:extLst>
          </p:cNvPr>
          <p:cNvCxnSpPr>
            <a:cxnSpLocks noChangeShapeType="1"/>
            <a:stCxn id="76" idx="0"/>
          </p:cNvCxnSpPr>
          <p:nvPr/>
        </p:nvCxnSpPr>
        <p:spPr bwMode="auto">
          <a:xfrm flipV="1">
            <a:off x="3137192" y="4275382"/>
            <a:ext cx="201565" cy="314185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78" name="Rectangle 21">
            <a:extLst>
              <a:ext uri="{FF2B5EF4-FFF2-40B4-BE49-F238E27FC236}">
                <a16:creationId xmlns:a16="http://schemas.microsoft.com/office/drawing/2014/main" id="{BDC92B58-6DE0-4FF5-93C8-D82339297A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52185" y="4013305"/>
            <a:ext cx="231721" cy="230187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79" name="AutoShape 22">
            <a:extLst>
              <a:ext uri="{FF2B5EF4-FFF2-40B4-BE49-F238E27FC236}">
                <a16:creationId xmlns:a16="http://schemas.microsoft.com/office/drawing/2014/main" id="{D4DBA632-743B-4F3D-9BFE-5EBBDC00592A}"/>
              </a:ext>
            </a:extLst>
          </p:cNvPr>
          <p:cNvCxnSpPr>
            <a:cxnSpLocks noChangeShapeType="1"/>
            <a:stCxn id="78" idx="0"/>
          </p:cNvCxnSpPr>
          <p:nvPr/>
        </p:nvCxnSpPr>
        <p:spPr bwMode="auto">
          <a:xfrm flipH="1" flipV="1">
            <a:off x="3764901" y="3691043"/>
            <a:ext cx="303144" cy="322262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0" name="AutoShape 23">
            <a:extLst>
              <a:ext uri="{FF2B5EF4-FFF2-40B4-BE49-F238E27FC236}">
                <a16:creationId xmlns:a16="http://schemas.microsoft.com/office/drawing/2014/main" id="{D42E5C06-5279-45F8-8FF5-A17C80AB72E6}"/>
              </a:ext>
            </a:extLst>
          </p:cNvPr>
          <p:cNvCxnSpPr>
            <a:cxnSpLocks noChangeShapeType="1"/>
            <a:stCxn id="63" idx="7"/>
          </p:cNvCxnSpPr>
          <p:nvPr/>
        </p:nvCxnSpPr>
        <p:spPr bwMode="auto">
          <a:xfrm flipV="1">
            <a:off x="3495089" y="3686280"/>
            <a:ext cx="239657" cy="293687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81" name="Oval 24">
            <a:extLst>
              <a:ext uri="{FF2B5EF4-FFF2-40B4-BE49-F238E27FC236}">
                <a16:creationId xmlns:a16="http://schemas.microsoft.com/office/drawing/2014/main" id="{FE5A0553-2770-4705-B013-B2E0C6E8A4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252" y="3379891"/>
            <a:ext cx="349169" cy="338138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65</a:t>
            </a:r>
          </a:p>
        </p:txBody>
      </p:sp>
      <p:sp>
        <p:nvSpPr>
          <p:cNvPr id="82" name="Text Box 25">
            <a:extLst>
              <a:ext uri="{FF2B5EF4-FFF2-40B4-BE49-F238E27FC236}">
                <a16:creationId xmlns:a16="http://schemas.microsoft.com/office/drawing/2014/main" id="{976D8465-23EB-4C0B-8225-2F03BE0E4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325" y="3740253"/>
            <a:ext cx="431700" cy="36933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83" name="Text Box 26">
            <a:extLst>
              <a:ext uri="{FF2B5EF4-FFF2-40B4-BE49-F238E27FC236}">
                <a16:creationId xmlns:a16="http://schemas.microsoft.com/office/drawing/2014/main" id="{991F2A52-5C83-4970-B47A-5F7705FDB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067" y="3524353"/>
            <a:ext cx="431700" cy="36933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84" name="Text Box 58">
            <a:extLst>
              <a:ext uri="{FF2B5EF4-FFF2-40B4-BE49-F238E27FC236}">
                <a16:creationId xmlns:a16="http://schemas.microsoft.com/office/drawing/2014/main" id="{8E0E0AFD-F03F-4B5F-8F52-F050C31F2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625" y="4387953"/>
            <a:ext cx="431700" cy="36933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85" name="Text Box 59">
            <a:extLst>
              <a:ext uri="{FF2B5EF4-FFF2-40B4-BE49-F238E27FC236}">
                <a16:creationId xmlns:a16="http://schemas.microsoft.com/office/drawing/2014/main" id="{C734FF0B-80C3-4B6A-ADC4-3E7367A6A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946" y="4387953"/>
            <a:ext cx="431700" cy="36933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86" name="Text Box 61">
            <a:extLst>
              <a:ext uri="{FF2B5EF4-FFF2-40B4-BE49-F238E27FC236}">
                <a16:creationId xmlns:a16="http://schemas.microsoft.com/office/drawing/2014/main" id="{F0F96B6F-ADF5-4E5C-987D-47F5BA1B9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054" y="3163990"/>
            <a:ext cx="431700" cy="36933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B0C17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87" name="Freeform 95">
            <a:extLst>
              <a:ext uri="{FF2B5EF4-FFF2-40B4-BE49-F238E27FC236}">
                <a16:creationId xmlns:a16="http://schemas.microsoft.com/office/drawing/2014/main" id="{5293C0EE-9F11-480D-9A73-74E9B5EE6C46}"/>
              </a:ext>
            </a:extLst>
          </p:cNvPr>
          <p:cNvSpPr>
            <a:spLocks/>
          </p:cNvSpPr>
          <p:nvPr/>
        </p:nvSpPr>
        <p:spPr bwMode="auto">
          <a:xfrm flipH="1">
            <a:off x="3031646" y="3163991"/>
            <a:ext cx="1295100" cy="2089150"/>
          </a:xfrm>
          <a:custGeom>
            <a:avLst/>
            <a:gdLst>
              <a:gd name="T0" fmla="*/ 2147483647 w 1166"/>
              <a:gd name="T1" fmla="*/ 2147483647 h 1066"/>
              <a:gd name="T2" fmla="*/ 2147483647 w 1166"/>
              <a:gd name="T3" fmla="*/ 2147483647 h 1066"/>
              <a:gd name="T4" fmla="*/ 2147483647 w 1166"/>
              <a:gd name="T5" fmla="*/ 2147483647 h 1066"/>
              <a:gd name="T6" fmla="*/ 2147483647 w 1166"/>
              <a:gd name="T7" fmla="*/ 2147483647 h 1066"/>
              <a:gd name="T8" fmla="*/ 2147483647 w 1166"/>
              <a:gd name="T9" fmla="*/ 2147483647 h 1066"/>
              <a:gd name="T10" fmla="*/ 2147483647 w 1166"/>
              <a:gd name="T11" fmla="*/ 2147483647 h 1066"/>
              <a:gd name="T12" fmla="*/ 2147483647 w 1166"/>
              <a:gd name="T13" fmla="*/ 2147483647 h 1066"/>
              <a:gd name="T14" fmla="*/ 2147483647 w 1166"/>
              <a:gd name="T15" fmla="*/ 2147483647 h 1066"/>
              <a:gd name="T16" fmla="*/ 2147483647 w 1166"/>
              <a:gd name="T17" fmla="*/ 2147483647 h 1066"/>
              <a:gd name="T18" fmla="*/ 2147483647 w 1166"/>
              <a:gd name="T19" fmla="*/ 2147483647 h 10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6"/>
              <a:gd name="T31" fmla="*/ 0 h 1066"/>
              <a:gd name="T32" fmla="*/ 1166 w 1166"/>
              <a:gd name="T33" fmla="*/ 1066 h 106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317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8" name="Oval 48">
            <a:extLst>
              <a:ext uri="{FF2B5EF4-FFF2-40B4-BE49-F238E27FC236}">
                <a16:creationId xmlns:a16="http://schemas.microsoft.com/office/drawing/2014/main" id="{5D5C5CCB-E961-4FBF-ADD7-7E2A6783C6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1853" y="2889642"/>
            <a:ext cx="402179" cy="387644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50</a:t>
            </a:r>
          </a:p>
        </p:txBody>
      </p:sp>
      <p:sp>
        <p:nvSpPr>
          <p:cNvPr id="89" name="Oval 49">
            <a:extLst>
              <a:ext uri="{FF2B5EF4-FFF2-40B4-BE49-F238E27FC236}">
                <a16:creationId xmlns:a16="http://schemas.microsoft.com/office/drawing/2014/main" id="{AB7EA40D-80F0-4865-80E2-FEDE43D105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17579" y="3458063"/>
            <a:ext cx="402179" cy="389473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10</a:t>
            </a:r>
          </a:p>
        </p:txBody>
      </p:sp>
      <p:sp>
        <p:nvSpPr>
          <p:cNvPr id="90" name="Line 50">
            <a:extLst>
              <a:ext uri="{FF2B5EF4-FFF2-40B4-BE49-F238E27FC236}">
                <a16:creationId xmlns:a16="http://schemas.microsoft.com/office/drawing/2014/main" id="{C999BAA8-518C-4301-A134-C05F2117B4D9}"/>
              </a:ext>
            </a:extLst>
          </p:cNvPr>
          <p:cNvSpPr>
            <a:spLocks noChangeShapeType="1"/>
          </p:cNvSpPr>
          <p:nvPr/>
        </p:nvSpPr>
        <p:spPr bwMode="auto">
          <a:xfrm rot="3600000">
            <a:off x="6842561" y="3125627"/>
            <a:ext cx="102940" cy="42391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91" name="Line 51">
            <a:extLst>
              <a:ext uri="{FF2B5EF4-FFF2-40B4-BE49-F238E27FC236}">
                <a16:creationId xmlns:a16="http://schemas.microsoft.com/office/drawing/2014/main" id="{1DFBD213-628E-4530-A34B-DBD937B49597}"/>
              </a:ext>
            </a:extLst>
          </p:cNvPr>
          <p:cNvSpPr>
            <a:spLocks noChangeAspect="1" noChangeShapeType="1"/>
          </p:cNvSpPr>
          <p:nvPr/>
        </p:nvSpPr>
        <p:spPr bwMode="auto">
          <a:xfrm rot="18000000" flipH="1">
            <a:off x="7710108" y="3032167"/>
            <a:ext cx="0" cy="71479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92" name="Rectangle 52">
            <a:extLst>
              <a:ext uri="{FF2B5EF4-FFF2-40B4-BE49-F238E27FC236}">
                <a16:creationId xmlns:a16="http://schemas.microsoft.com/office/drawing/2014/main" id="{508D32F6-9A77-4155-9A3B-E4895912A4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0960" y="4086618"/>
            <a:ext cx="265074" cy="265134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93" name="Rectangle 53">
            <a:extLst>
              <a:ext uri="{FF2B5EF4-FFF2-40B4-BE49-F238E27FC236}">
                <a16:creationId xmlns:a16="http://schemas.microsoft.com/office/drawing/2014/main" id="{FF2CB6AD-30B6-4ABC-8142-46381AB270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82994" y="4124965"/>
            <a:ext cx="266901" cy="265134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94" name="AutoShape 54">
            <a:extLst>
              <a:ext uri="{FF2B5EF4-FFF2-40B4-BE49-F238E27FC236}">
                <a16:creationId xmlns:a16="http://schemas.microsoft.com/office/drawing/2014/main" id="{D7A94BCE-2E2E-467D-990B-A3B6E453FBF3}"/>
              </a:ext>
            </a:extLst>
          </p:cNvPr>
          <p:cNvCxnSpPr>
            <a:cxnSpLocks noChangeShapeType="1"/>
            <a:stCxn id="93" idx="0"/>
            <a:endCxn id="89" idx="5"/>
          </p:cNvCxnSpPr>
          <p:nvPr/>
        </p:nvCxnSpPr>
        <p:spPr bwMode="auto">
          <a:xfrm flipH="1" flipV="1">
            <a:off x="6760861" y="3790499"/>
            <a:ext cx="155584" cy="334466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5" name="AutoShape 55">
            <a:extLst>
              <a:ext uri="{FF2B5EF4-FFF2-40B4-BE49-F238E27FC236}">
                <a16:creationId xmlns:a16="http://schemas.microsoft.com/office/drawing/2014/main" id="{EDA99FFD-18F3-4740-AD35-B53667012E1C}"/>
              </a:ext>
            </a:extLst>
          </p:cNvPr>
          <p:cNvCxnSpPr>
            <a:cxnSpLocks noChangeShapeType="1"/>
            <a:stCxn id="92" idx="0"/>
            <a:endCxn id="89" idx="3"/>
          </p:cNvCxnSpPr>
          <p:nvPr/>
        </p:nvCxnSpPr>
        <p:spPr bwMode="auto">
          <a:xfrm flipV="1">
            <a:off x="6223497" y="3790499"/>
            <a:ext cx="252979" cy="296119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6" name="AutoShape 56">
            <a:extLst>
              <a:ext uri="{FF2B5EF4-FFF2-40B4-BE49-F238E27FC236}">
                <a16:creationId xmlns:a16="http://schemas.microsoft.com/office/drawing/2014/main" id="{73015E8A-BA3E-4B68-B3FF-9438A2A3F470}"/>
              </a:ext>
            </a:extLst>
          </p:cNvPr>
          <p:cNvCxnSpPr>
            <a:cxnSpLocks noChangeShapeType="1"/>
            <a:stCxn id="101" idx="0"/>
            <a:endCxn id="97" idx="3"/>
          </p:cNvCxnSpPr>
          <p:nvPr/>
        </p:nvCxnSpPr>
        <p:spPr bwMode="auto">
          <a:xfrm flipV="1">
            <a:off x="7401282" y="3820568"/>
            <a:ext cx="323689" cy="445467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97" name="Oval 57">
            <a:extLst>
              <a:ext uri="{FF2B5EF4-FFF2-40B4-BE49-F238E27FC236}">
                <a16:creationId xmlns:a16="http://schemas.microsoft.com/office/drawing/2014/main" id="{6740A73C-90DB-4DBF-8130-34A4626831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66073" y="3488133"/>
            <a:ext cx="402179" cy="389472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Times New Roman" pitchFamily="18" charset="0"/>
                <a:ea typeface="微软雅黑"/>
              </a:rPr>
              <a:t>62</a:t>
            </a:r>
          </a:p>
        </p:txBody>
      </p:sp>
      <p:cxnSp>
        <p:nvCxnSpPr>
          <p:cNvPr id="98" name="AutoShape 59">
            <a:extLst>
              <a:ext uri="{FF2B5EF4-FFF2-40B4-BE49-F238E27FC236}">
                <a16:creationId xmlns:a16="http://schemas.microsoft.com/office/drawing/2014/main" id="{42F715AC-8DCA-447B-87A9-596F2BA4EF86}"/>
              </a:ext>
            </a:extLst>
          </p:cNvPr>
          <p:cNvCxnSpPr>
            <a:cxnSpLocks noChangeShapeType="1"/>
            <a:stCxn id="97" idx="5"/>
            <a:endCxn id="100" idx="0"/>
          </p:cNvCxnSpPr>
          <p:nvPr/>
        </p:nvCxnSpPr>
        <p:spPr bwMode="auto">
          <a:xfrm>
            <a:off x="8009355" y="3820568"/>
            <a:ext cx="361637" cy="452034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99" name="Text Box 60">
            <a:extLst>
              <a:ext uri="{FF2B5EF4-FFF2-40B4-BE49-F238E27FC236}">
                <a16:creationId xmlns:a16="http://schemas.microsoft.com/office/drawing/2014/main" id="{937C1598-C52A-46BB-B27A-58112F060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1004" y="3173660"/>
            <a:ext cx="497240" cy="36924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00" name="Oval 73">
            <a:extLst>
              <a:ext uri="{FF2B5EF4-FFF2-40B4-BE49-F238E27FC236}">
                <a16:creationId xmlns:a16="http://schemas.microsoft.com/office/drawing/2014/main" id="{A3B8B598-BDE5-4CEB-ACAC-A52CDD7D59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69903" y="4272602"/>
            <a:ext cx="402179" cy="387644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65</a:t>
            </a:r>
          </a:p>
        </p:txBody>
      </p:sp>
      <p:sp>
        <p:nvSpPr>
          <p:cNvPr id="101" name="Oval 74">
            <a:extLst>
              <a:ext uri="{FF2B5EF4-FFF2-40B4-BE49-F238E27FC236}">
                <a16:creationId xmlns:a16="http://schemas.microsoft.com/office/drawing/2014/main" id="{06CFD920-7648-41C4-B73F-CA314A65EC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0192" y="4266035"/>
            <a:ext cx="402179" cy="387644"/>
          </a:xfrm>
          <a:prstGeom prst="ellipse">
            <a:avLst/>
          </a:prstGeom>
          <a:solidFill>
            <a:srgbClr val="BBE0E3"/>
          </a:solidFill>
          <a:ln w="3175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60</a:t>
            </a:r>
          </a:p>
        </p:txBody>
      </p:sp>
      <p:sp>
        <p:nvSpPr>
          <p:cNvPr id="102" name="Rectangle 75">
            <a:extLst>
              <a:ext uri="{FF2B5EF4-FFF2-40B4-BE49-F238E27FC236}">
                <a16:creationId xmlns:a16="http://schemas.microsoft.com/office/drawing/2014/main" id="{F9F72437-8AD2-402B-B05B-B36436FBA4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00129" y="4888027"/>
            <a:ext cx="265074" cy="265134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03" name="Rectangle 76">
            <a:extLst>
              <a:ext uri="{FF2B5EF4-FFF2-40B4-BE49-F238E27FC236}">
                <a16:creationId xmlns:a16="http://schemas.microsoft.com/office/drawing/2014/main" id="{775D3BDA-A98A-48D4-8B18-FCDAF7E4E0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46063" y="4874681"/>
            <a:ext cx="266901" cy="265134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104" name="AutoShape 77">
            <a:extLst>
              <a:ext uri="{FF2B5EF4-FFF2-40B4-BE49-F238E27FC236}">
                <a16:creationId xmlns:a16="http://schemas.microsoft.com/office/drawing/2014/main" id="{34D4D92A-DBFB-4F73-B3FF-1CDA7EEAFECF}"/>
              </a:ext>
            </a:extLst>
          </p:cNvPr>
          <p:cNvCxnSpPr>
            <a:cxnSpLocks noChangeShapeType="1"/>
            <a:stCxn id="103" idx="0"/>
            <a:endCxn id="100" idx="5"/>
          </p:cNvCxnSpPr>
          <p:nvPr/>
        </p:nvCxnSpPr>
        <p:spPr bwMode="auto">
          <a:xfrm flipH="1" flipV="1">
            <a:off x="8513185" y="4603478"/>
            <a:ext cx="266329" cy="271203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5" name="AutoShape 78">
            <a:extLst>
              <a:ext uri="{FF2B5EF4-FFF2-40B4-BE49-F238E27FC236}">
                <a16:creationId xmlns:a16="http://schemas.microsoft.com/office/drawing/2014/main" id="{A72CE5D8-2735-437B-8813-1BEB04873660}"/>
              </a:ext>
            </a:extLst>
          </p:cNvPr>
          <p:cNvCxnSpPr>
            <a:cxnSpLocks noChangeShapeType="1"/>
            <a:stCxn id="102" idx="0"/>
            <a:endCxn id="100" idx="3"/>
          </p:cNvCxnSpPr>
          <p:nvPr/>
        </p:nvCxnSpPr>
        <p:spPr bwMode="auto">
          <a:xfrm flipV="1">
            <a:off x="8132666" y="4603478"/>
            <a:ext cx="96134" cy="284549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06" name="Rectangle 79">
            <a:extLst>
              <a:ext uri="{FF2B5EF4-FFF2-40B4-BE49-F238E27FC236}">
                <a16:creationId xmlns:a16="http://schemas.microsoft.com/office/drawing/2014/main" id="{3060F55A-E16B-46CB-95B3-CBE67E3D63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79214" y="4877251"/>
            <a:ext cx="265072" cy="265133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07" name="Rectangle 80">
            <a:extLst>
              <a:ext uri="{FF2B5EF4-FFF2-40B4-BE49-F238E27FC236}">
                <a16:creationId xmlns:a16="http://schemas.microsoft.com/office/drawing/2014/main" id="{E481786D-D265-4F0E-B1B5-44DA2CBD60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4031" y="4875974"/>
            <a:ext cx="266901" cy="265134"/>
          </a:xfrm>
          <a:prstGeom prst="rect">
            <a:avLst/>
          </a:prstGeom>
          <a:solidFill>
            <a:srgbClr val="99CC00"/>
          </a:solidFill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cxnSp>
        <p:nvCxnSpPr>
          <p:cNvPr id="108" name="AutoShape 81">
            <a:extLst>
              <a:ext uri="{FF2B5EF4-FFF2-40B4-BE49-F238E27FC236}">
                <a16:creationId xmlns:a16="http://schemas.microsoft.com/office/drawing/2014/main" id="{9ED2369B-E111-401C-A76D-7B21DD29BDC5}"/>
              </a:ext>
            </a:extLst>
          </p:cNvPr>
          <p:cNvCxnSpPr>
            <a:cxnSpLocks noChangeShapeType="1"/>
            <a:stCxn id="107" idx="0"/>
            <a:endCxn id="101" idx="5"/>
          </p:cNvCxnSpPr>
          <p:nvPr/>
        </p:nvCxnSpPr>
        <p:spPr bwMode="auto">
          <a:xfrm flipH="1" flipV="1">
            <a:off x="7543474" y="4596910"/>
            <a:ext cx="144008" cy="279063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9" name="AutoShape 82">
            <a:extLst>
              <a:ext uri="{FF2B5EF4-FFF2-40B4-BE49-F238E27FC236}">
                <a16:creationId xmlns:a16="http://schemas.microsoft.com/office/drawing/2014/main" id="{F5743752-EC39-4D46-BBBC-5444A6AB3F23}"/>
              </a:ext>
            </a:extLst>
          </p:cNvPr>
          <p:cNvCxnSpPr>
            <a:cxnSpLocks noChangeShapeType="1"/>
            <a:stCxn id="106" idx="0"/>
            <a:endCxn id="101" idx="3"/>
          </p:cNvCxnSpPr>
          <p:nvPr/>
        </p:nvCxnSpPr>
        <p:spPr bwMode="auto">
          <a:xfrm flipV="1">
            <a:off x="7011750" y="4596910"/>
            <a:ext cx="247340" cy="28034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10" name="Text Box 84">
            <a:extLst>
              <a:ext uri="{FF2B5EF4-FFF2-40B4-BE49-F238E27FC236}">
                <a16:creationId xmlns:a16="http://schemas.microsoft.com/office/drawing/2014/main" id="{125AB85B-D887-42E1-AD1D-A0435E643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456" y="3940341"/>
            <a:ext cx="497240" cy="36924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11" name="Text Box 85">
            <a:extLst>
              <a:ext uri="{FF2B5EF4-FFF2-40B4-BE49-F238E27FC236}">
                <a16:creationId xmlns:a16="http://schemas.microsoft.com/office/drawing/2014/main" id="{059ACED7-5275-40A9-B96F-796FC7531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1325" y="3940341"/>
            <a:ext cx="284123" cy="36924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2" name="Text Box 87">
            <a:extLst>
              <a:ext uri="{FF2B5EF4-FFF2-40B4-BE49-F238E27FC236}">
                <a16:creationId xmlns:a16="http://schemas.microsoft.com/office/drawing/2014/main" id="{6DFEB1A2-F7A9-494A-91D4-C610F598C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312" y="4725144"/>
            <a:ext cx="497240" cy="36924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i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13" name="Freeform 133">
            <a:extLst>
              <a:ext uri="{FF2B5EF4-FFF2-40B4-BE49-F238E27FC236}">
                <a16:creationId xmlns:a16="http://schemas.microsoft.com/office/drawing/2014/main" id="{CA69926E-DE1B-4BD0-B46E-4D70CC2EA93B}"/>
              </a:ext>
            </a:extLst>
          </p:cNvPr>
          <p:cNvSpPr>
            <a:spLocks/>
          </p:cNvSpPr>
          <p:nvPr/>
        </p:nvSpPr>
        <p:spPr bwMode="auto">
          <a:xfrm>
            <a:off x="6954029" y="3110051"/>
            <a:ext cx="1865947" cy="1752565"/>
          </a:xfrm>
          <a:custGeom>
            <a:avLst/>
            <a:gdLst>
              <a:gd name="T0" fmla="*/ 2147483647 w 1440"/>
              <a:gd name="T1" fmla="*/ 0 h 815"/>
              <a:gd name="T2" fmla="*/ 2147483647 w 1440"/>
              <a:gd name="T3" fmla="*/ 2147483647 h 815"/>
              <a:gd name="T4" fmla="*/ 2147483647 w 1440"/>
              <a:gd name="T5" fmla="*/ 2147483647 h 815"/>
              <a:gd name="T6" fmla="*/ 2147483647 w 1440"/>
              <a:gd name="T7" fmla="*/ 2147483647 h 815"/>
              <a:gd name="T8" fmla="*/ 2147483647 w 1440"/>
              <a:gd name="T9" fmla="*/ 2147483647 h 815"/>
              <a:gd name="T10" fmla="*/ 2147483647 w 1440"/>
              <a:gd name="T11" fmla="*/ 2147483647 h 815"/>
              <a:gd name="T12" fmla="*/ 2147483647 w 1440"/>
              <a:gd name="T13" fmla="*/ 2147483647 h 815"/>
              <a:gd name="T14" fmla="*/ 2147483647 w 1440"/>
              <a:gd name="T15" fmla="*/ 2147483647 h 815"/>
              <a:gd name="T16" fmla="*/ 2147483647 w 1440"/>
              <a:gd name="T17" fmla="*/ 0 h 8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0"/>
              <a:gd name="T28" fmla="*/ 0 h 815"/>
              <a:gd name="T29" fmla="*/ 1440 w 1440"/>
              <a:gd name="T30" fmla="*/ 815 h 8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317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114" name="AutoShape 78">
            <a:extLst>
              <a:ext uri="{FF2B5EF4-FFF2-40B4-BE49-F238E27FC236}">
                <a16:creationId xmlns:a16="http://schemas.microsoft.com/office/drawing/2014/main" id="{34CEA3FD-7862-4FC1-878E-880AB6E55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971" y="4196470"/>
            <a:ext cx="452197" cy="316271"/>
          </a:xfrm>
          <a:prstGeom prst="rightArrow">
            <a:avLst>
              <a:gd name="adj1" fmla="val 50000"/>
              <a:gd name="adj2" fmla="val 35000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80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1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8CAD2-E08A-4142-A998-E641F2CC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RB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FF2AE-AF04-471D-B265-8D0AC225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Lookup</a:t>
            </a:r>
          </a:p>
          <a:p>
            <a:pPr lvl="1"/>
            <a:r>
              <a:rPr lang="en-US" altLang="zh-CN" dirty="0"/>
              <a:t>Average case: 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O(log</a:t>
            </a:r>
            <a:r>
              <a:rPr lang="en-US" altLang="zh-CN" sz="2400" baseline="-250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cs typeface="Times New Roman" pitchFamily="18" charset="0"/>
              </a:rPr>
              <a:t>n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)</a:t>
            </a:r>
            <a:endParaRPr lang="zh-CN" altLang="en-US" sz="2400" dirty="0">
              <a:solidFill>
                <a:srgbClr val="0070C0"/>
              </a:solidFill>
              <a:cs typeface="Times New Roman" pitchFamily="18" charset="0"/>
            </a:endParaRPr>
          </a:p>
          <a:p>
            <a:pPr lvl="1"/>
            <a:r>
              <a:rPr lang="en-US" altLang="zh-CN" dirty="0"/>
              <a:t>Worst case: 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O(log</a:t>
            </a:r>
            <a:r>
              <a:rPr lang="en-US" altLang="zh-CN" sz="2400" baseline="-250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cs typeface="Times New Roman" pitchFamily="18" charset="0"/>
              </a:rPr>
              <a:t>n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)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Insert and Delete</a:t>
            </a:r>
          </a:p>
          <a:p>
            <a:pPr lvl="1"/>
            <a:r>
              <a:rPr lang="en-US" altLang="zh-CN" dirty="0"/>
              <a:t>Average case: 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O(log</a:t>
            </a:r>
            <a:r>
              <a:rPr lang="en-US" altLang="zh-CN" sz="2400" baseline="-250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cs typeface="Times New Roman" pitchFamily="18" charset="0"/>
              </a:rPr>
              <a:t>n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)</a:t>
            </a:r>
            <a:endParaRPr lang="zh-CN" altLang="en-US" sz="2400" dirty="0">
              <a:solidFill>
                <a:srgbClr val="0070C0"/>
              </a:solidFill>
              <a:cs typeface="Times New Roman" pitchFamily="18" charset="0"/>
            </a:endParaRPr>
          </a:p>
          <a:p>
            <a:pPr lvl="1"/>
            <a:r>
              <a:rPr lang="en-US" altLang="zh-CN" dirty="0"/>
              <a:t>Worst case: 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O(log</a:t>
            </a:r>
            <a:r>
              <a:rPr lang="en-US" altLang="zh-CN" sz="2400" baseline="-250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cs typeface="Times New Roman" pitchFamily="18" charset="0"/>
              </a:rPr>
              <a:t>n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)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Recall the tree height is at most </a:t>
            </a:r>
            <a:r>
              <a:rPr lang="en-US" altLang="zh-CN" sz="32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altLang="zh-CN" sz="3200" i="1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cs typeface="Times New Roman" pitchFamily="18" charset="0"/>
              </a:rPr>
              <a:t>log</a:t>
            </a:r>
            <a:r>
              <a:rPr lang="en-US" altLang="zh-CN" sz="3200" baseline="-250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altLang="zh-CN" sz="3200" dirty="0">
                <a:solidFill>
                  <a:srgbClr val="0070C0"/>
                </a:solidFill>
                <a:cs typeface="Times New Roman" pitchFamily="18" charset="0"/>
              </a:rPr>
              <a:t> (n+1)+1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B8332-43AF-440F-980F-674F1A9FBD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524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53108-E074-4F8D-AE74-8DB09112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 Tree in Practice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403BF-0CBC-441B-9C20-A775D0A80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Used in Linux Kernel and STL</a:t>
            </a:r>
          </a:p>
          <a:p>
            <a:pPr lvl="1"/>
            <a:r>
              <a:rPr lang="en-US" altLang="zh-CN" dirty="0"/>
              <a:t>Less rotations (in practice) compared to AVL Tree</a:t>
            </a:r>
          </a:p>
          <a:p>
            <a:pPr lvl="1"/>
            <a:r>
              <a:rPr lang="en-US" altLang="zh-CN" dirty="0"/>
              <a:t>More stable performance compared to Splay Tree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7D1D3D-5CDB-4A0D-B476-35B01C996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E513C2-EBB1-4144-A770-9F15ACDCA6E8}"/>
              </a:ext>
            </a:extLst>
          </p:cNvPr>
          <p:cNvSpPr txBox="1"/>
          <p:nvPr/>
        </p:nvSpPr>
        <p:spPr>
          <a:xfrm>
            <a:off x="953257" y="3012010"/>
            <a:ext cx="10585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https://github.com/torvalds/linux/blob/master/Documentation/core-api/rbtree.rst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81902C-C87C-4439-8E38-0A6DE0E4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5" y="3568030"/>
            <a:ext cx="11972925" cy="238125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54B5442-1118-4596-9EB9-D78C91A10F0F}"/>
              </a:ext>
            </a:extLst>
          </p:cNvPr>
          <p:cNvCxnSpPr/>
          <p:nvPr/>
        </p:nvCxnSpPr>
        <p:spPr>
          <a:xfrm>
            <a:off x="10992544" y="3840984"/>
            <a:ext cx="1091778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80AEB6A-544B-464E-B2B3-D3DA7C11124F}"/>
              </a:ext>
            </a:extLst>
          </p:cNvPr>
          <p:cNvCxnSpPr>
            <a:cxnSpLocks/>
          </p:cNvCxnSpPr>
          <p:nvPr/>
        </p:nvCxnSpPr>
        <p:spPr>
          <a:xfrm>
            <a:off x="183405" y="4122604"/>
            <a:ext cx="2528219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8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56C37-0B9D-4AA9-B274-6B29B02E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2A4D0-C498-48D1-A156-41AC6031B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strike="sngStrike" dirty="0">
                <a:solidFill>
                  <a:srgbClr val="B2B2B2"/>
                </a:solidFill>
              </a:rPr>
              <a:t>Red-Black Tree (RB Tree)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Splay Tree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63825D-0429-4E9E-871E-E511A765C8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280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5A064-95F4-4CE4-83A1-31C1DB0F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Splay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B0E75-1DAD-45B1-8DB3-304198F7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self-adjusting BST</a:t>
            </a:r>
          </a:p>
          <a:p>
            <a:pPr lvl="1"/>
            <a:r>
              <a:rPr lang="en-US" altLang="zh-CN" dirty="0"/>
              <a:t>the tree structure can be changed during the search operation</a:t>
            </a:r>
          </a:p>
          <a:p>
            <a:endParaRPr lang="en-US" altLang="zh-CN" dirty="0"/>
          </a:p>
          <a:p>
            <a:r>
              <a:rPr lang="en-US" altLang="zh-CN" dirty="0"/>
              <a:t>A set of rules to improve the performance of BST</a:t>
            </a:r>
          </a:p>
          <a:p>
            <a:pPr lvl="1"/>
            <a:r>
              <a:rPr lang="en-US" altLang="zh-CN" dirty="0"/>
              <a:t>Reduce the cost of search and modification</a:t>
            </a:r>
          </a:p>
          <a:p>
            <a:pPr lvl="1"/>
            <a:r>
              <a:rPr lang="en-US" altLang="zh-CN" dirty="0"/>
              <a:t>No guarantee of the balance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B27D39-9579-449E-99C9-A8C89DC9A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75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B68FB-A4BF-425C-BA1E-C2604A0C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Splay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F9754-8702-44E1-87D4-FA12D312D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Fast both in </a:t>
            </a:r>
            <a:r>
              <a:rPr lang="en-US" altLang="zh-CN" dirty="0">
                <a:solidFill>
                  <a:schemeClr val="accent2"/>
                </a:solidFill>
              </a:rPr>
              <a:t>worst-case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amortized</a:t>
            </a:r>
            <a:r>
              <a:rPr lang="en-US" altLang="zh-CN" dirty="0"/>
              <a:t> analysis and in </a:t>
            </a:r>
            <a:r>
              <a:rPr lang="en-US" altLang="zh-CN" dirty="0">
                <a:solidFill>
                  <a:srgbClr val="008000"/>
                </a:solidFill>
              </a:rPr>
              <a:t>practice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Used in </a:t>
            </a:r>
            <a:r>
              <a:rPr lang="en-US" altLang="zh-CN" dirty="0">
                <a:solidFill>
                  <a:srgbClr val="0070C0"/>
                </a:solidFill>
              </a:rPr>
              <a:t>the </a:t>
            </a:r>
            <a:r>
              <a:rPr lang="en-US" altLang="zh-CN" i="1" dirty="0">
                <a:solidFill>
                  <a:srgbClr val="0070C0"/>
                </a:solidFill>
              </a:rPr>
              <a:t>kernel</a:t>
            </a:r>
            <a:r>
              <a:rPr lang="en-US" altLang="zh-CN" dirty="0">
                <a:solidFill>
                  <a:srgbClr val="0070C0"/>
                </a:solidFill>
              </a:rPr>
              <a:t> of Windows NT</a:t>
            </a:r>
            <a:r>
              <a:rPr lang="en-US" altLang="zh-CN" dirty="0"/>
              <a:t> for keep track of process information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Also used in </a:t>
            </a:r>
            <a:r>
              <a:rPr lang="en-US" altLang="zh-CN" dirty="0">
                <a:solidFill>
                  <a:srgbClr val="0070C0"/>
                </a:solidFill>
              </a:rPr>
              <a:t>Input Method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Invented by </a:t>
            </a:r>
            <a:r>
              <a:rPr lang="en-US" altLang="zh-CN" dirty="0">
                <a:solidFill>
                  <a:srgbClr val="FF0000"/>
                </a:solidFill>
              </a:rPr>
              <a:t>Daniel Sleator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Robert </a:t>
            </a:r>
            <a:r>
              <a:rPr lang="en-US" altLang="zh-CN" dirty="0" err="1">
                <a:solidFill>
                  <a:srgbClr val="FF0000"/>
                </a:solidFill>
              </a:rPr>
              <a:t>Tarjan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in 1985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B91720-F0DD-4A21-ACB0-1A3A22F18F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F4970B-DF4C-4825-9044-6C3381A71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4260698"/>
            <a:ext cx="1080120" cy="161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AD101F2-A9FB-4684-A72C-A52C4228F625}"/>
              </a:ext>
            </a:extLst>
          </p:cNvPr>
          <p:cNvSpPr txBox="1"/>
          <p:nvPr/>
        </p:nvSpPr>
        <p:spPr>
          <a:xfrm>
            <a:off x="1991544" y="5774074"/>
            <a:ext cx="27357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Daniel Sleator</a:t>
            </a:r>
            <a:endParaRPr lang="zh-CN" altLang="en-US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5CA066-6F59-42E7-A834-6ADC4BC65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247" y="4221088"/>
            <a:ext cx="823972" cy="123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A2BCF5E-2421-4F41-9B03-C339118A1072}"/>
              </a:ext>
            </a:extLst>
          </p:cNvPr>
          <p:cNvSpPr txBox="1"/>
          <p:nvPr/>
        </p:nvSpPr>
        <p:spPr>
          <a:xfrm>
            <a:off x="5636478" y="5589240"/>
            <a:ext cx="5382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Robert </a:t>
            </a:r>
            <a:r>
              <a:rPr lang="en-US" altLang="zh-CN" sz="2800" dirty="0" err="1">
                <a:solidFill>
                  <a:srgbClr val="FF0000"/>
                </a:solidFill>
              </a:rPr>
              <a:t>Tarjan</a:t>
            </a:r>
            <a:r>
              <a:rPr lang="en-US" altLang="zh-CN" sz="2800" dirty="0">
                <a:solidFill>
                  <a:srgbClr val="FF0000"/>
                </a:solidFill>
              </a:rPr>
              <a:t> (Turing Award 1986)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9869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54A39-213D-4EF1-8FCE-3078CA13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AVL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5EB8C3-5546-43E0-965D-A1E5C80B5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AVL Trees</a:t>
            </a:r>
          </a:p>
          <a:p>
            <a:pPr lvl="1"/>
            <a:r>
              <a:rPr lang="en-US" altLang="zh-CN" dirty="0"/>
              <a:t>To keep balance: 3 major cases for both insertion and deletion</a:t>
            </a:r>
          </a:p>
          <a:p>
            <a:pPr lvl="2"/>
            <a:r>
              <a:rPr lang="en-US" altLang="zh-CN" dirty="0"/>
              <a:t>4 violation sub-cases for insertion</a:t>
            </a:r>
          </a:p>
          <a:p>
            <a:pPr lvl="2"/>
            <a:r>
              <a:rPr lang="en-US" altLang="zh-CN" dirty="0"/>
              <a:t>3 violation sub-cases for deletion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Worst-Case Complexity: O(log n)</a:t>
            </a:r>
            <a:endParaRPr lang="zh-CN" altLang="en-US" dirty="0"/>
          </a:p>
          <a:p>
            <a:pPr lvl="1"/>
            <a:r>
              <a:rPr lang="en-US" altLang="zh-CN" dirty="0"/>
              <a:t>For insert, delete, lookup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0FD209-357D-4F77-ACB2-12C5CF5959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9261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BD66A-38AB-4252-BAF1-4EF0152A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Splay Tree: Basic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D4DD0-5424-4F6F-9CDD-204120E3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“Blind” rebalancing – no height info kept</a:t>
            </a:r>
          </a:p>
          <a:p>
            <a:r>
              <a:rPr lang="en-US" altLang="zh-CN" dirty="0"/>
              <a:t>Good </a:t>
            </a:r>
            <a:r>
              <a:rPr lang="en-US" altLang="zh-CN" dirty="0">
                <a:solidFill>
                  <a:srgbClr val="008000"/>
                </a:solidFill>
              </a:rPr>
              <a:t>locality</a:t>
            </a:r>
          </a:p>
          <a:p>
            <a:pPr lvl="1"/>
            <a:r>
              <a:rPr lang="en-US" altLang="zh-CN" sz="2800" dirty="0"/>
              <a:t>“Locality” – if an item is accessed, it is likely to be accessed again soon</a:t>
            </a:r>
            <a:endParaRPr lang="en-US" altLang="zh-CN" dirty="0">
              <a:solidFill>
                <a:srgbClr val="008000"/>
              </a:solidFill>
            </a:endParaRPr>
          </a:p>
          <a:p>
            <a:pPr lvl="1"/>
            <a:r>
              <a:rPr lang="en-US" altLang="zh-CN" dirty="0"/>
              <a:t>Most commonly accessed keys move high in tree</a:t>
            </a:r>
          </a:p>
          <a:p>
            <a:pPr lvl="1"/>
            <a:r>
              <a:rPr lang="en-US" altLang="zh-CN" dirty="0"/>
              <a:t>Become easier and easier to find</a:t>
            </a:r>
          </a:p>
          <a:p>
            <a:r>
              <a:rPr lang="en-US" altLang="zh-CN" dirty="0"/>
              <a:t>Worst-case time per operation is O(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Worst-case amortized time is O(log 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Insert/find/delete always rotates node </a:t>
            </a:r>
            <a:r>
              <a:rPr lang="en-US" altLang="zh-CN" i="1" dirty="0">
                <a:solidFill>
                  <a:srgbClr val="FF0000"/>
                </a:solidFill>
              </a:rPr>
              <a:t>to the root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5B1A4B-6EB5-4F60-ADB9-7D5B9056E5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360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2920C-656A-49E8-B057-8D8EF8B5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Operation: Splaying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6349B-262D-47E3-B510-FE8D7087C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A splaying operation</a:t>
            </a:r>
          </a:p>
          <a:p>
            <a:pPr lvl="1"/>
            <a:r>
              <a:rPr lang="en-US" altLang="zh-CN" dirty="0"/>
              <a:t>When </a:t>
            </a:r>
            <a:r>
              <a:rPr lang="en-US" altLang="zh-CN" dirty="0">
                <a:solidFill>
                  <a:srgbClr val="FF0000"/>
                </a:solidFill>
              </a:rPr>
              <a:t>looking up </a:t>
            </a:r>
            <a:r>
              <a:rPr lang="en-US" altLang="zh-CN" dirty="0"/>
              <a:t>or </a:t>
            </a:r>
            <a:r>
              <a:rPr lang="en-US" altLang="zh-CN" dirty="0">
                <a:solidFill>
                  <a:srgbClr val="FF0000"/>
                </a:solidFill>
              </a:rPr>
              <a:t>inserting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, move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 to the root</a:t>
            </a:r>
          </a:p>
          <a:p>
            <a:pPr lvl="1"/>
            <a:r>
              <a:rPr lang="en-US" altLang="zh-CN" dirty="0"/>
              <a:t>When </a:t>
            </a:r>
            <a:r>
              <a:rPr lang="en-US" altLang="zh-CN" dirty="0">
                <a:solidFill>
                  <a:srgbClr val="FF0000"/>
                </a:solidFill>
              </a:rPr>
              <a:t>deleting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, move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’s parent to the root</a:t>
            </a:r>
          </a:p>
          <a:p>
            <a:endParaRPr lang="en-US" altLang="zh-CN" dirty="0"/>
          </a:p>
          <a:p>
            <a:r>
              <a:rPr lang="en-US" altLang="zh-CN" dirty="0"/>
              <a:t>A splaying operation is composed of a sequence of </a:t>
            </a:r>
            <a:r>
              <a:rPr lang="en-US" altLang="zh-CN" dirty="0">
                <a:solidFill>
                  <a:srgbClr val="0070C0"/>
                </a:solidFill>
              </a:rPr>
              <a:t>rotation</a:t>
            </a:r>
            <a:r>
              <a:rPr lang="en-US" altLang="zh-CN" dirty="0"/>
              <a:t> operations</a:t>
            </a:r>
          </a:p>
          <a:p>
            <a:pPr lvl="1"/>
            <a:r>
              <a:rPr lang="en-US" altLang="zh-CN" dirty="0"/>
              <a:t>Rotation: involve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, x’s </a:t>
            </a:r>
            <a:r>
              <a:rPr lang="en-US" altLang="zh-CN" dirty="0">
                <a:solidFill>
                  <a:srgbClr val="0070C0"/>
                </a:solidFill>
              </a:rPr>
              <a:t>parent</a:t>
            </a:r>
            <a:r>
              <a:rPr lang="en-US" altLang="zh-CN" dirty="0"/>
              <a:t> and x’s </a:t>
            </a:r>
            <a:r>
              <a:rPr lang="en-US" altLang="zh-CN" dirty="0">
                <a:solidFill>
                  <a:srgbClr val="0070C0"/>
                </a:solidFill>
              </a:rPr>
              <a:t>grandparent</a:t>
            </a:r>
          </a:p>
          <a:p>
            <a:pPr lvl="1"/>
            <a:r>
              <a:rPr lang="en-US" altLang="zh-CN" dirty="0"/>
              <a:t>Move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 to higher position</a:t>
            </a:r>
          </a:p>
          <a:p>
            <a:endParaRPr lang="en-US" altLang="zh-CN" dirty="0"/>
          </a:p>
          <a:p>
            <a:r>
              <a:rPr lang="en-US" altLang="zh-CN" dirty="0"/>
              <a:t>We consider lookup operation first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10E64A-0343-4207-AA26-13EDA2245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905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E4ED2-6AF5-4A39-B236-284C9E1C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 of Rotation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48509-1754-4FE5-8C0C-6D0985506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 Rotation (</a:t>
            </a:r>
            <a:r>
              <a:rPr lang="zh-CN" altLang="en-US" dirty="0"/>
              <a:t>单旋转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Only when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 is root’s child</a:t>
            </a:r>
          </a:p>
          <a:p>
            <a:endParaRPr lang="en-US" altLang="zh-CN" dirty="0"/>
          </a:p>
          <a:p>
            <a:r>
              <a:rPr lang="en-US" altLang="zh-CN" dirty="0"/>
              <a:t>Double Rotation</a:t>
            </a:r>
          </a:p>
          <a:p>
            <a:pPr lvl="1"/>
            <a:r>
              <a:rPr lang="en-US" altLang="zh-CN" dirty="0"/>
              <a:t>Zig-Zig Rotation (</a:t>
            </a:r>
            <a:r>
              <a:rPr lang="zh-CN" altLang="en-US" dirty="0"/>
              <a:t>一字型双旋转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Zig-Zag or Zag-Zig Rotation (</a:t>
            </a:r>
            <a:r>
              <a:rPr lang="zh-CN" altLang="en-US" dirty="0"/>
              <a:t>之字型双旋转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D8886E-6394-4FB5-B43F-692BA454D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554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FF0E8-E74A-4E0B-8A7A-8AE592D2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Rotation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F11B2-10CD-4778-9BAB-9E37E555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Used when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 is direct child of root</a:t>
            </a:r>
          </a:p>
          <a:p>
            <a:r>
              <a:rPr lang="en-US" altLang="zh-CN" dirty="0"/>
              <a:t>Procedure:</a:t>
            </a:r>
          </a:p>
          <a:p>
            <a:pPr lvl="1"/>
            <a:r>
              <a:rPr lang="en-US" altLang="zh-CN" dirty="0"/>
              <a:t>Swap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 with its parent</a:t>
            </a:r>
          </a:p>
          <a:p>
            <a:pPr lvl="1"/>
            <a:r>
              <a:rPr lang="en-US" altLang="zh-CN" dirty="0"/>
              <a:t>Then keep BST property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A6B221-18EF-431F-8BCE-4B829BDE22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4BC9A71-EB32-4C95-A630-C81CF5198FAD}"/>
              </a:ext>
            </a:extLst>
          </p:cNvPr>
          <p:cNvGrpSpPr/>
          <p:nvPr/>
        </p:nvGrpSpPr>
        <p:grpSpPr>
          <a:xfrm>
            <a:off x="3384550" y="3429000"/>
            <a:ext cx="5422900" cy="2127608"/>
            <a:chOff x="5294313" y="3848673"/>
            <a:chExt cx="6267559" cy="2398773"/>
          </a:xfrm>
        </p:grpSpPr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5FD8A3D5-AF51-413B-8219-589D663BC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3322" y="4186692"/>
              <a:ext cx="321628" cy="321628"/>
            </a:xfrm>
            <a:prstGeom prst="ellipse">
              <a:avLst/>
            </a:prstGeom>
            <a:solidFill>
              <a:srgbClr val="FF99CC">
                <a:alpha val="83136"/>
              </a:srgbClr>
            </a:solidFill>
            <a:ln w="38100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36000" t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宋体" pitchFamily="2" charset="-122"/>
                </a:rPr>
                <a:t>x</a:t>
              </a:r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6D8CCC56-0101-45D0-9E83-A5F016505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82955" y="4477522"/>
              <a:ext cx="446724" cy="371951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31" name="AutoShape 12">
              <a:extLst>
                <a:ext uri="{FF2B5EF4-FFF2-40B4-BE49-F238E27FC236}">
                  <a16:creationId xmlns:a16="http://schemas.microsoft.com/office/drawing/2014/main" id="{8B3EA64C-1A5B-4CE8-8428-BE0B791E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6350" y="5561943"/>
              <a:ext cx="457200" cy="381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宋体" pitchFamily="2" charset="-122"/>
                </a:rPr>
                <a:t>B</a:t>
              </a:r>
            </a:p>
          </p:txBody>
        </p:sp>
        <p:sp>
          <p:nvSpPr>
            <p:cNvPr id="32" name="AutoShape 13">
              <a:extLst>
                <a:ext uri="{FF2B5EF4-FFF2-40B4-BE49-F238E27FC236}">
                  <a16:creationId xmlns:a16="http://schemas.microsoft.com/office/drawing/2014/main" id="{EE4BA595-391F-453D-9D97-D906DDC81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3248" y="4783751"/>
              <a:ext cx="457200" cy="381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宋体" pitchFamily="2" charset="-122"/>
                </a:rPr>
                <a:t>A</a:t>
              </a:r>
            </a:p>
          </p:txBody>
        </p:sp>
        <p:sp>
          <p:nvSpPr>
            <p:cNvPr id="33" name="Line 14">
              <a:extLst>
                <a:ext uri="{FF2B5EF4-FFF2-40B4-BE49-F238E27FC236}">
                  <a16:creationId xmlns:a16="http://schemas.microsoft.com/office/drawing/2014/main" id="{153BD610-5AC8-4654-BCFF-182981DE1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36225" y="5169513"/>
              <a:ext cx="336761" cy="42576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34" name="Line 29">
              <a:extLst>
                <a:ext uri="{FF2B5EF4-FFF2-40B4-BE49-F238E27FC236}">
                  <a16:creationId xmlns:a16="http://schemas.microsoft.com/office/drawing/2014/main" id="{5218917F-B66B-4E5C-B6C4-A604EB9C3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327005" y="4462202"/>
              <a:ext cx="458312" cy="43854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35" name="Oval 30">
              <a:extLst>
                <a:ext uri="{FF2B5EF4-FFF2-40B4-BE49-F238E27FC236}">
                  <a16:creationId xmlns:a16="http://schemas.microsoft.com/office/drawing/2014/main" id="{28F04DF2-716D-4AFB-A958-3945BA328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7213" y="4879953"/>
              <a:ext cx="321628" cy="321628"/>
            </a:xfrm>
            <a:prstGeom prst="ellips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宋体" pitchFamily="2" charset="-122"/>
                </a:rPr>
                <a:t>y</a:t>
              </a:r>
            </a:p>
          </p:txBody>
        </p:sp>
        <p:sp>
          <p:nvSpPr>
            <p:cNvPr id="36" name="AutoShape 31">
              <a:extLst>
                <a:ext uri="{FF2B5EF4-FFF2-40B4-BE49-F238E27FC236}">
                  <a16:creationId xmlns:a16="http://schemas.microsoft.com/office/drawing/2014/main" id="{263AEF5F-294E-4B72-981C-BB20A00CC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4672" y="5569563"/>
              <a:ext cx="457200" cy="381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宋体" pitchFamily="2" charset="-122"/>
                </a:rPr>
                <a:t>C</a:t>
              </a:r>
            </a:p>
          </p:txBody>
        </p:sp>
        <p:sp>
          <p:nvSpPr>
            <p:cNvPr id="37" name="Line 32">
              <a:extLst>
                <a:ext uri="{FF2B5EF4-FFF2-40B4-BE49-F238E27FC236}">
                  <a16:creationId xmlns:a16="http://schemas.microsoft.com/office/drawing/2014/main" id="{0E9F7082-32F7-41B7-8160-57D914168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15029" y="5164751"/>
              <a:ext cx="304800" cy="465772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395A92C8-6F57-4B31-A650-F8A451842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6815" y="4224633"/>
              <a:ext cx="372484" cy="372484"/>
            </a:xfrm>
            <a:prstGeom prst="ellipse">
              <a:avLst/>
            </a:prstGeom>
            <a:solidFill>
              <a:sysClr val="window" lastClr="FFFFFF"/>
            </a:solidFill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36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宋体" pitchFamily="2" charset="-122"/>
                </a:rPr>
                <a:t>y</a:t>
              </a:r>
            </a:p>
          </p:txBody>
        </p:sp>
        <p:sp>
          <p:nvSpPr>
            <p:cNvPr id="39" name="Oval 15">
              <a:extLst>
                <a:ext uri="{FF2B5EF4-FFF2-40B4-BE49-F238E27FC236}">
                  <a16:creationId xmlns:a16="http://schemas.microsoft.com/office/drawing/2014/main" id="{8BEA8E47-34B2-47E3-AA9F-279807B1D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713" y="4985681"/>
              <a:ext cx="304800" cy="304800"/>
            </a:xfrm>
            <a:prstGeom prst="ellipse">
              <a:avLst/>
            </a:prstGeom>
            <a:solidFill>
              <a:srgbClr val="FF99CC">
                <a:alpha val="83136"/>
              </a:srgbClr>
            </a:solidFill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36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宋体" pitchFamily="2" charset="-122"/>
                </a:rPr>
                <a:t>x</a:t>
              </a:r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401AB8AB-3FB0-43E8-B730-C3D91BA180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56313" y="4553881"/>
              <a:ext cx="333375" cy="43180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9D411E46-051E-4DED-B82E-2A3314436C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70537" y="5214281"/>
              <a:ext cx="298450" cy="458152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42" name="AutoShape 18">
              <a:extLst>
                <a:ext uri="{FF2B5EF4-FFF2-40B4-BE49-F238E27FC236}">
                  <a16:creationId xmlns:a16="http://schemas.microsoft.com/office/drawing/2014/main" id="{4D108507-7A89-4B15-980F-3333AB694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4913" y="5595281"/>
              <a:ext cx="457200" cy="381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宋体" pitchFamily="2" charset="-122"/>
                </a:rPr>
                <a:t>B</a:t>
              </a:r>
            </a:p>
          </p:txBody>
        </p:sp>
        <p:sp>
          <p:nvSpPr>
            <p:cNvPr id="43" name="AutoShape 19">
              <a:extLst>
                <a:ext uri="{FF2B5EF4-FFF2-40B4-BE49-F238E27FC236}">
                  <a16:creationId xmlns:a16="http://schemas.microsoft.com/office/drawing/2014/main" id="{0237B2CF-EDE0-45B9-9F5E-B4C5AC025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313" y="5595281"/>
              <a:ext cx="457200" cy="381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宋体" pitchFamily="2" charset="-122"/>
                </a:rPr>
                <a:t>A</a:t>
              </a:r>
            </a:p>
          </p:txBody>
        </p:sp>
        <p:sp>
          <p:nvSpPr>
            <p:cNvPr id="44" name="AutoShape 20">
              <a:extLst>
                <a:ext uri="{FF2B5EF4-FFF2-40B4-BE49-F238E27FC236}">
                  <a16:creationId xmlns:a16="http://schemas.microsoft.com/office/drawing/2014/main" id="{37B4380A-05C9-4236-B404-25E63A92E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0199" y="4960281"/>
              <a:ext cx="457200" cy="381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宋体" pitchFamily="2" charset="-122"/>
                </a:rPr>
                <a:t>C</a:t>
              </a:r>
            </a:p>
          </p:txBody>
        </p:sp>
        <p:sp>
          <p:nvSpPr>
            <p:cNvPr id="45" name="Line 21">
              <a:extLst>
                <a:ext uri="{FF2B5EF4-FFF2-40B4-BE49-F238E27FC236}">
                  <a16:creationId xmlns:a16="http://schemas.microsoft.com/office/drawing/2014/main" id="{3DD59241-2EA8-49F8-A520-22C166348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8734" y="5262653"/>
              <a:ext cx="399854" cy="40978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46" name="Line 22">
              <a:extLst>
                <a:ext uri="{FF2B5EF4-FFF2-40B4-BE49-F238E27FC236}">
                  <a16:creationId xmlns:a16="http://schemas.microsoft.com/office/drawing/2014/main" id="{CDA577AD-35F1-43AA-9FB3-A530632A7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9713" y="4528481"/>
              <a:ext cx="304800" cy="45720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47" name="AutoShape 33">
              <a:extLst>
                <a:ext uri="{FF2B5EF4-FFF2-40B4-BE49-F238E27FC236}">
                  <a16:creationId xmlns:a16="http://schemas.microsoft.com/office/drawing/2014/main" id="{513118D2-9FCB-428F-93A9-585F190072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19363" flipH="1" flipV="1">
              <a:off x="7926377" y="3836843"/>
              <a:ext cx="559188" cy="1528567"/>
            </a:xfrm>
            <a:prstGeom prst="curvedLeftArrow">
              <a:avLst>
                <a:gd name="adj1" fmla="val 38514"/>
                <a:gd name="adj2" fmla="val 102644"/>
                <a:gd name="adj3" fmla="val 31456"/>
              </a:avLst>
            </a:prstGeom>
            <a:solidFill>
              <a:srgbClr val="0563C1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C231789-359F-413E-A20C-FFCF90E00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6703" y="3848673"/>
              <a:ext cx="1620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</a:rPr>
                <a:t>右旋 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</a:rPr>
                <a:t>(zig)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AutoShape 33">
              <a:extLst>
                <a:ext uri="{FF2B5EF4-FFF2-40B4-BE49-F238E27FC236}">
                  <a16:creationId xmlns:a16="http://schemas.microsoft.com/office/drawing/2014/main" id="{9AD42156-E6FB-48D4-BAA8-DD659122C5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927474" flipH="1">
              <a:off x="7952241" y="4658925"/>
              <a:ext cx="474359" cy="1364712"/>
            </a:xfrm>
            <a:prstGeom prst="curvedLeftArrow">
              <a:avLst>
                <a:gd name="adj1" fmla="val 38514"/>
                <a:gd name="adj2" fmla="val 102644"/>
                <a:gd name="adj3" fmla="val 31456"/>
              </a:avLst>
            </a:prstGeom>
            <a:solidFill>
              <a:srgbClr val="0563C1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89EF862-929F-40F0-8F6A-4DC67ABEE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288" y="5785781"/>
              <a:ext cx="16930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</a:rPr>
                <a:t>左</a:t>
              </a:r>
              <a:r>
                <a:rPr kumimoji="0" lang="zh-TW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</a:rPr>
                <a:t>旋 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</a:rPr>
                <a:t>(</a:t>
              </a:r>
              <a:r>
                <a:rPr kumimoji="0" lang="en-US" altLang="zh-TW" sz="2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</a:rPr>
                <a:t>zag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</a:rPr>
                <a:t>)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56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BE93-D224-4740-A3C1-AEC7C905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Double Rotation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D020A-A744-40A2-AB69-5E4D9250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Involve three nodes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: node to be move to the root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Y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’s parent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Z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70C0"/>
                </a:solidFill>
              </a:rPr>
              <a:t>Y</a:t>
            </a:r>
            <a:r>
              <a:rPr lang="en-US" altLang="zh-CN" dirty="0"/>
              <a:t>’s parent (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’s grandparent)</a:t>
            </a:r>
          </a:p>
          <a:p>
            <a:endParaRPr lang="en-US" altLang="zh-CN" dirty="0"/>
          </a:p>
          <a:p>
            <a:r>
              <a:rPr lang="en-US" altLang="zh-CN" dirty="0"/>
              <a:t>Goal: move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 up by 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dirty="0"/>
              <a:t> levels</a:t>
            </a:r>
          </a:p>
          <a:p>
            <a:pPr lvl="1"/>
            <a:r>
              <a:rPr lang="en-US" altLang="zh-CN" dirty="0"/>
              <a:t>Then keep the BST property</a:t>
            </a:r>
          </a:p>
          <a:p>
            <a:endParaRPr lang="en-US" altLang="zh-CN" dirty="0"/>
          </a:p>
          <a:p>
            <a:r>
              <a:rPr lang="en-US" altLang="zh-CN" dirty="0"/>
              <a:t>Types</a:t>
            </a:r>
          </a:p>
          <a:p>
            <a:pPr lvl="1"/>
            <a:r>
              <a:rPr lang="en-US" altLang="zh-CN" dirty="0"/>
              <a:t>Zig-Zig</a:t>
            </a:r>
          </a:p>
          <a:p>
            <a:pPr lvl="1"/>
            <a:r>
              <a:rPr lang="en-US" altLang="zh-CN" dirty="0"/>
              <a:t>Zig-Zag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BB9EFE-E1DA-403B-B624-015B5912B6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960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C87B7-D2E2-4C78-8076-08817909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Zig-Zag Rotation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1C2C8-EF2A-4E84-ABBD-E858349BB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Scenario: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 is </a:t>
            </a:r>
            <a:r>
              <a:rPr lang="en-US" altLang="zh-CN" dirty="0">
                <a:solidFill>
                  <a:srgbClr val="0070C0"/>
                </a:solidFill>
              </a:rPr>
              <a:t>Y</a:t>
            </a:r>
            <a:r>
              <a:rPr lang="en-US" altLang="zh-CN" dirty="0"/>
              <a:t>’s </a:t>
            </a:r>
            <a:r>
              <a:rPr lang="en-US" altLang="zh-CN" dirty="0">
                <a:solidFill>
                  <a:srgbClr val="FF0000"/>
                </a:solidFill>
              </a:rPr>
              <a:t>right</a:t>
            </a:r>
            <a:r>
              <a:rPr lang="en-US" altLang="zh-CN" dirty="0"/>
              <a:t> (left) child, but </a:t>
            </a:r>
            <a:r>
              <a:rPr lang="en-US" altLang="zh-CN" dirty="0">
                <a:solidFill>
                  <a:srgbClr val="0070C0"/>
                </a:solidFill>
              </a:rPr>
              <a:t>Y</a:t>
            </a:r>
            <a:r>
              <a:rPr lang="en-US" altLang="zh-CN" dirty="0"/>
              <a:t> is also </a:t>
            </a:r>
            <a:r>
              <a:rPr lang="en-US" altLang="zh-CN" dirty="0">
                <a:solidFill>
                  <a:srgbClr val="0070C0"/>
                </a:solidFill>
              </a:rPr>
              <a:t>Z</a:t>
            </a:r>
            <a:r>
              <a:rPr lang="en-US" altLang="zh-CN" dirty="0"/>
              <a:t>’s </a:t>
            </a:r>
            <a:r>
              <a:rPr lang="en-US" altLang="zh-CN" dirty="0">
                <a:solidFill>
                  <a:srgbClr val="FF0000"/>
                </a:solidFill>
              </a:rPr>
              <a:t>left</a:t>
            </a:r>
            <a:r>
              <a:rPr lang="en-US" altLang="zh-CN" dirty="0"/>
              <a:t> (right) child</a:t>
            </a:r>
          </a:p>
          <a:p>
            <a:pPr lvl="1"/>
            <a:r>
              <a:rPr lang="en-US" altLang="zh-CN" dirty="0"/>
              <a:t>Same as Double Rotation in AVL Tree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622653-94C8-49BB-A3BF-CA0BBE143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BA7A0122-0761-46D6-9316-A84B5E09F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7127" y="3563047"/>
            <a:ext cx="567275" cy="508288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AutoShape 12">
            <a:extLst>
              <a:ext uri="{FF2B5EF4-FFF2-40B4-BE49-F238E27FC236}">
                <a16:creationId xmlns:a16="http://schemas.microsoft.com/office/drawing/2014/main" id="{2B2FBEA5-8CF8-4EB8-B3D3-F4D73CAA9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590" y="5625304"/>
            <a:ext cx="732781" cy="540000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99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B</a:t>
            </a: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8ED31941-2ED4-4FBC-B651-6B67861BDB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7324" y="5389233"/>
            <a:ext cx="341668" cy="336368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DE595449-B367-449D-8223-8DACF2CFE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048" y="3983434"/>
            <a:ext cx="800901" cy="540000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99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</a:t>
            </a:r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E6DC69BD-5704-441E-AD8B-7F6524E3C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792" y="4460292"/>
            <a:ext cx="497227" cy="539984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7913EAB7-4983-4FE4-A280-377FE4EBB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5454" y="3617560"/>
            <a:ext cx="576336" cy="453776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1" name="AutoShape 36">
            <a:extLst>
              <a:ext uri="{FF2B5EF4-FFF2-40B4-BE49-F238E27FC236}">
                <a16:creationId xmlns:a16="http://schemas.microsoft.com/office/drawing/2014/main" id="{369713B2-F1A9-4E9A-A911-5E48F8F396A7}"/>
              </a:ext>
            </a:extLst>
          </p:cNvPr>
          <p:cNvSpPr>
            <a:spLocks noChangeArrowheads="1"/>
          </p:cNvSpPr>
          <p:nvPr/>
        </p:nvSpPr>
        <p:spPr bwMode="auto">
          <a:xfrm rot="13930244">
            <a:off x="5471483" y="4132831"/>
            <a:ext cx="1231488" cy="508620"/>
          </a:xfrm>
          <a:prstGeom prst="curvedUpArrow">
            <a:avLst>
              <a:gd name="adj1" fmla="val 55947"/>
              <a:gd name="adj2" fmla="val 111894"/>
              <a:gd name="adj3" fmla="val 33333"/>
            </a:avLst>
          </a:prstGeom>
          <a:solidFill>
            <a:srgbClr val="0563C1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51ABF76-9CB6-4E31-B17A-2C5F4FC0E0E5}"/>
              </a:ext>
            </a:extLst>
          </p:cNvPr>
          <p:cNvGrpSpPr/>
          <p:nvPr/>
        </p:nvGrpSpPr>
        <p:grpSpPr>
          <a:xfrm>
            <a:off x="5739577" y="4976461"/>
            <a:ext cx="1153734" cy="1188843"/>
            <a:chOff x="1705630" y="3886206"/>
            <a:chExt cx="1153734" cy="1188843"/>
          </a:xfrm>
        </p:grpSpPr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B21BB578-5A2C-447A-9F9C-8F7BB1210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582" y="4316795"/>
              <a:ext cx="304606" cy="32214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0187380D-CF3B-4E0E-BF53-1756D1C2D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403" y="4535049"/>
              <a:ext cx="739961" cy="540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lIns="121889" tIns="60944" rIns="121889" bIns="60944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99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</a:p>
          </p:txBody>
        </p:sp>
        <p:sp>
          <p:nvSpPr>
            <p:cNvPr id="15" name="Oval 38">
              <a:extLst>
                <a:ext uri="{FF2B5EF4-FFF2-40B4-BE49-F238E27FC236}">
                  <a16:creationId xmlns:a16="http://schemas.microsoft.com/office/drawing/2014/main" id="{704EB39D-65F7-4C8A-8B56-278EE7DF8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630" y="3886206"/>
              <a:ext cx="479058" cy="479058"/>
            </a:xfrm>
            <a:prstGeom prst="ellipse">
              <a:avLst/>
            </a:prstGeom>
            <a:solidFill>
              <a:srgbClr val="FF99CC">
                <a:alpha val="83136"/>
              </a:srgbClr>
            </a:solidFill>
            <a:ln w="38100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121889" tIns="60944" rIns="121889" bIns="60944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99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x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DB0F6B2-A9B2-4DBD-B4A3-831045B3B225}"/>
              </a:ext>
            </a:extLst>
          </p:cNvPr>
          <p:cNvGrpSpPr/>
          <p:nvPr/>
        </p:nvGrpSpPr>
        <p:grpSpPr>
          <a:xfrm>
            <a:off x="4208249" y="4043148"/>
            <a:ext cx="1251614" cy="1385358"/>
            <a:chOff x="-37629" y="3243475"/>
            <a:chExt cx="1251614" cy="1385358"/>
          </a:xfrm>
        </p:grpSpPr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CC448AD6-6FF7-443B-97B7-24915AE62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468" y="3662318"/>
              <a:ext cx="454260" cy="49544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8" name="AutoShape 15">
              <a:extLst>
                <a:ext uri="{FF2B5EF4-FFF2-40B4-BE49-F238E27FC236}">
                  <a16:creationId xmlns:a16="http://schemas.microsoft.com/office/drawing/2014/main" id="{CFA17128-8544-4E57-AE17-64B6B2D09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629" y="4088833"/>
              <a:ext cx="742095" cy="540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lIns="121889" tIns="60944" rIns="121889" bIns="60944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99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A</a:t>
              </a:r>
            </a:p>
          </p:txBody>
        </p:sp>
        <p:sp>
          <p:nvSpPr>
            <p:cNvPr id="19" name="Oval 39">
              <a:extLst>
                <a:ext uri="{FF2B5EF4-FFF2-40B4-BE49-F238E27FC236}">
                  <a16:creationId xmlns:a16="http://schemas.microsoft.com/office/drawing/2014/main" id="{0FA44708-70D4-427C-A911-40E6747AB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036" y="3243475"/>
              <a:ext cx="461949" cy="461949"/>
            </a:xfrm>
            <a:prstGeom prst="ellips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121889" tIns="60944" rIns="121889" bIns="60944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99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y</a:t>
              </a:r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62D0F2B8-8776-4D2D-86DC-A2C44C8DA6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5985" y="3550056"/>
            <a:ext cx="528686" cy="56702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DE9DDA19-9A66-433B-A7EB-051E2AB1E0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3675" y="4448072"/>
            <a:ext cx="381481" cy="362744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2AF128FE-82B5-466B-AB0E-630076986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679" y="5150787"/>
            <a:ext cx="374002" cy="47451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3" name="Oval 40">
            <a:extLst>
              <a:ext uri="{FF2B5EF4-FFF2-40B4-BE49-F238E27FC236}">
                <a16:creationId xmlns:a16="http://schemas.microsoft.com/office/drawing/2014/main" id="{DE1ABA49-E0CD-46B4-9A0C-A3994E789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148" y="3212587"/>
            <a:ext cx="483296" cy="483296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99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z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1F83284-57FA-409C-AD15-C6B4ED14C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9489" y="3318763"/>
            <a:ext cx="55803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Step 1: Single Rotation Between X and Y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89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7.40741E-7 L -0.05716 0.1011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50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-0.02526 -0.0062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-3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5912 -0.137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" y="-687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1" grpId="1" animBg="1"/>
      <p:bldP spid="20" grpId="0" animBg="1"/>
      <p:bldP spid="21" grpId="0" animBg="1"/>
      <p:bldP spid="22" grpId="0" animBg="1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C87B7-D2E2-4C78-8076-08817909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Zig-Zag Rotation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1C2C8-EF2A-4E84-ABBD-E858349BB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Scenario: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 is </a:t>
            </a:r>
            <a:r>
              <a:rPr lang="en-US" altLang="zh-CN" dirty="0">
                <a:solidFill>
                  <a:srgbClr val="0070C0"/>
                </a:solidFill>
              </a:rPr>
              <a:t>Y</a:t>
            </a:r>
            <a:r>
              <a:rPr lang="en-US" altLang="zh-CN" dirty="0"/>
              <a:t>’s </a:t>
            </a:r>
            <a:r>
              <a:rPr lang="en-US" altLang="zh-CN" dirty="0">
                <a:solidFill>
                  <a:srgbClr val="FF0000"/>
                </a:solidFill>
              </a:rPr>
              <a:t>right</a:t>
            </a:r>
            <a:r>
              <a:rPr lang="en-US" altLang="zh-CN" dirty="0"/>
              <a:t> (left) child, but </a:t>
            </a:r>
            <a:r>
              <a:rPr lang="en-US" altLang="zh-CN" dirty="0">
                <a:solidFill>
                  <a:srgbClr val="0070C0"/>
                </a:solidFill>
              </a:rPr>
              <a:t>Y</a:t>
            </a:r>
            <a:r>
              <a:rPr lang="en-US" altLang="zh-CN" dirty="0"/>
              <a:t> is also </a:t>
            </a:r>
            <a:r>
              <a:rPr lang="en-US" altLang="zh-CN" dirty="0">
                <a:solidFill>
                  <a:srgbClr val="0070C0"/>
                </a:solidFill>
              </a:rPr>
              <a:t>Z</a:t>
            </a:r>
            <a:r>
              <a:rPr lang="en-US" altLang="zh-CN" dirty="0"/>
              <a:t>’s </a:t>
            </a:r>
            <a:r>
              <a:rPr lang="en-US" altLang="zh-CN" dirty="0">
                <a:solidFill>
                  <a:srgbClr val="FF0000"/>
                </a:solidFill>
              </a:rPr>
              <a:t>left</a:t>
            </a:r>
            <a:r>
              <a:rPr lang="en-US" altLang="zh-CN" dirty="0"/>
              <a:t> (right) child</a:t>
            </a:r>
          </a:p>
          <a:p>
            <a:pPr lvl="1"/>
            <a:r>
              <a:rPr lang="en-US" altLang="zh-CN" dirty="0"/>
              <a:t>Same as Double Rotation in AVL Tree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622653-94C8-49BB-A3BF-CA0BBE143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1F83284-57FA-409C-AD15-C6B4ED14C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848" y="3091873"/>
            <a:ext cx="55803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Step 2: Single Rotation Between X and Z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9" name="Line 7">
            <a:extLst>
              <a:ext uri="{FF2B5EF4-FFF2-40B4-BE49-F238E27FC236}">
                <a16:creationId xmlns:a16="http://schemas.microsoft.com/office/drawing/2014/main" id="{BC2EAA12-8028-4EC1-B283-AE83A28538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6471" y="5283773"/>
            <a:ext cx="425483" cy="450636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0" name="Line 8">
            <a:extLst>
              <a:ext uri="{FF2B5EF4-FFF2-40B4-BE49-F238E27FC236}">
                <a16:creationId xmlns:a16="http://schemas.microsoft.com/office/drawing/2014/main" id="{1BC1119D-01A3-43D6-9159-0F0D2AB99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0482" y="4522226"/>
            <a:ext cx="464110" cy="38746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1" name="AutoShape 9">
            <a:extLst>
              <a:ext uri="{FF2B5EF4-FFF2-40B4-BE49-F238E27FC236}">
                <a16:creationId xmlns:a16="http://schemas.microsoft.com/office/drawing/2014/main" id="{ADF27A0B-B975-41E5-9D8C-8F8AE5D12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162" y="5639018"/>
            <a:ext cx="790695" cy="477440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99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B</a:t>
            </a:r>
          </a:p>
        </p:txBody>
      </p:sp>
      <p:sp>
        <p:nvSpPr>
          <p:cNvPr id="42" name="AutoShape 10">
            <a:extLst>
              <a:ext uri="{FF2B5EF4-FFF2-40B4-BE49-F238E27FC236}">
                <a16:creationId xmlns:a16="http://schemas.microsoft.com/office/drawing/2014/main" id="{91AF29D8-4A0D-4460-AF10-19D2496D9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899" y="4871860"/>
            <a:ext cx="820970" cy="466725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99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C</a:t>
            </a:r>
          </a:p>
        </p:txBody>
      </p:sp>
      <p:sp>
        <p:nvSpPr>
          <p:cNvPr id="43" name="Line 11">
            <a:extLst>
              <a:ext uri="{FF2B5EF4-FFF2-40B4-BE49-F238E27FC236}">
                <a16:creationId xmlns:a16="http://schemas.microsoft.com/office/drawing/2014/main" id="{8041CBE4-65AD-4F8C-8396-777223B5D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7334" y="5327216"/>
            <a:ext cx="454282" cy="40719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4" name="AutoShape 12">
            <a:extLst>
              <a:ext uri="{FF2B5EF4-FFF2-40B4-BE49-F238E27FC236}">
                <a16:creationId xmlns:a16="http://schemas.microsoft.com/office/drawing/2014/main" id="{9C582C46-B105-4CEE-B435-5A8ACBEC7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072" y="5639018"/>
            <a:ext cx="728335" cy="497497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99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A</a:t>
            </a:r>
          </a:p>
        </p:txBody>
      </p:sp>
      <p:sp>
        <p:nvSpPr>
          <p:cNvPr id="45" name="AutoShape 13">
            <a:extLst>
              <a:ext uri="{FF2B5EF4-FFF2-40B4-BE49-F238E27FC236}">
                <a16:creationId xmlns:a16="http://schemas.microsoft.com/office/drawing/2014/main" id="{BE56AFAB-EA95-469A-9443-17EC31D42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287" y="4057649"/>
            <a:ext cx="896877" cy="471488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99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D</a:t>
            </a:r>
          </a:p>
        </p:txBody>
      </p:sp>
      <p:sp>
        <p:nvSpPr>
          <p:cNvPr id="46" name="Line 14">
            <a:extLst>
              <a:ext uri="{FF2B5EF4-FFF2-40B4-BE49-F238E27FC236}">
                <a16:creationId xmlns:a16="http://schemas.microsoft.com/office/drawing/2014/main" id="{DF750120-B459-44CA-A0CE-ED5498E027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8069" y="4520942"/>
            <a:ext cx="440195" cy="400164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7" name="Line 15">
            <a:extLst>
              <a:ext uri="{FF2B5EF4-FFF2-40B4-BE49-F238E27FC236}">
                <a16:creationId xmlns:a16="http://schemas.microsoft.com/office/drawing/2014/main" id="{6F12B94B-8D25-49FF-B108-DC655596A6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634" y="3684977"/>
            <a:ext cx="400732" cy="401636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8" name="Oval 17">
            <a:extLst>
              <a:ext uri="{FF2B5EF4-FFF2-40B4-BE49-F238E27FC236}">
                <a16:creationId xmlns:a16="http://schemas.microsoft.com/office/drawing/2014/main" id="{8C044020-20E5-4485-B0BC-694EDEEF8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054" y="4058551"/>
            <a:ext cx="544403" cy="544403"/>
          </a:xfrm>
          <a:prstGeom prst="ellipse">
            <a:avLst/>
          </a:prstGeom>
          <a:solidFill>
            <a:srgbClr val="FF99CC">
              <a:alpha val="83136"/>
            </a:srgbClr>
          </a:solidFill>
          <a:ln w="381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99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x</a:t>
            </a:r>
          </a:p>
        </p:txBody>
      </p:sp>
      <p:sp>
        <p:nvSpPr>
          <p:cNvPr id="49" name="Oval 18">
            <a:extLst>
              <a:ext uri="{FF2B5EF4-FFF2-40B4-BE49-F238E27FC236}">
                <a16:creationId xmlns:a16="http://schemas.microsoft.com/office/drawing/2014/main" id="{7F1A747B-B3E9-4B90-B3A0-737BC3C99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166" y="4855474"/>
            <a:ext cx="544403" cy="544403"/>
          </a:xfrm>
          <a:prstGeom prst="ellips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99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y</a:t>
            </a:r>
          </a:p>
        </p:txBody>
      </p:sp>
      <p:sp>
        <p:nvSpPr>
          <p:cNvPr id="50" name="Oval 19">
            <a:extLst>
              <a:ext uri="{FF2B5EF4-FFF2-40B4-BE49-F238E27FC236}">
                <a16:creationId xmlns:a16="http://schemas.microsoft.com/office/drawing/2014/main" id="{CA9CE23A-B26C-4F41-91F1-4C4D612D3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3" y="3205129"/>
            <a:ext cx="544403" cy="544403"/>
          </a:xfrm>
          <a:prstGeom prst="ellips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99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z</a:t>
            </a:r>
          </a:p>
        </p:txBody>
      </p:sp>
      <p:sp>
        <p:nvSpPr>
          <p:cNvPr id="51" name="Line 20">
            <a:extLst>
              <a:ext uri="{FF2B5EF4-FFF2-40B4-BE49-F238E27FC236}">
                <a16:creationId xmlns:a16="http://schemas.microsoft.com/office/drawing/2014/main" id="{D5E05AC1-32D2-471B-8BE4-59CA743278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2530" y="3671805"/>
            <a:ext cx="420015" cy="43385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52" name="AutoShape 21">
            <a:extLst>
              <a:ext uri="{FF2B5EF4-FFF2-40B4-BE49-F238E27FC236}">
                <a16:creationId xmlns:a16="http://schemas.microsoft.com/office/drawing/2014/main" id="{CEB3E306-32AB-4B69-BAD2-467A948ACCD7}"/>
              </a:ext>
            </a:extLst>
          </p:cNvPr>
          <p:cNvSpPr>
            <a:spLocks noChangeArrowheads="1"/>
          </p:cNvSpPr>
          <p:nvPr/>
        </p:nvSpPr>
        <p:spPr bwMode="auto">
          <a:xfrm rot="18718027">
            <a:off x="2345651" y="3267316"/>
            <a:ext cx="1073528" cy="383265"/>
          </a:xfrm>
          <a:prstGeom prst="curvedDownArrow">
            <a:avLst>
              <a:gd name="adj1" fmla="val 59888"/>
              <a:gd name="adj2" fmla="val 119777"/>
              <a:gd name="adj3" fmla="val 33333"/>
            </a:avLst>
          </a:prstGeom>
          <a:solidFill>
            <a:srgbClr val="0563C1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Line 4">
            <a:extLst>
              <a:ext uri="{FF2B5EF4-FFF2-40B4-BE49-F238E27FC236}">
                <a16:creationId xmlns:a16="http://schemas.microsoft.com/office/drawing/2014/main" id="{ECE3751B-E69A-474D-8BF7-4A32B6C3D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8380" y="5027779"/>
            <a:ext cx="509287" cy="477519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4" name="AutoShape 6">
            <a:extLst>
              <a:ext uri="{FF2B5EF4-FFF2-40B4-BE49-F238E27FC236}">
                <a16:creationId xmlns:a16="http://schemas.microsoft.com/office/drawing/2014/main" id="{D3B26BBB-1BC6-4729-A1A4-87AB19CC7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886" y="5385100"/>
            <a:ext cx="845153" cy="596472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99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B</a:t>
            </a:r>
          </a:p>
        </p:txBody>
      </p:sp>
      <p:sp>
        <p:nvSpPr>
          <p:cNvPr id="55" name="AutoShape 7">
            <a:extLst>
              <a:ext uri="{FF2B5EF4-FFF2-40B4-BE49-F238E27FC236}">
                <a16:creationId xmlns:a16="http://schemas.microsoft.com/office/drawing/2014/main" id="{7D119E44-7CBB-44E7-823C-9AA448025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2471" y="5446895"/>
            <a:ext cx="779350" cy="552715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99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</a:t>
            </a:r>
          </a:p>
        </p:txBody>
      </p:sp>
      <p:sp>
        <p:nvSpPr>
          <p:cNvPr id="56" name="Line 8">
            <a:extLst>
              <a:ext uri="{FF2B5EF4-FFF2-40B4-BE49-F238E27FC236}">
                <a16:creationId xmlns:a16="http://schemas.microsoft.com/office/drawing/2014/main" id="{4F87392C-8C6E-42A4-96F2-171356F9E8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6867" y="5041409"/>
            <a:ext cx="432565" cy="432329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7" name="AutoShape 9">
            <a:extLst>
              <a:ext uri="{FF2B5EF4-FFF2-40B4-BE49-F238E27FC236}">
                <a16:creationId xmlns:a16="http://schemas.microsoft.com/office/drawing/2014/main" id="{8CC713A7-AA5E-48FA-A30D-BBD66E060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81" y="5389706"/>
            <a:ext cx="841040" cy="587259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99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</a:t>
            </a:r>
          </a:p>
        </p:txBody>
      </p:sp>
      <p:sp>
        <p:nvSpPr>
          <p:cNvPr id="58" name="AutoShape 10">
            <a:extLst>
              <a:ext uri="{FF2B5EF4-FFF2-40B4-BE49-F238E27FC236}">
                <a16:creationId xmlns:a16="http://schemas.microsoft.com/office/drawing/2014/main" id="{18DB89A4-41EA-47C2-9FD0-9C7FE98B7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440" y="5438999"/>
            <a:ext cx="872688" cy="560611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99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</a:t>
            </a:r>
          </a:p>
        </p:txBody>
      </p:sp>
      <p:sp>
        <p:nvSpPr>
          <p:cNvPr id="59" name="Line 11">
            <a:extLst>
              <a:ext uri="{FF2B5EF4-FFF2-40B4-BE49-F238E27FC236}">
                <a16:creationId xmlns:a16="http://schemas.microsoft.com/office/drawing/2014/main" id="{3237BB79-F3AE-4BB9-8DD0-1BFF8D80B3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78002" y="4096122"/>
            <a:ext cx="777356" cy="511705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0" name="Line 12">
            <a:extLst>
              <a:ext uri="{FF2B5EF4-FFF2-40B4-BE49-F238E27FC236}">
                <a16:creationId xmlns:a16="http://schemas.microsoft.com/office/drawing/2014/main" id="{B26505BE-A354-4CE4-8C9C-F796EDE77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3073" y="4994499"/>
            <a:ext cx="485647" cy="510799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Oval 14">
            <a:extLst>
              <a:ext uri="{FF2B5EF4-FFF2-40B4-BE49-F238E27FC236}">
                <a16:creationId xmlns:a16="http://schemas.microsoft.com/office/drawing/2014/main" id="{2FE10933-A5E0-4643-8451-07DAEAC25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567" y="3692397"/>
            <a:ext cx="522250" cy="522250"/>
          </a:xfrm>
          <a:prstGeom prst="ellipse">
            <a:avLst/>
          </a:prstGeom>
          <a:solidFill>
            <a:srgbClr val="FF99CC">
              <a:alpha val="83136"/>
            </a:srgbClr>
          </a:solidFill>
          <a:ln w="381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71981" tIns="14397" rIns="121889" bIns="6094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99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x</a:t>
            </a:r>
          </a:p>
        </p:txBody>
      </p:sp>
      <p:sp>
        <p:nvSpPr>
          <p:cNvPr id="62" name="Oval 15">
            <a:extLst>
              <a:ext uri="{FF2B5EF4-FFF2-40B4-BE49-F238E27FC236}">
                <a16:creationId xmlns:a16="http://schemas.microsoft.com/office/drawing/2014/main" id="{A32B238F-03AE-430E-A325-3391AE14C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005" y="4554177"/>
            <a:ext cx="522250" cy="522250"/>
          </a:xfrm>
          <a:prstGeom prst="ellips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99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y</a:t>
            </a:r>
          </a:p>
        </p:txBody>
      </p:sp>
      <p:sp>
        <p:nvSpPr>
          <p:cNvPr id="63" name="Oval 16">
            <a:extLst>
              <a:ext uri="{FF2B5EF4-FFF2-40B4-BE49-F238E27FC236}">
                <a16:creationId xmlns:a16="http://schemas.microsoft.com/office/drawing/2014/main" id="{51C1D2CF-BF31-4DE2-850A-E0DB5E23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190" y="4528685"/>
            <a:ext cx="522250" cy="522250"/>
          </a:xfrm>
          <a:prstGeom prst="ellips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99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z</a:t>
            </a:r>
          </a:p>
        </p:txBody>
      </p:sp>
      <p:sp>
        <p:nvSpPr>
          <p:cNvPr id="64" name="Line 17">
            <a:extLst>
              <a:ext uri="{FF2B5EF4-FFF2-40B4-BE49-F238E27FC236}">
                <a16:creationId xmlns:a16="http://schemas.microsoft.com/office/drawing/2014/main" id="{5E4F551F-8824-48C7-ABD4-F60D62203D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86087" y="4096121"/>
            <a:ext cx="773964" cy="45805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Line 18">
            <a:extLst>
              <a:ext uri="{FF2B5EF4-FFF2-40B4-BE49-F238E27FC236}">
                <a16:creationId xmlns:a16="http://schemas.microsoft.com/office/drawing/2014/main" id="{B47E66A3-82BA-4757-9A50-A65F4E830E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32012" y="4994499"/>
            <a:ext cx="407450" cy="51079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55FD2DEF-C37F-4139-BBCF-AB79871821FD}"/>
              </a:ext>
            </a:extLst>
          </p:cNvPr>
          <p:cNvSpPr/>
          <p:nvPr/>
        </p:nvSpPr>
        <p:spPr>
          <a:xfrm>
            <a:off x="5289268" y="4457256"/>
            <a:ext cx="896877" cy="64807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5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E1CCD-A6D3-4318-9260-1966ED8F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Zig-Zig Rotation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4825B-5629-482F-9F15-95D792AA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Scenario: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 is </a:t>
            </a:r>
            <a:r>
              <a:rPr lang="en-US" altLang="zh-CN" dirty="0">
                <a:solidFill>
                  <a:srgbClr val="0070C0"/>
                </a:solidFill>
              </a:rPr>
              <a:t>Y</a:t>
            </a:r>
            <a:r>
              <a:rPr lang="en-US" altLang="zh-CN" dirty="0"/>
              <a:t>’s </a:t>
            </a:r>
            <a:r>
              <a:rPr lang="en-US" altLang="zh-CN" dirty="0">
                <a:solidFill>
                  <a:srgbClr val="FF0000"/>
                </a:solidFill>
              </a:rPr>
              <a:t>left</a:t>
            </a:r>
            <a:r>
              <a:rPr lang="en-US" altLang="zh-CN" dirty="0"/>
              <a:t> (right) child, and </a:t>
            </a:r>
            <a:r>
              <a:rPr lang="en-US" altLang="zh-CN" dirty="0">
                <a:solidFill>
                  <a:srgbClr val="0070C0"/>
                </a:solidFill>
              </a:rPr>
              <a:t>Y</a:t>
            </a:r>
            <a:r>
              <a:rPr lang="en-US" altLang="zh-CN" dirty="0"/>
              <a:t> is also </a:t>
            </a:r>
            <a:r>
              <a:rPr lang="en-US" altLang="zh-CN" dirty="0">
                <a:solidFill>
                  <a:srgbClr val="0070C0"/>
                </a:solidFill>
              </a:rPr>
              <a:t>Z</a:t>
            </a:r>
            <a:r>
              <a:rPr lang="en-US" altLang="zh-CN" dirty="0"/>
              <a:t>’s </a:t>
            </a:r>
            <a:r>
              <a:rPr lang="en-US" altLang="zh-CN" dirty="0">
                <a:solidFill>
                  <a:srgbClr val="FF0000"/>
                </a:solidFill>
              </a:rPr>
              <a:t>left</a:t>
            </a:r>
            <a:r>
              <a:rPr lang="en-US" altLang="zh-CN" dirty="0"/>
              <a:t> (right) child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82F0FB-FED1-44C2-AC56-2F00CE8DB2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4393325C-56FD-4B4D-8F57-D94628ECA2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7235" y="3499321"/>
            <a:ext cx="643938" cy="489004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7BB4E567-91D9-47F1-B55D-71E2B2A6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127" y="4644393"/>
            <a:ext cx="825203" cy="515938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47988" tIns="14397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99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C</a:t>
            </a:r>
          </a:p>
        </p:txBody>
      </p:sp>
      <p:sp>
        <p:nvSpPr>
          <p:cNvPr id="7" name="Line 16">
            <a:extLst>
              <a:ext uri="{FF2B5EF4-FFF2-40B4-BE49-F238E27FC236}">
                <a16:creationId xmlns:a16="http://schemas.microsoft.com/office/drawing/2014/main" id="{3069F20D-BC7F-430B-98B4-CD40B57B7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664" y="4303578"/>
            <a:ext cx="683509" cy="461092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8" name="AutoShape 32">
            <a:extLst>
              <a:ext uri="{FF2B5EF4-FFF2-40B4-BE49-F238E27FC236}">
                <a16:creationId xmlns:a16="http://schemas.microsoft.com/office/drawing/2014/main" id="{44755D23-57DE-4021-B535-12617D0E7192}"/>
              </a:ext>
            </a:extLst>
          </p:cNvPr>
          <p:cNvSpPr>
            <a:spLocks noChangeArrowheads="1"/>
          </p:cNvSpPr>
          <p:nvPr/>
        </p:nvSpPr>
        <p:spPr bwMode="auto">
          <a:xfrm rot="13255622">
            <a:off x="5069743" y="2671967"/>
            <a:ext cx="400164" cy="1230388"/>
          </a:xfrm>
          <a:prstGeom prst="curvedLeftArrow">
            <a:avLst>
              <a:gd name="adj1" fmla="val 59562"/>
              <a:gd name="adj2" fmla="val 119124"/>
              <a:gd name="adj3" fmla="val 33333"/>
            </a:avLst>
          </a:prstGeom>
          <a:solidFill>
            <a:srgbClr val="0563C1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B00B765-0206-4C2D-B23A-AE4A2439EB5D}"/>
              </a:ext>
            </a:extLst>
          </p:cNvPr>
          <p:cNvGrpSpPr/>
          <p:nvPr/>
        </p:nvGrpSpPr>
        <p:grpSpPr>
          <a:xfrm>
            <a:off x="3609506" y="3864492"/>
            <a:ext cx="2216212" cy="2087665"/>
            <a:chOff x="556911" y="2722493"/>
            <a:chExt cx="2216212" cy="2087665"/>
          </a:xfrm>
        </p:grpSpPr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5B50BC38-8060-4F35-BE7E-702949FAB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250" y="2722493"/>
              <a:ext cx="502873" cy="502873"/>
            </a:xfrm>
            <a:prstGeom prst="ellips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121889" tIns="60944" rIns="121889" bIns="60944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99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rPr>
                <a:t>y</a:t>
              </a: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03184BCC-4775-4676-A907-6289D8936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27030" y="3132100"/>
              <a:ext cx="674543" cy="49057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9B1931C8-0FBE-4F82-BDA1-C3A5B5875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358" y="3965774"/>
              <a:ext cx="292162" cy="415009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4EE3A4C7-F261-4AC7-BDEF-9811F2817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191" y="4294220"/>
              <a:ext cx="825203" cy="51593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99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rPr>
                <a:t>B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850D087-D03A-4A91-9491-C35F42BB22A5}"/>
                </a:ext>
              </a:extLst>
            </p:cNvPr>
            <p:cNvGrpSpPr/>
            <p:nvPr/>
          </p:nvGrpSpPr>
          <p:grpSpPr>
            <a:xfrm>
              <a:off x="556911" y="3573832"/>
              <a:ext cx="1157352" cy="1236326"/>
              <a:chOff x="944724" y="3548430"/>
              <a:chExt cx="854660" cy="912979"/>
            </a:xfrm>
          </p:grpSpPr>
          <p:sp>
            <p:nvSpPr>
              <p:cNvPr id="15" name="AutoShape 11">
                <a:extLst>
                  <a:ext uri="{FF2B5EF4-FFF2-40B4-BE49-F238E27FC236}">
                    <a16:creationId xmlns:a16="http://schemas.microsoft.com/office/drawing/2014/main" id="{B817B770-142A-4A63-B222-1E9FBC036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724" y="4080409"/>
                <a:ext cx="609380" cy="38100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lIns="121889" tIns="60944" rIns="121889" bIns="60944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99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</a:rPr>
                  <a:t>A</a:t>
                </a:r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CA2FB919-72FC-4E90-BD86-7D07FCB3B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4983" y="3837864"/>
                <a:ext cx="204665" cy="277104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lIns="121889" tIns="60944" rIns="121889" bIns="60944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7" name="Oval 34">
                <a:extLst>
                  <a:ext uri="{FF2B5EF4-FFF2-40B4-BE49-F238E27FC236}">
                    <a16:creationId xmlns:a16="http://schemas.microsoft.com/office/drawing/2014/main" id="{EC6BA777-81AE-4989-9437-FBEB55F48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9384" y="3548430"/>
                <a:ext cx="360000" cy="360000"/>
              </a:xfrm>
              <a:prstGeom prst="ellipse">
                <a:avLst/>
              </a:prstGeom>
              <a:solidFill>
                <a:srgbClr val="FF99CC">
                  <a:alpha val="83136"/>
                </a:srgbClr>
              </a:solidFill>
              <a:ln w="38100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lIns="121889" tIns="60944" rIns="121889" bIns="60944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99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</a:rPr>
                  <a:t>x</a:t>
                </a: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43760EF-9CC7-4737-920D-6E40162C343A}"/>
              </a:ext>
            </a:extLst>
          </p:cNvPr>
          <p:cNvGrpSpPr/>
          <p:nvPr/>
        </p:nvGrpSpPr>
        <p:grpSpPr>
          <a:xfrm>
            <a:off x="6384032" y="3174963"/>
            <a:ext cx="1381315" cy="1180158"/>
            <a:chOff x="2774833" y="1890245"/>
            <a:chExt cx="1381315" cy="1180158"/>
          </a:xfrm>
        </p:grpSpPr>
        <p:sp>
          <p:nvSpPr>
            <p:cNvPr id="19" name="AutoShape 15">
              <a:extLst>
                <a:ext uri="{FF2B5EF4-FFF2-40B4-BE49-F238E27FC236}">
                  <a16:creationId xmlns:a16="http://schemas.microsoft.com/office/drawing/2014/main" id="{9062CA9B-04B5-4F6E-91D4-5310502C5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544" y="2616737"/>
              <a:ext cx="725604" cy="45366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lIns="47988" tIns="14397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99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rPr>
                <a:t>D</a:t>
              </a: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BDE171D1-4150-419A-86CA-8B98C0CDC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379" y="2286371"/>
              <a:ext cx="544523" cy="444604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553FA193-BE09-40DA-A030-E09220A53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833" y="1890245"/>
              <a:ext cx="454499" cy="454499"/>
            </a:xfrm>
            <a:prstGeom prst="ellips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121889" tIns="60944" rIns="121889" bIns="60944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99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rPr>
                <a:t>z</a:t>
              </a:r>
            </a:p>
          </p:txBody>
        </p:sp>
      </p:grpSp>
      <p:sp>
        <p:nvSpPr>
          <p:cNvPr id="22" name="Line 17">
            <a:extLst>
              <a:ext uri="{FF2B5EF4-FFF2-40B4-BE49-F238E27FC236}">
                <a16:creationId xmlns:a16="http://schemas.microsoft.com/office/drawing/2014/main" id="{00C01AB9-BCA1-4F39-8E5E-CA627AEDA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5729" y="3435075"/>
            <a:ext cx="728816" cy="58061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3" name="Line 17">
            <a:extLst>
              <a:ext uri="{FF2B5EF4-FFF2-40B4-BE49-F238E27FC236}">
                <a16:creationId xmlns:a16="http://schemas.microsoft.com/office/drawing/2014/main" id="{A37669AF-9AE2-42F8-B97D-825AEC9343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5729" y="4291322"/>
            <a:ext cx="348062" cy="37730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C8D81A-023D-4D2B-9698-5E15E6B50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2506247"/>
            <a:ext cx="55803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Step 1: Single Rotation Between Y and Z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13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0569 -0.121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" y="-606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2813 -0.0071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37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0.0664 0.10533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6" y="525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8" grpId="1" animBg="1"/>
      <p:bldP spid="22" grpId="0" animBg="1"/>
      <p:bldP spid="23" grpId="0" animBg="1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CFCCD-A8D8-40B2-8BD1-EC45CBE8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Zig-Zig Rotation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78558-E7D7-4B53-9977-77DACE07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196753"/>
            <a:ext cx="10972800" cy="1033509"/>
          </a:xfrm>
        </p:spPr>
        <p:txBody>
          <a:bodyPr/>
          <a:lstStyle/>
          <a:p>
            <a:r>
              <a:rPr lang="en-US" altLang="zh-CN" dirty="0"/>
              <a:t>Scenario: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 is </a:t>
            </a:r>
            <a:r>
              <a:rPr lang="en-US" altLang="zh-CN" dirty="0">
                <a:solidFill>
                  <a:srgbClr val="0070C0"/>
                </a:solidFill>
              </a:rPr>
              <a:t>Y</a:t>
            </a:r>
            <a:r>
              <a:rPr lang="en-US" altLang="zh-CN" dirty="0"/>
              <a:t>’s </a:t>
            </a:r>
            <a:r>
              <a:rPr lang="en-US" altLang="zh-CN" dirty="0">
                <a:solidFill>
                  <a:srgbClr val="FF0000"/>
                </a:solidFill>
              </a:rPr>
              <a:t>left</a:t>
            </a:r>
            <a:r>
              <a:rPr lang="en-US" altLang="zh-CN" dirty="0"/>
              <a:t> (right) child, and </a:t>
            </a:r>
            <a:r>
              <a:rPr lang="en-US" altLang="zh-CN" dirty="0">
                <a:solidFill>
                  <a:srgbClr val="0070C0"/>
                </a:solidFill>
              </a:rPr>
              <a:t>Y</a:t>
            </a:r>
            <a:r>
              <a:rPr lang="en-US" altLang="zh-CN" dirty="0"/>
              <a:t> is also </a:t>
            </a:r>
            <a:r>
              <a:rPr lang="en-US" altLang="zh-CN" dirty="0">
                <a:solidFill>
                  <a:srgbClr val="0070C0"/>
                </a:solidFill>
              </a:rPr>
              <a:t>Z</a:t>
            </a:r>
            <a:r>
              <a:rPr lang="en-US" altLang="zh-CN" dirty="0"/>
              <a:t>’s </a:t>
            </a:r>
            <a:r>
              <a:rPr lang="en-US" altLang="zh-CN" dirty="0">
                <a:solidFill>
                  <a:srgbClr val="FF0000"/>
                </a:solidFill>
              </a:rPr>
              <a:t>left</a:t>
            </a:r>
            <a:r>
              <a:rPr lang="en-US" altLang="zh-CN" dirty="0"/>
              <a:t> (right) child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6F09A-1CA8-41D2-93E1-FAB215752A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3206EB0A-901B-490B-A4B3-B6BEF5DAA9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5024" y="3685646"/>
            <a:ext cx="724583" cy="459018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D543165-F4BC-4F50-92C0-53B5FD3AD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1845" y="4456399"/>
            <a:ext cx="361623" cy="316244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DD305848-8812-476F-A206-71B2C1F54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458" y="4715857"/>
            <a:ext cx="830278" cy="519111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71981" tIns="14397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99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B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B19F9BC-57AC-4AA0-85AE-83AC3558916E}"/>
              </a:ext>
            </a:extLst>
          </p:cNvPr>
          <p:cNvGrpSpPr/>
          <p:nvPr/>
        </p:nvGrpSpPr>
        <p:grpSpPr>
          <a:xfrm>
            <a:off x="3711904" y="4073356"/>
            <a:ext cx="1239137" cy="1161612"/>
            <a:chOff x="1278477" y="3086101"/>
            <a:chExt cx="1239137" cy="1161612"/>
          </a:xfrm>
        </p:grpSpPr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9B703CAD-3B7A-429E-985B-DCD15B6E9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477" y="3735388"/>
              <a:ext cx="819424" cy="512325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lIns="71981" tIns="14397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99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A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1FEE9704-BEE2-48A8-BF01-F3EDB2FC0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694" y="3469143"/>
              <a:ext cx="371806" cy="313505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4F519335-18D3-4DBE-B060-55755BB27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016" y="3086101"/>
              <a:ext cx="461598" cy="461598"/>
            </a:xfrm>
            <a:prstGeom prst="ellipse">
              <a:avLst/>
            </a:prstGeom>
            <a:solidFill>
              <a:srgbClr val="FF99CC">
                <a:alpha val="83136"/>
              </a:srgbClr>
            </a:solidFill>
            <a:ln w="38100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47988" tIns="14397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99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x</a:t>
              </a:r>
            </a:p>
          </p:txBody>
        </p:sp>
      </p:grpSp>
      <p:sp>
        <p:nvSpPr>
          <p:cNvPr id="12" name="AutoShape 17">
            <a:extLst>
              <a:ext uri="{FF2B5EF4-FFF2-40B4-BE49-F238E27FC236}">
                <a16:creationId xmlns:a16="http://schemas.microsoft.com/office/drawing/2014/main" id="{F5429904-32CA-4004-9770-9EC5ADD9FB33}"/>
              </a:ext>
            </a:extLst>
          </p:cNvPr>
          <p:cNvSpPr>
            <a:spLocks noChangeArrowheads="1"/>
          </p:cNvSpPr>
          <p:nvPr/>
        </p:nvSpPr>
        <p:spPr bwMode="auto">
          <a:xfrm rot="14217200">
            <a:off x="4702824" y="2702850"/>
            <a:ext cx="445582" cy="1351256"/>
          </a:xfrm>
          <a:prstGeom prst="curvedLeftArrow">
            <a:avLst>
              <a:gd name="adj1" fmla="val 52847"/>
              <a:gd name="adj2" fmla="val 105693"/>
              <a:gd name="adj3" fmla="val 33333"/>
            </a:avLst>
          </a:prstGeom>
          <a:solidFill>
            <a:srgbClr val="0563C1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5BD06E1-B2B2-4A60-911A-F266DA75F747}"/>
              </a:ext>
            </a:extLst>
          </p:cNvPr>
          <p:cNvCxnSpPr/>
          <p:nvPr/>
        </p:nvCxnSpPr>
        <p:spPr>
          <a:xfrm flipH="1">
            <a:off x="5952310" y="4416722"/>
            <a:ext cx="488802" cy="37311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6F39C7B-5B33-4CC3-BBFA-52AF75C68AB7}"/>
              </a:ext>
            </a:extLst>
          </p:cNvPr>
          <p:cNvCxnSpPr/>
          <p:nvPr/>
        </p:nvCxnSpPr>
        <p:spPr>
          <a:xfrm flipH="1" flipV="1">
            <a:off x="6222467" y="3685646"/>
            <a:ext cx="350272" cy="37382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3583FA7-7B07-4A80-8179-07AE684E011B}"/>
              </a:ext>
            </a:extLst>
          </p:cNvPr>
          <p:cNvGrpSpPr/>
          <p:nvPr/>
        </p:nvGrpSpPr>
        <p:grpSpPr>
          <a:xfrm>
            <a:off x="5591944" y="3284984"/>
            <a:ext cx="2119876" cy="1949984"/>
            <a:chOff x="2770972" y="2295892"/>
            <a:chExt cx="2119876" cy="1949984"/>
          </a:xfrm>
        </p:grpSpPr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DA1FE331-4C6D-4DCE-A4B8-9938361E6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972" y="2295892"/>
              <a:ext cx="478695" cy="478695"/>
            </a:xfrm>
            <a:prstGeom prst="ellips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47988" tIns="14397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99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y</a:t>
              </a:r>
            </a:p>
          </p:txBody>
        </p:sp>
        <p:sp>
          <p:nvSpPr>
            <p:cNvPr id="17" name="Line 5">
              <a:extLst>
                <a:ext uri="{FF2B5EF4-FFF2-40B4-BE49-F238E27FC236}">
                  <a16:creationId xmlns:a16="http://schemas.microsoft.com/office/drawing/2014/main" id="{AF269962-1A02-4BF9-9381-809ABB6297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1729" y="2717329"/>
              <a:ext cx="624125" cy="37188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908B5D5E-7495-4F4C-A97B-5449DAD2D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142" y="3732749"/>
              <a:ext cx="820707" cy="51312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lIns="71981" tIns="14397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99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D96E8230-4785-4D46-9164-E0465257B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388" y="3468058"/>
              <a:ext cx="332503" cy="302195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0" name="AutoShape 14">
              <a:extLst>
                <a:ext uri="{FF2B5EF4-FFF2-40B4-BE49-F238E27FC236}">
                  <a16:creationId xmlns:a16="http://schemas.microsoft.com/office/drawing/2014/main" id="{7CBF32F5-C347-4D80-A7B5-A41B99CEB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422" y="3726399"/>
              <a:ext cx="819426" cy="51232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lIns="71981" tIns="14397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99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</a:t>
              </a: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4AE61804-384C-4A42-A86E-C9F1EEF48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8122" y="3479046"/>
              <a:ext cx="331444" cy="32696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71E53515-DE73-4575-8DF9-0C249DB62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821" y="3055742"/>
              <a:ext cx="480313" cy="480313"/>
            </a:xfrm>
            <a:prstGeom prst="ellips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71981" tIns="14397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99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z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44946D99-8A91-4BE9-971E-0375E8DDB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2506247"/>
            <a:ext cx="55803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Step 2: Single Rotation Between X and Y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05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0.06784 0.109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54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0.11211 -0.1166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9" y="-583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05 -0.0027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1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2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B705A-00D6-4C4A-B354-5F618C8A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Putting It Together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8D05F-72CB-4A36-8D92-8E96B73C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move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 to the root, perform a sequence of double rotation</a:t>
            </a:r>
          </a:p>
          <a:p>
            <a:pPr lvl="1"/>
            <a:r>
              <a:rPr lang="en-US" altLang="zh-CN" dirty="0"/>
              <a:t>Each double rotation moves</a:t>
            </a:r>
            <a:r>
              <a:rPr lang="en-US" altLang="zh-CN" dirty="0">
                <a:solidFill>
                  <a:srgbClr val="0070C0"/>
                </a:solidFill>
              </a:rPr>
              <a:t> X </a:t>
            </a:r>
            <a:r>
              <a:rPr lang="en-US" altLang="zh-CN" dirty="0"/>
              <a:t>by 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dirty="0"/>
              <a:t> levels</a:t>
            </a:r>
          </a:p>
          <a:p>
            <a:pPr lvl="1"/>
            <a:r>
              <a:rPr lang="en-US" altLang="zh-CN" dirty="0"/>
              <a:t>Until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 reaches root, or root’s child</a:t>
            </a:r>
          </a:p>
          <a:p>
            <a:endParaRPr lang="en-US" altLang="zh-CN" dirty="0"/>
          </a:p>
          <a:p>
            <a:r>
              <a:rPr lang="en-US" altLang="zh-CN" dirty="0"/>
              <a:t>If x reaches root’s child, perform an additional single rotation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004641-CC63-440D-BB2B-444424750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08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AEBC7-E83A-46FB-A64B-6B971239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 Tree: Definition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EC5A8-7689-4DDA-86FA-90DB34C5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196753"/>
            <a:ext cx="10972800" cy="482453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Balanced Extended Binary Tree</a:t>
            </a:r>
          </a:p>
          <a:p>
            <a:endParaRPr lang="en-US" altLang="zh-CN" dirty="0"/>
          </a:p>
          <a:p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of node: </a:t>
            </a:r>
            <a:r>
              <a:rPr lang="en-US" altLang="zh-CN" dirty="0">
                <a:solidFill>
                  <a:srgbClr val="FF0000"/>
                </a:solidFill>
              </a:rPr>
              <a:t>red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336699"/>
                </a:solidFill>
              </a:rPr>
              <a:t>black</a:t>
            </a:r>
          </a:p>
          <a:p>
            <a:pPr lvl="1"/>
            <a:r>
              <a:rPr lang="en-US" altLang="zh-CN" dirty="0"/>
              <a:t>Root always </a:t>
            </a:r>
            <a:r>
              <a:rPr lang="en-US" altLang="zh-CN" dirty="0">
                <a:solidFill>
                  <a:srgbClr val="336699"/>
                </a:solidFill>
              </a:rPr>
              <a:t>black</a:t>
            </a:r>
          </a:p>
          <a:p>
            <a:pPr lvl="1"/>
            <a:r>
              <a:rPr lang="en-US" altLang="zh-CN" dirty="0"/>
              <a:t>External nodes: always </a:t>
            </a:r>
            <a:r>
              <a:rPr lang="en-US" altLang="zh-CN" dirty="0">
                <a:solidFill>
                  <a:srgbClr val="336699"/>
                </a:solidFill>
              </a:rPr>
              <a:t>black</a:t>
            </a:r>
          </a:p>
          <a:p>
            <a:pPr lvl="1"/>
            <a:r>
              <a:rPr lang="en-US" altLang="zh-CN" dirty="0"/>
              <a:t>Internal nodes: </a:t>
            </a:r>
            <a:r>
              <a:rPr lang="en-US" altLang="zh-CN" dirty="0">
                <a:solidFill>
                  <a:srgbClr val="FF0000"/>
                </a:solidFill>
              </a:rPr>
              <a:t>red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336699"/>
                </a:solidFill>
              </a:rPr>
              <a:t>black</a:t>
            </a:r>
          </a:p>
          <a:p>
            <a:endParaRPr lang="en-US" altLang="zh-CN" dirty="0"/>
          </a:p>
          <a:p>
            <a:r>
              <a:rPr lang="en-US" altLang="zh-CN" dirty="0"/>
              <a:t>Requirement</a:t>
            </a:r>
          </a:p>
          <a:p>
            <a:pPr lvl="1"/>
            <a:r>
              <a:rPr lang="en-US" altLang="zh-CN" dirty="0"/>
              <a:t>The two children of a </a:t>
            </a:r>
            <a:r>
              <a:rPr lang="en-US" altLang="zh-CN" dirty="0">
                <a:solidFill>
                  <a:srgbClr val="FF0000"/>
                </a:solidFill>
              </a:rPr>
              <a:t>red</a:t>
            </a:r>
            <a:r>
              <a:rPr lang="en-US" altLang="zh-CN" dirty="0"/>
              <a:t> node must be </a:t>
            </a:r>
            <a:r>
              <a:rPr lang="en-US" altLang="zh-CN" dirty="0">
                <a:solidFill>
                  <a:srgbClr val="336699"/>
                </a:solidFill>
              </a:rPr>
              <a:t>black</a:t>
            </a:r>
          </a:p>
          <a:p>
            <a:pPr lvl="1"/>
            <a:r>
              <a:rPr lang="en-US" altLang="zh-CN" dirty="0"/>
              <a:t>No two </a:t>
            </a:r>
            <a:r>
              <a:rPr lang="en-US" altLang="zh-CN" dirty="0">
                <a:solidFill>
                  <a:srgbClr val="FF0000"/>
                </a:solidFill>
              </a:rPr>
              <a:t>red</a:t>
            </a:r>
            <a:r>
              <a:rPr lang="en-US" altLang="zh-CN" dirty="0"/>
              <a:t> nodes are adjacent</a:t>
            </a:r>
          </a:p>
          <a:p>
            <a:pPr lvl="1"/>
            <a:r>
              <a:rPr lang="en-US" altLang="zh-CN" dirty="0"/>
              <a:t>(Simple) paths from a node to its descendant external node have the same number of </a:t>
            </a:r>
            <a:r>
              <a:rPr lang="en-US" altLang="zh-CN" dirty="0">
                <a:solidFill>
                  <a:srgbClr val="336699"/>
                </a:solidFill>
              </a:rPr>
              <a:t>black</a:t>
            </a:r>
            <a:r>
              <a:rPr lang="en-US" altLang="zh-CN" dirty="0"/>
              <a:t> nodes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73C3EE-FB3E-412B-A442-2AF65FE08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095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81128-5C8A-4054-9F9C-3523723B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8565F4-2AA5-47CB-9588-F3396A3E26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35E605FB-912A-4150-AA65-0E66F8215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72" y="2132856"/>
            <a:ext cx="426326" cy="341061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</a:rPr>
              <a:t>H</a:t>
            </a:r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64BFF59E-ADCA-4488-9298-EFF4F08AD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872" y="1675969"/>
            <a:ext cx="426326" cy="341061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</a:rPr>
              <a:t>I</a:t>
            </a:r>
          </a:p>
        </p:txBody>
      </p:sp>
      <p:sp>
        <p:nvSpPr>
          <p:cNvPr id="8" name="AutoShape 13">
            <a:extLst>
              <a:ext uri="{FF2B5EF4-FFF2-40B4-BE49-F238E27FC236}">
                <a16:creationId xmlns:a16="http://schemas.microsoft.com/office/drawing/2014/main" id="{5BC2E5AC-9F32-4ACA-BB6C-BC00E2362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936" y="3142798"/>
            <a:ext cx="426326" cy="341061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</a:rPr>
              <a:t>G</a:t>
            </a:r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F783D2FD-D5D4-4E2D-A834-7B983D07B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410" y="2651302"/>
            <a:ext cx="426326" cy="341061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</a:rPr>
              <a:t>A</a:t>
            </a:r>
          </a:p>
        </p:txBody>
      </p:sp>
      <p:sp>
        <p:nvSpPr>
          <p:cNvPr id="10" name="AutoShape 16">
            <a:extLst>
              <a:ext uri="{FF2B5EF4-FFF2-40B4-BE49-F238E27FC236}">
                <a16:creationId xmlns:a16="http://schemas.microsoft.com/office/drawing/2014/main" id="{F3453ABB-E770-4310-9709-4C1B9C2D2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610" y="4171622"/>
            <a:ext cx="426326" cy="341061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</a:rPr>
              <a:t>C</a:t>
            </a:r>
          </a:p>
        </p:txBody>
      </p:sp>
      <p:sp>
        <p:nvSpPr>
          <p:cNvPr id="11" name="AutoShape 17">
            <a:extLst>
              <a:ext uri="{FF2B5EF4-FFF2-40B4-BE49-F238E27FC236}">
                <a16:creationId xmlns:a16="http://schemas.microsoft.com/office/drawing/2014/main" id="{1CE3FAEE-84D2-42D6-9575-62FE19430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610" y="4628822"/>
            <a:ext cx="426326" cy="341061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</a:rPr>
              <a:t>D</a:t>
            </a:r>
          </a:p>
        </p:txBody>
      </p:sp>
      <p:sp>
        <p:nvSpPr>
          <p:cNvPr id="12" name="AutoShape 19">
            <a:extLst>
              <a:ext uri="{FF2B5EF4-FFF2-40B4-BE49-F238E27FC236}">
                <a16:creationId xmlns:a16="http://schemas.microsoft.com/office/drawing/2014/main" id="{0ABD10F5-B31F-4492-B552-9438FE43D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198" y="5133312"/>
            <a:ext cx="426326" cy="341061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</a:rPr>
              <a:t>F</a:t>
            </a:r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EF7C1418-7A19-4A16-BAC4-B36F6037BF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0210" y="1428423"/>
            <a:ext cx="2286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DDAB4659-1DE6-4764-8225-0D14AE668F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69210" y="1885623"/>
            <a:ext cx="2286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id="{158EA8CB-6DDE-4DE0-862A-F817550861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9471" y="2447701"/>
            <a:ext cx="317619" cy="27612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16" name="Line 23">
            <a:extLst>
              <a:ext uri="{FF2B5EF4-FFF2-40B4-BE49-F238E27FC236}">
                <a16:creationId xmlns:a16="http://schemas.microsoft.com/office/drawing/2014/main" id="{3C7309DA-5964-4AE8-B594-16D54EA65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5085" y="2426960"/>
            <a:ext cx="288925" cy="2968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17" name="Line 24">
            <a:extLst>
              <a:ext uri="{FF2B5EF4-FFF2-40B4-BE49-F238E27FC236}">
                <a16:creationId xmlns:a16="http://schemas.microsoft.com/office/drawing/2014/main" id="{A529A971-A8F3-4886-8871-6A5775FEA1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81910" y="2927023"/>
            <a:ext cx="215900" cy="29005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18" name="Line 25">
            <a:extLst>
              <a:ext uri="{FF2B5EF4-FFF2-40B4-BE49-F238E27FC236}">
                <a16:creationId xmlns:a16="http://schemas.microsoft.com/office/drawing/2014/main" id="{70895D77-0FF0-456D-9578-2D3682484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0087" y="2902708"/>
            <a:ext cx="307311" cy="33500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19" name="Line 26">
            <a:extLst>
              <a:ext uri="{FF2B5EF4-FFF2-40B4-BE49-F238E27FC236}">
                <a16:creationId xmlns:a16="http://schemas.microsoft.com/office/drawing/2014/main" id="{C28D8488-B653-4B6B-97BC-7E40442D4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7248" y="1418898"/>
            <a:ext cx="223837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20" name="Line 27">
            <a:extLst>
              <a:ext uri="{FF2B5EF4-FFF2-40B4-BE49-F238E27FC236}">
                <a16:creationId xmlns:a16="http://schemas.microsoft.com/office/drawing/2014/main" id="{503336E3-74FB-42D5-8620-5EFD9F47B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6410" y="1885623"/>
            <a:ext cx="206375" cy="3254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21" name="Line 28">
            <a:extLst>
              <a:ext uri="{FF2B5EF4-FFF2-40B4-BE49-F238E27FC236}">
                <a16:creationId xmlns:a16="http://schemas.microsoft.com/office/drawing/2014/main" id="{F0276884-E5A0-48E6-87AD-21C664377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910" y="3445678"/>
            <a:ext cx="219075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58487FE6-BDDD-4612-9C54-DDA1A8496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8459" y="3921010"/>
            <a:ext cx="245579" cy="33492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23" name="Line 30">
            <a:extLst>
              <a:ext uri="{FF2B5EF4-FFF2-40B4-BE49-F238E27FC236}">
                <a16:creationId xmlns:a16="http://schemas.microsoft.com/office/drawing/2014/main" id="{26BCFA6B-9CED-425C-9DDE-4944E07E1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723" y="4470406"/>
            <a:ext cx="22860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24" name="Line 31">
            <a:extLst>
              <a:ext uri="{FF2B5EF4-FFF2-40B4-BE49-F238E27FC236}">
                <a16:creationId xmlns:a16="http://schemas.microsoft.com/office/drawing/2014/main" id="{41B185E7-4DB6-4A2D-9559-57C8F1018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1744" y="4935878"/>
            <a:ext cx="188995" cy="25851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25" name="Line 32">
            <a:extLst>
              <a:ext uri="{FF2B5EF4-FFF2-40B4-BE49-F238E27FC236}">
                <a16:creationId xmlns:a16="http://schemas.microsoft.com/office/drawing/2014/main" id="{8B4F1DAB-2457-4C82-8C1B-1440A8C6B1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2010" y="3444090"/>
            <a:ext cx="3048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26" name="Line 33">
            <a:extLst>
              <a:ext uri="{FF2B5EF4-FFF2-40B4-BE49-F238E27FC236}">
                <a16:creationId xmlns:a16="http://schemas.microsoft.com/office/drawing/2014/main" id="{E389F104-2CF1-4D92-8DBE-12C7C5472F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07310" y="3943023"/>
            <a:ext cx="1524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27" name="Line 34">
            <a:extLst>
              <a:ext uri="{FF2B5EF4-FFF2-40B4-BE49-F238E27FC236}">
                <a16:creationId xmlns:a16="http://schemas.microsoft.com/office/drawing/2014/main" id="{17696593-1B83-4411-8907-2665371ACE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6723" y="4408661"/>
            <a:ext cx="2286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28" name="Line 35">
            <a:extLst>
              <a:ext uri="{FF2B5EF4-FFF2-40B4-BE49-F238E27FC236}">
                <a16:creationId xmlns:a16="http://schemas.microsoft.com/office/drawing/2014/main" id="{033919E3-A740-4C1A-8E09-2D3C9D1D17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06852" y="4911731"/>
            <a:ext cx="21590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grpSp>
        <p:nvGrpSpPr>
          <p:cNvPr id="29" name="Group 38">
            <a:extLst>
              <a:ext uri="{FF2B5EF4-FFF2-40B4-BE49-F238E27FC236}">
                <a16:creationId xmlns:a16="http://schemas.microsoft.com/office/drawing/2014/main" id="{6E373095-7099-41AB-AF5B-8C569ED607C8}"/>
              </a:ext>
            </a:extLst>
          </p:cNvPr>
          <p:cNvGrpSpPr>
            <a:grpSpLocks/>
          </p:cNvGrpSpPr>
          <p:nvPr/>
        </p:nvGrpSpPr>
        <p:grpSpPr bwMode="auto">
          <a:xfrm>
            <a:off x="6316110" y="1755775"/>
            <a:ext cx="3219973" cy="1276637"/>
            <a:chOff x="3486" y="1081"/>
            <a:chExt cx="1604" cy="669"/>
          </a:xfrm>
        </p:grpSpPr>
        <p:sp>
          <p:nvSpPr>
            <p:cNvPr id="30" name="AutoShape 39">
              <a:extLst>
                <a:ext uri="{FF2B5EF4-FFF2-40B4-BE49-F238E27FC236}">
                  <a16:creationId xmlns:a16="http://schemas.microsoft.com/office/drawing/2014/main" id="{54243036-0A72-46F8-8B00-424344997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1081"/>
              <a:ext cx="1497" cy="669"/>
            </a:xfrm>
            <a:prstGeom prst="wedgeRoundRectCallout">
              <a:avLst>
                <a:gd name="adj1" fmla="val -80599"/>
                <a:gd name="adj2" fmla="val 92856"/>
                <a:gd name="adj3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</a:endParaRPr>
            </a:p>
          </p:txBody>
        </p:sp>
        <p:sp>
          <p:nvSpPr>
            <p:cNvPr id="31" name="AutoShape 40">
              <a:extLst>
                <a:ext uri="{FF2B5EF4-FFF2-40B4-BE49-F238E27FC236}">
                  <a16:creationId xmlns:a16="http://schemas.microsoft.com/office/drawing/2014/main" id="{EE6B42B9-DEF4-4E62-801F-B4AC84749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" y="1120"/>
              <a:ext cx="1568" cy="598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</a:rPr>
                <a:t>(a-b-c)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</a:rPr>
                <a:t>   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</a:endParaRPr>
            </a:p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j-ea"/>
                </a:rPr>
                <a:t>Zig-Zig Rotation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</a:endParaRPr>
            </a:p>
          </p:txBody>
        </p:sp>
      </p:grpSp>
      <p:sp>
        <p:nvSpPr>
          <p:cNvPr id="32" name="Text Box 42">
            <a:extLst>
              <a:ext uri="{FF2B5EF4-FFF2-40B4-BE49-F238E27FC236}">
                <a16:creationId xmlns:a16="http://schemas.microsoft.com/office/drawing/2014/main" id="{50ED9E82-1CF2-4A21-9640-A0EC8471D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585" y="3574723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  <a:ea typeface="+mj-ea"/>
              </a:rPr>
              <a:t>(b, c)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  <a:ea typeface="+mj-ea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  <a:ea typeface="+mj-ea"/>
              </a:rPr>
              <a:t>Zag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33" name="Text Box 43">
            <a:extLst>
              <a:ext uri="{FF2B5EF4-FFF2-40B4-BE49-F238E27FC236}">
                <a16:creationId xmlns:a16="http://schemas.microsoft.com/office/drawing/2014/main" id="{2E2F7C28-5E5B-4BD5-A0E0-37DDF4711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485" y="4155748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</a:rPr>
              <a:t>(a, b) Zag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34" name="AutoShape 36">
            <a:extLst>
              <a:ext uri="{FF2B5EF4-FFF2-40B4-BE49-F238E27FC236}">
                <a16:creationId xmlns:a16="http://schemas.microsoft.com/office/drawing/2014/main" id="{6E3AE81D-EF68-4924-956F-169806928019}"/>
              </a:ext>
            </a:extLst>
          </p:cNvPr>
          <p:cNvSpPr>
            <a:spLocks noChangeArrowheads="1"/>
          </p:cNvSpPr>
          <p:nvPr/>
        </p:nvSpPr>
        <p:spPr bwMode="auto">
          <a:xfrm rot="13751376">
            <a:off x="5368528" y="4266586"/>
            <a:ext cx="633412" cy="239712"/>
          </a:xfrm>
          <a:prstGeom prst="curvedUpArrow">
            <a:avLst>
              <a:gd name="adj1" fmla="val 56077"/>
              <a:gd name="adj2" fmla="val 112155"/>
              <a:gd name="adj3" fmla="val 33333"/>
            </a:avLst>
          </a:prstGeom>
          <a:solidFill>
            <a:srgbClr val="0066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35" name="AutoShape 36">
            <a:extLst>
              <a:ext uri="{FF2B5EF4-FFF2-40B4-BE49-F238E27FC236}">
                <a16:creationId xmlns:a16="http://schemas.microsoft.com/office/drawing/2014/main" id="{BEFE432C-DC98-4250-A6EE-BA70D575167A}"/>
              </a:ext>
            </a:extLst>
          </p:cNvPr>
          <p:cNvSpPr>
            <a:spLocks noChangeArrowheads="1"/>
          </p:cNvSpPr>
          <p:nvPr/>
        </p:nvSpPr>
        <p:spPr bwMode="auto">
          <a:xfrm rot="13751376">
            <a:off x="4877197" y="3646161"/>
            <a:ext cx="631825" cy="241300"/>
          </a:xfrm>
          <a:prstGeom prst="curvedUpArrow">
            <a:avLst>
              <a:gd name="adj1" fmla="val 55569"/>
              <a:gd name="adj2" fmla="val 111137"/>
              <a:gd name="adj3" fmla="val 33333"/>
            </a:avLst>
          </a:prstGeom>
          <a:solidFill>
            <a:srgbClr val="0066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C087D438-2182-49D9-9DF6-52F3F0D59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936" y="1218874"/>
            <a:ext cx="322262" cy="3222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</a:rPr>
              <a:t>h</a:t>
            </a:r>
          </a:p>
        </p:txBody>
      </p:sp>
      <p:sp>
        <p:nvSpPr>
          <p:cNvPr id="37" name="Oval 5">
            <a:extLst>
              <a:ext uri="{FF2B5EF4-FFF2-40B4-BE49-F238E27FC236}">
                <a16:creationId xmlns:a16="http://schemas.microsoft.com/office/drawing/2014/main" id="{3C7C8CB5-F167-40F2-9608-D3FF54F28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186" y="1695122"/>
            <a:ext cx="322262" cy="3222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</a:rPr>
              <a:t>g</a:t>
            </a:r>
          </a:p>
        </p:txBody>
      </p:sp>
      <p:sp>
        <p:nvSpPr>
          <p:cNvPr id="38" name="Oval 6">
            <a:extLst>
              <a:ext uri="{FF2B5EF4-FFF2-40B4-BE49-F238E27FC236}">
                <a16:creationId xmlns:a16="http://schemas.microsoft.com/office/drawing/2014/main" id="{1EE530BC-DD90-4733-8630-FA37E97E2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810" y="2190423"/>
            <a:ext cx="322262" cy="3222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</a:rPr>
              <a:t>f</a:t>
            </a:r>
          </a:p>
        </p:txBody>
      </p:sp>
      <p:sp>
        <p:nvSpPr>
          <p:cNvPr id="39" name="Oval 7">
            <a:extLst>
              <a:ext uri="{FF2B5EF4-FFF2-40B4-BE49-F238E27FC236}">
                <a16:creationId xmlns:a16="http://schemas.microsoft.com/office/drawing/2014/main" id="{F700306C-8AE9-4E15-9063-AEB8212B8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361" y="2647624"/>
            <a:ext cx="322262" cy="3222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</a:rPr>
              <a:t>e</a:t>
            </a:r>
          </a:p>
        </p:txBody>
      </p:sp>
      <p:sp>
        <p:nvSpPr>
          <p:cNvPr id="40" name="Oval 8">
            <a:extLst>
              <a:ext uri="{FF2B5EF4-FFF2-40B4-BE49-F238E27FC236}">
                <a16:creationId xmlns:a16="http://schemas.microsoft.com/office/drawing/2014/main" id="{86C80D70-3188-4821-8D60-93C8819CB8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40610" y="3181023"/>
            <a:ext cx="322262" cy="3222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36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</a:rPr>
              <a:t>d</a:t>
            </a:r>
          </a:p>
        </p:txBody>
      </p:sp>
      <p:sp>
        <p:nvSpPr>
          <p:cNvPr id="41" name="Oval 9">
            <a:extLst>
              <a:ext uri="{FF2B5EF4-FFF2-40B4-BE49-F238E27FC236}">
                <a16:creationId xmlns:a16="http://schemas.microsoft.com/office/drawing/2014/main" id="{F472B86B-6DEA-46F0-8B0F-A5CEA9416A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69579" y="3696046"/>
            <a:ext cx="322262" cy="3222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</a:rPr>
              <a:t>c</a:t>
            </a:r>
          </a:p>
        </p:txBody>
      </p:sp>
      <p:sp>
        <p:nvSpPr>
          <p:cNvPr id="42" name="Oval 10">
            <a:extLst>
              <a:ext uri="{FF2B5EF4-FFF2-40B4-BE49-F238E27FC236}">
                <a16:creationId xmlns:a16="http://schemas.microsoft.com/office/drawing/2014/main" id="{44DE18B5-CE61-459C-A4B7-B0B911CD9C2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02610" y="4171037"/>
            <a:ext cx="322262" cy="3222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</a:rPr>
              <a:t>b</a:t>
            </a:r>
          </a:p>
        </p:txBody>
      </p:sp>
      <p:sp>
        <p:nvSpPr>
          <p:cNvPr id="43" name="Oval 11">
            <a:extLst>
              <a:ext uri="{FF2B5EF4-FFF2-40B4-BE49-F238E27FC236}">
                <a16:creationId xmlns:a16="http://schemas.microsoft.com/office/drawing/2014/main" id="{B1B96F2A-C45D-4D88-BC11-B26339DFD87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37252" y="4647621"/>
            <a:ext cx="322262" cy="322262"/>
          </a:xfrm>
          <a:prstGeom prst="ellipse">
            <a:avLst/>
          </a:prstGeom>
          <a:solidFill>
            <a:srgbClr val="FF43A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</a:rPr>
              <a:t>a</a:t>
            </a:r>
          </a:p>
        </p:txBody>
      </p:sp>
      <p:sp>
        <p:nvSpPr>
          <p:cNvPr id="44" name="AutoShape 15">
            <a:extLst>
              <a:ext uri="{FF2B5EF4-FFF2-40B4-BE49-F238E27FC236}">
                <a16:creationId xmlns:a16="http://schemas.microsoft.com/office/drawing/2014/main" id="{CDDA407F-5ACF-416A-8CFC-1F4D45707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410" y="3714422"/>
            <a:ext cx="426326" cy="341061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</a:rPr>
              <a:t>B</a:t>
            </a:r>
          </a:p>
        </p:txBody>
      </p:sp>
      <p:sp>
        <p:nvSpPr>
          <p:cNvPr id="45" name="AutoShape 18">
            <a:extLst>
              <a:ext uri="{FF2B5EF4-FFF2-40B4-BE49-F238E27FC236}">
                <a16:creationId xmlns:a16="http://schemas.microsoft.com/office/drawing/2014/main" id="{80682B10-F2E5-4E01-A1BA-762A822B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039" y="5133313"/>
            <a:ext cx="426326" cy="341061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298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 animBg="1"/>
      <p:bldP spid="3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A18ED-829B-4CD5-926D-00FD935B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62A40C-0781-4210-9905-CC9D18EC1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45" name="AutoShape 4">
            <a:extLst>
              <a:ext uri="{FF2B5EF4-FFF2-40B4-BE49-F238E27FC236}">
                <a16:creationId xmlns:a16="http://schemas.microsoft.com/office/drawing/2014/main" id="{CCBE466B-6B53-42EE-AFEB-15836F647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36" y="2132856"/>
            <a:ext cx="481125" cy="384900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46" name="AutoShape 14">
            <a:extLst>
              <a:ext uri="{FF2B5EF4-FFF2-40B4-BE49-F238E27FC236}">
                <a16:creationId xmlns:a16="http://schemas.microsoft.com/office/drawing/2014/main" id="{8C517B26-5F01-4DED-96F0-6774BCE5A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855" y="2665843"/>
            <a:ext cx="481125" cy="384900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7" name="AutoShape 15">
            <a:extLst>
              <a:ext uri="{FF2B5EF4-FFF2-40B4-BE49-F238E27FC236}">
                <a16:creationId xmlns:a16="http://schemas.microsoft.com/office/drawing/2014/main" id="{4EBF35D5-1371-43E2-BDC8-9AB663C5D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386" y="3660122"/>
            <a:ext cx="481125" cy="384900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8" name="AutoShape 16">
            <a:extLst>
              <a:ext uri="{FF2B5EF4-FFF2-40B4-BE49-F238E27FC236}">
                <a16:creationId xmlns:a16="http://schemas.microsoft.com/office/drawing/2014/main" id="{DAB533A6-31F7-4C65-B732-B908985C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055" y="5276922"/>
            <a:ext cx="481125" cy="384900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9" name="AutoShape 17">
            <a:extLst>
              <a:ext uri="{FF2B5EF4-FFF2-40B4-BE49-F238E27FC236}">
                <a16:creationId xmlns:a16="http://schemas.microsoft.com/office/drawing/2014/main" id="{DBFD5F83-5CEC-4F47-BFAE-2FEC92597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343" y="5276922"/>
            <a:ext cx="481125" cy="384900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0" name="AutoShape 18">
            <a:extLst>
              <a:ext uri="{FF2B5EF4-FFF2-40B4-BE49-F238E27FC236}">
                <a16:creationId xmlns:a16="http://schemas.microsoft.com/office/drawing/2014/main" id="{904B451A-1341-4CC1-A631-00CA77972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242" y="4724689"/>
            <a:ext cx="481125" cy="384900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1" name="AutoShape 19">
            <a:extLst>
              <a:ext uri="{FF2B5EF4-FFF2-40B4-BE49-F238E27FC236}">
                <a16:creationId xmlns:a16="http://schemas.microsoft.com/office/drawing/2014/main" id="{2BD180FB-CE7C-4872-B214-E275DBEAD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403" y="4196558"/>
            <a:ext cx="481125" cy="384900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52" name="Line 20">
            <a:extLst>
              <a:ext uri="{FF2B5EF4-FFF2-40B4-BE49-F238E27FC236}">
                <a16:creationId xmlns:a16="http://schemas.microsoft.com/office/drawing/2014/main" id="{24CDE3D1-0D5D-4904-ABEB-40D850A004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7725" y="1400464"/>
            <a:ext cx="228600" cy="3048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Line 21">
            <a:extLst>
              <a:ext uri="{FF2B5EF4-FFF2-40B4-BE49-F238E27FC236}">
                <a16:creationId xmlns:a16="http://schemas.microsoft.com/office/drawing/2014/main" id="{C233DC6B-71AF-4496-99AC-11EB8F4469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8240" y="1903168"/>
            <a:ext cx="228600" cy="3048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4" name="Line 22">
            <a:extLst>
              <a:ext uri="{FF2B5EF4-FFF2-40B4-BE49-F238E27FC236}">
                <a16:creationId xmlns:a16="http://schemas.microsoft.com/office/drawing/2014/main" id="{20238465-DF12-457A-ADE2-3442484662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7070" y="2363417"/>
            <a:ext cx="288925" cy="360362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5" name="Line 23">
            <a:extLst>
              <a:ext uri="{FF2B5EF4-FFF2-40B4-BE49-F238E27FC236}">
                <a16:creationId xmlns:a16="http://schemas.microsoft.com/office/drawing/2014/main" id="{9C57539B-F185-4827-BCAD-2F4DB7E56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9030" y="2444445"/>
            <a:ext cx="288925" cy="29686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6" name="Line 24">
            <a:extLst>
              <a:ext uri="{FF2B5EF4-FFF2-40B4-BE49-F238E27FC236}">
                <a16:creationId xmlns:a16="http://schemas.microsoft.com/office/drawing/2014/main" id="{761A35BC-DE7F-4752-996F-3940789838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0148" y="3042835"/>
            <a:ext cx="287569" cy="29947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7" name="Line 25">
            <a:extLst>
              <a:ext uri="{FF2B5EF4-FFF2-40B4-BE49-F238E27FC236}">
                <a16:creationId xmlns:a16="http://schemas.microsoft.com/office/drawing/2014/main" id="{E73FAC69-F3BA-4B35-9F11-685C35AC7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914" y="2996332"/>
            <a:ext cx="360363" cy="287338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8" name="Line 26">
            <a:extLst>
              <a:ext uri="{FF2B5EF4-FFF2-40B4-BE49-F238E27FC236}">
                <a16:creationId xmlns:a16="http://schemas.microsoft.com/office/drawing/2014/main" id="{26AC246E-B29D-4E1F-8E23-79AC25841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283" y="1454104"/>
            <a:ext cx="223837" cy="3048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9" name="Line 27">
            <a:extLst>
              <a:ext uri="{FF2B5EF4-FFF2-40B4-BE49-F238E27FC236}">
                <a16:creationId xmlns:a16="http://schemas.microsoft.com/office/drawing/2014/main" id="{437F436C-0C39-4BDA-958F-8D395820B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8517" y="1874255"/>
            <a:ext cx="335760" cy="347685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0" name="Line 28">
            <a:extLst>
              <a:ext uri="{FF2B5EF4-FFF2-40B4-BE49-F238E27FC236}">
                <a16:creationId xmlns:a16="http://schemas.microsoft.com/office/drawing/2014/main" id="{9CDD4D9A-9B43-4C9F-819E-C59BDFEA8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6490" y="3457547"/>
            <a:ext cx="215900" cy="288925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1" name="Line 29">
            <a:extLst>
              <a:ext uri="{FF2B5EF4-FFF2-40B4-BE49-F238E27FC236}">
                <a16:creationId xmlns:a16="http://schemas.microsoft.com/office/drawing/2014/main" id="{B5DDAA13-03E5-49FC-8AD3-36D240DA40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3823" y="4373558"/>
            <a:ext cx="336550" cy="403225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2" name="Line 30">
            <a:extLst>
              <a:ext uri="{FF2B5EF4-FFF2-40B4-BE49-F238E27FC236}">
                <a16:creationId xmlns:a16="http://schemas.microsoft.com/office/drawing/2014/main" id="{8ECA4709-20AD-4C89-B702-75D3FA6BD1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9101" y="4025323"/>
            <a:ext cx="247741" cy="3048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3" name="Line 31">
            <a:extLst>
              <a:ext uri="{FF2B5EF4-FFF2-40B4-BE49-F238E27FC236}">
                <a16:creationId xmlns:a16="http://schemas.microsoft.com/office/drawing/2014/main" id="{1CD91C57-EA3B-4688-A66D-B0D04290B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4235" y="4025323"/>
            <a:ext cx="258093" cy="220442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4" name="Line 32">
            <a:extLst>
              <a:ext uri="{FF2B5EF4-FFF2-40B4-BE49-F238E27FC236}">
                <a16:creationId xmlns:a16="http://schemas.microsoft.com/office/drawing/2014/main" id="{62EF364F-323F-4725-927A-2271A7002E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8593" y="3343564"/>
            <a:ext cx="304800" cy="3810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5" name="Line 33">
            <a:extLst>
              <a:ext uri="{FF2B5EF4-FFF2-40B4-BE49-F238E27FC236}">
                <a16:creationId xmlns:a16="http://schemas.microsoft.com/office/drawing/2014/main" id="{2127B706-6EBC-466F-94B2-E241D846A0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7219" y="5029319"/>
            <a:ext cx="203200" cy="34448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6" name="Line 34">
            <a:extLst>
              <a:ext uri="{FF2B5EF4-FFF2-40B4-BE49-F238E27FC236}">
                <a16:creationId xmlns:a16="http://schemas.microsoft.com/office/drawing/2014/main" id="{5B6F82ED-B7D9-42E9-BB90-A5DF46157E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8581" y="5045581"/>
            <a:ext cx="263525" cy="33178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7" name="Line 35">
            <a:extLst>
              <a:ext uri="{FF2B5EF4-FFF2-40B4-BE49-F238E27FC236}">
                <a16:creationId xmlns:a16="http://schemas.microsoft.com/office/drawing/2014/main" id="{A4905239-0A45-4771-A8BA-4F2D7C883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2281" y="4343689"/>
            <a:ext cx="315912" cy="403225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68" name="Group 40">
            <a:extLst>
              <a:ext uri="{FF2B5EF4-FFF2-40B4-BE49-F238E27FC236}">
                <a16:creationId xmlns:a16="http://schemas.microsoft.com/office/drawing/2014/main" id="{08670151-3F43-4D36-BF09-5749364EB26E}"/>
              </a:ext>
            </a:extLst>
          </p:cNvPr>
          <p:cNvGrpSpPr>
            <a:grpSpLocks/>
          </p:cNvGrpSpPr>
          <p:nvPr/>
        </p:nvGrpSpPr>
        <p:grpSpPr bwMode="auto">
          <a:xfrm>
            <a:off x="7020136" y="2362489"/>
            <a:ext cx="3064563" cy="1383983"/>
            <a:chOff x="3447" y="1142"/>
            <a:chExt cx="1558" cy="454"/>
          </a:xfrm>
        </p:grpSpPr>
        <p:sp>
          <p:nvSpPr>
            <p:cNvPr id="69" name="AutoShape 41">
              <a:extLst>
                <a:ext uri="{FF2B5EF4-FFF2-40B4-BE49-F238E27FC236}">
                  <a16:creationId xmlns:a16="http://schemas.microsoft.com/office/drawing/2014/main" id="{CA6DDA9D-11CC-41A3-8ED9-6B3D29BBA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1142"/>
              <a:ext cx="1363" cy="454"/>
            </a:xfrm>
            <a:prstGeom prst="wedgeRoundRectCallout">
              <a:avLst>
                <a:gd name="adj1" fmla="val -106360"/>
                <a:gd name="adj2" fmla="val 56625"/>
                <a:gd name="adj3" fmla="val 16667"/>
              </a:avLst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AutoShape 42">
              <a:extLst>
                <a:ext uri="{FF2B5EF4-FFF2-40B4-BE49-F238E27FC236}">
                  <a16:creationId xmlns:a16="http://schemas.microsoft.com/office/drawing/2014/main" id="{F63B9552-A631-4992-9296-1C55AC86B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175"/>
              <a:ext cx="1529" cy="374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 Light" panose="020F0302020204030204"/>
                  <a:ea typeface="宋体" panose="02010600030101010101" pitchFamily="2" charset="-122"/>
                </a:rPr>
                <a:t>a-d-e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 Light" panose="020F0302020204030204"/>
                  <a:ea typeface="宋体" panose="02010600030101010101" pitchFamily="2" charset="-122"/>
                </a:rPr>
                <a:t>Zig-Zag Rotation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1" name="Oval 3">
            <a:extLst>
              <a:ext uri="{FF2B5EF4-FFF2-40B4-BE49-F238E27FC236}">
                <a16:creationId xmlns:a16="http://schemas.microsoft.com/office/drawing/2014/main" id="{061AAD3D-28E7-4C11-AC71-92A5EB37F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200" y="1226294"/>
            <a:ext cx="363685" cy="363685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72" name="Oval 5">
            <a:extLst>
              <a:ext uri="{FF2B5EF4-FFF2-40B4-BE49-F238E27FC236}">
                <a16:creationId xmlns:a16="http://schemas.microsoft.com/office/drawing/2014/main" id="{65D41E0C-5C9F-4DAE-A48A-E1ED07932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5848" y="1596213"/>
            <a:ext cx="363685" cy="363685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73" name="Oval 6">
            <a:extLst>
              <a:ext uri="{FF2B5EF4-FFF2-40B4-BE49-F238E27FC236}">
                <a16:creationId xmlns:a16="http://schemas.microsoft.com/office/drawing/2014/main" id="{B956976B-A1F6-4E8F-85E8-3D17F1353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531" y="2185054"/>
            <a:ext cx="363685" cy="363685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74" name="Oval 7">
            <a:extLst>
              <a:ext uri="{FF2B5EF4-FFF2-40B4-BE49-F238E27FC236}">
                <a16:creationId xmlns:a16="http://schemas.microsoft.com/office/drawing/2014/main" id="{F929B9EE-5F07-4ED1-8CB6-73A4A6233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842" y="2712458"/>
            <a:ext cx="363685" cy="363685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5" name="Oval 8">
            <a:extLst>
              <a:ext uri="{FF2B5EF4-FFF2-40B4-BE49-F238E27FC236}">
                <a16:creationId xmlns:a16="http://schemas.microsoft.com/office/drawing/2014/main" id="{0D9AE0A7-25BE-4052-AF53-7089ABBD5DB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64645" y="3169636"/>
            <a:ext cx="363685" cy="363685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8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6" name="Oval 9">
            <a:extLst>
              <a:ext uri="{FF2B5EF4-FFF2-40B4-BE49-F238E27FC236}">
                <a16:creationId xmlns:a16="http://schemas.microsoft.com/office/drawing/2014/main" id="{02008193-450F-41EF-AEF9-2A981BB3BCF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64107" y="4762518"/>
            <a:ext cx="363685" cy="363685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7" name="Oval 10">
            <a:extLst>
              <a:ext uri="{FF2B5EF4-FFF2-40B4-BE49-F238E27FC236}">
                <a16:creationId xmlns:a16="http://schemas.microsoft.com/office/drawing/2014/main" id="{49E2C1CE-00C9-41D7-9965-AA589F66D79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50413" y="4245765"/>
            <a:ext cx="363685" cy="363685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8" name="Oval 11">
            <a:extLst>
              <a:ext uri="{FF2B5EF4-FFF2-40B4-BE49-F238E27FC236}">
                <a16:creationId xmlns:a16="http://schemas.microsoft.com/office/drawing/2014/main" id="{E5D7CD76-43F3-4791-B6B9-F51F2D7D37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83872" y="3729961"/>
            <a:ext cx="363685" cy="363685"/>
          </a:xfrm>
          <a:prstGeom prst="ellipse">
            <a:avLst/>
          </a:prstGeom>
          <a:solidFill>
            <a:srgbClr val="FF43A1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9" name="AutoShape 13">
            <a:extLst>
              <a:ext uri="{FF2B5EF4-FFF2-40B4-BE49-F238E27FC236}">
                <a16:creationId xmlns:a16="http://schemas.microsoft.com/office/drawing/2014/main" id="{4864D37C-EFE7-491D-A82C-3281EF4C5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760" y="3130031"/>
            <a:ext cx="481125" cy="384900"/>
          </a:xfrm>
          <a:prstGeom prst="triangle">
            <a:avLst>
              <a:gd name="adj" fmla="val 50000"/>
            </a:avLst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80" name="AutoShape 12">
            <a:extLst>
              <a:ext uri="{FF2B5EF4-FFF2-40B4-BE49-F238E27FC236}">
                <a16:creationId xmlns:a16="http://schemas.microsoft.com/office/drawing/2014/main" id="{81D93C3F-39BD-4090-9205-524C5802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235" y="1589979"/>
            <a:ext cx="481125" cy="384900"/>
          </a:xfrm>
          <a:prstGeom prst="triangle">
            <a:avLst>
              <a:gd name="adj" fmla="val 50000"/>
            </a:avLst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81" name="Text Box 39">
            <a:extLst>
              <a:ext uri="{FF2B5EF4-FFF2-40B4-BE49-F238E27FC236}">
                <a16:creationId xmlns:a16="http://schemas.microsoft.com/office/drawing/2014/main" id="{287EFDA3-F19B-418A-A3D7-8538E8EA2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856" y="2659368"/>
            <a:ext cx="2016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spcBef>
                <a:spcPts val="600"/>
              </a:spcBef>
              <a:defRPr sz="2800" b="1">
                <a:solidFill>
                  <a:schemeClr val="tx2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en-US" altLang="zh-CN" dirty="0">
                <a:solidFill>
                  <a:srgbClr val="44546A"/>
                </a:solidFill>
                <a:latin typeface="Calibri Light" panose="020F0302020204030204"/>
              </a:rPr>
              <a:t>(a, e) Zig</a:t>
            </a:r>
            <a:endParaRPr lang="zh-CN" altLang="en-US" dirty="0">
              <a:solidFill>
                <a:srgbClr val="44546A"/>
              </a:solidFill>
              <a:latin typeface="Calibri Light" panose="020F0302020204030204"/>
            </a:endParaRPr>
          </a:p>
        </p:txBody>
      </p:sp>
      <p:sp>
        <p:nvSpPr>
          <p:cNvPr id="82" name="AutoShape 41">
            <a:extLst>
              <a:ext uri="{FF2B5EF4-FFF2-40B4-BE49-F238E27FC236}">
                <a16:creationId xmlns:a16="http://schemas.microsoft.com/office/drawing/2014/main" id="{06AA2ABD-E15C-4F2E-BF76-965A8BCE92C2}"/>
              </a:ext>
            </a:extLst>
          </p:cNvPr>
          <p:cNvSpPr>
            <a:spLocks noChangeArrowheads="1"/>
          </p:cNvSpPr>
          <p:nvPr/>
        </p:nvSpPr>
        <p:spPr bwMode="auto">
          <a:xfrm rot="13401725">
            <a:off x="4997327" y="3320012"/>
            <a:ext cx="719138" cy="287337"/>
          </a:xfrm>
          <a:prstGeom prst="curvedUpArrow">
            <a:avLst>
              <a:gd name="adj1" fmla="val 50055"/>
              <a:gd name="adj2" fmla="val 100111"/>
              <a:gd name="adj3" fmla="val 33333"/>
            </a:avLst>
          </a:prstGeom>
          <a:solidFill>
            <a:srgbClr val="0563C1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宋体" panose="02010600030101010101" pitchFamily="2" charset="-122"/>
            </a:endParaRPr>
          </a:p>
        </p:txBody>
      </p:sp>
      <p:sp>
        <p:nvSpPr>
          <p:cNvPr id="83" name="AutoShape 33">
            <a:extLst>
              <a:ext uri="{FF2B5EF4-FFF2-40B4-BE49-F238E27FC236}">
                <a16:creationId xmlns:a16="http://schemas.microsoft.com/office/drawing/2014/main" id="{C87DEE7E-F0ED-457A-9FA4-1D42F03B55EC}"/>
              </a:ext>
            </a:extLst>
          </p:cNvPr>
          <p:cNvSpPr>
            <a:spLocks noChangeArrowheads="1"/>
          </p:cNvSpPr>
          <p:nvPr/>
        </p:nvSpPr>
        <p:spPr bwMode="auto">
          <a:xfrm rot="3120475" flipH="1" flipV="1">
            <a:off x="4672414" y="2448780"/>
            <a:ext cx="318375" cy="875049"/>
          </a:xfrm>
          <a:prstGeom prst="curvedLeftArrow">
            <a:avLst>
              <a:gd name="adj1" fmla="val 38514"/>
              <a:gd name="adj2" fmla="val 102644"/>
              <a:gd name="adj3" fmla="val 31456"/>
            </a:avLst>
          </a:prstGeom>
          <a:solidFill>
            <a:srgbClr val="0563C1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  <a:scene3d>
            <a:camera prst="orthographicFront">
              <a:rot lat="0" lon="1200000" rev="0"/>
            </a:camera>
            <a:lightRig rig="threePt" dir="t"/>
          </a:scene3d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84" name="Text Box 39">
            <a:extLst>
              <a:ext uri="{FF2B5EF4-FFF2-40B4-BE49-F238E27FC236}">
                <a16:creationId xmlns:a16="http://schemas.microsoft.com/office/drawing/2014/main" id="{A21EC6E1-FE76-4DDA-B5F9-32C2777BE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058" y="3879742"/>
            <a:ext cx="2016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spcBef>
                <a:spcPts val="600"/>
              </a:spcBef>
              <a:defRPr sz="2800" b="1">
                <a:solidFill>
                  <a:schemeClr val="tx2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en-US" altLang="zh-CN" dirty="0">
                <a:solidFill>
                  <a:srgbClr val="44546A"/>
                </a:solidFill>
                <a:latin typeface="Calibri Light" panose="020F0302020204030204"/>
              </a:rPr>
              <a:t>(a, d) Zag</a:t>
            </a:r>
            <a:endParaRPr lang="zh-CN" altLang="en-US" dirty="0">
              <a:solidFill>
                <a:srgbClr val="44546A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686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  <p:bldP spid="8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69D57-27E0-4197-A620-61B41600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B9581F-394F-4467-8476-1EA3F536BB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A441ACC-4A67-4B90-8D30-3368ED795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960" y="2564567"/>
            <a:ext cx="511969" cy="409575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6" name="AutoShape 12">
            <a:extLst>
              <a:ext uri="{FF2B5EF4-FFF2-40B4-BE49-F238E27FC236}">
                <a16:creationId xmlns:a16="http://schemas.microsoft.com/office/drawing/2014/main" id="{23B75158-E913-4531-AAD8-90A55E2C9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81" y="2031983"/>
            <a:ext cx="511969" cy="409575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7" name="AutoShape 13">
            <a:extLst>
              <a:ext uri="{FF2B5EF4-FFF2-40B4-BE49-F238E27FC236}">
                <a16:creationId xmlns:a16="http://schemas.microsoft.com/office/drawing/2014/main" id="{15105D11-FB6E-46E4-8CBD-F1C020DA9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510" y="4254943"/>
            <a:ext cx="511969" cy="409575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8" name="AutoShape 14">
            <a:extLst>
              <a:ext uri="{FF2B5EF4-FFF2-40B4-BE49-F238E27FC236}">
                <a16:creationId xmlns:a16="http://schemas.microsoft.com/office/drawing/2014/main" id="{D865752E-27E7-4DCA-83A6-53BA00E4A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5481" y="3139947"/>
            <a:ext cx="511969" cy="409575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9" name="AutoShape 15">
            <a:extLst>
              <a:ext uri="{FF2B5EF4-FFF2-40B4-BE49-F238E27FC236}">
                <a16:creationId xmlns:a16="http://schemas.microsoft.com/office/drawing/2014/main" id="{2894F15E-E912-49E5-903A-9C56BE00D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508" y="4261308"/>
            <a:ext cx="511969" cy="409575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0" name="AutoShape 16">
            <a:extLst>
              <a:ext uri="{FF2B5EF4-FFF2-40B4-BE49-F238E27FC236}">
                <a16:creationId xmlns:a16="http://schemas.microsoft.com/office/drawing/2014/main" id="{7E188164-89B3-4518-957A-905FCB75A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675" y="5418277"/>
            <a:ext cx="511969" cy="409575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1" name="AutoShape 17">
            <a:extLst>
              <a:ext uri="{FF2B5EF4-FFF2-40B4-BE49-F238E27FC236}">
                <a16:creationId xmlns:a16="http://schemas.microsoft.com/office/drawing/2014/main" id="{05BFC285-377A-492F-8566-79A232011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6517" y="5418277"/>
            <a:ext cx="511969" cy="409575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2" name="AutoShape 18">
            <a:extLst>
              <a:ext uri="{FF2B5EF4-FFF2-40B4-BE49-F238E27FC236}">
                <a16:creationId xmlns:a16="http://schemas.microsoft.com/office/drawing/2014/main" id="{89D035D9-3A95-4B2A-95F8-2CE4F8BA9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299" y="4904007"/>
            <a:ext cx="511969" cy="409575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3" name="AutoShape 19">
            <a:extLst>
              <a:ext uri="{FF2B5EF4-FFF2-40B4-BE49-F238E27FC236}">
                <a16:creationId xmlns:a16="http://schemas.microsoft.com/office/drawing/2014/main" id="{EDF810D3-11B0-43C2-BA55-E860EDEE0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289" y="4257917"/>
            <a:ext cx="511969" cy="409575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42635A0B-5E5A-4BA7-8E16-F61FC77B87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7514" y="1889114"/>
            <a:ext cx="319402" cy="301544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5" name="Line 21">
            <a:extLst>
              <a:ext uri="{FF2B5EF4-FFF2-40B4-BE49-F238E27FC236}">
                <a16:creationId xmlns:a16="http://schemas.microsoft.com/office/drawing/2014/main" id="{0E89AEF4-C139-4CA3-A3C4-5553A2EEE1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5018" y="2258657"/>
            <a:ext cx="614236" cy="466262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6" name="Line 22">
            <a:extLst>
              <a:ext uri="{FF2B5EF4-FFF2-40B4-BE49-F238E27FC236}">
                <a16:creationId xmlns:a16="http://schemas.microsoft.com/office/drawing/2014/main" id="{9C481E4B-814E-407C-BE5E-6D6361077C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5638" y="2936823"/>
            <a:ext cx="328442" cy="275149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7" name="Line 23">
            <a:extLst>
              <a:ext uri="{FF2B5EF4-FFF2-40B4-BE49-F238E27FC236}">
                <a16:creationId xmlns:a16="http://schemas.microsoft.com/office/drawing/2014/main" id="{990C0EA2-0709-4885-8090-5054BDE3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8268" y="2911933"/>
            <a:ext cx="600075" cy="379412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8" name="Line 24">
            <a:extLst>
              <a:ext uri="{FF2B5EF4-FFF2-40B4-BE49-F238E27FC236}">
                <a16:creationId xmlns:a16="http://schemas.microsoft.com/office/drawing/2014/main" id="{B0D81C79-02BB-45E1-B2CC-B04928EAE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6310" y="4022912"/>
            <a:ext cx="301363" cy="312275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9" name="Line 25">
            <a:extLst>
              <a:ext uri="{FF2B5EF4-FFF2-40B4-BE49-F238E27FC236}">
                <a16:creationId xmlns:a16="http://schemas.microsoft.com/office/drawing/2014/main" id="{E8095A6E-1323-43B7-BB6E-313AD0745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5804" y="1869092"/>
            <a:ext cx="291682" cy="256651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0" name="Line 26">
            <a:extLst>
              <a:ext uri="{FF2B5EF4-FFF2-40B4-BE49-F238E27FC236}">
                <a16:creationId xmlns:a16="http://schemas.microsoft.com/office/drawing/2014/main" id="{EB6E1C8D-6C6E-400C-A658-0285B49A6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4977" y="2361811"/>
            <a:ext cx="354660" cy="338474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1" name="Line 27">
            <a:extLst>
              <a:ext uri="{FF2B5EF4-FFF2-40B4-BE49-F238E27FC236}">
                <a16:creationId xmlns:a16="http://schemas.microsoft.com/office/drawing/2014/main" id="{1F3C41BA-8C61-4B46-BB88-82F95433E1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4762" y="3481426"/>
            <a:ext cx="497502" cy="35287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2" name="Line 28">
            <a:extLst>
              <a:ext uri="{FF2B5EF4-FFF2-40B4-BE49-F238E27FC236}">
                <a16:creationId xmlns:a16="http://schemas.microsoft.com/office/drawing/2014/main" id="{4D8B1551-4C0C-4515-AD5B-AC0ACCD98C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8543" y="4516577"/>
            <a:ext cx="330550" cy="431799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3" name="Line 29">
            <a:extLst>
              <a:ext uri="{FF2B5EF4-FFF2-40B4-BE49-F238E27FC236}">
                <a16:creationId xmlns:a16="http://schemas.microsoft.com/office/drawing/2014/main" id="{5694E4DC-4989-45A6-A1B5-E12D8ED1A4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11728" y="4091207"/>
            <a:ext cx="270525" cy="28478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4" name="Line 30">
            <a:extLst>
              <a:ext uri="{FF2B5EF4-FFF2-40B4-BE49-F238E27FC236}">
                <a16:creationId xmlns:a16="http://schemas.microsoft.com/office/drawing/2014/main" id="{36BB86BB-16AC-4A9B-92FB-76A42A5595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3988" y="4045065"/>
            <a:ext cx="228999" cy="24585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5" name="Line 31">
            <a:extLst>
              <a:ext uri="{FF2B5EF4-FFF2-40B4-BE49-F238E27FC236}">
                <a16:creationId xmlns:a16="http://schemas.microsoft.com/office/drawing/2014/main" id="{8D299400-070C-4A10-B5AD-7C571D6420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8432" y="3992227"/>
            <a:ext cx="409797" cy="325261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6" name="Line 32">
            <a:extLst>
              <a:ext uri="{FF2B5EF4-FFF2-40B4-BE49-F238E27FC236}">
                <a16:creationId xmlns:a16="http://schemas.microsoft.com/office/drawing/2014/main" id="{13966D3A-1D99-4932-8195-F9C2AC036B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4081" y="5219839"/>
            <a:ext cx="258762" cy="299244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7" name="Line 33">
            <a:extLst>
              <a:ext uri="{FF2B5EF4-FFF2-40B4-BE49-F238E27FC236}">
                <a16:creationId xmlns:a16="http://schemas.microsoft.com/office/drawing/2014/main" id="{EF345AC2-93F4-411C-95F8-E10EBD03E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8730" y="5199202"/>
            <a:ext cx="263525" cy="331788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8" name="Line 34">
            <a:extLst>
              <a:ext uri="{FF2B5EF4-FFF2-40B4-BE49-F238E27FC236}">
                <a16:creationId xmlns:a16="http://schemas.microsoft.com/office/drawing/2014/main" id="{79549481-C611-4316-A05A-E494B07DF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0234" y="4607142"/>
            <a:ext cx="328565" cy="37132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29" name="Group 36">
            <a:extLst>
              <a:ext uri="{FF2B5EF4-FFF2-40B4-BE49-F238E27FC236}">
                <a16:creationId xmlns:a16="http://schemas.microsoft.com/office/drawing/2014/main" id="{1DDE0AAA-88D4-44F7-BC57-3DC8DAE29C57}"/>
              </a:ext>
            </a:extLst>
          </p:cNvPr>
          <p:cNvGrpSpPr>
            <a:grpSpLocks/>
          </p:cNvGrpSpPr>
          <p:nvPr/>
        </p:nvGrpSpPr>
        <p:grpSpPr bwMode="auto">
          <a:xfrm>
            <a:off x="7320643" y="1721308"/>
            <a:ext cx="4005634" cy="1264379"/>
            <a:chOff x="3362" y="1162"/>
            <a:chExt cx="1803" cy="649"/>
          </a:xfrm>
        </p:grpSpPr>
        <p:sp>
          <p:nvSpPr>
            <p:cNvPr id="30" name="AutoShape 37">
              <a:extLst>
                <a:ext uri="{FF2B5EF4-FFF2-40B4-BE49-F238E27FC236}">
                  <a16:creationId xmlns:a16="http://schemas.microsoft.com/office/drawing/2014/main" id="{17FF83DD-766D-4CCB-A05F-5511DA7F5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162"/>
              <a:ext cx="1579" cy="649"/>
            </a:xfrm>
            <a:prstGeom prst="wedgeRoundRectCallout">
              <a:avLst>
                <a:gd name="adj1" fmla="val -110775"/>
                <a:gd name="adj2" fmla="val 76102"/>
                <a:gd name="adj3" fmla="val 16667"/>
              </a:avLst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AutoShape 38">
              <a:extLst>
                <a:ext uri="{FF2B5EF4-FFF2-40B4-BE49-F238E27FC236}">
                  <a16:creationId xmlns:a16="http://schemas.microsoft.com/office/drawing/2014/main" id="{CDC0CE87-B2F6-4963-998C-40B103F4B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1224"/>
              <a:ext cx="1803" cy="586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</a:rPr>
                <a:t>  (a-f-g)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</a:rPr>
                <a:t>  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</a:rPr>
                <a:t>Zig-Zag Rotation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Text Box 39">
            <a:extLst>
              <a:ext uri="{FF2B5EF4-FFF2-40B4-BE49-F238E27FC236}">
                <a16:creationId xmlns:a16="http://schemas.microsoft.com/office/drawing/2014/main" id="{54D2D683-994B-4911-BFF1-6C6EA3D4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2568" y="1891368"/>
            <a:ext cx="2016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spcBef>
                <a:spcPts val="600"/>
              </a:spcBef>
              <a:defRPr sz="2800" b="1">
                <a:solidFill>
                  <a:schemeClr val="tx2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en-US" altLang="zh-CN" dirty="0">
                <a:solidFill>
                  <a:srgbClr val="44546A"/>
                </a:solidFill>
                <a:latin typeface="Calibri Light" panose="020F0302020204030204"/>
              </a:rPr>
              <a:t>(a, g) Zig</a:t>
            </a:r>
            <a:endParaRPr lang="zh-CN" altLang="en-US" dirty="0">
              <a:solidFill>
                <a:srgbClr val="44546A"/>
              </a:solidFill>
              <a:latin typeface="Calibri Light" panose="020F0302020204030204"/>
            </a:endParaRPr>
          </a:p>
        </p:txBody>
      </p:sp>
      <p:sp>
        <p:nvSpPr>
          <p:cNvPr id="33" name="Line 40">
            <a:extLst>
              <a:ext uri="{FF2B5EF4-FFF2-40B4-BE49-F238E27FC236}">
                <a16:creationId xmlns:a16="http://schemas.microsoft.com/office/drawing/2014/main" id="{0D978E5A-8EA1-4389-83BA-A714769D0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5877" y="3454909"/>
            <a:ext cx="521144" cy="39441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108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34" name="AutoShape 41">
            <a:extLst>
              <a:ext uri="{FF2B5EF4-FFF2-40B4-BE49-F238E27FC236}">
                <a16:creationId xmlns:a16="http://schemas.microsoft.com/office/drawing/2014/main" id="{C550F746-2C26-4912-B63F-82A1865ACF49}"/>
              </a:ext>
            </a:extLst>
          </p:cNvPr>
          <p:cNvSpPr>
            <a:spLocks noChangeArrowheads="1"/>
          </p:cNvSpPr>
          <p:nvPr/>
        </p:nvSpPr>
        <p:spPr bwMode="auto">
          <a:xfrm rot="13401725">
            <a:off x="5016330" y="2655807"/>
            <a:ext cx="719138" cy="287337"/>
          </a:xfrm>
          <a:prstGeom prst="curvedUpArrow">
            <a:avLst>
              <a:gd name="adj1" fmla="val 50055"/>
              <a:gd name="adj2" fmla="val 100111"/>
              <a:gd name="adj3" fmla="val 33333"/>
            </a:avLst>
          </a:prstGeom>
          <a:solidFill>
            <a:srgbClr val="0563C1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宋体" panose="02010600030101010101" pitchFamily="2" charset="-122"/>
            </a:endParaRP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E718FA80-0005-45FE-B4C9-ED13A7B23F7D}"/>
              </a:ext>
            </a:extLst>
          </p:cNvPr>
          <p:cNvSpPr>
            <a:spLocks noChangeArrowheads="1"/>
          </p:cNvSpPr>
          <p:nvPr/>
        </p:nvSpPr>
        <p:spPr bwMode="auto">
          <a:xfrm rot="3120475" flipH="1" flipV="1">
            <a:off x="4702784" y="1744772"/>
            <a:ext cx="318375" cy="875049"/>
          </a:xfrm>
          <a:prstGeom prst="curvedLeftArrow">
            <a:avLst>
              <a:gd name="adj1" fmla="val 38514"/>
              <a:gd name="adj2" fmla="val 102644"/>
              <a:gd name="adj3" fmla="val 31456"/>
            </a:avLst>
          </a:prstGeom>
          <a:solidFill>
            <a:srgbClr val="0563C1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  <a:scene3d>
            <a:camera prst="orthographicFront">
              <a:rot lat="0" lon="1200000" rev="0"/>
            </a:camera>
            <a:lightRig rig="threePt" dir="t"/>
          </a:scene3d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6" name="Text Box 39">
            <a:extLst>
              <a:ext uri="{FF2B5EF4-FFF2-40B4-BE49-F238E27FC236}">
                <a16:creationId xmlns:a16="http://schemas.microsoft.com/office/drawing/2014/main" id="{CD9C8F9A-BF8D-410E-8AEA-E1EDBAD7A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693" y="3145295"/>
            <a:ext cx="2016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spcBef>
                <a:spcPts val="600"/>
              </a:spcBef>
              <a:defRPr sz="2800" b="1">
                <a:solidFill>
                  <a:schemeClr val="tx2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en-US" altLang="zh-CN" dirty="0">
                <a:solidFill>
                  <a:srgbClr val="44546A"/>
                </a:solidFill>
                <a:latin typeface="Calibri Light" panose="020F0302020204030204"/>
              </a:rPr>
              <a:t>(a, f) Zag</a:t>
            </a:r>
            <a:endParaRPr lang="zh-CN" altLang="en-US" dirty="0">
              <a:solidFill>
                <a:srgbClr val="44546A"/>
              </a:solidFill>
              <a:latin typeface="Calibri Light" panose="020F0302020204030204"/>
            </a:endParaRP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3B894625-7276-4648-BC05-A7F0F3352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356" y="1567591"/>
            <a:ext cx="387000" cy="387000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38" name="Oval 5">
            <a:extLst>
              <a:ext uri="{FF2B5EF4-FFF2-40B4-BE49-F238E27FC236}">
                <a16:creationId xmlns:a16="http://schemas.microsoft.com/office/drawing/2014/main" id="{F6925B9B-641D-4E6E-A074-C27FF56BB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223" y="2043182"/>
            <a:ext cx="387000" cy="387000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39" name="Oval 6">
            <a:extLst>
              <a:ext uri="{FF2B5EF4-FFF2-40B4-BE49-F238E27FC236}">
                <a16:creationId xmlns:a16="http://schemas.microsoft.com/office/drawing/2014/main" id="{8ECF4818-F73C-412A-9B68-0175C7AC9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2382" y="2637497"/>
            <a:ext cx="387000" cy="387000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6EE2D1C9-55DD-45ED-81F8-B05669841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480" y="3761528"/>
            <a:ext cx="387000" cy="387000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024340BA-CD10-4872-8791-FD03F95F8D1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96992" y="3769917"/>
            <a:ext cx="387000" cy="387000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8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ED3059AE-20A8-43D4-9857-80223DF54B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79368" y="4900214"/>
            <a:ext cx="387000" cy="387000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3" name="Oval 10">
            <a:extLst>
              <a:ext uri="{FF2B5EF4-FFF2-40B4-BE49-F238E27FC236}">
                <a16:creationId xmlns:a16="http://schemas.microsoft.com/office/drawing/2014/main" id="{A7B6EB41-12B0-4368-9F01-D9D62A4CFCD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885593" y="4323077"/>
            <a:ext cx="387000" cy="387000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4" name="Oval 11">
            <a:extLst>
              <a:ext uri="{FF2B5EF4-FFF2-40B4-BE49-F238E27FC236}">
                <a16:creationId xmlns:a16="http://schemas.microsoft.com/office/drawing/2014/main" id="{E88E8545-AFF4-41CB-B4DF-473E977B5AE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87391" y="3168771"/>
            <a:ext cx="387000" cy="387000"/>
          </a:xfrm>
          <a:prstGeom prst="ellipse">
            <a:avLst/>
          </a:prstGeom>
          <a:solidFill>
            <a:srgbClr val="FF43A1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3295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BC44C-FC0C-4525-902F-A1451685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EC8D80-31C8-4816-BDC1-BEF1EDD06D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0055DD3-9DBA-40C6-8D85-B0524D702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905" y="3615054"/>
            <a:ext cx="502874" cy="402299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6" name="AutoShape 12">
            <a:extLst>
              <a:ext uri="{FF2B5EF4-FFF2-40B4-BE49-F238E27FC236}">
                <a16:creationId xmlns:a16="http://schemas.microsoft.com/office/drawing/2014/main" id="{0FCACAD7-1D03-40C0-A8E0-EF38F4361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168" y="2492896"/>
            <a:ext cx="512089" cy="409672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7" name="AutoShape 13">
            <a:extLst>
              <a:ext uri="{FF2B5EF4-FFF2-40B4-BE49-F238E27FC236}">
                <a16:creationId xmlns:a16="http://schemas.microsoft.com/office/drawing/2014/main" id="{E8C4F08B-0BD2-4414-B093-F3B6A6053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765" y="4154592"/>
            <a:ext cx="502874" cy="402299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8" name="AutoShape 14">
            <a:extLst>
              <a:ext uri="{FF2B5EF4-FFF2-40B4-BE49-F238E27FC236}">
                <a16:creationId xmlns:a16="http://schemas.microsoft.com/office/drawing/2014/main" id="{B41239D6-2052-4D82-BC53-2B4C05E8A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206" y="3574340"/>
            <a:ext cx="502874" cy="402299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9" name="AutoShape 16">
            <a:extLst>
              <a:ext uri="{FF2B5EF4-FFF2-40B4-BE49-F238E27FC236}">
                <a16:creationId xmlns:a16="http://schemas.microsoft.com/office/drawing/2014/main" id="{55705E39-DBAA-4D34-8CB1-B34F4437B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631" y="5415475"/>
            <a:ext cx="502874" cy="402299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0" name="AutoShape 17">
            <a:extLst>
              <a:ext uri="{FF2B5EF4-FFF2-40B4-BE49-F238E27FC236}">
                <a16:creationId xmlns:a16="http://schemas.microsoft.com/office/drawing/2014/main" id="{8C9D9FF1-F234-48A7-8BFB-73DA5419C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843" y="5413328"/>
            <a:ext cx="502874" cy="402299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1" name="AutoShape 18">
            <a:extLst>
              <a:ext uri="{FF2B5EF4-FFF2-40B4-BE49-F238E27FC236}">
                <a16:creationId xmlns:a16="http://schemas.microsoft.com/office/drawing/2014/main" id="{1E5A09F1-89E3-42F5-B457-23766F2EB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886" y="4853501"/>
            <a:ext cx="502874" cy="402299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2" name="AutoShape 19">
            <a:extLst>
              <a:ext uri="{FF2B5EF4-FFF2-40B4-BE49-F238E27FC236}">
                <a16:creationId xmlns:a16="http://schemas.microsoft.com/office/drawing/2014/main" id="{15DF57DD-2BF8-446A-B2C1-F273B79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4033" y="4154592"/>
            <a:ext cx="502874" cy="402299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6943B722-02FA-4E7D-809E-288CBE35B6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0305" y="1955752"/>
            <a:ext cx="1079500" cy="6477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5668CECE-6A8E-46E9-8C11-90E12AC16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2167" y="3303539"/>
            <a:ext cx="288925" cy="36036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id="{EB6FCDD6-BC4A-40EB-B9D5-BD3B18A5C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1905" y="2746327"/>
            <a:ext cx="1008062" cy="360362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6" name="Line 23">
            <a:extLst>
              <a:ext uri="{FF2B5EF4-FFF2-40B4-BE49-F238E27FC236}">
                <a16:creationId xmlns:a16="http://schemas.microsoft.com/office/drawing/2014/main" id="{C5358F6B-1F5B-4AFC-9E05-831413D17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592" y="3945841"/>
            <a:ext cx="336043" cy="31028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7" name="Line 24">
            <a:extLst>
              <a:ext uri="{FF2B5EF4-FFF2-40B4-BE49-F238E27FC236}">
                <a16:creationId xmlns:a16="http://schemas.microsoft.com/office/drawing/2014/main" id="{269054A3-5600-47B4-BF4E-27574662D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5435" y="2020127"/>
            <a:ext cx="942064" cy="583325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8" name="Line 25">
            <a:extLst>
              <a:ext uri="{FF2B5EF4-FFF2-40B4-BE49-F238E27FC236}">
                <a16:creationId xmlns:a16="http://schemas.microsoft.com/office/drawing/2014/main" id="{F2E8C44F-CB18-4063-8A0C-D8F0507E7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5717" y="3419836"/>
            <a:ext cx="288702" cy="292235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9" name="Line 26">
            <a:extLst>
              <a:ext uri="{FF2B5EF4-FFF2-40B4-BE49-F238E27FC236}">
                <a16:creationId xmlns:a16="http://schemas.microsoft.com/office/drawing/2014/main" id="{8AA455FE-B7AD-4B2D-9941-186B2B62BC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1904" y="3349575"/>
            <a:ext cx="413049" cy="426775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0" name="Line 27">
            <a:extLst>
              <a:ext uri="{FF2B5EF4-FFF2-40B4-BE49-F238E27FC236}">
                <a16:creationId xmlns:a16="http://schemas.microsoft.com/office/drawing/2014/main" id="{5AA20822-B3A0-4AA2-A4F5-8771FEB2E4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3992" y="4557652"/>
            <a:ext cx="227088" cy="367388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1" name="Line 28">
            <a:extLst>
              <a:ext uri="{FF2B5EF4-FFF2-40B4-BE49-F238E27FC236}">
                <a16:creationId xmlns:a16="http://schemas.microsoft.com/office/drawing/2014/main" id="{BBF4C71D-12DE-4481-A45B-7D1F8D3CE5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68166" y="3971877"/>
            <a:ext cx="242913" cy="314112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54967B41-A2E3-4CF6-BDB7-BEB3B93D1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4153" y="3967975"/>
            <a:ext cx="198437" cy="3048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3" name="Line 30">
            <a:extLst>
              <a:ext uri="{FF2B5EF4-FFF2-40B4-BE49-F238E27FC236}">
                <a16:creationId xmlns:a16="http://schemas.microsoft.com/office/drawing/2014/main" id="{989FA8FC-3C6C-488E-9EF2-AE5C76C01C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3342" y="3924252"/>
            <a:ext cx="304800" cy="3810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4" name="Line 31">
            <a:extLst>
              <a:ext uri="{FF2B5EF4-FFF2-40B4-BE49-F238E27FC236}">
                <a16:creationId xmlns:a16="http://schemas.microsoft.com/office/drawing/2014/main" id="{BC0B289E-C2E9-4E54-A822-98086B73CF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52929" y="5206951"/>
            <a:ext cx="213575" cy="295095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5" name="Line 32">
            <a:extLst>
              <a:ext uri="{FF2B5EF4-FFF2-40B4-BE49-F238E27FC236}">
                <a16:creationId xmlns:a16="http://schemas.microsoft.com/office/drawing/2014/main" id="{F0B34DAE-58CA-42C5-915F-7B1833A90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088" y="5215401"/>
            <a:ext cx="250129" cy="2921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6" name="Line 33">
            <a:extLst>
              <a:ext uri="{FF2B5EF4-FFF2-40B4-BE49-F238E27FC236}">
                <a16:creationId xmlns:a16="http://schemas.microsoft.com/office/drawing/2014/main" id="{6FB9E3EF-C622-4C59-98A2-EA6C81FB3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6736" y="4525090"/>
            <a:ext cx="378634" cy="442422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7" name="AutoShape 37">
            <a:extLst>
              <a:ext uri="{FF2B5EF4-FFF2-40B4-BE49-F238E27FC236}">
                <a16:creationId xmlns:a16="http://schemas.microsoft.com/office/drawing/2014/main" id="{C1D6033C-3975-49B2-B461-B211B9F8D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381" y="1973400"/>
            <a:ext cx="2311846" cy="489426"/>
          </a:xfrm>
          <a:prstGeom prst="wedgeRoundRectCallout">
            <a:avLst>
              <a:gd name="adj1" fmla="val 88980"/>
              <a:gd name="adj2" fmla="val 35532"/>
              <a:gd name="adj3" fmla="val 16667"/>
            </a:avLst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olid"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rPr>
              <a:t>Single Rotation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Text Box 39">
            <a:extLst>
              <a:ext uri="{FF2B5EF4-FFF2-40B4-BE49-F238E27FC236}">
                <a16:creationId xmlns:a16="http://schemas.microsoft.com/office/drawing/2014/main" id="{C46EA65E-DAFB-4E73-868F-26EB91266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067" y="1416769"/>
            <a:ext cx="2016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(a, h) Zig</a:t>
            </a:r>
            <a:endParaRPr lang="zh-CN" altLang="en-US" sz="2400" b="1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9" name="Line 40">
            <a:extLst>
              <a:ext uri="{FF2B5EF4-FFF2-40B4-BE49-F238E27FC236}">
                <a16:creationId xmlns:a16="http://schemas.microsoft.com/office/drawing/2014/main" id="{6FAD807D-8327-4ECE-AD87-4A4E1FB77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867" y="2746327"/>
            <a:ext cx="1152525" cy="4333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108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30" name="Line 41">
            <a:extLst>
              <a:ext uri="{FF2B5EF4-FFF2-40B4-BE49-F238E27FC236}">
                <a16:creationId xmlns:a16="http://schemas.microsoft.com/office/drawing/2014/main" id="{F6505E8C-5379-44C3-B5C0-A1C3200416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083" y="3450684"/>
            <a:ext cx="240659" cy="28150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10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1" name="AutoShape 33">
            <a:extLst>
              <a:ext uri="{FF2B5EF4-FFF2-40B4-BE49-F238E27FC236}">
                <a16:creationId xmlns:a16="http://schemas.microsoft.com/office/drawing/2014/main" id="{A5A04F73-305F-4AFD-A2EC-DDEA50490B87}"/>
              </a:ext>
            </a:extLst>
          </p:cNvPr>
          <p:cNvSpPr>
            <a:spLocks noChangeArrowheads="1"/>
          </p:cNvSpPr>
          <p:nvPr/>
        </p:nvSpPr>
        <p:spPr bwMode="auto">
          <a:xfrm rot="3645671" flipH="1" flipV="1">
            <a:off x="5844774" y="1454728"/>
            <a:ext cx="400551" cy="1053579"/>
          </a:xfrm>
          <a:prstGeom prst="curvedLeftArrow">
            <a:avLst>
              <a:gd name="adj1" fmla="val 38514"/>
              <a:gd name="adj2" fmla="val 102644"/>
              <a:gd name="adj3" fmla="val 31456"/>
            </a:avLst>
          </a:prstGeom>
          <a:solidFill>
            <a:srgbClr val="0563C1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  <a:scene3d>
            <a:camera prst="orthographicFront">
              <a:rot lat="0" lon="1200000" rev="0"/>
            </a:camera>
            <a:lightRig rig="threePt" dir="t"/>
          </a:scene3d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E9502C0D-626B-4D26-AED0-D6FB122A0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573" y="1744247"/>
            <a:ext cx="343562" cy="343562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53176636-D9BA-412A-BFE7-E6281CB1C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010" y="3100354"/>
            <a:ext cx="380125" cy="380125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34" name="Oval 6">
            <a:extLst>
              <a:ext uri="{FF2B5EF4-FFF2-40B4-BE49-F238E27FC236}">
                <a16:creationId xmlns:a16="http://schemas.microsoft.com/office/drawing/2014/main" id="{CA3B0C20-CE9F-42F2-9E94-8086FA814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155" y="3046314"/>
            <a:ext cx="380125" cy="380125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35" name="Oval 7">
            <a:extLst>
              <a:ext uri="{FF2B5EF4-FFF2-40B4-BE49-F238E27FC236}">
                <a16:creationId xmlns:a16="http://schemas.microsoft.com/office/drawing/2014/main" id="{FAE5F178-F119-4428-ABD0-669037738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885" y="3663340"/>
            <a:ext cx="380125" cy="380125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8D6D5F58-97C2-4807-BB88-4786D36DCD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76017" y="3679727"/>
            <a:ext cx="380125" cy="380125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6E589989-2C78-4193-85D1-2A1C2C9FD50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91942" y="4875675"/>
            <a:ext cx="380125" cy="380125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8" name="Oval 10">
            <a:extLst>
              <a:ext uri="{FF2B5EF4-FFF2-40B4-BE49-F238E27FC236}">
                <a16:creationId xmlns:a16="http://schemas.microsoft.com/office/drawing/2014/main" id="{2C2AAF7A-1443-4350-A971-87B749D04B2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01580" y="4226892"/>
            <a:ext cx="380125" cy="380125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9" name="Oval 11">
            <a:extLst>
              <a:ext uri="{FF2B5EF4-FFF2-40B4-BE49-F238E27FC236}">
                <a16:creationId xmlns:a16="http://schemas.microsoft.com/office/drawing/2014/main" id="{FBF07477-5EB6-4730-AC66-630B79C8BD3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17417" y="2520902"/>
            <a:ext cx="370550" cy="370550"/>
          </a:xfrm>
          <a:prstGeom prst="ellipse">
            <a:avLst/>
          </a:prstGeom>
          <a:solidFill>
            <a:srgbClr val="FF43A1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0" name="AutoShape 15">
            <a:extLst>
              <a:ext uri="{FF2B5EF4-FFF2-40B4-BE49-F238E27FC236}">
                <a16:creationId xmlns:a16="http://schemas.microsoft.com/office/drawing/2014/main" id="{711FFFBD-3FE6-44C0-B846-60F8A0605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068" y="4207753"/>
            <a:ext cx="502874" cy="402299"/>
          </a:xfrm>
          <a:prstGeom prst="triangle">
            <a:avLst>
              <a:gd name="adj" fmla="val 50000"/>
            </a:avLst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415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F8825-6C17-4446-B036-5AF845A8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FD1959-01ED-4B83-A257-E437CF0A4F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0FD49E7-7BE5-4A24-A087-A615AA8E6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329" y="3610529"/>
            <a:ext cx="503444" cy="402755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6" name="AutoShape 12">
            <a:extLst>
              <a:ext uri="{FF2B5EF4-FFF2-40B4-BE49-F238E27FC236}">
                <a16:creationId xmlns:a16="http://schemas.microsoft.com/office/drawing/2014/main" id="{87493AAE-F5CE-4B0F-87E3-CB2CBEFFC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384" y="2884028"/>
            <a:ext cx="503444" cy="402755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7" name="AutoShape 13">
            <a:extLst>
              <a:ext uri="{FF2B5EF4-FFF2-40B4-BE49-F238E27FC236}">
                <a16:creationId xmlns:a16="http://schemas.microsoft.com/office/drawing/2014/main" id="{5F1B958B-3E61-492B-97DC-D0A700E5F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812" y="4179790"/>
            <a:ext cx="503444" cy="402755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8" name="AutoShape 14">
            <a:extLst>
              <a:ext uri="{FF2B5EF4-FFF2-40B4-BE49-F238E27FC236}">
                <a16:creationId xmlns:a16="http://schemas.microsoft.com/office/drawing/2014/main" id="{C727E2D8-7A87-4157-9365-72697574B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830" y="2925173"/>
            <a:ext cx="503444" cy="402755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9" name="AutoShape 16">
            <a:extLst>
              <a:ext uri="{FF2B5EF4-FFF2-40B4-BE49-F238E27FC236}">
                <a16:creationId xmlns:a16="http://schemas.microsoft.com/office/drawing/2014/main" id="{3D51A9CA-1B67-429C-BB8C-1EBD7A54B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740" y="4742625"/>
            <a:ext cx="503444" cy="402755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0" name="AutoShape 17">
            <a:extLst>
              <a:ext uri="{FF2B5EF4-FFF2-40B4-BE49-F238E27FC236}">
                <a16:creationId xmlns:a16="http://schemas.microsoft.com/office/drawing/2014/main" id="{CF3B7DF4-2815-4479-8C7F-25EBCB367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077" y="4744213"/>
            <a:ext cx="503444" cy="402755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1" name="AutoShape 19">
            <a:extLst>
              <a:ext uri="{FF2B5EF4-FFF2-40B4-BE49-F238E27FC236}">
                <a16:creationId xmlns:a16="http://schemas.microsoft.com/office/drawing/2014/main" id="{8DB6171A-DEFF-4B02-A7B4-86650111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864" y="4201287"/>
            <a:ext cx="503444" cy="402755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697E9DC2-D6A2-4116-9AA6-17D69E84FE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79976" y="2033153"/>
            <a:ext cx="1593774" cy="442316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99ECFA1D-FF7B-41DE-A9EB-9EDDF0CC8A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8378" y="2703847"/>
            <a:ext cx="332804" cy="284254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4" name="Line 22">
            <a:extLst>
              <a:ext uri="{FF2B5EF4-FFF2-40B4-BE49-F238E27FC236}">
                <a16:creationId xmlns:a16="http://schemas.microsoft.com/office/drawing/2014/main" id="{8AB95A44-0924-42CF-BCC4-F11E987314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5460" y="2057019"/>
            <a:ext cx="1479014" cy="405071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5" name="Line 23">
            <a:extLst>
              <a:ext uri="{FF2B5EF4-FFF2-40B4-BE49-F238E27FC236}">
                <a16:creationId xmlns:a16="http://schemas.microsoft.com/office/drawing/2014/main" id="{C46C1786-9102-47D5-8BCC-A64730447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7665" y="3942217"/>
            <a:ext cx="241760" cy="32764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57352568-45AB-4074-BE29-F9CF87C23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3164" y="2627854"/>
            <a:ext cx="334743" cy="335184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AECEAFF8-A71F-423C-BEDE-8282EA43E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0174" y="3259541"/>
            <a:ext cx="353576" cy="453085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8" name="Line 26">
            <a:extLst>
              <a:ext uri="{FF2B5EF4-FFF2-40B4-BE49-F238E27FC236}">
                <a16:creationId xmlns:a16="http://schemas.microsoft.com/office/drawing/2014/main" id="{6A691CD5-862A-435A-8C24-A1F5A365B7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09454" y="2745839"/>
            <a:ext cx="310223" cy="302741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9" name="Line 27">
            <a:extLst>
              <a:ext uri="{FF2B5EF4-FFF2-40B4-BE49-F238E27FC236}">
                <a16:creationId xmlns:a16="http://schemas.microsoft.com/office/drawing/2014/main" id="{74E7C024-6CF6-4450-8B03-E6D94C8B90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1388" y="3917242"/>
            <a:ext cx="349780" cy="407262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0" name="Line 28">
            <a:extLst>
              <a:ext uri="{FF2B5EF4-FFF2-40B4-BE49-F238E27FC236}">
                <a16:creationId xmlns:a16="http://schemas.microsoft.com/office/drawing/2014/main" id="{BAE0C3AA-40CF-4503-84E2-9269B11046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76302" y="3252782"/>
            <a:ext cx="285599" cy="354546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1" name="Line 29">
            <a:extLst>
              <a:ext uri="{FF2B5EF4-FFF2-40B4-BE49-F238E27FC236}">
                <a16:creationId xmlns:a16="http://schemas.microsoft.com/office/drawing/2014/main" id="{388359E6-2850-423C-AB63-F52596F730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7031" y="3989703"/>
            <a:ext cx="170398" cy="28015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2" name="Line 30">
            <a:extLst>
              <a:ext uri="{FF2B5EF4-FFF2-40B4-BE49-F238E27FC236}">
                <a16:creationId xmlns:a16="http://schemas.microsoft.com/office/drawing/2014/main" id="{F1942BA0-5085-4C97-B4F1-AE0C6C4CBE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53419" y="3290842"/>
            <a:ext cx="304800" cy="3810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3" name="Line 31">
            <a:extLst>
              <a:ext uri="{FF2B5EF4-FFF2-40B4-BE49-F238E27FC236}">
                <a16:creationId xmlns:a16="http://schemas.microsoft.com/office/drawing/2014/main" id="{C4662182-1AE5-4FA4-938A-944F46D934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4630" y="4563836"/>
            <a:ext cx="175048" cy="232765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4" name="Line 32">
            <a:extLst>
              <a:ext uri="{FF2B5EF4-FFF2-40B4-BE49-F238E27FC236}">
                <a16:creationId xmlns:a16="http://schemas.microsoft.com/office/drawing/2014/main" id="{9E1EA363-6077-4580-BD2B-B4538F114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224" y="4464813"/>
            <a:ext cx="263525" cy="331788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5" name="Line 33">
            <a:extLst>
              <a:ext uri="{FF2B5EF4-FFF2-40B4-BE49-F238E27FC236}">
                <a16:creationId xmlns:a16="http://schemas.microsoft.com/office/drawing/2014/main" id="{71F91684-F233-42AE-943D-8E0944EE2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2685" y="3955243"/>
            <a:ext cx="300973" cy="327643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tIns="10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6" name="Line 41">
            <a:extLst>
              <a:ext uri="{FF2B5EF4-FFF2-40B4-BE49-F238E27FC236}">
                <a16:creationId xmlns:a16="http://schemas.microsoft.com/office/drawing/2014/main" id="{D3046F01-D40C-4AB4-BE4F-076F1EE5D3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3831" y="3255137"/>
            <a:ext cx="345594" cy="404556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10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7" name="Line 42">
            <a:extLst>
              <a:ext uri="{FF2B5EF4-FFF2-40B4-BE49-F238E27FC236}">
                <a16:creationId xmlns:a16="http://schemas.microsoft.com/office/drawing/2014/main" id="{01B11240-3534-4CCE-9B94-1F83EE0A85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43585" y="2586811"/>
            <a:ext cx="391305" cy="401289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10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A112F7A5-6228-4E2C-95B3-420B1EE60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93" y="2349925"/>
            <a:ext cx="380556" cy="380556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95A7D06A-138B-4418-B31D-44942FBEA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700" y="2933107"/>
            <a:ext cx="380556" cy="380556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30" name="Oval 6">
            <a:extLst>
              <a:ext uri="{FF2B5EF4-FFF2-40B4-BE49-F238E27FC236}">
                <a16:creationId xmlns:a16="http://schemas.microsoft.com/office/drawing/2014/main" id="{69A69B1F-35B6-4345-9C21-466738E0D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012" y="2437576"/>
            <a:ext cx="380556" cy="380556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CD700E37-F6B6-491A-916C-0C2B2B9E0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984" y="3632728"/>
            <a:ext cx="380556" cy="380556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2" name="Oval 8">
            <a:extLst>
              <a:ext uri="{FF2B5EF4-FFF2-40B4-BE49-F238E27FC236}">
                <a16:creationId xmlns:a16="http://schemas.microsoft.com/office/drawing/2014/main" id="{892E9684-7F3B-4F3A-BC83-08DA2061B29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99006" y="2947372"/>
            <a:ext cx="380556" cy="380556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3" name="Oval 9">
            <a:extLst>
              <a:ext uri="{FF2B5EF4-FFF2-40B4-BE49-F238E27FC236}">
                <a16:creationId xmlns:a16="http://schemas.microsoft.com/office/drawing/2014/main" id="{BB0E8641-16ED-4441-8E30-E1390317415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84962" y="4248913"/>
            <a:ext cx="380556" cy="380556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4" name="Oval 10">
            <a:extLst>
              <a:ext uri="{FF2B5EF4-FFF2-40B4-BE49-F238E27FC236}">
                <a16:creationId xmlns:a16="http://schemas.microsoft.com/office/drawing/2014/main" id="{A4E540C1-4EC3-4241-85A4-55A44C9C12C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966500" y="3598365"/>
            <a:ext cx="380556" cy="380556"/>
          </a:xfrm>
          <a:prstGeom prst="ellipse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5F17E7BE-B5DC-4AA9-AF63-50F61A27236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60350" y="1772884"/>
            <a:ext cx="380556" cy="380556"/>
          </a:xfrm>
          <a:prstGeom prst="ellipse">
            <a:avLst/>
          </a:prstGeom>
          <a:solidFill>
            <a:srgbClr val="FF43A1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6" name="AutoShape 18">
            <a:extLst>
              <a:ext uri="{FF2B5EF4-FFF2-40B4-BE49-F238E27FC236}">
                <a16:creationId xmlns:a16="http://schemas.microsoft.com/office/drawing/2014/main" id="{840CF477-3164-4825-8E8B-0DA60A8D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671" y="4200726"/>
            <a:ext cx="503444" cy="402755"/>
          </a:xfrm>
          <a:prstGeom prst="triangle">
            <a:avLst>
              <a:gd name="adj" fmla="val 50000"/>
            </a:avLst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7" name="AutoShape 15">
            <a:extLst>
              <a:ext uri="{FF2B5EF4-FFF2-40B4-BE49-F238E27FC236}">
                <a16:creationId xmlns:a16="http://schemas.microsoft.com/office/drawing/2014/main" id="{545BED1D-5682-416C-B28B-E23C898CD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586" y="3574591"/>
            <a:ext cx="503444" cy="402755"/>
          </a:xfrm>
          <a:prstGeom prst="triangle">
            <a:avLst>
              <a:gd name="adj" fmla="val 50000"/>
            </a:avLst>
          </a:prstGeom>
          <a:solidFill>
            <a:sysClr val="window" lastClr="FFFFFF"/>
          </a:solidFill>
          <a:ln w="381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37893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E1E72-D9A5-46E3-898D-CAF20C21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Order in Zig-Zig is Important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BE71C-E6C0-43B9-A573-2697A7D8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Why do we swap </a:t>
            </a:r>
            <a:r>
              <a:rPr lang="en-US" altLang="zh-CN" sz="2400" dirty="0">
                <a:solidFill>
                  <a:srgbClr val="0070C0"/>
                </a:solidFill>
              </a:rPr>
              <a:t>Y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70C0"/>
                </a:solidFill>
              </a:rPr>
              <a:t>Z</a:t>
            </a:r>
            <a:r>
              <a:rPr lang="en-US" altLang="zh-CN" sz="2400" dirty="0"/>
              <a:t> first, but not </a:t>
            </a:r>
            <a:r>
              <a:rPr lang="en-US" altLang="zh-CN" sz="2400" dirty="0">
                <a:solidFill>
                  <a:srgbClr val="0070C0"/>
                </a:solidFill>
              </a:rPr>
              <a:t>X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70C0"/>
                </a:solidFill>
              </a:rPr>
              <a:t>Y</a:t>
            </a:r>
            <a:r>
              <a:rPr lang="en-US" altLang="zh-CN" sz="2400" dirty="0"/>
              <a:t> first in </a:t>
            </a:r>
            <a:r>
              <a:rPr lang="en-US" altLang="zh-CN" sz="2400" dirty="0">
                <a:solidFill>
                  <a:srgbClr val="0070C0"/>
                </a:solidFill>
              </a:rPr>
              <a:t>Zig-Zig Rotation</a:t>
            </a:r>
            <a:r>
              <a:rPr lang="en-US" altLang="zh-CN" sz="2400" dirty="0"/>
              <a:t>?</a:t>
            </a:r>
          </a:p>
          <a:p>
            <a:endParaRPr lang="en-US" altLang="zh-CN" sz="2400" dirty="0"/>
          </a:p>
          <a:p>
            <a:r>
              <a:rPr lang="en-US" altLang="zh-CN" sz="2400" dirty="0"/>
              <a:t>Further, if we swap X and Y first, we do not need to </a:t>
            </a:r>
            <a:r>
              <a:rPr lang="en-US" altLang="zh-CN" sz="2400" dirty="0" err="1"/>
              <a:t>distinuigh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Zig-Zag Rotation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0070C0"/>
                </a:solidFill>
              </a:rPr>
              <a:t>Zig-Zig Rotation</a:t>
            </a:r>
          </a:p>
          <a:p>
            <a:pPr lvl="1"/>
            <a:r>
              <a:rPr lang="en-US" altLang="zh-CN" sz="2000" dirty="0"/>
              <a:t>We just use one rule: repeated </a:t>
            </a:r>
            <a:r>
              <a:rPr lang="en-US" altLang="zh-CN" sz="2000" dirty="0">
                <a:solidFill>
                  <a:srgbClr val="0070C0"/>
                </a:solidFill>
              </a:rPr>
              <a:t>Single Rotation </a:t>
            </a:r>
            <a:r>
              <a:rPr lang="en-US" altLang="zh-CN" sz="2000" dirty="0"/>
              <a:t>with its parent</a:t>
            </a:r>
          </a:p>
          <a:p>
            <a:endParaRPr lang="en-US" altLang="zh-CN" sz="2400" dirty="0"/>
          </a:p>
          <a:p>
            <a:r>
              <a:rPr lang="en-US" altLang="zh-CN" sz="2400" dirty="0"/>
              <a:t>Answer: only using </a:t>
            </a:r>
            <a:r>
              <a:rPr lang="en-US" altLang="zh-CN" sz="2400" dirty="0">
                <a:solidFill>
                  <a:srgbClr val="0070C0"/>
                </a:solidFill>
              </a:rPr>
              <a:t>Single Rotation </a:t>
            </a:r>
            <a:r>
              <a:rPr lang="en-US" altLang="zh-CN" sz="2400" dirty="0"/>
              <a:t>is correct, but not efficient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93156-7CAB-438F-87E8-B4C41EE111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3732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7E74F-C53D-4784-8156-3FC6B205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We Use Only Single Rotation</a:t>
            </a:r>
            <a:endParaRPr lang="zh-CN" altLang="en-US" dirty="0"/>
          </a:p>
        </p:txBody>
      </p:sp>
      <p:pic>
        <p:nvPicPr>
          <p:cNvPr id="5" name="内容占位符 4" descr="Screen Shot 2013-12-18 at 3.50.57 AM.png">
            <a:extLst>
              <a:ext uri="{FF2B5EF4-FFF2-40B4-BE49-F238E27FC236}">
                <a16:creationId xmlns:a16="http://schemas.microsoft.com/office/drawing/2014/main" id="{DDC61BDD-D317-4326-8807-C57D8879A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68" b="-33368"/>
          <a:stretch>
            <a:fillRect/>
          </a:stretch>
        </p:blipFill>
        <p:spPr>
          <a:xfrm>
            <a:off x="911424" y="1038523"/>
            <a:ext cx="9869789" cy="543371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49E0D0-D3E3-408D-9D2E-45871C6109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4DDBCF-3CDC-4AF1-B613-96D1BEB60A42}"/>
              </a:ext>
            </a:extLst>
          </p:cNvPr>
          <p:cNvSpPr/>
          <p:nvPr/>
        </p:nvSpPr>
        <p:spPr>
          <a:xfrm>
            <a:off x="3223074" y="1916832"/>
            <a:ext cx="1640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zh-CN" sz="1600" dirty="0">
                <a:solidFill>
                  <a:srgbClr val="0070C0"/>
                </a:solidFill>
                <a:latin typeface="+mn-lt"/>
              </a:rPr>
              <a:t>Adjust 1 to root</a:t>
            </a:r>
            <a:endParaRPr kumimoji="1"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123984-0D76-4BB9-8452-713619A741D8}"/>
              </a:ext>
            </a:extLst>
          </p:cNvPr>
          <p:cNvSpPr/>
          <p:nvPr/>
        </p:nvSpPr>
        <p:spPr>
          <a:xfrm>
            <a:off x="5275784" y="1916832"/>
            <a:ext cx="1640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zh-CN" sz="1600" dirty="0">
                <a:solidFill>
                  <a:srgbClr val="0070C0"/>
                </a:solidFill>
                <a:latin typeface="+mn-lt"/>
              </a:rPr>
              <a:t>Adjust 2 to root</a:t>
            </a:r>
            <a:endParaRPr kumimoji="1" lang="zh-CN" altLang="en-US" sz="16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2335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75BDD-0C5A-4788-B300-E6A7D2EC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But If We Use Double Rotation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EBD5B-2A03-44DD-95DA-DE617F5A0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36ED12-31EB-4649-A2F6-97E7CA5F4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700808"/>
            <a:ext cx="8832304" cy="41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20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Splaying Helps: Zig-Zag</a:t>
            </a:r>
          </a:p>
        </p:txBody>
      </p:sp>
      <p:sp>
        <p:nvSpPr>
          <p:cNvPr id="38" name="幻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24EB476-3EAF-4049-B27C-3F400C47F1F9}" type="slidenum">
              <a:rPr lang="en-US" altLang="zh-CN">
                <a:solidFill>
                  <a:srgbClr val="000000"/>
                </a:solidFill>
              </a:rPr>
              <a:pPr/>
              <a:t>48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29379" name="AutoShape 3"/>
          <p:cNvSpPr>
            <a:spLocks noChangeAspect="1" noChangeArrowheads="1"/>
          </p:cNvSpPr>
          <p:nvPr/>
        </p:nvSpPr>
        <p:spPr bwMode="auto">
          <a:xfrm>
            <a:off x="5257801" y="2895600"/>
            <a:ext cx="854075" cy="304800"/>
          </a:xfrm>
          <a:prstGeom prst="rightArrow">
            <a:avLst>
              <a:gd name="adj1" fmla="val 50000"/>
              <a:gd name="adj2" fmla="val 700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6633"/>
              </a:solidFill>
              <a:latin typeface="Arial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00200" y="1447800"/>
            <a:ext cx="3733800" cy="4648200"/>
            <a:chOff x="76200" y="1447800"/>
            <a:chExt cx="3733800" cy="4648200"/>
          </a:xfrm>
        </p:grpSpPr>
        <p:cxnSp>
          <p:nvCxnSpPr>
            <p:cNvPr id="229380" name="AutoShape 4"/>
            <p:cNvCxnSpPr>
              <a:cxnSpLocks noChangeShapeType="1"/>
              <a:stCxn id="229381" idx="3"/>
              <a:endCxn id="229384" idx="0"/>
            </p:cNvCxnSpPr>
            <p:nvPr/>
          </p:nvCxnSpPr>
          <p:spPr bwMode="auto">
            <a:xfrm>
              <a:off x="1684338" y="2541588"/>
              <a:ext cx="804862" cy="6397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9381" name="Oval 5"/>
            <p:cNvSpPr>
              <a:spLocks noChangeAspect="1" noChangeArrowheads="1"/>
            </p:cNvSpPr>
            <p:nvPr/>
          </p:nvSpPr>
          <p:spPr bwMode="auto">
            <a:xfrm flipH="1">
              <a:off x="1295400" y="2133600"/>
              <a:ext cx="457200" cy="45720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6633"/>
                  </a:solidFill>
                  <a:latin typeface="Arial"/>
                </a:rPr>
                <a:t>g</a:t>
              </a:r>
            </a:p>
          </p:txBody>
        </p:sp>
        <p:cxnSp>
          <p:nvCxnSpPr>
            <p:cNvPr id="229382" name="AutoShape 6"/>
            <p:cNvCxnSpPr>
              <a:cxnSpLocks noChangeShapeType="1"/>
              <a:stCxn id="229381" idx="5"/>
              <a:endCxn id="229383" idx="0"/>
            </p:cNvCxnSpPr>
            <p:nvPr/>
          </p:nvCxnSpPr>
          <p:spPr bwMode="auto">
            <a:xfrm flipH="1">
              <a:off x="647700" y="2541588"/>
              <a:ext cx="714375" cy="639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9383" name="AutoShape 7"/>
            <p:cNvSpPr>
              <a:spLocks noChangeArrowheads="1"/>
            </p:cNvSpPr>
            <p:nvPr/>
          </p:nvSpPr>
          <p:spPr bwMode="auto">
            <a:xfrm flipH="1">
              <a:off x="76200" y="32004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6633"/>
                  </a:solidFill>
                  <a:latin typeface="Arial"/>
                </a:rPr>
                <a:t>X</a:t>
              </a:r>
            </a:p>
          </p:txBody>
        </p:sp>
        <p:sp>
          <p:nvSpPr>
            <p:cNvPr id="229384" name="Oval 8"/>
            <p:cNvSpPr>
              <a:spLocks noChangeAspect="1" noChangeArrowheads="1"/>
            </p:cNvSpPr>
            <p:nvPr/>
          </p:nvSpPr>
          <p:spPr bwMode="auto">
            <a:xfrm flipH="1">
              <a:off x="2260600" y="3200400"/>
              <a:ext cx="457200" cy="45720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6633"/>
                  </a:solidFill>
                  <a:latin typeface="Arial"/>
                </a:rPr>
                <a:t>p</a:t>
              </a:r>
            </a:p>
          </p:txBody>
        </p:sp>
        <p:cxnSp>
          <p:nvCxnSpPr>
            <p:cNvPr id="229385" name="AutoShape 9"/>
            <p:cNvCxnSpPr>
              <a:cxnSpLocks noChangeShapeType="1"/>
              <a:stCxn id="229384" idx="5"/>
              <a:endCxn id="229389" idx="0"/>
            </p:cNvCxnSpPr>
            <p:nvPr/>
          </p:nvCxnSpPr>
          <p:spPr bwMode="auto">
            <a:xfrm flipH="1">
              <a:off x="1847850" y="3608388"/>
              <a:ext cx="479425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386" name="AutoShape 10"/>
            <p:cNvCxnSpPr>
              <a:cxnSpLocks noChangeShapeType="1"/>
              <a:stCxn id="229384" idx="3"/>
              <a:endCxn id="229393" idx="0"/>
            </p:cNvCxnSpPr>
            <p:nvPr/>
          </p:nvCxnSpPr>
          <p:spPr bwMode="auto">
            <a:xfrm>
              <a:off x="2649538" y="3608388"/>
              <a:ext cx="588962" cy="639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387" name="AutoShape 11"/>
            <p:cNvCxnSpPr>
              <a:cxnSpLocks noChangeShapeType="1"/>
              <a:endCxn id="229381" idx="0"/>
            </p:cNvCxnSpPr>
            <p:nvPr/>
          </p:nvCxnSpPr>
          <p:spPr bwMode="auto">
            <a:xfrm>
              <a:off x="381000" y="1447800"/>
              <a:ext cx="1143000" cy="666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9388" name="AutoShape 12"/>
            <p:cNvSpPr>
              <a:spLocks noChangeArrowheads="1"/>
            </p:cNvSpPr>
            <p:nvPr/>
          </p:nvSpPr>
          <p:spPr bwMode="auto">
            <a:xfrm flipH="1">
              <a:off x="61595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6633"/>
                  </a:solidFill>
                  <a:latin typeface="Arial"/>
                </a:rPr>
                <a:t>Y</a:t>
              </a:r>
            </a:p>
          </p:txBody>
        </p:sp>
        <p:sp>
          <p:nvSpPr>
            <p:cNvPr id="229389" name="Oval 13"/>
            <p:cNvSpPr>
              <a:spLocks noChangeAspect="1" noChangeArrowheads="1"/>
            </p:cNvSpPr>
            <p:nvPr/>
          </p:nvSpPr>
          <p:spPr bwMode="auto">
            <a:xfrm flipH="1">
              <a:off x="1619250" y="4267200"/>
              <a:ext cx="457200" cy="457200"/>
            </a:xfrm>
            <a:prstGeom prst="ellipse">
              <a:avLst/>
            </a:prstGeom>
            <a:solidFill>
              <a:srgbClr val="CCFFCC"/>
            </a:solidFill>
            <a:ln w="571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6633"/>
                  </a:solidFill>
                  <a:latin typeface="Arial"/>
                </a:rPr>
                <a:t>n</a:t>
              </a:r>
            </a:p>
          </p:txBody>
        </p:sp>
        <p:cxnSp>
          <p:nvCxnSpPr>
            <p:cNvPr id="229390" name="AutoShape 14"/>
            <p:cNvCxnSpPr>
              <a:cxnSpLocks noChangeShapeType="1"/>
              <a:stCxn id="229389" idx="5"/>
              <a:endCxn id="229388" idx="0"/>
            </p:cNvCxnSpPr>
            <p:nvPr/>
          </p:nvCxnSpPr>
          <p:spPr bwMode="auto">
            <a:xfrm flipH="1">
              <a:off x="1187450" y="4684713"/>
              <a:ext cx="498475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391" name="AutoShape 15"/>
            <p:cNvCxnSpPr>
              <a:cxnSpLocks noChangeShapeType="1"/>
              <a:stCxn id="229389" idx="3"/>
              <a:endCxn id="229392" idx="0"/>
            </p:cNvCxnSpPr>
            <p:nvPr/>
          </p:nvCxnSpPr>
          <p:spPr bwMode="auto">
            <a:xfrm>
              <a:off x="2008188" y="4684713"/>
              <a:ext cx="544512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9392" name="AutoShape 16"/>
            <p:cNvSpPr>
              <a:spLocks noChangeArrowheads="1"/>
            </p:cNvSpPr>
            <p:nvPr/>
          </p:nvSpPr>
          <p:spPr bwMode="auto">
            <a:xfrm flipH="1">
              <a:off x="198120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6633"/>
                  </a:solidFill>
                  <a:latin typeface="Arial"/>
                </a:rPr>
                <a:t>Z</a:t>
              </a:r>
            </a:p>
          </p:txBody>
        </p:sp>
        <p:sp>
          <p:nvSpPr>
            <p:cNvPr id="229393" name="AutoShape 17"/>
            <p:cNvSpPr>
              <a:spLocks noChangeArrowheads="1"/>
            </p:cNvSpPr>
            <p:nvPr/>
          </p:nvSpPr>
          <p:spPr bwMode="auto">
            <a:xfrm flipH="1">
              <a:off x="2667000" y="42672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6633"/>
                  </a:solidFill>
                  <a:latin typeface="Arial"/>
                </a:rPr>
                <a:t>W</a:t>
              </a: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5537200" y="1562100"/>
            <a:ext cx="4953000" cy="3581400"/>
            <a:chOff x="4013200" y="1562100"/>
            <a:chExt cx="4953000" cy="3581400"/>
          </a:xfrm>
        </p:grpSpPr>
        <p:cxnSp>
          <p:nvCxnSpPr>
            <p:cNvPr id="229395" name="AutoShape 19"/>
            <p:cNvCxnSpPr>
              <a:cxnSpLocks noChangeShapeType="1"/>
              <a:stCxn id="229396" idx="3"/>
              <a:endCxn id="229399" idx="0"/>
            </p:cNvCxnSpPr>
            <p:nvPr/>
          </p:nvCxnSpPr>
          <p:spPr bwMode="auto">
            <a:xfrm flipH="1">
              <a:off x="5257800" y="2667000"/>
              <a:ext cx="1108075" cy="6286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9396" name="Oval 20"/>
            <p:cNvSpPr>
              <a:spLocks noChangeAspect="1" noChangeArrowheads="1"/>
            </p:cNvSpPr>
            <p:nvPr/>
          </p:nvSpPr>
          <p:spPr bwMode="auto">
            <a:xfrm>
              <a:off x="6299200" y="2247900"/>
              <a:ext cx="457200" cy="457200"/>
            </a:xfrm>
            <a:prstGeom prst="ellipse">
              <a:avLst/>
            </a:prstGeom>
            <a:solidFill>
              <a:srgbClr val="CCFFCC"/>
            </a:solidFill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Arial"/>
                </a:rPr>
                <a:t>n</a:t>
              </a:r>
            </a:p>
          </p:txBody>
        </p:sp>
        <p:cxnSp>
          <p:nvCxnSpPr>
            <p:cNvPr id="229397" name="AutoShape 21"/>
            <p:cNvCxnSpPr>
              <a:cxnSpLocks noChangeShapeType="1"/>
              <a:stCxn id="229396" idx="5"/>
              <a:endCxn id="229404" idx="0"/>
            </p:cNvCxnSpPr>
            <p:nvPr/>
          </p:nvCxnSpPr>
          <p:spPr bwMode="auto">
            <a:xfrm>
              <a:off x="6689725" y="2667000"/>
              <a:ext cx="1044575" cy="628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9398" name="AutoShape 22"/>
            <p:cNvSpPr>
              <a:spLocks noChangeArrowheads="1"/>
            </p:cNvSpPr>
            <p:nvPr/>
          </p:nvSpPr>
          <p:spPr bwMode="auto">
            <a:xfrm>
              <a:off x="5308600" y="43815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Arial"/>
                </a:rPr>
                <a:t>Y</a:t>
              </a:r>
            </a:p>
          </p:txBody>
        </p:sp>
        <p:sp>
          <p:nvSpPr>
            <p:cNvPr id="229399" name="Oval 23"/>
            <p:cNvSpPr>
              <a:spLocks noChangeAspect="1" noChangeArrowheads="1"/>
            </p:cNvSpPr>
            <p:nvPr/>
          </p:nvSpPr>
          <p:spPr bwMode="auto">
            <a:xfrm>
              <a:off x="5029200" y="3314700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Arial"/>
                </a:rPr>
                <a:t>g</a:t>
              </a:r>
            </a:p>
          </p:txBody>
        </p:sp>
        <p:cxnSp>
          <p:nvCxnSpPr>
            <p:cNvPr id="229400" name="AutoShape 24"/>
            <p:cNvCxnSpPr>
              <a:cxnSpLocks noChangeShapeType="1"/>
              <a:stCxn id="229399" idx="5"/>
              <a:endCxn id="229398" idx="0"/>
            </p:cNvCxnSpPr>
            <p:nvPr/>
          </p:nvCxnSpPr>
          <p:spPr bwMode="auto">
            <a:xfrm>
              <a:off x="5419725" y="3724275"/>
              <a:ext cx="4603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401" name="AutoShape 25"/>
            <p:cNvCxnSpPr>
              <a:cxnSpLocks noChangeShapeType="1"/>
              <a:stCxn id="229399" idx="3"/>
              <a:endCxn id="229408" idx="0"/>
            </p:cNvCxnSpPr>
            <p:nvPr/>
          </p:nvCxnSpPr>
          <p:spPr bwMode="auto">
            <a:xfrm flipH="1">
              <a:off x="4584700" y="3724275"/>
              <a:ext cx="5111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402" name="AutoShape 26"/>
            <p:cNvCxnSpPr>
              <a:cxnSpLocks noChangeShapeType="1"/>
              <a:endCxn id="229396" idx="0"/>
            </p:cNvCxnSpPr>
            <p:nvPr/>
          </p:nvCxnSpPr>
          <p:spPr bwMode="auto">
            <a:xfrm>
              <a:off x="5384800" y="1562100"/>
              <a:ext cx="1143000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9403" name="AutoShape 27"/>
            <p:cNvSpPr>
              <a:spLocks noChangeArrowheads="1"/>
            </p:cNvSpPr>
            <p:nvPr/>
          </p:nvSpPr>
          <p:spPr bwMode="auto">
            <a:xfrm>
              <a:off x="7823200" y="43815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6633"/>
                  </a:solidFill>
                  <a:latin typeface="Arial"/>
                </a:rPr>
                <a:t>W</a:t>
              </a:r>
            </a:p>
          </p:txBody>
        </p:sp>
        <p:sp>
          <p:nvSpPr>
            <p:cNvPr id="229404" name="Oval 28"/>
            <p:cNvSpPr>
              <a:spLocks noChangeAspect="1" noChangeArrowheads="1"/>
            </p:cNvSpPr>
            <p:nvPr/>
          </p:nvSpPr>
          <p:spPr bwMode="auto">
            <a:xfrm>
              <a:off x="7505700" y="33147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6633"/>
                  </a:solidFill>
                  <a:latin typeface="Arial"/>
                </a:rPr>
                <a:t>p</a:t>
              </a:r>
            </a:p>
          </p:txBody>
        </p:sp>
        <p:cxnSp>
          <p:nvCxnSpPr>
            <p:cNvPr id="229405" name="AutoShape 29"/>
            <p:cNvCxnSpPr>
              <a:cxnSpLocks noChangeShapeType="1"/>
              <a:stCxn id="229404" idx="5"/>
              <a:endCxn id="229403" idx="0"/>
            </p:cNvCxnSpPr>
            <p:nvPr/>
          </p:nvCxnSpPr>
          <p:spPr bwMode="auto">
            <a:xfrm>
              <a:off x="7896225" y="3724275"/>
              <a:ext cx="4984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406" name="AutoShape 30"/>
            <p:cNvCxnSpPr>
              <a:cxnSpLocks noChangeShapeType="1"/>
              <a:stCxn id="229404" idx="3"/>
              <a:endCxn id="229407" idx="0"/>
            </p:cNvCxnSpPr>
            <p:nvPr/>
          </p:nvCxnSpPr>
          <p:spPr bwMode="auto">
            <a:xfrm flipH="1">
              <a:off x="7099300" y="3724275"/>
              <a:ext cx="4730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9407" name="AutoShape 31"/>
            <p:cNvSpPr>
              <a:spLocks noChangeArrowheads="1"/>
            </p:cNvSpPr>
            <p:nvPr/>
          </p:nvSpPr>
          <p:spPr bwMode="auto">
            <a:xfrm>
              <a:off x="6527800" y="43815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Arial"/>
                </a:rPr>
                <a:t>Z</a:t>
              </a:r>
            </a:p>
          </p:txBody>
        </p:sp>
        <p:sp>
          <p:nvSpPr>
            <p:cNvPr id="229408" name="AutoShape 32"/>
            <p:cNvSpPr>
              <a:spLocks noChangeArrowheads="1"/>
            </p:cNvSpPr>
            <p:nvPr/>
          </p:nvSpPr>
          <p:spPr bwMode="auto">
            <a:xfrm>
              <a:off x="4013200" y="43815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Arial"/>
                </a:rPr>
                <a:t>X</a:t>
              </a:r>
            </a:p>
          </p:txBody>
        </p:sp>
      </p:grpSp>
      <p:sp>
        <p:nvSpPr>
          <p:cNvPr id="229409" name="Text Box 33"/>
          <p:cNvSpPr txBox="1">
            <a:spLocks noChangeArrowheads="1"/>
          </p:cNvSpPr>
          <p:nvPr/>
        </p:nvSpPr>
        <p:spPr bwMode="auto">
          <a:xfrm>
            <a:off x="8544272" y="548681"/>
            <a:ext cx="1600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"/>
              </a:rPr>
              <a:t>Helped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/>
              </a:rPr>
              <a:t>Unchanged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"/>
              </a:rPr>
              <a:t>Hurt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5105400" y="2286000"/>
            <a:ext cx="4343400" cy="2152710"/>
            <a:chOff x="3581400" y="2286000"/>
            <a:chExt cx="4343400" cy="2152710"/>
          </a:xfrm>
        </p:grpSpPr>
        <p:sp>
          <p:nvSpPr>
            <p:cNvPr id="229410" name="Text Box 34"/>
            <p:cNvSpPr txBox="1">
              <a:spLocks noChangeArrowheads="1"/>
            </p:cNvSpPr>
            <p:nvPr/>
          </p:nvSpPr>
          <p:spPr bwMode="auto">
            <a:xfrm>
              <a:off x="6858000" y="2286000"/>
              <a:ext cx="1066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9933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Arial"/>
                </a:rPr>
                <a:t>up 2</a:t>
              </a:r>
            </a:p>
          </p:txBody>
        </p:sp>
        <p:sp>
          <p:nvSpPr>
            <p:cNvPr id="229411" name="Text Box 35"/>
            <p:cNvSpPr txBox="1">
              <a:spLocks noChangeArrowheads="1"/>
            </p:cNvSpPr>
            <p:nvPr/>
          </p:nvSpPr>
          <p:spPr bwMode="auto">
            <a:xfrm>
              <a:off x="5486400" y="3352800"/>
              <a:ext cx="1066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9933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  <a:latin typeface="Arial"/>
                </a:rPr>
                <a:t>down 1</a:t>
              </a:r>
            </a:p>
          </p:txBody>
        </p:sp>
        <p:sp>
          <p:nvSpPr>
            <p:cNvPr id="229412" name="Text Box 36"/>
            <p:cNvSpPr txBox="1">
              <a:spLocks noChangeArrowheads="1"/>
            </p:cNvSpPr>
            <p:nvPr/>
          </p:nvSpPr>
          <p:spPr bwMode="auto">
            <a:xfrm>
              <a:off x="5943600" y="4038600"/>
              <a:ext cx="1066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9933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Arial"/>
                </a:rPr>
                <a:t>up 1</a:t>
              </a:r>
            </a:p>
          </p:txBody>
        </p:sp>
        <p:sp>
          <p:nvSpPr>
            <p:cNvPr id="229413" name="Text Box 37"/>
            <p:cNvSpPr txBox="1">
              <a:spLocks noChangeArrowheads="1"/>
            </p:cNvSpPr>
            <p:nvPr/>
          </p:nvSpPr>
          <p:spPr bwMode="auto">
            <a:xfrm>
              <a:off x="3581400" y="4038600"/>
              <a:ext cx="1066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9933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  <a:latin typeface="Arial"/>
                </a:rPr>
                <a:t>down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345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Zig-Zig</a:t>
            </a:r>
          </a:p>
        </p:txBody>
      </p:sp>
      <p:sp>
        <p:nvSpPr>
          <p:cNvPr id="32" name="幻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87750279-575E-DF40-B8B1-066DB2B4C2B0}" type="slidenum">
              <a:rPr lang="en-US" altLang="zh-CN">
                <a:solidFill>
                  <a:srgbClr val="000000"/>
                </a:solidFill>
              </a:rPr>
              <a:pPr/>
              <a:t>49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1435" name="AutoShape 11"/>
          <p:cNvSpPr>
            <a:spLocks noChangeAspect="1" noChangeArrowheads="1"/>
          </p:cNvSpPr>
          <p:nvPr/>
        </p:nvSpPr>
        <p:spPr bwMode="auto">
          <a:xfrm>
            <a:off x="5715001" y="2971800"/>
            <a:ext cx="854075" cy="304800"/>
          </a:xfrm>
          <a:prstGeom prst="rightArrow">
            <a:avLst>
              <a:gd name="adj1" fmla="val 50000"/>
              <a:gd name="adj2" fmla="val 700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6633"/>
              </a:solidFill>
              <a:latin typeface="Arial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6172200" y="1447800"/>
            <a:ext cx="4419600" cy="4648200"/>
            <a:chOff x="4648200" y="1447800"/>
            <a:chExt cx="4419600" cy="4648200"/>
          </a:xfrm>
        </p:grpSpPr>
        <p:cxnSp>
          <p:nvCxnSpPr>
            <p:cNvPr id="231427" name="AutoShape 3"/>
            <p:cNvCxnSpPr>
              <a:cxnSpLocks noChangeShapeType="1"/>
              <a:stCxn id="231428" idx="3"/>
              <a:endCxn id="231432" idx="0"/>
            </p:cNvCxnSpPr>
            <p:nvPr/>
          </p:nvCxnSpPr>
          <p:spPr bwMode="auto">
            <a:xfrm flipH="1">
              <a:off x="6654800" y="2552700"/>
              <a:ext cx="803275" cy="6286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1428" name="Oval 4"/>
            <p:cNvSpPr>
              <a:spLocks noChangeAspect="1" noChangeArrowheads="1"/>
            </p:cNvSpPr>
            <p:nvPr/>
          </p:nvSpPr>
          <p:spPr bwMode="auto">
            <a:xfrm>
              <a:off x="7391400" y="2133600"/>
              <a:ext cx="457200" cy="457200"/>
            </a:xfrm>
            <a:prstGeom prst="ellipse">
              <a:avLst/>
            </a:prstGeom>
            <a:solidFill>
              <a:srgbClr val="CCFFCC"/>
            </a:solidFill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Arial"/>
                </a:rPr>
                <a:t>n</a:t>
              </a:r>
            </a:p>
          </p:txBody>
        </p:sp>
        <p:cxnSp>
          <p:nvCxnSpPr>
            <p:cNvPr id="231429" name="AutoShape 5"/>
            <p:cNvCxnSpPr>
              <a:cxnSpLocks noChangeShapeType="1"/>
              <a:stCxn id="231428" idx="5"/>
              <a:endCxn id="231430" idx="0"/>
            </p:cNvCxnSpPr>
            <p:nvPr/>
          </p:nvCxnSpPr>
          <p:spPr bwMode="auto">
            <a:xfrm>
              <a:off x="7781925" y="2552700"/>
              <a:ext cx="714375" cy="628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1430" name="AutoShape 6"/>
            <p:cNvSpPr>
              <a:spLocks noChangeArrowheads="1"/>
            </p:cNvSpPr>
            <p:nvPr/>
          </p:nvSpPr>
          <p:spPr bwMode="auto">
            <a:xfrm>
              <a:off x="7924800" y="32004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Arial"/>
                </a:rPr>
                <a:t>Z</a:t>
              </a:r>
            </a:p>
          </p:txBody>
        </p:sp>
        <p:sp>
          <p:nvSpPr>
            <p:cNvPr id="231431" name="AutoShape 7"/>
            <p:cNvSpPr>
              <a:spLocks noChangeArrowheads="1"/>
            </p:cNvSpPr>
            <p:nvPr/>
          </p:nvSpPr>
          <p:spPr bwMode="auto">
            <a:xfrm>
              <a:off x="6743700" y="42672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Arial"/>
                </a:rPr>
                <a:t>Y</a:t>
              </a:r>
            </a:p>
          </p:txBody>
        </p:sp>
        <p:sp>
          <p:nvSpPr>
            <p:cNvPr id="231432" name="Oval 8"/>
            <p:cNvSpPr>
              <a:spLocks noChangeAspect="1" noChangeArrowheads="1"/>
            </p:cNvSpPr>
            <p:nvPr/>
          </p:nvSpPr>
          <p:spPr bwMode="auto">
            <a:xfrm>
              <a:off x="6426200" y="32004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6633"/>
                  </a:solidFill>
                  <a:latin typeface="Arial"/>
                </a:rPr>
                <a:t>p</a:t>
              </a:r>
            </a:p>
          </p:txBody>
        </p:sp>
        <p:cxnSp>
          <p:nvCxnSpPr>
            <p:cNvPr id="231433" name="AutoShape 9"/>
            <p:cNvCxnSpPr>
              <a:cxnSpLocks noChangeShapeType="1"/>
              <a:stCxn id="231432" idx="5"/>
              <a:endCxn id="231431" idx="0"/>
            </p:cNvCxnSpPr>
            <p:nvPr/>
          </p:nvCxnSpPr>
          <p:spPr bwMode="auto">
            <a:xfrm>
              <a:off x="6816725" y="3609975"/>
              <a:ext cx="4984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1434" name="AutoShape 10"/>
            <p:cNvCxnSpPr>
              <a:cxnSpLocks noChangeShapeType="1"/>
              <a:stCxn id="231432" idx="3"/>
              <a:endCxn id="231437" idx="0"/>
            </p:cNvCxnSpPr>
            <p:nvPr/>
          </p:nvCxnSpPr>
          <p:spPr bwMode="auto">
            <a:xfrm flipH="1">
              <a:off x="5924550" y="3609975"/>
              <a:ext cx="56832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1436" name="AutoShape 12"/>
            <p:cNvSpPr>
              <a:spLocks noChangeArrowheads="1"/>
            </p:cNvSpPr>
            <p:nvPr/>
          </p:nvSpPr>
          <p:spPr bwMode="auto">
            <a:xfrm>
              <a:off x="601345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Arial"/>
                </a:rPr>
                <a:t>X</a:t>
              </a:r>
            </a:p>
          </p:txBody>
        </p:sp>
        <p:sp>
          <p:nvSpPr>
            <p:cNvPr id="231437" name="Oval 13"/>
            <p:cNvSpPr>
              <a:spLocks noChangeAspect="1" noChangeArrowheads="1"/>
            </p:cNvSpPr>
            <p:nvPr/>
          </p:nvSpPr>
          <p:spPr bwMode="auto">
            <a:xfrm>
              <a:off x="5695950" y="4267200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Arial"/>
                </a:rPr>
                <a:t>g</a:t>
              </a:r>
            </a:p>
          </p:txBody>
        </p:sp>
        <p:cxnSp>
          <p:nvCxnSpPr>
            <p:cNvPr id="231438" name="AutoShape 14"/>
            <p:cNvCxnSpPr>
              <a:cxnSpLocks noChangeShapeType="1"/>
              <a:stCxn id="231437" idx="5"/>
              <a:endCxn id="231436" idx="0"/>
            </p:cNvCxnSpPr>
            <p:nvPr/>
          </p:nvCxnSpPr>
          <p:spPr bwMode="auto">
            <a:xfrm>
              <a:off x="6086475" y="4676775"/>
              <a:ext cx="4984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1439" name="AutoShape 15"/>
            <p:cNvCxnSpPr>
              <a:cxnSpLocks noChangeShapeType="1"/>
              <a:stCxn id="231437" idx="3"/>
              <a:endCxn id="231440" idx="0"/>
            </p:cNvCxnSpPr>
            <p:nvPr/>
          </p:nvCxnSpPr>
          <p:spPr bwMode="auto">
            <a:xfrm flipH="1">
              <a:off x="5219700" y="4676775"/>
              <a:ext cx="54292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1440" name="AutoShape 16"/>
            <p:cNvSpPr>
              <a:spLocks noChangeArrowheads="1"/>
            </p:cNvSpPr>
            <p:nvPr/>
          </p:nvSpPr>
          <p:spPr bwMode="auto">
            <a:xfrm>
              <a:off x="464820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Arial"/>
                </a:rPr>
                <a:t>W</a:t>
              </a:r>
            </a:p>
          </p:txBody>
        </p:sp>
        <p:cxnSp>
          <p:nvCxnSpPr>
            <p:cNvPr id="231454" name="AutoShape 30"/>
            <p:cNvCxnSpPr>
              <a:cxnSpLocks noChangeShapeType="1"/>
              <a:endCxn id="231428" idx="0"/>
            </p:cNvCxnSpPr>
            <p:nvPr/>
          </p:nvCxnSpPr>
          <p:spPr bwMode="auto">
            <a:xfrm>
              <a:off x="6477000" y="1447800"/>
              <a:ext cx="1143000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组 2"/>
          <p:cNvGrpSpPr/>
          <p:nvPr/>
        </p:nvGrpSpPr>
        <p:grpSpPr>
          <a:xfrm>
            <a:off x="1600200" y="1447800"/>
            <a:ext cx="4419600" cy="4648200"/>
            <a:chOff x="76200" y="1447800"/>
            <a:chExt cx="4419600" cy="4648200"/>
          </a:xfrm>
        </p:grpSpPr>
        <p:cxnSp>
          <p:nvCxnSpPr>
            <p:cNvPr id="231441" name="AutoShape 17"/>
            <p:cNvCxnSpPr>
              <a:cxnSpLocks noChangeShapeType="1"/>
              <a:stCxn id="231442" idx="3"/>
              <a:endCxn id="231446" idx="0"/>
            </p:cNvCxnSpPr>
            <p:nvPr/>
          </p:nvCxnSpPr>
          <p:spPr bwMode="auto">
            <a:xfrm>
              <a:off x="1684338" y="2541588"/>
              <a:ext cx="804862" cy="6397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1442" name="Oval 18"/>
            <p:cNvSpPr>
              <a:spLocks noChangeAspect="1" noChangeArrowheads="1"/>
            </p:cNvSpPr>
            <p:nvPr/>
          </p:nvSpPr>
          <p:spPr bwMode="auto">
            <a:xfrm flipH="1">
              <a:off x="1295400" y="2133600"/>
              <a:ext cx="457200" cy="45720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6633"/>
                  </a:solidFill>
                  <a:latin typeface="Arial"/>
                </a:rPr>
                <a:t>g</a:t>
              </a:r>
            </a:p>
          </p:txBody>
        </p:sp>
        <p:cxnSp>
          <p:nvCxnSpPr>
            <p:cNvPr id="231443" name="AutoShape 19"/>
            <p:cNvCxnSpPr>
              <a:cxnSpLocks noChangeShapeType="1"/>
              <a:stCxn id="231442" idx="5"/>
              <a:endCxn id="231444" idx="0"/>
            </p:cNvCxnSpPr>
            <p:nvPr/>
          </p:nvCxnSpPr>
          <p:spPr bwMode="auto">
            <a:xfrm flipH="1">
              <a:off x="647700" y="2541588"/>
              <a:ext cx="714375" cy="639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1444" name="AutoShape 20"/>
            <p:cNvSpPr>
              <a:spLocks noChangeArrowheads="1"/>
            </p:cNvSpPr>
            <p:nvPr/>
          </p:nvSpPr>
          <p:spPr bwMode="auto">
            <a:xfrm flipH="1">
              <a:off x="76200" y="32004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6633"/>
                  </a:solidFill>
                  <a:latin typeface="Arial"/>
                </a:rPr>
                <a:t>W</a:t>
              </a:r>
            </a:p>
          </p:txBody>
        </p:sp>
        <p:sp>
          <p:nvSpPr>
            <p:cNvPr id="231445" name="AutoShape 21"/>
            <p:cNvSpPr>
              <a:spLocks noChangeArrowheads="1"/>
            </p:cNvSpPr>
            <p:nvPr/>
          </p:nvSpPr>
          <p:spPr bwMode="auto">
            <a:xfrm flipH="1">
              <a:off x="1257300" y="42672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6633"/>
                  </a:solidFill>
                  <a:latin typeface="Arial"/>
                </a:rPr>
                <a:t>X</a:t>
              </a:r>
            </a:p>
          </p:txBody>
        </p:sp>
        <p:sp>
          <p:nvSpPr>
            <p:cNvPr id="231446" name="Oval 22"/>
            <p:cNvSpPr>
              <a:spLocks noChangeAspect="1" noChangeArrowheads="1"/>
            </p:cNvSpPr>
            <p:nvPr/>
          </p:nvSpPr>
          <p:spPr bwMode="auto">
            <a:xfrm flipH="1">
              <a:off x="2260600" y="3200400"/>
              <a:ext cx="457200" cy="45720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6633"/>
                  </a:solidFill>
                  <a:latin typeface="Arial"/>
                </a:rPr>
                <a:t>p</a:t>
              </a:r>
            </a:p>
          </p:txBody>
        </p:sp>
        <p:cxnSp>
          <p:nvCxnSpPr>
            <p:cNvPr id="231447" name="AutoShape 23"/>
            <p:cNvCxnSpPr>
              <a:cxnSpLocks noChangeShapeType="1"/>
              <a:stCxn id="231446" idx="5"/>
              <a:endCxn id="231445" idx="0"/>
            </p:cNvCxnSpPr>
            <p:nvPr/>
          </p:nvCxnSpPr>
          <p:spPr bwMode="auto">
            <a:xfrm flipH="1">
              <a:off x="1828800" y="3608388"/>
              <a:ext cx="498475" cy="639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1448" name="AutoShape 24"/>
            <p:cNvCxnSpPr>
              <a:cxnSpLocks noChangeShapeType="1"/>
              <a:stCxn id="231446" idx="3"/>
              <a:endCxn id="231450" idx="0"/>
            </p:cNvCxnSpPr>
            <p:nvPr/>
          </p:nvCxnSpPr>
          <p:spPr bwMode="auto">
            <a:xfrm>
              <a:off x="2649538" y="3608388"/>
              <a:ext cx="569912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1449" name="AutoShape 25"/>
            <p:cNvSpPr>
              <a:spLocks noChangeArrowheads="1"/>
            </p:cNvSpPr>
            <p:nvPr/>
          </p:nvSpPr>
          <p:spPr bwMode="auto">
            <a:xfrm flipH="1">
              <a:off x="198755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6633"/>
                  </a:solidFill>
                  <a:latin typeface="Arial"/>
                </a:rPr>
                <a:t>Y</a:t>
              </a:r>
            </a:p>
          </p:txBody>
        </p:sp>
        <p:sp>
          <p:nvSpPr>
            <p:cNvPr id="231450" name="Oval 26"/>
            <p:cNvSpPr>
              <a:spLocks noChangeAspect="1" noChangeArrowheads="1"/>
            </p:cNvSpPr>
            <p:nvPr/>
          </p:nvSpPr>
          <p:spPr bwMode="auto">
            <a:xfrm flipH="1">
              <a:off x="2990850" y="4267200"/>
              <a:ext cx="457200" cy="457200"/>
            </a:xfrm>
            <a:prstGeom prst="ellipse">
              <a:avLst/>
            </a:prstGeom>
            <a:solidFill>
              <a:srgbClr val="CCFFCC"/>
            </a:solidFill>
            <a:ln w="571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6633"/>
                  </a:solidFill>
                  <a:latin typeface="Arial"/>
                </a:rPr>
                <a:t>n</a:t>
              </a:r>
            </a:p>
          </p:txBody>
        </p:sp>
        <p:cxnSp>
          <p:nvCxnSpPr>
            <p:cNvPr id="231451" name="AutoShape 27"/>
            <p:cNvCxnSpPr>
              <a:cxnSpLocks noChangeShapeType="1"/>
              <a:stCxn id="231450" idx="5"/>
              <a:endCxn id="231449" idx="0"/>
            </p:cNvCxnSpPr>
            <p:nvPr/>
          </p:nvCxnSpPr>
          <p:spPr bwMode="auto">
            <a:xfrm flipH="1">
              <a:off x="2559050" y="4684713"/>
              <a:ext cx="498475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1452" name="AutoShape 28"/>
            <p:cNvCxnSpPr>
              <a:cxnSpLocks noChangeShapeType="1"/>
              <a:stCxn id="231450" idx="3"/>
              <a:endCxn id="231453" idx="0"/>
            </p:cNvCxnSpPr>
            <p:nvPr/>
          </p:nvCxnSpPr>
          <p:spPr bwMode="auto">
            <a:xfrm>
              <a:off x="3379788" y="4684713"/>
              <a:ext cx="544512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1453" name="AutoShape 29"/>
            <p:cNvSpPr>
              <a:spLocks noChangeArrowheads="1"/>
            </p:cNvSpPr>
            <p:nvPr/>
          </p:nvSpPr>
          <p:spPr bwMode="auto">
            <a:xfrm flipH="1">
              <a:off x="335280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6633"/>
                  </a:solidFill>
                  <a:latin typeface="Arial"/>
                </a:rPr>
                <a:t>Z</a:t>
              </a:r>
            </a:p>
          </p:txBody>
        </p:sp>
        <p:cxnSp>
          <p:nvCxnSpPr>
            <p:cNvPr id="231455" name="AutoShape 31"/>
            <p:cNvCxnSpPr>
              <a:cxnSpLocks noChangeShapeType="1"/>
              <a:endCxn id="231442" idx="0"/>
            </p:cNvCxnSpPr>
            <p:nvPr/>
          </p:nvCxnSpPr>
          <p:spPr bwMode="auto">
            <a:xfrm>
              <a:off x="381000" y="1447800"/>
              <a:ext cx="1143000" cy="666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5" name="Text Box 33">
            <a:extLst>
              <a:ext uri="{FF2B5EF4-FFF2-40B4-BE49-F238E27FC236}">
                <a16:creationId xmlns:a16="http://schemas.microsoft.com/office/drawing/2014/main" id="{B8DF1A79-C845-43C2-9D56-319E71249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4272" y="548681"/>
            <a:ext cx="1600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"/>
              </a:rPr>
              <a:t>Helped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/>
              </a:rPr>
              <a:t>Unchanged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"/>
              </a:rPr>
              <a:t>Hurt</a:t>
            </a:r>
          </a:p>
        </p:txBody>
      </p:sp>
    </p:spTree>
    <p:extLst>
      <p:ext uri="{BB962C8B-B14F-4D97-AF65-F5344CB8AC3E}">
        <p14:creationId xmlns:p14="http://schemas.microsoft.com/office/powerpoint/2010/main" val="323670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92EF8-CE59-412E-A1C0-2BD6372E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6C03F-F4CD-449F-B9AB-FD0BEAAC7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Each node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 has a rank:</a:t>
            </a:r>
          </a:p>
          <a:p>
            <a:pPr lvl="1"/>
            <a:r>
              <a:rPr lang="en-US" altLang="zh-CN" dirty="0"/>
              <a:t>Number of </a:t>
            </a:r>
            <a:r>
              <a:rPr lang="en-US" altLang="zh-CN" dirty="0">
                <a:solidFill>
                  <a:srgbClr val="336699"/>
                </a:solidFill>
              </a:rPr>
              <a:t>black</a:t>
            </a:r>
            <a:r>
              <a:rPr lang="en-US" altLang="zh-CN" dirty="0"/>
              <a:t> nodes from X to any descendant external node</a:t>
            </a:r>
          </a:p>
          <a:p>
            <a:pPr lvl="1"/>
            <a:r>
              <a:rPr lang="en-US" altLang="zh-CN" dirty="0"/>
              <a:t>X is not included</a:t>
            </a:r>
          </a:p>
          <a:p>
            <a:pPr lvl="1"/>
            <a:r>
              <a:rPr lang="en-US" altLang="zh-CN" dirty="0"/>
              <a:t>The external node is included</a:t>
            </a:r>
          </a:p>
          <a:p>
            <a:endParaRPr lang="en-US" altLang="zh-CN" dirty="0"/>
          </a:p>
          <a:p>
            <a:r>
              <a:rPr lang="en-US" altLang="zh-CN" dirty="0"/>
              <a:t>Also called </a:t>
            </a:r>
            <a:r>
              <a:rPr lang="en-US" altLang="zh-CN" dirty="0">
                <a:solidFill>
                  <a:srgbClr val="0070C0"/>
                </a:solidFill>
              </a:rPr>
              <a:t>“height of black”</a:t>
            </a:r>
          </a:p>
          <a:p>
            <a:endParaRPr lang="en-US" altLang="zh-CN" dirty="0"/>
          </a:p>
          <a:p>
            <a:r>
              <a:rPr lang="en-US" altLang="zh-CN" dirty="0"/>
              <a:t>Rank of external nodes is zero</a:t>
            </a:r>
          </a:p>
          <a:p>
            <a:endParaRPr lang="en-US" altLang="zh-CN" dirty="0"/>
          </a:p>
          <a:p>
            <a:r>
              <a:rPr lang="en-US" altLang="zh-CN" dirty="0"/>
              <a:t>Rank of RB Tree: rank of root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2D8F6C-BEBD-489E-8BEB-B6C1708DC9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434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Splaying Helps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624417" y="1196753"/>
            <a:ext cx="10972800" cy="48965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Node </a:t>
            </a:r>
            <a:r>
              <a:rPr lang="en-US" altLang="zh-CN" sz="2800" dirty="0">
                <a:solidFill>
                  <a:srgbClr val="0070C0"/>
                </a:solidFill>
              </a:rPr>
              <a:t>X</a:t>
            </a:r>
            <a:r>
              <a:rPr lang="en-US" altLang="zh-CN" sz="2800" dirty="0"/>
              <a:t> and its children are always helped (raised)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Nodes that are </a:t>
            </a:r>
            <a:r>
              <a:rPr lang="en-US" altLang="zh-CN" sz="2800" i="1" dirty="0"/>
              <a:t>hurt</a:t>
            </a:r>
            <a:r>
              <a:rPr lang="en-US" altLang="zh-CN" sz="2800" dirty="0"/>
              <a:t> by a zig-zag or zig-zig are </a:t>
            </a:r>
            <a:r>
              <a:rPr lang="en-US" altLang="zh-CN" sz="2800" dirty="0">
                <a:solidFill>
                  <a:srgbClr val="FF0000"/>
                </a:solidFill>
              </a:rPr>
              <a:t>later </a:t>
            </a:r>
            <a:r>
              <a:rPr lang="en-US" altLang="zh-CN" sz="2800" i="1" dirty="0">
                <a:solidFill>
                  <a:srgbClr val="FF0000"/>
                </a:solidFill>
              </a:rPr>
              <a:t>helped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by a rotation higher up the tree</a:t>
            </a:r>
          </a:p>
          <a:p>
            <a:pPr>
              <a:lnSpc>
                <a:spcPct val="90000"/>
              </a:lnSpc>
            </a:pPr>
            <a:endParaRPr lang="en-US" altLang="zh-CN" sz="2800" b="1" dirty="0"/>
          </a:p>
          <a:p>
            <a:pPr>
              <a:lnSpc>
                <a:spcPct val="90000"/>
              </a:lnSpc>
            </a:pPr>
            <a:endParaRPr lang="en-US" altLang="zh-CN" sz="2800" b="1" dirty="0"/>
          </a:p>
          <a:p>
            <a:pPr>
              <a:lnSpc>
                <a:spcPct val="90000"/>
              </a:lnSpc>
            </a:pPr>
            <a:endParaRPr lang="en-US" altLang="zh-CN" sz="2800" b="1" dirty="0"/>
          </a:p>
          <a:p>
            <a:pPr>
              <a:lnSpc>
                <a:spcPct val="90000"/>
              </a:lnSpc>
            </a:pPr>
            <a:endParaRPr lang="en-US" altLang="zh-CN" sz="2800" b="1" dirty="0"/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Result</a:t>
            </a:r>
            <a:r>
              <a:rPr lang="en-US" altLang="zh-CN" sz="28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Shallow nodes may increase depth by one or two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Helped nodes decrease depth by a large amount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accent2"/>
                </a:solidFill>
              </a:rPr>
              <a:t>If a node </a:t>
            </a:r>
            <a:r>
              <a:rPr lang="en-US" altLang="zh-CN" sz="2800" i="1" dirty="0">
                <a:solidFill>
                  <a:schemeClr val="accent2"/>
                </a:solidFill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</a:rPr>
              <a:t> on the access path is at depth </a:t>
            </a:r>
            <a:r>
              <a:rPr lang="en-US" altLang="zh-CN" sz="2800" i="1" dirty="0">
                <a:solidFill>
                  <a:schemeClr val="accent2"/>
                </a:solidFill>
              </a:rPr>
              <a:t>d</a:t>
            </a:r>
            <a:r>
              <a:rPr lang="en-US" altLang="zh-CN" sz="2800" dirty="0">
                <a:solidFill>
                  <a:schemeClr val="accent2"/>
                </a:solidFill>
              </a:rPr>
              <a:t> before the splay, it</a:t>
            </a:r>
            <a:r>
              <a:rPr lang="en-US" altLang="zh-CN" sz="2800" dirty="0">
                <a:solidFill>
                  <a:schemeClr val="accent2"/>
                </a:solidFill>
                <a:latin typeface="Arial"/>
              </a:rPr>
              <a:t>’</a:t>
            </a:r>
            <a:r>
              <a:rPr lang="en-US" altLang="zh-CN" sz="2800" dirty="0">
                <a:solidFill>
                  <a:schemeClr val="accent2"/>
                </a:solidFill>
              </a:rPr>
              <a:t>s at about depth </a:t>
            </a:r>
            <a:r>
              <a:rPr lang="en-US" altLang="zh-CN" sz="2800" i="1" dirty="0">
                <a:solidFill>
                  <a:schemeClr val="accent2"/>
                </a:solidFill>
              </a:rPr>
              <a:t>d/2</a:t>
            </a:r>
            <a:r>
              <a:rPr lang="en-US" altLang="zh-CN" sz="2800" dirty="0">
                <a:solidFill>
                  <a:schemeClr val="accent2"/>
                </a:solidFill>
              </a:rPr>
              <a:t> after the splay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Exceptions are the root, the child of the root, and the node splayed</a:t>
            </a:r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F40EAC3D-865C-3548-91E8-56A6D6840D3E}" type="slidenum">
              <a:rPr lang="en-US" altLang="zh-CN"/>
              <a:pPr/>
              <a:t>50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D7DE6F-4EC6-465F-B26E-8BA8657B5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781" y="2204864"/>
            <a:ext cx="442601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2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Assume </a:t>
            </a:r>
            <a:r>
              <a:rPr lang="en-US" altLang="zh-CN" sz="2800" i="1" dirty="0"/>
              <a:t>m</a:t>
            </a:r>
            <a:r>
              <a:rPr lang="en-US" altLang="zh-CN" sz="2800" dirty="0"/>
              <a:t> </a:t>
            </a:r>
            <a:r>
              <a:rPr lang="en-US" altLang="zh-CN" sz="2400" dirty="0"/>
              <a:t>≥</a:t>
            </a:r>
            <a:r>
              <a:rPr lang="en-US" altLang="zh-CN" sz="2800" dirty="0"/>
              <a:t> </a:t>
            </a:r>
            <a:r>
              <a:rPr lang="en-US" altLang="zh-CN" sz="2800" i="1" dirty="0"/>
              <a:t>n</a:t>
            </a:r>
            <a:r>
              <a:rPr lang="en-US" altLang="zh-CN" sz="2800" dirty="0"/>
              <a:t> access in a tree of size </a:t>
            </a:r>
            <a:r>
              <a:rPr lang="en-US" altLang="zh-CN" sz="2800" i="1" dirty="0"/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</a:rPr>
              <a:t>Total worst case time is O(</a:t>
            </a:r>
            <a:r>
              <a:rPr lang="en-US" altLang="zh-CN" sz="2400" i="1" dirty="0">
                <a:solidFill>
                  <a:schemeClr val="accent2"/>
                </a:solidFill>
              </a:rPr>
              <a:t>m</a:t>
            </a:r>
            <a:r>
              <a:rPr lang="en-US" altLang="zh-CN" sz="2400" dirty="0">
                <a:solidFill>
                  <a:schemeClr val="accent2"/>
                </a:solidFill>
              </a:rPr>
              <a:t> log </a:t>
            </a:r>
            <a:r>
              <a:rPr lang="en-US" altLang="zh-CN" sz="2400" i="1" dirty="0">
                <a:solidFill>
                  <a:schemeClr val="accent2"/>
                </a:solidFill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</a:rPr>
              <a:t>O(log </a:t>
            </a:r>
            <a:r>
              <a:rPr lang="en-US" altLang="zh-CN" sz="2400" i="1" dirty="0">
                <a:solidFill>
                  <a:schemeClr val="accent2"/>
                </a:solidFill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</a:rPr>
              <a:t>) per access amortized time</a:t>
            </a:r>
          </a:p>
          <a:p>
            <a:pPr>
              <a:lnSpc>
                <a:spcPct val="90000"/>
              </a:lnSpc>
            </a:pP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Suppose only </a:t>
            </a:r>
            <a:r>
              <a:rPr lang="en-US" altLang="zh-CN" sz="2800" i="1" dirty="0"/>
              <a:t>k</a:t>
            </a:r>
            <a:r>
              <a:rPr lang="en-US" altLang="zh-CN" sz="2800" dirty="0"/>
              <a:t> distinct items are accessed in the </a:t>
            </a:r>
            <a:r>
              <a:rPr lang="en-US" altLang="zh-CN" sz="2800" i="1" dirty="0"/>
              <a:t>m</a:t>
            </a:r>
            <a:r>
              <a:rPr lang="en-US" altLang="zh-CN" sz="2800" dirty="0"/>
              <a:t> accesses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</a:rPr>
              <a:t>Time is O(</a:t>
            </a:r>
            <a:r>
              <a:rPr lang="en-US" altLang="zh-CN" sz="2400" i="1" dirty="0">
                <a:solidFill>
                  <a:schemeClr val="accent2"/>
                </a:solidFill>
              </a:rPr>
              <a:t>k</a:t>
            </a:r>
            <a:r>
              <a:rPr lang="en-US" altLang="zh-CN" sz="2400" dirty="0">
                <a:solidFill>
                  <a:schemeClr val="accent2"/>
                </a:solidFill>
              </a:rPr>
              <a:t> log </a:t>
            </a:r>
            <a:r>
              <a:rPr lang="en-US" altLang="zh-CN" sz="2400" i="1" dirty="0">
                <a:solidFill>
                  <a:schemeClr val="accent2"/>
                </a:solidFill>
              </a:rPr>
              <a:t>n + m</a:t>
            </a:r>
            <a:r>
              <a:rPr lang="en-US" altLang="zh-CN" sz="2400" dirty="0">
                <a:solidFill>
                  <a:schemeClr val="accent2"/>
                </a:solidFill>
              </a:rPr>
              <a:t> log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</a:rPr>
              <a:t>k</a:t>
            </a:r>
            <a:r>
              <a:rPr lang="en-US" altLang="zh-CN" sz="2400" dirty="0">
                <a:solidFill>
                  <a:schemeClr val="accent2"/>
                </a:solidFill>
              </a:rPr>
              <a:t> )</a:t>
            </a:r>
          </a:p>
          <a:p>
            <a:pPr lvl="1">
              <a:lnSpc>
                <a:spcPct val="90000"/>
              </a:lnSpc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</a:rPr>
              <a:t>Compare with O( </a:t>
            </a:r>
            <a:r>
              <a:rPr lang="en-US" altLang="zh-CN" sz="2400" i="1" dirty="0">
                <a:solidFill>
                  <a:schemeClr val="accent2"/>
                </a:solidFill>
              </a:rPr>
              <a:t>m</a:t>
            </a:r>
            <a:r>
              <a:rPr lang="en-US" altLang="zh-CN" sz="2400" dirty="0">
                <a:solidFill>
                  <a:schemeClr val="accent2"/>
                </a:solidFill>
              </a:rPr>
              <a:t> log </a:t>
            </a:r>
            <a:r>
              <a:rPr lang="en-US" altLang="zh-CN" sz="2400" i="1" dirty="0">
                <a:solidFill>
                  <a:schemeClr val="accent2"/>
                </a:solidFill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</a:rPr>
              <a:t> ) for AVL tree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7491CEC8-0A73-9948-9935-BD7F7623BBB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35524" name="AutoShape 4"/>
          <p:cNvSpPr>
            <a:spLocks noChangeArrowheads="1"/>
          </p:cNvSpPr>
          <p:nvPr/>
        </p:nvSpPr>
        <p:spPr bwMode="auto">
          <a:xfrm>
            <a:off x="1055440" y="4452367"/>
            <a:ext cx="2362200" cy="533400"/>
          </a:xfrm>
          <a:prstGeom prst="wedgeRoundRectCallout">
            <a:avLst>
              <a:gd name="adj1" fmla="val 48856"/>
              <a:gd name="adj2" fmla="val -84523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getting those </a:t>
            </a:r>
            <a:r>
              <a:rPr lang="en-US" altLang="zh-CN" sz="1800" i="1" dirty="0">
                <a:solidFill>
                  <a:srgbClr val="FF0000"/>
                </a:solidFill>
                <a:latin typeface="+mn-lt"/>
              </a:rPr>
              <a:t>k</a:t>
            </a:r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 items near root</a:t>
            </a:r>
          </a:p>
        </p:txBody>
      </p:sp>
      <p:sp>
        <p:nvSpPr>
          <p:cNvPr id="235525" name="AutoShape 5"/>
          <p:cNvSpPr>
            <a:spLocks noChangeArrowheads="1"/>
          </p:cNvSpPr>
          <p:nvPr/>
        </p:nvSpPr>
        <p:spPr bwMode="auto">
          <a:xfrm>
            <a:off x="5303912" y="4293096"/>
            <a:ext cx="2362200" cy="685800"/>
          </a:xfrm>
          <a:prstGeom prst="wedgeRoundRectCallout">
            <a:avLst>
              <a:gd name="adj1" fmla="val -73120"/>
              <a:gd name="adj2" fmla="val -54167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those </a:t>
            </a:r>
            <a:r>
              <a:rPr lang="en-US" altLang="zh-CN" sz="1800" i="1" dirty="0">
                <a:solidFill>
                  <a:srgbClr val="FF0000"/>
                </a:solidFill>
                <a:latin typeface="+mn-lt"/>
              </a:rPr>
              <a:t>k</a:t>
            </a:r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 items are all at the top of the tree</a:t>
            </a:r>
          </a:p>
        </p:txBody>
      </p:sp>
    </p:spTree>
    <p:extLst>
      <p:ext uri="{BB962C8B-B14F-4D97-AF65-F5344CB8AC3E}">
        <p14:creationId xmlns:p14="http://schemas.microsoft.com/office/powerpoint/2010/main" val="400359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uiExpand="1" build="p"/>
      <p:bldP spid="235524" grpId="0" animBg="1"/>
      <p:bldP spid="23552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52F6F-63B4-4B92-BF52-DF3171D7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Splay Tree: ADT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F9821D-E686-4233-A3C2-499D633A04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struct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Ludica fax"/>
              </a:rPr>
              <a:t>TreeNode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{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zh-CN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key;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ELEM value; 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zh-CN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Ludica fax"/>
              </a:rPr>
              <a:t>TreeNode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*father, * left, *right;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};</a:t>
            </a:r>
          </a:p>
          <a:p>
            <a:pPr marL="0" indent="0">
              <a:spcBef>
                <a:spcPts val="300"/>
              </a:spcBef>
              <a:buNone/>
            </a:pPr>
            <a:endParaRPr lang="zh-CN" altLang="en-US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Splay(</a:t>
            </a:r>
            <a:r>
              <a:rPr lang="en-US" altLang="zh-CN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Ludica fax"/>
              </a:rPr>
              <a:t>TreeNode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*x, </a:t>
            </a:r>
            <a:r>
              <a:rPr lang="en-US" altLang="zh-CN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Ludica fax"/>
              </a:rPr>
              <a:t>TreeNode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*f);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Rotate x to be a child of f</a:t>
            </a:r>
            <a:endParaRPr lang="zh-CN" altLang="en-US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Find(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k) ;				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Insert(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k)</a:t>
            </a:r>
            <a:r>
              <a:rPr lang="zh-CN" alt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；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				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Delete(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TreeNode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*x) ; 		</a:t>
            </a:r>
            <a:endParaRPr lang="zh-CN" altLang="en-US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DeleteTree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TreeNode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*x); 		</a:t>
            </a:r>
            <a:endParaRPr lang="en-US" altLang="zh-CN" sz="2400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07195F-FBAE-4E09-801B-BF2C75BD9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0407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ADDDA-EEEE-4FC8-A8E4-7F48378E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Splay Operation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DF46E-D6EF-4BC4-8C8D-1821CBBCB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196753"/>
            <a:ext cx="10972800" cy="5046885"/>
          </a:xfrm>
        </p:spPr>
        <p:txBody>
          <a:bodyPr>
            <a:normAutofit fontScale="92500" lnSpcReduction="10000"/>
          </a:bodyPr>
          <a:lstStyle/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void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Splay (</a:t>
            </a:r>
            <a:r>
              <a:rPr kumimoji="0" lang="en-US" altLang="zh-CN" sz="1800" b="1" kern="1200" dirty="0" err="1">
                <a:solidFill>
                  <a:srgbClr val="2B91A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TreeNode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*x, </a:t>
            </a:r>
            <a:r>
              <a:rPr kumimoji="0" lang="en-US" altLang="zh-CN" sz="1800" b="1" kern="1200" dirty="0" err="1">
                <a:solidFill>
                  <a:srgbClr val="2B91A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TreeNode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*f) {</a:t>
            </a:r>
          </a:p>
          <a:p>
            <a:pPr marL="457200" lvl="1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while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(x-&gt;parent != f) {</a:t>
            </a:r>
          </a:p>
          <a:p>
            <a:pPr marL="914400" lvl="2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s-ES" altLang="zh-CN" sz="1800" b="1" kern="1200" dirty="0">
                <a:solidFill>
                  <a:srgbClr val="2B91A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TreeNode</a:t>
            </a:r>
            <a:r>
              <a:rPr kumimoji="0" lang="es-E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*y = x-&gt; parent, *z = y-&gt; parent;</a:t>
            </a:r>
          </a:p>
          <a:p>
            <a:pPr marL="914400" lvl="2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if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(y-&gt;parent != f)  {		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// f is not y’s parent: double rotation</a:t>
            </a:r>
            <a:endParaRPr kumimoji="0" lang="zh-CN" altLang="en-US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宋体" panose="02010600030101010101" pitchFamily="2" charset="-122"/>
              <a:cs typeface="+mn-cs"/>
            </a:endParaRPr>
          </a:p>
          <a:p>
            <a:pPr marL="914400" lvl="2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       if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(z-&gt;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lchild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== y) {</a:t>
            </a:r>
          </a:p>
          <a:p>
            <a:pPr marL="914400" lvl="2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	  if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(y-&gt;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lchild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== x) </a:t>
            </a:r>
          </a:p>
          <a:p>
            <a:pPr marL="914400" lvl="2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	  { Zig(y);  Zig(x); } 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</a:rPr>
              <a:t>// Zig-Zig: note the order</a:t>
            </a:r>
            <a:endParaRPr kumimoji="0" lang="zh-CN" altLang="en-US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宋体" panose="02010600030101010101" pitchFamily="2" charset="-122"/>
              <a:cs typeface="+mn-cs"/>
            </a:endParaRPr>
          </a:p>
          <a:p>
            <a:pPr marL="914400" lvl="2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              else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 { Zag(x);  Zig(x); }</a:t>
            </a:r>
            <a:endParaRPr kumimoji="0" lang="zh-CN" altLang="en-US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宋体" panose="02010600030101010101" pitchFamily="2" charset="-122"/>
              <a:cs typeface="+mn-cs"/>
            </a:endParaRPr>
          </a:p>
          <a:p>
            <a:pPr marL="914400" lvl="2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       } </a:t>
            </a: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else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{</a:t>
            </a:r>
          </a:p>
          <a:p>
            <a:pPr marL="1828800" lvl="4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if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(y-&gt;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lchild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== x) </a:t>
            </a:r>
          </a:p>
          <a:p>
            <a:pPr marL="1828800" lvl="4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{  Zig(x);  Zag(x); }</a:t>
            </a:r>
            <a:endParaRPr kumimoji="0" lang="zh-CN" altLang="en-US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宋体" panose="02010600030101010101" pitchFamily="2" charset="-122"/>
              <a:cs typeface="+mn-cs"/>
            </a:endParaRPr>
          </a:p>
          <a:p>
            <a:pPr marL="1828800" lvl="4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else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 { Zag(y);  Zag(x); } 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</a:rPr>
              <a:t>// Zig-Zig: note the order</a:t>
            </a:r>
            <a:endParaRPr kumimoji="0" lang="zh-CN" altLang="en-US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宋体" panose="02010600030101010101" pitchFamily="2" charset="-122"/>
              <a:cs typeface="+mn-cs"/>
            </a:endParaRPr>
          </a:p>
          <a:p>
            <a:pPr marL="1371600" lvl="3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}</a:t>
            </a:r>
          </a:p>
          <a:p>
            <a:pPr marL="914400" lvl="2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} </a:t>
            </a: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else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{ 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</a:rPr>
              <a:t>// f is y’s parent: single rotation</a:t>
            </a:r>
            <a:endParaRPr kumimoji="0" lang="en-US" altLang="zh-CN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宋体" panose="02010600030101010101" pitchFamily="2" charset="-122"/>
              <a:cs typeface="+mn-cs"/>
            </a:endParaRPr>
          </a:p>
          <a:p>
            <a:pPr marL="914400" lvl="2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       if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(y-&gt;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lchild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== x) Zig(x);</a:t>
            </a:r>
            <a:endParaRPr kumimoji="0" lang="en-US" altLang="zh-CN" sz="1800" b="1" kern="1200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宋体" panose="02010600030101010101" pitchFamily="2" charset="-122"/>
              <a:cs typeface="+mn-cs"/>
            </a:endParaRPr>
          </a:p>
          <a:p>
            <a:pPr marL="914400" lvl="2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else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Zag(x);</a:t>
            </a:r>
          </a:p>
          <a:p>
            <a:pPr marL="914400" lvl="2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}</a:t>
            </a:r>
          </a:p>
          <a:p>
            <a:pPr marL="914400" lvl="2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}</a:t>
            </a:r>
            <a:endParaRPr kumimoji="0" lang="zh-CN" altLang="en-US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宋体" panose="02010600030101010101" pitchFamily="2" charset="-122"/>
              <a:cs typeface="+mn-cs"/>
            </a:endParaRPr>
          </a:p>
          <a:p>
            <a:pPr marL="457200" lvl="1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if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 (x-&gt;parent == NULL)  Root = x;</a:t>
            </a: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宋体" panose="02010600030101010101" pitchFamily="2" charset="-122"/>
                <a:cs typeface="+mn-cs"/>
              </a:rPr>
              <a:t>}</a:t>
            </a:r>
            <a:endParaRPr kumimoji="0" lang="zh-CN" altLang="en-US" sz="1800" b="1" kern="1200" dirty="0">
              <a:solidFill>
                <a:prstClr val="black"/>
              </a:solidFill>
              <a:latin typeface="Ludica fax"/>
              <a:ea typeface="宋体" panose="02010600030101010101" pitchFamily="2" charset="-122"/>
              <a:cs typeface="+mn-cs"/>
            </a:endParaRPr>
          </a:p>
          <a:p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047D95-7C02-4A50-8DCE-C8F09415E8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3571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2864D-F888-4C59-B936-2293B3F4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 of Splay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AAD93-006E-42E2-9B23-EDBC9D9B8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Delete all nodes between node </a:t>
            </a:r>
            <a:r>
              <a:rPr lang="en-US" altLang="zh-CN" dirty="0">
                <a:solidFill>
                  <a:srgbClr val="0070C0"/>
                </a:solidFill>
              </a:rPr>
              <a:t>u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</a:rPr>
              <a:t>v</a:t>
            </a:r>
          </a:p>
          <a:p>
            <a:pPr lvl="1">
              <a:defRPr/>
            </a:pPr>
            <a:r>
              <a:rPr lang="en-US" altLang="zh-CN" dirty="0"/>
              <a:t>Step 1: Splay </a:t>
            </a:r>
            <a:r>
              <a:rPr lang="en-US" altLang="zh-CN" dirty="0">
                <a:solidFill>
                  <a:srgbClr val="0070C0"/>
                </a:solidFill>
              </a:rPr>
              <a:t>u</a:t>
            </a:r>
            <a:r>
              <a:rPr lang="en-US" altLang="zh-CN" dirty="0"/>
              <a:t> to the node</a:t>
            </a:r>
          </a:p>
          <a:p>
            <a:pPr lvl="1">
              <a:defRPr/>
            </a:pPr>
            <a:r>
              <a:rPr lang="en-US" altLang="zh-CN" dirty="0"/>
              <a:t>Step 2: Splay </a:t>
            </a:r>
            <a:r>
              <a:rPr lang="en-US" altLang="zh-CN" dirty="0">
                <a:solidFill>
                  <a:srgbClr val="0070C0"/>
                </a:solidFill>
              </a:rPr>
              <a:t>v</a:t>
            </a:r>
            <a:r>
              <a:rPr lang="en-US" altLang="zh-CN" dirty="0"/>
              <a:t> to be the right child of </a:t>
            </a:r>
            <a:r>
              <a:rPr lang="en-US" altLang="zh-CN" dirty="0">
                <a:solidFill>
                  <a:srgbClr val="0070C0"/>
                </a:solidFill>
              </a:rPr>
              <a:t>u</a:t>
            </a:r>
          </a:p>
          <a:p>
            <a:pPr lvl="1">
              <a:defRPr/>
            </a:pPr>
            <a:r>
              <a:rPr lang="en-US" altLang="zh-CN" dirty="0"/>
              <a:t>Step 3: Delete left subtree of </a:t>
            </a:r>
            <a:r>
              <a:rPr lang="en-US" altLang="zh-CN" dirty="0">
                <a:solidFill>
                  <a:srgbClr val="0070C0"/>
                </a:solidFill>
              </a:rPr>
              <a:t>v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3E565C-9D25-4B86-BD5E-26DECED82C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A67FA8-DB02-4C5E-ACBA-20175DCABEB5}"/>
              </a:ext>
            </a:extLst>
          </p:cNvPr>
          <p:cNvSpPr/>
          <p:nvPr/>
        </p:nvSpPr>
        <p:spPr>
          <a:xfrm>
            <a:off x="2999656" y="3645024"/>
            <a:ext cx="73973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void</a:t>
            </a:r>
            <a:r>
              <a:rPr lang="nl-NL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DeleteUV(</a:t>
            </a:r>
            <a:r>
              <a:rPr lang="nl-NL" altLang="zh-CN" sz="2000" b="1" dirty="0">
                <a:solidFill>
                  <a:srgbClr val="2B91AF"/>
                </a:solidFill>
                <a:highlight>
                  <a:srgbClr val="FFFFFF"/>
                </a:highlight>
                <a:latin typeface="Ludica fax"/>
              </a:rPr>
              <a:t>TreeNode</a:t>
            </a:r>
            <a:r>
              <a:rPr lang="nl-NL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</a:t>
            </a:r>
            <a:r>
              <a:rPr lang="nl-NL" altLang="zh-CN" sz="2000" b="1" dirty="0">
                <a:solidFill>
                  <a:srgbClr val="808080"/>
                </a:solidFill>
                <a:highlight>
                  <a:srgbClr val="FFFFFF"/>
                </a:highlight>
                <a:latin typeface="Ludica fax"/>
              </a:rPr>
              <a:t>rt</a:t>
            </a:r>
            <a:r>
              <a:rPr lang="nl-NL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, </a:t>
            </a:r>
            <a:r>
              <a:rPr lang="nl-NL" altLang="zh-CN" sz="2000" b="1" dirty="0">
                <a:solidFill>
                  <a:srgbClr val="2B91AF"/>
                </a:solidFill>
                <a:highlight>
                  <a:srgbClr val="FFFFFF"/>
                </a:highlight>
                <a:latin typeface="Ludica fax"/>
              </a:rPr>
              <a:t>TreeNode</a:t>
            </a:r>
            <a:r>
              <a:rPr lang="nl-NL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</a:t>
            </a:r>
            <a:r>
              <a:rPr lang="nl-NL" altLang="zh-CN" sz="2000" b="1" dirty="0">
                <a:solidFill>
                  <a:srgbClr val="808080"/>
                </a:solidFill>
                <a:highlight>
                  <a:srgbClr val="FFFFFF"/>
                </a:highlight>
                <a:latin typeface="Ludica fax"/>
              </a:rPr>
              <a:t>u</a:t>
            </a:r>
            <a:r>
              <a:rPr lang="nl-NL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, </a:t>
            </a:r>
            <a:r>
              <a:rPr lang="nl-NL" altLang="zh-CN" sz="2000" b="1" dirty="0">
                <a:solidFill>
                  <a:srgbClr val="2B91AF"/>
                </a:solidFill>
                <a:highlight>
                  <a:srgbClr val="FFFFFF"/>
                </a:highlight>
                <a:latin typeface="Ludica fax"/>
              </a:rPr>
              <a:t>TreeNode</a:t>
            </a:r>
            <a:r>
              <a:rPr lang="nl-NL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</a:t>
            </a:r>
            <a:r>
              <a:rPr lang="nl-NL" altLang="zh-CN" sz="2000" b="1" dirty="0">
                <a:solidFill>
                  <a:srgbClr val="808080"/>
                </a:solidFill>
                <a:highlight>
                  <a:srgbClr val="FFFFFF"/>
                </a:highlight>
                <a:latin typeface="Ludica fax"/>
              </a:rPr>
              <a:t>v</a:t>
            </a:r>
            <a:r>
              <a:rPr lang="nl-NL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)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{</a:t>
            </a:r>
          </a:p>
          <a:p>
            <a:pPr lvl="1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Splay(</a:t>
            </a:r>
            <a:r>
              <a:rPr lang="en-US" altLang="zh-CN" sz="2000" b="1" dirty="0">
                <a:solidFill>
                  <a:srgbClr val="808080"/>
                </a:solidFill>
                <a:highlight>
                  <a:srgbClr val="FFFFFF"/>
                </a:highlight>
                <a:latin typeface="Ludica fax"/>
              </a:rPr>
              <a:t>u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, NULL);</a:t>
            </a:r>
          </a:p>
          <a:p>
            <a:pPr lvl="1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Splay(</a:t>
            </a:r>
            <a:r>
              <a:rPr lang="en-US" altLang="zh-CN" sz="2000" b="1" dirty="0">
                <a:solidFill>
                  <a:srgbClr val="808080"/>
                </a:solidFill>
                <a:highlight>
                  <a:srgbClr val="FFFFFF"/>
                </a:highlight>
                <a:latin typeface="Ludica fax"/>
              </a:rPr>
              <a:t>v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, </a:t>
            </a:r>
            <a:r>
              <a:rPr lang="en-US" altLang="zh-CN" sz="2000" b="1" dirty="0">
                <a:solidFill>
                  <a:srgbClr val="808080"/>
                </a:solidFill>
                <a:highlight>
                  <a:srgbClr val="FFFFFF"/>
                </a:highlight>
                <a:latin typeface="Ludica fax"/>
              </a:rPr>
              <a:t>u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);</a:t>
            </a:r>
          </a:p>
          <a:p>
            <a:pPr lvl="1"/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DeleteTree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2000" b="1" dirty="0">
                <a:solidFill>
                  <a:srgbClr val="808080"/>
                </a:solidFill>
                <a:highlight>
                  <a:srgbClr val="FFFFFF"/>
                </a:highlight>
                <a:latin typeface="Ludica fax"/>
              </a:rPr>
              <a:t>v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-&gt;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);</a:t>
            </a:r>
          </a:p>
          <a:p>
            <a:pPr lvl="1"/>
            <a:r>
              <a:rPr lang="en-US" altLang="zh-CN" sz="2000" b="1" dirty="0">
                <a:solidFill>
                  <a:srgbClr val="808080"/>
                </a:solidFill>
                <a:highlight>
                  <a:srgbClr val="FFFFFF"/>
                </a:highlight>
                <a:latin typeface="Ludica fax"/>
              </a:rPr>
              <a:t>v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-&gt;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= NULL;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}</a:t>
            </a:r>
            <a:endParaRPr lang="zh-CN" altLang="en-US" sz="4800" b="1" dirty="0">
              <a:latin typeface="Ludica fax"/>
            </a:endParaRPr>
          </a:p>
        </p:txBody>
      </p:sp>
    </p:spTree>
    <p:extLst>
      <p:ext uri="{BB962C8B-B14F-4D97-AF65-F5344CB8AC3E}">
        <p14:creationId xmlns:p14="http://schemas.microsoft.com/office/powerpoint/2010/main" val="3902400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Insert: A More Efficient Method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insert, could do an ordinary BST insert</a:t>
            </a:r>
          </a:p>
          <a:p>
            <a:pPr lvl="1"/>
            <a:r>
              <a:rPr lang="en-US" altLang="zh-CN" dirty="0"/>
              <a:t>but would not fix up tree</a:t>
            </a:r>
          </a:p>
          <a:p>
            <a:pPr lvl="1"/>
            <a:r>
              <a:rPr lang="en-US" altLang="zh-CN" dirty="0"/>
              <a:t>A BST insert followed by a find (splay)?</a:t>
            </a:r>
          </a:p>
          <a:p>
            <a:r>
              <a:rPr lang="en-US" altLang="zh-CN" dirty="0"/>
              <a:t>Better idea: do the splay </a:t>
            </a:r>
            <a:r>
              <a:rPr lang="en-US" altLang="zh-CN" dirty="0">
                <a:solidFill>
                  <a:srgbClr val="FF0000"/>
                </a:solidFill>
              </a:rPr>
              <a:t>before</a:t>
            </a:r>
            <a:r>
              <a:rPr lang="en-US" altLang="zh-CN" dirty="0"/>
              <a:t> the insert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How?</a:t>
            </a:r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3777F74A-8806-C04B-8A11-3D2B08E2B1C3}" type="slidenum">
              <a:rPr lang="en-US" altLang="zh-CN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Need New Operation: Split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/>
              <a:t>Split(T, x) creates two BST</a:t>
            </a:r>
            <a:r>
              <a:rPr lang="en-US" altLang="zh-CN" dirty="0">
                <a:latin typeface="Arial"/>
              </a:rPr>
              <a:t>’</a:t>
            </a:r>
            <a:r>
              <a:rPr lang="en-US" altLang="zh-CN" dirty="0"/>
              <a:t>s L and R:</a:t>
            </a:r>
          </a:p>
          <a:p>
            <a:pPr lvl="1"/>
            <a:r>
              <a:rPr lang="en-US" altLang="zh-CN" dirty="0"/>
              <a:t>All elements of T are in either L or R  </a:t>
            </a:r>
          </a:p>
          <a:p>
            <a:pPr lvl="1"/>
            <a:r>
              <a:rPr lang="en-US" altLang="zh-CN" dirty="0"/>
              <a:t>All elements in L are ≤ x</a:t>
            </a:r>
          </a:p>
          <a:p>
            <a:pPr lvl="1"/>
            <a:r>
              <a:rPr lang="en-US" altLang="zh-CN" dirty="0"/>
              <a:t>All elements in R are &gt; x</a:t>
            </a:r>
          </a:p>
          <a:p>
            <a:pPr lvl="1"/>
            <a:r>
              <a:rPr lang="en-US" altLang="zh-CN" dirty="0"/>
              <a:t>L and R share no elements </a:t>
            </a:r>
          </a:p>
          <a:p>
            <a:pPr lvl="1"/>
            <a:endParaRPr lang="en-US" altLang="zh-CN" dirty="0"/>
          </a:p>
          <a:p>
            <a:pPr>
              <a:buFontTx/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Then how do we do the insert?</a:t>
            </a:r>
          </a:p>
          <a:p>
            <a:pPr marL="342900" lvl="1" indent="-342900">
              <a:buClr>
                <a:schemeClr val="accent1"/>
              </a:buClr>
              <a:buSzPct val="65000"/>
              <a:buNone/>
            </a:pPr>
            <a:r>
              <a:rPr lang="en-US" altLang="zh-CN" dirty="0">
                <a:solidFill>
                  <a:schemeClr val="accent2"/>
                </a:solidFill>
              </a:rPr>
              <a:t>Insert as root, with children L and R</a:t>
            </a:r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A56E0791-1EF4-4F42-91C8-72363F00C47E}" type="slidenum">
              <a:rPr lang="en-US" altLang="zh-CN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10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Splitting in Splay Trees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can we split?</a:t>
            </a:r>
          </a:p>
          <a:p>
            <a:pPr lvl="1"/>
            <a:r>
              <a:rPr lang="en-US" altLang="zh-CN" dirty="0"/>
              <a:t>We have the splay operation</a:t>
            </a:r>
          </a:p>
          <a:p>
            <a:pPr lvl="1"/>
            <a:r>
              <a:rPr lang="en-US" altLang="zh-CN" dirty="0"/>
              <a:t>We can find x or the </a:t>
            </a:r>
            <a:r>
              <a:rPr lang="en-US" altLang="zh-CN" i="1" dirty="0">
                <a:solidFill>
                  <a:srgbClr val="0000FF"/>
                </a:solidFill>
              </a:rPr>
              <a:t>parent</a:t>
            </a:r>
            <a:r>
              <a:rPr lang="en-US" altLang="zh-CN" dirty="0"/>
              <a:t> of where x </a:t>
            </a:r>
            <a:r>
              <a:rPr lang="en-US" altLang="zh-CN" i="1" dirty="0"/>
              <a:t>would be </a:t>
            </a:r>
            <a:r>
              <a:rPr lang="en-US" altLang="zh-CN" dirty="0"/>
              <a:t>if we were to insert it as an ordinary BST</a:t>
            </a:r>
          </a:p>
          <a:p>
            <a:pPr lvl="1"/>
            <a:r>
              <a:rPr lang="en-US" altLang="zh-CN" dirty="0"/>
              <a:t>We can splay x or the parent to the root</a:t>
            </a:r>
          </a:p>
          <a:p>
            <a:pPr lvl="1"/>
            <a:r>
              <a:rPr lang="en-US" altLang="zh-CN" dirty="0"/>
              <a:t>Then </a:t>
            </a:r>
            <a:r>
              <a:rPr lang="en-US" altLang="zh-CN" dirty="0">
                <a:solidFill>
                  <a:schemeClr val="accent2"/>
                </a:solidFill>
              </a:rPr>
              <a:t>break</a:t>
            </a:r>
            <a:r>
              <a:rPr lang="en-US" altLang="zh-CN" dirty="0"/>
              <a:t> one of the links from the root to a child</a:t>
            </a:r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029B991A-F405-1743-BA18-34DCBED1A0DD}" type="slidenum">
              <a:rPr lang="en-US" altLang="zh-CN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8035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1775521" y="842927"/>
            <a:ext cx="9398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>
                <a:latin typeface="+mn-lt"/>
              </a:rPr>
              <a:t>split(x)</a:t>
            </a:r>
          </a:p>
        </p:txBody>
      </p:sp>
      <p:sp>
        <p:nvSpPr>
          <p:cNvPr id="253956" name="AutoShape 4"/>
          <p:cNvSpPr>
            <a:spLocks noChangeArrowheads="1"/>
          </p:cNvSpPr>
          <p:nvPr/>
        </p:nvSpPr>
        <p:spPr bwMode="auto">
          <a:xfrm>
            <a:off x="1791395" y="1792252"/>
            <a:ext cx="990600" cy="1219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000">
                <a:latin typeface="+mn-lt"/>
              </a:rPr>
              <a:t>T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4610795" y="801652"/>
            <a:ext cx="2286000" cy="2209800"/>
            <a:chOff x="3086795" y="801652"/>
            <a:chExt cx="2286000" cy="2209800"/>
          </a:xfrm>
        </p:grpSpPr>
        <p:sp>
          <p:nvSpPr>
            <p:cNvPr id="253958" name="Oval 6"/>
            <p:cNvSpPr>
              <a:spLocks noChangeAspect="1" noChangeArrowheads="1"/>
            </p:cNvSpPr>
            <p:nvPr/>
          </p:nvSpPr>
          <p:spPr bwMode="auto">
            <a:xfrm flipH="1">
              <a:off x="4039295" y="80165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 sz="2000">
                <a:latin typeface="+mn-lt"/>
              </a:endParaRPr>
            </a:p>
          </p:txBody>
        </p:sp>
        <p:sp>
          <p:nvSpPr>
            <p:cNvPr id="253959" name="AutoShape 7"/>
            <p:cNvSpPr>
              <a:spLocks noChangeArrowheads="1"/>
            </p:cNvSpPr>
            <p:nvPr/>
          </p:nvSpPr>
          <p:spPr bwMode="auto">
            <a:xfrm>
              <a:off x="3086795" y="1792252"/>
              <a:ext cx="990600" cy="12192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L</a:t>
              </a:r>
            </a:p>
          </p:txBody>
        </p:sp>
        <p:sp>
          <p:nvSpPr>
            <p:cNvPr id="253960" name="AutoShape 8"/>
            <p:cNvSpPr>
              <a:spLocks noChangeArrowheads="1"/>
            </p:cNvSpPr>
            <p:nvPr/>
          </p:nvSpPr>
          <p:spPr bwMode="auto">
            <a:xfrm>
              <a:off x="4382195" y="1792252"/>
              <a:ext cx="990600" cy="12192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R</a:t>
              </a:r>
            </a:p>
          </p:txBody>
        </p:sp>
        <p:cxnSp>
          <p:nvCxnSpPr>
            <p:cNvPr id="253961" name="AutoShape 9"/>
            <p:cNvCxnSpPr>
              <a:cxnSpLocks noChangeShapeType="1"/>
              <a:stCxn id="253958" idx="5"/>
              <a:endCxn id="253959" idx="0"/>
            </p:cNvCxnSpPr>
            <p:nvPr/>
          </p:nvCxnSpPr>
          <p:spPr bwMode="auto">
            <a:xfrm flipH="1">
              <a:off x="3582095" y="1144552"/>
              <a:ext cx="512763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3962" name="AutoShape 10"/>
            <p:cNvCxnSpPr>
              <a:cxnSpLocks noChangeShapeType="1"/>
              <a:stCxn id="253958" idx="3"/>
              <a:endCxn id="253960" idx="0"/>
            </p:cNvCxnSpPr>
            <p:nvPr/>
          </p:nvCxnSpPr>
          <p:spPr bwMode="auto">
            <a:xfrm>
              <a:off x="4363145" y="1144552"/>
              <a:ext cx="514350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组 5"/>
          <p:cNvGrpSpPr/>
          <p:nvPr/>
        </p:nvGrpSpPr>
        <p:grpSpPr>
          <a:xfrm>
            <a:off x="2425885" y="1716052"/>
            <a:ext cx="2534668" cy="762000"/>
            <a:chOff x="901885" y="1716052"/>
            <a:chExt cx="2534668" cy="762000"/>
          </a:xfrm>
        </p:grpSpPr>
        <p:sp>
          <p:nvSpPr>
            <p:cNvPr id="253957" name="AutoShape 5"/>
            <p:cNvSpPr>
              <a:spLocks noChangeArrowheads="1"/>
            </p:cNvSpPr>
            <p:nvPr/>
          </p:nvSpPr>
          <p:spPr bwMode="auto">
            <a:xfrm>
              <a:off x="1638995" y="2249452"/>
              <a:ext cx="1219200" cy="228600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253963" name="Text Box 11"/>
            <p:cNvSpPr txBox="1">
              <a:spLocks noChangeArrowheads="1"/>
            </p:cNvSpPr>
            <p:nvPr/>
          </p:nvSpPr>
          <p:spPr bwMode="auto">
            <a:xfrm>
              <a:off x="901885" y="1716052"/>
              <a:ext cx="25346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dirty="0">
                  <a:latin typeface="+mn-lt"/>
                </a:rPr>
                <a:t>Look up x, and splay</a:t>
              </a:r>
            </a:p>
          </p:txBody>
        </p:sp>
      </p:grpSp>
      <p:sp>
        <p:nvSpPr>
          <p:cNvPr id="253964" name="AutoShape 12"/>
          <p:cNvSpPr>
            <a:spLocks noChangeArrowheads="1"/>
          </p:cNvSpPr>
          <p:nvPr/>
        </p:nvSpPr>
        <p:spPr bwMode="auto">
          <a:xfrm rot="2450116">
            <a:off x="6957120" y="2478052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sp>
        <p:nvSpPr>
          <p:cNvPr id="253965" name="Text Box 13"/>
          <p:cNvSpPr txBox="1">
            <a:spLocks noChangeArrowheads="1"/>
          </p:cNvSpPr>
          <p:nvPr/>
        </p:nvSpPr>
        <p:spPr bwMode="auto">
          <a:xfrm>
            <a:off x="7642921" y="4348127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latin typeface="+mn-lt"/>
              </a:rPr>
              <a:t>OR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5433120" y="3697252"/>
            <a:ext cx="2286000" cy="2533710"/>
            <a:chOff x="3909120" y="3697252"/>
            <a:chExt cx="2286000" cy="2533710"/>
          </a:xfrm>
        </p:grpSpPr>
        <p:sp>
          <p:nvSpPr>
            <p:cNvPr id="253966" name="Oval 14"/>
            <p:cNvSpPr>
              <a:spLocks noChangeAspect="1" noChangeArrowheads="1"/>
            </p:cNvSpPr>
            <p:nvPr/>
          </p:nvSpPr>
          <p:spPr bwMode="auto">
            <a:xfrm flipH="1">
              <a:off x="4861620" y="369725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 sz="2000">
                <a:latin typeface="+mn-lt"/>
              </a:endParaRPr>
            </a:p>
          </p:txBody>
        </p:sp>
        <p:sp>
          <p:nvSpPr>
            <p:cNvPr id="253967" name="AutoShape 15"/>
            <p:cNvSpPr>
              <a:spLocks noChangeArrowheads="1"/>
            </p:cNvSpPr>
            <p:nvPr/>
          </p:nvSpPr>
          <p:spPr bwMode="auto">
            <a:xfrm>
              <a:off x="3909120" y="4687852"/>
              <a:ext cx="990600" cy="12192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L</a:t>
              </a:r>
            </a:p>
          </p:txBody>
        </p:sp>
        <p:sp>
          <p:nvSpPr>
            <p:cNvPr id="253968" name="AutoShape 16"/>
            <p:cNvSpPr>
              <a:spLocks noChangeArrowheads="1"/>
            </p:cNvSpPr>
            <p:nvPr/>
          </p:nvSpPr>
          <p:spPr bwMode="auto">
            <a:xfrm>
              <a:off x="5204520" y="4687852"/>
              <a:ext cx="990600" cy="12192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R</a:t>
              </a:r>
            </a:p>
          </p:txBody>
        </p:sp>
        <p:cxnSp>
          <p:nvCxnSpPr>
            <p:cNvPr id="253969" name="AutoShape 17"/>
            <p:cNvCxnSpPr>
              <a:cxnSpLocks noChangeShapeType="1"/>
              <a:stCxn id="253966" idx="5"/>
              <a:endCxn id="253967" idx="0"/>
            </p:cNvCxnSpPr>
            <p:nvPr/>
          </p:nvCxnSpPr>
          <p:spPr bwMode="auto">
            <a:xfrm flipH="1">
              <a:off x="4404420" y="4040152"/>
              <a:ext cx="512763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3974" name="Rectangle 22"/>
            <p:cNvSpPr>
              <a:spLocks noChangeArrowheads="1"/>
            </p:cNvSpPr>
            <p:nvPr/>
          </p:nvSpPr>
          <p:spPr bwMode="auto">
            <a:xfrm>
              <a:off x="3923928" y="5830852"/>
              <a:ext cx="93610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1" algn="ctr"/>
              <a:r>
                <a:rPr lang="en-US" altLang="zh-CN" sz="2000" dirty="0">
                  <a:latin typeface="+mn-lt"/>
                </a:rPr>
                <a:t>≤ x</a:t>
              </a:r>
            </a:p>
          </p:txBody>
        </p:sp>
        <p:sp>
          <p:nvSpPr>
            <p:cNvPr id="253976" name="Text Box 24"/>
            <p:cNvSpPr txBox="1">
              <a:spLocks noChangeArrowheads="1"/>
            </p:cNvSpPr>
            <p:nvPr/>
          </p:nvSpPr>
          <p:spPr bwMode="auto">
            <a:xfrm>
              <a:off x="5382320" y="5830852"/>
              <a:ext cx="5339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&gt; x</a:t>
              </a: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8176320" y="3697252"/>
            <a:ext cx="2286000" cy="2540060"/>
            <a:chOff x="6652320" y="3697252"/>
            <a:chExt cx="2286000" cy="2540060"/>
          </a:xfrm>
        </p:grpSpPr>
        <p:sp>
          <p:nvSpPr>
            <p:cNvPr id="253970" name="Oval 18"/>
            <p:cNvSpPr>
              <a:spLocks noChangeAspect="1" noChangeArrowheads="1"/>
            </p:cNvSpPr>
            <p:nvPr/>
          </p:nvSpPr>
          <p:spPr bwMode="auto">
            <a:xfrm flipH="1">
              <a:off x="7604820" y="369725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 sz="2000">
                <a:latin typeface="+mn-lt"/>
              </a:endParaRPr>
            </a:p>
          </p:txBody>
        </p:sp>
        <p:sp>
          <p:nvSpPr>
            <p:cNvPr id="253971" name="AutoShape 19"/>
            <p:cNvSpPr>
              <a:spLocks noChangeArrowheads="1"/>
            </p:cNvSpPr>
            <p:nvPr/>
          </p:nvSpPr>
          <p:spPr bwMode="auto">
            <a:xfrm>
              <a:off x="6652320" y="4687852"/>
              <a:ext cx="990600" cy="12192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L</a:t>
              </a:r>
            </a:p>
          </p:txBody>
        </p:sp>
        <p:sp>
          <p:nvSpPr>
            <p:cNvPr id="253972" name="AutoShape 20"/>
            <p:cNvSpPr>
              <a:spLocks noChangeArrowheads="1"/>
            </p:cNvSpPr>
            <p:nvPr/>
          </p:nvSpPr>
          <p:spPr bwMode="auto">
            <a:xfrm>
              <a:off x="7947720" y="4687852"/>
              <a:ext cx="990600" cy="12192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R</a:t>
              </a:r>
            </a:p>
          </p:txBody>
        </p:sp>
        <p:cxnSp>
          <p:nvCxnSpPr>
            <p:cNvPr id="253973" name="AutoShape 21"/>
            <p:cNvCxnSpPr>
              <a:cxnSpLocks noChangeShapeType="1"/>
              <a:stCxn id="253970" idx="3"/>
              <a:endCxn id="253972" idx="0"/>
            </p:cNvCxnSpPr>
            <p:nvPr/>
          </p:nvCxnSpPr>
          <p:spPr bwMode="auto">
            <a:xfrm>
              <a:off x="7928670" y="4040152"/>
              <a:ext cx="514350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3975" name="Rectangle 23"/>
            <p:cNvSpPr>
              <a:spLocks noChangeArrowheads="1"/>
            </p:cNvSpPr>
            <p:nvPr/>
          </p:nvSpPr>
          <p:spPr bwMode="auto">
            <a:xfrm>
              <a:off x="7956376" y="5837202"/>
              <a:ext cx="93610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1" algn="ctr"/>
              <a:r>
                <a:rPr lang="en-US" altLang="zh-CN" sz="2000" dirty="0">
                  <a:latin typeface="+mn-lt"/>
                  <a:sym typeface="Symbol" charset="0"/>
                </a:rPr>
                <a:t>&gt;</a:t>
              </a:r>
              <a:r>
                <a:rPr lang="en-US" altLang="zh-CN" sz="2000" dirty="0">
                  <a:latin typeface="+mn-lt"/>
                </a:rPr>
                <a:t> x</a:t>
              </a:r>
            </a:p>
          </p:txBody>
        </p:sp>
        <p:sp>
          <p:nvSpPr>
            <p:cNvPr id="253977" name="Text Box 25"/>
            <p:cNvSpPr txBox="1">
              <a:spLocks noChangeArrowheads="1"/>
            </p:cNvSpPr>
            <p:nvPr/>
          </p:nvSpPr>
          <p:spPr bwMode="auto">
            <a:xfrm>
              <a:off x="6830120" y="5830852"/>
              <a:ext cx="5339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dirty="0">
                  <a:latin typeface="+mn-lt"/>
                </a:rPr>
                <a:t>&lt; x</a:t>
              </a:r>
            </a:p>
          </p:txBody>
        </p:sp>
      </p:grpSp>
      <p:sp>
        <p:nvSpPr>
          <p:cNvPr id="253980" name="AutoShape 28"/>
          <p:cNvSpPr>
            <a:spLocks noChangeArrowheads="1"/>
          </p:cNvSpPr>
          <p:nvPr/>
        </p:nvSpPr>
        <p:spPr bwMode="auto">
          <a:xfrm>
            <a:off x="7338120" y="344452"/>
            <a:ext cx="2286000" cy="1524000"/>
          </a:xfrm>
          <a:prstGeom prst="wedgeRoundRectCallout">
            <a:avLst>
              <a:gd name="adj1" fmla="val -105139"/>
              <a:gd name="adj2" fmla="val -8435"/>
              <a:gd name="adj3" fmla="val 16667"/>
            </a:avLst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000" i="1" dirty="0">
                <a:solidFill>
                  <a:srgbClr val="FF0000"/>
                </a:solidFill>
                <a:latin typeface="+mn-lt"/>
              </a:rPr>
              <a:t>could be x, or what would have been the parent of x</a:t>
            </a:r>
          </a:p>
        </p:txBody>
      </p:sp>
      <p:sp>
        <p:nvSpPr>
          <p:cNvPr id="253982" name="AutoShape 30"/>
          <p:cNvSpPr>
            <a:spLocks noGrp="1" noChangeArrowheads="1"/>
          </p:cNvSpPr>
          <p:nvPr>
            <p:ph idx="1"/>
          </p:nvPr>
        </p:nvSpPr>
        <p:spPr>
          <a:xfrm>
            <a:off x="3375720" y="3392452"/>
            <a:ext cx="1828800" cy="609600"/>
          </a:xfrm>
          <a:prstGeom prst="wedgeRoundRectCallout">
            <a:avLst>
              <a:gd name="adj1" fmla="val 98611"/>
              <a:gd name="adj2" fmla="val 16667"/>
              <a:gd name="adj3" fmla="val 16667"/>
            </a:avLst>
          </a:prstGeom>
          <a:noFill/>
          <a:ln w="12700" cap="flat">
            <a:solidFill>
              <a:srgbClr val="FF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</a:rPr>
              <a:t>if root is </a:t>
            </a:r>
            <a:r>
              <a:rPr lang="en-US" altLang="zh-CN" sz="2000" dirty="0">
                <a:solidFill>
                  <a:srgbClr val="FF0000"/>
                </a:solidFill>
              </a:rPr>
              <a:t>≤</a:t>
            </a:r>
            <a:r>
              <a:rPr lang="en-US" altLang="zh-CN" sz="2000" i="1" dirty="0">
                <a:solidFill>
                  <a:srgbClr val="FF0000"/>
                </a:solidFill>
              </a:rPr>
              <a:t> x</a:t>
            </a:r>
          </a:p>
        </p:txBody>
      </p:sp>
      <p:sp>
        <p:nvSpPr>
          <p:cNvPr id="253983" name="AutoShape 31"/>
          <p:cNvSpPr>
            <a:spLocks noChangeArrowheads="1"/>
          </p:cNvSpPr>
          <p:nvPr/>
        </p:nvSpPr>
        <p:spPr bwMode="auto">
          <a:xfrm>
            <a:off x="8328720" y="2097052"/>
            <a:ext cx="1828800" cy="609600"/>
          </a:xfrm>
          <a:prstGeom prst="wedgeRoundRectCallout">
            <a:avLst>
              <a:gd name="adj1" fmla="val -3991"/>
              <a:gd name="adj2" fmla="val 185417"/>
              <a:gd name="adj3" fmla="val 16667"/>
            </a:avLst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altLang="zh-CN" sz="2000" i="1">
                <a:solidFill>
                  <a:srgbClr val="FF0000"/>
                </a:solidFill>
                <a:latin typeface="+mn-lt"/>
              </a:rPr>
              <a:t>if root is </a:t>
            </a:r>
            <a:r>
              <a:rPr lang="en-US" altLang="zh-CN" sz="2000">
                <a:solidFill>
                  <a:srgbClr val="FF0000"/>
                </a:solidFill>
                <a:latin typeface="+mn-lt"/>
                <a:sym typeface="Symbol" charset="0"/>
              </a:rPr>
              <a:t>&gt;</a:t>
            </a:r>
            <a:r>
              <a:rPr lang="en-US" altLang="zh-CN" sz="2000" i="1">
                <a:solidFill>
                  <a:srgbClr val="FF0000"/>
                </a:solidFill>
                <a:latin typeface="+mn-lt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80594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39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3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4" grpId="0" animBg="1"/>
      <p:bldP spid="253965" grpId="0"/>
      <p:bldP spid="253980" grpId="0" animBg="1"/>
      <p:bldP spid="253982" grpId="0" build="p" animBg="1"/>
      <p:bldP spid="25398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 to Insert</a:t>
            </a:r>
            <a:endParaRPr kumimoji="1" lang="zh-CN" altLang="en-US" dirty="0"/>
          </a:p>
        </p:txBody>
      </p:sp>
      <p:sp>
        <p:nvSpPr>
          <p:cNvPr id="256018" name="Rectangle 18"/>
          <p:cNvSpPr>
            <a:spLocks noGrp="1" noChangeArrowheads="1"/>
          </p:cNvSpPr>
          <p:nvPr>
            <p:ph idx="1"/>
          </p:nvPr>
        </p:nvSpPr>
        <p:spPr>
          <a:xfrm>
            <a:off x="2819400" y="4800600"/>
            <a:ext cx="5943600" cy="1676400"/>
          </a:xfrm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2000" dirty="0"/>
              <a:t>Insert(x):</a:t>
            </a:r>
          </a:p>
          <a:p>
            <a:pPr>
              <a:buFontTx/>
              <a:buNone/>
            </a:pPr>
            <a:r>
              <a:rPr lang="en-US" altLang="zh-CN" sz="2000" dirty="0"/>
              <a:t>	Split on x</a:t>
            </a:r>
          </a:p>
          <a:p>
            <a:pPr>
              <a:buFontTx/>
              <a:buNone/>
            </a:pPr>
            <a:r>
              <a:rPr lang="en-US" altLang="zh-CN" sz="2000" dirty="0"/>
              <a:t>	Join </a:t>
            </a:r>
            <a:r>
              <a:rPr lang="en-US" altLang="zh-CN" sz="2000" dirty="0" err="1"/>
              <a:t>subtrees</a:t>
            </a:r>
            <a:r>
              <a:rPr lang="en-US" altLang="zh-CN" sz="2000" dirty="0"/>
              <a:t> using x as root</a:t>
            </a:r>
          </a:p>
        </p:txBody>
      </p:sp>
      <p:sp>
        <p:nvSpPr>
          <p:cNvPr id="19" name="幻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ctr"/>
            <a:fld id="{4A5C957C-568D-3E4B-8ABA-69F41F536DB5}" type="slidenum">
              <a:rPr lang="en-US" altLang="zh-CN" sz="2000">
                <a:latin typeface="+mn-lt"/>
              </a:rPr>
              <a:pPr algn="ctr"/>
              <a:t>59</a:t>
            </a:fld>
            <a:endParaRPr lang="en-US" altLang="zh-CN" sz="2000">
              <a:latin typeface="+mn-lt"/>
            </a:endParaRPr>
          </a:p>
        </p:txBody>
      </p:sp>
      <p:sp>
        <p:nvSpPr>
          <p:cNvPr id="256003" name="AutoShape 3"/>
          <p:cNvSpPr>
            <a:spLocks noChangeArrowheads="1"/>
          </p:cNvSpPr>
          <p:nvPr/>
        </p:nvSpPr>
        <p:spPr bwMode="auto">
          <a:xfrm>
            <a:off x="2286000" y="2971801"/>
            <a:ext cx="1227138" cy="15097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>
              <a:latin typeface="+mn-lt"/>
            </a:endParaRPr>
          </a:p>
        </p:txBody>
      </p:sp>
      <p:grpSp>
        <p:nvGrpSpPr>
          <p:cNvPr id="256004" name="Group 4"/>
          <p:cNvGrpSpPr>
            <a:grpSpLocks/>
          </p:cNvGrpSpPr>
          <p:nvPr/>
        </p:nvGrpSpPr>
        <p:grpSpPr bwMode="auto">
          <a:xfrm>
            <a:off x="3738563" y="3048000"/>
            <a:ext cx="939800" cy="609600"/>
            <a:chOff x="1920" y="1920"/>
            <a:chExt cx="592" cy="384"/>
          </a:xfrm>
        </p:grpSpPr>
        <p:sp>
          <p:nvSpPr>
            <p:cNvPr id="256005" name="AutoShape 5"/>
            <p:cNvSpPr>
              <a:spLocks noChangeArrowheads="1"/>
            </p:cNvSpPr>
            <p:nvPr/>
          </p:nvSpPr>
          <p:spPr bwMode="auto">
            <a:xfrm>
              <a:off x="1968" y="2160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256006" name="Text Box 6"/>
            <p:cNvSpPr txBox="1">
              <a:spLocks noChangeArrowheads="1"/>
            </p:cNvSpPr>
            <p:nvPr/>
          </p:nvSpPr>
          <p:spPr bwMode="auto">
            <a:xfrm>
              <a:off x="1920" y="1920"/>
              <a:ext cx="5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dirty="0">
                  <a:latin typeface="+mn-lt"/>
                </a:rPr>
                <a:t>split(x)</a:t>
              </a:r>
            </a:p>
          </p:txBody>
        </p:sp>
      </p:grpSp>
      <p:sp>
        <p:nvSpPr>
          <p:cNvPr id="256007" name="AutoShape 7"/>
          <p:cNvSpPr>
            <a:spLocks noChangeArrowheads="1"/>
          </p:cNvSpPr>
          <p:nvPr/>
        </p:nvSpPr>
        <p:spPr bwMode="auto">
          <a:xfrm>
            <a:off x="7181850" y="34290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8310564" y="2667001"/>
            <a:ext cx="1882775" cy="1819275"/>
            <a:chOff x="6786563" y="2667000"/>
            <a:chExt cx="1882775" cy="1819275"/>
          </a:xfrm>
        </p:grpSpPr>
        <p:sp>
          <p:nvSpPr>
            <p:cNvPr id="256008" name="AutoShape 8"/>
            <p:cNvSpPr>
              <a:spLocks noChangeArrowheads="1"/>
            </p:cNvSpPr>
            <p:nvPr/>
          </p:nvSpPr>
          <p:spPr bwMode="auto">
            <a:xfrm>
              <a:off x="6786563" y="3482975"/>
              <a:ext cx="815975" cy="10033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L</a:t>
              </a:r>
            </a:p>
          </p:txBody>
        </p:sp>
        <p:sp>
          <p:nvSpPr>
            <p:cNvPr id="256009" name="AutoShape 9"/>
            <p:cNvSpPr>
              <a:spLocks noChangeArrowheads="1"/>
            </p:cNvSpPr>
            <p:nvPr/>
          </p:nvSpPr>
          <p:spPr bwMode="auto">
            <a:xfrm>
              <a:off x="7853363" y="3482975"/>
              <a:ext cx="815975" cy="10033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R</a:t>
              </a:r>
            </a:p>
          </p:txBody>
        </p:sp>
        <p:sp>
          <p:nvSpPr>
            <p:cNvPr id="256010" name="Oval 10"/>
            <p:cNvSpPr>
              <a:spLocks noChangeAspect="1" noChangeArrowheads="1"/>
            </p:cNvSpPr>
            <p:nvPr/>
          </p:nvSpPr>
          <p:spPr bwMode="auto">
            <a:xfrm flipH="1">
              <a:off x="7570788" y="2667000"/>
              <a:ext cx="314325" cy="314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x</a:t>
              </a:r>
            </a:p>
          </p:txBody>
        </p:sp>
        <p:cxnSp>
          <p:nvCxnSpPr>
            <p:cNvPr id="256011" name="AutoShape 11"/>
            <p:cNvCxnSpPr>
              <a:cxnSpLocks noChangeShapeType="1"/>
              <a:stCxn id="256010" idx="5"/>
              <a:endCxn id="256008" idx="0"/>
            </p:cNvCxnSpPr>
            <p:nvPr/>
          </p:nvCxnSpPr>
          <p:spPr bwMode="auto">
            <a:xfrm flipH="1">
              <a:off x="7194550" y="2954338"/>
              <a:ext cx="420688" cy="528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6012" name="AutoShape 12"/>
            <p:cNvCxnSpPr>
              <a:cxnSpLocks noChangeShapeType="1"/>
              <a:stCxn id="256010" idx="3"/>
              <a:endCxn id="256009" idx="0"/>
            </p:cNvCxnSpPr>
            <p:nvPr/>
          </p:nvCxnSpPr>
          <p:spPr bwMode="auto">
            <a:xfrm>
              <a:off x="7839075" y="2954338"/>
              <a:ext cx="422275" cy="528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组 2"/>
          <p:cNvGrpSpPr/>
          <p:nvPr/>
        </p:nvGrpSpPr>
        <p:grpSpPr>
          <a:xfrm>
            <a:off x="4943476" y="3111500"/>
            <a:ext cx="1882775" cy="1327210"/>
            <a:chOff x="3419475" y="3111500"/>
            <a:chExt cx="1882775" cy="1327210"/>
          </a:xfrm>
        </p:grpSpPr>
        <p:grpSp>
          <p:nvGrpSpPr>
            <p:cNvPr id="256013" name="Group 13"/>
            <p:cNvGrpSpPr>
              <a:grpSpLocks/>
            </p:cNvGrpSpPr>
            <p:nvPr/>
          </p:nvGrpSpPr>
          <p:grpSpPr bwMode="auto">
            <a:xfrm>
              <a:off x="3419475" y="3111500"/>
              <a:ext cx="1882775" cy="1003300"/>
              <a:chOff x="718" y="2191"/>
              <a:chExt cx="1186" cy="632"/>
            </a:xfrm>
          </p:grpSpPr>
          <p:sp>
            <p:nvSpPr>
              <p:cNvPr id="256014" name="AutoShape 14"/>
              <p:cNvSpPr>
                <a:spLocks noChangeArrowheads="1"/>
              </p:cNvSpPr>
              <p:nvPr/>
            </p:nvSpPr>
            <p:spPr bwMode="auto">
              <a:xfrm>
                <a:off x="718" y="2191"/>
                <a:ext cx="514" cy="63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>
                    <a:latin typeface="+mn-lt"/>
                  </a:rPr>
                  <a:t>L</a:t>
                </a:r>
              </a:p>
            </p:txBody>
          </p:sp>
          <p:sp>
            <p:nvSpPr>
              <p:cNvPr id="256015" name="AutoShape 15"/>
              <p:cNvSpPr>
                <a:spLocks noChangeArrowheads="1"/>
              </p:cNvSpPr>
              <p:nvPr/>
            </p:nvSpPr>
            <p:spPr bwMode="auto">
              <a:xfrm>
                <a:off x="1390" y="2191"/>
                <a:ext cx="514" cy="63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>
                    <a:latin typeface="+mn-lt"/>
                  </a:rPr>
                  <a:t>R</a:t>
                </a:r>
              </a:p>
            </p:txBody>
          </p:sp>
        </p:grpSp>
        <p:sp>
          <p:nvSpPr>
            <p:cNvPr id="256016" name="Text Box 16"/>
            <p:cNvSpPr txBox="1">
              <a:spLocks noChangeArrowheads="1"/>
            </p:cNvSpPr>
            <p:nvPr/>
          </p:nvSpPr>
          <p:spPr bwMode="auto">
            <a:xfrm>
              <a:off x="4616450" y="4038600"/>
              <a:ext cx="5339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&gt; x</a:t>
              </a:r>
            </a:p>
          </p:txBody>
        </p:sp>
        <p:sp>
          <p:nvSpPr>
            <p:cNvPr id="256017" name="Text Box 17"/>
            <p:cNvSpPr txBox="1">
              <a:spLocks noChangeArrowheads="1"/>
            </p:cNvSpPr>
            <p:nvPr/>
          </p:nvSpPr>
          <p:spPr bwMode="auto">
            <a:xfrm>
              <a:off x="3626595" y="4032250"/>
              <a:ext cx="53091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+mn-lt"/>
                </a:rPr>
                <a:t>≤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595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D24E-9081-43DF-8ACA-08C40E2D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A95EB-F7D2-4C9C-942C-6087B01A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916832"/>
            <a:ext cx="10972800" cy="3810646"/>
          </a:xfrm>
        </p:spPr>
        <p:txBody>
          <a:bodyPr/>
          <a:lstStyle/>
          <a:p>
            <a:r>
              <a:rPr lang="en-US" altLang="zh-CN" dirty="0"/>
              <a:t>(1) If external nodes are considered, an RB Tree is </a:t>
            </a:r>
            <a:r>
              <a:rPr lang="en-US" altLang="zh-CN"/>
              <a:t>a full </a:t>
            </a:r>
            <a:r>
              <a:rPr lang="en-US" altLang="zh-CN" dirty="0"/>
              <a:t>binary tree</a:t>
            </a:r>
          </a:p>
          <a:p>
            <a:endParaRPr lang="en-US" altLang="zh-CN" dirty="0"/>
          </a:p>
          <a:p>
            <a:r>
              <a:rPr lang="en-US" altLang="zh-CN" dirty="0"/>
              <a:t>(2) An</a:t>
            </a:r>
            <a:r>
              <a:rPr lang="zh-CN" altLang="en-US" dirty="0"/>
              <a:t> </a:t>
            </a:r>
            <a:r>
              <a:rPr lang="en-US" altLang="zh-CN" dirty="0"/>
              <a:t>RB Tree of rank </a:t>
            </a:r>
            <a:r>
              <a:rPr lang="en-US" altLang="zh-CN" dirty="0">
                <a:solidFill>
                  <a:srgbClr val="0070C0"/>
                </a:solidFill>
              </a:rPr>
              <a:t>k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external node</a:t>
            </a:r>
          </a:p>
          <a:p>
            <a:pPr lvl="1"/>
            <a:r>
              <a:rPr lang="en-US" altLang="zh-CN" dirty="0"/>
              <a:t>The path length is at least </a:t>
            </a:r>
            <a:r>
              <a:rPr lang="en-US" altLang="zh-CN" dirty="0">
                <a:solidFill>
                  <a:srgbClr val="0070C0"/>
                </a:solidFill>
              </a:rPr>
              <a:t>k</a:t>
            </a:r>
            <a:r>
              <a:rPr lang="en-US" altLang="zh-CN" dirty="0"/>
              <a:t>, at most </a:t>
            </a:r>
            <a:r>
              <a:rPr lang="en-US" altLang="zh-CN" dirty="0">
                <a:solidFill>
                  <a:srgbClr val="0070C0"/>
                </a:solidFill>
              </a:rPr>
              <a:t>2k</a:t>
            </a:r>
            <a:r>
              <a:rPr lang="en-US" altLang="zh-CN" dirty="0"/>
              <a:t>	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ECC45E-BA65-421F-B48C-BF35EF5D65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84301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2209801" y="536749"/>
            <a:ext cx="1635125" cy="3048000"/>
            <a:chOff x="685800" y="536749"/>
            <a:chExt cx="1635125" cy="3048000"/>
          </a:xfrm>
        </p:grpSpPr>
        <p:cxnSp>
          <p:nvCxnSpPr>
            <p:cNvPr id="264195" name="AutoShape 3"/>
            <p:cNvCxnSpPr>
              <a:cxnSpLocks noChangeShapeType="1"/>
              <a:stCxn id="264196" idx="5"/>
              <a:endCxn id="264202" idx="0"/>
            </p:cNvCxnSpPr>
            <p:nvPr/>
          </p:nvCxnSpPr>
          <p:spPr bwMode="auto">
            <a:xfrm flipH="1">
              <a:off x="1770063" y="1717849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4196" name="Oval 4"/>
            <p:cNvSpPr>
              <a:spLocks noChangeAspect="1" noChangeArrowheads="1"/>
            </p:cNvSpPr>
            <p:nvPr/>
          </p:nvSpPr>
          <p:spPr bwMode="auto">
            <a:xfrm flipH="1">
              <a:off x="1939925" y="13749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9</a:t>
              </a:r>
            </a:p>
          </p:txBody>
        </p:sp>
        <p:sp>
          <p:nvSpPr>
            <p:cNvPr id="264197" name="Oval 5"/>
            <p:cNvSpPr>
              <a:spLocks noChangeAspect="1" noChangeArrowheads="1"/>
            </p:cNvSpPr>
            <p:nvPr/>
          </p:nvSpPr>
          <p:spPr bwMode="auto">
            <a:xfrm>
              <a:off x="741363" y="13749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264198" name="Oval 6"/>
            <p:cNvSpPr>
              <a:spLocks noChangeAspect="1" noChangeArrowheads="1"/>
            </p:cNvSpPr>
            <p:nvPr/>
          </p:nvSpPr>
          <p:spPr bwMode="auto">
            <a:xfrm flipH="1">
              <a:off x="1350963" y="5367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6</a:t>
              </a:r>
            </a:p>
          </p:txBody>
        </p:sp>
        <p:cxnSp>
          <p:nvCxnSpPr>
            <p:cNvPr id="264199" name="AutoShape 7"/>
            <p:cNvCxnSpPr>
              <a:cxnSpLocks noChangeShapeType="1"/>
              <a:stCxn id="264198" idx="5"/>
              <a:endCxn id="264197" idx="0"/>
            </p:cNvCxnSpPr>
            <p:nvPr/>
          </p:nvCxnSpPr>
          <p:spPr bwMode="auto">
            <a:xfrm flipH="1">
              <a:off x="931863" y="879649"/>
              <a:ext cx="474662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4200" name="AutoShape 8"/>
            <p:cNvCxnSpPr>
              <a:cxnSpLocks noChangeShapeType="1"/>
              <a:stCxn id="264197" idx="5"/>
              <a:endCxn id="264201" idx="0"/>
            </p:cNvCxnSpPr>
            <p:nvPr/>
          </p:nvCxnSpPr>
          <p:spPr bwMode="auto">
            <a:xfrm>
              <a:off x="1066800" y="1719437"/>
              <a:ext cx="169863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4201" name="Oval 9"/>
            <p:cNvSpPr>
              <a:spLocks noChangeAspect="1" noChangeArrowheads="1"/>
            </p:cNvSpPr>
            <p:nvPr/>
          </p:nvSpPr>
          <p:spPr bwMode="auto">
            <a:xfrm>
              <a:off x="1046163" y="22893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4</a:t>
              </a:r>
            </a:p>
          </p:txBody>
        </p:sp>
        <p:sp>
          <p:nvSpPr>
            <p:cNvPr id="264202" name="Oval 10"/>
            <p:cNvSpPr>
              <a:spLocks noChangeAspect="1" noChangeArrowheads="1"/>
            </p:cNvSpPr>
            <p:nvPr/>
          </p:nvSpPr>
          <p:spPr bwMode="auto">
            <a:xfrm flipH="1">
              <a:off x="1579563" y="22893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7</a:t>
              </a:r>
            </a:p>
          </p:txBody>
        </p:sp>
        <p:cxnSp>
          <p:nvCxnSpPr>
            <p:cNvPr id="264203" name="AutoShape 11"/>
            <p:cNvCxnSpPr>
              <a:cxnSpLocks noChangeShapeType="1"/>
              <a:stCxn id="264198" idx="3"/>
              <a:endCxn id="264196" idx="0"/>
            </p:cNvCxnSpPr>
            <p:nvPr/>
          </p:nvCxnSpPr>
          <p:spPr bwMode="auto">
            <a:xfrm>
              <a:off x="1674813" y="879649"/>
              <a:ext cx="455612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4204" name="Oval 12"/>
            <p:cNvSpPr>
              <a:spLocks noChangeAspect="1" noChangeArrowheads="1"/>
            </p:cNvSpPr>
            <p:nvPr/>
          </p:nvSpPr>
          <p:spPr bwMode="auto">
            <a:xfrm flipH="1">
              <a:off x="685800" y="32037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64205" name="AutoShape 13"/>
            <p:cNvCxnSpPr>
              <a:cxnSpLocks noChangeShapeType="1"/>
              <a:stCxn id="264201" idx="3"/>
              <a:endCxn id="264204" idx="0"/>
            </p:cNvCxnSpPr>
            <p:nvPr/>
          </p:nvCxnSpPr>
          <p:spPr bwMode="auto">
            <a:xfrm flipH="1">
              <a:off x="876300" y="2633837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64206" name="AutoShape 14"/>
          <p:cNvSpPr>
            <a:spLocks noChangeArrowheads="1"/>
          </p:cNvSpPr>
          <p:nvPr/>
        </p:nvSpPr>
        <p:spPr bwMode="auto">
          <a:xfrm>
            <a:off x="4114800" y="1755949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sp>
        <p:nvSpPr>
          <p:cNvPr id="264207" name="Text Box 15"/>
          <p:cNvSpPr txBox="1">
            <a:spLocks noChangeArrowheads="1"/>
          </p:cNvSpPr>
          <p:nvPr/>
        </p:nvSpPr>
        <p:spPr bwMode="auto">
          <a:xfrm>
            <a:off x="2495600" y="3789040"/>
            <a:ext cx="11395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dirty="0">
                <a:latin typeface="+mn-lt"/>
              </a:rPr>
              <a:t>Insert(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5</a:t>
            </a:r>
            <a:r>
              <a:rPr lang="en-US" altLang="zh-CN" sz="2000" dirty="0">
                <a:latin typeface="+mn-lt"/>
              </a:rPr>
              <a:t>)</a:t>
            </a:r>
          </a:p>
        </p:txBody>
      </p:sp>
      <p:sp>
        <p:nvSpPr>
          <p:cNvPr id="264208" name="Text Box 16"/>
          <p:cNvSpPr txBox="1">
            <a:spLocks noChangeArrowheads="1"/>
          </p:cNvSpPr>
          <p:nvPr/>
        </p:nvSpPr>
        <p:spPr bwMode="auto">
          <a:xfrm>
            <a:off x="3962401" y="1374949"/>
            <a:ext cx="9542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>
                <a:latin typeface="+mn-lt"/>
              </a:rPr>
              <a:t>split(5)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5334001" y="536749"/>
            <a:ext cx="1833563" cy="2971800"/>
            <a:chOff x="3810000" y="536749"/>
            <a:chExt cx="1833563" cy="2971800"/>
          </a:xfrm>
        </p:grpSpPr>
        <p:cxnSp>
          <p:nvCxnSpPr>
            <p:cNvPr id="264209" name="AutoShape 17"/>
            <p:cNvCxnSpPr>
              <a:cxnSpLocks noChangeShapeType="1"/>
              <a:stCxn id="264210" idx="5"/>
              <a:endCxn id="264212" idx="0"/>
            </p:cNvCxnSpPr>
            <p:nvPr/>
          </p:nvCxnSpPr>
          <p:spPr bwMode="auto">
            <a:xfrm flipH="1">
              <a:off x="5092700" y="2556049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4210" name="Oval 18"/>
            <p:cNvSpPr>
              <a:spLocks noChangeAspect="1" noChangeArrowheads="1"/>
            </p:cNvSpPr>
            <p:nvPr/>
          </p:nvSpPr>
          <p:spPr bwMode="auto">
            <a:xfrm flipH="1">
              <a:off x="5262563" y="22131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9</a:t>
              </a:r>
            </a:p>
          </p:txBody>
        </p:sp>
        <p:sp>
          <p:nvSpPr>
            <p:cNvPr id="264211" name="Oval 19"/>
            <p:cNvSpPr>
              <a:spLocks noChangeAspect="1" noChangeArrowheads="1"/>
            </p:cNvSpPr>
            <p:nvPr/>
          </p:nvSpPr>
          <p:spPr bwMode="auto">
            <a:xfrm flipH="1">
              <a:off x="4953000" y="13749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6</a:t>
              </a:r>
            </a:p>
          </p:txBody>
        </p:sp>
        <p:sp>
          <p:nvSpPr>
            <p:cNvPr id="264212" name="Oval 20"/>
            <p:cNvSpPr>
              <a:spLocks noChangeAspect="1" noChangeArrowheads="1"/>
            </p:cNvSpPr>
            <p:nvPr/>
          </p:nvSpPr>
          <p:spPr bwMode="auto">
            <a:xfrm flipH="1">
              <a:off x="4902200" y="31275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7</a:t>
              </a:r>
            </a:p>
          </p:txBody>
        </p:sp>
        <p:cxnSp>
          <p:nvCxnSpPr>
            <p:cNvPr id="264213" name="AutoShape 21"/>
            <p:cNvCxnSpPr>
              <a:cxnSpLocks noChangeShapeType="1"/>
              <a:stCxn id="264211" idx="3"/>
              <a:endCxn id="264210" idx="0"/>
            </p:cNvCxnSpPr>
            <p:nvPr/>
          </p:nvCxnSpPr>
          <p:spPr bwMode="auto">
            <a:xfrm>
              <a:off x="5276850" y="1717849"/>
              <a:ext cx="1762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4214" name="Oval 22"/>
            <p:cNvSpPr>
              <a:spLocks noChangeAspect="1" noChangeArrowheads="1"/>
            </p:cNvSpPr>
            <p:nvPr/>
          </p:nvSpPr>
          <p:spPr bwMode="auto">
            <a:xfrm>
              <a:off x="3810000" y="13749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264215" name="Oval 23"/>
            <p:cNvSpPr>
              <a:spLocks noChangeAspect="1" noChangeArrowheads="1"/>
            </p:cNvSpPr>
            <p:nvPr/>
          </p:nvSpPr>
          <p:spPr bwMode="auto">
            <a:xfrm flipH="1">
              <a:off x="4419600" y="5367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4</a:t>
              </a:r>
            </a:p>
          </p:txBody>
        </p:sp>
        <p:cxnSp>
          <p:nvCxnSpPr>
            <p:cNvPr id="264216" name="AutoShape 24"/>
            <p:cNvCxnSpPr>
              <a:cxnSpLocks noChangeShapeType="1"/>
              <a:stCxn id="264215" idx="5"/>
              <a:endCxn id="264214" idx="0"/>
            </p:cNvCxnSpPr>
            <p:nvPr/>
          </p:nvCxnSpPr>
          <p:spPr bwMode="auto">
            <a:xfrm flipH="1">
              <a:off x="4000500" y="879649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4217" name="AutoShape 25"/>
            <p:cNvCxnSpPr>
              <a:cxnSpLocks noChangeShapeType="1"/>
              <a:stCxn id="264214" idx="5"/>
              <a:endCxn id="264218" idx="0"/>
            </p:cNvCxnSpPr>
            <p:nvPr/>
          </p:nvCxnSpPr>
          <p:spPr bwMode="auto">
            <a:xfrm>
              <a:off x="4135438" y="1719437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4218" name="Oval 26"/>
            <p:cNvSpPr>
              <a:spLocks noChangeAspect="1" noChangeArrowheads="1"/>
            </p:cNvSpPr>
            <p:nvPr/>
          </p:nvSpPr>
          <p:spPr bwMode="auto">
            <a:xfrm>
              <a:off x="4114800" y="22893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64219" name="AutoShape 27"/>
            <p:cNvCxnSpPr>
              <a:cxnSpLocks noChangeShapeType="1"/>
              <a:stCxn id="264215" idx="3"/>
              <a:endCxn id="264211" idx="0"/>
            </p:cNvCxnSpPr>
            <p:nvPr/>
          </p:nvCxnSpPr>
          <p:spPr bwMode="auto">
            <a:xfrm>
              <a:off x="4743450" y="879649"/>
              <a:ext cx="400050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64220" name="AutoShape 28"/>
          <p:cNvSpPr>
            <a:spLocks noChangeArrowheads="1"/>
          </p:cNvSpPr>
          <p:nvPr/>
        </p:nvSpPr>
        <p:spPr bwMode="auto">
          <a:xfrm>
            <a:off x="7162800" y="1755949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8077200" y="536749"/>
            <a:ext cx="2209800" cy="2133600"/>
            <a:chOff x="6553200" y="536749"/>
            <a:chExt cx="2209800" cy="2133600"/>
          </a:xfrm>
        </p:grpSpPr>
        <p:sp>
          <p:nvSpPr>
            <p:cNvPr id="264221" name="Oval 29"/>
            <p:cNvSpPr>
              <a:spLocks noChangeAspect="1" noChangeArrowheads="1"/>
            </p:cNvSpPr>
            <p:nvPr/>
          </p:nvSpPr>
          <p:spPr bwMode="auto">
            <a:xfrm>
              <a:off x="6553200" y="13749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264222" name="Oval 30"/>
            <p:cNvSpPr>
              <a:spLocks noChangeAspect="1" noChangeArrowheads="1"/>
            </p:cNvSpPr>
            <p:nvPr/>
          </p:nvSpPr>
          <p:spPr bwMode="auto">
            <a:xfrm flipH="1">
              <a:off x="7162800" y="5367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4</a:t>
              </a:r>
            </a:p>
          </p:txBody>
        </p:sp>
        <p:cxnSp>
          <p:nvCxnSpPr>
            <p:cNvPr id="264223" name="AutoShape 31"/>
            <p:cNvCxnSpPr>
              <a:cxnSpLocks noChangeShapeType="1"/>
              <a:stCxn id="264222" idx="5"/>
              <a:endCxn id="264221" idx="0"/>
            </p:cNvCxnSpPr>
            <p:nvPr/>
          </p:nvCxnSpPr>
          <p:spPr bwMode="auto">
            <a:xfrm flipH="1">
              <a:off x="6743700" y="879649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4224" name="AutoShape 32"/>
            <p:cNvCxnSpPr>
              <a:cxnSpLocks noChangeShapeType="1"/>
              <a:stCxn id="264221" idx="5"/>
              <a:endCxn id="264225" idx="0"/>
            </p:cNvCxnSpPr>
            <p:nvPr/>
          </p:nvCxnSpPr>
          <p:spPr bwMode="auto">
            <a:xfrm>
              <a:off x="6878638" y="1719437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4225" name="Oval 33"/>
            <p:cNvSpPr>
              <a:spLocks noChangeAspect="1" noChangeArrowheads="1"/>
            </p:cNvSpPr>
            <p:nvPr/>
          </p:nvSpPr>
          <p:spPr bwMode="auto">
            <a:xfrm>
              <a:off x="6858000" y="22893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64226" name="AutoShape 34"/>
            <p:cNvCxnSpPr>
              <a:cxnSpLocks noChangeShapeType="1"/>
              <a:stCxn id="264227" idx="5"/>
              <a:endCxn id="264229" idx="0"/>
            </p:cNvCxnSpPr>
            <p:nvPr/>
          </p:nvCxnSpPr>
          <p:spPr bwMode="auto">
            <a:xfrm flipH="1">
              <a:off x="8212138" y="1717849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4227" name="Oval 35"/>
            <p:cNvSpPr>
              <a:spLocks noChangeAspect="1" noChangeArrowheads="1"/>
            </p:cNvSpPr>
            <p:nvPr/>
          </p:nvSpPr>
          <p:spPr bwMode="auto">
            <a:xfrm flipH="1">
              <a:off x="8382000" y="13749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9</a:t>
              </a:r>
            </a:p>
          </p:txBody>
        </p:sp>
        <p:sp>
          <p:nvSpPr>
            <p:cNvPr id="264228" name="Oval 36"/>
            <p:cNvSpPr>
              <a:spLocks noChangeAspect="1" noChangeArrowheads="1"/>
            </p:cNvSpPr>
            <p:nvPr/>
          </p:nvSpPr>
          <p:spPr bwMode="auto">
            <a:xfrm flipH="1">
              <a:off x="8072438" y="5367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6</a:t>
              </a:r>
            </a:p>
          </p:txBody>
        </p:sp>
        <p:sp>
          <p:nvSpPr>
            <p:cNvPr id="264229" name="Oval 37"/>
            <p:cNvSpPr>
              <a:spLocks noChangeAspect="1" noChangeArrowheads="1"/>
            </p:cNvSpPr>
            <p:nvPr/>
          </p:nvSpPr>
          <p:spPr bwMode="auto">
            <a:xfrm flipH="1">
              <a:off x="8021638" y="22893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7</a:t>
              </a:r>
            </a:p>
          </p:txBody>
        </p:sp>
        <p:cxnSp>
          <p:nvCxnSpPr>
            <p:cNvPr id="264230" name="AutoShape 38"/>
            <p:cNvCxnSpPr>
              <a:cxnSpLocks noChangeShapeType="1"/>
              <a:stCxn id="264228" idx="3"/>
              <a:endCxn id="264227" idx="0"/>
            </p:cNvCxnSpPr>
            <p:nvPr/>
          </p:nvCxnSpPr>
          <p:spPr bwMode="auto">
            <a:xfrm>
              <a:off x="8396288" y="879649"/>
              <a:ext cx="176212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64231" name="AutoShape 39"/>
          <p:cNvSpPr>
            <a:spLocks noChangeArrowheads="1"/>
          </p:cNvSpPr>
          <p:nvPr/>
        </p:nvSpPr>
        <p:spPr bwMode="auto">
          <a:xfrm rot="5400000">
            <a:off x="8763000" y="2898949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8280400" y="3660949"/>
            <a:ext cx="1930400" cy="2438400"/>
            <a:chOff x="6756400" y="3660949"/>
            <a:chExt cx="1930400" cy="2438400"/>
          </a:xfrm>
        </p:grpSpPr>
        <p:sp>
          <p:nvSpPr>
            <p:cNvPr id="264232" name="Oval 40"/>
            <p:cNvSpPr>
              <a:spLocks noChangeAspect="1" noChangeArrowheads="1"/>
            </p:cNvSpPr>
            <p:nvPr/>
          </p:nvSpPr>
          <p:spPr bwMode="auto">
            <a:xfrm>
              <a:off x="6756400" y="49563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264233" name="Oval 41"/>
            <p:cNvSpPr>
              <a:spLocks noChangeAspect="1" noChangeArrowheads="1"/>
            </p:cNvSpPr>
            <p:nvPr/>
          </p:nvSpPr>
          <p:spPr bwMode="auto">
            <a:xfrm flipH="1">
              <a:off x="7086600" y="42705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4</a:t>
              </a:r>
            </a:p>
          </p:txBody>
        </p:sp>
        <p:cxnSp>
          <p:nvCxnSpPr>
            <p:cNvPr id="264234" name="AutoShape 42"/>
            <p:cNvCxnSpPr>
              <a:cxnSpLocks noChangeShapeType="1"/>
              <a:stCxn id="264233" idx="5"/>
              <a:endCxn id="264232" idx="0"/>
            </p:cNvCxnSpPr>
            <p:nvPr/>
          </p:nvCxnSpPr>
          <p:spPr bwMode="auto">
            <a:xfrm flipH="1">
              <a:off x="6946900" y="4613449"/>
              <a:ext cx="195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4235" name="AutoShape 43"/>
            <p:cNvCxnSpPr>
              <a:cxnSpLocks noChangeShapeType="1"/>
              <a:stCxn id="264232" idx="5"/>
              <a:endCxn id="264236" idx="0"/>
            </p:cNvCxnSpPr>
            <p:nvPr/>
          </p:nvCxnSpPr>
          <p:spPr bwMode="auto">
            <a:xfrm>
              <a:off x="7081838" y="5300837"/>
              <a:ext cx="195262" cy="398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4236" name="Oval 44"/>
            <p:cNvSpPr>
              <a:spLocks noChangeAspect="1" noChangeArrowheads="1"/>
            </p:cNvSpPr>
            <p:nvPr/>
          </p:nvSpPr>
          <p:spPr bwMode="auto">
            <a:xfrm>
              <a:off x="7086600" y="57183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64237" name="AutoShape 45"/>
            <p:cNvCxnSpPr>
              <a:cxnSpLocks noChangeShapeType="1"/>
              <a:stCxn id="264238" idx="5"/>
              <a:endCxn id="264240" idx="0"/>
            </p:cNvCxnSpPr>
            <p:nvPr/>
          </p:nvCxnSpPr>
          <p:spPr bwMode="auto">
            <a:xfrm flipH="1">
              <a:off x="8191500" y="5299249"/>
              <a:ext cx="169863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4238" name="Oval 46"/>
            <p:cNvSpPr>
              <a:spLocks noChangeAspect="1" noChangeArrowheads="1"/>
            </p:cNvSpPr>
            <p:nvPr/>
          </p:nvSpPr>
          <p:spPr bwMode="auto">
            <a:xfrm flipH="1">
              <a:off x="8305800" y="49563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9</a:t>
              </a:r>
            </a:p>
          </p:txBody>
        </p:sp>
        <p:sp>
          <p:nvSpPr>
            <p:cNvPr id="264239" name="Oval 47"/>
            <p:cNvSpPr>
              <a:spLocks noChangeAspect="1" noChangeArrowheads="1"/>
            </p:cNvSpPr>
            <p:nvPr/>
          </p:nvSpPr>
          <p:spPr bwMode="auto">
            <a:xfrm flipH="1">
              <a:off x="7996238" y="42705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6</a:t>
              </a:r>
            </a:p>
          </p:txBody>
        </p:sp>
        <p:sp>
          <p:nvSpPr>
            <p:cNvPr id="264240" name="Oval 48"/>
            <p:cNvSpPr>
              <a:spLocks noChangeAspect="1" noChangeArrowheads="1"/>
            </p:cNvSpPr>
            <p:nvPr/>
          </p:nvSpPr>
          <p:spPr bwMode="auto">
            <a:xfrm flipH="1">
              <a:off x="8001000" y="57183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7</a:t>
              </a:r>
            </a:p>
          </p:txBody>
        </p:sp>
        <p:cxnSp>
          <p:nvCxnSpPr>
            <p:cNvPr id="264241" name="AutoShape 49"/>
            <p:cNvCxnSpPr>
              <a:cxnSpLocks noChangeShapeType="1"/>
              <a:stCxn id="264239" idx="3"/>
              <a:endCxn id="264238" idx="0"/>
            </p:cNvCxnSpPr>
            <p:nvPr/>
          </p:nvCxnSpPr>
          <p:spPr bwMode="auto">
            <a:xfrm>
              <a:off x="8320088" y="4613449"/>
              <a:ext cx="176212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4242" name="Oval 50"/>
            <p:cNvSpPr>
              <a:spLocks noChangeAspect="1" noChangeArrowheads="1"/>
            </p:cNvSpPr>
            <p:nvPr/>
          </p:nvSpPr>
          <p:spPr bwMode="auto">
            <a:xfrm flipH="1">
              <a:off x="7543800" y="36609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5</a:t>
              </a:r>
            </a:p>
          </p:txBody>
        </p:sp>
        <p:cxnSp>
          <p:nvCxnSpPr>
            <p:cNvPr id="264243" name="AutoShape 51"/>
            <p:cNvCxnSpPr>
              <a:cxnSpLocks noChangeShapeType="1"/>
              <a:stCxn id="264242" idx="5"/>
              <a:endCxn id="264233" idx="0"/>
            </p:cNvCxnSpPr>
            <p:nvPr/>
          </p:nvCxnSpPr>
          <p:spPr bwMode="auto">
            <a:xfrm flipH="1">
              <a:off x="7277100" y="4003849"/>
              <a:ext cx="322263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4244" name="AutoShape 52"/>
            <p:cNvCxnSpPr>
              <a:cxnSpLocks noChangeShapeType="1"/>
              <a:stCxn id="264242" idx="3"/>
              <a:endCxn id="264239" idx="0"/>
            </p:cNvCxnSpPr>
            <p:nvPr/>
          </p:nvCxnSpPr>
          <p:spPr bwMode="auto">
            <a:xfrm>
              <a:off x="7867650" y="4003849"/>
              <a:ext cx="319088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0194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6" grpId="0" animBg="1"/>
      <p:bldP spid="264208" grpId="0"/>
      <p:bldP spid="264220" grpId="0" animBg="1"/>
      <p:bldP spid="26423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Delete: A More Efficient Method</a:t>
            </a:r>
          </a:p>
        </p:txBody>
      </p:sp>
      <p:sp>
        <p:nvSpPr>
          <p:cNvPr id="20" name="幻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1C4EEDD3-8489-C64C-A8DE-D8BCDCB54ED8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58051" name="AutoShape 3"/>
          <p:cNvSpPr>
            <a:spLocks noChangeArrowheads="1"/>
          </p:cNvSpPr>
          <p:nvPr/>
        </p:nvSpPr>
        <p:spPr bwMode="auto">
          <a:xfrm>
            <a:off x="2286000" y="2971801"/>
            <a:ext cx="1227138" cy="15097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>
              <a:latin typeface="+mn-lt"/>
            </a:endParaRPr>
          </a:p>
        </p:txBody>
      </p:sp>
      <p:grpSp>
        <p:nvGrpSpPr>
          <p:cNvPr id="258052" name="Group 4"/>
          <p:cNvGrpSpPr>
            <a:grpSpLocks/>
          </p:cNvGrpSpPr>
          <p:nvPr/>
        </p:nvGrpSpPr>
        <p:grpSpPr bwMode="auto">
          <a:xfrm>
            <a:off x="3738565" y="3048000"/>
            <a:ext cx="914400" cy="609600"/>
            <a:chOff x="1920" y="1920"/>
            <a:chExt cx="576" cy="384"/>
          </a:xfrm>
        </p:grpSpPr>
        <p:sp>
          <p:nvSpPr>
            <p:cNvPr id="258053" name="AutoShape 5"/>
            <p:cNvSpPr>
              <a:spLocks noChangeArrowheads="1"/>
            </p:cNvSpPr>
            <p:nvPr/>
          </p:nvSpPr>
          <p:spPr bwMode="auto">
            <a:xfrm>
              <a:off x="1968" y="2160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258054" name="Text Box 6"/>
            <p:cNvSpPr txBox="1">
              <a:spLocks noChangeArrowheads="1"/>
            </p:cNvSpPr>
            <p:nvPr/>
          </p:nvSpPr>
          <p:spPr bwMode="auto">
            <a:xfrm>
              <a:off x="1920" y="1920"/>
              <a:ext cx="56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find(x)</a:t>
              </a: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5006976" y="2667001"/>
            <a:ext cx="1882775" cy="1819275"/>
            <a:chOff x="3482975" y="2667000"/>
            <a:chExt cx="1882775" cy="1819275"/>
          </a:xfrm>
        </p:grpSpPr>
        <p:sp>
          <p:nvSpPr>
            <p:cNvPr id="258056" name="AutoShape 8"/>
            <p:cNvSpPr>
              <a:spLocks noChangeArrowheads="1"/>
            </p:cNvSpPr>
            <p:nvPr/>
          </p:nvSpPr>
          <p:spPr bwMode="auto">
            <a:xfrm>
              <a:off x="3482975" y="3482975"/>
              <a:ext cx="815975" cy="10033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L</a:t>
              </a:r>
            </a:p>
          </p:txBody>
        </p:sp>
        <p:sp>
          <p:nvSpPr>
            <p:cNvPr id="258057" name="AutoShape 9"/>
            <p:cNvSpPr>
              <a:spLocks noChangeArrowheads="1"/>
            </p:cNvSpPr>
            <p:nvPr/>
          </p:nvSpPr>
          <p:spPr bwMode="auto">
            <a:xfrm>
              <a:off x="4549775" y="3482975"/>
              <a:ext cx="815975" cy="10033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R</a:t>
              </a:r>
            </a:p>
          </p:txBody>
        </p:sp>
        <p:sp>
          <p:nvSpPr>
            <p:cNvPr id="258058" name="Oval 10"/>
            <p:cNvSpPr>
              <a:spLocks noChangeAspect="1" noChangeArrowheads="1"/>
            </p:cNvSpPr>
            <p:nvPr/>
          </p:nvSpPr>
          <p:spPr bwMode="auto">
            <a:xfrm flipH="1">
              <a:off x="4267200" y="2667000"/>
              <a:ext cx="314325" cy="314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x</a:t>
              </a:r>
            </a:p>
          </p:txBody>
        </p:sp>
        <p:cxnSp>
          <p:nvCxnSpPr>
            <p:cNvPr id="258059" name="AutoShape 11"/>
            <p:cNvCxnSpPr>
              <a:cxnSpLocks noChangeShapeType="1"/>
              <a:stCxn id="258058" idx="5"/>
              <a:endCxn id="258056" idx="0"/>
            </p:cNvCxnSpPr>
            <p:nvPr/>
          </p:nvCxnSpPr>
          <p:spPr bwMode="auto">
            <a:xfrm flipH="1">
              <a:off x="3890963" y="2954338"/>
              <a:ext cx="420687" cy="528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8060" name="AutoShape 12"/>
            <p:cNvCxnSpPr>
              <a:cxnSpLocks noChangeShapeType="1"/>
              <a:stCxn id="258058" idx="3"/>
              <a:endCxn id="258057" idx="0"/>
            </p:cNvCxnSpPr>
            <p:nvPr/>
          </p:nvCxnSpPr>
          <p:spPr bwMode="auto">
            <a:xfrm>
              <a:off x="4535488" y="2954338"/>
              <a:ext cx="422275" cy="528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组 3"/>
          <p:cNvGrpSpPr/>
          <p:nvPr/>
        </p:nvGrpSpPr>
        <p:grpSpPr>
          <a:xfrm>
            <a:off x="8153401" y="3111500"/>
            <a:ext cx="1882775" cy="1327210"/>
            <a:chOff x="6629400" y="3111500"/>
            <a:chExt cx="1882775" cy="1327210"/>
          </a:xfrm>
        </p:grpSpPr>
        <p:grpSp>
          <p:nvGrpSpPr>
            <p:cNvPr id="258061" name="Group 13"/>
            <p:cNvGrpSpPr>
              <a:grpSpLocks/>
            </p:cNvGrpSpPr>
            <p:nvPr/>
          </p:nvGrpSpPr>
          <p:grpSpPr bwMode="auto">
            <a:xfrm>
              <a:off x="6629400" y="3111500"/>
              <a:ext cx="1882775" cy="1003300"/>
              <a:chOff x="718" y="2191"/>
              <a:chExt cx="1186" cy="632"/>
            </a:xfrm>
          </p:grpSpPr>
          <p:sp>
            <p:nvSpPr>
              <p:cNvPr id="258062" name="AutoShape 14"/>
              <p:cNvSpPr>
                <a:spLocks noChangeArrowheads="1"/>
              </p:cNvSpPr>
              <p:nvPr/>
            </p:nvSpPr>
            <p:spPr bwMode="auto">
              <a:xfrm>
                <a:off x="718" y="2191"/>
                <a:ext cx="514" cy="63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>
                    <a:latin typeface="+mn-lt"/>
                  </a:rPr>
                  <a:t>L</a:t>
                </a:r>
              </a:p>
            </p:txBody>
          </p:sp>
          <p:sp>
            <p:nvSpPr>
              <p:cNvPr id="258063" name="AutoShape 15"/>
              <p:cNvSpPr>
                <a:spLocks noChangeArrowheads="1"/>
              </p:cNvSpPr>
              <p:nvPr/>
            </p:nvSpPr>
            <p:spPr bwMode="auto">
              <a:xfrm>
                <a:off x="1390" y="2191"/>
                <a:ext cx="514" cy="63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>
                    <a:latin typeface="+mn-lt"/>
                  </a:rPr>
                  <a:t>R</a:t>
                </a:r>
              </a:p>
            </p:txBody>
          </p:sp>
        </p:grpSp>
        <p:sp>
          <p:nvSpPr>
            <p:cNvPr id="258064" name="Text Box 16"/>
            <p:cNvSpPr txBox="1">
              <a:spLocks noChangeArrowheads="1"/>
            </p:cNvSpPr>
            <p:nvPr/>
          </p:nvSpPr>
          <p:spPr bwMode="auto">
            <a:xfrm>
              <a:off x="7826375" y="4038600"/>
              <a:ext cx="5339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&gt; x</a:t>
              </a:r>
            </a:p>
          </p:txBody>
        </p:sp>
        <p:sp>
          <p:nvSpPr>
            <p:cNvPr id="258065" name="Text Box 17"/>
            <p:cNvSpPr txBox="1">
              <a:spLocks noChangeArrowheads="1"/>
            </p:cNvSpPr>
            <p:nvPr/>
          </p:nvSpPr>
          <p:spPr bwMode="auto">
            <a:xfrm>
              <a:off x="6759575" y="4038600"/>
              <a:ext cx="5339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&lt; x</a:t>
              </a: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7010400" y="3089276"/>
            <a:ext cx="1082974" cy="568325"/>
            <a:chOff x="5486400" y="3089275"/>
            <a:chExt cx="1082974" cy="568325"/>
          </a:xfrm>
        </p:grpSpPr>
        <p:sp>
          <p:nvSpPr>
            <p:cNvPr id="258055" name="AutoShape 7"/>
            <p:cNvSpPr>
              <a:spLocks noChangeArrowheads="1"/>
            </p:cNvSpPr>
            <p:nvPr/>
          </p:nvSpPr>
          <p:spPr bwMode="auto">
            <a:xfrm>
              <a:off x="5657850" y="3429000"/>
              <a:ext cx="838200" cy="228600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258066" name="Text Box 18"/>
            <p:cNvSpPr txBox="1">
              <a:spLocks noChangeArrowheads="1"/>
            </p:cNvSpPr>
            <p:nvPr/>
          </p:nvSpPr>
          <p:spPr bwMode="auto">
            <a:xfrm>
              <a:off x="5486400" y="3089275"/>
              <a:ext cx="10829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delete x</a:t>
              </a:r>
            </a:p>
          </p:txBody>
        </p:sp>
      </p:grpSp>
      <p:sp>
        <p:nvSpPr>
          <p:cNvPr id="258067" name="Text Box 19"/>
          <p:cNvSpPr txBox="1">
            <a:spLocks noChangeArrowheads="1"/>
          </p:cNvSpPr>
          <p:nvPr/>
        </p:nvSpPr>
        <p:spPr bwMode="auto">
          <a:xfrm>
            <a:off x="5200650" y="5527675"/>
            <a:ext cx="14534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Now what?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1F049C08-D651-4B3E-B431-76ED08F3C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17" y="1196753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kern="0" dirty="0"/>
              <a:t>Similar to Insert, we can also Splay </a:t>
            </a:r>
            <a:r>
              <a:rPr lang="en-US" altLang="zh-CN" kern="0" dirty="0">
                <a:solidFill>
                  <a:srgbClr val="FF0000"/>
                </a:solidFill>
              </a:rPr>
              <a:t>before</a:t>
            </a:r>
            <a:r>
              <a:rPr lang="en-US" altLang="zh-CN" kern="0" dirty="0"/>
              <a:t> Delete</a:t>
            </a:r>
          </a:p>
        </p:txBody>
      </p:sp>
    </p:spTree>
    <p:extLst>
      <p:ext uri="{BB962C8B-B14F-4D97-AF65-F5344CB8AC3E}">
        <p14:creationId xmlns:p14="http://schemas.microsoft.com/office/powerpoint/2010/main" val="62887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6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Need New Operation: Join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Join(L, R): </a:t>
            </a:r>
            <a:r>
              <a:rPr lang="en-US" altLang="zh-CN" sz="2800" dirty="0"/>
              <a:t>given two trees such that L &lt; R, merge them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Splay on the maximum element in L then attach R</a:t>
            </a:r>
          </a:p>
        </p:txBody>
      </p:sp>
      <p:sp>
        <p:nvSpPr>
          <p:cNvPr id="23" name="幻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F8828F6-BFA8-2F4D-AE55-6763D1897318}" type="slidenum">
              <a:rPr lang="en-US" altLang="zh-CN"/>
              <a:pPr/>
              <a:t>62</a:t>
            </a:fld>
            <a:endParaRPr lang="en-US" altLang="zh-CN"/>
          </a:p>
        </p:txBody>
      </p:sp>
      <p:grpSp>
        <p:nvGrpSpPr>
          <p:cNvPr id="260100" name="Group 4"/>
          <p:cNvGrpSpPr>
            <a:grpSpLocks/>
          </p:cNvGrpSpPr>
          <p:nvPr/>
        </p:nvGrpSpPr>
        <p:grpSpPr bwMode="auto">
          <a:xfrm>
            <a:off x="1814514" y="3285034"/>
            <a:ext cx="1882775" cy="1003300"/>
            <a:chOff x="718" y="2191"/>
            <a:chExt cx="1186" cy="632"/>
          </a:xfrm>
        </p:grpSpPr>
        <p:sp>
          <p:nvSpPr>
            <p:cNvPr id="260101" name="AutoShape 5"/>
            <p:cNvSpPr>
              <a:spLocks noChangeArrowheads="1"/>
            </p:cNvSpPr>
            <p:nvPr/>
          </p:nvSpPr>
          <p:spPr bwMode="auto">
            <a:xfrm>
              <a:off x="718" y="2191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L</a:t>
              </a:r>
            </a:p>
          </p:txBody>
        </p:sp>
        <p:sp>
          <p:nvSpPr>
            <p:cNvPr id="260102" name="AutoShape 6"/>
            <p:cNvSpPr>
              <a:spLocks noChangeArrowheads="1"/>
            </p:cNvSpPr>
            <p:nvPr/>
          </p:nvSpPr>
          <p:spPr bwMode="auto">
            <a:xfrm>
              <a:off x="1390" y="2191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R</a:t>
              </a:r>
            </a:p>
          </p:txBody>
        </p:sp>
      </p:grpSp>
      <p:grpSp>
        <p:nvGrpSpPr>
          <p:cNvPr id="260108" name="Group 12"/>
          <p:cNvGrpSpPr>
            <a:grpSpLocks/>
          </p:cNvGrpSpPr>
          <p:nvPr/>
        </p:nvGrpSpPr>
        <p:grpSpPr bwMode="auto">
          <a:xfrm>
            <a:off x="3987800" y="2854821"/>
            <a:ext cx="914400" cy="609600"/>
            <a:chOff x="1920" y="1920"/>
            <a:chExt cx="576" cy="384"/>
          </a:xfrm>
        </p:grpSpPr>
        <p:sp>
          <p:nvSpPr>
            <p:cNvPr id="260109" name="AutoShape 13"/>
            <p:cNvSpPr>
              <a:spLocks noChangeArrowheads="1"/>
            </p:cNvSpPr>
            <p:nvPr/>
          </p:nvSpPr>
          <p:spPr bwMode="auto">
            <a:xfrm>
              <a:off x="1968" y="2160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260110" name="Text Box 14"/>
            <p:cNvSpPr txBox="1">
              <a:spLocks noChangeArrowheads="1"/>
            </p:cNvSpPr>
            <p:nvPr/>
          </p:nvSpPr>
          <p:spPr bwMode="auto">
            <a:xfrm>
              <a:off x="1920" y="1920"/>
              <a:ext cx="4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latin typeface="+mn-lt"/>
                </a:rPr>
                <a:t>splay</a:t>
              </a:r>
            </a:p>
          </p:txBody>
        </p:sp>
      </p:grpSp>
      <p:sp>
        <p:nvSpPr>
          <p:cNvPr id="260111" name="AutoShape 15"/>
          <p:cNvSpPr>
            <a:spLocks noChangeArrowheads="1"/>
          </p:cNvSpPr>
          <p:nvPr/>
        </p:nvSpPr>
        <p:spPr bwMode="auto">
          <a:xfrm>
            <a:off x="7366000" y="3235821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grpSp>
        <p:nvGrpSpPr>
          <p:cNvPr id="260112" name="Group 16"/>
          <p:cNvGrpSpPr>
            <a:grpSpLocks/>
          </p:cNvGrpSpPr>
          <p:nvPr/>
        </p:nvGrpSpPr>
        <p:grpSpPr bwMode="auto">
          <a:xfrm>
            <a:off x="8494714" y="2473822"/>
            <a:ext cx="1882775" cy="1819275"/>
            <a:chOff x="4286" y="1680"/>
            <a:chExt cx="1186" cy="1146"/>
          </a:xfrm>
        </p:grpSpPr>
        <p:sp>
          <p:nvSpPr>
            <p:cNvPr id="260113" name="AutoShape 17"/>
            <p:cNvSpPr>
              <a:spLocks noChangeArrowheads="1"/>
            </p:cNvSpPr>
            <p:nvPr/>
          </p:nvSpPr>
          <p:spPr bwMode="auto">
            <a:xfrm>
              <a:off x="4286" y="2194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000">
                <a:latin typeface="+mn-lt"/>
              </a:endParaRPr>
            </a:p>
          </p:txBody>
        </p:sp>
        <p:sp>
          <p:nvSpPr>
            <p:cNvPr id="260114" name="AutoShape 18"/>
            <p:cNvSpPr>
              <a:spLocks noChangeArrowheads="1"/>
            </p:cNvSpPr>
            <p:nvPr/>
          </p:nvSpPr>
          <p:spPr bwMode="auto">
            <a:xfrm>
              <a:off x="4958" y="2194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000">
                <a:latin typeface="+mn-lt"/>
              </a:endParaRPr>
            </a:p>
          </p:txBody>
        </p:sp>
        <p:sp>
          <p:nvSpPr>
            <p:cNvPr id="260115" name="Oval 19"/>
            <p:cNvSpPr>
              <a:spLocks noChangeAspect="1" noChangeArrowheads="1"/>
            </p:cNvSpPr>
            <p:nvPr/>
          </p:nvSpPr>
          <p:spPr bwMode="auto">
            <a:xfrm flipH="1">
              <a:off x="4780" y="1680"/>
              <a:ext cx="198" cy="19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000">
                <a:latin typeface="+mn-lt"/>
              </a:endParaRPr>
            </a:p>
          </p:txBody>
        </p:sp>
        <p:cxnSp>
          <p:nvCxnSpPr>
            <p:cNvPr id="260116" name="AutoShape 20"/>
            <p:cNvCxnSpPr>
              <a:cxnSpLocks noChangeShapeType="1"/>
              <a:stCxn id="260115" idx="5"/>
              <a:endCxn id="260113" idx="0"/>
            </p:cNvCxnSpPr>
            <p:nvPr/>
          </p:nvCxnSpPr>
          <p:spPr bwMode="auto">
            <a:xfrm flipH="1">
              <a:off x="4543" y="1861"/>
              <a:ext cx="265" cy="3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0117" name="AutoShape 21"/>
            <p:cNvCxnSpPr>
              <a:cxnSpLocks noChangeShapeType="1"/>
              <a:stCxn id="260115" idx="3"/>
              <a:endCxn id="260114" idx="0"/>
            </p:cNvCxnSpPr>
            <p:nvPr/>
          </p:nvCxnSpPr>
          <p:spPr bwMode="auto">
            <a:xfrm>
              <a:off x="4949" y="1861"/>
              <a:ext cx="266" cy="3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组 1"/>
          <p:cNvGrpSpPr/>
          <p:nvPr/>
        </p:nvGrpSpPr>
        <p:grpSpPr>
          <a:xfrm>
            <a:off x="5181600" y="2469060"/>
            <a:ext cx="1893888" cy="1819275"/>
            <a:chOff x="3657600" y="2564904"/>
            <a:chExt cx="1893888" cy="1819275"/>
          </a:xfrm>
        </p:grpSpPr>
        <p:grpSp>
          <p:nvGrpSpPr>
            <p:cNvPr id="260103" name="Group 7"/>
            <p:cNvGrpSpPr>
              <a:grpSpLocks/>
            </p:cNvGrpSpPr>
            <p:nvPr/>
          </p:nvGrpSpPr>
          <p:grpSpPr bwMode="auto">
            <a:xfrm>
              <a:off x="3668713" y="2564904"/>
              <a:ext cx="1882775" cy="1819275"/>
              <a:chOff x="2496" y="1677"/>
              <a:chExt cx="1186" cy="1146"/>
            </a:xfrm>
          </p:grpSpPr>
          <p:sp>
            <p:nvSpPr>
              <p:cNvPr id="260104" name="AutoShape 8"/>
              <p:cNvSpPr>
                <a:spLocks noChangeArrowheads="1"/>
              </p:cNvSpPr>
              <p:nvPr/>
            </p:nvSpPr>
            <p:spPr bwMode="auto">
              <a:xfrm>
                <a:off x="2496" y="2191"/>
                <a:ext cx="514" cy="63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60105" name="AutoShape 9"/>
              <p:cNvSpPr>
                <a:spLocks noChangeArrowheads="1"/>
              </p:cNvSpPr>
              <p:nvPr/>
            </p:nvSpPr>
            <p:spPr bwMode="auto">
              <a:xfrm>
                <a:off x="3168" y="2191"/>
                <a:ext cx="514" cy="63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000">
                    <a:latin typeface="+mn-lt"/>
                  </a:rPr>
                  <a:t>R</a:t>
                </a:r>
              </a:p>
            </p:txBody>
          </p:sp>
          <p:sp>
            <p:nvSpPr>
              <p:cNvPr id="260106" name="Oval 10"/>
              <p:cNvSpPr>
                <a:spLocks noChangeAspect="1" noChangeArrowheads="1"/>
              </p:cNvSpPr>
              <p:nvPr/>
            </p:nvSpPr>
            <p:spPr bwMode="auto">
              <a:xfrm flipH="1">
                <a:off x="2990" y="1677"/>
                <a:ext cx="198" cy="1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z="2000">
                  <a:latin typeface="+mn-lt"/>
                </a:endParaRPr>
              </a:p>
            </p:txBody>
          </p:sp>
          <p:cxnSp>
            <p:nvCxnSpPr>
              <p:cNvPr id="260107" name="AutoShape 11"/>
              <p:cNvCxnSpPr>
                <a:cxnSpLocks noChangeShapeType="1"/>
                <a:stCxn id="260106" idx="5"/>
                <a:endCxn id="260104" idx="0"/>
              </p:cNvCxnSpPr>
              <p:nvPr/>
            </p:nvCxnSpPr>
            <p:spPr bwMode="auto">
              <a:xfrm flipH="1">
                <a:off x="2753" y="1858"/>
                <a:ext cx="265" cy="33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60118" name="Rectangle 22"/>
            <p:cNvSpPr>
              <a:spLocks noChangeArrowheads="1"/>
            </p:cNvSpPr>
            <p:nvPr/>
          </p:nvSpPr>
          <p:spPr bwMode="auto">
            <a:xfrm>
              <a:off x="3657600" y="2874466"/>
              <a:ext cx="327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latin typeface="+mn-lt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489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Delete Completed</a:t>
            </a:r>
          </a:p>
        </p:txBody>
      </p:sp>
      <p:sp>
        <p:nvSpPr>
          <p:cNvPr id="262147" name="AutoShape 3"/>
          <p:cNvSpPr>
            <a:spLocks noChangeArrowheads="1"/>
          </p:cNvSpPr>
          <p:nvPr/>
        </p:nvSpPr>
        <p:spPr bwMode="auto">
          <a:xfrm>
            <a:off x="2286000" y="1459384"/>
            <a:ext cx="1227138" cy="15097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000">
                <a:latin typeface="+mn-lt"/>
              </a:rPr>
              <a:t>T</a:t>
            </a:r>
          </a:p>
        </p:txBody>
      </p:sp>
      <p:grpSp>
        <p:nvGrpSpPr>
          <p:cNvPr id="262148" name="Group 4"/>
          <p:cNvGrpSpPr>
            <a:grpSpLocks/>
          </p:cNvGrpSpPr>
          <p:nvPr/>
        </p:nvGrpSpPr>
        <p:grpSpPr bwMode="auto">
          <a:xfrm>
            <a:off x="3738565" y="1535583"/>
            <a:ext cx="914400" cy="609600"/>
            <a:chOff x="1920" y="1920"/>
            <a:chExt cx="576" cy="384"/>
          </a:xfrm>
        </p:grpSpPr>
        <p:sp>
          <p:nvSpPr>
            <p:cNvPr id="262149" name="AutoShape 5"/>
            <p:cNvSpPr>
              <a:spLocks noChangeArrowheads="1"/>
            </p:cNvSpPr>
            <p:nvPr/>
          </p:nvSpPr>
          <p:spPr bwMode="auto">
            <a:xfrm>
              <a:off x="1968" y="2160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262150" name="Text Box 6"/>
            <p:cNvSpPr txBox="1">
              <a:spLocks noChangeArrowheads="1"/>
            </p:cNvSpPr>
            <p:nvPr/>
          </p:nvSpPr>
          <p:spPr bwMode="auto">
            <a:xfrm>
              <a:off x="1920" y="1920"/>
              <a:ext cx="56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find(x)</a:t>
              </a: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06976" y="1154584"/>
            <a:ext cx="1882775" cy="1819275"/>
            <a:chOff x="3482975" y="1154583"/>
            <a:chExt cx="1882775" cy="1819275"/>
          </a:xfrm>
        </p:grpSpPr>
        <p:sp>
          <p:nvSpPr>
            <p:cNvPr id="262152" name="AutoShape 8"/>
            <p:cNvSpPr>
              <a:spLocks noChangeArrowheads="1"/>
            </p:cNvSpPr>
            <p:nvPr/>
          </p:nvSpPr>
          <p:spPr bwMode="auto">
            <a:xfrm>
              <a:off x="3482975" y="1970558"/>
              <a:ext cx="815975" cy="10033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L</a:t>
              </a:r>
            </a:p>
          </p:txBody>
        </p:sp>
        <p:sp>
          <p:nvSpPr>
            <p:cNvPr id="262153" name="AutoShape 9"/>
            <p:cNvSpPr>
              <a:spLocks noChangeArrowheads="1"/>
            </p:cNvSpPr>
            <p:nvPr/>
          </p:nvSpPr>
          <p:spPr bwMode="auto">
            <a:xfrm>
              <a:off x="4549775" y="1970558"/>
              <a:ext cx="815975" cy="10033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R</a:t>
              </a:r>
            </a:p>
          </p:txBody>
        </p:sp>
        <p:sp>
          <p:nvSpPr>
            <p:cNvPr id="262154" name="Oval 10"/>
            <p:cNvSpPr>
              <a:spLocks noChangeAspect="1" noChangeArrowheads="1"/>
            </p:cNvSpPr>
            <p:nvPr/>
          </p:nvSpPr>
          <p:spPr bwMode="auto">
            <a:xfrm flipH="1">
              <a:off x="4267200" y="1154583"/>
              <a:ext cx="314325" cy="314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x</a:t>
              </a:r>
            </a:p>
          </p:txBody>
        </p:sp>
        <p:cxnSp>
          <p:nvCxnSpPr>
            <p:cNvPr id="262155" name="AutoShape 11"/>
            <p:cNvCxnSpPr>
              <a:cxnSpLocks noChangeShapeType="1"/>
              <a:stCxn id="262154" idx="5"/>
              <a:endCxn id="262152" idx="0"/>
            </p:cNvCxnSpPr>
            <p:nvPr/>
          </p:nvCxnSpPr>
          <p:spPr bwMode="auto">
            <a:xfrm flipH="1">
              <a:off x="3890963" y="1441921"/>
              <a:ext cx="420687" cy="528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2156" name="AutoShape 12"/>
            <p:cNvCxnSpPr>
              <a:cxnSpLocks noChangeShapeType="1"/>
              <a:stCxn id="262154" idx="3"/>
              <a:endCxn id="262153" idx="0"/>
            </p:cNvCxnSpPr>
            <p:nvPr/>
          </p:nvCxnSpPr>
          <p:spPr bwMode="auto">
            <a:xfrm>
              <a:off x="4535488" y="1441921"/>
              <a:ext cx="422275" cy="528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组 2"/>
          <p:cNvGrpSpPr/>
          <p:nvPr/>
        </p:nvGrpSpPr>
        <p:grpSpPr>
          <a:xfrm>
            <a:off x="8153401" y="1599083"/>
            <a:ext cx="1882775" cy="1327210"/>
            <a:chOff x="6629400" y="1599083"/>
            <a:chExt cx="1882775" cy="1327210"/>
          </a:xfrm>
        </p:grpSpPr>
        <p:grpSp>
          <p:nvGrpSpPr>
            <p:cNvPr id="262157" name="Group 13"/>
            <p:cNvGrpSpPr>
              <a:grpSpLocks/>
            </p:cNvGrpSpPr>
            <p:nvPr/>
          </p:nvGrpSpPr>
          <p:grpSpPr bwMode="auto">
            <a:xfrm>
              <a:off x="6629400" y="1599083"/>
              <a:ext cx="1882775" cy="1003300"/>
              <a:chOff x="718" y="2191"/>
              <a:chExt cx="1186" cy="632"/>
            </a:xfrm>
          </p:grpSpPr>
          <p:sp>
            <p:nvSpPr>
              <p:cNvPr id="262158" name="AutoShape 14"/>
              <p:cNvSpPr>
                <a:spLocks noChangeArrowheads="1"/>
              </p:cNvSpPr>
              <p:nvPr/>
            </p:nvSpPr>
            <p:spPr bwMode="auto">
              <a:xfrm>
                <a:off x="718" y="2191"/>
                <a:ext cx="514" cy="63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>
                    <a:latin typeface="+mn-lt"/>
                  </a:rPr>
                  <a:t>L</a:t>
                </a:r>
              </a:p>
            </p:txBody>
          </p:sp>
          <p:sp>
            <p:nvSpPr>
              <p:cNvPr id="262159" name="AutoShape 15"/>
              <p:cNvSpPr>
                <a:spLocks noChangeArrowheads="1"/>
              </p:cNvSpPr>
              <p:nvPr/>
            </p:nvSpPr>
            <p:spPr bwMode="auto">
              <a:xfrm>
                <a:off x="1390" y="2191"/>
                <a:ext cx="514" cy="63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>
                    <a:latin typeface="+mn-lt"/>
                  </a:rPr>
                  <a:t>R</a:t>
                </a:r>
              </a:p>
            </p:txBody>
          </p:sp>
        </p:grpSp>
        <p:sp>
          <p:nvSpPr>
            <p:cNvPr id="262160" name="Text Box 16"/>
            <p:cNvSpPr txBox="1">
              <a:spLocks noChangeArrowheads="1"/>
            </p:cNvSpPr>
            <p:nvPr/>
          </p:nvSpPr>
          <p:spPr bwMode="auto">
            <a:xfrm>
              <a:off x="7826375" y="2526183"/>
              <a:ext cx="5339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&gt; x</a:t>
              </a:r>
            </a:p>
          </p:txBody>
        </p:sp>
        <p:sp>
          <p:nvSpPr>
            <p:cNvPr id="262161" name="Text Box 17"/>
            <p:cNvSpPr txBox="1">
              <a:spLocks noChangeArrowheads="1"/>
            </p:cNvSpPr>
            <p:nvPr/>
          </p:nvSpPr>
          <p:spPr bwMode="auto">
            <a:xfrm>
              <a:off x="6759575" y="2526183"/>
              <a:ext cx="5339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&lt; x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7010400" y="1576859"/>
            <a:ext cx="1082974" cy="568325"/>
            <a:chOff x="5486400" y="1576858"/>
            <a:chExt cx="1082974" cy="568325"/>
          </a:xfrm>
        </p:grpSpPr>
        <p:sp>
          <p:nvSpPr>
            <p:cNvPr id="262151" name="AutoShape 7"/>
            <p:cNvSpPr>
              <a:spLocks noChangeArrowheads="1"/>
            </p:cNvSpPr>
            <p:nvPr/>
          </p:nvSpPr>
          <p:spPr bwMode="auto">
            <a:xfrm>
              <a:off x="5657850" y="1916583"/>
              <a:ext cx="838200" cy="228600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262162" name="Text Box 18"/>
            <p:cNvSpPr txBox="1">
              <a:spLocks noChangeArrowheads="1"/>
            </p:cNvSpPr>
            <p:nvPr/>
          </p:nvSpPr>
          <p:spPr bwMode="auto">
            <a:xfrm>
              <a:off x="5486400" y="1576858"/>
              <a:ext cx="10829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delete x</a:t>
              </a:r>
            </a:p>
          </p:txBody>
        </p:sp>
      </p:grpSp>
      <p:sp>
        <p:nvSpPr>
          <p:cNvPr id="262164" name="AutoShape 20"/>
          <p:cNvSpPr>
            <a:spLocks noChangeArrowheads="1"/>
          </p:cNvSpPr>
          <p:nvPr/>
        </p:nvSpPr>
        <p:spPr bwMode="auto">
          <a:xfrm>
            <a:off x="8496300" y="4583584"/>
            <a:ext cx="1227138" cy="15097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000">
                <a:latin typeface="+mn-lt"/>
              </a:rPr>
              <a:t>T - x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7631114" y="3364383"/>
            <a:ext cx="1589087" cy="838200"/>
            <a:chOff x="6107113" y="3364383"/>
            <a:chExt cx="1589087" cy="838200"/>
          </a:xfrm>
        </p:grpSpPr>
        <p:sp>
          <p:nvSpPr>
            <p:cNvPr id="262163" name="AutoShape 19"/>
            <p:cNvSpPr>
              <a:spLocks noChangeArrowheads="1"/>
            </p:cNvSpPr>
            <p:nvPr/>
          </p:nvSpPr>
          <p:spPr bwMode="auto">
            <a:xfrm rot="5400000">
              <a:off x="7162800" y="3669183"/>
              <a:ext cx="838200" cy="228600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262165" name="Text Box 21"/>
            <p:cNvSpPr txBox="1">
              <a:spLocks noChangeArrowheads="1"/>
            </p:cNvSpPr>
            <p:nvPr/>
          </p:nvSpPr>
          <p:spPr bwMode="auto">
            <a:xfrm>
              <a:off x="6107113" y="3516783"/>
              <a:ext cx="122511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Join(L,R)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347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6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2063553" y="530696"/>
            <a:ext cx="1635125" cy="3048000"/>
            <a:chOff x="539552" y="530696"/>
            <a:chExt cx="1635125" cy="3048000"/>
          </a:xfrm>
        </p:grpSpPr>
        <p:cxnSp>
          <p:nvCxnSpPr>
            <p:cNvPr id="266243" name="AutoShape 3"/>
            <p:cNvCxnSpPr>
              <a:cxnSpLocks noChangeShapeType="1"/>
              <a:stCxn id="266244" idx="5"/>
              <a:endCxn id="266250" idx="0"/>
            </p:cNvCxnSpPr>
            <p:nvPr/>
          </p:nvCxnSpPr>
          <p:spPr bwMode="auto">
            <a:xfrm flipH="1">
              <a:off x="1623815" y="1711796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44" name="Oval 4"/>
            <p:cNvSpPr>
              <a:spLocks noChangeAspect="1" noChangeArrowheads="1"/>
            </p:cNvSpPr>
            <p:nvPr/>
          </p:nvSpPr>
          <p:spPr bwMode="auto">
            <a:xfrm flipH="1">
              <a:off x="1793677" y="1368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9</a:t>
              </a:r>
            </a:p>
          </p:txBody>
        </p:sp>
        <p:sp>
          <p:nvSpPr>
            <p:cNvPr id="266245" name="Oval 5"/>
            <p:cNvSpPr>
              <a:spLocks noChangeAspect="1" noChangeArrowheads="1"/>
            </p:cNvSpPr>
            <p:nvPr/>
          </p:nvSpPr>
          <p:spPr bwMode="auto">
            <a:xfrm>
              <a:off x="595115" y="1368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266246" name="Oval 6"/>
            <p:cNvSpPr>
              <a:spLocks noChangeAspect="1" noChangeArrowheads="1"/>
            </p:cNvSpPr>
            <p:nvPr/>
          </p:nvSpPr>
          <p:spPr bwMode="auto">
            <a:xfrm flipH="1">
              <a:off x="1204715" y="5306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6</a:t>
              </a:r>
            </a:p>
          </p:txBody>
        </p:sp>
        <p:cxnSp>
          <p:nvCxnSpPr>
            <p:cNvPr id="266247" name="AutoShape 7"/>
            <p:cNvCxnSpPr>
              <a:cxnSpLocks noChangeShapeType="1"/>
              <a:stCxn id="266246" idx="5"/>
              <a:endCxn id="266245" idx="0"/>
            </p:cNvCxnSpPr>
            <p:nvPr/>
          </p:nvCxnSpPr>
          <p:spPr bwMode="auto">
            <a:xfrm flipH="1">
              <a:off x="785615" y="873596"/>
              <a:ext cx="474662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6248" name="AutoShape 8"/>
            <p:cNvCxnSpPr>
              <a:cxnSpLocks noChangeShapeType="1"/>
              <a:stCxn id="266245" idx="5"/>
              <a:endCxn id="266249" idx="0"/>
            </p:cNvCxnSpPr>
            <p:nvPr/>
          </p:nvCxnSpPr>
          <p:spPr bwMode="auto">
            <a:xfrm>
              <a:off x="920552" y="1713384"/>
              <a:ext cx="169863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49" name="Oval 9"/>
            <p:cNvSpPr>
              <a:spLocks noChangeAspect="1" noChangeArrowheads="1"/>
            </p:cNvSpPr>
            <p:nvPr/>
          </p:nvSpPr>
          <p:spPr bwMode="auto">
            <a:xfrm>
              <a:off x="899915" y="22832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4</a:t>
              </a:r>
            </a:p>
          </p:txBody>
        </p:sp>
        <p:sp>
          <p:nvSpPr>
            <p:cNvPr id="266250" name="Oval 10"/>
            <p:cNvSpPr>
              <a:spLocks noChangeAspect="1" noChangeArrowheads="1"/>
            </p:cNvSpPr>
            <p:nvPr/>
          </p:nvSpPr>
          <p:spPr bwMode="auto">
            <a:xfrm flipH="1">
              <a:off x="1433315" y="22832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7</a:t>
              </a:r>
            </a:p>
          </p:txBody>
        </p:sp>
        <p:cxnSp>
          <p:nvCxnSpPr>
            <p:cNvPr id="266251" name="AutoShape 11"/>
            <p:cNvCxnSpPr>
              <a:cxnSpLocks noChangeShapeType="1"/>
              <a:stCxn id="266246" idx="3"/>
              <a:endCxn id="266244" idx="0"/>
            </p:cNvCxnSpPr>
            <p:nvPr/>
          </p:nvCxnSpPr>
          <p:spPr bwMode="auto">
            <a:xfrm>
              <a:off x="1528565" y="873596"/>
              <a:ext cx="455612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52" name="Oval 12"/>
            <p:cNvSpPr>
              <a:spLocks noChangeAspect="1" noChangeArrowheads="1"/>
            </p:cNvSpPr>
            <p:nvPr/>
          </p:nvSpPr>
          <p:spPr bwMode="auto">
            <a:xfrm flipH="1">
              <a:off x="539552" y="31976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66253" name="AutoShape 13"/>
            <p:cNvCxnSpPr>
              <a:cxnSpLocks noChangeShapeType="1"/>
              <a:stCxn id="266249" idx="3"/>
              <a:endCxn id="266252" idx="0"/>
            </p:cNvCxnSpPr>
            <p:nvPr/>
          </p:nvCxnSpPr>
          <p:spPr bwMode="auto">
            <a:xfrm flipH="1">
              <a:off x="730052" y="2627784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66255" name="Text Box 15"/>
          <p:cNvSpPr txBox="1">
            <a:spLocks noChangeArrowheads="1"/>
          </p:cNvSpPr>
          <p:nvPr/>
        </p:nvSpPr>
        <p:spPr bwMode="auto">
          <a:xfrm>
            <a:off x="2277345" y="3829000"/>
            <a:ext cx="1239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>
                <a:latin typeface="+mn-lt"/>
              </a:rPr>
              <a:t>Delete(</a:t>
            </a:r>
            <a:r>
              <a:rPr lang="en-US" altLang="zh-CN" sz="2000">
                <a:solidFill>
                  <a:srgbClr val="FF0000"/>
                </a:solidFill>
                <a:latin typeface="+mn-lt"/>
              </a:rPr>
              <a:t>4</a:t>
            </a:r>
            <a:r>
              <a:rPr lang="en-US" altLang="zh-CN" sz="2000">
                <a:latin typeface="+mn-lt"/>
              </a:rPr>
              <a:t>)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3816152" y="1368896"/>
            <a:ext cx="990600" cy="609600"/>
            <a:chOff x="2292152" y="1368896"/>
            <a:chExt cx="990600" cy="609600"/>
          </a:xfrm>
        </p:grpSpPr>
        <p:sp>
          <p:nvSpPr>
            <p:cNvPr id="266254" name="AutoShape 14"/>
            <p:cNvSpPr>
              <a:spLocks noChangeArrowheads="1"/>
            </p:cNvSpPr>
            <p:nvPr/>
          </p:nvSpPr>
          <p:spPr bwMode="auto">
            <a:xfrm>
              <a:off x="2444552" y="1749896"/>
              <a:ext cx="838200" cy="228600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266256" name="Text Box 16"/>
            <p:cNvSpPr txBox="1">
              <a:spLocks noChangeArrowheads="1"/>
            </p:cNvSpPr>
            <p:nvPr/>
          </p:nvSpPr>
          <p:spPr bwMode="auto">
            <a:xfrm>
              <a:off x="2292152" y="1368896"/>
              <a:ext cx="91165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find(4)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187753" y="530696"/>
            <a:ext cx="1833563" cy="2971800"/>
            <a:chOff x="3663752" y="530696"/>
            <a:chExt cx="1833563" cy="2971800"/>
          </a:xfrm>
        </p:grpSpPr>
        <p:cxnSp>
          <p:nvCxnSpPr>
            <p:cNvPr id="266257" name="AutoShape 17"/>
            <p:cNvCxnSpPr>
              <a:cxnSpLocks noChangeShapeType="1"/>
              <a:stCxn id="266258" idx="5"/>
              <a:endCxn id="266260" idx="0"/>
            </p:cNvCxnSpPr>
            <p:nvPr/>
          </p:nvCxnSpPr>
          <p:spPr bwMode="auto">
            <a:xfrm flipH="1">
              <a:off x="4946452" y="2549996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58" name="Oval 18"/>
            <p:cNvSpPr>
              <a:spLocks noChangeAspect="1" noChangeArrowheads="1"/>
            </p:cNvSpPr>
            <p:nvPr/>
          </p:nvSpPr>
          <p:spPr bwMode="auto">
            <a:xfrm flipH="1">
              <a:off x="5116315" y="22070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9</a:t>
              </a:r>
            </a:p>
          </p:txBody>
        </p:sp>
        <p:sp>
          <p:nvSpPr>
            <p:cNvPr id="266259" name="Oval 19"/>
            <p:cNvSpPr>
              <a:spLocks noChangeAspect="1" noChangeArrowheads="1"/>
            </p:cNvSpPr>
            <p:nvPr/>
          </p:nvSpPr>
          <p:spPr bwMode="auto">
            <a:xfrm flipH="1">
              <a:off x="4806752" y="1368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6</a:t>
              </a:r>
            </a:p>
          </p:txBody>
        </p:sp>
        <p:sp>
          <p:nvSpPr>
            <p:cNvPr id="266260" name="Oval 20"/>
            <p:cNvSpPr>
              <a:spLocks noChangeAspect="1" noChangeArrowheads="1"/>
            </p:cNvSpPr>
            <p:nvPr/>
          </p:nvSpPr>
          <p:spPr bwMode="auto">
            <a:xfrm flipH="1">
              <a:off x="4755952" y="31214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7</a:t>
              </a:r>
            </a:p>
          </p:txBody>
        </p:sp>
        <p:cxnSp>
          <p:nvCxnSpPr>
            <p:cNvPr id="266261" name="AutoShape 21"/>
            <p:cNvCxnSpPr>
              <a:cxnSpLocks noChangeShapeType="1"/>
              <a:stCxn id="266259" idx="3"/>
              <a:endCxn id="266258" idx="0"/>
            </p:cNvCxnSpPr>
            <p:nvPr/>
          </p:nvCxnSpPr>
          <p:spPr bwMode="auto">
            <a:xfrm>
              <a:off x="5130602" y="1711796"/>
              <a:ext cx="1762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62" name="Oval 22"/>
            <p:cNvSpPr>
              <a:spLocks noChangeAspect="1" noChangeArrowheads="1"/>
            </p:cNvSpPr>
            <p:nvPr/>
          </p:nvSpPr>
          <p:spPr bwMode="auto">
            <a:xfrm>
              <a:off x="3663752" y="1368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266263" name="Oval 23"/>
            <p:cNvSpPr>
              <a:spLocks noChangeAspect="1" noChangeArrowheads="1"/>
            </p:cNvSpPr>
            <p:nvPr/>
          </p:nvSpPr>
          <p:spPr bwMode="auto">
            <a:xfrm flipH="1">
              <a:off x="4273352" y="5306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4</a:t>
              </a:r>
            </a:p>
          </p:txBody>
        </p:sp>
        <p:cxnSp>
          <p:nvCxnSpPr>
            <p:cNvPr id="266264" name="AutoShape 24"/>
            <p:cNvCxnSpPr>
              <a:cxnSpLocks noChangeShapeType="1"/>
              <a:stCxn id="266263" idx="5"/>
              <a:endCxn id="266262" idx="0"/>
            </p:cNvCxnSpPr>
            <p:nvPr/>
          </p:nvCxnSpPr>
          <p:spPr bwMode="auto">
            <a:xfrm flipH="1">
              <a:off x="3854252" y="873596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6265" name="AutoShape 25"/>
            <p:cNvCxnSpPr>
              <a:cxnSpLocks noChangeShapeType="1"/>
              <a:stCxn id="266262" idx="5"/>
              <a:endCxn id="266266" idx="0"/>
            </p:cNvCxnSpPr>
            <p:nvPr/>
          </p:nvCxnSpPr>
          <p:spPr bwMode="auto">
            <a:xfrm>
              <a:off x="3989190" y="1713384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66" name="Oval 26"/>
            <p:cNvSpPr>
              <a:spLocks noChangeAspect="1" noChangeArrowheads="1"/>
            </p:cNvSpPr>
            <p:nvPr/>
          </p:nvSpPr>
          <p:spPr bwMode="auto">
            <a:xfrm>
              <a:off x="3968552" y="22832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66267" name="AutoShape 27"/>
            <p:cNvCxnSpPr>
              <a:cxnSpLocks noChangeShapeType="1"/>
              <a:stCxn id="266263" idx="3"/>
              <a:endCxn id="266259" idx="0"/>
            </p:cNvCxnSpPr>
            <p:nvPr/>
          </p:nvCxnSpPr>
          <p:spPr bwMode="auto">
            <a:xfrm>
              <a:off x="4597202" y="873596"/>
              <a:ext cx="400050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66268" name="AutoShape 28"/>
          <p:cNvSpPr>
            <a:spLocks noChangeArrowheads="1"/>
          </p:cNvSpPr>
          <p:nvPr/>
        </p:nvSpPr>
        <p:spPr bwMode="auto">
          <a:xfrm>
            <a:off x="7016552" y="1749896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7930952" y="530696"/>
            <a:ext cx="2209800" cy="2133600"/>
            <a:chOff x="6406952" y="530696"/>
            <a:chExt cx="2209800" cy="2133600"/>
          </a:xfrm>
        </p:grpSpPr>
        <p:sp>
          <p:nvSpPr>
            <p:cNvPr id="266269" name="Oval 29"/>
            <p:cNvSpPr>
              <a:spLocks noChangeAspect="1" noChangeArrowheads="1"/>
            </p:cNvSpPr>
            <p:nvPr/>
          </p:nvSpPr>
          <p:spPr bwMode="auto">
            <a:xfrm>
              <a:off x="6406952" y="1368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cxnSp>
          <p:nvCxnSpPr>
            <p:cNvPr id="266270" name="AutoShape 30"/>
            <p:cNvCxnSpPr>
              <a:cxnSpLocks noChangeShapeType="1"/>
              <a:stCxn id="266269" idx="5"/>
              <a:endCxn id="266271" idx="0"/>
            </p:cNvCxnSpPr>
            <p:nvPr/>
          </p:nvCxnSpPr>
          <p:spPr bwMode="auto">
            <a:xfrm>
              <a:off x="6732390" y="1713384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71" name="Oval 31"/>
            <p:cNvSpPr>
              <a:spLocks noChangeAspect="1" noChangeArrowheads="1"/>
            </p:cNvSpPr>
            <p:nvPr/>
          </p:nvSpPr>
          <p:spPr bwMode="auto">
            <a:xfrm>
              <a:off x="6711752" y="22832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66272" name="AutoShape 32"/>
            <p:cNvCxnSpPr>
              <a:cxnSpLocks noChangeShapeType="1"/>
              <a:stCxn id="266273" idx="5"/>
              <a:endCxn id="266275" idx="0"/>
            </p:cNvCxnSpPr>
            <p:nvPr/>
          </p:nvCxnSpPr>
          <p:spPr bwMode="auto">
            <a:xfrm flipH="1">
              <a:off x="8065890" y="1711796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73" name="Oval 33"/>
            <p:cNvSpPr>
              <a:spLocks noChangeAspect="1" noChangeArrowheads="1"/>
            </p:cNvSpPr>
            <p:nvPr/>
          </p:nvSpPr>
          <p:spPr bwMode="auto">
            <a:xfrm flipH="1">
              <a:off x="8235752" y="1368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9</a:t>
              </a:r>
            </a:p>
          </p:txBody>
        </p:sp>
        <p:sp>
          <p:nvSpPr>
            <p:cNvPr id="266274" name="Oval 34"/>
            <p:cNvSpPr>
              <a:spLocks noChangeAspect="1" noChangeArrowheads="1"/>
            </p:cNvSpPr>
            <p:nvPr/>
          </p:nvSpPr>
          <p:spPr bwMode="auto">
            <a:xfrm flipH="1">
              <a:off x="7926190" y="5306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6</a:t>
              </a:r>
            </a:p>
          </p:txBody>
        </p:sp>
        <p:sp>
          <p:nvSpPr>
            <p:cNvPr id="266275" name="Oval 35"/>
            <p:cNvSpPr>
              <a:spLocks noChangeAspect="1" noChangeArrowheads="1"/>
            </p:cNvSpPr>
            <p:nvPr/>
          </p:nvSpPr>
          <p:spPr bwMode="auto">
            <a:xfrm flipH="1">
              <a:off x="7875390" y="22832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7</a:t>
              </a:r>
            </a:p>
          </p:txBody>
        </p:sp>
        <p:cxnSp>
          <p:nvCxnSpPr>
            <p:cNvPr id="266276" name="AutoShape 36"/>
            <p:cNvCxnSpPr>
              <a:cxnSpLocks noChangeShapeType="1"/>
              <a:stCxn id="266274" idx="3"/>
              <a:endCxn id="266273" idx="0"/>
            </p:cNvCxnSpPr>
            <p:nvPr/>
          </p:nvCxnSpPr>
          <p:spPr bwMode="auto">
            <a:xfrm>
              <a:off x="8250040" y="873596"/>
              <a:ext cx="176212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组 8"/>
          <p:cNvGrpSpPr/>
          <p:nvPr/>
        </p:nvGrpSpPr>
        <p:grpSpPr>
          <a:xfrm>
            <a:off x="7578528" y="2740496"/>
            <a:ext cx="1571625" cy="838200"/>
            <a:chOff x="6054527" y="2740496"/>
            <a:chExt cx="1571625" cy="838200"/>
          </a:xfrm>
        </p:grpSpPr>
        <p:sp>
          <p:nvSpPr>
            <p:cNvPr id="266277" name="AutoShape 37"/>
            <p:cNvSpPr>
              <a:spLocks noChangeArrowheads="1"/>
            </p:cNvSpPr>
            <p:nvPr/>
          </p:nvSpPr>
          <p:spPr bwMode="auto">
            <a:xfrm rot="5400000">
              <a:off x="7092752" y="3045296"/>
              <a:ext cx="838200" cy="228600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266278" name="Text Box 38"/>
            <p:cNvSpPr txBox="1">
              <a:spLocks noChangeArrowheads="1"/>
            </p:cNvSpPr>
            <p:nvPr/>
          </p:nvSpPr>
          <p:spPr bwMode="auto">
            <a:xfrm>
              <a:off x="6054527" y="2892896"/>
              <a:ext cx="123939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Find max</a:t>
              </a: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8311953" y="3731096"/>
            <a:ext cx="1579563" cy="2362200"/>
            <a:chOff x="6787952" y="3731096"/>
            <a:chExt cx="1579563" cy="2362200"/>
          </a:xfrm>
        </p:grpSpPr>
        <p:sp>
          <p:nvSpPr>
            <p:cNvPr id="266279" name="Oval 39"/>
            <p:cNvSpPr>
              <a:spLocks noChangeAspect="1" noChangeArrowheads="1"/>
            </p:cNvSpPr>
            <p:nvPr/>
          </p:nvSpPr>
          <p:spPr bwMode="auto">
            <a:xfrm flipH="1">
              <a:off x="7092752" y="37310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66280" name="AutoShape 40"/>
            <p:cNvCxnSpPr>
              <a:cxnSpLocks noChangeShapeType="1"/>
              <a:stCxn id="266279" idx="5"/>
              <a:endCxn id="266281" idx="0"/>
            </p:cNvCxnSpPr>
            <p:nvPr/>
          </p:nvCxnSpPr>
          <p:spPr bwMode="auto">
            <a:xfrm flipH="1">
              <a:off x="6978452" y="4073996"/>
              <a:ext cx="1698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81" name="Oval 41"/>
            <p:cNvSpPr>
              <a:spLocks noChangeAspect="1" noChangeArrowheads="1"/>
            </p:cNvSpPr>
            <p:nvPr/>
          </p:nvSpPr>
          <p:spPr bwMode="auto">
            <a:xfrm flipH="1">
              <a:off x="6787952" y="4416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cxnSp>
          <p:nvCxnSpPr>
            <p:cNvPr id="266282" name="AutoShape 42"/>
            <p:cNvCxnSpPr>
              <a:cxnSpLocks noChangeShapeType="1"/>
              <a:stCxn id="266283" idx="5"/>
              <a:endCxn id="266285" idx="0"/>
            </p:cNvCxnSpPr>
            <p:nvPr/>
          </p:nvCxnSpPr>
          <p:spPr bwMode="auto">
            <a:xfrm flipH="1">
              <a:off x="7816652" y="5394796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83" name="Oval 43"/>
            <p:cNvSpPr>
              <a:spLocks noChangeAspect="1" noChangeArrowheads="1"/>
            </p:cNvSpPr>
            <p:nvPr/>
          </p:nvSpPr>
          <p:spPr bwMode="auto">
            <a:xfrm flipH="1">
              <a:off x="7986515" y="5051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9</a:t>
              </a:r>
            </a:p>
          </p:txBody>
        </p:sp>
        <p:sp>
          <p:nvSpPr>
            <p:cNvPr id="266284" name="Oval 44"/>
            <p:cNvSpPr>
              <a:spLocks noChangeAspect="1" noChangeArrowheads="1"/>
            </p:cNvSpPr>
            <p:nvPr/>
          </p:nvSpPr>
          <p:spPr bwMode="auto">
            <a:xfrm flipH="1">
              <a:off x="7676952" y="4416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6</a:t>
              </a:r>
            </a:p>
          </p:txBody>
        </p:sp>
        <p:sp>
          <p:nvSpPr>
            <p:cNvPr id="266285" name="Oval 45"/>
            <p:cNvSpPr>
              <a:spLocks noChangeAspect="1" noChangeArrowheads="1"/>
            </p:cNvSpPr>
            <p:nvPr/>
          </p:nvSpPr>
          <p:spPr bwMode="auto">
            <a:xfrm flipH="1">
              <a:off x="7626152" y="57122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7</a:t>
              </a:r>
            </a:p>
          </p:txBody>
        </p:sp>
        <p:cxnSp>
          <p:nvCxnSpPr>
            <p:cNvPr id="266286" name="AutoShape 46"/>
            <p:cNvCxnSpPr>
              <a:cxnSpLocks noChangeShapeType="1"/>
              <a:stCxn id="266284" idx="3"/>
              <a:endCxn id="266283" idx="0"/>
            </p:cNvCxnSpPr>
            <p:nvPr/>
          </p:nvCxnSpPr>
          <p:spPr bwMode="auto">
            <a:xfrm>
              <a:off x="8000802" y="4759796"/>
              <a:ext cx="176213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6287" name="AutoShape 47"/>
            <p:cNvCxnSpPr>
              <a:cxnSpLocks noChangeShapeType="1"/>
              <a:stCxn id="266279" idx="3"/>
              <a:endCxn id="266284" idx="0"/>
            </p:cNvCxnSpPr>
            <p:nvPr/>
          </p:nvCxnSpPr>
          <p:spPr bwMode="auto">
            <a:xfrm>
              <a:off x="7416602" y="4073996"/>
              <a:ext cx="450850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66288" name="AutoShape 48"/>
          <p:cNvSpPr>
            <a:spLocks noChangeArrowheads="1"/>
          </p:cNvSpPr>
          <p:nvPr/>
        </p:nvSpPr>
        <p:spPr bwMode="auto">
          <a:xfrm flipH="1">
            <a:off x="7168952" y="4645496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5263953" y="3731096"/>
            <a:ext cx="1579563" cy="2362200"/>
            <a:chOff x="3739952" y="3731096"/>
            <a:chExt cx="1579563" cy="2362200"/>
          </a:xfrm>
        </p:grpSpPr>
        <p:sp>
          <p:nvSpPr>
            <p:cNvPr id="266289" name="Oval 49"/>
            <p:cNvSpPr>
              <a:spLocks noChangeAspect="1" noChangeArrowheads="1"/>
            </p:cNvSpPr>
            <p:nvPr/>
          </p:nvSpPr>
          <p:spPr bwMode="auto">
            <a:xfrm flipH="1">
              <a:off x="4197152" y="37310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66290" name="AutoShape 50"/>
            <p:cNvCxnSpPr>
              <a:cxnSpLocks noChangeShapeType="1"/>
              <a:stCxn id="266289" idx="5"/>
              <a:endCxn id="266291" idx="0"/>
            </p:cNvCxnSpPr>
            <p:nvPr/>
          </p:nvCxnSpPr>
          <p:spPr bwMode="auto">
            <a:xfrm flipH="1">
              <a:off x="3930452" y="4073996"/>
              <a:ext cx="322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91" name="Oval 51"/>
            <p:cNvSpPr>
              <a:spLocks noChangeAspect="1" noChangeArrowheads="1"/>
            </p:cNvSpPr>
            <p:nvPr/>
          </p:nvSpPr>
          <p:spPr bwMode="auto">
            <a:xfrm flipH="1">
              <a:off x="3739952" y="4416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cxnSp>
          <p:nvCxnSpPr>
            <p:cNvPr id="266292" name="AutoShape 52"/>
            <p:cNvCxnSpPr>
              <a:cxnSpLocks noChangeShapeType="1"/>
              <a:stCxn id="266293" idx="5"/>
              <a:endCxn id="266295" idx="0"/>
            </p:cNvCxnSpPr>
            <p:nvPr/>
          </p:nvCxnSpPr>
          <p:spPr bwMode="auto">
            <a:xfrm flipH="1">
              <a:off x="4768652" y="5394796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93" name="Oval 53"/>
            <p:cNvSpPr>
              <a:spLocks noChangeAspect="1" noChangeArrowheads="1"/>
            </p:cNvSpPr>
            <p:nvPr/>
          </p:nvSpPr>
          <p:spPr bwMode="auto">
            <a:xfrm flipH="1">
              <a:off x="4938515" y="5051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9</a:t>
              </a:r>
            </a:p>
          </p:txBody>
        </p:sp>
        <p:sp>
          <p:nvSpPr>
            <p:cNvPr id="266294" name="Oval 54"/>
            <p:cNvSpPr>
              <a:spLocks noChangeAspect="1" noChangeArrowheads="1"/>
            </p:cNvSpPr>
            <p:nvPr/>
          </p:nvSpPr>
          <p:spPr bwMode="auto">
            <a:xfrm flipH="1">
              <a:off x="4628952" y="4416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6</a:t>
              </a:r>
            </a:p>
          </p:txBody>
        </p:sp>
        <p:sp>
          <p:nvSpPr>
            <p:cNvPr id="266295" name="Oval 55"/>
            <p:cNvSpPr>
              <a:spLocks noChangeAspect="1" noChangeArrowheads="1"/>
            </p:cNvSpPr>
            <p:nvPr/>
          </p:nvSpPr>
          <p:spPr bwMode="auto">
            <a:xfrm flipH="1">
              <a:off x="4578152" y="57122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7</a:t>
              </a:r>
            </a:p>
          </p:txBody>
        </p:sp>
        <p:cxnSp>
          <p:nvCxnSpPr>
            <p:cNvPr id="266296" name="AutoShape 56"/>
            <p:cNvCxnSpPr>
              <a:cxnSpLocks noChangeShapeType="1"/>
              <a:stCxn id="266294" idx="3"/>
              <a:endCxn id="266293" idx="0"/>
            </p:cNvCxnSpPr>
            <p:nvPr/>
          </p:nvCxnSpPr>
          <p:spPr bwMode="auto">
            <a:xfrm>
              <a:off x="4952802" y="4759796"/>
              <a:ext cx="176213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6297" name="AutoShape 57"/>
            <p:cNvCxnSpPr>
              <a:cxnSpLocks noChangeShapeType="1"/>
              <a:stCxn id="266289" idx="3"/>
              <a:endCxn id="266294" idx="0"/>
            </p:cNvCxnSpPr>
            <p:nvPr/>
          </p:nvCxnSpPr>
          <p:spPr bwMode="auto">
            <a:xfrm>
              <a:off x="4521002" y="4073996"/>
              <a:ext cx="298450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914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8" grpId="0" animBg="1"/>
      <p:bldP spid="26628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06CE6-8E3A-441A-BC30-FEFF6DA6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A0EBF-D543-4BCD-B4B5-50028C6FC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RB Tree</a:t>
            </a:r>
          </a:p>
          <a:p>
            <a:pPr lvl="1"/>
            <a:r>
              <a:rPr lang="en-US" altLang="zh-CN" sz="2400" dirty="0"/>
              <a:t>Property 1: no adjacent red nodes</a:t>
            </a:r>
          </a:p>
          <a:p>
            <a:pPr lvl="1"/>
            <a:r>
              <a:rPr lang="en-US" altLang="zh-CN" sz="2400" dirty="0"/>
              <a:t>Property 2: balanced number of black nodes</a:t>
            </a:r>
          </a:p>
          <a:p>
            <a:pPr lvl="1"/>
            <a:r>
              <a:rPr lang="en-US" altLang="zh-CN" sz="2400" dirty="0"/>
              <a:t>Insert &amp; delete: rotate, switch color, reduce</a:t>
            </a:r>
          </a:p>
          <a:p>
            <a:endParaRPr lang="en-US" altLang="zh-CN" sz="2800" dirty="0"/>
          </a:p>
          <a:p>
            <a:r>
              <a:rPr lang="en-US" altLang="zh-CN" sz="2800" dirty="0"/>
              <a:t>Splay Tree</a:t>
            </a:r>
          </a:p>
          <a:p>
            <a:pPr lvl="1"/>
            <a:r>
              <a:rPr lang="en-US" altLang="zh-CN" sz="2400" dirty="0"/>
              <a:t>Property: </a:t>
            </a:r>
            <a:r>
              <a:rPr lang="en-US" altLang="zh-CN" sz="2400" i="1" dirty="0"/>
              <a:t>implicit</a:t>
            </a:r>
            <a:r>
              <a:rPr lang="en-US" altLang="zh-CN" sz="2400" dirty="0"/>
              <a:t> balance by leveraging ‘locality’ </a:t>
            </a:r>
          </a:p>
          <a:p>
            <a:pPr lvl="1"/>
            <a:r>
              <a:rPr lang="en-US" altLang="zh-CN" sz="2400" dirty="0"/>
              <a:t>Find: zigzag and zigzag rotate to the root	</a:t>
            </a:r>
          </a:p>
          <a:p>
            <a:pPr lvl="1"/>
            <a:r>
              <a:rPr lang="en-US" altLang="zh-CN" sz="2400" dirty="0"/>
              <a:t>Insert &amp; delete: split,</a:t>
            </a:r>
            <a:r>
              <a:rPr lang="zh-CN" altLang="en-US" sz="2400" dirty="0"/>
              <a:t> </a:t>
            </a:r>
            <a:r>
              <a:rPr lang="en-US" altLang="zh-CN" sz="2400" dirty="0"/>
              <a:t>join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6A1BBF-22B3-4B78-8B5D-9225FBEB06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11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C2E0E-0EEA-4774-ADF6-693791F0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 (Cont.)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102B9-A72B-41A3-9EC6-A4FCB274C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2060848"/>
            <a:ext cx="10972800" cy="366663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(3) An RB Tree with rank </a:t>
            </a:r>
            <a:r>
              <a:rPr lang="en-US" altLang="zh-CN" sz="2400" dirty="0">
                <a:solidFill>
                  <a:srgbClr val="0070C0"/>
                </a:solidFill>
              </a:rPr>
              <a:t>k </a:t>
            </a:r>
            <a:r>
              <a:rPr lang="en-US" altLang="zh-CN" sz="2400" dirty="0"/>
              <a:t>has its height at least </a:t>
            </a:r>
            <a:r>
              <a:rPr lang="en-US" altLang="zh-CN" sz="2400" dirty="0">
                <a:solidFill>
                  <a:srgbClr val="0070C0"/>
                </a:solidFill>
              </a:rPr>
              <a:t>k+1</a:t>
            </a:r>
            <a:r>
              <a:rPr lang="en-US" altLang="zh-CN" sz="2400" dirty="0"/>
              <a:t>, and at most </a:t>
            </a:r>
            <a:r>
              <a:rPr lang="en-US" altLang="zh-CN" sz="2400" dirty="0">
                <a:solidFill>
                  <a:srgbClr val="0070C0"/>
                </a:solidFill>
              </a:rPr>
              <a:t>2k+1</a:t>
            </a:r>
          </a:p>
          <a:p>
            <a:endParaRPr lang="en-US" altLang="zh-CN" sz="2400" dirty="0"/>
          </a:p>
          <a:p>
            <a:r>
              <a:rPr lang="en-US" altLang="zh-CN" sz="2400" dirty="0"/>
              <a:t>(4) An RB Tree with rank </a:t>
            </a:r>
            <a:r>
              <a:rPr lang="en-US" altLang="zh-CN" sz="2400" dirty="0">
                <a:solidFill>
                  <a:srgbClr val="0070C0"/>
                </a:solidFill>
              </a:rPr>
              <a:t>k</a:t>
            </a:r>
            <a:r>
              <a:rPr lang="en-US" altLang="zh-CN" sz="2400" dirty="0"/>
              <a:t> has at least </a:t>
            </a:r>
            <a:r>
              <a:rPr lang="en-US" altLang="zh-CN" sz="2400" dirty="0">
                <a:solidFill>
                  <a:srgbClr val="0070C0"/>
                </a:solidFill>
              </a:rPr>
              <a:t>2</a:t>
            </a:r>
            <a:r>
              <a:rPr lang="en-US" altLang="zh-CN" sz="2400" baseline="30000" dirty="0">
                <a:solidFill>
                  <a:srgbClr val="0070C0"/>
                </a:solidFill>
              </a:rPr>
              <a:t>k</a:t>
            </a:r>
            <a:r>
              <a:rPr lang="en-US" altLang="zh-CN" sz="2400" dirty="0">
                <a:solidFill>
                  <a:srgbClr val="0070C0"/>
                </a:solidFill>
              </a:rPr>
              <a:t>-1</a:t>
            </a:r>
            <a:r>
              <a:rPr lang="en-US" altLang="zh-CN" sz="2400" dirty="0"/>
              <a:t> internal nodes</a:t>
            </a:r>
            <a:endParaRPr lang="en-US" altLang="zh-CN" sz="2400" dirty="0">
              <a:solidFill>
                <a:srgbClr val="0070C0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(5) An RB Tree with </a:t>
            </a:r>
            <a:r>
              <a:rPr lang="en-US" altLang="zh-CN" sz="2400" dirty="0">
                <a:solidFill>
                  <a:srgbClr val="0070C0"/>
                </a:solidFill>
              </a:rPr>
              <a:t>n</a:t>
            </a:r>
            <a:r>
              <a:rPr lang="en-US" altLang="zh-CN" sz="2400" dirty="0"/>
              <a:t> internal nodes as its height at most 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altLang="zh-CN" sz="2400" i="1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log</a:t>
            </a:r>
            <a:r>
              <a:rPr lang="en-US" altLang="zh-CN" sz="2400" baseline="-250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 (n+1)+1</a:t>
            </a:r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4C6DEC-C503-4778-8F67-5BD8AA9A35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1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2EBA-693E-43F9-A8B4-127B74AA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6E038-DD97-4FDE-84A9-110C6D66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Look up a node</a:t>
            </a:r>
          </a:p>
          <a:p>
            <a:pPr lvl="1"/>
            <a:r>
              <a:rPr lang="en-US" altLang="zh-CN" dirty="0"/>
              <a:t>Same as binary tree</a:t>
            </a:r>
          </a:p>
          <a:p>
            <a:endParaRPr lang="en-US" altLang="zh-CN" dirty="0"/>
          </a:p>
          <a:p>
            <a:r>
              <a:rPr lang="en-US" altLang="zh-CN" dirty="0"/>
              <a:t>Insert &amp; delete</a:t>
            </a:r>
          </a:p>
          <a:p>
            <a:pPr lvl="1"/>
            <a:r>
              <a:rPr lang="en-US" altLang="zh-CN" dirty="0"/>
              <a:t>Need to maintain RB tree requirement</a:t>
            </a:r>
          </a:p>
          <a:p>
            <a:pPr lvl="2"/>
            <a:r>
              <a:rPr lang="en-US" altLang="zh-CN" dirty="0"/>
              <a:t>No </a:t>
            </a:r>
            <a:r>
              <a:rPr lang="en-US" altLang="zh-CN" dirty="0">
                <a:solidFill>
                  <a:srgbClr val="FF0000"/>
                </a:solidFill>
              </a:rPr>
              <a:t>red</a:t>
            </a:r>
            <a:r>
              <a:rPr lang="en-US" altLang="zh-CN" dirty="0"/>
              <a:t> nodes are adjacent</a:t>
            </a:r>
          </a:p>
          <a:p>
            <a:pPr lvl="2"/>
            <a:r>
              <a:rPr lang="en-US" altLang="zh-CN" dirty="0"/>
              <a:t>Paths from a node to its descendant external nodes have the same number of black nodes</a:t>
            </a:r>
          </a:p>
          <a:p>
            <a:pPr lvl="2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101C63-DA7C-4459-A865-CA11C18C2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22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18359-1403-4BB3-99C3-E3FA979A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Insert: Procedure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B5773-CCCC-4304-B586-A0C6CF0F1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Step 1</a:t>
            </a:r>
            <a:r>
              <a:rPr lang="en-US" altLang="zh-CN" sz="2800" dirty="0"/>
              <a:t>: Do a standard BST insert</a:t>
            </a:r>
          </a:p>
          <a:p>
            <a:pPr lvl="1"/>
            <a:r>
              <a:rPr lang="en-US" altLang="zh-CN" sz="2400" dirty="0"/>
              <a:t>Recall that the inserted position must be an external node before insertion</a:t>
            </a:r>
          </a:p>
          <a:p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Step 2</a:t>
            </a:r>
            <a:r>
              <a:rPr lang="en-US" altLang="zh-CN" sz="2800" dirty="0"/>
              <a:t>: Color the new node as </a:t>
            </a:r>
            <a:r>
              <a:rPr lang="en-US" altLang="zh-CN" sz="2800" dirty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US" altLang="zh-CN" sz="2400" dirty="0"/>
              <a:t>Do not increase rank of any internal nodes</a:t>
            </a:r>
          </a:p>
          <a:p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Step 3</a:t>
            </a:r>
            <a:r>
              <a:rPr lang="en-US" altLang="zh-CN" sz="2800" dirty="0"/>
              <a:t>: Examine properties of RB Tree</a:t>
            </a:r>
          </a:p>
          <a:p>
            <a:pPr lvl="1"/>
            <a:r>
              <a:rPr lang="en-US" altLang="zh-CN" sz="2400" dirty="0">
                <a:solidFill>
                  <a:srgbClr val="0070C0"/>
                </a:solidFill>
              </a:rPr>
              <a:t>Case 1</a:t>
            </a:r>
            <a:r>
              <a:rPr lang="en-US" altLang="zh-CN" sz="2400" dirty="0"/>
              <a:t>: Parent is </a:t>
            </a:r>
            <a:r>
              <a:rPr lang="en-US" altLang="zh-CN" sz="2400" dirty="0">
                <a:solidFill>
                  <a:srgbClr val="336699"/>
                </a:solidFill>
              </a:rPr>
              <a:t>black</a:t>
            </a:r>
            <a:r>
              <a:rPr lang="en-US" altLang="zh-CN" sz="2400" dirty="0"/>
              <a:t>? </a:t>
            </a:r>
          </a:p>
          <a:p>
            <a:pPr lvl="2"/>
            <a:r>
              <a:rPr lang="en-US" altLang="zh-CN" sz="2000" dirty="0"/>
              <a:t>Done</a:t>
            </a:r>
          </a:p>
          <a:p>
            <a:pPr lvl="1"/>
            <a:r>
              <a:rPr lang="en-US" altLang="zh-CN" sz="2400" dirty="0">
                <a:solidFill>
                  <a:srgbClr val="0070C0"/>
                </a:solidFill>
              </a:rPr>
              <a:t>Case 2</a:t>
            </a:r>
            <a:r>
              <a:rPr lang="en-US" altLang="zh-CN" sz="2400" dirty="0"/>
              <a:t>: Parent is </a:t>
            </a:r>
            <a:r>
              <a:rPr lang="en-US" altLang="zh-CN" sz="2400" dirty="0">
                <a:solidFill>
                  <a:srgbClr val="FF0000"/>
                </a:solidFill>
              </a:rPr>
              <a:t>red</a:t>
            </a:r>
            <a:r>
              <a:rPr lang="en-US" altLang="zh-CN" sz="2400" dirty="0"/>
              <a:t> (Double </a:t>
            </a:r>
            <a:r>
              <a:rPr lang="en-US" altLang="zh-CN" sz="2400" dirty="0">
                <a:solidFill>
                  <a:srgbClr val="FF0000"/>
                </a:solidFill>
              </a:rPr>
              <a:t>red</a:t>
            </a:r>
            <a:r>
              <a:rPr lang="en-US" altLang="zh-CN" sz="2400" dirty="0"/>
              <a:t>)? </a:t>
            </a:r>
          </a:p>
          <a:p>
            <a:pPr lvl="2"/>
            <a:r>
              <a:rPr lang="en-US" altLang="zh-CN" sz="2000" dirty="0"/>
              <a:t>Case 2.1 </a:t>
            </a:r>
            <a:r>
              <a:rPr lang="en-US" altLang="zh-CN" sz="2000" dirty="0">
                <a:solidFill>
                  <a:srgbClr val="336699"/>
                </a:solidFill>
              </a:rPr>
              <a:t>Black</a:t>
            </a:r>
            <a:r>
              <a:rPr lang="en-US" altLang="zh-CN" sz="2000" dirty="0"/>
              <a:t> uncle: rotation</a:t>
            </a:r>
          </a:p>
          <a:p>
            <a:pPr lvl="2"/>
            <a:r>
              <a:rPr lang="en-US" altLang="zh-CN" sz="2000" dirty="0"/>
              <a:t>Case 2.2 </a:t>
            </a:r>
            <a:r>
              <a:rPr lang="en-US" altLang="zh-CN" sz="2000" dirty="0">
                <a:solidFill>
                  <a:srgbClr val="FF0000"/>
                </a:solidFill>
              </a:rPr>
              <a:t>Red</a:t>
            </a:r>
            <a:r>
              <a:rPr lang="en-US" altLang="zh-CN" sz="2000" dirty="0"/>
              <a:t> uncle: switch color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517AE3-D0D2-4268-83D3-EA4CF4C0E1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CF01A24-0CB2-4270-B1CE-DDF503297315}"/>
              </a:ext>
            </a:extLst>
          </p:cNvPr>
          <p:cNvGrpSpPr/>
          <p:nvPr/>
        </p:nvGrpSpPr>
        <p:grpSpPr>
          <a:xfrm>
            <a:off x="6600056" y="4365104"/>
            <a:ext cx="5327799" cy="1581449"/>
            <a:chOff x="5880769" y="4076460"/>
            <a:chExt cx="6378575" cy="1893350"/>
          </a:xfrm>
        </p:grpSpPr>
        <p:sp>
          <p:nvSpPr>
            <p:cNvPr id="41" name="Oval 26">
              <a:extLst>
                <a:ext uri="{FF2B5EF4-FFF2-40B4-BE49-F238E27FC236}">
                  <a16:creationId xmlns:a16="http://schemas.microsoft.com/office/drawing/2014/main" id="{9AEFAAE6-478B-4EFE-B216-DB66C26EF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4531" y="4108830"/>
              <a:ext cx="319088" cy="320749"/>
            </a:xfrm>
            <a:prstGeom prst="ellipse">
              <a:avLst/>
            </a:prstGeom>
            <a:solidFill>
              <a:srgbClr val="BBE0E3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6</a:t>
              </a:r>
            </a:p>
          </p:txBody>
        </p:sp>
        <p:cxnSp>
          <p:nvCxnSpPr>
            <p:cNvPr id="42" name="AutoShape 27">
              <a:extLst>
                <a:ext uri="{FF2B5EF4-FFF2-40B4-BE49-F238E27FC236}">
                  <a16:creationId xmlns:a16="http://schemas.microsoft.com/office/drawing/2014/main" id="{75A8FB63-2D5F-4CC1-8EE7-1F6D3A20205C}"/>
                </a:ext>
              </a:extLst>
            </p:cNvPr>
            <p:cNvCxnSpPr>
              <a:cxnSpLocks noChangeShapeType="1"/>
              <a:stCxn id="49" idx="0"/>
              <a:endCxn id="41" idx="5"/>
            </p:cNvCxnSpPr>
            <p:nvPr/>
          </p:nvCxnSpPr>
          <p:spPr bwMode="auto">
            <a:xfrm flipH="1" flipV="1">
              <a:off x="7047582" y="4400997"/>
              <a:ext cx="536575" cy="174665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" name="AutoShape 28">
              <a:extLst>
                <a:ext uri="{FF2B5EF4-FFF2-40B4-BE49-F238E27FC236}">
                  <a16:creationId xmlns:a16="http://schemas.microsoft.com/office/drawing/2014/main" id="{26CCBBBE-6E9B-4457-83D2-F6E487C52A75}"/>
                </a:ext>
              </a:extLst>
            </p:cNvPr>
            <p:cNvCxnSpPr>
              <a:cxnSpLocks noChangeShapeType="1"/>
              <a:stCxn id="44" idx="7"/>
              <a:endCxn id="41" idx="3"/>
            </p:cNvCxnSpPr>
            <p:nvPr/>
          </p:nvCxnSpPr>
          <p:spPr bwMode="auto">
            <a:xfrm flipV="1">
              <a:off x="6401469" y="4400997"/>
              <a:ext cx="419100" cy="241356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4" name="Oval 29">
              <a:extLst>
                <a:ext uri="{FF2B5EF4-FFF2-40B4-BE49-F238E27FC236}">
                  <a16:creationId xmlns:a16="http://schemas.microsoft.com/office/drawing/2014/main" id="{C7E42625-547C-4C2C-A640-1DB6999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8420" y="4604244"/>
              <a:ext cx="320675" cy="320749"/>
            </a:xfrm>
            <a:prstGeom prst="ellipse">
              <a:avLst/>
            </a:prstGeom>
            <a:solidFill>
              <a:srgbClr val="FFCC00"/>
            </a:solidFill>
            <a:ln w="317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>
                  <a:solidFill>
                    <a:srgbClr val="FF0000"/>
                  </a:solidFill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45" name="Rectangle 30">
              <a:extLst>
                <a:ext uri="{FF2B5EF4-FFF2-40B4-BE49-F238E27FC236}">
                  <a16:creationId xmlns:a16="http://schemas.microsoft.com/office/drawing/2014/main" id="{7D7F1BEA-495A-44AD-9FB6-4ACC4334F0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80769" y="5180639"/>
              <a:ext cx="230187" cy="230241"/>
            </a:xfrm>
            <a:prstGeom prst="rect">
              <a:avLst/>
            </a:prstGeom>
            <a:solidFill>
              <a:srgbClr val="99CC00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46" name="Rectangle 31">
              <a:extLst>
                <a:ext uri="{FF2B5EF4-FFF2-40B4-BE49-F238E27FC236}">
                  <a16:creationId xmlns:a16="http://schemas.microsoft.com/office/drawing/2014/main" id="{7BF3E73C-0E02-46C6-A224-89C1BE1E4E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66557" y="5180639"/>
              <a:ext cx="231775" cy="230241"/>
            </a:xfrm>
            <a:prstGeom prst="rect">
              <a:avLst/>
            </a:prstGeom>
            <a:solidFill>
              <a:srgbClr val="99CC00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cxnSp>
          <p:nvCxnSpPr>
            <p:cNvPr id="47" name="AutoShape 32">
              <a:extLst>
                <a:ext uri="{FF2B5EF4-FFF2-40B4-BE49-F238E27FC236}">
                  <a16:creationId xmlns:a16="http://schemas.microsoft.com/office/drawing/2014/main" id="{BFA91163-3F0C-4E65-9186-742434660BEC}"/>
                </a:ext>
              </a:extLst>
            </p:cNvPr>
            <p:cNvCxnSpPr>
              <a:cxnSpLocks noChangeShapeType="1"/>
              <a:stCxn id="46" idx="0"/>
              <a:endCxn id="44" idx="5"/>
            </p:cNvCxnSpPr>
            <p:nvPr/>
          </p:nvCxnSpPr>
          <p:spPr bwMode="auto">
            <a:xfrm flipH="1" flipV="1">
              <a:off x="6401470" y="4886884"/>
              <a:ext cx="180975" cy="27470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8" name="AutoShape 33">
              <a:extLst>
                <a:ext uri="{FF2B5EF4-FFF2-40B4-BE49-F238E27FC236}">
                  <a16:creationId xmlns:a16="http://schemas.microsoft.com/office/drawing/2014/main" id="{BA4A084F-278B-47BE-B8A5-1AD54E6DCAF3}"/>
                </a:ext>
              </a:extLst>
            </p:cNvPr>
            <p:cNvCxnSpPr>
              <a:cxnSpLocks noChangeShapeType="1"/>
              <a:stCxn id="45" idx="0"/>
              <a:endCxn id="44" idx="3"/>
            </p:cNvCxnSpPr>
            <p:nvPr/>
          </p:nvCxnSpPr>
          <p:spPr bwMode="auto">
            <a:xfrm flipV="1">
              <a:off x="5996656" y="4886884"/>
              <a:ext cx="179388" cy="27470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9" name="Oval 34">
              <a:extLst>
                <a:ext uri="{FF2B5EF4-FFF2-40B4-BE49-F238E27FC236}">
                  <a16:creationId xmlns:a16="http://schemas.microsoft.com/office/drawing/2014/main" id="{B3550AC2-F787-4E53-AE0F-2BC1D28DC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820" y="4585190"/>
              <a:ext cx="319087" cy="320749"/>
            </a:xfrm>
            <a:prstGeom prst="ellipse">
              <a:avLst/>
            </a:prstGeom>
            <a:solidFill>
              <a:srgbClr val="FFCC00"/>
            </a:solidFill>
            <a:ln w="317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>
                  <a:solidFill>
                    <a:srgbClr val="FF0000"/>
                  </a:solidFill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8</a:t>
              </a:r>
            </a:p>
          </p:txBody>
        </p:sp>
        <p:sp>
          <p:nvSpPr>
            <p:cNvPr id="50" name="Rectangle 35">
              <a:extLst>
                <a:ext uri="{FF2B5EF4-FFF2-40B4-BE49-F238E27FC236}">
                  <a16:creationId xmlns:a16="http://schemas.microsoft.com/office/drawing/2014/main" id="{840C90D7-2311-4E96-ABAC-583E211858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74581" y="5161585"/>
              <a:ext cx="230188" cy="230241"/>
            </a:xfrm>
            <a:prstGeom prst="rect">
              <a:avLst/>
            </a:prstGeom>
            <a:solidFill>
              <a:srgbClr val="99CC00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51" name="Rectangle 36">
              <a:extLst>
                <a:ext uri="{FF2B5EF4-FFF2-40B4-BE49-F238E27FC236}">
                  <a16:creationId xmlns:a16="http://schemas.microsoft.com/office/drawing/2014/main" id="{764FB0BE-0478-4BF2-8692-9D88179697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61956" y="5161585"/>
              <a:ext cx="230188" cy="230241"/>
            </a:xfrm>
            <a:prstGeom prst="rect">
              <a:avLst/>
            </a:prstGeom>
            <a:solidFill>
              <a:srgbClr val="99CC00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cxnSp>
          <p:nvCxnSpPr>
            <p:cNvPr id="52" name="AutoShape 37">
              <a:extLst>
                <a:ext uri="{FF2B5EF4-FFF2-40B4-BE49-F238E27FC236}">
                  <a16:creationId xmlns:a16="http://schemas.microsoft.com/office/drawing/2014/main" id="{9480D7DB-80F8-4EB8-A25D-7E2A9227087C}"/>
                </a:ext>
              </a:extLst>
            </p:cNvPr>
            <p:cNvCxnSpPr>
              <a:cxnSpLocks noChangeShapeType="1"/>
              <a:stCxn id="51" idx="0"/>
              <a:endCxn id="49" idx="5"/>
            </p:cNvCxnSpPr>
            <p:nvPr/>
          </p:nvCxnSpPr>
          <p:spPr bwMode="auto">
            <a:xfrm flipH="1" flipV="1">
              <a:off x="7696870" y="4867830"/>
              <a:ext cx="180975" cy="27470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3" name="AutoShape 38">
              <a:extLst>
                <a:ext uri="{FF2B5EF4-FFF2-40B4-BE49-F238E27FC236}">
                  <a16:creationId xmlns:a16="http://schemas.microsoft.com/office/drawing/2014/main" id="{420EFA4F-266F-4790-83F3-02C75DF6B2FC}"/>
                </a:ext>
              </a:extLst>
            </p:cNvPr>
            <p:cNvCxnSpPr>
              <a:cxnSpLocks noChangeShapeType="1"/>
              <a:stCxn id="50" idx="0"/>
              <a:endCxn id="49" idx="3"/>
            </p:cNvCxnSpPr>
            <p:nvPr/>
          </p:nvCxnSpPr>
          <p:spPr bwMode="auto">
            <a:xfrm flipV="1">
              <a:off x="7290469" y="4867830"/>
              <a:ext cx="179387" cy="27470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4" name="Oval 39">
              <a:extLst>
                <a:ext uri="{FF2B5EF4-FFF2-40B4-BE49-F238E27FC236}">
                  <a16:creationId xmlns:a16="http://schemas.microsoft.com/office/drawing/2014/main" id="{FBF3F3D7-799C-4530-BF83-D6ED958BF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5045" y="4108830"/>
              <a:ext cx="319087" cy="320749"/>
            </a:xfrm>
            <a:prstGeom prst="ellipse">
              <a:avLst/>
            </a:prstGeom>
            <a:solidFill>
              <a:srgbClr val="BBE0E3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6</a:t>
              </a:r>
            </a:p>
          </p:txBody>
        </p:sp>
        <p:cxnSp>
          <p:nvCxnSpPr>
            <p:cNvPr id="55" name="AutoShape 40">
              <a:extLst>
                <a:ext uri="{FF2B5EF4-FFF2-40B4-BE49-F238E27FC236}">
                  <a16:creationId xmlns:a16="http://schemas.microsoft.com/office/drawing/2014/main" id="{229B3A49-184A-4069-A0A9-0E2BD32D3180}"/>
                </a:ext>
              </a:extLst>
            </p:cNvPr>
            <p:cNvCxnSpPr>
              <a:cxnSpLocks noChangeShapeType="1"/>
              <a:stCxn id="60" idx="0"/>
              <a:endCxn id="54" idx="5"/>
            </p:cNvCxnSpPr>
            <p:nvPr/>
          </p:nvCxnSpPr>
          <p:spPr bwMode="auto">
            <a:xfrm flipH="1" flipV="1">
              <a:off x="11148094" y="4400997"/>
              <a:ext cx="703262" cy="174665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41">
              <a:extLst>
                <a:ext uri="{FF2B5EF4-FFF2-40B4-BE49-F238E27FC236}">
                  <a16:creationId xmlns:a16="http://schemas.microsoft.com/office/drawing/2014/main" id="{EF1AE00A-482D-4561-886B-F35DF904C76B}"/>
                </a:ext>
              </a:extLst>
            </p:cNvPr>
            <p:cNvCxnSpPr>
              <a:cxnSpLocks noChangeShapeType="1"/>
              <a:stCxn id="57" idx="7"/>
              <a:endCxn id="54" idx="3"/>
            </p:cNvCxnSpPr>
            <p:nvPr/>
          </p:nvCxnSpPr>
          <p:spPr bwMode="auto">
            <a:xfrm flipV="1">
              <a:off x="10230519" y="4400997"/>
              <a:ext cx="690562" cy="241356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7" name="Oval 42">
              <a:extLst>
                <a:ext uri="{FF2B5EF4-FFF2-40B4-BE49-F238E27FC236}">
                  <a16:creationId xmlns:a16="http://schemas.microsoft.com/office/drawing/2014/main" id="{13C62D2E-1832-4275-9C65-68E219108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7470" y="4604244"/>
              <a:ext cx="320675" cy="320749"/>
            </a:xfrm>
            <a:prstGeom prst="ellipse">
              <a:avLst/>
            </a:prstGeom>
            <a:solidFill>
              <a:srgbClr val="FFCC00"/>
            </a:solidFill>
            <a:ln w="317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>
                  <a:solidFill>
                    <a:srgbClr val="FF0000"/>
                  </a:solidFill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58" name="Rectangle 43">
              <a:extLst>
                <a:ext uri="{FF2B5EF4-FFF2-40B4-BE49-F238E27FC236}">
                  <a16:creationId xmlns:a16="http://schemas.microsoft.com/office/drawing/2014/main" id="{1DBF3EC4-C416-4AD8-9B4F-F15DB05CAE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92345" y="5180639"/>
              <a:ext cx="230187" cy="230241"/>
            </a:xfrm>
            <a:prstGeom prst="rect">
              <a:avLst/>
            </a:prstGeom>
            <a:solidFill>
              <a:srgbClr val="99CC00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cxnSp>
          <p:nvCxnSpPr>
            <p:cNvPr id="59" name="AutoShape 44">
              <a:extLst>
                <a:ext uri="{FF2B5EF4-FFF2-40B4-BE49-F238E27FC236}">
                  <a16:creationId xmlns:a16="http://schemas.microsoft.com/office/drawing/2014/main" id="{07E416E5-A944-4BB4-B651-E69585292754}"/>
                </a:ext>
              </a:extLst>
            </p:cNvPr>
            <p:cNvCxnSpPr>
              <a:cxnSpLocks noChangeShapeType="1"/>
              <a:stCxn id="58" idx="0"/>
              <a:endCxn id="57" idx="3"/>
            </p:cNvCxnSpPr>
            <p:nvPr/>
          </p:nvCxnSpPr>
          <p:spPr bwMode="auto">
            <a:xfrm flipV="1">
              <a:off x="9708232" y="4886884"/>
              <a:ext cx="296863" cy="27470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0" name="Oval 45">
              <a:extLst>
                <a:ext uri="{FF2B5EF4-FFF2-40B4-BE49-F238E27FC236}">
                  <a16:creationId xmlns:a16="http://schemas.microsoft.com/office/drawing/2014/main" id="{40007AD8-17E8-4E7B-AC5C-9DA260095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019" y="4585190"/>
              <a:ext cx="319087" cy="320749"/>
            </a:xfrm>
            <a:prstGeom prst="ellipse">
              <a:avLst/>
            </a:prstGeom>
            <a:solidFill>
              <a:srgbClr val="FFCC00"/>
            </a:solidFill>
            <a:ln w="317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>
                  <a:solidFill>
                    <a:srgbClr val="FF0000"/>
                  </a:solidFill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8</a:t>
              </a:r>
            </a:p>
          </p:txBody>
        </p:sp>
        <p:sp>
          <p:nvSpPr>
            <p:cNvPr id="61" name="Rectangle 46">
              <a:extLst>
                <a:ext uri="{FF2B5EF4-FFF2-40B4-BE49-F238E27FC236}">
                  <a16:creationId xmlns:a16="http://schemas.microsoft.com/office/drawing/2014/main" id="{E392C586-BB23-46E8-AF62-8DBF9193FD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41781" y="5161585"/>
              <a:ext cx="230188" cy="230241"/>
            </a:xfrm>
            <a:prstGeom prst="rect">
              <a:avLst/>
            </a:prstGeom>
            <a:solidFill>
              <a:srgbClr val="99CC00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62" name="Rectangle 47">
              <a:extLst>
                <a:ext uri="{FF2B5EF4-FFF2-40B4-BE49-F238E27FC236}">
                  <a16:creationId xmlns:a16="http://schemas.microsoft.com/office/drawing/2014/main" id="{A75E610E-750F-481D-B4FC-BB26D55F40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29156" y="5161585"/>
              <a:ext cx="230188" cy="230241"/>
            </a:xfrm>
            <a:prstGeom prst="rect">
              <a:avLst/>
            </a:prstGeom>
            <a:solidFill>
              <a:srgbClr val="99CC00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cxnSp>
          <p:nvCxnSpPr>
            <p:cNvPr id="63" name="AutoShape 48">
              <a:extLst>
                <a:ext uri="{FF2B5EF4-FFF2-40B4-BE49-F238E27FC236}">
                  <a16:creationId xmlns:a16="http://schemas.microsoft.com/office/drawing/2014/main" id="{7D2C9AE1-17B6-451E-B68F-1FC72EA74CFA}"/>
                </a:ext>
              </a:extLst>
            </p:cNvPr>
            <p:cNvCxnSpPr>
              <a:cxnSpLocks noChangeShapeType="1"/>
              <a:stCxn id="62" idx="0"/>
              <a:endCxn id="60" idx="5"/>
            </p:cNvCxnSpPr>
            <p:nvPr/>
          </p:nvCxnSpPr>
          <p:spPr bwMode="auto">
            <a:xfrm flipH="1" flipV="1">
              <a:off x="11964070" y="4867830"/>
              <a:ext cx="180975" cy="27470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4" name="AutoShape 49">
              <a:extLst>
                <a:ext uri="{FF2B5EF4-FFF2-40B4-BE49-F238E27FC236}">
                  <a16:creationId xmlns:a16="http://schemas.microsoft.com/office/drawing/2014/main" id="{31CC3A55-CDFA-4054-98E3-4470A25D4DEA}"/>
                </a:ext>
              </a:extLst>
            </p:cNvPr>
            <p:cNvCxnSpPr>
              <a:cxnSpLocks noChangeShapeType="1"/>
              <a:stCxn id="61" idx="0"/>
              <a:endCxn id="60" idx="3"/>
            </p:cNvCxnSpPr>
            <p:nvPr/>
          </p:nvCxnSpPr>
          <p:spPr bwMode="auto">
            <a:xfrm flipV="1">
              <a:off x="11557670" y="4867830"/>
              <a:ext cx="179387" cy="27470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5" name="Oval 50">
              <a:extLst>
                <a:ext uri="{FF2B5EF4-FFF2-40B4-BE49-F238E27FC236}">
                  <a16:creationId xmlns:a16="http://schemas.microsoft.com/office/drawing/2014/main" id="{C0907D0A-8064-42FA-B10E-A17A065EE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6570" y="5175877"/>
              <a:ext cx="319087" cy="320749"/>
            </a:xfrm>
            <a:prstGeom prst="ellipse">
              <a:avLst/>
            </a:prstGeom>
            <a:solidFill>
              <a:srgbClr val="FFCC00"/>
            </a:solidFill>
            <a:ln w="317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>
                  <a:solidFill>
                    <a:srgbClr val="FF0000"/>
                  </a:solidFill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4</a:t>
              </a:r>
            </a:p>
          </p:txBody>
        </p:sp>
        <p:cxnSp>
          <p:nvCxnSpPr>
            <p:cNvPr id="66" name="AutoShape 55">
              <a:extLst>
                <a:ext uri="{FF2B5EF4-FFF2-40B4-BE49-F238E27FC236}">
                  <a16:creationId xmlns:a16="http://schemas.microsoft.com/office/drawing/2014/main" id="{2CFAD476-B46A-47C9-B353-97BAFE725C1F}"/>
                </a:ext>
              </a:extLst>
            </p:cNvPr>
            <p:cNvCxnSpPr>
              <a:cxnSpLocks noChangeShapeType="1"/>
              <a:stCxn id="65" idx="0"/>
              <a:endCxn id="57" idx="5"/>
            </p:cNvCxnSpPr>
            <p:nvPr/>
          </p:nvCxnSpPr>
          <p:spPr bwMode="auto">
            <a:xfrm flipH="1" flipV="1">
              <a:off x="10230520" y="4886884"/>
              <a:ext cx="306387" cy="279465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7" name="Text Box 56">
              <a:extLst>
                <a:ext uri="{FF2B5EF4-FFF2-40B4-BE49-F238E27FC236}">
                  <a16:creationId xmlns:a16="http://schemas.microsoft.com/office/drawing/2014/main" id="{A3C5214C-00E7-47B5-B447-56A6851A3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2132" y="4794788"/>
              <a:ext cx="311150" cy="36847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eaLnBrk="1" fontAlgn="auto" hangingPunct="1">
                <a:spcBef>
                  <a:spcPts val="600"/>
                </a:spcBef>
                <a:spcAft>
                  <a:spcPts val="0"/>
                </a:spcAft>
              </a:pPr>
              <a:r>
                <a:rPr lang="en-US" altLang="zh-CN" sz="1400" b="1" i="1" dirty="0">
                  <a:solidFill>
                    <a:srgbClr val="000000"/>
                  </a:solidFill>
                  <a:latin typeface="Lucida Fax" panose="02060602050505020204" pitchFamily="18" charset="0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69" name="Text Box 58">
              <a:extLst>
                <a:ext uri="{FF2B5EF4-FFF2-40B4-BE49-F238E27FC236}">
                  <a16:creationId xmlns:a16="http://schemas.microsoft.com/office/drawing/2014/main" id="{76B81ABA-B68D-45DC-B4AE-037A8E697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8540" y="4211839"/>
              <a:ext cx="1290945" cy="36847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1219170" eaLnBrk="1" fontAlgn="auto" hangingPunct="1">
                <a:spcBef>
                  <a:spcPts val="600"/>
                </a:spcBef>
                <a:spcAft>
                  <a:spcPts val="0"/>
                </a:spcAft>
              </a:pPr>
              <a:r>
                <a:rPr lang="en-US" altLang="zh-CN" sz="1400" b="1" i="1" dirty="0">
                  <a:solidFill>
                    <a:srgbClr val="000000"/>
                  </a:solidFill>
                  <a:latin typeface="Lucida Fax" panose="02060602050505020204" pitchFamily="18" charset="0"/>
                  <a:ea typeface="微软雅黑" panose="020B0503020204020204" pitchFamily="34" charset="-122"/>
                </a:rPr>
                <a:t>Parent</a:t>
              </a:r>
            </a:p>
          </p:txBody>
        </p:sp>
        <p:sp>
          <p:nvSpPr>
            <p:cNvPr id="71" name="AutoShape 60">
              <a:extLst>
                <a:ext uri="{FF2B5EF4-FFF2-40B4-BE49-F238E27FC236}">
                  <a16:creationId xmlns:a16="http://schemas.microsoft.com/office/drawing/2014/main" id="{C5C17BD7-584F-44DC-9973-74083E60F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5544" y="4642353"/>
              <a:ext cx="533400" cy="381088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72" name="Rectangle 61">
              <a:extLst>
                <a:ext uri="{FF2B5EF4-FFF2-40B4-BE49-F238E27FC236}">
                  <a16:creationId xmlns:a16="http://schemas.microsoft.com/office/drawing/2014/main" id="{8E083331-0D20-4367-A800-BABE056478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28920" y="5739569"/>
              <a:ext cx="230187" cy="230241"/>
            </a:xfrm>
            <a:prstGeom prst="rect">
              <a:avLst/>
            </a:prstGeom>
            <a:solidFill>
              <a:srgbClr val="99CC00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73" name="Rectangle 62">
              <a:extLst>
                <a:ext uri="{FF2B5EF4-FFF2-40B4-BE49-F238E27FC236}">
                  <a16:creationId xmlns:a16="http://schemas.microsoft.com/office/drawing/2014/main" id="{EA0488F2-7408-4099-9CBA-ADE57E5DBC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75031" y="5739569"/>
              <a:ext cx="230188" cy="230241"/>
            </a:xfrm>
            <a:prstGeom prst="rect">
              <a:avLst/>
            </a:prstGeom>
            <a:solidFill>
              <a:srgbClr val="99CC00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cxnSp>
          <p:nvCxnSpPr>
            <p:cNvPr id="74" name="AutoShape 63">
              <a:extLst>
                <a:ext uri="{FF2B5EF4-FFF2-40B4-BE49-F238E27FC236}">
                  <a16:creationId xmlns:a16="http://schemas.microsoft.com/office/drawing/2014/main" id="{ED3135C6-A3FD-4D90-BDF7-DDFC59E5B89F}"/>
                </a:ext>
              </a:extLst>
            </p:cNvPr>
            <p:cNvCxnSpPr>
              <a:cxnSpLocks noChangeShapeType="1"/>
              <a:stCxn id="73" idx="0"/>
            </p:cNvCxnSpPr>
            <p:nvPr/>
          </p:nvCxnSpPr>
          <p:spPr bwMode="auto">
            <a:xfrm flipH="1" flipV="1">
              <a:off x="10651207" y="5445814"/>
              <a:ext cx="239713" cy="27470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5" name="AutoShape 64">
              <a:extLst>
                <a:ext uri="{FF2B5EF4-FFF2-40B4-BE49-F238E27FC236}">
                  <a16:creationId xmlns:a16="http://schemas.microsoft.com/office/drawing/2014/main" id="{6CCFDFB7-D8C8-490B-9E68-527A14566F8C}"/>
                </a:ext>
              </a:extLst>
            </p:cNvPr>
            <p:cNvCxnSpPr>
              <a:cxnSpLocks noChangeShapeType="1"/>
              <a:stCxn id="72" idx="0"/>
            </p:cNvCxnSpPr>
            <p:nvPr/>
          </p:nvCxnSpPr>
          <p:spPr bwMode="auto">
            <a:xfrm flipV="1">
              <a:off x="10244806" y="5445814"/>
              <a:ext cx="179388" cy="27470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6" name="Text Box 65">
              <a:extLst>
                <a:ext uri="{FF2B5EF4-FFF2-40B4-BE49-F238E27FC236}">
                  <a16:creationId xmlns:a16="http://schemas.microsoft.com/office/drawing/2014/main" id="{E9B4EB85-296F-400F-88C9-B43ABE692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5464" y="4076460"/>
              <a:ext cx="1831974" cy="40490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1219170" eaLnBrk="1" fontAlgn="auto" hangingPunct="1">
                <a:spcBef>
                  <a:spcPts val="600"/>
                </a:spcBef>
                <a:spcAft>
                  <a:spcPts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rPr>
                <a:t>Insert 4</a:t>
              </a:r>
            </a:p>
          </p:txBody>
        </p:sp>
      </p:grpSp>
      <p:sp>
        <p:nvSpPr>
          <p:cNvPr id="78" name="Text Box 58">
            <a:extLst>
              <a:ext uri="{FF2B5EF4-FFF2-40B4-BE49-F238E27FC236}">
                <a16:creationId xmlns:a16="http://schemas.microsoft.com/office/drawing/2014/main" id="{4B4BC615-0299-4C45-9D31-1E63EF4FF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7621" y="4466336"/>
            <a:ext cx="945828" cy="30777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i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Uncle</a:t>
            </a: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D3A72533-8052-4375-82AD-92FDB9C2D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3583" y="4986943"/>
            <a:ext cx="259893" cy="30777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i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8636539"/>
      </p:ext>
    </p:extLst>
  </p:cSld>
  <p:clrMapOvr>
    <a:masterClrMapping/>
  </p:clrMapOvr>
</p:sld>
</file>

<file path=ppt/theme/theme1.xml><?xml version="1.0" encoding="utf-8"?>
<a:theme xmlns:a="http://schemas.openxmlformats.org/drawingml/2006/main" name="16_9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_9" id="{4B442CBA-08E7-4ED4-9E58-452D1CE43BAA}" vid="{A8AFA08E-88FB-42F3-84C3-67DB14A9DFDE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16_9</Template>
  <TotalTime>18030</TotalTime>
  <Words>3736</Words>
  <Application>Microsoft Office PowerPoint</Application>
  <PresentationFormat>宽屏</PresentationFormat>
  <Paragraphs>1106</Paragraphs>
  <Slides>65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7" baseType="lpstr">
      <vt:lpstr>Ludica fax</vt:lpstr>
      <vt:lpstr>宋体</vt:lpstr>
      <vt:lpstr>微软雅黑</vt:lpstr>
      <vt:lpstr>Arial</vt:lpstr>
      <vt:lpstr>Calibri</vt:lpstr>
      <vt:lpstr>Calibri Light</vt:lpstr>
      <vt:lpstr>Garamond</vt:lpstr>
      <vt:lpstr>Lucida Fax</vt:lpstr>
      <vt:lpstr>Symbol</vt:lpstr>
      <vt:lpstr>Times New Roman</vt:lpstr>
      <vt:lpstr>Wingdings</vt:lpstr>
      <vt:lpstr>16_9</vt:lpstr>
      <vt:lpstr>PowerPoint 演示文稿</vt:lpstr>
      <vt:lpstr>Outline</vt:lpstr>
      <vt:lpstr>Review of AVL Tree</vt:lpstr>
      <vt:lpstr>RB Tree: Definition</vt:lpstr>
      <vt:lpstr>Rank</vt:lpstr>
      <vt:lpstr>Properties</vt:lpstr>
      <vt:lpstr>Properties (Cont.)</vt:lpstr>
      <vt:lpstr>Operations</vt:lpstr>
      <vt:lpstr>Insert: Procedure</vt:lpstr>
      <vt:lpstr>Insert Case 2.1: Black Uncle - Rotation</vt:lpstr>
      <vt:lpstr>Insert Case 2.1: Black Uncle - Rotation</vt:lpstr>
      <vt:lpstr>Insert Case 2.2: Red Uncle – Switch Color</vt:lpstr>
      <vt:lpstr>Insert: Example</vt:lpstr>
      <vt:lpstr>Insert: Example</vt:lpstr>
      <vt:lpstr>Delete Procedure</vt:lpstr>
      <vt:lpstr>Delete Case 3.1: Red Sibling</vt:lpstr>
      <vt:lpstr>Delete Case 3.2: Black Sibling and No Red Nephew</vt:lpstr>
      <vt:lpstr>Delete Case 3.3: Black Sibling and with Red Nephew</vt:lpstr>
      <vt:lpstr>Delete Sub-Case 3.3.1: Rotation</vt:lpstr>
      <vt:lpstr>Delete Sub-Case 3.3.2: Rotation</vt:lpstr>
      <vt:lpstr>Delete: Example</vt:lpstr>
      <vt:lpstr>Delete: Example</vt:lpstr>
      <vt:lpstr>Delete: Example</vt:lpstr>
      <vt:lpstr>Delete: Example</vt:lpstr>
      <vt:lpstr>Analysis of RB Tree</vt:lpstr>
      <vt:lpstr>RB Tree in Practice</vt:lpstr>
      <vt:lpstr>Outline</vt:lpstr>
      <vt:lpstr>Splay Tree</vt:lpstr>
      <vt:lpstr>Splay Tree</vt:lpstr>
      <vt:lpstr>Splay Tree: Basic Idea</vt:lpstr>
      <vt:lpstr>Key Operation: Splaying</vt:lpstr>
      <vt:lpstr>Types of Rotation</vt:lpstr>
      <vt:lpstr>Single Rotation</vt:lpstr>
      <vt:lpstr>Double Rotation</vt:lpstr>
      <vt:lpstr>Zig-Zag Rotation</vt:lpstr>
      <vt:lpstr>Zig-Zag Rotation</vt:lpstr>
      <vt:lpstr>Zig-Zig Rotation</vt:lpstr>
      <vt:lpstr>Zig-Zig Rotation</vt:lpstr>
      <vt:lpstr>Putting It Together</vt:lpstr>
      <vt:lpstr>Example</vt:lpstr>
      <vt:lpstr>Example</vt:lpstr>
      <vt:lpstr>Example</vt:lpstr>
      <vt:lpstr>Example</vt:lpstr>
      <vt:lpstr>Example</vt:lpstr>
      <vt:lpstr>The Order in Zig-Zig is Important</vt:lpstr>
      <vt:lpstr>If We Use Only Single Rotation</vt:lpstr>
      <vt:lpstr>But If We Use Double Rotation</vt:lpstr>
      <vt:lpstr>Why Splaying Helps: Zig-Zag</vt:lpstr>
      <vt:lpstr>Zig-Zig</vt:lpstr>
      <vt:lpstr>Why Splaying Helps</vt:lpstr>
      <vt:lpstr>Performance</vt:lpstr>
      <vt:lpstr>Splay Tree: ADT</vt:lpstr>
      <vt:lpstr>Splay Operation</vt:lpstr>
      <vt:lpstr>Usage of Splay</vt:lpstr>
      <vt:lpstr>Insert: A More Efficient Method</vt:lpstr>
      <vt:lpstr>Need New Operation: Split</vt:lpstr>
      <vt:lpstr>Splitting in Splay Trees</vt:lpstr>
      <vt:lpstr>PowerPoint 演示文稿</vt:lpstr>
      <vt:lpstr>Back to Insert</vt:lpstr>
      <vt:lpstr>PowerPoint 演示文稿</vt:lpstr>
      <vt:lpstr>Delete: A More Efficient Method</vt:lpstr>
      <vt:lpstr>Need New Operation: Join</vt:lpstr>
      <vt:lpstr>Delete Completed</vt:lpstr>
      <vt:lpstr>PowerPoint 演示文稿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张铭、赵海燕、王腾蛟，北京大学“数据结构与算法”（国家级“十一五”教材,北京市精品课程）</dc:title>
  <dc:creator>张铭</dc:creator>
  <cp:lastModifiedBy>黄群</cp:lastModifiedBy>
  <cp:revision>1838</cp:revision>
  <cp:lastPrinted>2012-10-26T01:34:11Z</cp:lastPrinted>
  <dcterms:created xsi:type="dcterms:W3CDTF">2004-09-20T08:49:58Z</dcterms:created>
  <dcterms:modified xsi:type="dcterms:W3CDTF">2024-11-26T11:44:32Z</dcterms:modified>
</cp:coreProperties>
</file>