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03" r:id="rId1"/>
  </p:sldMasterIdLst>
  <p:notesMasterIdLst>
    <p:notesMasterId r:id="rId84"/>
  </p:notesMasterIdLst>
  <p:handoutMasterIdLst>
    <p:handoutMasterId r:id="rId85"/>
  </p:handoutMasterIdLst>
  <p:sldIdLst>
    <p:sldId id="818" r:id="rId2"/>
    <p:sldId id="1078" r:id="rId3"/>
    <p:sldId id="976" r:id="rId4"/>
    <p:sldId id="979" r:id="rId5"/>
    <p:sldId id="981" r:id="rId6"/>
    <p:sldId id="982" r:id="rId7"/>
    <p:sldId id="978" r:id="rId8"/>
    <p:sldId id="983" r:id="rId9"/>
    <p:sldId id="984" r:id="rId10"/>
    <p:sldId id="985" r:id="rId11"/>
    <p:sldId id="987" r:id="rId12"/>
    <p:sldId id="986" r:id="rId13"/>
    <p:sldId id="988" r:id="rId14"/>
    <p:sldId id="989" r:id="rId15"/>
    <p:sldId id="1079" r:id="rId16"/>
    <p:sldId id="990" r:id="rId17"/>
    <p:sldId id="991" r:id="rId18"/>
    <p:sldId id="992" r:id="rId19"/>
    <p:sldId id="1080" r:id="rId20"/>
    <p:sldId id="994" r:id="rId21"/>
    <p:sldId id="995" r:id="rId22"/>
    <p:sldId id="1076" r:id="rId23"/>
    <p:sldId id="996" r:id="rId24"/>
    <p:sldId id="997" r:id="rId25"/>
    <p:sldId id="1071" r:id="rId26"/>
    <p:sldId id="1081" r:id="rId27"/>
    <p:sldId id="999" r:id="rId28"/>
    <p:sldId id="1000" r:id="rId29"/>
    <p:sldId id="1001" r:id="rId30"/>
    <p:sldId id="1003" r:id="rId31"/>
    <p:sldId id="1005" r:id="rId32"/>
    <p:sldId id="1085" r:id="rId33"/>
    <p:sldId id="1006" r:id="rId34"/>
    <p:sldId id="1083" r:id="rId35"/>
    <p:sldId id="1082" r:id="rId36"/>
    <p:sldId id="1084" r:id="rId37"/>
    <p:sldId id="1045" r:id="rId38"/>
    <p:sldId id="1046" r:id="rId39"/>
    <p:sldId id="1047" r:id="rId40"/>
    <p:sldId id="1049" r:id="rId41"/>
    <p:sldId id="1050" r:id="rId42"/>
    <p:sldId id="1086" r:id="rId43"/>
    <p:sldId id="1052" r:id="rId44"/>
    <p:sldId id="1053" r:id="rId45"/>
    <p:sldId id="1058" r:id="rId46"/>
    <p:sldId id="1060" r:id="rId47"/>
    <p:sldId id="1088" r:id="rId48"/>
    <p:sldId id="1089" r:id="rId49"/>
    <p:sldId id="1055" r:id="rId50"/>
    <p:sldId id="1057" r:id="rId51"/>
    <p:sldId id="1087" r:id="rId52"/>
    <p:sldId id="1090" r:id="rId53"/>
    <p:sldId id="1093" r:id="rId54"/>
    <p:sldId id="1091" r:id="rId55"/>
    <p:sldId id="1010" r:id="rId56"/>
    <p:sldId id="1011" r:id="rId57"/>
    <p:sldId id="1012" r:id="rId58"/>
    <p:sldId id="1013" r:id="rId59"/>
    <p:sldId id="1014" r:id="rId60"/>
    <p:sldId id="1015" r:id="rId61"/>
    <p:sldId id="1016" r:id="rId62"/>
    <p:sldId id="1017" r:id="rId63"/>
    <p:sldId id="1018" r:id="rId64"/>
    <p:sldId id="1019" r:id="rId65"/>
    <p:sldId id="1092" r:id="rId66"/>
    <p:sldId id="1020" r:id="rId67"/>
    <p:sldId id="1021" r:id="rId68"/>
    <p:sldId id="1022" r:id="rId69"/>
    <p:sldId id="1023" r:id="rId70"/>
    <p:sldId id="1024" r:id="rId71"/>
    <p:sldId id="1025" r:id="rId72"/>
    <p:sldId id="1026" r:id="rId73"/>
    <p:sldId id="1027" r:id="rId74"/>
    <p:sldId id="1028" r:id="rId75"/>
    <p:sldId id="1029" r:id="rId76"/>
    <p:sldId id="1030" r:id="rId77"/>
    <p:sldId id="1032" r:id="rId78"/>
    <p:sldId id="1033" r:id="rId79"/>
    <p:sldId id="1034" r:id="rId80"/>
    <p:sldId id="1062" r:id="rId81"/>
    <p:sldId id="1063" r:id="rId82"/>
    <p:sldId id="1094" r:id="rId83"/>
  </p:sldIdLst>
  <p:sldSz cx="12192000" cy="6858000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000000"/>
    <a:srgbClr val="B2B2B2"/>
    <a:srgbClr val="000066"/>
    <a:srgbClr val="FFFF00"/>
    <a:srgbClr val="9F2911"/>
    <a:srgbClr val="9900CC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85891" autoAdjust="0"/>
  </p:normalViewPr>
  <p:slideViewPr>
    <p:cSldViewPr>
      <p:cViewPr varScale="1">
        <p:scale>
          <a:sx n="71" d="100"/>
          <a:sy n="71" d="100"/>
        </p:scale>
        <p:origin x="1123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184A2447-B079-4F7A-9F4D-F32BE9E1F2C2}" type="datetimeFigureOut">
              <a:rPr lang="zh-CN" altLang="en-US"/>
              <a:pPr>
                <a:defRPr/>
              </a:pPr>
              <a:t>2023/10/27</a:t>
            </a:fld>
            <a:endParaRPr lang="en-US" altLang="zh-CN"/>
          </a:p>
        </p:txBody>
      </p:sp>
      <p:sp>
        <p:nvSpPr>
          <p:cNvPr id="522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1103A74D-A2AB-4CF5-B6F7-831A45C3FA2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6972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FCA5345-486C-4B7F-BCB9-AB43721F81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6935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CA5345-486C-4B7F-BCB9-AB43721F810B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5989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How to implement these?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CA5345-486C-4B7F-BCB9-AB43721F810B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1616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what</a:t>
            </a:r>
            <a:r>
              <a:rPr kumimoji="1" lang="en-US" altLang="zh-CN" baseline="0" dirty="0"/>
              <a:t> has to be paid attention to?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CA5345-486C-4B7F-BCB9-AB43721F810B}" type="slidenum">
              <a:rPr lang="en-US" altLang="zh-CN" smtClean="0"/>
              <a:pPr>
                <a:defRPr/>
              </a:pPr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9415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812800" y="1219200"/>
            <a:ext cx="105664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C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200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2641601" y="3962400"/>
            <a:ext cx="8682567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420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1" y="1524000"/>
            <a:ext cx="10164233" cy="175260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8737600" cy="17526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4165600" y="6243638"/>
            <a:ext cx="3860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66A959A-5742-4DC2-85CC-4AB82F1C0E9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9636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420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40000" y="363598"/>
            <a:ext cx="10516800" cy="90360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>
              <a:defRPr b="1">
                <a:latin typeface="Arial"/>
                <a:cs typeface="Arial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0000" y="1483201"/>
            <a:ext cx="10516800" cy="471345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b="1" baseline="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D56B4CA-9A12-4BC4-B103-364B4F643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14FD32A-B798-4F5E-9A37-DA71EA6294E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A842EC24-8F54-4EB1-8E49-A4FE252A532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02260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349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4417" y="1628776"/>
            <a:ext cx="5384800" cy="4530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12417" y="1628776"/>
            <a:ext cx="5384800" cy="4530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251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420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40000" y="363598"/>
            <a:ext cx="10516800" cy="90360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>
              <a:defRPr b="1">
                <a:latin typeface="Arial"/>
                <a:cs typeface="Arial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0000" y="1483201"/>
            <a:ext cx="10516800" cy="471345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b="1" baseline="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FD32A-B798-4F5E-9A37-DA71EA6294E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632656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26E7BA-33B0-4CE7-817A-3575D185A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53188"/>
            <a:ext cx="12192000" cy="404813"/>
          </a:xfrm>
          <a:prstGeom prst="rect">
            <a:avLst/>
          </a:prstGeom>
          <a:solidFill>
            <a:srgbClr val="940709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1" lang="en-US" altLang="zh-CN" sz="1400" b="1" dirty="0">
                <a:solidFill>
                  <a:srgbClr val="DDDDDD"/>
                </a:solidFill>
                <a:latin typeface="+mn-lt"/>
              </a:rPr>
              <a:t>《</a:t>
            </a:r>
            <a:r>
              <a:rPr kumimoji="1" lang="zh-CN" altLang="en-US" sz="1400" b="1" dirty="0">
                <a:solidFill>
                  <a:srgbClr val="DDDDDD"/>
                </a:solidFill>
                <a:latin typeface="+mn-lt"/>
              </a:rPr>
              <a:t>数据结构与算法（实验班）</a:t>
            </a:r>
            <a:r>
              <a:rPr kumimoji="1" lang="en-US" altLang="zh-CN" sz="1400" b="1" dirty="0">
                <a:solidFill>
                  <a:srgbClr val="DDDDDD"/>
                </a:solidFill>
                <a:latin typeface="+mn-lt"/>
              </a:rPr>
              <a:t>》</a:t>
            </a:r>
          </a:p>
        </p:txBody>
      </p:sp>
      <p:pic>
        <p:nvPicPr>
          <p:cNvPr id="8" name="Picture 4" descr="https://www.pku.edu.cn/Uploads/Picture/2019/12/26/s5e04147ee4a83.png">
            <a:extLst>
              <a:ext uri="{FF2B5EF4-FFF2-40B4-BE49-F238E27FC236}">
                <a16:creationId xmlns:a16="http://schemas.microsoft.com/office/drawing/2014/main" id="{60DC49FC-29CA-4388-8CBA-858CEB6E8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68" y="6508774"/>
            <a:ext cx="1042808" cy="29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200"/>
          </a:p>
        </p:txBody>
      </p:sp>
      <p:sp>
        <p:nvSpPr>
          <p:cNvPr id="1030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42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3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84784"/>
            <a:ext cx="10515600" cy="471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14FD32A-B798-4F5E-9A37-DA71EA6294E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240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200" b="1">
          <a:solidFill>
            <a:schemeClr val="tx2"/>
          </a:solidFill>
          <a:latin typeface="+mn-lt"/>
          <a:ea typeface="+mj-ea"/>
          <a:cs typeface="宋体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宋体" pitchFamily="2" charset="-122"/>
          <a:cs typeface="宋体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宋体" pitchFamily="2" charset="-122"/>
          <a:cs typeface="宋体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宋体" pitchFamily="2" charset="-122"/>
          <a:cs typeface="宋体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宋体" pitchFamily="2" charset="-122"/>
          <a:cs typeface="宋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3000" b="1">
          <a:solidFill>
            <a:schemeClr val="tx1"/>
          </a:solidFill>
          <a:latin typeface="+mn-lt"/>
          <a:ea typeface="+mn-ea"/>
          <a:cs typeface="宋体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kumimoji="1"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kumimoji="1"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uangqun@pk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6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2.bin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e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5.bin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0013" y="3357563"/>
            <a:ext cx="7416800" cy="2952750"/>
          </a:xfrm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normAutofit/>
          </a:bodyPr>
          <a:lstStyle/>
          <a:p>
            <a:pPr lvl="0" algn="r">
              <a:lnSpc>
                <a:spcPct val="90000"/>
              </a:lnSpc>
              <a:buClr>
                <a:srgbClr val="CC9900"/>
              </a:buClr>
              <a:buNone/>
            </a:pPr>
            <a:r>
              <a:rPr lang="en-US" altLang="zh-CN" sz="2700" b="1" dirty="0">
                <a:solidFill>
                  <a:srgbClr val="000000"/>
                </a:solidFill>
              </a:rPr>
              <a:t>Instructor: </a:t>
            </a:r>
            <a:r>
              <a:rPr lang="zh-CN" altLang="en-US" sz="27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黄群</a:t>
            </a:r>
            <a:endParaRPr lang="en-US" altLang="zh-CN" sz="27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0" algn="r">
              <a:lnSpc>
                <a:spcPct val="90000"/>
              </a:lnSpc>
              <a:buClr>
                <a:srgbClr val="CC9900"/>
              </a:buClr>
              <a:buNone/>
            </a:pPr>
            <a:endParaRPr lang="en-US" altLang="zh-CN" sz="20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0" algn="r">
              <a:lnSpc>
                <a:spcPct val="90000"/>
              </a:lnSpc>
              <a:buClr>
                <a:srgbClr val="CC9900"/>
              </a:buClr>
              <a:buNone/>
            </a:pPr>
            <a:r>
              <a:rPr lang="en-US" altLang="zh-CN" sz="2000" b="1" dirty="0">
                <a:solidFill>
                  <a:srgbClr val="000000"/>
                </a:solidFill>
                <a:hlinkClick r:id="rId2"/>
              </a:rPr>
              <a:t>huangqun@pku.edu.cn</a:t>
            </a:r>
            <a:endParaRPr lang="en-US" altLang="zh-CN" sz="2000" b="1" dirty="0">
              <a:solidFill>
                <a:srgbClr val="000000"/>
              </a:solidFill>
            </a:endParaRPr>
          </a:p>
          <a:p>
            <a:pPr lvl="0" algn="r">
              <a:lnSpc>
                <a:spcPct val="90000"/>
              </a:lnSpc>
              <a:buClr>
                <a:srgbClr val="CC9900"/>
              </a:buClr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School of EECS</a:t>
            </a:r>
            <a:endParaRPr lang="zh-CN" altLang="en-US" sz="2000" b="1" dirty="0">
              <a:solidFill>
                <a:srgbClr val="000000"/>
              </a:solidFill>
            </a:endParaRPr>
          </a:p>
          <a:p>
            <a:pPr lvl="0" algn="r">
              <a:lnSpc>
                <a:spcPct val="90000"/>
              </a:lnSpc>
              <a:buClr>
                <a:srgbClr val="CC9900"/>
              </a:buClr>
              <a:buNone/>
            </a:pPr>
            <a:r>
              <a:rPr lang="en-US" altLang="zh-CN" sz="2000" b="1">
                <a:solidFill>
                  <a:srgbClr val="000000"/>
                </a:solidFill>
              </a:rPr>
              <a:t>Peking University</a:t>
            </a:r>
            <a:endParaRPr lang="en-US" altLang="zh-CN" sz="2000" b="1" dirty="0">
              <a:solidFill>
                <a:srgbClr val="000000"/>
              </a:solidFill>
            </a:endParaRPr>
          </a:p>
        </p:txBody>
      </p:sp>
      <p:sp>
        <p:nvSpPr>
          <p:cNvPr id="823300" name="Rectangle 4"/>
          <p:cNvSpPr>
            <a:spLocks noChangeArrowheads="1"/>
          </p:cNvSpPr>
          <p:nvPr/>
        </p:nvSpPr>
        <p:spPr bwMode="auto">
          <a:xfrm>
            <a:off x="3500405" y="1883440"/>
            <a:ext cx="5181675" cy="96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CN" sz="5700" b="1" dirty="0">
                <a:latin typeface="+mj-lt"/>
              </a:rPr>
              <a:t>Lecture 6. Trees</a:t>
            </a:r>
            <a:endParaRPr lang="zh-CN" altLang="en-US" sz="5700" b="1" dirty="0">
              <a:latin typeface="+mj-lt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Binary Tree Representation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There exists a </a:t>
            </a:r>
            <a:r>
              <a:rPr kumimoji="1" lang="en-US" altLang="zh-CN" dirty="0">
                <a:solidFill>
                  <a:srgbClr val="C00000"/>
                </a:solidFill>
              </a:rPr>
              <a:t>one-to-one mapping </a:t>
            </a:r>
            <a:r>
              <a:rPr kumimoji="1" lang="en-US" altLang="zh-CN" dirty="0"/>
              <a:t>between a tree (forest) to a binary tree</a:t>
            </a:r>
          </a:p>
          <a:p>
            <a:r>
              <a:rPr lang="en-US" altLang="zh-CN" dirty="0"/>
              <a:t>Thus, the operations on trees (forests) can be converted to the operations of binary trees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078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Binary Tree Representation</a:t>
            </a:r>
            <a:endParaRPr kumimoji="1"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en-US" altLang="zh-CN" dirty="0"/>
              <a:t>Original relation</a:t>
            </a:r>
          </a:p>
          <a:p>
            <a:pPr lvl="1"/>
            <a:r>
              <a:rPr lang="en-US" altLang="zh-CN" dirty="0"/>
              <a:t>parent-child = { &lt;A,B&gt;, &lt;A,C&gt;, &lt;B,D&gt;, &lt;B,E&gt;, &lt;B,F&gt;, &lt;C,G&gt;, &lt;C,H&gt;, &lt;E,I&gt;, &lt;E,J&gt; }</a:t>
            </a:r>
          </a:p>
          <a:p>
            <a:r>
              <a:rPr kumimoji="1" lang="en-US" altLang="zh-CN" dirty="0"/>
              <a:t>Equivalent relations</a:t>
            </a:r>
          </a:p>
          <a:p>
            <a:pPr lvl="1"/>
            <a:r>
              <a:rPr lang="en-US" altLang="zh-CN" dirty="0"/>
              <a:t>first-child = { &lt;A,B&gt;, &lt;B,D&gt;, &lt;E,I&gt;, &lt;C,G&gt; }</a:t>
            </a:r>
          </a:p>
          <a:p>
            <a:pPr lvl="1"/>
            <a:r>
              <a:rPr kumimoji="1" lang="en-US" altLang="zh-CN" dirty="0"/>
              <a:t>next-sibling = { &lt;B,C&gt;, &lt;D,E&gt;, &lt;E,F&gt;, &lt;G,H&gt;, &lt;</a:t>
            </a:r>
            <a:r>
              <a:rPr lang="en-US" altLang="zh-CN" dirty="0"/>
              <a:t>I,J&gt; }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grpSp>
        <p:nvGrpSpPr>
          <p:cNvPr id="11" name="组 10"/>
          <p:cNvGrpSpPr/>
          <p:nvPr/>
        </p:nvGrpSpPr>
        <p:grpSpPr>
          <a:xfrm>
            <a:off x="6672065" y="2276872"/>
            <a:ext cx="3082727" cy="2520280"/>
            <a:chOff x="2051720" y="2348880"/>
            <a:chExt cx="4594895" cy="3594728"/>
          </a:xfrm>
        </p:grpSpPr>
        <p:sp>
          <p:nvSpPr>
            <p:cNvPr id="12" name="椭圆 11"/>
            <p:cNvSpPr/>
            <p:nvPr/>
          </p:nvSpPr>
          <p:spPr>
            <a:xfrm>
              <a:off x="4211960" y="2348880"/>
              <a:ext cx="706463" cy="7144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A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2051720" y="4221088"/>
              <a:ext cx="706463" cy="7144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D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059832" y="3212976"/>
              <a:ext cx="706463" cy="7144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B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3059832" y="4221088"/>
              <a:ext cx="706463" cy="7144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E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995936" y="4221088"/>
              <a:ext cx="706463" cy="7144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F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5004048" y="4221088"/>
              <a:ext cx="706463" cy="7144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G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436096" y="3212976"/>
              <a:ext cx="706463" cy="7144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C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5940152" y="4221088"/>
              <a:ext cx="706463" cy="7144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H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411760" y="5229200"/>
              <a:ext cx="706463" cy="7144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I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707904" y="5229200"/>
              <a:ext cx="706463" cy="7144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J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直线连接符 21"/>
            <p:cNvCxnSpPr>
              <a:stCxn id="12" idx="3"/>
              <a:endCxn id="14" idx="0"/>
            </p:cNvCxnSpPr>
            <p:nvPr/>
          </p:nvCxnSpPr>
          <p:spPr>
            <a:xfrm flipH="1">
              <a:off x="3413064" y="2958665"/>
              <a:ext cx="902355" cy="2543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/>
            <p:cNvCxnSpPr>
              <a:stCxn id="12" idx="5"/>
              <a:endCxn id="18" idx="0"/>
            </p:cNvCxnSpPr>
            <p:nvPr/>
          </p:nvCxnSpPr>
          <p:spPr>
            <a:xfrm>
              <a:off x="4814964" y="2958665"/>
              <a:ext cx="974364" cy="2543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/>
            <p:cNvCxnSpPr>
              <a:stCxn id="14" idx="3"/>
              <a:endCxn id="13" idx="7"/>
            </p:cNvCxnSpPr>
            <p:nvPr/>
          </p:nvCxnSpPr>
          <p:spPr>
            <a:xfrm flipH="1">
              <a:off x="2654724" y="3822761"/>
              <a:ext cx="508567" cy="5029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/>
            <p:cNvCxnSpPr>
              <a:stCxn id="14" idx="4"/>
              <a:endCxn id="15" idx="0"/>
            </p:cNvCxnSpPr>
            <p:nvPr/>
          </p:nvCxnSpPr>
          <p:spPr>
            <a:xfrm>
              <a:off x="3413064" y="3927384"/>
              <a:ext cx="0" cy="29370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/>
            <p:cNvCxnSpPr>
              <a:stCxn id="14" idx="5"/>
              <a:endCxn id="16" idx="1"/>
            </p:cNvCxnSpPr>
            <p:nvPr/>
          </p:nvCxnSpPr>
          <p:spPr>
            <a:xfrm>
              <a:off x="3662836" y="3822761"/>
              <a:ext cx="436559" cy="5029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/>
            <p:cNvCxnSpPr>
              <a:stCxn id="15" idx="3"/>
              <a:endCxn id="20" idx="7"/>
            </p:cNvCxnSpPr>
            <p:nvPr/>
          </p:nvCxnSpPr>
          <p:spPr>
            <a:xfrm flipH="1">
              <a:off x="3014764" y="4830873"/>
              <a:ext cx="148527" cy="5029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7"/>
            <p:cNvCxnSpPr>
              <a:stCxn id="15" idx="5"/>
              <a:endCxn id="21" idx="1"/>
            </p:cNvCxnSpPr>
            <p:nvPr/>
          </p:nvCxnSpPr>
          <p:spPr>
            <a:xfrm>
              <a:off x="3662836" y="4830873"/>
              <a:ext cx="148527" cy="5029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/>
            <p:cNvCxnSpPr>
              <a:stCxn id="18" idx="3"/>
              <a:endCxn id="17" idx="0"/>
            </p:cNvCxnSpPr>
            <p:nvPr/>
          </p:nvCxnSpPr>
          <p:spPr>
            <a:xfrm flipH="1">
              <a:off x="5357280" y="3822761"/>
              <a:ext cx="182275" cy="39832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29"/>
            <p:cNvCxnSpPr>
              <a:stCxn id="18" idx="5"/>
              <a:endCxn id="19" idx="0"/>
            </p:cNvCxnSpPr>
            <p:nvPr/>
          </p:nvCxnSpPr>
          <p:spPr>
            <a:xfrm>
              <a:off x="6039100" y="3822761"/>
              <a:ext cx="254284" cy="39832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9308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Binary Tree Representation</a:t>
            </a:r>
            <a:endParaRPr kumimoji="1"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en-US" altLang="zh-CN" dirty="0"/>
              <a:t>Equivalent relations</a:t>
            </a:r>
          </a:p>
          <a:p>
            <a:pPr lvl="1"/>
            <a:r>
              <a:rPr lang="en-US" altLang="zh-CN" dirty="0"/>
              <a:t>first-child = { &lt;A,B&gt;, &lt;B,D&gt;, &lt;E,I&gt;, &lt;C,G&gt; }</a:t>
            </a:r>
          </a:p>
          <a:p>
            <a:pPr lvl="1"/>
            <a:r>
              <a:rPr kumimoji="1" lang="en-US" altLang="zh-CN" dirty="0"/>
              <a:t>next-sibling = { &lt;B,C&gt;, &lt;D,E&gt;, &lt;E,F&gt;, &lt;G,H&gt;, &lt;</a:t>
            </a:r>
            <a:r>
              <a:rPr lang="en-US" altLang="zh-CN" dirty="0"/>
              <a:t>I,J&gt; }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8121375" y="2276873"/>
            <a:ext cx="473968" cy="500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A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672064" y="3589486"/>
            <a:ext cx="473968" cy="500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D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348409" y="2882695"/>
            <a:ext cx="473968" cy="500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B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348409" y="3589486"/>
            <a:ext cx="473968" cy="500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976444" y="3589486"/>
            <a:ext cx="473968" cy="500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F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8652789" y="3589486"/>
            <a:ext cx="473968" cy="500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G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8942651" y="2882695"/>
            <a:ext cx="473968" cy="500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C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9280823" y="3589486"/>
            <a:ext cx="473968" cy="500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H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6913616" y="4296278"/>
            <a:ext cx="473968" cy="500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I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783202" y="4296278"/>
            <a:ext cx="473968" cy="500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J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22" name="直线连接符 21"/>
          <p:cNvCxnSpPr>
            <a:stCxn id="12" idx="3"/>
            <a:endCxn id="14" idx="0"/>
          </p:cNvCxnSpPr>
          <p:nvPr/>
        </p:nvCxnSpPr>
        <p:spPr>
          <a:xfrm flipH="1">
            <a:off x="7585393" y="2704396"/>
            <a:ext cx="605392" cy="1782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/>
          <p:cNvCxnSpPr>
            <a:stCxn id="14" idx="3"/>
            <a:endCxn id="13" idx="7"/>
          </p:cNvCxnSpPr>
          <p:nvPr/>
        </p:nvCxnSpPr>
        <p:spPr>
          <a:xfrm flipH="1">
            <a:off x="7076622" y="3310218"/>
            <a:ext cx="341199" cy="3526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>
            <a:stCxn id="15" idx="3"/>
            <a:endCxn id="20" idx="7"/>
          </p:cNvCxnSpPr>
          <p:nvPr/>
        </p:nvCxnSpPr>
        <p:spPr>
          <a:xfrm flipH="1">
            <a:off x="7318174" y="4017009"/>
            <a:ext cx="99647" cy="3526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/>
          <p:cNvCxnSpPr>
            <a:stCxn id="18" idx="3"/>
            <a:endCxn id="17" idx="0"/>
          </p:cNvCxnSpPr>
          <p:nvPr/>
        </p:nvCxnSpPr>
        <p:spPr>
          <a:xfrm flipH="1">
            <a:off x="8889774" y="3310218"/>
            <a:ext cx="122289" cy="279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/>
          <p:cNvCxnSpPr>
            <a:stCxn id="18" idx="2"/>
            <a:endCxn id="14" idx="6"/>
          </p:cNvCxnSpPr>
          <p:nvPr/>
        </p:nvCxnSpPr>
        <p:spPr>
          <a:xfrm flipH="1">
            <a:off x="7822377" y="3133132"/>
            <a:ext cx="1120274" cy="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/>
          <p:cNvCxnSpPr>
            <a:stCxn id="15" idx="2"/>
            <a:endCxn id="13" idx="6"/>
          </p:cNvCxnSpPr>
          <p:nvPr/>
        </p:nvCxnSpPr>
        <p:spPr>
          <a:xfrm flipH="1">
            <a:off x="7146033" y="3839923"/>
            <a:ext cx="202377" cy="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/>
          <p:cNvCxnSpPr>
            <a:stCxn id="16" idx="2"/>
            <a:endCxn id="15" idx="6"/>
          </p:cNvCxnSpPr>
          <p:nvPr/>
        </p:nvCxnSpPr>
        <p:spPr>
          <a:xfrm flipH="1">
            <a:off x="7822378" y="3839923"/>
            <a:ext cx="154067" cy="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/>
          <p:cNvCxnSpPr>
            <a:stCxn id="21" idx="2"/>
            <a:endCxn id="20" idx="6"/>
          </p:cNvCxnSpPr>
          <p:nvPr/>
        </p:nvCxnSpPr>
        <p:spPr>
          <a:xfrm flipH="1">
            <a:off x="7387584" y="4546715"/>
            <a:ext cx="395618" cy="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/>
          <p:cNvCxnSpPr>
            <a:stCxn id="19" idx="2"/>
            <a:endCxn id="17" idx="6"/>
          </p:cNvCxnSpPr>
          <p:nvPr/>
        </p:nvCxnSpPr>
        <p:spPr>
          <a:xfrm flipH="1">
            <a:off x="9126757" y="3839923"/>
            <a:ext cx="154066" cy="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878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Binary Tree Representation</a:t>
            </a:r>
            <a:endParaRPr kumimoji="1"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en-US" altLang="zh-CN" dirty="0"/>
              <a:t>Binary tree representation</a:t>
            </a:r>
          </a:p>
          <a:p>
            <a:pPr lvl="1"/>
            <a:r>
              <a:rPr lang="en-US" altLang="zh-CN" dirty="0"/>
              <a:t>left-child (first-child) = { &lt;A,B&gt;, &lt;B,D&gt;, &lt;E,I&gt;, &lt;C,G&gt; }</a:t>
            </a:r>
          </a:p>
          <a:p>
            <a:pPr lvl="1"/>
            <a:r>
              <a:rPr kumimoji="1" lang="en-US" altLang="zh-CN" dirty="0"/>
              <a:t>right-child (next-sibling) = { &lt;B,C&gt;, &lt;D,E&gt;, &lt;E,F&gt;, &lt;G,H&gt;, &lt;</a:t>
            </a:r>
            <a:r>
              <a:rPr lang="en-US" altLang="zh-CN" dirty="0"/>
              <a:t>I,J&gt; }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8544272" y="1772817"/>
            <a:ext cx="473968" cy="500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A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176120" y="3212977"/>
            <a:ext cx="473968" cy="500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D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8112224" y="2564905"/>
            <a:ext cx="473968" cy="500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B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824192" y="3789041"/>
            <a:ext cx="473968" cy="500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8400256" y="4509121"/>
            <a:ext cx="473968" cy="500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F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8616280" y="3717033"/>
            <a:ext cx="473968" cy="500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G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9120336" y="3212977"/>
            <a:ext cx="473968" cy="500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C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9264352" y="4509121"/>
            <a:ext cx="473968" cy="500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H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7320136" y="4509121"/>
            <a:ext cx="473968" cy="500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I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824192" y="5301209"/>
            <a:ext cx="473968" cy="500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J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22" name="直线连接符 21"/>
          <p:cNvCxnSpPr>
            <a:stCxn id="12" idx="3"/>
            <a:endCxn id="14" idx="0"/>
          </p:cNvCxnSpPr>
          <p:nvPr/>
        </p:nvCxnSpPr>
        <p:spPr>
          <a:xfrm flipH="1">
            <a:off x="8349209" y="2200340"/>
            <a:ext cx="264475" cy="3645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/>
          <p:cNvCxnSpPr>
            <a:stCxn id="14" idx="3"/>
            <a:endCxn id="13" idx="7"/>
          </p:cNvCxnSpPr>
          <p:nvPr/>
        </p:nvCxnSpPr>
        <p:spPr>
          <a:xfrm flipH="1">
            <a:off x="7580677" y="2992429"/>
            <a:ext cx="600958" cy="2938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>
            <a:stCxn id="15" idx="3"/>
            <a:endCxn id="20" idx="7"/>
          </p:cNvCxnSpPr>
          <p:nvPr/>
        </p:nvCxnSpPr>
        <p:spPr>
          <a:xfrm flipH="1">
            <a:off x="7724693" y="4216565"/>
            <a:ext cx="168910" cy="3659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/>
          <p:cNvCxnSpPr>
            <a:stCxn id="18" idx="3"/>
            <a:endCxn id="17" idx="7"/>
          </p:cNvCxnSpPr>
          <p:nvPr/>
        </p:nvCxnSpPr>
        <p:spPr>
          <a:xfrm flipH="1">
            <a:off x="9020837" y="3640501"/>
            <a:ext cx="168910" cy="1498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/>
          <p:cNvCxnSpPr>
            <a:stCxn id="18" idx="1"/>
            <a:endCxn id="14" idx="5"/>
          </p:cNvCxnSpPr>
          <p:nvPr/>
        </p:nvCxnSpPr>
        <p:spPr>
          <a:xfrm flipH="1" flipV="1">
            <a:off x="8516781" y="2992429"/>
            <a:ext cx="672966" cy="293899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/>
          <p:cNvCxnSpPr>
            <a:stCxn id="15" idx="1"/>
            <a:endCxn id="13" idx="5"/>
          </p:cNvCxnSpPr>
          <p:nvPr/>
        </p:nvCxnSpPr>
        <p:spPr>
          <a:xfrm flipH="1" flipV="1">
            <a:off x="7580677" y="3640501"/>
            <a:ext cx="312926" cy="221891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/>
          <p:cNvCxnSpPr>
            <a:stCxn id="16" idx="1"/>
            <a:endCxn id="15" idx="5"/>
          </p:cNvCxnSpPr>
          <p:nvPr/>
        </p:nvCxnSpPr>
        <p:spPr>
          <a:xfrm flipH="1" flipV="1">
            <a:off x="8228749" y="4216565"/>
            <a:ext cx="240918" cy="365907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/>
          <p:cNvCxnSpPr>
            <a:stCxn id="21" idx="1"/>
            <a:endCxn id="20" idx="5"/>
          </p:cNvCxnSpPr>
          <p:nvPr/>
        </p:nvCxnSpPr>
        <p:spPr>
          <a:xfrm flipH="1" flipV="1">
            <a:off x="7724693" y="4936645"/>
            <a:ext cx="168910" cy="43791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/>
          <p:cNvCxnSpPr>
            <a:stCxn id="19" idx="1"/>
            <a:endCxn id="17" idx="5"/>
          </p:cNvCxnSpPr>
          <p:nvPr/>
        </p:nvCxnSpPr>
        <p:spPr>
          <a:xfrm flipH="1" flipV="1">
            <a:off x="9020837" y="4144557"/>
            <a:ext cx="312926" cy="43791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374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Binary Tree Representation</a:t>
            </a:r>
            <a:endParaRPr kumimoji="1"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Convert a binary tree to a forest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4228658"/>
              </p:ext>
            </p:extLst>
          </p:nvPr>
        </p:nvGraphicFramePr>
        <p:xfrm>
          <a:off x="2279576" y="2204864"/>
          <a:ext cx="7704138" cy="4013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826764" imgH="1973885" progId="Visio.Drawing.11">
                  <p:embed/>
                </p:oleObj>
              </mc:Choice>
              <mc:Fallback>
                <p:oleObj name="Visio" r:id="rId2" imgW="3826764" imgH="197388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576" y="2204864"/>
                        <a:ext cx="7704138" cy="40135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7950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2ED9F-E002-4760-860B-C6AD00D6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73F881-5254-4283-B480-3A50C6E7D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trike="sngStrike" dirty="0">
                <a:solidFill>
                  <a:srgbClr val="808080"/>
                </a:solidFill>
              </a:rPr>
              <a:t>Trees and Forests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ADT</a:t>
            </a:r>
          </a:p>
          <a:p>
            <a:r>
              <a:rPr lang="en-US" altLang="zh-CN" dirty="0"/>
              <a:t>Storage Structures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A00E70-711C-4CE5-9391-0060F956E3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4439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Tree Node Class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27647" y="1628776"/>
            <a:ext cx="7344817" cy="4530725"/>
          </a:xfrm>
        </p:spPr>
        <p:txBody>
          <a:bodyPr>
            <a:normAutofit fontScale="55000" lnSpcReduction="20000"/>
          </a:bodyPr>
          <a:lstStyle/>
          <a:p>
            <a:pPr marL="360363" indent="-360363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Ludica fax"/>
                <a:ea typeface="宋体" charset="0"/>
              </a:rPr>
              <a:t>template</a:t>
            </a:r>
            <a:r>
              <a:rPr lang="en-US" altLang="zh-CN" sz="3200" b="1" dirty="0">
                <a:latin typeface="Ludica fax"/>
                <a:ea typeface="宋体" charset="0"/>
              </a:rPr>
              <a:t>&lt;class T&gt;</a:t>
            </a:r>
          </a:p>
          <a:p>
            <a:pPr marL="360363" indent="-360363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Ludica fax"/>
                <a:ea typeface="宋体" charset="0"/>
              </a:rPr>
              <a:t>class</a:t>
            </a:r>
            <a:r>
              <a:rPr lang="en-US" altLang="zh-CN" sz="3200" b="1" dirty="0">
                <a:latin typeface="Ludica fax"/>
                <a:ea typeface="宋体" charset="0"/>
              </a:rPr>
              <a:t> </a:t>
            </a:r>
            <a:r>
              <a:rPr lang="en-US" altLang="zh-CN" sz="3200" b="1" dirty="0" err="1">
                <a:latin typeface="Ludica fax"/>
                <a:ea typeface="宋体" charset="0"/>
              </a:rPr>
              <a:t>TreeNode</a:t>
            </a:r>
            <a:r>
              <a:rPr lang="en-US" altLang="zh-CN" sz="3200" b="1" dirty="0">
                <a:latin typeface="Ludica fax"/>
                <a:ea typeface="宋体" charset="0"/>
              </a:rPr>
              <a:t>  {</a:t>
            </a:r>
          </a:p>
          <a:p>
            <a:pPr marL="360363" indent="-360363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Ludica fax"/>
                <a:ea typeface="宋体" charset="0"/>
              </a:rPr>
              <a:t>public</a:t>
            </a:r>
            <a:r>
              <a:rPr lang="en-US" altLang="zh-CN" sz="3200" b="1" dirty="0">
                <a:latin typeface="Ludica fax"/>
                <a:ea typeface="宋体" charset="0"/>
              </a:rPr>
              <a:t>:</a:t>
            </a:r>
          </a:p>
          <a:p>
            <a:pPr marL="360363" indent="-360363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b="1" dirty="0">
                <a:latin typeface="Ludica fax"/>
                <a:ea typeface="宋体" charset="0"/>
              </a:rPr>
              <a:t>  	</a:t>
            </a:r>
            <a:r>
              <a:rPr lang="en-US" altLang="zh-CN" sz="3200" b="1" dirty="0" err="1">
                <a:latin typeface="Ludica fax"/>
                <a:ea typeface="宋体" charset="0"/>
              </a:rPr>
              <a:t>TreeNode</a:t>
            </a:r>
            <a:r>
              <a:rPr lang="en-US" altLang="zh-CN" sz="3200" b="1" dirty="0">
                <a:latin typeface="Ludica fax"/>
                <a:ea typeface="宋体" charset="0"/>
              </a:rPr>
              <a:t>(</a:t>
            </a:r>
            <a:r>
              <a:rPr lang="en-US" altLang="zh-CN" sz="3200" b="1" dirty="0" err="1">
                <a:solidFill>
                  <a:srgbClr val="0070C0"/>
                </a:solidFill>
                <a:latin typeface="Ludica fax"/>
                <a:ea typeface="宋体" charset="0"/>
              </a:rPr>
              <a:t>const</a:t>
            </a:r>
            <a:r>
              <a:rPr lang="en-US" altLang="zh-CN" sz="3200" b="1" dirty="0">
                <a:latin typeface="Ludica fax"/>
                <a:ea typeface="宋体" charset="0"/>
              </a:rPr>
              <a:t> T&amp; value);</a:t>
            </a:r>
            <a:endParaRPr lang="zh-CN" altLang="en-US" sz="3200" b="1" dirty="0">
              <a:latin typeface="Ludica fax"/>
              <a:ea typeface="宋体" charset="0"/>
            </a:endParaRPr>
          </a:p>
          <a:p>
            <a:pPr marL="360363" indent="-360363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b="1" dirty="0">
                <a:latin typeface="Ludica fax"/>
                <a:ea typeface="宋体" charset="0"/>
              </a:rPr>
              <a:t>  	</a:t>
            </a:r>
            <a:r>
              <a:rPr lang="en-US" altLang="zh-CN" sz="3200" b="1" dirty="0">
                <a:solidFill>
                  <a:srgbClr val="0070C0"/>
                </a:solidFill>
                <a:latin typeface="Ludica fax"/>
                <a:ea typeface="宋体" charset="0"/>
              </a:rPr>
              <a:t>virtual</a:t>
            </a:r>
            <a:r>
              <a:rPr lang="en-US" altLang="zh-CN" sz="3200" b="1" dirty="0">
                <a:latin typeface="Ludica fax"/>
                <a:ea typeface="宋体" charset="0"/>
              </a:rPr>
              <a:t> ~</a:t>
            </a:r>
            <a:r>
              <a:rPr lang="en-US" altLang="zh-CN" sz="3200" b="1" dirty="0" err="1">
                <a:latin typeface="Ludica fax"/>
                <a:ea typeface="宋体" charset="0"/>
              </a:rPr>
              <a:t>TreeNode</a:t>
            </a:r>
            <a:r>
              <a:rPr lang="en-US" altLang="zh-CN" sz="3200" b="1" dirty="0">
                <a:latin typeface="Ludica fax"/>
                <a:ea typeface="宋体" charset="0"/>
              </a:rPr>
              <a:t>() {};</a:t>
            </a:r>
            <a:endParaRPr lang="zh-CN" altLang="en-US" sz="3200" b="1" dirty="0">
              <a:latin typeface="Ludica fax"/>
              <a:ea typeface="宋体" charset="0"/>
            </a:endParaRPr>
          </a:p>
          <a:p>
            <a:pPr marL="360363" indent="-360363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b="1" dirty="0">
                <a:latin typeface="Ludica fax"/>
                <a:ea typeface="宋体" charset="0"/>
              </a:rPr>
              <a:t>  	</a:t>
            </a:r>
            <a:r>
              <a:rPr lang="en-US" altLang="zh-CN" sz="3200" b="1" dirty="0" err="1">
                <a:solidFill>
                  <a:srgbClr val="0070C0"/>
                </a:solidFill>
                <a:latin typeface="Ludica fax"/>
                <a:ea typeface="宋体" charset="0"/>
              </a:rPr>
              <a:t>bool</a:t>
            </a:r>
            <a:r>
              <a:rPr lang="en-US" altLang="zh-CN" sz="3200" b="1" dirty="0">
                <a:latin typeface="Ludica fax"/>
                <a:ea typeface="宋体" charset="0"/>
              </a:rPr>
              <a:t> </a:t>
            </a:r>
            <a:r>
              <a:rPr lang="en-US" altLang="zh-CN" sz="3200" b="1" dirty="0" err="1">
                <a:latin typeface="Ludica fax"/>
                <a:ea typeface="宋体" charset="0"/>
              </a:rPr>
              <a:t>isLeaf</a:t>
            </a:r>
            <a:r>
              <a:rPr lang="en-US" altLang="zh-CN" sz="3200" b="1" dirty="0">
                <a:latin typeface="Ludica fax"/>
                <a:ea typeface="宋体" charset="0"/>
              </a:rPr>
              <a:t>();	</a:t>
            </a:r>
            <a:endParaRPr lang="zh-CN" altLang="en-US" sz="3200" b="1" dirty="0">
              <a:latin typeface="Ludica fax"/>
              <a:ea typeface="宋体" charset="0"/>
            </a:endParaRPr>
          </a:p>
          <a:p>
            <a:pPr marL="360363" indent="-360363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b="1" dirty="0">
                <a:latin typeface="Ludica fax"/>
                <a:ea typeface="宋体" charset="0"/>
              </a:rPr>
              <a:t>  	</a:t>
            </a:r>
            <a:r>
              <a:rPr lang="en-US" altLang="zh-CN" sz="3200" b="1" dirty="0">
                <a:latin typeface="Ludica fax"/>
                <a:ea typeface="宋体" charset="0"/>
              </a:rPr>
              <a:t>T Value();</a:t>
            </a:r>
          </a:p>
          <a:p>
            <a:pPr marL="360363" indent="-360363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b="1" dirty="0">
                <a:latin typeface="Ludica fax"/>
                <a:ea typeface="宋体" charset="0"/>
              </a:rPr>
              <a:t> 	</a:t>
            </a:r>
            <a:r>
              <a:rPr lang="en-US" altLang="zh-CN" sz="3200" b="1" dirty="0">
                <a:solidFill>
                  <a:srgbClr val="0070C0"/>
                </a:solidFill>
                <a:latin typeface="Ludica fax"/>
                <a:ea typeface="宋体" charset="0"/>
              </a:rPr>
              <a:t>void</a:t>
            </a:r>
            <a:r>
              <a:rPr lang="en-US" altLang="zh-CN" sz="3200" b="1" dirty="0">
                <a:latin typeface="Ludica fax"/>
                <a:ea typeface="宋体" charset="0"/>
              </a:rPr>
              <a:t> </a:t>
            </a:r>
            <a:r>
              <a:rPr lang="en-US" altLang="zh-CN" sz="3200" b="1" dirty="0" err="1">
                <a:latin typeface="Ludica fax"/>
                <a:ea typeface="宋体" charset="0"/>
              </a:rPr>
              <a:t>setValue</a:t>
            </a:r>
            <a:r>
              <a:rPr lang="en-US" altLang="zh-CN" sz="3200" b="1" dirty="0">
                <a:latin typeface="Ludica fax"/>
                <a:ea typeface="宋体" charset="0"/>
              </a:rPr>
              <a:t>(</a:t>
            </a:r>
            <a:r>
              <a:rPr lang="en-US" altLang="zh-CN" sz="3200" b="1" dirty="0" err="1">
                <a:latin typeface="Ludica fax"/>
                <a:ea typeface="宋体" charset="0"/>
              </a:rPr>
              <a:t>const</a:t>
            </a:r>
            <a:r>
              <a:rPr lang="en-US" altLang="zh-CN" sz="3200" b="1" dirty="0">
                <a:latin typeface="Ludica fax"/>
                <a:ea typeface="宋体" charset="0"/>
              </a:rPr>
              <a:t> T&amp; value);</a:t>
            </a:r>
            <a:endParaRPr lang="zh-CN" altLang="en-US" sz="3200" b="1" dirty="0">
              <a:latin typeface="Ludica fax"/>
              <a:ea typeface="宋体" charset="0"/>
            </a:endParaRPr>
          </a:p>
          <a:p>
            <a:pPr marL="360363" indent="-360363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b="1" dirty="0">
                <a:latin typeface="Ludica fax"/>
                <a:ea typeface="宋体" charset="0"/>
              </a:rPr>
              <a:t>  	</a:t>
            </a:r>
            <a:r>
              <a:rPr lang="en-US" altLang="zh-CN" sz="3200" b="1" dirty="0" err="1">
                <a:latin typeface="Ludica fax"/>
                <a:ea typeface="宋体" charset="0"/>
              </a:rPr>
              <a:t>TreeNode</a:t>
            </a:r>
            <a:r>
              <a:rPr lang="en-US" altLang="zh-CN" sz="3200" b="1" dirty="0">
                <a:latin typeface="Ludica fax"/>
                <a:ea typeface="宋体" charset="0"/>
              </a:rPr>
              <a:t>&lt;T&gt; *</a:t>
            </a:r>
            <a:r>
              <a:rPr lang="en-US" altLang="zh-CN" sz="3200" b="1" dirty="0" err="1">
                <a:latin typeface="Ludica fax"/>
                <a:ea typeface="宋体" charset="0"/>
              </a:rPr>
              <a:t>FirstChild</a:t>
            </a:r>
            <a:r>
              <a:rPr lang="en-US" altLang="zh-CN" sz="3200" b="1" dirty="0">
                <a:latin typeface="Ludica fax"/>
                <a:ea typeface="宋体" charset="0"/>
              </a:rPr>
              <a:t>();</a:t>
            </a:r>
            <a:endParaRPr lang="zh-CN" altLang="en-US" sz="3200" b="1" dirty="0">
              <a:latin typeface="Ludica fax"/>
              <a:ea typeface="宋体" charset="0"/>
            </a:endParaRPr>
          </a:p>
          <a:p>
            <a:pPr marL="360363" indent="-360363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b="1" dirty="0">
                <a:latin typeface="Ludica fax"/>
                <a:ea typeface="宋体" charset="0"/>
              </a:rPr>
              <a:t>  	</a:t>
            </a:r>
            <a:r>
              <a:rPr lang="en-US" altLang="zh-CN" sz="3200" b="1" dirty="0" err="1">
                <a:latin typeface="Ludica fax"/>
                <a:ea typeface="宋体" charset="0"/>
              </a:rPr>
              <a:t>TreeNode</a:t>
            </a:r>
            <a:r>
              <a:rPr lang="en-US" altLang="zh-CN" sz="3200" b="1" dirty="0">
                <a:latin typeface="Ludica fax"/>
                <a:ea typeface="宋体" charset="0"/>
              </a:rPr>
              <a:t>&lt;T&gt; *</a:t>
            </a:r>
            <a:r>
              <a:rPr lang="en-US" altLang="zh-CN" sz="3200" b="1" dirty="0" err="1">
                <a:latin typeface="Ludica fax"/>
                <a:ea typeface="宋体" charset="0"/>
              </a:rPr>
              <a:t>NextSibling</a:t>
            </a:r>
            <a:r>
              <a:rPr lang="en-US" altLang="zh-CN" sz="3200" b="1" dirty="0">
                <a:latin typeface="Ludica fax"/>
                <a:ea typeface="宋体" charset="0"/>
              </a:rPr>
              <a:t>();</a:t>
            </a:r>
            <a:endParaRPr lang="zh-CN" altLang="en-US" sz="3200" b="1" dirty="0">
              <a:latin typeface="Ludica fax"/>
              <a:ea typeface="宋体" charset="0"/>
            </a:endParaRPr>
          </a:p>
          <a:p>
            <a:pPr marL="360363" indent="-360363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b="1" dirty="0">
                <a:latin typeface="Ludica fax"/>
                <a:ea typeface="宋体" charset="0"/>
              </a:rPr>
              <a:t>	</a:t>
            </a:r>
            <a:r>
              <a:rPr lang="en-US" altLang="zh-CN" sz="3200" b="1" dirty="0">
                <a:solidFill>
                  <a:srgbClr val="0070C0"/>
                </a:solidFill>
                <a:latin typeface="Ludica fax"/>
                <a:ea typeface="宋体" charset="0"/>
              </a:rPr>
              <a:t>void</a:t>
            </a:r>
            <a:r>
              <a:rPr lang="en-US" altLang="zh-CN" sz="3200" b="1" dirty="0">
                <a:latin typeface="Ludica fax"/>
                <a:ea typeface="宋体" charset="0"/>
              </a:rPr>
              <a:t> </a:t>
            </a:r>
            <a:r>
              <a:rPr lang="en-US" altLang="zh-CN" sz="3200" b="1" dirty="0" err="1">
                <a:latin typeface="Ludica fax"/>
                <a:ea typeface="宋体" charset="0"/>
              </a:rPr>
              <a:t>setChild</a:t>
            </a:r>
            <a:r>
              <a:rPr lang="en-US" altLang="zh-CN" sz="3200" b="1" dirty="0">
                <a:latin typeface="Ludica fax"/>
                <a:ea typeface="宋体" charset="0"/>
              </a:rPr>
              <a:t>(</a:t>
            </a:r>
            <a:r>
              <a:rPr lang="en-US" altLang="zh-CN" sz="3200" b="1" dirty="0" err="1">
                <a:latin typeface="Ludica fax"/>
                <a:ea typeface="宋体" charset="0"/>
              </a:rPr>
              <a:t>TreeNode</a:t>
            </a:r>
            <a:r>
              <a:rPr lang="en-US" altLang="zh-CN" sz="3200" b="1" dirty="0">
                <a:latin typeface="Ludica fax"/>
                <a:ea typeface="宋体" charset="0"/>
              </a:rPr>
              <a:t>&lt;T&gt; *pointer);</a:t>
            </a:r>
            <a:endParaRPr lang="zh-CN" altLang="en-US" sz="3200" b="1" dirty="0">
              <a:latin typeface="Ludica fax"/>
              <a:ea typeface="宋体" charset="0"/>
            </a:endParaRPr>
          </a:p>
          <a:p>
            <a:pPr marL="360363" indent="-360363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b="1" dirty="0">
                <a:latin typeface="Ludica fax"/>
                <a:ea typeface="宋体" charset="0"/>
              </a:rPr>
              <a:t>  	</a:t>
            </a:r>
            <a:r>
              <a:rPr lang="en-US" altLang="zh-CN" sz="3200" b="1" dirty="0">
                <a:solidFill>
                  <a:srgbClr val="0070C0"/>
                </a:solidFill>
                <a:latin typeface="Ludica fax"/>
                <a:ea typeface="宋体" charset="0"/>
              </a:rPr>
              <a:t>void</a:t>
            </a:r>
            <a:r>
              <a:rPr lang="en-US" altLang="zh-CN" sz="3200" b="1" dirty="0">
                <a:latin typeface="Ludica fax"/>
                <a:ea typeface="宋体" charset="0"/>
              </a:rPr>
              <a:t> </a:t>
            </a:r>
            <a:r>
              <a:rPr lang="en-US" altLang="zh-CN" sz="3200" b="1" dirty="0" err="1">
                <a:latin typeface="Ludica fax"/>
                <a:ea typeface="宋体" charset="0"/>
              </a:rPr>
              <a:t>setSibling</a:t>
            </a:r>
            <a:r>
              <a:rPr lang="en-US" altLang="zh-CN" sz="3200" b="1" dirty="0">
                <a:latin typeface="Ludica fax"/>
                <a:ea typeface="宋体" charset="0"/>
              </a:rPr>
              <a:t>(</a:t>
            </a:r>
            <a:r>
              <a:rPr lang="en-US" altLang="zh-CN" sz="3200" b="1" dirty="0" err="1">
                <a:latin typeface="Ludica fax"/>
                <a:ea typeface="宋体" charset="0"/>
              </a:rPr>
              <a:t>TreeNode</a:t>
            </a:r>
            <a:r>
              <a:rPr lang="en-US" altLang="zh-CN" sz="3200" b="1" dirty="0">
                <a:latin typeface="Ludica fax"/>
                <a:ea typeface="宋体" charset="0"/>
              </a:rPr>
              <a:t>&lt;T&gt; *pointer);</a:t>
            </a:r>
          </a:p>
          <a:p>
            <a:pPr marL="360363" indent="-360363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b="1" dirty="0">
                <a:latin typeface="Ludica fax"/>
                <a:ea typeface="宋体" charset="0"/>
              </a:rPr>
              <a:t>	</a:t>
            </a:r>
            <a:r>
              <a:rPr lang="en-US" altLang="zh-CN" sz="3200" b="1" dirty="0">
                <a:solidFill>
                  <a:srgbClr val="0070C0"/>
                </a:solidFill>
                <a:latin typeface="Ludica fax"/>
                <a:ea typeface="宋体" charset="0"/>
              </a:rPr>
              <a:t>void</a:t>
            </a:r>
            <a:r>
              <a:rPr lang="en-US" altLang="zh-CN" sz="3200" b="1" dirty="0">
                <a:latin typeface="Ludica fax"/>
                <a:ea typeface="宋体" charset="0"/>
              </a:rPr>
              <a:t> </a:t>
            </a:r>
            <a:r>
              <a:rPr lang="en-US" altLang="zh-CN" sz="3200" b="1" dirty="0" err="1">
                <a:latin typeface="Ludica fax"/>
                <a:ea typeface="宋体" charset="0"/>
              </a:rPr>
              <a:t>InsertFirst</a:t>
            </a:r>
            <a:r>
              <a:rPr lang="en-US" altLang="zh-CN" sz="3200" b="1" dirty="0">
                <a:latin typeface="Ludica fax"/>
                <a:ea typeface="宋体" charset="0"/>
              </a:rPr>
              <a:t>(</a:t>
            </a:r>
            <a:r>
              <a:rPr lang="en-US" altLang="zh-CN" sz="3200" b="1" dirty="0" err="1">
                <a:latin typeface="Ludica fax"/>
                <a:ea typeface="宋体" charset="0"/>
              </a:rPr>
              <a:t>TreeNode</a:t>
            </a:r>
            <a:r>
              <a:rPr lang="en-US" altLang="zh-CN" sz="3200" b="1" dirty="0">
                <a:latin typeface="Ludica fax"/>
                <a:ea typeface="宋体" charset="0"/>
              </a:rPr>
              <a:t>&lt;T&gt;* node); </a:t>
            </a:r>
            <a:r>
              <a:rPr lang="en-US" altLang="zh-CN" sz="3200" b="1" dirty="0">
                <a:solidFill>
                  <a:srgbClr val="008000"/>
                </a:solidFill>
                <a:latin typeface="Ludica fax"/>
                <a:ea typeface="宋体" charset="0"/>
              </a:rPr>
              <a:t>// insert as the first child</a:t>
            </a:r>
          </a:p>
          <a:p>
            <a:pPr marL="360363" indent="-360363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b="1" dirty="0">
                <a:latin typeface="Ludica fax"/>
                <a:ea typeface="宋体" charset="0"/>
              </a:rPr>
              <a:t>	</a:t>
            </a:r>
            <a:r>
              <a:rPr lang="en-US" altLang="zh-CN" sz="3200" b="1" dirty="0">
                <a:solidFill>
                  <a:srgbClr val="0070C0"/>
                </a:solidFill>
                <a:latin typeface="Ludica fax"/>
                <a:ea typeface="宋体" charset="0"/>
              </a:rPr>
              <a:t>void</a:t>
            </a:r>
            <a:r>
              <a:rPr lang="en-US" altLang="zh-CN" sz="3200" b="1" dirty="0">
                <a:latin typeface="Ludica fax"/>
                <a:ea typeface="宋体" charset="0"/>
              </a:rPr>
              <a:t> </a:t>
            </a:r>
            <a:r>
              <a:rPr lang="en-US" altLang="zh-CN" sz="3200" b="1" dirty="0" err="1">
                <a:latin typeface="Ludica fax"/>
                <a:ea typeface="宋体" charset="0"/>
              </a:rPr>
              <a:t>InsertNext</a:t>
            </a:r>
            <a:r>
              <a:rPr lang="en-US" altLang="zh-CN" sz="3200" b="1" dirty="0">
                <a:latin typeface="Ludica fax"/>
                <a:ea typeface="宋体" charset="0"/>
              </a:rPr>
              <a:t>(</a:t>
            </a:r>
            <a:r>
              <a:rPr lang="en-US" altLang="zh-CN" sz="3200" b="1" dirty="0" err="1">
                <a:latin typeface="Ludica fax"/>
                <a:ea typeface="宋体" charset="0"/>
              </a:rPr>
              <a:t>TreeNode</a:t>
            </a:r>
            <a:r>
              <a:rPr lang="en-US" altLang="zh-CN" sz="3200" b="1" dirty="0">
                <a:latin typeface="Ludica fax"/>
                <a:ea typeface="宋体" charset="0"/>
              </a:rPr>
              <a:t>&lt;T&gt;* node); </a:t>
            </a:r>
            <a:r>
              <a:rPr lang="en-US" altLang="zh-CN" sz="3200" b="1" dirty="0">
                <a:solidFill>
                  <a:srgbClr val="008000"/>
                </a:solidFill>
                <a:latin typeface="Ludica fax"/>
                <a:ea typeface="宋体" charset="0"/>
              </a:rPr>
              <a:t>// insert as the next sibling</a:t>
            </a:r>
            <a:endParaRPr lang="zh-CN" altLang="en-US" sz="3200" b="1" dirty="0">
              <a:solidFill>
                <a:srgbClr val="008000"/>
              </a:solidFill>
              <a:latin typeface="Ludica fax"/>
              <a:ea typeface="宋体" charset="0"/>
            </a:endParaRPr>
          </a:p>
          <a:p>
            <a:pPr marL="360363" indent="-360363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b="1" dirty="0">
                <a:latin typeface="Ludica fax"/>
                <a:ea typeface="宋体" charset="0"/>
              </a:rPr>
              <a:t>};</a:t>
            </a:r>
            <a:endParaRPr lang="zh-CN" altLang="en-US" sz="3200" b="1" dirty="0">
              <a:latin typeface="Ludica fax"/>
              <a:ea typeface="宋体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707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Tree Class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9656" y="1552312"/>
            <a:ext cx="6983751" cy="4530725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Ludica fax"/>
                <a:ea typeface="宋体" charset="0"/>
              </a:rPr>
              <a:t>template</a:t>
            </a:r>
            <a:r>
              <a:rPr lang="en-US" altLang="zh-CN" sz="3200" b="1" dirty="0">
                <a:latin typeface="Ludica fax"/>
                <a:ea typeface="宋体" charset="0"/>
              </a:rPr>
              <a:t>&lt;class 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Ludica fax"/>
                <a:ea typeface="宋体" charset="0"/>
              </a:rPr>
              <a:t>class</a:t>
            </a:r>
            <a:r>
              <a:rPr lang="en-US" altLang="zh-CN" sz="3200" b="1" dirty="0">
                <a:latin typeface="Ludica fax"/>
                <a:ea typeface="宋体" charset="0"/>
              </a:rPr>
              <a:t> Tree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Ludica fax"/>
                <a:ea typeface="宋体" charset="0"/>
              </a:rPr>
              <a:t>public</a:t>
            </a:r>
            <a:r>
              <a:rPr lang="en-US" altLang="zh-CN" sz="3200" b="1" dirty="0">
                <a:latin typeface="Ludica fax"/>
                <a:ea typeface="宋体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b="1" dirty="0">
                <a:latin typeface="Ludica fax"/>
                <a:ea typeface="宋体" charset="0"/>
              </a:rPr>
              <a:t>	Tree();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b="1" dirty="0">
                <a:latin typeface="Ludica fax"/>
                <a:ea typeface="宋体" charset="0"/>
              </a:rPr>
              <a:t> </a:t>
            </a:r>
            <a:r>
              <a:rPr lang="zh-CN" altLang="en-US" sz="3200" b="1" dirty="0">
                <a:latin typeface="Ludica fax"/>
                <a:ea typeface="宋体" charset="0"/>
              </a:rPr>
              <a:t>	</a:t>
            </a:r>
            <a:r>
              <a:rPr lang="en-US" altLang="zh-CN" sz="3200" b="1" dirty="0">
                <a:latin typeface="Ludica fax"/>
                <a:ea typeface="宋体" charset="0"/>
              </a:rPr>
              <a:t>virtual ~Tree();</a:t>
            </a:r>
            <a:endParaRPr lang="zh-CN" altLang="en-US" sz="3200" b="1" dirty="0">
              <a:latin typeface="Ludica fax"/>
              <a:ea typeface="宋体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b="1" dirty="0">
                <a:latin typeface="Ludica fax"/>
                <a:ea typeface="宋体" charset="0"/>
              </a:rPr>
              <a:t>	</a:t>
            </a:r>
            <a:r>
              <a:rPr lang="en-US" altLang="zh-CN" sz="3200" b="1" dirty="0" err="1">
                <a:latin typeface="Ludica fax"/>
                <a:ea typeface="宋体" charset="0"/>
              </a:rPr>
              <a:t>TreeNode</a:t>
            </a:r>
            <a:r>
              <a:rPr lang="en-US" altLang="zh-CN" sz="3200" b="1" dirty="0">
                <a:latin typeface="Ludica fax"/>
                <a:ea typeface="宋体" charset="0"/>
              </a:rPr>
              <a:t>&lt;T&gt;* </a:t>
            </a:r>
            <a:r>
              <a:rPr lang="en-US" altLang="zh-CN" sz="3200" b="1" dirty="0" err="1">
                <a:latin typeface="Ludica fax"/>
                <a:ea typeface="宋体" charset="0"/>
              </a:rPr>
              <a:t>getRoot</a:t>
            </a:r>
            <a:r>
              <a:rPr lang="en-US" altLang="zh-CN" sz="3200" b="1" dirty="0">
                <a:latin typeface="Ludica fax"/>
                <a:ea typeface="宋体" charset="0"/>
              </a:rPr>
              <a:t>();</a:t>
            </a:r>
            <a:endParaRPr lang="zh-CN" altLang="en-US" sz="3200" b="1" dirty="0">
              <a:latin typeface="Ludica fax"/>
              <a:ea typeface="宋体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b="1" dirty="0">
                <a:latin typeface="Ludica fax"/>
                <a:ea typeface="宋体" charset="0"/>
              </a:rPr>
              <a:t>	</a:t>
            </a:r>
            <a:r>
              <a:rPr lang="en-US" altLang="zh-CN" sz="3200" b="1" dirty="0">
                <a:solidFill>
                  <a:srgbClr val="0070C0"/>
                </a:solidFill>
                <a:latin typeface="Ludica fax"/>
                <a:ea typeface="宋体" charset="0"/>
              </a:rPr>
              <a:t>void</a:t>
            </a:r>
            <a:r>
              <a:rPr lang="en-US" altLang="zh-CN" sz="3200" b="1" dirty="0">
                <a:latin typeface="Ludica fax"/>
                <a:ea typeface="宋体" charset="0"/>
              </a:rPr>
              <a:t> </a:t>
            </a:r>
            <a:r>
              <a:rPr lang="en-US" altLang="zh-CN" sz="3200" b="1" dirty="0" err="1">
                <a:latin typeface="Ludica fax"/>
                <a:ea typeface="宋体" charset="0"/>
              </a:rPr>
              <a:t>CreateRoot</a:t>
            </a:r>
            <a:r>
              <a:rPr lang="en-US" altLang="zh-CN" sz="3200" b="1" dirty="0">
                <a:latin typeface="Ludica fax"/>
                <a:ea typeface="宋体" charset="0"/>
              </a:rPr>
              <a:t>(</a:t>
            </a:r>
            <a:r>
              <a:rPr lang="en-US" altLang="zh-CN" sz="3200" b="1" dirty="0" err="1">
                <a:latin typeface="Ludica fax"/>
                <a:ea typeface="宋体" charset="0"/>
              </a:rPr>
              <a:t>const</a:t>
            </a:r>
            <a:r>
              <a:rPr lang="en-US" altLang="zh-CN" sz="3200" b="1" dirty="0">
                <a:latin typeface="Ludica fax"/>
                <a:ea typeface="宋体" charset="0"/>
              </a:rPr>
              <a:t> T&amp; </a:t>
            </a:r>
            <a:r>
              <a:rPr lang="en-US" altLang="zh-CN" sz="3200" b="1" dirty="0" err="1">
                <a:latin typeface="Ludica fax"/>
                <a:ea typeface="宋体" charset="0"/>
              </a:rPr>
              <a:t>rootValue</a:t>
            </a:r>
            <a:r>
              <a:rPr lang="en-US" altLang="zh-CN" sz="3200" b="1" dirty="0">
                <a:latin typeface="Ludica fax"/>
                <a:ea typeface="宋体" charset="0"/>
              </a:rPr>
              <a:t>);</a:t>
            </a:r>
            <a:endParaRPr lang="zh-CN" altLang="en-US" sz="3200" b="1" dirty="0">
              <a:latin typeface="Ludica fax"/>
              <a:ea typeface="宋体" charset="0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sz="3200" b="1" dirty="0">
                <a:latin typeface="Ludica fax"/>
                <a:ea typeface="宋体" charset="0"/>
              </a:rPr>
              <a:t>	</a:t>
            </a:r>
            <a:r>
              <a:rPr lang="en-US" altLang="zh-CN" sz="3200" b="1" dirty="0" err="1">
                <a:solidFill>
                  <a:srgbClr val="0070C0"/>
                </a:solidFill>
                <a:latin typeface="Ludica fax"/>
                <a:ea typeface="宋体" charset="0"/>
              </a:rPr>
              <a:t>bool</a:t>
            </a:r>
            <a:r>
              <a:rPr lang="en-US" altLang="zh-CN" sz="3200" b="1" dirty="0">
                <a:latin typeface="Ludica fax"/>
                <a:ea typeface="宋体" charset="0"/>
              </a:rPr>
              <a:t> </a:t>
            </a:r>
            <a:r>
              <a:rPr lang="en-US" altLang="zh-CN" sz="3200" b="1" dirty="0" err="1">
                <a:latin typeface="Ludica fax"/>
                <a:ea typeface="宋体" charset="0"/>
              </a:rPr>
              <a:t>isEmpty</a:t>
            </a:r>
            <a:r>
              <a:rPr lang="en-US" altLang="zh-CN" sz="3200" b="1" dirty="0">
                <a:latin typeface="Ludica fax"/>
                <a:ea typeface="宋体" charset="0"/>
              </a:rPr>
              <a:t>();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sz="3200" b="1" dirty="0">
                <a:latin typeface="Ludica fax"/>
              </a:rPr>
              <a:t>	</a:t>
            </a:r>
            <a:r>
              <a:rPr lang="en-US" altLang="zh-CN" sz="3200" b="1" dirty="0" err="1">
                <a:latin typeface="Ludica fax"/>
              </a:rPr>
              <a:t>TreeNode</a:t>
            </a:r>
            <a:r>
              <a:rPr lang="en-US" altLang="zh-CN" sz="3200" b="1" dirty="0">
                <a:latin typeface="Ludica fax"/>
              </a:rPr>
              <a:t>&lt;T&gt;* Parent(</a:t>
            </a:r>
            <a:r>
              <a:rPr lang="en-US" altLang="zh-CN" sz="3200" b="1" dirty="0" err="1">
                <a:latin typeface="Ludica fax"/>
              </a:rPr>
              <a:t>TreeNode</a:t>
            </a:r>
            <a:r>
              <a:rPr lang="en-US" altLang="zh-CN" sz="3200" b="1" dirty="0">
                <a:latin typeface="Ludica fax"/>
              </a:rPr>
              <a:t>&lt;T&gt; *current);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sz="3200" b="1" dirty="0">
                <a:latin typeface="Ludica fax"/>
              </a:rPr>
              <a:t>	</a:t>
            </a:r>
            <a:r>
              <a:rPr lang="en-US" altLang="zh-CN" sz="3200" b="1" dirty="0" err="1">
                <a:latin typeface="Ludica fax"/>
              </a:rPr>
              <a:t>TreeNode</a:t>
            </a:r>
            <a:r>
              <a:rPr lang="en-US" altLang="zh-CN" sz="3200" b="1" dirty="0">
                <a:latin typeface="Ludica fax"/>
              </a:rPr>
              <a:t>&lt;T&gt;* </a:t>
            </a:r>
            <a:r>
              <a:rPr lang="en-US" altLang="zh-CN" sz="3200" b="1" dirty="0" err="1">
                <a:latin typeface="Ludica fax"/>
              </a:rPr>
              <a:t>PrevSibling</a:t>
            </a:r>
            <a:r>
              <a:rPr lang="en-US" altLang="zh-CN" sz="3200" b="1" dirty="0">
                <a:latin typeface="Ludica fax"/>
              </a:rPr>
              <a:t>(</a:t>
            </a:r>
            <a:r>
              <a:rPr lang="en-US" altLang="zh-CN" sz="3200" b="1" dirty="0" err="1">
                <a:latin typeface="Ludica fax"/>
              </a:rPr>
              <a:t>TreeNode</a:t>
            </a:r>
            <a:r>
              <a:rPr lang="en-US" altLang="zh-CN" sz="3200" b="1" dirty="0">
                <a:latin typeface="Ludica fax"/>
              </a:rPr>
              <a:t>&lt;T&gt; *current);</a:t>
            </a:r>
            <a:endParaRPr lang="zh-CN" altLang="en-US" sz="3200" b="1" dirty="0">
              <a:latin typeface="Ludica fax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b="1" dirty="0">
                <a:latin typeface="Ludica fax"/>
              </a:rPr>
              <a:t>	</a:t>
            </a:r>
            <a:r>
              <a:rPr lang="en-US" altLang="zh-CN" sz="3200" b="1" dirty="0">
                <a:solidFill>
                  <a:srgbClr val="0070C0"/>
                </a:solidFill>
                <a:latin typeface="Ludica fax"/>
              </a:rPr>
              <a:t>void</a:t>
            </a:r>
            <a:r>
              <a:rPr lang="en-US" altLang="zh-CN" sz="3200" b="1" dirty="0">
                <a:latin typeface="Ludica fax"/>
              </a:rPr>
              <a:t> </a:t>
            </a:r>
            <a:r>
              <a:rPr lang="en-US" altLang="zh-CN" sz="3200" b="1" dirty="0" err="1">
                <a:latin typeface="Ludica fax"/>
              </a:rPr>
              <a:t>DeleteSubTree</a:t>
            </a:r>
            <a:r>
              <a:rPr lang="en-US" altLang="zh-CN" sz="3200" b="1" dirty="0">
                <a:latin typeface="Ludica fax"/>
              </a:rPr>
              <a:t>(</a:t>
            </a:r>
            <a:r>
              <a:rPr lang="en-US" altLang="zh-CN" sz="3200" b="1" dirty="0" err="1">
                <a:latin typeface="Ludica fax"/>
              </a:rPr>
              <a:t>TreeNode</a:t>
            </a:r>
            <a:r>
              <a:rPr lang="en-US" altLang="zh-CN" sz="3200" b="1" dirty="0">
                <a:latin typeface="Ludica fax"/>
              </a:rPr>
              <a:t>&lt;T&gt; *</a:t>
            </a:r>
            <a:r>
              <a:rPr lang="en-US" altLang="zh-CN" sz="3200" b="1" dirty="0" err="1">
                <a:latin typeface="Ludica fax"/>
              </a:rPr>
              <a:t>subroot</a:t>
            </a:r>
            <a:r>
              <a:rPr lang="en-US" altLang="zh-CN" sz="3200" b="1" dirty="0">
                <a:latin typeface="Ludica fax"/>
              </a:rPr>
              <a:t>);</a:t>
            </a:r>
            <a:endParaRPr lang="zh-CN" altLang="en-US" sz="3200" b="1" dirty="0">
              <a:latin typeface="Ludica fax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b="1" dirty="0">
                <a:latin typeface="Ludica fax"/>
              </a:rPr>
              <a:t>	</a:t>
            </a:r>
            <a:r>
              <a:rPr lang="en-US" altLang="zh-CN" sz="3200" b="1" dirty="0">
                <a:solidFill>
                  <a:srgbClr val="0070C0"/>
                </a:solidFill>
                <a:latin typeface="Ludica fax"/>
              </a:rPr>
              <a:t>void</a:t>
            </a:r>
            <a:r>
              <a:rPr lang="en-US" altLang="zh-CN" sz="3200" b="1" dirty="0">
                <a:latin typeface="Ludica fax"/>
              </a:rPr>
              <a:t> </a:t>
            </a:r>
            <a:r>
              <a:rPr lang="en-US" altLang="zh-CN" sz="3200" b="1" dirty="0" err="1">
                <a:latin typeface="Ludica fax"/>
              </a:rPr>
              <a:t>RootFirstTraverse</a:t>
            </a:r>
            <a:r>
              <a:rPr lang="en-US" altLang="zh-CN" sz="3200" b="1" dirty="0">
                <a:latin typeface="Ludica fax"/>
              </a:rPr>
              <a:t>(</a:t>
            </a:r>
            <a:r>
              <a:rPr lang="en-US" altLang="zh-CN" sz="3200" b="1" dirty="0" err="1">
                <a:latin typeface="Ludica fax"/>
              </a:rPr>
              <a:t>TreeNode</a:t>
            </a:r>
            <a:r>
              <a:rPr lang="en-US" altLang="zh-CN" sz="3200" b="1" dirty="0">
                <a:latin typeface="Ludica fax"/>
              </a:rPr>
              <a:t>&lt;T&gt; *root);</a:t>
            </a:r>
            <a:endParaRPr lang="zh-CN" altLang="en-US" sz="3200" b="1" dirty="0">
              <a:latin typeface="Ludica fax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b="1" dirty="0">
                <a:latin typeface="Ludica fax"/>
              </a:rPr>
              <a:t>	</a:t>
            </a:r>
            <a:r>
              <a:rPr lang="en-US" altLang="zh-CN" sz="3200" b="1" dirty="0">
                <a:solidFill>
                  <a:srgbClr val="0070C0"/>
                </a:solidFill>
                <a:latin typeface="Ludica fax"/>
              </a:rPr>
              <a:t>void</a:t>
            </a:r>
            <a:r>
              <a:rPr lang="en-US" altLang="zh-CN" sz="3200" b="1" dirty="0">
                <a:latin typeface="Ludica fax"/>
              </a:rPr>
              <a:t> </a:t>
            </a:r>
            <a:r>
              <a:rPr lang="en-US" altLang="zh-CN" sz="3200" b="1" dirty="0" err="1">
                <a:latin typeface="Ludica fax"/>
              </a:rPr>
              <a:t>RootLastTraverse</a:t>
            </a:r>
            <a:r>
              <a:rPr lang="en-US" altLang="zh-CN" sz="3200" b="1" dirty="0">
                <a:latin typeface="Ludica fax"/>
              </a:rPr>
              <a:t>(</a:t>
            </a:r>
            <a:r>
              <a:rPr lang="en-US" altLang="zh-CN" sz="3200" b="1" dirty="0" err="1">
                <a:latin typeface="Ludica fax"/>
              </a:rPr>
              <a:t>TreeNode</a:t>
            </a:r>
            <a:r>
              <a:rPr lang="en-US" altLang="zh-CN" sz="3200" b="1" dirty="0">
                <a:latin typeface="Ludica fax"/>
              </a:rPr>
              <a:t>&lt;T&gt; *root);</a:t>
            </a:r>
            <a:endParaRPr lang="zh-CN" altLang="en-US" sz="3200" b="1" dirty="0">
              <a:latin typeface="Ludica fax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b="1" dirty="0">
                <a:latin typeface="Ludica fax"/>
              </a:rPr>
              <a:t>	</a:t>
            </a:r>
            <a:r>
              <a:rPr lang="en-US" altLang="zh-CN" sz="3200" b="1" dirty="0">
                <a:solidFill>
                  <a:srgbClr val="0070C0"/>
                </a:solidFill>
                <a:latin typeface="Ludica fax"/>
              </a:rPr>
              <a:t>void</a:t>
            </a:r>
            <a:r>
              <a:rPr lang="en-US" altLang="zh-CN" sz="3200" b="1" dirty="0">
                <a:latin typeface="Ludica fax"/>
              </a:rPr>
              <a:t> </a:t>
            </a:r>
            <a:r>
              <a:rPr lang="en-US" altLang="zh-CN" sz="3200" b="1" dirty="0" err="1">
                <a:latin typeface="Ludica fax"/>
              </a:rPr>
              <a:t>WidthTraverse</a:t>
            </a:r>
            <a:r>
              <a:rPr lang="en-US" altLang="zh-CN" sz="3200" b="1" dirty="0">
                <a:latin typeface="Ludica fax"/>
              </a:rPr>
              <a:t>(</a:t>
            </a:r>
            <a:r>
              <a:rPr lang="en-US" altLang="zh-CN" sz="3200" b="1" dirty="0" err="1">
                <a:latin typeface="Ludica fax"/>
              </a:rPr>
              <a:t>TreeNode</a:t>
            </a:r>
            <a:r>
              <a:rPr lang="en-US" altLang="zh-CN" sz="3200" b="1" dirty="0">
                <a:latin typeface="Ludica fax"/>
              </a:rPr>
              <a:t>&lt;T&gt; *root);</a:t>
            </a:r>
            <a:endParaRPr lang="zh-CN" altLang="en-US" sz="3200" b="1" dirty="0">
              <a:latin typeface="Ludica fax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b="1" dirty="0">
                <a:latin typeface="Ludica fax"/>
              </a:rPr>
              <a:t>};</a:t>
            </a:r>
            <a:endParaRPr lang="zh-CN" altLang="en-US" sz="3200" b="1" dirty="0">
              <a:latin typeface="Ludica fax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endParaRPr lang="zh-CN" altLang="en-US" sz="3200" b="1" dirty="0">
              <a:latin typeface="Ludica fax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ClrTx/>
              <a:buSzTx/>
              <a:buNone/>
            </a:pPr>
            <a:endParaRPr lang="zh-CN" altLang="en-US" sz="3200" b="1" dirty="0">
              <a:latin typeface="Ludica fax"/>
              <a:ea typeface="宋体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8267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Tree (Forest) Traversal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Depth-first traversal</a:t>
            </a:r>
          </a:p>
          <a:p>
            <a:pPr lvl="1"/>
            <a:r>
              <a:rPr lang="en-US" altLang="zh-CN" dirty="0"/>
              <a:t>Preorder</a:t>
            </a:r>
          </a:p>
          <a:p>
            <a:pPr lvl="2"/>
            <a:r>
              <a:rPr lang="en-US" altLang="zh-CN" dirty="0"/>
              <a:t>Visit the root</a:t>
            </a:r>
          </a:p>
          <a:p>
            <a:pPr lvl="2"/>
            <a:r>
              <a:rPr lang="en-US" altLang="zh-CN" dirty="0"/>
              <a:t>Visit the first child</a:t>
            </a:r>
          </a:p>
          <a:p>
            <a:pPr lvl="2"/>
            <a:r>
              <a:rPr lang="en-US" altLang="zh-CN" dirty="0"/>
              <a:t>Visit the other children</a:t>
            </a:r>
          </a:p>
          <a:p>
            <a:pPr lvl="1"/>
            <a:r>
              <a:rPr kumimoji="1" lang="en-US" altLang="zh-CN" dirty="0" err="1"/>
              <a:t>Postorder</a:t>
            </a:r>
            <a:endParaRPr kumimoji="1" lang="en-US" altLang="zh-CN" dirty="0"/>
          </a:p>
          <a:p>
            <a:pPr lvl="2"/>
            <a:r>
              <a:rPr lang="en-US" altLang="zh-CN" dirty="0"/>
              <a:t>Visit the first child</a:t>
            </a:r>
          </a:p>
          <a:p>
            <a:pPr lvl="2"/>
            <a:r>
              <a:rPr kumimoji="1" lang="en-US" altLang="zh-CN" dirty="0"/>
              <a:t>Visit the other children</a:t>
            </a:r>
          </a:p>
          <a:p>
            <a:pPr lvl="2"/>
            <a:r>
              <a:rPr lang="en-US" altLang="zh-CN" dirty="0"/>
              <a:t>Visit the root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7928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E3EF03-BE99-4E0A-B560-FB56ABB02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Tree (Forest) Traversal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76E41C-330E-416D-8CFD-2AF3E21D6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17" y="1628776"/>
            <a:ext cx="5255559" cy="4530725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>
                <a:solidFill>
                  <a:srgbClr val="0070C0"/>
                </a:solidFill>
              </a:rPr>
              <a:t>Preorder traversal</a:t>
            </a:r>
          </a:p>
          <a:p>
            <a:pPr lvl="1"/>
            <a:r>
              <a:rPr lang="en-US" altLang="zh-CN" dirty="0"/>
              <a:t>A B C E F D G H J I</a:t>
            </a:r>
          </a:p>
          <a:p>
            <a:pPr lvl="1"/>
            <a:r>
              <a:rPr lang="en-US" altLang="zh-CN" dirty="0"/>
              <a:t>A </a:t>
            </a:r>
            <a:r>
              <a:rPr lang="en-US" altLang="zh-CN" dirty="0">
                <a:solidFill>
                  <a:srgbClr val="FF0000"/>
                </a:solidFill>
              </a:rPr>
              <a:t>preorder</a:t>
            </a:r>
            <a:r>
              <a:rPr lang="en-US" altLang="zh-CN" dirty="0"/>
              <a:t> traversal of the corresponding binary tree</a:t>
            </a:r>
          </a:p>
          <a:p>
            <a:r>
              <a:rPr lang="en-US" altLang="zh-CN" dirty="0" err="1">
                <a:solidFill>
                  <a:srgbClr val="0070C0"/>
                </a:solidFill>
              </a:rPr>
              <a:t>Postorder</a:t>
            </a:r>
            <a:r>
              <a:rPr kumimoji="1" lang="en-US" altLang="zh-CN" dirty="0">
                <a:solidFill>
                  <a:srgbClr val="0070C0"/>
                </a:solidFill>
              </a:rPr>
              <a:t> traversal</a:t>
            </a:r>
          </a:p>
          <a:p>
            <a:pPr lvl="1"/>
            <a:r>
              <a:rPr lang="en-US" altLang="zh-CN" dirty="0"/>
              <a:t>B E F C D A J H I G</a:t>
            </a:r>
          </a:p>
          <a:p>
            <a:pPr lvl="1"/>
            <a:r>
              <a:rPr kumimoji="1" lang="en-US" altLang="zh-CN" dirty="0"/>
              <a:t>An </a:t>
            </a:r>
            <a:r>
              <a:rPr kumimoji="1" lang="en-US" altLang="zh-CN" dirty="0" err="1">
                <a:solidFill>
                  <a:srgbClr val="FF0000"/>
                </a:solidFill>
              </a:rPr>
              <a:t>inorde</a:t>
            </a:r>
            <a:r>
              <a:rPr lang="en-US" altLang="zh-CN" dirty="0" err="1">
                <a:solidFill>
                  <a:srgbClr val="FF0000"/>
                </a:solidFill>
              </a:rPr>
              <a:t>r</a:t>
            </a:r>
            <a:r>
              <a:rPr lang="en-US" altLang="zh-CN" dirty="0"/>
              <a:t> traversal of the corresponding binary tree</a:t>
            </a:r>
          </a:p>
          <a:p>
            <a:r>
              <a:rPr kumimoji="1" lang="en-US" altLang="zh-CN" dirty="0"/>
              <a:t>More?</a:t>
            </a:r>
          </a:p>
          <a:p>
            <a:pPr lvl="1"/>
            <a:r>
              <a:rPr kumimoji="1" lang="en-US" altLang="zh-CN" dirty="0"/>
              <a:t>In-order traversal of trees?</a:t>
            </a:r>
          </a:p>
          <a:p>
            <a:pPr lvl="1"/>
            <a:r>
              <a:rPr lang="en-US" altLang="zh-CN" dirty="0" err="1">
                <a:solidFill>
                  <a:srgbClr val="FF0000"/>
                </a:solidFill>
              </a:rPr>
              <a:t>Postorder</a:t>
            </a:r>
            <a:r>
              <a:rPr lang="en-US" altLang="zh-CN" dirty="0"/>
              <a:t> traversal of corresponding binary tree?</a:t>
            </a:r>
            <a:endParaRPr kumimoji="1"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0809B7-8FED-4068-8A57-685D1051D7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C8A16BC-004D-4F5F-B7CD-C26D60D616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7463718"/>
              </p:ext>
            </p:extLst>
          </p:nvPr>
        </p:nvGraphicFramePr>
        <p:xfrm>
          <a:off x="5519936" y="2003780"/>
          <a:ext cx="6264359" cy="3240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487760" imgH="2266560" progId="">
                  <p:embed/>
                </p:oleObj>
              </mc:Choice>
              <mc:Fallback>
                <p:oleObj r:id="rId2" imgW="4487760" imgH="2266560" progId="">
                  <p:embed/>
                  <p:pic>
                    <p:nvPicPr>
                      <p:cNvPr id="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936" y="2003780"/>
                        <a:ext cx="6264359" cy="32409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内容占位符 5">
            <a:extLst>
              <a:ext uri="{FF2B5EF4-FFF2-40B4-BE49-F238E27FC236}">
                <a16:creationId xmlns:a16="http://schemas.microsoft.com/office/drawing/2014/main" id="{AE77A1F6-384C-4E78-8D21-47F6634B7E84}"/>
              </a:ext>
            </a:extLst>
          </p:cNvPr>
          <p:cNvSpPr txBox="1">
            <a:spLocks/>
          </p:cNvSpPr>
          <p:nvPr/>
        </p:nvSpPr>
        <p:spPr>
          <a:xfrm>
            <a:off x="6600056" y="5244713"/>
            <a:ext cx="1712887" cy="5040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30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Forest</a:t>
            </a:r>
          </a:p>
        </p:txBody>
      </p:sp>
      <p:sp>
        <p:nvSpPr>
          <p:cNvPr id="13" name="内容占位符 5">
            <a:extLst>
              <a:ext uri="{FF2B5EF4-FFF2-40B4-BE49-F238E27FC236}">
                <a16:creationId xmlns:a16="http://schemas.microsoft.com/office/drawing/2014/main" id="{83DBBC05-F626-4C93-A924-259AC77C1854}"/>
              </a:ext>
            </a:extLst>
          </p:cNvPr>
          <p:cNvSpPr txBox="1">
            <a:spLocks/>
          </p:cNvSpPr>
          <p:nvPr/>
        </p:nvSpPr>
        <p:spPr>
          <a:xfrm>
            <a:off x="9336360" y="5244713"/>
            <a:ext cx="2736834" cy="5040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30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Corresponding</a:t>
            </a:r>
          </a:p>
          <a:p>
            <a:pPr marL="0" indent="0" algn="ctr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binary tree</a:t>
            </a:r>
          </a:p>
        </p:txBody>
      </p:sp>
    </p:spTree>
    <p:extLst>
      <p:ext uri="{BB962C8B-B14F-4D97-AF65-F5344CB8AC3E}">
        <p14:creationId xmlns:p14="http://schemas.microsoft.com/office/powerpoint/2010/main" val="3161002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2ED9F-E002-4760-860B-C6AD00D6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73F881-5254-4283-B480-3A50C6E7D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Trees and Forests</a:t>
            </a:r>
          </a:p>
          <a:p>
            <a:r>
              <a:rPr lang="en-US" altLang="zh-CN" dirty="0"/>
              <a:t>ADT</a:t>
            </a:r>
          </a:p>
          <a:p>
            <a:r>
              <a:rPr lang="en-US" altLang="zh-CN" dirty="0"/>
              <a:t>Storage Structures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A00E70-711C-4CE5-9391-0060F956E3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4830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Preorder Traversal</a:t>
            </a:r>
            <a:r>
              <a:rPr lang="en-US" altLang="zh-CN" dirty="0"/>
              <a:t> : Pre-Order of Corresponding Binary Tree</a:t>
            </a:r>
            <a:endParaRPr kumimoji="1"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363" indent="-360363"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Ludica fax"/>
                <a:ea typeface="宋体" charset="0"/>
              </a:rPr>
              <a:t>template</a:t>
            </a:r>
            <a:r>
              <a:rPr lang="en-US" altLang="zh-CN" sz="2800" b="1" dirty="0">
                <a:latin typeface="Ludica fax"/>
                <a:ea typeface="宋体" charset="0"/>
              </a:rPr>
              <a:t>&lt;class T&gt;</a:t>
            </a:r>
          </a:p>
          <a:p>
            <a:pPr marL="360363" indent="-360363"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Ludica fax"/>
                <a:ea typeface="宋体" charset="0"/>
              </a:rPr>
              <a:t>void</a:t>
            </a:r>
            <a:r>
              <a:rPr lang="en-US" altLang="zh-CN" sz="2800" b="1" dirty="0">
                <a:latin typeface="Ludica fax"/>
                <a:ea typeface="宋体" charset="0"/>
              </a:rPr>
              <a:t> Tree&lt;T&gt;::</a:t>
            </a:r>
            <a:r>
              <a:rPr lang="en-US" altLang="zh-CN" sz="2800" b="1" dirty="0" err="1">
                <a:latin typeface="Ludica fax"/>
                <a:ea typeface="宋体" charset="0"/>
              </a:rPr>
              <a:t>PreorderTraverse</a:t>
            </a:r>
            <a:r>
              <a:rPr lang="en-US" altLang="zh-CN" sz="2800" b="1" dirty="0">
                <a:latin typeface="Ludica fax"/>
                <a:ea typeface="宋体" charset="0"/>
              </a:rPr>
              <a:t>(</a:t>
            </a:r>
          </a:p>
          <a:p>
            <a:pPr marL="360363" indent="-360363">
              <a:buNone/>
            </a:pPr>
            <a:r>
              <a:rPr lang="en-US" altLang="zh-CN" sz="2800" b="1" dirty="0">
                <a:latin typeface="Ludica fax"/>
                <a:ea typeface="宋体" charset="0"/>
              </a:rPr>
              <a:t>	</a:t>
            </a:r>
            <a:r>
              <a:rPr lang="en-US" altLang="zh-CN" sz="2800" b="1" dirty="0" err="1">
                <a:latin typeface="Ludica fax"/>
                <a:ea typeface="宋体" charset="0"/>
              </a:rPr>
              <a:t>TreeNode</a:t>
            </a:r>
            <a:r>
              <a:rPr lang="en-US" altLang="zh-CN" sz="2800" b="1" dirty="0">
                <a:latin typeface="Ludica fax"/>
                <a:ea typeface="宋体" charset="0"/>
              </a:rPr>
              <a:t>&lt;T&gt; * root)  {</a:t>
            </a:r>
          </a:p>
          <a:p>
            <a:pPr marL="360363" indent="-360363">
              <a:buNone/>
            </a:pPr>
            <a:r>
              <a:rPr lang="en-US" altLang="zh-CN" sz="2800" b="1" dirty="0">
                <a:latin typeface="Ludica fax"/>
                <a:ea typeface="宋体" charset="0"/>
              </a:rPr>
              <a:t>	</a:t>
            </a:r>
            <a:r>
              <a:rPr lang="en-US" altLang="zh-CN" sz="2800" b="1" dirty="0">
                <a:solidFill>
                  <a:srgbClr val="0070C0"/>
                </a:solidFill>
                <a:latin typeface="Ludica fax"/>
                <a:ea typeface="宋体" charset="0"/>
              </a:rPr>
              <a:t>while</a:t>
            </a:r>
            <a:r>
              <a:rPr lang="en-US" altLang="zh-CN" sz="2800" b="1" dirty="0">
                <a:latin typeface="Ludica fax"/>
                <a:ea typeface="宋体" charset="0"/>
              </a:rPr>
              <a:t> (root != NULL) {</a:t>
            </a:r>
          </a:p>
          <a:p>
            <a:pPr marL="360363" indent="-360363">
              <a:buNone/>
            </a:pPr>
            <a:r>
              <a:rPr lang="en-US" altLang="zh-CN" sz="2800" b="1" dirty="0">
                <a:latin typeface="Ludica fax"/>
                <a:ea typeface="宋体" charset="0"/>
              </a:rPr>
              <a:t>		Visit(root-&gt;Value());</a:t>
            </a:r>
          </a:p>
          <a:p>
            <a:pPr marL="360363" indent="-360363">
              <a:buNone/>
            </a:pPr>
            <a:r>
              <a:rPr lang="en-US" altLang="zh-CN" sz="2800" b="1" dirty="0">
                <a:latin typeface="Ludica fax"/>
                <a:ea typeface="宋体" charset="0"/>
              </a:rPr>
              <a:t>		</a:t>
            </a:r>
            <a:r>
              <a:rPr lang="en-US" altLang="zh-CN" sz="2800" b="1" dirty="0" err="1">
                <a:solidFill>
                  <a:srgbClr val="FF0000"/>
                </a:solidFill>
                <a:latin typeface="Ludica fax"/>
                <a:ea typeface="宋体" charset="0"/>
              </a:rPr>
              <a:t>PreorderTraverse</a:t>
            </a:r>
            <a:r>
              <a:rPr lang="en-US" altLang="zh-CN" sz="2800" b="1" dirty="0">
                <a:latin typeface="Ludica fax"/>
                <a:ea typeface="宋体" charset="0"/>
              </a:rPr>
              <a:t>(root-&gt;</a:t>
            </a:r>
            <a:r>
              <a:rPr lang="en-US" altLang="zh-CN" sz="2800" b="1" dirty="0" err="1">
                <a:latin typeface="Ludica fax"/>
                <a:ea typeface="宋体" charset="0"/>
              </a:rPr>
              <a:t>LeftMostChild</a:t>
            </a:r>
            <a:r>
              <a:rPr lang="en-US" altLang="zh-CN" sz="2800" b="1" dirty="0">
                <a:latin typeface="Ludica fax"/>
                <a:ea typeface="宋体" charset="0"/>
              </a:rPr>
              <a:t>());</a:t>
            </a:r>
          </a:p>
          <a:p>
            <a:pPr marL="360363" indent="-360363">
              <a:buNone/>
            </a:pPr>
            <a:r>
              <a:rPr lang="en-US" altLang="zh-CN" sz="2800" b="1" dirty="0">
                <a:latin typeface="Ludica fax"/>
                <a:ea typeface="宋体" charset="0"/>
              </a:rPr>
              <a:t>		root = root-&gt;</a:t>
            </a:r>
            <a:r>
              <a:rPr lang="en-US" altLang="zh-CN" sz="2800" b="1" dirty="0" err="1">
                <a:latin typeface="Ludica fax"/>
                <a:ea typeface="宋体" charset="0"/>
              </a:rPr>
              <a:t>RightSibling</a:t>
            </a:r>
            <a:r>
              <a:rPr lang="en-US" altLang="zh-CN" sz="2800" b="1" dirty="0">
                <a:latin typeface="Ludica fax"/>
                <a:ea typeface="宋体" charset="0"/>
              </a:rPr>
              <a:t>();</a:t>
            </a:r>
          </a:p>
          <a:p>
            <a:pPr marL="360363" indent="-360363">
              <a:buNone/>
            </a:pPr>
            <a:r>
              <a:rPr lang="en-US" altLang="zh-CN" sz="2800" b="1" dirty="0">
                <a:latin typeface="Ludica fax"/>
                <a:ea typeface="宋体" charset="0"/>
              </a:rPr>
              <a:t>	}</a:t>
            </a:r>
          </a:p>
          <a:p>
            <a:pPr marL="360363" indent="-360363">
              <a:buNone/>
            </a:pPr>
            <a:r>
              <a:rPr lang="en-US" altLang="zh-CN" sz="2800" b="1" dirty="0">
                <a:latin typeface="Ludica fax"/>
                <a:ea typeface="宋体" charset="0"/>
              </a:rPr>
              <a:t>}</a:t>
            </a:r>
            <a:endParaRPr lang="zh-CN" altLang="en-US" sz="2800" b="1" dirty="0">
              <a:latin typeface="Ludica fax"/>
              <a:ea typeface="宋体" charset="0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2612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Postorder</a:t>
            </a:r>
            <a:r>
              <a:rPr lang="en-US" altLang="zh-CN" dirty="0"/>
              <a:t> Traversal : In-Order of Corresponding Binary Tree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51584" y="1704320"/>
            <a:ext cx="8229600" cy="4530725"/>
          </a:xfrm>
        </p:spPr>
        <p:txBody>
          <a:bodyPr>
            <a:normAutofit fontScale="92500" lnSpcReduction="20000"/>
          </a:bodyPr>
          <a:lstStyle/>
          <a:p>
            <a:pPr marL="360363" indent="-360363">
              <a:lnSpc>
                <a:spcPct val="110000"/>
              </a:lnSpc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Ludica fax"/>
                <a:ea typeface="宋体" charset="0"/>
              </a:rPr>
              <a:t>template</a:t>
            </a:r>
            <a:r>
              <a:rPr lang="en-US" altLang="zh-CN" sz="3200" b="1" dirty="0">
                <a:latin typeface="Ludica fax"/>
                <a:ea typeface="宋体" charset="0"/>
              </a:rPr>
              <a:t>&lt;class T&gt;</a:t>
            </a:r>
          </a:p>
          <a:p>
            <a:pPr marL="360363" indent="-360363">
              <a:lnSpc>
                <a:spcPct val="110000"/>
              </a:lnSpc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Ludica fax"/>
                <a:ea typeface="宋体" charset="0"/>
              </a:rPr>
              <a:t>void</a:t>
            </a:r>
            <a:r>
              <a:rPr lang="en-US" altLang="zh-CN" sz="3200" b="1" dirty="0">
                <a:latin typeface="Ludica fax"/>
                <a:ea typeface="宋体" charset="0"/>
              </a:rPr>
              <a:t> Tree&lt;T&gt;::</a:t>
            </a:r>
            <a:r>
              <a:rPr lang="en-US" altLang="zh-CN" sz="3200" b="1" dirty="0" err="1">
                <a:latin typeface="Ludica fax"/>
                <a:ea typeface="宋体" charset="0"/>
              </a:rPr>
              <a:t>PostorderTraverse</a:t>
            </a:r>
            <a:r>
              <a:rPr lang="en-US" altLang="zh-CN" sz="3200" b="1" dirty="0">
                <a:latin typeface="Ludica fax"/>
                <a:ea typeface="宋体" charset="0"/>
              </a:rPr>
              <a:t>(</a:t>
            </a:r>
          </a:p>
          <a:p>
            <a:pPr marL="360363" indent="-360363">
              <a:lnSpc>
                <a:spcPct val="110000"/>
              </a:lnSpc>
              <a:buNone/>
            </a:pPr>
            <a:r>
              <a:rPr lang="en-US" altLang="zh-CN" sz="3200" b="1" dirty="0">
                <a:latin typeface="Ludica fax"/>
                <a:ea typeface="宋体" charset="0"/>
              </a:rPr>
              <a:t>	</a:t>
            </a:r>
            <a:r>
              <a:rPr lang="en-US" altLang="zh-CN" sz="3200" b="1" dirty="0" err="1">
                <a:latin typeface="Ludica fax"/>
                <a:ea typeface="宋体" charset="0"/>
              </a:rPr>
              <a:t>TreeNode</a:t>
            </a:r>
            <a:r>
              <a:rPr lang="en-US" altLang="zh-CN" sz="3200" b="1" dirty="0">
                <a:latin typeface="Ludica fax"/>
                <a:ea typeface="宋体" charset="0"/>
              </a:rPr>
              <a:t>&lt;T&gt; * root)  {</a:t>
            </a:r>
          </a:p>
          <a:p>
            <a:pPr marL="360363" indent="-360363">
              <a:lnSpc>
                <a:spcPct val="110000"/>
              </a:lnSpc>
              <a:buNone/>
            </a:pPr>
            <a:r>
              <a:rPr lang="en-US" altLang="zh-CN" sz="3200" b="1" dirty="0">
                <a:latin typeface="Ludica fax"/>
                <a:ea typeface="宋体" charset="0"/>
              </a:rPr>
              <a:t>	</a:t>
            </a:r>
            <a:r>
              <a:rPr lang="en-US" altLang="zh-CN" sz="3200" b="1" dirty="0">
                <a:solidFill>
                  <a:srgbClr val="0070C0"/>
                </a:solidFill>
                <a:latin typeface="Ludica fax"/>
                <a:ea typeface="宋体" charset="0"/>
              </a:rPr>
              <a:t>while</a:t>
            </a:r>
            <a:r>
              <a:rPr lang="en-US" altLang="zh-CN" sz="3200" b="1" dirty="0">
                <a:latin typeface="Ludica fax"/>
                <a:ea typeface="宋体" charset="0"/>
              </a:rPr>
              <a:t> (root != NULL) {</a:t>
            </a:r>
          </a:p>
          <a:p>
            <a:pPr marL="360363" indent="-360363">
              <a:lnSpc>
                <a:spcPct val="110000"/>
              </a:lnSpc>
              <a:buNone/>
            </a:pPr>
            <a:r>
              <a:rPr lang="en-US" altLang="zh-CN" sz="3200" b="1" dirty="0">
                <a:latin typeface="Ludica fax"/>
                <a:ea typeface="宋体" charset="0"/>
              </a:rPr>
              <a:t>		</a:t>
            </a:r>
            <a:r>
              <a:rPr lang="en-US" altLang="zh-CN" sz="3200" b="1" dirty="0" err="1">
                <a:solidFill>
                  <a:srgbClr val="FF0000"/>
                </a:solidFill>
                <a:latin typeface="Ludica fax"/>
                <a:ea typeface="宋体" charset="0"/>
              </a:rPr>
              <a:t>PostorderTraverse</a:t>
            </a:r>
            <a:r>
              <a:rPr lang="en-US" altLang="zh-CN" sz="3200" b="1" dirty="0">
                <a:latin typeface="Ludica fax"/>
                <a:ea typeface="宋体" charset="0"/>
              </a:rPr>
              <a:t>(root-&gt;</a:t>
            </a:r>
            <a:r>
              <a:rPr lang="en-US" altLang="zh-CN" sz="3200" b="1" dirty="0" err="1">
                <a:latin typeface="Ludica fax"/>
                <a:ea typeface="宋体" charset="0"/>
              </a:rPr>
              <a:t>LeftMostChild</a:t>
            </a:r>
            <a:r>
              <a:rPr lang="en-US" altLang="zh-CN" sz="3200" b="1" dirty="0">
                <a:latin typeface="Ludica fax"/>
                <a:ea typeface="宋体" charset="0"/>
              </a:rPr>
              <a:t>());</a:t>
            </a:r>
            <a:endParaRPr lang="zh-CN" altLang="en-US" sz="3200" b="1" dirty="0">
              <a:latin typeface="Ludica fax"/>
              <a:ea typeface="宋体" charset="0"/>
            </a:endParaRPr>
          </a:p>
          <a:p>
            <a:pPr marL="360363" indent="-360363">
              <a:lnSpc>
                <a:spcPct val="110000"/>
              </a:lnSpc>
              <a:buNone/>
            </a:pPr>
            <a:r>
              <a:rPr lang="en-US" altLang="zh-CN" sz="3200" b="1" dirty="0">
                <a:latin typeface="Ludica fax"/>
                <a:ea typeface="宋体" charset="0"/>
              </a:rPr>
              <a:t>		Visit(root-&gt;Value());</a:t>
            </a:r>
          </a:p>
          <a:p>
            <a:pPr marL="360363" indent="-360363">
              <a:lnSpc>
                <a:spcPct val="110000"/>
              </a:lnSpc>
              <a:buNone/>
            </a:pPr>
            <a:r>
              <a:rPr lang="en-US" altLang="zh-CN" sz="3200" b="1" dirty="0">
                <a:latin typeface="Ludica fax"/>
                <a:ea typeface="宋体" charset="0"/>
              </a:rPr>
              <a:t>		root = root-&gt;</a:t>
            </a:r>
            <a:r>
              <a:rPr lang="en-US" altLang="zh-CN" sz="3200" b="1" dirty="0" err="1">
                <a:latin typeface="Ludica fax"/>
                <a:ea typeface="宋体" charset="0"/>
              </a:rPr>
              <a:t>RightSibling</a:t>
            </a:r>
            <a:r>
              <a:rPr lang="en-US" altLang="zh-CN" sz="3200" b="1" dirty="0">
                <a:latin typeface="Ludica fax"/>
                <a:ea typeface="宋体" charset="0"/>
              </a:rPr>
              <a:t>();</a:t>
            </a:r>
          </a:p>
          <a:p>
            <a:pPr marL="360363" indent="-360363">
              <a:lnSpc>
                <a:spcPct val="110000"/>
              </a:lnSpc>
              <a:buNone/>
            </a:pPr>
            <a:r>
              <a:rPr lang="en-US" altLang="zh-CN" sz="3200" b="1" dirty="0">
                <a:latin typeface="Ludica fax"/>
                <a:ea typeface="宋体" charset="0"/>
              </a:rPr>
              <a:t>	}</a:t>
            </a:r>
          </a:p>
          <a:p>
            <a:pPr marL="360363" indent="-360363">
              <a:lnSpc>
                <a:spcPct val="110000"/>
              </a:lnSpc>
              <a:buNone/>
            </a:pPr>
            <a:r>
              <a:rPr lang="en-US" altLang="zh-CN" sz="3200" b="1" dirty="0">
                <a:latin typeface="Ludica fax"/>
                <a:ea typeface="宋体" charset="0"/>
              </a:rPr>
              <a:t>}</a:t>
            </a:r>
            <a:endParaRPr lang="zh-CN" altLang="en-US" sz="3200" b="1" dirty="0">
              <a:latin typeface="Ludica fax"/>
              <a:ea typeface="宋体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6822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FA907-D018-43E6-B9DA-4C822833C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Destroy Nodes: Post-Order of Corresponding Binary Tree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E0F9D0-35B1-4C3A-B8E4-3E31DACBA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3916" y="1590625"/>
            <a:ext cx="8424167" cy="48907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Ludica fax"/>
              </a:rPr>
              <a:t>template</a:t>
            </a:r>
            <a:r>
              <a:rPr lang="en-US" altLang="zh-CN" sz="2800" b="1" dirty="0">
                <a:latin typeface="Ludica fax"/>
              </a:rPr>
              <a:t> &lt;class T&gt;</a:t>
            </a: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Ludica fax"/>
              </a:rPr>
              <a:t>void</a:t>
            </a:r>
            <a:r>
              <a:rPr lang="en-US" altLang="zh-CN" sz="2800" b="1" dirty="0">
                <a:latin typeface="Ludica fax"/>
              </a:rPr>
              <a:t> Tree&lt;T&gt;::</a:t>
            </a:r>
            <a:r>
              <a:rPr lang="en-US" altLang="zh-CN" sz="2800" b="1" dirty="0" err="1">
                <a:latin typeface="Ludica fax"/>
              </a:rPr>
              <a:t>DestroyNodes</a:t>
            </a:r>
            <a:r>
              <a:rPr lang="en-US" altLang="zh-CN" sz="2800" b="1" dirty="0">
                <a:latin typeface="Ludica fax"/>
              </a:rPr>
              <a:t>(</a:t>
            </a:r>
            <a:r>
              <a:rPr lang="en-US" altLang="zh-CN" sz="2800" b="1" dirty="0" err="1">
                <a:latin typeface="Ludica fax"/>
              </a:rPr>
              <a:t>TreeNode</a:t>
            </a:r>
            <a:r>
              <a:rPr lang="en-US" altLang="zh-CN" sz="2800" b="1" dirty="0">
                <a:latin typeface="Ludica fax"/>
              </a:rPr>
              <a:t>&lt;T&gt; *root) {</a:t>
            </a:r>
          </a:p>
          <a:p>
            <a:pPr marL="0" indent="0">
              <a:buNone/>
            </a:pPr>
            <a:r>
              <a:rPr lang="en-US" altLang="zh-CN" sz="2800" b="1" dirty="0">
                <a:latin typeface="Ludica fax"/>
              </a:rPr>
              <a:t>	</a:t>
            </a:r>
            <a:r>
              <a:rPr lang="en-US" altLang="zh-CN" sz="2800" b="1" dirty="0">
                <a:solidFill>
                  <a:srgbClr val="0070C0"/>
                </a:solidFill>
                <a:latin typeface="Ludica fax"/>
              </a:rPr>
              <a:t>if</a:t>
            </a:r>
            <a:r>
              <a:rPr lang="en-US" altLang="zh-CN" sz="2800" b="1" dirty="0">
                <a:latin typeface="Ludica fax"/>
              </a:rPr>
              <a:t> (root) {</a:t>
            </a:r>
          </a:p>
          <a:p>
            <a:pPr marL="0" indent="0">
              <a:buNone/>
            </a:pPr>
            <a:r>
              <a:rPr lang="en-US" altLang="zh-CN" sz="2800" b="1" dirty="0">
                <a:latin typeface="Ludica fax"/>
              </a:rPr>
              <a:t>		</a:t>
            </a:r>
            <a:r>
              <a:rPr lang="en-US" altLang="zh-CN" sz="2800" b="1" dirty="0" err="1">
                <a:latin typeface="Ludica fax"/>
              </a:rPr>
              <a:t>DestroyNodes</a:t>
            </a:r>
            <a:r>
              <a:rPr lang="en-US" altLang="zh-CN" sz="2800" b="1" dirty="0">
                <a:latin typeface="Ludica fax"/>
              </a:rPr>
              <a:t>(root-&gt;</a:t>
            </a:r>
            <a:r>
              <a:rPr lang="en-US" altLang="zh-CN" sz="2800" b="1" dirty="0" err="1">
                <a:latin typeface="Ludica fax"/>
              </a:rPr>
              <a:t>leftMostChild</a:t>
            </a:r>
            <a:r>
              <a:rPr lang="en-US" altLang="zh-CN" sz="2800" b="1" dirty="0">
                <a:latin typeface="Ludica fax"/>
              </a:rPr>
              <a:t>());</a:t>
            </a:r>
          </a:p>
          <a:p>
            <a:pPr marL="0" indent="0">
              <a:buNone/>
            </a:pPr>
            <a:r>
              <a:rPr lang="en-US" altLang="zh-CN" sz="2800" b="1" dirty="0">
                <a:latin typeface="Ludica fax"/>
              </a:rPr>
              <a:t>		</a:t>
            </a:r>
            <a:r>
              <a:rPr lang="en-US" altLang="zh-CN" sz="2800" b="1" dirty="0" err="1">
                <a:latin typeface="Ludica fax"/>
              </a:rPr>
              <a:t>DestroyNodes</a:t>
            </a:r>
            <a:r>
              <a:rPr lang="en-US" altLang="zh-CN" sz="2800" b="1" dirty="0">
                <a:latin typeface="Ludica fax"/>
              </a:rPr>
              <a:t>(root-&gt;</a:t>
            </a:r>
            <a:r>
              <a:rPr lang="en-US" altLang="zh-CN" sz="2800" b="1" dirty="0" err="1">
                <a:latin typeface="Ludica fax"/>
              </a:rPr>
              <a:t>rightSibling</a:t>
            </a:r>
            <a:r>
              <a:rPr lang="en-US" altLang="zh-CN" sz="2800" b="1" dirty="0">
                <a:latin typeface="Ludica fax"/>
              </a:rPr>
              <a:t>());</a:t>
            </a:r>
          </a:p>
          <a:p>
            <a:pPr marL="0" indent="0">
              <a:buNone/>
            </a:pPr>
            <a:r>
              <a:rPr lang="en-US" altLang="zh-CN" sz="2800" b="1" dirty="0">
                <a:latin typeface="Ludica fax"/>
              </a:rPr>
              <a:t>		delete root;</a:t>
            </a:r>
          </a:p>
          <a:p>
            <a:pPr marL="0" indent="0">
              <a:buNone/>
            </a:pPr>
            <a:r>
              <a:rPr lang="en-US" altLang="zh-CN" sz="2800" b="1" dirty="0">
                <a:latin typeface="Ludica fax"/>
              </a:rPr>
              <a:t>	}</a:t>
            </a:r>
          </a:p>
          <a:p>
            <a:pPr marL="0" indent="0">
              <a:buNone/>
            </a:pPr>
            <a:r>
              <a:rPr lang="en-US" altLang="zh-CN" sz="2800" b="1" dirty="0">
                <a:latin typeface="Ludica fax"/>
              </a:rPr>
              <a:t>}</a:t>
            </a:r>
            <a:endParaRPr lang="zh-CN" altLang="en-US" sz="2800" b="1" dirty="0">
              <a:latin typeface="Ludica fax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1391D2-3825-42EF-9045-582158A441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6509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Breadth-First Traversal</a:t>
            </a:r>
            <a:endParaRPr kumimoji="1"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Breadth-first traversal</a:t>
            </a:r>
          </a:p>
          <a:p>
            <a:pPr lvl="1"/>
            <a:r>
              <a:rPr kumimoji="1" lang="en-US" altLang="zh-CN" dirty="0"/>
              <a:t>Traverse from level 0, and then traverse the next level from left to right</a:t>
            </a:r>
          </a:p>
          <a:p>
            <a:pPr lvl="1"/>
            <a:r>
              <a:rPr kumimoji="1" lang="en-US" altLang="zh-CN" dirty="0"/>
              <a:t>A G B C D H I E F J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5" name="内容占位符 5"/>
          <p:cNvSpPr txBox="1">
            <a:spLocks/>
          </p:cNvSpPr>
          <p:nvPr/>
        </p:nvSpPr>
        <p:spPr>
          <a:xfrm>
            <a:off x="7176120" y="4668098"/>
            <a:ext cx="1712887" cy="5040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30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Forest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60984"/>
              </p:ext>
            </p:extLst>
          </p:nvPr>
        </p:nvGraphicFramePr>
        <p:xfrm>
          <a:off x="6672064" y="1627513"/>
          <a:ext cx="5329212" cy="295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487760" imgH="2266560" progId="">
                  <p:embed/>
                </p:oleObj>
              </mc:Choice>
              <mc:Fallback>
                <p:oleObj r:id="rId2" imgW="4487760" imgH="22665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2064" y="1627513"/>
                        <a:ext cx="5329212" cy="295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内容占位符 5">
            <a:extLst>
              <a:ext uri="{FF2B5EF4-FFF2-40B4-BE49-F238E27FC236}">
                <a16:creationId xmlns:a16="http://schemas.microsoft.com/office/drawing/2014/main" id="{0A6EB322-E1B3-430D-AA15-A9B6C525781A}"/>
              </a:ext>
            </a:extLst>
          </p:cNvPr>
          <p:cNvSpPr txBox="1">
            <a:spLocks/>
          </p:cNvSpPr>
          <p:nvPr/>
        </p:nvSpPr>
        <p:spPr>
          <a:xfrm>
            <a:off x="9455166" y="4586613"/>
            <a:ext cx="2736834" cy="5040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30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Corresponding</a:t>
            </a:r>
          </a:p>
          <a:p>
            <a:pPr marL="0" indent="0" algn="ctr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binary tree</a:t>
            </a:r>
          </a:p>
        </p:txBody>
      </p:sp>
    </p:spTree>
    <p:extLst>
      <p:ext uri="{BB962C8B-B14F-4D97-AF65-F5344CB8AC3E}">
        <p14:creationId xmlns:p14="http://schemas.microsoft.com/office/powerpoint/2010/main" val="30550902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Breadth-First Traversal</a:t>
            </a:r>
            <a:endParaRPr kumimoji="1"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2423592" y="925084"/>
            <a:ext cx="8229600" cy="5649469"/>
          </a:xfrm>
        </p:spPr>
        <p:txBody>
          <a:bodyPr>
            <a:normAutofit fontScale="92500" lnSpcReduction="10000"/>
          </a:bodyPr>
          <a:lstStyle/>
          <a:p>
            <a:pPr marL="360363" indent="-360363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Ludica fax"/>
                <a:ea typeface="宋体" charset="0"/>
              </a:rPr>
              <a:t>template</a:t>
            </a:r>
            <a:r>
              <a:rPr lang="en-US" altLang="zh-CN" sz="2000" b="1" dirty="0">
                <a:latin typeface="Ludica fax"/>
                <a:ea typeface="宋体" charset="0"/>
              </a:rPr>
              <a:t>&lt;class T&gt;</a:t>
            </a:r>
          </a:p>
          <a:p>
            <a:pPr marL="360363" indent="-360363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Ludica fax"/>
                <a:ea typeface="宋体" charset="0"/>
              </a:rPr>
              <a:t>void</a:t>
            </a:r>
            <a:r>
              <a:rPr lang="en-US" altLang="zh-CN" sz="2000" b="1" dirty="0">
                <a:latin typeface="Ludica fax"/>
                <a:ea typeface="宋体" charset="0"/>
              </a:rPr>
              <a:t> Tree&lt;T&gt;::</a:t>
            </a:r>
            <a:r>
              <a:rPr lang="en-US" altLang="zh-CN" sz="2000" b="1" dirty="0" err="1">
                <a:latin typeface="Ludica fax"/>
                <a:ea typeface="宋体" charset="0"/>
              </a:rPr>
              <a:t>BreadthFirstTraverse</a:t>
            </a:r>
            <a:r>
              <a:rPr lang="en-US" altLang="zh-CN" sz="2000" b="1" dirty="0">
                <a:latin typeface="Ludica fax"/>
                <a:ea typeface="宋体" charset="0"/>
              </a:rPr>
              <a:t>(</a:t>
            </a:r>
            <a:r>
              <a:rPr lang="en-US" altLang="zh-CN" sz="2000" b="1" dirty="0" err="1">
                <a:latin typeface="Ludica fax"/>
                <a:ea typeface="宋体" charset="0"/>
              </a:rPr>
              <a:t>TreeNode</a:t>
            </a:r>
            <a:r>
              <a:rPr lang="en-US" altLang="zh-CN" sz="2000" b="1" dirty="0">
                <a:latin typeface="Ludica fax"/>
                <a:ea typeface="宋体" charset="0"/>
              </a:rPr>
              <a:t>&lt;T&gt; * root)  {</a:t>
            </a:r>
          </a:p>
          <a:p>
            <a:pPr marL="360363" indent="-360363">
              <a:spcBef>
                <a:spcPts val="0"/>
              </a:spcBef>
              <a:buNone/>
            </a:pPr>
            <a:r>
              <a:rPr lang="en-US" altLang="zh-CN" sz="2000" b="1" dirty="0">
                <a:latin typeface="Ludica fax"/>
                <a:ea typeface="宋体" charset="0"/>
              </a:rPr>
              <a:t>	queue&lt;</a:t>
            </a:r>
            <a:r>
              <a:rPr lang="en-US" altLang="zh-CN" sz="2000" b="1" dirty="0" err="1">
                <a:latin typeface="Ludica fax"/>
                <a:ea typeface="宋体" charset="0"/>
              </a:rPr>
              <a:t>TreeNode</a:t>
            </a:r>
            <a:r>
              <a:rPr lang="en-US" altLang="zh-CN" sz="2000" b="1" dirty="0">
                <a:latin typeface="Ludica fax"/>
                <a:ea typeface="宋体" charset="0"/>
              </a:rPr>
              <a:t>&lt;T&gt;*&gt; </a:t>
            </a:r>
            <a:r>
              <a:rPr lang="en-US" altLang="zh-CN" sz="2000" b="1" dirty="0" err="1">
                <a:latin typeface="Ludica fax"/>
                <a:ea typeface="宋体" charset="0"/>
              </a:rPr>
              <a:t>aQueue</a:t>
            </a:r>
            <a:r>
              <a:rPr lang="en-US" altLang="zh-CN" sz="2000" b="1" dirty="0">
                <a:latin typeface="Ludica fax"/>
                <a:ea typeface="宋体" charset="0"/>
              </a:rPr>
              <a:t>;</a:t>
            </a:r>
          </a:p>
          <a:p>
            <a:pPr marL="360363" indent="-360363">
              <a:spcBef>
                <a:spcPts val="0"/>
              </a:spcBef>
              <a:buNone/>
            </a:pPr>
            <a:r>
              <a:rPr lang="en-US" altLang="zh-CN" sz="2000" b="1" dirty="0">
                <a:latin typeface="Ludica fax"/>
                <a:ea typeface="宋体" charset="0"/>
              </a:rPr>
              <a:t>	</a:t>
            </a:r>
            <a:r>
              <a:rPr lang="en-US" altLang="zh-CN" sz="2000" b="1" dirty="0" err="1">
                <a:latin typeface="Ludica fax"/>
                <a:ea typeface="宋体" charset="0"/>
              </a:rPr>
              <a:t>TreeNode</a:t>
            </a:r>
            <a:r>
              <a:rPr lang="en-US" altLang="zh-CN" sz="2000" b="1" dirty="0">
                <a:latin typeface="Ludica fax"/>
                <a:ea typeface="宋体" charset="0"/>
              </a:rPr>
              <a:t>&lt;T&gt; * pointer = root;</a:t>
            </a:r>
          </a:p>
          <a:p>
            <a:pPr marL="360363" indent="-360363">
              <a:spcBef>
                <a:spcPts val="0"/>
              </a:spcBef>
              <a:buNone/>
            </a:pPr>
            <a:r>
              <a:rPr lang="en-US" altLang="zh-CN" sz="2000" b="1" dirty="0">
                <a:latin typeface="Ludica fax"/>
                <a:ea typeface="宋体" charset="0"/>
              </a:rPr>
              <a:t>	</a:t>
            </a:r>
            <a:r>
              <a:rPr lang="en-US" altLang="zh-CN" sz="2000" b="1" dirty="0">
                <a:solidFill>
                  <a:srgbClr val="0070C0"/>
                </a:solidFill>
                <a:latin typeface="Ludica fax"/>
                <a:ea typeface="宋体" charset="0"/>
              </a:rPr>
              <a:t>while</a:t>
            </a:r>
            <a:r>
              <a:rPr lang="en-US" altLang="zh-CN" sz="2000" b="1" dirty="0">
                <a:latin typeface="Ludica fax"/>
                <a:ea typeface="宋体" charset="0"/>
              </a:rPr>
              <a:t> (pointer != NULL) {</a:t>
            </a:r>
          </a:p>
          <a:p>
            <a:pPr marL="360363" indent="-360363">
              <a:spcBef>
                <a:spcPts val="0"/>
              </a:spcBef>
              <a:buNone/>
            </a:pPr>
            <a:r>
              <a:rPr lang="en-US" altLang="zh-CN" sz="2000" b="1" dirty="0">
                <a:latin typeface="Ludica fax"/>
                <a:ea typeface="宋体" charset="0"/>
              </a:rPr>
              <a:t>		</a:t>
            </a:r>
            <a:r>
              <a:rPr lang="en-US" altLang="zh-CN" sz="2000" b="1" dirty="0" err="1">
                <a:latin typeface="Ludica fax"/>
                <a:ea typeface="宋体" charset="0"/>
              </a:rPr>
              <a:t>aQueue.push</a:t>
            </a:r>
            <a:r>
              <a:rPr lang="en-US" altLang="zh-CN" sz="2000" b="1" dirty="0">
                <a:latin typeface="Ludica fax"/>
                <a:ea typeface="宋体" charset="0"/>
              </a:rPr>
              <a:t>(pointer);</a:t>
            </a:r>
            <a:endParaRPr lang="zh-CN" altLang="en-US" sz="2000" b="1" dirty="0">
              <a:latin typeface="Ludica fax"/>
              <a:ea typeface="宋体" charset="0"/>
            </a:endParaRPr>
          </a:p>
          <a:p>
            <a:pPr marL="360363" indent="-360363">
              <a:spcBef>
                <a:spcPts val="0"/>
              </a:spcBef>
              <a:buNone/>
            </a:pPr>
            <a:r>
              <a:rPr lang="en-US" altLang="zh-CN" sz="2000" b="1" dirty="0">
                <a:latin typeface="Ludica fax"/>
                <a:ea typeface="宋体" charset="0"/>
              </a:rPr>
              <a:t>		pointer = pointer-</a:t>
            </a:r>
            <a:r>
              <a:rPr lang="en-US" altLang="zh-CN" sz="2000" dirty="0">
                <a:latin typeface="Ludica fax"/>
                <a:ea typeface="宋体" charset="0"/>
              </a:rPr>
              <a:t>&gt; </a:t>
            </a:r>
            <a:r>
              <a:rPr lang="en-US" altLang="zh-CN" sz="2000" dirty="0" err="1">
                <a:latin typeface="Ludica fax"/>
                <a:ea typeface="宋体" charset="0"/>
              </a:rPr>
              <a:t>NextSibling</a:t>
            </a:r>
            <a:r>
              <a:rPr lang="en-US" altLang="zh-CN" sz="2000" dirty="0">
                <a:latin typeface="Ludica fax"/>
                <a:ea typeface="宋体" charset="0"/>
              </a:rPr>
              <a:t>();</a:t>
            </a:r>
            <a:endParaRPr lang="en-US" altLang="zh-CN" sz="2000" b="1" dirty="0">
              <a:latin typeface="Ludica fax"/>
              <a:ea typeface="宋体" charset="0"/>
            </a:endParaRPr>
          </a:p>
          <a:p>
            <a:pPr marL="360363" indent="-360363">
              <a:spcBef>
                <a:spcPts val="0"/>
              </a:spcBef>
              <a:buNone/>
            </a:pPr>
            <a:r>
              <a:rPr lang="en-US" altLang="zh-CN" sz="2000" b="1" dirty="0">
                <a:latin typeface="Ludica fax"/>
                <a:ea typeface="宋体" charset="0"/>
              </a:rPr>
              <a:t>	}</a:t>
            </a:r>
          </a:p>
          <a:p>
            <a:pPr marL="360363" indent="-360363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Ludica fax"/>
                <a:ea typeface="宋体" charset="0"/>
              </a:rPr>
              <a:t>	</a:t>
            </a:r>
            <a:r>
              <a:rPr lang="en-US" altLang="zh-CN" sz="2000" b="1" dirty="0">
                <a:solidFill>
                  <a:srgbClr val="0070C0"/>
                </a:solidFill>
                <a:latin typeface="Ludica fax"/>
                <a:ea typeface="宋体" charset="0"/>
              </a:rPr>
              <a:t>while</a:t>
            </a:r>
            <a:r>
              <a:rPr lang="en-US" altLang="zh-CN" sz="2000" b="1" dirty="0">
                <a:latin typeface="Ludica fax"/>
                <a:ea typeface="宋体" charset="0"/>
              </a:rPr>
              <a:t> (!</a:t>
            </a:r>
            <a:r>
              <a:rPr lang="en-US" altLang="zh-CN" sz="2000" b="1" dirty="0" err="1">
                <a:latin typeface="Ludica fax"/>
                <a:ea typeface="宋体" charset="0"/>
              </a:rPr>
              <a:t>aQueue.empty</a:t>
            </a:r>
            <a:r>
              <a:rPr lang="en-US" altLang="zh-CN" sz="2000" b="1" dirty="0">
                <a:latin typeface="Ludica fax"/>
                <a:ea typeface="宋体" charset="0"/>
              </a:rPr>
              <a:t>()) {</a:t>
            </a:r>
          </a:p>
          <a:p>
            <a:pPr marL="360363" indent="-360363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Ludica fax"/>
                <a:ea typeface="宋体" charset="0"/>
              </a:rPr>
              <a:t>		pointer = </a:t>
            </a:r>
            <a:r>
              <a:rPr lang="en-US" altLang="zh-CN" sz="2000" b="1" dirty="0" err="1">
                <a:latin typeface="Ludica fax"/>
                <a:ea typeface="宋体" charset="0"/>
              </a:rPr>
              <a:t>aQueue.front</a:t>
            </a:r>
            <a:r>
              <a:rPr lang="en-US" altLang="zh-CN" sz="2000" b="1" dirty="0">
                <a:latin typeface="Ludica fax"/>
                <a:ea typeface="宋体" charset="0"/>
              </a:rPr>
              <a:t>();</a:t>
            </a:r>
          </a:p>
          <a:p>
            <a:pPr marL="360363" indent="-360363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Ludica fax"/>
                <a:ea typeface="宋体" charset="0"/>
              </a:rPr>
              <a:t>		</a:t>
            </a:r>
            <a:r>
              <a:rPr lang="en-US" altLang="zh-CN" sz="2000" b="1" dirty="0" err="1">
                <a:latin typeface="Ludica fax"/>
                <a:ea typeface="宋体" charset="0"/>
              </a:rPr>
              <a:t>aQueue.pop</a:t>
            </a:r>
            <a:r>
              <a:rPr lang="en-US" altLang="zh-CN" sz="2000" b="1" dirty="0">
                <a:latin typeface="Ludica fax"/>
                <a:ea typeface="宋体" charset="0"/>
              </a:rPr>
              <a:t>();</a:t>
            </a:r>
          </a:p>
          <a:p>
            <a:pPr marL="360363" indent="-360363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Ludica fax"/>
                <a:ea typeface="宋体" charset="0"/>
              </a:rPr>
              <a:t>		Visit(pointer-&gt;Value());</a:t>
            </a:r>
          </a:p>
          <a:p>
            <a:pPr marL="360363" indent="-360363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Ludica fax"/>
                <a:ea typeface="宋体" charset="0"/>
              </a:rPr>
              <a:t>		pointer = pointer-&gt; </a:t>
            </a:r>
            <a:r>
              <a:rPr lang="en-US" altLang="zh-CN" sz="2000" b="1" dirty="0" err="1">
                <a:latin typeface="Ludica fax"/>
                <a:ea typeface="宋体" charset="0"/>
              </a:rPr>
              <a:t>FirstChild</a:t>
            </a:r>
            <a:r>
              <a:rPr lang="en-US" altLang="zh-CN" sz="2000" b="1" dirty="0">
                <a:latin typeface="Ludica fax"/>
                <a:ea typeface="宋体" charset="0"/>
              </a:rPr>
              <a:t>();</a:t>
            </a:r>
          </a:p>
          <a:p>
            <a:pPr marL="360363" indent="-360363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Ludica fax"/>
                <a:ea typeface="宋体" charset="0"/>
              </a:rPr>
              <a:t>		</a:t>
            </a:r>
            <a:r>
              <a:rPr lang="en-US" altLang="zh-CN" sz="2000" b="1" dirty="0">
                <a:solidFill>
                  <a:srgbClr val="0070C0"/>
                </a:solidFill>
                <a:latin typeface="Ludica fax"/>
                <a:ea typeface="宋体" charset="0"/>
              </a:rPr>
              <a:t>while</a:t>
            </a:r>
            <a:r>
              <a:rPr lang="en-US" altLang="zh-CN" sz="2000" b="1" dirty="0">
                <a:latin typeface="Ludica fax"/>
                <a:ea typeface="宋体" charset="0"/>
              </a:rPr>
              <a:t> (pointer != NULL) {</a:t>
            </a:r>
          </a:p>
          <a:p>
            <a:pPr marL="360363" indent="-360363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Ludica fax"/>
                <a:ea typeface="宋体" charset="0"/>
              </a:rPr>
              <a:t>			</a:t>
            </a:r>
            <a:r>
              <a:rPr lang="en-US" altLang="zh-CN" sz="2000" b="1" dirty="0" err="1">
                <a:latin typeface="Ludica fax"/>
                <a:ea typeface="宋体" charset="0"/>
              </a:rPr>
              <a:t>aQueue.push</a:t>
            </a:r>
            <a:r>
              <a:rPr lang="en-US" altLang="zh-CN" sz="2000" b="1" dirty="0">
                <a:latin typeface="Ludica fax"/>
                <a:ea typeface="宋体" charset="0"/>
              </a:rPr>
              <a:t>(pointer);</a:t>
            </a:r>
          </a:p>
          <a:p>
            <a:pPr marL="360363" indent="-360363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Ludica fax"/>
                <a:ea typeface="宋体" charset="0"/>
              </a:rPr>
              <a:t>			pointer = pointer-&gt;</a:t>
            </a:r>
            <a:r>
              <a:rPr lang="en-US" altLang="zh-CN" sz="2000" b="1" dirty="0" err="1">
                <a:latin typeface="Ludica fax"/>
                <a:ea typeface="宋体" charset="0"/>
              </a:rPr>
              <a:t>NextSibling</a:t>
            </a:r>
            <a:r>
              <a:rPr lang="en-US" altLang="zh-CN" sz="2000" b="1" dirty="0">
                <a:latin typeface="Ludica fax"/>
                <a:ea typeface="宋体" charset="0"/>
              </a:rPr>
              <a:t>();</a:t>
            </a:r>
          </a:p>
          <a:p>
            <a:pPr marL="360363" indent="-360363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Ludica fax"/>
                <a:ea typeface="宋体" charset="0"/>
              </a:rPr>
              <a:t>		}</a:t>
            </a:r>
          </a:p>
          <a:p>
            <a:pPr marL="360363" indent="-360363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Ludica fax"/>
                <a:ea typeface="宋体" charset="0"/>
              </a:rPr>
              <a:t>	}</a:t>
            </a:r>
          </a:p>
          <a:p>
            <a:pPr marL="360363" indent="-360363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Ludica fax"/>
                <a:ea typeface="宋体" charset="0"/>
              </a:rPr>
              <a:t>}</a:t>
            </a:r>
            <a:endParaRPr lang="zh-CN" altLang="en-US" sz="2000" b="1" dirty="0">
              <a:latin typeface="Ludica fax"/>
              <a:ea typeface="宋体" charset="0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7440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31FCF-4C51-420D-93B1-49B163E42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 Parent (By Breadth-First Traversal)</a:t>
            </a:r>
            <a:endParaRPr lang="zh-CN" altLang="en-US" dirty="0"/>
          </a:p>
        </p:txBody>
      </p:sp>
      <p:sp>
        <p:nvSpPr>
          <p:cNvPr id="5" name="内容占位符 6">
            <a:extLst>
              <a:ext uri="{FF2B5EF4-FFF2-40B4-BE49-F238E27FC236}">
                <a16:creationId xmlns:a16="http://schemas.microsoft.com/office/drawing/2014/main" id="{BCFB415D-BB82-4BF0-9E23-BA7C381B5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1664" y="1268760"/>
            <a:ext cx="6840760" cy="5527450"/>
          </a:xfrm>
        </p:spPr>
        <p:txBody>
          <a:bodyPr>
            <a:normAutofit fontScale="55000" lnSpcReduction="20000"/>
          </a:bodyPr>
          <a:lstStyle/>
          <a:p>
            <a:pPr marL="360363" indent="-360363"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Ludica fax"/>
                <a:ea typeface="宋体" charset="0"/>
              </a:rPr>
              <a:t>template</a:t>
            </a:r>
            <a:r>
              <a:rPr lang="en-US" altLang="zh-CN" sz="2800" b="1" dirty="0">
                <a:latin typeface="Ludica fax"/>
                <a:ea typeface="宋体" charset="0"/>
              </a:rPr>
              <a:t>&lt;class T&gt;</a:t>
            </a:r>
          </a:p>
          <a:p>
            <a:pPr marL="360363" indent="-360363"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Ludica fax"/>
                <a:ea typeface="宋体" charset="0"/>
              </a:rPr>
              <a:t>void</a:t>
            </a:r>
            <a:r>
              <a:rPr lang="en-US" altLang="zh-CN" sz="2800" b="1" dirty="0">
                <a:latin typeface="Ludica fax"/>
                <a:ea typeface="宋体" charset="0"/>
              </a:rPr>
              <a:t> Tree&lt;T&gt;::</a:t>
            </a:r>
            <a:r>
              <a:rPr lang="en-US" altLang="zh-CN" sz="2800" b="1" dirty="0" err="1">
                <a:latin typeface="Ludica fax"/>
                <a:ea typeface="宋体" charset="0"/>
              </a:rPr>
              <a:t>FindParent</a:t>
            </a:r>
            <a:r>
              <a:rPr lang="en-US" altLang="zh-CN" sz="2800" b="1" dirty="0">
                <a:latin typeface="Ludica fax"/>
                <a:ea typeface="宋体" charset="0"/>
              </a:rPr>
              <a:t>(</a:t>
            </a:r>
            <a:r>
              <a:rPr lang="en-US" altLang="zh-CN" sz="2800" b="1" dirty="0" err="1">
                <a:latin typeface="Ludica fax"/>
                <a:ea typeface="宋体" charset="0"/>
              </a:rPr>
              <a:t>TreeNode</a:t>
            </a:r>
            <a:r>
              <a:rPr lang="en-US" altLang="zh-CN" sz="2800" b="1" dirty="0">
                <a:latin typeface="Ludica fax"/>
                <a:ea typeface="宋体" charset="0"/>
              </a:rPr>
              <a:t>&lt;T&gt; * </a:t>
            </a:r>
            <a:r>
              <a:rPr lang="en-US" altLang="zh-CN" sz="2800" b="1" dirty="0" err="1">
                <a:latin typeface="Ludica fax"/>
                <a:ea typeface="宋体" charset="0"/>
              </a:rPr>
              <a:t>curr</a:t>
            </a:r>
            <a:r>
              <a:rPr lang="en-US" altLang="zh-CN" sz="2800" b="1" dirty="0">
                <a:latin typeface="Ludica fax"/>
                <a:ea typeface="宋体" charset="0"/>
              </a:rPr>
              <a:t>, </a:t>
            </a:r>
            <a:r>
              <a:rPr lang="en-US" altLang="zh-CN" sz="2800" b="1" dirty="0" err="1">
                <a:latin typeface="Ludica fax"/>
                <a:ea typeface="宋体" charset="0"/>
              </a:rPr>
              <a:t>TreeNode</a:t>
            </a:r>
            <a:r>
              <a:rPr lang="en-US" altLang="zh-CN" sz="2800" b="1" dirty="0">
                <a:latin typeface="Ludica fax"/>
                <a:ea typeface="宋体" charset="0"/>
              </a:rPr>
              <a:t>&lt;T&gt; * root)  {</a:t>
            </a:r>
          </a:p>
          <a:p>
            <a:pPr marL="360363" indent="-360363">
              <a:spcBef>
                <a:spcPts val="0"/>
              </a:spcBef>
              <a:buNone/>
            </a:pPr>
            <a:r>
              <a:rPr lang="en-US" altLang="zh-CN" sz="2800" b="1" dirty="0">
                <a:latin typeface="Ludica fax"/>
                <a:ea typeface="宋体" charset="0"/>
              </a:rPr>
              <a:t>	queue&lt;</a:t>
            </a:r>
            <a:r>
              <a:rPr lang="en-US" altLang="zh-CN" sz="2800" b="1" dirty="0" err="1">
                <a:latin typeface="Ludica fax"/>
                <a:ea typeface="宋体" charset="0"/>
              </a:rPr>
              <a:t>TreeNode</a:t>
            </a:r>
            <a:r>
              <a:rPr lang="en-US" altLang="zh-CN" sz="2800" b="1" dirty="0">
                <a:latin typeface="Ludica fax"/>
                <a:ea typeface="宋体" charset="0"/>
              </a:rPr>
              <a:t>&lt;T&gt;*&gt; </a:t>
            </a:r>
            <a:r>
              <a:rPr lang="en-US" altLang="zh-CN" sz="2800" b="1" dirty="0" err="1">
                <a:latin typeface="Ludica fax"/>
                <a:ea typeface="宋体" charset="0"/>
              </a:rPr>
              <a:t>aQueue</a:t>
            </a:r>
            <a:r>
              <a:rPr lang="en-US" altLang="zh-CN" sz="2800" b="1" dirty="0">
                <a:latin typeface="Ludica fax"/>
                <a:ea typeface="宋体" charset="0"/>
              </a:rPr>
              <a:t>;</a:t>
            </a:r>
          </a:p>
          <a:p>
            <a:pPr marL="360363" indent="-360363">
              <a:spcBef>
                <a:spcPts val="0"/>
              </a:spcBef>
              <a:buNone/>
            </a:pPr>
            <a:r>
              <a:rPr lang="en-US" altLang="zh-CN" sz="2800" b="1" dirty="0">
                <a:latin typeface="Ludica fax"/>
                <a:ea typeface="宋体" charset="0"/>
              </a:rPr>
              <a:t>	</a:t>
            </a:r>
            <a:r>
              <a:rPr lang="en-US" altLang="zh-CN" sz="2800" b="1" dirty="0" err="1">
                <a:latin typeface="Ludica fax"/>
                <a:ea typeface="宋体" charset="0"/>
              </a:rPr>
              <a:t>TreeNode</a:t>
            </a:r>
            <a:r>
              <a:rPr lang="en-US" altLang="zh-CN" sz="2800" b="1" dirty="0">
                <a:latin typeface="Ludica fax"/>
                <a:ea typeface="宋体" charset="0"/>
              </a:rPr>
              <a:t>&lt;T&gt; * pointer = root;</a:t>
            </a:r>
          </a:p>
          <a:p>
            <a:pPr marL="360363" indent="-360363"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Ludica fax"/>
                <a:ea typeface="宋体" charset="0"/>
              </a:rPr>
              <a:t>	</a:t>
            </a:r>
            <a:r>
              <a:rPr lang="en-US" altLang="zh-CN" sz="2800" b="1" dirty="0" err="1">
                <a:solidFill>
                  <a:srgbClr val="FF0000"/>
                </a:solidFill>
                <a:latin typeface="Ludica fax"/>
                <a:ea typeface="宋体" charset="0"/>
              </a:rPr>
              <a:t>TreeNode</a:t>
            </a:r>
            <a:r>
              <a:rPr lang="en-US" altLang="zh-CN" sz="2800" b="1" dirty="0">
                <a:solidFill>
                  <a:srgbClr val="FF0000"/>
                </a:solidFill>
                <a:latin typeface="Ludica fax"/>
                <a:ea typeface="宋体" charset="0"/>
              </a:rPr>
              <a:t>&lt;T&gt; * father = NULL;</a:t>
            </a:r>
          </a:p>
          <a:p>
            <a:pPr marL="360363" indent="-360363"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Ludica fax"/>
                <a:ea typeface="宋体" charset="0"/>
              </a:rPr>
              <a:t>	if (!</a:t>
            </a:r>
            <a:r>
              <a:rPr lang="en-US" altLang="zh-CN" sz="2800" b="1" dirty="0" err="1">
                <a:solidFill>
                  <a:srgbClr val="FF0000"/>
                </a:solidFill>
                <a:latin typeface="Ludica fax"/>
                <a:ea typeface="宋体" charset="0"/>
              </a:rPr>
              <a:t>curr</a:t>
            </a:r>
            <a:r>
              <a:rPr lang="en-US" altLang="zh-CN" sz="2800" b="1" dirty="0">
                <a:solidFill>
                  <a:srgbClr val="FF0000"/>
                </a:solidFill>
                <a:latin typeface="Ludica fax"/>
                <a:ea typeface="宋体" charset="0"/>
              </a:rPr>
              <a:t>) return NULL;</a:t>
            </a:r>
          </a:p>
          <a:p>
            <a:pPr marL="360363" indent="-360363">
              <a:spcBef>
                <a:spcPts val="0"/>
              </a:spcBef>
              <a:buNone/>
            </a:pPr>
            <a:r>
              <a:rPr lang="en-US" altLang="zh-CN" sz="2800" b="1" dirty="0">
                <a:latin typeface="Ludica fax"/>
                <a:ea typeface="宋体" charset="0"/>
              </a:rPr>
              <a:t>	</a:t>
            </a:r>
            <a:r>
              <a:rPr lang="en-US" altLang="zh-CN" sz="2800" b="1" dirty="0">
                <a:solidFill>
                  <a:srgbClr val="0070C0"/>
                </a:solidFill>
                <a:latin typeface="Ludica fax"/>
                <a:ea typeface="宋体" charset="0"/>
              </a:rPr>
              <a:t>while</a:t>
            </a:r>
            <a:r>
              <a:rPr lang="en-US" altLang="zh-CN" sz="2800" b="1" dirty="0">
                <a:latin typeface="Ludica fax"/>
                <a:ea typeface="宋体" charset="0"/>
              </a:rPr>
              <a:t> (pointer != NULL) {</a:t>
            </a:r>
          </a:p>
          <a:p>
            <a:pPr marL="360363" indent="-360363"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Ludica fax"/>
                <a:ea typeface="宋体" charset="0"/>
              </a:rPr>
              <a:t>		if (</a:t>
            </a:r>
            <a:r>
              <a:rPr lang="en-US" altLang="zh-CN" sz="2800" b="1" dirty="0" err="1">
                <a:solidFill>
                  <a:srgbClr val="FF0000"/>
                </a:solidFill>
                <a:latin typeface="Ludica fax"/>
                <a:ea typeface="宋体" charset="0"/>
              </a:rPr>
              <a:t>curr</a:t>
            </a:r>
            <a:r>
              <a:rPr lang="en-US" altLang="zh-CN" sz="2800" b="1" dirty="0">
                <a:solidFill>
                  <a:srgbClr val="FF0000"/>
                </a:solidFill>
                <a:latin typeface="Ludica fax"/>
                <a:ea typeface="宋体" charset="0"/>
              </a:rPr>
              <a:t> == pointer) return NULL;</a:t>
            </a:r>
          </a:p>
          <a:p>
            <a:pPr marL="360363" indent="-360363">
              <a:spcBef>
                <a:spcPts val="0"/>
              </a:spcBef>
              <a:buNone/>
            </a:pPr>
            <a:r>
              <a:rPr lang="en-US" altLang="zh-CN" sz="2800" b="1" dirty="0">
                <a:latin typeface="Ludica fax"/>
                <a:ea typeface="宋体" charset="0"/>
              </a:rPr>
              <a:t>		</a:t>
            </a:r>
            <a:r>
              <a:rPr lang="en-US" altLang="zh-CN" sz="2800" b="1" dirty="0" err="1">
                <a:latin typeface="Ludica fax"/>
                <a:ea typeface="宋体" charset="0"/>
              </a:rPr>
              <a:t>aQueue.push</a:t>
            </a:r>
            <a:r>
              <a:rPr lang="en-US" altLang="zh-CN" sz="2800" b="1" dirty="0">
                <a:latin typeface="Ludica fax"/>
                <a:ea typeface="宋体" charset="0"/>
              </a:rPr>
              <a:t>(pointer);</a:t>
            </a:r>
            <a:endParaRPr lang="zh-CN" altLang="en-US" sz="2800" b="1" dirty="0">
              <a:latin typeface="Ludica fax"/>
              <a:ea typeface="宋体" charset="0"/>
            </a:endParaRPr>
          </a:p>
          <a:p>
            <a:pPr marL="360363" indent="-360363">
              <a:spcBef>
                <a:spcPts val="0"/>
              </a:spcBef>
              <a:buNone/>
            </a:pPr>
            <a:r>
              <a:rPr lang="en-US" altLang="zh-CN" sz="2800" b="1" dirty="0">
                <a:latin typeface="Ludica fax"/>
                <a:ea typeface="宋体" charset="0"/>
              </a:rPr>
              <a:t>		pointer = pointer-&gt;</a:t>
            </a:r>
            <a:r>
              <a:rPr lang="en-US" altLang="zh-CN" sz="2800" b="1" dirty="0" err="1">
                <a:latin typeface="Ludica fax"/>
                <a:ea typeface="宋体" charset="0"/>
              </a:rPr>
              <a:t>RightSibling</a:t>
            </a:r>
            <a:r>
              <a:rPr lang="en-US" altLang="zh-CN" sz="2800" b="1" dirty="0">
                <a:latin typeface="Ludica fax"/>
                <a:ea typeface="宋体" charset="0"/>
              </a:rPr>
              <a:t>();</a:t>
            </a:r>
          </a:p>
          <a:p>
            <a:pPr marL="360363" indent="-360363">
              <a:spcBef>
                <a:spcPts val="0"/>
              </a:spcBef>
              <a:buNone/>
            </a:pPr>
            <a:r>
              <a:rPr lang="en-US" altLang="zh-CN" sz="2800" b="1" dirty="0">
                <a:latin typeface="Ludica fax"/>
                <a:ea typeface="宋体" charset="0"/>
              </a:rPr>
              <a:t>	}</a:t>
            </a:r>
          </a:p>
          <a:p>
            <a:pPr marL="360363" indent="-360363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latin typeface="Ludica fax"/>
                <a:ea typeface="宋体" charset="0"/>
              </a:rPr>
              <a:t>	</a:t>
            </a:r>
            <a:r>
              <a:rPr lang="en-US" altLang="zh-CN" sz="2800" b="1" dirty="0">
                <a:solidFill>
                  <a:srgbClr val="0070C0"/>
                </a:solidFill>
                <a:latin typeface="Ludica fax"/>
                <a:ea typeface="宋体" charset="0"/>
              </a:rPr>
              <a:t>while</a:t>
            </a:r>
            <a:r>
              <a:rPr lang="en-US" altLang="zh-CN" sz="2800" b="1" dirty="0">
                <a:latin typeface="Ludica fax"/>
                <a:ea typeface="宋体" charset="0"/>
              </a:rPr>
              <a:t> (!</a:t>
            </a:r>
            <a:r>
              <a:rPr lang="en-US" altLang="zh-CN" sz="2800" b="1" dirty="0" err="1">
                <a:latin typeface="Ludica fax"/>
                <a:ea typeface="宋体" charset="0"/>
              </a:rPr>
              <a:t>aQueue.empty</a:t>
            </a:r>
            <a:r>
              <a:rPr lang="en-US" altLang="zh-CN" sz="2800" b="1" dirty="0">
                <a:latin typeface="Ludica fax"/>
                <a:ea typeface="宋体" charset="0"/>
              </a:rPr>
              <a:t>()) {</a:t>
            </a:r>
          </a:p>
          <a:p>
            <a:pPr marL="360363" indent="-360363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latin typeface="Ludica fax"/>
                <a:ea typeface="宋体" charset="0"/>
              </a:rPr>
              <a:t>		pointer = </a:t>
            </a:r>
            <a:r>
              <a:rPr lang="en-US" altLang="zh-CN" sz="2800" b="1" dirty="0" err="1">
                <a:latin typeface="Ludica fax"/>
                <a:ea typeface="宋体" charset="0"/>
              </a:rPr>
              <a:t>aQueue.front</a:t>
            </a:r>
            <a:r>
              <a:rPr lang="en-US" altLang="zh-CN" sz="2800" b="1" dirty="0">
                <a:latin typeface="Ludica fax"/>
                <a:ea typeface="宋体" charset="0"/>
              </a:rPr>
              <a:t>();</a:t>
            </a:r>
          </a:p>
          <a:p>
            <a:pPr marL="360363" indent="-360363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latin typeface="Ludica fax"/>
                <a:ea typeface="宋体" charset="0"/>
              </a:rPr>
              <a:t>		</a:t>
            </a:r>
            <a:r>
              <a:rPr lang="en-US" altLang="zh-CN" sz="2800" b="1" dirty="0" err="1">
                <a:latin typeface="Ludica fax"/>
                <a:ea typeface="宋体" charset="0"/>
              </a:rPr>
              <a:t>aQueue.pop</a:t>
            </a:r>
            <a:r>
              <a:rPr lang="en-US" altLang="zh-CN" sz="2800" b="1" dirty="0">
                <a:latin typeface="Ludica fax"/>
                <a:ea typeface="宋体" charset="0"/>
              </a:rPr>
              <a:t>();</a:t>
            </a:r>
          </a:p>
          <a:p>
            <a:pPr marL="360363" indent="-360363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latin typeface="Ludica fax"/>
                <a:ea typeface="宋体" charset="0"/>
              </a:rPr>
              <a:t>		</a:t>
            </a:r>
            <a:r>
              <a:rPr lang="en-US" altLang="zh-CN" sz="2800" b="1" dirty="0">
                <a:solidFill>
                  <a:srgbClr val="00B050"/>
                </a:solidFill>
                <a:latin typeface="Ludica fax"/>
                <a:ea typeface="宋体" charset="0"/>
              </a:rPr>
              <a:t>// Visit(pointer-&gt;Value());</a:t>
            </a:r>
          </a:p>
          <a:p>
            <a:pPr marL="360363" indent="-360363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Ludica fax"/>
                <a:ea typeface="宋体" charset="0"/>
              </a:rPr>
              <a:t>		father = pointer;</a:t>
            </a:r>
          </a:p>
          <a:p>
            <a:pPr marL="360363" indent="-360363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latin typeface="Ludica fax"/>
                <a:ea typeface="宋体" charset="0"/>
              </a:rPr>
              <a:t>		pointer = pointer-&gt; </a:t>
            </a:r>
            <a:r>
              <a:rPr lang="en-US" altLang="zh-CN" sz="2800" b="1" dirty="0" err="1">
                <a:latin typeface="Ludica fax"/>
                <a:ea typeface="宋体" charset="0"/>
              </a:rPr>
              <a:t>FirstChild</a:t>
            </a:r>
            <a:r>
              <a:rPr lang="en-US" altLang="zh-CN" sz="2800" b="1" dirty="0">
                <a:latin typeface="Ludica fax"/>
                <a:ea typeface="宋体" charset="0"/>
              </a:rPr>
              <a:t>();</a:t>
            </a:r>
          </a:p>
          <a:p>
            <a:pPr marL="360363" indent="-360363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latin typeface="Ludica fax"/>
                <a:ea typeface="宋体" charset="0"/>
              </a:rPr>
              <a:t>		</a:t>
            </a:r>
            <a:r>
              <a:rPr lang="en-US" altLang="zh-CN" sz="2800" b="1" dirty="0">
                <a:solidFill>
                  <a:srgbClr val="0070C0"/>
                </a:solidFill>
                <a:latin typeface="Ludica fax"/>
                <a:ea typeface="宋体" charset="0"/>
              </a:rPr>
              <a:t>while</a:t>
            </a:r>
            <a:r>
              <a:rPr lang="en-US" altLang="zh-CN" sz="2800" b="1" dirty="0">
                <a:latin typeface="Ludica fax"/>
                <a:ea typeface="宋体" charset="0"/>
              </a:rPr>
              <a:t> (pointer != NULL) {</a:t>
            </a:r>
          </a:p>
          <a:p>
            <a:pPr marL="360363" indent="-360363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Ludica fax"/>
                <a:ea typeface="宋体" charset="0"/>
              </a:rPr>
              <a:t>			if (</a:t>
            </a:r>
            <a:r>
              <a:rPr lang="en-US" altLang="zh-CN" sz="2800" b="1" dirty="0" err="1">
                <a:solidFill>
                  <a:srgbClr val="FF0000"/>
                </a:solidFill>
                <a:latin typeface="Ludica fax"/>
                <a:ea typeface="宋体" charset="0"/>
              </a:rPr>
              <a:t>curr</a:t>
            </a:r>
            <a:r>
              <a:rPr lang="en-US" altLang="zh-CN" sz="2800" b="1" dirty="0">
                <a:solidFill>
                  <a:srgbClr val="FF0000"/>
                </a:solidFill>
                <a:latin typeface="Ludica fax"/>
                <a:ea typeface="宋体" charset="0"/>
              </a:rPr>
              <a:t> == pointer) return father;</a:t>
            </a:r>
          </a:p>
          <a:p>
            <a:pPr marL="360363" indent="-360363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latin typeface="Ludica fax"/>
                <a:ea typeface="宋体" charset="0"/>
              </a:rPr>
              <a:t>			</a:t>
            </a:r>
            <a:r>
              <a:rPr lang="en-US" altLang="zh-CN" sz="2800" b="1" dirty="0" err="1">
                <a:latin typeface="Ludica fax"/>
                <a:ea typeface="宋体" charset="0"/>
              </a:rPr>
              <a:t>aQueue.push</a:t>
            </a:r>
            <a:r>
              <a:rPr lang="en-US" altLang="zh-CN" sz="2800" b="1" dirty="0">
                <a:latin typeface="Ludica fax"/>
                <a:ea typeface="宋体" charset="0"/>
              </a:rPr>
              <a:t>(pointer);</a:t>
            </a:r>
          </a:p>
          <a:p>
            <a:pPr marL="360363" indent="-360363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latin typeface="Ludica fax"/>
                <a:ea typeface="宋体" charset="0"/>
              </a:rPr>
              <a:t>			pointer = pointer-&gt;</a:t>
            </a:r>
            <a:r>
              <a:rPr lang="en-US" altLang="zh-CN" sz="2800" b="1" dirty="0" err="1">
                <a:latin typeface="Ludica fax"/>
                <a:ea typeface="宋体" charset="0"/>
              </a:rPr>
              <a:t>NextSibling</a:t>
            </a:r>
            <a:r>
              <a:rPr lang="en-US" altLang="zh-CN" sz="2800" b="1" dirty="0">
                <a:latin typeface="Ludica fax"/>
                <a:ea typeface="宋体" charset="0"/>
              </a:rPr>
              <a:t>();</a:t>
            </a:r>
          </a:p>
          <a:p>
            <a:pPr marL="360363" indent="-360363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latin typeface="Ludica fax"/>
                <a:ea typeface="宋体" charset="0"/>
              </a:rPr>
              <a:t>		}</a:t>
            </a:r>
          </a:p>
          <a:p>
            <a:pPr marL="360363" indent="-360363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latin typeface="Ludica fax"/>
                <a:ea typeface="宋体" charset="0"/>
              </a:rPr>
              <a:t>	}</a:t>
            </a:r>
          </a:p>
          <a:p>
            <a:pPr marL="360363" indent="-360363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Ludica fax"/>
                <a:ea typeface="宋体" charset="0"/>
              </a:rPr>
              <a:t>	return NULL;</a:t>
            </a:r>
          </a:p>
          <a:p>
            <a:pPr marL="360363" indent="-360363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latin typeface="Ludica fax"/>
                <a:ea typeface="宋体" charset="0"/>
              </a:rPr>
              <a:t>}</a:t>
            </a:r>
            <a:endParaRPr lang="zh-CN" altLang="en-US" sz="2800" b="1" dirty="0">
              <a:latin typeface="Ludica fax"/>
              <a:ea typeface="宋体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016B0D-D9C6-43C5-8AA0-A25658055C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606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2ED9F-E002-4760-860B-C6AD00D6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73F881-5254-4283-B480-3A50C6E7D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trike="sngStrike" dirty="0">
                <a:solidFill>
                  <a:srgbClr val="808080"/>
                </a:solidFill>
              </a:rPr>
              <a:t>Trees and Forests</a:t>
            </a:r>
          </a:p>
          <a:p>
            <a:r>
              <a:rPr lang="en-US" altLang="zh-CN" strike="sngStrike" dirty="0">
                <a:solidFill>
                  <a:srgbClr val="808080"/>
                </a:solidFill>
              </a:rPr>
              <a:t>ADT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Storage Structures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Linked Storage Structure</a:t>
            </a:r>
          </a:p>
          <a:p>
            <a:pPr lvl="1"/>
            <a:r>
              <a:rPr lang="en-US" altLang="zh-CN" dirty="0"/>
              <a:t>Sequential Storage Structure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A00E70-711C-4CE5-9391-0060F956E3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60032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Trees: Linked Storage Structures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Organize </a:t>
            </a:r>
            <a:r>
              <a:rPr lang="en-US" altLang="zh-CN" dirty="0">
                <a:solidFill>
                  <a:srgbClr val="FF0000"/>
                </a:solidFill>
              </a:rPr>
              <a:t>some structures</a:t>
            </a:r>
            <a:r>
              <a:rPr lang="en-US" altLang="zh-CN" dirty="0"/>
              <a:t> with pointers</a:t>
            </a:r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Method 1</a:t>
            </a:r>
            <a:r>
              <a:rPr kumimoji="1" lang="en-US" altLang="zh-CN" dirty="0"/>
              <a:t>: List-of-children structure</a:t>
            </a:r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Method 2</a:t>
            </a:r>
            <a:r>
              <a:rPr kumimoji="1" lang="en-US" altLang="zh-CN" dirty="0"/>
              <a:t>: </a:t>
            </a:r>
            <a:r>
              <a:rPr lang="en-US" altLang="zh-CN" dirty="0"/>
              <a:t>Static first-child, next-sibling structure</a:t>
            </a:r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Method 3</a:t>
            </a:r>
            <a:r>
              <a:rPr kumimoji="1" lang="en-US" altLang="zh-CN" dirty="0"/>
              <a:t>: </a:t>
            </a:r>
            <a:r>
              <a:rPr lang="en-US" altLang="zh-CN" dirty="0"/>
              <a:t>Dynamic structure</a:t>
            </a:r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Method 4</a:t>
            </a:r>
            <a:r>
              <a:rPr kumimoji="1" lang="en-US" altLang="zh-CN" dirty="0"/>
              <a:t>: </a:t>
            </a:r>
            <a:r>
              <a:rPr lang="en-US" altLang="zh-CN" dirty="0"/>
              <a:t>Dynamic first-child, next-sibling structure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01615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Method 1: </a:t>
            </a:r>
            <a:r>
              <a:rPr kumimoji="1" lang="en-US" altLang="zh-CN" dirty="0"/>
              <a:t>List-of-children structure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array of nodes</a:t>
            </a:r>
          </a:p>
          <a:p>
            <a:r>
              <a:rPr lang="en-US" altLang="zh-CN" dirty="0"/>
              <a:t>Every node maintains a </a:t>
            </a:r>
            <a:r>
              <a:rPr lang="en-US" altLang="zh-CN" dirty="0">
                <a:solidFill>
                  <a:srgbClr val="0070C0"/>
                </a:solidFill>
              </a:rPr>
              <a:t>(linked)</a:t>
            </a:r>
            <a:r>
              <a:rPr lang="en-US" altLang="zh-CN" dirty="0"/>
              <a:t> list of its children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9899693"/>
              </p:ext>
            </p:extLst>
          </p:nvPr>
        </p:nvGraphicFramePr>
        <p:xfrm>
          <a:off x="4295800" y="2708920"/>
          <a:ext cx="7639665" cy="3349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2" imgW="5270500" imgH="3619500" progId="Word.Picture.8">
                  <p:embed/>
                </p:oleObj>
              </mc:Choice>
              <mc:Fallback>
                <p:oleObj name="图片" r:id="rId2" imgW="5270500" imgH="36195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800" y="2708920"/>
                        <a:ext cx="7639665" cy="33494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8163131"/>
              </p:ext>
            </p:extLst>
          </p:nvPr>
        </p:nvGraphicFramePr>
        <p:xfrm>
          <a:off x="731843" y="3200847"/>
          <a:ext cx="3365679" cy="2014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075040" imgH="1543320" progId="">
                  <p:embed/>
                </p:oleObj>
              </mc:Choice>
              <mc:Fallback>
                <p:oleObj r:id="rId4" imgW="2075040" imgH="15433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43" y="3200847"/>
                        <a:ext cx="3365679" cy="20141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16957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A5493F3B-89E5-4626-BF1A-D5C656070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976" y="2060848"/>
            <a:ext cx="5472608" cy="22072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Method 2: </a:t>
            </a:r>
            <a:r>
              <a:rPr kumimoji="1" lang="en-US" altLang="zh-CN" dirty="0"/>
              <a:t>Static “First-child, Next-sibling”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6" y="1628776"/>
            <a:ext cx="11448248" cy="4530725"/>
          </a:xfrm>
        </p:spPr>
        <p:txBody>
          <a:bodyPr/>
          <a:lstStyle/>
          <a:p>
            <a:r>
              <a:rPr lang="en-US" altLang="zh-CN" dirty="0"/>
              <a:t>An array of nodes</a:t>
            </a:r>
          </a:p>
          <a:p>
            <a:r>
              <a:rPr lang="en-US" altLang="zh-CN" dirty="0"/>
              <a:t>Every node maintains </a:t>
            </a:r>
            <a:r>
              <a:rPr lang="en-US" altLang="zh-CN" dirty="0">
                <a:solidFill>
                  <a:srgbClr val="0070C0"/>
                </a:solidFill>
              </a:rPr>
              <a:t>4</a:t>
            </a:r>
            <a:r>
              <a:rPr lang="en-US" altLang="zh-CN" dirty="0"/>
              <a:t> fields</a:t>
            </a:r>
          </a:p>
          <a:p>
            <a:pPr lvl="1"/>
            <a:r>
              <a:rPr lang="en-US" altLang="zh-CN" dirty="0"/>
              <a:t>Value</a:t>
            </a:r>
          </a:p>
          <a:p>
            <a:pPr lvl="1"/>
            <a:r>
              <a:rPr lang="en-US" altLang="zh-CN" dirty="0"/>
              <a:t>Parent</a:t>
            </a:r>
          </a:p>
          <a:p>
            <a:pPr lvl="1"/>
            <a:r>
              <a:rPr lang="en-US" altLang="zh-CN" dirty="0"/>
              <a:t>First child</a:t>
            </a:r>
          </a:p>
          <a:p>
            <a:pPr lvl="1"/>
            <a:r>
              <a:rPr lang="en-US" altLang="zh-CN" dirty="0"/>
              <a:t>Next sibling</a:t>
            </a:r>
          </a:p>
          <a:p>
            <a:r>
              <a:rPr kumimoji="1" lang="en-US" altLang="zh-CN" dirty="0"/>
              <a:t>It saves more spaces than the list-of-children structure, and the size of each node is static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330EB85-17AE-47D9-A814-ABFEA59CEC13}"/>
              </a:ext>
            </a:extLst>
          </p:cNvPr>
          <p:cNvSpPr txBox="1"/>
          <p:nvPr/>
        </p:nvSpPr>
        <p:spPr>
          <a:xfrm>
            <a:off x="7027114" y="4248436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Trees</a:t>
            </a:r>
            <a:endParaRPr lang="zh-CN" alt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D4593A7-724B-410B-8646-086C3C1DF560}"/>
              </a:ext>
            </a:extLst>
          </p:cNvPr>
          <p:cNvSpPr txBox="1"/>
          <p:nvPr/>
        </p:nvSpPr>
        <p:spPr>
          <a:xfrm>
            <a:off x="9521966" y="4352270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Structure</a:t>
            </a:r>
            <a:endParaRPr lang="zh-CN" alt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7751657-A0B8-470F-91A4-5781248E8E66}"/>
              </a:ext>
            </a:extLst>
          </p:cNvPr>
          <p:cNvSpPr txBox="1"/>
          <p:nvPr/>
        </p:nvSpPr>
        <p:spPr>
          <a:xfrm>
            <a:off x="9582746" y="1420187"/>
            <a:ext cx="718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Value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7D33D3F-4568-4DA3-B398-94B1A876C5AB}"/>
              </a:ext>
            </a:extLst>
          </p:cNvPr>
          <p:cNvSpPr txBox="1"/>
          <p:nvPr/>
        </p:nvSpPr>
        <p:spPr>
          <a:xfrm>
            <a:off x="8977343" y="1398052"/>
            <a:ext cx="718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First</a:t>
            </a:r>
          </a:p>
          <a:p>
            <a:pPr algn="ctr"/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Child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84EC3CE-8131-4382-B44E-9FB4111F161B}"/>
              </a:ext>
            </a:extLst>
          </p:cNvPr>
          <p:cNvSpPr txBox="1"/>
          <p:nvPr/>
        </p:nvSpPr>
        <p:spPr>
          <a:xfrm>
            <a:off x="10175935" y="1424455"/>
            <a:ext cx="817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Parent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78D29E9-05F4-4334-8AC5-3FD9DC09231D}"/>
              </a:ext>
            </a:extLst>
          </p:cNvPr>
          <p:cNvSpPr txBox="1"/>
          <p:nvPr/>
        </p:nvSpPr>
        <p:spPr>
          <a:xfrm>
            <a:off x="10967092" y="1404065"/>
            <a:ext cx="817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Next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Sibling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02345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Trees and Forests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9313029"/>
              </p:ext>
            </p:extLst>
          </p:nvPr>
        </p:nvGraphicFramePr>
        <p:xfrm>
          <a:off x="3216275" y="1740764"/>
          <a:ext cx="5759450" cy="3200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075040" imgH="1543320" progId="">
                  <p:embed/>
                </p:oleObj>
              </mc:Choice>
              <mc:Fallback>
                <p:oleObj r:id="rId2" imgW="2075040" imgH="15433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1740764"/>
                        <a:ext cx="5759450" cy="32004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29148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Method 3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kumimoji="1" lang="en-US" altLang="zh-CN" dirty="0"/>
              <a:t>Dynamic Structure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4784"/>
            <a:ext cx="10730408" cy="4712400"/>
          </a:xfrm>
        </p:spPr>
        <p:txBody>
          <a:bodyPr/>
          <a:lstStyle/>
          <a:p>
            <a:r>
              <a:rPr kumimoji="1" lang="en-US" altLang="zh-CN" dirty="0">
                <a:solidFill>
                  <a:srgbClr val="0070C0"/>
                </a:solidFill>
              </a:rPr>
              <a:t>Dynamic</a:t>
            </a:r>
            <a:r>
              <a:rPr kumimoji="1" lang="en-US" altLang="zh-CN" dirty="0"/>
              <a:t> nodes instead of static node array in </a:t>
            </a:r>
            <a:r>
              <a:rPr kumimoji="1" lang="en-US" altLang="zh-CN" dirty="0">
                <a:solidFill>
                  <a:srgbClr val="0070C0"/>
                </a:solidFill>
              </a:rPr>
              <a:t>Method 1</a:t>
            </a:r>
          </a:p>
          <a:p>
            <a:r>
              <a:rPr kumimoji="1" lang="en-US" altLang="zh-CN" dirty="0"/>
              <a:t>Every node has dynamic size</a:t>
            </a:r>
          </a:p>
          <a:p>
            <a:pPr lvl="1"/>
            <a:r>
              <a:rPr lang="en-US" altLang="zh-CN" dirty="0"/>
              <a:t>Each node store </a:t>
            </a:r>
            <a:r>
              <a:rPr lang="en-US" altLang="zh-CN" dirty="0">
                <a:solidFill>
                  <a:srgbClr val="0070C0"/>
                </a:solidFill>
              </a:rPr>
              <a:t>a list of children</a:t>
            </a:r>
            <a:r>
              <a:rPr lang="en-US" altLang="zh-CN" dirty="0"/>
              <a:t>, as well as the number of children</a:t>
            </a:r>
          </a:p>
          <a:p>
            <a:pPr lvl="1"/>
            <a:r>
              <a:rPr kumimoji="1" lang="en-US" altLang="zh-CN" dirty="0"/>
              <a:t>If the number of children changes, reallocation of spaces for the node might be needed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101DFF0-E2C7-496C-8F8B-AD441E343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864" y="3861048"/>
            <a:ext cx="6097600" cy="205514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9478013-F63F-4A58-AD8F-2E77B75EDA26}"/>
              </a:ext>
            </a:extLst>
          </p:cNvPr>
          <p:cNvSpPr txBox="1"/>
          <p:nvPr/>
        </p:nvSpPr>
        <p:spPr>
          <a:xfrm>
            <a:off x="6192472" y="3847937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Trees</a:t>
            </a:r>
            <a:endParaRPr lang="zh-CN" alt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280BE62-84DC-44C9-BBA6-8009DC24DFAD}"/>
              </a:ext>
            </a:extLst>
          </p:cNvPr>
          <p:cNvSpPr txBox="1"/>
          <p:nvPr/>
        </p:nvSpPr>
        <p:spPr>
          <a:xfrm>
            <a:off x="9901576" y="3763895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Structure</a:t>
            </a:r>
            <a:endParaRPr lang="zh-CN" altLang="en-US" sz="24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115193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Method 4: Dynamic “First-child, Next-sibling”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4784"/>
            <a:ext cx="10515600" cy="2189845"/>
          </a:xfrm>
        </p:spPr>
        <p:txBody>
          <a:bodyPr/>
          <a:lstStyle/>
          <a:p>
            <a:r>
              <a:rPr kumimoji="1" lang="en-US" altLang="zh-CN" dirty="0"/>
              <a:t>A Linked </a:t>
            </a:r>
            <a:r>
              <a:rPr lang="en-US" altLang="zh-CN" dirty="0"/>
              <a:t>structure of </a:t>
            </a:r>
            <a:r>
              <a:rPr lang="en-US" altLang="zh-CN" dirty="0">
                <a:solidFill>
                  <a:srgbClr val="0070C0"/>
                </a:solidFill>
              </a:rPr>
              <a:t>the corresponding binary tree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r>
              <a:rPr kumimoji="1" lang="en-US" altLang="zh-CN" dirty="0"/>
              <a:t>Dynamic nodes, each of which has </a:t>
            </a:r>
            <a:r>
              <a:rPr kumimoji="1" lang="en-US" altLang="zh-CN" dirty="0">
                <a:solidFill>
                  <a:srgbClr val="0070C0"/>
                </a:solidFill>
              </a:rPr>
              <a:t>2</a:t>
            </a:r>
            <a:r>
              <a:rPr kumimoji="1" lang="en-US" altLang="zh-CN" dirty="0"/>
              <a:t> children</a:t>
            </a:r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The left child </a:t>
            </a:r>
            <a:r>
              <a:rPr kumimoji="1" lang="en-US" altLang="zh-CN" dirty="0"/>
              <a:t>represents the first child of a node</a:t>
            </a:r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The right child </a:t>
            </a:r>
            <a:r>
              <a:rPr lang="en-US" altLang="zh-CN" dirty="0"/>
              <a:t>represents</a:t>
            </a:r>
            <a:r>
              <a:rPr kumimoji="1" lang="en-US" altLang="zh-CN" dirty="0"/>
              <a:t> the next sibling</a:t>
            </a:r>
          </a:p>
          <a:p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68" name="Line 7">
            <a:extLst>
              <a:ext uri="{FF2B5EF4-FFF2-40B4-BE49-F238E27FC236}">
                <a16:creationId xmlns:a16="http://schemas.microsoft.com/office/drawing/2014/main" id="{BD29A219-46DA-4F0C-B6CB-2F1B47ACA9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59425" y="4838577"/>
            <a:ext cx="1655762" cy="396875"/>
          </a:xfrm>
          <a:prstGeom prst="line">
            <a:avLst/>
          </a:prstGeom>
          <a:noFill/>
          <a:ln w="50800">
            <a:solidFill>
              <a:srgbClr val="009999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Arial Unicode MS" panose="020B0604020202020204" pitchFamily="34" charset="-122"/>
            </a:endParaRPr>
          </a:p>
        </p:txBody>
      </p:sp>
      <p:grpSp>
        <p:nvGrpSpPr>
          <p:cNvPr id="69" name="Group 13">
            <a:extLst>
              <a:ext uri="{FF2B5EF4-FFF2-40B4-BE49-F238E27FC236}">
                <a16:creationId xmlns:a16="http://schemas.microsoft.com/office/drawing/2014/main" id="{0E69777E-666F-43E3-B46F-269546354155}"/>
              </a:ext>
            </a:extLst>
          </p:cNvPr>
          <p:cNvGrpSpPr>
            <a:grpSpLocks/>
          </p:cNvGrpSpPr>
          <p:nvPr/>
        </p:nvGrpSpPr>
        <p:grpSpPr bwMode="auto">
          <a:xfrm>
            <a:off x="1669296" y="3780750"/>
            <a:ext cx="1800225" cy="2239030"/>
            <a:chOff x="521" y="1139"/>
            <a:chExt cx="1134" cy="1532"/>
          </a:xfrm>
        </p:grpSpPr>
        <p:sp>
          <p:nvSpPr>
            <p:cNvPr id="70" name="Rectangle 14">
              <a:extLst>
                <a:ext uri="{FF2B5EF4-FFF2-40B4-BE49-F238E27FC236}">
                  <a16:creationId xmlns:a16="http://schemas.microsoft.com/office/drawing/2014/main" id="{86EF331F-5170-40B8-8C5B-53B96DC802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7" y="1139"/>
              <a:ext cx="235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2400">
                  <a:solidFill>
                    <a:srgbClr val="000000"/>
                  </a:solidFill>
                  <a:latin typeface="Lucida Fax" pitchFamily="18" charset="0"/>
                </a:rPr>
                <a:t>A</a:t>
              </a:r>
              <a:endParaRPr lang="en-US" altLang="zh-CN" sz="2400">
                <a:solidFill>
                  <a:srgbClr val="000000"/>
                </a:solidFill>
                <a:latin typeface="Lucida Fax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71" name="Oval 15">
              <a:extLst>
                <a:ext uri="{FF2B5EF4-FFF2-40B4-BE49-F238E27FC236}">
                  <a16:creationId xmlns:a16="http://schemas.microsoft.com/office/drawing/2014/main" id="{05FD7A9A-4C4B-4D69-909D-E26FC7603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0" y="1383"/>
              <a:ext cx="247" cy="253"/>
            </a:xfrm>
            <a:prstGeom prst="ellipse">
              <a:avLst/>
            </a:prstGeom>
            <a:solidFill>
              <a:srgbClr val="FFFFFF"/>
            </a:solidFill>
            <a:ln w="381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72" name="Rectangle 16">
              <a:extLst>
                <a:ext uri="{FF2B5EF4-FFF2-40B4-BE49-F238E27FC236}">
                  <a16:creationId xmlns:a16="http://schemas.microsoft.com/office/drawing/2014/main" id="{9918E832-0782-4BED-ABE5-DB52E688B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1661"/>
              <a:ext cx="181" cy="26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2400">
                  <a:solidFill>
                    <a:srgbClr val="000000"/>
                  </a:solidFill>
                  <a:latin typeface="Lucida Fax" pitchFamily="18" charset="0"/>
                </a:rPr>
                <a:t>B</a:t>
              </a:r>
              <a:endParaRPr lang="en-US" altLang="zh-CN" sz="2400">
                <a:solidFill>
                  <a:srgbClr val="000000"/>
                </a:solidFill>
                <a:latin typeface="Lucida Fax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73" name="Line 17">
              <a:extLst>
                <a:ext uri="{FF2B5EF4-FFF2-40B4-BE49-F238E27FC236}">
                  <a16:creationId xmlns:a16="http://schemas.microsoft.com/office/drawing/2014/main" id="{E7D933BF-59F3-4DFF-A16F-B186AF3036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7" y="1635"/>
              <a:ext cx="209" cy="24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74" name="Oval 18">
              <a:extLst>
                <a:ext uri="{FF2B5EF4-FFF2-40B4-BE49-F238E27FC236}">
                  <a16:creationId xmlns:a16="http://schemas.microsoft.com/office/drawing/2014/main" id="{C429AFBA-180A-40C2-B8BB-7B80D7EB4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9" y="1876"/>
              <a:ext cx="245" cy="245"/>
            </a:xfrm>
            <a:prstGeom prst="ellipse">
              <a:avLst/>
            </a:prstGeom>
            <a:solidFill>
              <a:srgbClr val="FFFFFF"/>
            </a:solidFill>
            <a:ln w="381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zh-CN" altLang="en-US" sz="1800">
                  <a:solidFill>
                    <a:srgbClr val="000000"/>
                  </a:solidFill>
                  <a:latin typeface="Lucida Fax" pitchFamily="18" charset="0"/>
                  <a:ea typeface="Arial Unicode MS" panose="020B0604020202020204" pitchFamily="34" charset="-122"/>
                </a:rPr>
                <a:t> </a:t>
              </a:r>
            </a:p>
          </p:txBody>
        </p:sp>
        <p:sp>
          <p:nvSpPr>
            <p:cNvPr id="75" name="Rectangle 19">
              <a:extLst>
                <a:ext uri="{FF2B5EF4-FFF2-40B4-BE49-F238E27FC236}">
                  <a16:creationId xmlns:a16="http://schemas.microsoft.com/office/drawing/2014/main" id="{7CA3B824-1141-4865-B25C-E09807F9D8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1661"/>
              <a:ext cx="272" cy="26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2400">
                  <a:solidFill>
                    <a:srgbClr val="000000"/>
                  </a:solidFill>
                  <a:latin typeface="Lucida Fax" pitchFamily="18" charset="0"/>
                </a:rPr>
                <a:t>C</a:t>
              </a:r>
              <a:endParaRPr lang="en-US" altLang="zh-CN" sz="2400">
                <a:solidFill>
                  <a:srgbClr val="000000"/>
                </a:solidFill>
                <a:latin typeface="Lucida Fax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76" name="Line 20">
              <a:extLst>
                <a:ext uri="{FF2B5EF4-FFF2-40B4-BE49-F238E27FC236}">
                  <a16:creationId xmlns:a16="http://schemas.microsoft.com/office/drawing/2014/main" id="{95BDA056-12CB-4E79-98A8-7FFE5C7834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7" y="1641"/>
              <a:ext cx="216" cy="24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77" name="Line 21">
              <a:extLst>
                <a:ext uri="{FF2B5EF4-FFF2-40B4-BE49-F238E27FC236}">
                  <a16:creationId xmlns:a16="http://schemas.microsoft.com/office/drawing/2014/main" id="{E034BCD4-06ED-4BD3-B355-6DCBE2C259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7" y="2124"/>
              <a:ext cx="0" cy="3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78" name="Rectangle 22">
              <a:extLst>
                <a:ext uri="{FF2B5EF4-FFF2-40B4-BE49-F238E27FC236}">
                  <a16:creationId xmlns:a16="http://schemas.microsoft.com/office/drawing/2014/main" id="{5CEA0819-D228-462D-8BC4-33CB81C3D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8" y="2426"/>
              <a:ext cx="216" cy="18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2400" dirty="0">
                  <a:solidFill>
                    <a:srgbClr val="000000"/>
                  </a:solidFill>
                  <a:latin typeface="Lucida Fax" pitchFamily="18" charset="0"/>
                </a:rPr>
                <a:t>K</a:t>
              </a:r>
            </a:p>
            <a:p>
              <a:pPr algn="just"/>
              <a:endParaRPr lang="zh-CN" altLang="en-US" sz="1800" dirty="0">
                <a:solidFill>
                  <a:srgbClr val="000000"/>
                </a:solidFill>
                <a:latin typeface="Lucida Fax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79" name="Oval 23">
              <a:extLst>
                <a:ext uri="{FF2B5EF4-FFF2-40B4-BE49-F238E27FC236}">
                  <a16:creationId xmlns:a16="http://schemas.microsoft.com/office/drawing/2014/main" id="{D8B36486-26CD-4B68-8562-15D0C505C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5" y="2426"/>
              <a:ext cx="245" cy="245"/>
            </a:xfrm>
            <a:prstGeom prst="ellipse">
              <a:avLst/>
            </a:prstGeom>
            <a:solidFill>
              <a:srgbClr val="FFFFFF"/>
            </a:solidFill>
            <a:ln w="381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80" name="Oval 24">
              <a:extLst>
                <a:ext uri="{FF2B5EF4-FFF2-40B4-BE49-F238E27FC236}">
                  <a16:creationId xmlns:a16="http://schemas.microsoft.com/office/drawing/2014/main" id="{E51E67D1-B272-41C1-9A4F-8A65C0BB4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" y="1882"/>
              <a:ext cx="245" cy="245"/>
            </a:xfrm>
            <a:prstGeom prst="ellipse">
              <a:avLst/>
            </a:prstGeom>
            <a:solidFill>
              <a:srgbClr val="FFFFFF"/>
            </a:solidFill>
            <a:ln w="381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itchFamily="18" charset="0"/>
                <a:ea typeface="Arial Unicode MS" panose="020B0604020202020204" pitchFamily="34" charset="-122"/>
              </a:endParaRPr>
            </a:p>
          </p:txBody>
        </p:sp>
      </p:grpSp>
      <p:grpSp>
        <p:nvGrpSpPr>
          <p:cNvPr id="81" name="Group 25">
            <a:extLst>
              <a:ext uri="{FF2B5EF4-FFF2-40B4-BE49-F238E27FC236}">
                <a16:creationId xmlns:a16="http://schemas.microsoft.com/office/drawing/2014/main" id="{52586283-D806-4081-925C-437A0E0DFBC2}"/>
              </a:ext>
            </a:extLst>
          </p:cNvPr>
          <p:cNvGrpSpPr>
            <a:grpSpLocks/>
          </p:cNvGrpSpPr>
          <p:nvPr/>
        </p:nvGrpSpPr>
        <p:grpSpPr bwMode="auto">
          <a:xfrm>
            <a:off x="3616325" y="3830514"/>
            <a:ext cx="2039937" cy="2262814"/>
            <a:chOff x="1973" y="1117"/>
            <a:chExt cx="1285" cy="1548"/>
          </a:xfrm>
        </p:grpSpPr>
        <p:sp>
          <p:nvSpPr>
            <p:cNvPr id="82" name="Rectangle 26">
              <a:extLst>
                <a:ext uri="{FF2B5EF4-FFF2-40B4-BE49-F238E27FC236}">
                  <a16:creationId xmlns:a16="http://schemas.microsoft.com/office/drawing/2014/main" id="{5E49A134-BE52-47A4-8083-BF0445C90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9" y="2050"/>
              <a:ext cx="563" cy="48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2400">
                  <a:solidFill>
                    <a:srgbClr val="000000"/>
                  </a:solidFill>
                  <a:latin typeface="Lucida Fax" pitchFamily="18" charset="0"/>
                </a:rPr>
                <a:t>F</a:t>
              </a:r>
              <a:endParaRPr lang="en-US" altLang="zh-CN" sz="2400">
                <a:solidFill>
                  <a:srgbClr val="000000"/>
                </a:solidFill>
                <a:latin typeface="Lucida Fax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83" name="Oval 27">
              <a:extLst>
                <a:ext uri="{FF2B5EF4-FFF2-40B4-BE49-F238E27FC236}">
                  <a16:creationId xmlns:a16="http://schemas.microsoft.com/office/drawing/2014/main" id="{0054B65A-1BFE-4EEA-9230-945EC0E0B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8" y="1882"/>
              <a:ext cx="245" cy="245"/>
            </a:xfrm>
            <a:prstGeom prst="ellipse">
              <a:avLst/>
            </a:prstGeom>
            <a:solidFill>
              <a:srgbClr val="FFFFFF"/>
            </a:solidFill>
            <a:ln w="381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84" name="Rectangle 28">
              <a:extLst>
                <a:ext uri="{FF2B5EF4-FFF2-40B4-BE49-F238E27FC236}">
                  <a16:creationId xmlns:a16="http://schemas.microsoft.com/office/drawing/2014/main" id="{65970EF8-2BAD-4C8C-869D-7604D16A9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1" y="1117"/>
              <a:ext cx="298" cy="18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2400">
                  <a:solidFill>
                    <a:srgbClr val="000000"/>
                  </a:solidFill>
                  <a:latin typeface="Lucida Fax" pitchFamily="18" charset="0"/>
                </a:rPr>
                <a:t>D</a:t>
              </a:r>
              <a:endParaRPr lang="en-US" altLang="zh-CN" sz="2400">
                <a:solidFill>
                  <a:srgbClr val="000000"/>
                </a:solidFill>
                <a:latin typeface="Lucida Fax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85" name="Oval 29">
              <a:extLst>
                <a:ext uri="{FF2B5EF4-FFF2-40B4-BE49-F238E27FC236}">
                  <a16:creationId xmlns:a16="http://schemas.microsoft.com/office/drawing/2014/main" id="{C4F3C7B5-458B-46B8-82C0-CE8E91114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2" y="1383"/>
              <a:ext cx="245" cy="245"/>
            </a:xfrm>
            <a:prstGeom prst="ellipse">
              <a:avLst/>
            </a:prstGeom>
            <a:solidFill>
              <a:srgbClr val="FFFFFF"/>
            </a:solidFill>
            <a:ln w="381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86" name="Rectangle 30">
              <a:extLst>
                <a:ext uri="{FF2B5EF4-FFF2-40B4-BE49-F238E27FC236}">
                  <a16:creationId xmlns:a16="http://schemas.microsoft.com/office/drawing/2014/main" id="{041469B3-EA60-4569-955C-1B63BBD8D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1661"/>
              <a:ext cx="227" cy="27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2400" dirty="0">
                  <a:solidFill>
                    <a:srgbClr val="000000"/>
                  </a:solidFill>
                  <a:latin typeface="Lucida Fax" pitchFamily="18" charset="0"/>
                </a:rPr>
                <a:t>E</a:t>
              </a:r>
              <a:endParaRPr lang="en-US" altLang="zh-CN" sz="2400" dirty="0">
                <a:solidFill>
                  <a:srgbClr val="000000"/>
                </a:solidFill>
                <a:latin typeface="Lucida Fax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87" name="Oval 31">
              <a:extLst>
                <a:ext uri="{FF2B5EF4-FFF2-40B4-BE49-F238E27FC236}">
                  <a16:creationId xmlns:a16="http://schemas.microsoft.com/office/drawing/2014/main" id="{882A2E51-D0EE-48BB-A9A4-BABDA6E49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0" y="1882"/>
              <a:ext cx="245" cy="245"/>
            </a:xfrm>
            <a:prstGeom prst="ellipse">
              <a:avLst/>
            </a:prstGeom>
            <a:solidFill>
              <a:srgbClr val="FFFFFF"/>
            </a:solidFill>
            <a:ln w="381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88" name="Line 32">
              <a:extLst>
                <a:ext uri="{FF2B5EF4-FFF2-40B4-BE49-F238E27FC236}">
                  <a16:creationId xmlns:a16="http://schemas.microsoft.com/office/drawing/2014/main" id="{C1E2655C-68B4-4A9E-84CF-7C26CC4BAF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64" y="1632"/>
              <a:ext cx="209" cy="25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89" name="Line 33">
              <a:extLst>
                <a:ext uri="{FF2B5EF4-FFF2-40B4-BE49-F238E27FC236}">
                  <a16:creationId xmlns:a16="http://schemas.microsoft.com/office/drawing/2014/main" id="{E365BE92-5246-40CC-ACDC-41FFD27E4D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7" y="1619"/>
              <a:ext cx="0" cy="25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90" name="Rectangle 34">
              <a:extLst>
                <a:ext uri="{FF2B5EF4-FFF2-40B4-BE49-F238E27FC236}">
                  <a16:creationId xmlns:a16="http://schemas.microsoft.com/office/drawing/2014/main" id="{DB305941-FEF2-420F-9948-470876CC1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0" y="1655"/>
              <a:ext cx="258" cy="32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2400" dirty="0">
                  <a:solidFill>
                    <a:srgbClr val="000000"/>
                  </a:solidFill>
                  <a:latin typeface="Lucida Fax" pitchFamily="18" charset="0"/>
                </a:rPr>
                <a:t>G</a:t>
              </a:r>
              <a:endParaRPr lang="en-US" altLang="zh-CN" sz="2400" dirty="0">
                <a:solidFill>
                  <a:srgbClr val="000000"/>
                </a:solidFill>
                <a:latin typeface="Lucida Fax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91" name="Line 35">
              <a:extLst>
                <a:ext uri="{FF2B5EF4-FFF2-40B4-BE49-F238E27FC236}">
                  <a16:creationId xmlns:a16="http://schemas.microsoft.com/office/drawing/2014/main" id="{F6203BDE-5553-4266-9FBB-E94708123A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5" y="1613"/>
              <a:ext cx="216" cy="25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92" name="Oval 36">
              <a:extLst>
                <a:ext uri="{FF2B5EF4-FFF2-40B4-BE49-F238E27FC236}">
                  <a16:creationId xmlns:a16="http://schemas.microsoft.com/office/drawing/2014/main" id="{71531B98-EF4F-4A59-B406-89F189B7C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1" y="1866"/>
              <a:ext cx="245" cy="245"/>
            </a:xfrm>
            <a:prstGeom prst="ellipse">
              <a:avLst/>
            </a:prstGeom>
            <a:solidFill>
              <a:srgbClr val="FFFFFF"/>
            </a:solidFill>
            <a:ln w="381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93" name="Line 37">
              <a:extLst>
                <a:ext uri="{FF2B5EF4-FFF2-40B4-BE49-F238E27FC236}">
                  <a16:creationId xmlns:a16="http://schemas.microsoft.com/office/drawing/2014/main" id="{73971C21-0C7A-4BA2-BD58-C5F57FB006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5" y="2138"/>
              <a:ext cx="0" cy="25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94" name="Oval 38">
              <a:extLst>
                <a:ext uri="{FF2B5EF4-FFF2-40B4-BE49-F238E27FC236}">
                  <a16:creationId xmlns:a16="http://schemas.microsoft.com/office/drawing/2014/main" id="{BD6EF6FF-9A7C-468B-A7F4-A91E916E2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0" y="2381"/>
              <a:ext cx="245" cy="245"/>
            </a:xfrm>
            <a:prstGeom prst="ellipse">
              <a:avLst/>
            </a:prstGeom>
            <a:solidFill>
              <a:srgbClr val="FFFFFF"/>
            </a:solidFill>
            <a:ln w="381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95" name="Line 39">
              <a:extLst>
                <a:ext uri="{FF2B5EF4-FFF2-40B4-BE49-F238E27FC236}">
                  <a16:creationId xmlns:a16="http://schemas.microsoft.com/office/drawing/2014/main" id="{098BF83F-2D15-4578-A713-3B092B3DCA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6" y="2128"/>
              <a:ext cx="0" cy="25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96" name="Oval 40">
              <a:extLst>
                <a:ext uri="{FF2B5EF4-FFF2-40B4-BE49-F238E27FC236}">
                  <a16:creationId xmlns:a16="http://schemas.microsoft.com/office/drawing/2014/main" id="{1A4CF60B-B2EF-419B-A1F4-7804A699D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7" y="2381"/>
              <a:ext cx="245" cy="245"/>
            </a:xfrm>
            <a:prstGeom prst="ellipse">
              <a:avLst/>
            </a:prstGeom>
            <a:solidFill>
              <a:srgbClr val="FFFFFF"/>
            </a:solidFill>
            <a:ln w="381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97" name="Rectangle 41">
              <a:extLst>
                <a:ext uri="{FF2B5EF4-FFF2-40B4-BE49-F238E27FC236}">
                  <a16:creationId xmlns:a16="http://schemas.microsoft.com/office/drawing/2014/main" id="{B293891F-32A2-4531-A88A-5E1A029E5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4" y="2350"/>
              <a:ext cx="273" cy="30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2400" dirty="0">
                  <a:solidFill>
                    <a:srgbClr val="000000"/>
                  </a:solidFill>
                  <a:latin typeface="Lucida Fax" pitchFamily="18" charset="0"/>
                </a:rPr>
                <a:t>H</a:t>
              </a:r>
              <a:endParaRPr lang="en-US" altLang="zh-CN" sz="2400" dirty="0">
                <a:solidFill>
                  <a:srgbClr val="000000"/>
                </a:solidFill>
                <a:latin typeface="Lucida Fax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98" name="Rectangle 42">
              <a:extLst>
                <a:ext uri="{FF2B5EF4-FFF2-40B4-BE49-F238E27FC236}">
                  <a16:creationId xmlns:a16="http://schemas.microsoft.com/office/drawing/2014/main" id="{BE87A6F1-519B-44B7-B6B5-C3C27A3E5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5" y="2359"/>
              <a:ext cx="272" cy="30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2400" dirty="0">
                  <a:solidFill>
                    <a:srgbClr val="000000"/>
                  </a:solidFill>
                  <a:latin typeface="Lucida Fax" pitchFamily="18" charset="0"/>
                </a:rPr>
                <a:t>J</a:t>
              </a:r>
              <a:endParaRPr lang="en-US" altLang="zh-CN" sz="2400" dirty="0">
                <a:solidFill>
                  <a:srgbClr val="000000"/>
                </a:solidFill>
                <a:latin typeface="Lucida Fax" pitchFamily="18" charset="0"/>
                <a:ea typeface="Arial Unicode MS" panose="020B0604020202020204" pitchFamily="34" charset="-122"/>
              </a:endParaRPr>
            </a:p>
          </p:txBody>
        </p:sp>
      </p:grpSp>
      <p:sp>
        <p:nvSpPr>
          <p:cNvPr id="99" name="Oval 44">
            <a:extLst>
              <a:ext uri="{FF2B5EF4-FFF2-40B4-BE49-F238E27FC236}">
                <a16:creationId xmlns:a16="http://schemas.microsoft.com/office/drawing/2014/main" id="{BDE0291E-16EE-4FF3-8967-CF01EC24A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9612" y="5906964"/>
            <a:ext cx="280988" cy="269875"/>
          </a:xfrm>
          <a:prstGeom prst="ellipse">
            <a:avLst/>
          </a:prstGeom>
          <a:noFill/>
          <a:ln w="381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Arial Unicode MS" panose="020B0604020202020204" pitchFamily="34" charset="-122"/>
            </a:endParaRPr>
          </a:p>
        </p:txBody>
      </p:sp>
      <p:sp>
        <p:nvSpPr>
          <p:cNvPr id="100" name="Rectangle 45">
            <a:extLst>
              <a:ext uri="{FF2B5EF4-FFF2-40B4-BE49-F238E27FC236}">
                <a16:creationId xmlns:a16="http://schemas.microsoft.com/office/drawing/2014/main" id="{ABE778A4-FBB5-4384-9F6E-B730CF9B0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5062414"/>
            <a:ext cx="508000" cy="4222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2400">
                <a:solidFill>
                  <a:srgbClr val="000000"/>
                </a:solidFill>
                <a:latin typeface="Lucida Fax" pitchFamily="18" charset="0"/>
              </a:rPr>
              <a:t>F</a:t>
            </a:r>
            <a:endParaRPr lang="en-US" altLang="zh-CN" sz="2400">
              <a:solidFill>
                <a:srgbClr val="000000"/>
              </a:solidFill>
              <a:latin typeface="Lucida Fax" pitchFamily="18" charset="0"/>
              <a:ea typeface="Arial Unicode MS" panose="020B0604020202020204" pitchFamily="34" charset="-122"/>
            </a:endParaRPr>
          </a:p>
        </p:txBody>
      </p:sp>
      <p:sp>
        <p:nvSpPr>
          <p:cNvPr id="101" name="Oval 46">
            <a:extLst>
              <a:ext uri="{FF2B5EF4-FFF2-40B4-BE49-F238E27FC236}">
                <a16:creationId xmlns:a16="http://schemas.microsoft.com/office/drawing/2014/main" id="{3A2DFBE0-91FE-4ED0-93B7-EEEB2E38A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5151314"/>
            <a:ext cx="282575" cy="269875"/>
          </a:xfrm>
          <a:prstGeom prst="ellipse">
            <a:avLst/>
          </a:prstGeom>
          <a:noFill/>
          <a:ln w="381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Arial Unicode MS" panose="020B0604020202020204" pitchFamily="34" charset="-122"/>
            </a:endParaRPr>
          </a:p>
        </p:txBody>
      </p:sp>
      <p:sp>
        <p:nvSpPr>
          <p:cNvPr id="102" name="Rectangle 47">
            <a:extLst>
              <a:ext uri="{FF2B5EF4-FFF2-40B4-BE49-F238E27FC236}">
                <a16:creationId xmlns:a16="http://schemas.microsoft.com/office/drawing/2014/main" id="{C93DECEB-0114-4C5C-83B5-6DD855021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000" y="5070352"/>
            <a:ext cx="508000" cy="4206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2400">
                <a:solidFill>
                  <a:srgbClr val="000000"/>
                </a:solidFill>
                <a:latin typeface="Lucida Fax" pitchFamily="18" charset="0"/>
              </a:rPr>
              <a:t>H</a:t>
            </a:r>
            <a:endParaRPr lang="en-US" altLang="zh-CN" sz="2400">
              <a:solidFill>
                <a:srgbClr val="000000"/>
              </a:solidFill>
              <a:latin typeface="Lucida Fax" pitchFamily="18" charset="0"/>
              <a:ea typeface="Arial Unicode MS" panose="020B0604020202020204" pitchFamily="34" charset="-122"/>
            </a:endParaRPr>
          </a:p>
        </p:txBody>
      </p:sp>
      <p:sp>
        <p:nvSpPr>
          <p:cNvPr id="103" name="Oval 48">
            <a:extLst>
              <a:ext uri="{FF2B5EF4-FFF2-40B4-BE49-F238E27FC236}">
                <a16:creationId xmlns:a16="http://schemas.microsoft.com/office/drawing/2014/main" id="{44A57572-1D96-479F-9970-49846A01C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625" y="5164014"/>
            <a:ext cx="282575" cy="269875"/>
          </a:xfrm>
          <a:prstGeom prst="ellipse">
            <a:avLst/>
          </a:prstGeom>
          <a:noFill/>
          <a:ln w="381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Arial Unicode MS" panose="020B0604020202020204" pitchFamily="34" charset="-122"/>
            </a:endParaRPr>
          </a:p>
        </p:txBody>
      </p:sp>
      <p:sp>
        <p:nvSpPr>
          <p:cNvPr id="104" name="Rectangle 49">
            <a:extLst>
              <a:ext uri="{FF2B5EF4-FFF2-40B4-BE49-F238E27FC236}">
                <a16:creationId xmlns:a16="http://schemas.microsoft.com/office/drawing/2014/main" id="{5AB354FE-5B7C-4A67-8ABC-D50D46750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5925" y="3830514"/>
            <a:ext cx="508000" cy="4222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2400">
                <a:solidFill>
                  <a:srgbClr val="000000"/>
                </a:solidFill>
                <a:latin typeface="Lucida Fax" pitchFamily="18" charset="0"/>
              </a:rPr>
              <a:t>D</a:t>
            </a:r>
            <a:endParaRPr lang="en-US" altLang="zh-CN" sz="2400">
              <a:solidFill>
                <a:srgbClr val="000000"/>
              </a:solidFill>
              <a:latin typeface="Lucida Fax" pitchFamily="18" charset="0"/>
              <a:ea typeface="Arial Unicode MS" panose="020B0604020202020204" pitchFamily="34" charset="-122"/>
            </a:endParaRPr>
          </a:p>
        </p:txBody>
      </p:sp>
      <p:sp>
        <p:nvSpPr>
          <p:cNvPr id="105" name="Rectangle 50">
            <a:extLst>
              <a:ext uri="{FF2B5EF4-FFF2-40B4-BE49-F238E27FC236}">
                <a16:creationId xmlns:a16="http://schemas.microsoft.com/office/drawing/2014/main" id="{A7507534-D277-4A57-8EEA-3B4FE3F95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8225" y="4444877"/>
            <a:ext cx="600075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2400">
                <a:solidFill>
                  <a:srgbClr val="000000"/>
                </a:solidFill>
                <a:latin typeface="Lucida Fax" pitchFamily="18" charset="0"/>
              </a:rPr>
              <a:t>C</a:t>
            </a:r>
            <a:endParaRPr lang="en-US" altLang="zh-CN" sz="2400">
              <a:solidFill>
                <a:srgbClr val="000000"/>
              </a:solidFill>
              <a:latin typeface="Lucida Fax" pitchFamily="18" charset="0"/>
              <a:ea typeface="Arial Unicode MS" panose="020B0604020202020204" pitchFamily="34" charset="-122"/>
            </a:endParaRPr>
          </a:p>
        </p:txBody>
      </p:sp>
      <p:sp>
        <p:nvSpPr>
          <p:cNvPr id="106" name="Oval 51">
            <a:extLst>
              <a:ext uri="{FF2B5EF4-FFF2-40B4-BE49-F238E27FC236}">
                <a16:creationId xmlns:a16="http://schemas.microsoft.com/office/drawing/2014/main" id="{941381A5-1276-4299-A70E-FA69D2807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750" y="4544889"/>
            <a:ext cx="280987" cy="269875"/>
          </a:xfrm>
          <a:prstGeom prst="ellipse">
            <a:avLst/>
          </a:prstGeom>
          <a:noFill/>
          <a:ln w="381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Arial Unicode MS" panose="020B0604020202020204" pitchFamily="34" charset="-122"/>
            </a:endParaRPr>
          </a:p>
        </p:txBody>
      </p:sp>
      <p:sp>
        <p:nvSpPr>
          <p:cNvPr id="107" name="Rectangle 52">
            <a:extLst>
              <a:ext uri="{FF2B5EF4-FFF2-40B4-BE49-F238E27FC236}">
                <a16:creationId xmlns:a16="http://schemas.microsoft.com/office/drawing/2014/main" id="{B55FC988-AE29-43C1-88DE-4CBD79200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4550" y="3212976"/>
            <a:ext cx="504825" cy="4603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2400" dirty="0">
                <a:solidFill>
                  <a:srgbClr val="000000"/>
                </a:solidFill>
                <a:latin typeface="Lucida Fax" pitchFamily="18" charset="0"/>
              </a:rPr>
              <a:t>A</a:t>
            </a:r>
            <a:endParaRPr lang="en-US" altLang="zh-CN" sz="2400" dirty="0">
              <a:solidFill>
                <a:srgbClr val="000000"/>
              </a:solidFill>
              <a:latin typeface="Lucida Fax" pitchFamily="18" charset="0"/>
              <a:ea typeface="Arial Unicode MS" panose="020B0604020202020204" pitchFamily="34" charset="-122"/>
            </a:endParaRPr>
          </a:p>
        </p:txBody>
      </p:sp>
      <p:sp>
        <p:nvSpPr>
          <p:cNvPr id="108" name="Oval 53">
            <a:extLst>
              <a:ext uri="{FF2B5EF4-FFF2-40B4-BE49-F238E27FC236}">
                <a16:creationId xmlns:a16="http://schemas.microsoft.com/office/drawing/2014/main" id="{5CB484F1-D87A-4683-997B-E6D52AF98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5625" y="3452689"/>
            <a:ext cx="280987" cy="269875"/>
          </a:xfrm>
          <a:prstGeom prst="ellipse">
            <a:avLst/>
          </a:prstGeom>
          <a:noFill/>
          <a:ln w="381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Arial Unicode MS" panose="020B0604020202020204" pitchFamily="34" charset="-122"/>
            </a:endParaRPr>
          </a:p>
        </p:txBody>
      </p:sp>
      <p:sp>
        <p:nvSpPr>
          <p:cNvPr id="109" name="Rectangle 54">
            <a:extLst>
              <a:ext uri="{FF2B5EF4-FFF2-40B4-BE49-F238E27FC236}">
                <a16:creationId xmlns:a16="http://schemas.microsoft.com/office/drawing/2014/main" id="{916C0C8F-0F08-4EC3-AC18-E4C5B2F30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2312" y="3830514"/>
            <a:ext cx="508000" cy="4222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2400">
                <a:solidFill>
                  <a:srgbClr val="000000"/>
                </a:solidFill>
                <a:latin typeface="Lucida Fax" pitchFamily="18" charset="0"/>
              </a:rPr>
              <a:t>B</a:t>
            </a:r>
            <a:endParaRPr lang="en-US" altLang="zh-CN" sz="2400">
              <a:solidFill>
                <a:srgbClr val="000000"/>
              </a:solidFill>
              <a:latin typeface="Lucida Fax" pitchFamily="18" charset="0"/>
              <a:ea typeface="Arial Unicode MS" panose="020B0604020202020204" pitchFamily="34" charset="-122"/>
            </a:endParaRPr>
          </a:p>
        </p:txBody>
      </p:sp>
      <p:sp>
        <p:nvSpPr>
          <p:cNvPr id="110" name="Oval 55">
            <a:extLst>
              <a:ext uri="{FF2B5EF4-FFF2-40B4-BE49-F238E27FC236}">
                <a16:creationId xmlns:a16="http://schemas.microsoft.com/office/drawing/2014/main" id="{B8E3A1DB-FC35-4984-BE30-7DF77C619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5" y="3981327"/>
            <a:ext cx="280987" cy="271462"/>
          </a:xfrm>
          <a:prstGeom prst="ellipse">
            <a:avLst/>
          </a:prstGeom>
          <a:noFill/>
          <a:ln w="381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Arial Unicode MS" panose="020B0604020202020204" pitchFamily="34" charset="-122"/>
            </a:endParaRPr>
          </a:p>
        </p:txBody>
      </p:sp>
      <p:sp>
        <p:nvSpPr>
          <p:cNvPr id="111" name="Line 56">
            <a:extLst>
              <a:ext uri="{FF2B5EF4-FFF2-40B4-BE49-F238E27FC236}">
                <a16:creationId xmlns:a16="http://schemas.microsoft.com/office/drawing/2014/main" id="{D565C42A-3914-4C2B-8003-28823423FB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88261" y="3649539"/>
            <a:ext cx="513317" cy="35660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Arial Unicode MS" panose="020B0604020202020204" pitchFamily="34" charset="-122"/>
            </a:endParaRPr>
          </a:p>
        </p:txBody>
      </p:sp>
      <p:sp>
        <p:nvSpPr>
          <p:cNvPr id="112" name="Line 57">
            <a:extLst>
              <a:ext uri="{FF2B5EF4-FFF2-40B4-BE49-F238E27FC236}">
                <a16:creationId xmlns:a16="http://schemas.microsoft.com/office/drawing/2014/main" id="{82DD7CC3-8847-423E-93E3-1840217CC887}"/>
              </a:ext>
            </a:extLst>
          </p:cNvPr>
          <p:cNvSpPr>
            <a:spLocks noChangeShapeType="1"/>
          </p:cNvSpPr>
          <p:nvPr/>
        </p:nvSpPr>
        <p:spPr bwMode="auto">
          <a:xfrm>
            <a:off x="7642225" y="4263902"/>
            <a:ext cx="225425" cy="2587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Arial Unicode MS" panose="020B0604020202020204" pitchFamily="34" charset="-122"/>
            </a:endParaRPr>
          </a:p>
        </p:txBody>
      </p:sp>
      <p:sp>
        <p:nvSpPr>
          <p:cNvPr id="113" name="Line 58">
            <a:extLst>
              <a:ext uri="{FF2B5EF4-FFF2-40B4-BE49-F238E27FC236}">
                <a16:creationId xmlns:a16="http://schemas.microsoft.com/office/drawing/2014/main" id="{80BF0537-6314-441C-8DEB-DAC0DF032B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70800" y="4825877"/>
            <a:ext cx="190832" cy="301954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Arial Unicode MS" panose="020B0604020202020204" pitchFamily="34" charset="-122"/>
            </a:endParaRPr>
          </a:p>
        </p:txBody>
      </p:sp>
      <p:sp>
        <p:nvSpPr>
          <p:cNvPr id="114" name="Rectangle 59">
            <a:extLst>
              <a:ext uri="{FF2B5EF4-FFF2-40B4-BE49-F238E27FC236}">
                <a16:creationId xmlns:a16="http://schemas.microsoft.com/office/drawing/2014/main" id="{C14443DB-4A12-4F14-9038-5B8F7BF27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700" y="5000502"/>
            <a:ext cx="508000" cy="4206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2400">
                <a:solidFill>
                  <a:srgbClr val="000000"/>
                </a:solidFill>
                <a:latin typeface="Lucida Fax" pitchFamily="18" charset="0"/>
              </a:rPr>
              <a:t>K</a:t>
            </a:r>
            <a:endParaRPr lang="en-US" altLang="zh-CN" sz="2400">
              <a:solidFill>
                <a:srgbClr val="000000"/>
              </a:solidFill>
              <a:latin typeface="Lucida Fax" pitchFamily="18" charset="0"/>
              <a:ea typeface="Arial Unicode MS" panose="020B0604020202020204" pitchFamily="34" charset="-122"/>
            </a:endParaRPr>
          </a:p>
        </p:txBody>
      </p:sp>
      <p:sp>
        <p:nvSpPr>
          <p:cNvPr id="115" name="Oval 60">
            <a:extLst>
              <a:ext uri="{FF2B5EF4-FFF2-40B4-BE49-F238E27FC236}">
                <a16:creationId xmlns:a16="http://schemas.microsoft.com/office/drawing/2014/main" id="{1F7A3DAC-D8E6-4835-A66D-5F960626D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7762" y="5108452"/>
            <a:ext cx="280988" cy="269875"/>
          </a:xfrm>
          <a:prstGeom prst="ellipse">
            <a:avLst/>
          </a:prstGeom>
          <a:noFill/>
          <a:ln w="381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Arial Unicode MS" panose="020B0604020202020204" pitchFamily="34" charset="-122"/>
            </a:endParaRPr>
          </a:p>
        </p:txBody>
      </p:sp>
      <p:sp>
        <p:nvSpPr>
          <p:cNvPr id="116" name="Line 61">
            <a:extLst>
              <a:ext uri="{FF2B5EF4-FFF2-40B4-BE49-F238E27FC236}">
                <a16:creationId xmlns:a16="http://schemas.microsoft.com/office/drawing/2014/main" id="{4B4DBE94-0E3A-471A-8854-141E9D97F50E}"/>
              </a:ext>
            </a:extLst>
          </p:cNvPr>
          <p:cNvSpPr>
            <a:spLocks noChangeShapeType="1"/>
          </p:cNvSpPr>
          <p:nvPr/>
        </p:nvSpPr>
        <p:spPr bwMode="auto">
          <a:xfrm>
            <a:off x="8440737" y="3686052"/>
            <a:ext cx="663575" cy="2714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Arial Unicode MS" panose="020B0604020202020204" pitchFamily="34" charset="-122"/>
            </a:endParaRPr>
          </a:p>
        </p:txBody>
      </p:sp>
      <p:sp>
        <p:nvSpPr>
          <p:cNvPr id="117" name="Oval 62">
            <a:extLst>
              <a:ext uri="{FF2B5EF4-FFF2-40B4-BE49-F238E27FC236}">
                <a16:creationId xmlns:a16="http://schemas.microsoft.com/office/drawing/2014/main" id="{D10A8931-6600-46DC-8FBE-6E4FBBE80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6375" y="3913064"/>
            <a:ext cx="282575" cy="269875"/>
          </a:xfrm>
          <a:prstGeom prst="ellipse">
            <a:avLst/>
          </a:prstGeom>
          <a:noFill/>
          <a:ln w="381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Arial Unicode MS" panose="020B0604020202020204" pitchFamily="34" charset="-122"/>
            </a:endParaRPr>
          </a:p>
        </p:txBody>
      </p:sp>
      <p:sp>
        <p:nvSpPr>
          <p:cNvPr id="118" name="Rectangle 63">
            <a:extLst>
              <a:ext uri="{FF2B5EF4-FFF2-40B4-BE49-F238E27FC236}">
                <a16:creationId xmlns:a16="http://schemas.microsoft.com/office/drawing/2014/main" id="{F8B225C4-D198-49B7-8259-FF5701898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5562" y="4406777"/>
            <a:ext cx="508000" cy="4222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2400">
                <a:solidFill>
                  <a:srgbClr val="000000"/>
                </a:solidFill>
                <a:latin typeface="Lucida Fax" pitchFamily="18" charset="0"/>
              </a:rPr>
              <a:t>E</a:t>
            </a:r>
            <a:endParaRPr lang="en-US" altLang="zh-CN" sz="2400">
              <a:solidFill>
                <a:srgbClr val="000000"/>
              </a:solidFill>
              <a:latin typeface="Lucida Fax" pitchFamily="18" charset="0"/>
              <a:ea typeface="Arial Unicode MS" panose="020B0604020202020204" pitchFamily="34" charset="-122"/>
            </a:endParaRPr>
          </a:p>
        </p:txBody>
      </p:sp>
      <p:sp>
        <p:nvSpPr>
          <p:cNvPr id="119" name="Oval 64">
            <a:extLst>
              <a:ext uri="{FF2B5EF4-FFF2-40B4-BE49-F238E27FC236}">
                <a16:creationId xmlns:a16="http://schemas.microsoft.com/office/drawing/2014/main" id="{ADE04650-B785-4A48-8555-ADB6C6052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5537" y="4506789"/>
            <a:ext cx="280988" cy="269875"/>
          </a:xfrm>
          <a:prstGeom prst="ellipse">
            <a:avLst/>
          </a:prstGeom>
          <a:noFill/>
          <a:ln w="381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Arial Unicode MS" panose="020B0604020202020204" pitchFamily="34" charset="-122"/>
            </a:endParaRPr>
          </a:p>
        </p:txBody>
      </p:sp>
      <p:sp>
        <p:nvSpPr>
          <p:cNvPr id="120" name="Line 65">
            <a:extLst>
              <a:ext uri="{FF2B5EF4-FFF2-40B4-BE49-F238E27FC236}">
                <a16:creationId xmlns:a16="http://schemas.microsoft.com/office/drawing/2014/main" id="{1C51C84A-57F7-4D52-81A8-9EEE218177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32862" y="4200402"/>
            <a:ext cx="247650" cy="30321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Arial Unicode MS" panose="020B0604020202020204" pitchFamily="34" charset="-122"/>
            </a:endParaRPr>
          </a:p>
        </p:txBody>
      </p:sp>
      <p:sp>
        <p:nvSpPr>
          <p:cNvPr id="121" name="Line 66">
            <a:extLst>
              <a:ext uri="{FF2B5EF4-FFF2-40B4-BE49-F238E27FC236}">
                <a16:creationId xmlns:a16="http://schemas.microsoft.com/office/drawing/2014/main" id="{89258D95-552D-4DD4-A6AF-7F1EB85F84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85200" y="4787777"/>
            <a:ext cx="254000" cy="37623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Arial Unicode MS" panose="020B0604020202020204" pitchFamily="34" charset="-122"/>
            </a:endParaRPr>
          </a:p>
        </p:txBody>
      </p:sp>
      <p:sp>
        <p:nvSpPr>
          <p:cNvPr id="122" name="Line 67">
            <a:extLst>
              <a:ext uri="{FF2B5EF4-FFF2-40B4-BE49-F238E27FC236}">
                <a16:creationId xmlns:a16="http://schemas.microsoft.com/office/drawing/2014/main" id="{0DF63528-1B45-4C34-8101-811F9511CCBA}"/>
              </a:ext>
            </a:extLst>
          </p:cNvPr>
          <p:cNvSpPr>
            <a:spLocks noChangeShapeType="1"/>
          </p:cNvSpPr>
          <p:nvPr/>
        </p:nvSpPr>
        <p:spPr bwMode="auto">
          <a:xfrm>
            <a:off x="8969375" y="4767139"/>
            <a:ext cx="314325" cy="3651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Arial Unicode MS" panose="020B0604020202020204" pitchFamily="34" charset="-122"/>
            </a:endParaRPr>
          </a:p>
        </p:txBody>
      </p:sp>
      <p:sp>
        <p:nvSpPr>
          <p:cNvPr id="123" name="Line 68">
            <a:extLst>
              <a:ext uri="{FF2B5EF4-FFF2-40B4-BE49-F238E27FC236}">
                <a16:creationId xmlns:a16="http://schemas.microsoft.com/office/drawing/2014/main" id="{E1ED8192-2931-4D0A-BD12-6772C3E92E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32861" y="5429127"/>
            <a:ext cx="303799" cy="45944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Arial Unicode MS" panose="020B0604020202020204" pitchFamily="34" charset="-122"/>
            </a:endParaRPr>
          </a:p>
        </p:txBody>
      </p:sp>
      <p:sp>
        <p:nvSpPr>
          <p:cNvPr id="124" name="Line 69">
            <a:extLst>
              <a:ext uri="{FF2B5EF4-FFF2-40B4-BE49-F238E27FC236}">
                <a16:creationId xmlns:a16="http://schemas.microsoft.com/office/drawing/2014/main" id="{C17292EB-A355-43BD-8D43-B4AB0F723D0E}"/>
              </a:ext>
            </a:extLst>
          </p:cNvPr>
          <p:cNvSpPr>
            <a:spLocks noChangeShapeType="1"/>
          </p:cNvSpPr>
          <p:nvPr/>
        </p:nvSpPr>
        <p:spPr bwMode="auto">
          <a:xfrm>
            <a:off x="9374187" y="5413252"/>
            <a:ext cx="352425" cy="4730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Arial Unicode MS" panose="020B0604020202020204" pitchFamily="34" charset="-122"/>
            </a:endParaRPr>
          </a:p>
        </p:txBody>
      </p:sp>
      <p:sp>
        <p:nvSpPr>
          <p:cNvPr id="125" name="Rectangle 70">
            <a:extLst>
              <a:ext uri="{FF2B5EF4-FFF2-40B4-BE49-F238E27FC236}">
                <a16:creationId xmlns:a16="http://schemas.microsoft.com/office/drawing/2014/main" id="{DC773AD3-4A0D-4FF9-87EC-048DA3A21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9157" y="5733300"/>
            <a:ext cx="215900" cy="3317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2400" dirty="0">
                <a:solidFill>
                  <a:srgbClr val="000000"/>
                </a:solidFill>
                <a:latin typeface="Lucida Fax" pitchFamily="18" charset="0"/>
              </a:rPr>
              <a:t>J</a:t>
            </a:r>
            <a:endParaRPr lang="en-US" altLang="zh-CN" sz="2400" dirty="0">
              <a:solidFill>
                <a:srgbClr val="000000"/>
              </a:solidFill>
              <a:latin typeface="Lucida Fax" pitchFamily="18" charset="0"/>
              <a:ea typeface="Arial Unicode MS" panose="020B0604020202020204" pitchFamily="34" charset="-122"/>
            </a:endParaRPr>
          </a:p>
        </p:txBody>
      </p:sp>
      <p:sp>
        <p:nvSpPr>
          <p:cNvPr id="126" name="Oval 71">
            <a:extLst>
              <a:ext uri="{FF2B5EF4-FFF2-40B4-BE49-F238E27FC236}">
                <a16:creationId xmlns:a16="http://schemas.microsoft.com/office/drawing/2014/main" id="{E4E84843-A2D5-451F-82DD-BE49C8288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7600" y="5876802"/>
            <a:ext cx="280987" cy="269875"/>
          </a:xfrm>
          <a:prstGeom prst="ellipse">
            <a:avLst/>
          </a:prstGeom>
          <a:noFill/>
          <a:ln w="381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Arial Unicode MS" panose="020B0604020202020204" pitchFamily="34" charset="-122"/>
            </a:endParaRPr>
          </a:p>
        </p:txBody>
      </p:sp>
      <p:sp>
        <p:nvSpPr>
          <p:cNvPr id="65" name="Rectangle 34">
            <a:extLst>
              <a:ext uri="{FF2B5EF4-FFF2-40B4-BE49-F238E27FC236}">
                <a16:creationId xmlns:a16="http://schemas.microsoft.com/office/drawing/2014/main" id="{08A88916-DB41-4CF1-93E8-470A784E1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5937" y="5774933"/>
            <a:ext cx="409575" cy="4736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2400" dirty="0">
                <a:solidFill>
                  <a:srgbClr val="000000"/>
                </a:solidFill>
                <a:latin typeface="Lucida Fax" pitchFamily="18" charset="0"/>
              </a:rPr>
              <a:t>G</a:t>
            </a:r>
            <a:endParaRPr lang="en-US" altLang="zh-CN" sz="2400" dirty="0">
              <a:solidFill>
                <a:srgbClr val="000000"/>
              </a:solidFill>
              <a:latin typeface="Lucida Fax" pitchFamily="18" charset="0"/>
              <a:ea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4911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01D9D-AD5D-413C-A3BF-99B5AFC6E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DC784A-EB91-4E72-81E8-27FA62E2ED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94E0C236-56CB-48CC-8E3E-E5BADC763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591031"/>
              </p:ext>
            </p:extLst>
          </p:nvPr>
        </p:nvGraphicFramePr>
        <p:xfrm>
          <a:off x="1147676" y="1916832"/>
          <a:ext cx="989664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720">
                  <a:extLst>
                    <a:ext uri="{9D8B030D-6E8A-4147-A177-3AD203B41FA5}">
                      <a16:colId xmlns:a16="http://schemas.microsoft.com/office/drawing/2014/main" val="1654421449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34810963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445372638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3993456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Nodes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Children of Nodes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Use Binary Tree Representation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566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rgbClr val="0070C0"/>
                          </a:solidFill>
                        </a:rPr>
                        <a:t>Method 1</a:t>
                      </a:r>
                      <a:endParaRPr lang="zh-CN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Array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Linked list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1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rgbClr val="0070C0"/>
                          </a:solidFill>
                        </a:rPr>
                        <a:t>Method 2</a:t>
                      </a:r>
                      <a:endParaRPr lang="zh-CN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Array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 Pointers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383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rgbClr val="0070C0"/>
                          </a:solidFill>
                        </a:rPr>
                        <a:t>Method 3</a:t>
                      </a:r>
                      <a:endParaRPr lang="zh-CN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Dynamic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Array or linked list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42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rgbClr val="0070C0"/>
                          </a:solidFill>
                        </a:rPr>
                        <a:t>Method 4</a:t>
                      </a:r>
                      <a:endParaRPr lang="zh-CN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Dynamic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 Pointers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756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04597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Implementation of Method 4</a:t>
            </a:r>
            <a:endParaRPr kumimoji="1"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C89234E-CB2F-4708-A73C-39BC54B4B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1744" y="1628775"/>
            <a:ext cx="5616624" cy="453072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// Private members in </a:t>
            </a:r>
            <a:r>
              <a:rPr lang="en-US" altLang="zh-CN" sz="2000" b="1" dirty="0" err="1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TreeNode</a:t>
            </a:r>
            <a:r>
              <a:rPr lang="zh-CN" altLang="en-US" sz="20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 </a:t>
            </a:r>
            <a:r>
              <a:rPr lang="en-US" altLang="zh-CN" sz="20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Class</a:t>
            </a:r>
            <a:endParaRPr lang="zh-CN" altLang="en-US" sz="2000" b="1" dirty="0">
              <a:solidFill>
                <a:srgbClr val="000000"/>
              </a:solidFill>
              <a:highlight>
                <a:srgbClr val="FFFFFF"/>
              </a:highlight>
              <a:latin typeface="Ludica fax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</a:rPr>
              <a:t>private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T 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m_Value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;			</a:t>
            </a:r>
            <a:r>
              <a:rPr lang="en-US" altLang="zh-CN" sz="20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// value</a:t>
            </a:r>
            <a:endParaRPr lang="zh-CN" altLang="en-US" sz="2000" b="1" dirty="0">
              <a:solidFill>
                <a:srgbClr val="000000"/>
              </a:solidFill>
              <a:highlight>
                <a:srgbClr val="FFFFFF"/>
              </a:highlight>
              <a:latin typeface="Ludica fax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TreeNode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&lt;T&gt; *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pChild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;	</a:t>
            </a:r>
            <a:r>
              <a:rPr lang="en-US" altLang="zh-CN" sz="20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// Pointer to </a:t>
            </a:r>
            <a:endParaRPr lang="zh-CN" altLang="en-US" sz="2000" b="1" dirty="0">
              <a:solidFill>
                <a:srgbClr val="000000"/>
              </a:solidFill>
              <a:highlight>
                <a:srgbClr val="FFFFFF"/>
              </a:highlight>
              <a:latin typeface="Ludica fax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TreeNode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&lt;T&gt; *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pSibling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;	</a:t>
            </a:r>
            <a:r>
              <a:rPr lang="en-US" altLang="zh-CN" sz="20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// </a:t>
            </a:r>
            <a:r>
              <a:rPr lang="zh-CN" altLang="en-US" sz="20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右兄弟指针</a:t>
            </a:r>
            <a:endParaRPr lang="zh-CN" altLang="en-US" sz="2000" b="1" dirty="0">
              <a:solidFill>
                <a:srgbClr val="000000"/>
              </a:solidFill>
              <a:highlight>
                <a:srgbClr val="FFFFFF"/>
              </a:highlight>
              <a:latin typeface="Ludica fax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4EC605C-A41E-4BF8-9FC2-5A2220F76B3E}"/>
              </a:ext>
            </a:extLst>
          </p:cNvPr>
          <p:cNvGrpSpPr/>
          <p:nvPr/>
        </p:nvGrpSpPr>
        <p:grpSpPr>
          <a:xfrm>
            <a:off x="4223792" y="4715353"/>
            <a:ext cx="3131195" cy="485078"/>
            <a:chOff x="2244725" y="3754713"/>
            <a:chExt cx="4392612" cy="584200"/>
          </a:xfrm>
        </p:grpSpPr>
        <p:sp>
          <p:nvSpPr>
            <p:cNvPr id="9" name="Rectangle 77">
              <a:extLst>
                <a:ext uri="{FF2B5EF4-FFF2-40B4-BE49-F238E27FC236}">
                  <a16:creationId xmlns:a16="http://schemas.microsoft.com/office/drawing/2014/main" id="{B9464A51-F543-44B0-8BB4-C62F023A4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4725" y="3754713"/>
              <a:ext cx="1333500" cy="571500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Lucida Fax" pitchFamily="18" charset="0"/>
              </a:endParaRPr>
            </a:p>
          </p:txBody>
        </p:sp>
        <p:sp>
          <p:nvSpPr>
            <p:cNvPr id="10" name="Rectangle 79">
              <a:extLst>
                <a:ext uri="{FF2B5EF4-FFF2-40B4-BE49-F238E27FC236}">
                  <a16:creationId xmlns:a16="http://schemas.microsoft.com/office/drawing/2014/main" id="{1065AEE9-5902-4EF7-BEE6-F17BA1FB4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3822" y="3886151"/>
              <a:ext cx="94416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dirty="0" err="1">
                  <a:solidFill>
                    <a:srgbClr val="FF0000"/>
                  </a:solidFill>
                  <a:latin typeface="Lucida Fax" pitchFamily="18" charset="0"/>
                </a:rPr>
                <a:t>pChild</a:t>
              </a:r>
              <a:r>
                <a:rPr lang="en-US" altLang="zh-CN" sz="2000" dirty="0">
                  <a:solidFill>
                    <a:srgbClr val="FF0000"/>
                  </a:solidFill>
                  <a:latin typeface="Lucida Fax" pitchFamily="18" charset="0"/>
                </a:rPr>
                <a:t> </a:t>
              </a:r>
              <a:endParaRPr lang="en-US" altLang="zh-CN" dirty="0">
                <a:latin typeface="Lucida Fax" pitchFamily="18" charset="0"/>
              </a:endParaRPr>
            </a:p>
          </p:txBody>
        </p:sp>
        <p:sp>
          <p:nvSpPr>
            <p:cNvPr id="11" name="Rectangle 80">
              <a:extLst>
                <a:ext uri="{FF2B5EF4-FFF2-40B4-BE49-F238E27FC236}">
                  <a16:creationId xmlns:a16="http://schemas.microsoft.com/office/drawing/2014/main" id="{F9D5C4DE-5D15-4125-89EB-3540D8D26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039" y="3754713"/>
              <a:ext cx="1110239" cy="5715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Lucida Fax" pitchFamily="18" charset="0"/>
              </a:endParaRPr>
            </a:p>
          </p:txBody>
        </p:sp>
        <p:sp>
          <p:nvSpPr>
            <p:cNvPr id="12" name="Rectangle 81">
              <a:extLst>
                <a:ext uri="{FF2B5EF4-FFF2-40B4-BE49-F238E27FC236}">
                  <a16:creationId xmlns:a16="http://schemas.microsoft.com/office/drawing/2014/main" id="{531DB17F-EF05-422E-A53C-5CE9E2814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037" y="3754713"/>
              <a:ext cx="1506538" cy="571500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Lucida Fax" pitchFamily="18" charset="0"/>
              </a:endParaRPr>
            </a:p>
          </p:txBody>
        </p:sp>
        <p:sp>
          <p:nvSpPr>
            <p:cNvPr id="13" name="Rectangle 82">
              <a:extLst>
                <a:ext uri="{FF2B5EF4-FFF2-40B4-BE49-F238E27FC236}">
                  <a16:creationId xmlns:a16="http://schemas.microsoft.com/office/drawing/2014/main" id="{BC19CE53-6615-4481-B106-5549AF6C3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6514" y="3899175"/>
              <a:ext cx="52257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dirty="0">
                  <a:solidFill>
                    <a:srgbClr val="000000"/>
                  </a:solidFill>
                  <a:latin typeface="Lucida Fax" pitchFamily="18" charset="0"/>
                </a:rPr>
                <a:t>info</a:t>
              </a:r>
              <a:endParaRPr lang="en-US" altLang="zh-CN" dirty="0">
                <a:latin typeface="Lucida Fax" pitchFamily="18" charset="0"/>
              </a:endParaRPr>
            </a:p>
          </p:txBody>
        </p:sp>
        <p:sp>
          <p:nvSpPr>
            <p:cNvPr id="14" name="Rectangle 83">
              <a:extLst>
                <a:ext uri="{FF2B5EF4-FFF2-40B4-BE49-F238E27FC236}">
                  <a16:creationId xmlns:a16="http://schemas.microsoft.com/office/drawing/2014/main" id="{6CD61031-25A6-4AF5-9792-C91D919F1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5037" y="3899175"/>
              <a:ext cx="8175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000">
                  <a:solidFill>
                    <a:srgbClr val="000000"/>
                  </a:solidFill>
                  <a:latin typeface="Lucida Fax" pitchFamily="18" charset="0"/>
                </a:rPr>
                <a:t> </a:t>
              </a:r>
              <a:endParaRPr lang="zh-CN" altLang="en-US">
                <a:latin typeface="Lucida Fax" pitchFamily="18" charset="0"/>
              </a:endParaRPr>
            </a:p>
          </p:txBody>
        </p:sp>
        <p:sp>
          <p:nvSpPr>
            <p:cNvPr id="15" name="Rectangle 84">
              <a:extLst>
                <a:ext uri="{FF2B5EF4-FFF2-40B4-BE49-F238E27FC236}">
                  <a16:creationId xmlns:a16="http://schemas.microsoft.com/office/drawing/2014/main" id="{76A3525B-C845-42AE-8E61-2484CA873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6792" y="3767413"/>
              <a:ext cx="1810545" cy="5715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Lucida Fax" pitchFamily="18" charset="0"/>
              </a:endParaRPr>
            </a:p>
          </p:txBody>
        </p:sp>
        <p:sp>
          <p:nvSpPr>
            <p:cNvPr id="16" name="Rectangle 85">
              <a:extLst>
                <a:ext uri="{FF2B5EF4-FFF2-40B4-BE49-F238E27FC236}">
                  <a16:creationId xmlns:a16="http://schemas.microsoft.com/office/drawing/2014/main" id="{A7F7CECE-339A-41EF-A721-F18B10C06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6793" y="3754713"/>
              <a:ext cx="1708023" cy="571500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Lucida Fax" pitchFamily="18" charset="0"/>
              </a:endParaRPr>
            </a:p>
          </p:txBody>
        </p:sp>
        <p:sp>
          <p:nvSpPr>
            <p:cNvPr id="17" name="Rectangle 88">
              <a:extLst>
                <a:ext uri="{FF2B5EF4-FFF2-40B4-BE49-F238E27FC236}">
                  <a16:creationId xmlns:a16="http://schemas.microsoft.com/office/drawing/2014/main" id="{FDC78660-FFD6-4C4E-B67D-1FEDD95B7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4050" y="3875902"/>
              <a:ext cx="105958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dirty="0" err="1">
                  <a:solidFill>
                    <a:srgbClr val="FF0000"/>
                  </a:solidFill>
                  <a:latin typeface="Lucida Fax" pitchFamily="18" charset="0"/>
                </a:rPr>
                <a:t>pSibling</a:t>
              </a:r>
              <a:endParaRPr lang="en-US" altLang="zh-CN" dirty="0">
                <a:latin typeface="Lucida Fax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32197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528B09-DD9C-4812-93DD-95FE5E9BD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F1CBD3-30FD-4917-86D0-75129F26F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Operations on a node needs to consider its:</a:t>
            </a:r>
          </a:p>
          <a:p>
            <a:pPr lvl="1"/>
            <a:r>
              <a:rPr lang="en-US" altLang="zh-CN" dirty="0"/>
              <a:t>Parent node</a:t>
            </a:r>
          </a:p>
          <a:p>
            <a:pPr lvl="1"/>
            <a:r>
              <a:rPr lang="en-US" altLang="zh-CN" dirty="0"/>
              <a:t>Left sibling</a:t>
            </a:r>
          </a:p>
          <a:p>
            <a:pPr lvl="2"/>
            <a:r>
              <a:rPr lang="en-US" altLang="zh-CN" dirty="0"/>
              <a:t>Judge whether this node is the most left child</a:t>
            </a:r>
          </a:p>
          <a:p>
            <a:pPr lvl="1"/>
            <a:r>
              <a:rPr lang="en-US" altLang="zh-CN" dirty="0"/>
              <a:t>Right sibling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42916A-5A20-4A7E-89B3-2EC15542EE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42612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32A2B-2B28-44FC-A028-98291DBC7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Delete A </a:t>
            </a:r>
            <a:r>
              <a:rPr lang="en-US" altLang="zh-CN" dirty="0" err="1"/>
              <a:t>SubTree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881DBF3-05BE-4495-9252-9A2F1FCA6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3632" y="1077389"/>
            <a:ext cx="7824192" cy="5472607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</a:rPr>
              <a:t>template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&lt;</a:t>
            </a:r>
            <a:r>
              <a:rPr lang="en-US" altLang="zh-CN" sz="18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</a:rPr>
              <a:t>class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</a:rPr>
              <a:t>void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Tree&lt;T&gt;::</a:t>
            </a:r>
            <a:r>
              <a:rPr lang="en-US" altLang="zh-CN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DeleteSubTree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(</a:t>
            </a:r>
            <a:r>
              <a:rPr lang="en-US" altLang="zh-CN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TreeNode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&lt;T&gt; *</a:t>
            </a:r>
            <a:r>
              <a:rPr lang="en-US" altLang="zh-CN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subroot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)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</a:rPr>
              <a:t>    if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(</a:t>
            </a:r>
            <a:r>
              <a:rPr lang="en-US" altLang="zh-CN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subroot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== NULL) </a:t>
            </a:r>
            <a:r>
              <a:rPr lang="en-US" altLang="zh-CN" sz="18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</a:rPr>
              <a:t>return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; </a:t>
            </a:r>
            <a:r>
              <a:rPr lang="en-US" altLang="zh-CN" sz="18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// empty tree</a:t>
            </a:r>
            <a:endParaRPr lang="zh-CN" altLang="en-US" sz="1800" b="1" dirty="0">
              <a:solidFill>
                <a:srgbClr val="000000"/>
              </a:solidFill>
              <a:highlight>
                <a:srgbClr val="FFFFFF"/>
              </a:highlight>
              <a:latin typeface="Ludica fax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   </a:t>
            </a:r>
            <a:r>
              <a:rPr lang="en-US" altLang="zh-CN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TreeNode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&lt;T&gt; *pointer = Parent (</a:t>
            </a:r>
            <a:r>
              <a:rPr lang="en-US" altLang="zh-CN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subroot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); </a:t>
            </a:r>
            <a:r>
              <a:rPr lang="en-US" altLang="zh-CN" sz="18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// Find</a:t>
            </a:r>
            <a:r>
              <a:rPr lang="zh-CN" altLang="en-US" sz="18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 </a:t>
            </a:r>
            <a:r>
              <a:rPr lang="en-US" altLang="zh-CN" sz="18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parent</a:t>
            </a:r>
            <a:endParaRPr lang="zh-CN" altLang="en-US" sz="1800" b="1" dirty="0">
              <a:solidFill>
                <a:srgbClr val="000000"/>
              </a:solidFill>
              <a:highlight>
                <a:srgbClr val="FFFFFF"/>
              </a:highlight>
              <a:latin typeface="Ludica fax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FF0000"/>
                </a:solidFill>
                <a:highlight>
                  <a:srgbClr val="FFFFFF"/>
                </a:highlight>
                <a:latin typeface="Ludica fax"/>
              </a:rPr>
              <a:t>    if (pointer == NULL) {// No parent: be the root of a tree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FF0000"/>
                </a:solidFill>
                <a:highlight>
                  <a:srgbClr val="FFFFFF"/>
                </a:highlight>
                <a:latin typeface="Ludica fax"/>
              </a:rPr>
              <a:t>        </a:t>
            </a:r>
            <a:r>
              <a:rPr lang="en-US" altLang="zh-CN" sz="1800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(</a:t>
            </a:r>
            <a:r>
              <a:rPr lang="en-US" altLang="zh-CN" sz="1800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subroot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== root) root = root-&gt;</a:t>
            </a:r>
            <a:r>
              <a:rPr lang="en-US" altLang="zh-CN" sz="1800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RightSibling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(); </a:t>
            </a:r>
            <a:r>
              <a:rPr lang="en-US" altLang="zh-CN" sz="1800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// No left sibling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        </a:t>
            </a:r>
            <a:r>
              <a:rPr lang="en-US" altLang="zh-CN" sz="1800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</a:rPr>
              <a:t>else</a:t>
            </a:r>
            <a:r>
              <a:rPr lang="en-US" altLang="zh-CN" sz="1800" dirty="0">
                <a:highlight>
                  <a:srgbClr val="FFFFFF"/>
                </a:highlight>
                <a:latin typeface="Ludica fax"/>
              </a:rPr>
              <a:t> {</a:t>
            </a:r>
            <a:endParaRPr lang="zh-CN" altLang="en-US" sz="1800" dirty="0">
              <a:highlight>
                <a:srgbClr val="FFFFFF"/>
              </a:highlight>
              <a:latin typeface="Ludica fax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           pointer =  root;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</a:rPr>
              <a:t>            while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(pointer-&gt;</a:t>
            </a:r>
            <a:r>
              <a:rPr lang="en-US" altLang="zh-CN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RightSibling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() != </a:t>
            </a:r>
            <a:r>
              <a:rPr lang="en-US" altLang="zh-CN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subroot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) </a:t>
            </a:r>
            <a:r>
              <a:rPr lang="en-US" altLang="zh-CN" sz="18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// Find its left sibling</a:t>
            </a:r>
            <a:endParaRPr lang="zh-CN" altLang="en-US" sz="1800" b="1" dirty="0">
              <a:solidFill>
                <a:srgbClr val="000000"/>
              </a:solidFill>
              <a:highlight>
                <a:srgbClr val="FFFFFF"/>
              </a:highlight>
              <a:latin typeface="Ludica fax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               pointer = pointer-&gt;</a:t>
            </a:r>
            <a:r>
              <a:rPr lang="en-US" altLang="zh-CN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RightSibling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           pointer-&gt;</a:t>
            </a:r>
            <a:r>
              <a:rPr lang="en-US" altLang="zh-CN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setSibling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(</a:t>
            </a:r>
            <a:r>
              <a:rPr lang="en-US" altLang="zh-CN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subroot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-&gt;</a:t>
            </a:r>
            <a:r>
              <a:rPr lang="en-US" altLang="zh-CN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RightSibling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()); </a:t>
            </a:r>
            <a:r>
              <a:rPr lang="en-US" altLang="zh-CN" sz="18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// Remove from sibling list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       }</a:t>
            </a:r>
            <a:endParaRPr lang="zh-CN" altLang="en-US" sz="1800" b="1" dirty="0">
              <a:solidFill>
                <a:srgbClr val="000000"/>
              </a:solidFill>
              <a:highlight>
                <a:srgbClr val="FFFFFF"/>
              </a:highlight>
              <a:latin typeface="Ludica fax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</a:rPr>
              <a:t>    else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</a:t>
            </a:r>
            <a:r>
              <a:rPr lang="en-US" altLang="zh-CN" sz="18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</a:rPr>
              <a:t>if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(pointer-&gt;</a:t>
            </a:r>
            <a:r>
              <a:rPr lang="en-US" altLang="zh-CN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LeftMostChild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() == </a:t>
            </a:r>
            <a:r>
              <a:rPr lang="en-US" altLang="zh-CN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subroot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) </a:t>
            </a:r>
            <a:r>
              <a:rPr lang="en-US" altLang="zh-CN" sz="18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// </a:t>
            </a:r>
            <a:r>
              <a:rPr lang="en-US" altLang="zh-CN" sz="1800" b="1" dirty="0" err="1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subroot</a:t>
            </a:r>
            <a:r>
              <a:rPr lang="zh-CN" altLang="en-US" sz="18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 </a:t>
            </a:r>
            <a:r>
              <a:rPr lang="en-US" altLang="zh-CN" sz="18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is left most child</a:t>
            </a:r>
            <a:endParaRPr lang="zh-CN" altLang="en-US" sz="1800" b="1" dirty="0">
              <a:solidFill>
                <a:srgbClr val="000000"/>
              </a:solidFill>
              <a:highlight>
                <a:srgbClr val="FFFFFF"/>
              </a:highlight>
              <a:latin typeface="Ludica fax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       pointer-&gt;</a:t>
            </a:r>
            <a:r>
              <a:rPr lang="en-US" altLang="zh-CN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setChild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(</a:t>
            </a:r>
            <a:r>
              <a:rPr lang="en-US" altLang="zh-CN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subroot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-&gt;</a:t>
            </a:r>
            <a:r>
              <a:rPr lang="en-US" altLang="zh-CN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RightSibling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()); </a:t>
            </a:r>
            <a:r>
              <a:rPr lang="en-US" altLang="zh-CN" sz="18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// Update left most child of its parent</a:t>
            </a:r>
            <a:endParaRPr lang="zh-CN" altLang="en-US" sz="1800" b="1" dirty="0">
              <a:solidFill>
                <a:srgbClr val="000000"/>
              </a:solidFill>
              <a:highlight>
                <a:srgbClr val="FFFFFF"/>
              </a:highlight>
              <a:latin typeface="Ludica fax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</a:rPr>
              <a:t>    else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{</a:t>
            </a:r>
            <a:r>
              <a:rPr lang="en-US" altLang="zh-CN" sz="18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// </a:t>
            </a:r>
            <a:r>
              <a:rPr lang="en-US" altLang="zh-CN" sz="1800" b="1" dirty="0" err="1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subroot</a:t>
            </a:r>
            <a:r>
              <a:rPr lang="zh-CN" altLang="en-US" sz="18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 </a:t>
            </a:r>
            <a:r>
              <a:rPr lang="en-US" altLang="zh-CN" sz="18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has left sibling</a:t>
            </a:r>
            <a:endParaRPr lang="zh-CN" altLang="en-US" sz="1800" b="1" dirty="0">
              <a:solidFill>
                <a:srgbClr val="000000"/>
              </a:solidFill>
              <a:highlight>
                <a:srgbClr val="FFFFFF"/>
              </a:highlight>
              <a:latin typeface="Ludica fax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       pointer = pointer-&gt;</a:t>
            </a:r>
            <a:r>
              <a:rPr lang="en-US" altLang="zh-CN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LeftMostChild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();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</a:rPr>
              <a:t>        while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(pointer-&gt;</a:t>
            </a:r>
            <a:r>
              <a:rPr lang="en-US" altLang="zh-CN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RightSibling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() != </a:t>
            </a:r>
            <a:r>
              <a:rPr lang="en-US" altLang="zh-CN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subroot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)</a:t>
            </a:r>
            <a:r>
              <a:rPr lang="en-US" altLang="zh-CN" sz="18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// Find its left sibling</a:t>
            </a:r>
            <a:endParaRPr lang="zh-CN" altLang="en-US" sz="1800" b="1" dirty="0">
              <a:solidFill>
                <a:srgbClr val="000000"/>
              </a:solidFill>
              <a:highlight>
                <a:srgbClr val="FFFFFF"/>
              </a:highlight>
              <a:latin typeface="Ludica fax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           pointer = pointer-&gt;</a:t>
            </a:r>
            <a:r>
              <a:rPr lang="en-US" altLang="zh-CN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RightSibling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       pointer-&gt;</a:t>
            </a:r>
            <a:r>
              <a:rPr lang="en-US" altLang="zh-CN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setSibling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(</a:t>
            </a:r>
            <a:r>
              <a:rPr lang="en-US" altLang="zh-CN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subroot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-&gt;</a:t>
            </a:r>
            <a:r>
              <a:rPr lang="en-US" altLang="zh-CN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RightSibling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()); </a:t>
            </a:r>
            <a:r>
              <a:rPr lang="en-US" altLang="zh-CN" sz="18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// Remove from sibling list</a:t>
            </a:r>
            <a:endParaRPr lang="zh-CN" altLang="en-US" sz="1800" b="1" dirty="0">
              <a:solidFill>
                <a:srgbClr val="000000"/>
              </a:solidFill>
              <a:highlight>
                <a:srgbClr val="FFFFFF"/>
              </a:highlight>
              <a:latin typeface="Ludica fax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   </a:t>
            </a:r>
            <a:r>
              <a:rPr lang="en-US" altLang="zh-CN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subroot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-&gt;</a:t>
            </a:r>
            <a:r>
              <a:rPr lang="en-US" altLang="zh-CN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setSibling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(NULL); </a:t>
            </a:r>
            <a:r>
              <a:rPr lang="en-US" altLang="zh-CN" sz="18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// </a:t>
            </a:r>
            <a:r>
              <a:rPr lang="en-US" altLang="zh-CN" sz="1800" b="1" dirty="0">
                <a:solidFill>
                  <a:srgbClr val="FF0000"/>
                </a:solidFill>
                <a:highlight>
                  <a:srgbClr val="FFFFFF"/>
                </a:highlight>
                <a:latin typeface="Ludica fax"/>
              </a:rPr>
              <a:t>Important: recall </a:t>
            </a:r>
            <a:r>
              <a:rPr lang="en-US" altLang="zh-CN" sz="1800" b="1" dirty="0" err="1">
                <a:solidFill>
                  <a:srgbClr val="FF0000"/>
                </a:solidFill>
                <a:highlight>
                  <a:srgbClr val="FFFFFF"/>
                </a:highlight>
                <a:latin typeface="Ludica fax"/>
              </a:rPr>
              <a:t>DestroyNodes</a:t>
            </a:r>
            <a:r>
              <a:rPr lang="en-US" altLang="zh-CN" sz="1800" b="1" dirty="0">
                <a:solidFill>
                  <a:srgbClr val="FF0000"/>
                </a:solidFill>
                <a:highlight>
                  <a:srgbClr val="FFFFFF"/>
                </a:highlight>
                <a:latin typeface="Ludica fax"/>
              </a:rPr>
              <a:t>()</a:t>
            </a:r>
            <a:endParaRPr lang="zh-CN" altLang="en-US" sz="1800" b="1" dirty="0">
              <a:solidFill>
                <a:srgbClr val="FF0000"/>
              </a:solidFill>
              <a:highlight>
                <a:srgbClr val="FFFFFF"/>
              </a:highlight>
              <a:latin typeface="Ludica fax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   </a:t>
            </a:r>
            <a:r>
              <a:rPr lang="en-US" altLang="zh-CN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DestroyNodes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(</a:t>
            </a:r>
            <a:r>
              <a:rPr lang="en-US" altLang="zh-CN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subroot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);  </a:t>
            </a:r>
            <a:r>
              <a:rPr lang="en-US" altLang="zh-CN" sz="18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// Actual delete</a:t>
            </a:r>
            <a:endParaRPr lang="zh-CN" altLang="en-US" sz="1800" b="1" dirty="0">
              <a:solidFill>
                <a:srgbClr val="000000"/>
              </a:solidFill>
              <a:highlight>
                <a:srgbClr val="FFFFFF"/>
              </a:highlight>
              <a:latin typeface="Ludica fax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zh-CN" altLang="en-US" sz="1800" b="1" dirty="0">
              <a:solidFill>
                <a:srgbClr val="000000"/>
              </a:solidFill>
              <a:highlight>
                <a:srgbClr val="FFFFFF"/>
              </a:highlight>
              <a:latin typeface="Ludica fax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EDCECA-EB30-409E-AEFA-4D663A60E8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52530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60FE2F-4E73-498E-AA60-B3541A9FA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388009-17BD-45DB-8D3C-31B3729FA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trike="sngStrike" dirty="0">
                <a:solidFill>
                  <a:srgbClr val="808080"/>
                </a:solidFill>
              </a:rPr>
              <a:t>Trees and Forests</a:t>
            </a:r>
          </a:p>
          <a:p>
            <a:r>
              <a:rPr lang="en-US" altLang="zh-CN" strike="sngStrike" dirty="0">
                <a:solidFill>
                  <a:srgbClr val="808080"/>
                </a:solidFill>
              </a:rPr>
              <a:t>ADT</a:t>
            </a:r>
          </a:p>
          <a:p>
            <a:r>
              <a:rPr lang="en-US" altLang="zh-CN" strike="sngStrike" dirty="0">
                <a:solidFill>
                  <a:srgbClr val="808080"/>
                </a:solidFill>
              </a:rPr>
              <a:t>Storage Structures</a:t>
            </a:r>
          </a:p>
          <a:p>
            <a:pPr lvl="1"/>
            <a:r>
              <a:rPr lang="en-US" altLang="zh-CN" strike="sngStrike" dirty="0">
                <a:solidFill>
                  <a:srgbClr val="808080"/>
                </a:solidFill>
              </a:rPr>
              <a:t>Linked Storage Structure</a:t>
            </a:r>
          </a:p>
          <a:p>
            <a:pPr lvl="2"/>
            <a:r>
              <a:rPr kumimoji="1" lang="en-US" altLang="zh-CN" strike="sngStrike" dirty="0">
                <a:solidFill>
                  <a:srgbClr val="808080"/>
                </a:solidFill>
              </a:rPr>
              <a:t>Method 1: List-of-children structure</a:t>
            </a:r>
          </a:p>
          <a:p>
            <a:pPr lvl="2"/>
            <a:r>
              <a:rPr kumimoji="1" lang="en-US" altLang="zh-CN" strike="sngStrike" dirty="0">
                <a:solidFill>
                  <a:srgbClr val="808080"/>
                </a:solidFill>
              </a:rPr>
              <a:t>Method 2: </a:t>
            </a:r>
            <a:r>
              <a:rPr lang="en-US" altLang="zh-CN" strike="sngStrike" dirty="0">
                <a:solidFill>
                  <a:srgbClr val="808080"/>
                </a:solidFill>
              </a:rPr>
              <a:t>Static first-child, next-sibling structure</a:t>
            </a:r>
          </a:p>
          <a:p>
            <a:pPr lvl="2"/>
            <a:r>
              <a:rPr kumimoji="1" lang="en-US" altLang="zh-CN" strike="sngStrike" dirty="0">
                <a:solidFill>
                  <a:srgbClr val="808080"/>
                </a:solidFill>
              </a:rPr>
              <a:t>Method 3: </a:t>
            </a:r>
            <a:r>
              <a:rPr lang="en-US" altLang="zh-CN" strike="sngStrike" dirty="0">
                <a:solidFill>
                  <a:srgbClr val="808080"/>
                </a:solidFill>
              </a:rPr>
              <a:t>Dynamic structure</a:t>
            </a:r>
          </a:p>
          <a:p>
            <a:pPr lvl="2"/>
            <a:r>
              <a:rPr kumimoji="1" lang="en-US" altLang="zh-CN" strike="sngStrike" dirty="0">
                <a:solidFill>
                  <a:srgbClr val="808080"/>
                </a:solidFill>
              </a:rPr>
              <a:t>Method 4: </a:t>
            </a:r>
            <a:r>
              <a:rPr lang="en-US" altLang="zh-CN" strike="sngStrike" dirty="0">
                <a:solidFill>
                  <a:srgbClr val="808080"/>
                </a:solidFill>
              </a:rPr>
              <a:t>Dynamic first-child, next-sibling structure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Sequential Storage Structure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6FFA75-79D0-40F1-A0C2-FCB94FD0DE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15802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Sequential Structures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Organize all nodes in an array,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some </a:t>
            </a:r>
            <a:r>
              <a:rPr lang="en-US" altLang="zh-CN" dirty="0">
                <a:solidFill>
                  <a:srgbClr val="0070C0"/>
                </a:solidFill>
              </a:rPr>
              <a:t>“ordering”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Method 1</a:t>
            </a:r>
            <a:r>
              <a:rPr lang="en-US" altLang="zh-CN" dirty="0"/>
              <a:t>: Preorder sequence with right links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Method 2</a:t>
            </a:r>
            <a:r>
              <a:rPr lang="en-US" altLang="zh-CN" dirty="0"/>
              <a:t>: Preorder sequence with dual tags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Method 3</a:t>
            </a:r>
            <a:r>
              <a:rPr lang="en-US" altLang="zh-CN" dirty="0"/>
              <a:t>: Level-order sequence with dual tags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Method 4</a:t>
            </a:r>
            <a:r>
              <a:rPr lang="en-US" altLang="zh-CN" dirty="0"/>
              <a:t>: </a:t>
            </a:r>
            <a:r>
              <a:rPr kumimoji="1" lang="en-US" altLang="zh-CN" dirty="0" err="1"/>
              <a:t>Postorder</a:t>
            </a:r>
            <a:r>
              <a:rPr kumimoji="1" lang="en-US" altLang="zh-CN" dirty="0"/>
              <a:t> sequence with degrees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07234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500" dirty="0"/>
              <a:t>Method 1: Preorder Sequence with Right Links</a:t>
            </a:r>
            <a:endParaRPr lang="zh-CN" altLang="en-US" sz="35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sz="2800" b="1" dirty="0">
                <a:solidFill>
                  <a:srgbClr val="0070C0"/>
                </a:solidFill>
              </a:rPr>
              <a:t>Key idea</a:t>
            </a:r>
            <a:r>
              <a:rPr kumimoji="1" lang="en-US" altLang="zh-CN" sz="2800" dirty="0"/>
              <a:t>: similar as </a:t>
            </a:r>
            <a:r>
              <a:rPr kumimoji="1" lang="en-US" altLang="zh-CN" sz="2800" dirty="0">
                <a:solidFill>
                  <a:srgbClr val="0070C0"/>
                </a:solidFill>
              </a:rPr>
              <a:t>Method 2 of Linked Storage Structure</a:t>
            </a:r>
          </a:p>
          <a:p>
            <a:pPr lvl="1"/>
            <a:r>
              <a:rPr kumimoji="1" lang="en-US" altLang="zh-CN" sz="2400" dirty="0"/>
              <a:t>To save storage spaces, replace the </a:t>
            </a:r>
            <a:r>
              <a:rPr kumimoji="1" lang="en-US" altLang="zh-CN" sz="2400" u="sng" dirty="0">
                <a:solidFill>
                  <a:srgbClr val="FF0000"/>
                </a:solidFill>
              </a:rPr>
              <a:t>link </a:t>
            </a:r>
            <a:r>
              <a:rPr lang="en-US" altLang="zh-CN" sz="2400" u="sng" dirty="0">
                <a:solidFill>
                  <a:srgbClr val="FF0000"/>
                </a:solidFill>
              </a:rPr>
              <a:t>to first child </a:t>
            </a:r>
            <a:r>
              <a:rPr kumimoji="1" lang="en-US" altLang="zh-CN" sz="2400" dirty="0"/>
              <a:t>with a 1-bit </a:t>
            </a:r>
            <a:r>
              <a:rPr kumimoji="1" lang="en-US" altLang="zh-CN" sz="2400" dirty="0" err="1">
                <a:solidFill>
                  <a:srgbClr val="FF0000"/>
                </a:solidFill>
              </a:rPr>
              <a:t>ltag</a:t>
            </a:r>
            <a:endParaRPr kumimoji="1" lang="en-US" altLang="zh-CN" sz="2400" dirty="0">
              <a:solidFill>
                <a:srgbClr val="FF0000"/>
              </a:solidFill>
            </a:endParaRPr>
          </a:p>
          <a:p>
            <a:endParaRPr lang="en-US" altLang="zh-CN" sz="2800" b="1" dirty="0"/>
          </a:p>
          <a:p>
            <a:r>
              <a:rPr lang="en-US" altLang="zh-CN" sz="2800" b="1" dirty="0">
                <a:solidFill>
                  <a:srgbClr val="0070C0"/>
                </a:solidFill>
              </a:rPr>
              <a:t>Structure</a:t>
            </a:r>
            <a:r>
              <a:rPr lang="en-US" altLang="zh-CN" sz="2800" dirty="0"/>
              <a:t>: store nodes by </a:t>
            </a:r>
            <a:r>
              <a:rPr lang="en-US" altLang="zh-CN" sz="2800" dirty="0">
                <a:solidFill>
                  <a:srgbClr val="0070C0"/>
                </a:solidFill>
              </a:rPr>
              <a:t>preorder</a:t>
            </a:r>
            <a:r>
              <a:rPr lang="en-US" altLang="zh-CN" sz="2800" dirty="0"/>
              <a:t>, each node contains </a:t>
            </a:r>
            <a:r>
              <a:rPr lang="en-US" altLang="zh-CN" sz="2800" dirty="0">
                <a:solidFill>
                  <a:srgbClr val="0070C0"/>
                </a:solidFill>
              </a:rPr>
              <a:t>3</a:t>
            </a:r>
            <a:r>
              <a:rPr lang="en-US" altLang="zh-CN" sz="2800" dirty="0"/>
              <a:t> fields</a:t>
            </a:r>
          </a:p>
          <a:p>
            <a:pPr lvl="1"/>
            <a:r>
              <a:rPr kumimoji="1" lang="en-US" altLang="zh-CN" sz="2400" dirty="0">
                <a:solidFill>
                  <a:srgbClr val="FF0000"/>
                </a:solidFill>
              </a:rPr>
              <a:t>info</a:t>
            </a:r>
            <a:r>
              <a:rPr kumimoji="1" lang="en-US" altLang="zh-CN" sz="2400" dirty="0"/>
              <a:t>: the data associated with this node</a:t>
            </a:r>
          </a:p>
          <a:p>
            <a:pPr lvl="1"/>
            <a:r>
              <a:rPr lang="en-US" altLang="zh-CN" sz="2400" dirty="0" err="1">
                <a:solidFill>
                  <a:srgbClr val="FF0000"/>
                </a:solidFill>
              </a:rPr>
              <a:t>rlink</a:t>
            </a:r>
            <a:r>
              <a:rPr lang="en-US" altLang="zh-CN" sz="2400" dirty="0"/>
              <a:t>: the next sibling</a:t>
            </a:r>
          </a:p>
          <a:p>
            <a:pPr lvl="1"/>
            <a:r>
              <a:rPr kumimoji="1" lang="en-US" altLang="zh-CN" sz="2400" dirty="0" err="1">
                <a:solidFill>
                  <a:srgbClr val="FF0000"/>
                </a:solidFill>
              </a:rPr>
              <a:t>ltag</a:t>
            </a:r>
            <a:r>
              <a:rPr kumimoji="1" lang="en-US" altLang="zh-CN" sz="2400" dirty="0"/>
              <a:t>: 0 for internal nodes; 1 for leaves</a:t>
            </a:r>
          </a:p>
          <a:p>
            <a:endParaRPr lang="en-US" altLang="zh-CN" sz="2800" b="1" dirty="0"/>
          </a:p>
          <a:p>
            <a:r>
              <a:rPr lang="en-US" altLang="zh-CN" sz="2800" b="1" dirty="0">
                <a:solidFill>
                  <a:srgbClr val="0070C0"/>
                </a:solidFill>
              </a:rPr>
              <a:t>Usage</a:t>
            </a:r>
            <a:r>
              <a:rPr lang="en-US" altLang="zh-CN" sz="2800" dirty="0"/>
              <a:t>: first child (</a:t>
            </a:r>
            <a:r>
              <a:rPr lang="en-US" altLang="zh-CN" sz="2800" dirty="0" err="1"/>
              <a:t>llink</a:t>
            </a:r>
            <a:r>
              <a:rPr lang="en-US" altLang="zh-CN" sz="2800" dirty="0"/>
              <a:t>) can be inferred from the </a:t>
            </a:r>
            <a:r>
              <a:rPr lang="en-US" altLang="zh-CN" sz="2800" dirty="0">
                <a:solidFill>
                  <a:srgbClr val="FF0000"/>
                </a:solidFill>
              </a:rPr>
              <a:t>node order</a:t>
            </a:r>
          </a:p>
          <a:p>
            <a:pPr lvl="1"/>
            <a:r>
              <a:rPr kumimoji="1" lang="en-US" altLang="zh-CN" sz="2400" dirty="0"/>
              <a:t>For any node with </a:t>
            </a:r>
            <a:r>
              <a:rPr kumimoji="1" lang="en-US" altLang="zh-CN" sz="2400" dirty="0" err="1">
                <a:solidFill>
                  <a:srgbClr val="FF0000"/>
                </a:solidFill>
              </a:rPr>
              <a:t>ltag</a:t>
            </a:r>
            <a:r>
              <a:rPr kumimoji="1" lang="en-US" altLang="zh-CN" sz="2400" dirty="0">
                <a:solidFill>
                  <a:srgbClr val="FF0000"/>
                </a:solidFill>
              </a:rPr>
              <a:t>=0</a:t>
            </a:r>
            <a:r>
              <a:rPr kumimoji="1" lang="en-US" altLang="zh-CN" sz="2400" dirty="0"/>
              <a:t>, its </a:t>
            </a:r>
            <a:r>
              <a:rPr kumimoji="1" lang="en-US" altLang="zh-CN" sz="2400" dirty="0" err="1"/>
              <a:t>llink</a:t>
            </a:r>
            <a:r>
              <a:rPr kumimoji="1" lang="en-US" altLang="zh-CN" sz="2400" dirty="0"/>
              <a:t> would point to the next node in the </a:t>
            </a:r>
            <a:r>
              <a:rPr lang="en-US" altLang="zh-CN" sz="2400" dirty="0"/>
              <a:t>array</a:t>
            </a:r>
          </a:p>
          <a:p>
            <a:pPr lvl="1"/>
            <a:r>
              <a:rPr kumimoji="1" lang="en-US" altLang="zh-CN" sz="2400" dirty="0"/>
              <a:t>For any node with </a:t>
            </a:r>
            <a:r>
              <a:rPr kumimoji="1" lang="en-US" altLang="zh-CN" sz="2400" dirty="0" err="1">
                <a:solidFill>
                  <a:srgbClr val="FF0000"/>
                </a:solidFill>
              </a:rPr>
              <a:t>ltag</a:t>
            </a:r>
            <a:r>
              <a:rPr kumimoji="1" lang="en-US" altLang="zh-CN" sz="2400" dirty="0">
                <a:solidFill>
                  <a:srgbClr val="FF0000"/>
                </a:solidFill>
              </a:rPr>
              <a:t>=1</a:t>
            </a:r>
            <a:r>
              <a:rPr kumimoji="1" lang="en-US" altLang="zh-CN" sz="2400" dirty="0"/>
              <a:t>, its </a:t>
            </a:r>
            <a:r>
              <a:rPr lang="en-US" altLang="zh-CN" sz="2400" dirty="0" err="1"/>
              <a:t>llink</a:t>
            </a:r>
            <a:r>
              <a:rPr lang="en-US" altLang="zh-CN" sz="2400" dirty="0"/>
              <a:t> would be NULL</a:t>
            </a:r>
            <a:endParaRPr kumimoji="1" lang="zh-CN" altLang="en-US" sz="2400" dirty="0"/>
          </a:p>
          <a:p>
            <a:pPr lvl="1"/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  <p:pic>
        <p:nvPicPr>
          <p:cNvPr id="5" name="Picture 4" descr="图片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136" y="3717032"/>
            <a:ext cx="40290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44642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500" dirty="0"/>
              <a:t>Method 1: Example</a:t>
            </a:r>
            <a:endParaRPr lang="zh-CN" altLang="en-US" sz="3500" dirty="0"/>
          </a:p>
        </p:txBody>
      </p:sp>
      <p:sp>
        <p:nvSpPr>
          <p:cNvPr id="48" name="内容占位符 2">
            <a:extLst>
              <a:ext uri="{FF2B5EF4-FFF2-40B4-BE49-F238E27FC236}">
                <a16:creationId xmlns:a16="http://schemas.microsoft.com/office/drawing/2014/main" id="{4E6CEB79-BEEC-4936-8D9C-154BDE714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5718" y="4792834"/>
            <a:ext cx="8903393" cy="1304052"/>
          </a:xfrm>
        </p:spPr>
        <p:txBody>
          <a:bodyPr>
            <a:normAutofit/>
          </a:bodyPr>
          <a:lstStyle/>
          <a:p>
            <a:pPr lvl="1"/>
            <a:r>
              <a:rPr kumimoji="1" lang="en-US" altLang="zh-CN" sz="2400" dirty="0"/>
              <a:t>Represent </a:t>
            </a:r>
            <a:r>
              <a:rPr kumimoji="1" lang="en-US" altLang="zh-CN" sz="2400" dirty="0">
                <a:solidFill>
                  <a:srgbClr val="FF0000"/>
                </a:solidFill>
              </a:rPr>
              <a:t>trees</a:t>
            </a:r>
            <a:r>
              <a:rPr kumimoji="1" lang="en-US" altLang="zh-CN" sz="2400" dirty="0"/>
              <a:t> with </a:t>
            </a:r>
            <a:r>
              <a:rPr lang="en-US" altLang="zh-CN" sz="2400" dirty="0">
                <a:solidFill>
                  <a:srgbClr val="0070C0"/>
                </a:solidFill>
              </a:rPr>
              <a:t>Preorder Sequence with Right Links</a:t>
            </a:r>
          </a:p>
          <a:p>
            <a:pPr lvl="1"/>
            <a:r>
              <a:rPr kumimoji="1" lang="en-US" altLang="zh-CN" sz="2400" dirty="0"/>
              <a:t>Reconstruct </a:t>
            </a:r>
            <a:r>
              <a:rPr kumimoji="1" lang="en-US" altLang="zh-CN" sz="2400" dirty="0">
                <a:solidFill>
                  <a:srgbClr val="FF0000"/>
                </a:solidFill>
              </a:rPr>
              <a:t>trees</a:t>
            </a:r>
            <a:r>
              <a:rPr kumimoji="1" lang="en-US" altLang="zh-CN" sz="2400" dirty="0"/>
              <a:t> from </a:t>
            </a:r>
            <a:r>
              <a:rPr lang="en-US" altLang="zh-CN" sz="2400" dirty="0">
                <a:solidFill>
                  <a:srgbClr val="0070C0"/>
                </a:solidFill>
              </a:rPr>
              <a:t>Preorder Sequence with Right Links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86496"/>
              </p:ext>
            </p:extLst>
          </p:nvPr>
        </p:nvGraphicFramePr>
        <p:xfrm>
          <a:off x="6367068" y="1651080"/>
          <a:ext cx="5040313" cy="220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764570" imgH="1049367" progId="">
                  <p:embed/>
                </p:oleObj>
              </mc:Choice>
              <mc:Fallback>
                <p:oleObj r:id="rId2" imgW="2764570" imgH="1049367" progId="">
                  <p:embed/>
                  <p:pic>
                    <p:nvPicPr>
                      <p:cNvPr id="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7068" y="1651080"/>
                        <a:ext cx="5040313" cy="220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51"/>
          <p:cNvGrpSpPr>
            <a:grpSpLocks/>
          </p:cNvGrpSpPr>
          <p:nvPr/>
        </p:nvGrpSpPr>
        <p:grpSpPr bwMode="auto">
          <a:xfrm>
            <a:off x="983432" y="1439149"/>
            <a:ext cx="6193408" cy="3127375"/>
            <a:chOff x="295" y="1298"/>
            <a:chExt cx="3493" cy="1970"/>
          </a:xfrm>
        </p:grpSpPr>
        <p:sp>
          <p:nvSpPr>
            <p:cNvPr id="8" name="AutoShape 12"/>
            <p:cNvSpPr>
              <a:spLocks noChangeAspect="1" noChangeArrowheads="1" noTextEdit="1"/>
            </p:cNvSpPr>
            <p:nvPr/>
          </p:nvSpPr>
          <p:spPr bwMode="auto">
            <a:xfrm>
              <a:off x="295" y="1298"/>
              <a:ext cx="3493" cy="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Oval 13"/>
            <p:cNvSpPr>
              <a:spLocks noChangeArrowheads="1"/>
            </p:cNvSpPr>
            <p:nvPr/>
          </p:nvSpPr>
          <p:spPr bwMode="auto">
            <a:xfrm>
              <a:off x="731" y="1682"/>
              <a:ext cx="165" cy="186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CN" altLang="en-US" sz="3600" b="1">
                <a:solidFill>
                  <a:schemeClr val="accent2"/>
                </a:solidFill>
                <a:latin typeface="Times New Roman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auto">
            <a:xfrm>
              <a:off x="731" y="1682"/>
              <a:ext cx="165" cy="186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3600" b="1">
                <a:solidFill>
                  <a:schemeClr val="accent2"/>
                </a:solidFill>
                <a:latin typeface="Times New Roman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748" y="1689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  <a:ea typeface="华文新魏" charset="0"/>
                  <a:cs typeface="华文新魏" charset="0"/>
                </a:rPr>
                <a:t>A</a:t>
              </a:r>
              <a:endParaRPr lang="en-US" altLang="zh-CN" sz="3600" b="1">
                <a:solidFill>
                  <a:schemeClr val="accent2"/>
                </a:solidFill>
                <a:latin typeface="Monotype Corsiva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12" name="Oval 16"/>
            <p:cNvSpPr>
              <a:spLocks noChangeArrowheads="1"/>
            </p:cNvSpPr>
            <p:nvPr/>
          </p:nvSpPr>
          <p:spPr bwMode="auto">
            <a:xfrm>
              <a:off x="317" y="2144"/>
              <a:ext cx="165" cy="186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CN" altLang="en-US" sz="3600" b="1">
                <a:solidFill>
                  <a:schemeClr val="accent2"/>
                </a:solidFill>
                <a:latin typeface="Times New Roman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13" name="Oval 17"/>
            <p:cNvSpPr>
              <a:spLocks noChangeArrowheads="1"/>
            </p:cNvSpPr>
            <p:nvPr/>
          </p:nvSpPr>
          <p:spPr bwMode="auto">
            <a:xfrm>
              <a:off x="317" y="2144"/>
              <a:ext cx="165" cy="186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3600" b="1">
                <a:solidFill>
                  <a:schemeClr val="accent2"/>
                </a:solidFill>
                <a:latin typeface="Times New Roman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336" y="2149"/>
              <a:ext cx="1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Times New Roman" charset="0"/>
                  <a:ea typeface="华文新魏" charset="0"/>
                  <a:cs typeface="华文新魏" charset="0"/>
                </a:rPr>
                <a:t>B</a:t>
              </a:r>
              <a:endParaRPr lang="en-US" altLang="zh-CN" sz="3600" b="1" dirty="0">
                <a:solidFill>
                  <a:schemeClr val="accent2"/>
                </a:solidFill>
                <a:latin typeface="Monotype Corsiva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15" name="Oval 19"/>
            <p:cNvSpPr>
              <a:spLocks noChangeArrowheads="1"/>
            </p:cNvSpPr>
            <p:nvPr/>
          </p:nvSpPr>
          <p:spPr bwMode="auto">
            <a:xfrm>
              <a:off x="731" y="2144"/>
              <a:ext cx="165" cy="186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CN" altLang="en-US" sz="3600" b="1">
                <a:solidFill>
                  <a:schemeClr val="accent2"/>
                </a:solidFill>
                <a:latin typeface="Times New Roman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16" name="Oval 20"/>
            <p:cNvSpPr>
              <a:spLocks noChangeArrowheads="1"/>
            </p:cNvSpPr>
            <p:nvPr/>
          </p:nvSpPr>
          <p:spPr bwMode="auto">
            <a:xfrm>
              <a:off x="731" y="2144"/>
              <a:ext cx="165" cy="186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3600" b="1">
                <a:solidFill>
                  <a:schemeClr val="accent2"/>
                </a:solidFill>
                <a:latin typeface="Times New Roman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748" y="2149"/>
              <a:ext cx="1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  <a:ea typeface="华文新魏" charset="0"/>
                  <a:cs typeface="华文新魏" charset="0"/>
                </a:rPr>
                <a:t>C</a:t>
              </a:r>
              <a:endParaRPr lang="en-US" altLang="zh-CN" sz="3600" b="1">
                <a:solidFill>
                  <a:schemeClr val="accent2"/>
                </a:solidFill>
                <a:latin typeface="Monotype Corsiva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18" name="Oval 22"/>
            <p:cNvSpPr>
              <a:spLocks noChangeArrowheads="1"/>
            </p:cNvSpPr>
            <p:nvPr/>
          </p:nvSpPr>
          <p:spPr bwMode="auto">
            <a:xfrm>
              <a:off x="1144" y="2144"/>
              <a:ext cx="166" cy="186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CN" altLang="en-US" sz="3600" b="1">
                <a:solidFill>
                  <a:schemeClr val="accent2"/>
                </a:solidFill>
                <a:latin typeface="Times New Roman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19" name="Oval 23"/>
            <p:cNvSpPr>
              <a:spLocks noChangeArrowheads="1"/>
            </p:cNvSpPr>
            <p:nvPr/>
          </p:nvSpPr>
          <p:spPr bwMode="auto">
            <a:xfrm>
              <a:off x="1144" y="2144"/>
              <a:ext cx="166" cy="186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3600" b="1">
                <a:solidFill>
                  <a:schemeClr val="accent2"/>
                </a:solidFill>
                <a:latin typeface="Times New Roman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20" name="Rectangle 24"/>
            <p:cNvSpPr>
              <a:spLocks noChangeArrowheads="1"/>
            </p:cNvSpPr>
            <p:nvPr/>
          </p:nvSpPr>
          <p:spPr bwMode="auto">
            <a:xfrm>
              <a:off x="1159" y="2149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  <a:ea typeface="华文新魏" charset="0"/>
                  <a:cs typeface="华文新魏" charset="0"/>
                </a:rPr>
                <a:t>D</a:t>
              </a:r>
              <a:endParaRPr lang="en-US" altLang="zh-CN" sz="3600" b="1">
                <a:solidFill>
                  <a:schemeClr val="accent2"/>
                </a:solidFill>
                <a:latin typeface="Monotype Corsiva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21" name="Oval 25"/>
            <p:cNvSpPr>
              <a:spLocks noChangeArrowheads="1"/>
            </p:cNvSpPr>
            <p:nvPr/>
          </p:nvSpPr>
          <p:spPr bwMode="auto">
            <a:xfrm>
              <a:off x="565" y="2606"/>
              <a:ext cx="166" cy="186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CN" altLang="en-US" sz="3600" b="1">
                <a:solidFill>
                  <a:schemeClr val="accent2"/>
                </a:solidFill>
                <a:latin typeface="Times New Roman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22" name="Oval 26"/>
            <p:cNvSpPr>
              <a:spLocks noChangeArrowheads="1"/>
            </p:cNvSpPr>
            <p:nvPr/>
          </p:nvSpPr>
          <p:spPr bwMode="auto">
            <a:xfrm>
              <a:off x="565" y="2606"/>
              <a:ext cx="166" cy="186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3600" b="1">
                <a:solidFill>
                  <a:schemeClr val="accent2"/>
                </a:solidFill>
                <a:latin typeface="Times New Roman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581" y="2608"/>
              <a:ext cx="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  <a:ea typeface="华文新魏" charset="0"/>
                  <a:cs typeface="华文新魏" charset="0"/>
                </a:rPr>
                <a:t>E</a:t>
              </a:r>
              <a:endParaRPr lang="en-US" altLang="zh-CN" sz="3600" b="1">
                <a:solidFill>
                  <a:schemeClr val="accent2"/>
                </a:solidFill>
                <a:latin typeface="Monotype Corsiva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24" name="Oval 28"/>
            <p:cNvSpPr>
              <a:spLocks noChangeArrowheads="1"/>
            </p:cNvSpPr>
            <p:nvPr/>
          </p:nvSpPr>
          <p:spPr bwMode="auto">
            <a:xfrm>
              <a:off x="896" y="2606"/>
              <a:ext cx="165" cy="186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CN" altLang="en-US" sz="3600" b="1">
                <a:solidFill>
                  <a:schemeClr val="accent2"/>
                </a:solidFill>
                <a:latin typeface="Times New Roman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25" name="Oval 29"/>
            <p:cNvSpPr>
              <a:spLocks noChangeArrowheads="1"/>
            </p:cNvSpPr>
            <p:nvPr/>
          </p:nvSpPr>
          <p:spPr bwMode="auto">
            <a:xfrm>
              <a:off x="896" y="2606"/>
              <a:ext cx="165" cy="186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3600" b="1">
                <a:solidFill>
                  <a:schemeClr val="accent2"/>
                </a:solidFill>
                <a:latin typeface="Times New Roman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914" y="2608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  <a:ea typeface="华文新魏" charset="0"/>
                  <a:cs typeface="华文新魏" charset="0"/>
                </a:rPr>
                <a:t>F</a:t>
              </a:r>
              <a:endParaRPr lang="en-US" altLang="zh-CN" sz="3600" b="1">
                <a:solidFill>
                  <a:schemeClr val="accent2"/>
                </a:solidFill>
                <a:latin typeface="Monotype Corsiva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27" name="Line 31"/>
            <p:cNvSpPr>
              <a:spLocks noChangeShapeType="1"/>
            </p:cNvSpPr>
            <p:nvPr/>
          </p:nvSpPr>
          <p:spPr bwMode="auto">
            <a:xfrm flipH="1">
              <a:off x="423" y="1850"/>
              <a:ext cx="342" cy="29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32"/>
            <p:cNvSpPr>
              <a:spLocks noChangeShapeType="1"/>
            </p:cNvSpPr>
            <p:nvPr/>
          </p:nvSpPr>
          <p:spPr bwMode="auto">
            <a:xfrm>
              <a:off x="813" y="1868"/>
              <a:ext cx="0" cy="25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33"/>
            <p:cNvSpPr>
              <a:spLocks noChangeShapeType="1"/>
            </p:cNvSpPr>
            <p:nvPr/>
          </p:nvSpPr>
          <p:spPr bwMode="auto">
            <a:xfrm>
              <a:off x="878" y="1833"/>
              <a:ext cx="297" cy="33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34"/>
            <p:cNvSpPr>
              <a:spLocks noChangeShapeType="1"/>
            </p:cNvSpPr>
            <p:nvPr/>
          </p:nvSpPr>
          <p:spPr bwMode="auto">
            <a:xfrm flipH="1">
              <a:off x="661" y="2302"/>
              <a:ext cx="94" cy="306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5"/>
            <p:cNvSpPr>
              <a:spLocks noChangeShapeType="1"/>
            </p:cNvSpPr>
            <p:nvPr/>
          </p:nvSpPr>
          <p:spPr bwMode="auto">
            <a:xfrm>
              <a:off x="850" y="2320"/>
              <a:ext cx="129" cy="286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Oval 36"/>
            <p:cNvSpPr>
              <a:spLocks noChangeArrowheads="1"/>
            </p:cNvSpPr>
            <p:nvPr/>
          </p:nvSpPr>
          <p:spPr bwMode="auto">
            <a:xfrm>
              <a:off x="1723" y="1682"/>
              <a:ext cx="166" cy="186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CN" altLang="en-US" sz="3600" b="1">
                <a:solidFill>
                  <a:schemeClr val="accent2"/>
                </a:solidFill>
                <a:latin typeface="Times New Roman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33" name="Oval 37"/>
            <p:cNvSpPr>
              <a:spLocks noChangeArrowheads="1"/>
            </p:cNvSpPr>
            <p:nvPr/>
          </p:nvSpPr>
          <p:spPr bwMode="auto">
            <a:xfrm>
              <a:off x="1723" y="1682"/>
              <a:ext cx="166" cy="186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3600" b="1">
                <a:solidFill>
                  <a:schemeClr val="accent2"/>
                </a:solidFill>
                <a:latin typeface="Times New Roman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34" name="Rectangle 38"/>
            <p:cNvSpPr>
              <a:spLocks noChangeArrowheads="1"/>
            </p:cNvSpPr>
            <p:nvPr/>
          </p:nvSpPr>
          <p:spPr bwMode="auto">
            <a:xfrm>
              <a:off x="1764" y="1689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  <a:ea typeface="华文新魏" charset="0"/>
                  <a:cs typeface="华文新魏" charset="0"/>
                </a:rPr>
                <a:t>G</a:t>
              </a:r>
              <a:endParaRPr lang="en-US" altLang="zh-CN" sz="3600" b="1">
                <a:solidFill>
                  <a:schemeClr val="accent2"/>
                </a:solidFill>
                <a:latin typeface="Monotype Corsiva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35" name="Oval 39"/>
            <p:cNvSpPr>
              <a:spLocks noChangeArrowheads="1"/>
            </p:cNvSpPr>
            <p:nvPr/>
          </p:nvSpPr>
          <p:spPr bwMode="auto">
            <a:xfrm>
              <a:off x="1508" y="2126"/>
              <a:ext cx="166" cy="185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CN" altLang="en-US" sz="3600" b="1">
                <a:solidFill>
                  <a:schemeClr val="accent2"/>
                </a:solidFill>
                <a:latin typeface="Times New Roman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auto">
            <a:xfrm>
              <a:off x="1508" y="2126"/>
              <a:ext cx="166" cy="185"/>
            </a:xfrm>
            <a:custGeom>
              <a:avLst/>
              <a:gdLst>
                <a:gd name="T0" fmla="*/ 166 w 166"/>
                <a:gd name="T1" fmla="*/ 92 h 185"/>
                <a:gd name="T2" fmla="*/ 83 w 166"/>
                <a:gd name="T3" fmla="*/ 0 h 185"/>
                <a:gd name="T4" fmla="*/ 0 w 166"/>
                <a:gd name="T5" fmla="*/ 92 h 185"/>
                <a:gd name="T6" fmla="*/ 83 w 166"/>
                <a:gd name="T7" fmla="*/ 185 h 185"/>
                <a:gd name="T8" fmla="*/ 166 w 166"/>
                <a:gd name="T9" fmla="*/ 92 h 1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"/>
                <a:gd name="T16" fmla="*/ 0 h 185"/>
                <a:gd name="T17" fmla="*/ 166 w 166"/>
                <a:gd name="T18" fmla="*/ 185 h 1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" h="185">
                  <a:moveTo>
                    <a:pt x="166" y="92"/>
                  </a:moveTo>
                  <a:cubicBezTo>
                    <a:pt x="166" y="42"/>
                    <a:pt x="129" y="0"/>
                    <a:pt x="83" y="0"/>
                  </a:cubicBezTo>
                  <a:cubicBezTo>
                    <a:pt x="38" y="0"/>
                    <a:pt x="0" y="42"/>
                    <a:pt x="0" y="92"/>
                  </a:cubicBezTo>
                  <a:cubicBezTo>
                    <a:pt x="0" y="144"/>
                    <a:pt x="38" y="185"/>
                    <a:pt x="83" y="185"/>
                  </a:cubicBezTo>
                  <a:cubicBezTo>
                    <a:pt x="129" y="185"/>
                    <a:pt x="166" y="144"/>
                    <a:pt x="166" y="9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Rectangle 41"/>
            <p:cNvSpPr>
              <a:spLocks noChangeArrowheads="1"/>
            </p:cNvSpPr>
            <p:nvPr/>
          </p:nvSpPr>
          <p:spPr bwMode="auto">
            <a:xfrm>
              <a:off x="1554" y="2129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Times New Roman" charset="0"/>
                  <a:ea typeface="华文新魏" charset="0"/>
                  <a:cs typeface="华文新魏" charset="0"/>
                </a:rPr>
                <a:t>H</a:t>
              </a:r>
              <a:endParaRPr lang="en-US" altLang="zh-CN" sz="3600" b="1" dirty="0">
                <a:solidFill>
                  <a:schemeClr val="accent2"/>
                </a:solidFill>
                <a:latin typeface="Monotype Corsiva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38" name="Oval 42"/>
            <p:cNvSpPr>
              <a:spLocks noChangeArrowheads="1"/>
            </p:cNvSpPr>
            <p:nvPr/>
          </p:nvSpPr>
          <p:spPr bwMode="auto">
            <a:xfrm>
              <a:off x="1922" y="2126"/>
              <a:ext cx="165" cy="185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CN" altLang="en-US" sz="3600" b="1">
                <a:solidFill>
                  <a:schemeClr val="accent2"/>
                </a:solidFill>
                <a:latin typeface="Times New Roman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auto">
            <a:xfrm>
              <a:off x="1922" y="2126"/>
              <a:ext cx="165" cy="185"/>
            </a:xfrm>
            <a:custGeom>
              <a:avLst/>
              <a:gdLst>
                <a:gd name="T0" fmla="*/ 165 w 165"/>
                <a:gd name="T1" fmla="*/ 92 h 185"/>
                <a:gd name="T2" fmla="*/ 83 w 165"/>
                <a:gd name="T3" fmla="*/ 0 h 185"/>
                <a:gd name="T4" fmla="*/ 0 w 165"/>
                <a:gd name="T5" fmla="*/ 92 h 185"/>
                <a:gd name="T6" fmla="*/ 83 w 165"/>
                <a:gd name="T7" fmla="*/ 185 h 185"/>
                <a:gd name="T8" fmla="*/ 165 w 165"/>
                <a:gd name="T9" fmla="*/ 92 h 1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5"/>
                <a:gd name="T16" fmla="*/ 0 h 185"/>
                <a:gd name="T17" fmla="*/ 165 w 165"/>
                <a:gd name="T18" fmla="*/ 185 h 1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5" h="185">
                  <a:moveTo>
                    <a:pt x="165" y="92"/>
                  </a:moveTo>
                  <a:cubicBezTo>
                    <a:pt x="165" y="42"/>
                    <a:pt x="128" y="0"/>
                    <a:pt x="83" y="0"/>
                  </a:cubicBezTo>
                  <a:cubicBezTo>
                    <a:pt x="37" y="0"/>
                    <a:pt x="0" y="42"/>
                    <a:pt x="0" y="92"/>
                  </a:cubicBezTo>
                  <a:cubicBezTo>
                    <a:pt x="0" y="144"/>
                    <a:pt x="37" y="185"/>
                    <a:pt x="83" y="185"/>
                  </a:cubicBezTo>
                  <a:cubicBezTo>
                    <a:pt x="128" y="185"/>
                    <a:pt x="165" y="144"/>
                    <a:pt x="165" y="9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Rectangle 44"/>
            <p:cNvSpPr>
              <a:spLocks noChangeArrowheads="1"/>
            </p:cNvSpPr>
            <p:nvPr/>
          </p:nvSpPr>
          <p:spPr bwMode="auto">
            <a:xfrm>
              <a:off x="1983" y="2129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  <a:ea typeface="华文新魏" charset="0"/>
                  <a:cs typeface="华文新魏" charset="0"/>
                </a:rPr>
                <a:t>I</a:t>
              </a:r>
              <a:endParaRPr lang="en-US" altLang="zh-CN" sz="3600" b="1">
                <a:solidFill>
                  <a:schemeClr val="accent2"/>
                </a:solidFill>
                <a:latin typeface="Monotype Corsiva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41" name="Oval 45"/>
            <p:cNvSpPr>
              <a:spLocks noChangeArrowheads="1"/>
            </p:cNvSpPr>
            <p:nvPr/>
          </p:nvSpPr>
          <p:spPr bwMode="auto">
            <a:xfrm>
              <a:off x="1508" y="2606"/>
              <a:ext cx="166" cy="186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CN" altLang="en-US" sz="3600" b="1">
                <a:solidFill>
                  <a:schemeClr val="accent2"/>
                </a:solidFill>
                <a:latin typeface="Times New Roman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42" name="Oval 46"/>
            <p:cNvSpPr>
              <a:spLocks noChangeArrowheads="1"/>
            </p:cNvSpPr>
            <p:nvPr/>
          </p:nvSpPr>
          <p:spPr bwMode="auto">
            <a:xfrm>
              <a:off x="1508" y="2606"/>
              <a:ext cx="166" cy="186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3600" b="1">
                <a:solidFill>
                  <a:schemeClr val="accent2"/>
                </a:solidFill>
                <a:latin typeface="Times New Roman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43" name="Rectangle 47"/>
            <p:cNvSpPr>
              <a:spLocks noChangeArrowheads="1"/>
            </p:cNvSpPr>
            <p:nvPr/>
          </p:nvSpPr>
          <p:spPr bwMode="auto">
            <a:xfrm>
              <a:off x="1563" y="2608"/>
              <a:ext cx="6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  <a:ea typeface="华文新魏" charset="0"/>
                  <a:cs typeface="华文新魏" charset="0"/>
                </a:rPr>
                <a:t>J</a:t>
              </a:r>
              <a:endParaRPr lang="en-US" altLang="zh-CN" sz="3600" b="1">
                <a:solidFill>
                  <a:schemeClr val="accent2"/>
                </a:solidFill>
                <a:latin typeface="Monotype Corsiva" charset="0"/>
                <a:ea typeface="华文新魏" charset="0"/>
                <a:cs typeface="华文新魏" charset="0"/>
              </a:endParaRPr>
            </a:p>
          </p:txBody>
        </p:sp>
        <p:sp>
          <p:nvSpPr>
            <p:cNvPr id="44" name="Line 48"/>
            <p:cNvSpPr>
              <a:spLocks noChangeShapeType="1"/>
            </p:cNvSpPr>
            <p:nvPr/>
          </p:nvSpPr>
          <p:spPr bwMode="auto">
            <a:xfrm>
              <a:off x="1860" y="1846"/>
              <a:ext cx="95" cy="29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49"/>
            <p:cNvSpPr>
              <a:spLocks noChangeShapeType="1"/>
            </p:cNvSpPr>
            <p:nvPr/>
          </p:nvSpPr>
          <p:spPr bwMode="auto">
            <a:xfrm flipH="1">
              <a:off x="1637" y="1850"/>
              <a:ext cx="121" cy="29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50"/>
            <p:cNvSpPr>
              <a:spLocks noChangeShapeType="1"/>
            </p:cNvSpPr>
            <p:nvPr/>
          </p:nvSpPr>
          <p:spPr bwMode="auto">
            <a:xfrm>
              <a:off x="1607" y="2311"/>
              <a:ext cx="0" cy="29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8134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Trees: Terminologies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The number of children of a node is the </a:t>
            </a:r>
            <a:r>
              <a:rPr kumimoji="1" lang="en-US" altLang="zh-CN" dirty="0">
                <a:solidFill>
                  <a:srgbClr val="008000"/>
                </a:solidFill>
              </a:rPr>
              <a:t>degree of the node</a:t>
            </a:r>
            <a:r>
              <a:rPr kumimoji="1" lang="en-US" altLang="zh-CN" dirty="0"/>
              <a:t>; the maximum degree of nodes in a tree is the </a:t>
            </a:r>
            <a:r>
              <a:rPr kumimoji="1" lang="en-US" altLang="zh-CN" dirty="0">
                <a:solidFill>
                  <a:srgbClr val="008000"/>
                </a:solidFill>
              </a:rPr>
              <a:t>degree of a tree</a:t>
            </a:r>
          </a:p>
          <a:p>
            <a:pPr lvl="1"/>
            <a:r>
              <a:rPr lang="en-US" altLang="zh-CN" dirty="0"/>
              <a:t>The degree of a binary tree is 2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530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Method2:</a:t>
            </a:r>
            <a:r>
              <a:rPr lang="zh-CN" altLang="en-US" sz="3600" dirty="0"/>
              <a:t> </a:t>
            </a:r>
            <a:r>
              <a:rPr lang="en-US" altLang="zh-CN" sz="3600" dirty="0"/>
              <a:t>Preorder Sequence with Dual Tags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>
                <a:solidFill>
                  <a:srgbClr val="0070C0"/>
                </a:solidFill>
              </a:rPr>
              <a:t>Key idea</a:t>
            </a:r>
            <a:r>
              <a:rPr kumimoji="1" lang="en-US" altLang="zh-CN" dirty="0"/>
              <a:t>: there are still redundant information in the </a:t>
            </a:r>
            <a:r>
              <a:rPr kumimoji="1" lang="en-US" altLang="zh-CN" dirty="0" err="1"/>
              <a:t>rlink</a:t>
            </a:r>
            <a:r>
              <a:rPr kumimoji="1" lang="en-US" altLang="zh-CN" dirty="0"/>
              <a:t>, and we can replace it by an </a:t>
            </a:r>
            <a:r>
              <a:rPr kumimoji="1" lang="en-US" altLang="zh-CN" dirty="0" err="1"/>
              <a:t>rtag</a:t>
            </a:r>
            <a:endParaRPr kumimoji="1" lang="en-US" altLang="zh-CN" dirty="0"/>
          </a:p>
          <a:p>
            <a:pPr lvl="1"/>
            <a:r>
              <a:rPr lang="en-US" altLang="zh-CN" dirty="0" err="1"/>
              <a:t>rtag</a:t>
            </a:r>
            <a:r>
              <a:rPr lang="en-US" altLang="zh-CN" dirty="0"/>
              <a:t>: whether the node has right </a:t>
            </a:r>
            <a:r>
              <a:rPr lang="en-US" altLang="zh-CN" dirty="0" err="1"/>
              <a:t>silbing</a:t>
            </a:r>
            <a:endParaRPr kumimoji="1" lang="en-US" altLang="zh-CN" dirty="0"/>
          </a:p>
          <a:p>
            <a:r>
              <a:rPr lang="en-US" altLang="zh-CN" dirty="0">
                <a:solidFill>
                  <a:srgbClr val="0070C0"/>
                </a:solidFill>
              </a:rPr>
              <a:t>Structure</a:t>
            </a:r>
            <a:r>
              <a:rPr lang="en-US" altLang="zh-CN" dirty="0"/>
              <a:t>: </a:t>
            </a:r>
            <a:r>
              <a:rPr lang="en-US" altLang="zh-CN" sz="3200" dirty="0"/>
              <a:t>store nodes by preorder, each node contains </a:t>
            </a:r>
            <a:r>
              <a:rPr lang="en-US" altLang="zh-CN" sz="3200" dirty="0">
                <a:solidFill>
                  <a:srgbClr val="0070C0"/>
                </a:solidFill>
              </a:rPr>
              <a:t>3</a:t>
            </a:r>
            <a:r>
              <a:rPr lang="en-US" altLang="zh-CN" sz="3200" dirty="0"/>
              <a:t> fields</a:t>
            </a:r>
          </a:p>
          <a:p>
            <a:pPr lvl="1"/>
            <a:r>
              <a:rPr kumimoji="1" lang="en-US" altLang="zh-CN" sz="2800" dirty="0"/>
              <a:t>If a node has no first child, </a:t>
            </a:r>
            <a:r>
              <a:rPr kumimoji="1" lang="en-US" altLang="zh-CN" sz="2800" dirty="0" err="1"/>
              <a:t>ltag</a:t>
            </a:r>
            <a:r>
              <a:rPr kumimoji="1" lang="en-US" altLang="zh-CN" sz="2800" dirty="0"/>
              <a:t> = 1</a:t>
            </a:r>
          </a:p>
          <a:p>
            <a:pPr lvl="1"/>
            <a:r>
              <a:rPr lang="en-US" altLang="zh-CN" sz="2800" dirty="0"/>
              <a:t>If a node has no next sibling, </a:t>
            </a:r>
            <a:r>
              <a:rPr lang="en-US" altLang="zh-CN" sz="2800" dirty="0" err="1"/>
              <a:t>rtag</a:t>
            </a:r>
            <a:r>
              <a:rPr lang="en-US" altLang="zh-CN" sz="2800" dirty="0"/>
              <a:t> = 1</a:t>
            </a:r>
          </a:p>
          <a:p>
            <a:pPr lvl="1"/>
            <a:r>
              <a:rPr lang="en-US" altLang="zh-CN" sz="2800" dirty="0"/>
              <a:t>Otherwise, </a:t>
            </a:r>
            <a:r>
              <a:rPr lang="en-US" altLang="zh-CN" sz="2800" dirty="0" err="1"/>
              <a:t>ltag</a:t>
            </a:r>
            <a:r>
              <a:rPr lang="en-US" altLang="zh-CN" sz="2800" dirty="0"/>
              <a:t> or </a:t>
            </a:r>
            <a:r>
              <a:rPr lang="en-US" altLang="zh-CN" sz="2800" dirty="0" err="1"/>
              <a:t>rtag</a:t>
            </a:r>
            <a:r>
              <a:rPr lang="en-US" altLang="zh-CN" sz="2800" dirty="0"/>
              <a:t> equals 0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>
                <a:solidFill>
                  <a:srgbClr val="0070C0"/>
                </a:solidFill>
              </a:rPr>
              <a:t>Usage</a:t>
            </a:r>
            <a:r>
              <a:rPr lang="en-US" altLang="zh-CN" sz="3200" dirty="0"/>
              <a:t>: </a:t>
            </a:r>
            <a:r>
              <a:rPr kumimoji="1" lang="en-US" altLang="zh-CN" dirty="0"/>
              <a:t>The </a:t>
            </a:r>
            <a:r>
              <a:rPr kumimoji="1" lang="en-US" altLang="zh-CN" dirty="0" err="1">
                <a:solidFill>
                  <a:srgbClr val="FF0000"/>
                </a:solidFill>
              </a:rPr>
              <a:t>llink</a:t>
            </a:r>
            <a:r>
              <a:rPr kumimoji="1" lang="en-US" altLang="zh-CN" dirty="0"/>
              <a:t> and </a:t>
            </a:r>
            <a:r>
              <a:rPr kumimoji="1" lang="en-US" altLang="zh-CN" dirty="0" err="1">
                <a:solidFill>
                  <a:srgbClr val="FF0000"/>
                </a:solidFill>
              </a:rPr>
              <a:t>rlink</a:t>
            </a:r>
            <a:r>
              <a:rPr kumimoji="1" lang="en-US" altLang="zh-CN" dirty="0"/>
              <a:t> can be determined by the </a:t>
            </a:r>
            <a:r>
              <a:rPr kumimoji="1" lang="en-US" altLang="zh-CN" dirty="0">
                <a:solidFill>
                  <a:srgbClr val="FF0000"/>
                </a:solidFill>
              </a:rPr>
              <a:t>preorder</a:t>
            </a:r>
            <a:r>
              <a:rPr kumimoji="1" lang="en-US" altLang="zh-CN" dirty="0"/>
              <a:t> sequence and the </a:t>
            </a:r>
            <a:r>
              <a:rPr kumimoji="1" lang="en-US" altLang="zh-CN" dirty="0" err="1">
                <a:solidFill>
                  <a:srgbClr val="FF0000"/>
                </a:solidFill>
              </a:rPr>
              <a:t>ltag</a:t>
            </a:r>
            <a:r>
              <a:rPr kumimoji="1" lang="en-US" altLang="zh-CN" dirty="0"/>
              <a:t>, </a:t>
            </a:r>
            <a:r>
              <a:rPr kumimoji="1" lang="en-US" altLang="zh-CN" dirty="0" err="1">
                <a:solidFill>
                  <a:srgbClr val="FF0000"/>
                </a:solidFill>
              </a:rPr>
              <a:t>rtag</a:t>
            </a:r>
            <a:r>
              <a:rPr kumimoji="1" lang="en-US" altLang="zh-CN" dirty="0"/>
              <a:t> information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6720174"/>
              </p:ext>
            </p:extLst>
          </p:nvPr>
        </p:nvGraphicFramePr>
        <p:xfrm>
          <a:off x="7624233" y="3923319"/>
          <a:ext cx="3943350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2" imgW="1625600" imgH="317500" progId="Word.Picture.8">
                  <p:embed/>
                </p:oleObj>
              </mc:Choice>
              <mc:Fallback>
                <p:oleObj name="图片" r:id="rId2" imgW="1625600" imgH="317500" progId="Word.Picture.8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4233" y="3923319"/>
                        <a:ext cx="3943350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31467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Method2:</a:t>
            </a:r>
            <a:r>
              <a:rPr lang="zh-CN" altLang="en-US" sz="3600" dirty="0"/>
              <a:t> </a:t>
            </a:r>
            <a:r>
              <a:rPr lang="en-US" altLang="zh-CN" sz="3600" dirty="0"/>
              <a:t>Reconstruct Trees from Dual Tags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Critical step: reconstruct </a:t>
            </a:r>
            <a:r>
              <a:rPr lang="en-US" altLang="zh-CN" dirty="0" err="1">
                <a:solidFill>
                  <a:srgbClr val="FF0000"/>
                </a:solidFill>
              </a:rPr>
              <a:t>rlink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dirty="0" err="1">
                <a:solidFill>
                  <a:srgbClr val="0070C0"/>
                </a:solidFill>
              </a:rPr>
              <a:t>llink</a:t>
            </a:r>
            <a:r>
              <a:rPr lang="en-US" altLang="zh-CN" dirty="0">
                <a:solidFill>
                  <a:srgbClr val="0070C0"/>
                </a:solidFill>
              </a:rPr>
              <a:t> is just next node if </a:t>
            </a:r>
            <a:r>
              <a:rPr lang="en-US" altLang="zh-CN" dirty="0" err="1">
                <a:solidFill>
                  <a:srgbClr val="0070C0"/>
                </a:solidFill>
              </a:rPr>
              <a:t>ltag</a:t>
            </a:r>
            <a:r>
              <a:rPr lang="en-US" altLang="zh-CN" dirty="0">
                <a:solidFill>
                  <a:srgbClr val="0070C0"/>
                </a:solidFill>
              </a:rPr>
              <a:t>=0)</a:t>
            </a:r>
          </a:p>
          <a:p>
            <a:pPr lvl="1"/>
            <a:r>
              <a:rPr kumimoji="1" lang="en-US" altLang="zh-CN" dirty="0"/>
              <a:t>If a node’s </a:t>
            </a:r>
            <a:r>
              <a:rPr kumimoji="1" lang="en-US" altLang="zh-CN" dirty="0" err="1">
                <a:solidFill>
                  <a:srgbClr val="FF0000"/>
                </a:solidFill>
              </a:rPr>
              <a:t>rtag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kumimoji="1" lang="en-US" altLang="zh-CN" dirty="0">
                <a:solidFill>
                  <a:srgbClr val="FF0000"/>
                </a:solidFill>
              </a:rPr>
              <a:t>1</a:t>
            </a:r>
            <a:r>
              <a:rPr kumimoji="1" lang="en-US" altLang="zh-CN" dirty="0"/>
              <a:t>, its </a:t>
            </a:r>
            <a:r>
              <a:rPr kumimoji="1" lang="en-US" altLang="zh-CN" dirty="0" err="1">
                <a:solidFill>
                  <a:srgbClr val="FF0000"/>
                </a:solidFill>
              </a:rPr>
              <a:t>rlink</a:t>
            </a:r>
            <a:r>
              <a:rPr kumimoji="1" lang="en-US" altLang="zh-CN" dirty="0"/>
              <a:t> would be NULL</a:t>
            </a:r>
          </a:p>
          <a:p>
            <a:pPr lvl="1"/>
            <a:r>
              <a:rPr lang="en-US" altLang="zh-CN" dirty="0"/>
              <a:t>If a node x’s </a:t>
            </a:r>
            <a:r>
              <a:rPr lang="en-US" altLang="zh-CN" dirty="0" err="1">
                <a:solidFill>
                  <a:srgbClr val="FF0000"/>
                </a:solidFill>
              </a:rPr>
              <a:t>rtag</a:t>
            </a:r>
            <a:r>
              <a:rPr lang="en-US" altLang="zh-CN" dirty="0">
                <a:solidFill>
                  <a:srgbClr val="FF0000"/>
                </a:solidFill>
              </a:rPr>
              <a:t>=0</a:t>
            </a:r>
            <a:r>
              <a:rPr lang="en-US" altLang="zh-CN" dirty="0"/>
              <a:t>, its </a:t>
            </a:r>
            <a:r>
              <a:rPr lang="en-US" altLang="zh-CN" dirty="0" err="1">
                <a:solidFill>
                  <a:srgbClr val="FF0000"/>
                </a:solidFill>
              </a:rPr>
              <a:t>rlink</a:t>
            </a:r>
            <a:r>
              <a:rPr lang="en-US" altLang="zh-CN" dirty="0"/>
              <a:t> would point </a:t>
            </a:r>
            <a:r>
              <a:rPr lang="en-US" altLang="zh-CN"/>
              <a:t>to some </a:t>
            </a:r>
            <a:r>
              <a:rPr lang="en-US" altLang="zh-CN" dirty="0"/>
              <a:t>node y after x’s subtree</a:t>
            </a:r>
          </a:p>
          <a:p>
            <a:pPr lvl="2"/>
            <a:r>
              <a:rPr lang="en-US" altLang="zh-CN" dirty="0"/>
              <a:t>The nodes in the subtrees form a nested sequence; it requires a stack to find out y</a:t>
            </a:r>
          </a:p>
          <a:p>
            <a:pPr lvl="2"/>
            <a:r>
              <a:rPr lang="en-US" altLang="zh-CN" dirty="0"/>
              <a:t>Scan each node </a:t>
            </a:r>
            <a:r>
              <a:rPr lang="en-US" altLang="zh-CN" dirty="0">
                <a:solidFill>
                  <a:srgbClr val="0070C0"/>
                </a:solidFill>
              </a:rPr>
              <a:t>Z</a:t>
            </a:r>
            <a:r>
              <a:rPr lang="en-US" altLang="zh-CN" dirty="0"/>
              <a:t>, perform the two operations</a:t>
            </a:r>
          </a:p>
          <a:p>
            <a:pPr lvl="3"/>
            <a:r>
              <a:rPr kumimoji="1" lang="en-US" altLang="zh-CN" dirty="0"/>
              <a:t>Push a node </a:t>
            </a:r>
            <a:r>
              <a:rPr lang="en-US" altLang="zh-CN" dirty="0">
                <a:solidFill>
                  <a:srgbClr val="0070C0"/>
                </a:solidFill>
              </a:rPr>
              <a:t>Z </a:t>
            </a:r>
            <a:r>
              <a:rPr kumimoji="1" lang="en-US" altLang="zh-CN" dirty="0"/>
              <a:t>with </a:t>
            </a:r>
            <a:r>
              <a:rPr kumimoji="1" lang="en-US" altLang="zh-CN" dirty="0" err="1">
                <a:solidFill>
                  <a:srgbClr val="FF0000"/>
                </a:solidFill>
              </a:rPr>
              <a:t>rtag</a:t>
            </a:r>
            <a:r>
              <a:rPr kumimoji="1" lang="en-US" altLang="zh-CN" dirty="0">
                <a:solidFill>
                  <a:srgbClr val="FF0000"/>
                </a:solidFill>
              </a:rPr>
              <a:t>=0</a:t>
            </a:r>
            <a:r>
              <a:rPr kumimoji="1" lang="en-US" altLang="zh-CN" dirty="0"/>
              <a:t> into the stack</a:t>
            </a:r>
            <a:endParaRPr lang="en-US" altLang="zh-CN" dirty="0"/>
          </a:p>
          <a:p>
            <a:pPr lvl="3"/>
            <a:r>
              <a:rPr kumimoji="1" lang="en-US" altLang="zh-CN" dirty="0"/>
              <a:t>When visit a node </a:t>
            </a:r>
            <a:r>
              <a:rPr lang="en-US" altLang="zh-CN" dirty="0">
                <a:solidFill>
                  <a:srgbClr val="0070C0"/>
                </a:solidFill>
              </a:rPr>
              <a:t>Z</a:t>
            </a:r>
            <a:r>
              <a:rPr kumimoji="1" lang="en-US" altLang="zh-CN" dirty="0"/>
              <a:t> </a:t>
            </a:r>
            <a:r>
              <a:rPr lang="en-US" altLang="zh-CN" dirty="0"/>
              <a:t>with </a:t>
            </a:r>
            <a:r>
              <a:rPr lang="en-US" altLang="zh-CN" dirty="0" err="1">
                <a:solidFill>
                  <a:srgbClr val="FF0000"/>
                </a:solidFill>
              </a:rPr>
              <a:t>ltag</a:t>
            </a:r>
            <a:r>
              <a:rPr lang="en-US" altLang="zh-CN" dirty="0">
                <a:solidFill>
                  <a:srgbClr val="FF0000"/>
                </a:solidFill>
              </a:rPr>
              <a:t>=1</a:t>
            </a:r>
            <a:r>
              <a:rPr lang="en-US" altLang="zh-CN" dirty="0"/>
              <a:t>, pop </a:t>
            </a:r>
            <a:r>
              <a:rPr kumimoji="1" lang="en-US" altLang="zh-CN" dirty="0"/>
              <a:t>a node </a:t>
            </a:r>
            <a:r>
              <a:rPr kumimoji="1" lang="en-US" altLang="zh-CN" dirty="0">
                <a:solidFill>
                  <a:srgbClr val="0070C0"/>
                </a:solidFill>
              </a:rPr>
              <a:t>X</a:t>
            </a:r>
            <a:r>
              <a:rPr kumimoji="1" lang="en-US" altLang="zh-CN" dirty="0"/>
              <a:t> from the stack and set X’s </a:t>
            </a:r>
            <a:r>
              <a:rPr kumimoji="1" lang="en-US" altLang="zh-CN" dirty="0" err="1">
                <a:solidFill>
                  <a:srgbClr val="FF0000"/>
                </a:solidFill>
              </a:rPr>
              <a:t>rlink</a:t>
            </a:r>
            <a:r>
              <a:rPr kumimoji="1" lang="en-US" altLang="zh-CN" dirty="0"/>
              <a:t> as </a:t>
            </a:r>
            <a:r>
              <a:rPr lang="en-US" altLang="zh-CN" dirty="0"/>
              <a:t>Z’s next node</a:t>
            </a:r>
            <a:endParaRPr kumimoji="1" lang="en-US" altLang="zh-CN" dirty="0"/>
          </a:p>
          <a:p>
            <a:pPr lvl="3"/>
            <a:r>
              <a:rPr lang="en-US" altLang="zh-CN" dirty="0">
                <a:solidFill>
                  <a:srgbClr val="0070C0"/>
                </a:solidFill>
              </a:rPr>
              <a:t>(A node can trigger both operations simultaneously)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329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3732B-6DED-40A5-A804-06A4E7193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Method 2: 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786862-9479-439F-BFCE-729331270C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E501C2D-41B1-4CB8-BF67-A2507A4BB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1544" y="1587749"/>
            <a:ext cx="5040313" cy="213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39725" indent="-339725" algn="just" defTabSz="904875">
              <a:lnSpc>
                <a:spcPct val="90000"/>
              </a:lnSpc>
              <a:buNone/>
              <a:defRPr/>
            </a:pPr>
            <a:r>
              <a:rPr lang="zh-CN" altLang="en-US" sz="2000" b="1" kern="0" dirty="0">
                <a:solidFill>
                  <a:srgbClr val="000000"/>
                </a:solidFill>
                <a:latin typeface="Lucida Fax"/>
                <a:ea typeface="微软雅黑"/>
              </a:rPr>
              <a:t>  </a:t>
            </a:r>
            <a:r>
              <a:rPr lang="en-US" altLang="zh-CN" sz="2000" b="1" kern="0" dirty="0">
                <a:solidFill>
                  <a:srgbClr val="000000"/>
                </a:solidFill>
                <a:latin typeface="Lucida Fax"/>
                <a:ea typeface="微软雅黑"/>
              </a:rPr>
              <a:t>0  1  2  3  4  5  6  7  8  9</a:t>
            </a:r>
          </a:p>
          <a:p>
            <a:pPr marL="339725" indent="-339725" algn="just" defTabSz="904875">
              <a:lnSpc>
                <a:spcPct val="90000"/>
              </a:lnSpc>
              <a:buNone/>
              <a:defRPr/>
            </a:pPr>
            <a:endParaRPr lang="en-US" altLang="zh-CN" sz="2000" b="1" kern="0" dirty="0">
              <a:solidFill>
                <a:srgbClr val="000000"/>
              </a:solidFill>
              <a:latin typeface="Lucida Fax"/>
              <a:ea typeface="微软雅黑"/>
            </a:endParaRPr>
          </a:p>
          <a:p>
            <a:pPr marL="339725" indent="-339725" algn="just" defTabSz="904875">
              <a:lnSpc>
                <a:spcPct val="90000"/>
              </a:lnSpc>
              <a:buNone/>
              <a:defRPr/>
            </a:pPr>
            <a:r>
              <a:rPr lang="en-US" altLang="zh-CN" sz="2000" b="1" kern="0" dirty="0" err="1">
                <a:solidFill>
                  <a:srgbClr val="000000"/>
                </a:solidFill>
                <a:latin typeface="Lucida Fax"/>
                <a:ea typeface="微软雅黑"/>
              </a:rPr>
              <a:t>rtag</a:t>
            </a:r>
            <a:r>
              <a:rPr lang="en-US" altLang="zh-CN" sz="2000" b="1" kern="0" dirty="0">
                <a:solidFill>
                  <a:srgbClr val="000000"/>
                </a:solidFill>
                <a:latin typeface="Lucida Fax"/>
                <a:ea typeface="微软雅黑"/>
              </a:rPr>
              <a:t>  0  0  0  0  1  0  1  1  0  1</a:t>
            </a:r>
          </a:p>
          <a:p>
            <a:pPr marL="339725" indent="-339725" algn="just" defTabSz="904875">
              <a:lnSpc>
                <a:spcPct val="90000"/>
              </a:lnSpc>
              <a:buNone/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Lucida Fax"/>
                <a:ea typeface="微软雅黑"/>
              </a:rPr>
              <a:t>info  C  E  J  K  L  F  G  D  X  I</a:t>
            </a:r>
          </a:p>
          <a:p>
            <a:pPr marL="339725" indent="-339725" algn="just" defTabSz="904875">
              <a:lnSpc>
                <a:spcPct val="90000"/>
              </a:lnSpc>
              <a:buNone/>
              <a:defRPr/>
            </a:pPr>
            <a:r>
              <a:rPr lang="en-US" altLang="zh-CN" sz="2000" b="1" kern="0" dirty="0" err="1">
                <a:solidFill>
                  <a:srgbClr val="000000"/>
                </a:solidFill>
                <a:latin typeface="Lucida Fax"/>
                <a:ea typeface="微软雅黑"/>
              </a:rPr>
              <a:t>ltag</a:t>
            </a:r>
            <a:r>
              <a:rPr lang="en-US" altLang="zh-CN" sz="2000" b="1" kern="0" dirty="0">
                <a:solidFill>
                  <a:srgbClr val="000000"/>
                </a:solidFill>
                <a:latin typeface="Lucida Fax"/>
                <a:ea typeface="微软雅黑"/>
              </a:rPr>
              <a:t>  0  0  1  1  1  1  1  0  1  1</a:t>
            </a: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8AECB446-48A6-4C49-8522-DD46B08FF10F}"/>
              </a:ext>
            </a:extLst>
          </p:cNvPr>
          <p:cNvGrpSpPr>
            <a:grpSpLocks/>
          </p:cNvGrpSpPr>
          <p:nvPr/>
        </p:nvGrpSpPr>
        <p:grpSpPr bwMode="auto">
          <a:xfrm>
            <a:off x="8616182" y="3922962"/>
            <a:ext cx="401637" cy="295275"/>
            <a:chOff x="4649" y="2704"/>
            <a:chExt cx="253" cy="186"/>
          </a:xfrm>
        </p:grpSpPr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F31128D3-6A5A-423E-A882-799A8F3B2E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9" y="2704"/>
              <a:ext cx="144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 eaLnBrk="1" fontAlgn="auto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9CC00"/>
                </a:buClr>
                <a:buSzPct val="60000"/>
                <a:defRPr/>
              </a:pPr>
              <a:r>
                <a:rPr lang="en-US" altLang="zh-CN" sz="2400" kern="0">
                  <a:solidFill>
                    <a:srgbClr val="000000"/>
                  </a:solidFill>
                  <a:latin typeface="Lucida Fax"/>
                </a:rPr>
                <a:t>G</a:t>
              </a:r>
              <a:endParaRPr lang="en-US" altLang="zh-CN" sz="2400" kern="0">
                <a:solidFill>
                  <a:sysClr val="windowText" lastClr="000000"/>
                </a:solidFill>
                <a:latin typeface="Lucida Fax"/>
              </a:endParaRPr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4A6FFAA5-7192-4286-9A4F-E6B28C6D0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0" y="2733"/>
              <a:ext cx="72" cy="62"/>
            </a:xfrm>
            <a:prstGeom prst="ellips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Lucida Fax"/>
                <a:ea typeface="Arial Unicode MS" panose="020B0604020202020204" pitchFamily="34" charset="-122"/>
              </a:endParaRPr>
            </a:p>
          </p:txBody>
        </p:sp>
      </p:grpSp>
      <p:sp>
        <p:nvSpPr>
          <p:cNvPr id="9" name="Line 7">
            <a:extLst>
              <a:ext uri="{FF2B5EF4-FFF2-40B4-BE49-F238E27FC236}">
                <a16:creationId xmlns:a16="http://schemas.microsoft.com/office/drawing/2014/main" id="{05DD03F1-BDDA-46E8-9563-AA4648CB4DE0}"/>
              </a:ext>
            </a:extLst>
          </p:cNvPr>
          <p:cNvSpPr>
            <a:spLocks noChangeShapeType="1"/>
          </p:cNvSpPr>
          <p:nvPr/>
        </p:nvSpPr>
        <p:spPr bwMode="auto">
          <a:xfrm>
            <a:off x="8870182" y="2183061"/>
            <a:ext cx="682625" cy="588962"/>
          </a:xfrm>
          <a:prstGeom prst="line">
            <a:avLst/>
          </a:prstGeom>
          <a:noFill/>
          <a:ln w="36576">
            <a:solidFill>
              <a:srgbClr val="0099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Lucida Fax"/>
              <a:ea typeface="Arial Unicode MS" panose="020B0604020202020204" pitchFamily="34" charset="-122"/>
            </a:endParaRPr>
          </a:p>
        </p:txBody>
      </p:sp>
      <p:grpSp>
        <p:nvGrpSpPr>
          <p:cNvPr id="10" name="Group 8">
            <a:extLst>
              <a:ext uri="{FF2B5EF4-FFF2-40B4-BE49-F238E27FC236}">
                <a16:creationId xmlns:a16="http://schemas.microsoft.com/office/drawing/2014/main" id="{A46AF61C-6B25-4D8B-BB56-6EAD3F30968E}"/>
              </a:ext>
            </a:extLst>
          </p:cNvPr>
          <p:cNvGrpSpPr>
            <a:grpSpLocks/>
          </p:cNvGrpSpPr>
          <p:nvPr/>
        </p:nvGrpSpPr>
        <p:grpSpPr bwMode="auto">
          <a:xfrm>
            <a:off x="8103419" y="1759198"/>
            <a:ext cx="873125" cy="992188"/>
            <a:chOff x="4326" y="1341"/>
            <a:chExt cx="550" cy="625"/>
          </a:xfrm>
        </p:grpSpPr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2C4F33F3-3799-482B-B488-E3AC652A8C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6" y="1613"/>
              <a:ext cx="430" cy="353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Lucida Fax"/>
                <a:ea typeface="Arial Unicode MS" panose="020B0604020202020204" pitchFamily="34" charset="-122"/>
              </a:endParaRPr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DD23C4BD-E794-413D-B22E-451F99A50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9" y="1341"/>
              <a:ext cx="177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342900" indent="-342900" eaLnBrk="1" fontAlgn="auto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9CC00"/>
                </a:buClr>
                <a:buSzPct val="60000"/>
                <a:defRPr/>
              </a:pPr>
              <a:r>
                <a:rPr lang="en-US" altLang="zh-CN" sz="2400" kern="0">
                  <a:solidFill>
                    <a:srgbClr val="000000"/>
                  </a:solidFill>
                  <a:latin typeface="Lucida Fax"/>
                </a:rPr>
                <a:t>C</a:t>
              </a:r>
              <a:endParaRPr lang="en-US" altLang="zh-CN" sz="2400" kern="0">
                <a:solidFill>
                  <a:sysClr val="windowText" lastClr="000000"/>
                </a:solidFill>
                <a:latin typeface="Lucida Fax"/>
              </a:endParaRPr>
            </a:p>
          </p:txBody>
        </p:sp>
        <p:sp>
          <p:nvSpPr>
            <p:cNvPr id="13" name="Oval 11">
              <a:extLst>
                <a:ext uri="{FF2B5EF4-FFF2-40B4-BE49-F238E27FC236}">
                  <a16:creationId xmlns:a16="http://schemas.microsoft.com/office/drawing/2014/main" id="{2738230B-6238-45F2-B33B-3FBA7F063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6" y="1550"/>
              <a:ext cx="71" cy="63"/>
            </a:xfrm>
            <a:prstGeom prst="ellips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Lucida Fax"/>
                <a:ea typeface="Arial Unicode MS" panose="020B0604020202020204" pitchFamily="34" charset="-122"/>
              </a:endParaRPr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8BC93D89-DD14-4A1A-B321-303262C7CBCE}"/>
              </a:ext>
            </a:extLst>
          </p:cNvPr>
          <p:cNvGrpSpPr>
            <a:grpSpLocks/>
          </p:cNvGrpSpPr>
          <p:nvPr/>
        </p:nvGrpSpPr>
        <p:grpSpPr bwMode="auto">
          <a:xfrm>
            <a:off x="9500433" y="3995987"/>
            <a:ext cx="290513" cy="295275"/>
            <a:chOff x="5206" y="2750"/>
            <a:chExt cx="183" cy="186"/>
          </a:xfrm>
        </p:grpSpPr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47885303-09A9-497C-A0EE-93F676A1C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2" y="2750"/>
              <a:ext cx="67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 eaLnBrk="1" fontAlgn="auto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9CC00"/>
                </a:buClr>
                <a:buSzPct val="60000"/>
                <a:defRPr/>
              </a:pPr>
              <a:r>
                <a:rPr lang="en-US" altLang="zh-CN" sz="2400" kern="0">
                  <a:solidFill>
                    <a:srgbClr val="000000"/>
                  </a:solidFill>
                  <a:latin typeface="Lucida Fax"/>
                </a:rPr>
                <a:t>I</a:t>
              </a:r>
              <a:endParaRPr lang="en-US" altLang="zh-CN" sz="2400" kern="0">
                <a:solidFill>
                  <a:sysClr val="windowText" lastClr="000000"/>
                </a:solidFill>
                <a:latin typeface="Lucida Fax"/>
              </a:endParaRPr>
            </a:p>
          </p:txBody>
        </p:sp>
        <p:sp>
          <p:nvSpPr>
            <p:cNvPr id="16" name="Oval 14">
              <a:extLst>
                <a:ext uri="{FF2B5EF4-FFF2-40B4-BE49-F238E27FC236}">
                  <a16:creationId xmlns:a16="http://schemas.microsoft.com/office/drawing/2014/main" id="{21C68089-A835-494B-9A41-4C14A48AF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6" y="2751"/>
              <a:ext cx="71" cy="62"/>
            </a:xfrm>
            <a:prstGeom prst="ellips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Lucida Fax"/>
                <a:ea typeface="Arial Unicode MS" panose="020B0604020202020204" pitchFamily="34" charset="-122"/>
              </a:endParaRPr>
            </a:p>
          </p:txBody>
        </p:sp>
      </p:grpSp>
      <p:grpSp>
        <p:nvGrpSpPr>
          <p:cNvPr id="17" name="Group 15">
            <a:extLst>
              <a:ext uri="{FF2B5EF4-FFF2-40B4-BE49-F238E27FC236}">
                <a16:creationId xmlns:a16="http://schemas.microsoft.com/office/drawing/2014/main" id="{08127083-7758-4BAB-8C50-FE549F39568D}"/>
              </a:ext>
            </a:extLst>
          </p:cNvPr>
          <p:cNvGrpSpPr>
            <a:grpSpLocks/>
          </p:cNvGrpSpPr>
          <p:nvPr/>
        </p:nvGrpSpPr>
        <p:grpSpPr bwMode="auto">
          <a:xfrm>
            <a:off x="8328852" y="4572249"/>
            <a:ext cx="393701" cy="301625"/>
            <a:chOff x="4468" y="3113"/>
            <a:chExt cx="248" cy="190"/>
          </a:xfrm>
        </p:grpSpPr>
        <p:sp>
          <p:nvSpPr>
            <p:cNvPr id="18" name="Rectangle 16">
              <a:extLst>
                <a:ext uri="{FF2B5EF4-FFF2-40B4-BE49-F238E27FC236}">
                  <a16:creationId xmlns:a16="http://schemas.microsoft.com/office/drawing/2014/main" id="{930AE3BE-D6E9-4815-A106-90DD213DA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5" y="3117"/>
              <a:ext cx="111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 eaLnBrk="1" fontAlgn="auto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9CC00"/>
                </a:buClr>
                <a:buSzPct val="60000"/>
                <a:defRPr/>
              </a:pPr>
              <a:r>
                <a:rPr lang="en-US" altLang="zh-CN" sz="2400" kern="0">
                  <a:solidFill>
                    <a:srgbClr val="000000"/>
                  </a:solidFill>
                  <a:latin typeface="Lucida Fax"/>
                </a:rPr>
                <a:t>L</a:t>
              </a:r>
              <a:endParaRPr lang="en-US" altLang="zh-CN" sz="2400" kern="0">
                <a:solidFill>
                  <a:sysClr val="windowText" lastClr="000000"/>
                </a:solidFill>
                <a:latin typeface="Lucida Fax"/>
              </a:endParaRPr>
            </a:p>
          </p:txBody>
        </p:sp>
        <p:sp>
          <p:nvSpPr>
            <p:cNvPr id="19" name="Oval 17">
              <a:extLst>
                <a:ext uri="{FF2B5EF4-FFF2-40B4-BE49-F238E27FC236}">
                  <a16:creationId xmlns:a16="http://schemas.microsoft.com/office/drawing/2014/main" id="{5C0E2D4B-6A06-4591-9E83-ECAE18956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" y="3113"/>
              <a:ext cx="72" cy="62"/>
            </a:xfrm>
            <a:prstGeom prst="ellips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Lucida Fax"/>
                <a:ea typeface="Arial Unicode MS" panose="020B0604020202020204" pitchFamily="34" charset="-122"/>
              </a:endParaRPr>
            </a:p>
          </p:txBody>
        </p:sp>
      </p:grpSp>
      <p:grpSp>
        <p:nvGrpSpPr>
          <p:cNvPr id="20" name="Group 18">
            <a:extLst>
              <a:ext uri="{FF2B5EF4-FFF2-40B4-BE49-F238E27FC236}">
                <a16:creationId xmlns:a16="http://schemas.microsoft.com/office/drawing/2014/main" id="{453B5A41-1EF6-4FBB-ADF9-101976011531}"/>
              </a:ext>
            </a:extLst>
          </p:cNvPr>
          <p:cNvGrpSpPr>
            <a:grpSpLocks/>
          </p:cNvGrpSpPr>
          <p:nvPr/>
        </p:nvGrpSpPr>
        <p:grpSpPr bwMode="auto">
          <a:xfrm>
            <a:off x="9078153" y="3272087"/>
            <a:ext cx="382588" cy="295275"/>
            <a:chOff x="4940" y="2294"/>
            <a:chExt cx="241" cy="186"/>
          </a:xfrm>
        </p:grpSpPr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08B3E58C-302E-47D4-BE53-11350090D7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2294"/>
              <a:ext cx="124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 eaLnBrk="1" fontAlgn="auto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9CC00"/>
                </a:buClr>
                <a:buSzPct val="60000"/>
                <a:defRPr/>
              </a:pPr>
              <a:r>
                <a:rPr lang="en-US" altLang="zh-CN" sz="2400" kern="0">
                  <a:solidFill>
                    <a:srgbClr val="000000"/>
                  </a:solidFill>
                  <a:latin typeface="Lucida Fax"/>
                </a:rPr>
                <a:t>X</a:t>
              </a:r>
              <a:endParaRPr lang="en-US" altLang="zh-CN" sz="2400" kern="0">
                <a:solidFill>
                  <a:sysClr val="windowText" lastClr="000000"/>
                </a:solidFill>
                <a:latin typeface="Lucida Fax"/>
              </a:endParaRPr>
            </a:p>
          </p:txBody>
        </p:sp>
        <p:sp>
          <p:nvSpPr>
            <p:cNvPr id="22" name="Oval 20">
              <a:extLst>
                <a:ext uri="{FF2B5EF4-FFF2-40B4-BE49-F238E27FC236}">
                  <a16:creationId xmlns:a16="http://schemas.microsoft.com/office/drawing/2014/main" id="{C4FAAD09-7B8F-4D88-AB98-B9D56C6F6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0" y="2370"/>
              <a:ext cx="72" cy="62"/>
            </a:xfrm>
            <a:prstGeom prst="ellips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Lucida Fax"/>
                <a:ea typeface="Arial Unicode MS" panose="020B0604020202020204" pitchFamily="34" charset="-122"/>
              </a:endParaRPr>
            </a:p>
          </p:txBody>
        </p:sp>
      </p:grpSp>
      <p:sp>
        <p:nvSpPr>
          <p:cNvPr id="23" name="Line 21">
            <a:extLst>
              <a:ext uri="{FF2B5EF4-FFF2-40B4-BE49-F238E27FC236}">
                <a16:creationId xmlns:a16="http://schemas.microsoft.com/office/drawing/2014/main" id="{FB63B266-99E1-4DDE-83C5-74391D43C14C}"/>
              </a:ext>
            </a:extLst>
          </p:cNvPr>
          <p:cNvSpPr>
            <a:spLocks noChangeShapeType="1"/>
          </p:cNvSpPr>
          <p:nvPr/>
        </p:nvSpPr>
        <p:spPr bwMode="auto">
          <a:xfrm>
            <a:off x="9192444" y="3491162"/>
            <a:ext cx="360363" cy="504825"/>
          </a:xfrm>
          <a:prstGeom prst="line">
            <a:avLst/>
          </a:prstGeom>
          <a:noFill/>
          <a:ln w="36576">
            <a:solidFill>
              <a:srgbClr val="0099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Lucida Fax"/>
              <a:ea typeface="Arial Unicode MS" panose="020B0604020202020204" pitchFamily="34" charset="-122"/>
            </a:endParaRPr>
          </a:p>
        </p:txBody>
      </p:sp>
      <p:grpSp>
        <p:nvGrpSpPr>
          <p:cNvPr id="24" name="Group 22">
            <a:extLst>
              <a:ext uri="{FF2B5EF4-FFF2-40B4-BE49-F238E27FC236}">
                <a16:creationId xmlns:a16="http://schemas.microsoft.com/office/drawing/2014/main" id="{C47604C9-C205-48E7-9871-13AE69011F32}"/>
              </a:ext>
            </a:extLst>
          </p:cNvPr>
          <p:cNvGrpSpPr>
            <a:grpSpLocks/>
          </p:cNvGrpSpPr>
          <p:nvPr/>
        </p:nvGrpSpPr>
        <p:grpSpPr bwMode="auto">
          <a:xfrm>
            <a:off x="9121002" y="2554537"/>
            <a:ext cx="812799" cy="865187"/>
            <a:chOff x="4967" y="1842"/>
            <a:chExt cx="512" cy="545"/>
          </a:xfrm>
        </p:grpSpPr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9C7290C0-7512-42A1-BEC1-2CA7A8FB4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9" y="1842"/>
              <a:ext cx="150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 eaLnBrk="1" fontAlgn="auto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9CC00"/>
                </a:buClr>
                <a:buSzPct val="60000"/>
                <a:defRPr/>
              </a:pPr>
              <a:r>
                <a:rPr lang="en-US" altLang="zh-CN" sz="2400" kern="0">
                  <a:solidFill>
                    <a:srgbClr val="000000"/>
                  </a:solidFill>
                  <a:latin typeface="Lucida Fax"/>
                </a:rPr>
                <a:t>D</a:t>
              </a:r>
              <a:endParaRPr lang="en-US" altLang="zh-CN" sz="2400" kern="0">
                <a:solidFill>
                  <a:sysClr val="windowText" lastClr="000000"/>
                </a:solidFill>
                <a:latin typeface="Lucida Fax"/>
              </a:endParaRPr>
            </a:p>
          </p:txBody>
        </p:sp>
        <p:sp>
          <p:nvSpPr>
            <p:cNvPr id="26" name="Oval 24">
              <a:extLst>
                <a:ext uri="{FF2B5EF4-FFF2-40B4-BE49-F238E27FC236}">
                  <a16:creationId xmlns:a16="http://schemas.microsoft.com/office/drawing/2014/main" id="{742E1258-EC91-4A6C-9D91-A9610DA63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9" y="1979"/>
              <a:ext cx="72" cy="62"/>
            </a:xfrm>
            <a:prstGeom prst="ellips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Lucida Fax"/>
                <a:ea typeface="Arial Unicode MS" panose="020B0604020202020204" pitchFamily="34" charset="-122"/>
              </a:endParaRPr>
            </a:p>
          </p:txBody>
        </p:sp>
        <p:sp>
          <p:nvSpPr>
            <p:cNvPr id="27" name="Line 25">
              <a:extLst>
                <a:ext uri="{FF2B5EF4-FFF2-40B4-BE49-F238E27FC236}">
                  <a16:creationId xmlns:a16="http://schemas.microsoft.com/office/drawing/2014/main" id="{643BDA23-E9F6-4607-A531-6FFD10FA60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67" y="2024"/>
              <a:ext cx="293" cy="363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Lucida Fax"/>
                <a:ea typeface="Arial Unicode MS" panose="020B0604020202020204" pitchFamily="34" charset="-122"/>
              </a:endParaRPr>
            </a:p>
          </p:txBody>
        </p:sp>
      </p:grpSp>
      <p:grpSp>
        <p:nvGrpSpPr>
          <p:cNvPr id="28" name="Group 26">
            <a:extLst>
              <a:ext uri="{FF2B5EF4-FFF2-40B4-BE49-F238E27FC236}">
                <a16:creationId xmlns:a16="http://schemas.microsoft.com/office/drawing/2014/main" id="{FA751BC1-237D-4CA9-B00F-554E8C6C8167}"/>
              </a:ext>
            </a:extLst>
          </p:cNvPr>
          <p:cNvGrpSpPr>
            <a:grpSpLocks/>
          </p:cNvGrpSpPr>
          <p:nvPr/>
        </p:nvGrpSpPr>
        <p:grpSpPr bwMode="auto">
          <a:xfrm>
            <a:off x="7581132" y="3922962"/>
            <a:ext cx="458787" cy="295275"/>
            <a:chOff x="3997" y="2704"/>
            <a:chExt cx="289" cy="186"/>
          </a:xfrm>
        </p:grpSpPr>
        <p:sp>
          <p:nvSpPr>
            <p:cNvPr id="29" name="Oval 27">
              <a:extLst>
                <a:ext uri="{FF2B5EF4-FFF2-40B4-BE49-F238E27FC236}">
                  <a16:creationId xmlns:a16="http://schemas.microsoft.com/office/drawing/2014/main" id="{FDBCBF22-1A67-4C02-AA26-DC676B148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2756"/>
              <a:ext cx="81" cy="63"/>
            </a:xfrm>
            <a:prstGeom prst="ellips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Lucida Fax"/>
                <a:ea typeface="Arial Unicode MS" panose="020B0604020202020204" pitchFamily="34" charset="-122"/>
              </a:endParaRPr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92F1E59E-709E-4F21-BF33-EA6165BAB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7" y="2704"/>
              <a:ext cx="134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 eaLnBrk="1" fontAlgn="auto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9CC00"/>
                </a:buClr>
                <a:buSzPct val="60000"/>
                <a:defRPr/>
              </a:pPr>
              <a:r>
                <a:rPr lang="en-US" altLang="zh-CN" sz="2400" kern="0">
                  <a:solidFill>
                    <a:srgbClr val="000000"/>
                  </a:solidFill>
                  <a:latin typeface="Lucida Fax"/>
                </a:rPr>
                <a:t>K</a:t>
              </a:r>
              <a:endParaRPr lang="en-US" altLang="zh-CN" sz="2400" kern="0">
                <a:solidFill>
                  <a:sysClr val="windowText" lastClr="000000"/>
                </a:solidFill>
                <a:latin typeface="Lucida Fax"/>
              </a:endParaRPr>
            </a:p>
          </p:txBody>
        </p:sp>
      </p:grpSp>
      <p:sp>
        <p:nvSpPr>
          <p:cNvPr id="31" name="Line 29">
            <a:extLst>
              <a:ext uri="{FF2B5EF4-FFF2-40B4-BE49-F238E27FC236}">
                <a16:creationId xmlns:a16="http://schemas.microsoft.com/office/drawing/2014/main" id="{BF1E8FC3-D10C-409D-9A00-C5813B0F33FE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7056" y="4095999"/>
            <a:ext cx="360362" cy="504825"/>
          </a:xfrm>
          <a:prstGeom prst="line">
            <a:avLst/>
          </a:prstGeom>
          <a:noFill/>
          <a:ln w="36576">
            <a:solidFill>
              <a:srgbClr val="0099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Lucida Fax"/>
              <a:ea typeface="Arial Unicode MS" panose="020B0604020202020204" pitchFamily="34" charset="-122"/>
            </a:endParaRPr>
          </a:p>
        </p:txBody>
      </p:sp>
      <p:sp>
        <p:nvSpPr>
          <p:cNvPr id="32" name="Line 30">
            <a:extLst>
              <a:ext uri="{FF2B5EF4-FFF2-40B4-BE49-F238E27FC236}">
                <a16:creationId xmlns:a16="http://schemas.microsoft.com/office/drawing/2014/main" id="{66CBBB42-3D62-4DE3-8492-2B57AA8D53D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39919" y="2843461"/>
            <a:ext cx="576263" cy="576262"/>
          </a:xfrm>
          <a:prstGeom prst="line">
            <a:avLst/>
          </a:prstGeom>
          <a:noFill/>
          <a:ln w="36576">
            <a:solidFill>
              <a:srgbClr val="0099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Lucida Fax"/>
              <a:ea typeface="Arial Unicode MS" panose="020B0604020202020204" pitchFamily="34" charset="-122"/>
            </a:endParaRPr>
          </a:p>
        </p:txBody>
      </p:sp>
      <p:grpSp>
        <p:nvGrpSpPr>
          <p:cNvPr id="33" name="Group 31">
            <a:extLst>
              <a:ext uri="{FF2B5EF4-FFF2-40B4-BE49-F238E27FC236}">
                <a16:creationId xmlns:a16="http://schemas.microsoft.com/office/drawing/2014/main" id="{E2929D10-9616-49B3-95E1-2BA05FC01565}"/>
              </a:ext>
            </a:extLst>
          </p:cNvPr>
          <p:cNvGrpSpPr>
            <a:grpSpLocks/>
          </p:cNvGrpSpPr>
          <p:nvPr/>
        </p:nvGrpSpPr>
        <p:grpSpPr bwMode="auto">
          <a:xfrm>
            <a:off x="7536681" y="2554537"/>
            <a:ext cx="595312" cy="865187"/>
            <a:chOff x="3969" y="1842"/>
            <a:chExt cx="375" cy="545"/>
          </a:xfrm>
        </p:grpSpPr>
        <p:sp>
          <p:nvSpPr>
            <p:cNvPr id="34" name="Rectangle 32">
              <a:extLst>
                <a:ext uri="{FF2B5EF4-FFF2-40B4-BE49-F238E27FC236}">
                  <a16:creationId xmlns:a16="http://schemas.microsoft.com/office/drawing/2014/main" id="{16E4DDF8-58EF-44F7-8282-97543B99C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9" y="1842"/>
              <a:ext cx="111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 eaLnBrk="1" fontAlgn="auto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9CC00"/>
                </a:buClr>
                <a:buSzPct val="60000"/>
                <a:defRPr/>
              </a:pPr>
              <a:r>
                <a:rPr lang="en-US" altLang="zh-CN" sz="2400" kern="0">
                  <a:solidFill>
                    <a:srgbClr val="000000"/>
                  </a:solidFill>
                  <a:latin typeface="Lucida Fax"/>
                </a:rPr>
                <a:t>E</a:t>
              </a:r>
              <a:endParaRPr lang="en-US" altLang="zh-CN" sz="2400" kern="0">
                <a:solidFill>
                  <a:sysClr val="windowText" lastClr="000000"/>
                </a:solidFill>
                <a:latin typeface="Lucida Fax"/>
              </a:endParaRPr>
            </a:p>
          </p:txBody>
        </p:sp>
        <p:sp>
          <p:nvSpPr>
            <p:cNvPr id="35" name="Oval 33">
              <a:extLst>
                <a:ext uri="{FF2B5EF4-FFF2-40B4-BE49-F238E27FC236}">
                  <a16:creationId xmlns:a16="http://schemas.microsoft.com/office/drawing/2014/main" id="{96ED4B3C-A847-4E0C-920E-59CAF107E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961"/>
              <a:ext cx="72" cy="62"/>
            </a:xfrm>
            <a:prstGeom prst="ellips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Lucida Fax"/>
                <a:ea typeface="Arial Unicode MS" panose="020B0604020202020204" pitchFamily="34" charset="-122"/>
              </a:endParaRPr>
            </a:p>
          </p:txBody>
        </p:sp>
        <p:sp>
          <p:nvSpPr>
            <p:cNvPr id="36" name="Line 34">
              <a:extLst>
                <a:ext uri="{FF2B5EF4-FFF2-40B4-BE49-F238E27FC236}">
                  <a16:creationId xmlns:a16="http://schemas.microsoft.com/office/drawing/2014/main" id="{E5E76147-9291-466C-B37B-EEA9B30E4D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69" y="2024"/>
              <a:ext cx="302" cy="363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Lucida Fax"/>
                <a:ea typeface="Arial Unicode MS" panose="020B0604020202020204" pitchFamily="34" charset="-122"/>
              </a:endParaRPr>
            </a:p>
          </p:txBody>
        </p:sp>
      </p:grpSp>
      <p:grpSp>
        <p:nvGrpSpPr>
          <p:cNvPr id="37" name="Group 35">
            <a:extLst>
              <a:ext uri="{FF2B5EF4-FFF2-40B4-BE49-F238E27FC236}">
                <a16:creationId xmlns:a16="http://schemas.microsoft.com/office/drawing/2014/main" id="{C39B6884-3836-43D4-B317-30074BEA5DFC}"/>
              </a:ext>
            </a:extLst>
          </p:cNvPr>
          <p:cNvGrpSpPr>
            <a:grpSpLocks/>
          </p:cNvGrpSpPr>
          <p:nvPr/>
        </p:nvGrpSpPr>
        <p:grpSpPr bwMode="auto">
          <a:xfrm>
            <a:off x="8255818" y="3275262"/>
            <a:ext cx="401638" cy="295275"/>
            <a:chOff x="4422" y="2296"/>
            <a:chExt cx="253" cy="186"/>
          </a:xfrm>
        </p:grpSpPr>
        <p:sp>
          <p:nvSpPr>
            <p:cNvPr id="38" name="Rectangle 36">
              <a:extLst>
                <a:ext uri="{FF2B5EF4-FFF2-40B4-BE49-F238E27FC236}">
                  <a16:creationId xmlns:a16="http://schemas.microsoft.com/office/drawing/2014/main" id="{99F0F77F-2F76-4009-AAA1-27282501A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2296"/>
              <a:ext cx="109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 eaLnBrk="1" fontAlgn="auto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9CC00"/>
                </a:buClr>
                <a:buSzPct val="60000"/>
                <a:defRPr/>
              </a:pPr>
              <a:r>
                <a:rPr lang="en-US" altLang="zh-CN" sz="2400" kern="0">
                  <a:solidFill>
                    <a:srgbClr val="000000"/>
                  </a:solidFill>
                  <a:latin typeface="Lucida Fax"/>
                </a:rPr>
                <a:t>F</a:t>
              </a:r>
              <a:endParaRPr lang="en-US" altLang="zh-CN" sz="2400" kern="0">
                <a:solidFill>
                  <a:sysClr val="windowText" lastClr="000000"/>
                </a:solidFill>
                <a:latin typeface="Lucida Fax"/>
              </a:endParaRPr>
            </a:p>
          </p:txBody>
        </p:sp>
        <p:sp>
          <p:nvSpPr>
            <p:cNvPr id="39" name="Oval 37">
              <a:extLst>
                <a:ext uri="{FF2B5EF4-FFF2-40B4-BE49-F238E27FC236}">
                  <a16:creationId xmlns:a16="http://schemas.microsoft.com/office/drawing/2014/main" id="{5DB1FBE7-F9F4-4742-B2CA-40DECBC89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4" y="2369"/>
              <a:ext cx="71" cy="63"/>
            </a:xfrm>
            <a:prstGeom prst="ellips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Lucida Fax"/>
                <a:ea typeface="Arial Unicode MS" panose="020B0604020202020204" pitchFamily="34" charset="-122"/>
              </a:endParaRPr>
            </a:p>
          </p:txBody>
        </p:sp>
      </p:grpSp>
      <p:sp>
        <p:nvSpPr>
          <p:cNvPr id="40" name="Line 38">
            <a:extLst>
              <a:ext uri="{FF2B5EF4-FFF2-40B4-BE49-F238E27FC236}">
                <a16:creationId xmlns:a16="http://schemas.microsoft.com/office/drawing/2014/main" id="{9B29EBDF-1DC8-4DBF-A404-227DD7592E67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6181" y="3491162"/>
            <a:ext cx="360362" cy="504825"/>
          </a:xfrm>
          <a:prstGeom prst="line">
            <a:avLst/>
          </a:prstGeom>
          <a:noFill/>
          <a:ln w="36576">
            <a:solidFill>
              <a:srgbClr val="0099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Lucida Fax"/>
              <a:ea typeface="Arial Unicode MS" panose="020B0604020202020204" pitchFamily="34" charset="-122"/>
            </a:endParaRPr>
          </a:p>
        </p:txBody>
      </p:sp>
      <p:grpSp>
        <p:nvGrpSpPr>
          <p:cNvPr id="41" name="Group 39">
            <a:extLst>
              <a:ext uri="{FF2B5EF4-FFF2-40B4-BE49-F238E27FC236}">
                <a16:creationId xmlns:a16="http://schemas.microsoft.com/office/drawing/2014/main" id="{EC07BA48-2EFA-4A42-8974-74D7FAF457E1}"/>
              </a:ext>
            </a:extLst>
          </p:cNvPr>
          <p:cNvGrpSpPr>
            <a:grpSpLocks/>
          </p:cNvGrpSpPr>
          <p:nvPr/>
        </p:nvGrpSpPr>
        <p:grpSpPr bwMode="auto">
          <a:xfrm>
            <a:off x="7239818" y="3211762"/>
            <a:ext cx="368300" cy="295275"/>
            <a:chOff x="3782" y="2294"/>
            <a:chExt cx="232" cy="186"/>
          </a:xfrm>
        </p:grpSpPr>
        <p:sp>
          <p:nvSpPr>
            <p:cNvPr id="42" name="Oval 40">
              <a:extLst>
                <a:ext uri="{FF2B5EF4-FFF2-40B4-BE49-F238E27FC236}">
                  <a16:creationId xmlns:a16="http://schemas.microsoft.com/office/drawing/2014/main" id="{DBAEC179-6B50-45C5-9369-967209493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3" y="2409"/>
              <a:ext cx="71" cy="62"/>
            </a:xfrm>
            <a:prstGeom prst="ellips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Lucida Fax"/>
                <a:ea typeface="Arial Unicode MS" panose="020B0604020202020204" pitchFamily="34" charset="-122"/>
              </a:endParaRPr>
            </a:p>
          </p:txBody>
        </p:sp>
        <p:sp>
          <p:nvSpPr>
            <p:cNvPr id="43" name="Rectangle 41">
              <a:extLst>
                <a:ext uri="{FF2B5EF4-FFF2-40B4-BE49-F238E27FC236}">
                  <a16:creationId xmlns:a16="http://schemas.microsoft.com/office/drawing/2014/main" id="{82379A45-3A33-4490-B481-D2299E48C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2" y="2294"/>
              <a:ext cx="83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 eaLnBrk="1" fontAlgn="auto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9CC00"/>
                </a:buClr>
                <a:buSzPct val="60000"/>
                <a:defRPr/>
              </a:pPr>
              <a:r>
                <a:rPr lang="en-US" altLang="zh-CN" sz="2400" kern="0">
                  <a:solidFill>
                    <a:srgbClr val="000000"/>
                  </a:solidFill>
                  <a:latin typeface="Lucida Fax"/>
                </a:rPr>
                <a:t>J</a:t>
              </a:r>
              <a:endParaRPr lang="en-US" altLang="zh-CN" sz="2400" kern="0">
                <a:solidFill>
                  <a:sysClr val="windowText" lastClr="000000"/>
                </a:solidFill>
                <a:latin typeface="Lucida Fax"/>
              </a:endParaRPr>
            </a:p>
          </p:txBody>
        </p:sp>
      </p:grpSp>
      <p:sp>
        <p:nvSpPr>
          <p:cNvPr id="44" name="Line 42">
            <a:extLst>
              <a:ext uri="{FF2B5EF4-FFF2-40B4-BE49-F238E27FC236}">
                <a16:creationId xmlns:a16="http://schemas.microsoft.com/office/drawing/2014/main" id="{C48D9D0F-14F8-40DF-8FF4-E6EDE3079C6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8119" y="3491162"/>
            <a:ext cx="360363" cy="504825"/>
          </a:xfrm>
          <a:prstGeom prst="line">
            <a:avLst/>
          </a:prstGeom>
          <a:noFill/>
          <a:ln w="36576">
            <a:solidFill>
              <a:srgbClr val="0099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Lucida Fax"/>
              <a:ea typeface="Arial Unicode MS" panose="020B0604020202020204" pitchFamily="34" charset="-122"/>
            </a:endParaRPr>
          </a:p>
        </p:txBody>
      </p:sp>
      <p:sp>
        <p:nvSpPr>
          <p:cNvPr id="45" name="AutoShape 43">
            <a:extLst>
              <a:ext uri="{FF2B5EF4-FFF2-40B4-BE49-F238E27FC236}">
                <a16:creationId xmlns:a16="http://schemas.microsoft.com/office/drawing/2014/main" id="{FA05ABD9-C768-40E9-80CC-BDBD3A2627A9}"/>
              </a:ext>
            </a:extLst>
          </p:cNvPr>
          <p:cNvSpPr>
            <a:spLocks noChangeArrowheads="1"/>
          </p:cNvSpPr>
          <p:nvPr/>
        </p:nvSpPr>
        <p:spPr bwMode="auto">
          <a:xfrm rot="3423047">
            <a:off x="6456387" y="3790405"/>
            <a:ext cx="647700" cy="1223962"/>
          </a:xfrm>
          <a:prstGeom prst="downArrow">
            <a:avLst>
              <a:gd name="adj1" fmla="val 50000"/>
              <a:gd name="adj2" fmla="val 47243"/>
            </a:avLst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Lucida Fax"/>
              <a:ea typeface="Arial Unicode MS" panose="020B0604020202020204" pitchFamily="34" charset="-122"/>
            </a:endParaRPr>
          </a:p>
        </p:txBody>
      </p:sp>
      <p:sp>
        <p:nvSpPr>
          <p:cNvPr id="46" name="Oval 44">
            <a:extLst>
              <a:ext uri="{FF2B5EF4-FFF2-40B4-BE49-F238E27FC236}">
                <a16:creationId xmlns:a16="http://schemas.microsoft.com/office/drawing/2014/main" id="{2BDB5DEF-A938-4C3B-9C22-E0CB12C83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9894" y="2278222"/>
            <a:ext cx="258763" cy="936625"/>
          </a:xfrm>
          <a:prstGeom prst="ellipse">
            <a:avLst/>
          </a:prstGeom>
          <a:solidFill>
            <a:srgbClr val="FFFFFF">
              <a:alpha val="0"/>
            </a:srgbClr>
          </a:solidFill>
          <a:ln w="25400" algn="ctr">
            <a:solidFill>
              <a:srgbClr val="009999"/>
            </a:solidFill>
            <a:round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Lucida Fax"/>
              <a:ea typeface="Arial Unicode MS" panose="020B0604020202020204" pitchFamily="34" charset="-122"/>
            </a:endParaRPr>
          </a:p>
        </p:txBody>
      </p:sp>
      <p:sp>
        <p:nvSpPr>
          <p:cNvPr id="47" name="Oval 45">
            <a:extLst>
              <a:ext uri="{FF2B5EF4-FFF2-40B4-BE49-F238E27FC236}">
                <a16:creationId xmlns:a16="http://schemas.microsoft.com/office/drawing/2014/main" id="{69AB9200-7061-486F-B90E-A1784E59D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4693" y="2278222"/>
            <a:ext cx="230188" cy="936625"/>
          </a:xfrm>
          <a:prstGeom prst="ellipse">
            <a:avLst/>
          </a:prstGeom>
          <a:solidFill>
            <a:srgbClr val="FFFFFF">
              <a:alpha val="0"/>
            </a:srgbClr>
          </a:solidFill>
          <a:ln w="25400" algn="ctr">
            <a:solidFill>
              <a:srgbClr val="009999"/>
            </a:solidFill>
            <a:round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Lucida Fax"/>
              <a:ea typeface="Arial Unicode MS" panose="020B0604020202020204" pitchFamily="34" charset="-122"/>
            </a:endParaRPr>
          </a:p>
        </p:txBody>
      </p:sp>
      <p:sp>
        <p:nvSpPr>
          <p:cNvPr id="48" name="Oval 46">
            <a:extLst>
              <a:ext uri="{FF2B5EF4-FFF2-40B4-BE49-F238E27FC236}">
                <a16:creationId xmlns:a16="http://schemas.microsoft.com/office/drawing/2014/main" id="{EB20A46B-6432-4CFF-A78A-FC0C32290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5693" y="2278221"/>
            <a:ext cx="215900" cy="647700"/>
          </a:xfrm>
          <a:prstGeom prst="ellipse">
            <a:avLst/>
          </a:prstGeom>
          <a:solidFill>
            <a:srgbClr val="FFFFFF">
              <a:alpha val="0"/>
            </a:srgbClr>
          </a:solidFill>
          <a:ln w="25400" algn="ctr">
            <a:solidFill>
              <a:srgbClr val="009999"/>
            </a:solidFill>
            <a:round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Lucida Fax"/>
              <a:ea typeface="Arial Unicode MS" panose="020B0604020202020204" pitchFamily="34" charset="-122"/>
            </a:endParaRPr>
          </a:p>
        </p:txBody>
      </p:sp>
      <p:sp>
        <p:nvSpPr>
          <p:cNvPr id="49" name="Oval 47">
            <a:extLst>
              <a:ext uri="{FF2B5EF4-FFF2-40B4-BE49-F238E27FC236}">
                <a16:creationId xmlns:a16="http://schemas.microsoft.com/office/drawing/2014/main" id="{6921CC14-49A3-4A6F-96B1-AA3A80E8C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0493" y="2278221"/>
            <a:ext cx="215900" cy="647700"/>
          </a:xfrm>
          <a:prstGeom prst="ellipse">
            <a:avLst/>
          </a:prstGeom>
          <a:solidFill>
            <a:srgbClr val="FFFFFF">
              <a:alpha val="0"/>
            </a:srgbClr>
          </a:solidFill>
          <a:ln w="25400" algn="ctr">
            <a:solidFill>
              <a:srgbClr val="009999"/>
            </a:solidFill>
            <a:round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Lucida Fax"/>
              <a:ea typeface="Arial Unicode MS" panose="020B0604020202020204" pitchFamily="34" charset="-122"/>
            </a:endParaRPr>
          </a:p>
        </p:txBody>
      </p:sp>
      <p:sp>
        <p:nvSpPr>
          <p:cNvPr id="50" name="Oval 48">
            <a:extLst>
              <a:ext uri="{FF2B5EF4-FFF2-40B4-BE49-F238E27FC236}">
                <a16:creationId xmlns:a16="http://schemas.microsoft.com/office/drawing/2014/main" id="{104AF06B-E189-44C3-B81F-32E8922CA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5294" y="2567147"/>
            <a:ext cx="288925" cy="358775"/>
          </a:xfrm>
          <a:prstGeom prst="ellipse">
            <a:avLst/>
          </a:prstGeom>
          <a:solidFill>
            <a:srgbClr val="FFFFFF">
              <a:alpha val="0"/>
            </a:srgbClr>
          </a:solidFill>
          <a:ln w="25400" algn="ctr">
            <a:solidFill>
              <a:srgbClr val="009999"/>
            </a:solidFill>
            <a:round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Lucida Fax"/>
              <a:ea typeface="Arial Unicode MS" panose="020B0604020202020204" pitchFamily="34" charset="-122"/>
            </a:endParaRPr>
          </a:p>
        </p:txBody>
      </p:sp>
      <p:sp>
        <p:nvSpPr>
          <p:cNvPr id="51" name="Oval 49">
            <a:extLst>
              <a:ext uri="{FF2B5EF4-FFF2-40B4-BE49-F238E27FC236}">
                <a16:creationId xmlns:a16="http://schemas.microsoft.com/office/drawing/2014/main" id="{68E5FC58-150F-4AC5-96FE-2D842783D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6293" y="2278221"/>
            <a:ext cx="215900" cy="647700"/>
          </a:xfrm>
          <a:prstGeom prst="ellipse">
            <a:avLst/>
          </a:prstGeom>
          <a:solidFill>
            <a:srgbClr val="FFFFFF">
              <a:alpha val="0"/>
            </a:srgbClr>
          </a:solidFill>
          <a:ln w="25400" algn="ctr">
            <a:solidFill>
              <a:srgbClr val="009999"/>
            </a:solidFill>
            <a:round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Lucida Fax"/>
              <a:ea typeface="Arial Unicode MS" panose="020B0604020202020204" pitchFamily="34" charset="-122"/>
            </a:endParaRPr>
          </a:p>
        </p:txBody>
      </p:sp>
      <p:sp>
        <p:nvSpPr>
          <p:cNvPr id="52" name="Oval 50">
            <a:extLst>
              <a:ext uri="{FF2B5EF4-FFF2-40B4-BE49-F238E27FC236}">
                <a16:creationId xmlns:a16="http://schemas.microsoft.com/office/drawing/2014/main" id="{C3713143-3A5B-4AE3-9AF7-1AA08BF30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1094" y="2567147"/>
            <a:ext cx="288925" cy="358775"/>
          </a:xfrm>
          <a:prstGeom prst="ellipse">
            <a:avLst/>
          </a:prstGeom>
          <a:solidFill>
            <a:srgbClr val="FFFFFF">
              <a:alpha val="0"/>
            </a:srgbClr>
          </a:solidFill>
          <a:ln w="25400" algn="ctr">
            <a:solidFill>
              <a:srgbClr val="009999"/>
            </a:solidFill>
            <a:round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Lucida Fax"/>
              <a:ea typeface="Arial Unicode MS" panose="020B0604020202020204" pitchFamily="34" charset="-122"/>
            </a:endParaRPr>
          </a:p>
        </p:txBody>
      </p:sp>
      <p:sp>
        <p:nvSpPr>
          <p:cNvPr id="53" name="Oval 51">
            <a:extLst>
              <a:ext uri="{FF2B5EF4-FFF2-40B4-BE49-F238E27FC236}">
                <a16:creationId xmlns:a16="http://schemas.microsoft.com/office/drawing/2014/main" id="{C72D5586-735D-4EA0-B3FF-B5338EAC1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4793" y="2567146"/>
            <a:ext cx="215900" cy="647700"/>
          </a:xfrm>
          <a:prstGeom prst="ellipse">
            <a:avLst/>
          </a:prstGeom>
          <a:solidFill>
            <a:srgbClr val="FFFFFF">
              <a:alpha val="0"/>
            </a:srgbClr>
          </a:solidFill>
          <a:ln w="25400" algn="ctr">
            <a:solidFill>
              <a:srgbClr val="009999"/>
            </a:solidFill>
            <a:round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Lucida Fax"/>
              <a:ea typeface="Arial Unicode MS" panose="020B0604020202020204" pitchFamily="34" charset="-122"/>
            </a:endParaRPr>
          </a:p>
        </p:txBody>
      </p:sp>
      <p:sp>
        <p:nvSpPr>
          <p:cNvPr id="54" name="Oval 52">
            <a:extLst>
              <a:ext uri="{FF2B5EF4-FFF2-40B4-BE49-F238E27FC236}">
                <a16:creationId xmlns:a16="http://schemas.microsoft.com/office/drawing/2014/main" id="{3E327963-47F1-45BD-A040-4CFF1C7B3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9593" y="2278221"/>
            <a:ext cx="215900" cy="647700"/>
          </a:xfrm>
          <a:prstGeom prst="ellipse">
            <a:avLst/>
          </a:prstGeom>
          <a:solidFill>
            <a:srgbClr val="FFFFFF">
              <a:alpha val="0"/>
            </a:srgbClr>
          </a:solidFill>
          <a:ln w="25400" algn="ctr">
            <a:solidFill>
              <a:srgbClr val="009999"/>
            </a:solidFill>
            <a:round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Lucida Fax"/>
              <a:ea typeface="Arial Unicode MS" panose="020B0604020202020204" pitchFamily="34" charset="-122"/>
            </a:endParaRPr>
          </a:p>
        </p:txBody>
      </p:sp>
      <p:sp>
        <p:nvSpPr>
          <p:cNvPr id="55" name="Oval 53">
            <a:extLst>
              <a:ext uri="{FF2B5EF4-FFF2-40B4-BE49-F238E27FC236}">
                <a16:creationId xmlns:a16="http://schemas.microsoft.com/office/drawing/2014/main" id="{309BA793-CFF3-4ACB-AB3D-8F5573BBA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1694" y="2567147"/>
            <a:ext cx="288925" cy="358775"/>
          </a:xfrm>
          <a:prstGeom prst="ellipse">
            <a:avLst/>
          </a:prstGeom>
          <a:solidFill>
            <a:srgbClr val="FFFFFF">
              <a:alpha val="0"/>
            </a:srgbClr>
          </a:solidFill>
          <a:ln w="25400" algn="ctr">
            <a:solidFill>
              <a:srgbClr val="009999"/>
            </a:solidFill>
            <a:round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Lucida Fax"/>
              <a:ea typeface="Arial Unicode MS" panose="020B0604020202020204" pitchFamily="34" charset="-122"/>
            </a:endParaRPr>
          </a:p>
        </p:txBody>
      </p:sp>
      <p:grpSp>
        <p:nvGrpSpPr>
          <p:cNvPr id="56" name="Group 54">
            <a:extLst>
              <a:ext uri="{FF2B5EF4-FFF2-40B4-BE49-F238E27FC236}">
                <a16:creationId xmlns:a16="http://schemas.microsoft.com/office/drawing/2014/main" id="{9F3A959B-769D-4A4A-B193-504E2FB92277}"/>
              </a:ext>
            </a:extLst>
          </p:cNvPr>
          <p:cNvGrpSpPr>
            <a:grpSpLocks/>
          </p:cNvGrpSpPr>
          <p:nvPr/>
        </p:nvGrpSpPr>
        <p:grpSpPr bwMode="auto">
          <a:xfrm>
            <a:off x="2136007" y="3584823"/>
            <a:ext cx="3527425" cy="2438400"/>
            <a:chOff x="2899" y="2114"/>
            <a:chExt cx="2430" cy="1815"/>
          </a:xfrm>
        </p:grpSpPr>
        <p:grpSp>
          <p:nvGrpSpPr>
            <p:cNvPr id="57" name="Group 55">
              <a:extLst>
                <a:ext uri="{FF2B5EF4-FFF2-40B4-BE49-F238E27FC236}">
                  <a16:creationId xmlns:a16="http://schemas.microsoft.com/office/drawing/2014/main" id="{5A0DCA93-A153-4937-94A2-24727B49F0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0" y="2114"/>
              <a:ext cx="863" cy="1247"/>
              <a:chOff x="2004" y="2069"/>
              <a:chExt cx="863" cy="1247"/>
            </a:xfrm>
          </p:grpSpPr>
          <p:sp>
            <p:nvSpPr>
              <p:cNvPr id="79" name="Rectangle 56">
                <a:extLst>
                  <a:ext uri="{FF2B5EF4-FFF2-40B4-BE49-F238E27FC236}">
                    <a16:creationId xmlns:a16="http://schemas.microsoft.com/office/drawing/2014/main" id="{ABE9EB75-C75A-4B2A-90DA-8EBCFA8F61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7" y="3069"/>
                <a:ext cx="178" cy="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kern="0">
                    <a:solidFill>
                      <a:sysClr val="windowText" lastClr="000000"/>
                    </a:solidFill>
                    <a:latin typeface="Lucida Fax"/>
                  </a:rPr>
                  <a:t>F</a:t>
                </a:r>
                <a:endParaRPr lang="en-US" altLang="zh-CN" sz="2400" kern="0">
                  <a:solidFill>
                    <a:sysClr val="windowText" lastClr="000000"/>
                  </a:solidFill>
                  <a:latin typeface="Lucida Fax"/>
                  <a:ea typeface="Arial Unicode MS" panose="020B0604020202020204" pitchFamily="34" charset="-122"/>
                </a:endParaRPr>
              </a:p>
            </p:txBody>
          </p:sp>
          <p:sp>
            <p:nvSpPr>
              <p:cNvPr id="80" name="Oval 57">
                <a:extLst>
                  <a:ext uri="{FF2B5EF4-FFF2-40B4-BE49-F238E27FC236}">
                    <a16:creationId xmlns:a16="http://schemas.microsoft.com/office/drawing/2014/main" id="{BF02A623-CACA-47AF-9B11-D6CB968649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6" y="2881"/>
                <a:ext cx="244" cy="247"/>
              </a:xfrm>
              <a:prstGeom prst="ellipse">
                <a:avLst/>
              </a:prstGeom>
              <a:solidFill>
                <a:srgbClr val="FFFFFF"/>
              </a:solidFill>
              <a:ln w="38100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Lucida Fax"/>
                  <a:ea typeface="Arial Unicode MS" panose="020B0604020202020204" pitchFamily="34" charset="-122"/>
                </a:endParaRPr>
              </a:p>
            </p:txBody>
          </p:sp>
          <p:sp>
            <p:nvSpPr>
              <p:cNvPr id="81" name="Rectangle 58">
                <a:extLst>
                  <a:ext uri="{FF2B5EF4-FFF2-40B4-BE49-F238E27FC236}">
                    <a16:creationId xmlns:a16="http://schemas.microsoft.com/office/drawing/2014/main" id="{39D79A75-404B-41A4-A238-9D861FB5D2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2069"/>
                <a:ext cx="252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kern="0" dirty="0">
                    <a:solidFill>
                      <a:sysClr val="windowText" lastClr="000000"/>
                    </a:solidFill>
                    <a:latin typeface="Lucida Fax"/>
                  </a:rPr>
                  <a:t>C</a:t>
                </a:r>
                <a:endParaRPr lang="en-US" altLang="zh-CN" sz="2400" kern="0" dirty="0">
                  <a:solidFill>
                    <a:sysClr val="windowText" lastClr="000000"/>
                  </a:solidFill>
                  <a:latin typeface="Lucida Fax"/>
                  <a:ea typeface="Arial Unicode MS" panose="020B0604020202020204" pitchFamily="34" charset="-122"/>
                </a:endParaRPr>
              </a:p>
            </p:txBody>
          </p:sp>
          <p:sp>
            <p:nvSpPr>
              <p:cNvPr id="82" name="Oval 59">
                <a:extLst>
                  <a:ext uri="{FF2B5EF4-FFF2-40B4-BE49-F238E27FC236}">
                    <a16:creationId xmlns:a16="http://schemas.microsoft.com/office/drawing/2014/main" id="{21F879BB-8251-44BB-BBA0-18405B0006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8" y="2382"/>
                <a:ext cx="245" cy="245"/>
              </a:xfrm>
              <a:prstGeom prst="ellipse">
                <a:avLst/>
              </a:prstGeom>
              <a:solidFill>
                <a:srgbClr val="FFFFFF"/>
              </a:solidFill>
              <a:ln w="38100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Lucida Fax"/>
                  <a:ea typeface="Arial Unicode MS" panose="020B0604020202020204" pitchFamily="34" charset="-122"/>
                </a:endParaRPr>
              </a:p>
            </p:txBody>
          </p:sp>
          <p:sp>
            <p:nvSpPr>
              <p:cNvPr id="83" name="Line 60">
                <a:extLst>
                  <a:ext uri="{FF2B5EF4-FFF2-40B4-BE49-F238E27FC236}">
                    <a16:creationId xmlns:a16="http://schemas.microsoft.com/office/drawing/2014/main" id="{11CCCE94-6BD3-4053-9070-8DBE113207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04" y="2630"/>
                <a:ext cx="209" cy="24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Lucida Fax"/>
                  <a:ea typeface="Arial Unicode MS" panose="020B0604020202020204" pitchFamily="34" charset="-122"/>
                </a:endParaRPr>
              </a:p>
            </p:txBody>
          </p:sp>
          <p:sp>
            <p:nvSpPr>
              <p:cNvPr id="84" name="Line 61">
                <a:extLst>
                  <a:ext uri="{FF2B5EF4-FFF2-40B4-BE49-F238E27FC236}">
                    <a16:creationId xmlns:a16="http://schemas.microsoft.com/office/drawing/2014/main" id="{C021701E-9B95-46F5-90B7-FD4B888A4F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4" y="2617"/>
                <a:ext cx="1" cy="24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Lucida Fax"/>
                  <a:ea typeface="Arial Unicode MS" panose="020B0604020202020204" pitchFamily="34" charset="-122"/>
                </a:endParaRPr>
              </a:p>
            </p:txBody>
          </p:sp>
          <p:sp>
            <p:nvSpPr>
              <p:cNvPr id="85" name="Rectangle 62">
                <a:extLst>
                  <a:ext uri="{FF2B5EF4-FFF2-40B4-BE49-F238E27FC236}">
                    <a16:creationId xmlns:a16="http://schemas.microsoft.com/office/drawing/2014/main" id="{540D5443-E80B-4ECF-A498-E18F32169F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7" y="2806"/>
                <a:ext cx="19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kern="0" dirty="0">
                    <a:solidFill>
                      <a:sysClr val="windowText" lastClr="000000"/>
                    </a:solidFill>
                    <a:latin typeface="Lucida Fax"/>
                  </a:rPr>
                  <a:t>G</a:t>
                </a:r>
                <a:endParaRPr lang="en-US" altLang="zh-CN" sz="2400" kern="0" dirty="0">
                  <a:solidFill>
                    <a:sysClr val="windowText" lastClr="000000"/>
                  </a:solidFill>
                  <a:latin typeface="Lucida Fax"/>
                  <a:ea typeface="Arial Unicode MS" panose="020B0604020202020204" pitchFamily="34" charset="-122"/>
                </a:endParaRPr>
              </a:p>
            </p:txBody>
          </p:sp>
          <p:sp>
            <p:nvSpPr>
              <p:cNvPr id="86" name="Line 63">
                <a:extLst>
                  <a:ext uri="{FF2B5EF4-FFF2-40B4-BE49-F238E27FC236}">
                    <a16:creationId xmlns:a16="http://schemas.microsoft.com/office/drawing/2014/main" id="{AF9662B6-7849-40C0-8105-0C1D4CE63F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91" y="2611"/>
                <a:ext cx="213" cy="24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Lucida Fax"/>
                  <a:ea typeface="Arial Unicode MS" panose="020B0604020202020204" pitchFamily="34" charset="-122"/>
                </a:endParaRPr>
              </a:p>
            </p:txBody>
          </p:sp>
          <p:sp>
            <p:nvSpPr>
              <p:cNvPr id="87" name="Oval 64">
                <a:extLst>
                  <a:ext uri="{FF2B5EF4-FFF2-40B4-BE49-F238E27FC236}">
                    <a16:creationId xmlns:a16="http://schemas.microsoft.com/office/drawing/2014/main" id="{D5779D20-016E-4AC4-969D-5BFD256301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8" y="2864"/>
                <a:ext cx="245" cy="246"/>
              </a:xfrm>
              <a:prstGeom prst="ellipse">
                <a:avLst/>
              </a:prstGeom>
              <a:solidFill>
                <a:srgbClr val="FFFFFF"/>
              </a:solidFill>
              <a:ln w="38100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Lucida Fax"/>
                  <a:ea typeface="Arial Unicode MS" panose="020B0604020202020204" pitchFamily="34" charset="-122"/>
                </a:endParaRPr>
              </a:p>
            </p:txBody>
          </p:sp>
        </p:grpSp>
        <p:grpSp>
          <p:nvGrpSpPr>
            <p:cNvPr id="58" name="Group 65">
              <a:extLst>
                <a:ext uri="{FF2B5EF4-FFF2-40B4-BE49-F238E27FC236}">
                  <a16:creationId xmlns:a16="http://schemas.microsoft.com/office/drawing/2014/main" id="{C6CC4462-B749-4938-A361-58BCFAC827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7" y="2114"/>
              <a:ext cx="862" cy="1251"/>
              <a:chOff x="3061" y="2069"/>
              <a:chExt cx="862" cy="1251"/>
            </a:xfrm>
          </p:grpSpPr>
          <p:sp>
            <p:nvSpPr>
              <p:cNvPr id="71" name="Rectangle 66">
                <a:extLst>
                  <a:ext uri="{FF2B5EF4-FFF2-40B4-BE49-F238E27FC236}">
                    <a16:creationId xmlns:a16="http://schemas.microsoft.com/office/drawing/2014/main" id="{BB546EAA-9A1D-4256-93E3-2DF23CD502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0" y="2069"/>
                <a:ext cx="235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kern="0" dirty="0">
                    <a:solidFill>
                      <a:sysClr val="windowText" lastClr="000000"/>
                    </a:solidFill>
                    <a:latin typeface="Lucida Fax"/>
                  </a:rPr>
                  <a:t>D</a:t>
                </a:r>
                <a:endParaRPr lang="en-US" altLang="zh-CN" sz="2400" kern="0" dirty="0">
                  <a:solidFill>
                    <a:sysClr val="windowText" lastClr="000000"/>
                  </a:solidFill>
                  <a:latin typeface="Lucida Fax"/>
                  <a:ea typeface="Arial Unicode MS" panose="020B0604020202020204" pitchFamily="34" charset="-122"/>
                </a:endParaRPr>
              </a:p>
            </p:txBody>
          </p:sp>
          <p:sp>
            <p:nvSpPr>
              <p:cNvPr id="72" name="Oval 67">
                <a:extLst>
                  <a:ext uri="{FF2B5EF4-FFF2-40B4-BE49-F238E27FC236}">
                    <a16:creationId xmlns:a16="http://schemas.microsoft.com/office/drawing/2014/main" id="{B08CA7B5-3470-4C88-8CB4-CD4635EAC5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4" y="2382"/>
                <a:ext cx="247" cy="253"/>
              </a:xfrm>
              <a:prstGeom prst="ellipse">
                <a:avLst/>
              </a:prstGeom>
              <a:solidFill>
                <a:srgbClr val="FFFFFF"/>
              </a:solidFill>
              <a:ln w="38100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Lucida Fax"/>
                  <a:ea typeface="Arial Unicode MS" panose="020B0604020202020204" pitchFamily="34" charset="-122"/>
                </a:endParaRPr>
              </a:p>
            </p:txBody>
          </p:sp>
          <p:sp>
            <p:nvSpPr>
              <p:cNvPr id="73" name="Rectangle 68">
                <a:extLst>
                  <a:ext uri="{FF2B5EF4-FFF2-40B4-BE49-F238E27FC236}">
                    <a16:creationId xmlns:a16="http://schemas.microsoft.com/office/drawing/2014/main" id="{5308B12C-01A9-4205-BDC5-7C379B875C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1" y="3090"/>
                <a:ext cx="227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kern="0" dirty="0">
                    <a:solidFill>
                      <a:sysClr val="windowText" lastClr="000000"/>
                    </a:solidFill>
                    <a:latin typeface="Lucida Fax"/>
                  </a:rPr>
                  <a:t>X</a:t>
                </a:r>
                <a:endParaRPr lang="en-US" altLang="zh-CN" sz="2400" kern="0" dirty="0">
                  <a:solidFill>
                    <a:sysClr val="windowText" lastClr="000000"/>
                  </a:solidFill>
                  <a:latin typeface="Lucida Fax"/>
                  <a:ea typeface="Arial Unicode MS" panose="020B0604020202020204" pitchFamily="34" charset="-122"/>
                </a:endParaRPr>
              </a:p>
            </p:txBody>
          </p:sp>
          <p:sp>
            <p:nvSpPr>
              <p:cNvPr id="74" name="Line 69">
                <a:extLst>
                  <a:ext uri="{FF2B5EF4-FFF2-40B4-BE49-F238E27FC236}">
                    <a16:creationId xmlns:a16="http://schemas.microsoft.com/office/drawing/2014/main" id="{388CCEFB-0FF5-4D08-A2D7-E8E8D61E84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54" y="2634"/>
                <a:ext cx="209" cy="24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Lucida Fax"/>
                  <a:ea typeface="Arial Unicode MS" panose="020B0604020202020204" pitchFamily="34" charset="-122"/>
                </a:endParaRPr>
              </a:p>
            </p:txBody>
          </p:sp>
          <p:sp>
            <p:nvSpPr>
              <p:cNvPr id="75" name="Oval 70">
                <a:extLst>
                  <a:ext uri="{FF2B5EF4-FFF2-40B4-BE49-F238E27FC236}">
                    <a16:creationId xmlns:a16="http://schemas.microsoft.com/office/drawing/2014/main" id="{921BEF57-AB01-4C78-9674-AE03E25CF5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3" y="2875"/>
                <a:ext cx="245" cy="248"/>
              </a:xfrm>
              <a:prstGeom prst="ellipse">
                <a:avLst/>
              </a:prstGeom>
              <a:solidFill>
                <a:srgbClr val="FFFFFF"/>
              </a:solidFill>
              <a:ln w="38100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800" kern="0">
                    <a:solidFill>
                      <a:sysClr val="windowText" lastClr="000000"/>
                    </a:solidFill>
                    <a:latin typeface="Lucida Fax" pitchFamily="18" charset="0"/>
                    <a:ea typeface="Arial Unicode MS" panose="020B0604020202020204" pitchFamily="34" charset="-122"/>
                  </a:rPr>
                  <a:t> </a:t>
                </a:r>
              </a:p>
            </p:txBody>
          </p:sp>
          <p:sp>
            <p:nvSpPr>
              <p:cNvPr id="76" name="Rectangle 71">
                <a:extLst>
                  <a:ext uri="{FF2B5EF4-FFF2-40B4-BE49-F238E27FC236}">
                    <a16:creationId xmlns:a16="http://schemas.microsoft.com/office/drawing/2014/main" id="{D8EDAEF6-2B47-479E-B3C3-17A6F6592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1" y="3084"/>
                <a:ext cx="25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kern="0" dirty="0">
                    <a:solidFill>
                      <a:sysClr val="windowText" lastClr="000000"/>
                    </a:solidFill>
                    <a:latin typeface="Lucida Fax"/>
                  </a:rPr>
                  <a:t>I</a:t>
                </a:r>
                <a:endParaRPr lang="en-US" altLang="zh-CN" sz="2400" kern="0" dirty="0">
                  <a:solidFill>
                    <a:sysClr val="windowText" lastClr="000000"/>
                  </a:solidFill>
                  <a:latin typeface="Lucida Fax"/>
                  <a:ea typeface="Arial Unicode MS" panose="020B0604020202020204" pitchFamily="34" charset="-122"/>
                </a:endParaRPr>
              </a:p>
            </p:txBody>
          </p:sp>
          <p:sp>
            <p:nvSpPr>
              <p:cNvPr id="77" name="Line 72">
                <a:extLst>
                  <a:ext uri="{FF2B5EF4-FFF2-40B4-BE49-F238E27FC236}">
                    <a16:creationId xmlns:a16="http://schemas.microsoft.com/office/drawing/2014/main" id="{90A788CC-BBD5-4DC2-8B1C-E2EDC5AE11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91" y="2640"/>
                <a:ext cx="217" cy="24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Lucida Fax"/>
                  <a:ea typeface="Arial Unicode MS" panose="020B0604020202020204" pitchFamily="34" charset="-122"/>
                </a:endParaRPr>
              </a:p>
            </p:txBody>
          </p:sp>
          <p:sp>
            <p:nvSpPr>
              <p:cNvPr id="78" name="Oval 73">
                <a:extLst>
                  <a:ext uri="{FF2B5EF4-FFF2-40B4-BE49-F238E27FC236}">
                    <a16:creationId xmlns:a16="http://schemas.microsoft.com/office/drawing/2014/main" id="{E2246578-AD07-42AF-AF57-83A1CB7F4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8" y="2881"/>
                <a:ext cx="245" cy="248"/>
              </a:xfrm>
              <a:prstGeom prst="ellipse">
                <a:avLst/>
              </a:prstGeom>
              <a:solidFill>
                <a:srgbClr val="FFFFFF"/>
              </a:solidFill>
              <a:ln w="38100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Lucida Fax"/>
                  <a:ea typeface="Arial Unicode MS" panose="020B0604020202020204" pitchFamily="34" charset="-122"/>
                </a:endParaRPr>
              </a:p>
            </p:txBody>
          </p:sp>
        </p:grpSp>
        <p:grpSp>
          <p:nvGrpSpPr>
            <p:cNvPr id="59" name="Group 74">
              <a:extLst>
                <a:ext uri="{FF2B5EF4-FFF2-40B4-BE49-F238E27FC236}">
                  <a16:creationId xmlns:a16="http://schemas.microsoft.com/office/drawing/2014/main" id="{2C6CAE65-B458-41AA-A922-2E7875976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9" y="2851"/>
              <a:ext cx="933" cy="1078"/>
              <a:chOff x="1493" y="2806"/>
              <a:chExt cx="933" cy="1078"/>
            </a:xfrm>
          </p:grpSpPr>
          <p:sp>
            <p:nvSpPr>
              <p:cNvPr id="60" name="Rectangle 75">
                <a:extLst>
                  <a:ext uri="{FF2B5EF4-FFF2-40B4-BE49-F238E27FC236}">
                    <a16:creationId xmlns:a16="http://schemas.microsoft.com/office/drawing/2014/main" id="{A56B6DF8-09DD-46E1-9406-531B6C3E01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8" y="2806"/>
                <a:ext cx="138" cy="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kern="0" dirty="0">
                    <a:solidFill>
                      <a:sysClr val="windowText" lastClr="000000"/>
                    </a:solidFill>
                    <a:latin typeface="Lucida Fax"/>
                  </a:rPr>
                  <a:t>E</a:t>
                </a:r>
                <a:endParaRPr lang="en-US" altLang="zh-CN" sz="2400" kern="0" dirty="0">
                  <a:solidFill>
                    <a:sysClr val="windowText" lastClr="000000"/>
                  </a:solidFill>
                  <a:latin typeface="Lucida Fax"/>
                  <a:ea typeface="Arial Unicode MS" panose="020B0604020202020204" pitchFamily="34" charset="-122"/>
                </a:endParaRPr>
              </a:p>
            </p:txBody>
          </p:sp>
          <p:sp>
            <p:nvSpPr>
              <p:cNvPr id="61" name="Oval 76">
                <a:extLst>
                  <a:ext uri="{FF2B5EF4-FFF2-40B4-BE49-F238E27FC236}">
                    <a16:creationId xmlns:a16="http://schemas.microsoft.com/office/drawing/2014/main" id="{6D241A33-0BB5-409D-BA06-79352280E3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7" y="2881"/>
                <a:ext cx="245" cy="246"/>
              </a:xfrm>
              <a:prstGeom prst="ellipse">
                <a:avLst/>
              </a:prstGeom>
              <a:solidFill>
                <a:srgbClr val="FFFFFF"/>
              </a:solidFill>
              <a:ln w="38100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Lucida Fax"/>
                  <a:ea typeface="Arial Unicode MS" panose="020B0604020202020204" pitchFamily="34" charset="-122"/>
                </a:endParaRPr>
              </a:p>
            </p:txBody>
          </p:sp>
          <p:sp>
            <p:nvSpPr>
              <p:cNvPr id="62" name="Line 77">
                <a:extLst>
                  <a:ext uri="{FF2B5EF4-FFF2-40B4-BE49-F238E27FC236}">
                    <a16:creationId xmlns:a16="http://schemas.microsoft.com/office/drawing/2014/main" id="{E4930A65-C069-497B-8323-7825D29A85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13" y="3111"/>
                <a:ext cx="360" cy="27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Lucida Fax"/>
                  <a:ea typeface="Arial Unicode MS" panose="020B0604020202020204" pitchFamily="34" charset="-122"/>
                </a:endParaRPr>
              </a:p>
            </p:txBody>
          </p:sp>
          <p:sp>
            <p:nvSpPr>
              <p:cNvPr id="63" name="Rectangle 78">
                <a:extLst>
                  <a:ext uri="{FF2B5EF4-FFF2-40B4-BE49-F238E27FC236}">
                    <a16:creationId xmlns:a16="http://schemas.microsoft.com/office/drawing/2014/main" id="{EF44FBBF-68A6-43B5-BFBC-B282E69492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3" y="3612"/>
                <a:ext cx="215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kern="0" dirty="0">
                    <a:solidFill>
                      <a:sysClr val="windowText" lastClr="000000"/>
                    </a:solidFill>
                    <a:latin typeface="Lucida Fax"/>
                  </a:rPr>
                  <a:t>J</a:t>
                </a:r>
                <a:endParaRPr lang="en-US" altLang="zh-CN" sz="1800" kern="0" dirty="0">
                  <a:solidFill>
                    <a:sysClr val="windowText" lastClr="000000"/>
                  </a:solidFill>
                  <a:latin typeface="Lucida Fax"/>
                  <a:ea typeface="Arial Unicode MS" panose="020B0604020202020204" pitchFamily="34" charset="-122"/>
                </a:endParaRPr>
              </a:p>
            </p:txBody>
          </p:sp>
          <p:sp>
            <p:nvSpPr>
              <p:cNvPr id="64" name="Oval 79">
                <a:extLst>
                  <a:ext uri="{FF2B5EF4-FFF2-40B4-BE49-F238E27FC236}">
                    <a16:creationId xmlns:a16="http://schemas.microsoft.com/office/drawing/2014/main" id="{566C88B0-E6B4-497B-A5CF-159A1DDA1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9" y="3379"/>
                <a:ext cx="245" cy="245"/>
              </a:xfrm>
              <a:prstGeom prst="ellipse">
                <a:avLst/>
              </a:prstGeom>
              <a:solidFill>
                <a:srgbClr val="FFFFFF"/>
              </a:solidFill>
              <a:ln w="38100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Lucida Fax"/>
                  <a:ea typeface="Arial Unicode MS" panose="020B0604020202020204" pitchFamily="34" charset="-122"/>
                </a:endParaRPr>
              </a:p>
            </p:txBody>
          </p:sp>
          <p:sp>
            <p:nvSpPr>
              <p:cNvPr id="65" name="Line 80">
                <a:extLst>
                  <a:ext uri="{FF2B5EF4-FFF2-40B4-BE49-F238E27FC236}">
                    <a16:creationId xmlns:a16="http://schemas.microsoft.com/office/drawing/2014/main" id="{8D074F05-93B6-4F0A-94D5-3EA2CBC11A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2" y="3137"/>
                <a:ext cx="0" cy="24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Lucida Fax"/>
                  <a:ea typeface="Arial Unicode MS" panose="020B0604020202020204" pitchFamily="34" charset="-122"/>
                </a:endParaRPr>
              </a:p>
            </p:txBody>
          </p:sp>
          <p:sp>
            <p:nvSpPr>
              <p:cNvPr id="66" name="Oval 81">
                <a:extLst>
                  <a:ext uri="{FF2B5EF4-FFF2-40B4-BE49-F238E27FC236}">
                    <a16:creationId xmlns:a16="http://schemas.microsoft.com/office/drawing/2014/main" id="{9E9F288A-992F-46E8-8B63-0CDDE33754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7" y="3379"/>
                <a:ext cx="245" cy="246"/>
              </a:xfrm>
              <a:prstGeom prst="ellipse">
                <a:avLst/>
              </a:prstGeom>
              <a:solidFill>
                <a:srgbClr val="FFFFFF"/>
              </a:solidFill>
              <a:ln w="38100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Lucida Fax"/>
                  <a:ea typeface="Arial Unicode MS" panose="020B0604020202020204" pitchFamily="34" charset="-122"/>
                </a:endParaRPr>
              </a:p>
            </p:txBody>
          </p:sp>
          <p:sp>
            <p:nvSpPr>
              <p:cNvPr id="67" name="Line 82">
                <a:extLst>
                  <a:ext uri="{FF2B5EF4-FFF2-40B4-BE49-F238E27FC236}">
                    <a16:creationId xmlns:a16="http://schemas.microsoft.com/office/drawing/2014/main" id="{95227FB8-D179-44D1-BDBC-43701184E6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3" y="3111"/>
                <a:ext cx="300" cy="26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Lucida Fax"/>
                  <a:ea typeface="Arial Unicode MS" panose="020B0604020202020204" pitchFamily="34" charset="-122"/>
                </a:endParaRPr>
              </a:p>
            </p:txBody>
          </p:sp>
          <p:sp>
            <p:nvSpPr>
              <p:cNvPr id="68" name="Oval 83">
                <a:extLst>
                  <a:ext uri="{FF2B5EF4-FFF2-40B4-BE49-F238E27FC236}">
                    <a16:creationId xmlns:a16="http://schemas.microsoft.com/office/drawing/2014/main" id="{83574F54-1F4A-4897-A03E-FF8C9ED539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4" y="3379"/>
                <a:ext cx="245" cy="246"/>
              </a:xfrm>
              <a:prstGeom prst="ellipse">
                <a:avLst/>
              </a:prstGeom>
              <a:solidFill>
                <a:srgbClr val="FFFFFF"/>
              </a:solidFill>
              <a:ln w="38100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Lucida Fax"/>
                  <a:ea typeface="Arial Unicode MS" panose="020B0604020202020204" pitchFamily="34" charset="-122"/>
                </a:endParaRPr>
              </a:p>
            </p:txBody>
          </p:sp>
          <p:sp>
            <p:nvSpPr>
              <p:cNvPr id="69" name="Rectangle 84">
                <a:extLst>
                  <a:ext uri="{FF2B5EF4-FFF2-40B4-BE49-F238E27FC236}">
                    <a16:creationId xmlns:a16="http://schemas.microsoft.com/office/drawing/2014/main" id="{4AD3001E-7356-4CF2-AFF4-672AE4DC5A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7" y="3624"/>
                <a:ext cx="222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kern="0" dirty="0">
                    <a:solidFill>
                      <a:sysClr val="windowText" lastClr="000000"/>
                    </a:solidFill>
                    <a:latin typeface="Lucida Fax"/>
                  </a:rPr>
                  <a:t>K</a:t>
                </a:r>
                <a:endParaRPr lang="en-US" altLang="zh-CN" sz="2400" kern="0" dirty="0">
                  <a:solidFill>
                    <a:sysClr val="windowText" lastClr="000000"/>
                  </a:solidFill>
                  <a:latin typeface="Lucida Fax"/>
                  <a:ea typeface="Arial Unicode MS" panose="020B0604020202020204" pitchFamily="34" charset="-122"/>
                </a:endParaRPr>
              </a:p>
            </p:txBody>
          </p:sp>
          <p:sp>
            <p:nvSpPr>
              <p:cNvPr id="70" name="Rectangle 85">
                <a:extLst>
                  <a:ext uri="{FF2B5EF4-FFF2-40B4-BE49-F238E27FC236}">
                    <a16:creationId xmlns:a16="http://schemas.microsoft.com/office/drawing/2014/main" id="{DA0B76A9-DFEA-4124-822A-D686DC6BEF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9" y="3624"/>
                <a:ext cx="207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kern="0" dirty="0">
                    <a:solidFill>
                      <a:sysClr val="windowText" lastClr="000000"/>
                    </a:solidFill>
                    <a:latin typeface="Lucida Fax"/>
                    <a:ea typeface="Arial Unicode MS" panose="020B0604020202020204" pitchFamily="34" charset="-122"/>
                  </a:rPr>
                  <a:t>L</a:t>
                </a:r>
              </a:p>
            </p:txBody>
          </p:sp>
        </p:grpSp>
      </p:grpSp>
      <p:grpSp>
        <p:nvGrpSpPr>
          <p:cNvPr id="88" name="Group 86">
            <a:extLst>
              <a:ext uri="{FF2B5EF4-FFF2-40B4-BE49-F238E27FC236}">
                <a16:creationId xmlns:a16="http://schemas.microsoft.com/office/drawing/2014/main" id="{D59FE7CD-5AA7-414C-8FD4-C41CA9014B49}"/>
              </a:ext>
            </a:extLst>
          </p:cNvPr>
          <p:cNvGrpSpPr>
            <a:grpSpLocks/>
          </p:cNvGrpSpPr>
          <p:nvPr/>
        </p:nvGrpSpPr>
        <p:grpSpPr bwMode="auto">
          <a:xfrm>
            <a:off x="7031856" y="5075486"/>
            <a:ext cx="2520950" cy="576262"/>
            <a:chOff x="3651" y="3430"/>
            <a:chExt cx="1588" cy="363"/>
          </a:xfrm>
        </p:grpSpPr>
        <p:sp>
          <p:nvSpPr>
            <p:cNvPr id="89" name="Rectangle 87">
              <a:extLst>
                <a:ext uri="{FF2B5EF4-FFF2-40B4-BE49-F238E27FC236}">
                  <a16:creationId xmlns:a16="http://schemas.microsoft.com/office/drawing/2014/main" id="{39A85A19-5F9D-4977-8A33-0479F3C37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3430"/>
              <a:ext cx="318" cy="363"/>
            </a:xfrm>
            <a:prstGeom prst="rect">
              <a:avLst/>
            </a:prstGeom>
            <a:noFill/>
            <a:ln w="25400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Lucida Fax"/>
                <a:ea typeface="Arial Unicode MS" panose="020B0604020202020204" pitchFamily="34" charset="-122"/>
              </a:endParaRPr>
            </a:p>
          </p:txBody>
        </p:sp>
        <p:sp>
          <p:nvSpPr>
            <p:cNvPr id="90" name="Rectangle 88">
              <a:extLst>
                <a:ext uri="{FF2B5EF4-FFF2-40B4-BE49-F238E27FC236}">
                  <a16:creationId xmlns:a16="http://schemas.microsoft.com/office/drawing/2014/main" id="{91FF5F1C-2F3E-4968-962A-F67311BF3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3430"/>
              <a:ext cx="318" cy="363"/>
            </a:xfrm>
            <a:prstGeom prst="rect">
              <a:avLst/>
            </a:prstGeom>
            <a:noFill/>
            <a:ln w="25400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Lucida Fax"/>
                <a:ea typeface="Arial Unicode MS" panose="020B0604020202020204" pitchFamily="34" charset="-122"/>
              </a:endParaRPr>
            </a:p>
          </p:txBody>
        </p:sp>
        <p:sp>
          <p:nvSpPr>
            <p:cNvPr id="91" name="Rectangle 89">
              <a:extLst>
                <a:ext uri="{FF2B5EF4-FFF2-40B4-BE49-F238E27FC236}">
                  <a16:creationId xmlns:a16="http://schemas.microsoft.com/office/drawing/2014/main" id="{F13306AF-8CB0-48C5-8CDD-B514FC0B17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" y="3430"/>
              <a:ext cx="318" cy="363"/>
            </a:xfrm>
            <a:prstGeom prst="rect">
              <a:avLst/>
            </a:prstGeom>
            <a:noFill/>
            <a:ln w="25400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Lucida Fax"/>
                <a:ea typeface="Arial Unicode MS" panose="020B0604020202020204" pitchFamily="34" charset="-122"/>
              </a:endParaRPr>
            </a:p>
          </p:txBody>
        </p:sp>
        <p:sp>
          <p:nvSpPr>
            <p:cNvPr id="92" name="Rectangle 90">
              <a:extLst>
                <a:ext uri="{FF2B5EF4-FFF2-40B4-BE49-F238E27FC236}">
                  <a16:creationId xmlns:a16="http://schemas.microsoft.com/office/drawing/2014/main" id="{E3E7EF58-CC33-4EAD-975D-C037565FC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4" y="3430"/>
              <a:ext cx="318" cy="363"/>
            </a:xfrm>
            <a:prstGeom prst="rect">
              <a:avLst/>
            </a:prstGeom>
            <a:noFill/>
            <a:ln w="25400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Lucida Fax"/>
                <a:ea typeface="Arial Unicode MS" panose="020B0604020202020204" pitchFamily="34" charset="-122"/>
              </a:endParaRPr>
            </a:p>
          </p:txBody>
        </p:sp>
        <p:sp>
          <p:nvSpPr>
            <p:cNvPr id="93" name="Rectangle 91">
              <a:extLst>
                <a:ext uri="{FF2B5EF4-FFF2-40B4-BE49-F238E27FC236}">
                  <a16:creationId xmlns:a16="http://schemas.microsoft.com/office/drawing/2014/main" id="{2D9443D4-43FA-4A9A-85A1-4B11D763D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" y="3430"/>
              <a:ext cx="318" cy="363"/>
            </a:xfrm>
            <a:prstGeom prst="rect">
              <a:avLst/>
            </a:prstGeom>
            <a:noFill/>
            <a:ln w="25400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Lucida Fax"/>
                <a:ea typeface="Arial Unicode MS" panose="020B0604020202020204" pitchFamily="34" charset="-122"/>
              </a:endParaRPr>
            </a:p>
          </p:txBody>
        </p:sp>
      </p:grpSp>
      <p:sp>
        <p:nvSpPr>
          <p:cNvPr id="94" name="Text Box 92">
            <a:extLst>
              <a:ext uri="{FF2B5EF4-FFF2-40B4-BE49-F238E27FC236}">
                <a16:creationId xmlns:a16="http://schemas.microsoft.com/office/drawing/2014/main" id="{B6963312-39CA-4F37-B533-A502F309F6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7893" y="5159624"/>
            <a:ext cx="115093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3600" b="1">
                <a:solidFill>
                  <a:schemeClr val="accent2"/>
                </a:solidFill>
                <a:latin typeface="Times New Roman" pitchFamily="18" charset="0"/>
                <a:ea typeface="华文新魏" pitchFamily="2" charset="-122"/>
              </a:defRPr>
            </a:lvl1pPr>
            <a:lvl2pPr marL="742950" indent="-285750">
              <a:defRPr sz="3600" b="1">
                <a:solidFill>
                  <a:schemeClr val="accent2"/>
                </a:solidFill>
                <a:latin typeface="Times New Roman" pitchFamily="18" charset="0"/>
                <a:ea typeface="华文新魏" pitchFamily="2" charset="-122"/>
              </a:defRPr>
            </a:lvl2pPr>
            <a:lvl3pPr marL="1143000" indent="-228600">
              <a:defRPr sz="3600" b="1">
                <a:solidFill>
                  <a:schemeClr val="accent2"/>
                </a:solidFill>
                <a:latin typeface="Times New Roman" pitchFamily="18" charset="0"/>
                <a:ea typeface="华文新魏" pitchFamily="2" charset="-122"/>
              </a:defRPr>
            </a:lvl3pPr>
            <a:lvl4pPr marL="1600200" indent="-228600">
              <a:defRPr sz="3600" b="1">
                <a:solidFill>
                  <a:schemeClr val="accent2"/>
                </a:solidFill>
                <a:latin typeface="Times New Roman" pitchFamily="18" charset="0"/>
                <a:ea typeface="华文新魏" pitchFamily="2" charset="-122"/>
              </a:defRPr>
            </a:lvl4pPr>
            <a:lvl5pPr marL="2057400" indent="-228600">
              <a:defRPr sz="3600" b="1">
                <a:solidFill>
                  <a:schemeClr val="accent2"/>
                </a:solidFill>
                <a:latin typeface="Times New Roman" pitchFamily="18" charset="0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Times New Roman" pitchFamily="18" charset="0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Times New Roman" pitchFamily="18" charset="0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Times New Roman" pitchFamily="18" charset="0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Times New Roman" pitchFamily="18" charset="0"/>
                <a:ea typeface="华文新魏" pitchFamily="2" charset="-122"/>
              </a:defRPr>
            </a:lvl9pPr>
          </a:lstStyle>
          <a:p>
            <a:pPr eaLnBrk="1" fontAlgn="auto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99CC00"/>
              </a:buClr>
              <a:buSzPct val="60000"/>
              <a:defRPr/>
            </a:pPr>
            <a:r>
              <a:rPr lang="en-US" altLang="zh-CN" sz="2400" kern="0">
                <a:solidFill>
                  <a:srgbClr val="000000"/>
                </a:solidFill>
                <a:latin typeface="Lucida Fax"/>
                <a:ea typeface="宋体" pitchFamily="2" charset="-122"/>
              </a:rPr>
              <a:t>stack</a:t>
            </a:r>
          </a:p>
        </p:txBody>
      </p:sp>
      <p:sp>
        <p:nvSpPr>
          <p:cNvPr id="95" name="Text Box 93">
            <a:extLst>
              <a:ext uri="{FF2B5EF4-FFF2-40B4-BE49-F238E27FC236}">
                <a16:creationId xmlns:a16="http://schemas.microsoft.com/office/drawing/2014/main" id="{79A445CC-6252-4FD8-AB63-9041533AD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3294" y="5242174"/>
            <a:ext cx="3587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50000"/>
              </a:spcBef>
              <a:buClr>
                <a:srgbClr val="99CC00"/>
              </a:buClr>
              <a:buSzPct val="60000"/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</a:rPr>
              <a:t>C</a:t>
            </a:r>
          </a:p>
        </p:txBody>
      </p:sp>
      <p:sp>
        <p:nvSpPr>
          <p:cNvPr id="96" name="Text Box 94">
            <a:extLst>
              <a:ext uri="{FF2B5EF4-FFF2-40B4-BE49-F238E27FC236}">
                <a16:creationId xmlns:a16="http://schemas.microsoft.com/office/drawing/2014/main" id="{9703941A-CF75-4F94-AF6D-68923C56F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119" y="5219949"/>
            <a:ext cx="3587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50000"/>
              </a:spcBef>
              <a:buClr>
                <a:srgbClr val="99CC00"/>
              </a:buClr>
              <a:buSzPct val="60000"/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</a:rPr>
              <a:t>E</a:t>
            </a:r>
          </a:p>
        </p:txBody>
      </p:sp>
      <p:sp>
        <p:nvSpPr>
          <p:cNvPr id="97" name="Text Box 95">
            <a:extLst>
              <a:ext uri="{FF2B5EF4-FFF2-40B4-BE49-F238E27FC236}">
                <a16:creationId xmlns:a16="http://schemas.microsoft.com/office/drawing/2014/main" id="{B216C585-DAB2-4B1C-9CAE-420290032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944" y="5219949"/>
            <a:ext cx="3587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50000"/>
              </a:spcBef>
              <a:buClr>
                <a:srgbClr val="99CC00"/>
              </a:buClr>
              <a:buSzPct val="60000"/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</a:rPr>
              <a:t>J</a:t>
            </a:r>
          </a:p>
        </p:txBody>
      </p:sp>
      <p:sp>
        <p:nvSpPr>
          <p:cNvPr id="98" name="Oval 96">
            <a:extLst>
              <a:ext uri="{FF2B5EF4-FFF2-40B4-BE49-F238E27FC236}">
                <a16:creationId xmlns:a16="http://schemas.microsoft.com/office/drawing/2014/main" id="{D6D62837-9F22-43FE-A9EA-9B9418647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9494" y="2925922"/>
            <a:ext cx="288925" cy="358775"/>
          </a:xfrm>
          <a:prstGeom prst="ellipse">
            <a:avLst/>
          </a:prstGeom>
          <a:solidFill>
            <a:srgbClr val="FFFFFF">
              <a:alpha val="0"/>
            </a:srgbClr>
          </a:solidFill>
          <a:ln w="25400" algn="ctr">
            <a:solidFill>
              <a:srgbClr val="99CC00"/>
            </a:solidFill>
            <a:round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Lucida Fax"/>
              <a:ea typeface="Arial Unicode MS" panose="020B0604020202020204" pitchFamily="34" charset="-122"/>
            </a:endParaRPr>
          </a:p>
        </p:txBody>
      </p:sp>
      <p:sp>
        <p:nvSpPr>
          <p:cNvPr id="99" name="Text Box 97">
            <a:extLst>
              <a:ext uri="{FF2B5EF4-FFF2-40B4-BE49-F238E27FC236}">
                <a16:creationId xmlns:a16="http://schemas.microsoft.com/office/drawing/2014/main" id="{9FD2B89E-7E53-4F42-82E4-E5A713969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944" y="5219949"/>
            <a:ext cx="3587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50000"/>
              </a:spcBef>
              <a:buClr>
                <a:srgbClr val="99CC00"/>
              </a:buClr>
              <a:buSzPct val="60000"/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</a:rPr>
              <a:t>K</a:t>
            </a:r>
          </a:p>
        </p:txBody>
      </p:sp>
      <p:sp>
        <p:nvSpPr>
          <p:cNvPr id="100" name="Oval 98">
            <a:extLst>
              <a:ext uri="{FF2B5EF4-FFF2-40B4-BE49-F238E27FC236}">
                <a16:creationId xmlns:a16="http://schemas.microsoft.com/office/drawing/2014/main" id="{82CD4195-CD11-494E-A5D3-206B93286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0494" y="2925922"/>
            <a:ext cx="288925" cy="358775"/>
          </a:xfrm>
          <a:prstGeom prst="ellipse">
            <a:avLst/>
          </a:prstGeom>
          <a:solidFill>
            <a:srgbClr val="FFFFFF">
              <a:alpha val="0"/>
            </a:srgbClr>
          </a:solidFill>
          <a:ln w="25400" algn="ctr">
            <a:solidFill>
              <a:srgbClr val="99CC00"/>
            </a:solidFill>
            <a:round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Lucida Fax"/>
              <a:ea typeface="Arial Unicode MS" panose="020B0604020202020204" pitchFamily="34" charset="-122"/>
            </a:endParaRPr>
          </a:p>
        </p:txBody>
      </p:sp>
      <p:sp>
        <p:nvSpPr>
          <p:cNvPr id="101" name="Oval 99">
            <a:extLst>
              <a:ext uri="{FF2B5EF4-FFF2-40B4-BE49-F238E27FC236}">
                <a16:creationId xmlns:a16="http://schemas.microsoft.com/office/drawing/2014/main" id="{0561EA71-92D7-45BA-8BCA-B9BC193E6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5294" y="2925922"/>
            <a:ext cx="288925" cy="358775"/>
          </a:xfrm>
          <a:prstGeom prst="ellipse">
            <a:avLst/>
          </a:prstGeom>
          <a:solidFill>
            <a:srgbClr val="FFFFFF">
              <a:alpha val="0"/>
            </a:srgbClr>
          </a:solidFill>
          <a:ln w="25400" algn="ctr">
            <a:solidFill>
              <a:srgbClr val="99CC00"/>
            </a:solidFill>
            <a:round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Lucida Fax"/>
              <a:ea typeface="Arial Unicode MS" panose="020B0604020202020204" pitchFamily="34" charset="-122"/>
            </a:endParaRPr>
          </a:p>
        </p:txBody>
      </p:sp>
      <p:sp>
        <p:nvSpPr>
          <p:cNvPr id="102" name="Text Box 100">
            <a:extLst>
              <a:ext uri="{FF2B5EF4-FFF2-40B4-BE49-F238E27FC236}">
                <a16:creationId xmlns:a16="http://schemas.microsoft.com/office/drawing/2014/main" id="{C965A9D4-D9B4-4B1A-9B9C-DF4EF63BC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119" y="5219949"/>
            <a:ext cx="3587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50000"/>
              </a:spcBef>
              <a:buClr>
                <a:srgbClr val="99CC00"/>
              </a:buClr>
              <a:buSzPct val="60000"/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</a:rPr>
              <a:t>F</a:t>
            </a:r>
          </a:p>
        </p:txBody>
      </p:sp>
      <p:sp>
        <p:nvSpPr>
          <p:cNvPr id="103" name="Text Box 101">
            <a:extLst>
              <a:ext uri="{FF2B5EF4-FFF2-40B4-BE49-F238E27FC236}">
                <a16:creationId xmlns:a16="http://schemas.microsoft.com/office/drawing/2014/main" id="{9B31E4A9-0BD2-417E-9BB7-DBDE68F18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3294" y="5242174"/>
            <a:ext cx="3587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50000"/>
              </a:spcBef>
              <a:buClr>
                <a:srgbClr val="99CC00"/>
              </a:buClr>
              <a:buSzPct val="60000"/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</a:rPr>
              <a:t>X</a:t>
            </a:r>
          </a:p>
        </p:txBody>
      </p:sp>
      <p:sp>
        <p:nvSpPr>
          <p:cNvPr id="104" name="Oval 102">
            <a:extLst>
              <a:ext uri="{FF2B5EF4-FFF2-40B4-BE49-F238E27FC236}">
                <a16:creationId xmlns:a16="http://schemas.microsoft.com/office/drawing/2014/main" id="{4B10D518-41E6-46F4-8FD3-383673840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0094" y="2925922"/>
            <a:ext cx="288925" cy="358775"/>
          </a:xfrm>
          <a:prstGeom prst="ellipse">
            <a:avLst/>
          </a:prstGeom>
          <a:solidFill>
            <a:srgbClr val="FFFFFF">
              <a:alpha val="0"/>
            </a:srgbClr>
          </a:solidFill>
          <a:ln w="25400" algn="ctr">
            <a:solidFill>
              <a:srgbClr val="99CC00"/>
            </a:solidFill>
            <a:round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Lucida Fax"/>
              <a:ea typeface="Arial Unicode MS" panose="020B0604020202020204" pitchFamily="34" charset="-122"/>
            </a:endParaRPr>
          </a:p>
        </p:txBody>
      </p:sp>
      <p:sp>
        <p:nvSpPr>
          <p:cNvPr id="105" name="Oval 103">
            <a:extLst>
              <a:ext uri="{FF2B5EF4-FFF2-40B4-BE49-F238E27FC236}">
                <a16:creationId xmlns:a16="http://schemas.microsoft.com/office/drawing/2014/main" id="{BE9BFFE2-34F9-41CD-8515-407F2215F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1094" y="2925922"/>
            <a:ext cx="288925" cy="358775"/>
          </a:xfrm>
          <a:prstGeom prst="ellipse">
            <a:avLst/>
          </a:prstGeom>
          <a:solidFill>
            <a:srgbClr val="FFFFFF">
              <a:alpha val="0"/>
            </a:srgbClr>
          </a:solidFill>
          <a:ln w="25400" algn="ctr">
            <a:solidFill>
              <a:srgbClr val="99CC00"/>
            </a:solidFill>
            <a:round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Lucida Fax"/>
              <a:ea typeface="Arial Unicode MS" panose="020B0604020202020204" pitchFamily="34" charset="-122"/>
            </a:endParaRPr>
          </a:p>
        </p:txBody>
      </p:sp>
      <p:sp>
        <p:nvSpPr>
          <p:cNvPr id="106" name="Oval 104">
            <a:extLst>
              <a:ext uri="{FF2B5EF4-FFF2-40B4-BE49-F238E27FC236}">
                <a16:creationId xmlns:a16="http://schemas.microsoft.com/office/drawing/2014/main" id="{4B7A514B-36C0-4737-BDC8-EAB144B7A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6894" y="2925922"/>
            <a:ext cx="288925" cy="358775"/>
          </a:xfrm>
          <a:prstGeom prst="ellipse">
            <a:avLst/>
          </a:prstGeom>
          <a:solidFill>
            <a:srgbClr val="FFFFFF">
              <a:alpha val="0"/>
            </a:srgbClr>
          </a:solidFill>
          <a:ln w="25400" algn="ctr">
            <a:solidFill>
              <a:srgbClr val="99CC00"/>
            </a:solidFill>
            <a:round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Lucida Fax"/>
              <a:ea typeface="Arial Unicode MS" panose="020B0604020202020204" pitchFamily="34" charset="-122"/>
            </a:endParaRPr>
          </a:p>
        </p:txBody>
      </p:sp>
      <p:grpSp>
        <p:nvGrpSpPr>
          <p:cNvPr id="107" name="Group 51">
            <a:extLst>
              <a:ext uri="{FF2B5EF4-FFF2-40B4-BE49-F238E27FC236}">
                <a16:creationId xmlns:a16="http://schemas.microsoft.com/office/drawing/2014/main" id="{781D716E-3E5E-44E0-AFB8-995D43FB53BB}"/>
              </a:ext>
            </a:extLst>
          </p:cNvPr>
          <p:cNvGrpSpPr>
            <a:grpSpLocks/>
          </p:cNvGrpSpPr>
          <p:nvPr/>
        </p:nvGrpSpPr>
        <p:grpSpPr bwMode="auto">
          <a:xfrm>
            <a:off x="3063900" y="1989296"/>
            <a:ext cx="2010569" cy="1511300"/>
            <a:chOff x="1202" y="1616"/>
            <a:chExt cx="1406" cy="952"/>
          </a:xfrm>
        </p:grpSpPr>
        <p:sp>
          <p:nvSpPr>
            <p:cNvPr id="108" name="Line 52">
              <a:extLst>
                <a:ext uri="{FF2B5EF4-FFF2-40B4-BE49-F238E27FC236}">
                  <a16:creationId xmlns:a16="http://schemas.microsoft.com/office/drawing/2014/main" id="{17D44938-2456-4CF1-B149-DA578409D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8" y="1616"/>
              <a:ext cx="0" cy="952"/>
            </a:xfrm>
            <a:prstGeom prst="line">
              <a:avLst/>
            </a:prstGeom>
            <a:noFill/>
            <a:ln w="50800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Lucida Fax"/>
                <a:ea typeface="Arial Unicode MS" panose="020B0604020202020204" pitchFamily="34" charset="-122"/>
              </a:endParaRPr>
            </a:p>
          </p:txBody>
        </p:sp>
        <p:sp>
          <p:nvSpPr>
            <p:cNvPr id="109" name="Line 53">
              <a:extLst>
                <a:ext uri="{FF2B5EF4-FFF2-40B4-BE49-F238E27FC236}">
                  <a16:creationId xmlns:a16="http://schemas.microsoft.com/office/drawing/2014/main" id="{4BA058E9-5369-4F20-948F-6B79FAE42F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2" y="1616"/>
              <a:ext cx="0" cy="952"/>
            </a:xfrm>
            <a:prstGeom prst="line">
              <a:avLst/>
            </a:prstGeom>
            <a:noFill/>
            <a:ln w="50800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Lucida Fax"/>
                <a:ea typeface="Arial Unicode MS" panose="020B0604020202020204" pitchFamily="34" charset="-122"/>
              </a:endParaRPr>
            </a:p>
          </p:txBody>
        </p:sp>
      </p:grpSp>
      <p:grpSp>
        <p:nvGrpSpPr>
          <p:cNvPr id="110" name="Group 56">
            <a:extLst>
              <a:ext uri="{FF2B5EF4-FFF2-40B4-BE49-F238E27FC236}">
                <a16:creationId xmlns:a16="http://schemas.microsoft.com/office/drawing/2014/main" id="{27E440D5-27E5-4872-A0C1-9AF1252CAD56}"/>
              </a:ext>
            </a:extLst>
          </p:cNvPr>
          <p:cNvGrpSpPr>
            <a:grpSpLocks/>
          </p:cNvGrpSpPr>
          <p:nvPr/>
        </p:nvGrpSpPr>
        <p:grpSpPr bwMode="auto">
          <a:xfrm>
            <a:off x="3365526" y="2184558"/>
            <a:ext cx="992980" cy="1079500"/>
            <a:chOff x="1202" y="1616"/>
            <a:chExt cx="1406" cy="952"/>
          </a:xfrm>
        </p:grpSpPr>
        <p:sp>
          <p:nvSpPr>
            <p:cNvPr id="111" name="Line 57">
              <a:extLst>
                <a:ext uri="{FF2B5EF4-FFF2-40B4-BE49-F238E27FC236}">
                  <a16:creationId xmlns:a16="http://schemas.microsoft.com/office/drawing/2014/main" id="{41505DA3-8DFB-40BD-BA6A-AD6958854D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8" y="1616"/>
              <a:ext cx="0" cy="952"/>
            </a:xfrm>
            <a:prstGeom prst="line">
              <a:avLst/>
            </a:prstGeom>
            <a:noFill/>
            <a:ln w="50800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Lucida Fax"/>
                <a:ea typeface="Arial Unicode MS" panose="020B0604020202020204" pitchFamily="34" charset="-122"/>
              </a:endParaRPr>
            </a:p>
          </p:txBody>
        </p:sp>
        <p:sp>
          <p:nvSpPr>
            <p:cNvPr id="112" name="Line 58">
              <a:extLst>
                <a:ext uri="{FF2B5EF4-FFF2-40B4-BE49-F238E27FC236}">
                  <a16:creationId xmlns:a16="http://schemas.microsoft.com/office/drawing/2014/main" id="{49E484D6-2D21-4410-9646-4C169EC5A4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2" y="1616"/>
              <a:ext cx="0" cy="952"/>
            </a:xfrm>
            <a:prstGeom prst="line">
              <a:avLst/>
            </a:prstGeom>
            <a:noFill/>
            <a:ln w="50800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Lucida Fax"/>
                <a:ea typeface="Arial Unicode MS" panose="020B0604020202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73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000"/>
                            </p:stCondLst>
                            <p:childTnLst>
                              <p:par>
                                <p:cTn id="149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500"/>
                            </p:stCondLst>
                            <p:childTnLst>
                              <p:par>
                                <p:cTn id="15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000"/>
                            </p:stCondLst>
                            <p:childTnLst>
                              <p:par>
                                <p:cTn id="178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9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500"/>
                            </p:stCondLst>
                            <p:childTnLst>
                              <p:par>
                                <p:cTn id="18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000"/>
                            </p:stCondLst>
                            <p:childTnLst>
                              <p:par>
                                <p:cTn id="19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000"/>
                            </p:stCondLst>
                            <p:childTnLst>
                              <p:par>
                                <p:cTn id="2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000"/>
                            </p:stCondLst>
                            <p:childTnLst>
                              <p:par>
                                <p:cTn id="2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2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3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2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000"/>
                            </p:stCondLst>
                            <p:childTnLst>
                              <p:par>
                                <p:cTn id="23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500"/>
                            </p:stCondLst>
                            <p:childTnLst>
                              <p:par>
                                <p:cTn id="24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2000"/>
                            </p:stCondLst>
                            <p:childTnLst>
                              <p:par>
                                <p:cTn id="2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95" grpId="0"/>
      <p:bldP spid="95" grpId="1"/>
      <p:bldP spid="96" grpId="0"/>
      <p:bldP spid="96" grpId="1"/>
      <p:bldP spid="97" grpId="0"/>
      <p:bldP spid="97" grpId="1"/>
      <p:bldP spid="98" grpId="0" animBg="1"/>
      <p:bldP spid="99" grpId="0"/>
      <p:bldP spid="99" grpId="1"/>
      <p:bldP spid="100" grpId="0" animBg="1"/>
      <p:bldP spid="101" grpId="0" animBg="1"/>
      <p:bldP spid="102" grpId="0"/>
      <p:bldP spid="102" grpId="1"/>
      <p:bldP spid="103" grpId="0"/>
      <p:bldP spid="103" grpId="1"/>
      <p:bldP spid="104" grpId="0" animBg="1"/>
      <p:bldP spid="105" grpId="0" animBg="1"/>
      <p:bldP spid="10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Method 2:</a:t>
            </a:r>
            <a:r>
              <a:rPr lang="zh-CN" altLang="en-US" sz="3600" dirty="0"/>
              <a:t> </a:t>
            </a:r>
            <a:r>
              <a:rPr lang="en-US" altLang="zh-CN" sz="3600" dirty="0"/>
              <a:t>Sample Code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07768" y="1435848"/>
            <a:ext cx="5975639" cy="4530725"/>
          </a:xfrm>
        </p:spPr>
        <p:txBody>
          <a:bodyPr>
            <a:normAutofit fontScale="92500" lnSpcReduction="10000"/>
          </a:bodyPr>
          <a:lstStyle/>
          <a:p>
            <a:pPr marL="360363" indent="-360363"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Ludica fax"/>
                <a:ea typeface="宋体" charset="0"/>
              </a:rPr>
              <a:t>template</a:t>
            </a:r>
            <a:r>
              <a:rPr lang="en-US" altLang="zh-CN" sz="3200" b="1" dirty="0">
                <a:latin typeface="Ludica fax"/>
                <a:ea typeface="宋体" charset="0"/>
              </a:rPr>
              <a:t>&lt;class T&gt;</a:t>
            </a:r>
          </a:p>
          <a:p>
            <a:pPr marL="360363" indent="-360363"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Ludica fax"/>
                <a:ea typeface="宋体" charset="0"/>
              </a:rPr>
              <a:t>class</a:t>
            </a:r>
            <a:r>
              <a:rPr lang="en-US" altLang="zh-CN" sz="3200" b="1" dirty="0">
                <a:latin typeface="Ludica fax"/>
                <a:ea typeface="宋体" charset="0"/>
              </a:rPr>
              <a:t> </a:t>
            </a:r>
            <a:r>
              <a:rPr lang="en-US" altLang="zh-CN" sz="3200" b="1" dirty="0" err="1">
                <a:latin typeface="Ludica fax"/>
                <a:ea typeface="宋体" charset="0"/>
              </a:rPr>
              <a:t>DualTagTreeNode</a:t>
            </a:r>
            <a:r>
              <a:rPr lang="en-US" altLang="zh-CN" sz="3200" b="1" dirty="0">
                <a:latin typeface="Ludica fax"/>
                <a:ea typeface="宋体" charset="0"/>
              </a:rPr>
              <a:t> {</a:t>
            </a:r>
            <a:endParaRPr lang="zh-CN" altLang="en-US" sz="3200" b="1" dirty="0">
              <a:latin typeface="Ludica fax"/>
              <a:ea typeface="宋体" charset="0"/>
            </a:endParaRPr>
          </a:p>
          <a:p>
            <a:pPr marL="360363" indent="-360363"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Ludica fax"/>
                <a:ea typeface="宋体" charset="0"/>
              </a:rPr>
              <a:t>public</a:t>
            </a:r>
            <a:r>
              <a:rPr lang="en-US" altLang="zh-CN" sz="3200" b="1" dirty="0">
                <a:latin typeface="Ludica fax"/>
                <a:ea typeface="宋体" charset="0"/>
              </a:rPr>
              <a:t>:</a:t>
            </a:r>
          </a:p>
          <a:p>
            <a:pPr marL="360363" indent="-360363">
              <a:buNone/>
            </a:pPr>
            <a:r>
              <a:rPr lang="en-US" altLang="zh-CN" sz="3200" b="1" dirty="0">
                <a:latin typeface="Ludica fax"/>
                <a:ea typeface="宋体" charset="0"/>
              </a:rPr>
              <a:t>	T	info;</a:t>
            </a:r>
            <a:endParaRPr lang="zh-CN" altLang="en-US" sz="3200" b="1" dirty="0">
              <a:latin typeface="Ludica fax"/>
              <a:ea typeface="宋体" charset="0"/>
            </a:endParaRPr>
          </a:p>
          <a:p>
            <a:pPr marL="360363" indent="-360363">
              <a:buNone/>
            </a:pPr>
            <a:r>
              <a:rPr lang="zh-CN" altLang="en-US" sz="3200" b="1" dirty="0">
                <a:latin typeface="Ludica fax"/>
                <a:ea typeface="宋体" charset="0"/>
              </a:rPr>
              <a:t>	</a:t>
            </a:r>
            <a:r>
              <a:rPr lang="en-US" altLang="zh-CN" sz="3200" b="1" dirty="0" err="1">
                <a:solidFill>
                  <a:srgbClr val="0070C0"/>
                </a:solidFill>
                <a:latin typeface="Ludica fax"/>
                <a:ea typeface="宋体" charset="0"/>
              </a:rPr>
              <a:t>int</a:t>
            </a:r>
            <a:r>
              <a:rPr lang="en-US" altLang="zh-CN" sz="3200" b="1" dirty="0">
                <a:latin typeface="Ludica fax"/>
                <a:ea typeface="宋体" charset="0"/>
              </a:rPr>
              <a:t>	</a:t>
            </a:r>
            <a:r>
              <a:rPr lang="en-US" altLang="zh-CN" sz="3200" b="1" dirty="0" err="1">
                <a:latin typeface="Ludica fax"/>
                <a:ea typeface="宋体" charset="0"/>
              </a:rPr>
              <a:t>ltag</a:t>
            </a:r>
            <a:r>
              <a:rPr lang="en-US" altLang="zh-CN" sz="3200" b="1" dirty="0">
                <a:latin typeface="Ludica fax"/>
                <a:ea typeface="宋体" charset="0"/>
              </a:rPr>
              <a:t>;</a:t>
            </a:r>
            <a:endParaRPr lang="zh-CN" altLang="en-US" sz="3200" b="1" dirty="0">
              <a:latin typeface="Ludica fax"/>
              <a:ea typeface="宋体" charset="0"/>
            </a:endParaRPr>
          </a:p>
          <a:p>
            <a:pPr marL="360363" indent="-360363">
              <a:buNone/>
            </a:pPr>
            <a:r>
              <a:rPr lang="zh-CN" altLang="en-US" sz="3200" b="1" dirty="0">
                <a:latin typeface="Ludica fax"/>
                <a:ea typeface="宋体" charset="0"/>
              </a:rPr>
              <a:t>	</a:t>
            </a:r>
            <a:r>
              <a:rPr lang="en-US" altLang="zh-CN" sz="3200" b="1" dirty="0">
                <a:solidFill>
                  <a:srgbClr val="0070C0"/>
                </a:solidFill>
                <a:latin typeface="Ludica fax"/>
                <a:ea typeface="宋体" charset="0"/>
              </a:rPr>
              <a:t>int</a:t>
            </a:r>
            <a:r>
              <a:rPr lang="en-US" altLang="zh-CN" sz="3200" b="1" dirty="0">
                <a:latin typeface="Ludica fax"/>
                <a:ea typeface="宋体" charset="0"/>
              </a:rPr>
              <a:t>  </a:t>
            </a:r>
            <a:r>
              <a:rPr lang="en-US" altLang="zh-CN" sz="3200" b="1" dirty="0" err="1">
                <a:latin typeface="Ludica fax"/>
                <a:ea typeface="宋体" charset="0"/>
              </a:rPr>
              <a:t>rtag</a:t>
            </a:r>
            <a:r>
              <a:rPr lang="en-US" altLang="zh-CN" sz="3200" b="1" dirty="0">
                <a:latin typeface="Ludica fax"/>
                <a:ea typeface="宋体" charset="0"/>
              </a:rPr>
              <a:t>;</a:t>
            </a:r>
            <a:endParaRPr lang="zh-CN" altLang="en-US" sz="3200" b="1" dirty="0">
              <a:latin typeface="Ludica fax"/>
              <a:ea typeface="宋体" charset="0"/>
            </a:endParaRPr>
          </a:p>
          <a:p>
            <a:pPr marL="360363" indent="-360363">
              <a:buNone/>
            </a:pPr>
            <a:r>
              <a:rPr lang="zh-CN" altLang="en-US" sz="3200" b="1" dirty="0">
                <a:latin typeface="Ludica fax"/>
                <a:ea typeface="宋体" charset="0"/>
              </a:rPr>
              <a:t>	</a:t>
            </a:r>
            <a:r>
              <a:rPr lang="en-US" altLang="zh-CN" sz="3200" b="1" dirty="0" err="1">
                <a:latin typeface="Ludica fax"/>
                <a:ea typeface="宋体" charset="0"/>
              </a:rPr>
              <a:t>DualTagTreeNode</a:t>
            </a:r>
            <a:r>
              <a:rPr lang="en-US" altLang="zh-CN" sz="3200" b="1" dirty="0">
                <a:latin typeface="Ludica fax"/>
                <a:ea typeface="宋体" charset="0"/>
              </a:rPr>
              <a:t>();</a:t>
            </a:r>
            <a:endParaRPr lang="zh-CN" altLang="en-US" sz="3200" b="1" dirty="0">
              <a:latin typeface="Ludica fax"/>
              <a:ea typeface="宋体" charset="0"/>
            </a:endParaRPr>
          </a:p>
          <a:p>
            <a:pPr marL="360363" indent="-360363">
              <a:buNone/>
            </a:pPr>
            <a:r>
              <a:rPr lang="zh-CN" altLang="en-US" sz="3200" b="1" dirty="0">
                <a:latin typeface="Ludica fax"/>
                <a:ea typeface="宋体" charset="0"/>
              </a:rPr>
              <a:t>	</a:t>
            </a:r>
            <a:r>
              <a:rPr lang="en-US" altLang="zh-CN" sz="3200" b="1" dirty="0">
                <a:solidFill>
                  <a:srgbClr val="0070C0"/>
                </a:solidFill>
                <a:latin typeface="Ludica fax"/>
                <a:ea typeface="宋体" charset="0"/>
              </a:rPr>
              <a:t>virtual</a:t>
            </a:r>
            <a:r>
              <a:rPr lang="en-US" altLang="zh-CN" sz="3200" b="1" dirty="0">
                <a:latin typeface="Ludica fax"/>
                <a:ea typeface="宋体" charset="0"/>
              </a:rPr>
              <a:t> ~</a:t>
            </a:r>
            <a:r>
              <a:rPr lang="en-US" altLang="zh-CN" sz="3200" b="1" dirty="0" err="1">
                <a:latin typeface="Ludica fax"/>
                <a:ea typeface="宋体" charset="0"/>
              </a:rPr>
              <a:t>DualTagTreeNode</a:t>
            </a:r>
            <a:r>
              <a:rPr lang="en-US" altLang="zh-CN" sz="3200" b="1" dirty="0">
                <a:latin typeface="Ludica fax"/>
                <a:ea typeface="宋体" charset="0"/>
              </a:rPr>
              <a:t>();</a:t>
            </a:r>
            <a:endParaRPr lang="zh-CN" altLang="en-US" sz="3200" b="1" dirty="0">
              <a:latin typeface="Ludica fax"/>
              <a:ea typeface="宋体" charset="0"/>
            </a:endParaRPr>
          </a:p>
          <a:p>
            <a:pPr marL="360363" indent="-360363">
              <a:buNone/>
            </a:pPr>
            <a:r>
              <a:rPr lang="en-US" altLang="zh-CN" sz="3200" b="1" dirty="0">
                <a:latin typeface="Ludica fax"/>
                <a:ea typeface="宋体" charset="0"/>
              </a:rPr>
              <a:t>};</a:t>
            </a:r>
          </a:p>
          <a:p>
            <a:pPr marL="360363" indent="-360363">
              <a:buNone/>
            </a:pPr>
            <a:endParaRPr lang="en-US" altLang="zh-CN" sz="3200" b="1" dirty="0">
              <a:solidFill>
                <a:srgbClr val="0070C0"/>
              </a:solidFill>
              <a:latin typeface="Ludica fax"/>
              <a:ea typeface="宋体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9505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Method 2:</a:t>
            </a:r>
            <a:r>
              <a:rPr lang="zh-CN" altLang="en-US" sz="3600" dirty="0"/>
              <a:t> </a:t>
            </a:r>
            <a:r>
              <a:rPr lang="en-US" altLang="zh-CN" sz="3600" dirty="0"/>
              <a:t>Sample Code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822721"/>
            <a:ext cx="11261856" cy="5921592"/>
          </a:xfrm>
        </p:spPr>
        <p:txBody>
          <a:bodyPr>
            <a:noAutofit/>
          </a:bodyPr>
          <a:lstStyle/>
          <a:p>
            <a:pPr marL="360363" indent="-360363">
              <a:buNone/>
            </a:pPr>
            <a:r>
              <a:rPr lang="en-US" altLang="zh-CN" sz="1500" b="1" dirty="0">
                <a:solidFill>
                  <a:srgbClr val="0070C0"/>
                </a:solidFill>
                <a:latin typeface="Ludica fax"/>
                <a:ea typeface="宋体" charset="0"/>
              </a:rPr>
              <a:t>template</a:t>
            </a:r>
            <a:r>
              <a:rPr lang="en-US" altLang="zh-CN" sz="1500" b="1" dirty="0">
                <a:latin typeface="Ludica fax"/>
                <a:ea typeface="宋体" charset="0"/>
              </a:rPr>
              <a:t> &lt;class T&gt;</a:t>
            </a:r>
          </a:p>
          <a:p>
            <a:pPr marL="360363" indent="-360363">
              <a:buNone/>
            </a:pPr>
            <a:r>
              <a:rPr lang="en-US" altLang="zh-CN" sz="1500" b="1" dirty="0">
                <a:latin typeface="Ludica fax"/>
                <a:ea typeface="宋体" charset="0"/>
              </a:rPr>
              <a:t>Tree&lt;T&gt;::Tree(</a:t>
            </a:r>
            <a:r>
              <a:rPr lang="en-US" altLang="zh-CN" sz="1500" b="1" dirty="0" err="1">
                <a:latin typeface="Ludica fax"/>
                <a:ea typeface="宋体" charset="0"/>
              </a:rPr>
              <a:t>DualTagTreeNode</a:t>
            </a:r>
            <a:r>
              <a:rPr lang="en-US" altLang="zh-CN" sz="1500" b="1" dirty="0">
                <a:latin typeface="Ludica fax"/>
                <a:ea typeface="宋体" charset="0"/>
              </a:rPr>
              <a:t>&lt;T&gt; * </a:t>
            </a:r>
            <a:r>
              <a:rPr lang="en-US" altLang="zh-CN" sz="1500" b="1" dirty="0" err="1">
                <a:latin typeface="Ludica fax"/>
                <a:ea typeface="宋体" charset="0"/>
              </a:rPr>
              <a:t>nodeArray</a:t>
            </a:r>
            <a:r>
              <a:rPr lang="en-US" altLang="zh-CN" sz="1500" b="1" dirty="0">
                <a:latin typeface="Ludica fax"/>
                <a:ea typeface="宋体" charset="0"/>
              </a:rPr>
              <a:t>, int count)  { </a:t>
            </a:r>
            <a:r>
              <a:rPr lang="en-US" altLang="zh-CN" sz="1500" b="1" dirty="0">
                <a:solidFill>
                  <a:srgbClr val="008000"/>
                </a:solidFill>
                <a:latin typeface="Ludica fax"/>
                <a:ea typeface="宋体" charset="0"/>
              </a:rPr>
              <a:t>// given the dual tags and the root-first order, retrieve the tree</a:t>
            </a:r>
            <a:endParaRPr lang="en-US" altLang="zh-CN" sz="1500" b="1" dirty="0">
              <a:latin typeface="Ludica fax"/>
              <a:ea typeface="宋体" charset="0"/>
              <a:cs typeface="Courier New" panose="02070309020205020404" pitchFamily="49" charset="0"/>
            </a:endParaRPr>
          </a:p>
          <a:p>
            <a:pPr marL="360363" indent="-360363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500" b="1" dirty="0">
                <a:latin typeface="Ludica fax"/>
                <a:ea typeface="宋体" charset="0"/>
                <a:cs typeface="Courier New" panose="02070309020205020404" pitchFamily="49" charset="0"/>
              </a:rPr>
              <a:t>	stack&lt;</a:t>
            </a:r>
            <a:r>
              <a:rPr lang="en-US" altLang="zh-CN" sz="1500" b="1" dirty="0" err="1">
                <a:latin typeface="Ludica fax"/>
                <a:ea typeface="宋体" charset="0"/>
                <a:cs typeface="Courier New" panose="02070309020205020404" pitchFamily="49" charset="0"/>
              </a:rPr>
              <a:t>TreeNode</a:t>
            </a:r>
            <a:r>
              <a:rPr lang="en-US" altLang="zh-CN" sz="1500" b="1" dirty="0">
                <a:latin typeface="Ludica fax"/>
                <a:ea typeface="宋体" charset="0"/>
                <a:cs typeface="Courier New" panose="02070309020205020404" pitchFamily="49" charset="0"/>
              </a:rPr>
              <a:t>&lt;T&gt;* &gt; </a:t>
            </a:r>
            <a:r>
              <a:rPr lang="en-US" altLang="zh-CN" sz="1500" b="1" dirty="0" err="1">
                <a:latin typeface="Ludica fax"/>
                <a:ea typeface="宋体" charset="0"/>
                <a:cs typeface="Courier New" panose="02070309020205020404" pitchFamily="49" charset="0"/>
              </a:rPr>
              <a:t>aStack</a:t>
            </a:r>
            <a:r>
              <a:rPr lang="en-US" altLang="zh-CN" sz="1500" b="1" dirty="0">
                <a:latin typeface="Ludica fax"/>
                <a:ea typeface="宋体" charset="0"/>
                <a:cs typeface="Courier New" panose="02070309020205020404" pitchFamily="49" charset="0"/>
              </a:rPr>
              <a:t>;</a:t>
            </a:r>
          </a:p>
          <a:p>
            <a:pPr marL="360363" indent="-360363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500" b="1" dirty="0">
                <a:latin typeface="Ludica fax"/>
                <a:ea typeface="宋体" charset="0"/>
                <a:cs typeface="Courier New" panose="02070309020205020404" pitchFamily="49" charset="0"/>
              </a:rPr>
              <a:t>	</a:t>
            </a:r>
            <a:r>
              <a:rPr lang="en-US" altLang="zh-CN" sz="1500" b="1" dirty="0" err="1">
                <a:latin typeface="Ludica fax"/>
                <a:ea typeface="宋体" charset="0"/>
                <a:cs typeface="Courier New" panose="02070309020205020404" pitchFamily="49" charset="0"/>
              </a:rPr>
              <a:t>TreeNode</a:t>
            </a:r>
            <a:r>
              <a:rPr lang="en-US" altLang="zh-CN" sz="1500" b="1" dirty="0">
                <a:latin typeface="Ludica fax"/>
                <a:ea typeface="宋体" charset="0"/>
                <a:cs typeface="Courier New" panose="02070309020205020404" pitchFamily="49" charset="0"/>
              </a:rPr>
              <a:t>&lt;T&gt; *pointer = </a:t>
            </a:r>
            <a:r>
              <a:rPr lang="en-US" altLang="zh-CN" sz="1500" b="1" dirty="0">
                <a:solidFill>
                  <a:srgbClr val="0070C0"/>
                </a:solidFill>
                <a:latin typeface="Ludica fax"/>
                <a:ea typeface="宋体" charset="0"/>
                <a:cs typeface="Courier New" panose="02070309020205020404" pitchFamily="49" charset="0"/>
              </a:rPr>
              <a:t>new</a:t>
            </a:r>
            <a:r>
              <a:rPr lang="en-US" altLang="zh-CN" sz="1500" b="1" dirty="0">
                <a:latin typeface="Ludica fax"/>
                <a:ea typeface="宋体" charset="0"/>
                <a:cs typeface="Courier New" panose="02070309020205020404" pitchFamily="49" charset="0"/>
              </a:rPr>
              <a:t> </a:t>
            </a:r>
            <a:r>
              <a:rPr lang="en-US" altLang="zh-CN" sz="1500" b="1" dirty="0" err="1">
                <a:latin typeface="Ludica fax"/>
                <a:ea typeface="宋体" charset="0"/>
                <a:cs typeface="Courier New" panose="02070309020205020404" pitchFamily="49" charset="0"/>
              </a:rPr>
              <a:t>TreeNode</a:t>
            </a:r>
            <a:r>
              <a:rPr lang="en-US" altLang="zh-CN" sz="1500" b="1" dirty="0">
                <a:latin typeface="Ludica fax"/>
                <a:ea typeface="宋体" charset="0"/>
                <a:cs typeface="Courier New" panose="02070309020205020404" pitchFamily="49" charset="0"/>
              </a:rPr>
              <a:t>&lt;T&gt;;</a:t>
            </a:r>
            <a:endParaRPr lang="zh-CN" altLang="en-US" sz="1500" b="1" dirty="0">
              <a:latin typeface="Ludica fax"/>
              <a:ea typeface="宋体" charset="0"/>
              <a:cs typeface="Courier New" panose="02070309020205020404" pitchFamily="49" charset="0"/>
            </a:endParaRPr>
          </a:p>
          <a:p>
            <a:pPr marL="360363" indent="-360363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500" b="1" dirty="0">
                <a:latin typeface="Ludica fax"/>
                <a:ea typeface="宋体" charset="0"/>
                <a:cs typeface="Courier New" panose="02070309020205020404" pitchFamily="49" charset="0"/>
              </a:rPr>
              <a:t>	</a:t>
            </a:r>
            <a:r>
              <a:rPr lang="en-US" altLang="zh-CN" sz="1500" b="1" dirty="0">
                <a:latin typeface="Ludica fax"/>
                <a:ea typeface="宋体" charset="0"/>
                <a:cs typeface="Courier New" panose="02070309020205020404" pitchFamily="49" charset="0"/>
              </a:rPr>
              <a:t>root = pointer;</a:t>
            </a:r>
          </a:p>
          <a:p>
            <a:pPr marL="360363" indent="-360363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500" b="1" dirty="0">
                <a:latin typeface="Ludica fax"/>
                <a:ea typeface="宋体" charset="0"/>
                <a:cs typeface="Courier New" panose="02070309020205020404" pitchFamily="49" charset="0"/>
              </a:rPr>
              <a:t>	</a:t>
            </a:r>
            <a:r>
              <a:rPr lang="en-US" altLang="zh-CN" sz="1500" b="1" dirty="0">
                <a:solidFill>
                  <a:srgbClr val="0070C0"/>
                </a:solidFill>
                <a:latin typeface="Ludica fax"/>
                <a:ea typeface="宋体" charset="0"/>
                <a:cs typeface="Courier New" panose="02070309020205020404" pitchFamily="49" charset="0"/>
              </a:rPr>
              <a:t>for</a:t>
            </a:r>
            <a:r>
              <a:rPr lang="en-US" altLang="zh-CN" sz="1500" b="1" dirty="0">
                <a:latin typeface="Ludica fax"/>
                <a:ea typeface="宋体" charset="0"/>
                <a:cs typeface="Courier New" panose="02070309020205020404" pitchFamily="49" charset="0"/>
              </a:rPr>
              <a:t> (</a:t>
            </a:r>
            <a:r>
              <a:rPr lang="en-US" altLang="zh-CN" sz="1500" b="1" dirty="0" err="1">
                <a:latin typeface="Ludica fax"/>
                <a:ea typeface="宋体" charset="0"/>
                <a:cs typeface="Courier New" panose="02070309020205020404" pitchFamily="49" charset="0"/>
              </a:rPr>
              <a:t>int</a:t>
            </a:r>
            <a:r>
              <a:rPr lang="en-US" altLang="zh-CN" sz="1500" b="1" dirty="0">
                <a:latin typeface="Ludica fax"/>
                <a:ea typeface="宋体" charset="0"/>
                <a:cs typeface="Courier New" panose="02070309020205020404" pitchFamily="49" charset="0"/>
              </a:rPr>
              <a:t> </a:t>
            </a:r>
            <a:r>
              <a:rPr lang="en-US" altLang="zh-CN" sz="1500" b="1" dirty="0" err="1">
                <a:latin typeface="Ludica fax"/>
                <a:ea typeface="宋体" charset="0"/>
                <a:cs typeface="Courier New" panose="02070309020205020404" pitchFamily="49" charset="0"/>
              </a:rPr>
              <a:t>i</a:t>
            </a:r>
            <a:r>
              <a:rPr lang="en-US" altLang="zh-CN" sz="1500" b="1" dirty="0">
                <a:latin typeface="Ludica fax"/>
                <a:ea typeface="宋体" charset="0"/>
                <a:cs typeface="Courier New" panose="02070309020205020404" pitchFamily="49" charset="0"/>
              </a:rPr>
              <a:t> = 0; </a:t>
            </a:r>
            <a:r>
              <a:rPr lang="en-US" altLang="zh-CN" sz="1500" b="1" dirty="0" err="1">
                <a:latin typeface="Ludica fax"/>
                <a:ea typeface="宋体" charset="0"/>
                <a:cs typeface="Courier New" panose="02070309020205020404" pitchFamily="49" charset="0"/>
              </a:rPr>
              <a:t>i</a:t>
            </a:r>
            <a:r>
              <a:rPr lang="en-US" altLang="zh-CN" sz="1500" b="1" dirty="0">
                <a:latin typeface="Ludica fax"/>
                <a:ea typeface="宋体" charset="0"/>
                <a:cs typeface="Courier New" panose="02070309020205020404" pitchFamily="49" charset="0"/>
              </a:rPr>
              <a:t> &lt; count-1; </a:t>
            </a:r>
            <a:r>
              <a:rPr lang="en-US" altLang="zh-CN" sz="1500" b="1" dirty="0" err="1">
                <a:latin typeface="Ludica fax"/>
                <a:ea typeface="宋体" charset="0"/>
                <a:cs typeface="Courier New" panose="02070309020205020404" pitchFamily="49" charset="0"/>
              </a:rPr>
              <a:t>i</a:t>
            </a:r>
            <a:r>
              <a:rPr lang="en-US" altLang="zh-CN" sz="1500" b="1" dirty="0">
                <a:latin typeface="Ludica fax"/>
                <a:ea typeface="宋体" charset="0"/>
                <a:cs typeface="Courier New" panose="02070309020205020404" pitchFamily="49" charset="0"/>
              </a:rPr>
              <a:t>++) {</a:t>
            </a:r>
            <a:endParaRPr lang="zh-CN" altLang="en-US" sz="1500" b="1" dirty="0">
              <a:latin typeface="Ludica fax"/>
              <a:ea typeface="宋体" charset="0"/>
              <a:cs typeface="Courier New" panose="02070309020205020404" pitchFamily="49" charset="0"/>
            </a:endParaRPr>
          </a:p>
          <a:p>
            <a:pPr marL="360363" indent="-360363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500" b="1" dirty="0">
                <a:latin typeface="Ludica fax"/>
                <a:ea typeface="宋体" charset="0"/>
                <a:cs typeface="Courier New" panose="02070309020205020404" pitchFamily="49" charset="0"/>
              </a:rPr>
              <a:t>		</a:t>
            </a:r>
            <a:r>
              <a:rPr lang="en-US" altLang="zh-CN" sz="1500" b="1" dirty="0">
                <a:latin typeface="Ludica fax"/>
                <a:ea typeface="宋体" charset="0"/>
                <a:cs typeface="Courier New" panose="02070309020205020404" pitchFamily="49" charset="0"/>
              </a:rPr>
              <a:t>pointer-&gt;</a:t>
            </a:r>
            <a:r>
              <a:rPr lang="en-US" altLang="zh-CN" sz="1500" b="1" dirty="0" err="1">
                <a:latin typeface="Ludica fax"/>
                <a:ea typeface="宋体" charset="0"/>
                <a:cs typeface="Courier New" panose="02070309020205020404" pitchFamily="49" charset="0"/>
              </a:rPr>
              <a:t>setValue</a:t>
            </a:r>
            <a:r>
              <a:rPr lang="en-US" altLang="zh-CN" sz="1500" b="1" dirty="0">
                <a:latin typeface="Ludica fax"/>
                <a:ea typeface="宋体" charset="0"/>
                <a:cs typeface="Courier New" panose="02070309020205020404" pitchFamily="49" charset="0"/>
              </a:rPr>
              <a:t>(</a:t>
            </a:r>
            <a:r>
              <a:rPr lang="en-US" altLang="zh-CN" sz="1500" b="1" dirty="0" err="1">
                <a:latin typeface="Ludica fax"/>
                <a:ea typeface="宋体" charset="0"/>
                <a:cs typeface="Courier New" panose="02070309020205020404" pitchFamily="49" charset="0"/>
              </a:rPr>
              <a:t>nodeArray</a:t>
            </a:r>
            <a:r>
              <a:rPr lang="en-US" altLang="zh-CN" sz="1500" b="1" dirty="0">
                <a:latin typeface="Ludica fax"/>
                <a:ea typeface="宋体" charset="0"/>
                <a:cs typeface="Courier New" panose="02070309020205020404" pitchFamily="49" charset="0"/>
              </a:rPr>
              <a:t>[</a:t>
            </a:r>
            <a:r>
              <a:rPr lang="en-US" altLang="zh-CN" sz="1500" b="1" dirty="0" err="1">
                <a:latin typeface="Ludica fax"/>
                <a:ea typeface="宋体" charset="0"/>
                <a:cs typeface="Courier New" panose="02070309020205020404" pitchFamily="49" charset="0"/>
              </a:rPr>
              <a:t>i</a:t>
            </a:r>
            <a:r>
              <a:rPr lang="en-US" altLang="zh-CN" sz="1500" b="1" dirty="0">
                <a:latin typeface="Ludica fax"/>
                <a:ea typeface="宋体" charset="0"/>
                <a:cs typeface="Courier New" panose="02070309020205020404" pitchFamily="49" charset="0"/>
              </a:rPr>
              <a:t>].info);</a:t>
            </a:r>
            <a:endParaRPr lang="zh-CN" altLang="en-US" sz="1500" b="1" dirty="0">
              <a:latin typeface="Ludica fax"/>
              <a:ea typeface="宋体" charset="0"/>
              <a:cs typeface="Courier New" panose="02070309020205020404" pitchFamily="49" charset="0"/>
            </a:endParaRPr>
          </a:p>
          <a:p>
            <a:pPr marL="360363" indent="-360363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500" b="1" dirty="0">
                <a:latin typeface="Ludica fax"/>
                <a:ea typeface="宋体" charset="0"/>
                <a:cs typeface="Courier New" panose="02070309020205020404" pitchFamily="49" charset="0"/>
              </a:rPr>
              <a:t>		</a:t>
            </a:r>
            <a:r>
              <a:rPr lang="en-US" altLang="zh-CN" sz="1500" b="1" dirty="0">
                <a:solidFill>
                  <a:srgbClr val="0070C0"/>
                </a:solidFill>
                <a:latin typeface="Ludica fax"/>
                <a:ea typeface="宋体" charset="0"/>
                <a:cs typeface="Courier New" panose="02070309020205020404" pitchFamily="49" charset="0"/>
              </a:rPr>
              <a:t>if</a:t>
            </a:r>
            <a:r>
              <a:rPr lang="en-US" altLang="zh-CN" sz="1500" b="1" dirty="0">
                <a:latin typeface="Ludica fax"/>
                <a:ea typeface="宋体" charset="0"/>
                <a:cs typeface="Courier New" panose="02070309020205020404" pitchFamily="49" charset="0"/>
              </a:rPr>
              <a:t> (</a:t>
            </a:r>
            <a:r>
              <a:rPr lang="en-US" altLang="zh-CN" sz="1500" b="1" dirty="0" err="1">
                <a:latin typeface="Ludica fax"/>
                <a:ea typeface="宋体" charset="0"/>
                <a:cs typeface="Courier New" panose="02070309020205020404" pitchFamily="49" charset="0"/>
              </a:rPr>
              <a:t>nodeArray</a:t>
            </a:r>
            <a:r>
              <a:rPr lang="en-US" altLang="zh-CN" sz="1500" b="1" dirty="0">
                <a:latin typeface="Ludica fax"/>
                <a:ea typeface="宋体" charset="0"/>
                <a:cs typeface="Courier New" panose="02070309020205020404" pitchFamily="49" charset="0"/>
              </a:rPr>
              <a:t>[</a:t>
            </a:r>
            <a:r>
              <a:rPr lang="en-US" altLang="zh-CN" sz="1500" b="1" dirty="0" err="1">
                <a:latin typeface="Ludica fax"/>
                <a:ea typeface="宋体" charset="0"/>
                <a:cs typeface="Courier New" panose="02070309020205020404" pitchFamily="49" charset="0"/>
              </a:rPr>
              <a:t>i</a:t>
            </a:r>
            <a:r>
              <a:rPr lang="en-US" altLang="zh-CN" sz="1500" b="1" dirty="0">
                <a:latin typeface="Ludica fax"/>
                <a:ea typeface="宋体" charset="0"/>
                <a:cs typeface="Courier New" panose="02070309020205020404" pitchFamily="49" charset="0"/>
              </a:rPr>
              <a:t>].</a:t>
            </a:r>
            <a:r>
              <a:rPr lang="en-US" altLang="zh-CN" sz="1500" b="1" dirty="0" err="1">
                <a:latin typeface="Ludica fax"/>
                <a:ea typeface="宋体" charset="0"/>
                <a:cs typeface="Courier New" panose="02070309020205020404" pitchFamily="49" charset="0"/>
              </a:rPr>
              <a:t>rtag</a:t>
            </a:r>
            <a:r>
              <a:rPr lang="en-US" altLang="zh-CN" sz="1500" b="1" dirty="0">
                <a:latin typeface="Ludica fax"/>
                <a:ea typeface="宋体" charset="0"/>
                <a:cs typeface="Courier New" panose="02070309020205020404" pitchFamily="49" charset="0"/>
              </a:rPr>
              <a:t> == 0)</a:t>
            </a:r>
            <a:r>
              <a:rPr lang="zh-CN" altLang="en-US" sz="1500" b="1" dirty="0">
                <a:latin typeface="Ludica fax"/>
                <a:ea typeface="宋体" charset="0"/>
                <a:cs typeface="Courier New" panose="02070309020205020404" pitchFamily="49" charset="0"/>
              </a:rPr>
              <a:t> </a:t>
            </a:r>
            <a:r>
              <a:rPr lang="en-US" altLang="zh-CN" sz="1500" b="1" dirty="0" err="1">
                <a:latin typeface="Ludica fax"/>
                <a:ea typeface="宋体" charset="0"/>
                <a:cs typeface="Courier New" panose="02070309020205020404" pitchFamily="49" charset="0"/>
              </a:rPr>
              <a:t>aStack.push</a:t>
            </a:r>
            <a:r>
              <a:rPr lang="en-US" altLang="zh-CN" sz="1500" b="1" dirty="0">
                <a:latin typeface="Ludica fax"/>
                <a:ea typeface="宋体" charset="0"/>
                <a:cs typeface="Courier New" panose="02070309020205020404" pitchFamily="49" charset="0"/>
              </a:rPr>
              <a:t>(pointer); </a:t>
            </a:r>
            <a:r>
              <a:rPr lang="en-US" altLang="zh-CN" sz="14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//</a:t>
            </a:r>
            <a:r>
              <a:rPr lang="zh-CN" alt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 </a:t>
            </a:r>
            <a:r>
              <a:rPr lang="en-US" altLang="zh-CN" sz="14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push if </a:t>
            </a:r>
            <a:r>
              <a:rPr lang="en-US" altLang="zh-CN" sz="1400" b="1" dirty="0" err="1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rlink</a:t>
            </a:r>
            <a:r>
              <a:rPr lang="en-US" altLang="zh-CN" sz="14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 is not empty</a:t>
            </a:r>
            <a:endParaRPr lang="en-US" altLang="zh-CN" sz="1500" b="1" dirty="0">
              <a:latin typeface="Ludica fax"/>
              <a:ea typeface="宋体" charset="0"/>
              <a:cs typeface="Courier New" panose="02070309020205020404" pitchFamily="49" charset="0"/>
            </a:endParaRPr>
          </a:p>
          <a:p>
            <a:pPr marL="360363" indent="-360363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500" b="1" dirty="0">
                <a:latin typeface="Ludica fax"/>
                <a:ea typeface="宋体" charset="0"/>
                <a:cs typeface="Courier New" panose="02070309020205020404" pitchFamily="49" charset="0"/>
              </a:rPr>
              <a:t>		</a:t>
            </a:r>
            <a:r>
              <a:rPr lang="en-US" altLang="zh-CN" sz="1500" b="1" dirty="0">
                <a:solidFill>
                  <a:srgbClr val="0070C0"/>
                </a:solidFill>
                <a:latin typeface="Ludica fax"/>
                <a:ea typeface="宋体" charset="0"/>
                <a:cs typeface="Courier New" panose="02070309020205020404" pitchFamily="49" charset="0"/>
              </a:rPr>
              <a:t>else </a:t>
            </a:r>
            <a:r>
              <a:rPr lang="en-US" altLang="zh-CN" sz="1500" b="1" dirty="0">
                <a:latin typeface="Ludica fax"/>
                <a:ea typeface="宋体" charset="0"/>
                <a:cs typeface="Courier New" panose="02070309020205020404" pitchFamily="49" charset="0"/>
              </a:rPr>
              <a:t>pointer-&gt;</a:t>
            </a:r>
            <a:r>
              <a:rPr lang="en-US" altLang="zh-CN" sz="1500" b="1" dirty="0" err="1">
                <a:latin typeface="Ludica fax"/>
                <a:ea typeface="宋体" charset="0"/>
                <a:cs typeface="Courier New" panose="02070309020205020404" pitchFamily="49" charset="0"/>
              </a:rPr>
              <a:t>setSibling</a:t>
            </a:r>
            <a:r>
              <a:rPr lang="en-US" altLang="zh-CN" sz="1500" b="1" dirty="0">
                <a:latin typeface="Ludica fax"/>
                <a:ea typeface="宋体" charset="0"/>
                <a:cs typeface="Courier New" panose="02070309020205020404" pitchFamily="49" charset="0"/>
              </a:rPr>
              <a:t>(NULL);</a:t>
            </a:r>
            <a:endParaRPr lang="zh-CN" altLang="en-US" sz="1500" b="1" dirty="0">
              <a:latin typeface="Ludica fax"/>
              <a:ea typeface="宋体" charset="0"/>
              <a:cs typeface="Courier New" panose="02070309020205020404" pitchFamily="49" charset="0"/>
            </a:endParaRPr>
          </a:p>
          <a:p>
            <a:pPr marL="360363" indent="-360363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500" b="1" dirty="0">
                <a:latin typeface="Ludica fax"/>
                <a:ea typeface="宋体" charset="0"/>
                <a:cs typeface="Courier New" panose="02070309020205020404" pitchFamily="49" charset="0"/>
              </a:rPr>
              <a:t>		</a:t>
            </a:r>
            <a:r>
              <a:rPr lang="en-US" altLang="zh-CN" sz="1500" b="1" dirty="0" err="1">
                <a:latin typeface="Ludica fax"/>
                <a:ea typeface="宋体" charset="0"/>
                <a:cs typeface="Courier New" panose="02070309020205020404" pitchFamily="49" charset="0"/>
              </a:rPr>
              <a:t>TreeNode</a:t>
            </a:r>
            <a:r>
              <a:rPr lang="en-US" altLang="zh-CN" sz="1500" b="1" dirty="0">
                <a:latin typeface="Ludica fax"/>
                <a:ea typeface="宋体" charset="0"/>
                <a:cs typeface="Courier New" panose="02070309020205020404" pitchFamily="49" charset="0"/>
              </a:rPr>
              <a:t>&lt;T&gt; *</a:t>
            </a:r>
            <a:r>
              <a:rPr lang="en-US" altLang="zh-CN" sz="1500" b="1" dirty="0" err="1">
                <a:latin typeface="Ludica fax"/>
                <a:ea typeface="宋体" charset="0"/>
                <a:cs typeface="Courier New" panose="02070309020205020404" pitchFamily="49" charset="0"/>
              </a:rPr>
              <a:t>nextnode</a:t>
            </a:r>
            <a:r>
              <a:rPr lang="en-US" altLang="zh-CN" sz="1500" b="1" dirty="0">
                <a:latin typeface="Ludica fax"/>
                <a:ea typeface="宋体" charset="0"/>
                <a:cs typeface="Courier New" panose="02070309020205020404" pitchFamily="49" charset="0"/>
              </a:rPr>
              <a:t> = </a:t>
            </a:r>
            <a:r>
              <a:rPr lang="en-US" altLang="zh-CN" sz="1500" b="1" dirty="0">
                <a:solidFill>
                  <a:srgbClr val="0070C0"/>
                </a:solidFill>
                <a:latin typeface="Ludica fax"/>
                <a:ea typeface="宋体" charset="0"/>
                <a:cs typeface="Courier New" panose="02070309020205020404" pitchFamily="49" charset="0"/>
              </a:rPr>
              <a:t>new</a:t>
            </a:r>
            <a:r>
              <a:rPr lang="en-US" altLang="zh-CN" sz="1500" b="1" dirty="0">
                <a:latin typeface="Ludica fax"/>
                <a:ea typeface="宋体" charset="0"/>
                <a:cs typeface="Courier New" panose="02070309020205020404" pitchFamily="49" charset="0"/>
              </a:rPr>
              <a:t> </a:t>
            </a:r>
            <a:r>
              <a:rPr lang="en-US" altLang="zh-CN" sz="1500" b="1" dirty="0" err="1">
                <a:latin typeface="Ludica fax"/>
                <a:ea typeface="宋体" charset="0"/>
                <a:cs typeface="Courier New" panose="02070309020205020404" pitchFamily="49" charset="0"/>
              </a:rPr>
              <a:t>TreeNode</a:t>
            </a:r>
            <a:r>
              <a:rPr lang="en-US" altLang="zh-CN" sz="1500" b="1" dirty="0">
                <a:latin typeface="Ludica fax"/>
                <a:ea typeface="宋体" charset="0"/>
                <a:cs typeface="Courier New" panose="02070309020205020404" pitchFamily="49" charset="0"/>
              </a:rPr>
              <a:t>&lt;T&gt;;</a:t>
            </a:r>
          </a:p>
          <a:p>
            <a:pPr marL="360363" indent="-360363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500" b="1" dirty="0">
                <a:latin typeface="Ludica fax"/>
                <a:ea typeface="宋体" charset="0"/>
                <a:cs typeface="Courier New" panose="02070309020205020404" pitchFamily="49" charset="0"/>
              </a:rPr>
              <a:t>		</a:t>
            </a:r>
            <a:r>
              <a:rPr lang="en-US" altLang="zh-CN" sz="1500" b="1" dirty="0">
                <a:solidFill>
                  <a:srgbClr val="0070C0"/>
                </a:solidFill>
                <a:latin typeface="Ludica fax"/>
                <a:ea typeface="宋体" charset="0"/>
                <a:cs typeface="Courier New" panose="02070309020205020404" pitchFamily="49" charset="0"/>
              </a:rPr>
              <a:t>if</a:t>
            </a:r>
            <a:r>
              <a:rPr lang="en-US" altLang="zh-CN" sz="1500" b="1" dirty="0">
                <a:latin typeface="Ludica fax"/>
                <a:ea typeface="宋体" charset="0"/>
                <a:cs typeface="Courier New" panose="02070309020205020404" pitchFamily="49" charset="0"/>
              </a:rPr>
              <a:t> (</a:t>
            </a:r>
            <a:r>
              <a:rPr lang="en-US" altLang="zh-CN" sz="1500" b="1" dirty="0" err="1">
                <a:latin typeface="Ludica fax"/>
                <a:ea typeface="宋体" charset="0"/>
                <a:cs typeface="Courier New" panose="02070309020205020404" pitchFamily="49" charset="0"/>
              </a:rPr>
              <a:t>nodeArray</a:t>
            </a:r>
            <a:r>
              <a:rPr lang="en-US" altLang="zh-CN" sz="1500" b="1" dirty="0">
                <a:latin typeface="Ludica fax"/>
                <a:ea typeface="宋体" charset="0"/>
                <a:cs typeface="Courier New" panose="02070309020205020404" pitchFamily="49" charset="0"/>
              </a:rPr>
              <a:t>[</a:t>
            </a:r>
            <a:r>
              <a:rPr lang="en-US" altLang="zh-CN" sz="1500" b="1" dirty="0" err="1">
                <a:latin typeface="Ludica fax"/>
                <a:ea typeface="宋体" charset="0"/>
                <a:cs typeface="Courier New" panose="02070309020205020404" pitchFamily="49" charset="0"/>
              </a:rPr>
              <a:t>i</a:t>
            </a:r>
            <a:r>
              <a:rPr lang="en-US" altLang="zh-CN" sz="1500" b="1" dirty="0">
                <a:latin typeface="Ludica fax"/>
                <a:ea typeface="宋体" charset="0"/>
                <a:cs typeface="Courier New" panose="02070309020205020404" pitchFamily="49" charset="0"/>
              </a:rPr>
              <a:t>].</a:t>
            </a:r>
            <a:r>
              <a:rPr lang="en-US" altLang="zh-CN" sz="1500" b="1" dirty="0" err="1">
                <a:latin typeface="Ludica fax"/>
                <a:ea typeface="宋体" charset="0"/>
                <a:cs typeface="Courier New" panose="02070309020205020404" pitchFamily="49" charset="0"/>
              </a:rPr>
              <a:t>ltag</a:t>
            </a:r>
            <a:r>
              <a:rPr lang="en-US" altLang="zh-CN" sz="1500" b="1" dirty="0">
                <a:latin typeface="Ludica fax"/>
                <a:ea typeface="宋体" charset="0"/>
                <a:cs typeface="Courier New" panose="02070309020205020404" pitchFamily="49" charset="0"/>
              </a:rPr>
              <a:t> == 0)</a:t>
            </a:r>
            <a:endParaRPr lang="zh-CN" altLang="en-US" sz="1500" b="1" dirty="0">
              <a:latin typeface="Ludica fax"/>
              <a:ea typeface="宋体" charset="0"/>
              <a:cs typeface="Courier New" panose="02070309020205020404" pitchFamily="49" charset="0"/>
            </a:endParaRPr>
          </a:p>
          <a:p>
            <a:pPr marL="360363" indent="-360363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500" b="1" dirty="0">
                <a:latin typeface="Ludica fax"/>
                <a:ea typeface="宋体" charset="0"/>
                <a:cs typeface="Courier New" panose="02070309020205020404" pitchFamily="49" charset="0"/>
              </a:rPr>
              <a:t>			</a:t>
            </a:r>
            <a:r>
              <a:rPr lang="en-US" altLang="zh-CN" sz="1500" b="1" dirty="0">
                <a:latin typeface="Ludica fax"/>
                <a:ea typeface="宋体" charset="0"/>
                <a:cs typeface="Courier New" panose="02070309020205020404" pitchFamily="49" charset="0"/>
              </a:rPr>
              <a:t>pointer-&gt;</a:t>
            </a:r>
            <a:r>
              <a:rPr lang="en-US" altLang="zh-CN" sz="1500" b="1" dirty="0" err="1">
                <a:latin typeface="Ludica fax"/>
                <a:ea typeface="宋体" charset="0"/>
                <a:cs typeface="Courier New" panose="02070309020205020404" pitchFamily="49" charset="0"/>
              </a:rPr>
              <a:t>setChild</a:t>
            </a:r>
            <a:r>
              <a:rPr lang="en-US" altLang="zh-CN" sz="1500" b="1" dirty="0">
                <a:latin typeface="Ludica fax"/>
                <a:ea typeface="宋体" charset="0"/>
                <a:cs typeface="Courier New" panose="02070309020205020404" pitchFamily="49" charset="0"/>
              </a:rPr>
              <a:t>(</a:t>
            </a:r>
            <a:r>
              <a:rPr lang="en-US" altLang="zh-CN" sz="1500" b="1" dirty="0" err="1">
                <a:latin typeface="Ludica fax"/>
                <a:ea typeface="宋体" charset="0"/>
                <a:cs typeface="Courier New" panose="02070309020205020404" pitchFamily="49" charset="0"/>
              </a:rPr>
              <a:t>nextnode</a:t>
            </a:r>
            <a:r>
              <a:rPr lang="en-US" altLang="zh-CN" sz="1500" b="1" dirty="0">
                <a:latin typeface="Ludica fax"/>
                <a:ea typeface="宋体" charset="0"/>
                <a:cs typeface="Courier New" panose="02070309020205020404" pitchFamily="49" charset="0"/>
              </a:rPr>
              <a:t>);</a:t>
            </a:r>
          </a:p>
          <a:p>
            <a:pPr marL="360363" indent="-360363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500" b="1" dirty="0">
                <a:latin typeface="Ludica fax"/>
                <a:ea typeface="宋体" charset="0"/>
                <a:cs typeface="Courier New" panose="02070309020205020404" pitchFamily="49" charset="0"/>
              </a:rPr>
              <a:t>		</a:t>
            </a:r>
            <a:r>
              <a:rPr lang="en-US" altLang="zh-CN" sz="1500" b="1" dirty="0">
                <a:solidFill>
                  <a:srgbClr val="0070C0"/>
                </a:solidFill>
                <a:latin typeface="Ludica fax"/>
                <a:ea typeface="宋体" charset="0"/>
                <a:cs typeface="Courier New" panose="02070309020205020404" pitchFamily="49" charset="0"/>
              </a:rPr>
              <a:t>else</a:t>
            </a:r>
            <a:r>
              <a:rPr lang="en-US" altLang="zh-CN" sz="1500" b="1" dirty="0">
                <a:latin typeface="Ludica fax"/>
                <a:ea typeface="宋体" charset="0"/>
                <a:cs typeface="Courier New" panose="02070309020205020404" pitchFamily="49" charset="0"/>
              </a:rPr>
              <a:t> { </a:t>
            </a:r>
            <a:r>
              <a:rPr lang="en-US" altLang="zh-CN" sz="16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//</a:t>
            </a:r>
            <a:r>
              <a:rPr lang="zh-CN" alt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 </a:t>
            </a:r>
            <a:r>
              <a:rPr lang="en-US" altLang="zh-CN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llink</a:t>
            </a:r>
            <a:r>
              <a:rPr lang="en-US" altLang="zh-CN" sz="16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 is empty, meaning a subtree is complete</a:t>
            </a:r>
            <a:endParaRPr lang="en-US" altLang="zh-CN" sz="1500" b="1" dirty="0">
              <a:latin typeface="Ludica fax"/>
              <a:ea typeface="宋体" charset="0"/>
              <a:cs typeface="Courier New" panose="02070309020205020404" pitchFamily="49" charset="0"/>
            </a:endParaRPr>
          </a:p>
          <a:p>
            <a:pPr marL="360363" indent="-360363">
              <a:lnSpc>
                <a:spcPct val="90000"/>
              </a:lnSpc>
              <a:buNone/>
            </a:pPr>
            <a:r>
              <a:rPr lang="zh-CN" altLang="en-US" sz="1500" b="1" dirty="0">
                <a:latin typeface="Ludica fax"/>
                <a:ea typeface="宋体" charset="0"/>
                <a:cs typeface="Courier New" panose="02070309020205020404" pitchFamily="49" charset="0"/>
              </a:rPr>
              <a:t>			</a:t>
            </a:r>
            <a:r>
              <a:rPr lang="en-US" altLang="zh-CN" sz="1500" b="1" dirty="0">
                <a:latin typeface="Ludica fax"/>
                <a:ea typeface="宋体" charset="0"/>
                <a:cs typeface="Courier New" panose="02070309020205020404" pitchFamily="49" charset="0"/>
              </a:rPr>
              <a:t>pointer-&gt;</a:t>
            </a:r>
            <a:r>
              <a:rPr lang="en-US" altLang="zh-CN" sz="1500" b="1" dirty="0" err="1">
                <a:latin typeface="Ludica fax"/>
                <a:ea typeface="宋体" charset="0"/>
                <a:cs typeface="Courier New" panose="02070309020205020404" pitchFamily="49" charset="0"/>
              </a:rPr>
              <a:t>setChild</a:t>
            </a:r>
            <a:r>
              <a:rPr lang="en-US" altLang="zh-CN" sz="1500" b="1" dirty="0">
                <a:latin typeface="Ludica fax"/>
                <a:ea typeface="宋体" charset="0"/>
                <a:cs typeface="Courier New" panose="02070309020205020404" pitchFamily="49" charset="0"/>
              </a:rPr>
              <a:t>(NULL);</a:t>
            </a:r>
          </a:p>
          <a:p>
            <a:pPr marL="360363" indent="-360363">
              <a:lnSpc>
                <a:spcPct val="90000"/>
              </a:lnSpc>
              <a:buNone/>
            </a:pPr>
            <a:r>
              <a:rPr lang="zh-CN" altLang="en-US" sz="1500" b="1" dirty="0">
                <a:latin typeface="Ludica fax"/>
                <a:ea typeface="宋体" charset="0"/>
                <a:cs typeface="Courier New" panose="02070309020205020404" pitchFamily="49" charset="0"/>
              </a:rPr>
              <a:t>	</a:t>
            </a:r>
            <a:r>
              <a:rPr lang="en-US" altLang="zh-CN" sz="1500" b="1" dirty="0">
                <a:latin typeface="Ludica fax"/>
                <a:ea typeface="宋体" charset="0"/>
                <a:cs typeface="Courier New" panose="02070309020205020404" pitchFamily="49" charset="0"/>
              </a:rPr>
              <a:t>		pointer = </a:t>
            </a:r>
            <a:r>
              <a:rPr lang="en-US" altLang="zh-CN" sz="1500" b="1" dirty="0" err="1">
                <a:latin typeface="Ludica fax"/>
                <a:ea typeface="宋体" charset="0"/>
                <a:cs typeface="Courier New" panose="02070309020205020404" pitchFamily="49" charset="0"/>
              </a:rPr>
              <a:t>aStack.top</a:t>
            </a:r>
            <a:r>
              <a:rPr lang="en-US" altLang="zh-CN" sz="1500" b="1" dirty="0">
                <a:latin typeface="Ludica fax"/>
                <a:ea typeface="宋体" charset="0"/>
                <a:cs typeface="Courier New" panose="02070309020205020404" pitchFamily="49" charset="0"/>
              </a:rPr>
              <a:t>();</a:t>
            </a:r>
            <a:endParaRPr lang="zh-CN" altLang="en-US" sz="1500" b="1" dirty="0">
              <a:latin typeface="Ludica fax"/>
              <a:ea typeface="宋体" charset="0"/>
              <a:cs typeface="Courier New" panose="02070309020205020404" pitchFamily="49" charset="0"/>
            </a:endParaRPr>
          </a:p>
          <a:p>
            <a:pPr marL="360363" indent="-360363">
              <a:lnSpc>
                <a:spcPct val="90000"/>
              </a:lnSpc>
              <a:buNone/>
            </a:pPr>
            <a:r>
              <a:rPr lang="zh-CN" altLang="en-US" sz="1500" b="1" dirty="0">
                <a:latin typeface="Ludica fax"/>
                <a:ea typeface="宋体" charset="0"/>
                <a:cs typeface="Courier New" panose="02070309020205020404" pitchFamily="49" charset="0"/>
              </a:rPr>
              <a:t>  			</a:t>
            </a:r>
            <a:r>
              <a:rPr lang="en-US" altLang="zh-CN" sz="1500" b="1" dirty="0" err="1">
                <a:latin typeface="Ludica fax"/>
                <a:ea typeface="宋体" charset="0"/>
                <a:cs typeface="Courier New" panose="02070309020205020404" pitchFamily="49" charset="0"/>
              </a:rPr>
              <a:t>aStack.pop</a:t>
            </a:r>
            <a:r>
              <a:rPr lang="en-US" altLang="zh-CN" sz="1500" b="1" dirty="0">
                <a:latin typeface="Ludica fax"/>
                <a:ea typeface="宋体" charset="0"/>
                <a:cs typeface="Courier New" panose="02070309020205020404" pitchFamily="49" charset="0"/>
              </a:rPr>
              <a:t>();</a:t>
            </a:r>
          </a:p>
          <a:p>
            <a:pPr marL="360363" indent="-360363">
              <a:lnSpc>
                <a:spcPct val="90000"/>
              </a:lnSpc>
              <a:buNone/>
            </a:pPr>
            <a:r>
              <a:rPr lang="en-US" altLang="zh-CN" sz="1500" b="1" dirty="0">
                <a:latin typeface="Ludica fax"/>
                <a:ea typeface="宋体" charset="0"/>
                <a:cs typeface="Courier New" panose="02070309020205020404" pitchFamily="49" charset="0"/>
              </a:rPr>
              <a:t>			pointer-&gt;</a:t>
            </a:r>
            <a:r>
              <a:rPr lang="en-US" altLang="zh-CN" sz="1500" b="1" dirty="0" err="1">
                <a:latin typeface="Ludica fax"/>
                <a:ea typeface="宋体" charset="0"/>
                <a:cs typeface="Courier New" panose="02070309020205020404" pitchFamily="49" charset="0"/>
              </a:rPr>
              <a:t>setSibling</a:t>
            </a:r>
            <a:r>
              <a:rPr lang="en-US" altLang="zh-CN" sz="1500" b="1" dirty="0">
                <a:latin typeface="Ludica fax"/>
                <a:ea typeface="宋体" charset="0"/>
                <a:cs typeface="Courier New" panose="02070309020205020404" pitchFamily="49" charset="0"/>
              </a:rPr>
              <a:t>(</a:t>
            </a:r>
            <a:r>
              <a:rPr lang="en-US" altLang="zh-CN" sz="1500" b="1" dirty="0" err="1">
                <a:latin typeface="Ludica fax"/>
                <a:ea typeface="宋体" charset="0"/>
                <a:cs typeface="Courier New" panose="02070309020205020404" pitchFamily="49" charset="0"/>
              </a:rPr>
              <a:t>nextnode</a:t>
            </a:r>
            <a:r>
              <a:rPr lang="en-US" altLang="zh-CN" sz="1500" b="1" dirty="0">
                <a:latin typeface="Ludica fax"/>
                <a:ea typeface="宋体" charset="0"/>
                <a:cs typeface="Courier New" panose="02070309020205020404" pitchFamily="49" charset="0"/>
              </a:rPr>
              <a:t>);</a:t>
            </a:r>
            <a:endParaRPr lang="zh-CN" altLang="en-US" sz="1500" b="1" dirty="0">
              <a:latin typeface="Ludica fax"/>
              <a:ea typeface="宋体" charset="0"/>
              <a:cs typeface="Courier New" panose="02070309020205020404" pitchFamily="49" charset="0"/>
            </a:endParaRPr>
          </a:p>
          <a:p>
            <a:pPr marL="360363" indent="-360363">
              <a:lnSpc>
                <a:spcPct val="90000"/>
              </a:lnSpc>
              <a:buNone/>
            </a:pPr>
            <a:r>
              <a:rPr lang="zh-CN" altLang="en-US" sz="1500" b="1" dirty="0">
                <a:latin typeface="Ludica fax"/>
                <a:ea typeface="宋体" charset="0"/>
                <a:cs typeface="Courier New" panose="02070309020205020404" pitchFamily="49" charset="0"/>
              </a:rPr>
              <a:t>		</a:t>
            </a:r>
            <a:r>
              <a:rPr lang="en-US" altLang="zh-CN" sz="1500" b="1" dirty="0">
                <a:latin typeface="Ludica fax"/>
                <a:ea typeface="宋体" charset="0"/>
                <a:cs typeface="Courier New" panose="02070309020205020404" pitchFamily="49" charset="0"/>
              </a:rPr>
              <a:t>}</a:t>
            </a:r>
          </a:p>
          <a:p>
            <a:pPr marL="360363" indent="-360363">
              <a:lnSpc>
                <a:spcPct val="90000"/>
              </a:lnSpc>
              <a:buNone/>
            </a:pPr>
            <a:r>
              <a:rPr lang="en-US" altLang="zh-CN" sz="1500" b="1" dirty="0">
                <a:latin typeface="Ludica fax"/>
                <a:ea typeface="宋体" charset="0"/>
                <a:cs typeface="Courier New" panose="02070309020205020404" pitchFamily="49" charset="0"/>
              </a:rPr>
              <a:t>		pointer = </a:t>
            </a:r>
            <a:r>
              <a:rPr lang="en-US" altLang="zh-CN" sz="1500" b="1" dirty="0" err="1">
                <a:latin typeface="Ludica fax"/>
                <a:ea typeface="宋体" charset="0"/>
                <a:cs typeface="Courier New" panose="02070309020205020404" pitchFamily="49" charset="0"/>
              </a:rPr>
              <a:t>nextnode</a:t>
            </a:r>
            <a:r>
              <a:rPr lang="en-US" altLang="zh-CN" sz="1500" b="1" dirty="0">
                <a:latin typeface="Ludica fax"/>
                <a:ea typeface="宋体" charset="0"/>
                <a:cs typeface="Courier New" panose="02070309020205020404" pitchFamily="49" charset="0"/>
              </a:rPr>
              <a:t>;</a:t>
            </a:r>
          </a:p>
          <a:p>
            <a:pPr marL="360363" indent="-360363">
              <a:lnSpc>
                <a:spcPct val="90000"/>
              </a:lnSpc>
              <a:buNone/>
            </a:pPr>
            <a:r>
              <a:rPr lang="en-US" altLang="zh-CN" sz="1500" b="1" dirty="0">
                <a:latin typeface="Ludica fax"/>
                <a:ea typeface="宋体" charset="0"/>
                <a:cs typeface="Courier New" panose="02070309020205020404" pitchFamily="49" charset="0"/>
              </a:rPr>
              <a:t>	}</a:t>
            </a:r>
          </a:p>
          <a:p>
            <a:pPr marL="360363" indent="-360363">
              <a:lnSpc>
                <a:spcPct val="90000"/>
              </a:lnSpc>
              <a:buNone/>
            </a:pPr>
            <a:r>
              <a:rPr lang="en-US" altLang="zh-CN" sz="1500" b="1" dirty="0">
                <a:solidFill>
                  <a:srgbClr val="008000"/>
                </a:solidFill>
                <a:latin typeface="Ludica fax"/>
                <a:ea typeface="宋体" charset="0"/>
                <a:cs typeface="Courier New" panose="02070309020205020404" pitchFamily="49" charset="0"/>
              </a:rPr>
              <a:t>	</a:t>
            </a:r>
            <a:r>
              <a:rPr lang="en-US" altLang="zh-CN" sz="1500" b="1" dirty="0">
                <a:latin typeface="Ludica fax"/>
                <a:ea typeface="宋体" charset="0"/>
                <a:cs typeface="Courier New" panose="02070309020205020404" pitchFamily="49" charset="0"/>
              </a:rPr>
              <a:t>pointer-&gt;</a:t>
            </a:r>
            <a:r>
              <a:rPr lang="en-US" altLang="zh-CN" sz="1500" b="1" dirty="0" err="1">
                <a:latin typeface="Ludica fax"/>
                <a:ea typeface="宋体" charset="0"/>
                <a:cs typeface="Courier New" panose="02070309020205020404" pitchFamily="49" charset="0"/>
              </a:rPr>
              <a:t>setValue</a:t>
            </a:r>
            <a:r>
              <a:rPr lang="en-US" altLang="zh-CN" sz="1500" b="1" dirty="0">
                <a:latin typeface="Ludica fax"/>
                <a:ea typeface="宋体" charset="0"/>
                <a:cs typeface="Courier New" panose="02070309020205020404" pitchFamily="49" charset="0"/>
              </a:rPr>
              <a:t>(</a:t>
            </a:r>
            <a:r>
              <a:rPr lang="en-US" altLang="zh-CN" sz="1500" b="1" dirty="0" err="1">
                <a:latin typeface="Ludica fax"/>
                <a:ea typeface="宋体" charset="0"/>
                <a:cs typeface="Courier New" panose="02070309020205020404" pitchFamily="49" charset="0"/>
              </a:rPr>
              <a:t>nodeArray</a:t>
            </a:r>
            <a:r>
              <a:rPr lang="en-US" altLang="zh-CN" sz="1500" b="1" dirty="0">
                <a:latin typeface="Ludica fax"/>
                <a:ea typeface="宋体" charset="0"/>
                <a:cs typeface="Courier New" panose="02070309020205020404" pitchFamily="49" charset="0"/>
              </a:rPr>
              <a:t>[count-1].info); pointer-&gt;</a:t>
            </a:r>
            <a:r>
              <a:rPr lang="en-US" altLang="zh-CN" sz="1500" b="1" dirty="0" err="1">
                <a:latin typeface="Ludica fax"/>
                <a:ea typeface="宋体" charset="0"/>
                <a:cs typeface="Courier New" panose="02070309020205020404" pitchFamily="49" charset="0"/>
              </a:rPr>
              <a:t>setChild</a:t>
            </a:r>
            <a:r>
              <a:rPr lang="en-US" altLang="zh-CN" sz="1500" b="1" dirty="0">
                <a:latin typeface="Ludica fax"/>
                <a:ea typeface="宋体" charset="0"/>
                <a:cs typeface="Courier New" panose="02070309020205020404" pitchFamily="49" charset="0"/>
              </a:rPr>
              <a:t>(NULL); pointer-&gt;</a:t>
            </a:r>
            <a:r>
              <a:rPr lang="en-US" altLang="zh-CN" sz="1500" b="1" dirty="0" err="1">
                <a:latin typeface="Ludica fax"/>
                <a:ea typeface="宋体" charset="0"/>
                <a:cs typeface="Courier New" panose="02070309020205020404" pitchFamily="49" charset="0"/>
              </a:rPr>
              <a:t>setSibling</a:t>
            </a:r>
            <a:r>
              <a:rPr lang="en-US" altLang="zh-CN" sz="1500" b="1" dirty="0">
                <a:latin typeface="Ludica fax"/>
                <a:ea typeface="宋体" charset="0"/>
                <a:cs typeface="Courier New" panose="02070309020205020404" pitchFamily="49" charset="0"/>
              </a:rPr>
              <a:t>(NULL); </a:t>
            </a:r>
            <a:r>
              <a:rPr lang="en-US" altLang="zh-CN" sz="1500" b="1" dirty="0">
                <a:solidFill>
                  <a:srgbClr val="008000"/>
                </a:solidFill>
                <a:latin typeface="Ludica fax"/>
                <a:ea typeface="宋体" charset="0"/>
                <a:cs typeface="Courier New" panose="02070309020205020404" pitchFamily="49" charset="0"/>
              </a:rPr>
              <a:t>// process the last node</a:t>
            </a:r>
            <a:endParaRPr lang="en-US" altLang="zh-CN" sz="1500" b="1" dirty="0">
              <a:latin typeface="Ludica fax"/>
              <a:ea typeface="宋体" charset="0"/>
              <a:cs typeface="Courier New" panose="02070309020205020404" pitchFamily="49" charset="0"/>
            </a:endParaRPr>
          </a:p>
          <a:p>
            <a:pPr marL="360363" indent="-360363">
              <a:lnSpc>
                <a:spcPct val="90000"/>
              </a:lnSpc>
              <a:buNone/>
            </a:pPr>
            <a:r>
              <a:rPr lang="en-US" altLang="zh-CN" sz="1500" b="1" dirty="0">
                <a:latin typeface="Ludica fax"/>
                <a:ea typeface="宋体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37088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300" dirty="0"/>
              <a:t>Method 3: Level-Order Sequence with Dual Tags</a:t>
            </a:r>
            <a:endParaRPr lang="zh-CN" altLang="en-US" sz="33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Key idea:</a:t>
            </a:r>
          </a:p>
          <a:p>
            <a:pPr lvl="1"/>
            <a:r>
              <a:rPr kumimoji="1" lang="en-US" altLang="zh-CN" dirty="0"/>
              <a:t>Similar to Method 2 </a:t>
            </a:r>
            <a:r>
              <a:rPr lang="en-US" altLang="zh-CN" dirty="0"/>
              <a:t>(P</a:t>
            </a:r>
            <a:r>
              <a:rPr kumimoji="1" lang="en-US" altLang="zh-CN" dirty="0"/>
              <a:t>reorder </a:t>
            </a:r>
            <a:r>
              <a:rPr lang="en-US" altLang="zh-CN" dirty="0"/>
              <a:t>S</a:t>
            </a:r>
            <a:r>
              <a:rPr kumimoji="1" lang="en-US" altLang="zh-CN" dirty="0"/>
              <a:t>equence with Dual </a:t>
            </a:r>
            <a:r>
              <a:rPr lang="en-US" altLang="zh-CN" dirty="0"/>
              <a:t>T</a:t>
            </a:r>
            <a:r>
              <a:rPr kumimoji="1" lang="en-US" altLang="zh-CN" dirty="0"/>
              <a:t>ags)</a:t>
            </a:r>
          </a:p>
          <a:p>
            <a:pPr lvl="1"/>
            <a:r>
              <a:rPr kumimoji="1" lang="en-US" altLang="zh-CN" dirty="0"/>
              <a:t>But using Level-Order</a:t>
            </a:r>
          </a:p>
          <a:p>
            <a:endParaRPr lang="en-US" altLang="zh-CN" dirty="0"/>
          </a:p>
          <a:p>
            <a:r>
              <a:rPr lang="en-US" altLang="zh-CN" dirty="0"/>
              <a:t>Structure: each node has 3 fields</a:t>
            </a: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2338654"/>
              </p:ext>
            </p:extLst>
          </p:nvPr>
        </p:nvGraphicFramePr>
        <p:xfrm>
          <a:off x="4151784" y="4797152"/>
          <a:ext cx="2860675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2" imgW="1625600" imgH="317500" progId="Word.Picture.8">
                  <p:embed/>
                </p:oleObj>
              </mc:Choice>
              <mc:Fallback>
                <p:oleObj name="图片" r:id="rId2" imgW="1625600" imgH="317500" progId="Word.Picture.8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784" y="4797152"/>
                        <a:ext cx="2860675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78107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300" dirty="0"/>
              <a:t>Method 3: Reconstruct Trees with Dual Tags</a:t>
            </a:r>
            <a:endParaRPr lang="zh-CN" altLang="en-US" sz="33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Determine </a:t>
            </a:r>
            <a:r>
              <a:rPr lang="en-US" altLang="zh-CN" dirty="0" err="1">
                <a:solidFill>
                  <a:srgbClr val="FF0000"/>
                </a:solidFill>
              </a:rPr>
              <a:t>llink</a:t>
            </a:r>
            <a:r>
              <a:rPr lang="en-US" altLang="zh-CN" dirty="0"/>
              <a:t>: find last sibling (and then first child)</a:t>
            </a:r>
          </a:p>
          <a:p>
            <a:pPr lvl="1"/>
            <a:r>
              <a:rPr lang="en-US" altLang="zh-CN" dirty="0"/>
              <a:t>Observation: the children of a node appears </a:t>
            </a:r>
            <a:r>
              <a:rPr lang="en-US" altLang="zh-CN" dirty="0">
                <a:solidFill>
                  <a:srgbClr val="0070C0"/>
                </a:solidFill>
              </a:rPr>
              <a:t>after</a:t>
            </a:r>
          </a:p>
          <a:p>
            <a:pPr lvl="2"/>
            <a:r>
              <a:rPr lang="en-US" altLang="zh-CN" dirty="0"/>
              <a:t>All its right siblings</a:t>
            </a:r>
          </a:p>
          <a:p>
            <a:pPr lvl="2"/>
            <a:r>
              <a:rPr kumimoji="1" lang="en-US" altLang="zh-CN" dirty="0"/>
              <a:t>Children of its left siblings</a:t>
            </a:r>
          </a:p>
          <a:p>
            <a:pPr lvl="1"/>
            <a:r>
              <a:rPr kumimoji="1" lang="en-US" altLang="zh-CN" dirty="0"/>
              <a:t>Children can be partition by </a:t>
            </a:r>
            <a:r>
              <a:rPr lang="en-US" altLang="zh-CN" dirty="0" err="1">
                <a:solidFill>
                  <a:srgbClr val="FF0000"/>
                </a:solidFill>
              </a:rPr>
              <a:t>rtag</a:t>
            </a:r>
            <a:r>
              <a:rPr lang="en-US" altLang="zh-CN" dirty="0">
                <a:solidFill>
                  <a:srgbClr val="FF0000"/>
                </a:solidFill>
              </a:rPr>
              <a:t>=1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Key idea</a:t>
            </a:r>
            <a:r>
              <a:rPr kumimoji="1" lang="en-US" altLang="zh-CN" dirty="0"/>
              <a:t>: use a </a:t>
            </a:r>
            <a:r>
              <a:rPr kumimoji="1" lang="en-US" altLang="zh-CN" dirty="0">
                <a:solidFill>
                  <a:srgbClr val="0070C0"/>
                </a:solidFill>
              </a:rPr>
              <a:t>queue</a:t>
            </a:r>
            <a:r>
              <a:rPr kumimoji="1" lang="en-US" altLang="zh-CN" dirty="0"/>
              <a:t> to store nodes whose children are not determined</a:t>
            </a:r>
          </a:p>
          <a:p>
            <a:pPr lvl="2"/>
            <a:r>
              <a:rPr kumimoji="1" lang="en-US" altLang="zh-CN" dirty="0"/>
              <a:t>Enqueue a node if the node has </a:t>
            </a:r>
            <a:r>
              <a:rPr kumimoji="1" lang="en-US" altLang="zh-CN" dirty="0" err="1"/>
              <a:t>ltag</a:t>
            </a:r>
            <a:r>
              <a:rPr kumimoji="1" lang="en-US" altLang="zh-CN" dirty="0"/>
              <a:t> = 0</a:t>
            </a:r>
          </a:p>
          <a:p>
            <a:pPr lvl="2"/>
            <a:r>
              <a:rPr kumimoji="1" lang="en-US" altLang="zh-CN" dirty="0"/>
              <a:t>Dequeue a node </a:t>
            </a:r>
            <a:r>
              <a:rPr kumimoji="1" lang="en-US" altLang="zh-CN" dirty="0">
                <a:solidFill>
                  <a:srgbClr val="0070C0"/>
                </a:solidFill>
              </a:rPr>
              <a:t>X</a:t>
            </a:r>
            <a:r>
              <a:rPr kumimoji="1" lang="en-US" altLang="zh-CN" dirty="0"/>
              <a:t> if visiting a node </a:t>
            </a:r>
            <a:r>
              <a:rPr kumimoji="1" lang="en-US" altLang="zh-CN" dirty="0">
                <a:solidFill>
                  <a:srgbClr val="0070C0"/>
                </a:solidFill>
              </a:rPr>
              <a:t>Y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rtalg</a:t>
            </a:r>
            <a:r>
              <a:rPr kumimoji="1" lang="en-US" altLang="zh-CN" dirty="0"/>
              <a:t> = 1, set </a:t>
            </a:r>
            <a:r>
              <a:rPr lang="en-US" altLang="zh-CN" dirty="0" err="1"/>
              <a:t>llink</a:t>
            </a:r>
            <a:r>
              <a:rPr lang="en-US" altLang="zh-CN" dirty="0"/>
              <a:t> of X to Y’s next</a:t>
            </a:r>
            <a:endParaRPr kumimoji="1" lang="en-US" altLang="zh-CN" dirty="0"/>
          </a:p>
          <a:p>
            <a:endParaRPr lang="en-US" altLang="zh-CN" dirty="0"/>
          </a:p>
          <a:p>
            <a:r>
              <a:rPr lang="en-US" altLang="zh-CN" dirty="0"/>
              <a:t>The </a:t>
            </a:r>
            <a:r>
              <a:rPr lang="en-US" altLang="zh-CN" dirty="0" err="1">
                <a:solidFill>
                  <a:srgbClr val="FF0000"/>
                </a:solidFill>
              </a:rPr>
              <a:t>rlink</a:t>
            </a:r>
            <a:r>
              <a:rPr lang="en-US" altLang="zh-CN" dirty="0"/>
              <a:t> is easy to determine</a:t>
            </a:r>
          </a:p>
          <a:p>
            <a:pPr lvl="1"/>
            <a:r>
              <a:rPr kumimoji="1" lang="en-US" altLang="zh-CN" dirty="0"/>
              <a:t>If </a:t>
            </a:r>
            <a:r>
              <a:rPr kumimoji="1" lang="en-US" altLang="zh-CN" dirty="0" err="1"/>
              <a:t>rtag</a:t>
            </a:r>
            <a:r>
              <a:rPr kumimoji="1" lang="en-US" altLang="zh-CN" dirty="0"/>
              <a:t>=1, </a:t>
            </a:r>
            <a:r>
              <a:rPr kumimoji="1" lang="en-US" altLang="zh-CN" dirty="0" err="1"/>
              <a:t>rlink</a:t>
            </a:r>
            <a:r>
              <a:rPr kumimoji="1" lang="en-US" altLang="zh-CN" dirty="0"/>
              <a:t> is NULL</a:t>
            </a:r>
          </a:p>
          <a:p>
            <a:pPr lvl="1"/>
            <a:r>
              <a:rPr lang="en-US" altLang="zh-CN" dirty="0"/>
              <a:t>If </a:t>
            </a:r>
            <a:r>
              <a:rPr lang="en-US" altLang="zh-CN" dirty="0" err="1"/>
              <a:t>rtag</a:t>
            </a:r>
            <a:r>
              <a:rPr lang="en-US" altLang="zh-CN" dirty="0"/>
              <a:t>=0, </a:t>
            </a:r>
            <a:r>
              <a:rPr lang="en-US" altLang="zh-CN" dirty="0" err="1"/>
              <a:t>rlink</a:t>
            </a:r>
            <a:r>
              <a:rPr lang="en-US" altLang="zh-CN" dirty="0"/>
              <a:t> points to the next node in the sequence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16887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03876-E4C6-4ED9-A170-E17CECC3C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 3: 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F54D8C-B35A-4F72-BBD9-8BEE05819B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C273AEE-DE86-41F7-AE02-B8A0A7C9D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6098" y="1888556"/>
            <a:ext cx="442913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2400">
                <a:latin typeface="Lucida Fax" pitchFamily="18" charset="0"/>
              </a:rPr>
              <a:t>J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0C14554-74C8-495D-89B5-286D09459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2548" y="1901256"/>
            <a:ext cx="411163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2400">
                <a:latin typeface="Lucida Fax" pitchFamily="18" charset="0"/>
              </a:rPr>
              <a:t>H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8192262-13BA-4709-A1CB-306AB6F08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1022" y="1933006"/>
            <a:ext cx="444500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2400">
                <a:latin typeface="Lucida Fax" pitchFamily="18" charset="0"/>
              </a:rPr>
              <a:t>D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EDA0900-75AD-40A7-88BE-7EA754295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8185" y="2336231"/>
            <a:ext cx="411162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>
                <a:solidFill>
                  <a:sysClr val="windowText" lastClr="000000"/>
                </a:solidFill>
                <a:latin typeface="Lucida Fax"/>
              </a:rPr>
              <a:t>1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717D423-89E3-41AA-A25F-7ECDF8CCD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2847" y="2336231"/>
            <a:ext cx="444500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>
                <a:solidFill>
                  <a:sysClr val="windowText" lastClr="000000"/>
                </a:solidFill>
                <a:latin typeface="Lucida Fax"/>
              </a:rPr>
              <a:t>0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CFBA0BA0-97A0-47EE-9CCE-77460DF60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7110" y="2336231"/>
            <a:ext cx="411162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>
                <a:solidFill>
                  <a:sysClr val="windowText" lastClr="000000"/>
                </a:solidFill>
                <a:latin typeface="Lucida Fax"/>
              </a:rPr>
              <a:t>0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9C352AC3-B812-4B33-A871-FBB92AD99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1285" y="2336231"/>
            <a:ext cx="411162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>
                <a:solidFill>
                  <a:sysClr val="windowText" lastClr="000000"/>
                </a:solidFill>
                <a:latin typeface="Lucida Fax"/>
              </a:rPr>
              <a:t>0</a:t>
            </a: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6252FFE3-825A-4F8E-98D2-AE34CA121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1798" y="2336231"/>
            <a:ext cx="411163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>
                <a:solidFill>
                  <a:sysClr val="windowText" lastClr="000000"/>
                </a:solidFill>
                <a:latin typeface="Lucida Fax"/>
              </a:rPr>
              <a:t>1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B52CC0CA-0672-487D-B5A4-F50BFF1DD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172" y="2321942"/>
            <a:ext cx="444500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2400">
                <a:latin typeface="Lucida Fax" pitchFamily="18" charset="0"/>
              </a:rPr>
              <a:t>0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AEE691BF-599B-4F29-B3F2-C503E60A9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1772" y="2336231"/>
            <a:ext cx="444500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>
                <a:solidFill>
                  <a:sysClr val="windowText" lastClr="000000"/>
                </a:solidFill>
                <a:latin typeface="Lucida Fax"/>
              </a:rPr>
              <a:t>0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A3BBCDB1-63D4-44AA-9A2C-944A0550D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6835" y="2320356"/>
            <a:ext cx="411162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>
                <a:solidFill>
                  <a:sysClr val="windowText" lastClr="000000"/>
                </a:solidFill>
                <a:latin typeface="Lucida Fax"/>
              </a:rPr>
              <a:t>0</a:t>
            </a: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A1E329B4-2D0E-4780-9B43-F35365A8A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6097" y="2306067"/>
            <a:ext cx="444500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>
                <a:solidFill>
                  <a:sysClr val="windowText" lastClr="000000"/>
                </a:solidFill>
                <a:latin typeface="Lucida Fax"/>
              </a:rPr>
              <a:t>1</a:t>
            </a:r>
          </a:p>
        </p:txBody>
      </p:sp>
      <p:sp>
        <p:nvSpPr>
          <p:cNvPr id="17" name="Oval 14">
            <a:extLst>
              <a:ext uri="{FF2B5EF4-FFF2-40B4-BE49-F238E27FC236}">
                <a16:creationId xmlns:a16="http://schemas.microsoft.com/office/drawing/2014/main" id="{202AD87D-FB5B-46F7-8DDD-771FBABE8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8647" y="1920305"/>
            <a:ext cx="260350" cy="431800"/>
          </a:xfrm>
          <a:prstGeom prst="ellipse">
            <a:avLst/>
          </a:prstGeom>
          <a:solidFill>
            <a:srgbClr val="FFFFFF">
              <a:alpha val="0"/>
            </a:srgbClr>
          </a:solidFill>
          <a:ln w="25400" algn="ctr">
            <a:solidFill>
              <a:srgbClr val="009999"/>
            </a:solidFill>
            <a:round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Lucida Fax"/>
            </a:endParaRPr>
          </a:p>
        </p:txBody>
      </p:sp>
      <p:sp>
        <p:nvSpPr>
          <p:cNvPr id="18" name="Oval 15">
            <a:extLst>
              <a:ext uri="{FF2B5EF4-FFF2-40B4-BE49-F238E27FC236}">
                <a16:creationId xmlns:a16="http://schemas.microsoft.com/office/drawing/2014/main" id="{07FF5897-B4B5-4A91-9C98-74E4526E9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6748" y="1963167"/>
            <a:ext cx="315913" cy="388938"/>
          </a:xfrm>
          <a:prstGeom prst="ellipse">
            <a:avLst/>
          </a:prstGeom>
          <a:solidFill>
            <a:srgbClr val="FFFFFF">
              <a:alpha val="0"/>
            </a:srgbClr>
          </a:solidFill>
          <a:ln w="25400" algn="ctr">
            <a:solidFill>
              <a:srgbClr val="009999"/>
            </a:solidFill>
            <a:round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Lucida Fax"/>
            </a:endParaRPr>
          </a:p>
        </p:txBody>
      </p:sp>
      <p:sp>
        <p:nvSpPr>
          <p:cNvPr id="19" name="Oval 16">
            <a:extLst>
              <a:ext uri="{FF2B5EF4-FFF2-40B4-BE49-F238E27FC236}">
                <a16:creationId xmlns:a16="http://schemas.microsoft.com/office/drawing/2014/main" id="{00488857-82BE-4724-8E9C-F9512D22F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9073" y="1963168"/>
            <a:ext cx="258763" cy="792163"/>
          </a:xfrm>
          <a:prstGeom prst="ellipse">
            <a:avLst/>
          </a:prstGeom>
          <a:solidFill>
            <a:srgbClr val="FFFFFF">
              <a:alpha val="0"/>
            </a:srgbClr>
          </a:solidFill>
          <a:ln w="25400" algn="ctr">
            <a:solidFill>
              <a:srgbClr val="009999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9CC00"/>
              </a:buClr>
              <a:buSzPct val="60000"/>
              <a:defRPr/>
            </a:pPr>
            <a:endParaRPr lang="zh-CN" altLang="en-US" sz="3200" kern="0">
              <a:solidFill>
                <a:sysClr val="windowText" lastClr="000000"/>
              </a:solidFill>
              <a:latin typeface="Lucida Fax"/>
            </a:endParaRPr>
          </a:p>
        </p:txBody>
      </p:sp>
      <p:sp>
        <p:nvSpPr>
          <p:cNvPr id="20" name="Oval 17">
            <a:extLst>
              <a:ext uri="{FF2B5EF4-FFF2-40B4-BE49-F238E27FC236}">
                <a16:creationId xmlns:a16="http://schemas.microsoft.com/office/drawing/2014/main" id="{45D2876B-7315-44C2-AF3C-2020A8C6D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2672" y="1920305"/>
            <a:ext cx="331788" cy="792162"/>
          </a:xfrm>
          <a:prstGeom prst="ellipse">
            <a:avLst/>
          </a:prstGeom>
          <a:solidFill>
            <a:srgbClr val="FFFFFF">
              <a:alpha val="0"/>
            </a:srgbClr>
          </a:solidFill>
          <a:ln w="25400" algn="ctr">
            <a:solidFill>
              <a:srgbClr val="009999"/>
            </a:solidFill>
            <a:round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Lucida Fax"/>
            </a:endParaRPr>
          </a:p>
        </p:txBody>
      </p:sp>
      <p:sp>
        <p:nvSpPr>
          <p:cNvPr id="21" name="Oval 18">
            <a:extLst>
              <a:ext uri="{FF2B5EF4-FFF2-40B4-BE49-F238E27FC236}">
                <a16:creationId xmlns:a16="http://schemas.microsoft.com/office/drawing/2014/main" id="{FE082E17-F612-4C26-8F0C-59405C192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498" y="1934593"/>
            <a:ext cx="258763" cy="792163"/>
          </a:xfrm>
          <a:prstGeom prst="ellipse">
            <a:avLst/>
          </a:prstGeom>
          <a:solidFill>
            <a:srgbClr val="FFFFFF">
              <a:alpha val="0"/>
            </a:srgbClr>
          </a:solidFill>
          <a:ln w="25400" algn="ctr">
            <a:solidFill>
              <a:srgbClr val="009999"/>
            </a:solidFill>
            <a:round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Lucida Fax"/>
            </a:endParaRPr>
          </a:p>
        </p:txBody>
      </p:sp>
      <p:sp>
        <p:nvSpPr>
          <p:cNvPr id="22" name="Oval 19">
            <a:extLst>
              <a:ext uri="{FF2B5EF4-FFF2-40B4-BE49-F238E27FC236}">
                <a16:creationId xmlns:a16="http://schemas.microsoft.com/office/drawing/2014/main" id="{B2873C2B-451E-4003-A172-B65E41EED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0735" y="1948881"/>
            <a:ext cx="260350" cy="403225"/>
          </a:xfrm>
          <a:prstGeom prst="ellipse">
            <a:avLst/>
          </a:prstGeom>
          <a:solidFill>
            <a:srgbClr val="FFFFFF">
              <a:alpha val="0"/>
            </a:srgbClr>
          </a:solidFill>
          <a:ln w="25400" algn="ctr">
            <a:solidFill>
              <a:srgbClr val="009999"/>
            </a:solidFill>
            <a:round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Lucida Fax"/>
            </a:endParaRPr>
          </a:p>
        </p:txBody>
      </p:sp>
      <p:sp>
        <p:nvSpPr>
          <p:cNvPr id="23" name="Oval 20">
            <a:extLst>
              <a:ext uri="{FF2B5EF4-FFF2-40B4-BE49-F238E27FC236}">
                <a16:creationId xmlns:a16="http://schemas.microsoft.com/office/drawing/2014/main" id="{241D73E6-EDF7-4E85-A960-E6FB8D091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6985" y="1920305"/>
            <a:ext cx="258762" cy="792162"/>
          </a:xfrm>
          <a:prstGeom prst="ellipse">
            <a:avLst/>
          </a:prstGeom>
          <a:solidFill>
            <a:srgbClr val="FFFFFF">
              <a:alpha val="0"/>
            </a:srgbClr>
          </a:solidFill>
          <a:ln w="25400" algn="ctr">
            <a:solidFill>
              <a:srgbClr val="009999"/>
            </a:solidFill>
            <a:round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Lucida Fax"/>
            </a:endParaRPr>
          </a:p>
        </p:txBody>
      </p:sp>
      <p:sp>
        <p:nvSpPr>
          <p:cNvPr id="24" name="Oval 21">
            <a:extLst>
              <a:ext uri="{FF2B5EF4-FFF2-40B4-BE49-F238E27FC236}">
                <a16:creationId xmlns:a16="http://schemas.microsoft.com/office/drawing/2014/main" id="{27489055-A267-4253-B092-BBA961D6E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7360" y="1920305"/>
            <a:ext cx="258762" cy="431800"/>
          </a:xfrm>
          <a:prstGeom prst="ellipse">
            <a:avLst/>
          </a:prstGeom>
          <a:solidFill>
            <a:srgbClr val="FFFFFF">
              <a:alpha val="0"/>
            </a:srgbClr>
          </a:solidFill>
          <a:ln w="25400" algn="ctr">
            <a:solidFill>
              <a:srgbClr val="009999"/>
            </a:solidFill>
            <a:round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Lucida Fax"/>
            </a:endParaRPr>
          </a:p>
        </p:txBody>
      </p:sp>
      <p:sp>
        <p:nvSpPr>
          <p:cNvPr id="25" name="Oval 22">
            <a:extLst>
              <a:ext uri="{FF2B5EF4-FFF2-40B4-BE49-F238E27FC236}">
                <a16:creationId xmlns:a16="http://schemas.microsoft.com/office/drawing/2014/main" id="{FA46D9F3-D17F-43F9-BA88-6FA750EC7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597" y="1920305"/>
            <a:ext cx="260350" cy="792162"/>
          </a:xfrm>
          <a:prstGeom prst="ellipse">
            <a:avLst/>
          </a:prstGeom>
          <a:solidFill>
            <a:srgbClr val="FFFFFF">
              <a:alpha val="0"/>
            </a:srgbClr>
          </a:solidFill>
          <a:ln w="25400" algn="ctr">
            <a:solidFill>
              <a:srgbClr val="009999"/>
            </a:solidFill>
            <a:round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Lucida Fax"/>
            </a:endParaRPr>
          </a:p>
        </p:txBody>
      </p:sp>
      <p:sp>
        <p:nvSpPr>
          <p:cNvPr id="26" name="Oval 23">
            <a:extLst>
              <a:ext uri="{FF2B5EF4-FFF2-40B4-BE49-F238E27FC236}">
                <a16:creationId xmlns:a16="http://schemas.microsoft.com/office/drawing/2014/main" id="{4DB727E5-A329-4E36-8946-6DB044D14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2397" y="1920305"/>
            <a:ext cx="260350" cy="431800"/>
          </a:xfrm>
          <a:prstGeom prst="ellipse">
            <a:avLst/>
          </a:prstGeom>
          <a:solidFill>
            <a:srgbClr val="FFFFFF">
              <a:alpha val="0"/>
            </a:srgbClr>
          </a:solidFill>
          <a:ln w="25400" algn="ctr">
            <a:solidFill>
              <a:srgbClr val="009999"/>
            </a:solidFill>
            <a:round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Lucida Fax"/>
            </a:endParaRPr>
          </a:p>
        </p:txBody>
      </p:sp>
      <p:grpSp>
        <p:nvGrpSpPr>
          <p:cNvPr id="27" name="Group 25">
            <a:extLst>
              <a:ext uri="{FF2B5EF4-FFF2-40B4-BE49-F238E27FC236}">
                <a16:creationId xmlns:a16="http://schemas.microsoft.com/office/drawing/2014/main" id="{EB82F8E2-F0EB-4C47-988A-1BAA34568D84}"/>
              </a:ext>
            </a:extLst>
          </p:cNvPr>
          <p:cNvGrpSpPr>
            <a:grpSpLocks/>
          </p:cNvGrpSpPr>
          <p:nvPr/>
        </p:nvGrpSpPr>
        <p:grpSpPr bwMode="auto">
          <a:xfrm>
            <a:off x="3048198" y="5231830"/>
            <a:ext cx="601663" cy="379412"/>
            <a:chOff x="1297" y="3777"/>
            <a:chExt cx="379" cy="239"/>
          </a:xfrm>
        </p:grpSpPr>
        <p:sp>
          <p:nvSpPr>
            <p:cNvPr id="28" name="Rectangle 26">
              <a:extLst>
                <a:ext uri="{FF2B5EF4-FFF2-40B4-BE49-F238E27FC236}">
                  <a16:creationId xmlns:a16="http://schemas.microsoft.com/office/drawing/2014/main" id="{995C1E8E-3886-42F7-8B92-31B913CFB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1" y="3777"/>
              <a:ext cx="205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 dirty="0">
                  <a:solidFill>
                    <a:sysClr val="windowText" lastClr="000000"/>
                  </a:solidFill>
                  <a:latin typeface="Lucida Fax"/>
                </a:rPr>
                <a:t>J</a:t>
              </a:r>
            </a:p>
          </p:txBody>
        </p:sp>
        <p:sp>
          <p:nvSpPr>
            <p:cNvPr id="29" name="Oval 27">
              <a:extLst>
                <a:ext uri="{FF2B5EF4-FFF2-40B4-BE49-F238E27FC236}">
                  <a16:creationId xmlns:a16="http://schemas.microsoft.com/office/drawing/2014/main" id="{AF9A58CC-8759-4FFA-B7D5-F8A334EE2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7" y="3831"/>
              <a:ext cx="177" cy="185"/>
            </a:xfrm>
            <a:prstGeom prst="ellips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Lucida Fax"/>
              </a:endParaRPr>
            </a:p>
          </p:txBody>
        </p:sp>
      </p:grpSp>
      <p:grpSp>
        <p:nvGrpSpPr>
          <p:cNvPr id="30" name="Group 28">
            <a:extLst>
              <a:ext uri="{FF2B5EF4-FFF2-40B4-BE49-F238E27FC236}">
                <a16:creationId xmlns:a16="http://schemas.microsoft.com/office/drawing/2014/main" id="{9E41B760-A027-4EDB-82C8-388FAA29EB7B}"/>
              </a:ext>
            </a:extLst>
          </p:cNvPr>
          <p:cNvGrpSpPr>
            <a:grpSpLocks/>
          </p:cNvGrpSpPr>
          <p:nvPr/>
        </p:nvGrpSpPr>
        <p:grpSpPr bwMode="auto">
          <a:xfrm>
            <a:off x="3934022" y="4674618"/>
            <a:ext cx="592138" cy="358775"/>
            <a:chOff x="1872" y="3340"/>
            <a:chExt cx="373" cy="226"/>
          </a:xfrm>
        </p:grpSpPr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03EE3603-257B-4856-9FDA-E8E5E193F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3" y="3340"/>
              <a:ext cx="182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>
                  <a:solidFill>
                    <a:sysClr val="windowText" lastClr="000000"/>
                  </a:solidFill>
                  <a:latin typeface="Lucida Fax"/>
                </a:rPr>
                <a:t>I</a:t>
              </a:r>
            </a:p>
          </p:txBody>
        </p:sp>
        <p:sp>
          <p:nvSpPr>
            <p:cNvPr id="32" name="Oval 30">
              <a:extLst>
                <a:ext uri="{FF2B5EF4-FFF2-40B4-BE49-F238E27FC236}">
                  <a16:creationId xmlns:a16="http://schemas.microsoft.com/office/drawing/2014/main" id="{523C7E55-AA78-4A0A-8C18-B3D7110F4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355"/>
              <a:ext cx="178" cy="185"/>
            </a:xfrm>
            <a:prstGeom prst="ellips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Lucida Fax"/>
              </a:endParaRPr>
            </a:p>
          </p:txBody>
        </p:sp>
      </p:grpSp>
      <p:grpSp>
        <p:nvGrpSpPr>
          <p:cNvPr id="33" name="Group 31">
            <a:extLst>
              <a:ext uri="{FF2B5EF4-FFF2-40B4-BE49-F238E27FC236}">
                <a16:creationId xmlns:a16="http://schemas.microsoft.com/office/drawing/2014/main" id="{071FF006-8F7F-455C-BDDD-540B7555FDAE}"/>
              </a:ext>
            </a:extLst>
          </p:cNvPr>
          <p:cNvGrpSpPr>
            <a:grpSpLocks/>
          </p:cNvGrpSpPr>
          <p:nvPr/>
        </p:nvGrpSpPr>
        <p:grpSpPr bwMode="auto">
          <a:xfrm>
            <a:off x="3081535" y="4700018"/>
            <a:ext cx="647700" cy="358775"/>
            <a:chOff x="1383" y="3340"/>
            <a:chExt cx="408" cy="226"/>
          </a:xfrm>
        </p:grpSpPr>
        <p:sp>
          <p:nvSpPr>
            <p:cNvPr id="34" name="Rectangle 32">
              <a:extLst>
                <a:ext uri="{FF2B5EF4-FFF2-40B4-BE49-F238E27FC236}">
                  <a16:creationId xmlns:a16="http://schemas.microsoft.com/office/drawing/2014/main" id="{6AE7271A-8005-481F-9062-E06C74B61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3340"/>
              <a:ext cx="226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>
                  <a:solidFill>
                    <a:sysClr val="windowText" lastClr="000000"/>
                  </a:solidFill>
                  <a:latin typeface="Lucida Fax"/>
                </a:rPr>
                <a:t>G</a:t>
              </a:r>
            </a:p>
          </p:txBody>
        </p:sp>
        <p:sp>
          <p:nvSpPr>
            <p:cNvPr id="35" name="Oval 33">
              <a:extLst>
                <a:ext uri="{FF2B5EF4-FFF2-40B4-BE49-F238E27FC236}">
                  <a16:creationId xmlns:a16="http://schemas.microsoft.com/office/drawing/2014/main" id="{B9712F2E-CCD6-46F9-B186-7123A0FAC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3" y="3363"/>
              <a:ext cx="178" cy="185"/>
            </a:xfrm>
            <a:prstGeom prst="ellips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Lucida Fax"/>
              </a:endParaRPr>
            </a:p>
          </p:txBody>
        </p:sp>
      </p:grpSp>
      <p:sp>
        <p:nvSpPr>
          <p:cNvPr id="36" name="Line 34">
            <a:extLst>
              <a:ext uri="{FF2B5EF4-FFF2-40B4-BE49-F238E27FC236}">
                <a16:creationId xmlns:a16="http://schemas.microsoft.com/office/drawing/2014/main" id="{84EF03D1-1C67-485E-A366-6E4EE324CC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75160" y="3318892"/>
            <a:ext cx="423862" cy="2349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Lucida Fax"/>
            </a:endParaRPr>
          </a:p>
        </p:txBody>
      </p:sp>
      <p:grpSp>
        <p:nvGrpSpPr>
          <p:cNvPr id="37" name="Group 35">
            <a:extLst>
              <a:ext uri="{FF2B5EF4-FFF2-40B4-BE49-F238E27FC236}">
                <a16:creationId xmlns:a16="http://schemas.microsoft.com/office/drawing/2014/main" id="{17D05427-984B-4B99-8F4E-EB4850E7F7BE}"/>
              </a:ext>
            </a:extLst>
          </p:cNvPr>
          <p:cNvGrpSpPr>
            <a:grpSpLocks/>
          </p:cNvGrpSpPr>
          <p:nvPr/>
        </p:nvGrpSpPr>
        <p:grpSpPr bwMode="auto">
          <a:xfrm>
            <a:off x="2290961" y="3403031"/>
            <a:ext cx="795337" cy="714375"/>
            <a:chOff x="885" y="2523"/>
            <a:chExt cx="501" cy="450"/>
          </a:xfrm>
        </p:grpSpPr>
        <p:grpSp>
          <p:nvGrpSpPr>
            <p:cNvPr id="38" name="Group 36">
              <a:extLst>
                <a:ext uri="{FF2B5EF4-FFF2-40B4-BE49-F238E27FC236}">
                  <a16:creationId xmlns:a16="http://schemas.microsoft.com/office/drawing/2014/main" id="{5B3DE16C-DEEB-4E5C-82D3-A3A6978045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5" y="2523"/>
              <a:ext cx="424" cy="289"/>
              <a:chOff x="885" y="2523"/>
              <a:chExt cx="424" cy="289"/>
            </a:xfrm>
          </p:grpSpPr>
          <p:sp>
            <p:nvSpPr>
              <p:cNvPr id="40" name="Rectangle 37">
                <a:extLst>
                  <a:ext uri="{FF2B5EF4-FFF2-40B4-BE49-F238E27FC236}">
                    <a16:creationId xmlns:a16="http://schemas.microsoft.com/office/drawing/2014/main" id="{4C58ABBF-5AAC-4E21-9F74-57464434E0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5" y="2523"/>
                <a:ext cx="320" cy="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kern="0">
                    <a:solidFill>
                      <a:sysClr val="windowText" lastClr="000000"/>
                    </a:solidFill>
                    <a:latin typeface="Lucida Fax"/>
                  </a:rPr>
                  <a:t>E</a:t>
                </a:r>
              </a:p>
            </p:txBody>
          </p:sp>
          <p:sp>
            <p:nvSpPr>
              <p:cNvPr id="41" name="Oval 38">
                <a:extLst>
                  <a:ext uri="{FF2B5EF4-FFF2-40B4-BE49-F238E27FC236}">
                    <a16:creationId xmlns:a16="http://schemas.microsoft.com/office/drawing/2014/main" id="{309638A8-7605-4592-93C2-BC954C02A0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2" y="2618"/>
                <a:ext cx="177" cy="186"/>
              </a:xfrm>
              <a:prstGeom prst="ellipse">
                <a:avLst/>
              </a:prstGeom>
              <a:noFill/>
              <a:ln w="381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Lucida Fax"/>
                </a:endParaRPr>
              </a:p>
            </p:txBody>
          </p:sp>
        </p:grpSp>
        <p:sp>
          <p:nvSpPr>
            <p:cNvPr id="39" name="Line 39">
              <a:extLst>
                <a:ext uri="{FF2B5EF4-FFF2-40B4-BE49-F238E27FC236}">
                  <a16:creationId xmlns:a16="http://schemas.microsoft.com/office/drawing/2014/main" id="{1770CC77-E574-4C1C-BB2C-3112565766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4" y="2796"/>
              <a:ext cx="142" cy="177"/>
            </a:xfrm>
            <a:prstGeom prst="line">
              <a:avLst/>
            </a:prstGeom>
            <a:noFill/>
            <a:ln w="381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Lucida Fax"/>
              </a:endParaRPr>
            </a:p>
          </p:txBody>
        </p:sp>
      </p:grpSp>
      <p:grpSp>
        <p:nvGrpSpPr>
          <p:cNvPr id="42" name="Group 40">
            <a:extLst>
              <a:ext uri="{FF2B5EF4-FFF2-40B4-BE49-F238E27FC236}">
                <a16:creationId xmlns:a16="http://schemas.microsoft.com/office/drawing/2014/main" id="{8D477CB1-E682-4DB2-B1AB-78BF83680345}"/>
              </a:ext>
            </a:extLst>
          </p:cNvPr>
          <p:cNvGrpSpPr>
            <a:grpSpLocks/>
          </p:cNvGrpSpPr>
          <p:nvPr/>
        </p:nvGrpSpPr>
        <p:grpSpPr bwMode="auto">
          <a:xfrm>
            <a:off x="2794197" y="2899792"/>
            <a:ext cx="1023938" cy="654050"/>
            <a:chOff x="1202" y="2206"/>
            <a:chExt cx="645" cy="412"/>
          </a:xfrm>
        </p:grpSpPr>
        <p:grpSp>
          <p:nvGrpSpPr>
            <p:cNvPr id="43" name="Group 41">
              <a:extLst>
                <a:ext uri="{FF2B5EF4-FFF2-40B4-BE49-F238E27FC236}">
                  <a16:creationId xmlns:a16="http://schemas.microsoft.com/office/drawing/2014/main" id="{B609D914-69B6-4D9E-B317-708863EC82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2" y="2206"/>
              <a:ext cx="419" cy="264"/>
              <a:chOff x="1202" y="2206"/>
              <a:chExt cx="419" cy="264"/>
            </a:xfrm>
          </p:grpSpPr>
          <p:sp>
            <p:nvSpPr>
              <p:cNvPr id="45" name="Rectangle 42">
                <a:extLst>
                  <a:ext uri="{FF2B5EF4-FFF2-40B4-BE49-F238E27FC236}">
                    <a16:creationId xmlns:a16="http://schemas.microsoft.com/office/drawing/2014/main" id="{70C2E381-8E75-434A-9FA8-AD06E568FE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2" y="2206"/>
                <a:ext cx="226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kern="0" dirty="0">
                    <a:solidFill>
                      <a:sysClr val="windowText" lastClr="000000"/>
                    </a:solidFill>
                    <a:latin typeface="Lucida Fax"/>
                  </a:rPr>
                  <a:t>C</a:t>
                </a:r>
              </a:p>
            </p:txBody>
          </p:sp>
          <p:sp>
            <p:nvSpPr>
              <p:cNvPr id="46" name="Oval 43">
                <a:extLst>
                  <a:ext uri="{FF2B5EF4-FFF2-40B4-BE49-F238E27FC236}">
                    <a16:creationId xmlns:a16="http://schemas.microsoft.com/office/drawing/2014/main" id="{7B2F47B5-A18E-4C6D-BD89-CFF79D02B2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4" y="2285"/>
                <a:ext cx="177" cy="185"/>
              </a:xfrm>
              <a:prstGeom prst="ellipse">
                <a:avLst/>
              </a:prstGeom>
              <a:noFill/>
              <a:ln w="381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Lucida Fax"/>
                </a:endParaRPr>
              </a:p>
            </p:txBody>
          </p:sp>
        </p:grpSp>
        <p:sp>
          <p:nvSpPr>
            <p:cNvPr id="44" name="Line 44">
              <a:extLst>
                <a:ext uri="{FF2B5EF4-FFF2-40B4-BE49-F238E27FC236}">
                  <a16:creationId xmlns:a16="http://schemas.microsoft.com/office/drawing/2014/main" id="{32F38795-5F8E-486E-A177-E0765FA740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1" y="2470"/>
              <a:ext cx="306" cy="148"/>
            </a:xfrm>
            <a:prstGeom prst="line">
              <a:avLst/>
            </a:prstGeom>
            <a:noFill/>
            <a:ln w="381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Lucida Fax"/>
              </a:endParaRPr>
            </a:p>
          </p:txBody>
        </p:sp>
      </p:grpSp>
      <p:grpSp>
        <p:nvGrpSpPr>
          <p:cNvPr id="47" name="Group 45">
            <a:extLst>
              <a:ext uri="{FF2B5EF4-FFF2-40B4-BE49-F238E27FC236}">
                <a16:creationId xmlns:a16="http://schemas.microsoft.com/office/drawing/2014/main" id="{74E47B85-800E-4723-BBF5-620CD5EBEB9F}"/>
              </a:ext>
            </a:extLst>
          </p:cNvPr>
          <p:cNvGrpSpPr>
            <a:grpSpLocks/>
          </p:cNvGrpSpPr>
          <p:nvPr/>
        </p:nvGrpSpPr>
        <p:grpSpPr bwMode="auto">
          <a:xfrm>
            <a:off x="3810198" y="3403031"/>
            <a:ext cx="568325" cy="376237"/>
            <a:chOff x="1842" y="2523"/>
            <a:chExt cx="358" cy="237"/>
          </a:xfrm>
        </p:grpSpPr>
        <p:sp>
          <p:nvSpPr>
            <p:cNvPr id="48" name="Rectangle 46">
              <a:extLst>
                <a:ext uri="{FF2B5EF4-FFF2-40B4-BE49-F238E27FC236}">
                  <a16:creationId xmlns:a16="http://schemas.microsoft.com/office/drawing/2014/main" id="{B0FAE2C2-3394-4F2E-A459-517C9F0D7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0" y="2523"/>
              <a:ext cx="180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>
                  <a:solidFill>
                    <a:sysClr val="windowText" lastClr="000000"/>
                  </a:solidFill>
                  <a:latin typeface="Lucida Fax"/>
                </a:rPr>
                <a:t>D</a:t>
              </a:r>
            </a:p>
          </p:txBody>
        </p:sp>
        <p:sp>
          <p:nvSpPr>
            <p:cNvPr id="49" name="Oval 47">
              <a:extLst>
                <a:ext uri="{FF2B5EF4-FFF2-40B4-BE49-F238E27FC236}">
                  <a16:creationId xmlns:a16="http://schemas.microsoft.com/office/drawing/2014/main" id="{87D36247-9960-4726-A28A-4DC5D56FE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2575"/>
              <a:ext cx="178" cy="185"/>
            </a:xfrm>
            <a:prstGeom prst="ellips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Lucida Fax"/>
              </a:endParaRPr>
            </a:p>
          </p:txBody>
        </p:sp>
      </p:grpSp>
      <p:sp>
        <p:nvSpPr>
          <p:cNvPr id="50" name="Line 48">
            <a:extLst>
              <a:ext uri="{FF2B5EF4-FFF2-40B4-BE49-F238E27FC236}">
                <a16:creationId xmlns:a16="http://schemas.microsoft.com/office/drawing/2014/main" id="{16D69951-C936-4186-97EA-007440FCBD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46685" y="3763392"/>
            <a:ext cx="227012" cy="33813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Lucida Fax"/>
            </a:endParaRPr>
          </a:p>
        </p:txBody>
      </p:sp>
      <p:grpSp>
        <p:nvGrpSpPr>
          <p:cNvPr id="51" name="Group 49">
            <a:extLst>
              <a:ext uri="{FF2B5EF4-FFF2-40B4-BE49-F238E27FC236}">
                <a16:creationId xmlns:a16="http://schemas.microsoft.com/office/drawing/2014/main" id="{67FD3739-BD91-4499-AA72-A25F84605C74}"/>
              </a:ext>
            </a:extLst>
          </p:cNvPr>
          <p:cNvGrpSpPr>
            <a:grpSpLocks/>
          </p:cNvGrpSpPr>
          <p:nvPr/>
        </p:nvGrpSpPr>
        <p:grpSpPr bwMode="auto">
          <a:xfrm>
            <a:off x="2649735" y="4052317"/>
            <a:ext cx="863600" cy="719138"/>
            <a:chOff x="1111" y="2932"/>
            <a:chExt cx="544" cy="453"/>
          </a:xfrm>
        </p:grpSpPr>
        <p:grpSp>
          <p:nvGrpSpPr>
            <p:cNvPr id="52" name="Group 50">
              <a:extLst>
                <a:ext uri="{FF2B5EF4-FFF2-40B4-BE49-F238E27FC236}">
                  <a16:creationId xmlns:a16="http://schemas.microsoft.com/office/drawing/2014/main" id="{C7A1F87B-18E2-4B3D-A54E-E7928FD288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1" y="2932"/>
              <a:ext cx="396" cy="272"/>
              <a:chOff x="1111" y="2932"/>
              <a:chExt cx="396" cy="272"/>
            </a:xfrm>
          </p:grpSpPr>
          <p:sp>
            <p:nvSpPr>
              <p:cNvPr id="54" name="Rectangle 51">
                <a:extLst>
                  <a:ext uri="{FF2B5EF4-FFF2-40B4-BE49-F238E27FC236}">
                    <a16:creationId xmlns:a16="http://schemas.microsoft.com/office/drawing/2014/main" id="{8441DD8E-083D-4AF3-8531-65325E4873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1" y="2932"/>
                <a:ext cx="243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kern="0">
                    <a:solidFill>
                      <a:sysClr val="windowText" lastClr="000000"/>
                    </a:solidFill>
                    <a:latin typeface="Lucida Fax"/>
                  </a:rPr>
                  <a:t>F</a:t>
                </a:r>
              </a:p>
            </p:txBody>
          </p:sp>
          <p:sp>
            <p:nvSpPr>
              <p:cNvPr id="55" name="Oval 52">
                <a:extLst>
                  <a:ext uri="{FF2B5EF4-FFF2-40B4-BE49-F238E27FC236}">
                    <a16:creationId xmlns:a16="http://schemas.microsoft.com/office/drawing/2014/main" id="{9456AE01-A996-45AF-B83B-3738DF28D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0" y="2973"/>
                <a:ext cx="177" cy="185"/>
              </a:xfrm>
              <a:prstGeom prst="ellipse">
                <a:avLst/>
              </a:prstGeom>
              <a:noFill/>
              <a:ln w="381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Lucida Fax"/>
                </a:endParaRPr>
              </a:p>
            </p:txBody>
          </p:sp>
        </p:grpSp>
        <p:sp>
          <p:nvSpPr>
            <p:cNvPr id="53" name="Line 53">
              <a:extLst>
                <a:ext uri="{FF2B5EF4-FFF2-40B4-BE49-F238E27FC236}">
                  <a16:creationId xmlns:a16="http://schemas.microsoft.com/office/drawing/2014/main" id="{81A4C2AF-1415-4B94-8B60-34FEF23204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3113"/>
              <a:ext cx="181" cy="272"/>
            </a:xfrm>
            <a:prstGeom prst="line">
              <a:avLst/>
            </a:prstGeom>
            <a:noFill/>
            <a:ln w="381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Lucida Fax"/>
              </a:endParaRPr>
            </a:p>
          </p:txBody>
        </p:sp>
      </p:grpSp>
      <p:grpSp>
        <p:nvGrpSpPr>
          <p:cNvPr id="56" name="Group 54">
            <a:extLst>
              <a:ext uri="{FF2B5EF4-FFF2-40B4-BE49-F238E27FC236}">
                <a16:creationId xmlns:a16="http://schemas.microsoft.com/office/drawing/2014/main" id="{9D6F6F82-B96D-4381-BEC7-6E50E09586CD}"/>
              </a:ext>
            </a:extLst>
          </p:cNvPr>
          <p:cNvGrpSpPr>
            <a:grpSpLocks/>
          </p:cNvGrpSpPr>
          <p:nvPr/>
        </p:nvGrpSpPr>
        <p:grpSpPr bwMode="auto">
          <a:xfrm>
            <a:off x="3459361" y="4052318"/>
            <a:ext cx="630237" cy="684213"/>
            <a:chOff x="1621" y="2932"/>
            <a:chExt cx="397" cy="431"/>
          </a:xfrm>
        </p:grpSpPr>
        <p:grpSp>
          <p:nvGrpSpPr>
            <p:cNvPr id="57" name="Group 55">
              <a:extLst>
                <a:ext uri="{FF2B5EF4-FFF2-40B4-BE49-F238E27FC236}">
                  <a16:creationId xmlns:a16="http://schemas.microsoft.com/office/drawing/2014/main" id="{B4E43318-0CEE-475E-B9ED-4C339B1B45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21" y="2932"/>
              <a:ext cx="397" cy="226"/>
              <a:chOff x="1621" y="2932"/>
              <a:chExt cx="397" cy="226"/>
            </a:xfrm>
          </p:grpSpPr>
          <p:sp>
            <p:nvSpPr>
              <p:cNvPr id="59" name="Rectangle 56">
                <a:extLst>
                  <a:ext uri="{FF2B5EF4-FFF2-40B4-BE49-F238E27FC236}">
                    <a16:creationId xmlns:a16="http://schemas.microsoft.com/office/drawing/2014/main" id="{05F27647-4839-4F0C-B7EB-7FDF0CE3D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3" y="2932"/>
                <a:ext cx="225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kern="0">
                    <a:solidFill>
                      <a:sysClr val="windowText" lastClr="000000"/>
                    </a:solidFill>
                    <a:latin typeface="Lucida Fax"/>
                  </a:rPr>
                  <a:t>X</a:t>
                </a:r>
              </a:p>
            </p:txBody>
          </p:sp>
          <p:sp>
            <p:nvSpPr>
              <p:cNvPr id="60" name="Oval 57">
                <a:extLst>
                  <a:ext uri="{FF2B5EF4-FFF2-40B4-BE49-F238E27FC236}">
                    <a16:creationId xmlns:a16="http://schemas.microsoft.com/office/drawing/2014/main" id="{F131C5BA-A432-42D4-98C3-D35D6C643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1" y="2949"/>
                <a:ext cx="177" cy="185"/>
              </a:xfrm>
              <a:prstGeom prst="ellipse">
                <a:avLst/>
              </a:prstGeom>
              <a:noFill/>
              <a:ln w="381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Lucida Fax"/>
                </a:endParaRPr>
              </a:p>
            </p:txBody>
          </p:sp>
        </p:grpSp>
        <p:sp>
          <p:nvSpPr>
            <p:cNvPr id="58" name="Line 58">
              <a:extLst>
                <a:ext uri="{FF2B5EF4-FFF2-40B4-BE49-F238E27FC236}">
                  <a16:creationId xmlns:a16="http://schemas.microsoft.com/office/drawing/2014/main" id="{096FED48-EA0A-4605-B233-49A479A97D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2" y="3113"/>
              <a:ext cx="198" cy="250"/>
            </a:xfrm>
            <a:prstGeom prst="line">
              <a:avLst/>
            </a:prstGeom>
            <a:noFill/>
            <a:ln w="381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Lucida Fax"/>
              </a:endParaRPr>
            </a:p>
          </p:txBody>
        </p:sp>
      </p:grpSp>
      <p:sp>
        <p:nvSpPr>
          <p:cNvPr id="61" name="Line 59">
            <a:extLst>
              <a:ext uri="{FF2B5EF4-FFF2-40B4-BE49-F238E27FC236}">
                <a16:creationId xmlns:a16="http://schemas.microsoft.com/office/drawing/2014/main" id="{97CCA0A1-FA86-4D1D-881C-1EDEE89F3A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84622" y="3763393"/>
            <a:ext cx="336550" cy="4603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Lucida Fax"/>
            </a:endParaRPr>
          </a:p>
        </p:txBody>
      </p:sp>
      <p:grpSp>
        <p:nvGrpSpPr>
          <p:cNvPr id="62" name="Group 60">
            <a:extLst>
              <a:ext uri="{FF2B5EF4-FFF2-40B4-BE49-F238E27FC236}">
                <a16:creationId xmlns:a16="http://schemas.microsoft.com/office/drawing/2014/main" id="{1E9811B6-A535-4C86-B4C1-3ABB1927BA23}"/>
              </a:ext>
            </a:extLst>
          </p:cNvPr>
          <p:cNvGrpSpPr>
            <a:grpSpLocks/>
          </p:cNvGrpSpPr>
          <p:nvPr/>
        </p:nvGrpSpPr>
        <p:grpSpPr bwMode="auto">
          <a:xfrm>
            <a:off x="2144910" y="4700017"/>
            <a:ext cx="927100" cy="800100"/>
            <a:chOff x="793" y="3340"/>
            <a:chExt cx="584" cy="504"/>
          </a:xfrm>
        </p:grpSpPr>
        <p:grpSp>
          <p:nvGrpSpPr>
            <p:cNvPr id="63" name="Group 61">
              <a:extLst>
                <a:ext uri="{FF2B5EF4-FFF2-40B4-BE49-F238E27FC236}">
                  <a16:creationId xmlns:a16="http://schemas.microsoft.com/office/drawing/2014/main" id="{84A2277E-15FE-4356-825A-E769646FF3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3" y="3340"/>
              <a:ext cx="418" cy="243"/>
              <a:chOff x="793" y="3340"/>
              <a:chExt cx="418" cy="243"/>
            </a:xfrm>
          </p:grpSpPr>
          <p:sp>
            <p:nvSpPr>
              <p:cNvPr id="65" name="Rectangle 62">
                <a:extLst>
                  <a:ext uri="{FF2B5EF4-FFF2-40B4-BE49-F238E27FC236}">
                    <a16:creationId xmlns:a16="http://schemas.microsoft.com/office/drawing/2014/main" id="{74DFD0E0-3F76-4388-8624-E0FDCE1606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3340"/>
                <a:ext cx="227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kern="0">
                    <a:solidFill>
                      <a:sysClr val="windowText" lastClr="000000"/>
                    </a:solidFill>
                    <a:latin typeface="Lucida Fax"/>
                  </a:rPr>
                  <a:t>H</a:t>
                </a:r>
              </a:p>
            </p:txBody>
          </p:sp>
          <p:sp>
            <p:nvSpPr>
              <p:cNvPr id="66" name="Oval 63">
                <a:extLst>
                  <a:ext uri="{FF2B5EF4-FFF2-40B4-BE49-F238E27FC236}">
                    <a16:creationId xmlns:a16="http://schemas.microsoft.com/office/drawing/2014/main" id="{00A9E7B8-4F46-4723-B587-236468E7E1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4" y="3363"/>
                <a:ext cx="177" cy="185"/>
              </a:xfrm>
              <a:prstGeom prst="ellipse">
                <a:avLst/>
              </a:prstGeom>
              <a:noFill/>
              <a:ln w="381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Lucida Fax"/>
                </a:endParaRPr>
              </a:p>
            </p:txBody>
          </p:sp>
        </p:grpSp>
        <p:sp>
          <p:nvSpPr>
            <p:cNvPr id="64" name="Line 64">
              <a:extLst>
                <a:ext uri="{FF2B5EF4-FFF2-40B4-BE49-F238E27FC236}">
                  <a16:creationId xmlns:a16="http://schemas.microsoft.com/office/drawing/2014/main" id="{BFD2FD1D-B2C1-4078-A946-D68E5D7228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5" y="3520"/>
              <a:ext cx="222" cy="324"/>
            </a:xfrm>
            <a:prstGeom prst="line">
              <a:avLst/>
            </a:prstGeom>
            <a:noFill/>
            <a:ln w="381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Lucida Fax"/>
              </a:endParaRPr>
            </a:p>
          </p:txBody>
        </p:sp>
      </p:grpSp>
      <p:grpSp>
        <p:nvGrpSpPr>
          <p:cNvPr id="67" name="Group 65">
            <a:extLst>
              <a:ext uri="{FF2B5EF4-FFF2-40B4-BE49-F238E27FC236}">
                <a16:creationId xmlns:a16="http://schemas.microsoft.com/office/drawing/2014/main" id="{74857833-2E93-46C1-BF92-078D739CF29D}"/>
              </a:ext>
            </a:extLst>
          </p:cNvPr>
          <p:cNvGrpSpPr>
            <a:grpSpLocks/>
          </p:cNvGrpSpPr>
          <p:nvPr/>
        </p:nvGrpSpPr>
        <p:grpSpPr bwMode="auto">
          <a:xfrm>
            <a:off x="1800423" y="4022155"/>
            <a:ext cx="777875" cy="749300"/>
            <a:chOff x="576" y="2913"/>
            <a:chExt cx="490" cy="472"/>
          </a:xfrm>
        </p:grpSpPr>
        <p:sp>
          <p:nvSpPr>
            <p:cNvPr id="68" name="Line 66">
              <a:extLst>
                <a:ext uri="{FF2B5EF4-FFF2-40B4-BE49-F238E27FC236}">
                  <a16:creationId xmlns:a16="http://schemas.microsoft.com/office/drawing/2014/main" id="{EB5114DA-47D7-4E83-8244-2F4DCC3DF0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9" y="3158"/>
              <a:ext cx="137" cy="227"/>
            </a:xfrm>
            <a:prstGeom prst="line">
              <a:avLst/>
            </a:prstGeom>
            <a:noFill/>
            <a:ln w="381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Lucida Fax"/>
              </a:endParaRPr>
            </a:p>
          </p:txBody>
        </p:sp>
        <p:grpSp>
          <p:nvGrpSpPr>
            <p:cNvPr id="69" name="Group 67">
              <a:extLst>
                <a:ext uri="{FF2B5EF4-FFF2-40B4-BE49-F238E27FC236}">
                  <a16:creationId xmlns:a16="http://schemas.microsoft.com/office/drawing/2014/main" id="{1A1CA556-E36A-42D1-999E-FA2FC7ED6B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2913"/>
              <a:ext cx="394" cy="258"/>
              <a:chOff x="576" y="2913"/>
              <a:chExt cx="394" cy="258"/>
            </a:xfrm>
          </p:grpSpPr>
          <p:sp>
            <p:nvSpPr>
              <p:cNvPr id="70" name="Rectangle 68">
                <a:extLst>
                  <a:ext uri="{FF2B5EF4-FFF2-40B4-BE49-F238E27FC236}">
                    <a16:creationId xmlns:a16="http://schemas.microsoft.com/office/drawing/2014/main" id="{42A674B2-E3A5-46CC-A1EA-185F474717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13"/>
                <a:ext cx="136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kern="0" dirty="0">
                    <a:solidFill>
                      <a:sysClr val="windowText" lastClr="000000"/>
                    </a:solidFill>
                    <a:latin typeface="Lucida Fax"/>
                  </a:rPr>
                  <a:t>K</a:t>
                </a:r>
              </a:p>
            </p:txBody>
          </p:sp>
          <p:sp>
            <p:nvSpPr>
              <p:cNvPr id="71" name="Oval 69">
                <a:extLst>
                  <a:ext uri="{FF2B5EF4-FFF2-40B4-BE49-F238E27FC236}">
                    <a16:creationId xmlns:a16="http://schemas.microsoft.com/office/drawing/2014/main" id="{EA1DF1B6-5710-452E-9AB8-9C293FA56A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986"/>
                <a:ext cx="177" cy="185"/>
              </a:xfrm>
              <a:prstGeom prst="ellipse">
                <a:avLst/>
              </a:prstGeom>
              <a:noFill/>
              <a:ln w="381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Lucida Fax"/>
                </a:endParaRPr>
              </a:p>
            </p:txBody>
          </p:sp>
        </p:grpSp>
      </p:grpSp>
      <p:sp>
        <p:nvSpPr>
          <p:cNvPr id="72" name="Rectangle 70">
            <a:extLst>
              <a:ext uri="{FF2B5EF4-FFF2-40B4-BE49-F238E27FC236}">
                <a16:creationId xmlns:a16="http://schemas.microsoft.com/office/drawing/2014/main" id="{69B68B8D-DD07-423A-BC26-FA3E63570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1022" y="2336231"/>
            <a:ext cx="444500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>
                <a:solidFill>
                  <a:sysClr val="windowText" lastClr="000000"/>
                </a:solidFill>
                <a:latin typeface="Lucida Fax"/>
              </a:rPr>
              <a:t>1 </a:t>
            </a:r>
          </a:p>
        </p:txBody>
      </p:sp>
      <p:sp>
        <p:nvSpPr>
          <p:cNvPr id="73" name="Rectangle 71">
            <a:extLst>
              <a:ext uri="{FF2B5EF4-FFF2-40B4-BE49-F238E27FC236}">
                <a16:creationId xmlns:a16="http://schemas.microsoft.com/office/drawing/2014/main" id="{5EA4F947-8322-4542-A8C0-FD1FCAD17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5285" y="1944117"/>
            <a:ext cx="1231900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>
                <a:solidFill>
                  <a:sysClr val="windowText" lastClr="000000"/>
                </a:solidFill>
                <a:latin typeface="Lucida Fax"/>
              </a:rPr>
              <a:t>info</a:t>
            </a:r>
          </a:p>
        </p:txBody>
      </p:sp>
      <p:sp>
        <p:nvSpPr>
          <p:cNvPr id="74" name="Rectangle 72">
            <a:extLst>
              <a:ext uri="{FF2B5EF4-FFF2-40B4-BE49-F238E27FC236}">
                <a16:creationId xmlns:a16="http://schemas.microsoft.com/office/drawing/2014/main" id="{3B8F58EA-F2CE-49B8-AB91-88BFAB596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3222" y="2320356"/>
            <a:ext cx="1028700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 dirty="0" err="1">
                <a:solidFill>
                  <a:sysClr val="windowText" lastClr="000000"/>
                </a:solidFill>
                <a:latin typeface="Lucida Fax"/>
              </a:rPr>
              <a:t>rtag</a:t>
            </a:r>
            <a:endParaRPr lang="en-US" altLang="zh-CN" sz="2400" kern="0" dirty="0">
              <a:solidFill>
                <a:sysClr val="windowText" lastClr="000000"/>
              </a:solidFill>
              <a:latin typeface="Lucida Fax"/>
            </a:endParaRPr>
          </a:p>
        </p:txBody>
      </p:sp>
      <p:sp>
        <p:nvSpPr>
          <p:cNvPr id="75" name="Rectangle 73">
            <a:extLst>
              <a:ext uri="{FF2B5EF4-FFF2-40B4-BE49-F238E27FC236}">
                <a16:creationId xmlns:a16="http://schemas.microsoft.com/office/drawing/2014/main" id="{ED7B1250-7B32-4B7E-B93C-4E05897B5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7510" y="1902842"/>
            <a:ext cx="411162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2400">
                <a:latin typeface="Lucida Fax" pitchFamily="18" charset="0"/>
              </a:rPr>
              <a:t>I</a:t>
            </a:r>
          </a:p>
        </p:txBody>
      </p:sp>
      <p:sp>
        <p:nvSpPr>
          <p:cNvPr id="76" name="Rectangle 74">
            <a:extLst>
              <a:ext uri="{FF2B5EF4-FFF2-40B4-BE49-F238E27FC236}">
                <a16:creationId xmlns:a16="http://schemas.microsoft.com/office/drawing/2014/main" id="{C4AE2766-0737-4B93-A291-4588AED3B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6460" y="1888556"/>
            <a:ext cx="444500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2400">
                <a:latin typeface="Lucida Fax" pitchFamily="18" charset="0"/>
              </a:rPr>
              <a:t>K</a:t>
            </a:r>
          </a:p>
        </p:txBody>
      </p:sp>
      <p:sp>
        <p:nvSpPr>
          <p:cNvPr id="77" name="Rectangle 75">
            <a:extLst>
              <a:ext uri="{FF2B5EF4-FFF2-40B4-BE49-F238E27FC236}">
                <a16:creationId xmlns:a16="http://schemas.microsoft.com/office/drawing/2014/main" id="{9C80BFE9-29D7-4D30-A84D-52DCFAC97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8185" y="1902842"/>
            <a:ext cx="411162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2400">
                <a:latin typeface="Lucida Fax" pitchFamily="18" charset="0"/>
              </a:rPr>
              <a:t>G</a:t>
            </a:r>
          </a:p>
        </p:txBody>
      </p:sp>
      <p:sp>
        <p:nvSpPr>
          <p:cNvPr id="78" name="Rectangle 76">
            <a:extLst>
              <a:ext uri="{FF2B5EF4-FFF2-40B4-BE49-F238E27FC236}">
                <a16:creationId xmlns:a16="http://schemas.microsoft.com/office/drawing/2014/main" id="{C0EB473A-DAAF-4C6C-93CB-B4E16BCAD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8560" y="1901256"/>
            <a:ext cx="444500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2400">
                <a:latin typeface="Lucida Fax" pitchFamily="18" charset="0"/>
              </a:rPr>
              <a:t>X</a:t>
            </a:r>
          </a:p>
        </p:txBody>
      </p:sp>
      <p:sp>
        <p:nvSpPr>
          <p:cNvPr id="79" name="Rectangle 77">
            <a:extLst>
              <a:ext uri="{FF2B5EF4-FFF2-40B4-BE49-F238E27FC236}">
                <a16:creationId xmlns:a16="http://schemas.microsoft.com/office/drawing/2014/main" id="{810F84C8-67E2-4D4B-AB47-CAB9519D2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7110" y="1917131"/>
            <a:ext cx="411162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2400">
                <a:latin typeface="Lucida Fax" pitchFamily="18" charset="0"/>
              </a:rPr>
              <a:t>E</a:t>
            </a:r>
          </a:p>
        </p:txBody>
      </p:sp>
      <p:sp>
        <p:nvSpPr>
          <p:cNvPr id="80" name="Rectangle 78">
            <a:extLst>
              <a:ext uri="{FF2B5EF4-FFF2-40B4-BE49-F238E27FC236}">
                <a16:creationId xmlns:a16="http://schemas.microsoft.com/office/drawing/2014/main" id="{38898E12-C1E7-41FA-9AEB-88EC58C94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1772" y="1904431"/>
            <a:ext cx="444500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2400">
                <a:latin typeface="Lucida Fax" pitchFamily="18" charset="0"/>
              </a:rPr>
              <a:t>F</a:t>
            </a:r>
          </a:p>
        </p:txBody>
      </p:sp>
      <p:sp>
        <p:nvSpPr>
          <p:cNvPr id="81" name="Rectangle 79">
            <a:extLst>
              <a:ext uri="{FF2B5EF4-FFF2-40B4-BE49-F238E27FC236}">
                <a16:creationId xmlns:a16="http://schemas.microsoft.com/office/drawing/2014/main" id="{2B17984C-4C9D-4E13-AD8F-9DCE7EAB7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1285" y="1931417"/>
            <a:ext cx="411162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>
                <a:solidFill>
                  <a:sysClr val="windowText" lastClr="000000"/>
                </a:solidFill>
                <a:latin typeface="Lucida Fax"/>
              </a:rPr>
              <a:t>C</a:t>
            </a:r>
          </a:p>
        </p:txBody>
      </p:sp>
      <p:sp>
        <p:nvSpPr>
          <p:cNvPr id="82" name="Rectangle 80">
            <a:extLst>
              <a:ext uri="{FF2B5EF4-FFF2-40B4-BE49-F238E27FC236}">
                <a16:creationId xmlns:a16="http://schemas.microsoft.com/office/drawing/2014/main" id="{A04B457F-987F-41B9-91A5-0C6CBA373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5285" y="1528192"/>
            <a:ext cx="1231900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 dirty="0" err="1">
                <a:solidFill>
                  <a:sysClr val="windowText" lastClr="000000"/>
                </a:solidFill>
                <a:latin typeface="Lucida Fax"/>
              </a:rPr>
              <a:t>ltag</a:t>
            </a:r>
            <a:endParaRPr lang="en-US" altLang="zh-CN" sz="2400" kern="0" dirty="0">
              <a:solidFill>
                <a:sysClr val="windowText" lastClr="000000"/>
              </a:solidFill>
              <a:latin typeface="Lucida Fax"/>
            </a:endParaRPr>
          </a:p>
        </p:txBody>
      </p:sp>
      <p:grpSp>
        <p:nvGrpSpPr>
          <p:cNvPr id="86" name="Group 84">
            <a:extLst>
              <a:ext uri="{FF2B5EF4-FFF2-40B4-BE49-F238E27FC236}">
                <a16:creationId xmlns:a16="http://schemas.microsoft.com/office/drawing/2014/main" id="{F6A9A96C-D913-40B9-BEB6-377017C58B53}"/>
              </a:ext>
            </a:extLst>
          </p:cNvPr>
          <p:cNvGrpSpPr>
            <a:grpSpLocks/>
          </p:cNvGrpSpPr>
          <p:nvPr/>
        </p:nvGrpSpPr>
        <p:grpSpPr bwMode="auto">
          <a:xfrm>
            <a:off x="5519936" y="3356992"/>
            <a:ext cx="3900487" cy="2438400"/>
            <a:chOff x="2730" y="2158"/>
            <a:chExt cx="2633" cy="1664"/>
          </a:xfrm>
        </p:grpSpPr>
        <p:grpSp>
          <p:nvGrpSpPr>
            <p:cNvPr id="87" name="Group 85">
              <a:extLst>
                <a:ext uri="{FF2B5EF4-FFF2-40B4-BE49-F238E27FC236}">
                  <a16:creationId xmlns:a16="http://schemas.microsoft.com/office/drawing/2014/main" id="{964573E6-704E-493C-A77C-E2623DB6B5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7" y="2160"/>
              <a:ext cx="876" cy="1198"/>
              <a:chOff x="2001" y="2115"/>
              <a:chExt cx="876" cy="1198"/>
            </a:xfrm>
          </p:grpSpPr>
          <p:sp>
            <p:nvSpPr>
              <p:cNvPr id="109" name="Rectangle 86">
                <a:extLst>
                  <a:ext uri="{FF2B5EF4-FFF2-40B4-BE49-F238E27FC236}">
                    <a16:creationId xmlns:a16="http://schemas.microsoft.com/office/drawing/2014/main" id="{04DC2083-B87A-4147-BB3D-5F678AF83E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5" y="3068"/>
                <a:ext cx="181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kern="0">
                    <a:solidFill>
                      <a:sysClr val="windowText" lastClr="000000"/>
                    </a:solidFill>
                    <a:latin typeface="Lucida Fax"/>
                  </a:rPr>
                  <a:t>F</a:t>
                </a:r>
              </a:p>
            </p:txBody>
          </p:sp>
          <p:sp>
            <p:nvSpPr>
              <p:cNvPr id="110" name="Oval 87">
                <a:extLst>
                  <a:ext uri="{FF2B5EF4-FFF2-40B4-BE49-F238E27FC236}">
                    <a16:creationId xmlns:a16="http://schemas.microsoft.com/office/drawing/2014/main" id="{18B3FC6D-51E6-4E54-BB16-3BA8674D21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4" y="2881"/>
                <a:ext cx="243" cy="245"/>
              </a:xfrm>
              <a:prstGeom prst="ellipse">
                <a:avLst/>
              </a:prstGeom>
              <a:solidFill>
                <a:srgbClr val="FFFFFF"/>
              </a:solidFill>
              <a:ln w="38100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Lucida Fax"/>
                </a:endParaRPr>
              </a:p>
            </p:txBody>
          </p:sp>
          <p:sp>
            <p:nvSpPr>
              <p:cNvPr id="111" name="Rectangle 88">
                <a:extLst>
                  <a:ext uri="{FF2B5EF4-FFF2-40B4-BE49-F238E27FC236}">
                    <a16:creationId xmlns:a16="http://schemas.microsoft.com/office/drawing/2014/main" id="{CC8AD403-A941-491D-90F1-E1F1A800A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0" y="2115"/>
                <a:ext cx="252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kern="0">
                    <a:solidFill>
                      <a:sysClr val="windowText" lastClr="000000"/>
                    </a:solidFill>
                    <a:latin typeface="Lucida Fax"/>
                  </a:rPr>
                  <a:t>C</a:t>
                </a:r>
              </a:p>
            </p:txBody>
          </p:sp>
          <p:sp>
            <p:nvSpPr>
              <p:cNvPr id="112" name="Oval 89">
                <a:extLst>
                  <a:ext uri="{FF2B5EF4-FFF2-40B4-BE49-F238E27FC236}">
                    <a16:creationId xmlns:a16="http://schemas.microsoft.com/office/drawing/2014/main" id="{52276F5F-CB5F-47CA-9C7B-D8205C374C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9" y="2382"/>
                <a:ext cx="243" cy="248"/>
              </a:xfrm>
              <a:prstGeom prst="ellipse">
                <a:avLst/>
              </a:prstGeom>
              <a:solidFill>
                <a:srgbClr val="FFFFFF"/>
              </a:solidFill>
              <a:ln w="38100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Lucida Fax"/>
                </a:endParaRPr>
              </a:p>
            </p:txBody>
          </p:sp>
          <p:sp>
            <p:nvSpPr>
              <p:cNvPr id="113" name="Line 90">
                <a:extLst>
                  <a:ext uri="{FF2B5EF4-FFF2-40B4-BE49-F238E27FC236}">
                    <a16:creationId xmlns:a16="http://schemas.microsoft.com/office/drawing/2014/main" id="{6BC39896-4F20-4B60-8E1E-93800E4988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01" y="2631"/>
                <a:ext cx="209" cy="25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Lucida Fax"/>
                </a:endParaRPr>
              </a:p>
            </p:txBody>
          </p:sp>
          <p:sp>
            <p:nvSpPr>
              <p:cNvPr id="114" name="Line 91">
                <a:extLst>
                  <a:ext uri="{FF2B5EF4-FFF2-40B4-BE49-F238E27FC236}">
                    <a16:creationId xmlns:a16="http://schemas.microsoft.com/office/drawing/2014/main" id="{6BC7ED6B-A9AD-46C9-AFF3-5A8538AC48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1" y="2618"/>
                <a:ext cx="1" cy="25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Lucida Fax"/>
                </a:endParaRPr>
              </a:p>
            </p:txBody>
          </p:sp>
          <p:sp>
            <p:nvSpPr>
              <p:cNvPr id="115" name="Rectangle 92">
                <a:extLst>
                  <a:ext uri="{FF2B5EF4-FFF2-40B4-BE49-F238E27FC236}">
                    <a16:creationId xmlns:a16="http://schemas.microsoft.com/office/drawing/2014/main" id="{3D9F7A89-03DC-4D0C-8BA0-F0A16CF18E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4" y="2817"/>
                <a:ext cx="193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kern="0" dirty="0">
                    <a:solidFill>
                      <a:sysClr val="windowText" lastClr="000000"/>
                    </a:solidFill>
                    <a:latin typeface="Lucida Fax"/>
                  </a:rPr>
                  <a:t>G</a:t>
                </a:r>
              </a:p>
            </p:txBody>
          </p:sp>
          <p:sp>
            <p:nvSpPr>
              <p:cNvPr id="116" name="Line 93">
                <a:extLst>
                  <a:ext uri="{FF2B5EF4-FFF2-40B4-BE49-F238E27FC236}">
                    <a16:creationId xmlns:a16="http://schemas.microsoft.com/office/drawing/2014/main" id="{AB4D14E8-7009-43CD-9BBF-DB7D4802D0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92" y="2612"/>
                <a:ext cx="216" cy="25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Lucida Fax"/>
                </a:endParaRPr>
              </a:p>
            </p:txBody>
          </p:sp>
          <p:sp>
            <p:nvSpPr>
              <p:cNvPr id="117" name="Oval 94">
                <a:extLst>
                  <a:ext uri="{FF2B5EF4-FFF2-40B4-BE49-F238E27FC236}">
                    <a16:creationId xmlns:a16="http://schemas.microsoft.com/office/drawing/2014/main" id="{06EE9506-B842-4C1F-B991-D7AE2FBAC1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8" y="2865"/>
                <a:ext cx="244" cy="247"/>
              </a:xfrm>
              <a:prstGeom prst="ellipse">
                <a:avLst/>
              </a:prstGeom>
              <a:solidFill>
                <a:srgbClr val="FFFFFF"/>
              </a:solidFill>
              <a:ln w="38100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Lucida Fax"/>
                </a:endParaRPr>
              </a:p>
            </p:txBody>
          </p:sp>
        </p:grpSp>
        <p:grpSp>
          <p:nvGrpSpPr>
            <p:cNvPr id="88" name="Group 95">
              <a:extLst>
                <a:ext uri="{FF2B5EF4-FFF2-40B4-BE49-F238E27FC236}">
                  <a16:creationId xmlns:a16="http://schemas.microsoft.com/office/drawing/2014/main" id="{3A242ED8-C769-4068-A1D1-9183C8E0CE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8" y="2158"/>
              <a:ext cx="895" cy="1218"/>
              <a:chOff x="3062" y="2113"/>
              <a:chExt cx="895" cy="1218"/>
            </a:xfrm>
          </p:grpSpPr>
          <p:sp>
            <p:nvSpPr>
              <p:cNvPr id="101" name="Rectangle 96">
                <a:extLst>
                  <a:ext uri="{FF2B5EF4-FFF2-40B4-BE49-F238E27FC236}">
                    <a16:creationId xmlns:a16="http://schemas.microsoft.com/office/drawing/2014/main" id="{F4A8D3E4-8AF0-4186-BBC4-DE9DD7647C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0" y="2113"/>
                <a:ext cx="236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kern="0" dirty="0">
                    <a:solidFill>
                      <a:sysClr val="windowText" lastClr="000000"/>
                    </a:solidFill>
                    <a:latin typeface="Lucida Fax"/>
                  </a:rPr>
                  <a:t>D</a:t>
                </a:r>
              </a:p>
            </p:txBody>
          </p:sp>
          <p:sp>
            <p:nvSpPr>
              <p:cNvPr id="102" name="Oval 97">
                <a:extLst>
                  <a:ext uri="{FF2B5EF4-FFF2-40B4-BE49-F238E27FC236}">
                    <a16:creationId xmlns:a16="http://schemas.microsoft.com/office/drawing/2014/main" id="{503FCCE0-71C1-4466-BAAF-D78AE0D48F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4" y="2382"/>
                <a:ext cx="251" cy="256"/>
              </a:xfrm>
              <a:prstGeom prst="ellipse">
                <a:avLst/>
              </a:prstGeom>
              <a:solidFill>
                <a:srgbClr val="FFFFFF"/>
              </a:solidFill>
              <a:ln w="38100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Lucida Fax"/>
                </a:endParaRPr>
              </a:p>
            </p:txBody>
          </p:sp>
          <p:sp>
            <p:nvSpPr>
              <p:cNvPr id="103" name="Rectangle 98">
                <a:extLst>
                  <a:ext uri="{FF2B5EF4-FFF2-40B4-BE49-F238E27FC236}">
                    <a16:creationId xmlns:a16="http://schemas.microsoft.com/office/drawing/2014/main" id="{C93ED24F-A2F8-4C47-975E-537048E013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2" y="3101"/>
                <a:ext cx="227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kern="0" dirty="0">
                    <a:solidFill>
                      <a:sysClr val="windowText" lastClr="000000"/>
                    </a:solidFill>
                    <a:latin typeface="Lucida Fax"/>
                  </a:rPr>
                  <a:t>X</a:t>
                </a:r>
              </a:p>
            </p:txBody>
          </p:sp>
          <p:sp>
            <p:nvSpPr>
              <p:cNvPr id="104" name="Line 99">
                <a:extLst>
                  <a:ext uri="{FF2B5EF4-FFF2-40B4-BE49-F238E27FC236}">
                    <a16:creationId xmlns:a16="http://schemas.microsoft.com/office/drawing/2014/main" id="{382AEFCF-7AF4-4025-A0DC-FC7C2DF59A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51" y="2634"/>
                <a:ext cx="209" cy="24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Lucida Fax"/>
                </a:endParaRPr>
              </a:p>
            </p:txBody>
          </p:sp>
          <p:sp>
            <p:nvSpPr>
              <p:cNvPr id="105" name="Oval 100">
                <a:extLst>
                  <a:ext uri="{FF2B5EF4-FFF2-40B4-BE49-F238E27FC236}">
                    <a16:creationId xmlns:a16="http://schemas.microsoft.com/office/drawing/2014/main" id="{23281290-2C2F-4CFB-B393-1919C99957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3" y="2871"/>
                <a:ext cx="244" cy="247"/>
              </a:xfrm>
              <a:prstGeom prst="ellipse">
                <a:avLst/>
              </a:prstGeom>
              <a:solidFill>
                <a:srgbClr val="FFFFFF"/>
              </a:solidFill>
              <a:ln w="38100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800" kern="0">
                    <a:solidFill>
                      <a:sysClr val="windowText" lastClr="000000"/>
                    </a:solidFill>
                    <a:latin typeface="Lucida Fax" pitchFamily="18" charset="0"/>
                  </a:rPr>
                  <a:t> </a:t>
                </a:r>
              </a:p>
            </p:txBody>
          </p:sp>
          <p:sp>
            <p:nvSpPr>
              <p:cNvPr id="106" name="Rectangle 101">
                <a:extLst>
                  <a:ext uri="{FF2B5EF4-FFF2-40B4-BE49-F238E27FC236}">
                    <a16:creationId xmlns:a16="http://schemas.microsoft.com/office/drawing/2014/main" id="{C932FC86-08FC-482D-9FCB-13024DEFCC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5" y="3077"/>
                <a:ext cx="252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kern="0" dirty="0">
                    <a:solidFill>
                      <a:sysClr val="windowText" lastClr="000000"/>
                    </a:solidFill>
                    <a:latin typeface="Lucida Fax"/>
                  </a:rPr>
                  <a:t>I</a:t>
                </a:r>
              </a:p>
            </p:txBody>
          </p:sp>
          <p:sp>
            <p:nvSpPr>
              <p:cNvPr id="107" name="Line 102">
                <a:extLst>
                  <a:ext uri="{FF2B5EF4-FFF2-40B4-BE49-F238E27FC236}">
                    <a16:creationId xmlns:a16="http://schemas.microsoft.com/office/drawing/2014/main" id="{0E1ACD09-4B12-484F-9B99-0B0031FBF3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91" y="2637"/>
                <a:ext cx="216" cy="24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Lucida Fax"/>
                </a:endParaRPr>
              </a:p>
            </p:txBody>
          </p:sp>
          <p:sp>
            <p:nvSpPr>
              <p:cNvPr id="108" name="Oval 103">
                <a:extLst>
                  <a:ext uri="{FF2B5EF4-FFF2-40B4-BE49-F238E27FC236}">
                    <a16:creationId xmlns:a16="http://schemas.microsoft.com/office/drawing/2014/main" id="{1350218E-FCAF-48F1-98D9-0EAA128A61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0" y="2881"/>
                <a:ext cx="243" cy="245"/>
              </a:xfrm>
              <a:prstGeom prst="ellipse">
                <a:avLst/>
              </a:prstGeom>
              <a:solidFill>
                <a:srgbClr val="FFFFFF"/>
              </a:solidFill>
              <a:ln w="38100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Lucida Fax"/>
                </a:endParaRPr>
              </a:p>
            </p:txBody>
          </p:sp>
        </p:grpSp>
        <p:grpSp>
          <p:nvGrpSpPr>
            <p:cNvPr id="89" name="Group 104">
              <a:extLst>
                <a:ext uri="{FF2B5EF4-FFF2-40B4-BE49-F238E27FC236}">
                  <a16:creationId xmlns:a16="http://schemas.microsoft.com/office/drawing/2014/main" id="{DD05A06C-8CD5-4995-8C3E-60EB979AA5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0" y="2867"/>
              <a:ext cx="1194" cy="955"/>
              <a:chOff x="1324" y="2822"/>
              <a:chExt cx="1194" cy="955"/>
            </a:xfrm>
          </p:grpSpPr>
          <p:sp>
            <p:nvSpPr>
              <p:cNvPr id="90" name="Rectangle 105">
                <a:extLst>
                  <a:ext uri="{FF2B5EF4-FFF2-40B4-BE49-F238E27FC236}">
                    <a16:creationId xmlns:a16="http://schemas.microsoft.com/office/drawing/2014/main" id="{4D701027-D702-40CA-BD1E-ED15E09FB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3" y="2822"/>
                <a:ext cx="135" cy="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kern="0" dirty="0">
                    <a:solidFill>
                      <a:sysClr val="windowText" lastClr="000000"/>
                    </a:solidFill>
                    <a:latin typeface="Lucida Fax"/>
                  </a:rPr>
                  <a:t>E</a:t>
                </a:r>
              </a:p>
            </p:txBody>
          </p:sp>
          <p:sp>
            <p:nvSpPr>
              <p:cNvPr id="91" name="Oval 106">
                <a:extLst>
                  <a:ext uri="{FF2B5EF4-FFF2-40B4-BE49-F238E27FC236}">
                    <a16:creationId xmlns:a16="http://schemas.microsoft.com/office/drawing/2014/main" id="{3BA8F435-3BFC-4C63-9139-8B3135513C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7" y="2881"/>
                <a:ext cx="245" cy="245"/>
              </a:xfrm>
              <a:prstGeom prst="ellipse">
                <a:avLst/>
              </a:prstGeom>
              <a:solidFill>
                <a:srgbClr val="FFFFFF"/>
              </a:solidFill>
              <a:ln w="38100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Lucida Fax"/>
                </a:endParaRPr>
              </a:p>
            </p:txBody>
          </p:sp>
          <p:sp>
            <p:nvSpPr>
              <p:cNvPr id="92" name="Line 107">
                <a:extLst>
                  <a:ext uri="{FF2B5EF4-FFF2-40B4-BE49-F238E27FC236}">
                    <a16:creationId xmlns:a16="http://schemas.microsoft.com/office/drawing/2014/main" id="{7BCB63AD-9895-47E5-9762-AE6882C0E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13" y="3113"/>
                <a:ext cx="360" cy="27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Lucida Fax"/>
                </a:endParaRPr>
              </a:p>
            </p:txBody>
          </p:sp>
          <p:sp>
            <p:nvSpPr>
              <p:cNvPr id="93" name="Rectangle 108">
                <a:extLst>
                  <a:ext uri="{FF2B5EF4-FFF2-40B4-BE49-F238E27FC236}">
                    <a16:creationId xmlns:a16="http://schemas.microsoft.com/office/drawing/2014/main" id="{E6B2F6FA-D04A-424F-A869-D95E4B7118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4" y="3517"/>
                <a:ext cx="216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kern="0" dirty="0">
                    <a:solidFill>
                      <a:sysClr val="windowText" lastClr="000000"/>
                    </a:solidFill>
                    <a:latin typeface="Lucida Fax"/>
                  </a:rPr>
                  <a:t>K</a:t>
                </a:r>
                <a:endParaRPr lang="en-US" altLang="zh-CN" sz="1800" kern="0" dirty="0">
                  <a:solidFill>
                    <a:sysClr val="windowText" lastClr="000000"/>
                  </a:solidFill>
                  <a:latin typeface="Lucida Fax"/>
                </a:endParaRPr>
              </a:p>
            </p:txBody>
          </p:sp>
          <p:sp>
            <p:nvSpPr>
              <p:cNvPr id="94" name="Oval 109">
                <a:extLst>
                  <a:ext uri="{FF2B5EF4-FFF2-40B4-BE49-F238E27FC236}">
                    <a16:creationId xmlns:a16="http://schemas.microsoft.com/office/drawing/2014/main" id="{AE13123A-6A61-45FB-90B6-1E6B9A52DE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9" y="3379"/>
                <a:ext cx="242" cy="245"/>
              </a:xfrm>
              <a:prstGeom prst="ellipse">
                <a:avLst/>
              </a:prstGeom>
              <a:solidFill>
                <a:srgbClr val="FFFFFF"/>
              </a:solidFill>
              <a:ln w="38100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Lucida Fax"/>
                </a:endParaRPr>
              </a:p>
            </p:txBody>
          </p:sp>
          <p:sp>
            <p:nvSpPr>
              <p:cNvPr id="95" name="Line 110">
                <a:extLst>
                  <a:ext uri="{FF2B5EF4-FFF2-40B4-BE49-F238E27FC236}">
                    <a16:creationId xmlns:a16="http://schemas.microsoft.com/office/drawing/2014/main" id="{CE8DCB08-CCF2-432D-AACC-B14F5615E8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3" y="3138"/>
                <a:ext cx="0" cy="24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Lucida Fax"/>
                </a:endParaRPr>
              </a:p>
            </p:txBody>
          </p:sp>
          <p:sp>
            <p:nvSpPr>
              <p:cNvPr id="96" name="Oval 111">
                <a:extLst>
                  <a:ext uri="{FF2B5EF4-FFF2-40B4-BE49-F238E27FC236}">
                    <a16:creationId xmlns:a16="http://schemas.microsoft.com/office/drawing/2014/main" id="{560E2208-6C83-412C-A1CF-FF2E26C127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7" y="3381"/>
                <a:ext cx="245" cy="245"/>
              </a:xfrm>
              <a:prstGeom prst="ellipse">
                <a:avLst/>
              </a:prstGeom>
              <a:solidFill>
                <a:srgbClr val="FFFFFF"/>
              </a:solidFill>
              <a:ln w="38100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Lucida Fax"/>
                </a:endParaRPr>
              </a:p>
            </p:txBody>
          </p:sp>
          <p:sp>
            <p:nvSpPr>
              <p:cNvPr id="97" name="Line 112">
                <a:extLst>
                  <a:ext uri="{FF2B5EF4-FFF2-40B4-BE49-F238E27FC236}">
                    <a16:creationId xmlns:a16="http://schemas.microsoft.com/office/drawing/2014/main" id="{0C28A014-26C5-4893-A48E-5319C19C63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3" y="3113"/>
                <a:ext cx="299" cy="26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Lucida Fax"/>
                </a:endParaRPr>
              </a:p>
            </p:txBody>
          </p:sp>
          <p:sp>
            <p:nvSpPr>
              <p:cNvPr id="98" name="Oval 113">
                <a:extLst>
                  <a:ext uri="{FF2B5EF4-FFF2-40B4-BE49-F238E27FC236}">
                    <a16:creationId xmlns:a16="http://schemas.microsoft.com/office/drawing/2014/main" id="{2852160B-6F9E-40E6-9536-E6794A9BA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4" y="3381"/>
                <a:ext cx="245" cy="245"/>
              </a:xfrm>
              <a:prstGeom prst="ellipse">
                <a:avLst/>
              </a:prstGeom>
              <a:solidFill>
                <a:srgbClr val="FFFFFF"/>
              </a:solidFill>
              <a:ln w="38100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Lucida Fax"/>
                </a:endParaRPr>
              </a:p>
            </p:txBody>
          </p:sp>
          <p:sp>
            <p:nvSpPr>
              <p:cNvPr id="99" name="Rectangle 114">
                <a:extLst>
                  <a:ext uri="{FF2B5EF4-FFF2-40B4-BE49-F238E27FC236}">
                    <a16:creationId xmlns:a16="http://schemas.microsoft.com/office/drawing/2014/main" id="{54016606-C333-4F06-A4E0-A25961E731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4" y="3517"/>
                <a:ext cx="226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kern="0" dirty="0">
                    <a:solidFill>
                      <a:sysClr val="windowText" lastClr="000000"/>
                    </a:solidFill>
                    <a:latin typeface="Lucida Fax"/>
                  </a:rPr>
                  <a:t>H</a:t>
                </a:r>
              </a:p>
            </p:txBody>
          </p:sp>
          <p:sp>
            <p:nvSpPr>
              <p:cNvPr id="100" name="Rectangle 115">
                <a:extLst>
                  <a:ext uri="{FF2B5EF4-FFF2-40B4-BE49-F238E27FC236}">
                    <a16:creationId xmlns:a16="http://schemas.microsoft.com/office/drawing/2014/main" id="{AF014353-5545-4575-8698-B1080AE34D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1" y="3517"/>
                <a:ext cx="207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kern="0" dirty="0">
                    <a:solidFill>
                      <a:sysClr val="windowText" lastClr="000000"/>
                    </a:solidFill>
                    <a:latin typeface="Lucida Fax"/>
                  </a:rPr>
                  <a:t>J</a:t>
                </a:r>
              </a:p>
            </p:txBody>
          </p:sp>
        </p:grpSp>
      </p:grpSp>
      <p:sp>
        <p:nvSpPr>
          <p:cNvPr id="118" name="Rectangle 116">
            <a:extLst>
              <a:ext uri="{FF2B5EF4-FFF2-40B4-BE49-F238E27FC236}">
                <a16:creationId xmlns:a16="http://schemas.microsoft.com/office/drawing/2014/main" id="{C4990271-67BA-4B48-A593-FA85FEF0D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5960" y="1528192"/>
            <a:ext cx="508000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 dirty="0">
                <a:solidFill>
                  <a:sysClr val="windowText" lastClr="000000"/>
                </a:solidFill>
                <a:latin typeface="Lucida Fax"/>
              </a:rPr>
              <a:t>1</a:t>
            </a:r>
          </a:p>
        </p:txBody>
      </p:sp>
      <p:sp>
        <p:nvSpPr>
          <p:cNvPr id="119" name="Rectangle 117">
            <a:extLst>
              <a:ext uri="{FF2B5EF4-FFF2-40B4-BE49-F238E27FC236}">
                <a16:creationId xmlns:a16="http://schemas.microsoft.com/office/drawing/2014/main" id="{143D29D1-1680-4ED1-8C68-1824D791D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622" y="1512317"/>
            <a:ext cx="56673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 dirty="0">
                <a:solidFill>
                  <a:sysClr val="windowText" lastClr="000000"/>
                </a:solidFill>
                <a:latin typeface="Lucida Fax"/>
              </a:rPr>
              <a:t>1</a:t>
            </a:r>
          </a:p>
        </p:txBody>
      </p:sp>
      <p:sp>
        <p:nvSpPr>
          <p:cNvPr id="120" name="Rectangle 118">
            <a:extLst>
              <a:ext uri="{FF2B5EF4-FFF2-40B4-BE49-F238E27FC236}">
                <a16:creationId xmlns:a16="http://schemas.microsoft.com/office/drawing/2014/main" id="{18F95191-374F-41AD-B728-8206ED7E0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4885" y="1590106"/>
            <a:ext cx="411162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 dirty="0">
                <a:solidFill>
                  <a:sysClr val="windowText" lastClr="000000"/>
                </a:solidFill>
                <a:latin typeface="Lucida Fax"/>
              </a:rPr>
              <a:t>0</a:t>
            </a:r>
          </a:p>
        </p:txBody>
      </p:sp>
      <p:sp>
        <p:nvSpPr>
          <p:cNvPr id="121" name="Rectangle 119">
            <a:extLst>
              <a:ext uri="{FF2B5EF4-FFF2-40B4-BE49-F238E27FC236}">
                <a16:creationId xmlns:a16="http://schemas.microsoft.com/office/drawing/2014/main" id="{92C4454D-B15F-4CDA-A529-3338C22B1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9060" y="1590106"/>
            <a:ext cx="411162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 dirty="0">
                <a:solidFill>
                  <a:sysClr val="windowText" lastClr="000000"/>
                </a:solidFill>
                <a:latin typeface="Lucida Fax"/>
              </a:rPr>
              <a:t>0</a:t>
            </a:r>
          </a:p>
        </p:txBody>
      </p:sp>
      <p:sp>
        <p:nvSpPr>
          <p:cNvPr id="122" name="Rectangle 120">
            <a:extLst>
              <a:ext uri="{FF2B5EF4-FFF2-40B4-BE49-F238E27FC236}">
                <a16:creationId xmlns:a16="http://schemas.microsoft.com/office/drawing/2014/main" id="{4572D729-A492-4238-9786-A04281D17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0836" y="1512317"/>
            <a:ext cx="503237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 dirty="0">
                <a:solidFill>
                  <a:sysClr val="windowText" lastClr="000000"/>
                </a:solidFill>
                <a:latin typeface="Lucida Fax"/>
              </a:rPr>
              <a:t>1</a:t>
            </a:r>
          </a:p>
        </p:txBody>
      </p:sp>
      <p:sp>
        <p:nvSpPr>
          <p:cNvPr id="123" name="Rectangle 121">
            <a:extLst>
              <a:ext uri="{FF2B5EF4-FFF2-40B4-BE49-F238E27FC236}">
                <a16:creationId xmlns:a16="http://schemas.microsoft.com/office/drawing/2014/main" id="{2363F3DB-F7AB-4B80-BB80-BE21A300F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8673" y="1501206"/>
            <a:ext cx="682625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zh-CN" sz="2400" dirty="0">
                <a:latin typeface="+mn-lt"/>
              </a:rPr>
              <a:t>1</a:t>
            </a:r>
          </a:p>
        </p:txBody>
      </p:sp>
      <p:sp>
        <p:nvSpPr>
          <p:cNvPr id="124" name="Rectangle 122">
            <a:extLst>
              <a:ext uri="{FF2B5EF4-FFF2-40B4-BE49-F238E27FC236}">
                <a16:creationId xmlns:a16="http://schemas.microsoft.com/office/drawing/2014/main" id="{1CF32E20-387B-4ECA-B81E-ADC2BE398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9547" y="1528192"/>
            <a:ext cx="6365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 dirty="0">
                <a:solidFill>
                  <a:sysClr val="windowText" lastClr="000000"/>
                </a:solidFill>
                <a:latin typeface="Lucida Fax"/>
              </a:rPr>
              <a:t>1</a:t>
            </a:r>
          </a:p>
        </p:txBody>
      </p:sp>
      <p:sp>
        <p:nvSpPr>
          <p:cNvPr id="125" name="Rectangle 123">
            <a:extLst>
              <a:ext uri="{FF2B5EF4-FFF2-40B4-BE49-F238E27FC236}">
                <a16:creationId xmlns:a16="http://schemas.microsoft.com/office/drawing/2014/main" id="{9FD21D28-C661-4827-9C0B-9D1863402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797" y="1590106"/>
            <a:ext cx="444500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 dirty="0">
                <a:solidFill>
                  <a:sysClr val="windowText" lastClr="000000"/>
                </a:solidFill>
                <a:latin typeface="Lucida Fax"/>
              </a:rPr>
              <a:t>0</a:t>
            </a:r>
          </a:p>
        </p:txBody>
      </p:sp>
      <p:sp>
        <p:nvSpPr>
          <p:cNvPr id="126" name="Rectangle 124">
            <a:extLst>
              <a:ext uri="{FF2B5EF4-FFF2-40B4-BE49-F238E27FC236}">
                <a16:creationId xmlns:a16="http://schemas.microsoft.com/office/drawing/2014/main" id="{5516E663-362D-406C-985B-092E9033F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1273" y="1501206"/>
            <a:ext cx="504825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 dirty="0">
                <a:solidFill>
                  <a:sysClr val="windowText" lastClr="000000"/>
                </a:solidFill>
                <a:latin typeface="Lucida Fax"/>
              </a:rPr>
              <a:t>1</a:t>
            </a:r>
          </a:p>
        </p:txBody>
      </p:sp>
      <p:sp>
        <p:nvSpPr>
          <p:cNvPr id="127" name="Rectangle 125">
            <a:extLst>
              <a:ext uri="{FF2B5EF4-FFF2-40B4-BE49-F238E27FC236}">
                <a16:creationId xmlns:a16="http://schemas.microsoft.com/office/drawing/2014/main" id="{1C7C1955-050A-48E8-A480-5DEE5F050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2761" y="1498031"/>
            <a:ext cx="644525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 dirty="0">
                <a:solidFill>
                  <a:sysClr val="windowText" lastClr="000000"/>
                </a:solidFill>
                <a:latin typeface="Lucida Fax"/>
              </a:rPr>
              <a:t>1</a:t>
            </a:r>
          </a:p>
        </p:txBody>
      </p:sp>
      <p:sp>
        <p:nvSpPr>
          <p:cNvPr id="128" name="AutoShape 126">
            <a:extLst>
              <a:ext uri="{FF2B5EF4-FFF2-40B4-BE49-F238E27FC236}">
                <a16:creationId xmlns:a16="http://schemas.microsoft.com/office/drawing/2014/main" id="{8ABFF2A4-C8A1-49F8-91D8-3EC2A9C57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3023" y="4152330"/>
            <a:ext cx="1008063" cy="431800"/>
          </a:xfrm>
          <a:prstGeom prst="rightArrow">
            <a:avLst>
              <a:gd name="adj1" fmla="val 50000"/>
              <a:gd name="adj2" fmla="val 58364"/>
            </a:avLst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Lucida Fax"/>
            </a:endParaRPr>
          </a:p>
        </p:txBody>
      </p:sp>
      <p:sp>
        <p:nvSpPr>
          <p:cNvPr id="129" name="AutoShape 127">
            <a:extLst>
              <a:ext uri="{FF2B5EF4-FFF2-40B4-BE49-F238E27FC236}">
                <a16:creationId xmlns:a16="http://schemas.microsoft.com/office/drawing/2014/main" id="{20E3EBBF-6E2D-4CAE-974F-9591F4B1D668}"/>
              </a:ext>
            </a:extLst>
          </p:cNvPr>
          <p:cNvSpPr>
            <a:spLocks noChangeArrowheads="1"/>
          </p:cNvSpPr>
          <p:nvPr/>
        </p:nvSpPr>
        <p:spPr bwMode="auto">
          <a:xfrm rot="8269800">
            <a:off x="4534098" y="3215705"/>
            <a:ext cx="1439863" cy="431800"/>
          </a:xfrm>
          <a:prstGeom prst="rightArrow">
            <a:avLst>
              <a:gd name="adj1" fmla="val 50000"/>
              <a:gd name="adj2" fmla="val 83364"/>
            </a:avLst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Lucida Fax"/>
            </a:endParaRPr>
          </a:p>
        </p:txBody>
      </p:sp>
      <p:grpSp>
        <p:nvGrpSpPr>
          <p:cNvPr id="130" name="Group 128">
            <a:extLst>
              <a:ext uri="{FF2B5EF4-FFF2-40B4-BE49-F238E27FC236}">
                <a16:creationId xmlns:a16="http://schemas.microsoft.com/office/drawing/2014/main" id="{F53FEA8F-9E20-46AD-BA06-9E745A67661C}"/>
              </a:ext>
            </a:extLst>
          </p:cNvPr>
          <p:cNvGrpSpPr>
            <a:grpSpLocks/>
          </p:cNvGrpSpPr>
          <p:nvPr/>
        </p:nvGrpSpPr>
        <p:grpSpPr bwMode="auto">
          <a:xfrm>
            <a:off x="7701160" y="2780730"/>
            <a:ext cx="2017712" cy="576262"/>
            <a:chOff x="3334" y="2069"/>
            <a:chExt cx="1271" cy="363"/>
          </a:xfrm>
        </p:grpSpPr>
        <p:sp>
          <p:nvSpPr>
            <p:cNvPr id="131" name="Rectangle 129">
              <a:extLst>
                <a:ext uri="{FF2B5EF4-FFF2-40B4-BE49-F238E27FC236}">
                  <a16:creationId xmlns:a16="http://schemas.microsoft.com/office/drawing/2014/main" id="{545EC060-B175-4C17-80ED-2B0F9548B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2069"/>
              <a:ext cx="318" cy="363"/>
            </a:xfrm>
            <a:prstGeom prst="rect">
              <a:avLst/>
            </a:prstGeom>
            <a:noFill/>
            <a:ln w="25400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Lucida Fax"/>
              </a:endParaRPr>
            </a:p>
          </p:txBody>
        </p:sp>
        <p:sp>
          <p:nvSpPr>
            <p:cNvPr id="132" name="Rectangle 130">
              <a:extLst>
                <a:ext uri="{FF2B5EF4-FFF2-40B4-BE49-F238E27FC236}">
                  <a16:creationId xmlns:a16="http://schemas.microsoft.com/office/drawing/2014/main" id="{CC65ABC3-DB1D-4A48-AB9A-1A12A709B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" y="2069"/>
              <a:ext cx="318" cy="363"/>
            </a:xfrm>
            <a:prstGeom prst="rect">
              <a:avLst/>
            </a:prstGeom>
            <a:noFill/>
            <a:ln w="25400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Lucida Fax"/>
              </a:endParaRPr>
            </a:p>
          </p:txBody>
        </p:sp>
        <p:sp>
          <p:nvSpPr>
            <p:cNvPr id="133" name="Rectangle 131">
              <a:extLst>
                <a:ext uri="{FF2B5EF4-FFF2-40B4-BE49-F238E27FC236}">
                  <a16:creationId xmlns:a16="http://schemas.microsoft.com/office/drawing/2014/main" id="{865C5A86-204D-4A79-A2A3-1AA71A610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2069"/>
              <a:ext cx="318" cy="363"/>
            </a:xfrm>
            <a:prstGeom prst="rect">
              <a:avLst/>
            </a:prstGeom>
            <a:noFill/>
            <a:ln w="25400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Lucida Fax"/>
              </a:endParaRPr>
            </a:p>
          </p:txBody>
        </p:sp>
        <p:sp>
          <p:nvSpPr>
            <p:cNvPr id="134" name="Rectangle 132">
              <a:extLst>
                <a:ext uri="{FF2B5EF4-FFF2-40B4-BE49-F238E27FC236}">
                  <a16:creationId xmlns:a16="http://schemas.microsoft.com/office/drawing/2014/main" id="{7D4AF89F-718F-4C99-B916-C0D9F32B8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7" y="2069"/>
              <a:ext cx="318" cy="363"/>
            </a:xfrm>
            <a:prstGeom prst="rect">
              <a:avLst/>
            </a:prstGeom>
            <a:noFill/>
            <a:ln w="25400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Lucida Fax"/>
              </a:endParaRPr>
            </a:p>
          </p:txBody>
        </p:sp>
      </p:grpSp>
      <p:sp>
        <p:nvSpPr>
          <p:cNvPr id="135" name="Text Box 133">
            <a:extLst>
              <a:ext uri="{FF2B5EF4-FFF2-40B4-BE49-F238E27FC236}">
                <a16:creationId xmlns:a16="http://schemas.microsoft.com/office/drawing/2014/main" id="{50931E92-11A5-4D7B-AD99-BB0BCFD1B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8423" y="2928367"/>
            <a:ext cx="15843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3600" b="1">
                <a:solidFill>
                  <a:schemeClr val="accent2"/>
                </a:solidFill>
                <a:latin typeface="Times New Roman" pitchFamily="18" charset="0"/>
                <a:ea typeface="华文新魏" pitchFamily="2" charset="-122"/>
              </a:defRPr>
            </a:lvl1pPr>
            <a:lvl2pPr marL="742950" indent="-285750">
              <a:defRPr sz="3600" b="1">
                <a:solidFill>
                  <a:schemeClr val="accent2"/>
                </a:solidFill>
                <a:latin typeface="Times New Roman" pitchFamily="18" charset="0"/>
                <a:ea typeface="华文新魏" pitchFamily="2" charset="-122"/>
              </a:defRPr>
            </a:lvl2pPr>
            <a:lvl3pPr marL="1143000" indent="-228600">
              <a:defRPr sz="3600" b="1">
                <a:solidFill>
                  <a:schemeClr val="accent2"/>
                </a:solidFill>
                <a:latin typeface="Times New Roman" pitchFamily="18" charset="0"/>
                <a:ea typeface="华文新魏" pitchFamily="2" charset="-122"/>
              </a:defRPr>
            </a:lvl3pPr>
            <a:lvl4pPr marL="1600200" indent="-228600">
              <a:defRPr sz="3600" b="1">
                <a:solidFill>
                  <a:schemeClr val="accent2"/>
                </a:solidFill>
                <a:latin typeface="Times New Roman" pitchFamily="18" charset="0"/>
                <a:ea typeface="华文新魏" pitchFamily="2" charset="-122"/>
              </a:defRPr>
            </a:lvl4pPr>
            <a:lvl5pPr marL="2057400" indent="-228600">
              <a:defRPr sz="3600" b="1">
                <a:solidFill>
                  <a:schemeClr val="accent2"/>
                </a:solidFill>
                <a:latin typeface="Times New Roman" pitchFamily="18" charset="0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Times New Roman" pitchFamily="18" charset="0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Times New Roman" pitchFamily="18" charset="0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Times New Roman" pitchFamily="18" charset="0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Times New Roman" pitchFamily="18" charset="0"/>
                <a:ea typeface="华文新魏" pitchFamily="2" charset="-122"/>
              </a:defRPr>
            </a:lvl9pPr>
          </a:lstStyle>
          <a:p>
            <a:pPr eaLnBrk="1" fontAlgn="auto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99CC00"/>
              </a:buClr>
              <a:buSzPct val="60000"/>
              <a:defRPr/>
            </a:pPr>
            <a:r>
              <a:rPr lang="en-US" altLang="zh-CN" sz="3200" kern="0">
                <a:solidFill>
                  <a:srgbClr val="000000"/>
                </a:solidFill>
                <a:latin typeface="Lucida Fax"/>
                <a:ea typeface="宋体" pitchFamily="2" charset="-122"/>
              </a:rPr>
              <a:t>queue</a:t>
            </a:r>
          </a:p>
        </p:txBody>
      </p:sp>
      <p:sp>
        <p:nvSpPr>
          <p:cNvPr id="136" name="Text Box 134">
            <a:extLst>
              <a:ext uri="{FF2B5EF4-FFF2-40B4-BE49-F238E27FC236}">
                <a16:creationId xmlns:a16="http://schemas.microsoft.com/office/drawing/2014/main" id="{14BC643F-1A6E-42D1-A2B8-34458932F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2747" y="2928367"/>
            <a:ext cx="43180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sz="2800" b="1">
                <a:latin typeface="Lucida Fax" pitchFamily="18" charset="0"/>
              </a:rPr>
              <a:t>C</a:t>
            </a:r>
          </a:p>
        </p:txBody>
      </p:sp>
      <p:sp>
        <p:nvSpPr>
          <p:cNvPr id="137" name="Text Box 135">
            <a:extLst>
              <a:ext uri="{FF2B5EF4-FFF2-40B4-BE49-F238E27FC236}">
                <a16:creationId xmlns:a16="http://schemas.microsoft.com/office/drawing/2014/main" id="{13FE85BA-0823-411D-B2A4-80F3E4BAD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7572" y="2928367"/>
            <a:ext cx="43180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sz="2800" b="1">
                <a:latin typeface="Lucida Fax" pitchFamily="18" charset="0"/>
              </a:rPr>
              <a:t>D</a:t>
            </a:r>
          </a:p>
        </p:txBody>
      </p:sp>
      <p:sp>
        <p:nvSpPr>
          <p:cNvPr id="138" name="Text Box 136">
            <a:extLst>
              <a:ext uri="{FF2B5EF4-FFF2-40B4-BE49-F238E27FC236}">
                <a16:creationId xmlns:a16="http://schemas.microsoft.com/office/drawing/2014/main" id="{280F3014-A84E-4DC0-8B08-64D60F0D7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0810" y="2928367"/>
            <a:ext cx="43180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sz="2800" b="1">
                <a:latin typeface="Lucida Fax" pitchFamily="18" charset="0"/>
              </a:rPr>
              <a:t>E</a:t>
            </a:r>
          </a:p>
        </p:txBody>
      </p:sp>
      <p:sp>
        <p:nvSpPr>
          <p:cNvPr id="139" name="Oval 137">
            <a:extLst>
              <a:ext uri="{FF2B5EF4-FFF2-40B4-BE49-F238E27FC236}">
                <a16:creationId xmlns:a16="http://schemas.microsoft.com/office/drawing/2014/main" id="{A2E45592-9CA9-45EB-BA17-B531D1BC7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6748" y="2352106"/>
            <a:ext cx="315913" cy="388937"/>
          </a:xfrm>
          <a:prstGeom prst="ellipse">
            <a:avLst/>
          </a:prstGeom>
          <a:solidFill>
            <a:srgbClr val="FFFFFF">
              <a:alpha val="0"/>
            </a:srgbClr>
          </a:solidFill>
          <a:ln w="25400" algn="ctr">
            <a:solidFill>
              <a:srgbClr val="99CC00"/>
            </a:solidFill>
            <a:round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Lucida Fax"/>
            </a:endParaRPr>
          </a:p>
        </p:txBody>
      </p:sp>
      <p:sp>
        <p:nvSpPr>
          <p:cNvPr id="140" name="Oval 138">
            <a:extLst>
              <a:ext uri="{FF2B5EF4-FFF2-40B4-BE49-F238E27FC236}">
                <a16:creationId xmlns:a16="http://schemas.microsoft.com/office/drawing/2014/main" id="{E859FF9F-A534-4486-B758-A7A87A250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2160" y="2352106"/>
            <a:ext cx="315912" cy="388937"/>
          </a:xfrm>
          <a:prstGeom prst="ellipse">
            <a:avLst/>
          </a:prstGeom>
          <a:solidFill>
            <a:srgbClr val="FFFFFF">
              <a:alpha val="0"/>
            </a:srgbClr>
          </a:solidFill>
          <a:ln w="25400" algn="ctr">
            <a:solidFill>
              <a:srgbClr val="99CC00"/>
            </a:solidFill>
            <a:round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Lucida Fax"/>
            </a:endParaRPr>
          </a:p>
        </p:txBody>
      </p:sp>
      <p:sp>
        <p:nvSpPr>
          <p:cNvPr id="141" name="Oval 139">
            <a:extLst>
              <a:ext uri="{FF2B5EF4-FFF2-40B4-BE49-F238E27FC236}">
                <a16:creationId xmlns:a16="http://schemas.microsoft.com/office/drawing/2014/main" id="{21049524-0EF0-49F9-8729-09B397087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8785" y="2352105"/>
            <a:ext cx="360362" cy="360362"/>
          </a:xfrm>
          <a:prstGeom prst="ellipse">
            <a:avLst/>
          </a:prstGeom>
          <a:solidFill>
            <a:srgbClr val="FFFFFF">
              <a:alpha val="0"/>
            </a:srgbClr>
          </a:solidFill>
          <a:ln w="25400" algn="ctr">
            <a:solidFill>
              <a:srgbClr val="99CC00"/>
            </a:solidFill>
            <a:round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Lucida Fax"/>
            </a:endParaRPr>
          </a:p>
        </p:txBody>
      </p:sp>
    </p:spTree>
    <p:extLst>
      <p:ext uri="{BB962C8B-B14F-4D97-AF65-F5344CB8AC3E}">
        <p14:creationId xmlns:p14="http://schemas.microsoft.com/office/powerpoint/2010/main" val="418354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500"/>
                            </p:stCondLst>
                            <p:childTnLst>
                              <p:par>
                                <p:cTn id="1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000"/>
                            </p:stCondLst>
                            <p:childTnLst>
                              <p:par>
                                <p:cTn id="12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500"/>
                            </p:stCondLst>
                            <p:childTnLst>
                              <p:par>
                                <p:cTn id="1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3000"/>
                            </p:stCondLst>
                            <p:childTnLst>
                              <p:par>
                                <p:cTn id="13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500"/>
                            </p:stCondLst>
                            <p:childTnLst>
                              <p:par>
                                <p:cTn id="142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4000"/>
                            </p:stCondLst>
                            <p:childTnLst>
                              <p:par>
                                <p:cTn id="1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4500"/>
                            </p:stCondLst>
                            <p:childTnLst>
                              <p:par>
                                <p:cTn id="15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0"/>
                            </p:stCondLst>
                            <p:childTnLst>
                              <p:par>
                                <p:cTn id="15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500"/>
                            </p:stCondLst>
                            <p:childTnLst>
                              <p:par>
                                <p:cTn id="16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6000"/>
                            </p:stCondLst>
                            <p:childTnLst>
                              <p:par>
                                <p:cTn id="16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6500"/>
                            </p:stCondLst>
                            <p:childTnLst>
                              <p:par>
                                <p:cTn id="17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7000"/>
                            </p:stCondLst>
                            <p:childTnLst>
                              <p:par>
                                <p:cTn id="18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7500"/>
                            </p:stCondLst>
                            <p:childTnLst>
                              <p:par>
                                <p:cTn id="1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8000"/>
                            </p:stCondLst>
                            <p:childTnLst>
                              <p:par>
                                <p:cTn id="18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128" grpId="0" animBg="1"/>
      <p:bldP spid="129" grpId="0" animBg="1"/>
      <p:bldP spid="136" grpId="0"/>
      <p:bldP spid="136" grpId="1"/>
      <p:bldP spid="137" grpId="0"/>
      <p:bldP spid="137" grpId="1"/>
      <p:bldP spid="138" grpId="0"/>
      <p:bldP spid="138" grpId="1"/>
      <p:bldP spid="139" grpId="0" animBg="1"/>
      <p:bldP spid="140" grpId="0" animBg="1"/>
      <p:bldP spid="14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103BF-289F-4055-967C-32432C027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 3: Sample Code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3CB841-5EC9-4A37-BEE8-AEE0ED7BD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7527" y="980728"/>
            <a:ext cx="9749689" cy="57201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16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</a:rPr>
              <a:t>template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&lt;</a:t>
            </a:r>
            <a:r>
              <a:rPr lang="en-US" altLang="zh-CN" sz="16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T&gt;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Tree&lt;T&gt;::Tree(</a:t>
            </a:r>
            <a:r>
              <a:rPr lang="en-US" altLang="zh-CN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DualTagWidthTreeNode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&lt;T&gt;* </a:t>
            </a:r>
            <a:r>
              <a:rPr lang="en-US" altLang="zh-CN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nodeArray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, </a:t>
            </a:r>
            <a:r>
              <a:rPr lang="en-US" altLang="zh-CN" sz="16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count)  {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   queue&lt;</a:t>
            </a:r>
            <a:r>
              <a:rPr lang="en-US" altLang="zh-CN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TreeNode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&lt;T&gt;*&gt; </a:t>
            </a:r>
            <a:r>
              <a:rPr lang="en-US" altLang="zh-CN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aQueue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;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   </a:t>
            </a:r>
            <a:r>
              <a:rPr lang="en-US" altLang="zh-CN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TreeNode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&lt;T&gt;* pointer=</a:t>
            </a:r>
            <a:r>
              <a:rPr lang="en-US" altLang="zh-CN" sz="16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TreeNode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&lt;T&gt;; </a:t>
            </a:r>
            <a:r>
              <a:rPr lang="en-US" altLang="zh-CN" sz="16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//</a:t>
            </a:r>
            <a:r>
              <a:rPr lang="zh-CN" alt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 </a:t>
            </a:r>
            <a:r>
              <a:rPr lang="en-US" altLang="zh-CN" sz="16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Root node</a:t>
            </a:r>
            <a:endParaRPr lang="en-US" altLang="zh-CN" sz="1600" b="1" dirty="0">
              <a:solidFill>
                <a:srgbClr val="000000"/>
              </a:solidFill>
              <a:highlight>
                <a:srgbClr val="FFFFFF"/>
              </a:highlight>
              <a:latin typeface="Ludica fax"/>
            </a:endParaRP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   root=pointer;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</a:rPr>
              <a:t>    for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(</a:t>
            </a:r>
            <a:r>
              <a:rPr lang="en-US" altLang="zh-CN" sz="16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i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=0;i&lt;count-1;i++) {			</a:t>
            </a:r>
            <a:r>
              <a:rPr lang="en-US" altLang="zh-CN" sz="16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// Process every node</a:t>
            </a:r>
            <a:endParaRPr lang="en-US" altLang="zh-CN" sz="1600" b="1" dirty="0">
              <a:solidFill>
                <a:srgbClr val="000000"/>
              </a:solidFill>
              <a:highlight>
                <a:srgbClr val="FFFFFF"/>
              </a:highlight>
              <a:latin typeface="Ludica fax"/>
            </a:endParaRP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       pointer-&gt;</a:t>
            </a:r>
            <a:r>
              <a:rPr lang="en-US" altLang="zh-CN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setValue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(</a:t>
            </a:r>
            <a:r>
              <a:rPr lang="en-US" altLang="zh-CN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nodeArray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[</a:t>
            </a:r>
            <a:r>
              <a:rPr lang="en-US" altLang="zh-CN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i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].info);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</a:rPr>
              <a:t>        if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(</a:t>
            </a:r>
            <a:r>
              <a:rPr lang="en-US" altLang="zh-CN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nodeArray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[</a:t>
            </a:r>
            <a:r>
              <a:rPr lang="en-US" altLang="zh-CN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i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].</a:t>
            </a:r>
            <a:r>
              <a:rPr lang="en-US" altLang="zh-CN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ltag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==0) </a:t>
            </a:r>
            <a:r>
              <a:rPr lang="en-US" altLang="zh-CN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aQueue.push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(pointer);   </a:t>
            </a:r>
            <a:r>
              <a:rPr lang="en-US" altLang="zh-CN" sz="16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//</a:t>
            </a:r>
            <a:r>
              <a:rPr lang="zh-CN" alt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 </a:t>
            </a:r>
            <a:r>
              <a:rPr lang="en-US" altLang="zh-CN" sz="16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enqueue if </a:t>
            </a:r>
            <a:r>
              <a:rPr lang="en-US" altLang="zh-CN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llink</a:t>
            </a:r>
            <a:r>
              <a:rPr lang="en-US" altLang="zh-CN" sz="16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 is not empty</a:t>
            </a:r>
            <a:endParaRPr lang="zh-CN" altLang="en-US" sz="1600" b="1" dirty="0">
              <a:solidFill>
                <a:srgbClr val="000000"/>
              </a:solidFill>
              <a:highlight>
                <a:srgbClr val="FFFFFF"/>
              </a:highlight>
              <a:latin typeface="Ludica fax"/>
            </a:endParaRP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</a:rPr>
              <a:t>        else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pointer-&gt;</a:t>
            </a:r>
            <a:r>
              <a:rPr lang="en-US" altLang="zh-CN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setChild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(NULL);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       </a:t>
            </a:r>
            <a:r>
              <a:rPr lang="en-US" altLang="zh-CN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TreeNode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&lt;T&gt;* </a:t>
            </a:r>
            <a:r>
              <a:rPr lang="en-US" altLang="zh-CN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temppointer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=</a:t>
            </a:r>
            <a:r>
              <a:rPr lang="en-US" altLang="zh-CN" sz="16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TreeNode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&lt;T&gt;;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</a:rPr>
              <a:t>         if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(</a:t>
            </a:r>
            <a:r>
              <a:rPr lang="en-US" altLang="zh-CN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nodeArray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[</a:t>
            </a:r>
            <a:r>
              <a:rPr lang="en-US" altLang="zh-CN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i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].</a:t>
            </a:r>
            <a:r>
              <a:rPr lang="en-US" altLang="zh-CN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rtag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== 0)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            pointer-&gt;</a:t>
            </a:r>
            <a:r>
              <a:rPr lang="en-US" altLang="zh-CN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setSibling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(</a:t>
            </a:r>
            <a:r>
              <a:rPr lang="en-US" altLang="zh-CN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temppointer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);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</a:rPr>
              <a:t>        else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{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           pointer-&gt;</a:t>
            </a:r>
            <a:r>
              <a:rPr lang="en-US" altLang="zh-CN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setSibling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(NULL);     </a:t>
            </a:r>
            <a:r>
              <a:rPr lang="en-US" altLang="zh-CN" sz="16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// the</a:t>
            </a:r>
            <a:r>
              <a:rPr lang="zh-CN" alt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 </a:t>
            </a:r>
            <a:r>
              <a:rPr lang="en-US" altLang="zh-CN" sz="16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last</a:t>
            </a:r>
            <a:r>
              <a:rPr lang="zh-CN" alt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 </a:t>
            </a:r>
            <a:r>
              <a:rPr lang="en-US" altLang="zh-CN" sz="16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sibling</a:t>
            </a:r>
            <a:endParaRPr lang="zh-CN" altLang="en-US" sz="1600" b="1" dirty="0">
              <a:solidFill>
                <a:srgbClr val="000000"/>
              </a:solidFill>
              <a:highlight>
                <a:srgbClr val="FFFFFF"/>
              </a:highlight>
              <a:latin typeface="Ludica fax"/>
            </a:endParaRP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           pointer=</a:t>
            </a:r>
            <a:r>
              <a:rPr lang="en-US" altLang="zh-CN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aQueue.front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();         </a:t>
            </a:r>
            <a:r>
              <a:rPr lang="en-US" altLang="zh-CN" sz="16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// dequeue</a:t>
            </a:r>
            <a:endParaRPr lang="zh-CN" altLang="en-US" sz="1600" b="1" dirty="0">
              <a:solidFill>
                <a:srgbClr val="000000"/>
              </a:solidFill>
              <a:highlight>
                <a:srgbClr val="FFFFFF"/>
              </a:highlight>
              <a:latin typeface="Ludica fax"/>
            </a:endParaRP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           </a:t>
            </a:r>
            <a:r>
              <a:rPr lang="en-US" altLang="zh-CN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aQueue.pop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();                     </a:t>
            </a:r>
            <a:endParaRPr lang="zh-CN" altLang="en-US" sz="1600" b="1" dirty="0">
              <a:solidFill>
                <a:srgbClr val="000000"/>
              </a:solidFill>
              <a:highlight>
                <a:srgbClr val="FFFFFF"/>
              </a:highlight>
              <a:latin typeface="Ludica fax"/>
            </a:endParaRP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           pointer-&gt;</a:t>
            </a:r>
            <a:r>
              <a:rPr lang="en-US" altLang="zh-CN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setChild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(</a:t>
            </a:r>
            <a:r>
              <a:rPr lang="en-US" altLang="zh-CN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temppointer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);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       }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       pointer=</a:t>
            </a:r>
            <a:r>
              <a:rPr lang="en-US" altLang="zh-CN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temppointer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;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 }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 pointer-&gt;</a:t>
            </a:r>
            <a:r>
              <a:rPr lang="en-US" altLang="zh-CN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setValue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(</a:t>
            </a:r>
            <a:r>
              <a:rPr lang="en-US" altLang="zh-CN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nodeArray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[count-1].info); pointer-&gt;</a:t>
            </a:r>
            <a:r>
              <a:rPr lang="en-US" altLang="zh-CN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setChild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(NULL); pointer-&gt;</a:t>
            </a:r>
            <a:r>
              <a:rPr lang="en-US" altLang="zh-CN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setSibling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(NULL); </a:t>
            </a:r>
            <a:r>
              <a:rPr lang="en-US" altLang="zh-CN" sz="16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//</a:t>
            </a:r>
            <a:r>
              <a:rPr lang="zh-CN" alt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 </a:t>
            </a:r>
            <a:r>
              <a:rPr lang="en-US" altLang="zh-CN" sz="16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Last node</a:t>
            </a:r>
            <a:endParaRPr lang="en-US" altLang="zh-CN" sz="1600" b="1" dirty="0">
              <a:solidFill>
                <a:srgbClr val="000000"/>
              </a:solidFill>
              <a:highlight>
                <a:srgbClr val="FFFFFF"/>
              </a:highlight>
              <a:latin typeface="Ludica fax"/>
            </a:endParaRP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}</a:t>
            </a:r>
          </a:p>
          <a:p>
            <a:endParaRPr lang="zh-CN" altLang="en-US" sz="1600" b="1" dirty="0">
              <a:latin typeface="Ludica fax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9D0EC4-840E-4C7B-A8E6-464AF4F38A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74490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Method 4: </a:t>
            </a:r>
            <a:r>
              <a:rPr lang="en-US" altLang="zh-CN" dirty="0" err="1"/>
              <a:t>Postorder</a:t>
            </a:r>
            <a:r>
              <a:rPr lang="en-US" altLang="zh-CN" dirty="0"/>
              <a:t> Sequence with Degrees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Structure</a:t>
            </a:r>
            <a:r>
              <a:rPr kumimoji="1" lang="en-US" altLang="zh-CN" dirty="0"/>
              <a:t>: store nodes in </a:t>
            </a:r>
            <a:r>
              <a:rPr kumimoji="1" lang="en-US" altLang="zh-CN" dirty="0" err="1"/>
              <a:t>postorder</a:t>
            </a:r>
            <a:r>
              <a:rPr kumimoji="1" lang="en-US" altLang="zh-CN" dirty="0"/>
              <a:t>, each node has </a:t>
            </a:r>
            <a:r>
              <a:rPr kumimoji="1" lang="en-US" altLang="zh-CN" dirty="0">
                <a:solidFill>
                  <a:srgbClr val="0070C0"/>
                </a:solidFill>
              </a:rPr>
              <a:t>2</a:t>
            </a:r>
            <a:r>
              <a:rPr kumimoji="1" lang="en-US" altLang="zh-CN" dirty="0"/>
              <a:t> fields</a:t>
            </a:r>
          </a:p>
          <a:p>
            <a:endParaRPr lang="en-US" altLang="zh-CN" dirty="0"/>
          </a:p>
          <a:p>
            <a:endParaRPr kumimoji="1" lang="en-US" altLang="zh-CN" dirty="0"/>
          </a:p>
          <a:p>
            <a:endParaRPr lang="en-US" altLang="zh-CN" dirty="0"/>
          </a:p>
          <a:p>
            <a:r>
              <a:rPr lang="en-US" altLang="zh-CN" b="1" dirty="0">
                <a:solidFill>
                  <a:srgbClr val="0070C0"/>
                </a:solidFill>
              </a:rPr>
              <a:t>Usage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for a node, find all its children by </a:t>
            </a:r>
            <a:r>
              <a:rPr lang="en-US" altLang="zh-CN" dirty="0">
                <a:solidFill>
                  <a:srgbClr val="FF0000"/>
                </a:solidFill>
              </a:rPr>
              <a:t>degree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FF0000"/>
                </a:solidFill>
              </a:rPr>
              <a:t>node order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9078500"/>
              </p:ext>
            </p:extLst>
          </p:nvPr>
        </p:nvGraphicFramePr>
        <p:xfrm>
          <a:off x="4656138" y="2794000"/>
          <a:ext cx="2649537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1295280" imgH="314280" progId="Word.Picture.8">
                  <p:embed/>
                </p:oleObj>
              </mc:Choice>
              <mc:Fallback>
                <p:oleObj name="Picture" r:id="rId2" imgW="1295280" imgH="314280" progId="Word.Picture.8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138" y="2794000"/>
                        <a:ext cx="2649537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1389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Trees: Terminologies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We can labeled the siblings in a certain order to make the tree an </a:t>
            </a:r>
            <a:r>
              <a:rPr kumimoji="1" lang="en-US" altLang="zh-CN" dirty="0">
                <a:solidFill>
                  <a:srgbClr val="008000"/>
                </a:solidFill>
              </a:rPr>
              <a:t>ordered tree</a:t>
            </a:r>
          </a:p>
          <a:p>
            <a:r>
              <a:rPr lang="en-US" altLang="zh-CN" dirty="0"/>
              <a:t>An ordered tree of degree 2 is not necessary a binary tree</a:t>
            </a:r>
          </a:p>
          <a:p>
            <a:pPr lvl="1"/>
            <a:r>
              <a:rPr kumimoji="1" lang="en-US" altLang="zh-CN" dirty="0"/>
              <a:t>When we delete the first child of a node, the other child becomes the new first child</a:t>
            </a:r>
          </a:p>
          <a:p>
            <a:pPr lvl="1"/>
            <a:r>
              <a:rPr lang="en-US" altLang="zh-CN" dirty="0"/>
              <a:t>It is a binary tree only if the left child and right child are defined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26798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Method 4: Reconstruct Trees from Degrees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Use a stack to reconstruct the tree</a:t>
            </a:r>
          </a:p>
          <a:p>
            <a:r>
              <a:rPr lang="en-US" altLang="zh-CN" dirty="0"/>
              <a:t>Scan the </a:t>
            </a:r>
            <a:r>
              <a:rPr lang="en-US" altLang="zh-CN" dirty="0" err="1"/>
              <a:t>postorder</a:t>
            </a:r>
            <a:r>
              <a:rPr lang="en-US" altLang="zh-CN" dirty="0"/>
              <a:t> sequence</a:t>
            </a:r>
          </a:p>
          <a:p>
            <a:pPr lvl="1"/>
            <a:r>
              <a:rPr lang="en-US" altLang="zh-CN" dirty="0"/>
              <a:t>For </a:t>
            </a:r>
            <a:r>
              <a:rPr lang="en-US" altLang="zh-CN" dirty="0">
                <a:solidFill>
                  <a:srgbClr val="0070C0"/>
                </a:solidFill>
              </a:rPr>
              <a:t>degree = 0</a:t>
            </a:r>
          </a:p>
          <a:p>
            <a:pPr lvl="2"/>
            <a:r>
              <a:rPr kumimoji="1" lang="en-US" altLang="zh-CN" dirty="0"/>
              <a:t>Push a single-node tree in the stack</a:t>
            </a:r>
          </a:p>
          <a:p>
            <a:pPr lvl="1"/>
            <a:r>
              <a:rPr lang="en-US" altLang="zh-CN" dirty="0"/>
              <a:t>For </a:t>
            </a:r>
            <a:r>
              <a:rPr lang="en-US" altLang="zh-CN" dirty="0">
                <a:solidFill>
                  <a:srgbClr val="0070C0"/>
                </a:solidFill>
              </a:rPr>
              <a:t>degree = k &gt; 0</a:t>
            </a:r>
          </a:p>
          <a:p>
            <a:pPr lvl="2"/>
            <a:r>
              <a:rPr kumimoji="1" lang="en-US" altLang="zh-CN" dirty="0"/>
              <a:t>Pop k trees from stack</a:t>
            </a:r>
          </a:p>
          <a:p>
            <a:pPr lvl="2"/>
            <a:r>
              <a:rPr lang="en-US" altLang="zh-CN" dirty="0"/>
              <a:t>Make a tree rooted at the current node with k </a:t>
            </a:r>
            <a:r>
              <a:rPr lang="en-US" altLang="zh-CN" dirty="0" err="1"/>
              <a:t>subtrees</a:t>
            </a:r>
            <a:endParaRPr lang="en-US" altLang="zh-CN" dirty="0"/>
          </a:p>
          <a:p>
            <a:pPr lvl="2"/>
            <a:r>
              <a:rPr kumimoji="1" lang="en-US" altLang="zh-CN" dirty="0"/>
              <a:t>Push the new tree in the stack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04184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AF464-8C2D-45EA-8695-5A9C78CC3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 4: Example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0AEA54-03B2-4A5B-957B-C3044E29B7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37F0B7A5-C2E6-4E83-BDDB-9106CE7D546E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057400"/>
            <a:ext cx="9525000" cy="1079500"/>
            <a:chOff x="657" y="1298"/>
            <a:chExt cx="4445" cy="680"/>
          </a:xfrm>
        </p:grpSpPr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E898B61B-3080-4A4A-AA81-AE437AF0E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" y="1625"/>
              <a:ext cx="1155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>
                  <a:solidFill>
                    <a:sysClr val="windowText" lastClr="000000"/>
                  </a:solidFill>
                  <a:latin typeface="Lucida Fax"/>
                </a:rPr>
                <a:t>info</a:t>
              </a:r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469852E7-2D04-478A-9BDF-C7C6E6B5B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0" y="1597"/>
              <a:ext cx="385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>
                  <a:solidFill>
                    <a:sysClr val="windowText" lastClr="000000"/>
                  </a:solidFill>
                  <a:latin typeface="Lucida Fax"/>
                </a:rPr>
                <a:t>C</a:t>
              </a: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7D3B0EBE-F225-4361-93EA-D157F70F2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0" y="1596"/>
              <a:ext cx="417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>
                  <a:solidFill>
                    <a:sysClr val="windowText" lastClr="000000"/>
                  </a:solidFill>
                  <a:latin typeface="Lucida Fax"/>
                </a:rPr>
                <a:t>X</a:t>
              </a: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46A74BA3-5932-4520-A106-CDD483F15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2" y="1606"/>
              <a:ext cx="385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>
                  <a:solidFill>
                    <a:sysClr val="windowText" lastClr="000000"/>
                  </a:solidFill>
                  <a:latin typeface="Lucida Fax"/>
                </a:rPr>
                <a:t>F</a:t>
              </a: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5F9DDD05-B167-4A04-9335-478D88124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" y="1607"/>
              <a:ext cx="417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>
                  <a:solidFill>
                    <a:sysClr val="windowText" lastClr="000000"/>
                  </a:solidFill>
                  <a:latin typeface="Lucida Fax"/>
                </a:rPr>
                <a:t>G</a:t>
              </a: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5A6DAB6B-9C7F-4D66-9F5B-C0AEEA83B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" y="1615"/>
              <a:ext cx="385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>
                  <a:solidFill>
                    <a:sysClr val="windowText" lastClr="000000"/>
                  </a:solidFill>
                  <a:latin typeface="Lucida Fax"/>
                </a:rPr>
                <a:t>J</a:t>
              </a:r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878C7741-E3B2-4B2D-9A17-6C7DD287C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0" y="1607"/>
              <a:ext cx="417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>
                  <a:solidFill>
                    <a:sysClr val="windowText" lastClr="000000"/>
                  </a:solidFill>
                  <a:latin typeface="Lucida Fax"/>
                </a:rPr>
                <a:t>E</a:t>
              </a: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A1B6F2B7-720E-4CB8-A19A-0073313FA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" y="1624"/>
              <a:ext cx="42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>
                  <a:solidFill>
                    <a:sysClr val="windowText" lastClr="000000"/>
                  </a:solidFill>
                  <a:latin typeface="Lucida Fax"/>
                </a:rPr>
                <a:t>K</a:t>
              </a:r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D2361D28-E3A5-46FE-8B42-7B7C7A220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0" y="1616"/>
              <a:ext cx="417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>
                  <a:solidFill>
                    <a:sysClr val="windowText" lastClr="000000"/>
                  </a:solidFill>
                  <a:latin typeface="Lucida Fax"/>
                </a:rPr>
                <a:t>H</a:t>
              </a: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697412C4-5B1B-4DFD-BF5E-D5FE4E503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5" y="1588"/>
              <a:ext cx="385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 dirty="0">
                  <a:solidFill>
                    <a:sysClr val="windowText" lastClr="000000"/>
                  </a:solidFill>
                  <a:latin typeface="Lucida Fax"/>
                </a:rPr>
                <a:t>I</a:t>
              </a:r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C553E0E1-5F3B-497B-B8E6-24E60B7F8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5" y="1579"/>
              <a:ext cx="417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>
                  <a:solidFill>
                    <a:sysClr val="windowText" lastClr="000000"/>
                  </a:solidFill>
                  <a:latin typeface="Lucida Fax"/>
                </a:rPr>
                <a:t>D</a:t>
              </a:r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F5E3E77F-CC48-4F92-BCBD-30478BCFA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8" y="1307"/>
              <a:ext cx="385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 dirty="0">
                  <a:solidFill>
                    <a:sysClr val="windowText" lastClr="000000"/>
                  </a:solidFill>
                  <a:latin typeface="Lucida Fax"/>
                </a:rPr>
                <a:t>3</a:t>
              </a:r>
            </a:p>
          </p:txBody>
        </p:sp>
        <p:sp>
          <p:nvSpPr>
            <p:cNvPr id="18" name="Rectangle 16">
              <a:extLst>
                <a:ext uri="{FF2B5EF4-FFF2-40B4-BE49-F238E27FC236}">
                  <a16:creationId xmlns:a16="http://schemas.microsoft.com/office/drawing/2014/main" id="{1A252F11-A18E-44DB-8F93-9C93A5134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306"/>
              <a:ext cx="417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>
                  <a:solidFill>
                    <a:sysClr val="windowText" lastClr="000000"/>
                  </a:solidFill>
                  <a:latin typeface="Lucida Fax"/>
                </a:rPr>
                <a:t>0</a:t>
              </a:r>
            </a:p>
          </p:txBody>
        </p:sp>
        <p:sp>
          <p:nvSpPr>
            <p:cNvPr id="19" name="Rectangle 17">
              <a:extLst>
                <a:ext uri="{FF2B5EF4-FFF2-40B4-BE49-F238E27FC236}">
                  <a16:creationId xmlns:a16="http://schemas.microsoft.com/office/drawing/2014/main" id="{862AF62F-43C9-4E89-B753-D02138E44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4" y="1316"/>
              <a:ext cx="385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>
                  <a:solidFill>
                    <a:sysClr val="windowText" lastClr="000000"/>
                  </a:solidFill>
                  <a:latin typeface="Lucida Fax"/>
                </a:rPr>
                <a:t>0</a:t>
              </a:r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6F9FF874-A239-4B51-AFB6-8F0E75EDA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0" y="1317"/>
              <a:ext cx="417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>
                  <a:solidFill>
                    <a:sysClr val="windowText" lastClr="000000"/>
                  </a:solidFill>
                  <a:latin typeface="Lucida Fax"/>
                </a:rPr>
                <a:t>0</a:t>
              </a:r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FD7451CD-84BF-410F-A731-2AA031B3F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5" y="1334"/>
              <a:ext cx="385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 dirty="0">
                  <a:solidFill>
                    <a:sysClr val="windowText" lastClr="000000"/>
                  </a:solidFill>
                  <a:latin typeface="Lucida Fax"/>
                </a:rPr>
                <a:t>0</a:t>
              </a:r>
            </a:p>
          </p:txBody>
        </p:sp>
        <p:sp>
          <p:nvSpPr>
            <p:cNvPr id="22" name="Rectangle 20">
              <a:extLst>
                <a:ext uri="{FF2B5EF4-FFF2-40B4-BE49-F238E27FC236}">
                  <a16:creationId xmlns:a16="http://schemas.microsoft.com/office/drawing/2014/main" id="{A5E6BE04-7F32-428D-AF54-127DF0B24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4" y="1326"/>
              <a:ext cx="417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>
                  <a:solidFill>
                    <a:sysClr val="windowText" lastClr="000000"/>
                  </a:solidFill>
                  <a:latin typeface="Lucida Fax"/>
                </a:rPr>
                <a:t>3</a:t>
              </a:r>
            </a:p>
          </p:txBody>
        </p:sp>
        <p:sp>
          <p:nvSpPr>
            <p:cNvPr id="23" name="Rectangle 21">
              <a:extLst>
                <a:ext uri="{FF2B5EF4-FFF2-40B4-BE49-F238E27FC236}">
                  <a16:creationId xmlns:a16="http://schemas.microsoft.com/office/drawing/2014/main" id="{3B9FF76B-9FA6-4BBB-B075-ED3010B3B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7" y="1343"/>
              <a:ext cx="385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>
                  <a:solidFill>
                    <a:sysClr val="windowText" lastClr="000000"/>
                  </a:solidFill>
                  <a:latin typeface="Lucida Fax"/>
                </a:rPr>
                <a:t>0</a:t>
              </a:r>
            </a:p>
          </p:txBody>
        </p:sp>
        <p:sp>
          <p:nvSpPr>
            <p:cNvPr id="24" name="Rectangle 22">
              <a:extLst>
                <a:ext uri="{FF2B5EF4-FFF2-40B4-BE49-F238E27FC236}">
                  <a16:creationId xmlns:a16="http://schemas.microsoft.com/office/drawing/2014/main" id="{56B28D1C-563E-4D7C-B3EF-192D31FBA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1335"/>
              <a:ext cx="417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>
                  <a:solidFill>
                    <a:sysClr val="windowText" lastClr="000000"/>
                  </a:solidFill>
                  <a:latin typeface="Lucida Fax"/>
                </a:rPr>
                <a:t>0</a:t>
              </a:r>
            </a:p>
          </p:txBody>
        </p: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70710519-0A09-4C8D-BE86-024E2D9BE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6" y="1298"/>
              <a:ext cx="385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 dirty="0">
                  <a:solidFill>
                    <a:sysClr val="windowText" lastClr="000000"/>
                  </a:solidFill>
                  <a:latin typeface="Lucida Fax"/>
                </a:rPr>
                <a:t>0</a:t>
              </a:r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ECF0EF8B-52F0-4AB5-8F50-FD4DEF32E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5" y="1298"/>
              <a:ext cx="417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>
                  <a:solidFill>
                    <a:sysClr val="windowText" lastClr="000000"/>
                  </a:solidFill>
                  <a:latin typeface="Lucida Fax"/>
                </a:rPr>
                <a:t>2</a:t>
              </a:r>
            </a:p>
          </p:txBody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42F51650-3724-458C-8462-90CD3D037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1314"/>
              <a:ext cx="1155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 dirty="0">
                  <a:solidFill>
                    <a:sysClr val="windowText" lastClr="000000"/>
                  </a:solidFill>
                  <a:latin typeface="Lucida Fax"/>
                </a:rPr>
                <a:t>degree</a:t>
              </a:r>
            </a:p>
          </p:txBody>
        </p:sp>
      </p:grpSp>
      <p:grpSp>
        <p:nvGrpSpPr>
          <p:cNvPr id="28" name="Group 26">
            <a:extLst>
              <a:ext uri="{FF2B5EF4-FFF2-40B4-BE49-F238E27FC236}">
                <a16:creationId xmlns:a16="http://schemas.microsoft.com/office/drawing/2014/main" id="{310F208B-D02F-4F8F-8BB4-FB85B96B34BD}"/>
              </a:ext>
            </a:extLst>
          </p:cNvPr>
          <p:cNvGrpSpPr>
            <a:grpSpLocks/>
          </p:cNvGrpSpPr>
          <p:nvPr/>
        </p:nvGrpSpPr>
        <p:grpSpPr bwMode="auto">
          <a:xfrm>
            <a:off x="4221164" y="3357564"/>
            <a:ext cx="1341437" cy="1901825"/>
            <a:chOff x="2001" y="2115"/>
            <a:chExt cx="845" cy="1198"/>
          </a:xfrm>
        </p:grpSpPr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3BDC4723-0326-4590-BE18-860D0ACB8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3068"/>
              <a:ext cx="181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>
                  <a:solidFill>
                    <a:sysClr val="windowText" lastClr="000000"/>
                  </a:solidFill>
                  <a:latin typeface="Lucida Fax"/>
                </a:rPr>
                <a:t>F</a:t>
              </a:r>
            </a:p>
          </p:txBody>
        </p:sp>
        <p:sp>
          <p:nvSpPr>
            <p:cNvPr id="30" name="Oval 28">
              <a:extLst>
                <a:ext uri="{FF2B5EF4-FFF2-40B4-BE49-F238E27FC236}">
                  <a16:creationId xmlns:a16="http://schemas.microsoft.com/office/drawing/2014/main" id="{4DC7D718-B3EE-4627-BAAD-B2B9B1BF6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" y="2881"/>
              <a:ext cx="245" cy="245"/>
            </a:xfrm>
            <a:prstGeom prst="ellipse">
              <a:avLst/>
            </a:prstGeom>
            <a:solidFill>
              <a:srgbClr val="FFFFFF"/>
            </a:solidFill>
            <a:ln w="381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Lucida Fax"/>
              </a:endParaRPr>
            </a:p>
          </p:txBody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6185EFBC-4351-4303-99BA-E824899FD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2115"/>
              <a:ext cx="252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>
                  <a:solidFill>
                    <a:sysClr val="windowText" lastClr="000000"/>
                  </a:solidFill>
                  <a:latin typeface="Lucida Fax"/>
                </a:rPr>
                <a:t>C</a:t>
              </a:r>
            </a:p>
          </p:txBody>
        </p:sp>
        <p:sp>
          <p:nvSpPr>
            <p:cNvPr id="32" name="Oval 30">
              <a:extLst>
                <a:ext uri="{FF2B5EF4-FFF2-40B4-BE49-F238E27FC236}">
                  <a16:creationId xmlns:a16="http://schemas.microsoft.com/office/drawing/2014/main" id="{1F48152D-7578-48E7-A88F-1019E685D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9" y="2382"/>
              <a:ext cx="245" cy="245"/>
            </a:xfrm>
            <a:prstGeom prst="ellipse">
              <a:avLst/>
            </a:prstGeom>
            <a:solidFill>
              <a:srgbClr val="FFFFFF"/>
            </a:solidFill>
            <a:ln w="381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Lucida Fax"/>
              </a:endParaRPr>
            </a:p>
          </p:txBody>
        </p:sp>
        <p:sp>
          <p:nvSpPr>
            <p:cNvPr id="33" name="Line 31">
              <a:extLst>
                <a:ext uri="{FF2B5EF4-FFF2-40B4-BE49-F238E27FC236}">
                  <a16:creationId xmlns:a16="http://schemas.microsoft.com/office/drawing/2014/main" id="{E0B7454B-3753-43CA-A462-4D7DA4BC35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01" y="2631"/>
              <a:ext cx="209" cy="25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Lucida Fax"/>
              </a:endParaRPr>
            </a:p>
          </p:txBody>
        </p:sp>
        <p:sp>
          <p:nvSpPr>
            <p:cNvPr id="34" name="Line 32">
              <a:extLst>
                <a:ext uri="{FF2B5EF4-FFF2-40B4-BE49-F238E27FC236}">
                  <a16:creationId xmlns:a16="http://schemas.microsoft.com/office/drawing/2014/main" id="{27AB98CE-B235-4C00-A30A-77BB38486F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4" y="2618"/>
              <a:ext cx="1" cy="25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Lucida Fax"/>
              </a:endParaRPr>
            </a:p>
          </p:txBody>
        </p:sp>
        <p:sp>
          <p:nvSpPr>
            <p:cNvPr id="35" name="Rectangle 33">
              <a:extLst>
                <a:ext uri="{FF2B5EF4-FFF2-40B4-BE49-F238E27FC236}">
                  <a16:creationId xmlns:a16="http://schemas.microsoft.com/office/drawing/2014/main" id="{3B378282-D3A8-4BF3-AA78-D3B85563F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2832"/>
              <a:ext cx="193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 dirty="0">
                  <a:solidFill>
                    <a:sysClr val="windowText" lastClr="000000"/>
                  </a:solidFill>
                  <a:latin typeface="Lucida Fax"/>
                </a:rPr>
                <a:t>G</a:t>
              </a:r>
            </a:p>
          </p:txBody>
        </p:sp>
        <p:sp>
          <p:nvSpPr>
            <p:cNvPr id="36" name="Line 34">
              <a:extLst>
                <a:ext uri="{FF2B5EF4-FFF2-40B4-BE49-F238E27FC236}">
                  <a16:creationId xmlns:a16="http://schemas.microsoft.com/office/drawing/2014/main" id="{580D6CD1-B9FD-490D-89C1-73E9C3F22E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2" y="2612"/>
              <a:ext cx="216" cy="25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Lucida Fax"/>
              </a:endParaRPr>
            </a:p>
          </p:txBody>
        </p:sp>
        <p:sp>
          <p:nvSpPr>
            <p:cNvPr id="37" name="Oval 35">
              <a:extLst>
                <a:ext uri="{FF2B5EF4-FFF2-40B4-BE49-F238E27FC236}">
                  <a16:creationId xmlns:a16="http://schemas.microsoft.com/office/drawing/2014/main" id="{583846FA-9573-4032-8232-67F736157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2865"/>
              <a:ext cx="245" cy="245"/>
            </a:xfrm>
            <a:prstGeom prst="ellipse">
              <a:avLst/>
            </a:prstGeom>
            <a:solidFill>
              <a:srgbClr val="FFFFFF"/>
            </a:solidFill>
            <a:ln w="381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Lucida Fax"/>
              </a:endParaRPr>
            </a:p>
          </p:txBody>
        </p:sp>
      </p:grpSp>
      <p:grpSp>
        <p:nvGrpSpPr>
          <p:cNvPr id="38" name="Group 36">
            <a:extLst>
              <a:ext uri="{FF2B5EF4-FFF2-40B4-BE49-F238E27FC236}">
                <a16:creationId xmlns:a16="http://schemas.microsoft.com/office/drawing/2014/main" id="{206EADB5-189C-4B45-89DA-5124009CDB5C}"/>
              </a:ext>
            </a:extLst>
          </p:cNvPr>
          <p:cNvGrpSpPr>
            <a:grpSpLocks/>
          </p:cNvGrpSpPr>
          <p:nvPr/>
        </p:nvGrpSpPr>
        <p:grpSpPr bwMode="auto">
          <a:xfrm>
            <a:off x="6494464" y="3719514"/>
            <a:ext cx="1430337" cy="1995487"/>
            <a:chOff x="3061" y="2103"/>
            <a:chExt cx="901" cy="1257"/>
          </a:xfrm>
        </p:grpSpPr>
        <p:sp>
          <p:nvSpPr>
            <p:cNvPr id="39" name="Rectangle 37">
              <a:extLst>
                <a:ext uri="{FF2B5EF4-FFF2-40B4-BE49-F238E27FC236}">
                  <a16:creationId xmlns:a16="http://schemas.microsoft.com/office/drawing/2014/main" id="{DEE2C1DD-D251-426B-B81E-30B23B93F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6" y="2103"/>
              <a:ext cx="235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 dirty="0">
                  <a:solidFill>
                    <a:sysClr val="windowText" lastClr="000000"/>
                  </a:solidFill>
                  <a:latin typeface="Lucida Fax"/>
                </a:rPr>
                <a:t>D</a:t>
              </a:r>
            </a:p>
          </p:txBody>
        </p:sp>
        <p:sp>
          <p:nvSpPr>
            <p:cNvPr id="40" name="Oval 38">
              <a:extLst>
                <a:ext uri="{FF2B5EF4-FFF2-40B4-BE49-F238E27FC236}">
                  <a16:creationId xmlns:a16="http://schemas.microsoft.com/office/drawing/2014/main" id="{32936C3D-DDE8-43FD-82D5-19D8D8E6F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4" y="2382"/>
              <a:ext cx="247" cy="253"/>
            </a:xfrm>
            <a:prstGeom prst="ellipse">
              <a:avLst/>
            </a:prstGeom>
            <a:solidFill>
              <a:srgbClr val="FFFFFF"/>
            </a:solidFill>
            <a:ln w="381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Lucida Fax"/>
              </a:endParaRPr>
            </a:p>
          </p:txBody>
        </p:sp>
        <p:sp>
          <p:nvSpPr>
            <p:cNvPr id="41" name="Rectangle 39">
              <a:extLst>
                <a:ext uri="{FF2B5EF4-FFF2-40B4-BE49-F238E27FC236}">
                  <a16:creationId xmlns:a16="http://schemas.microsoft.com/office/drawing/2014/main" id="{D82DFC55-2CD1-4A82-961D-B5224FF79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1" y="3130"/>
              <a:ext cx="22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 dirty="0">
                  <a:solidFill>
                    <a:sysClr val="windowText" lastClr="000000"/>
                  </a:solidFill>
                  <a:latin typeface="Lucida Fax"/>
                </a:rPr>
                <a:t>X</a:t>
              </a:r>
            </a:p>
          </p:txBody>
        </p:sp>
        <p:sp>
          <p:nvSpPr>
            <p:cNvPr id="42" name="Line 40">
              <a:extLst>
                <a:ext uri="{FF2B5EF4-FFF2-40B4-BE49-F238E27FC236}">
                  <a16:creationId xmlns:a16="http://schemas.microsoft.com/office/drawing/2014/main" id="{B5CD0D74-1842-4802-B536-386AAB5DD4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51" y="2634"/>
              <a:ext cx="209" cy="24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Lucida Fax"/>
              </a:endParaRPr>
            </a:p>
          </p:txBody>
        </p:sp>
        <p:sp>
          <p:nvSpPr>
            <p:cNvPr id="43" name="Oval 41">
              <a:extLst>
                <a:ext uri="{FF2B5EF4-FFF2-40B4-BE49-F238E27FC236}">
                  <a16:creationId xmlns:a16="http://schemas.microsoft.com/office/drawing/2014/main" id="{A3835F4F-4AD3-4516-A727-F96EFA1D2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3" y="2875"/>
              <a:ext cx="245" cy="245"/>
            </a:xfrm>
            <a:prstGeom prst="ellipse">
              <a:avLst/>
            </a:prstGeom>
            <a:solidFill>
              <a:srgbClr val="FFFFFF"/>
            </a:solidFill>
            <a:ln w="381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kern="0">
                  <a:solidFill>
                    <a:sysClr val="windowText" lastClr="000000"/>
                  </a:solidFill>
                  <a:latin typeface="Lucida Fax" pitchFamily="18" charset="0"/>
                </a:rPr>
                <a:t> </a:t>
              </a:r>
            </a:p>
          </p:txBody>
        </p:sp>
        <p:sp>
          <p:nvSpPr>
            <p:cNvPr id="44" name="Rectangle 42">
              <a:extLst>
                <a:ext uri="{FF2B5EF4-FFF2-40B4-BE49-F238E27FC236}">
                  <a16:creationId xmlns:a16="http://schemas.microsoft.com/office/drawing/2014/main" id="{93AB8AA5-1BD3-4D4B-83E4-568B217C4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0" y="3128"/>
              <a:ext cx="25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 dirty="0">
                  <a:solidFill>
                    <a:sysClr val="windowText" lastClr="000000"/>
                  </a:solidFill>
                  <a:latin typeface="Lucida Fax"/>
                </a:rPr>
                <a:t>I</a:t>
              </a:r>
            </a:p>
          </p:txBody>
        </p:sp>
        <p:sp>
          <p:nvSpPr>
            <p:cNvPr id="45" name="Line 43">
              <a:extLst>
                <a:ext uri="{FF2B5EF4-FFF2-40B4-BE49-F238E27FC236}">
                  <a16:creationId xmlns:a16="http://schemas.microsoft.com/office/drawing/2014/main" id="{D0B7C27C-C9FE-488A-842F-749CB299BE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1" y="2640"/>
              <a:ext cx="216" cy="24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Lucida Fax"/>
              </a:endParaRPr>
            </a:p>
          </p:txBody>
        </p:sp>
        <p:sp>
          <p:nvSpPr>
            <p:cNvPr id="46" name="Oval 44">
              <a:extLst>
                <a:ext uri="{FF2B5EF4-FFF2-40B4-BE49-F238E27FC236}">
                  <a16:creationId xmlns:a16="http://schemas.microsoft.com/office/drawing/2014/main" id="{D61E429D-96FB-4D12-9F51-417357D66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" y="2881"/>
              <a:ext cx="245" cy="245"/>
            </a:xfrm>
            <a:prstGeom prst="ellipse">
              <a:avLst/>
            </a:prstGeom>
            <a:solidFill>
              <a:srgbClr val="FFFFFF"/>
            </a:solidFill>
            <a:ln w="381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Lucida Fax"/>
              </a:endParaRPr>
            </a:p>
          </p:txBody>
        </p:sp>
      </p:grpSp>
      <p:grpSp>
        <p:nvGrpSpPr>
          <p:cNvPr id="47" name="Group 45">
            <a:extLst>
              <a:ext uri="{FF2B5EF4-FFF2-40B4-BE49-F238E27FC236}">
                <a16:creationId xmlns:a16="http://schemas.microsoft.com/office/drawing/2014/main" id="{76783F0A-2846-42DD-961E-5F19BAC3DB2C}"/>
              </a:ext>
            </a:extLst>
          </p:cNvPr>
          <p:cNvGrpSpPr>
            <a:grpSpLocks/>
          </p:cNvGrpSpPr>
          <p:nvPr/>
        </p:nvGrpSpPr>
        <p:grpSpPr bwMode="auto">
          <a:xfrm>
            <a:off x="3414710" y="4506078"/>
            <a:ext cx="1481135" cy="1643063"/>
            <a:chOff x="1493" y="2849"/>
            <a:chExt cx="933" cy="1035"/>
          </a:xfrm>
          <a:solidFill>
            <a:schemeClr val="bg1"/>
          </a:solidFill>
        </p:grpSpPr>
        <p:sp>
          <p:nvSpPr>
            <p:cNvPr id="48" name="Rectangle 46">
              <a:extLst>
                <a:ext uri="{FF2B5EF4-FFF2-40B4-BE49-F238E27FC236}">
                  <a16:creationId xmlns:a16="http://schemas.microsoft.com/office/drawing/2014/main" id="{72476A50-9AC1-420B-B9A0-54B165254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6" y="2849"/>
              <a:ext cx="136" cy="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 dirty="0">
                  <a:solidFill>
                    <a:sysClr val="windowText" lastClr="000000"/>
                  </a:solidFill>
                  <a:latin typeface="Lucida Fax"/>
                </a:rPr>
                <a:t>E</a:t>
              </a:r>
            </a:p>
          </p:txBody>
        </p:sp>
        <p:sp>
          <p:nvSpPr>
            <p:cNvPr id="49" name="Oval 47">
              <a:extLst>
                <a:ext uri="{FF2B5EF4-FFF2-40B4-BE49-F238E27FC236}">
                  <a16:creationId xmlns:a16="http://schemas.microsoft.com/office/drawing/2014/main" id="{736018C2-7B68-4DAF-90B8-3916B022D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" y="2881"/>
              <a:ext cx="245" cy="245"/>
            </a:xfrm>
            <a:prstGeom prst="ellipse">
              <a:avLst/>
            </a:prstGeom>
            <a:grpFill/>
            <a:ln w="381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Lucida Fax"/>
              </a:endParaRPr>
            </a:p>
          </p:txBody>
        </p:sp>
        <p:sp>
          <p:nvSpPr>
            <p:cNvPr id="50" name="Line 48">
              <a:extLst>
                <a:ext uri="{FF2B5EF4-FFF2-40B4-BE49-F238E27FC236}">
                  <a16:creationId xmlns:a16="http://schemas.microsoft.com/office/drawing/2014/main" id="{45F33F78-6BC5-4D87-AF9B-44C15429E2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13" y="3113"/>
              <a:ext cx="360" cy="276"/>
            </a:xfrm>
            <a:prstGeom prst="line">
              <a:avLst/>
            </a:prstGeom>
            <a:grp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Lucida Fax"/>
              </a:endParaRPr>
            </a:p>
          </p:txBody>
        </p:sp>
        <p:sp>
          <p:nvSpPr>
            <p:cNvPr id="51" name="Rectangle 49">
              <a:extLst>
                <a:ext uri="{FF2B5EF4-FFF2-40B4-BE49-F238E27FC236}">
                  <a16:creationId xmlns:a16="http://schemas.microsoft.com/office/drawing/2014/main" id="{7E1AFC55-F9A5-456D-A345-3DA8021B5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3" y="3612"/>
              <a:ext cx="216" cy="1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>
                  <a:solidFill>
                    <a:sysClr val="windowText" lastClr="000000"/>
                  </a:solidFill>
                  <a:latin typeface="Lucida Fax"/>
                </a:rPr>
                <a:t>K</a:t>
              </a:r>
              <a:endParaRPr lang="en-US" altLang="zh-CN" sz="1800" kern="0">
                <a:solidFill>
                  <a:sysClr val="windowText" lastClr="000000"/>
                </a:solidFill>
                <a:latin typeface="Lucida Fax"/>
              </a:endParaRPr>
            </a:p>
          </p:txBody>
        </p:sp>
        <p:sp>
          <p:nvSpPr>
            <p:cNvPr id="52" name="Oval 50">
              <a:extLst>
                <a:ext uri="{FF2B5EF4-FFF2-40B4-BE49-F238E27FC236}">
                  <a16:creationId xmlns:a16="http://schemas.microsoft.com/office/drawing/2014/main" id="{F5414464-8079-4230-AAE8-ADFAA1A15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3379"/>
              <a:ext cx="245" cy="245"/>
            </a:xfrm>
            <a:prstGeom prst="ellipse">
              <a:avLst/>
            </a:prstGeom>
            <a:grpFill/>
            <a:ln w="381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Lucida Fax"/>
              </a:endParaRPr>
            </a:p>
          </p:txBody>
        </p:sp>
        <p:sp>
          <p:nvSpPr>
            <p:cNvPr id="53" name="Line 51">
              <a:extLst>
                <a:ext uri="{FF2B5EF4-FFF2-40B4-BE49-F238E27FC236}">
                  <a16:creationId xmlns:a16="http://schemas.microsoft.com/office/drawing/2014/main" id="{3A0C455C-8221-41C1-8606-0387FBF08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2" y="3137"/>
              <a:ext cx="0" cy="250"/>
            </a:xfrm>
            <a:prstGeom prst="line">
              <a:avLst/>
            </a:prstGeom>
            <a:grp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Lucida Fax"/>
              </a:endParaRPr>
            </a:p>
          </p:txBody>
        </p:sp>
        <p:sp>
          <p:nvSpPr>
            <p:cNvPr id="54" name="Oval 52">
              <a:extLst>
                <a:ext uri="{FF2B5EF4-FFF2-40B4-BE49-F238E27FC236}">
                  <a16:creationId xmlns:a16="http://schemas.microsoft.com/office/drawing/2014/main" id="{3EC133CD-4911-4D6D-9456-CC361BA67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" y="3380"/>
              <a:ext cx="245" cy="245"/>
            </a:xfrm>
            <a:prstGeom prst="ellipse">
              <a:avLst/>
            </a:prstGeom>
            <a:grpFill/>
            <a:ln w="381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Lucida Fax"/>
              </a:endParaRPr>
            </a:p>
          </p:txBody>
        </p:sp>
        <p:sp>
          <p:nvSpPr>
            <p:cNvPr id="55" name="Line 53">
              <a:extLst>
                <a:ext uri="{FF2B5EF4-FFF2-40B4-BE49-F238E27FC236}">
                  <a16:creationId xmlns:a16="http://schemas.microsoft.com/office/drawing/2014/main" id="{D3B289C6-5458-4AEA-8EA4-3775B5F2BA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3113"/>
              <a:ext cx="300" cy="264"/>
            </a:xfrm>
            <a:prstGeom prst="line">
              <a:avLst/>
            </a:prstGeom>
            <a:grp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Lucida Fax"/>
              </a:endParaRPr>
            </a:p>
          </p:txBody>
        </p:sp>
        <p:sp>
          <p:nvSpPr>
            <p:cNvPr id="56" name="Oval 54">
              <a:extLst>
                <a:ext uri="{FF2B5EF4-FFF2-40B4-BE49-F238E27FC236}">
                  <a16:creationId xmlns:a16="http://schemas.microsoft.com/office/drawing/2014/main" id="{3293A092-04A0-4F0C-AF3A-DB586A38D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4" y="3380"/>
              <a:ext cx="245" cy="245"/>
            </a:xfrm>
            <a:prstGeom prst="ellipse">
              <a:avLst/>
            </a:prstGeom>
            <a:grpFill/>
            <a:ln w="381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Lucida Fax"/>
              </a:endParaRPr>
            </a:p>
          </p:txBody>
        </p:sp>
        <p:sp>
          <p:nvSpPr>
            <p:cNvPr id="57" name="Rectangle 55">
              <a:extLst>
                <a:ext uri="{FF2B5EF4-FFF2-40B4-BE49-F238E27FC236}">
                  <a16:creationId xmlns:a16="http://schemas.microsoft.com/office/drawing/2014/main" id="{0F22EFE5-9E9C-4157-815D-071135156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3624"/>
              <a:ext cx="226" cy="26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>
                  <a:solidFill>
                    <a:sysClr val="windowText" lastClr="000000"/>
                  </a:solidFill>
                  <a:latin typeface="Lucida Fax"/>
                </a:rPr>
                <a:t>H</a:t>
              </a:r>
            </a:p>
          </p:txBody>
        </p:sp>
        <p:sp>
          <p:nvSpPr>
            <p:cNvPr id="58" name="Rectangle 56">
              <a:extLst>
                <a:ext uri="{FF2B5EF4-FFF2-40B4-BE49-F238E27FC236}">
                  <a16:creationId xmlns:a16="http://schemas.microsoft.com/office/drawing/2014/main" id="{A5695C8C-6D9D-42DA-8622-BAE66DE5B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3624"/>
              <a:ext cx="207" cy="26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>
                  <a:solidFill>
                    <a:sysClr val="windowText" lastClr="000000"/>
                  </a:solidFill>
                  <a:latin typeface="Lucida Fax"/>
                </a:rPr>
                <a:t>J</a:t>
              </a:r>
            </a:p>
          </p:txBody>
        </p:sp>
      </p:grpSp>
      <p:sp>
        <p:nvSpPr>
          <p:cNvPr id="59" name="Rectangle 57">
            <a:extLst>
              <a:ext uri="{FF2B5EF4-FFF2-40B4-BE49-F238E27FC236}">
                <a16:creationId xmlns:a16="http://schemas.microsoft.com/office/drawing/2014/main" id="{12198530-D306-495F-9945-65D8FA497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325" y="5373688"/>
            <a:ext cx="647700" cy="576262"/>
          </a:xfrm>
          <a:prstGeom prst="rect">
            <a:avLst/>
          </a:prstGeom>
          <a:noFill/>
          <a:ln w="38100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Lucida Fax"/>
            </a:endParaRPr>
          </a:p>
        </p:txBody>
      </p:sp>
      <p:sp>
        <p:nvSpPr>
          <p:cNvPr id="60" name="Rectangle 58">
            <a:extLst>
              <a:ext uri="{FF2B5EF4-FFF2-40B4-BE49-F238E27FC236}">
                <a16:creationId xmlns:a16="http://schemas.microsoft.com/office/drawing/2014/main" id="{DF60C256-A34B-46CD-9600-66AE71DFC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325" y="4221163"/>
            <a:ext cx="647700" cy="576262"/>
          </a:xfrm>
          <a:prstGeom prst="rect">
            <a:avLst/>
          </a:prstGeom>
          <a:noFill/>
          <a:ln w="38100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Lucida Fax"/>
            </a:endParaRPr>
          </a:p>
        </p:txBody>
      </p:sp>
      <p:sp>
        <p:nvSpPr>
          <p:cNvPr id="61" name="Rectangle 59">
            <a:extLst>
              <a:ext uri="{FF2B5EF4-FFF2-40B4-BE49-F238E27FC236}">
                <a16:creationId xmlns:a16="http://schemas.microsoft.com/office/drawing/2014/main" id="{9B05D2FA-0AD4-478A-8CA1-C9643B8CF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325" y="4797426"/>
            <a:ext cx="647700" cy="576263"/>
          </a:xfrm>
          <a:prstGeom prst="rect">
            <a:avLst/>
          </a:prstGeom>
          <a:noFill/>
          <a:ln w="38100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Lucida Fax"/>
            </a:endParaRPr>
          </a:p>
        </p:txBody>
      </p:sp>
      <p:sp>
        <p:nvSpPr>
          <p:cNvPr id="62" name="Rectangle 60">
            <a:extLst>
              <a:ext uri="{FF2B5EF4-FFF2-40B4-BE49-F238E27FC236}">
                <a16:creationId xmlns:a16="http://schemas.microsoft.com/office/drawing/2014/main" id="{29DBFE57-CBDF-44C6-BDC6-E65EA1884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325" y="3644901"/>
            <a:ext cx="647700" cy="576263"/>
          </a:xfrm>
          <a:prstGeom prst="rect">
            <a:avLst/>
          </a:prstGeom>
          <a:noFill/>
          <a:ln w="38100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Lucida Fax"/>
            </a:endParaRPr>
          </a:p>
        </p:txBody>
      </p:sp>
      <p:sp>
        <p:nvSpPr>
          <p:cNvPr id="63" name="Rectangle 61">
            <a:extLst>
              <a:ext uri="{FF2B5EF4-FFF2-40B4-BE49-F238E27FC236}">
                <a16:creationId xmlns:a16="http://schemas.microsoft.com/office/drawing/2014/main" id="{3DE1EC86-D64A-45C5-9951-DBF8BD05F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789" y="5445125"/>
            <a:ext cx="3587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>
                <a:solidFill>
                  <a:sysClr val="windowText" lastClr="000000"/>
                </a:solidFill>
                <a:latin typeface="Lucida Fax"/>
              </a:rPr>
              <a:t>K</a:t>
            </a:r>
            <a:endParaRPr lang="en-US" altLang="zh-CN" sz="1800" kern="0">
              <a:solidFill>
                <a:sysClr val="windowText" lastClr="000000"/>
              </a:solidFill>
              <a:latin typeface="Lucida Fax"/>
            </a:endParaRPr>
          </a:p>
        </p:txBody>
      </p:sp>
      <p:sp>
        <p:nvSpPr>
          <p:cNvPr id="64" name="Rectangle 62">
            <a:extLst>
              <a:ext uri="{FF2B5EF4-FFF2-40B4-BE49-F238E27FC236}">
                <a16:creationId xmlns:a16="http://schemas.microsoft.com/office/drawing/2014/main" id="{8AEFC328-A391-4163-8754-C450F9B82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789" y="4868863"/>
            <a:ext cx="35877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>
                <a:solidFill>
                  <a:sysClr val="windowText" lastClr="000000"/>
                </a:solidFill>
                <a:latin typeface="Lucida Fax"/>
              </a:rPr>
              <a:t>H</a:t>
            </a:r>
          </a:p>
        </p:txBody>
      </p:sp>
      <p:sp>
        <p:nvSpPr>
          <p:cNvPr id="65" name="Rectangle 63">
            <a:extLst>
              <a:ext uri="{FF2B5EF4-FFF2-40B4-BE49-F238E27FC236}">
                <a16:creationId xmlns:a16="http://schemas.microsoft.com/office/drawing/2014/main" id="{E1B4694E-2495-404E-878B-7F3027C57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788" y="4292600"/>
            <a:ext cx="328612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>
                <a:solidFill>
                  <a:sysClr val="windowText" lastClr="000000"/>
                </a:solidFill>
                <a:latin typeface="Lucida Fax"/>
              </a:rPr>
              <a:t>J</a:t>
            </a:r>
          </a:p>
        </p:txBody>
      </p:sp>
      <p:sp>
        <p:nvSpPr>
          <p:cNvPr id="66" name="AutoShape 64">
            <a:extLst>
              <a:ext uri="{FF2B5EF4-FFF2-40B4-BE49-F238E27FC236}">
                <a16:creationId xmlns:a16="http://schemas.microsoft.com/office/drawing/2014/main" id="{56EF78F9-E11D-435E-BF71-38FCFDEBE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0195" y="2997200"/>
            <a:ext cx="144463" cy="287338"/>
          </a:xfrm>
          <a:prstGeom prst="upArrow">
            <a:avLst>
              <a:gd name="adj1" fmla="val 50000"/>
              <a:gd name="adj2" fmla="val 49725"/>
            </a:avLst>
          </a:prstGeom>
          <a:solidFill>
            <a:srgbClr val="00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Lucida Fax"/>
            </a:endParaRPr>
          </a:p>
        </p:txBody>
      </p:sp>
      <p:sp>
        <p:nvSpPr>
          <p:cNvPr id="67" name="AutoShape 65">
            <a:extLst>
              <a:ext uri="{FF2B5EF4-FFF2-40B4-BE49-F238E27FC236}">
                <a16:creationId xmlns:a16="http://schemas.microsoft.com/office/drawing/2014/main" id="{D5146E05-516E-4CDB-AE94-4E4304881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3464" y="5589588"/>
            <a:ext cx="288925" cy="14446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Lucida Fax"/>
            </a:endParaRPr>
          </a:p>
        </p:txBody>
      </p:sp>
      <p:sp>
        <p:nvSpPr>
          <p:cNvPr id="68" name="Oval 66">
            <a:extLst>
              <a:ext uri="{FF2B5EF4-FFF2-40B4-BE49-F238E27FC236}">
                <a16:creationId xmlns:a16="http://schemas.microsoft.com/office/drawing/2014/main" id="{D1BFA3E9-31A8-4E2A-8E6B-43375709D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1" y="2057401"/>
            <a:ext cx="360363" cy="504825"/>
          </a:xfrm>
          <a:prstGeom prst="ellipse">
            <a:avLst/>
          </a:prstGeom>
          <a:noFill/>
          <a:ln w="38100" algn="ctr">
            <a:solidFill>
              <a:srgbClr val="0099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Lucida Fax"/>
            </a:endParaRPr>
          </a:p>
        </p:txBody>
      </p:sp>
      <p:sp>
        <p:nvSpPr>
          <p:cNvPr id="69" name="Rectangle 67">
            <a:extLst>
              <a:ext uri="{FF2B5EF4-FFF2-40B4-BE49-F238E27FC236}">
                <a16:creationId xmlns:a16="http://schemas.microsoft.com/office/drawing/2014/main" id="{FA5C2BA5-5BB4-416F-BC8C-B839C18A9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789" y="5445125"/>
            <a:ext cx="3587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>
                <a:solidFill>
                  <a:sysClr val="windowText" lastClr="000000"/>
                </a:solidFill>
                <a:latin typeface="Lucida Fax"/>
              </a:rPr>
              <a:t>E</a:t>
            </a:r>
            <a:endParaRPr lang="en-US" altLang="zh-CN" sz="1800" kern="0">
              <a:solidFill>
                <a:sysClr val="windowText" lastClr="000000"/>
              </a:solidFill>
              <a:latin typeface="Lucida Fax"/>
            </a:endParaRPr>
          </a:p>
        </p:txBody>
      </p:sp>
      <p:sp>
        <p:nvSpPr>
          <p:cNvPr id="70" name="AutoShape 68">
            <a:extLst>
              <a:ext uri="{FF2B5EF4-FFF2-40B4-BE49-F238E27FC236}">
                <a16:creationId xmlns:a16="http://schemas.microsoft.com/office/drawing/2014/main" id="{12E9A404-6037-4D51-9075-1987A086A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3464" y="5589588"/>
            <a:ext cx="288925" cy="14446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Lucida Fax"/>
            </a:endParaRPr>
          </a:p>
        </p:txBody>
      </p:sp>
      <p:sp>
        <p:nvSpPr>
          <p:cNvPr id="71" name="Rectangle 69">
            <a:extLst>
              <a:ext uri="{FF2B5EF4-FFF2-40B4-BE49-F238E27FC236}">
                <a16:creationId xmlns:a16="http://schemas.microsoft.com/office/drawing/2014/main" id="{E8B5578F-51F4-4975-B4F4-1F9520B3F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789" y="4868864"/>
            <a:ext cx="287337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>
                <a:solidFill>
                  <a:sysClr val="windowText" lastClr="000000"/>
                </a:solidFill>
                <a:latin typeface="Lucida Fax"/>
              </a:rPr>
              <a:t>F</a:t>
            </a:r>
          </a:p>
        </p:txBody>
      </p:sp>
      <p:sp>
        <p:nvSpPr>
          <p:cNvPr id="72" name="Rectangle 70">
            <a:extLst>
              <a:ext uri="{FF2B5EF4-FFF2-40B4-BE49-F238E27FC236}">
                <a16:creationId xmlns:a16="http://schemas.microsoft.com/office/drawing/2014/main" id="{D142CCE2-C759-4E03-8791-A0414D8D3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739" y="4292600"/>
            <a:ext cx="3063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>
                <a:solidFill>
                  <a:sysClr val="windowText" lastClr="000000"/>
                </a:solidFill>
                <a:latin typeface="Lucida Fax"/>
              </a:rPr>
              <a:t>G</a:t>
            </a:r>
          </a:p>
        </p:txBody>
      </p:sp>
      <p:sp>
        <p:nvSpPr>
          <p:cNvPr id="73" name="Oval 71">
            <a:extLst>
              <a:ext uri="{FF2B5EF4-FFF2-40B4-BE49-F238E27FC236}">
                <a16:creationId xmlns:a16="http://schemas.microsoft.com/office/drawing/2014/main" id="{B5A90052-00B7-4622-B330-DF9900301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1" y="2057401"/>
            <a:ext cx="360363" cy="504825"/>
          </a:xfrm>
          <a:prstGeom prst="ellipse">
            <a:avLst/>
          </a:prstGeom>
          <a:noFill/>
          <a:ln w="38100" algn="ctr">
            <a:solidFill>
              <a:srgbClr val="0099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Lucida Fax"/>
            </a:endParaRPr>
          </a:p>
        </p:txBody>
      </p:sp>
      <p:sp>
        <p:nvSpPr>
          <p:cNvPr id="74" name="Rectangle 72">
            <a:extLst>
              <a:ext uri="{FF2B5EF4-FFF2-40B4-BE49-F238E27FC236}">
                <a16:creationId xmlns:a16="http://schemas.microsoft.com/office/drawing/2014/main" id="{2F37821F-3668-45D8-80A9-B14F65EEE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788" y="5445126"/>
            <a:ext cx="360362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>
                <a:solidFill>
                  <a:sysClr val="windowText" lastClr="000000"/>
                </a:solidFill>
                <a:latin typeface="Lucida Fax"/>
              </a:rPr>
              <a:t>C</a:t>
            </a:r>
          </a:p>
        </p:txBody>
      </p:sp>
      <p:sp>
        <p:nvSpPr>
          <p:cNvPr id="75" name="AutoShape 73">
            <a:extLst>
              <a:ext uri="{FF2B5EF4-FFF2-40B4-BE49-F238E27FC236}">
                <a16:creationId xmlns:a16="http://schemas.microsoft.com/office/drawing/2014/main" id="{1960607C-FB61-4FCE-A2B3-5EEE12F8A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9726" y="5589588"/>
            <a:ext cx="288925" cy="14446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Lucida Fax"/>
            </a:endParaRPr>
          </a:p>
        </p:txBody>
      </p:sp>
      <p:sp>
        <p:nvSpPr>
          <p:cNvPr id="76" name="Rectangle 74">
            <a:extLst>
              <a:ext uri="{FF2B5EF4-FFF2-40B4-BE49-F238E27FC236}">
                <a16:creationId xmlns:a16="http://schemas.microsoft.com/office/drawing/2014/main" id="{51F2A913-1888-4502-81B6-F056784EF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788" y="4868864"/>
            <a:ext cx="3603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>
                <a:solidFill>
                  <a:sysClr val="windowText" lastClr="000000"/>
                </a:solidFill>
                <a:latin typeface="Lucida Fax"/>
              </a:rPr>
              <a:t>X</a:t>
            </a:r>
          </a:p>
        </p:txBody>
      </p:sp>
      <p:sp>
        <p:nvSpPr>
          <p:cNvPr id="77" name="Rectangle 75">
            <a:extLst>
              <a:ext uri="{FF2B5EF4-FFF2-40B4-BE49-F238E27FC236}">
                <a16:creationId xmlns:a16="http://schemas.microsoft.com/office/drawing/2014/main" id="{AB9DF1F2-E214-49CE-9190-2C4FEBEE0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513" y="4292600"/>
            <a:ext cx="400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>
                <a:solidFill>
                  <a:sysClr val="windowText" lastClr="000000"/>
                </a:solidFill>
                <a:latin typeface="Lucida Fax"/>
              </a:rPr>
              <a:t>I</a:t>
            </a:r>
          </a:p>
        </p:txBody>
      </p:sp>
      <p:sp>
        <p:nvSpPr>
          <p:cNvPr id="78" name="Oval 76">
            <a:extLst>
              <a:ext uri="{FF2B5EF4-FFF2-40B4-BE49-F238E27FC236}">
                <a16:creationId xmlns:a16="http://schemas.microsoft.com/office/drawing/2014/main" id="{F942C5B6-1A2A-4934-A229-03AEE9F2E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2057401"/>
            <a:ext cx="360362" cy="504825"/>
          </a:xfrm>
          <a:prstGeom prst="ellipse">
            <a:avLst/>
          </a:prstGeom>
          <a:noFill/>
          <a:ln w="38100" algn="ctr">
            <a:solidFill>
              <a:srgbClr val="0099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Lucida Fax"/>
            </a:endParaRPr>
          </a:p>
        </p:txBody>
      </p:sp>
      <p:sp>
        <p:nvSpPr>
          <p:cNvPr id="79" name="Rectangle 77">
            <a:extLst>
              <a:ext uri="{FF2B5EF4-FFF2-40B4-BE49-F238E27FC236}">
                <a16:creationId xmlns:a16="http://schemas.microsoft.com/office/drawing/2014/main" id="{3DBC613E-5A6D-47C3-B26F-96FFDF4B7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788" y="4868864"/>
            <a:ext cx="37306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>
                <a:solidFill>
                  <a:sysClr val="windowText" lastClr="000000"/>
                </a:solidFill>
                <a:latin typeface="Lucida Fax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5932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32948E-6 L -2.22222E-6 -0.0733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04046E-6 L 0.06302 0.00023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0.0733 L -2.22222E-6 -0.15723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02 0.00023 L 0.11823 0.00023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0.15723 L -2.22222E-6 -0.25156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23 0.00023 L 0.18125 0.00023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0.25156 L -2.22222E-6 1.32948E-6 " pathEditMode="relative" rAng="0" ptsTypes="AA">
                                      <p:cBhvr>
                                        <p:cTn id="5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32948E-6 L -2.22222E-6 -0.0733 " pathEditMode="relative" rAng="0" ptsTypes="AA">
                                      <p:cBhvr>
                                        <p:cTn id="7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125 0.00023 L 0.24427 0.00023 " pathEditMode="relative" rAng="0" ptsTypes="AA">
                                      <p:cBhvr>
                                        <p:cTn id="7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0.0733 L -2.22222E-6 -0.15723 " pathEditMode="relative" rAng="0" ptsTypes="AA">
                                      <p:cBhvr>
                                        <p:cTn id="8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63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427 0.00023 L 0.30712 0.00023 " pathEditMode="relative" rAng="0" ptsTypes="AA">
                                      <p:cBhvr>
                                        <p:cTn id="8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6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0.15723 L -2.22222E-6 -0.25156 " pathEditMode="relative" rAng="0" ptsTypes="AA">
                                      <p:cBhvr>
                                        <p:cTn id="9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63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712 0.00023 L 0.36823 0.00023 " pathEditMode="relative" rAng="0" ptsTypes="AA">
                                      <p:cBhvr>
                                        <p:cTn id="9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0.25156 L -2.22222E-6 1.32948E-6 " pathEditMode="relative" rAng="0" ptsTypes="AA">
                                      <p:cBhvr>
                                        <p:cTn id="1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32948E-6 L -2.22222E-6 -0.0733 " pathEditMode="relative" rAng="0" ptsTypes="AA">
                                      <p:cBhvr>
                                        <p:cTn id="13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63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823 0.00023 L 0.42534 0.00023 " pathEditMode="relative" rAng="0" ptsTypes="AA">
                                      <p:cBhvr>
                                        <p:cTn id="13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0.0733 L -2.22222E-6 -0.15723 " pathEditMode="relative" rAng="0" ptsTypes="AA">
                                      <p:cBhvr>
                                        <p:cTn id="14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63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534 0.00023 L 0.48038 0.00023 " pathEditMode="relative" rAng="0" ptsTypes="AA">
                                      <p:cBhvr>
                                        <p:cTn id="14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6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0.15723 L -2.22222E-6 -0.25156 " pathEditMode="relative" rAng="0" ptsTypes="AA">
                                      <p:cBhvr>
                                        <p:cTn id="15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63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038 0.00023 L 0.5434 0.00023 " pathEditMode="relative" rAng="0" ptsTypes="AA">
                                      <p:cBhvr>
                                        <p:cTn id="15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000"/>
                            </p:stCondLst>
                            <p:childTnLst>
                              <p:par>
                                <p:cTn id="16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0.25156 L -3.05556E-6 -0.0733 " pathEditMode="relative" rAng="0" ptsTypes="AA">
                                      <p:cBhvr>
                                        <p:cTn id="17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64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0.0733 L -3.05556E-6 -0.15723 " pathEditMode="relative" rAng="0" ptsTypes="AA">
                                      <p:cBhvr>
                                        <p:cTn id="18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3" grpId="1"/>
      <p:bldP spid="64" grpId="0"/>
      <p:bldP spid="64" grpId="1"/>
      <p:bldP spid="65" grpId="0"/>
      <p:bldP spid="65" grpId="1"/>
      <p:bldP spid="66" grpId="0" animBg="1"/>
      <p:bldP spid="66" grpId="1" animBg="1"/>
      <p:bldP spid="66" grpId="2" animBg="1"/>
      <p:bldP spid="66" grpId="3" animBg="1"/>
      <p:bldP spid="66" grpId="4" animBg="1"/>
      <p:bldP spid="66" grpId="5" animBg="1"/>
      <p:bldP spid="66" grpId="6" animBg="1"/>
      <p:bldP spid="66" grpId="7" animBg="1"/>
      <p:bldP spid="66" grpId="8" animBg="1"/>
      <p:bldP spid="66" grpId="9" animBg="1"/>
      <p:bldP spid="67" grpId="0" animBg="1"/>
      <p:bldP spid="67" grpId="1" animBg="1"/>
      <p:bldP spid="67" grpId="2" animBg="1"/>
      <p:bldP spid="67" grpId="3" animBg="1"/>
      <p:bldP spid="67" grpId="4" animBg="1"/>
      <p:bldP spid="68" grpId="0" animBg="1"/>
      <p:bldP spid="69" grpId="0"/>
      <p:bldP spid="69" grpId="1"/>
      <p:bldP spid="70" grpId="0" animBg="1"/>
      <p:bldP spid="70" grpId="1" animBg="1"/>
      <p:bldP spid="70" grpId="2" animBg="1"/>
      <p:bldP spid="70" grpId="3" animBg="1"/>
      <p:bldP spid="70" grpId="4" animBg="1"/>
      <p:bldP spid="70" grpId="5" animBg="1"/>
      <p:bldP spid="71" grpId="0"/>
      <p:bldP spid="71" grpId="1"/>
      <p:bldP spid="72" grpId="0"/>
      <p:bldP spid="72" grpId="1"/>
      <p:bldP spid="73" grpId="0" animBg="1"/>
      <p:bldP spid="74" grpId="0"/>
      <p:bldP spid="75" grpId="0" animBg="1"/>
      <p:bldP spid="75" grpId="1" animBg="1"/>
      <p:bldP spid="75" grpId="2" animBg="1"/>
      <p:bldP spid="75" grpId="3" animBg="1"/>
      <p:bldP spid="75" grpId="4" animBg="1"/>
      <p:bldP spid="75" grpId="5" animBg="1"/>
      <p:bldP spid="76" grpId="0"/>
      <p:bldP spid="76" grpId="1"/>
      <p:bldP spid="77" grpId="0"/>
      <p:bldP spid="77" grpId="1"/>
      <p:bldP spid="78" grpId="0" animBg="1"/>
      <p:bldP spid="7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6F7E59-D99E-4A8A-A3BD-C8BC7554F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Combinations?</a:t>
            </a:r>
            <a:endParaRPr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6E174874-6EE5-471C-9DCA-D422E7E1A2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7347872"/>
              </p:ext>
            </p:extLst>
          </p:nvPr>
        </p:nvGraphicFramePr>
        <p:xfrm>
          <a:off x="2351584" y="2687320"/>
          <a:ext cx="6998568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32856">
                  <a:extLst>
                    <a:ext uri="{9D8B030D-6E8A-4147-A177-3AD203B41FA5}">
                      <a16:colId xmlns:a16="http://schemas.microsoft.com/office/drawing/2014/main" val="2334425664"/>
                    </a:ext>
                  </a:extLst>
                </a:gridCol>
                <a:gridCol w="2332856">
                  <a:extLst>
                    <a:ext uri="{9D8B030D-6E8A-4147-A177-3AD203B41FA5}">
                      <a16:colId xmlns:a16="http://schemas.microsoft.com/office/drawing/2014/main" val="3003581725"/>
                    </a:ext>
                  </a:extLst>
                </a:gridCol>
                <a:gridCol w="2332856">
                  <a:extLst>
                    <a:ext uri="{9D8B030D-6E8A-4147-A177-3AD203B41FA5}">
                      <a16:colId xmlns:a16="http://schemas.microsoft.com/office/drawing/2014/main" val="1856245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Dual Tags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Degree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112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Pre-Order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Method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???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750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Post-Order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???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Method 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500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Level-Order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Method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???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468161"/>
                  </a:ext>
                </a:extLst>
              </a:tr>
            </a:tbl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DDBD16-8357-44AE-AACE-4770C4B032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A8D6CBF-80BE-4DF4-A224-AC64AC2F6750}"/>
              </a:ext>
            </a:extLst>
          </p:cNvPr>
          <p:cNvSpPr txBox="1"/>
          <p:nvPr/>
        </p:nvSpPr>
        <p:spPr>
          <a:xfrm>
            <a:off x="609600" y="5589240"/>
            <a:ext cx="11449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solidFill>
                  <a:srgbClr val="0070C0"/>
                </a:solidFill>
                <a:latin typeface="+mn-lt"/>
              </a:rPr>
              <a:t>We do not consider right links here because dual-tags method is better than right links</a:t>
            </a:r>
            <a:endParaRPr lang="en-US" altLang="zh-CN" sz="18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49065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6F7E59-D99E-4A8A-A3BD-C8BC7554F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Combinations?</a:t>
            </a:r>
            <a:endParaRPr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6E174874-6EE5-471C-9DCA-D422E7E1A2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4427145"/>
              </p:ext>
            </p:extLst>
          </p:nvPr>
        </p:nvGraphicFramePr>
        <p:xfrm>
          <a:off x="2351584" y="2687320"/>
          <a:ext cx="6998568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32856">
                  <a:extLst>
                    <a:ext uri="{9D8B030D-6E8A-4147-A177-3AD203B41FA5}">
                      <a16:colId xmlns:a16="http://schemas.microsoft.com/office/drawing/2014/main" val="2334425664"/>
                    </a:ext>
                  </a:extLst>
                </a:gridCol>
                <a:gridCol w="2332856">
                  <a:extLst>
                    <a:ext uri="{9D8B030D-6E8A-4147-A177-3AD203B41FA5}">
                      <a16:colId xmlns:a16="http://schemas.microsoft.com/office/drawing/2014/main" val="3003581725"/>
                    </a:ext>
                  </a:extLst>
                </a:gridCol>
                <a:gridCol w="2332856">
                  <a:extLst>
                    <a:ext uri="{9D8B030D-6E8A-4147-A177-3AD203B41FA5}">
                      <a16:colId xmlns:a16="http://schemas.microsoft.com/office/drawing/2014/main" val="1856245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Dual Tags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Degree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112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Pre-Order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Method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750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Post-Order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Method 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500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Level-Order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Method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468161"/>
                  </a:ext>
                </a:extLst>
              </a:tr>
            </a:tbl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DDBD16-8357-44AE-AACE-4770C4B032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A8D6CBF-80BE-4DF4-A224-AC64AC2F6750}"/>
              </a:ext>
            </a:extLst>
          </p:cNvPr>
          <p:cNvSpPr txBox="1"/>
          <p:nvPr/>
        </p:nvSpPr>
        <p:spPr>
          <a:xfrm>
            <a:off x="609600" y="5589240"/>
            <a:ext cx="11449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solidFill>
                  <a:srgbClr val="0070C0"/>
                </a:solidFill>
                <a:latin typeface="+mn-lt"/>
              </a:rPr>
              <a:t>We do not consider right links here because dual-tags method is better than right links</a:t>
            </a:r>
            <a:endParaRPr lang="en-US" altLang="zh-CN" sz="18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71695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60FE2F-4E73-498E-AA60-B3541A9FA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388009-17BD-45DB-8D3C-31B3729FA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strike="sngStrike" dirty="0">
                <a:solidFill>
                  <a:srgbClr val="808080"/>
                </a:solidFill>
              </a:rPr>
              <a:t>Trees and Forests</a:t>
            </a:r>
          </a:p>
          <a:p>
            <a:r>
              <a:rPr lang="en-US" altLang="zh-CN" strike="sngStrike" dirty="0">
                <a:solidFill>
                  <a:srgbClr val="808080"/>
                </a:solidFill>
              </a:rPr>
              <a:t>ADT</a:t>
            </a:r>
          </a:p>
          <a:p>
            <a:r>
              <a:rPr lang="en-US" altLang="zh-CN" strike="sngStrike" dirty="0">
                <a:solidFill>
                  <a:srgbClr val="808080"/>
                </a:solidFill>
              </a:rPr>
              <a:t>Storage Structures</a:t>
            </a:r>
          </a:p>
          <a:p>
            <a:pPr lvl="1"/>
            <a:r>
              <a:rPr lang="en-US" altLang="zh-CN" strike="sngStrike" dirty="0">
                <a:solidFill>
                  <a:srgbClr val="808080"/>
                </a:solidFill>
              </a:rPr>
              <a:t>Linked Storage Structure</a:t>
            </a:r>
          </a:p>
          <a:p>
            <a:pPr lvl="2"/>
            <a:r>
              <a:rPr kumimoji="1" lang="en-US" altLang="zh-CN" strike="sngStrike" dirty="0">
                <a:solidFill>
                  <a:srgbClr val="808080"/>
                </a:solidFill>
              </a:rPr>
              <a:t>Method 1: List-of-children structure</a:t>
            </a:r>
          </a:p>
          <a:p>
            <a:pPr lvl="2"/>
            <a:r>
              <a:rPr kumimoji="1" lang="en-US" altLang="zh-CN" strike="sngStrike" dirty="0">
                <a:solidFill>
                  <a:srgbClr val="808080"/>
                </a:solidFill>
              </a:rPr>
              <a:t>Method 2: </a:t>
            </a:r>
            <a:r>
              <a:rPr lang="en-US" altLang="zh-CN" strike="sngStrike" dirty="0">
                <a:solidFill>
                  <a:srgbClr val="808080"/>
                </a:solidFill>
              </a:rPr>
              <a:t>Static first-child, next-sibling structure</a:t>
            </a:r>
          </a:p>
          <a:p>
            <a:pPr lvl="2"/>
            <a:r>
              <a:rPr kumimoji="1" lang="en-US" altLang="zh-CN" strike="sngStrike" dirty="0">
                <a:solidFill>
                  <a:srgbClr val="808080"/>
                </a:solidFill>
              </a:rPr>
              <a:t>Method 3: </a:t>
            </a:r>
            <a:r>
              <a:rPr lang="en-US" altLang="zh-CN" strike="sngStrike" dirty="0">
                <a:solidFill>
                  <a:srgbClr val="808080"/>
                </a:solidFill>
              </a:rPr>
              <a:t>Dynamic structure</a:t>
            </a:r>
          </a:p>
          <a:p>
            <a:pPr lvl="2"/>
            <a:r>
              <a:rPr kumimoji="1" lang="en-US" altLang="zh-CN" strike="sngStrike" dirty="0">
                <a:solidFill>
                  <a:srgbClr val="808080"/>
                </a:solidFill>
              </a:rPr>
              <a:t>Method 4: </a:t>
            </a:r>
            <a:r>
              <a:rPr lang="en-US" altLang="zh-CN" strike="sngStrike" dirty="0">
                <a:solidFill>
                  <a:srgbClr val="808080"/>
                </a:solidFill>
              </a:rPr>
              <a:t>Dynamic first-child, next-sibling structure</a:t>
            </a:r>
          </a:p>
          <a:p>
            <a:pPr lvl="1"/>
            <a:r>
              <a:rPr lang="en-US" altLang="zh-CN" strike="sngStrike" dirty="0">
                <a:solidFill>
                  <a:srgbClr val="808080"/>
                </a:solidFill>
              </a:rPr>
              <a:t>Sequential Storage Structure</a:t>
            </a:r>
          </a:p>
          <a:p>
            <a:pPr lvl="2"/>
            <a:r>
              <a:rPr lang="en-US" altLang="zh-CN" strike="sngStrike" dirty="0">
                <a:solidFill>
                  <a:srgbClr val="808080"/>
                </a:solidFill>
              </a:rPr>
              <a:t>Method 1: Preorder sequence with right links</a:t>
            </a:r>
          </a:p>
          <a:p>
            <a:pPr lvl="2"/>
            <a:r>
              <a:rPr lang="en-US" altLang="zh-CN" strike="sngStrike" dirty="0">
                <a:solidFill>
                  <a:srgbClr val="808080"/>
                </a:solidFill>
              </a:rPr>
              <a:t>Method 2: Preorder sequence with dual tags</a:t>
            </a:r>
          </a:p>
          <a:p>
            <a:pPr lvl="2"/>
            <a:r>
              <a:rPr lang="en-US" altLang="zh-CN" strike="sngStrike" dirty="0">
                <a:solidFill>
                  <a:srgbClr val="808080"/>
                </a:solidFill>
              </a:rPr>
              <a:t>Method 3: Level-order sequence with dual tags</a:t>
            </a:r>
          </a:p>
          <a:p>
            <a:pPr lvl="2"/>
            <a:r>
              <a:rPr lang="en-US" altLang="zh-CN" strike="sngStrike" dirty="0">
                <a:solidFill>
                  <a:srgbClr val="808080"/>
                </a:solidFill>
              </a:rPr>
              <a:t>Method 4: </a:t>
            </a:r>
            <a:r>
              <a:rPr lang="en-US" altLang="zh-CN" strike="sngStrike" dirty="0" err="1">
                <a:solidFill>
                  <a:srgbClr val="808080"/>
                </a:solidFill>
              </a:rPr>
              <a:t>Postorder</a:t>
            </a:r>
            <a:r>
              <a:rPr lang="en-US" altLang="zh-CN" strike="sngStrike" dirty="0">
                <a:solidFill>
                  <a:srgbClr val="808080"/>
                </a:solidFill>
              </a:rPr>
              <a:t> sequence with degrees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Parent Pointer Representation and Unition-Find Set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6FFA75-79D0-40F1-A0C2-FCB94FD0DE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35674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Parent Pointer Representation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In some applications, maintaining a pointer to each node’s parent is enough to describe and access a tree</a:t>
            </a:r>
          </a:p>
          <a:p>
            <a:r>
              <a:rPr lang="en-US" altLang="zh-CN" dirty="0"/>
              <a:t>Use </a:t>
            </a:r>
            <a:r>
              <a:rPr lang="en-US" altLang="zh-CN" dirty="0">
                <a:solidFill>
                  <a:srgbClr val="0070C0"/>
                </a:solidFill>
              </a:rPr>
              <a:t>an array </a:t>
            </a:r>
            <a:r>
              <a:rPr lang="en-US" altLang="zh-CN" dirty="0"/>
              <a:t>to store the nodes, as well as a pointer to each node’s parent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55</a:t>
            </a:fld>
            <a:endParaRPr lang="en-US" altLang="zh-CN" dirty="0"/>
          </a:p>
        </p:txBody>
      </p:sp>
      <p:grpSp>
        <p:nvGrpSpPr>
          <p:cNvPr id="12" name="组 11"/>
          <p:cNvGrpSpPr/>
          <p:nvPr/>
        </p:nvGrpSpPr>
        <p:grpSpPr>
          <a:xfrm>
            <a:off x="3503713" y="4685584"/>
            <a:ext cx="6192837" cy="1407712"/>
            <a:chOff x="2771577" y="4685584"/>
            <a:chExt cx="6192837" cy="1407712"/>
          </a:xfrm>
        </p:grpSpPr>
        <p:graphicFrame>
          <p:nvGraphicFramePr>
            <p:cNvPr id="7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5169518"/>
                </p:ext>
              </p:extLst>
            </p:nvPr>
          </p:nvGraphicFramePr>
          <p:xfrm>
            <a:off x="2771577" y="4685584"/>
            <a:ext cx="6192837" cy="1407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2" imgW="3771197" imgH="781683" progId="Visio.Drawing.11">
                    <p:embed/>
                  </p:oleObj>
                </mc:Choice>
                <mc:Fallback>
                  <p:oleObj name="Visio" r:id="rId2" imgW="3771197" imgH="781683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1577" y="4685584"/>
                          <a:ext cx="6192837" cy="14077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矩形 10"/>
            <p:cNvSpPr/>
            <p:nvPr/>
          </p:nvSpPr>
          <p:spPr>
            <a:xfrm>
              <a:off x="2843808" y="4797152"/>
              <a:ext cx="1512168" cy="12241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4522599"/>
              </p:ext>
            </p:extLst>
          </p:nvPr>
        </p:nvGraphicFramePr>
        <p:xfrm>
          <a:off x="2584154" y="4253784"/>
          <a:ext cx="2071687" cy="1796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075114" imgH="1544245" progId="">
                  <p:embed/>
                </p:oleObj>
              </mc:Choice>
              <mc:Fallback>
                <p:oleObj r:id="rId4" imgW="2075114" imgH="154424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4154" y="4253784"/>
                        <a:ext cx="2071687" cy="17969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51592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Parent Pointer Representation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The parent pointer of each </a:t>
            </a:r>
            <a:r>
              <a:rPr lang="en-US" altLang="zh-CN" dirty="0"/>
              <a:t>node is unique; thus, any tree can be represented uniquely by a parent-pointer representation</a:t>
            </a:r>
          </a:p>
          <a:p>
            <a:endParaRPr lang="en-US" altLang="zh-CN" dirty="0"/>
          </a:p>
          <a:p>
            <a:r>
              <a:rPr lang="en-US" altLang="zh-CN" dirty="0"/>
              <a:t>The operation to access a node’s parent only requires O(1) time</a:t>
            </a:r>
          </a:p>
          <a:p>
            <a:endParaRPr lang="en-US" altLang="zh-CN" dirty="0"/>
          </a:p>
          <a:p>
            <a:r>
              <a:rPr kumimoji="1" lang="en-US" altLang="zh-CN" dirty="0"/>
              <a:t>The operation to access a node’s ancestor require a </a:t>
            </a:r>
            <a:r>
              <a:rPr kumimoji="1" lang="en-US" altLang="zh-CN" dirty="0">
                <a:solidFill>
                  <a:srgbClr val="0070C0"/>
                </a:solidFill>
              </a:rPr>
              <a:t>linear time of the path length</a:t>
            </a:r>
            <a:r>
              <a:rPr kumimoji="1" lang="en-US" altLang="zh-CN" dirty="0"/>
              <a:t>; thus, it is very convenient to perform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56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327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Union-Find Sets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70C0"/>
                </a:solidFill>
              </a:rPr>
              <a:t>Union-find set </a:t>
            </a:r>
            <a:r>
              <a:rPr kumimoji="1" lang="en-US" altLang="zh-CN" dirty="0"/>
              <a:t>is a special set</a:t>
            </a:r>
            <a:endParaRPr lang="en-US" altLang="zh-CN" dirty="0"/>
          </a:p>
          <a:p>
            <a:pPr lvl="1"/>
            <a:r>
              <a:rPr lang="en-US" altLang="zh-CN" dirty="0"/>
              <a:t>Consists of non-intersecting subsets</a:t>
            </a:r>
          </a:p>
          <a:p>
            <a:r>
              <a:rPr kumimoji="1" lang="en-US" altLang="zh-CN" dirty="0"/>
              <a:t>The basic operations include: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Find</a:t>
            </a:r>
            <a:r>
              <a:rPr lang="en-US" altLang="zh-CN" dirty="0"/>
              <a:t>: are two elements in the same subset?</a:t>
            </a:r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Union</a:t>
            </a:r>
            <a:r>
              <a:rPr kumimoji="1" lang="en-US" altLang="zh-CN" dirty="0"/>
              <a:t>: merge two subsets</a:t>
            </a:r>
          </a:p>
          <a:p>
            <a:r>
              <a:rPr lang="en-US" altLang="zh-CN" dirty="0"/>
              <a:t>Like </a:t>
            </a:r>
            <a:r>
              <a:rPr lang="en-US" altLang="zh-CN" dirty="0">
                <a:solidFill>
                  <a:srgbClr val="0070C0"/>
                </a:solidFill>
              </a:rPr>
              <a:t>stack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0070C0"/>
                </a:solidFill>
              </a:rPr>
              <a:t>queue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70C0"/>
                </a:solidFill>
              </a:rPr>
              <a:t>union-find set</a:t>
            </a:r>
            <a:r>
              <a:rPr lang="en-US" altLang="zh-CN" dirty="0"/>
              <a:t> is an important ADT</a:t>
            </a:r>
          </a:p>
          <a:p>
            <a:pPr lvl="1"/>
            <a:r>
              <a:rPr lang="en-US" altLang="zh-CN" dirty="0"/>
              <a:t>Used to solve the </a:t>
            </a:r>
            <a:r>
              <a:rPr lang="en-US" altLang="zh-CN" dirty="0">
                <a:solidFill>
                  <a:srgbClr val="FF0000"/>
                </a:solidFill>
              </a:rPr>
              <a:t>equivalence class problem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57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7569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Equivalence Class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Equivalence relation</a:t>
            </a:r>
          </a:p>
          <a:p>
            <a:pPr lvl="1"/>
            <a:r>
              <a:rPr lang="en-US" altLang="zh-CN" dirty="0"/>
              <a:t>Assume we have a set </a:t>
            </a:r>
            <a:r>
              <a:rPr lang="en-US" altLang="zh-CN" dirty="0">
                <a:solidFill>
                  <a:srgbClr val="0070C0"/>
                </a:solidFill>
              </a:rPr>
              <a:t>S</a:t>
            </a:r>
            <a:r>
              <a:rPr lang="en-US" altLang="zh-CN" dirty="0"/>
              <a:t> has n elements, and a relation set </a:t>
            </a:r>
            <a:r>
              <a:rPr lang="en-US" altLang="zh-CN" dirty="0">
                <a:solidFill>
                  <a:srgbClr val="0070C0"/>
                </a:solidFill>
              </a:rPr>
              <a:t>R</a:t>
            </a:r>
            <a:r>
              <a:rPr lang="en-US" altLang="zh-CN" dirty="0"/>
              <a:t> defined in the set </a:t>
            </a:r>
            <a:r>
              <a:rPr lang="en-US" altLang="zh-CN" dirty="0">
                <a:solidFill>
                  <a:srgbClr val="0070C0"/>
                </a:solidFill>
              </a:rPr>
              <a:t>S</a:t>
            </a:r>
          </a:p>
          <a:p>
            <a:pPr lvl="1"/>
            <a:r>
              <a:rPr kumimoji="1" lang="en-US" altLang="zh-CN" dirty="0"/>
              <a:t>R is an </a:t>
            </a:r>
            <a:r>
              <a:rPr kumimoji="1" lang="en-US" altLang="zh-CN" dirty="0">
                <a:solidFill>
                  <a:srgbClr val="0070C0"/>
                </a:solidFill>
              </a:rPr>
              <a:t>equivalence relation</a:t>
            </a:r>
            <a:r>
              <a:rPr kumimoji="1" lang="en-US" altLang="zh-CN" dirty="0"/>
              <a:t>, if and only if …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Reflexivity</a:t>
            </a:r>
            <a:r>
              <a:rPr lang="en-US" altLang="zh-CN" dirty="0"/>
              <a:t> (</a:t>
            </a:r>
            <a:r>
              <a:rPr lang="zh-CN" altLang="en-US" dirty="0"/>
              <a:t>自反</a:t>
            </a:r>
            <a:r>
              <a:rPr lang="en-US" altLang="zh-CN" dirty="0"/>
              <a:t>):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x,x</a:t>
            </a:r>
            <a:r>
              <a:rPr lang="en-US" altLang="zh-CN" dirty="0"/>
              <a:t>)∈R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Symmetry</a:t>
            </a:r>
            <a:r>
              <a:rPr lang="en-US" altLang="zh-CN" dirty="0"/>
              <a:t> (</a:t>
            </a:r>
            <a:r>
              <a:rPr lang="zh-CN" altLang="en-US" dirty="0"/>
              <a:t>对称</a:t>
            </a:r>
            <a:r>
              <a:rPr lang="en-US" altLang="zh-CN" dirty="0"/>
              <a:t>):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y,x</a:t>
            </a:r>
            <a:r>
              <a:rPr lang="en-US" altLang="zh-CN" dirty="0"/>
              <a:t>)∈R if and only if (</a:t>
            </a:r>
            <a:r>
              <a:rPr lang="en-US" altLang="zh-CN" dirty="0" err="1"/>
              <a:t>x,y</a:t>
            </a:r>
            <a:r>
              <a:rPr lang="en-US" altLang="zh-CN" dirty="0"/>
              <a:t>)∈ R</a:t>
            </a:r>
          </a:p>
          <a:p>
            <a:pPr lvl="2"/>
            <a:r>
              <a:rPr kumimoji="1" lang="en-US" altLang="zh-CN" dirty="0">
                <a:solidFill>
                  <a:srgbClr val="FF0000"/>
                </a:solidFill>
              </a:rPr>
              <a:t>Transitivity</a:t>
            </a:r>
            <a:r>
              <a:rPr kumimoji="1" lang="en-US" altLang="zh-CN" dirty="0"/>
              <a:t> (</a:t>
            </a:r>
            <a:r>
              <a:rPr kumimoji="1" lang="zh-CN" altLang="en-US" dirty="0"/>
              <a:t>传递</a:t>
            </a:r>
            <a:r>
              <a:rPr kumimoji="1" lang="en-US" altLang="zh-CN" dirty="0"/>
              <a:t>): (</a:t>
            </a:r>
            <a:r>
              <a:rPr kumimoji="1" lang="en-US" altLang="zh-CN" dirty="0" err="1"/>
              <a:t>x,y</a:t>
            </a:r>
            <a:r>
              <a:rPr kumimoji="1" lang="en-US" altLang="zh-CN" dirty="0"/>
              <a:t>)</a:t>
            </a:r>
            <a:r>
              <a:rPr lang="en-US" altLang="zh-CN" dirty="0"/>
              <a:t>∈R and (</a:t>
            </a:r>
            <a:r>
              <a:rPr lang="en-US" altLang="zh-CN" dirty="0" err="1"/>
              <a:t>y,z</a:t>
            </a:r>
            <a:r>
              <a:rPr lang="en-US" altLang="zh-CN" dirty="0"/>
              <a:t>)∈R infer (</a:t>
            </a:r>
            <a:r>
              <a:rPr lang="en-US" altLang="zh-CN" dirty="0" err="1"/>
              <a:t>x,z</a:t>
            </a:r>
            <a:r>
              <a:rPr lang="en-US" altLang="zh-CN" dirty="0"/>
              <a:t>)∈R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49385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Equivalence Class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If (</a:t>
            </a:r>
            <a:r>
              <a:rPr kumimoji="1" lang="en-US" altLang="zh-CN" dirty="0" err="1"/>
              <a:t>x,y</a:t>
            </a:r>
            <a:r>
              <a:rPr kumimoji="1" lang="en-US" altLang="zh-CN" dirty="0"/>
              <a:t>)</a:t>
            </a:r>
            <a:r>
              <a:rPr lang="en-US" altLang="zh-CN" dirty="0"/>
              <a:t>∈R, R is an equivalent relation, we say </a:t>
            </a:r>
            <a:r>
              <a:rPr lang="en-US" altLang="zh-CN" dirty="0">
                <a:solidFill>
                  <a:srgbClr val="0070C0"/>
                </a:solidFill>
              </a:rPr>
              <a:t>x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0070C0"/>
                </a:solidFill>
              </a:rPr>
              <a:t>y</a:t>
            </a:r>
            <a:r>
              <a:rPr lang="en-US" altLang="zh-CN" dirty="0"/>
              <a:t> are equivalent</a:t>
            </a:r>
          </a:p>
          <a:p>
            <a:r>
              <a:rPr kumimoji="1" lang="en-US" altLang="zh-CN" dirty="0"/>
              <a:t>An equivalence class is a maximum subset of equivalent elements</a:t>
            </a:r>
          </a:p>
          <a:p>
            <a:pPr lvl="1"/>
            <a:r>
              <a:rPr lang="en-US" altLang="zh-CN" dirty="0"/>
              <a:t>Maximum means that:</a:t>
            </a:r>
          </a:p>
          <a:p>
            <a:pPr lvl="2"/>
            <a:r>
              <a:rPr lang="en-US" altLang="zh-CN" dirty="0"/>
              <a:t>for any element that does not belong to this subset, it is not equivalent to any elements in this subset</a:t>
            </a:r>
          </a:p>
          <a:p>
            <a:pPr lvl="1"/>
            <a:r>
              <a:rPr kumimoji="1" lang="en-US" altLang="zh-CN" dirty="0"/>
              <a:t>An equivalence class can be </a:t>
            </a:r>
            <a:r>
              <a:rPr lang="en-US" altLang="zh-CN" dirty="0"/>
              <a:t>described by an element </a:t>
            </a:r>
            <a:r>
              <a:rPr lang="en-US" altLang="zh-CN" dirty="0" err="1">
                <a:solidFill>
                  <a:srgbClr val="0070C0"/>
                </a:solidFill>
              </a:rPr>
              <a:t>x∈S</a:t>
            </a:r>
            <a:endParaRPr lang="en-US" altLang="zh-CN" dirty="0"/>
          </a:p>
          <a:p>
            <a:pPr lvl="2"/>
            <a:r>
              <a:rPr lang="en-US" altLang="zh-CN" dirty="0"/>
              <a:t>formally it is written as </a:t>
            </a:r>
            <a:r>
              <a:rPr lang="en-US" altLang="zh-CN" dirty="0">
                <a:solidFill>
                  <a:srgbClr val="0070C0"/>
                </a:solidFill>
              </a:rPr>
              <a:t>[x]</a:t>
            </a:r>
            <a:r>
              <a:rPr lang="en-US" altLang="zh-CN" baseline="-25000" dirty="0">
                <a:solidFill>
                  <a:srgbClr val="0070C0"/>
                </a:solidFill>
              </a:rPr>
              <a:t>R</a:t>
            </a:r>
            <a:r>
              <a:rPr lang="en-US" altLang="zh-CN" dirty="0">
                <a:solidFill>
                  <a:srgbClr val="0070C0"/>
                </a:solidFill>
              </a:rPr>
              <a:t> = {y | </a:t>
            </a:r>
            <a:r>
              <a:rPr lang="en-US" altLang="zh-CN" dirty="0" err="1">
                <a:solidFill>
                  <a:srgbClr val="0070C0"/>
                </a:solidFill>
              </a:rPr>
              <a:t>y∈S</a:t>
            </a:r>
            <a:r>
              <a:rPr lang="en-US" altLang="zh-CN" dirty="0">
                <a:solidFill>
                  <a:srgbClr val="0070C0"/>
                </a:solidFill>
              </a:rPr>
              <a:t> ^ </a:t>
            </a:r>
            <a:r>
              <a:rPr lang="en-US" altLang="zh-CN" dirty="0" err="1">
                <a:solidFill>
                  <a:srgbClr val="0070C0"/>
                </a:solidFill>
              </a:rPr>
              <a:t>xRy</a:t>
            </a:r>
            <a:r>
              <a:rPr lang="en-US" altLang="zh-CN" dirty="0">
                <a:solidFill>
                  <a:srgbClr val="0070C0"/>
                </a:solidFill>
              </a:rPr>
              <a:t>}</a:t>
            </a:r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R</a:t>
            </a:r>
            <a:r>
              <a:rPr kumimoji="1" lang="en-US" altLang="zh-CN" dirty="0"/>
              <a:t> partitions </a:t>
            </a:r>
            <a:r>
              <a:rPr kumimoji="1" lang="en-US" altLang="zh-CN" dirty="0">
                <a:solidFill>
                  <a:srgbClr val="0070C0"/>
                </a:solidFill>
              </a:rPr>
              <a:t>S</a:t>
            </a:r>
            <a:r>
              <a:rPr kumimoji="1" lang="en-US" altLang="zh-CN" dirty="0"/>
              <a:t> into </a:t>
            </a:r>
            <a:r>
              <a:rPr kumimoji="1" lang="en-US" altLang="zh-CN" dirty="0">
                <a:solidFill>
                  <a:srgbClr val="0070C0"/>
                </a:solidFill>
              </a:rPr>
              <a:t>r</a:t>
            </a:r>
            <a:r>
              <a:rPr kumimoji="1" lang="en-US" altLang="zh-CN" dirty="0"/>
              <a:t> disjoint partitions </a:t>
            </a:r>
            <a:r>
              <a:rPr kumimoji="1" lang="en-US" altLang="zh-CN" dirty="0">
                <a:solidFill>
                  <a:srgbClr val="0070C0"/>
                </a:solidFill>
              </a:rPr>
              <a:t>S</a:t>
            </a:r>
            <a:r>
              <a:rPr kumimoji="1" lang="en-US" altLang="zh-CN" baseline="-25000" dirty="0">
                <a:solidFill>
                  <a:srgbClr val="0070C0"/>
                </a:solidFill>
              </a:rPr>
              <a:t>1</a:t>
            </a:r>
            <a:r>
              <a:rPr kumimoji="1" lang="en-US" altLang="zh-CN" dirty="0">
                <a:solidFill>
                  <a:srgbClr val="0070C0"/>
                </a:solidFill>
              </a:rPr>
              <a:t>, S</a:t>
            </a:r>
            <a:r>
              <a:rPr kumimoji="1" lang="en-US" altLang="zh-CN" baseline="-25000" dirty="0">
                <a:solidFill>
                  <a:srgbClr val="0070C0"/>
                </a:solidFill>
              </a:rPr>
              <a:t>2</a:t>
            </a:r>
            <a:r>
              <a:rPr kumimoji="1" lang="en-US" altLang="zh-CN" dirty="0">
                <a:solidFill>
                  <a:srgbClr val="0070C0"/>
                </a:solidFill>
              </a:rPr>
              <a:t>, …, S</a:t>
            </a:r>
            <a:r>
              <a:rPr kumimoji="1" lang="en-US" altLang="zh-CN" baseline="-25000" dirty="0">
                <a:solidFill>
                  <a:srgbClr val="0070C0"/>
                </a:solidFill>
              </a:rPr>
              <a:t>r</a:t>
            </a:r>
            <a:endParaRPr lang="en-US" altLang="zh-CN" dirty="0"/>
          </a:p>
          <a:p>
            <a:pPr lvl="2"/>
            <a:r>
              <a:rPr kumimoji="1" lang="en-US" altLang="zh-CN" dirty="0"/>
              <a:t>the union of </a:t>
            </a:r>
            <a:r>
              <a:rPr lang="en-US" altLang="zh-CN" dirty="0">
                <a:solidFill>
                  <a:srgbClr val="0070C0"/>
                </a:solidFill>
              </a:rPr>
              <a:t>S</a:t>
            </a:r>
            <a:r>
              <a:rPr lang="en-US" altLang="zh-CN" baseline="-25000" dirty="0">
                <a:solidFill>
                  <a:srgbClr val="0070C0"/>
                </a:solidFill>
              </a:rPr>
              <a:t>1</a:t>
            </a:r>
            <a:r>
              <a:rPr lang="en-US" altLang="zh-CN" dirty="0">
                <a:solidFill>
                  <a:srgbClr val="0070C0"/>
                </a:solidFill>
              </a:rPr>
              <a:t>, S</a:t>
            </a:r>
            <a:r>
              <a:rPr lang="en-US" altLang="zh-CN" baseline="-25000" dirty="0">
                <a:solidFill>
                  <a:srgbClr val="0070C0"/>
                </a:solidFill>
              </a:rPr>
              <a:t>2</a:t>
            </a:r>
            <a:r>
              <a:rPr lang="en-US" altLang="zh-CN" dirty="0">
                <a:solidFill>
                  <a:srgbClr val="0070C0"/>
                </a:solidFill>
              </a:rPr>
              <a:t>, …, S</a:t>
            </a:r>
            <a:r>
              <a:rPr lang="en-US" altLang="zh-CN" baseline="-25000" dirty="0">
                <a:solidFill>
                  <a:srgbClr val="0070C0"/>
                </a:solidFill>
              </a:rPr>
              <a:t>r</a:t>
            </a:r>
            <a:r>
              <a:rPr kumimoji="1" lang="en-US" altLang="zh-CN" dirty="0"/>
              <a:t> is </a:t>
            </a:r>
            <a:r>
              <a:rPr kumimoji="1" lang="en-US" altLang="zh-CN" dirty="0">
                <a:solidFill>
                  <a:srgbClr val="0070C0"/>
                </a:solidFill>
              </a:rPr>
              <a:t>S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852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Trees and Forests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 forest is either an </a:t>
            </a:r>
            <a:r>
              <a:rPr kumimoji="1" lang="en-US" altLang="zh-CN" dirty="0">
                <a:solidFill>
                  <a:srgbClr val="0070C0"/>
                </a:solidFill>
              </a:rPr>
              <a:t>empty set</a:t>
            </a:r>
            <a:r>
              <a:rPr kumimoji="1" lang="en-US" altLang="zh-CN" dirty="0"/>
              <a:t>, or a set of </a:t>
            </a:r>
            <a:r>
              <a:rPr kumimoji="1" lang="en-US" altLang="zh-CN" i="1" dirty="0">
                <a:solidFill>
                  <a:srgbClr val="0070C0"/>
                </a:solidFill>
              </a:rPr>
              <a:t>disjoint</a:t>
            </a:r>
            <a:r>
              <a:rPr kumimoji="1" lang="en-US" altLang="zh-CN" dirty="0">
                <a:solidFill>
                  <a:srgbClr val="0070C0"/>
                </a:solidFill>
              </a:rPr>
              <a:t> trees </a:t>
            </a:r>
            <a:r>
              <a:rPr kumimoji="1" lang="en-US" altLang="zh-CN" dirty="0"/>
              <a:t>(usually ordered trees)</a:t>
            </a:r>
          </a:p>
          <a:p>
            <a:endParaRPr lang="en-US" altLang="zh-CN" dirty="0"/>
          </a:p>
          <a:p>
            <a:r>
              <a:rPr lang="en-US" altLang="zh-CN" dirty="0"/>
              <a:t>Relations between trees and forests</a:t>
            </a:r>
          </a:p>
          <a:p>
            <a:pPr lvl="1"/>
            <a:r>
              <a:rPr lang="en-US" altLang="zh-CN" dirty="0"/>
              <a:t>The subtrees of a node in a tree form a forest</a:t>
            </a:r>
          </a:p>
          <a:p>
            <a:pPr lvl="1"/>
            <a:r>
              <a:rPr lang="en-US" altLang="zh-CN"/>
              <a:t>If </a:t>
            </a:r>
            <a:r>
              <a:rPr lang="en-US" altLang="zh-CN" dirty="0"/>
              <a:t>we create a new node as the root, we can make a forest into a tree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51741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Equivalence Class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How to partition a set </a:t>
            </a:r>
            <a:r>
              <a:rPr lang="en-US" altLang="zh-CN" dirty="0">
                <a:solidFill>
                  <a:srgbClr val="0070C0"/>
                </a:solidFill>
              </a:rPr>
              <a:t>S</a:t>
            </a:r>
            <a:r>
              <a:rPr lang="en-US" altLang="zh-CN" dirty="0"/>
              <a:t> with </a:t>
            </a:r>
            <a:r>
              <a:rPr lang="en-US" altLang="zh-CN" dirty="0">
                <a:solidFill>
                  <a:srgbClr val="0070C0"/>
                </a:solidFill>
              </a:rPr>
              <a:t>n</a:t>
            </a:r>
            <a:r>
              <a:rPr lang="en-US" altLang="zh-CN" dirty="0"/>
              <a:t> elements </a:t>
            </a:r>
            <a:r>
              <a:rPr kumimoji="1" lang="en-US" altLang="zh-CN" dirty="0"/>
              <a:t>using an equivalent relation </a:t>
            </a:r>
            <a:r>
              <a:rPr kumimoji="1" lang="en-US" altLang="zh-CN" dirty="0">
                <a:solidFill>
                  <a:srgbClr val="0070C0"/>
                </a:solidFill>
              </a:rPr>
              <a:t>R</a:t>
            </a:r>
            <a:r>
              <a:rPr kumimoji="1" lang="en-US" altLang="zh-CN" dirty="0"/>
              <a:t>?</a:t>
            </a:r>
          </a:p>
          <a:p>
            <a:r>
              <a:rPr lang="en-US" altLang="zh-CN" dirty="0"/>
              <a:t>Here is the procedure</a:t>
            </a:r>
            <a:endParaRPr kumimoji="1" lang="en-US" altLang="zh-CN" dirty="0"/>
          </a:p>
          <a:p>
            <a:pPr lvl="1"/>
            <a:r>
              <a:rPr lang="en-US" altLang="zh-CN" dirty="0"/>
              <a:t>Initially every element belongs to individual subsets </a:t>
            </a:r>
            <a:r>
              <a:rPr lang="en-US" altLang="zh-CN" dirty="0">
                <a:solidFill>
                  <a:srgbClr val="0070C0"/>
                </a:solidFill>
              </a:rPr>
              <a:t>S</a:t>
            </a:r>
            <a:r>
              <a:rPr lang="en-US" altLang="zh-CN" baseline="-25000" dirty="0">
                <a:solidFill>
                  <a:srgbClr val="0070C0"/>
                </a:solidFill>
              </a:rPr>
              <a:t>1</a:t>
            </a:r>
            <a:r>
              <a:rPr lang="en-US" altLang="zh-CN" dirty="0">
                <a:solidFill>
                  <a:srgbClr val="0070C0"/>
                </a:solidFill>
              </a:rPr>
              <a:t>, S</a:t>
            </a:r>
            <a:r>
              <a:rPr lang="en-US" altLang="zh-CN" baseline="-25000" dirty="0">
                <a:solidFill>
                  <a:srgbClr val="0070C0"/>
                </a:solidFill>
              </a:rPr>
              <a:t>2</a:t>
            </a:r>
            <a:r>
              <a:rPr lang="en-US" altLang="zh-CN" dirty="0">
                <a:solidFill>
                  <a:srgbClr val="0070C0"/>
                </a:solidFill>
              </a:rPr>
              <a:t>, …, </a:t>
            </a:r>
            <a:r>
              <a:rPr lang="en-US" altLang="zh-CN" dirty="0" err="1">
                <a:solidFill>
                  <a:srgbClr val="0070C0"/>
                </a:solidFill>
              </a:rPr>
              <a:t>S</a:t>
            </a:r>
            <a:r>
              <a:rPr lang="en-US" altLang="zh-CN" baseline="-25000" dirty="0" err="1">
                <a:solidFill>
                  <a:srgbClr val="0070C0"/>
                </a:solidFill>
              </a:rPr>
              <a:t>n</a:t>
            </a:r>
            <a:endParaRPr lang="en-US" altLang="zh-CN" baseline="-25000" dirty="0">
              <a:solidFill>
                <a:srgbClr val="0070C0"/>
              </a:solidFill>
            </a:endParaRPr>
          </a:p>
          <a:p>
            <a:pPr lvl="1"/>
            <a:r>
              <a:rPr kumimoji="1" lang="en-US" altLang="zh-CN" dirty="0"/>
              <a:t>Read a pai</a:t>
            </a:r>
            <a:r>
              <a:rPr lang="en-US" altLang="zh-CN" dirty="0"/>
              <a:t>r 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dirty="0" err="1">
                <a:solidFill>
                  <a:srgbClr val="0070C0"/>
                </a:solidFill>
              </a:rPr>
              <a:t>x,y</a:t>
            </a:r>
            <a:r>
              <a:rPr lang="en-US" altLang="zh-CN" dirty="0">
                <a:solidFill>
                  <a:srgbClr val="0070C0"/>
                </a:solidFill>
              </a:rPr>
              <a:t>)</a:t>
            </a:r>
            <a:r>
              <a:rPr lang="en-US" altLang="zh-CN" dirty="0"/>
              <a:t> from R, and get the subsets of </a:t>
            </a:r>
            <a:r>
              <a:rPr lang="en-US" altLang="zh-CN" dirty="0">
                <a:solidFill>
                  <a:srgbClr val="0070C0"/>
                </a:solidFill>
              </a:rPr>
              <a:t>x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0070C0"/>
                </a:solidFill>
              </a:rPr>
              <a:t>y</a:t>
            </a:r>
            <a:r>
              <a:rPr lang="en-US" altLang="zh-CN" dirty="0"/>
              <a:t>, where </a:t>
            </a:r>
            <a:r>
              <a:rPr lang="en-US" altLang="zh-CN" dirty="0" err="1">
                <a:solidFill>
                  <a:srgbClr val="0070C0"/>
                </a:solidFill>
              </a:rPr>
              <a:t>x∈S</a:t>
            </a:r>
            <a:r>
              <a:rPr lang="en-US" altLang="zh-CN" baseline="-25000" dirty="0" err="1">
                <a:solidFill>
                  <a:srgbClr val="0070C0"/>
                </a:solidFill>
              </a:rPr>
              <a:t>i</a:t>
            </a:r>
            <a:r>
              <a:rPr lang="en-US" altLang="zh-CN" dirty="0"/>
              <a:t>, </a:t>
            </a:r>
            <a:r>
              <a:rPr lang="en-US" altLang="zh-CN" dirty="0" err="1">
                <a:solidFill>
                  <a:srgbClr val="0070C0"/>
                </a:solidFill>
              </a:rPr>
              <a:t>y∈S</a:t>
            </a:r>
            <a:r>
              <a:rPr lang="en-US" altLang="zh-CN" baseline="-25000" dirty="0" err="1">
                <a:solidFill>
                  <a:srgbClr val="0070C0"/>
                </a:solidFill>
              </a:rPr>
              <a:t>j</a:t>
            </a:r>
            <a:r>
              <a:rPr lang="en-US" altLang="zh-CN" dirty="0"/>
              <a:t>. If </a:t>
            </a:r>
            <a:r>
              <a:rPr lang="en-US" altLang="zh-CN" dirty="0">
                <a:solidFill>
                  <a:srgbClr val="0070C0"/>
                </a:solidFill>
              </a:rPr>
              <a:t>S</a:t>
            </a:r>
            <a:r>
              <a:rPr lang="en-US" altLang="zh-CN" baseline="-25000" dirty="0">
                <a:solidFill>
                  <a:srgbClr val="0070C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 ≠ </a:t>
            </a:r>
            <a:r>
              <a:rPr lang="en-US" altLang="zh-CN" dirty="0" err="1">
                <a:solidFill>
                  <a:srgbClr val="0070C0"/>
                </a:solidFill>
              </a:rPr>
              <a:t>S</a:t>
            </a:r>
            <a:r>
              <a:rPr lang="en-US" altLang="zh-CN" baseline="-25000" dirty="0" err="1">
                <a:solidFill>
                  <a:srgbClr val="0070C0"/>
                </a:solidFill>
              </a:rPr>
              <a:t>j</a:t>
            </a:r>
            <a:r>
              <a:rPr lang="en-US" altLang="zh-CN" dirty="0"/>
              <a:t>, we can replace these two subsets by </a:t>
            </a:r>
            <a:r>
              <a:rPr lang="en-US" altLang="zh-CN" dirty="0" err="1">
                <a:solidFill>
                  <a:srgbClr val="0070C0"/>
                </a:solidFill>
              </a:rPr>
              <a:t>S</a:t>
            </a:r>
            <a:r>
              <a:rPr lang="en-US" altLang="zh-CN" baseline="-25000" dirty="0" err="1">
                <a:solidFill>
                  <a:srgbClr val="0070C0"/>
                </a:solidFill>
              </a:rPr>
              <a:t>i</a:t>
            </a:r>
            <a:r>
              <a:rPr lang="en-US" altLang="zh-CN" dirty="0" err="1">
                <a:solidFill>
                  <a:srgbClr val="0070C0"/>
                </a:solidFill>
              </a:rPr>
              <a:t>∪S</a:t>
            </a:r>
            <a:r>
              <a:rPr lang="en-US" altLang="zh-CN" baseline="-25000" dirty="0" err="1">
                <a:solidFill>
                  <a:srgbClr val="0070C0"/>
                </a:solidFill>
              </a:rPr>
              <a:t>j</a:t>
            </a:r>
            <a:endParaRPr lang="en-US" altLang="zh-CN" baseline="-25000" dirty="0">
              <a:solidFill>
                <a:srgbClr val="0070C0"/>
              </a:solidFill>
            </a:endParaRPr>
          </a:p>
          <a:p>
            <a:pPr lvl="1"/>
            <a:r>
              <a:rPr kumimoji="1" lang="en-US" altLang="zh-CN" dirty="0"/>
              <a:t>The remaining subsets after reading all the pairs are the equivalent classes under R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220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Equivalence Class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Partitioning equivalence classes requires three operations</a:t>
            </a:r>
          </a:p>
          <a:p>
            <a:pPr lvl="1"/>
            <a:r>
              <a:rPr lang="en-US" altLang="zh-CN" dirty="0"/>
              <a:t>Construct a subset with a single element</a:t>
            </a:r>
          </a:p>
          <a:p>
            <a:pPr lvl="1"/>
            <a:r>
              <a:rPr kumimoji="1" lang="en-US" altLang="zh-CN" dirty="0">
                <a:solidFill>
                  <a:srgbClr val="008000"/>
                </a:solidFill>
              </a:rPr>
              <a:t>Find</a:t>
            </a:r>
            <a:r>
              <a:rPr kumimoji="1" lang="en-US" altLang="zh-CN" dirty="0"/>
              <a:t> the subset that an element belongs to</a:t>
            </a:r>
          </a:p>
          <a:p>
            <a:pPr lvl="2"/>
            <a:r>
              <a:rPr lang="en-US" altLang="zh-CN" dirty="0"/>
              <a:t>In order to tell whether two elements belong to the same subset</a:t>
            </a:r>
          </a:p>
          <a:p>
            <a:pPr lvl="2"/>
            <a:r>
              <a:rPr kumimoji="1" lang="en-US" altLang="zh-CN" dirty="0"/>
              <a:t>If two elements belong to the same subset, this operation returns the same result</a:t>
            </a:r>
          </a:p>
          <a:p>
            <a:pPr lvl="1"/>
            <a:r>
              <a:rPr kumimoji="1" lang="en-US" altLang="zh-CN" dirty="0">
                <a:solidFill>
                  <a:srgbClr val="008000"/>
                </a:solidFill>
              </a:rPr>
              <a:t>Union</a:t>
            </a:r>
            <a:r>
              <a:rPr kumimoji="1" lang="en-US" altLang="zh-CN" dirty="0"/>
              <a:t> two non-intersecting subsets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0152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Equivalen</a:t>
            </a:r>
            <a:r>
              <a:rPr lang="en-US" altLang="zh-CN" dirty="0"/>
              <a:t>ce Class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 </a:t>
            </a:r>
            <a:r>
              <a:rPr kumimoji="1" lang="en-US" altLang="zh-CN" dirty="0">
                <a:solidFill>
                  <a:srgbClr val="0070C0"/>
                </a:solidFill>
              </a:rPr>
              <a:t>union-find set</a:t>
            </a:r>
            <a:r>
              <a:rPr kumimoji="1" lang="en-US" altLang="zh-CN" dirty="0"/>
              <a:t> can be implemented by the </a:t>
            </a:r>
            <a:r>
              <a:rPr kumimoji="1" lang="en-US" altLang="zh-CN" dirty="0">
                <a:solidFill>
                  <a:srgbClr val="FF0000"/>
                </a:solidFill>
              </a:rPr>
              <a:t>parent-pointer representation</a:t>
            </a:r>
            <a:r>
              <a:rPr kumimoji="1" lang="en-US" altLang="zh-CN" dirty="0"/>
              <a:t> easily</a:t>
            </a:r>
          </a:p>
          <a:p>
            <a:pPr lvl="1"/>
            <a:r>
              <a:rPr lang="en-US" altLang="zh-CN" dirty="0"/>
              <a:t>Use a forest </a:t>
            </a:r>
            <a:r>
              <a:rPr lang="en-US" altLang="zh-CN" dirty="0">
                <a:solidFill>
                  <a:srgbClr val="0070C0"/>
                </a:solidFill>
              </a:rPr>
              <a:t>F = {T</a:t>
            </a:r>
            <a:r>
              <a:rPr lang="en-US" altLang="zh-CN" baseline="-25000" dirty="0">
                <a:solidFill>
                  <a:srgbClr val="0070C0"/>
                </a:solidFill>
              </a:rPr>
              <a:t>1</a:t>
            </a:r>
            <a:r>
              <a:rPr lang="en-US" altLang="zh-CN" dirty="0">
                <a:solidFill>
                  <a:srgbClr val="0070C0"/>
                </a:solidFill>
              </a:rPr>
              <a:t>, T</a:t>
            </a:r>
            <a:r>
              <a:rPr lang="en-US" altLang="zh-CN" baseline="-25000" dirty="0">
                <a:solidFill>
                  <a:srgbClr val="0070C0"/>
                </a:solidFill>
              </a:rPr>
              <a:t>2</a:t>
            </a:r>
            <a:r>
              <a:rPr lang="en-US" altLang="zh-CN" dirty="0">
                <a:solidFill>
                  <a:srgbClr val="0070C0"/>
                </a:solidFill>
              </a:rPr>
              <a:t>, …, T</a:t>
            </a:r>
            <a:r>
              <a:rPr lang="en-US" altLang="zh-CN" baseline="-25000" dirty="0">
                <a:solidFill>
                  <a:srgbClr val="0070C0"/>
                </a:solidFill>
              </a:rPr>
              <a:t>r</a:t>
            </a:r>
            <a:r>
              <a:rPr lang="en-US" altLang="zh-CN" dirty="0">
                <a:solidFill>
                  <a:srgbClr val="0070C0"/>
                </a:solidFill>
              </a:rPr>
              <a:t>} </a:t>
            </a:r>
            <a:r>
              <a:rPr lang="en-US" altLang="zh-CN" dirty="0"/>
              <a:t>to describe a set </a:t>
            </a:r>
            <a:r>
              <a:rPr lang="en-US" altLang="zh-CN" dirty="0">
                <a:solidFill>
                  <a:srgbClr val="0070C0"/>
                </a:solidFill>
              </a:rPr>
              <a:t>S</a:t>
            </a:r>
            <a:endParaRPr lang="en-US" altLang="zh-CN" dirty="0"/>
          </a:p>
          <a:p>
            <a:pPr lvl="1"/>
            <a:r>
              <a:rPr kumimoji="1" lang="en-US" altLang="zh-CN" dirty="0"/>
              <a:t>Each tree represents a subset of </a:t>
            </a:r>
            <a:r>
              <a:rPr kumimoji="1" lang="en-US" altLang="zh-CN" dirty="0">
                <a:solidFill>
                  <a:srgbClr val="0070C0"/>
                </a:solidFill>
              </a:rPr>
              <a:t>S</a:t>
            </a:r>
          </a:p>
          <a:p>
            <a:pPr lvl="1"/>
            <a:r>
              <a:rPr lang="en-US" altLang="zh-CN" dirty="0"/>
              <a:t>The nodes in the forest represent the elements in </a:t>
            </a:r>
            <a:r>
              <a:rPr lang="en-US" altLang="zh-CN" dirty="0">
                <a:solidFill>
                  <a:srgbClr val="0070C0"/>
                </a:solidFill>
              </a:rPr>
              <a:t>S</a:t>
            </a:r>
          </a:p>
          <a:p>
            <a:pPr lvl="1"/>
            <a:r>
              <a:rPr lang="en-US" altLang="zh-CN" dirty="0"/>
              <a:t>Every non-root node points to its parent, and we use </a:t>
            </a:r>
            <a:r>
              <a:rPr lang="en-US" altLang="zh-CN" dirty="0">
                <a:solidFill>
                  <a:srgbClr val="FF0000"/>
                </a:solidFill>
              </a:rPr>
              <a:t>roots to represent subsets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2143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Equivalence Class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 </a:t>
            </a:r>
            <a:r>
              <a:rPr kumimoji="1" lang="en-US" altLang="zh-CN" dirty="0">
                <a:solidFill>
                  <a:srgbClr val="0070C0"/>
                </a:solidFill>
              </a:rPr>
              <a:t>“find” </a:t>
            </a:r>
            <a:r>
              <a:rPr kumimoji="1" lang="en-US" altLang="zh-CN" dirty="0"/>
              <a:t>operation </a:t>
            </a:r>
            <a:r>
              <a:rPr lang="en-US" altLang="zh-CN" dirty="0"/>
              <a:t>(of a node/element):</a:t>
            </a:r>
          </a:p>
          <a:p>
            <a:pPr lvl="1"/>
            <a:r>
              <a:rPr kumimoji="1" lang="en-US" altLang="zh-CN" dirty="0"/>
              <a:t>Implemented by finding the root of this node</a:t>
            </a:r>
          </a:p>
          <a:p>
            <a:r>
              <a:rPr lang="en-US" altLang="zh-CN" dirty="0"/>
              <a:t>The </a:t>
            </a:r>
            <a:r>
              <a:rPr lang="en-US" altLang="zh-CN" dirty="0">
                <a:solidFill>
                  <a:srgbClr val="0070C0"/>
                </a:solidFill>
              </a:rPr>
              <a:t>“union” </a:t>
            </a:r>
            <a:r>
              <a:rPr lang="en-US" altLang="zh-CN" dirty="0"/>
              <a:t>operation (of two trees/subsets):</a:t>
            </a:r>
          </a:p>
          <a:p>
            <a:pPr lvl="1"/>
            <a:r>
              <a:rPr lang="en-US" altLang="zh-CN" dirty="0"/>
              <a:t>Implement by setting a root’s parent to another root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380277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Equivalence Class: </a:t>
            </a:r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 two trees represent S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 = {1, 3, 5, 7} and S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 = {2, 4, 6, 8}</a:t>
            </a:r>
          </a:p>
          <a:p>
            <a:r>
              <a:rPr lang="en-US" altLang="zh-CN" dirty="0"/>
              <a:t>Figure (c) implements S</a:t>
            </a:r>
            <a:r>
              <a:rPr lang="en-US" altLang="zh-CN" baseline="-25000" dirty="0"/>
              <a:t>3</a:t>
            </a:r>
            <a:r>
              <a:rPr lang="en-US" altLang="zh-CN" dirty="0"/>
              <a:t> = S</a:t>
            </a:r>
            <a:r>
              <a:rPr lang="en-US" altLang="zh-CN" baseline="-25000" dirty="0"/>
              <a:t>1</a:t>
            </a:r>
            <a:r>
              <a:rPr lang="en-US" altLang="zh-CN" dirty="0"/>
              <a:t> ∪ S</a:t>
            </a:r>
            <a:r>
              <a:rPr lang="en-US" altLang="zh-CN" baseline="-25000" dirty="0"/>
              <a:t>2</a:t>
            </a:r>
            <a:endParaRPr kumimoji="1" lang="zh-CN" altLang="en-US" baseline="-250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64</a:t>
            </a:fld>
            <a:endParaRPr lang="en-US" altLang="zh-CN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9416624"/>
              </p:ext>
            </p:extLst>
          </p:nvPr>
        </p:nvGraphicFramePr>
        <p:xfrm>
          <a:off x="2566989" y="3362226"/>
          <a:ext cx="7354887" cy="265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994400" imgH="2159000" progId="Visio.Drawing.11">
                  <p:embed/>
                </p:oleObj>
              </mc:Choice>
              <mc:Fallback>
                <p:oleObj r:id="rId3" imgW="5994400" imgH="21590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9" y="3362226"/>
                        <a:ext cx="7354887" cy="2659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587311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8EDC3-B621-4F30-B914-C1B0424E1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 Operation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CC4D37-CA96-4A65-A990-57187F8D0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Given a node, travel along its ancestors to the root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F9BEEF-499A-4648-981C-E6F204244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786163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Union Operation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0070C0"/>
                </a:solidFill>
              </a:rPr>
              <a:t>Two</a:t>
            </a:r>
            <a:r>
              <a:rPr kumimoji="1" lang="en-US" altLang="zh-CN" dirty="0"/>
              <a:t> find operations are needed before </a:t>
            </a:r>
            <a:r>
              <a:rPr kumimoji="1" lang="en-US" altLang="zh-CN" dirty="0">
                <a:solidFill>
                  <a:srgbClr val="0070C0"/>
                </a:solidFill>
              </a:rPr>
              <a:t>each</a:t>
            </a:r>
            <a:r>
              <a:rPr kumimoji="1" lang="en-US" altLang="zh-CN" dirty="0"/>
              <a:t> union operation</a:t>
            </a:r>
          </a:p>
          <a:p>
            <a:pPr lvl="1"/>
            <a:r>
              <a:rPr lang="en-US" altLang="zh-CN" dirty="0"/>
              <a:t>The runtime of the find operation is </a:t>
            </a:r>
            <a:r>
              <a:rPr lang="en-US" altLang="zh-CN" dirty="0">
                <a:solidFill>
                  <a:srgbClr val="0070C0"/>
                </a:solidFill>
              </a:rPr>
              <a:t>linear to the depth of a tree</a:t>
            </a:r>
          </a:p>
          <a:p>
            <a:pPr lvl="1"/>
            <a:r>
              <a:rPr kumimoji="1" lang="en-US" altLang="zh-CN" dirty="0"/>
              <a:t>The runtime of the union operation is </a:t>
            </a:r>
            <a:r>
              <a:rPr kumimoji="1" lang="en-US" altLang="zh-CN" dirty="0">
                <a:solidFill>
                  <a:srgbClr val="0070C0"/>
                </a:solidFill>
              </a:rPr>
              <a:t>O(1)</a:t>
            </a:r>
          </a:p>
          <a:p>
            <a:r>
              <a:rPr kumimoji="1" lang="en-US" altLang="zh-CN" dirty="0"/>
              <a:t>In the worst case a tree </a:t>
            </a:r>
            <a:r>
              <a:rPr lang="en-US" altLang="zh-CN" dirty="0"/>
              <a:t>with </a:t>
            </a:r>
            <a:r>
              <a:rPr lang="en-US" altLang="zh-CN" dirty="0">
                <a:solidFill>
                  <a:srgbClr val="0070C0"/>
                </a:solidFill>
              </a:rPr>
              <a:t>n</a:t>
            </a:r>
            <a:r>
              <a:rPr lang="en-US" altLang="zh-CN" dirty="0"/>
              <a:t> nodes can have a depth of </a:t>
            </a:r>
            <a:r>
              <a:rPr lang="en-US" altLang="zh-CN" dirty="0">
                <a:solidFill>
                  <a:srgbClr val="0070C0"/>
                </a:solidFill>
              </a:rPr>
              <a:t>(n-1)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r>
              <a:rPr lang="en-US" altLang="zh-CN" dirty="0"/>
              <a:t>We want to minimize the depth of nodes to prevent this from happening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358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Improvement: Union by Rank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Method</a:t>
            </a:r>
            <a:r>
              <a:rPr lang="en-US" altLang="zh-CN" dirty="0"/>
              <a:t>: We can check the depth of subsets before merging</a:t>
            </a:r>
          </a:p>
          <a:p>
            <a:pPr lvl="1"/>
            <a:r>
              <a:rPr lang="en-US" altLang="zh-CN" dirty="0"/>
              <a:t>make the root of the subset</a:t>
            </a:r>
            <a:r>
              <a:rPr lang="zh-CN" altLang="en-US" dirty="0"/>
              <a:t> </a:t>
            </a:r>
            <a:r>
              <a:rPr lang="en-US" altLang="zh-CN" dirty="0"/>
              <a:t>with less</a:t>
            </a:r>
            <a:r>
              <a:rPr lang="zh-CN" altLang="en-US" dirty="0"/>
              <a:t> </a:t>
            </a:r>
            <a:r>
              <a:rPr lang="en-US" altLang="zh-CN" dirty="0"/>
              <a:t>depth points to the root of the subset with more depth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lang="en-US" altLang="zh-CN" b="1" dirty="0">
                <a:solidFill>
                  <a:srgbClr val="0070C0"/>
                </a:solidFill>
              </a:rPr>
              <a:t>Benefits</a:t>
            </a:r>
            <a:r>
              <a:rPr lang="en-US" altLang="zh-CN" dirty="0"/>
              <a:t>: </a:t>
            </a:r>
            <a:r>
              <a:rPr kumimoji="1" lang="en-US" altLang="zh-CN" dirty="0"/>
              <a:t>we can limit the depth in </a:t>
            </a:r>
            <a:r>
              <a:rPr kumimoji="1" lang="en-US" altLang="zh-CN" dirty="0">
                <a:solidFill>
                  <a:srgbClr val="FF0000"/>
                </a:solidFill>
              </a:rPr>
              <a:t>O(log n)</a:t>
            </a:r>
            <a:r>
              <a:rPr kumimoji="1" lang="en-US" altLang="zh-CN" dirty="0"/>
              <a:t>, and each find takes </a:t>
            </a:r>
            <a:r>
              <a:rPr kumimoji="1" lang="en-US" altLang="zh-CN" dirty="0">
                <a:solidFill>
                  <a:srgbClr val="FF0000"/>
                </a:solidFill>
              </a:rPr>
              <a:t>O(log n) </a:t>
            </a:r>
            <a:r>
              <a:rPr kumimoji="1" lang="en-US" altLang="zh-CN" dirty="0"/>
              <a:t>time:</a:t>
            </a:r>
          </a:p>
          <a:p>
            <a:pPr lvl="1"/>
            <a:r>
              <a:rPr lang="en-US" altLang="zh-CN" dirty="0"/>
              <a:t>If two subsets have different depth, the maximum depth does not change</a:t>
            </a:r>
          </a:p>
          <a:p>
            <a:pPr lvl="1"/>
            <a:r>
              <a:rPr kumimoji="1" lang="en-US" altLang="zh-CN" dirty="0"/>
              <a:t>Otherwise the two subsets have the same depth, and then maximum depth increments by 1</a:t>
            </a:r>
          </a:p>
          <a:p>
            <a:pPr lvl="2"/>
            <a:r>
              <a:rPr lang="en-US" altLang="zh-CN" dirty="0"/>
              <a:t>Increasing the deepest subset occurs at most </a:t>
            </a:r>
            <a:r>
              <a:rPr lang="en-US" altLang="zh-CN" dirty="0">
                <a:solidFill>
                  <a:srgbClr val="0070C0"/>
                </a:solidFill>
              </a:rPr>
              <a:t>(log n)</a:t>
            </a:r>
            <a:r>
              <a:rPr lang="en-US" altLang="zh-CN" dirty="0"/>
              <a:t> times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67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195381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Union-Find Algorithm: </a:t>
            </a:r>
            <a:r>
              <a:rPr lang="en-US" altLang="zh-CN" dirty="0" err="1"/>
              <a:t>TreeNode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47728" y="1484784"/>
            <a:ext cx="7706072" cy="4712400"/>
          </a:xfrm>
        </p:spPr>
        <p:txBody>
          <a:bodyPr>
            <a:normAutofit fontScale="55000" lnSpcReduction="20000"/>
          </a:bodyPr>
          <a:lstStyle/>
          <a:p>
            <a:pPr marL="360363" indent="-360363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Ludica fax"/>
                <a:ea typeface="宋体" charset="0"/>
              </a:rPr>
              <a:t>template</a:t>
            </a:r>
            <a:r>
              <a:rPr lang="en-US" altLang="zh-CN" sz="3200" b="1" dirty="0">
                <a:latin typeface="Ludica fax"/>
                <a:ea typeface="宋体" charset="0"/>
              </a:rPr>
              <a:t>&lt;class T&gt;</a:t>
            </a:r>
          </a:p>
          <a:p>
            <a:pPr marL="360363" indent="-360363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Ludica fax"/>
                <a:ea typeface="宋体" charset="0"/>
              </a:rPr>
              <a:t>class</a:t>
            </a:r>
            <a:r>
              <a:rPr lang="en-US" altLang="zh-CN" sz="3200" b="1" dirty="0">
                <a:latin typeface="Ludica fax"/>
                <a:ea typeface="宋体" charset="0"/>
              </a:rPr>
              <a:t> </a:t>
            </a:r>
            <a:r>
              <a:rPr lang="en-US" altLang="zh-CN" sz="3200" b="1" dirty="0" err="1">
                <a:latin typeface="Ludica fax"/>
                <a:ea typeface="宋体" charset="0"/>
              </a:rPr>
              <a:t>ParTreeNode</a:t>
            </a:r>
            <a:r>
              <a:rPr lang="en-US" altLang="zh-CN" sz="3200" b="1" dirty="0">
                <a:latin typeface="Ludica fax"/>
                <a:ea typeface="宋体" charset="0"/>
              </a:rPr>
              <a:t> {</a:t>
            </a:r>
            <a:endParaRPr lang="zh-CN" altLang="en-US" sz="3200" b="1" dirty="0">
              <a:latin typeface="Ludica fax"/>
              <a:ea typeface="宋体" charset="0"/>
            </a:endParaRPr>
          </a:p>
          <a:p>
            <a:pPr marL="360363" indent="-360363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Ludica fax"/>
                <a:ea typeface="宋体" charset="0"/>
              </a:rPr>
              <a:t>private</a:t>
            </a:r>
            <a:r>
              <a:rPr lang="en-US" altLang="zh-CN" sz="3200" b="1" dirty="0">
                <a:latin typeface="Ludica fax"/>
                <a:ea typeface="宋体" charset="0"/>
              </a:rPr>
              <a:t>:</a:t>
            </a:r>
          </a:p>
          <a:p>
            <a:pPr marL="360363" indent="-360363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b="1" dirty="0">
                <a:latin typeface="Ludica fax"/>
                <a:ea typeface="宋体" charset="0"/>
              </a:rPr>
              <a:t>	T value;</a:t>
            </a:r>
            <a:endParaRPr lang="zh-CN" altLang="en-US" sz="3200" b="1" dirty="0">
              <a:latin typeface="Ludica fax"/>
              <a:ea typeface="宋体" charset="0"/>
            </a:endParaRPr>
          </a:p>
          <a:p>
            <a:pPr marL="360363" indent="-360363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b="1" dirty="0">
                <a:latin typeface="Ludica fax"/>
                <a:ea typeface="宋体" charset="0"/>
              </a:rPr>
              <a:t>	</a:t>
            </a:r>
            <a:r>
              <a:rPr lang="en-US" altLang="zh-CN" sz="3200" b="1" dirty="0" err="1">
                <a:latin typeface="Ludica fax"/>
                <a:ea typeface="宋体" charset="0"/>
              </a:rPr>
              <a:t>ParTreeNode</a:t>
            </a:r>
            <a:r>
              <a:rPr lang="en-US" altLang="zh-CN" sz="3200" b="1" dirty="0">
                <a:latin typeface="Ludica fax"/>
                <a:ea typeface="宋体" charset="0"/>
              </a:rPr>
              <a:t>&lt;T&gt;* parent;</a:t>
            </a:r>
            <a:endParaRPr lang="zh-CN" altLang="nl-BE" sz="3200" b="1" dirty="0">
              <a:latin typeface="Ludica fax"/>
              <a:ea typeface="宋体" charset="0"/>
            </a:endParaRPr>
          </a:p>
          <a:p>
            <a:pPr marL="360363" indent="-360363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nl-BE" sz="3200" b="1" dirty="0">
                <a:latin typeface="Ludica fax"/>
                <a:ea typeface="宋体" charset="0"/>
              </a:rPr>
              <a:t>	</a:t>
            </a:r>
            <a:r>
              <a:rPr lang="nl-BE" altLang="zh-CN" sz="3200" b="1" dirty="0">
                <a:latin typeface="Ludica fax"/>
                <a:ea typeface="宋体" charset="0"/>
              </a:rPr>
              <a:t>int nCount;</a:t>
            </a:r>
            <a:endParaRPr lang="zh-CN" altLang="en-US" sz="3200" b="1" dirty="0">
              <a:latin typeface="Ludica fax"/>
              <a:ea typeface="宋体" charset="0"/>
            </a:endParaRPr>
          </a:p>
          <a:p>
            <a:pPr marL="360363" indent="-360363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Ludica fax"/>
                <a:ea typeface="宋体" charset="0"/>
              </a:rPr>
              <a:t>public</a:t>
            </a:r>
            <a:r>
              <a:rPr lang="en-US" altLang="zh-CN" sz="3200" b="1" dirty="0">
                <a:latin typeface="Ludica fax"/>
                <a:ea typeface="宋体" charset="0"/>
              </a:rPr>
              <a:t>:</a:t>
            </a:r>
          </a:p>
          <a:p>
            <a:pPr marL="360363" indent="-360363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b="1" dirty="0">
                <a:latin typeface="Ludica fax"/>
                <a:ea typeface="宋体" charset="0"/>
              </a:rPr>
              <a:t>	</a:t>
            </a:r>
            <a:r>
              <a:rPr lang="en-US" altLang="zh-CN" sz="3200" b="1" dirty="0" err="1">
                <a:latin typeface="Ludica fax"/>
                <a:ea typeface="宋体" charset="0"/>
              </a:rPr>
              <a:t>ParTreeNode</a:t>
            </a:r>
            <a:r>
              <a:rPr lang="en-US" altLang="zh-CN" sz="3200" b="1" dirty="0">
                <a:latin typeface="Ludica fax"/>
                <a:ea typeface="宋体" charset="0"/>
              </a:rPr>
              <a:t>();</a:t>
            </a:r>
            <a:endParaRPr lang="zh-CN" altLang="en-US" sz="3200" b="1" dirty="0">
              <a:latin typeface="Ludica fax"/>
              <a:ea typeface="宋体" charset="0"/>
            </a:endParaRPr>
          </a:p>
          <a:p>
            <a:pPr marL="360363" indent="-360363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b="1" dirty="0">
                <a:latin typeface="Ludica fax"/>
                <a:ea typeface="宋体" charset="0"/>
              </a:rPr>
              <a:t>	</a:t>
            </a:r>
            <a:r>
              <a:rPr lang="en-US" altLang="zh-CN" sz="3200" b="1" dirty="0">
                <a:solidFill>
                  <a:srgbClr val="0070C0"/>
                </a:solidFill>
                <a:latin typeface="Ludica fax"/>
                <a:ea typeface="宋体" charset="0"/>
              </a:rPr>
              <a:t>virtual</a:t>
            </a:r>
            <a:r>
              <a:rPr lang="en-US" altLang="zh-CN" sz="3200" b="1" dirty="0">
                <a:latin typeface="Ludica fax"/>
                <a:ea typeface="宋体" charset="0"/>
              </a:rPr>
              <a:t> ~</a:t>
            </a:r>
            <a:r>
              <a:rPr lang="en-US" altLang="zh-CN" sz="3200" b="1" dirty="0" err="1">
                <a:latin typeface="Ludica fax"/>
                <a:ea typeface="宋体" charset="0"/>
              </a:rPr>
              <a:t>ParTreeNode</a:t>
            </a:r>
            <a:r>
              <a:rPr lang="en-US" altLang="zh-CN" sz="3200" b="1" dirty="0">
                <a:latin typeface="Ludica fax"/>
                <a:ea typeface="宋体" charset="0"/>
              </a:rPr>
              <a:t>(){};</a:t>
            </a:r>
          </a:p>
          <a:p>
            <a:pPr marL="360363" indent="-360363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b="1" dirty="0">
                <a:latin typeface="Ludica fax"/>
                <a:ea typeface="宋体" charset="0"/>
              </a:rPr>
              <a:t>	</a:t>
            </a:r>
            <a:r>
              <a:rPr lang="en-US" altLang="zh-CN" sz="3200" b="1" dirty="0">
                <a:latin typeface="Ludica fax"/>
                <a:ea typeface="宋体" charset="0"/>
              </a:rPr>
              <a:t>T </a:t>
            </a:r>
            <a:r>
              <a:rPr lang="en-US" altLang="zh-CN" sz="3200" b="1" dirty="0" err="1">
                <a:latin typeface="Ludica fax"/>
                <a:ea typeface="宋体" charset="0"/>
              </a:rPr>
              <a:t>getValue</a:t>
            </a:r>
            <a:r>
              <a:rPr lang="en-US" altLang="zh-CN" sz="3200" b="1" dirty="0">
                <a:latin typeface="Ludica fax"/>
                <a:ea typeface="宋体" charset="0"/>
              </a:rPr>
              <a:t>();</a:t>
            </a:r>
            <a:endParaRPr lang="zh-CN" altLang="en-US" sz="3200" b="1" dirty="0">
              <a:latin typeface="Ludica fax"/>
              <a:ea typeface="宋体" charset="0"/>
            </a:endParaRPr>
          </a:p>
          <a:p>
            <a:pPr marL="360363" indent="-360363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b="1" dirty="0">
                <a:latin typeface="Ludica fax"/>
                <a:ea typeface="宋体" charset="0"/>
              </a:rPr>
              <a:t>	</a:t>
            </a:r>
            <a:r>
              <a:rPr lang="en-US" altLang="zh-CN" sz="3200" b="1" dirty="0">
                <a:solidFill>
                  <a:srgbClr val="0070C0"/>
                </a:solidFill>
                <a:latin typeface="Ludica fax"/>
                <a:ea typeface="宋体" charset="0"/>
              </a:rPr>
              <a:t>void</a:t>
            </a:r>
            <a:r>
              <a:rPr lang="en-US" altLang="zh-CN" sz="3200" b="1" dirty="0">
                <a:latin typeface="Ludica fax"/>
                <a:ea typeface="宋体" charset="0"/>
              </a:rPr>
              <a:t>  </a:t>
            </a:r>
            <a:r>
              <a:rPr lang="en-US" altLang="zh-CN" sz="3200" b="1" dirty="0" err="1">
                <a:latin typeface="Ludica fax"/>
                <a:ea typeface="宋体" charset="0"/>
              </a:rPr>
              <a:t>setValue</a:t>
            </a:r>
            <a:r>
              <a:rPr lang="en-US" altLang="zh-CN" sz="3200" b="1" dirty="0">
                <a:latin typeface="Ludica fax"/>
                <a:ea typeface="宋体" charset="0"/>
              </a:rPr>
              <a:t>(</a:t>
            </a:r>
            <a:r>
              <a:rPr lang="en-US" altLang="zh-CN" sz="3200" b="1" dirty="0" err="1">
                <a:latin typeface="Ludica fax"/>
                <a:ea typeface="宋体" charset="0"/>
              </a:rPr>
              <a:t>const</a:t>
            </a:r>
            <a:r>
              <a:rPr lang="en-US" altLang="zh-CN" sz="3200" b="1" dirty="0">
                <a:latin typeface="Ludica fax"/>
                <a:ea typeface="宋体" charset="0"/>
              </a:rPr>
              <a:t> T&amp; </a:t>
            </a:r>
            <a:r>
              <a:rPr lang="en-US" altLang="zh-CN" sz="3200" b="1" dirty="0" err="1">
                <a:latin typeface="Ludica fax"/>
                <a:ea typeface="宋体" charset="0"/>
              </a:rPr>
              <a:t>val</a:t>
            </a:r>
            <a:r>
              <a:rPr lang="en-US" altLang="zh-CN" sz="3200" b="1" dirty="0">
                <a:latin typeface="Ludica fax"/>
                <a:ea typeface="宋体" charset="0"/>
              </a:rPr>
              <a:t>);</a:t>
            </a:r>
            <a:endParaRPr lang="zh-CN" altLang="en-US" sz="3200" b="1" dirty="0">
              <a:latin typeface="Ludica fax"/>
              <a:ea typeface="宋体" charset="0"/>
            </a:endParaRPr>
          </a:p>
          <a:p>
            <a:pPr marL="360363" indent="-360363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b="1" dirty="0">
                <a:latin typeface="Ludica fax"/>
                <a:ea typeface="宋体" charset="0"/>
              </a:rPr>
              <a:t>	</a:t>
            </a:r>
            <a:r>
              <a:rPr lang="en-US" altLang="zh-CN" sz="3200" b="1" dirty="0" err="1">
                <a:latin typeface="Ludica fax"/>
                <a:ea typeface="宋体" charset="0"/>
              </a:rPr>
              <a:t>ParTreeNode</a:t>
            </a:r>
            <a:r>
              <a:rPr lang="en-US" altLang="zh-CN" sz="3200" b="1" dirty="0">
                <a:latin typeface="Ludica fax"/>
                <a:ea typeface="宋体" charset="0"/>
              </a:rPr>
              <a:t>&lt;T&gt;*  </a:t>
            </a:r>
            <a:r>
              <a:rPr lang="en-US" altLang="zh-CN" sz="3200" b="1" dirty="0" err="1">
                <a:latin typeface="Ludica fax"/>
                <a:ea typeface="宋体" charset="0"/>
              </a:rPr>
              <a:t>getParent</a:t>
            </a:r>
            <a:r>
              <a:rPr lang="en-US" altLang="zh-CN" sz="3200" b="1" dirty="0">
                <a:latin typeface="Ludica fax"/>
                <a:ea typeface="宋体" charset="0"/>
              </a:rPr>
              <a:t> ();		</a:t>
            </a:r>
          </a:p>
          <a:p>
            <a:pPr marL="360363" indent="-360363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b="1" dirty="0">
                <a:latin typeface="Ludica fax"/>
                <a:ea typeface="宋体" charset="0"/>
              </a:rPr>
              <a:t>	</a:t>
            </a:r>
            <a:r>
              <a:rPr lang="en-US" altLang="zh-CN" sz="3200" b="1" dirty="0">
                <a:solidFill>
                  <a:srgbClr val="0070C0"/>
                </a:solidFill>
                <a:latin typeface="Ludica fax"/>
                <a:ea typeface="宋体" charset="0"/>
              </a:rPr>
              <a:t>void</a:t>
            </a:r>
            <a:r>
              <a:rPr lang="en-US" altLang="zh-CN" sz="3200" b="1" dirty="0">
                <a:latin typeface="Ludica fax"/>
                <a:ea typeface="宋体" charset="0"/>
              </a:rPr>
              <a:t>  </a:t>
            </a:r>
            <a:r>
              <a:rPr lang="en-US" altLang="zh-CN" sz="3200" b="1" dirty="0" err="1">
                <a:latin typeface="Ludica fax"/>
                <a:ea typeface="宋体" charset="0"/>
              </a:rPr>
              <a:t>setParent</a:t>
            </a:r>
            <a:r>
              <a:rPr lang="en-US" altLang="zh-CN" sz="3200" b="1" dirty="0">
                <a:latin typeface="Ludica fax"/>
                <a:ea typeface="宋体" charset="0"/>
              </a:rPr>
              <a:t>(</a:t>
            </a:r>
            <a:r>
              <a:rPr lang="en-US" altLang="zh-CN" sz="3200" b="1" dirty="0" err="1">
                <a:latin typeface="Ludica fax"/>
                <a:ea typeface="宋体" charset="0"/>
              </a:rPr>
              <a:t>ParTreeNode</a:t>
            </a:r>
            <a:r>
              <a:rPr lang="en-US" altLang="zh-CN" sz="3200" b="1" dirty="0">
                <a:latin typeface="Ludica fax"/>
                <a:ea typeface="宋体" charset="0"/>
              </a:rPr>
              <a:t>&lt;T&gt;* par);</a:t>
            </a:r>
          </a:p>
          <a:p>
            <a:pPr marL="360363" indent="-360363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b="1" dirty="0">
                <a:latin typeface="Ludica fax"/>
                <a:ea typeface="宋体" charset="0"/>
              </a:rPr>
              <a:t>	</a:t>
            </a:r>
            <a:r>
              <a:rPr lang="en-US" altLang="zh-CN" sz="3200" b="1" dirty="0" err="1">
                <a:latin typeface="Ludica fax"/>
                <a:ea typeface="宋体" charset="0"/>
              </a:rPr>
              <a:t>int</a:t>
            </a:r>
            <a:r>
              <a:rPr lang="en-US" altLang="zh-CN" sz="3200" b="1" dirty="0">
                <a:latin typeface="Ludica fax"/>
                <a:ea typeface="宋体" charset="0"/>
              </a:rPr>
              <a:t>  </a:t>
            </a:r>
            <a:r>
              <a:rPr lang="en-US" altLang="zh-CN" sz="3200" b="1" dirty="0" err="1">
                <a:latin typeface="Ludica fax"/>
                <a:ea typeface="宋体" charset="0"/>
              </a:rPr>
              <a:t>getCount</a:t>
            </a:r>
            <a:r>
              <a:rPr lang="en-US" altLang="zh-CN" sz="3200" b="1" dirty="0">
                <a:latin typeface="Ludica fax"/>
                <a:ea typeface="宋体" charset="0"/>
              </a:rPr>
              <a:t>(); </a:t>
            </a:r>
            <a:r>
              <a:rPr lang="en-US" altLang="zh-CN" sz="3200" b="1" dirty="0">
                <a:solidFill>
                  <a:srgbClr val="008000"/>
                </a:solidFill>
                <a:latin typeface="Ludica fax"/>
                <a:ea typeface="宋体" charset="0"/>
              </a:rPr>
              <a:t>// the size of this </a:t>
            </a:r>
            <a:r>
              <a:rPr lang="en-US" altLang="zh-CN" sz="3200" b="1" dirty="0" err="1">
                <a:solidFill>
                  <a:srgbClr val="008000"/>
                </a:solidFill>
                <a:latin typeface="Ludica fax"/>
                <a:ea typeface="宋体" charset="0"/>
              </a:rPr>
              <a:t>subtree</a:t>
            </a:r>
            <a:endParaRPr lang="en-US" altLang="zh-CN" sz="3200" b="1" dirty="0">
              <a:solidFill>
                <a:srgbClr val="008000"/>
              </a:solidFill>
              <a:latin typeface="Ludica fax"/>
              <a:ea typeface="宋体" charset="0"/>
            </a:endParaRPr>
          </a:p>
          <a:p>
            <a:pPr marL="360363" indent="-360363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b="1" dirty="0">
                <a:latin typeface="Ludica fax"/>
                <a:ea typeface="宋体" charset="0"/>
              </a:rPr>
              <a:t>	</a:t>
            </a:r>
            <a:r>
              <a:rPr lang="en-US" altLang="zh-CN" sz="3200" b="1" dirty="0">
                <a:solidFill>
                  <a:srgbClr val="0070C0"/>
                </a:solidFill>
                <a:latin typeface="Ludica fax"/>
                <a:ea typeface="宋体" charset="0"/>
              </a:rPr>
              <a:t>void</a:t>
            </a:r>
            <a:r>
              <a:rPr lang="en-US" altLang="zh-CN" sz="3200" b="1" dirty="0">
                <a:latin typeface="Ludica fax"/>
                <a:ea typeface="宋体" charset="0"/>
              </a:rPr>
              <a:t>  </a:t>
            </a:r>
            <a:r>
              <a:rPr lang="en-US" altLang="zh-CN" sz="3200" b="1" dirty="0" err="1">
                <a:latin typeface="Ludica fax"/>
                <a:ea typeface="宋体" charset="0"/>
              </a:rPr>
              <a:t>setCount</a:t>
            </a:r>
            <a:r>
              <a:rPr lang="en-US" altLang="zh-CN" sz="3200" b="1" dirty="0">
                <a:latin typeface="Ludica fax"/>
                <a:ea typeface="宋体" charset="0"/>
              </a:rPr>
              <a:t>(</a:t>
            </a:r>
            <a:r>
              <a:rPr lang="en-US" altLang="zh-CN" sz="3200" b="1" dirty="0" err="1">
                <a:latin typeface="Ludica fax"/>
                <a:ea typeface="宋体" charset="0"/>
              </a:rPr>
              <a:t>const</a:t>
            </a:r>
            <a:r>
              <a:rPr lang="en-US" altLang="zh-CN" sz="3200" b="1" dirty="0">
                <a:latin typeface="Ludica fax"/>
                <a:ea typeface="宋体" charset="0"/>
              </a:rPr>
              <a:t> </a:t>
            </a:r>
            <a:r>
              <a:rPr lang="en-US" altLang="zh-CN" sz="3200" b="1" dirty="0" err="1">
                <a:latin typeface="Ludica fax"/>
                <a:ea typeface="宋体" charset="0"/>
              </a:rPr>
              <a:t>int</a:t>
            </a:r>
            <a:r>
              <a:rPr lang="en-US" altLang="zh-CN" sz="3200" b="1" dirty="0">
                <a:latin typeface="Ludica fax"/>
                <a:ea typeface="宋体" charset="0"/>
              </a:rPr>
              <a:t> count);		</a:t>
            </a:r>
          </a:p>
          <a:p>
            <a:pPr marL="360363" indent="-360363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b="1" dirty="0">
                <a:latin typeface="Ludica fax"/>
                <a:ea typeface="宋体" charset="0"/>
              </a:rPr>
              <a:t>};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05714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Union-Find Algorithm: </a:t>
            </a:r>
            <a:r>
              <a:rPr lang="en-US" altLang="zh-CN" dirty="0" err="1"/>
              <a:t>TreeNode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87688" y="1484784"/>
            <a:ext cx="5904656" cy="4712400"/>
          </a:xfrm>
        </p:spPr>
        <p:txBody>
          <a:bodyPr>
            <a:normAutofit fontScale="85000" lnSpcReduction="20000"/>
          </a:bodyPr>
          <a:lstStyle/>
          <a:p>
            <a:pPr marL="360363" indent="-360363">
              <a:lnSpc>
                <a:spcPct val="110000"/>
              </a:lnSpc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Ludica fax"/>
                <a:ea typeface="宋体" charset="0"/>
              </a:rPr>
              <a:t>template</a:t>
            </a:r>
            <a:r>
              <a:rPr lang="en-US" altLang="zh-CN" sz="3200" b="1" dirty="0">
                <a:latin typeface="Ludica fax"/>
                <a:ea typeface="宋体" charset="0"/>
              </a:rPr>
              <a:t>&lt;</a:t>
            </a:r>
            <a:r>
              <a:rPr lang="en-US" altLang="zh-CN" sz="3200" b="1" dirty="0">
                <a:solidFill>
                  <a:srgbClr val="0070C0"/>
                </a:solidFill>
                <a:latin typeface="Ludica fax"/>
                <a:ea typeface="宋体" charset="0"/>
              </a:rPr>
              <a:t>class</a:t>
            </a:r>
            <a:r>
              <a:rPr lang="en-US" altLang="zh-CN" sz="3200" b="1" dirty="0">
                <a:latin typeface="Ludica fax"/>
                <a:ea typeface="宋体" charset="0"/>
              </a:rPr>
              <a:t> T&gt;</a:t>
            </a:r>
          </a:p>
          <a:p>
            <a:pPr marL="360363" indent="-360363">
              <a:lnSpc>
                <a:spcPct val="110000"/>
              </a:lnSpc>
              <a:buNone/>
            </a:pPr>
            <a:r>
              <a:rPr lang="en-US" altLang="zh-CN" sz="3200" b="1" dirty="0" err="1">
                <a:latin typeface="Ludica fax"/>
                <a:ea typeface="宋体" charset="0"/>
              </a:rPr>
              <a:t>ParTreeNode</a:t>
            </a:r>
            <a:r>
              <a:rPr lang="en-US" altLang="zh-CN" sz="3200" b="1" dirty="0">
                <a:latin typeface="Ludica fax"/>
                <a:ea typeface="宋体" charset="0"/>
              </a:rPr>
              <a:t>&lt;T&gt;::</a:t>
            </a:r>
            <a:r>
              <a:rPr lang="en-US" altLang="zh-CN" sz="3200" b="1" dirty="0" err="1">
                <a:latin typeface="Ludica fax"/>
                <a:ea typeface="宋体" charset="0"/>
              </a:rPr>
              <a:t>ParTreeNode</a:t>
            </a:r>
            <a:r>
              <a:rPr lang="en-US" altLang="zh-CN" sz="3200" b="1" dirty="0">
                <a:latin typeface="Ludica fax"/>
                <a:ea typeface="宋体" charset="0"/>
              </a:rPr>
              <a:t>() {</a:t>
            </a:r>
          </a:p>
          <a:p>
            <a:pPr marL="360363" indent="-360363">
              <a:lnSpc>
                <a:spcPct val="110000"/>
              </a:lnSpc>
              <a:buNone/>
            </a:pPr>
            <a:r>
              <a:rPr lang="en-US" altLang="zh-CN" sz="3200" b="1" dirty="0">
                <a:latin typeface="Ludica fax"/>
                <a:ea typeface="宋体" charset="0"/>
              </a:rPr>
              <a:t>	parent=NULL;</a:t>
            </a:r>
          </a:p>
          <a:p>
            <a:pPr marL="360363" indent="-360363">
              <a:lnSpc>
                <a:spcPct val="110000"/>
              </a:lnSpc>
              <a:buNone/>
            </a:pPr>
            <a:r>
              <a:rPr lang="en-US" altLang="zh-CN" sz="3200" b="1" dirty="0">
                <a:latin typeface="Ludica fax"/>
                <a:ea typeface="宋体" charset="0"/>
              </a:rPr>
              <a:t>	</a:t>
            </a:r>
            <a:r>
              <a:rPr lang="en-US" altLang="zh-CN" sz="3200" b="1" dirty="0" err="1">
                <a:latin typeface="Ludica fax"/>
                <a:ea typeface="宋体" charset="0"/>
              </a:rPr>
              <a:t>nCount</a:t>
            </a:r>
            <a:r>
              <a:rPr lang="en-US" altLang="zh-CN" sz="3200" b="1" dirty="0">
                <a:latin typeface="Ludica fax"/>
                <a:ea typeface="宋体" charset="0"/>
              </a:rPr>
              <a:t>=1;</a:t>
            </a:r>
          </a:p>
          <a:p>
            <a:pPr marL="360363" indent="-360363">
              <a:lnSpc>
                <a:spcPct val="110000"/>
              </a:lnSpc>
              <a:buNone/>
            </a:pPr>
            <a:r>
              <a:rPr lang="en-US" altLang="zh-CN" sz="3200" b="1" dirty="0">
                <a:latin typeface="Ludica fax"/>
                <a:ea typeface="宋体" charset="0"/>
              </a:rPr>
              <a:t>}</a:t>
            </a:r>
          </a:p>
          <a:p>
            <a:pPr marL="360363" indent="-360363">
              <a:lnSpc>
                <a:spcPct val="110000"/>
              </a:lnSpc>
              <a:buNone/>
            </a:pPr>
            <a:endParaRPr lang="en-US" altLang="zh-CN" sz="3200" b="1" dirty="0">
              <a:latin typeface="Ludica fax"/>
              <a:ea typeface="宋体" charset="0"/>
            </a:endParaRPr>
          </a:p>
          <a:p>
            <a:pPr marL="360363" indent="-360363">
              <a:lnSpc>
                <a:spcPct val="110000"/>
              </a:lnSpc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Ludica fax"/>
                <a:ea typeface="宋体" charset="0"/>
              </a:rPr>
              <a:t>template</a:t>
            </a:r>
            <a:r>
              <a:rPr lang="en-US" altLang="zh-CN" sz="3200" b="1" dirty="0">
                <a:latin typeface="Ludica fax"/>
                <a:ea typeface="宋体" charset="0"/>
              </a:rPr>
              <a:t>&lt;</a:t>
            </a:r>
            <a:r>
              <a:rPr lang="en-US" altLang="zh-CN" sz="3200" b="1" dirty="0">
                <a:solidFill>
                  <a:srgbClr val="0070C0"/>
                </a:solidFill>
                <a:latin typeface="Ludica fax"/>
                <a:ea typeface="宋体" charset="0"/>
              </a:rPr>
              <a:t>class</a:t>
            </a:r>
            <a:r>
              <a:rPr lang="en-US" altLang="zh-CN" sz="3200" b="1" dirty="0">
                <a:latin typeface="Ludica fax"/>
                <a:ea typeface="宋体" charset="0"/>
              </a:rPr>
              <a:t> T&gt;</a:t>
            </a:r>
          </a:p>
          <a:p>
            <a:pPr marL="360363" indent="-360363">
              <a:lnSpc>
                <a:spcPct val="110000"/>
              </a:lnSpc>
              <a:buNone/>
            </a:pPr>
            <a:r>
              <a:rPr lang="en-US" altLang="zh-CN" sz="3200" b="1" dirty="0" err="1">
                <a:latin typeface="Ludica fax"/>
                <a:ea typeface="宋体" charset="0"/>
              </a:rPr>
              <a:t>ParTreeNode</a:t>
            </a:r>
            <a:r>
              <a:rPr lang="en-US" altLang="zh-CN" sz="3200" b="1" dirty="0">
                <a:latin typeface="Ludica fax"/>
                <a:ea typeface="宋体" charset="0"/>
              </a:rPr>
              <a:t>&lt;T&gt;::</a:t>
            </a:r>
            <a:r>
              <a:rPr lang="en-US" altLang="zh-CN" sz="3200" b="1" dirty="0" err="1">
                <a:latin typeface="Ludica fax"/>
                <a:ea typeface="宋体" charset="0"/>
              </a:rPr>
              <a:t>getValue</a:t>
            </a:r>
            <a:r>
              <a:rPr lang="en-US" altLang="zh-CN" sz="3200" b="1" dirty="0">
                <a:latin typeface="Ludica fax"/>
                <a:ea typeface="宋体" charset="0"/>
              </a:rPr>
              <a:t>() {</a:t>
            </a:r>
          </a:p>
          <a:p>
            <a:pPr marL="360363" indent="-360363">
              <a:lnSpc>
                <a:spcPct val="110000"/>
              </a:lnSpc>
              <a:buNone/>
            </a:pPr>
            <a:r>
              <a:rPr lang="en-US" altLang="zh-CN" sz="3200" b="1" dirty="0">
                <a:latin typeface="Ludica fax"/>
                <a:ea typeface="宋体" charset="0"/>
              </a:rPr>
              <a:t>	</a:t>
            </a:r>
            <a:r>
              <a:rPr lang="en-US" altLang="zh-CN" sz="3200" b="1" dirty="0">
                <a:solidFill>
                  <a:srgbClr val="0070C0"/>
                </a:solidFill>
                <a:latin typeface="Ludica fax"/>
                <a:ea typeface="宋体" charset="0"/>
              </a:rPr>
              <a:t>return</a:t>
            </a:r>
            <a:r>
              <a:rPr lang="en-US" altLang="zh-CN" sz="3200" b="1" dirty="0">
                <a:latin typeface="Ludica fax"/>
                <a:ea typeface="宋体" charset="0"/>
              </a:rPr>
              <a:t> value;</a:t>
            </a:r>
          </a:p>
          <a:p>
            <a:pPr marL="360363" indent="-360363">
              <a:lnSpc>
                <a:spcPct val="110000"/>
              </a:lnSpc>
              <a:buNone/>
            </a:pPr>
            <a:r>
              <a:rPr lang="en-US" altLang="zh-CN" sz="3200" b="1" dirty="0">
                <a:latin typeface="Ludica fax"/>
                <a:ea typeface="宋体" charset="0"/>
              </a:rPr>
              <a:t>}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69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9092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Representations of Trees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Logical structure</a:t>
            </a:r>
          </a:p>
          <a:p>
            <a:pPr lvl="1"/>
            <a:r>
              <a:rPr lang="en-US" altLang="zh-CN" dirty="0"/>
              <a:t>Set of nodes: { A, B, C, D, E, F, G, H, I, J }</a:t>
            </a:r>
          </a:p>
          <a:p>
            <a:pPr lvl="1"/>
            <a:r>
              <a:rPr lang="en-US" altLang="zh-CN" dirty="0"/>
              <a:t>Set of edges:</a:t>
            </a:r>
            <a:r>
              <a:rPr kumimoji="1" lang="en-US" altLang="zh-CN" dirty="0"/>
              <a:t> { &lt;A,B&gt;, &lt;A,C&gt;, &lt;B,D&gt;, &lt;B,E&gt;, &lt;B,F&gt;, &lt;C,G&gt;, &lt;C,H&gt;, &lt;E,I&gt;, &lt;E,J&gt; }</a:t>
            </a:r>
          </a:p>
          <a:p>
            <a:r>
              <a:rPr lang="en-US" altLang="zh-CN" dirty="0"/>
              <a:t>Representation approaches</a:t>
            </a:r>
          </a:p>
          <a:p>
            <a:pPr lvl="1"/>
            <a:r>
              <a:rPr lang="en-US" altLang="zh-CN" dirty="0"/>
              <a:t>Classic node-link diagram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Outline (lists with indentation)</a:t>
            </a:r>
          </a:p>
          <a:p>
            <a:pPr lvl="1"/>
            <a:r>
              <a:rPr lang="en-US" altLang="zh-CN" dirty="0"/>
              <a:t>Venn diagram</a:t>
            </a:r>
          </a:p>
          <a:p>
            <a:pPr lvl="1"/>
            <a:r>
              <a:rPr kumimoji="1" lang="en-US" altLang="zh-CN" dirty="0"/>
              <a:t>Nested parenthesis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45071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Union-Find Algorithm: </a:t>
            </a:r>
            <a:r>
              <a:rPr lang="en-US" altLang="zh-CN" dirty="0" err="1"/>
              <a:t>TreeNode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91744" y="1484784"/>
            <a:ext cx="7562056" cy="4712400"/>
          </a:xfrm>
        </p:spPr>
        <p:txBody>
          <a:bodyPr>
            <a:normAutofit/>
          </a:bodyPr>
          <a:lstStyle/>
          <a:p>
            <a:pPr marL="360363" indent="-360363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Ludica fax"/>
                <a:ea typeface="宋体" charset="0"/>
              </a:rPr>
              <a:t>template</a:t>
            </a:r>
            <a:r>
              <a:rPr lang="en-US" altLang="zh-CN" sz="2800" b="1" dirty="0">
                <a:latin typeface="Ludica fax"/>
                <a:ea typeface="宋体" charset="0"/>
              </a:rPr>
              <a:t>&lt;</a:t>
            </a:r>
            <a:r>
              <a:rPr lang="en-US" altLang="zh-CN" sz="2800" b="1" dirty="0">
                <a:solidFill>
                  <a:srgbClr val="0070C0"/>
                </a:solidFill>
                <a:latin typeface="Ludica fax"/>
                <a:ea typeface="宋体" charset="0"/>
              </a:rPr>
              <a:t>class</a:t>
            </a:r>
            <a:r>
              <a:rPr lang="en-US" altLang="zh-CN" sz="2800" b="1" dirty="0">
                <a:latin typeface="Ludica fax"/>
                <a:ea typeface="宋体" charset="0"/>
              </a:rPr>
              <a:t> T&gt;</a:t>
            </a:r>
          </a:p>
          <a:p>
            <a:pPr marL="360363" indent="-360363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Ludica fax"/>
                <a:ea typeface="宋体" charset="0"/>
              </a:rPr>
              <a:t>void</a:t>
            </a:r>
            <a:r>
              <a:rPr lang="en-US" altLang="zh-CN" sz="2800" b="1" dirty="0">
                <a:latin typeface="Ludica fax"/>
                <a:ea typeface="宋体" charset="0"/>
              </a:rPr>
              <a:t> </a:t>
            </a:r>
            <a:r>
              <a:rPr lang="en-US" altLang="zh-CN" sz="2800" b="1" dirty="0" err="1">
                <a:latin typeface="Ludica fax"/>
                <a:ea typeface="宋体" charset="0"/>
              </a:rPr>
              <a:t>ParTreeNode</a:t>
            </a:r>
            <a:r>
              <a:rPr lang="en-US" altLang="zh-CN" sz="2800" b="1" dirty="0">
                <a:latin typeface="Ludica fax"/>
                <a:ea typeface="宋体" charset="0"/>
              </a:rPr>
              <a:t>&lt;T&gt;::</a:t>
            </a:r>
            <a:r>
              <a:rPr lang="en-US" altLang="zh-CN" sz="2800" b="1" dirty="0" err="1">
                <a:latin typeface="Ludica fax"/>
                <a:ea typeface="宋体" charset="0"/>
              </a:rPr>
              <a:t>setValue</a:t>
            </a:r>
            <a:r>
              <a:rPr lang="en-US" altLang="zh-CN" sz="2800" b="1" dirty="0">
                <a:latin typeface="Ludica fax"/>
                <a:ea typeface="宋体" charset="0"/>
              </a:rPr>
              <a:t>(</a:t>
            </a:r>
            <a:r>
              <a:rPr lang="en-US" altLang="zh-CN" sz="2800" b="1" dirty="0" err="1">
                <a:solidFill>
                  <a:srgbClr val="0070C0"/>
                </a:solidFill>
                <a:latin typeface="Ludica fax"/>
                <a:ea typeface="宋体" charset="0"/>
              </a:rPr>
              <a:t>const</a:t>
            </a:r>
            <a:r>
              <a:rPr lang="en-US" altLang="zh-CN" sz="2800" b="1" dirty="0">
                <a:latin typeface="Ludica fax"/>
                <a:ea typeface="宋体" charset="0"/>
              </a:rPr>
              <a:t> T&amp; </a:t>
            </a:r>
            <a:r>
              <a:rPr lang="en-US" altLang="zh-CN" sz="2800" b="1" dirty="0" err="1">
                <a:latin typeface="Ludica fax"/>
                <a:ea typeface="宋体" charset="0"/>
              </a:rPr>
              <a:t>val</a:t>
            </a:r>
            <a:r>
              <a:rPr lang="en-US" altLang="zh-CN" sz="2800" b="1" dirty="0">
                <a:latin typeface="Ludica fax"/>
                <a:ea typeface="宋体" charset="0"/>
              </a:rPr>
              <a:t>) {</a:t>
            </a:r>
          </a:p>
          <a:p>
            <a:pPr marL="360363" indent="-360363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latin typeface="Ludica fax"/>
                <a:ea typeface="宋体" charset="0"/>
              </a:rPr>
              <a:t>	value=</a:t>
            </a:r>
            <a:r>
              <a:rPr lang="en-US" altLang="zh-CN" sz="2800" b="1" dirty="0" err="1">
                <a:latin typeface="Ludica fax"/>
                <a:ea typeface="宋体" charset="0"/>
              </a:rPr>
              <a:t>val</a:t>
            </a:r>
            <a:r>
              <a:rPr lang="en-US" altLang="zh-CN" sz="2800" b="1" dirty="0">
                <a:latin typeface="Ludica fax"/>
                <a:ea typeface="宋体" charset="0"/>
              </a:rPr>
              <a:t>;</a:t>
            </a:r>
          </a:p>
          <a:p>
            <a:pPr marL="360363" indent="-360363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latin typeface="Ludica fax"/>
                <a:ea typeface="宋体" charset="0"/>
              </a:rPr>
              <a:t>}</a:t>
            </a:r>
          </a:p>
          <a:p>
            <a:pPr marL="360363" indent="-360363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2800" b="1" dirty="0">
              <a:latin typeface="Ludica fax"/>
              <a:ea typeface="宋体" charset="0"/>
            </a:endParaRPr>
          </a:p>
          <a:p>
            <a:pPr marL="360363" indent="-360363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Ludica fax"/>
                <a:ea typeface="宋体" charset="0"/>
              </a:rPr>
              <a:t>template</a:t>
            </a:r>
            <a:r>
              <a:rPr lang="en-US" altLang="zh-CN" sz="2800" b="1" dirty="0">
                <a:latin typeface="Ludica fax"/>
                <a:ea typeface="宋体" charset="0"/>
              </a:rPr>
              <a:t>&lt;</a:t>
            </a:r>
            <a:r>
              <a:rPr lang="en-US" altLang="zh-CN" sz="2800" b="1" dirty="0">
                <a:solidFill>
                  <a:srgbClr val="0070C0"/>
                </a:solidFill>
                <a:latin typeface="Ludica fax"/>
                <a:ea typeface="宋体" charset="0"/>
              </a:rPr>
              <a:t>class</a:t>
            </a:r>
            <a:r>
              <a:rPr lang="en-US" altLang="zh-CN" sz="2800" b="1" dirty="0">
                <a:latin typeface="Ludica fax"/>
                <a:ea typeface="宋体" charset="0"/>
              </a:rPr>
              <a:t> T&gt;</a:t>
            </a:r>
          </a:p>
          <a:p>
            <a:pPr marL="360363" indent="-360363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800" b="1" dirty="0" err="1">
                <a:latin typeface="Ludica fax"/>
                <a:ea typeface="宋体" charset="0"/>
              </a:rPr>
              <a:t>ParTreeNode</a:t>
            </a:r>
            <a:r>
              <a:rPr lang="en-US" altLang="zh-CN" sz="2800" b="1" dirty="0">
                <a:latin typeface="Ludica fax"/>
                <a:ea typeface="宋体" charset="0"/>
              </a:rPr>
              <a:t>&lt;T&gt;* </a:t>
            </a:r>
            <a:r>
              <a:rPr lang="en-US" altLang="zh-CN" sz="2800" b="1" dirty="0" err="1">
                <a:latin typeface="Ludica fax"/>
                <a:ea typeface="宋体" charset="0"/>
              </a:rPr>
              <a:t>ParTreeNode</a:t>
            </a:r>
            <a:r>
              <a:rPr lang="en-US" altLang="zh-CN" sz="2800" b="1" dirty="0">
                <a:latin typeface="Ludica fax"/>
                <a:ea typeface="宋体" charset="0"/>
              </a:rPr>
              <a:t>&lt;T&gt;::</a:t>
            </a:r>
            <a:r>
              <a:rPr lang="en-US" altLang="zh-CN" sz="2800" b="1" dirty="0" err="1">
                <a:latin typeface="Ludica fax"/>
                <a:ea typeface="宋体" charset="0"/>
              </a:rPr>
              <a:t>getParent</a:t>
            </a:r>
            <a:r>
              <a:rPr lang="en-US" altLang="zh-CN" sz="2800" b="1" dirty="0">
                <a:latin typeface="Ludica fax"/>
                <a:ea typeface="宋体" charset="0"/>
              </a:rPr>
              <a:t>() {</a:t>
            </a:r>
          </a:p>
          <a:p>
            <a:pPr marL="360363" indent="-360363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latin typeface="Ludica fax"/>
                <a:ea typeface="宋体" charset="0"/>
              </a:rPr>
              <a:t>	</a:t>
            </a:r>
            <a:r>
              <a:rPr lang="en-US" altLang="zh-CN" sz="2800" b="1" dirty="0">
                <a:solidFill>
                  <a:srgbClr val="0070C0"/>
                </a:solidFill>
                <a:latin typeface="Ludica fax"/>
                <a:ea typeface="宋体" charset="0"/>
              </a:rPr>
              <a:t>return</a:t>
            </a:r>
            <a:r>
              <a:rPr lang="en-US" altLang="zh-CN" sz="2800" b="1" dirty="0">
                <a:latin typeface="Ludica fax"/>
                <a:ea typeface="宋体" charset="0"/>
              </a:rPr>
              <a:t> parent;</a:t>
            </a:r>
          </a:p>
          <a:p>
            <a:pPr marL="360363" indent="-360363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latin typeface="Ludica fax"/>
                <a:ea typeface="宋体" charset="0"/>
              </a:rPr>
              <a:t>}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70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124426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Union-Find Algorithm: </a:t>
            </a:r>
            <a:r>
              <a:rPr lang="en-US" altLang="zh-CN" dirty="0" err="1"/>
              <a:t>TreeNode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363" indent="-360363">
              <a:lnSpc>
                <a:spcPct val="80000"/>
              </a:lnSpc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Ludica fax"/>
                <a:ea typeface="宋体" charset="0"/>
              </a:rPr>
              <a:t>template</a:t>
            </a:r>
            <a:r>
              <a:rPr lang="en-US" altLang="zh-CN" sz="3200" b="1" dirty="0">
                <a:latin typeface="Ludica fax"/>
                <a:ea typeface="宋体" charset="0"/>
              </a:rPr>
              <a:t>&lt;</a:t>
            </a:r>
            <a:r>
              <a:rPr lang="en-US" altLang="zh-CN" sz="3200" b="1" dirty="0">
                <a:solidFill>
                  <a:srgbClr val="0070C0"/>
                </a:solidFill>
                <a:latin typeface="Ludica fax"/>
                <a:ea typeface="宋体" charset="0"/>
              </a:rPr>
              <a:t>class</a:t>
            </a:r>
            <a:r>
              <a:rPr lang="en-US" altLang="zh-CN" sz="3200" b="1" dirty="0">
                <a:latin typeface="Ludica fax"/>
                <a:ea typeface="宋体" charset="0"/>
              </a:rPr>
              <a:t> T&gt; void</a:t>
            </a:r>
          </a:p>
          <a:p>
            <a:pPr marL="360363" indent="-360363">
              <a:lnSpc>
                <a:spcPct val="80000"/>
              </a:lnSpc>
              <a:buNone/>
            </a:pPr>
            <a:r>
              <a:rPr lang="en-US" altLang="zh-CN" sz="3200" b="1" dirty="0" err="1">
                <a:latin typeface="Ludica fax"/>
                <a:ea typeface="宋体" charset="0"/>
              </a:rPr>
              <a:t>ParTreeNode</a:t>
            </a:r>
            <a:r>
              <a:rPr lang="en-US" altLang="zh-CN" sz="3200" b="1" dirty="0">
                <a:latin typeface="Ludica fax"/>
                <a:ea typeface="宋体" charset="0"/>
              </a:rPr>
              <a:t>&lt;T&gt;::</a:t>
            </a:r>
            <a:r>
              <a:rPr lang="en-US" altLang="zh-CN" sz="3200" b="1" dirty="0" err="1">
                <a:latin typeface="Ludica fax"/>
                <a:ea typeface="宋体" charset="0"/>
              </a:rPr>
              <a:t>setParent</a:t>
            </a:r>
            <a:r>
              <a:rPr lang="en-US" altLang="zh-CN" sz="3200" b="1" dirty="0">
                <a:latin typeface="Ludica fax"/>
                <a:ea typeface="宋体" charset="0"/>
              </a:rPr>
              <a:t>(</a:t>
            </a:r>
            <a:r>
              <a:rPr lang="en-US" altLang="zh-CN" sz="3200" b="1" dirty="0" err="1">
                <a:latin typeface="Ludica fax"/>
                <a:ea typeface="宋体" charset="0"/>
              </a:rPr>
              <a:t>ParTreeNode</a:t>
            </a:r>
            <a:r>
              <a:rPr lang="en-US" altLang="zh-CN" sz="3200" b="1" dirty="0">
                <a:latin typeface="Ludica fax"/>
                <a:ea typeface="宋体" charset="0"/>
              </a:rPr>
              <a:t>&lt;T&gt;* par) {</a:t>
            </a:r>
          </a:p>
          <a:p>
            <a:pPr marL="360363" indent="-360363">
              <a:lnSpc>
                <a:spcPct val="80000"/>
              </a:lnSpc>
              <a:buNone/>
            </a:pPr>
            <a:r>
              <a:rPr lang="en-US" altLang="zh-CN" sz="3200" b="1" dirty="0">
                <a:latin typeface="Ludica fax"/>
                <a:ea typeface="宋体" charset="0"/>
              </a:rPr>
              <a:t>	parent = par;</a:t>
            </a:r>
          </a:p>
          <a:p>
            <a:pPr marL="360363" indent="-360363">
              <a:lnSpc>
                <a:spcPct val="80000"/>
              </a:lnSpc>
              <a:buNone/>
            </a:pPr>
            <a:r>
              <a:rPr lang="en-US" altLang="zh-CN" sz="3200" b="1" dirty="0">
                <a:latin typeface="Ludica fax"/>
                <a:ea typeface="宋体" charset="0"/>
              </a:rPr>
              <a:t>}</a:t>
            </a:r>
          </a:p>
          <a:p>
            <a:pPr marL="360363" indent="-360363">
              <a:lnSpc>
                <a:spcPct val="80000"/>
              </a:lnSpc>
              <a:buNone/>
            </a:pPr>
            <a:endParaRPr lang="en-US" altLang="zh-CN" sz="3200" b="1" dirty="0">
              <a:latin typeface="Ludica fax"/>
              <a:ea typeface="宋体" charset="0"/>
            </a:endParaRPr>
          </a:p>
          <a:p>
            <a:pPr marL="360363" indent="-360363">
              <a:lnSpc>
                <a:spcPct val="80000"/>
              </a:lnSpc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Ludica fax"/>
                <a:ea typeface="宋体" charset="0"/>
              </a:rPr>
              <a:t>template</a:t>
            </a:r>
            <a:r>
              <a:rPr lang="en-US" altLang="zh-CN" sz="3200" b="1" dirty="0">
                <a:latin typeface="Ludica fax"/>
                <a:ea typeface="宋体" charset="0"/>
              </a:rPr>
              <a:t>&lt;</a:t>
            </a:r>
            <a:r>
              <a:rPr lang="en-US" altLang="zh-CN" sz="3200" b="1" dirty="0">
                <a:solidFill>
                  <a:srgbClr val="0070C0"/>
                </a:solidFill>
                <a:latin typeface="Ludica fax"/>
                <a:ea typeface="宋体" charset="0"/>
              </a:rPr>
              <a:t>class</a:t>
            </a:r>
            <a:r>
              <a:rPr lang="en-US" altLang="zh-CN" sz="3200" b="1" dirty="0">
                <a:latin typeface="Ludica fax"/>
                <a:ea typeface="宋体" charset="0"/>
              </a:rPr>
              <a:t> T&gt;</a:t>
            </a:r>
          </a:p>
          <a:p>
            <a:pPr marL="360363" indent="-360363">
              <a:lnSpc>
                <a:spcPct val="80000"/>
              </a:lnSpc>
              <a:buNone/>
            </a:pPr>
            <a:r>
              <a:rPr lang="en-US" altLang="zh-CN" sz="3200" b="1" dirty="0" err="1">
                <a:solidFill>
                  <a:srgbClr val="0070C0"/>
                </a:solidFill>
                <a:latin typeface="Ludica fax"/>
                <a:ea typeface="宋体" charset="0"/>
              </a:rPr>
              <a:t>int</a:t>
            </a:r>
            <a:r>
              <a:rPr lang="en-US" altLang="zh-CN" sz="3200" b="1" dirty="0">
                <a:latin typeface="Ludica fax"/>
                <a:ea typeface="宋体" charset="0"/>
              </a:rPr>
              <a:t> </a:t>
            </a:r>
            <a:r>
              <a:rPr lang="en-US" altLang="zh-CN" sz="3200" b="1" dirty="0" err="1">
                <a:latin typeface="Ludica fax"/>
                <a:ea typeface="宋体" charset="0"/>
              </a:rPr>
              <a:t>ParTreeNode</a:t>
            </a:r>
            <a:r>
              <a:rPr lang="en-US" altLang="zh-CN" sz="3200" b="1" dirty="0">
                <a:latin typeface="Ludica fax"/>
                <a:ea typeface="宋体" charset="0"/>
              </a:rPr>
              <a:t>&lt;T&gt;::</a:t>
            </a:r>
            <a:r>
              <a:rPr lang="en-US" altLang="zh-CN" sz="3200" b="1" dirty="0" err="1">
                <a:latin typeface="Ludica fax"/>
                <a:ea typeface="宋体" charset="0"/>
              </a:rPr>
              <a:t>getCount</a:t>
            </a:r>
            <a:r>
              <a:rPr lang="en-US" altLang="zh-CN" sz="3200" b="1" dirty="0">
                <a:latin typeface="Ludica fax"/>
                <a:ea typeface="宋体" charset="0"/>
              </a:rPr>
              <a:t>() {</a:t>
            </a:r>
          </a:p>
          <a:p>
            <a:pPr marL="360363" indent="-360363">
              <a:lnSpc>
                <a:spcPct val="80000"/>
              </a:lnSpc>
              <a:buNone/>
            </a:pPr>
            <a:r>
              <a:rPr lang="en-US" altLang="zh-CN" sz="3200" b="1" dirty="0">
                <a:latin typeface="Ludica fax"/>
                <a:ea typeface="宋体" charset="0"/>
              </a:rPr>
              <a:t>	</a:t>
            </a:r>
            <a:r>
              <a:rPr lang="en-US" altLang="zh-CN" sz="3200" b="1" dirty="0">
                <a:solidFill>
                  <a:srgbClr val="0070C0"/>
                </a:solidFill>
                <a:latin typeface="Ludica fax"/>
                <a:ea typeface="宋体" charset="0"/>
              </a:rPr>
              <a:t>return</a:t>
            </a:r>
            <a:r>
              <a:rPr lang="en-US" altLang="zh-CN" sz="3200" b="1" dirty="0">
                <a:latin typeface="Ludica fax"/>
                <a:ea typeface="宋体" charset="0"/>
              </a:rPr>
              <a:t> </a:t>
            </a:r>
            <a:r>
              <a:rPr lang="en-US" altLang="zh-CN" sz="3200" b="1" dirty="0" err="1">
                <a:latin typeface="Ludica fax"/>
                <a:ea typeface="宋体" charset="0"/>
              </a:rPr>
              <a:t>nCount</a:t>
            </a:r>
            <a:r>
              <a:rPr lang="en-US" altLang="zh-CN" sz="3200" b="1" dirty="0">
                <a:latin typeface="Ludica fax"/>
                <a:ea typeface="宋体" charset="0"/>
              </a:rPr>
              <a:t>;</a:t>
            </a:r>
          </a:p>
          <a:p>
            <a:pPr marL="360363" indent="-360363">
              <a:lnSpc>
                <a:spcPct val="80000"/>
              </a:lnSpc>
              <a:buNone/>
            </a:pPr>
            <a:r>
              <a:rPr lang="en-US" altLang="zh-CN" sz="3200" b="1" dirty="0">
                <a:latin typeface="Ludica fax"/>
                <a:ea typeface="宋体" charset="0"/>
              </a:rPr>
              <a:t>}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71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920503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Union-Find Algorithm: Tree Class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60363" indent="-360363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Ludica fax"/>
                <a:ea typeface="宋体" charset="0"/>
              </a:rPr>
              <a:t>template</a:t>
            </a:r>
            <a:r>
              <a:rPr lang="en-US" altLang="zh-CN" sz="3200" b="1" dirty="0">
                <a:latin typeface="Ludica fax"/>
                <a:ea typeface="宋体" charset="0"/>
              </a:rPr>
              <a:t>&lt;</a:t>
            </a:r>
            <a:r>
              <a:rPr lang="en-US" altLang="zh-CN" sz="3200" b="1" dirty="0">
                <a:solidFill>
                  <a:srgbClr val="0070C0"/>
                </a:solidFill>
                <a:latin typeface="Ludica fax"/>
                <a:ea typeface="宋体" charset="0"/>
              </a:rPr>
              <a:t>class</a:t>
            </a:r>
            <a:r>
              <a:rPr lang="en-US" altLang="zh-CN" sz="3200" b="1" dirty="0">
                <a:latin typeface="Ludica fax"/>
                <a:ea typeface="宋体" charset="0"/>
              </a:rPr>
              <a:t> T&gt;</a:t>
            </a:r>
          </a:p>
          <a:p>
            <a:pPr marL="360363" indent="-360363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Ludica fax"/>
                <a:ea typeface="宋体" charset="0"/>
              </a:rPr>
              <a:t>class</a:t>
            </a:r>
            <a:r>
              <a:rPr lang="en-US" altLang="zh-CN" sz="3200" b="1" dirty="0">
                <a:latin typeface="Ludica fax"/>
                <a:ea typeface="宋体" charset="0"/>
              </a:rPr>
              <a:t> </a:t>
            </a:r>
            <a:r>
              <a:rPr lang="en-US" altLang="zh-CN" sz="3200" b="1" dirty="0" err="1">
                <a:latin typeface="Ludica fax"/>
                <a:ea typeface="宋体" charset="0"/>
              </a:rPr>
              <a:t>ParTree</a:t>
            </a:r>
            <a:r>
              <a:rPr lang="en-US" altLang="zh-CN" sz="3200" b="1" dirty="0">
                <a:latin typeface="Ludica fax"/>
                <a:ea typeface="宋体" charset="0"/>
              </a:rPr>
              <a:t> {</a:t>
            </a:r>
            <a:endParaRPr lang="zh-CN" altLang="en-US" sz="3200" b="1" dirty="0">
              <a:latin typeface="Ludica fax"/>
              <a:ea typeface="宋体" charset="0"/>
            </a:endParaRPr>
          </a:p>
          <a:p>
            <a:pPr marL="360363" indent="-360363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Ludica fax"/>
                <a:ea typeface="宋体" charset="0"/>
              </a:rPr>
              <a:t>private</a:t>
            </a:r>
            <a:r>
              <a:rPr lang="en-US" altLang="zh-CN" sz="3200" b="1" dirty="0">
                <a:latin typeface="Ludica fax"/>
                <a:ea typeface="宋体" charset="0"/>
              </a:rPr>
              <a:t>:</a:t>
            </a:r>
          </a:p>
          <a:p>
            <a:pPr marL="360363" indent="-360363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b="1" dirty="0">
                <a:latin typeface="Ludica fax"/>
                <a:ea typeface="宋体" charset="0"/>
              </a:rPr>
              <a:t>	</a:t>
            </a:r>
            <a:r>
              <a:rPr lang="en-US" altLang="zh-CN" sz="3200" b="1" dirty="0" err="1">
                <a:latin typeface="Ludica fax"/>
                <a:ea typeface="宋体" charset="0"/>
              </a:rPr>
              <a:t>ParTreeNode</a:t>
            </a:r>
            <a:r>
              <a:rPr lang="en-US" altLang="zh-CN" sz="3200" b="1" dirty="0">
                <a:latin typeface="Ludica fax"/>
                <a:ea typeface="宋体" charset="0"/>
              </a:rPr>
              <a:t>&lt;T&gt;* array;</a:t>
            </a:r>
            <a:endParaRPr lang="zh-CN" altLang="en-US" sz="3200" b="1" dirty="0">
              <a:latin typeface="Ludica fax"/>
              <a:ea typeface="宋体" charset="0"/>
            </a:endParaRPr>
          </a:p>
          <a:p>
            <a:pPr marL="360363" indent="-360363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b="1" dirty="0">
                <a:latin typeface="Ludica fax"/>
                <a:ea typeface="宋体" charset="0"/>
              </a:rPr>
              <a:t>	</a:t>
            </a:r>
            <a:r>
              <a:rPr lang="en-US" altLang="zh-CN" sz="3200" b="1" dirty="0">
                <a:solidFill>
                  <a:srgbClr val="0070C0"/>
                </a:solidFill>
                <a:latin typeface="Ludica fax"/>
                <a:ea typeface="宋体" charset="0"/>
              </a:rPr>
              <a:t>int</a:t>
            </a:r>
            <a:r>
              <a:rPr lang="en-US" altLang="zh-CN" sz="3200" b="1" dirty="0">
                <a:latin typeface="Ludica fax"/>
                <a:ea typeface="宋体" charset="0"/>
              </a:rPr>
              <a:t>	Size;</a:t>
            </a:r>
          </a:p>
          <a:p>
            <a:pPr marL="360363" indent="-360363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3200" b="1" dirty="0">
              <a:latin typeface="Ludica fax"/>
              <a:ea typeface="宋体" charset="0"/>
            </a:endParaRPr>
          </a:p>
          <a:p>
            <a:pPr marL="360363" indent="-360363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Ludica fax"/>
                <a:ea typeface="宋体" charset="0"/>
              </a:rPr>
              <a:t>public</a:t>
            </a:r>
            <a:r>
              <a:rPr lang="en-US" altLang="zh-CN" sz="3200" b="1" dirty="0">
                <a:latin typeface="Ludica fax"/>
                <a:ea typeface="宋体" charset="0"/>
              </a:rPr>
              <a:t>:</a:t>
            </a:r>
          </a:p>
          <a:p>
            <a:pPr marL="360363" indent="-360363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b="1" dirty="0">
                <a:latin typeface="Ludica fax"/>
                <a:ea typeface="宋体" charset="0"/>
              </a:rPr>
              <a:t>	</a:t>
            </a:r>
            <a:r>
              <a:rPr lang="en-US" altLang="zh-CN" sz="3200" b="1" dirty="0" err="1">
                <a:latin typeface="Ludica fax"/>
                <a:ea typeface="宋体" charset="0"/>
              </a:rPr>
              <a:t>ParTree</a:t>
            </a:r>
            <a:r>
              <a:rPr lang="en-US" altLang="zh-CN" sz="3200" b="1" dirty="0">
                <a:latin typeface="Ludica fax"/>
                <a:ea typeface="宋体" charset="0"/>
              </a:rPr>
              <a:t>(</a:t>
            </a:r>
            <a:r>
              <a:rPr lang="en-US" altLang="zh-CN" sz="3200" b="1" dirty="0">
                <a:solidFill>
                  <a:srgbClr val="0070C0"/>
                </a:solidFill>
                <a:latin typeface="Ludica fax"/>
                <a:ea typeface="宋体" charset="0"/>
              </a:rPr>
              <a:t>const int </a:t>
            </a:r>
            <a:r>
              <a:rPr lang="en-US" altLang="zh-CN" sz="3200" b="1" dirty="0">
                <a:latin typeface="Ludica fax"/>
                <a:ea typeface="宋体" charset="0"/>
              </a:rPr>
              <a:t>size);</a:t>
            </a:r>
            <a:endParaRPr lang="zh-CN" altLang="en-US" sz="3200" b="1" dirty="0">
              <a:latin typeface="Ludica fax"/>
              <a:ea typeface="宋体" charset="0"/>
            </a:endParaRPr>
          </a:p>
          <a:p>
            <a:pPr marL="360363" indent="-360363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b="1" dirty="0">
                <a:latin typeface="Ludica fax"/>
                <a:ea typeface="宋体" charset="0"/>
              </a:rPr>
              <a:t>	</a:t>
            </a:r>
            <a:r>
              <a:rPr lang="en-US" altLang="zh-CN" sz="3200" b="1" dirty="0">
                <a:solidFill>
                  <a:srgbClr val="0070C0"/>
                </a:solidFill>
                <a:latin typeface="Ludica fax"/>
                <a:ea typeface="宋体" charset="0"/>
              </a:rPr>
              <a:t>virtual</a:t>
            </a:r>
            <a:r>
              <a:rPr lang="en-US" altLang="zh-CN" sz="3200" b="1" dirty="0">
                <a:latin typeface="Ludica fax"/>
                <a:ea typeface="宋体" charset="0"/>
              </a:rPr>
              <a:t> ~</a:t>
            </a:r>
            <a:r>
              <a:rPr lang="en-US" altLang="zh-CN" sz="3200" b="1" dirty="0" err="1">
                <a:latin typeface="Ludica fax"/>
                <a:ea typeface="宋体" charset="0"/>
              </a:rPr>
              <a:t>ParTree</a:t>
            </a:r>
            <a:r>
              <a:rPr lang="en-US" altLang="zh-CN" sz="3200" b="1" dirty="0">
                <a:latin typeface="Ludica fax"/>
                <a:ea typeface="宋体" charset="0"/>
              </a:rPr>
              <a:t>();</a:t>
            </a:r>
            <a:endParaRPr lang="zh-CN" altLang="en-US" sz="3200" b="1" dirty="0">
              <a:latin typeface="Ludica fax"/>
              <a:ea typeface="宋体" charset="0"/>
            </a:endParaRPr>
          </a:p>
          <a:p>
            <a:pPr marL="360363" indent="-360363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b="1" dirty="0">
                <a:latin typeface="Ludica fax"/>
                <a:ea typeface="宋体" charset="0"/>
              </a:rPr>
              <a:t>	</a:t>
            </a:r>
            <a:r>
              <a:rPr lang="en-US" altLang="zh-CN" sz="3200" b="1" dirty="0" err="1">
                <a:latin typeface="Ludica fax"/>
                <a:ea typeface="宋体" charset="0"/>
              </a:rPr>
              <a:t>ParTreeNode</a:t>
            </a:r>
            <a:r>
              <a:rPr lang="en-US" altLang="zh-CN" sz="3200" b="1" dirty="0">
                <a:latin typeface="Ludica fax"/>
                <a:ea typeface="宋体" charset="0"/>
              </a:rPr>
              <a:t>&lt;T&gt;* Find(</a:t>
            </a:r>
            <a:r>
              <a:rPr lang="en-US" altLang="zh-CN" sz="3200" b="1" dirty="0" err="1">
                <a:latin typeface="Ludica fax"/>
                <a:ea typeface="宋体" charset="0"/>
              </a:rPr>
              <a:t>ParTreeNode</a:t>
            </a:r>
            <a:r>
              <a:rPr lang="en-US" altLang="zh-CN" sz="3200" b="1" dirty="0">
                <a:latin typeface="Ludica fax"/>
                <a:ea typeface="宋体" charset="0"/>
              </a:rPr>
              <a:t>&lt;T&gt;* node) </a:t>
            </a:r>
            <a:r>
              <a:rPr lang="en-US" altLang="zh-CN" sz="3200" b="1" dirty="0">
                <a:solidFill>
                  <a:srgbClr val="0070C0"/>
                </a:solidFill>
                <a:latin typeface="Ludica fax"/>
                <a:ea typeface="宋体" charset="0"/>
              </a:rPr>
              <a:t>const</a:t>
            </a:r>
            <a:r>
              <a:rPr lang="en-US" altLang="zh-CN" sz="3200" b="1" dirty="0">
                <a:latin typeface="Ludica fax"/>
                <a:ea typeface="宋体" charset="0"/>
              </a:rPr>
              <a:t>;</a:t>
            </a:r>
          </a:p>
          <a:p>
            <a:pPr marL="360363" indent="-360363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b="1" dirty="0">
                <a:latin typeface="Ludica fax"/>
                <a:ea typeface="宋体" charset="0"/>
              </a:rPr>
              <a:t>	</a:t>
            </a:r>
            <a:r>
              <a:rPr lang="en-US" altLang="zh-CN" sz="3200" b="1" dirty="0">
                <a:solidFill>
                  <a:srgbClr val="0070C0"/>
                </a:solidFill>
                <a:latin typeface="Ludica fax"/>
                <a:ea typeface="宋体" charset="0"/>
              </a:rPr>
              <a:t>void</a:t>
            </a:r>
            <a:r>
              <a:rPr lang="en-US" altLang="zh-CN" sz="3200" b="1" dirty="0">
                <a:latin typeface="Ludica fax"/>
                <a:ea typeface="宋体" charset="0"/>
              </a:rPr>
              <a:t> Union(</a:t>
            </a:r>
            <a:r>
              <a:rPr lang="en-US" altLang="zh-CN" sz="3200" b="1" dirty="0">
                <a:solidFill>
                  <a:srgbClr val="0070C0"/>
                </a:solidFill>
                <a:latin typeface="Ludica fax"/>
                <a:ea typeface="宋体" charset="0"/>
              </a:rPr>
              <a:t>int</a:t>
            </a:r>
            <a:r>
              <a:rPr lang="en-US" altLang="zh-CN" sz="3200" b="1" dirty="0">
                <a:latin typeface="Ludica fax"/>
                <a:ea typeface="宋体" charset="0"/>
              </a:rPr>
              <a:t> </a:t>
            </a:r>
            <a:r>
              <a:rPr lang="en-US" altLang="zh-CN" sz="3200" b="1" dirty="0" err="1">
                <a:latin typeface="Ludica fax"/>
                <a:ea typeface="宋体" charset="0"/>
              </a:rPr>
              <a:t>i</a:t>
            </a:r>
            <a:r>
              <a:rPr lang="en-US" altLang="zh-CN" sz="3200" b="1" dirty="0">
                <a:latin typeface="Ludica fax"/>
                <a:ea typeface="宋体" charset="0"/>
              </a:rPr>
              <a:t>, </a:t>
            </a:r>
            <a:r>
              <a:rPr lang="en-US" altLang="zh-CN" sz="3200" b="1" dirty="0">
                <a:solidFill>
                  <a:srgbClr val="0070C0"/>
                </a:solidFill>
                <a:latin typeface="Ludica fax"/>
                <a:ea typeface="宋体" charset="0"/>
              </a:rPr>
              <a:t>int</a:t>
            </a:r>
            <a:r>
              <a:rPr lang="en-US" altLang="zh-CN" sz="3200" b="1" dirty="0">
                <a:latin typeface="Ludica fax"/>
                <a:ea typeface="宋体" charset="0"/>
              </a:rPr>
              <a:t> j);		</a:t>
            </a:r>
          </a:p>
          <a:p>
            <a:pPr marL="360363" indent="-360363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b="1" dirty="0">
                <a:latin typeface="Ludica fax"/>
                <a:ea typeface="宋体" charset="0"/>
              </a:rPr>
              <a:t>	</a:t>
            </a:r>
            <a:r>
              <a:rPr lang="en-US" altLang="zh-CN" sz="3200" b="1" dirty="0">
                <a:solidFill>
                  <a:srgbClr val="0070C0"/>
                </a:solidFill>
                <a:latin typeface="Ludica fax"/>
                <a:ea typeface="宋体" charset="0"/>
              </a:rPr>
              <a:t>bool</a:t>
            </a:r>
            <a:r>
              <a:rPr lang="en-US" altLang="zh-CN" sz="3200" b="1" dirty="0">
                <a:latin typeface="Ludica fax"/>
                <a:ea typeface="宋体" charset="0"/>
              </a:rPr>
              <a:t> Different(</a:t>
            </a:r>
            <a:r>
              <a:rPr lang="en-US" altLang="zh-CN" sz="3200" b="1" dirty="0">
                <a:solidFill>
                  <a:srgbClr val="0070C0"/>
                </a:solidFill>
                <a:latin typeface="Ludica fax"/>
                <a:ea typeface="宋体" charset="0"/>
              </a:rPr>
              <a:t>int</a:t>
            </a:r>
            <a:r>
              <a:rPr lang="en-US" altLang="zh-CN" sz="3200" b="1" dirty="0">
                <a:latin typeface="Ludica fax"/>
                <a:ea typeface="宋体" charset="0"/>
              </a:rPr>
              <a:t> </a:t>
            </a:r>
            <a:r>
              <a:rPr lang="en-US" altLang="zh-CN" sz="3200" b="1" dirty="0" err="1">
                <a:latin typeface="Ludica fax"/>
                <a:ea typeface="宋体" charset="0"/>
              </a:rPr>
              <a:t>i</a:t>
            </a:r>
            <a:r>
              <a:rPr lang="en-US" altLang="zh-CN" sz="3200" b="1" dirty="0">
                <a:latin typeface="Ludica fax"/>
                <a:ea typeface="宋体" charset="0"/>
              </a:rPr>
              <a:t>, </a:t>
            </a:r>
            <a:r>
              <a:rPr lang="en-US" altLang="zh-CN" sz="3200" b="1" dirty="0">
                <a:solidFill>
                  <a:srgbClr val="0070C0"/>
                </a:solidFill>
                <a:latin typeface="Ludica fax"/>
                <a:ea typeface="宋体" charset="0"/>
              </a:rPr>
              <a:t>int</a:t>
            </a:r>
            <a:r>
              <a:rPr lang="en-US" altLang="zh-CN" sz="3200" b="1" dirty="0">
                <a:latin typeface="Ludica fax"/>
                <a:ea typeface="宋体" charset="0"/>
              </a:rPr>
              <a:t> j);			</a:t>
            </a:r>
          </a:p>
          <a:p>
            <a:pPr marL="360363" indent="-360363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b="1" dirty="0">
                <a:latin typeface="Ludica fax"/>
                <a:ea typeface="宋体" charset="0"/>
              </a:rPr>
              <a:t>};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72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678639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Union-Find Algorithm: Tree Class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0363" indent="-360363">
              <a:lnSpc>
                <a:spcPct val="80000"/>
              </a:lnSpc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Ludica fax"/>
                <a:ea typeface="宋体" charset="0"/>
              </a:rPr>
              <a:t>template</a:t>
            </a:r>
            <a:r>
              <a:rPr lang="en-US" altLang="zh-CN" sz="3200" b="1" dirty="0">
                <a:latin typeface="Ludica fax"/>
                <a:ea typeface="宋体" charset="0"/>
              </a:rPr>
              <a:t> &lt;</a:t>
            </a:r>
            <a:r>
              <a:rPr lang="en-US" altLang="zh-CN" sz="3200" b="1" dirty="0">
                <a:solidFill>
                  <a:srgbClr val="0070C0"/>
                </a:solidFill>
                <a:latin typeface="Ludica fax"/>
                <a:ea typeface="宋体" charset="0"/>
              </a:rPr>
              <a:t>class</a:t>
            </a:r>
            <a:r>
              <a:rPr lang="en-US" altLang="zh-CN" sz="3200" b="1" dirty="0">
                <a:latin typeface="Ludica fax"/>
                <a:ea typeface="宋体" charset="0"/>
              </a:rPr>
              <a:t> T&gt;</a:t>
            </a:r>
          </a:p>
          <a:p>
            <a:pPr marL="360363" indent="-360363">
              <a:lnSpc>
                <a:spcPct val="80000"/>
              </a:lnSpc>
              <a:buNone/>
            </a:pPr>
            <a:r>
              <a:rPr lang="en-US" altLang="zh-CN" sz="3200" b="1" dirty="0" err="1">
                <a:latin typeface="Ludica fax"/>
                <a:ea typeface="宋体" charset="0"/>
              </a:rPr>
              <a:t>ParTree</a:t>
            </a:r>
            <a:r>
              <a:rPr lang="en-US" altLang="zh-CN" sz="3200" b="1" dirty="0">
                <a:latin typeface="Ludica fax"/>
                <a:ea typeface="宋体" charset="0"/>
              </a:rPr>
              <a:t>&lt;T&gt;::</a:t>
            </a:r>
            <a:r>
              <a:rPr lang="en-US" altLang="zh-CN" sz="3200" b="1" dirty="0" err="1">
                <a:latin typeface="Ludica fax"/>
                <a:ea typeface="宋体" charset="0"/>
              </a:rPr>
              <a:t>ParTree</a:t>
            </a:r>
            <a:r>
              <a:rPr lang="en-US" altLang="zh-CN" sz="3200" b="1" dirty="0">
                <a:latin typeface="Ludica fax"/>
                <a:ea typeface="宋体" charset="0"/>
              </a:rPr>
              <a:t>(</a:t>
            </a:r>
            <a:r>
              <a:rPr lang="en-US" altLang="zh-CN" sz="3200" b="1" dirty="0" err="1">
                <a:solidFill>
                  <a:srgbClr val="0070C0"/>
                </a:solidFill>
                <a:latin typeface="Ludica fax"/>
                <a:ea typeface="宋体" charset="0"/>
              </a:rPr>
              <a:t>const</a:t>
            </a:r>
            <a:r>
              <a:rPr lang="en-US" altLang="zh-CN" sz="3200" b="1" dirty="0">
                <a:solidFill>
                  <a:srgbClr val="0070C0"/>
                </a:solidFill>
                <a:latin typeface="Ludica fax"/>
                <a:ea typeface="宋体" charset="0"/>
              </a:rPr>
              <a:t> </a:t>
            </a:r>
            <a:r>
              <a:rPr lang="en-US" altLang="zh-CN" sz="3200" b="1" dirty="0" err="1">
                <a:solidFill>
                  <a:srgbClr val="0070C0"/>
                </a:solidFill>
                <a:latin typeface="Ludica fax"/>
                <a:ea typeface="宋体" charset="0"/>
              </a:rPr>
              <a:t>int</a:t>
            </a:r>
            <a:r>
              <a:rPr lang="en-US" altLang="zh-CN" sz="3200" b="1" dirty="0">
                <a:solidFill>
                  <a:srgbClr val="0070C0"/>
                </a:solidFill>
                <a:latin typeface="Ludica fax"/>
                <a:ea typeface="宋体" charset="0"/>
              </a:rPr>
              <a:t> </a:t>
            </a:r>
            <a:r>
              <a:rPr lang="en-US" altLang="zh-CN" sz="3200" b="1" dirty="0">
                <a:latin typeface="Ludica fax"/>
                <a:ea typeface="宋体" charset="0"/>
              </a:rPr>
              <a:t>size) {</a:t>
            </a:r>
          </a:p>
          <a:p>
            <a:pPr marL="360363" indent="-360363">
              <a:lnSpc>
                <a:spcPct val="80000"/>
              </a:lnSpc>
              <a:buNone/>
            </a:pPr>
            <a:r>
              <a:rPr lang="en-US" altLang="zh-CN" sz="3200" b="1" dirty="0">
                <a:latin typeface="Ludica fax"/>
                <a:ea typeface="宋体" charset="0"/>
              </a:rPr>
              <a:t>	Size=size;</a:t>
            </a:r>
          </a:p>
          <a:p>
            <a:pPr marL="360363" indent="-360363">
              <a:lnSpc>
                <a:spcPct val="80000"/>
              </a:lnSpc>
              <a:buNone/>
            </a:pPr>
            <a:r>
              <a:rPr lang="en-US" altLang="zh-CN" sz="3200" b="1" dirty="0">
                <a:latin typeface="Ludica fax"/>
                <a:ea typeface="宋体" charset="0"/>
              </a:rPr>
              <a:t>	array=</a:t>
            </a:r>
            <a:r>
              <a:rPr lang="en-US" altLang="zh-CN" sz="3200" b="1" dirty="0">
                <a:solidFill>
                  <a:srgbClr val="0070C0"/>
                </a:solidFill>
                <a:latin typeface="Ludica fax"/>
                <a:ea typeface="宋体" charset="0"/>
              </a:rPr>
              <a:t>new</a:t>
            </a:r>
            <a:r>
              <a:rPr lang="en-US" altLang="zh-CN" sz="3200" b="1" dirty="0">
                <a:latin typeface="Ludica fax"/>
                <a:ea typeface="宋体" charset="0"/>
              </a:rPr>
              <a:t> </a:t>
            </a:r>
            <a:r>
              <a:rPr lang="en-US" altLang="zh-CN" sz="3200" b="1" dirty="0" err="1">
                <a:latin typeface="Ludica fax"/>
                <a:ea typeface="宋体" charset="0"/>
              </a:rPr>
              <a:t>ParTreeNode</a:t>
            </a:r>
            <a:r>
              <a:rPr lang="en-US" altLang="zh-CN" sz="3200" b="1" dirty="0">
                <a:latin typeface="Ludica fax"/>
                <a:ea typeface="宋体" charset="0"/>
              </a:rPr>
              <a:t>&lt;T&gt;[size];</a:t>
            </a:r>
          </a:p>
          <a:p>
            <a:pPr marL="360363" indent="-360363">
              <a:lnSpc>
                <a:spcPct val="80000"/>
              </a:lnSpc>
              <a:buNone/>
            </a:pPr>
            <a:r>
              <a:rPr lang="en-US" altLang="zh-CN" sz="3200" b="1" dirty="0">
                <a:latin typeface="Ludica fax"/>
                <a:ea typeface="宋体" charset="0"/>
              </a:rPr>
              <a:t>}</a:t>
            </a:r>
          </a:p>
          <a:p>
            <a:pPr marL="360363" indent="-360363">
              <a:lnSpc>
                <a:spcPct val="80000"/>
              </a:lnSpc>
              <a:buNone/>
            </a:pPr>
            <a:endParaRPr lang="en-US" altLang="zh-CN" sz="3200" b="1" dirty="0">
              <a:latin typeface="Ludica fax"/>
              <a:ea typeface="宋体" charset="0"/>
            </a:endParaRPr>
          </a:p>
          <a:p>
            <a:pPr marL="360363" indent="-360363">
              <a:lnSpc>
                <a:spcPct val="80000"/>
              </a:lnSpc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Ludica fax"/>
                <a:ea typeface="宋体" charset="0"/>
              </a:rPr>
              <a:t>template</a:t>
            </a:r>
            <a:r>
              <a:rPr lang="en-US" altLang="zh-CN" sz="3200" b="1" dirty="0">
                <a:latin typeface="Ludica fax"/>
                <a:ea typeface="宋体" charset="0"/>
              </a:rPr>
              <a:t> &lt;</a:t>
            </a:r>
            <a:r>
              <a:rPr lang="en-US" altLang="zh-CN" sz="3200" b="1" dirty="0">
                <a:solidFill>
                  <a:srgbClr val="0070C0"/>
                </a:solidFill>
                <a:latin typeface="Ludica fax"/>
                <a:ea typeface="宋体" charset="0"/>
              </a:rPr>
              <a:t>class</a:t>
            </a:r>
            <a:r>
              <a:rPr lang="en-US" altLang="zh-CN" sz="3200" b="1" dirty="0">
                <a:latin typeface="Ludica fax"/>
                <a:ea typeface="宋体" charset="0"/>
              </a:rPr>
              <a:t> T&gt;</a:t>
            </a:r>
          </a:p>
          <a:p>
            <a:pPr marL="360363" indent="-360363">
              <a:lnSpc>
                <a:spcPct val="80000"/>
              </a:lnSpc>
              <a:buNone/>
            </a:pPr>
            <a:r>
              <a:rPr lang="en-US" altLang="zh-CN" sz="3200" b="1" dirty="0" err="1">
                <a:latin typeface="Ludica fax"/>
                <a:ea typeface="宋体" charset="0"/>
              </a:rPr>
              <a:t>ParTree</a:t>
            </a:r>
            <a:r>
              <a:rPr lang="en-US" altLang="zh-CN" sz="3200" b="1" dirty="0">
                <a:latin typeface="Ludica fax"/>
                <a:ea typeface="宋体" charset="0"/>
              </a:rPr>
              <a:t>&lt;T&gt;::~</a:t>
            </a:r>
            <a:r>
              <a:rPr lang="en-US" altLang="zh-CN" sz="3200" b="1" dirty="0" err="1">
                <a:latin typeface="Ludica fax"/>
                <a:ea typeface="宋体" charset="0"/>
              </a:rPr>
              <a:t>ParTree</a:t>
            </a:r>
            <a:r>
              <a:rPr lang="en-US" altLang="zh-CN" sz="3200" b="1" dirty="0">
                <a:latin typeface="Ludica fax"/>
                <a:ea typeface="宋体" charset="0"/>
              </a:rPr>
              <a:t>() {</a:t>
            </a:r>
          </a:p>
          <a:p>
            <a:pPr marL="360363" indent="-360363">
              <a:lnSpc>
                <a:spcPct val="80000"/>
              </a:lnSpc>
              <a:buNone/>
            </a:pPr>
            <a:r>
              <a:rPr lang="en-US" altLang="zh-CN" sz="3200" b="1" dirty="0">
                <a:latin typeface="Ludica fax"/>
                <a:ea typeface="宋体" charset="0"/>
              </a:rPr>
              <a:t>	</a:t>
            </a:r>
            <a:r>
              <a:rPr lang="en-US" altLang="zh-CN" sz="3200" b="1" dirty="0">
                <a:solidFill>
                  <a:srgbClr val="0070C0"/>
                </a:solidFill>
                <a:latin typeface="Ludica fax"/>
                <a:ea typeface="宋体" charset="0"/>
              </a:rPr>
              <a:t>delete</a:t>
            </a:r>
            <a:r>
              <a:rPr lang="en-US" altLang="zh-CN" sz="3200" b="1" dirty="0">
                <a:latin typeface="Ludica fax"/>
                <a:ea typeface="宋体" charset="0"/>
              </a:rPr>
              <a:t> []array;</a:t>
            </a:r>
          </a:p>
          <a:p>
            <a:pPr marL="360363" indent="-360363">
              <a:lnSpc>
                <a:spcPct val="80000"/>
              </a:lnSpc>
              <a:buNone/>
            </a:pPr>
            <a:r>
              <a:rPr lang="en-US" altLang="zh-CN" sz="3200" b="1" dirty="0">
                <a:latin typeface="Ludica fax"/>
                <a:ea typeface="宋体" charset="0"/>
              </a:rPr>
              <a:t>}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73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414292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Union-Find Algorithm: Find Operation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0363" indent="-360363">
              <a:lnSpc>
                <a:spcPct val="110000"/>
              </a:lnSpc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Ludica fax"/>
                <a:ea typeface="宋体" charset="0"/>
              </a:rPr>
              <a:t>template</a:t>
            </a:r>
            <a:r>
              <a:rPr lang="en-US" altLang="zh-CN" sz="3200" b="1" dirty="0">
                <a:latin typeface="Ludica fax"/>
                <a:ea typeface="宋体" charset="0"/>
              </a:rPr>
              <a:t> &lt;</a:t>
            </a:r>
            <a:r>
              <a:rPr lang="en-US" altLang="zh-CN" sz="3200" b="1" dirty="0">
                <a:solidFill>
                  <a:srgbClr val="0070C0"/>
                </a:solidFill>
                <a:latin typeface="Ludica fax"/>
                <a:ea typeface="宋体" charset="0"/>
              </a:rPr>
              <a:t>class</a:t>
            </a:r>
            <a:r>
              <a:rPr lang="en-US" altLang="zh-CN" sz="3200" b="1" dirty="0">
                <a:latin typeface="Ludica fax"/>
                <a:ea typeface="宋体" charset="0"/>
              </a:rPr>
              <a:t> T&gt;</a:t>
            </a:r>
          </a:p>
          <a:p>
            <a:pPr marL="360363" indent="-360363">
              <a:lnSpc>
                <a:spcPct val="110000"/>
              </a:lnSpc>
              <a:buNone/>
            </a:pPr>
            <a:r>
              <a:rPr lang="en-US" altLang="zh-CN" sz="3200" b="1" dirty="0" err="1">
                <a:latin typeface="Ludica fax"/>
                <a:ea typeface="宋体" charset="0"/>
              </a:rPr>
              <a:t>ParTreeNode</a:t>
            </a:r>
            <a:r>
              <a:rPr lang="en-US" altLang="zh-CN" sz="3200" b="1" dirty="0">
                <a:latin typeface="Ludica fax"/>
                <a:ea typeface="宋体" charset="0"/>
              </a:rPr>
              <a:t>&lt;T&gt;* </a:t>
            </a:r>
            <a:r>
              <a:rPr lang="en-US" altLang="zh-CN" sz="3200" b="1" dirty="0" err="1">
                <a:latin typeface="Ludica fax"/>
                <a:ea typeface="宋体" charset="0"/>
              </a:rPr>
              <a:t>ParTree</a:t>
            </a:r>
            <a:r>
              <a:rPr lang="en-US" altLang="zh-CN" sz="3200" b="1" dirty="0">
                <a:latin typeface="Ludica fax"/>
                <a:ea typeface="宋体" charset="0"/>
              </a:rPr>
              <a:t>&lt;T&gt;::Find(</a:t>
            </a:r>
            <a:r>
              <a:rPr lang="en-US" altLang="zh-CN" sz="3200" b="1" dirty="0" err="1">
                <a:latin typeface="Ludica fax"/>
                <a:ea typeface="宋体" charset="0"/>
              </a:rPr>
              <a:t>ParTreeNode</a:t>
            </a:r>
            <a:r>
              <a:rPr lang="en-US" altLang="zh-CN" sz="3200" b="1" dirty="0">
                <a:latin typeface="Ludica fax"/>
                <a:ea typeface="宋体" charset="0"/>
              </a:rPr>
              <a:t>&lt;T&gt;* node) </a:t>
            </a:r>
            <a:r>
              <a:rPr lang="en-US" altLang="zh-CN" sz="3200" b="1" dirty="0">
                <a:solidFill>
                  <a:srgbClr val="0070C0"/>
                </a:solidFill>
                <a:latin typeface="Ludica fax"/>
                <a:ea typeface="宋体" charset="0"/>
              </a:rPr>
              <a:t>const</a:t>
            </a:r>
            <a:r>
              <a:rPr lang="en-US" altLang="zh-CN" sz="3200" b="1" dirty="0">
                <a:latin typeface="Ludica fax"/>
                <a:ea typeface="宋体" charset="0"/>
              </a:rPr>
              <a:t> {</a:t>
            </a:r>
          </a:p>
          <a:p>
            <a:pPr marL="360363" indent="-360363">
              <a:lnSpc>
                <a:spcPct val="110000"/>
              </a:lnSpc>
              <a:buNone/>
            </a:pPr>
            <a:r>
              <a:rPr lang="en-US" altLang="zh-CN" sz="3200" b="1" dirty="0">
                <a:latin typeface="Ludica fax"/>
                <a:ea typeface="宋体" charset="0"/>
              </a:rPr>
              <a:t>	</a:t>
            </a:r>
            <a:r>
              <a:rPr lang="en-US" altLang="zh-CN" sz="3200" b="1" dirty="0" err="1">
                <a:latin typeface="Ludica fax"/>
                <a:ea typeface="宋体" charset="0"/>
              </a:rPr>
              <a:t>ParTreeNode</a:t>
            </a:r>
            <a:r>
              <a:rPr lang="en-US" altLang="zh-CN" sz="3200" b="1" dirty="0">
                <a:latin typeface="Ludica fax"/>
                <a:ea typeface="宋体" charset="0"/>
              </a:rPr>
              <a:t>&lt;T&gt;* pointer = node;</a:t>
            </a:r>
          </a:p>
          <a:p>
            <a:pPr marL="360363" indent="-360363">
              <a:lnSpc>
                <a:spcPct val="110000"/>
              </a:lnSpc>
              <a:buNone/>
            </a:pPr>
            <a:r>
              <a:rPr lang="en-US" altLang="zh-CN" sz="3200" b="1" dirty="0">
                <a:latin typeface="Ludica fax"/>
                <a:ea typeface="宋体" charset="0"/>
              </a:rPr>
              <a:t>	</a:t>
            </a:r>
            <a:r>
              <a:rPr lang="en-US" altLang="zh-CN" sz="3200" b="1" dirty="0">
                <a:solidFill>
                  <a:srgbClr val="0070C0"/>
                </a:solidFill>
                <a:latin typeface="Ludica fax"/>
                <a:ea typeface="宋体" charset="0"/>
              </a:rPr>
              <a:t>while</a:t>
            </a:r>
            <a:r>
              <a:rPr lang="en-US" altLang="zh-CN" sz="3200" b="1" dirty="0">
                <a:latin typeface="Ludica fax"/>
                <a:ea typeface="宋体" charset="0"/>
              </a:rPr>
              <a:t> (pointer-&gt;</a:t>
            </a:r>
            <a:r>
              <a:rPr lang="en-US" altLang="zh-CN" sz="3200" b="1" dirty="0" err="1">
                <a:solidFill>
                  <a:srgbClr val="FF0000"/>
                </a:solidFill>
                <a:latin typeface="Ludica fax"/>
                <a:ea typeface="宋体" charset="0"/>
              </a:rPr>
              <a:t>getParent</a:t>
            </a:r>
            <a:r>
              <a:rPr lang="en-US" altLang="zh-CN" sz="3200" b="1" dirty="0">
                <a:latin typeface="Ludica fax"/>
                <a:ea typeface="宋体" charset="0"/>
              </a:rPr>
              <a:t>()!=</a:t>
            </a:r>
            <a:r>
              <a:rPr lang="en-US" altLang="zh-CN" sz="3200" b="1" dirty="0">
                <a:solidFill>
                  <a:srgbClr val="0070C0"/>
                </a:solidFill>
                <a:latin typeface="Ludica fax"/>
                <a:ea typeface="宋体" charset="0"/>
              </a:rPr>
              <a:t>NULL</a:t>
            </a:r>
            <a:r>
              <a:rPr lang="en-US" altLang="zh-CN" sz="3200" b="1" dirty="0">
                <a:latin typeface="Ludica fax"/>
                <a:ea typeface="宋体" charset="0"/>
              </a:rPr>
              <a:t>)</a:t>
            </a:r>
          </a:p>
          <a:p>
            <a:pPr marL="360363" indent="-360363">
              <a:lnSpc>
                <a:spcPct val="110000"/>
              </a:lnSpc>
              <a:buNone/>
            </a:pPr>
            <a:r>
              <a:rPr lang="en-US" altLang="zh-CN" sz="3200" b="1" dirty="0">
                <a:latin typeface="Ludica fax"/>
                <a:ea typeface="宋体" charset="0"/>
              </a:rPr>
              <a:t>		pointer = pointer-&gt;</a:t>
            </a:r>
            <a:r>
              <a:rPr lang="en-US" altLang="zh-CN" sz="3200" b="1" dirty="0" err="1">
                <a:solidFill>
                  <a:srgbClr val="FF0000"/>
                </a:solidFill>
                <a:latin typeface="Ludica fax"/>
                <a:ea typeface="宋体" charset="0"/>
              </a:rPr>
              <a:t>getParent</a:t>
            </a:r>
            <a:r>
              <a:rPr lang="en-US" altLang="zh-CN" sz="3200" b="1" dirty="0">
                <a:latin typeface="Ludica fax"/>
                <a:ea typeface="宋体" charset="0"/>
              </a:rPr>
              <a:t>();</a:t>
            </a:r>
          </a:p>
          <a:p>
            <a:pPr marL="360363" indent="-360363">
              <a:lnSpc>
                <a:spcPct val="110000"/>
              </a:lnSpc>
              <a:buNone/>
            </a:pPr>
            <a:r>
              <a:rPr lang="en-US" altLang="zh-CN" sz="3200" b="1" dirty="0">
                <a:latin typeface="Ludica fax"/>
                <a:ea typeface="宋体" charset="0"/>
              </a:rPr>
              <a:t>	</a:t>
            </a:r>
            <a:r>
              <a:rPr lang="en-US" altLang="zh-CN" sz="3200" b="1" dirty="0">
                <a:solidFill>
                  <a:srgbClr val="0070C0"/>
                </a:solidFill>
                <a:latin typeface="Ludica fax"/>
                <a:ea typeface="宋体" charset="0"/>
              </a:rPr>
              <a:t>return</a:t>
            </a:r>
            <a:r>
              <a:rPr lang="en-US" altLang="zh-CN" sz="3200" b="1" dirty="0">
                <a:latin typeface="Ludica fax"/>
                <a:ea typeface="宋体" charset="0"/>
              </a:rPr>
              <a:t> pointer;</a:t>
            </a:r>
          </a:p>
          <a:p>
            <a:pPr marL="360363" indent="-360363">
              <a:lnSpc>
                <a:spcPct val="110000"/>
              </a:lnSpc>
              <a:buNone/>
            </a:pPr>
            <a:r>
              <a:rPr lang="en-US" altLang="zh-CN" sz="3200" b="1" dirty="0">
                <a:latin typeface="Ludica fax"/>
                <a:ea typeface="宋体" charset="0"/>
              </a:rPr>
              <a:t>}</a:t>
            </a:r>
            <a:endParaRPr lang="zh-CN" altLang="en-US" sz="3200" b="1" dirty="0">
              <a:latin typeface="Ludica fax"/>
              <a:ea typeface="宋体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74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592096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Union-Find Algorithm: Different Operation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363" indent="-360363"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Ludica fax"/>
                <a:ea typeface="宋体" charset="0"/>
              </a:rPr>
              <a:t>template</a:t>
            </a:r>
            <a:r>
              <a:rPr lang="en-US" altLang="zh-CN" sz="3200" b="1" dirty="0">
                <a:latin typeface="Ludica fax"/>
                <a:ea typeface="宋体" charset="0"/>
              </a:rPr>
              <a:t>&lt;class T&gt;</a:t>
            </a:r>
          </a:p>
          <a:p>
            <a:pPr marL="360363" indent="-360363"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Ludica fax"/>
                <a:ea typeface="宋体" charset="0"/>
              </a:rPr>
              <a:t>bool</a:t>
            </a:r>
            <a:r>
              <a:rPr lang="en-US" altLang="zh-CN" sz="3200" b="1" dirty="0">
                <a:latin typeface="Ludica fax"/>
                <a:ea typeface="宋体" charset="0"/>
              </a:rPr>
              <a:t> </a:t>
            </a:r>
            <a:r>
              <a:rPr lang="en-US" altLang="zh-CN" sz="3200" b="1" dirty="0" err="1">
                <a:latin typeface="Ludica fax"/>
                <a:ea typeface="宋体" charset="0"/>
              </a:rPr>
              <a:t>ParTree</a:t>
            </a:r>
            <a:r>
              <a:rPr lang="en-US" altLang="zh-CN" sz="3200" b="1" dirty="0">
                <a:latin typeface="Ludica fax"/>
                <a:ea typeface="宋体" charset="0"/>
              </a:rPr>
              <a:t>&lt;T&gt;::Different(</a:t>
            </a:r>
            <a:r>
              <a:rPr lang="en-US" altLang="zh-CN" sz="3200" b="1" dirty="0">
                <a:solidFill>
                  <a:srgbClr val="0070C0"/>
                </a:solidFill>
                <a:latin typeface="Ludica fax"/>
                <a:ea typeface="宋体" charset="0"/>
              </a:rPr>
              <a:t>int</a:t>
            </a:r>
            <a:r>
              <a:rPr lang="en-US" altLang="zh-CN" sz="3200" b="1" dirty="0">
                <a:latin typeface="Ludica fax"/>
                <a:ea typeface="宋体" charset="0"/>
              </a:rPr>
              <a:t> </a:t>
            </a:r>
            <a:r>
              <a:rPr lang="en-US" altLang="zh-CN" sz="3200" b="1" dirty="0" err="1">
                <a:latin typeface="Ludica fax"/>
                <a:ea typeface="宋体" charset="0"/>
              </a:rPr>
              <a:t>i</a:t>
            </a:r>
            <a:r>
              <a:rPr lang="en-US" altLang="zh-CN" sz="3200" b="1" dirty="0">
                <a:latin typeface="Ludica fax"/>
                <a:ea typeface="宋体" charset="0"/>
              </a:rPr>
              <a:t>, </a:t>
            </a:r>
            <a:r>
              <a:rPr lang="en-US" altLang="zh-CN" sz="3200" b="1" dirty="0">
                <a:solidFill>
                  <a:srgbClr val="0070C0"/>
                </a:solidFill>
                <a:latin typeface="Ludica fax"/>
                <a:ea typeface="宋体" charset="0"/>
              </a:rPr>
              <a:t>int</a:t>
            </a:r>
            <a:r>
              <a:rPr lang="en-US" altLang="zh-CN" sz="3200" b="1" dirty="0">
                <a:latin typeface="Ludica fax"/>
                <a:ea typeface="宋体" charset="0"/>
              </a:rPr>
              <a:t> j) {</a:t>
            </a:r>
          </a:p>
          <a:p>
            <a:pPr marL="360363" indent="-360363"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8000"/>
                </a:solidFill>
                <a:latin typeface="Ludica fax"/>
                <a:ea typeface="宋体" charset="0"/>
              </a:rPr>
              <a:t>	// node i’s root</a:t>
            </a:r>
          </a:p>
          <a:p>
            <a:pPr marL="360363" indent="-360363">
              <a:spcBef>
                <a:spcPts val="0"/>
              </a:spcBef>
              <a:buNone/>
            </a:pPr>
            <a:r>
              <a:rPr lang="en-US" altLang="zh-CN" sz="3200" b="1" dirty="0">
                <a:latin typeface="Ludica fax"/>
                <a:ea typeface="宋体" charset="0"/>
              </a:rPr>
              <a:t>	</a:t>
            </a:r>
            <a:r>
              <a:rPr lang="en-US" altLang="zh-CN" sz="3200" b="1" dirty="0" err="1">
                <a:latin typeface="Ludica fax"/>
                <a:ea typeface="宋体" charset="0"/>
              </a:rPr>
              <a:t>ParTreeNode</a:t>
            </a:r>
            <a:r>
              <a:rPr lang="en-US" altLang="zh-CN" sz="3200" b="1" dirty="0">
                <a:latin typeface="Ludica fax"/>
                <a:ea typeface="宋体" charset="0"/>
              </a:rPr>
              <a:t>&lt;T&gt;* </a:t>
            </a:r>
            <a:r>
              <a:rPr lang="en-US" altLang="zh-CN" sz="3200" b="1" dirty="0" err="1">
                <a:latin typeface="Ludica fax"/>
                <a:ea typeface="宋体" charset="0"/>
              </a:rPr>
              <a:t>pointeri</a:t>
            </a:r>
            <a:r>
              <a:rPr lang="en-US" altLang="zh-CN" sz="3200" b="1" dirty="0">
                <a:latin typeface="Ludica fax"/>
                <a:ea typeface="宋体" charset="0"/>
              </a:rPr>
              <a:t>=</a:t>
            </a:r>
            <a:r>
              <a:rPr lang="en-US" altLang="zh-CN" sz="3200" b="1" dirty="0">
                <a:solidFill>
                  <a:srgbClr val="FF0000"/>
                </a:solidFill>
                <a:latin typeface="Ludica fax"/>
                <a:ea typeface="宋体" charset="0"/>
              </a:rPr>
              <a:t>Find</a:t>
            </a:r>
            <a:r>
              <a:rPr lang="en-US" altLang="zh-CN" sz="3200" b="1" dirty="0">
                <a:latin typeface="Ludica fax"/>
                <a:ea typeface="宋体" charset="0"/>
              </a:rPr>
              <a:t>(&amp;array[</a:t>
            </a:r>
            <a:r>
              <a:rPr lang="en-US" altLang="zh-CN" sz="3200" b="1" dirty="0" err="1">
                <a:latin typeface="Ludica fax"/>
                <a:ea typeface="宋体" charset="0"/>
              </a:rPr>
              <a:t>i</a:t>
            </a:r>
            <a:r>
              <a:rPr lang="en-US" altLang="zh-CN" sz="3200" b="1" dirty="0">
                <a:latin typeface="Ludica fax"/>
                <a:ea typeface="宋体" charset="0"/>
              </a:rPr>
              <a:t>]);</a:t>
            </a:r>
            <a:endParaRPr lang="zh-CN" altLang="en-US" sz="3200" b="1" dirty="0">
              <a:latin typeface="Ludica fax"/>
              <a:ea typeface="宋体" charset="0"/>
            </a:endParaRPr>
          </a:p>
          <a:p>
            <a:pPr marL="360363" indent="-360363"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8000"/>
                </a:solidFill>
                <a:latin typeface="Ludica fax"/>
                <a:ea typeface="宋体" charset="0"/>
              </a:rPr>
              <a:t>	// node j’s root</a:t>
            </a:r>
          </a:p>
          <a:p>
            <a:pPr marL="360363" indent="-360363">
              <a:spcBef>
                <a:spcPts val="0"/>
              </a:spcBef>
              <a:buNone/>
            </a:pPr>
            <a:r>
              <a:rPr lang="zh-CN" altLang="en-US" sz="3200" b="1" dirty="0">
                <a:latin typeface="Ludica fax"/>
                <a:ea typeface="宋体" charset="0"/>
              </a:rPr>
              <a:t>	</a:t>
            </a:r>
            <a:r>
              <a:rPr lang="en-US" altLang="zh-CN" sz="3200" b="1" dirty="0" err="1">
                <a:latin typeface="Ludica fax"/>
                <a:ea typeface="宋体" charset="0"/>
              </a:rPr>
              <a:t>ParTreeNode</a:t>
            </a:r>
            <a:r>
              <a:rPr lang="en-US" altLang="zh-CN" sz="3200" b="1" dirty="0">
                <a:latin typeface="Ludica fax"/>
                <a:ea typeface="宋体" charset="0"/>
              </a:rPr>
              <a:t>&lt;T&gt;* </a:t>
            </a:r>
            <a:r>
              <a:rPr lang="en-US" altLang="zh-CN" sz="3200" b="1" dirty="0" err="1">
                <a:latin typeface="Ludica fax"/>
                <a:ea typeface="宋体" charset="0"/>
              </a:rPr>
              <a:t>pointerj</a:t>
            </a:r>
            <a:r>
              <a:rPr lang="en-US" altLang="zh-CN" sz="3200" b="1" dirty="0">
                <a:latin typeface="Ludica fax"/>
                <a:ea typeface="宋体" charset="0"/>
              </a:rPr>
              <a:t>=</a:t>
            </a:r>
            <a:r>
              <a:rPr lang="en-US" altLang="zh-CN" sz="3200" b="1" dirty="0">
                <a:solidFill>
                  <a:srgbClr val="FF0000"/>
                </a:solidFill>
                <a:latin typeface="Ludica fax"/>
                <a:ea typeface="宋体" charset="0"/>
              </a:rPr>
              <a:t>Find</a:t>
            </a:r>
            <a:r>
              <a:rPr lang="en-US" altLang="zh-CN" sz="3200" b="1" dirty="0">
                <a:latin typeface="Ludica fax"/>
                <a:ea typeface="宋体" charset="0"/>
              </a:rPr>
              <a:t>(&amp;array[j]);</a:t>
            </a:r>
            <a:endParaRPr lang="zh-CN" altLang="en-US" sz="3200" b="1" dirty="0">
              <a:latin typeface="Ludica fax"/>
              <a:ea typeface="宋体" charset="0"/>
            </a:endParaRPr>
          </a:p>
          <a:p>
            <a:pPr marL="360363" indent="-360363">
              <a:spcBef>
                <a:spcPts val="0"/>
              </a:spcBef>
              <a:buNone/>
            </a:pPr>
            <a:r>
              <a:rPr lang="zh-CN" altLang="en-US" sz="3200" b="1" dirty="0">
                <a:latin typeface="Ludica fax"/>
                <a:ea typeface="宋体" charset="0"/>
              </a:rPr>
              <a:t>	</a:t>
            </a:r>
            <a:r>
              <a:rPr lang="en-US" altLang="zh-CN" sz="3200" b="1" dirty="0">
                <a:solidFill>
                  <a:srgbClr val="0070C0"/>
                </a:solidFill>
                <a:latin typeface="Ludica fax"/>
                <a:ea typeface="宋体" charset="0"/>
              </a:rPr>
              <a:t>return</a:t>
            </a:r>
            <a:r>
              <a:rPr lang="en-US" altLang="zh-CN" sz="3200" b="1" dirty="0">
                <a:latin typeface="Ludica fax"/>
                <a:ea typeface="宋体" charset="0"/>
              </a:rPr>
              <a:t> </a:t>
            </a:r>
            <a:r>
              <a:rPr lang="en-US" altLang="zh-CN" sz="3200" b="1" dirty="0" err="1">
                <a:latin typeface="Ludica fax"/>
                <a:ea typeface="宋体" charset="0"/>
              </a:rPr>
              <a:t>pointeri</a:t>
            </a:r>
            <a:r>
              <a:rPr lang="en-US" altLang="zh-CN" sz="3200" b="1" dirty="0">
                <a:latin typeface="Ludica fax"/>
                <a:ea typeface="宋体" charset="0"/>
              </a:rPr>
              <a:t> != </a:t>
            </a:r>
            <a:r>
              <a:rPr lang="en-US" altLang="zh-CN" sz="3200" b="1" dirty="0" err="1">
                <a:latin typeface="Ludica fax"/>
                <a:ea typeface="宋体" charset="0"/>
              </a:rPr>
              <a:t>pointerj</a:t>
            </a:r>
            <a:r>
              <a:rPr lang="en-US" altLang="zh-CN" sz="3200" b="1" dirty="0">
                <a:latin typeface="Ludica fax"/>
                <a:ea typeface="宋体" charset="0"/>
              </a:rPr>
              <a:t>;</a:t>
            </a:r>
          </a:p>
          <a:p>
            <a:pPr marL="360363" indent="-360363">
              <a:spcBef>
                <a:spcPts val="0"/>
              </a:spcBef>
              <a:buNone/>
            </a:pPr>
            <a:r>
              <a:rPr lang="en-US" altLang="zh-CN" sz="3200" b="1" dirty="0">
                <a:latin typeface="Ludica fax"/>
                <a:ea typeface="宋体" charset="0"/>
              </a:rPr>
              <a:t>}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75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783142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Union-Find Algorithm: Union Operation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7" y="1124744"/>
            <a:ext cx="10972800" cy="5455442"/>
          </a:xfrm>
        </p:spPr>
        <p:txBody>
          <a:bodyPr>
            <a:normAutofit lnSpcReduction="10000"/>
          </a:bodyPr>
          <a:lstStyle/>
          <a:p>
            <a:pPr marL="360363" indent="-360363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Ludica fax"/>
                <a:ea typeface="宋体" charset="0"/>
              </a:rPr>
              <a:t>template</a:t>
            </a:r>
            <a:r>
              <a:rPr lang="en-US" altLang="zh-CN" sz="2400" b="1" dirty="0">
                <a:latin typeface="Ludica fax"/>
                <a:ea typeface="宋体" charset="0"/>
              </a:rPr>
              <a:t>&lt;class T&gt;</a:t>
            </a:r>
          </a:p>
          <a:p>
            <a:pPr marL="360363" indent="-360363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Ludica fax"/>
                <a:ea typeface="宋体" charset="0"/>
              </a:rPr>
              <a:t>void</a:t>
            </a:r>
            <a:r>
              <a:rPr lang="en-US" altLang="zh-CN" sz="2400" b="1" dirty="0">
                <a:latin typeface="Ludica fax"/>
                <a:ea typeface="宋体" charset="0"/>
              </a:rPr>
              <a:t> </a:t>
            </a:r>
            <a:r>
              <a:rPr lang="en-US" altLang="zh-CN" sz="2400" b="1" dirty="0" err="1">
                <a:latin typeface="Ludica fax"/>
                <a:ea typeface="宋体" charset="0"/>
              </a:rPr>
              <a:t>ParTree</a:t>
            </a:r>
            <a:r>
              <a:rPr lang="en-US" altLang="zh-CN" sz="2400" b="1" dirty="0">
                <a:latin typeface="Ludica fax"/>
                <a:ea typeface="宋体" charset="0"/>
              </a:rPr>
              <a:t>&lt;T&gt;::Union(int </a:t>
            </a:r>
            <a:r>
              <a:rPr lang="en-US" altLang="zh-CN" sz="2400" b="1" dirty="0" err="1">
                <a:latin typeface="Ludica fax"/>
                <a:ea typeface="宋体" charset="0"/>
              </a:rPr>
              <a:t>i,int</a:t>
            </a:r>
            <a:r>
              <a:rPr lang="en-US" altLang="zh-CN" sz="2400" b="1" dirty="0">
                <a:latin typeface="Ludica fax"/>
                <a:ea typeface="宋体" charset="0"/>
              </a:rPr>
              <a:t> j) {</a:t>
            </a:r>
            <a:endParaRPr lang="zh-CN" altLang="en-US" sz="2400" b="1" dirty="0">
              <a:solidFill>
                <a:schemeClr val="tx2"/>
              </a:solidFill>
              <a:latin typeface="Ludica fax"/>
              <a:ea typeface="+mj-ea"/>
            </a:endParaRPr>
          </a:p>
          <a:p>
            <a:pPr marL="360363" indent="-360363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Ludica fax"/>
                <a:ea typeface="宋体" charset="0"/>
              </a:rPr>
              <a:t>	</a:t>
            </a:r>
            <a:r>
              <a:rPr lang="en-US" altLang="zh-CN" sz="2400" b="1" dirty="0" err="1">
                <a:latin typeface="Ludica fax"/>
                <a:ea typeface="宋体" charset="0"/>
              </a:rPr>
              <a:t>ParTreeNode</a:t>
            </a:r>
            <a:r>
              <a:rPr lang="en-US" altLang="zh-CN" sz="2400" b="1" dirty="0">
                <a:latin typeface="Ludica fax"/>
                <a:ea typeface="宋体" charset="0"/>
              </a:rPr>
              <a:t>&lt;T&gt;* </a:t>
            </a:r>
            <a:r>
              <a:rPr lang="en-US" altLang="zh-CN" sz="2400" b="1" dirty="0" err="1">
                <a:latin typeface="Ludica fax"/>
                <a:ea typeface="宋体" charset="0"/>
              </a:rPr>
              <a:t>pointeri</a:t>
            </a:r>
            <a:r>
              <a:rPr lang="en-US" altLang="zh-CN" sz="2400" b="1" dirty="0">
                <a:latin typeface="Ludica fax"/>
                <a:ea typeface="宋体" charset="0"/>
              </a:rPr>
              <a:t>=Find(&amp;array[</a:t>
            </a:r>
            <a:r>
              <a:rPr lang="en-US" altLang="zh-CN" sz="2400" b="1" dirty="0" err="1">
                <a:latin typeface="Ludica fax"/>
                <a:ea typeface="宋体" charset="0"/>
              </a:rPr>
              <a:t>i</a:t>
            </a:r>
            <a:r>
              <a:rPr lang="en-US" altLang="zh-CN" sz="2400" b="1" dirty="0">
                <a:latin typeface="Ludica fax"/>
                <a:ea typeface="宋体" charset="0"/>
              </a:rPr>
              <a:t>]);	</a:t>
            </a:r>
            <a:r>
              <a:rPr lang="en-US" altLang="zh-CN" sz="2400" b="1" dirty="0">
                <a:solidFill>
                  <a:schemeClr val="tx2"/>
                </a:solidFill>
                <a:latin typeface="Ludica fax"/>
                <a:ea typeface="+mj-ea"/>
              </a:rPr>
              <a:t> // node i’s root</a:t>
            </a:r>
            <a:endParaRPr lang="zh-CN" altLang="en-US" sz="2400" b="1" dirty="0">
              <a:solidFill>
                <a:schemeClr val="tx2"/>
              </a:solidFill>
              <a:latin typeface="Ludica fax"/>
              <a:ea typeface="+mj-ea"/>
            </a:endParaRPr>
          </a:p>
          <a:p>
            <a:pPr marL="360363" indent="-360363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Ludica fax"/>
                <a:ea typeface="宋体" charset="0"/>
              </a:rPr>
              <a:t>	</a:t>
            </a:r>
            <a:r>
              <a:rPr lang="en-US" altLang="zh-CN" sz="2400" b="1" dirty="0" err="1">
                <a:latin typeface="Ludica fax"/>
                <a:ea typeface="宋体" charset="0"/>
              </a:rPr>
              <a:t>ParTreeNode</a:t>
            </a:r>
            <a:r>
              <a:rPr lang="en-US" altLang="zh-CN" sz="2400" b="1" dirty="0">
                <a:latin typeface="Ludica fax"/>
                <a:ea typeface="宋体" charset="0"/>
              </a:rPr>
              <a:t>&lt;T&gt;* </a:t>
            </a:r>
            <a:r>
              <a:rPr lang="en-US" altLang="zh-CN" sz="2400" b="1" dirty="0" err="1">
                <a:latin typeface="Ludica fax"/>
                <a:ea typeface="宋体" charset="0"/>
              </a:rPr>
              <a:t>pointerj</a:t>
            </a:r>
            <a:r>
              <a:rPr lang="en-US" altLang="zh-CN" sz="2400" b="1" dirty="0">
                <a:latin typeface="Ludica fax"/>
                <a:ea typeface="宋体" charset="0"/>
              </a:rPr>
              <a:t>=Find(&amp;array[j]);	</a:t>
            </a:r>
            <a:r>
              <a:rPr lang="en-US" altLang="zh-CN" sz="2400" b="1" dirty="0">
                <a:solidFill>
                  <a:schemeClr val="tx2"/>
                </a:solidFill>
                <a:latin typeface="Ludica fax"/>
                <a:ea typeface="+mj-ea"/>
              </a:rPr>
              <a:t> // node j’s root</a:t>
            </a:r>
            <a:endParaRPr lang="en-US" altLang="zh-CN" sz="2400" b="1" dirty="0">
              <a:latin typeface="Ludica fax"/>
              <a:ea typeface="宋体" charset="0"/>
            </a:endParaRPr>
          </a:p>
          <a:p>
            <a:pPr marL="360363" indent="-360363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Ludica fax"/>
                <a:ea typeface="宋体" charset="0"/>
              </a:rPr>
              <a:t>	</a:t>
            </a:r>
            <a:r>
              <a:rPr lang="en-US" altLang="zh-CN" sz="2400" b="1" dirty="0">
                <a:solidFill>
                  <a:srgbClr val="0070C0"/>
                </a:solidFill>
                <a:latin typeface="Ludica fax"/>
                <a:ea typeface="宋体" charset="0"/>
              </a:rPr>
              <a:t>if</a:t>
            </a:r>
            <a:r>
              <a:rPr lang="en-US" altLang="zh-CN" sz="2400" b="1" dirty="0">
                <a:latin typeface="Ludica fax"/>
                <a:ea typeface="宋体" charset="0"/>
              </a:rPr>
              <a:t> (</a:t>
            </a:r>
            <a:r>
              <a:rPr lang="en-US" altLang="zh-CN" sz="2400" b="1" dirty="0" err="1">
                <a:latin typeface="Ludica fax"/>
                <a:ea typeface="宋体" charset="0"/>
              </a:rPr>
              <a:t>pointeri</a:t>
            </a:r>
            <a:r>
              <a:rPr lang="en-US" altLang="zh-CN" sz="2400" b="1" dirty="0">
                <a:latin typeface="Ludica fax"/>
                <a:ea typeface="宋体" charset="0"/>
              </a:rPr>
              <a:t> != </a:t>
            </a:r>
            <a:r>
              <a:rPr lang="en-US" altLang="zh-CN" sz="2400" b="1" dirty="0" err="1">
                <a:latin typeface="Ludica fax"/>
                <a:ea typeface="宋体" charset="0"/>
              </a:rPr>
              <a:t>pointerj</a:t>
            </a:r>
            <a:r>
              <a:rPr lang="en-US" altLang="zh-CN" sz="2400" b="1" dirty="0">
                <a:latin typeface="Ludica fax"/>
                <a:ea typeface="宋体" charset="0"/>
              </a:rPr>
              <a:t>) {</a:t>
            </a:r>
          </a:p>
          <a:p>
            <a:pPr marL="360363" indent="-360363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Ludica fax"/>
                <a:ea typeface="宋体" charset="0"/>
              </a:rPr>
              <a:t>		</a:t>
            </a:r>
            <a:r>
              <a:rPr lang="en-US" altLang="zh-CN" sz="2400" b="1" dirty="0">
                <a:solidFill>
                  <a:srgbClr val="0070C0"/>
                </a:solidFill>
                <a:latin typeface="Ludica fax"/>
                <a:ea typeface="宋体" charset="0"/>
              </a:rPr>
              <a:t>if</a:t>
            </a:r>
            <a:r>
              <a:rPr lang="en-US" altLang="zh-CN" sz="2400" b="1" dirty="0">
                <a:latin typeface="Ludica fax"/>
                <a:ea typeface="宋体" charset="0"/>
              </a:rPr>
              <a:t> (</a:t>
            </a:r>
            <a:r>
              <a:rPr lang="en-US" altLang="zh-CN" sz="2400" b="1" dirty="0" err="1">
                <a:latin typeface="Ludica fax"/>
                <a:ea typeface="宋体" charset="0"/>
              </a:rPr>
              <a:t>pointeri</a:t>
            </a:r>
            <a:r>
              <a:rPr lang="en-US" altLang="zh-CN" sz="2400" b="1" dirty="0">
                <a:latin typeface="Ludica fax"/>
                <a:ea typeface="宋体" charset="0"/>
              </a:rPr>
              <a:t>-&gt;</a:t>
            </a:r>
            <a:r>
              <a:rPr lang="en-US" altLang="zh-CN" sz="2400" b="1" dirty="0" err="1">
                <a:latin typeface="Ludica fax"/>
                <a:ea typeface="宋体" charset="0"/>
              </a:rPr>
              <a:t>getCount</a:t>
            </a:r>
            <a:r>
              <a:rPr lang="en-US" altLang="zh-CN" sz="2400" b="1" dirty="0">
                <a:latin typeface="Ludica fax"/>
                <a:ea typeface="宋体" charset="0"/>
              </a:rPr>
              <a:t>() &gt;= </a:t>
            </a:r>
            <a:r>
              <a:rPr lang="en-US" altLang="zh-CN" sz="2400" b="1" dirty="0" err="1">
                <a:latin typeface="Ludica fax"/>
                <a:ea typeface="宋体" charset="0"/>
              </a:rPr>
              <a:t>pointerj</a:t>
            </a:r>
            <a:r>
              <a:rPr lang="en-US" altLang="zh-CN" sz="2400" b="1" dirty="0">
                <a:latin typeface="Ludica fax"/>
                <a:ea typeface="宋体" charset="0"/>
              </a:rPr>
              <a:t>-&gt;</a:t>
            </a:r>
            <a:r>
              <a:rPr lang="en-US" altLang="zh-CN" sz="2400" b="1" dirty="0" err="1">
                <a:latin typeface="Ludica fax"/>
                <a:ea typeface="宋体" charset="0"/>
              </a:rPr>
              <a:t>getCount</a:t>
            </a:r>
            <a:r>
              <a:rPr lang="en-US" altLang="zh-CN" sz="2400" b="1" dirty="0">
                <a:latin typeface="Ludica fax"/>
                <a:ea typeface="宋体" charset="0"/>
              </a:rPr>
              <a:t>()) {</a:t>
            </a:r>
          </a:p>
          <a:p>
            <a:pPr marL="360363" indent="-360363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Ludica fax"/>
                <a:ea typeface="宋体" charset="0"/>
              </a:rPr>
              <a:t>			</a:t>
            </a:r>
            <a:r>
              <a:rPr lang="en-US" altLang="zh-CN" sz="2400" b="1" dirty="0" err="1">
                <a:latin typeface="Ludica fax"/>
                <a:ea typeface="宋体" charset="0"/>
              </a:rPr>
              <a:t>pointerj</a:t>
            </a:r>
            <a:r>
              <a:rPr lang="en-US" altLang="zh-CN" sz="2400" b="1" dirty="0">
                <a:latin typeface="Ludica fax"/>
                <a:ea typeface="宋体" charset="0"/>
              </a:rPr>
              <a:t>-&gt;</a:t>
            </a:r>
            <a:r>
              <a:rPr lang="en-US" altLang="zh-CN" sz="2400" b="1" dirty="0" err="1">
                <a:latin typeface="Ludica fax"/>
                <a:ea typeface="宋体" charset="0"/>
              </a:rPr>
              <a:t>setParent</a:t>
            </a:r>
            <a:r>
              <a:rPr lang="en-US" altLang="zh-CN" sz="2400" b="1" dirty="0">
                <a:latin typeface="Ludica fax"/>
                <a:ea typeface="宋体" charset="0"/>
              </a:rPr>
              <a:t>(</a:t>
            </a:r>
            <a:r>
              <a:rPr lang="en-US" altLang="zh-CN" sz="2400" b="1" dirty="0" err="1">
                <a:latin typeface="Ludica fax"/>
                <a:ea typeface="宋体" charset="0"/>
              </a:rPr>
              <a:t>pointeri</a:t>
            </a:r>
            <a:r>
              <a:rPr lang="en-US" altLang="zh-CN" sz="2400" b="1" dirty="0">
                <a:latin typeface="Ludica fax"/>
                <a:ea typeface="宋体" charset="0"/>
              </a:rPr>
              <a:t>);</a:t>
            </a:r>
          </a:p>
          <a:p>
            <a:pPr marL="360363" indent="-360363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Ludica fax"/>
                <a:ea typeface="宋体" charset="0"/>
              </a:rPr>
              <a:t>		</a:t>
            </a:r>
            <a:r>
              <a:rPr lang="en-US" altLang="zh-CN" sz="2400" b="1" dirty="0">
                <a:latin typeface="Ludica fax"/>
                <a:ea typeface="宋体" charset="0"/>
              </a:rPr>
              <a:t>	</a:t>
            </a:r>
            <a:r>
              <a:rPr lang="en-US" altLang="zh-CN" sz="2400" b="1" dirty="0" err="1">
                <a:latin typeface="Ludica fax"/>
                <a:ea typeface="宋体" charset="0"/>
              </a:rPr>
              <a:t>pointeri</a:t>
            </a:r>
            <a:r>
              <a:rPr lang="en-US" altLang="zh-CN" sz="2400" b="1" dirty="0">
                <a:latin typeface="Ludica fax"/>
                <a:ea typeface="宋体" charset="0"/>
              </a:rPr>
              <a:t>-&gt;</a:t>
            </a:r>
            <a:r>
              <a:rPr lang="en-US" altLang="zh-CN" sz="2400" b="1" dirty="0" err="1">
                <a:latin typeface="Ludica fax"/>
                <a:ea typeface="宋体" charset="0"/>
              </a:rPr>
              <a:t>setCount</a:t>
            </a:r>
            <a:r>
              <a:rPr lang="en-US" altLang="zh-CN" sz="2400" b="1" dirty="0">
                <a:latin typeface="Ludica fax"/>
                <a:ea typeface="宋体" charset="0"/>
              </a:rPr>
              <a:t>(</a:t>
            </a:r>
            <a:r>
              <a:rPr lang="en-US" altLang="zh-CN" sz="2400" b="1" dirty="0" err="1">
                <a:latin typeface="Ludica fax"/>
                <a:ea typeface="宋体" charset="0"/>
              </a:rPr>
              <a:t>pointeri</a:t>
            </a:r>
            <a:r>
              <a:rPr lang="en-US" altLang="zh-CN" sz="2400" b="1" dirty="0">
                <a:latin typeface="Ludica fax"/>
                <a:ea typeface="宋体" charset="0"/>
              </a:rPr>
              <a:t>-&gt;</a:t>
            </a:r>
            <a:r>
              <a:rPr lang="en-US" altLang="zh-CN" sz="2400" b="1" dirty="0" err="1">
                <a:latin typeface="Ludica fax"/>
                <a:ea typeface="宋体" charset="0"/>
              </a:rPr>
              <a:t>getCount</a:t>
            </a:r>
            <a:r>
              <a:rPr lang="en-US" altLang="zh-CN" sz="2400" b="1" dirty="0">
                <a:latin typeface="Ludica fax"/>
                <a:ea typeface="宋体" charset="0"/>
              </a:rPr>
              <a:t>() + </a:t>
            </a:r>
            <a:r>
              <a:rPr lang="en-US" altLang="zh-CN" sz="2400" b="1" dirty="0" err="1">
                <a:latin typeface="Ludica fax"/>
                <a:ea typeface="宋体" charset="0"/>
              </a:rPr>
              <a:t>pointerj</a:t>
            </a:r>
            <a:r>
              <a:rPr lang="en-US" altLang="zh-CN" sz="2400" b="1" dirty="0">
                <a:latin typeface="Ludica fax"/>
                <a:ea typeface="宋体" charset="0"/>
              </a:rPr>
              <a:t>-&gt;</a:t>
            </a:r>
            <a:r>
              <a:rPr lang="en-US" altLang="zh-CN" sz="2400" b="1" dirty="0" err="1">
                <a:latin typeface="Ludica fax"/>
                <a:ea typeface="宋体" charset="0"/>
              </a:rPr>
              <a:t>getCount</a:t>
            </a:r>
            <a:r>
              <a:rPr lang="en-US" altLang="zh-CN" sz="2400" b="1" dirty="0">
                <a:latin typeface="Ludica fax"/>
                <a:ea typeface="宋体" charset="0"/>
              </a:rPr>
              <a:t>());</a:t>
            </a:r>
          </a:p>
          <a:p>
            <a:pPr marL="360363" indent="-360363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Ludica fax"/>
                <a:ea typeface="宋体" charset="0"/>
              </a:rPr>
              <a:t>		} </a:t>
            </a:r>
            <a:r>
              <a:rPr lang="en-US" altLang="zh-CN" sz="2400" b="1" dirty="0">
                <a:solidFill>
                  <a:srgbClr val="0070C0"/>
                </a:solidFill>
                <a:latin typeface="Ludica fax"/>
                <a:ea typeface="宋体" charset="0"/>
              </a:rPr>
              <a:t>else</a:t>
            </a:r>
            <a:r>
              <a:rPr lang="en-US" altLang="zh-CN" sz="2400" b="1" dirty="0">
                <a:latin typeface="Ludica fax"/>
                <a:ea typeface="宋体" charset="0"/>
              </a:rPr>
              <a:t> {</a:t>
            </a:r>
          </a:p>
          <a:p>
            <a:pPr marL="360363" indent="-360363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Ludica fax"/>
                <a:ea typeface="宋体" charset="0"/>
              </a:rPr>
              <a:t>			</a:t>
            </a:r>
            <a:r>
              <a:rPr lang="en-US" altLang="zh-CN" sz="2400" b="1" dirty="0" err="1">
                <a:latin typeface="Ludica fax"/>
                <a:ea typeface="宋体" charset="0"/>
              </a:rPr>
              <a:t>pointeri</a:t>
            </a:r>
            <a:r>
              <a:rPr lang="en-US" altLang="zh-CN" sz="2400" b="1" dirty="0">
                <a:latin typeface="Ludica fax"/>
                <a:ea typeface="宋体" charset="0"/>
              </a:rPr>
              <a:t>-&gt;</a:t>
            </a:r>
            <a:r>
              <a:rPr lang="en-US" altLang="zh-CN" sz="2400" b="1" dirty="0" err="1">
                <a:latin typeface="Ludica fax"/>
                <a:ea typeface="宋体" charset="0"/>
              </a:rPr>
              <a:t>setParent</a:t>
            </a:r>
            <a:r>
              <a:rPr lang="en-US" altLang="zh-CN" sz="2400" b="1" dirty="0">
                <a:latin typeface="Ludica fax"/>
                <a:ea typeface="宋体" charset="0"/>
              </a:rPr>
              <a:t>(</a:t>
            </a:r>
            <a:r>
              <a:rPr lang="en-US" altLang="zh-CN" sz="2400" b="1" dirty="0" err="1">
                <a:latin typeface="Ludica fax"/>
                <a:ea typeface="宋体" charset="0"/>
              </a:rPr>
              <a:t>pointerj</a:t>
            </a:r>
            <a:r>
              <a:rPr lang="en-US" altLang="zh-CN" sz="2400" b="1" dirty="0">
                <a:latin typeface="Ludica fax"/>
                <a:ea typeface="宋体" charset="0"/>
              </a:rPr>
              <a:t>);</a:t>
            </a:r>
          </a:p>
          <a:p>
            <a:pPr marL="360363" indent="-360363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Ludica fax"/>
                <a:ea typeface="宋体" charset="0"/>
              </a:rPr>
              <a:t>			</a:t>
            </a:r>
            <a:r>
              <a:rPr lang="en-US" altLang="zh-CN" sz="2400" b="1" dirty="0" err="1">
                <a:latin typeface="Ludica fax"/>
                <a:ea typeface="宋体" charset="0"/>
              </a:rPr>
              <a:t>pointerj</a:t>
            </a:r>
            <a:r>
              <a:rPr lang="en-US" altLang="zh-CN" sz="2400" b="1" dirty="0">
                <a:latin typeface="Ludica fax"/>
                <a:ea typeface="宋体" charset="0"/>
              </a:rPr>
              <a:t>-&gt;</a:t>
            </a:r>
            <a:r>
              <a:rPr lang="en-US" altLang="zh-CN" sz="2400" b="1" dirty="0" err="1">
                <a:latin typeface="Ludica fax"/>
                <a:ea typeface="宋体" charset="0"/>
              </a:rPr>
              <a:t>setCount</a:t>
            </a:r>
            <a:r>
              <a:rPr lang="en-US" altLang="zh-CN" sz="2400" b="1" dirty="0">
                <a:latin typeface="Ludica fax"/>
                <a:ea typeface="宋体" charset="0"/>
              </a:rPr>
              <a:t>(</a:t>
            </a:r>
            <a:r>
              <a:rPr lang="en-US" altLang="zh-CN" sz="2400" b="1" dirty="0" err="1">
                <a:latin typeface="Ludica fax"/>
                <a:ea typeface="宋体" charset="0"/>
              </a:rPr>
              <a:t>pointeri</a:t>
            </a:r>
            <a:r>
              <a:rPr lang="en-US" altLang="zh-CN" sz="2400" b="1" dirty="0">
                <a:latin typeface="Ludica fax"/>
                <a:ea typeface="宋体" charset="0"/>
              </a:rPr>
              <a:t>-&gt;</a:t>
            </a:r>
            <a:r>
              <a:rPr lang="en-US" altLang="zh-CN" sz="2400" b="1" dirty="0" err="1">
                <a:latin typeface="Ludica fax"/>
                <a:ea typeface="宋体" charset="0"/>
              </a:rPr>
              <a:t>getCount</a:t>
            </a:r>
            <a:r>
              <a:rPr lang="en-US" altLang="zh-CN" sz="2400" b="1" dirty="0">
                <a:latin typeface="Ludica fax"/>
                <a:ea typeface="宋体" charset="0"/>
              </a:rPr>
              <a:t>() + </a:t>
            </a:r>
            <a:r>
              <a:rPr lang="en-US" altLang="zh-CN" sz="2400" b="1" dirty="0" err="1">
                <a:latin typeface="Ludica fax"/>
                <a:ea typeface="宋体" charset="0"/>
              </a:rPr>
              <a:t>pointerj</a:t>
            </a:r>
            <a:r>
              <a:rPr lang="en-US" altLang="zh-CN" sz="2400" b="1" dirty="0">
                <a:latin typeface="Ludica fax"/>
                <a:ea typeface="宋体" charset="0"/>
              </a:rPr>
              <a:t>-&gt;</a:t>
            </a:r>
            <a:r>
              <a:rPr lang="en-US" altLang="zh-CN" sz="2400" b="1" dirty="0" err="1">
                <a:latin typeface="Ludica fax"/>
                <a:ea typeface="宋体" charset="0"/>
              </a:rPr>
              <a:t>getCount</a:t>
            </a:r>
            <a:r>
              <a:rPr lang="en-US" altLang="zh-CN" sz="2400" b="1" dirty="0">
                <a:latin typeface="Ludica fax"/>
                <a:ea typeface="宋体" charset="0"/>
              </a:rPr>
              <a:t>());</a:t>
            </a:r>
          </a:p>
          <a:p>
            <a:pPr marL="360363" indent="-360363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Ludica fax"/>
                <a:ea typeface="宋体" charset="0"/>
              </a:rPr>
              <a:t>		}</a:t>
            </a:r>
          </a:p>
          <a:p>
            <a:pPr marL="360363" indent="-360363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Ludica fax"/>
                <a:ea typeface="宋体" charset="0"/>
              </a:rPr>
              <a:t>	}</a:t>
            </a:r>
          </a:p>
          <a:p>
            <a:pPr marL="360363" indent="-360363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Ludica fax"/>
                <a:ea typeface="宋体" charset="0"/>
              </a:rPr>
              <a:t>}</a:t>
            </a:r>
          </a:p>
          <a:p>
            <a:pPr marL="360363" indent="-360363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2400" b="1" dirty="0">
              <a:latin typeface="Ludica fax"/>
              <a:ea typeface="宋体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76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56241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Path Compression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Can we do better besides </a:t>
            </a:r>
            <a:r>
              <a:rPr kumimoji="1" lang="en-US" altLang="zh-CN" dirty="0">
                <a:solidFill>
                  <a:srgbClr val="0070C0"/>
                </a:solidFill>
              </a:rPr>
              <a:t>union by rank</a:t>
            </a:r>
            <a:r>
              <a:rPr kumimoji="1" lang="en-US" altLang="zh-CN" dirty="0"/>
              <a:t>?</a:t>
            </a:r>
          </a:p>
          <a:p>
            <a:r>
              <a:rPr kumimoji="1" lang="en-US" altLang="zh-CN" dirty="0">
                <a:solidFill>
                  <a:srgbClr val="0070C0"/>
                </a:solidFill>
              </a:rPr>
              <a:t>Path compression </a:t>
            </a:r>
            <a:r>
              <a:rPr kumimoji="1" lang="en-US" altLang="zh-CN" dirty="0"/>
              <a:t>accelerates the find operation</a:t>
            </a:r>
          </a:p>
          <a:p>
            <a:pPr lvl="1"/>
            <a:r>
              <a:rPr lang="en-US" altLang="zh-CN" dirty="0"/>
              <a:t>In </a:t>
            </a:r>
            <a:r>
              <a:rPr lang="en-US" altLang="zh-CN" dirty="0">
                <a:solidFill>
                  <a:srgbClr val="FF0000"/>
                </a:solidFill>
              </a:rPr>
              <a:t>Find() </a:t>
            </a:r>
            <a:r>
              <a:rPr lang="en-US" altLang="zh-CN" dirty="0"/>
              <a:t>operation, for each node to the root</a:t>
            </a:r>
          </a:p>
          <a:p>
            <a:pPr lvl="2"/>
            <a:r>
              <a:rPr lang="en-US" altLang="zh-CN" dirty="0"/>
              <a:t>Set the parent of the node to the root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77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900070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Path Compression: Example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8077200" y="6027639"/>
            <a:ext cx="2133600" cy="457200"/>
          </a:xfrm>
        </p:spPr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78</a:t>
            </a:fld>
            <a:endParaRPr lang="en-US" altLang="zh-CN"/>
          </a:p>
        </p:txBody>
      </p:sp>
      <p:grpSp>
        <p:nvGrpSpPr>
          <p:cNvPr id="8" name="组 7"/>
          <p:cNvGrpSpPr/>
          <p:nvPr/>
        </p:nvGrpSpPr>
        <p:grpSpPr>
          <a:xfrm>
            <a:off x="2639617" y="1484215"/>
            <a:ext cx="2562225" cy="4494683"/>
            <a:chOff x="1115616" y="1484214"/>
            <a:chExt cx="2562225" cy="449468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12450309"/>
                </p:ext>
              </p:extLst>
            </p:nvPr>
          </p:nvGraphicFramePr>
          <p:xfrm>
            <a:off x="1115616" y="1484214"/>
            <a:ext cx="2562225" cy="4392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2" imgW="2590800" imgH="4445000" progId="Visio.Drawing.11">
                    <p:embed/>
                  </p:oleObj>
                </mc:Choice>
                <mc:Fallback>
                  <p:oleObj name="Visio" r:id="rId2" imgW="2590800" imgH="4445000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5616" y="1484214"/>
                          <a:ext cx="2562225" cy="4392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文本框 6"/>
            <p:cNvSpPr txBox="1"/>
            <p:nvPr/>
          </p:nvSpPr>
          <p:spPr>
            <a:xfrm>
              <a:off x="1187624" y="5517232"/>
              <a:ext cx="244827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400" dirty="0">
                  <a:latin typeface="+mn-lt"/>
                </a:rPr>
                <a:t>before</a:t>
              </a:r>
              <a:endParaRPr kumimoji="1" lang="zh-CN" altLang="en-US" sz="2400" dirty="0">
                <a:latin typeface="+mn-lt"/>
              </a:endParaRPr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5735960" y="1556793"/>
            <a:ext cx="3770312" cy="4422105"/>
            <a:chOff x="4283968" y="1412776"/>
            <a:chExt cx="3770312" cy="4422105"/>
          </a:xfrm>
        </p:grpSpPr>
        <p:graphicFrame>
          <p:nvGraphicFramePr>
            <p:cNvPr id="6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84147021"/>
                </p:ext>
              </p:extLst>
            </p:nvPr>
          </p:nvGraphicFramePr>
          <p:xfrm>
            <a:off x="4283968" y="1412776"/>
            <a:ext cx="3770312" cy="439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4" imgW="3784600" imgH="3556000" progId="Visio.Drawing.11">
                    <p:embed/>
                  </p:oleObj>
                </mc:Choice>
                <mc:Fallback>
                  <p:oleObj name="Visio" r:id="rId4" imgW="3784600" imgH="3556000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3968" y="1412776"/>
                          <a:ext cx="3770312" cy="4392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文本框 8"/>
            <p:cNvSpPr txBox="1"/>
            <p:nvPr/>
          </p:nvSpPr>
          <p:spPr>
            <a:xfrm>
              <a:off x="4932040" y="5373216"/>
              <a:ext cx="244827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400" dirty="0">
                  <a:latin typeface="+mn-lt"/>
                </a:rPr>
                <a:t>after</a:t>
              </a:r>
              <a:endParaRPr kumimoji="1" lang="zh-CN" altLang="en-US" sz="2400" dirty="0">
                <a:latin typeface="+mn-lt"/>
              </a:endParaRPr>
            </a:p>
          </p:txBody>
        </p:sp>
      </p:grpSp>
      <p:sp>
        <p:nvSpPr>
          <p:cNvPr id="11" name="椭圆 10"/>
          <p:cNvSpPr/>
          <p:nvPr/>
        </p:nvSpPr>
        <p:spPr>
          <a:xfrm>
            <a:off x="3431704" y="4149080"/>
            <a:ext cx="432048" cy="432048"/>
          </a:xfrm>
          <a:prstGeom prst="ellipse">
            <a:avLst/>
          </a:prstGeom>
          <a:noFill/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88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Find Algorithm with Path Compression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008000"/>
                </a:solidFill>
                <a:latin typeface="Ludica fax"/>
              </a:rPr>
              <a:t>// the find operation not only returns the root of the current node, but also set the root as the parent of all nodes visited along the path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0070C0"/>
                </a:solidFill>
                <a:latin typeface="Ludica fax"/>
              </a:rPr>
              <a:t>template</a:t>
            </a:r>
            <a:r>
              <a:rPr lang="en-US" altLang="zh-CN" b="1" dirty="0">
                <a:latin typeface="Ludica fax"/>
              </a:rPr>
              <a:t>&lt;class 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1" dirty="0" err="1">
                <a:latin typeface="Ludica fax"/>
              </a:rPr>
              <a:t>ParTreeNode</a:t>
            </a:r>
            <a:r>
              <a:rPr lang="en-US" altLang="zh-CN" b="1" dirty="0">
                <a:latin typeface="Ludica fax"/>
              </a:rPr>
              <a:t>&lt;T&gt;* </a:t>
            </a:r>
            <a:r>
              <a:rPr lang="en-US" altLang="zh-CN" b="1" dirty="0" err="1">
                <a:latin typeface="Ludica fax"/>
              </a:rPr>
              <a:t>ParTree</a:t>
            </a:r>
            <a:r>
              <a:rPr lang="en-US" altLang="zh-CN" b="1" dirty="0">
                <a:latin typeface="Ludica fax"/>
              </a:rPr>
              <a:t>&lt;T&gt;::</a:t>
            </a:r>
            <a:r>
              <a:rPr lang="en-US" altLang="zh-CN" b="1" dirty="0" err="1">
                <a:latin typeface="Ludica fax"/>
              </a:rPr>
              <a:t>FindPC</a:t>
            </a:r>
            <a:r>
              <a:rPr lang="en-US" altLang="zh-CN" b="1" dirty="0">
                <a:latin typeface="Ludica fax"/>
              </a:rPr>
              <a:t>(</a:t>
            </a:r>
            <a:r>
              <a:rPr lang="en-US" altLang="zh-CN" b="1" dirty="0" err="1">
                <a:latin typeface="Ludica fax"/>
              </a:rPr>
              <a:t>ParTreeNode</a:t>
            </a:r>
            <a:r>
              <a:rPr lang="en-US" altLang="zh-CN" b="1" dirty="0">
                <a:latin typeface="Ludica fax"/>
              </a:rPr>
              <a:t>&lt;T&gt; *node) </a:t>
            </a:r>
            <a:r>
              <a:rPr lang="en-US" altLang="zh-CN" b="1" dirty="0" err="1">
                <a:solidFill>
                  <a:srgbClr val="0070C0"/>
                </a:solidFill>
                <a:latin typeface="Ludica fax"/>
              </a:rPr>
              <a:t>const</a:t>
            </a:r>
            <a:r>
              <a:rPr lang="en-US" altLang="zh-CN" b="1" dirty="0">
                <a:latin typeface="Ludica fax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1" dirty="0">
                <a:latin typeface="Ludica fax"/>
              </a:rPr>
              <a:t>	</a:t>
            </a:r>
            <a:r>
              <a:rPr lang="en-US" altLang="zh-CN" b="1" dirty="0">
                <a:solidFill>
                  <a:srgbClr val="0070C0"/>
                </a:solidFill>
                <a:latin typeface="Ludica fax"/>
              </a:rPr>
              <a:t>if</a:t>
            </a:r>
            <a:r>
              <a:rPr lang="en-US" altLang="zh-CN" b="1" dirty="0">
                <a:latin typeface="Ludica fax"/>
              </a:rPr>
              <a:t> (node-&gt;</a:t>
            </a:r>
            <a:r>
              <a:rPr lang="en-US" altLang="zh-CN" b="1" dirty="0" err="1">
                <a:latin typeface="Ludica fax"/>
              </a:rPr>
              <a:t>getParent</a:t>
            </a:r>
            <a:r>
              <a:rPr lang="en-US" altLang="zh-CN" b="1" dirty="0">
                <a:latin typeface="Ludica fax"/>
              </a:rPr>
              <a:t>() == NULL)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1" dirty="0">
                <a:latin typeface="Ludica fax"/>
              </a:rPr>
              <a:t>		</a:t>
            </a:r>
            <a:r>
              <a:rPr lang="en-US" altLang="zh-CN" b="1" dirty="0">
                <a:solidFill>
                  <a:srgbClr val="0070C0"/>
                </a:solidFill>
                <a:latin typeface="Ludica fax"/>
              </a:rPr>
              <a:t>return</a:t>
            </a:r>
            <a:r>
              <a:rPr lang="en-US" altLang="zh-CN" b="1" dirty="0">
                <a:latin typeface="Ludica fax"/>
              </a:rPr>
              <a:t> node;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1" dirty="0">
                <a:latin typeface="Ludica fax"/>
              </a:rPr>
              <a:t>	node-&gt;</a:t>
            </a:r>
            <a:r>
              <a:rPr lang="en-US" altLang="zh-CN" b="1" dirty="0" err="1">
                <a:latin typeface="Ludica fax"/>
              </a:rPr>
              <a:t>setParent</a:t>
            </a:r>
            <a:r>
              <a:rPr lang="en-US" altLang="zh-CN" b="1" dirty="0">
                <a:latin typeface="Ludica fax"/>
              </a:rPr>
              <a:t>(</a:t>
            </a:r>
            <a:r>
              <a:rPr lang="en-US" altLang="zh-CN" b="1" dirty="0" err="1">
                <a:latin typeface="Ludica fax"/>
              </a:rPr>
              <a:t>FindPC</a:t>
            </a:r>
            <a:r>
              <a:rPr lang="en-US" altLang="zh-CN" b="1" dirty="0">
                <a:latin typeface="Ludica fax"/>
              </a:rPr>
              <a:t>(node-&gt;</a:t>
            </a:r>
            <a:r>
              <a:rPr lang="en-US" altLang="zh-CN" b="1" dirty="0" err="1">
                <a:latin typeface="Ludica fax"/>
              </a:rPr>
              <a:t>getParent</a:t>
            </a:r>
            <a:r>
              <a:rPr lang="en-US" altLang="zh-CN" b="1" dirty="0">
                <a:latin typeface="Ludica fax"/>
              </a:rPr>
              <a:t>()));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1" dirty="0">
                <a:latin typeface="Ludica fax"/>
              </a:rPr>
              <a:t>	</a:t>
            </a:r>
            <a:r>
              <a:rPr lang="en-US" altLang="zh-CN" b="1" dirty="0">
                <a:solidFill>
                  <a:srgbClr val="0070C0"/>
                </a:solidFill>
                <a:latin typeface="Ludica fax"/>
              </a:rPr>
              <a:t>return</a:t>
            </a:r>
            <a:r>
              <a:rPr lang="en-US" altLang="zh-CN" b="1" dirty="0">
                <a:latin typeface="Ludica fax"/>
              </a:rPr>
              <a:t> node-&gt;</a:t>
            </a:r>
            <a:r>
              <a:rPr lang="en-US" altLang="zh-CN" b="1" dirty="0" err="1">
                <a:latin typeface="Ludica fax"/>
              </a:rPr>
              <a:t>getParent</a:t>
            </a:r>
            <a:r>
              <a:rPr lang="en-US" altLang="zh-CN" b="1" dirty="0">
                <a:latin typeface="Ludica fax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1" dirty="0">
                <a:latin typeface="Ludica fax"/>
              </a:rPr>
              <a:t>}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79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6737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Representations of Trees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Classic node-link diagram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p:grpSp>
        <p:nvGrpSpPr>
          <p:cNvPr id="98" name="组 97"/>
          <p:cNvGrpSpPr/>
          <p:nvPr/>
        </p:nvGrpSpPr>
        <p:grpSpPr>
          <a:xfrm>
            <a:off x="3575721" y="2348880"/>
            <a:ext cx="4594895" cy="3594728"/>
            <a:chOff x="2051720" y="2348880"/>
            <a:chExt cx="4594895" cy="3594728"/>
          </a:xfrm>
        </p:grpSpPr>
        <p:sp>
          <p:nvSpPr>
            <p:cNvPr id="9" name="椭圆 8"/>
            <p:cNvSpPr/>
            <p:nvPr/>
          </p:nvSpPr>
          <p:spPr>
            <a:xfrm>
              <a:off x="4211960" y="2348880"/>
              <a:ext cx="706463" cy="7144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A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2051720" y="4221088"/>
              <a:ext cx="706463" cy="7144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D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059832" y="3212976"/>
              <a:ext cx="706463" cy="7144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B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059832" y="4221088"/>
              <a:ext cx="706463" cy="7144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E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3995936" y="4221088"/>
              <a:ext cx="706463" cy="7144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F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5004048" y="4221088"/>
              <a:ext cx="706463" cy="7144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G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5436096" y="3212976"/>
              <a:ext cx="706463" cy="7144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C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5940152" y="4221088"/>
              <a:ext cx="706463" cy="7144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H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2411760" y="5229200"/>
              <a:ext cx="706463" cy="7144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I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3707904" y="5229200"/>
              <a:ext cx="706463" cy="7144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J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直线连接符 36"/>
            <p:cNvCxnSpPr>
              <a:stCxn id="9" idx="3"/>
              <a:endCxn id="28" idx="0"/>
            </p:cNvCxnSpPr>
            <p:nvPr/>
          </p:nvCxnSpPr>
          <p:spPr>
            <a:xfrm flipH="1">
              <a:off x="3413064" y="2958665"/>
              <a:ext cx="902355" cy="2543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连接符 37"/>
            <p:cNvCxnSpPr>
              <a:stCxn id="9" idx="5"/>
              <a:endCxn id="32" idx="0"/>
            </p:cNvCxnSpPr>
            <p:nvPr/>
          </p:nvCxnSpPr>
          <p:spPr>
            <a:xfrm>
              <a:off x="4814964" y="2958665"/>
              <a:ext cx="974364" cy="2543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连接符 40"/>
            <p:cNvCxnSpPr>
              <a:stCxn id="28" idx="3"/>
              <a:endCxn id="27" idx="7"/>
            </p:cNvCxnSpPr>
            <p:nvPr/>
          </p:nvCxnSpPr>
          <p:spPr>
            <a:xfrm flipH="1">
              <a:off x="2654724" y="3822761"/>
              <a:ext cx="508567" cy="5029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43"/>
            <p:cNvCxnSpPr>
              <a:stCxn id="28" idx="4"/>
              <a:endCxn id="29" idx="0"/>
            </p:cNvCxnSpPr>
            <p:nvPr/>
          </p:nvCxnSpPr>
          <p:spPr>
            <a:xfrm>
              <a:off x="3413064" y="3927384"/>
              <a:ext cx="0" cy="29370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/>
            <p:cNvCxnSpPr>
              <a:stCxn id="28" idx="5"/>
              <a:endCxn id="30" idx="1"/>
            </p:cNvCxnSpPr>
            <p:nvPr/>
          </p:nvCxnSpPr>
          <p:spPr>
            <a:xfrm>
              <a:off x="3662836" y="3822761"/>
              <a:ext cx="436559" cy="5029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连接符 50"/>
            <p:cNvCxnSpPr>
              <a:stCxn id="29" idx="3"/>
              <a:endCxn id="34" idx="7"/>
            </p:cNvCxnSpPr>
            <p:nvPr/>
          </p:nvCxnSpPr>
          <p:spPr>
            <a:xfrm flipH="1">
              <a:off x="3014764" y="4830873"/>
              <a:ext cx="148527" cy="5029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连接符 53"/>
            <p:cNvCxnSpPr>
              <a:stCxn id="29" idx="5"/>
              <a:endCxn id="35" idx="1"/>
            </p:cNvCxnSpPr>
            <p:nvPr/>
          </p:nvCxnSpPr>
          <p:spPr>
            <a:xfrm>
              <a:off x="3662836" y="4830873"/>
              <a:ext cx="148527" cy="5029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连接符 56"/>
            <p:cNvCxnSpPr>
              <a:stCxn id="32" idx="3"/>
              <a:endCxn id="31" idx="0"/>
            </p:cNvCxnSpPr>
            <p:nvPr/>
          </p:nvCxnSpPr>
          <p:spPr>
            <a:xfrm flipH="1">
              <a:off x="5357280" y="3822761"/>
              <a:ext cx="182275" cy="39832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线连接符 59"/>
            <p:cNvCxnSpPr>
              <a:stCxn id="32" idx="5"/>
              <a:endCxn id="33" idx="0"/>
            </p:cNvCxnSpPr>
            <p:nvPr/>
          </p:nvCxnSpPr>
          <p:spPr>
            <a:xfrm>
              <a:off x="6039100" y="3822761"/>
              <a:ext cx="254284" cy="39832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36183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92CA39F0-A43F-4AC3-A64E-798756D87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Trees and Forests</a:t>
            </a:r>
          </a:p>
          <a:p>
            <a:r>
              <a:rPr lang="en-US" altLang="zh-CN" dirty="0"/>
              <a:t>ADT</a:t>
            </a:r>
          </a:p>
          <a:p>
            <a:pPr lvl="1"/>
            <a:r>
              <a:rPr lang="en-US" altLang="zh-CN" dirty="0"/>
              <a:t>Pre-Order, Post-Order, Level-Order</a:t>
            </a:r>
          </a:p>
          <a:p>
            <a:r>
              <a:rPr lang="en-US" altLang="zh-CN" dirty="0"/>
              <a:t>Storage Structures</a:t>
            </a:r>
          </a:p>
          <a:p>
            <a:pPr lvl="1"/>
            <a:r>
              <a:rPr lang="en-US" altLang="zh-CN" dirty="0"/>
              <a:t>Linked Storage Structure</a:t>
            </a:r>
          </a:p>
          <a:p>
            <a:pPr lvl="2"/>
            <a:r>
              <a:rPr kumimoji="1" lang="en-US" altLang="zh-CN" dirty="0"/>
              <a:t>Method 1: List-of-children structure</a:t>
            </a:r>
          </a:p>
          <a:p>
            <a:pPr lvl="2"/>
            <a:r>
              <a:rPr kumimoji="1" lang="en-US" altLang="zh-CN" dirty="0"/>
              <a:t>Method 2: </a:t>
            </a:r>
            <a:r>
              <a:rPr lang="en-US" altLang="zh-CN" dirty="0"/>
              <a:t>Static first-child, next-sibling structure</a:t>
            </a:r>
          </a:p>
          <a:p>
            <a:pPr lvl="2"/>
            <a:r>
              <a:rPr kumimoji="1" lang="en-US" altLang="zh-CN" dirty="0"/>
              <a:t>Method 3: </a:t>
            </a:r>
            <a:r>
              <a:rPr lang="en-US" altLang="zh-CN" dirty="0"/>
              <a:t>Dynamic structure</a:t>
            </a:r>
          </a:p>
          <a:p>
            <a:pPr lvl="2"/>
            <a:r>
              <a:rPr kumimoji="1" lang="en-US" altLang="zh-CN" dirty="0"/>
              <a:t>Method 4: </a:t>
            </a:r>
            <a:r>
              <a:rPr lang="en-US" altLang="zh-CN" dirty="0"/>
              <a:t>Dynamic first-child, next-sibling structure</a:t>
            </a:r>
          </a:p>
          <a:p>
            <a:pPr lvl="1"/>
            <a:r>
              <a:rPr lang="en-US" altLang="zh-CN" dirty="0"/>
              <a:t>Sequential Storage Structure</a:t>
            </a:r>
          </a:p>
          <a:p>
            <a:pPr lvl="2"/>
            <a:r>
              <a:rPr lang="en-US" altLang="zh-CN" dirty="0"/>
              <a:t>Method 1: Preorder sequence with right links</a:t>
            </a:r>
          </a:p>
          <a:p>
            <a:pPr lvl="2"/>
            <a:r>
              <a:rPr lang="en-US" altLang="zh-CN" dirty="0"/>
              <a:t>Method 2: Preorder sequence with dual tags</a:t>
            </a:r>
          </a:p>
          <a:p>
            <a:pPr lvl="2"/>
            <a:r>
              <a:rPr lang="en-US" altLang="zh-CN" dirty="0"/>
              <a:t>Method 3: Level-order sequence with dual tags</a:t>
            </a:r>
          </a:p>
          <a:p>
            <a:pPr lvl="2"/>
            <a:r>
              <a:rPr lang="en-US" altLang="zh-CN" dirty="0"/>
              <a:t>Method 4: </a:t>
            </a:r>
            <a:r>
              <a:rPr lang="en-US" altLang="zh-CN" dirty="0" err="1"/>
              <a:t>Postorder</a:t>
            </a:r>
            <a:r>
              <a:rPr lang="en-US" altLang="zh-CN" dirty="0"/>
              <a:t> sequence with degrees</a:t>
            </a:r>
          </a:p>
          <a:p>
            <a:pPr lvl="1"/>
            <a:r>
              <a:rPr lang="en-US" altLang="zh-CN" dirty="0"/>
              <a:t>Parent Pointer Representation and Unition-Find Set</a:t>
            </a:r>
          </a:p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80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951511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Recommended Readings</a:t>
            </a:r>
            <a:endParaRPr lang="zh-CN" altLang="en-US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Weiss, “DS &amp; </a:t>
            </a:r>
            <a:r>
              <a:rPr lang="en-US" altLang="zh-CN" dirty="0" err="1"/>
              <a:t>Algo</a:t>
            </a:r>
            <a:r>
              <a:rPr lang="en-US" altLang="zh-CN" dirty="0"/>
              <a:t>. Analysis in C++” (3</a:t>
            </a:r>
            <a:r>
              <a:rPr lang="en-US" altLang="zh-CN" baseline="30000" dirty="0"/>
              <a:t>rd</a:t>
            </a:r>
            <a:r>
              <a:rPr lang="en-US" altLang="zh-CN" dirty="0"/>
              <a:t> ed.)</a:t>
            </a:r>
          </a:p>
          <a:p>
            <a:pPr lvl="1"/>
            <a:r>
              <a:rPr lang="en-US" altLang="zh-CN" dirty="0"/>
              <a:t>Chapter 8 The Disjoint Set Class</a:t>
            </a:r>
          </a:p>
          <a:p>
            <a:pPr lvl="2"/>
            <a:r>
              <a:rPr lang="en-US" altLang="zh-CN" dirty="0"/>
              <a:t>Section 8.1 Equivalence relations</a:t>
            </a:r>
          </a:p>
          <a:p>
            <a:pPr lvl="2"/>
            <a:r>
              <a:rPr lang="en-US" altLang="zh-CN" dirty="0"/>
              <a:t>Section 8.2 The Dynamic Equivalence Problem</a:t>
            </a:r>
          </a:p>
          <a:p>
            <a:pPr lvl="2"/>
            <a:r>
              <a:rPr lang="en-US" altLang="zh-CN" dirty="0"/>
              <a:t>Section 8.3 Basic Data Structure</a:t>
            </a:r>
          </a:p>
          <a:p>
            <a:pPr lvl="2"/>
            <a:r>
              <a:rPr lang="en-US" altLang="zh-CN" dirty="0"/>
              <a:t>Section 8.4 Smart Union Algorithms</a:t>
            </a:r>
          </a:p>
          <a:p>
            <a:pPr lvl="2"/>
            <a:r>
              <a:rPr lang="en-US" altLang="zh-CN" dirty="0"/>
              <a:t>Section 8.5 Path Compression</a:t>
            </a:r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fld id="{F39CC01B-1086-4A2E-83CD-6EC66804479E}" type="slidenum">
              <a:rPr lang="en-US" altLang="zh-CN" sz="1200">
                <a:solidFill>
                  <a:schemeClr val="tx1"/>
                </a:solidFill>
              </a:rPr>
              <a:pPr/>
              <a:t>81</a:t>
            </a:fld>
            <a:endParaRPr lang="en-US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33285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8E2BC-BC59-6079-3573-FDA31BCF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Other Applications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C0C20D-BBB5-0EFA-3C21-E04E0BEAB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AI: Decision Trees</a:t>
            </a:r>
          </a:p>
          <a:p>
            <a:endParaRPr lang="en-US" altLang="zh-CN" dirty="0"/>
          </a:p>
          <a:p>
            <a:r>
              <a:rPr lang="en-US" altLang="zh-CN"/>
              <a:t>Finance:</a:t>
            </a:r>
            <a:r>
              <a:rPr lang="zh-CN" altLang="en-US" dirty="0"/>
              <a:t> </a:t>
            </a:r>
            <a:r>
              <a:rPr lang="en-US" altLang="zh-CN" dirty="0"/>
              <a:t>Binomial Option Pricing Model (Binomial Trees)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0AC5C2-3E04-E917-F4BB-4BE2ED1FC1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82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7374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Representations of Trees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Outline</a:t>
            </a:r>
          </a:p>
          <a:p>
            <a:r>
              <a:rPr lang="en-US" altLang="zh-CN" dirty="0"/>
              <a:t>A</a:t>
            </a:r>
          </a:p>
          <a:p>
            <a:pPr lvl="1"/>
            <a:r>
              <a:rPr lang="en-US" altLang="zh-CN" dirty="0"/>
              <a:t>B</a:t>
            </a:r>
          </a:p>
          <a:p>
            <a:pPr lvl="2"/>
            <a:r>
              <a:rPr lang="en-US" altLang="zh-CN" dirty="0"/>
              <a:t>D</a:t>
            </a:r>
          </a:p>
          <a:p>
            <a:pPr lvl="2"/>
            <a:r>
              <a:rPr lang="en-US" altLang="zh-CN" dirty="0"/>
              <a:t>E</a:t>
            </a:r>
          </a:p>
          <a:p>
            <a:pPr lvl="3"/>
            <a:r>
              <a:rPr lang="en-US" altLang="zh-CN" dirty="0"/>
              <a:t>I</a:t>
            </a:r>
          </a:p>
          <a:p>
            <a:pPr lvl="3"/>
            <a:r>
              <a:rPr lang="en-US" altLang="zh-CN" dirty="0"/>
              <a:t>J</a:t>
            </a:r>
          </a:p>
          <a:p>
            <a:pPr lvl="2"/>
            <a:r>
              <a:rPr lang="en-US" altLang="zh-CN" dirty="0"/>
              <a:t>F</a:t>
            </a:r>
          </a:p>
          <a:p>
            <a:pPr lvl="1"/>
            <a:r>
              <a:rPr lang="en-US" altLang="zh-CN" dirty="0"/>
              <a:t>C</a:t>
            </a:r>
          </a:p>
          <a:p>
            <a:pPr lvl="2"/>
            <a:r>
              <a:rPr lang="en-US" altLang="zh-CN" dirty="0"/>
              <a:t>G</a:t>
            </a:r>
          </a:p>
          <a:p>
            <a:pPr lvl="2"/>
            <a:r>
              <a:rPr lang="en-US" altLang="zh-CN" dirty="0"/>
              <a:t>H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4294967295"/>
          </p:nvPr>
        </p:nvSpPr>
        <p:spPr>
          <a:xfrm>
            <a:off x="6410325" y="5084763"/>
            <a:ext cx="5781675" cy="1074737"/>
          </a:xfrm>
        </p:spPr>
        <p:txBody>
          <a:bodyPr>
            <a:normAutofit fontScale="92500"/>
          </a:bodyPr>
          <a:lstStyle/>
          <a:p>
            <a:r>
              <a:rPr kumimoji="1" lang="en-US" altLang="zh-CN" dirty="0"/>
              <a:t>Nested parenthesis</a:t>
            </a:r>
          </a:p>
          <a:p>
            <a:pPr lvl="1"/>
            <a:r>
              <a:rPr kumimoji="1" lang="en-US" altLang="zh-CN" dirty="0"/>
              <a:t>( A ( B ( D, E (I J), F ), C ( G, H ) ) )</a:t>
            </a:r>
            <a:endParaRPr kumimoji="1" lang="zh-CN" altLang="en-US" dirty="0"/>
          </a:p>
        </p:txBody>
      </p:sp>
      <p:grpSp>
        <p:nvGrpSpPr>
          <p:cNvPr id="28" name="组 27"/>
          <p:cNvGrpSpPr/>
          <p:nvPr/>
        </p:nvGrpSpPr>
        <p:grpSpPr>
          <a:xfrm>
            <a:off x="6096000" y="1340768"/>
            <a:ext cx="3600400" cy="3600400"/>
            <a:chOff x="3923928" y="1196752"/>
            <a:chExt cx="3600400" cy="3600400"/>
          </a:xfrm>
        </p:grpSpPr>
        <p:sp>
          <p:nvSpPr>
            <p:cNvPr id="6" name="椭圆 5"/>
            <p:cNvSpPr/>
            <p:nvPr/>
          </p:nvSpPr>
          <p:spPr>
            <a:xfrm>
              <a:off x="3923928" y="1196752"/>
              <a:ext cx="3600400" cy="3600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283968" y="1628800"/>
              <a:ext cx="1512168" cy="27363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5940152" y="1772816"/>
              <a:ext cx="1296144" cy="24482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6300192" y="2276872"/>
              <a:ext cx="648072" cy="648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300192" y="3212976"/>
              <a:ext cx="648072" cy="648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4716016" y="1772816"/>
              <a:ext cx="648072" cy="648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4716016" y="3573016"/>
              <a:ext cx="648072" cy="648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427984" y="2564904"/>
              <a:ext cx="1296144" cy="86409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4644008" y="2780928"/>
              <a:ext cx="360040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5148064" y="2780928"/>
              <a:ext cx="360040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580112" y="1268760"/>
              <a:ext cx="43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dirty="0">
                  <a:latin typeface="+mn-lt"/>
                </a:rPr>
                <a:t>A</a:t>
              </a:r>
              <a:endParaRPr kumimoji="1" lang="zh-CN" altLang="en-US" sz="2000" dirty="0">
                <a:latin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355976" y="2204864"/>
              <a:ext cx="43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dirty="0">
                  <a:latin typeface="+mn-lt"/>
                </a:rPr>
                <a:t>B</a:t>
              </a:r>
              <a:endParaRPr kumimoji="1" lang="zh-CN" altLang="en-US" sz="2000" dirty="0">
                <a:latin typeface="+mn-lt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860032" y="1916832"/>
              <a:ext cx="43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dirty="0">
                  <a:latin typeface="+mn-lt"/>
                </a:rPr>
                <a:t>D</a:t>
              </a:r>
              <a:endParaRPr kumimoji="1" lang="zh-CN" altLang="en-US" sz="2000" dirty="0">
                <a:latin typeface="+mn-lt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860032" y="2492896"/>
              <a:ext cx="43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dirty="0">
                  <a:latin typeface="+mn-lt"/>
                </a:rPr>
                <a:t>E</a:t>
              </a:r>
              <a:endParaRPr kumimoji="1" lang="zh-CN" altLang="en-US" sz="2000" dirty="0">
                <a:latin typeface="+mn-lt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860032" y="3676962"/>
              <a:ext cx="43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dirty="0">
                  <a:latin typeface="+mn-lt"/>
                </a:rPr>
                <a:t>F</a:t>
              </a:r>
              <a:endParaRPr kumimoji="1" lang="zh-CN" altLang="en-US" sz="2000" dirty="0">
                <a:latin typeface="+mn-l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644008" y="2780928"/>
              <a:ext cx="43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dirty="0">
                  <a:latin typeface="+mn-lt"/>
                </a:rPr>
                <a:t>I</a:t>
              </a:r>
              <a:endParaRPr kumimoji="1" lang="zh-CN" altLang="en-US" sz="2000" dirty="0">
                <a:latin typeface="+mn-lt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148064" y="2780928"/>
              <a:ext cx="43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dirty="0">
                  <a:latin typeface="+mn-lt"/>
                </a:rPr>
                <a:t>J</a:t>
              </a:r>
              <a:endParaRPr kumimoji="1" lang="zh-CN" altLang="en-US" sz="2000" dirty="0">
                <a:latin typeface="+mn-lt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940152" y="2852936"/>
              <a:ext cx="43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dirty="0">
                  <a:latin typeface="+mn-lt"/>
                </a:rPr>
                <a:t>C</a:t>
              </a:r>
              <a:endParaRPr kumimoji="1" lang="zh-CN" altLang="en-US" sz="2000" dirty="0">
                <a:latin typeface="+mn-lt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444208" y="2380818"/>
              <a:ext cx="43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dirty="0">
                  <a:latin typeface="+mn-lt"/>
                </a:rPr>
                <a:t>G</a:t>
              </a:r>
              <a:endParaRPr kumimoji="1" lang="zh-CN" altLang="en-US" sz="2000" dirty="0">
                <a:latin typeface="+mn-lt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444208" y="3356992"/>
              <a:ext cx="43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dirty="0">
                  <a:latin typeface="+mn-lt"/>
                </a:rPr>
                <a:t>H</a:t>
              </a:r>
              <a:endParaRPr kumimoji="1" lang="zh-CN" altLang="en-US" sz="2000" dirty="0">
                <a:latin typeface="+mn-lt"/>
              </a:endParaRPr>
            </a:p>
          </p:txBody>
        </p:sp>
      </p:grpSp>
      <p:sp>
        <p:nvSpPr>
          <p:cNvPr id="27" name="内容占位符 4"/>
          <p:cNvSpPr txBox="1">
            <a:spLocks/>
          </p:cNvSpPr>
          <p:nvPr/>
        </p:nvSpPr>
        <p:spPr bwMode="auto">
          <a:xfrm>
            <a:off x="4727848" y="1628800"/>
            <a:ext cx="2880320" cy="1074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Venn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diagram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3324056"/>
      </p:ext>
    </p:extLst>
  </p:cSld>
  <p:clrMapOvr>
    <a:masterClrMapping/>
  </p:clrMapOvr>
</p:sld>
</file>

<file path=ppt/theme/theme1.xml><?xml version="1.0" encoding="utf-8"?>
<a:theme xmlns:a="http://schemas.openxmlformats.org/drawingml/2006/main" name="16_9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sz="2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6_9" id="{4B442CBA-08E7-4ED4-9E58-452D1CE43BAA}" vid="{A8AFA08E-88FB-42F3-84C3-67DB14A9DFDE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16_9</Template>
  <TotalTime>8668</TotalTime>
  <Words>5518</Words>
  <Application>Microsoft Office PowerPoint</Application>
  <PresentationFormat>宽屏</PresentationFormat>
  <Paragraphs>1024</Paragraphs>
  <Slides>82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82</vt:i4>
      </vt:variant>
    </vt:vector>
  </HeadingPairs>
  <TitlesOfParts>
    <vt:vector size="95" baseType="lpstr">
      <vt:lpstr>Ludica fax</vt:lpstr>
      <vt:lpstr>微软雅黑</vt:lpstr>
      <vt:lpstr>Arial</vt:lpstr>
      <vt:lpstr>Garamond</vt:lpstr>
      <vt:lpstr>Lucida Fax</vt:lpstr>
      <vt:lpstr>Monotype Corsiva</vt:lpstr>
      <vt:lpstr>Times New Roman</vt:lpstr>
      <vt:lpstr>Wingdings</vt:lpstr>
      <vt:lpstr>16_9</vt:lpstr>
      <vt:lpstr>Visio</vt:lpstr>
      <vt:lpstr>图片</vt:lpstr>
      <vt:lpstr>Picture</vt:lpstr>
      <vt:lpstr>Visio.Drawing.11</vt:lpstr>
      <vt:lpstr>PowerPoint 演示文稿</vt:lpstr>
      <vt:lpstr>Outline</vt:lpstr>
      <vt:lpstr>Trees and Forests</vt:lpstr>
      <vt:lpstr>Trees: Terminologies</vt:lpstr>
      <vt:lpstr>Trees: Terminologies</vt:lpstr>
      <vt:lpstr>Trees and Forests</vt:lpstr>
      <vt:lpstr>Representations of Trees</vt:lpstr>
      <vt:lpstr>Representations of Trees</vt:lpstr>
      <vt:lpstr>Representations of Trees</vt:lpstr>
      <vt:lpstr>Binary Tree Representation</vt:lpstr>
      <vt:lpstr>Binary Tree Representation</vt:lpstr>
      <vt:lpstr>Binary Tree Representation</vt:lpstr>
      <vt:lpstr>Binary Tree Representation</vt:lpstr>
      <vt:lpstr>Binary Tree Representation</vt:lpstr>
      <vt:lpstr>Outline</vt:lpstr>
      <vt:lpstr>Tree Node Class</vt:lpstr>
      <vt:lpstr>Tree Class</vt:lpstr>
      <vt:lpstr>Tree (Forest) Traversal</vt:lpstr>
      <vt:lpstr>Tree (Forest) Traversal</vt:lpstr>
      <vt:lpstr>Preorder Traversal : Pre-Order of Corresponding Binary Tree</vt:lpstr>
      <vt:lpstr>Postorder Traversal : In-Order of Corresponding Binary Tree</vt:lpstr>
      <vt:lpstr>Destroy Nodes: Post-Order of Corresponding Binary Tree</vt:lpstr>
      <vt:lpstr>Breadth-First Traversal</vt:lpstr>
      <vt:lpstr>Breadth-First Traversal</vt:lpstr>
      <vt:lpstr>Find Parent (By Breadth-First Traversal)</vt:lpstr>
      <vt:lpstr>Outline</vt:lpstr>
      <vt:lpstr>Trees: Linked Storage Structures</vt:lpstr>
      <vt:lpstr>Method 1: List-of-children structure</vt:lpstr>
      <vt:lpstr>Method 2: Static “First-child, Next-sibling”</vt:lpstr>
      <vt:lpstr>Method 3: Dynamic Structure</vt:lpstr>
      <vt:lpstr>Method 4: Dynamic “First-child, Next-sibling”</vt:lpstr>
      <vt:lpstr>Summary</vt:lpstr>
      <vt:lpstr>Implementation of Method 4</vt:lpstr>
      <vt:lpstr>Operations</vt:lpstr>
      <vt:lpstr>Example: Delete A SubTree</vt:lpstr>
      <vt:lpstr>Outline</vt:lpstr>
      <vt:lpstr>Sequential Structures</vt:lpstr>
      <vt:lpstr>Method 1: Preorder Sequence with Right Links</vt:lpstr>
      <vt:lpstr>Method 1: Example</vt:lpstr>
      <vt:lpstr>Method2: Preorder Sequence with Dual Tags</vt:lpstr>
      <vt:lpstr>Method2: Reconstruct Trees from Dual Tags</vt:lpstr>
      <vt:lpstr>Method 2: Example</vt:lpstr>
      <vt:lpstr>Method 2: Sample Code</vt:lpstr>
      <vt:lpstr>Method 2: Sample Code</vt:lpstr>
      <vt:lpstr>Method 3: Level-Order Sequence with Dual Tags</vt:lpstr>
      <vt:lpstr>Method 3: Reconstruct Trees with Dual Tags</vt:lpstr>
      <vt:lpstr>Method 3: Example</vt:lpstr>
      <vt:lpstr>Method 3: Sample Code</vt:lpstr>
      <vt:lpstr>Method 4: Postorder Sequence with Degrees</vt:lpstr>
      <vt:lpstr>Method 4: Reconstruct Trees from Degrees</vt:lpstr>
      <vt:lpstr>Method 4: Example </vt:lpstr>
      <vt:lpstr>More Combinations?</vt:lpstr>
      <vt:lpstr>More Combinations?</vt:lpstr>
      <vt:lpstr>Outline</vt:lpstr>
      <vt:lpstr>Parent Pointer Representation</vt:lpstr>
      <vt:lpstr>Parent Pointer Representation</vt:lpstr>
      <vt:lpstr>Union-Find Sets</vt:lpstr>
      <vt:lpstr>Equivalence Class</vt:lpstr>
      <vt:lpstr>Equivalence Class</vt:lpstr>
      <vt:lpstr>Equivalence Class</vt:lpstr>
      <vt:lpstr>Equivalence Class</vt:lpstr>
      <vt:lpstr>Equivalence Class</vt:lpstr>
      <vt:lpstr>Equivalence Class</vt:lpstr>
      <vt:lpstr>Equivalence Class: Example</vt:lpstr>
      <vt:lpstr>Find Operation</vt:lpstr>
      <vt:lpstr>Union Operation</vt:lpstr>
      <vt:lpstr>Improvement: Union by Rank</vt:lpstr>
      <vt:lpstr>Union-Find Algorithm: TreeNode</vt:lpstr>
      <vt:lpstr>Union-Find Algorithm: TreeNode</vt:lpstr>
      <vt:lpstr>Union-Find Algorithm: TreeNode</vt:lpstr>
      <vt:lpstr>Union-Find Algorithm: TreeNode</vt:lpstr>
      <vt:lpstr>Union-Find Algorithm: Tree Class</vt:lpstr>
      <vt:lpstr>Union-Find Algorithm: Tree Class</vt:lpstr>
      <vt:lpstr>Union-Find Algorithm: Find Operation</vt:lpstr>
      <vt:lpstr>Union-Find Algorithm: Different Operation </vt:lpstr>
      <vt:lpstr>Union-Find Algorithm: Union Operation </vt:lpstr>
      <vt:lpstr>Path Compression</vt:lpstr>
      <vt:lpstr>Path Compression: Example</vt:lpstr>
      <vt:lpstr>Find Algorithm with Path Compression</vt:lpstr>
      <vt:lpstr>Summary</vt:lpstr>
      <vt:lpstr>Recommended Readings</vt:lpstr>
      <vt:lpstr>Other 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张铭、赵海燕、王腾蛟，北京大学“数据结构与算法”（国家级“十一五”教材,北京市精品课程）</dc:title>
  <dc:creator>张铭</dc:creator>
  <cp:lastModifiedBy>Qun Huang</cp:lastModifiedBy>
  <cp:revision>1062</cp:revision>
  <dcterms:created xsi:type="dcterms:W3CDTF">2004-09-20T08:49:58Z</dcterms:created>
  <dcterms:modified xsi:type="dcterms:W3CDTF">2023-10-26T23:56:43Z</dcterms:modified>
</cp:coreProperties>
</file>