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10972800" cy="7315200"/>
  <p:notesSz cx="6735763" cy="9866313"/>
  <p:embeddedFontLst>
    <p:embeddedFont>
      <p:font typeface="Calibri" panose="020F0502020204030204" pitchFamily="34" charset="0"/>
      <p:regular r:id="rId5"/>
      <p:bold r:id="rId6"/>
      <p:italic r:id="rId7"/>
      <p:boldItalic r:id="rId8"/>
    </p:embeddedFont>
    <p:embeddedFont>
      <p:font typeface="Gill Sans" panose="020B0604020202020204" charset="0"/>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11">
          <p15:clr>
            <a:srgbClr val="A4A3A4"/>
          </p15:clr>
        </p15:guide>
        <p15:guide id="3" pos="3120">
          <p15:clr>
            <a:srgbClr val="A4A3A4"/>
          </p15:clr>
        </p15:guide>
        <p15:guide id="4" orient="horz" pos="2304">
          <p15:clr>
            <a:srgbClr val="A4A3A4"/>
          </p15:clr>
        </p15:guide>
        <p15:guide id="5" pos="3190">
          <p15:clr>
            <a:srgbClr val="A4A3A4"/>
          </p15:clr>
        </p15:guide>
        <p15:guide id="6" pos="3456">
          <p15:clr>
            <a:srgbClr val="A4A3A4"/>
          </p15:clr>
        </p15:guide>
        <p15:guide id="7" pos="612">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0iursVu/qnfptH31ekR9wyYAo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25F6D-763F-2F49-4016-FBC89F1E1B6E}" v="39" dt="2023-02-03T07:00:46.050"/>
  </p1510:revLst>
</p1510:revInfo>
</file>

<file path=ppt/tableStyles.xml><?xml version="1.0" encoding="utf-8"?>
<a:tblStyleLst xmlns:a="http://schemas.openxmlformats.org/drawingml/2006/main" def="{01FA9647-7995-492C-9BA7-A617390F9BA8}">
  <a:tblStyle styleId="{01FA9647-7995-492C-9BA7-A617390F9BA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43" y="-624"/>
      </p:cViewPr>
      <p:guideLst>
        <p:guide orient="horz" pos="2160"/>
        <p:guide pos="2811"/>
        <p:guide pos="3120"/>
        <p:guide orient="horz" pos="2304"/>
        <p:guide pos="3190"/>
        <p:guide pos="3456"/>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customschemas.google.com/relationships/presentationmetadata" Target="metadata"/><Relationship Id="rId19" Type="http://schemas.openxmlformats.org/officeDocument/2006/relationships/customXml" Target="../customXml/item3.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ee Ling" userId="S::yllee@utar.edu.my::97385c26-3506-47c8-b168-0daa61c269be" providerId="AD" clId="Web-{29825F6D-763F-2F49-4016-FBC89F1E1B6E}"/>
    <pc:docChg chg="modSld">
      <pc:chgData name="Lee Yee Ling" userId="S::yllee@utar.edu.my::97385c26-3506-47c8-b168-0daa61c269be" providerId="AD" clId="Web-{29825F6D-763F-2F49-4016-FBC89F1E1B6E}" dt="2023-02-03T07:00:44.519" v="18" actId="20577"/>
      <pc:docMkLst>
        <pc:docMk/>
      </pc:docMkLst>
      <pc:sldChg chg="addSp delSp modSp">
        <pc:chgData name="Lee Yee Ling" userId="S::yllee@utar.edu.my::97385c26-3506-47c8-b168-0daa61c269be" providerId="AD" clId="Web-{29825F6D-763F-2F49-4016-FBC89F1E1B6E}" dt="2023-02-03T07:00:44.519" v="18" actId="20577"/>
        <pc:sldMkLst>
          <pc:docMk/>
          <pc:sldMk cId="0" sldId="256"/>
        </pc:sldMkLst>
        <pc:spChg chg="mod">
          <ac:chgData name="Lee Yee Ling" userId="S::yllee@utar.edu.my::97385c26-3506-47c8-b168-0daa61c269be" providerId="AD" clId="Web-{29825F6D-763F-2F49-4016-FBC89F1E1B6E}" dt="2023-02-03T07:00:44.519" v="18" actId="20577"/>
          <ac:spMkLst>
            <pc:docMk/>
            <pc:sldMk cId="0" sldId="256"/>
            <ac:spMk id="94" creationId="{00000000-0000-0000-0000-000000000000}"/>
          </ac:spMkLst>
        </pc:spChg>
        <pc:graphicFrameChg chg="add del mod">
          <ac:chgData name="Lee Yee Ling" userId="S::yllee@utar.edu.my::97385c26-3506-47c8-b168-0daa61c269be" providerId="AD" clId="Web-{29825F6D-763F-2F49-4016-FBC89F1E1B6E}" dt="2023-02-03T07:00:29.347" v="3"/>
          <ac:graphicFrameMkLst>
            <pc:docMk/>
            <pc:sldMk cId="0" sldId="256"/>
            <ac:graphicFrameMk id="4" creationId="{B568953A-A63F-AC9E-20CD-71BE3E80359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0"/>
            <a:ext cx="2918831" cy="4933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31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1285"/>
            <a:ext cx="2918831" cy="49331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6255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03118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38517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822960" y="2272455"/>
            <a:ext cx="9326880" cy="1568027"/>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645920" y="4145280"/>
            <a:ext cx="7680960" cy="1869440"/>
          </a:xfrm>
          <a:prstGeom prst="rect">
            <a:avLst/>
          </a:prstGeom>
          <a:noFill/>
          <a:ln>
            <a:noFill/>
          </a:ln>
        </p:spPr>
        <p:txBody>
          <a:bodyPr spcFirstLastPara="1" wrap="square" lIns="99750" tIns="49875" rIns="99750" bIns="49875" anchor="t" anchorCtr="0">
            <a:normAutofit/>
          </a:bodyPr>
          <a:lstStyle>
            <a:lvl1pPr lvl="0" algn="ctr">
              <a:spcBef>
                <a:spcPts val="700"/>
              </a:spcBef>
              <a:spcAft>
                <a:spcPts val="0"/>
              </a:spcAft>
              <a:buClr>
                <a:srgbClr val="888888"/>
              </a:buClr>
              <a:buSzPts val="35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20"/>
              </a:spcBef>
              <a:spcAft>
                <a:spcPts val="0"/>
              </a:spcAft>
              <a:buClr>
                <a:srgbClr val="888888"/>
              </a:buClr>
              <a:buSzPts val="26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a:endParaRPr/>
          </a:p>
        </p:txBody>
      </p:sp>
      <p:sp>
        <p:nvSpPr>
          <p:cNvPr id="18" name="Google Shape;18;p4"/>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3072553" y="-817031"/>
            <a:ext cx="4827694" cy="9875520"/>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6068907" y="2179323"/>
            <a:ext cx="6241627" cy="246888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039706" y="-198118"/>
            <a:ext cx="6241627" cy="7223760"/>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548640" y="1706882"/>
            <a:ext cx="9875520" cy="4827694"/>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66776" y="4700695"/>
            <a:ext cx="9326880" cy="1452880"/>
          </a:xfrm>
          <a:prstGeom prst="rect">
            <a:avLst/>
          </a:prstGeom>
          <a:noFill/>
          <a:ln>
            <a:noFill/>
          </a:ln>
        </p:spPr>
        <p:txBody>
          <a:bodyPr spcFirstLastPara="1" wrap="square" lIns="99750" tIns="49875" rIns="99750" bIns="49875" anchor="t" anchorCtr="0">
            <a:normAutofit/>
          </a:bodyPr>
          <a:lstStyle>
            <a:lvl1pPr lvl="0" algn="l">
              <a:spcBef>
                <a:spcPts val="0"/>
              </a:spcBef>
              <a:spcAft>
                <a:spcPts val="0"/>
              </a:spcAft>
              <a:buClr>
                <a:schemeClr val="dk1"/>
              </a:buClr>
              <a:buSzPts val="4400"/>
              <a:buFont typeface="Calibri"/>
              <a:buNone/>
              <a:defRPr sz="4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66776" y="3100495"/>
            <a:ext cx="9326880" cy="1600199"/>
          </a:xfrm>
          <a:prstGeom prst="rect">
            <a:avLst/>
          </a:prstGeom>
          <a:noFill/>
          <a:ln>
            <a:noFill/>
          </a:ln>
        </p:spPr>
        <p:txBody>
          <a:bodyPr spcFirstLastPara="1" wrap="square" lIns="99750" tIns="49875" rIns="99750" bIns="49875" anchor="b" anchorCtr="0">
            <a:normAutofit/>
          </a:bodyPr>
          <a:lstStyle>
            <a:lvl1pPr marL="457200" lvl="0" indent="-228600" algn="l">
              <a:spcBef>
                <a:spcPts val="440"/>
              </a:spcBef>
              <a:spcAft>
                <a:spcPts val="0"/>
              </a:spcAft>
              <a:buClr>
                <a:srgbClr val="888888"/>
              </a:buClr>
              <a:buSzPts val="2200"/>
              <a:buNone/>
              <a:defRPr sz="2200">
                <a:solidFill>
                  <a:srgbClr val="888888"/>
                </a:solidFill>
              </a:defRPr>
            </a:lvl1pPr>
            <a:lvl2pPr marL="914400" lvl="1" indent="-228600" algn="l">
              <a:spcBef>
                <a:spcPts val="400"/>
              </a:spcBef>
              <a:spcAft>
                <a:spcPts val="0"/>
              </a:spcAft>
              <a:buClr>
                <a:srgbClr val="888888"/>
              </a:buClr>
              <a:buSzPts val="2000"/>
              <a:buNone/>
              <a:defRPr sz="2000">
                <a:solidFill>
                  <a:srgbClr val="888888"/>
                </a:solidFill>
              </a:defRPr>
            </a:lvl2pPr>
            <a:lvl3pPr marL="1371600" lvl="2" indent="-228600" algn="l">
              <a:spcBef>
                <a:spcPts val="340"/>
              </a:spcBef>
              <a:spcAft>
                <a:spcPts val="0"/>
              </a:spcAft>
              <a:buClr>
                <a:srgbClr val="888888"/>
              </a:buClr>
              <a:buSzPts val="1700"/>
              <a:buNone/>
              <a:defRPr sz="1700">
                <a:solidFill>
                  <a:srgbClr val="888888"/>
                </a:solidFill>
              </a:defRPr>
            </a:lvl3pPr>
            <a:lvl4pPr marL="1828800" lvl="3" indent="-228600" algn="l">
              <a:spcBef>
                <a:spcPts val="300"/>
              </a:spcBef>
              <a:spcAft>
                <a:spcPts val="0"/>
              </a:spcAft>
              <a:buClr>
                <a:srgbClr val="888888"/>
              </a:buClr>
              <a:buSzPts val="1500"/>
              <a:buNone/>
              <a:defRPr sz="1500">
                <a:solidFill>
                  <a:srgbClr val="888888"/>
                </a:solidFill>
              </a:defRPr>
            </a:lvl4pPr>
            <a:lvl5pPr marL="2286000" lvl="4" indent="-228600" algn="l">
              <a:spcBef>
                <a:spcPts val="300"/>
              </a:spcBef>
              <a:spcAft>
                <a:spcPts val="0"/>
              </a:spcAft>
              <a:buClr>
                <a:srgbClr val="888888"/>
              </a:buClr>
              <a:buSzPts val="1500"/>
              <a:buNone/>
              <a:defRPr sz="1500">
                <a:solidFill>
                  <a:srgbClr val="888888"/>
                </a:solidFill>
              </a:defRPr>
            </a:lvl5pPr>
            <a:lvl6pPr marL="2743200" lvl="5" indent="-228600" algn="l">
              <a:spcBef>
                <a:spcPts val="3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a:endParaRPr/>
          </a:p>
        </p:txBody>
      </p:sp>
      <p:sp>
        <p:nvSpPr>
          <p:cNvPr id="30" name="Google Shape;30;p6"/>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48640" y="1706882"/>
            <a:ext cx="4846320" cy="4827694"/>
          </a:xfrm>
          <a:prstGeom prst="rect">
            <a:avLst/>
          </a:prstGeom>
          <a:noFill/>
          <a:ln>
            <a:noFill/>
          </a:ln>
        </p:spPr>
        <p:txBody>
          <a:bodyPr spcFirstLastPara="1" wrap="square" lIns="99750" tIns="49875" rIns="99750" bIns="49875" anchor="t" anchorCtr="0">
            <a:norm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6" name="Google Shape;36;p7"/>
          <p:cNvSpPr txBox="1">
            <a:spLocks noGrp="1"/>
          </p:cNvSpPr>
          <p:nvPr>
            <p:ph type="body" idx="2"/>
          </p:nvPr>
        </p:nvSpPr>
        <p:spPr>
          <a:xfrm>
            <a:off x="5577840" y="1706882"/>
            <a:ext cx="4846320" cy="4827694"/>
          </a:xfrm>
          <a:prstGeom prst="rect">
            <a:avLst/>
          </a:prstGeom>
          <a:noFill/>
          <a:ln>
            <a:noFill/>
          </a:ln>
        </p:spPr>
        <p:txBody>
          <a:bodyPr spcFirstLastPara="1" wrap="square" lIns="99750" tIns="49875" rIns="99750" bIns="49875" anchor="t" anchorCtr="0">
            <a:norm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7" name="Google Shape;37;p7"/>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48640" y="1637454"/>
            <a:ext cx="4848225" cy="682413"/>
          </a:xfrm>
          <a:prstGeom prst="rect">
            <a:avLst/>
          </a:prstGeom>
          <a:noFill/>
          <a:ln>
            <a:noFill/>
          </a:ln>
        </p:spPr>
        <p:txBody>
          <a:bodyPr spcFirstLastPara="1" wrap="square" lIns="99750" tIns="49875" rIns="99750" bIns="49875" anchor="b" anchorCtr="0">
            <a:norm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40"/>
              </a:spcBef>
              <a:spcAft>
                <a:spcPts val="0"/>
              </a:spcAft>
              <a:buClr>
                <a:schemeClr val="dk1"/>
              </a:buClr>
              <a:buSzPts val="1700"/>
              <a:buNone/>
              <a:defRPr sz="1700" b="1"/>
            </a:lvl4pPr>
            <a:lvl5pPr marL="2286000" lvl="4" indent="-228600" algn="l">
              <a:spcBef>
                <a:spcPts val="340"/>
              </a:spcBef>
              <a:spcAft>
                <a:spcPts val="0"/>
              </a:spcAft>
              <a:buClr>
                <a:schemeClr val="dk1"/>
              </a:buClr>
              <a:buSzPts val="1700"/>
              <a:buNone/>
              <a:defRPr sz="1700" b="1"/>
            </a:lvl5pPr>
            <a:lvl6pPr marL="2743200" lvl="5" indent="-228600" algn="l">
              <a:spcBef>
                <a:spcPts val="340"/>
              </a:spcBef>
              <a:spcAft>
                <a:spcPts val="0"/>
              </a:spcAft>
              <a:buClr>
                <a:schemeClr val="dk1"/>
              </a:buClr>
              <a:buSzPts val="1700"/>
              <a:buNone/>
              <a:defRPr sz="1700" b="1"/>
            </a:lvl6pPr>
            <a:lvl7pPr marL="3200400" lvl="6" indent="-228600" algn="l">
              <a:spcBef>
                <a:spcPts val="340"/>
              </a:spcBef>
              <a:spcAft>
                <a:spcPts val="0"/>
              </a:spcAft>
              <a:buClr>
                <a:schemeClr val="dk1"/>
              </a:buClr>
              <a:buSzPts val="1700"/>
              <a:buNone/>
              <a:defRPr sz="1700" b="1"/>
            </a:lvl7pPr>
            <a:lvl8pPr marL="3657600" lvl="7" indent="-228600" algn="l">
              <a:spcBef>
                <a:spcPts val="340"/>
              </a:spcBef>
              <a:spcAft>
                <a:spcPts val="0"/>
              </a:spcAft>
              <a:buClr>
                <a:schemeClr val="dk1"/>
              </a:buClr>
              <a:buSzPts val="1700"/>
              <a:buNone/>
              <a:defRPr sz="1700" b="1"/>
            </a:lvl8pPr>
            <a:lvl9pPr marL="4114800" lvl="8" indent="-228600" algn="l">
              <a:spcBef>
                <a:spcPts val="340"/>
              </a:spcBef>
              <a:spcAft>
                <a:spcPts val="0"/>
              </a:spcAft>
              <a:buClr>
                <a:schemeClr val="dk1"/>
              </a:buClr>
              <a:buSzPts val="1700"/>
              <a:buNone/>
              <a:defRPr sz="1700" b="1"/>
            </a:lvl9pPr>
          </a:lstStyle>
          <a:p>
            <a:endParaRPr/>
          </a:p>
        </p:txBody>
      </p:sp>
      <p:sp>
        <p:nvSpPr>
          <p:cNvPr id="43" name="Google Shape;43;p8"/>
          <p:cNvSpPr txBox="1">
            <a:spLocks noGrp="1"/>
          </p:cNvSpPr>
          <p:nvPr>
            <p:ph type="body" idx="2"/>
          </p:nvPr>
        </p:nvSpPr>
        <p:spPr>
          <a:xfrm>
            <a:off x="548640" y="2319867"/>
            <a:ext cx="4848225" cy="4214707"/>
          </a:xfrm>
          <a:prstGeom prst="rect">
            <a:avLst/>
          </a:prstGeom>
          <a:noFill/>
          <a:ln>
            <a:noFill/>
          </a:ln>
        </p:spPr>
        <p:txBody>
          <a:bodyPr spcFirstLastPara="1" wrap="square" lIns="99750" tIns="49875" rIns="99750" bIns="49875" anchor="t" anchorCtr="0">
            <a:norm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36550" algn="l">
              <a:spcBef>
                <a:spcPts val="340"/>
              </a:spcBef>
              <a:spcAft>
                <a:spcPts val="0"/>
              </a:spcAft>
              <a:buClr>
                <a:schemeClr val="dk1"/>
              </a:buClr>
              <a:buSzPts val="1700"/>
              <a:buChar char="–"/>
              <a:defRPr sz="1700"/>
            </a:lvl4pPr>
            <a:lvl5pPr marL="2286000" lvl="4" indent="-336550" algn="l">
              <a:spcBef>
                <a:spcPts val="340"/>
              </a:spcBef>
              <a:spcAft>
                <a:spcPts val="0"/>
              </a:spcAft>
              <a:buClr>
                <a:schemeClr val="dk1"/>
              </a:buClr>
              <a:buSzPts val="1700"/>
              <a:buChar char="»"/>
              <a:defRPr sz="1700"/>
            </a:lvl5pPr>
            <a:lvl6pPr marL="2743200" lvl="5" indent="-336550" algn="l">
              <a:spcBef>
                <a:spcPts val="340"/>
              </a:spcBef>
              <a:spcAft>
                <a:spcPts val="0"/>
              </a:spcAft>
              <a:buClr>
                <a:schemeClr val="dk1"/>
              </a:buClr>
              <a:buSzPts val="1700"/>
              <a:buChar char="•"/>
              <a:defRPr sz="1700"/>
            </a:lvl6pPr>
            <a:lvl7pPr marL="3200400" lvl="6" indent="-336550" algn="l">
              <a:spcBef>
                <a:spcPts val="340"/>
              </a:spcBef>
              <a:spcAft>
                <a:spcPts val="0"/>
              </a:spcAft>
              <a:buClr>
                <a:schemeClr val="dk1"/>
              </a:buClr>
              <a:buSzPts val="1700"/>
              <a:buChar char="•"/>
              <a:defRPr sz="1700"/>
            </a:lvl7pPr>
            <a:lvl8pPr marL="3657600" lvl="7" indent="-336550" algn="l">
              <a:spcBef>
                <a:spcPts val="340"/>
              </a:spcBef>
              <a:spcAft>
                <a:spcPts val="0"/>
              </a:spcAft>
              <a:buClr>
                <a:schemeClr val="dk1"/>
              </a:buClr>
              <a:buSzPts val="1700"/>
              <a:buChar char="•"/>
              <a:defRPr sz="1700"/>
            </a:lvl8pPr>
            <a:lvl9pPr marL="4114800" lvl="8" indent="-336550" algn="l">
              <a:spcBef>
                <a:spcPts val="340"/>
              </a:spcBef>
              <a:spcAft>
                <a:spcPts val="0"/>
              </a:spcAft>
              <a:buClr>
                <a:schemeClr val="dk1"/>
              </a:buClr>
              <a:buSzPts val="1700"/>
              <a:buChar char="•"/>
              <a:defRPr sz="1700"/>
            </a:lvl9pPr>
          </a:lstStyle>
          <a:p>
            <a:endParaRPr/>
          </a:p>
        </p:txBody>
      </p:sp>
      <p:sp>
        <p:nvSpPr>
          <p:cNvPr id="44" name="Google Shape;44;p8"/>
          <p:cNvSpPr txBox="1">
            <a:spLocks noGrp="1"/>
          </p:cNvSpPr>
          <p:nvPr>
            <p:ph type="body" idx="3"/>
          </p:nvPr>
        </p:nvSpPr>
        <p:spPr>
          <a:xfrm>
            <a:off x="5574031" y="1637454"/>
            <a:ext cx="4850130" cy="682413"/>
          </a:xfrm>
          <a:prstGeom prst="rect">
            <a:avLst/>
          </a:prstGeom>
          <a:noFill/>
          <a:ln>
            <a:noFill/>
          </a:ln>
        </p:spPr>
        <p:txBody>
          <a:bodyPr spcFirstLastPara="1" wrap="square" lIns="99750" tIns="49875" rIns="99750" bIns="49875" anchor="b" anchorCtr="0">
            <a:norm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40"/>
              </a:spcBef>
              <a:spcAft>
                <a:spcPts val="0"/>
              </a:spcAft>
              <a:buClr>
                <a:schemeClr val="dk1"/>
              </a:buClr>
              <a:buSzPts val="1700"/>
              <a:buNone/>
              <a:defRPr sz="1700" b="1"/>
            </a:lvl4pPr>
            <a:lvl5pPr marL="2286000" lvl="4" indent="-228600" algn="l">
              <a:spcBef>
                <a:spcPts val="340"/>
              </a:spcBef>
              <a:spcAft>
                <a:spcPts val="0"/>
              </a:spcAft>
              <a:buClr>
                <a:schemeClr val="dk1"/>
              </a:buClr>
              <a:buSzPts val="1700"/>
              <a:buNone/>
              <a:defRPr sz="1700" b="1"/>
            </a:lvl5pPr>
            <a:lvl6pPr marL="2743200" lvl="5" indent="-228600" algn="l">
              <a:spcBef>
                <a:spcPts val="340"/>
              </a:spcBef>
              <a:spcAft>
                <a:spcPts val="0"/>
              </a:spcAft>
              <a:buClr>
                <a:schemeClr val="dk1"/>
              </a:buClr>
              <a:buSzPts val="1700"/>
              <a:buNone/>
              <a:defRPr sz="1700" b="1"/>
            </a:lvl6pPr>
            <a:lvl7pPr marL="3200400" lvl="6" indent="-228600" algn="l">
              <a:spcBef>
                <a:spcPts val="340"/>
              </a:spcBef>
              <a:spcAft>
                <a:spcPts val="0"/>
              </a:spcAft>
              <a:buClr>
                <a:schemeClr val="dk1"/>
              </a:buClr>
              <a:buSzPts val="1700"/>
              <a:buNone/>
              <a:defRPr sz="1700" b="1"/>
            </a:lvl7pPr>
            <a:lvl8pPr marL="3657600" lvl="7" indent="-228600" algn="l">
              <a:spcBef>
                <a:spcPts val="340"/>
              </a:spcBef>
              <a:spcAft>
                <a:spcPts val="0"/>
              </a:spcAft>
              <a:buClr>
                <a:schemeClr val="dk1"/>
              </a:buClr>
              <a:buSzPts val="1700"/>
              <a:buNone/>
              <a:defRPr sz="1700" b="1"/>
            </a:lvl8pPr>
            <a:lvl9pPr marL="4114800" lvl="8" indent="-228600" algn="l">
              <a:spcBef>
                <a:spcPts val="340"/>
              </a:spcBef>
              <a:spcAft>
                <a:spcPts val="0"/>
              </a:spcAft>
              <a:buClr>
                <a:schemeClr val="dk1"/>
              </a:buClr>
              <a:buSzPts val="1700"/>
              <a:buNone/>
              <a:defRPr sz="1700" b="1"/>
            </a:lvl9pPr>
          </a:lstStyle>
          <a:p>
            <a:endParaRPr/>
          </a:p>
        </p:txBody>
      </p:sp>
      <p:sp>
        <p:nvSpPr>
          <p:cNvPr id="45" name="Google Shape;45;p8"/>
          <p:cNvSpPr txBox="1">
            <a:spLocks noGrp="1"/>
          </p:cNvSpPr>
          <p:nvPr>
            <p:ph type="body" idx="4"/>
          </p:nvPr>
        </p:nvSpPr>
        <p:spPr>
          <a:xfrm>
            <a:off x="5574031" y="2319867"/>
            <a:ext cx="4850130" cy="4214707"/>
          </a:xfrm>
          <a:prstGeom prst="rect">
            <a:avLst/>
          </a:prstGeom>
          <a:noFill/>
          <a:ln>
            <a:noFill/>
          </a:ln>
        </p:spPr>
        <p:txBody>
          <a:bodyPr spcFirstLastPara="1" wrap="square" lIns="99750" tIns="49875" rIns="99750" bIns="49875" anchor="t" anchorCtr="0">
            <a:norm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36550" algn="l">
              <a:spcBef>
                <a:spcPts val="340"/>
              </a:spcBef>
              <a:spcAft>
                <a:spcPts val="0"/>
              </a:spcAft>
              <a:buClr>
                <a:schemeClr val="dk1"/>
              </a:buClr>
              <a:buSzPts val="1700"/>
              <a:buChar char="–"/>
              <a:defRPr sz="1700"/>
            </a:lvl4pPr>
            <a:lvl5pPr marL="2286000" lvl="4" indent="-336550" algn="l">
              <a:spcBef>
                <a:spcPts val="340"/>
              </a:spcBef>
              <a:spcAft>
                <a:spcPts val="0"/>
              </a:spcAft>
              <a:buClr>
                <a:schemeClr val="dk1"/>
              </a:buClr>
              <a:buSzPts val="1700"/>
              <a:buChar char="»"/>
              <a:defRPr sz="1700"/>
            </a:lvl5pPr>
            <a:lvl6pPr marL="2743200" lvl="5" indent="-336550" algn="l">
              <a:spcBef>
                <a:spcPts val="340"/>
              </a:spcBef>
              <a:spcAft>
                <a:spcPts val="0"/>
              </a:spcAft>
              <a:buClr>
                <a:schemeClr val="dk1"/>
              </a:buClr>
              <a:buSzPts val="1700"/>
              <a:buChar char="•"/>
              <a:defRPr sz="1700"/>
            </a:lvl6pPr>
            <a:lvl7pPr marL="3200400" lvl="6" indent="-336550" algn="l">
              <a:spcBef>
                <a:spcPts val="340"/>
              </a:spcBef>
              <a:spcAft>
                <a:spcPts val="0"/>
              </a:spcAft>
              <a:buClr>
                <a:schemeClr val="dk1"/>
              </a:buClr>
              <a:buSzPts val="1700"/>
              <a:buChar char="•"/>
              <a:defRPr sz="1700"/>
            </a:lvl7pPr>
            <a:lvl8pPr marL="3657600" lvl="7" indent="-336550" algn="l">
              <a:spcBef>
                <a:spcPts val="340"/>
              </a:spcBef>
              <a:spcAft>
                <a:spcPts val="0"/>
              </a:spcAft>
              <a:buClr>
                <a:schemeClr val="dk1"/>
              </a:buClr>
              <a:buSzPts val="1700"/>
              <a:buChar char="•"/>
              <a:defRPr sz="1700"/>
            </a:lvl8pPr>
            <a:lvl9pPr marL="4114800" lvl="8" indent="-336550" algn="l">
              <a:spcBef>
                <a:spcPts val="340"/>
              </a:spcBef>
              <a:spcAft>
                <a:spcPts val="0"/>
              </a:spcAft>
              <a:buClr>
                <a:schemeClr val="dk1"/>
              </a:buClr>
              <a:buSzPts val="1700"/>
              <a:buChar char="•"/>
              <a:defRPr sz="1700"/>
            </a:lvl9pPr>
          </a:lstStyle>
          <a:p>
            <a:endParaRPr/>
          </a:p>
        </p:txBody>
      </p:sp>
      <p:sp>
        <p:nvSpPr>
          <p:cNvPr id="46" name="Google Shape;46;p8"/>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48640" y="291253"/>
            <a:ext cx="3609976" cy="1239520"/>
          </a:xfrm>
          <a:prstGeom prst="rect">
            <a:avLst/>
          </a:prstGeom>
          <a:noFill/>
          <a:ln>
            <a:noFill/>
          </a:ln>
        </p:spPr>
        <p:txBody>
          <a:bodyPr spcFirstLastPara="1" wrap="square" lIns="99750" tIns="49875" rIns="99750" bIns="49875" anchor="b" anchorCtr="0">
            <a:normAutofit/>
          </a:bodyPr>
          <a:lstStyle>
            <a:lvl1pPr lvl="0" algn="l">
              <a:spcBef>
                <a:spcPts val="0"/>
              </a:spcBef>
              <a:spcAft>
                <a:spcPts val="0"/>
              </a:spcAft>
              <a:buClr>
                <a:schemeClr val="dk1"/>
              </a:buClr>
              <a:buSzPts val="22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4290061" y="291255"/>
            <a:ext cx="6134100" cy="6243321"/>
          </a:xfrm>
          <a:prstGeom prst="rect">
            <a:avLst/>
          </a:prstGeom>
          <a:noFill/>
          <a:ln>
            <a:noFill/>
          </a:ln>
        </p:spPr>
        <p:txBody>
          <a:bodyPr spcFirstLastPara="1" wrap="square" lIns="99750" tIns="49875" rIns="99750" bIns="49875" anchor="t" anchorCtr="0">
            <a:normAutofit/>
          </a:bodyPr>
          <a:lstStyle>
            <a:lvl1pPr marL="457200" lvl="0" indent="-450850" algn="l">
              <a:spcBef>
                <a:spcPts val="700"/>
              </a:spcBef>
              <a:spcAft>
                <a:spcPts val="0"/>
              </a:spcAft>
              <a:buClr>
                <a:schemeClr val="dk1"/>
              </a:buClr>
              <a:buSzPts val="3500"/>
              <a:buChar char="•"/>
              <a:defRPr sz="3500"/>
            </a:lvl1pPr>
            <a:lvl2pPr marL="914400" lvl="1" indent="-425450" algn="l">
              <a:spcBef>
                <a:spcPts val="620"/>
              </a:spcBef>
              <a:spcAft>
                <a:spcPts val="0"/>
              </a:spcAft>
              <a:buClr>
                <a:schemeClr val="dk1"/>
              </a:buClr>
              <a:buSzPts val="3100"/>
              <a:buChar char="–"/>
              <a:defRPr sz="3100"/>
            </a:lvl2pPr>
            <a:lvl3pPr marL="1371600" lvl="2" indent="-393700" algn="l">
              <a:spcBef>
                <a:spcPts val="520"/>
              </a:spcBef>
              <a:spcAft>
                <a:spcPts val="0"/>
              </a:spcAft>
              <a:buClr>
                <a:schemeClr val="dk1"/>
              </a:buClr>
              <a:buSzPts val="2600"/>
              <a:buChar char="•"/>
              <a:defRPr sz="2600"/>
            </a:lvl3pPr>
            <a:lvl4pPr marL="1828800" lvl="3" indent="-368300" algn="l">
              <a:spcBef>
                <a:spcPts val="440"/>
              </a:spcBef>
              <a:spcAft>
                <a:spcPts val="0"/>
              </a:spcAft>
              <a:buClr>
                <a:schemeClr val="dk1"/>
              </a:buClr>
              <a:buSzPts val="2200"/>
              <a:buChar char="–"/>
              <a:defRPr sz="2200"/>
            </a:lvl4pPr>
            <a:lvl5pPr marL="2286000" lvl="4" indent="-368300" algn="l">
              <a:spcBef>
                <a:spcPts val="440"/>
              </a:spcBef>
              <a:spcAft>
                <a:spcPts val="0"/>
              </a:spcAft>
              <a:buClr>
                <a:schemeClr val="dk1"/>
              </a:buClr>
              <a:buSzPts val="2200"/>
              <a:buChar char="»"/>
              <a:defRPr sz="2200"/>
            </a:lvl5pPr>
            <a:lvl6pPr marL="2743200" lvl="5" indent="-368300" algn="l">
              <a:spcBef>
                <a:spcPts val="440"/>
              </a:spcBef>
              <a:spcAft>
                <a:spcPts val="0"/>
              </a:spcAft>
              <a:buClr>
                <a:schemeClr val="dk1"/>
              </a:buClr>
              <a:buSzPts val="2200"/>
              <a:buChar char="•"/>
              <a:defRPr sz="2200"/>
            </a:lvl6pPr>
            <a:lvl7pPr marL="3200400" lvl="6" indent="-368300" algn="l">
              <a:spcBef>
                <a:spcPts val="440"/>
              </a:spcBef>
              <a:spcAft>
                <a:spcPts val="0"/>
              </a:spcAft>
              <a:buClr>
                <a:schemeClr val="dk1"/>
              </a:buClr>
              <a:buSzPts val="2200"/>
              <a:buChar char="•"/>
              <a:defRPr sz="2200"/>
            </a:lvl7pPr>
            <a:lvl8pPr marL="3657600" lvl="7" indent="-368300" algn="l">
              <a:spcBef>
                <a:spcPts val="440"/>
              </a:spcBef>
              <a:spcAft>
                <a:spcPts val="0"/>
              </a:spcAft>
              <a:buClr>
                <a:schemeClr val="dk1"/>
              </a:buClr>
              <a:buSzPts val="2200"/>
              <a:buChar char="•"/>
              <a:defRPr sz="2200"/>
            </a:lvl8pPr>
            <a:lvl9pPr marL="4114800" lvl="8" indent="-368300" algn="l">
              <a:spcBef>
                <a:spcPts val="440"/>
              </a:spcBef>
              <a:spcAft>
                <a:spcPts val="0"/>
              </a:spcAft>
              <a:buClr>
                <a:schemeClr val="dk1"/>
              </a:buClr>
              <a:buSzPts val="2200"/>
              <a:buChar char="•"/>
              <a:defRPr sz="2200"/>
            </a:lvl9pPr>
          </a:lstStyle>
          <a:p>
            <a:endParaRPr/>
          </a:p>
        </p:txBody>
      </p:sp>
      <p:sp>
        <p:nvSpPr>
          <p:cNvPr id="61" name="Google Shape;61;p11"/>
          <p:cNvSpPr txBox="1">
            <a:spLocks noGrp="1"/>
          </p:cNvSpPr>
          <p:nvPr>
            <p:ph type="body" idx="2"/>
          </p:nvPr>
        </p:nvSpPr>
        <p:spPr>
          <a:xfrm>
            <a:off x="548640" y="1530775"/>
            <a:ext cx="3609976" cy="5003801"/>
          </a:xfrm>
          <a:prstGeom prst="rect">
            <a:avLst/>
          </a:prstGeom>
          <a:noFill/>
          <a:ln>
            <a:noFill/>
          </a:ln>
        </p:spPr>
        <p:txBody>
          <a:bodyPr spcFirstLastPara="1" wrap="square" lIns="99750" tIns="49875" rIns="99750" bIns="49875" anchor="t" anchorCtr="0">
            <a:norm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150745" y="5120640"/>
            <a:ext cx="6583680" cy="604521"/>
          </a:xfrm>
          <a:prstGeom prst="rect">
            <a:avLst/>
          </a:prstGeom>
          <a:noFill/>
          <a:ln>
            <a:noFill/>
          </a:ln>
        </p:spPr>
        <p:txBody>
          <a:bodyPr spcFirstLastPara="1" wrap="square" lIns="99750" tIns="49875" rIns="99750" bIns="49875" anchor="b" anchorCtr="0">
            <a:normAutofit/>
          </a:bodyPr>
          <a:lstStyle>
            <a:lvl1pPr lvl="0" algn="l">
              <a:spcBef>
                <a:spcPts val="0"/>
              </a:spcBef>
              <a:spcAft>
                <a:spcPts val="0"/>
              </a:spcAft>
              <a:buClr>
                <a:schemeClr val="dk1"/>
              </a:buClr>
              <a:buSzPts val="22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2150745" y="653627"/>
            <a:ext cx="6583680" cy="4389120"/>
          </a:xfrm>
          <a:prstGeom prst="rect">
            <a:avLst/>
          </a:prstGeom>
          <a:noFill/>
          <a:ln>
            <a:noFill/>
          </a:ln>
        </p:spPr>
      </p:sp>
      <p:sp>
        <p:nvSpPr>
          <p:cNvPr id="68" name="Google Shape;68;p12"/>
          <p:cNvSpPr txBox="1">
            <a:spLocks noGrp="1"/>
          </p:cNvSpPr>
          <p:nvPr>
            <p:ph type="body" idx="1"/>
          </p:nvPr>
        </p:nvSpPr>
        <p:spPr>
          <a:xfrm>
            <a:off x="2150745" y="5725161"/>
            <a:ext cx="6583680" cy="858519"/>
          </a:xfrm>
          <a:prstGeom prst="rect">
            <a:avLst/>
          </a:prstGeom>
          <a:noFill/>
          <a:ln>
            <a:noFill/>
          </a:ln>
        </p:spPr>
        <p:txBody>
          <a:bodyPr spcFirstLastPara="1" wrap="square" lIns="99750" tIns="49875" rIns="99750" bIns="49875" anchor="t" anchorCtr="0">
            <a:norm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3000">
              <a:srgbClr val="FDFDFD"/>
            </a:gs>
            <a:gs pos="100000">
              <a:srgbClr val="7A7A7A"/>
            </a:gs>
          </a:gsLst>
          <a:lin ang="6600000" scaled="0"/>
        </a:gra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marR="0" lvl="0" algn="ctr" rtl="0">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548640" y="1706882"/>
            <a:ext cx="9875520" cy="4827694"/>
          </a:xfrm>
          <a:prstGeom prst="rect">
            <a:avLst/>
          </a:prstGeom>
          <a:noFill/>
          <a:ln>
            <a:noFill/>
          </a:ln>
        </p:spPr>
        <p:txBody>
          <a:bodyPr spcFirstLastPara="1" wrap="square" lIns="99750" tIns="49875" rIns="99750" bIns="49875" anchor="t" anchorCtr="0">
            <a:normAutofit/>
          </a:bodyPr>
          <a:lstStyle>
            <a:lvl1pPr marL="457200" marR="0" lvl="0" indent="-450850" algn="l" rtl="0">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spcBef>
                <a:spcPts val="62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marR="0" lvl="0" algn="l"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marR="0" lvl="0" algn="ctr"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marR="0" lvl="0" indent="0" algn="r" rtl="0">
              <a:spcBef>
                <a:spcPts val="0"/>
              </a:spcBef>
              <a:buNone/>
              <a:defRPr sz="1300" b="0" i="0" u="none" strike="noStrike" cap="none">
                <a:solidFill>
                  <a:srgbClr val="888888"/>
                </a:solidFill>
                <a:latin typeface="Calibri"/>
                <a:ea typeface="Calibri"/>
                <a:cs typeface="Calibri"/>
                <a:sym typeface="Calibri"/>
              </a:defRPr>
            </a:lvl1pPr>
            <a:lvl2pPr marL="0" marR="0" lvl="1" indent="0" algn="r" rtl="0">
              <a:spcBef>
                <a:spcPts val="0"/>
              </a:spcBef>
              <a:buNone/>
              <a:defRPr sz="1300" b="0" i="0" u="none" strike="noStrike" cap="none">
                <a:solidFill>
                  <a:srgbClr val="888888"/>
                </a:solidFill>
                <a:latin typeface="Calibri"/>
                <a:ea typeface="Calibri"/>
                <a:cs typeface="Calibri"/>
                <a:sym typeface="Calibri"/>
              </a:defRPr>
            </a:lvl2pPr>
            <a:lvl3pPr marL="0" marR="0" lvl="2" indent="0" algn="r" rtl="0">
              <a:spcBef>
                <a:spcPts val="0"/>
              </a:spcBef>
              <a:buNone/>
              <a:defRPr sz="1300" b="0" i="0" u="none" strike="noStrike" cap="none">
                <a:solidFill>
                  <a:srgbClr val="888888"/>
                </a:solidFill>
                <a:latin typeface="Calibri"/>
                <a:ea typeface="Calibri"/>
                <a:cs typeface="Calibri"/>
                <a:sym typeface="Calibri"/>
              </a:defRPr>
            </a:lvl3pPr>
            <a:lvl4pPr marL="0" marR="0" lvl="3" indent="0" algn="r" rtl="0">
              <a:spcBef>
                <a:spcPts val="0"/>
              </a:spcBef>
              <a:buNone/>
              <a:defRPr sz="1300" b="0" i="0" u="none" strike="noStrike" cap="none">
                <a:solidFill>
                  <a:srgbClr val="888888"/>
                </a:solidFill>
                <a:latin typeface="Calibri"/>
                <a:ea typeface="Calibri"/>
                <a:cs typeface="Calibri"/>
                <a:sym typeface="Calibri"/>
              </a:defRPr>
            </a:lvl4pPr>
            <a:lvl5pPr marL="0" marR="0" lvl="4" indent="0" algn="r" rtl="0">
              <a:spcBef>
                <a:spcPts val="0"/>
              </a:spcBef>
              <a:buNone/>
              <a:defRPr sz="1300" b="0" i="0" u="none" strike="noStrike" cap="none">
                <a:solidFill>
                  <a:srgbClr val="888888"/>
                </a:solidFill>
                <a:latin typeface="Calibri"/>
                <a:ea typeface="Calibri"/>
                <a:cs typeface="Calibri"/>
                <a:sym typeface="Calibri"/>
              </a:defRPr>
            </a:lvl5pPr>
            <a:lvl6pPr marL="0" marR="0" lvl="5" indent="0" algn="r" rtl="0">
              <a:spcBef>
                <a:spcPts val="0"/>
              </a:spcBef>
              <a:buNone/>
              <a:defRPr sz="1300" b="0" i="0" u="none" strike="noStrike" cap="none">
                <a:solidFill>
                  <a:srgbClr val="888888"/>
                </a:solidFill>
                <a:latin typeface="Calibri"/>
                <a:ea typeface="Calibri"/>
                <a:cs typeface="Calibri"/>
                <a:sym typeface="Calibri"/>
              </a:defRPr>
            </a:lvl6pPr>
            <a:lvl7pPr marL="0" marR="0" lvl="6" indent="0" algn="r" rtl="0">
              <a:spcBef>
                <a:spcPts val="0"/>
              </a:spcBef>
              <a:buNone/>
              <a:defRPr sz="1300" b="0" i="0" u="none" strike="noStrike" cap="none">
                <a:solidFill>
                  <a:srgbClr val="888888"/>
                </a:solidFill>
                <a:latin typeface="Calibri"/>
                <a:ea typeface="Calibri"/>
                <a:cs typeface="Calibri"/>
                <a:sym typeface="Calibri"/>
              </a:defRPr>
            </a:lvl7pPr>
            <a:lvl8pPr marL="0" marR="0" lvl="7" indent="0" algn="r" rtl="0">
              <a:spcBef>
                <a:spcPts val="0"/>
              </a:spcBef>
              <a:buNone/>
              <a:defRPr sz="1300" b="0" i="0" u="none" strike="noStrike" cap="none">
                <a:solidFill>
                  <a:srgbClr val="888888"/>
                </a:solidFill>
                <a:latin typeface="Calibri"/>
                <a:ea typeface="Calibri"/>
                <a:cs typeface="Calibri"/>
                <a:sym typeface="Calibri"/>
              </a:defRPr>
            </a:lvl8pPr>
            <a:lvl9pPr marL="0" marR="0" lvl="8" indent="0" algn="r" rtl="0">
              <a:spcBef>
                <a:spcPts val="0"/>
              </a:spcBef>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028" name="Picture 4" descr="488,514 Party Background Illustrations &amp; Clip Art - iStock">
            <a:extLst>
              <a:ext uri="{FF2B5EF4-FFF2-40B4-BE49-F238E27FC236}">
                <a16:creationId xmlns:a16="http://schemas.microsoft.com/office/drawing/2014/main" id="{A06B4D12-DFD7-4592-A1D4-4371BABC6363}"/>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3640"/>
            <a:ext cx="10972800" cy="7335560"/>
          </a:xfrm>
          <a:prstGeom prst="rect">
            <a:avLst/>
          </a:prstGeom>
          <a:noFill/>
          <a:extLst>
            <a:ext uri="{909E8E84-426E-40DD-AFC4-6F175D3DCCD1}">
              <a14:hiddenFill xmlns:a14="http://schemas.microsoft.com/office/drawing/2010/main">
                <a:solidFill>
                  <a:srgbClr val="FFFFFF"/>
                </a:solidFill>
              </a14:hiddenFill>
            </a:ext>
          </a:extLst>
        </p:spPr>
      </p:pic>
      <p:pic>
        <p:nvPicPr>
          <p:cNvPr id="90" name="Google Shape;90;p1" descr="Contest Winners - temppatt"/>
          <p:cNvPicPr preferRelativeResize="0"/>
          <p:nvPr/>
        </p:nvPicPr>
        <p:blipFill rotWithShape="1">
          <a:blip r:embed="rId5">
            <a:alphaModFix amt="70000"/>
          </a:blip>
          <a:srcRect/>
          <a:stretch/>
        </p:blipFill>
        <p:spPr>
          <a:xfrm rot="1315548">
            <a:off x="7905122" y="4468011"/>
            <a:ext cx="2379399" cy="2128408"/>
          </a:xfrm>
          <a:prstGeom prst="rect">
            <a:avLst/>
          </a:prstGeom>
          <a:noFill/>
          <a:ln>
            <a:noFill/>
          </a:ln>
        </p:spPr>
      </p:pic>
      <p:sp>
        <p:nvSpPr>
          <p:cNvPr id="91" name="Google Shape;91;p1"/>
          <p:cNvSpPr txBox="1"/>
          <p:nvPr/>
        </p:nvSpPr>
        <p:spPr>
          <a:xfrm>
            <a:off x="24418" y="125057"/>
            <a:ext cx="3714000" cy="4424985"/>
          </a:xfrm>
          <a:prstGeom prst="rect">
            <a:avLst/>
          </a:prstGeom>
          <a:no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400" b="1" i="0" u="sng" strike="noStrike" cap="none" dirty="0">
                <a:solidFill>
                  <a:schemeClr val="dk1"/>
                </a:solidFill>
                <a:latin typeface="Calibri"/>
                <a:ea typeface="Calibri"/>
                <a:cs typeface="Calibri"/>
                <a:sym typeface="Calibri"/>
              </a:rPr>
              <a:t>PRIZES:</a:t>
            </a:r>
            <a:endParaRPr dirty="0"/>
          </a:p>
          <a:p>
            <a:pPr marL="0" marR="0" lvl="0" indent="0" algn="just" rtl="0">
              <a:spcBef>
                <a:spcPts val="0"/>
              </a:spcBef>
              <a:spcAft>
                <a:spcPts val="0"/>
              </a:spcAft>
              <a:buNone/>
            </a:pPr>
            <a:r>
              <a:rPr lang="en-US" sz="1200" dirty="0">
                <a:solidFill>
                  <a:schemeClr val="dk1"/>
                </a:solidFill>
                <a:latin typeface="Calibri"/>
                <a:ea typeface="Calibri"/>
                <a:cs typeface="Calibri"/>
                <a:sym typeface="Calibri"/>
              </a:rPr>
              <a:t>Winning posters from each track and the “Most-Liked Poster” will receive certificates of achievement. Certificates will be given to all shortlisted posters.</a:t>
            </a:r>
            <a:endParaRPr dirty="0"/>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300" dirty="0">
                <a:solidFill>
                  <a:schemeClr val="dk1"/>
                </a:solidFill>
                <a:latin typeface="Calibri"/>
                <a:ea typeface="Calibri"/>
                <a:cs typeface="Calibri"/>
                <a:sym typeface="Calibri"/>
              </a:rPr>
              <a:t>Vote for your favorite poster between </a:t>
            </a:r>
            <a:r>
              <a:rPr lang="en-US" sz="1300" dirty="0">
                <a:solidFill>
                  <a:srgbClr val="FF0000"/>
                </a:solidFill>
                <a:latin typeface="Calibri"/>
                <a:ea typeface="Calibri"/>
                <a:cs typeface="Calibri"/>
                <a:sym typeface="Calibri"/>
              </a:rPr>
              <a:t>19</a:t>
            </a:r>
            <a:r>
              <a:rPr lang="en-US" sz="1300" baseline="30000" dirty="0">
                <a:solidFill>
                  <a:srgbClr val="FF0000"/>
                </a:solidFill>
                <a:latin typeface="Calibri"/>
                <a:ea typeface="Calibri"/>
                <a:cs typeface="Calibri"/>
                <a:sym typeface="Calibri"/>
              </a:rPr>
              <a:t>th</a:t>
            </a:r>
            <a:r>
              <a:rPr lang="en-US" sz="1300" dirty="0">
                <a:solidFill>
                  <a:srgbClr val="FF0000"/>
                </a:solidFill>
                <a:latin typeface="Calibri"/>
                <a:ea typeface="Calibri"/>
                <a:cs typeface="Calibri"/>
                <a:sym typeface="Calibri"/>
              </a:rPr>
              <a:t>  April 2023 and 26 April 2023 (5pm).</a:t>
            </a:r>
            <a:r>
              <a:rPr lang="en-US" sz="1300" dirty="0">
                <a:solidFill>
                  <a:schemeClr val="dk1"/>
                </a:solidFill>
                <a:latin typeface="Calibri"/>
                <a:ea typeface="Calibri"/>
                <a:cs typeface="Calibri"/>
                <a:sym typeface="Calibri"/>
              </a:rPr>
              <a:t> Log on to LKC FES Facebook for the voting link during Week-12 to Week-13. </a:t>
            </a:r>
            <a:endParaRPr sz="1300" dirty="0"/>
          </a:p>
          <a:p>
            <a:pPr marL="0" marR="0" lvl="0" indent="0" algn="just" rtl="0">
              <a:spcBef>
                <a:spcPts val="0"/>
              </a:spcBef>
              <a:spcAft>
                <a:spcPts val="0"/>
              </a:spcAft>
              <a:buNone/>
            </a:pPr>
            <a:endParaRPr sz="1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b="1" u="sng" dirty="0">
                <a:solidFill>
                  <a:schemeClr val="dk1"/>
                </a:solidFill>
                <a:latin typeface="Calibri"/>
                <a:ea typeface="Calibri"/>
                <a:cs typeface="Calibri"/>
                <a:sym typeface="Calibri"/>
              </a:rPr>
              <a:t>REGISTRATION:</a:t>
            </a:r>
            <a:endParaRPr dirty="0"/>
          </a:p>
          <a:p>
            <a:pPr marL="0" marR="0" lvl="0" indent="0" algn="just" rtl="0">
              <a:spcBef>
                <a:spcPts val="0"/>
              </a:spcBef>
              <a:spcAft>
                <a:spcPts val="0"/>
              </a:spcAft>
              <a:buNone/>
            </a:pPr>
            <a:r>
              <a:rPr lang="en-US" sz="1200" dirty="0">
                <a:solidFill>
                  <a:schemeClr val="dk1"/>
                </a:solidFill>
                <a:latin typeface="Calibri"/>
                <a:ea typeface="Calibri"/>
                <a:cs typeface="Calibri"/>
                <a:sym typeface="Calibri"/>
              </a:rPr>
              <a:t>No registration fees. Participant(s) are only required to submit the necessary documents mentioned in the “Important Dates” section below, to their respective FYP coordinator for the preliminary assessment by </a:t>
            </a:r>
            <a:r>
              <a:rPr lang="en-US" sz="1200" b="1" dirty="0">
                <a:solidFill>
                  <a:schemeClr val="dk1"/>
                </a:solidFill>
                <a:latin typeface="Calibri"/>
                <a:ea typeface="Calibri"/>
                <a:cs typeface="Calibri"/>
                <a:sym typeface="Calibri"/>
              </a:rPr>
              <a:t>Week-11, Wednesday, 12pm. </a:t>
            </a:r>
            <a:endParaRPr dirty="0"/>
          </a:p>
          <a:p>
            <a:pPr marL="0" marR="0" lvl="0" indent="0" algn="just" rtl="0">
              <a:spcBef>
                <a:spcPts val="0"/>
              </a:spcBef>
              <a:spcAft>
                <a:spcPts val="0"/>
              </a:spcAft>
              <a:buNone/>
            </a:pPr>
            <a:endParaRPr sz="9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b="1" u="sng" dirty="0">
                <a:solidFill>
                  <a:schemeClr val="dk1"/>
                </a:solidFill>
                <a:latin typeface="Calibri"/>
                <a:ea typeface="Calibri"/>
                <a:cs typeface="Calibri"/>
                <a:sym typeface="Calibri"/>
              </a:rPr>
              <a:t>IMPORTANT DATES:</a:t>
            </a:r>
            <a:endParaRPr dirty="0"/>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p:txBody>
      </p:sp>
      <p:sp>
        <p:nvSpPr>
          <p:cNvPr id="92" name="Google Shape;92;p1"/>
          <p:cNvSpPr/>
          <p:nvPr/>
        </p:nvSpPr>
        <p:spPr>
          <a:xfrm>
            <a:off x="84406" y="162560"/>
            <a:ext cx="3460652" cy="707136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3" name="Google Shape;93;p1"/>
          <p:cNvSpPr/>
          <p:nvPr/>
        </p:nvSpPr>
        <p:spPr>
          <a:xfrm>
            <a:off x="3713871" y="162560"/>
            <a:ext cx="3418449" cy="707136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4" name="Google Shape;94;p1"/>
          <p:cNvSpPr txBox="1"/>
          <p:nvPr/>
        </p:nvSpPr>
        <p:spPr>
          <a:xfrm>
            <a:off x="3713872" y="162560"/>
            <a:ext cx="3573000" cy="3317100"/>
          </a:xfrm>
          <a:prstGeom prst="rect">
            <a:avLst/>
          </a:prstGeom>
          <a:noFill/>
          <a:ln>
            <a:noFill/>
          </a:ln>
        </p:spPr>
        <p:txBody>
          <a:bodyPr spcFirstLastPara="1" wrap="square" lIns="99750" tIns="49875" rIns="99750" bIns="49875" anchor="t" anchorCtr="0">
            <a:spAutoFit/>
          </a:bodyPr>
          <a:lstStyle/>
          <a:p>
            <a:pPr marL="0" marR="0" lvl="0" indent="0" algn="just" rtl="0">
              <a:spcBef>
                <a:spcPts val="0"/>
              </a:spcBef>
              <a:spcAft>
                <a:spcPts val="0"/>
              </a:spcAft>
              <a:buNone/>
            </a:pPr>
            <a:r>
              <a:rPr lang="en-US" sz="1100" dirty="0">
                <a:solidFill>
                  <a:schemeClr val="dk1"/>
                </a:solidFill>
                <a:latin typeface="Calibri"/>
                <a:ea typeface="Calibri"/>
                <a:cs typeface="Calibri"/>
                <a:sym typeface="Calibri"/>
              </a:rPr>
              <a:t>For any queries, please contact individual department’s FYP coordinator: </a:t>
            </a:r>
            <a:endParaRPr dirty="0"/>
          </a:p>
          <a:p>
            <a:pPr marL="171450" marR="0" lvl="0" indent="-184150" algn="l" rtl="0">
              <a:lnSpc>
                <a:spcPct val="150000"/>
              </a:lnSpc>
              <a:spcBef>
                <a:spcPts val="655"/>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DMAS:   Dr Liew How Hui (liewhh@utar.edu.my)</a:t>
            </a:r>
            <a:endParaRPr dirty="0"/>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DCI:        Dr. Lee Yee Ling (yllee@utar.edu.my)</a:t>
            </a:r>
            <a:endParaRPr dirty="0"/>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DCL:       Dr. Yap Yeow Hong (yapyh@utar.edu.my)</a:t>
            </a:r>
            <a:endParaRPr dirty="0">
              <a:solidFill>
                <a:schemeClr val="dk1"/>
              </a:solidFill>
            </a:endParaRPr>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D3E:       Ts Dr Chew </a:t>
            </a:r>
            <a:r>
              <a:rPr lang="en-US" sz="1100" dirty="0" err="1">
                <a:solidFill>
                  <a:schemeClr val="dk1"/>
                </a:solidFill>
                <a:latin typeface="Calibri"/>
                <a:ea typeface="Calibri"/>
                <a:cs typeface="Calibri"/>
                <a:sym typeface="Calibri"/>
              </a:rPr>
              <a:t>Kuew</a:t>
            </a:r>
            <a:r>
              <a:rPr lang="en-US" sz="1100" dirty="0">
                <a:solidFill>
                  <a:schemeClr val="dk1"/>
                </a:solidFill>
                <a:latin typeface="Calibri"/>
                <a:ea typeface="Calibri"/>
                <a:cs typeface="Calibri"/>
                <a:sym typeface="Calibri"/>
              </a:rPr>
              <a:t> Wai (chewkw@utar.edu.my)</a:t>
            </a:r>
            <a:endParaRPr dirty="0"/>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DMBE:   Dr. Hau Lee Cheun (haulc@utar.edu.my)</a:t>
            </a:r>
            <a:endParaRPr dirty="0">
              <a:solidFill>
                <a:schemeClr val="dk1"/>
              </a:solidFill>
            </a:endParaRPr>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DMME:  Dr. Ting Chen Hunt (tingch@utar.edu.my)</a:t>
            </a:r>
            <a:endParaRPr dirty="0"/>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DS:         Dr. Lew Yoke Lian (lewyl@utar.edu.my)</a:t>
            </a:r>
            <a:endParaRPr sz="1100" dirty="0">
              <a:solidFill>
                <a:schemeClr val="dk1"/>
              </a:solidFill>
              <a:latin typeface="Calibri"/>
              <a:ea typeface="Calibri"/>
              <a:cs typeface="Calibri"/>
              <a:sym typeface="Calibri"/>
            </a:endParaRPr>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DIECS:    Dr Lee Ming Jie (leemj@utar.edu.my)</a:t>
            </a:r>
            <a:endParaRPr dirty="0">
              <a:solidFill>
                <a:schemeClr val="dk1"/>
              </a:solidFill>
            </a:endParaRPr>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DASD:    Encik Abd Muluk (abdmuluk@utar.edu.my)</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endParaRPr sz="11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FYP Committee Chair</a:t>
            </a:r>
            <a:endParaRPr dirty="0"/>
          </a:p>
          <a:p>
            <a:pPr marL="0" marR="0" lvl="0" indent="0" algn="ctr" rtl="0">
              <a:spcBef>
                <a:spcPts val="0"/>
              </a:spcBef>
              <a:spcAft>
                <a:spcPts val="0"/>
              </a:spcAft>
              <a:buNone/>
            </a:pPr>
            <a:r>
              <a:rPr lang="en-US" sz="1100" dirty="0">
                <a:solidFill>
                  <a:schemeClr val="dk1"/>
                </a:solidFill>
                <a:latin typeface="Calibri"/>
                <a:ea typeface="Calibri"/>
                <a:cs typeface="Calibri"/>
                <a:sym typeface="Calibri"/>
              </a:rPr>
              <a:t>Ir. Dr. Lim Boon Han (limbhan@utar.edu.my)</a:t>
            </a:r>
            <a:endParaRPr dirty="0"/>
          </a:p>
        </p:txBody>
      </p:sp>
      <p:cxnSp>
        <p:nvCxnSpPr>
          <p:cNvPr id="95" name="Google Shape;95;p1"/>
          <p:cNvCxnSpPr/>
          <p:nvPr/>
        </p:nvCxnSpPr>
        <p:spPr>
          <a:xfrm rot="10800000">
            <a:off x="7391400" y="3281"/>
            <a:ext cx="0" cy="122280"/>
          </a:xfrm>
          <a:prstGeom prst="straightConnector1">
            <a:avLst/>
          </a:prstGeom>
          <a:noFill/>
          <a:ln w="9525" cap="flat" cmpd="sng">
            <a:solidFill>
              <a:srgbClr val="4A7DBA"/>
            </a:solidFill>
            <a:prstDash val="dot"/>
            <a:round/>
            <a:headEnd type="none" w="sm" len="sm"/>
            <a:tailEnd type="none" w="sm" len="sm"/>
          </a:ln>
        </p:spPr>
      </p:cxnSp>
      <p:cxnSp>
        <p:nvCxnSpPr>
          <p:cNvPr id="96" name="Google Shape;96;p1"/>
          <p:cNvCxnSpPr/>
          <p:nvPr/>
        </p:nvCxnSpPr>
        <p:spPr>
          <a:xfrm rot="10800000">
            <a:off x="7391400" y="7192920"/>
            <a:ext cx="0" cy="122280"/>
          </a:xfrm>
          <a:prstGeom prst="straightConnector1">
            <a:avLst/>
          </a:prstGeom>
          <a:noFill/>
          <a:ln w="9525" cap="flat" cmpd="sng">
            <a:solidFill>
              <a:srgbClr val="4A7DBA"/>
            </a:solidFill>
            <a:prstDash val="dot"/>
            <a:round/>
            <a:headEnd type="none" w="sm" len="sm"/>
            <a:tailEnd type="none" w="sm" len="sm"/>
          </a:ln>
        </p:spPr>
      </p:cxnSp>
      <p:grpSp>
        <p:nvGrpSpPr>
          <p:cNvPr id="97" name="Google Shape;97;p1"/>
          <p:cNvGrpSpPr/>
          <p:nvPr/>
        </p:nvGrpSpPr>
        <p:grpSpPr>
          <a:xfrm>
            <a:off x="290912" y="1080450"/>
            <a:ext cx="3061888" cy="571664"/>
            <a:chOff x="290912" y="1080450"/>
            <a:chExt cx="3330740" cy="735440"/>
          </a:xfrm>
        </p:grpSpPr>
        <p:sp>
          <p:nvSpPr>
            <p:cNvPr id="98" name="Google Shape;98;p1"/>
            <p:cNvSpPr/>
            <p:nvPr/>
          </p:nvSpPr>
          <p:spPr>
            <a:xfrm>
              <a:off x="631445" y="1101452"/>
              <a:ext cx="2990207" cy="714438"/>
            </a:xfrm>
            <a:prstGeom prst="cloudCallout">
              <a:avLst>
                <a:gd name="adj1" fmla="val -20833"/>
                <a:gd name="adj2" fmla="val 62500"/>
              </a:avLst>
            </a:prstGeom>
            <a:noFill/>
            <a:ln w="25400" cap="flat" cmpd="sng">
              <a:solidFill>
                <a:srgbClr val="395E89"/>
              </a:solidFill>
              <a:prstDash val="solid"/>
              <a:round/>
              <a:headEnd type="none" w="sm" len="sm"/>
              <a:tailEnd type="none" w="sm" len="sm"/>
            </a:ln>
          </p:spPr>
          <p:txBody>
            <a:bodyPr spcFirstLastPara="1" wrap="square" lIns="99750" tIns="49875" rIns="99750" bIns="49875" anchor="ctr" anchorCtr="0">
              <a:noAutofit/>
            </a:bodyPr>
            <a:lstStyle/>
            <a:p>
              <a:pPr marL="0" marR="0" lvl="0" indent="0" algn="ctr" rtl="0">
                <a:spcBef>
                  <a:spcPts val="0"/>
                </a:spcBef>
                <a:spcAft>
                  <a:spcPts val="0"/>
                </a:spcAft>
                <a:buNone/>
              </a:pPr>
              <a:endParaRPr sz="1100">
                <a:solidFill>
                  <a:schemeClr val="dk1"/>
                </a:solidFill>
                <a:latin typeface="Calibri"/>
                <a:ea typeface="Calibri"/>
                <a:cs typeface="Calibri"/>
                <a:sym typeface="Calibri"/>
              </a:endParaRPr>
            </a:p>
          </p:txBody>
        </p:sp>
        <p:sp>
          <p:nvSpPr>
            <p:cNvPr id="99" name="Google Shape;99;p1"/>
            <p:cNvSpPr/>
            <p:nvPr/>
          </p:nvSpPr>
          <p:spPr>
            <a:xfrm>
              <a:off x="885851" y="1357855"/>
              <a:ext cx="2448605" cy="318668"/>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The Most-liked Poster Award (The poster with the most likes)</a:t>
              </a:r>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6">
              <a:alphaModFix/>
            </a:blip>
            <a:srcRect/>
            <a:stretch/>
          </p:blipFill>
          <p:spPr>
            <a:xfrm>
              <a:off x="290912" y="1080450"/>
              <a:ext cx="940210" cy="735440"/>
            </a:xfrm>
            <a:prstGeom prst="rect">
              <a:avLst/>
            </a:prstGeom>
            <a:noFill/>
            <a:ln>
              <a:noFill/>
            </a:ln>
          </p:spPr>
        </p:pic>
      </p:grpSp>
      <p:sp>
        <p:nvSpPr>
          <p:cNvPr id="101" name="Google Shape;101;p1"/>
          <p:cNvSpPr txBox="1"/>
          <p:nvPr/>
        </p:nvSpPr>
        <p:spPr>
          <a:xfrm>
            <a:off x="7604648" y="3163182"/>
            <a:ext cx="3074184"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Date: 27 April 2023</a:t>
            </a:r>
            <a:endParaRPr b="1" spc="50" dirty="0">
              <a:ln w="0"/>
              <a:solidFill>
                <a:schemeClr val="bg2"/>
              </a:solidFill>
              <a:effectLst>
                <a:innerShdw blurRad="63500" dist="50800" dir="13500000">
                  <a:srgbClr val="000000">
                    <a:alpha val="50000"/>
                  </a:srgbClr>
                </a:innerShdw>
              </a:effectLst>
            </a:endParaRPr>
          </a:p>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Time: 8am – 4pm</a:t>
            </a:r>
            <a:endParaRPr b="1" spc="50" dirty="0">
              <a:ln w="0"/>
              <a:solidFill>
                <a:schemeClr val="bg2"/>
              </a:solidFill>
              <a:effectLst>
                <a:innerShdw blurRad="63500" dist="50800" dir="13500000">
                  <a:srgbClr val="000000">
                    <a:alpha val="50000"/>
                  </a:srgbClr>
                </a:innerShdw>
              </a:effectLst>
            </a:endParaRPr>
          </a:p>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Venue: MPH, KB block </a:t>
            </a:r>
            <a:endParaRPr b="1" spc="50" dirty="0">
              <a:ln w="0"/>
              <a:solidFill>
                <a:schemeClr val="bg2"/>
              </a:solidFill>
              <a:effectLst>
                <a:innerShdw blurRad="63500" dist="50800" dir="13500000">
                  <a:srgbClr val="000000">
                    <a:alpha val="50000"/>
                  </a:srgbClr>
                </a:innerShdw>
              </a:effectLst>
            </a:endParaRPr>
          </a:p>
        </p:txBody>
      </p:sp>
      <p:sp>
        <p:nvSpPr>
          <p:cNvPr id="102" name="Google Shape;102;p1"/>
          <p:cNvSpPr txBox="1"/>
          <p:nvPr/>
        </p:nvSpPr>
        <p:spPr>
          <a:xfrm>
            <a:off x="7164715" y="1251035"/>
            <a:ext cx="388536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FYP Poster Competition </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&amp;</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Industry Interaction Day</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(Jan 2023 Trimester)</a:t>
            </a:r>
            <a:endParaRPr b="1" spc="50" dirty="0">
              <a:ln w="0"/>
              <a:solidFill>
                <a:schemeClr val="bg2"/>
              </a:solidFill>
              <a:effectLst>
                <a:innerShdw blurRad="63500" dist="50800" dir="13500000">
                  <a:srgbClr val="000000">
                    <a:alpha val="50000"/>
                  </a:srgbClr>
                </a:innerShdw>
              </a:effectLst>
            </a:endParaRPr>
          </a:p>
        </p:txBody>
      </p:sp>
      <p:sp>
        <p:nvSpPr>
          <p:cNvPr id="103" name="Google Shape;103;p1"/>
          <p:cNvSpPr/>
          <p:nvPr/>
        </p:nvSpPr>
        <p:spPr>
          <a:xfrm>
            <a:off x="7700101" y="5995942"/>
            <a:ext cx="3210000" cy="1085700"/>
          </a:xfrm>
          <a:prstGeom prst="rect">
            <a:avLst/>
          </a:prstGeom>
          <a:solidFill>
            <a:schemeClr val="lt1">
              <a:alpha val="68627"/>
            </a:schemeClr>
          </a:solid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Winners: </a:t>
            </a:r>
            <a:r>
              <a:rPr lang="en-US" sz="1600">
                <a:solidFill>
                  <a:schemeClr val="dk1"/>
                </a:solidFill>
                <a:latin typeface="Calibri"/>
                <a:ea typeface="Calibri"/>
                <a:cs typeface="Calibri"/>
                <a:sym typeface="Calibri"/>
              </a:rPr>
              <a:t>Prize + certificate</a:t>
            </a:r>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Shortlisted Posters: </a:t>
            </a:r>
            <a:r>
              <a:rPr lang="en-US" sz="1600">
                <a:solidFill>
                  <a:schemeClr val="dk1"/>
                </a:solidFill>
                <a:latin typeface="Calibri"/>
                <a:ea typeface="Calibri"/>
                <a:cs typeface="Calibri"/>
                <a:sym typeface="Calibri"/>
              </a:rPr>
              <a:t>Certificate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of participation</a:t>
            </a:r>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Most-liked Poster: </a:t>
            </a:r>
            <a:r>
              <a:rPr lang="en-US" sz="1600">
                <a:solidFill>
                  <a:schemeClr val="dk1"/>
                </a:solidFill>
                <a:latin typeface="Calibri"/>
                <a:ea typeface="Calibri"/>
                <a:cs typeface="Calibri"/>
                <a:sym typeface="Calibri"/>
              </a:rPr>
              <a:t>Prize +Certificate</a:t>
            </a:r>
            <a:endParaRPr/>
          </a:p>
        </p:txBody>
      </p:sp>
      <p:sp>
        <p:nvSpPr>
          <p:cNvPr id="104" name="Google Shape;104;p1"/>
          <p:cNvSpPr txBox="1"/>
          <p:nvPr/>
        </p:nvSpPr>
        <p:spPr>
          <a:xfrm>
            <a:off x="3713871" y="3657600"/>
            <a:ext cx="3584905" cy="1101000"/>
          </a:xfrm>
          <a:prstGeom prst="rect">
            <a:avLst/>
          </a:prstGeom>
          <a:noFill/>
          <a:ln>
            <a:noFill/>
          </a:ln>
        </p:spPr>
        <p:txBody>
          <a:bodyPr spcFirstLastPara="1" wrap="square" lIns="99750" tIns="49875" rIns="99750" bIns="49875" anchor="t" anchorCtr="0">
            <a:spAutoFit/>
          </a:bodyPr>
          <a:lstStyle/>
          <a:p>
            <a:pPr marL="0" marR="0" lvl="0" indent="0" algn="ctr" rtl="0">
              <a:spcBef>
                <a:spcPts val="0"/>
              </a:spcBef>
              <a:spcAft>
                <a:spcPts val="0"/>
              </a:spcAft>
              <a:buNone/>
            </a:pPr>
            <a:r>
              <a:rPr lang="en-US" sz="1300" b="1" i="1">
                <a:solidFill>
                  <a:schemeClr val="dk1"/>
                </a:solidFill>
                <a:latin typeface="Calibri"/>
                <a:ea typeface="Calibri"/>
                <a:cs typeface="Calibri"/>
                <a:sym typeface="Calibri"/>
              </a:rPr>
              <a:t>Organised by:</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Lee Kong Chian Faculty of Engineering &amp; Science</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Universiti Tunku Abdul Rahman </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(Sungai Long Campus)</a:t>
            </a:r>
            <a:endParaRPr/>
          </a:p>
          <a:p>
            <a:pPr marL="0" marR="0" lvl="0" indent="0" algn="ctr" rtl="0">
              <a:spcBef>
                <a:spcPts val="0"/>
              </a:spcBef>
              <a:spcAft>
                <a:spcPts val="0"/>
              </a:spcAft>
              <a:buNone/>
            </a:pPr>
            <a:endParaRPr sz="1300">
              <a:solidFill>
                <a:schemeClr val="dk1"/>
              </a:solidFill>
              <a:latin typeface="Calibri"/>
              <a:ea typeface="Calibri"/>
              <a:cs typeface="Calibri"/>
              <a:sym typeface="Calibri"/>
            </a:endParaRPr>
          </a:p>
        </p:txBody>
      </p:sp>
      <p:sp>
        <p:nvSpPr>
          <p:cNvPr id="105" name="Google Shape;105;p1"/>
          <p:cNvSpPr txBox="1"/>
          <p:nvPr/>
        </p:nvSpPr>
        <p:spPr>
          <a:xfrm>
            <a:off x="54532" y="6033591"/>
            <a:ext cx="3744474" cy="1200329"/>
          </a:xfrm>
          <a:prstGeom prst="rect">
            <a:avLst/>
          </a:prstGeom>
          <a:solidFill>
            <a:schemeClr val="bg1">
              <a:alpha val="48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*Note:</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Use high resolution setting and PowerPoint version 2007 or above, to save the poster in .pdf and .ppt/.pptx, and JPEG respectively. </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For JPEG file, Single dimension &lt; 30k</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Total pixels &lt; 10 mil, File size &lt; 3Mb</a:t>
            </a:r>
            <a:endParaRPr dirty="0">
              <a:solidFill>
                <a:schemeClr val="tx1"/>
              </a:solidFill>
            </a:endParaRPr>
          </a:p>
        </p:txBody>
      </p:sp>
      <p:pic>
        <p:nvPicPr>
          <p:cNvPr id="107" name="Google Shape;107;p1"/>
          <p:cNvPicPr preferRelativeResize="0"/>
          <p:nvPr/>
        </p:nvPicPr>
        <p:blipFill rotWithShape="1">
          <a:blip r:embed="rId7">
            <a:alphaModFix/>
          </a:blip>
          <a:srcRect/>
          <a:stretch/>
        </p:blipFill>
        <p:spPr>
          <a:xfrm>
            <a:off x="7312447" y="-364090"/>
            <a:ext cx="2025600" cy="2185200"/>
          </a:xfrm>
          <a:prstGeom prst="rect">
            <a:avLst/>
          </a:prstGeom>
          <a:noFill/>
          <a:ln>
            <a:noFill/>
          </a:ln>
        </p:spPr>
      </p:pic>
      <p:pic>
        <p:nvPicPr>
          <p:cNvPr id="108" name="Google Shape;108;p1" descr="Very Important Rubber Stamp Red Very Important Rubber Grunge Stamp Seal  Vector Illustration Vector Stock Illustration - Download Image Now - iStock"/>
          <p:cNvPicPr preferRelativeResize="0"/>
          <p:nvPr/>
        </p:nvPicPr>
        <p:blipFill rotWithShape="1">
          <a:blip r:embed="rId8">
            <a:alphaModFix/>
          </a:blip>
          <a:srcRect/>
          <a:stretch/>
        </p:blipFill>
        <p:spPr>
          <a:xfrm>
            <a:off x="4463131" y="4486690"/>
            <a:ext cx="1785270" cy="1111345"/>
          </a:xfrm>
          <a:prstGeom prst="rect">
            <a:avLst/>
          </a:prstGeom>
          <a:noFill/>
          <a:ln>
            <a:noFill/>
          </a:ln>
        </p:spPr>
      </p:pic>
      <p:sp>
        <p:nvSpPr>
          <p:cNvPr id="109" name="Google Shape;109;p1"/>
          <p:cNvSpPr txBox="1"/>
          <p:nvPr/>
        </p:nvSpPr>
        <p:spPr>
          <a:xfrm>
            <a:off x="3953558" y="5574324"/>
            <a:ext cx="3435300" cy="1647000"/>
          </a:xfrm>
          <a:prstGeom prst="rect">
            <a:avLst/>
          </a:prstGeom>
          <a:solidFill>
            <a:schemeClr val="lt1">
              <a:alpha val="46666"/>
            </a:schemeClr>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b="1" dirty="0">
                <a:solidFill>
                  <a:srgbClr val="0000FF"/>
                </a:solidFill>
                <a:latin typeface="Calibri"/>
                <a:ea typeface="Calibri"/>
                <a:cs typeface="Calibri"/>
                <a:sym typeface="Calibri"/>
              </a:rPr>
              <a:t>It is COMPULSORY for ALL </a:t>
            </a:r>
            <a:r>
              <a:rPr lang="en-US" sz="1100" b="1" dirty="0">
                <a:solidFill>
                  <a:srgbClr val="0000FF"/>
                </a:solidFill>
                <a:latin typeface="Calibri"/>
                <a:ea typeface="Calibri"/>
                <a:cs typeface="Calibri"/>
                <a:sym typeface="Calibri"/>
              </a:rPr>
              <a:t>FYP part-2 students</a:t>
            </a:r>
            <a:r>
              <a:rPr lang="en-US" sz="1100" dirty="0">
                <a:solidFill>
                  <a:srgbClr val="0000FF"/>
                </a:solidFill>
                <a:latin typeface="Calibri"/>
                <a:ea typeface="Calibri"/>
                <a:cs typeface="Calibri"/>
                <a:sym typeface="Calibri"/>
              </a:rPr>
              <a:t> to:</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participate in the FYP poster competition</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attend for the FYP poster competition (students have to sign-in)</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prepare the </a:t>
            </a:r>
            <a:r>
              <a:rPr lang="en-US" sz="1100" b="1" dirty="0">
                <a:solidFill>
                  <a:srgbClr val="0000FF"/>
                </a:solidFill>
                <a:latin typeface="Calibri"/>
                <a:ea typeface="Calibri"/>
                <a:cs typeface="Calibri"/>
                <a:sym typeface="Calibri"/>
              </a:rPr>
              <a:t>‘</a:t>
            </a:r>
            <a:r>
              <a:rPr lang="en-US" sz="1200" b="1" dirty="0">
                <a:solidFill>
                  <a:srgbClr val="0000FF"/>
                </a:solidFill>
                <a:latin typeface="Calibri"/>
                <a:ea typeface="Calibri"/>
                <a:cs typeface="Calibri"/>
                <a:sym typeface="Calibri"/>
              </a:rPr>
              <a:t>summary of 2 FYP posters</a:t>
            </a:r>
            <a:r>
              <a:rPr lang="en-US" sz="1100" b="1" dirty="0">
                <a:solidFill>
                  <a:srgbClr val="0000FF"/>
                </a:solidFill>
                <a:latin typeface="Calibri"/>
                <a:ea typeface="Calibri"/>
                <a:cs typeface="Calibri"/>
                <a:sym typeface="Calibri"/>
              </a:rPr>
              <a:t>’ </a:t>
            </a:r>
            <a:r>
              <a:rPr lang="en-US" sz="1100" dirty="0">
                <a:solidFill>
                  <a:srgbClr val="0000FF"/>
                </a:solidFill>
                <a:latin typeface="Calibri"/>
                <a:ea typeface="Calibri"/>
                <a:cs typeface="Calibri"/>
                <a:sym typeface="Calibri"/>
              </a:rPr>
              <a:t>and get the </a:t>
            </a:r>
            <a:r>
              <a:rPr lang="en-US" sz="1050" b="1" dirty="0">
                <a:solidFill>
                  <a:srgbClr val="0000FF"/>
                </a:solidFill>
                <a:latin typeface="Calibri"/>
                <a:ea typeface="Calibri"/>
                <a:cs typeface="Calibri"/>
                <a:sym typeface="Calibri"/>
              </a:rPr>
              <a:t>‘</a:t>
            </a:r>
            <a:r>
              <a:rPr lang="en-US" sz="1100" b="1" dirty="0">
                <a:solidFill>
                  <a:srgbClr val="0000FF"/>
                </a:solidFill>
                <a:latin typeface="Calibri"/>
                <a:ea typeface="Calibri"/>
                <a:cs typeface="Calibri"/>
                <a:sym typeface="Calibri"/>
              </a:rPr>
              <a:t>summary of 2 FYP posters</a:t>
            </a:r>
            <a:r>
              <a:rPr lang="en-US" sz="1050" b="1" dirty="0">
                <a:solidFill>
                  <a:srgbClr val="0000FF"/>
                </a:solidFill>
                <a:latin typeface="Calibri"/>
                <a:ea typeface="Calibri"/>
                <a:cs typeface="Calibri"/>
                <a:sym typeface="Calibri"/>
              </a:rPr>
              <a:t>’</a:t>
            </a:r>
            <a:r>
              <a:rPr lang="en-US" sz="1100" dirty="0">
                <a:solidFill>
                  <a:srgbClr val="0000FF"/>
                </a:solidFill>
                <a:latin typeface="Calibri"/>
                <a:ea typeface="Calibri"/>
                <a:cs typeface="Calibri"/>
                <a:sym typeface="Calibri"/>
              </a:rPr>
              <a:t> acknowledged by the FYP Committee during the event.</a:t>
            </a:r>
            <a:endParaRPr dirty="0"/>
          </a:p>
          <a:p>
            <a:pPr marL="0" marR="0" lvl="0" indent="0" algn="just" rtl="0">
              <a:spcBef>
                <a:spcPts val="0"/>
              </a:spcBef>
              <a:spcAft>
                <a:spcPts val="0"/>
              </a:spcAft>
              <a:buNone/>
            </a:pPr>
            <a:r>
              <a:rPr lang="en-US" sz="1100" dirty="0">
                <a:solidFill>
                  <a:srgbClr val="0000FF"/>
                </a:solidFill>
                <a:latin typeface="Calibri"/>
                <a:ea typeface="Calibri"/>
                <a:cs typeface="Calibri"/>
                <a:sym typeface="Calibri"/>
              </a:rPr>
              <a:t>All shortlisted posters will be available at the LKC FES Facebook by Week-12.</a:t>
            </a:r>
            <a:endParaRPr dirty="0"/>
          </a:p>
        </p:txBody>
      </p:sp>
      <p:pic>
        <p:nvPicPr>
          <p:cNvPr id="1026" name="Picture 2" descr="Final Year Project – Lee Kong Chian Faculty of Engineering &amp; Science ...">
            <a:extLst>
              <a:ext uri="{FF2B5EF4-FFF2-40B4-BE49-F238E27FC236}">
                <a16:creationId xmlns:a16="http://schemas.microsoft.com/office/drawing/2014/main" id="{313AC78D-69A5-4109-ADD2-6A4CCD3961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976" y="207457"/>
            <a:ext cx="1502979" cy="10421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1386CB-7458-4D4E-BADE-A1BB9FE65773}"/>
              </a:ext>
            </a:extLst>
          </p:cNvPr>
          <p:cNvPicPr>
            <a:picLocks noChangeAspect="1"/>
          </p:cNvPicPr>
          <p:nvPr/>
        </p:nvPicPr>
        <p:blipFill>
          <a:blip r:embed="rId10"/>
          <a:stretch>
            <a:fillRect/>
          </a:stretch>
        </p:blipFill>
        <p:spPr>
          <a:xfrm>
            <a:off x="125473" y="4279994"/>
            <a:ext cx="3522053" cy="16978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0" name="Picture 4" descr="488,514 Party Background Illustrations &amp; Clip Art - iStock">
            <a:extLst>
              <a:ext uri="{FF2B5EF4-FFF2-40B4-BE49-F238E27FC236}">
                <a16:creationId xmlns:a16="http://schemas.microsoft.com/office/drawing/2014/main" id="{93A36E6C-BC65-4B10-B68A-CC958ED4FE28}"/>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3640"/>
            <a:ext cx="10972800" cy="7335560"/>
          </a:xfrm>
          <a:prstGeom prst="rect">
            <a:avLst/>
          </a:prstGeom>
          <a:noFill/>
          <a:extLst>
            <a:ext uri="{909E8E84-426E-40DD-AFC4-6F175D3DCCD1}">
              <a14:hiddenFill xmlns:a14="http://schemas.microsoft.com/office/drawing/2010/main">
                <a:solidFill>
                  <a:srgbClr val="FFFFFF"/>
                </a:solidFill>
              </a14:hiddenFill>
            </a:ext>
          </a:extLst>
        </p:spPr>
      </p:pic>
      <p:sp>
        <p:nvSpPr>
          <p:cNvPr id="117" name="Google Shape;117;p2"/>
          <p:cNvSpPr/>
          <p:nvPr/>
        </p:nvSpPr>
        <p:spPr>
          <a:xfrm>
            <a:off x="7596554" y="162562"/>
            <a:ext cx="3291840" cy="7152639"/>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8" name="Google Shape;118;p2"/>
          <p:cNvSpPr/>
          <p:nvPr/>
        </p:nvSpPr>
        <p:spPr>
          <a:xfrm>
            <a:off x="84406" y="162560"/>
            <a:ext cx="3291840" cy="715264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9" name="Google Shape;119;p2"/>
          <p:cNvSpPr txBox="1"/>
          <p:nvPr/>
        </p:nvSpPr>
        <p:spPr>
          <a:xfrm>
            <a:off x="3703356" y="152400"/>
            <a:ext cx="3732600" cy="6941058"/>
          </a:xfrm>
          <a:prstGeom prst="rect">
            <a:avLst/>
          </a:prstGeom>
          <a:solidFill>
            <a:schemeClr val="bg1">
              <a:alpha val="44000"/>
            </a:schemeClr>
          </a:solid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400" b="1" u="sng" dirty="0">
                <a:solidFill>
                  <a:srgbClr val="FF0000"/>
                </a:solidFill>
                <a:latin typeface="Calibri"/>
                <a:ea typeface="Calibri"/>
                <a:cs typeface="Calibri"/>
                <a:sym typeface="Calibri"/>
              </a:rPr>
              <a:t>OBJECTIVES:</a:t>
            </a:r>
            <a:endParaRPr dirty="0"/>
          </a:p>
          <a:p>
            <a:pPr marL="0" marR="0" lvl="0" indent="0" algn="l" rtl="0">
              <a:spcBef>
                <a:spcPts val="0"/>
              </a:spcBef>
              <a:spcAft>
                <a:spcPts val="0"/>
              </a:spcAft>
              <a:buNone/>
            </a:pPr>
            <a:endParaRPr sz="7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050" dirty="0">
                <a:solidFill>
                  <a:schemeClr val="dk1"/>
                </a:solidFill>
                <a:latin typeface="Calibri"/>
                <a:ea typeface="Calibri"/>
                <a:cs typeface="Calibri"/>
                <a:sym typeface="Calibri"/>
              </a:rPr>
              <a:t>The objectives of FYP Poster Competition are:</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provide an opportunity for the final year students to demonstrate their independence, originality and ethics.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cultivate research interests among LKC FES students.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prepare the students to a real competitive environment.</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train the students to showcase their talent, skills and ideas through their projects.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motivate the students to participate in external competitions, win awards and raise the good name of UTAR.</a:t>
            </a:r>
            <a:endParaRPr dirty="0"/>
          </a:p>
          <a:p>
            <a:pPr marL="0" marR="0" lvl="0" indent="0" algn="just" rtl="0">
              <a:spcBef>
                <a:spcPts val="0"/>
              </a:spcBef>
              <a:spcAft>
                <a:spcPts val="0"/>
              </a:spcAft>
              <a:buNone/>
            </a:pPr>
            <a:endParaRPr sz="700" dirty="0">
              <a:solidFill>
                <a:srgbClr val="FF0000"/>
              </a:solidFill>
              <a:latin typeface="Calibri"/>
              <a:ea typeface="Calibri"/>
              <a:cs typeface="Calibri"/>
              <a:sym typeface="Calibri"/>
            </a:endParaRPr>
          </a:p>
          <a:p>
            <a:pPr marL="0" marR="0" lvl="0" indent="0" algn="l" rtl="0">
              <a:spcBef>
                <a:spcPts val="0"/>
              </a:spcBef>
              <a:spcAft>
                <a:spcPts val="0"/>
              </a:spcAft>
              <a:buNone/>
            </a:pPr>
            <a:r>
              <a:rPr lang="en-US" sz="1400" b="1" u="sng" dirty="0">
                <a:solidFill>
                  <a:srgbClr val="FF0000"/>
                </a:solidFill>
                <a:latin typeface="Calibri"/>
                <a:ea typeface="Calibri"/>
                <a:cs typeface="Calibri"/>
                <a:sym typeface="Calibri"/>
              </a:rPr>
              <a:t>RULES &amp; REGULATIONS:</a:t>
            </a:r>
            <a:endParaRPr dirty="0"/>
          </a:p>
          <a:p>
            <a:pPr marL="0" marR="0" lvl="0" indent="0" algn="l" rtl="0">
              <a:spcBef>
                <a:spcPts val="0"/>
              </a:spcBef>
              <a:spcAft>
                <a:spcPts val="0"/>
              </a:spcAft>
              <a:buNone/>
            </a:pPr>
            <a:endParaRPr sz="1050" b="1" u="sng" dirty="0">
              <a:solidFill>
                <a:schemeClr val="dk1"/>
              </a:solidFill>
              <a:latin typeface="Calibri"/>
              <a:ea typeface="Calibri"/>
              <a:cs typeface="Calibri"/>
              <a:sym typeface="Calibri"/>
            </a:endParaRPr>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LKCFES FYP part-2 students of </a:t>
            </a:r>
            <a:r>
              <a:rPr lang="en-US" sz="1100" b="1" u="sng" dirty="0">
                <a:solidFill>
                  <a:schemeClr val="dk1"/>
                </a:solidFill>
                <a:latin typeface="Calibri"/>
                <a:ea typeface="Calibri"/>
                <a:cs typeface="Calibri"/>
                <a:sym typeface="Calibri"/>
              </a:rPr>
              <a:t>JAN 2023 </a:t>
            </a:r>
            <a:r>
              <a:rPr lang="en-US" sz="1100" dirty="0">
                <a:solidFill>
                  <a:schemeClr val="dk1"/>
                </a:solidFill>
                <a:latin typeface="Calibri"/>
                <a:ea typeface="Calibri"/>
                <a:cs typeface="Calibri"/>
                <a:sym typeface="Calibri"/>
              </a:rPr>
              <a:t>trimester are required to take part in the competition.</a:t>
            </a:r>
            <a:endParaRPr dirty="0"/>
          </a:p>
          <a:p>
            <a:pPr marL="197426" lvl="0" indent="-197426" algn="just">
              <a:buClr>
                <a:schemeClr val="dk1"/>
              </a:buClr>
              <a:buSzPts val="1100"/>
              <a:buFont typeface="Arial"/>
              <a:buChar char="•"/>
            </a:pPr>
            <a:r>
              <a:rPr lang="en-US" sz="1100" dirty="0">
                <a:solidFill>
                  <a:schemeClr val="tx1"/>
                </a:solidFill>
                <a:latin typeface="Calibri"/>
                <a:ea typeface="Calibri"/>
                <a:cs typeface="Calibri"/>
                <a:sym typeface="Calibri"/>
              </a:rPr>
              <a:t>The participation is by individual except DMAS.</a:t>
            </a:r>
            <a:endParaRPr sz="1100" dirty="0">
              <a:solidFill>
                <a:schemeClr val="tx1"/>
              </a:solidFill>
              <a:latin typeface="Calibri"/>
              <a:ea typeface="Calibri"/>
              <a:cs typeface="Calibri"/>
              <a:sym typeface="Calibri"/>
            </a:endParaRPr>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a:t>
            </a:r>
            <a:r>
              <a:rPr lang="en-US" sz="1200" dirty="0">
                <a:solidFill>
                  <a:schemeClr val="dk1"/>
                </a:solidFill>
                <a:latin typeface="Calibri"/>
                <a:ea typeface="Calibri"/>
                <a:cs typeface="Calibri"/>
                <a:sym typeface="Calibri"/>
              </a:rPr>
              <a:t>shortlisted</a:t>
            </a:r>
            <a:r>
              <a:rPr lang="en-US" sz="1100" dirty="0">
                <a:solidFill>
                  <a:schemeClr val="dk1"/>
                </a:solidFill>
                <a:latin typeface="Calibri"/>
                <a:ea typeface="Calibri"/>
                <a:cs typeface="Calibri"/>
                <a:sym typeface="Calibri"/>
              </a:rPr>
              <a:t> posters will be announced during Week-12.</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shortlisted posters will be printed by the Faculty.</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shortlisted participants are REQUIRED to present their posters at the allocated booth during the competition.</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The posters will be evaluated on the event day by judges appointed by the faculty. The decision of the judges is final.</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During the poster presentation, students may use the video/ photo/ prototypes of their projects (if necessary). However, NO extra space, NO power socket and NO extra time will be provided.</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Presentation to the judges shall not be more than 10 minutes per poster for all tracks except track T1. Track T1 presentation shall not be more than 15 minutes. The time allocation includes the Q&amp;A session and the prototype demonstration (if applicable).</a:t>
            </a:r>
            <a:endParaRPr dirty="0"/>
          </a:p>
          <a:p>
            <a:pPr marL="197426" marR="0" lvl="0" indent="-197426" algn="l"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Log on to </a:t>
            </a:r>
            <a:r>
              <a:rPr lang="en-US" sz="1100" b="1" dirty="0">
                <a:solidFill>
                  <a:srgbClr val="4107E3"/>
                </a:solidFill>
                <a:latin typeface="Calibri"/>
                <a:ea typeface="Calibri"/>
                <a:cs typeface="Calibri"/>
                <a:sym typeface="Calibri"/>
              </a:rPr>
              <a:t>https://sites.google.com/utar.edu.my/lkcfes-fyp/poster-competition/lkc_fes-competition </a:t>
            </a:r>
            <a:r>
              <a:rPr lang="en-US" sz="1100" dirty="0">
                <a:solidFill>
                  <a:schemeClr val="dk1"/>
                </a:solidFill>
                <a:latin typeface="Calibri"/>
                <a:ea typeface="Calibri"/>
                <a:cs typeface="Calibri"/>
                <a:sym typeface="Calibri"/>
              </a:rPr>
              <a:t>for more details of the poster competition, rules and regulations</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Table 1 shows the guidelines for the preparation of the FYP poster and the presentation for all tracks except track-  T1. For track T1 guidelines, please refer to Encik Abdul </a:t>
            </a:r>
            <a:r>
              <a:rPr lang="en-US" sz="1100" dirty="0" err="1">
                <a:solidFill>
                  <a:schemeClr val="dk1"/>
                </a:solidFill>
                <a:latin typeface="Calibri"/>
                <a:ea typeface="Calibri"/>
                <a:cs typeface="Calibri"/>
                <a:sym typeface="Calibri"/>
              </a:rPr>
              <a:t>Muluk</a:t>
            </a:r>
            <a:r>
              <a:rPr lang="en-US" sz="1100" dirty="0">
                <a:solidFill>
                  <a:schemeClr val="dk1"/>
                </a:solidFill>
                <a:latin typeface="Calibri"/>
                <a:ea typeface="Calibri"/>
                <a:cs typeface="Calibri"/>
                <a:sym typeface="Calibri"/>
              </a:rPr>
              <a:t> (DASD).</a:t>
            </a:r>
          </a:p>
          <a:p>
            <a:pPr marL="197426" marR="0" lvl="0" indent="-197426" algn="just" rtl="0">
              <a:spcBef>
                <a:spcPts val="0"/>
              </a:spcBef>
              <a:spcAft>
                <a:spcPts val="0"/>
              </a:spcAft>
              <a:buClr>
                <a:schemeClr val="dk1"/>
              </a:buClr>
              <a:buSzPts val="1100"/>
              <a:buFont typeface="Arial"/>
              <a:buChar char="•"/>
            </a:pPr>
            <a:endParaRPr sz="1050" b="1" dirty="0">
              <a:solidFill>
                <a:schemeClr val="dk1"/>
              </a:solidFill>
              <a:latin typeface="Calibri"/>
              <a:ea typeface="Calibri"/>
              <a:cs typeface="Calibri"/>
              <a:sym typeface="Calibri"/>
            </a:endParaRPr>
          </a:p>
        </p:txBody>
      </p:sp>
      <p:sp>
        <p:nvSpPr>
          <p:cNvPr id="120" name="Google Shape;120;p2"/>
          <p:cNvSpPr/>
          <p:nvPr/>
        </p:nvSpPr>
        <p:spPr>
          <a:xfrm>
            <a:off x="3840480" y="162560"/>
            <a:ext cx="3291840" cy="715264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aphicFrame>
        <p:nvGraphicFramePr>
          <p:cNvPr id="121" name="Google Shape;121;p2"/>
          <p:cNvGraphicFramePr/>
          <p:nvPr>
            <p:extLst>
              <p:ext uri="{D42A27DB-BD31-4B8C-83A1-F6EECF244321}">
                <p14:modId xmlns:p14="http://schemas.microsoft.com/office/powerpoint/2010/main" val="1672781595"/>
              </p:ext>
            </p:extLst>
          </p:nvPr>
        </p:nvGraphicFramePr>
        <p:xfrm>
          <a:off x="7596553" y="529389"/>
          <a:ext cx="3237925" cy="6058675"/>
        </p:xfrm>
        <a:graphic>
          <a:graphicData uri="http://schemas.openxmlformats.org/drawingml/2006/table">
            <a:tbl>
              <a:tblPr firstRow="1" bandRow="1">
                <a:noFill/>
                <a:tableStyleId>{01FA9647-7995-492C-9BA7-A617390F9BA8}</a:tableStyleId>
              </a:tblPr>
              <a:tblGrid>
                <a:gridCol w="785450">
                  <a:extLst>
                    <a:ext uri="{9D8B030D-6E8A-4147-A177-3AD203B41FA5}">
                      <a16:colId xmlns:a16="http://schemas.microsoft.com/office/drawing/2014/main" val="20000"/>
                    </a:ext>
                  </a:extLst>
                </a:gridCol>
                <a:gridCol w="2452475">
                  <a:extLst>
                    <a:ext uri="{9D8B030D-6E8A-4147-A177-3AD203B41FA5}">
                      <a16:colId xmlns:a16="http://schemas.microsoft.com/office/drawing/2014/main" val="20001"/>
                    </a:ext>
                  </a:extLst>
                </a:gridCol>
              </a:tblGrid>
              <a:tr h="1243925">
                <a:tc>
                  <a:txBody>
                    <a:bodyPr/>
                    <a:lstStyle/>
                    <a:p>
                      <a:pPr marL="0" marR="0" lvl="0" indent="0" algn="ctr" rtl="0">
                        <a:spcBef>
                          <a:spcPts val="0"/>
                        </a:spcBef>
                        <a:spcAft>
                          <a:spcPts val="0"/>
                        </a:spcAft>
                        <a:buNone/>
                      </a:pPr>
                      <a:endParaRPr dirty="0"/>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b="0" u="none" strike="noStrike" cap="none" dirty="0">
                          <a:solidFill>
                            <a:schemeClr val="dk1"/>
                          </a:solidFill>
                        </a:rPr>
                        <a:t>Visually appealing and strongly effective presentation.  Easy to read.  Utilized creativity in use of fonts, headings, colors, and white space.</a:t>
                      </a:r>
                      <a:endParaRPr sz="1200" b="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0"/>
                  </a:ext>
                </a:extLst>
              </a:tr>
              <a:tr h="169055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a:solidFill>
                            <a:schemeClr val="dk1"/>
                          </a:solidFill>
                        </a:rPr>
                        <a:t>Topic of research is clearly evident.  Layout of poster is logical and provides sequential information from introduction to conclusion and references.</a:t>
                      </a:r>
                      <a:endParaRPr sz="1200" u="none" strike="noStrike" cap="none">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34901"/>
                      </a:schemeClr>
                    </a:solidFill>
                  </a:tcPr>
                </a:tc>
                <a:extLst>
                  <a:ext uri="{0D108BD9-81ED-4DB2-BD59-A6C34878D82A}">
                    <a16:rowId xmlns:a16="http://schemas.microsoft.com/office/drawing/2014/main" val="10001"/>
                  </a:ext>
                </a:extLst>
              </a:tr>
              <a:tr h="152400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Well summarized. Clearly shows development of study or research. Material appears to accurately support purpose of study, hypothesis, or research question.  Strong conclusion and implications presented.</a:t>
                      </a:r>
                      <a:endParaRPr sz="120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2"/>
                  </a:ext>
                </a:extLst>
              </a:tr>
              <a:tr h="160020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Presenter was confident and</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professional. Established eye</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contact. Clearly conveyed research</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problem, methods, conclusions,</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and implications. Answered</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questions well. Discussed research</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in layman’s terms or appropriate to</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judge.</a:t>
                      </a:r>
                      <a:endParaRPr sz="120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3"/>
                  </a:ext>
                </a:extLst>
              </a:tr>
            </a:tbl>
          </a:graphicData>
        </a:graphic>
      </p:graphicFrame>
      <p:sp>
        <p:nvSpPr>
          <p:cNvPr id="122" name="Google Shape;122;p2"/>
          <p:cNvSpPr txBox="1"/>
          <p:nvPr/>
        </p:nvSpPr>
        <p:spPr>
          <a:xfrm>
            <a:off x="7316462" y="-75157"/>
            <a:ext cx="3656338" cy="608557"/>
          </a:xfrm>
          <a:prstGeom prst="rect">
            <a:avLst/>
          </a:prstGeom>
          <a:noFill/>
          <a:ln>
            <a:noFill/>
          </a:ln>
        </p:spPr>
        <p:txBody>
          <a:bodyPr spcFirstLastPara="1" wrap="square" lIns="99750" tIns="49875" rIns="99750" bIns="49875" anchor="t" anchorCtr="0">
            <a:sp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ctr" rtl="0">
              <a:spcBef>
                <a:spcPts val="0"/>
              </a:spcBef>
              <a:spcAft>
                <a:spcPts val="0"/>
              </a:spcAft>
              <a:buNone/>
            </a:pPr>
            <a:r>
              <a:rPr lang="en-US" sz="1100" b="1">
                <a:solidFill>
                  <a:srgbClr val="0000FF"/>
                </a:solidFill>
                <a:latin typeface="Calibri"/>
                <a:ea typeface="Calibri"/>
                <a:cs typeface="Calibri"/>
                <a:sym typeface="Calibri"/>
              </a:rPr>
              <a:t>Table 1:  Guidelines for shortlisted  FYP poster competition</a:t>
            </a:r>
            <a:endParaRPr/>
          </a:p>
          <a:p>
            <a:pPr marL="0" marR="0" lvl="0" indent="0" algn="ctr" rtl="0">
              <a:spcBef>
                <a:spcPts val="0"/>
              </a:spcBef>
              <a:spcAft>
                <a:spcPts val="0"/>
              </a:spcAft>
              <a:buNone/>
            </a:pPr>
            <a:r>
              <a:rPr lang="en-US" sz="1100" b="1">
                <a:solidFill>
                  <a:srgbClr val="0000FF"/>
                </a:solidFill>
                <a:latin typeface="Calibri"/>
                <a:ea typeface="Calibri"/>
                <a:cs typeface="Calibri"/>
                <a:sym typeface="Calibri"/>
              </a:rPr>
              <a:t>(For T1 guidelines, please refer to Encik Abd Muluk )   </a:t>
            </a:r>
            <a:endParaRPr sz="1100" b="1">
              <a:solidFill>
                <a:srgbClr val="0000FF"/>
              </a:solidFill>
              <a:latin typeface="Calibri"/>
              <a:ea typeface="Calibri"/>
              <a:cs typeface="Calibri"/>
              <a:sym typeface="Calibri"/>
            </a:endParaRPr>
          </a:p>
        </p:txBody>
      </p:sp>
      <p:sp>
        <p:nvSpPr>
          <p:cNvPr id="123" name="Google Shape;123;p2"/>
          <p:cNvSpPr txBox="1"/>
          <p:nvPr/>
        </p:nvSpPr>
        <p:spPr>
          <a:xfrm>
            <a:off x="152401" y="179040"/>
            <a:ext cx="3384443" cy="7002614"/>
          </a:xfrm>
          <a:prstGeom prst="rect">
            <a:avLst/>
          </a:prstGeom>
          <a:solidFill>
            <a:schemeClr val="bg1">
              <a:alpha val="44000"/>
            </a:schemeClr>
          </a:solidFill>
          <a:ln>
            <a:noFill/>
          </a:ln>
        </p:spPr>
        <p:txBody>
          <a:bodyPr spcFirstLastPara="1" wrap="square" lIns="99750" tIns="49875" rIns="99750" bIns="49875" anchor="t" anchorCtr="0">
            <a:spAutoFit/>
          </a:bodyPr>
          <a:lstStyle/>
          <a:p>
            <a:pPr marL="0" marR="0" lvl="0" indent="0" algn="just" rtl="0">
              <a:spcBef>
                <a:spcPts val="0"/>
              </a:spcBef>
              <a:spcAft>
                <a:spcPts val="0"/>
              </a:spcAft>
              <a:buNone/>
            </a:pPr>
            <a:endParaRPr sz="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u="sng" dirty="0">
                <a:solidFill>
                  <a:srgbClr val="FF0000"/>
                </a:solidFill>
                <a:latin typeface="Calibri"/>
                <a:ea typeface="Calibri"/>
                <a:cs typeface="Calibri"/>
                <a:sym typeface="Calibri"/>
              </a:rPr>
              <a:t>FYP POSTER TRACKS:</a:t>
            </a:r>
            <a:endParaRPr sz="1600" b="1" dirty="0">
              <a:solidFill>
                <a:srgbClr val="FF0000"/>
              </a:solidFill>
              <a:latin typeface="Calibri"/>
              <a:ea typeface="Calibri"/>
              <a:cs typeface="Calibri"/>
              <a:sym typeface="Calibri"/>
            </a:endParaRPr>
          </a:p>
          <a:p>
            <a:pPr marL="0" marR="0" lvl="0" indent="0" algn="just" rtl="0">
              <a:spcBef>
                <a:spcPts val="0"/>
              </a:spcBef>
              <a:spcAft>
                <a:spcPts val="0"/>
              </a:spcAft>
              <a:buNone/>
            </a:pPr>
            <a:endParaRPr sz="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050" dirty="0">
                <a:solidFill>
                  <a:schemeClr val="dk1"/>
                </a:solidFill>
                <a:latin typeface="Calibri"/>
                <a:ea typeface="Calibri"/>
                <a:cs typeface="Calibri"/>
                <a:sym typeface="Calibri"/>
              </a:rPr>
              <a:t>Participant(s) are required to follow their own department track number among the </a:t>
            </a:r>
            <a:r>
              <a:rPr lang="en-US" sz="1050" b="1" dirty="0">
                <a:solidFill>
                  <a:schemeClr val="dk1"/>
                </a:solidFill>
                <a:latin typeface="Calibri"/>
                <a:ea typeface="Calibri"/>
                <a:cs typeface="Calibri"/>
                <a:sym typeface="Calibri"/>
              </a:rPr>
              <a:t>NINE </a:t>
            </a:r>
            <a:r>
              <a:rPr lang="en-US" sz="1050" dirty="0">
                <a:solidFill>
                  <a:schemeClr val="dk1"/>
                </a:solidFill>
                <a:latin typeface="Calibri"/>
                <a:ea typeface="Calibri"/>
                <a:cs typeface="Calibri"/>
                <a:sym typeface="Calibri"/>
              </a:rPr>
              <a:t>tracks  given below.</a:t>
            </a:r>
            <a:endParaRPr dirty="0"/>
          </a:p>
          <a:p>
            <a:pPr marL="0" marR="0" lvl="0" indent="0" algn="just" rtl="0">
              <a:spcBef>
                <a:spcPts val="0"/>
              </a:spcBef>
              <a:spcAft>
                <a:spcPts val="0"/>
              </a:spcAft>
              <a:buNone/>
            </a:pPr>
            <a:endParaRPr sz="105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050" b="1" dirty="0">
              <a:solidFill>
                <a:srgbClr val="0000FF"/>
              </a:solidFill>
              <a:latin typeface="Calibri"/>
              <a:ea typeface="Calibri"/>
              <a:cs typeface="Calibri"/>
              <a:sym typeface="Calibri"/>
            </a:endParaRPr>
          </a:p>
          <a:p>
            <a:pPr marL="0" marR="0" lvl="0" indent="0" algn="just" rtl="0">
              <a:spcBef>
                <a:spcPts val="0"/>
              </a:spcBef>
              <a:spcAft>
                <a:spcPts val="0"/>
              </a:spcAft>
              <a:buNone/>
            </a:pPr>
            <a:r>
              <a:rPr lang="en-US" sz="1600" b="1" dirty="0">
                <a:solidFill>
                  <a:srgbClr val="0000FF"/>
                </a:solidFill>
                <a:latin typeface="Calibri"/>
                <a:ea typeface="Calibri"/>
                <a:cs typeface="Calibri"/>
                <a:sym typeface="Calibri"/>
              </a:rPr>
              <a:t>TRACKS FOR POSTER PRESENTATION:</a:t>
            </a:r>
            <a:endParaRPr dirty="0"/>
          </a:p>
          <a:p>
            <a:pPr marL="0" marR="0" lvl="0" indent="0" algn="just" rtl="0">
              <a:spcBef>
                <a:spcPts val="0"/>
              </a:spcBef>
              <a:spcAft>
                <a:spcPts val="0"/>
              </a:spcAft>
              <a:buNone/>
            </a:pPr>
            <a:endParaRPr sz="1050" b="1" dirty="0">
              <a:solidFill>
                <a:srgbClr val="0000FF"/>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T1.	Department of Architecture &amp; Sustainable Design (DASD)</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T2.	Department of Mathematical and Actuarial Sciences (DMAS)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T3.	Department of Mechatronics and </a:t>
            </a:r>
            <a:r>
              <a:rPr lang="en-US" sz="1100" b="1" dirty="0" err="1">
                <a:solidFill>
                  <a:schemeClr val="dk1"/>
                </a:solidFill>
                <a:latin typeface="Calibri"/>
                <a:ea typeface="Calibri"/>
                <a:cs typeface="Calibri"/>
                <a:sym typeface="Calibri"/>
              </a:rPr>
              <a:t>BioMedical</a:t>
            </a:r>
            <a:r>
              <a:rPr lang="en-US" sz="1100" b="1" dirty="0">
                <a:solidFill>
                  <a:schemeClr val="dk1"/>
                </a:solidFill>
                <a:latin typeface="Calibri"/>
                <a:ea typeface="Calibri"/>
                <a:cs typeface="Calibri"/>
                <a:sym typeface="Calibri"/>
              </a:rPr>
              <a:t> Engineering (DMBE)</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T4.	Department of Electrical and Electronic Engineering (D3E)</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T5.	Department of Internet Engineering and Computer Science (DIECS)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T6.	</a:t>
            </a:r>
            <a:r>
              <a:rPr lang="en-US" sz="1100" b="1" dirty="0">
                <a:solidFill>
                  <a:srgbClr val="000000"/>
                </a:solidFill>
                <a:latin typeface="Calibri"/>
                <a:ea typeface="Calibri"/>
                <a:cs typeface="Calibri"/>
                <a:sym typeface="Calibri"/>
              </a:rPr>
              <a:t>Department of Surveying (DS)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T7. Department of Civil Engineering (DCI)</a:t>
            </a:r>
            <a:endParaRPr dirty="0"/>
          </a:p>
          <a:p>
            <a:pPr marL="225425" marR="0" lvl="0" indent="-225425" algn="just" rtl="0">
              <a:spcBef>
                <a:spcPts val="0"/>
              </a:spcBef>
              <a:spcAft>
                <a:spcPts val="0"/>
              </a:spcAft>
              <a:buNone/>
            </a:pPr>
            <a:endParaRPr sz="1100" b="1" dirty="0">
              <a:solidFill>
                <a:srgbClr val="000000"/>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T8.	Department of Mechanical and Material  Engineering (DMME)</a:t>
            </a:r>
            <a:endParaRPr dirty="0"/>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		</a:t>
            </a:r>
            <a:endParaRPr sz="1100" dirty="0">
              <a:solidFill>
                <a:srgbClr val="000000"/>
              </a:solidFill>
              <a:latin typeface="Calibri"/>
              <a:ea typeface="Calibri"/>
              <a:cs typeface="Calibri"/>
              <a:sym typeface="Calibri"/>
            </a:endParaRPr>
          </a:p>
          <a:p>
            <a:pPr marL="285750" marR="0" lvl="0" indent="-285750" algn="just" rtl="0">
              <a:spcBef>
                <a:spcPts val="0"/>
              </a:spcBef>
              <a:spcAft>
                <a:spcPts val="0"/>
              </a:spcAft>
              <a:buNone/>
            </a:pPr>
            <a:r>
              <a:rPr lang="en-US" sz="1100" b="1" dirty="0">
                <a:solidFill>
                  <a:srgbClr val="000000"/>
                </a:solidFill>
                <a:latin typeface="Calibri"/>
                <a:ea typeface="Calibri"/>
                <a:cs typeface="Calibri"/>
                <a:sym typeface="Calibri"/>
              </a:rPr>
              <a:t>T9. </a:t>
            </a:r>
            <a:r>
              <a:rPr lang="en-US" sz="1050" b="1" dirty="0">
                <a:solidFill>
                  <a:schemeClr val="dk1"/>
                </a:solidFill>
                <a:latin typeface="Calibri"/>
                <a:ea typeface="Calibri"/>
                <a:cs typeface="Calibri"/>
                <a:sym typeface="Calibri"/>
              </a:rPr>
              <a:t>Department of Chemical Engineering (DCL)</a:t>
            </a:r>
            <a:endParaRPr lang="en-US" b="1" dirty="0">
              <a:ea typeface="Calibri"/>
            </a:endParaRPr>
          </a:p>
          <a:p>
            <a:pPr marL="285750" marR="0" lvl="0" indent="-285750" algn="just" rtl="0">
              <a:spcBef>
                <a:spcPts val="0"/>
              </a:spcBef>
              <a:spcAft>
                <a:spcPts val="0"/>
              </a:spcAft>
              <a:buNone/>
            </a:pPr>
            <a:endParaRPr lang="en-US" sz="1200" b="1"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lang="en-US" sz="1200" b="1" dirty="0">
              <a:latin typeface="Calibri"/>
              <a:ea typeface="Calibri"/>
              <a:cs typeface="Calibri"/>
              <a:sym typeface="Calibri"/>
            </a:endParaRPr>
          </a:p>
          <a:p>
            <a:pPr marL="285750" marR="0" lvl="0" indent="-285750" algn="just" rtl="0">
              <a:spcBef>
                <a:spcPts val="0"/>
              </a:spcBef>
              <a:spcAft>
                <a:spcPts val="0"/>
              </a:spcAft>
              <a:buNone/>
            </a:pPr>
            <a:endParaRPr lang="en-US" sz="1200" b="1"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lang="en-US" sz="1200" b="1" dirty="0">
              <a:latin typeface="Calibri"/>
              <a:ea typeface="Calibri"/>
              <a:cs typeface="Calibri"/>
              <a:sym typeface="Calibri"/>
            </a:endParaRPr>
          </a:p>
          <a:p>
            <a:pPr marL="285750" marR="0" lvl="0" indent="-285750" algn="just" rtl="0">
              <a:spcBef>
                <a:spcPts val="0"/>
              </a:spcBef>
              <a:spcAft>
                <a:spcPts val="0"/>
              </a:spcAft>
              <a:buNone/>
            </a:pPr>
            <a:endParaRPr sz="1200"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sz="1100" dirty="0">
              <a:solidFill>
                <a:srgbClr val="000000"/>
              </a:solidFill>
              <a:latin typeface="Calibri"/>
              <a:ea typeface="Calibri"/>
              <a:cs typeface="Calibri"/>
              <a:sym typeface="Calibri"/>
            </a:endParaRPr>
          </a:p>
          <a:p>
            <a:pPr marL="254576" marR="0" lvl="0" indent="0" algn="just" rtl="0">
              <a:spcBef>
                <a:spcPts val="0"/>
              </a:spcBef>
              <a:spcAft>
                <a:spcPts val="0"/>
              </a:spcAft>
              <a:buNone/>
            </a:pPr>
            <a:endParaRPr lang="en-MY" sz="1200" b="1" dirty="0">
              <a:solidFill>
                <a:schemeClr val="dk1"/>
              </a:solidFill>
              <a:latin typeface="Calibri"/>
              <a:ea typeface="Calibri"/>
              <a:cs typeface="Calibri"/>
              <a:sym typeface="Calibri"/>
            </a:endParaRPr>
          </a:p>
          <a:p>
            <a:pPr marL="254576" marR="0" lvl="0" indent="0" algn="just" rtl="0">
              <a:spcBef>
                <a:spcPts val="0"/>
              </a:spcBef>
              <a:spcAft>
                <a:spcPts val="0"/>
              </a:spcAft>
              <a:buNone/>
            </a:pPr>
            <a:endParaRPr sz="1200" b="1"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6209DF12-3714-4D84-A0FF-293DFE8F54E0}"/>
              </a:ext>
            </a:extLst>
          </p:cNvPr>
          <p:cNvSpPr txBox="1"/>
          <p:nvPr/>
        </p:nvSpPr>
        <p:spPr>
          <a:xfrm rot="10800000">
            <a:off x="7573080" y="685831"/>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Appearance </a:t>
            </a:r>
            <a:endParaRPr lang="en-US" sz="1100" dirty="0"/>
          </a:p>
          <a:p>
            <a:pPr marL="0" marR="0" lvl="0" indent="0" algn="ctr" rtl="0">
              <a:spcBef>
                <a:spcPts val="0"/>
              </a:spcBef>
              <a:spcAft>
                <a:spcPts val="0"/>
              </a:spcAft>
              <a:buNone/>
            </a:pPr>
            <a:r>
              <a:rPr lang="en-US" sz="1100" b="1" u="none" strike="noStrike" cap="none" dirty="0">
                <a:solidFill>
                  <a:schemeClr val="dk1"/>
                </a:solidFill>
              </a:rPr>
              <a:t>T2-T9:</a:t>
            </a:r>
          </a:p>
          <a:p>
            <a:pPr marL="0" marR="0" lvl="0" indent="0" algn="ctr" rtl="0">
              <a:spcBef>
                <a:spcPts val="0"/>
              </a:spcBef>
              <a:spcAft>
                <a:spcPts val="0"/>
              </a:spcAft>
              <a:buNone/>
            </a:pPr>
            <a:r>
              <a:rPr lang="en-US" sz="1100" b="1" u="none" strike="noStrike" cap="none" dirty="0">
                <a:solidFill>
                  <a:schemeClr val="dk1"/>
                </a:solidFill>
              </a:rPr>
              <a:t>30%</a:t>
            </a:r>
            <a:endParaRPr lang="en-US" sz="1100" dirty="0"/>
          </a:p>
        </p:txBody>
      </p:sp>
      <p:sp>
        <p:nvSpPr>
          <p:cNvPr id="12" name="TextBox 11">
            <a:extLst>
              <a:ext uri="{FF2B5EF4-FFF2-40B4-BE49-F238E27FC236}">
                <a16:creationId xmlns:a16="http://schemas.microsoft.com/office/drawing/2014/main" id="{5AE5D38C-E457-436A-99BD-25C078BE0AA8}"/>
              </a:ext>
            </a:extLst>
          </p:cNvPr>
          <p:cNvSpPr txBox="1"/>
          <p:nvPr/>
        </p:nvSpPr>
        <p:spPr>
          <a:xfrm rot="10800000">
            <a:off x="7629768" y="2067941"/>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t>
            </a:r>
            <a:r>
              <a:rPr lang="en-US" sz="1100" b="1" dirty="0"/>
              <a:t>O</a:t>
            </a:r>
            <a:r>
              <a:rPr lang="en-US" sz="1100" b="1" u="none" strike="noStrike" cap="none" dirty="0">
                <a:solidFill>
                  <a:schemeClr val="dk1"/>
                </a:solidFill>
              </a:rPr>
              <a:t>rganization</a:t>
            </a:r>
            <a:endParaRPr lang="en-US" sz="1100" dirty="0"/>
          </a:p>
          <a:p>
            <a:pPr marL="0" marR="0" lvl="0" indent="0" algn="ctr" rtl="0">
              <a:spcBef>
                <a:spcPts val="0"/>
              </a:spcBef>
              <a:spcAft>
                <a:spcPts val="0"/>
              </a:spcAft>
              <a:buNone/>
            </a:pPr>
            <a:r>
              <a:rPr lang="en-US" sz="1100" b="1" u="none" strike="noStrike" cap="none" dirty="0">
                <a:solidFill>
                  <a:schemeClr val="dk1"/>
                </a:solidFill>
              </a:rPr>
              <a:t>T2-T9 :10% </a:t>
            </a:r>
          </a:p>
          <a:p>
            <a:pPr marL="0" marR="0" lvl="0" indent="0" algn="ctr" rtl="0">
              <a:spcBef>
                <a:spcPts val="0"/>
              </a:spcBef>
              <a:spcAft>
                <a:spcPts val="0"/>
              </a:spcAft>
              <a:buNone/>
            </a:pPr>
            <a:endParaRPr lang="en-US" sz="1100" dirty="0"/>
          </a:p>
        </p:txBody>
      </p:sp>
      <p:sp>
        <p:nvSpPr>
          <p:cNvPr id="13" name="TextBox 12">
            <a:extLst>
              <a:ext uri="{FF2B5EF4-FFF2-40B4-BE49-F238E27FC236}">
                <a16:creationId xmlns:a16="http://schemas.microsoft.com/office/drawing/2014/main" id="{2E8EC729-E276-437D-ADA7-1E0E6CBDEE96}"/>
              </a:ext>
            </a:extLst>
          </p:cNvPr>
          <p:cNvSpPr txBox="1"/>
          <p:nvPr/>
        </p:nvSpPr>
        <p:spPr>
          <a:xfrm rot="10800000">
            <a:off x="7596552" y="3680347"/>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t>
            </a:r>
            <a:endParaRPr lang="en-US" sz="1100" dirty="0"/>
          </a:p>
          <a:p>
            <a:pPr marL="0" marR="0" lvl="0" indent="0" algn="ctr" rtl="0">
              <a:spcBef>
                <a:spcPts val="0"/>
              </a:spcBef>
              <a:spcAft>
                <a:spcPts val="0"/>
              </a:spcAft>
              <a:buNone/>
            </a:pPr>
            <a:r>
              <a:rPr lang="en-US" sz="1100" b="1" u="none" strike="noStrike" cap="none" dirty="0">
                <a:solidFill>
                  <a:schemeClr val="dk1"/>
                </a:solidFill>
              </a:rPr>
              <a:t>Content</a:t>
            </a:r>
            <a:endParaRPr lang="en-US" sz="1100" dirty="0"/>
          </a:p>
          <a:p>
            <a:pPr marL="0" marR="0" lvl="0" indent="0" algn="ctr" rtl="0">
              <a:spcBef>
                <a:spcPts val="0"/>
              </a:spcBef>
              <a:spcAft>
                <a:spcPts val="0"/>
              </a:spcAft>
              <a:buNone/>
            </a:pPr>
            <a:r>
              <a:rPr lang="en-US" sz="1100" b="1" u="none" strike="noStrike" cap="none" dirty="0">
                <a:solidFill>
                  <a:schemeClr val="dk1"/>
                </a:solidFill>
              </a:rPr>
              <a:t>T2-T9 :35% </a:t>
            </a:r>
          </a:p>
        </p:txBody>
      </p:sp>
      <p:sp>
        <p:nvSpPr>
          <p:cNvPr id="14" name="TextBox 13">
            <a:extLst>
              <a:ext uri="{FF2B5EF4-FFF2-40B4-BE49-F238E27FC236}">
                <a16:creationId xmlns:a16="http://schemas.microsoft.com/office/drawing/2014/main" id="{F6E802C6-B60F-471E-A53F-F577E0477B91}"/>
              </a:ext>
            </a:extLst>
          </p:cNvPr>
          <p:cNvSpPr txBox="1"/>
          <p:nvPr/>
        </p:nvSpPr>
        <p:spPr>
          <a:xfrm rot="10800000">
            <a:off x="7629768" y="5248553"/>
            <a:ext cx="692497"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Oral </a:t>
            </a:r>
            <a:endParaRPr lang="en-US" sz="1100" dirty="0"/>
          </a:p>
          <a:p>
            <a:pPr marL="0" marR="0" lvl="0" indent="0" algn="ctr" rtl="0">
              <a:spcBef>
                <a:spcPts val="0"/>
              </a:spcBef>
              <a:spcAft>
                <a:spcPts val="0"/>
              </a:spcAft>
              <a:buNone/>
            </a:pPr>
            <a:r>
              <a:rPr lang="en-US" sz="1100" b="1" u="none" strike="noStrike" cap="none" dirty="0">
                <a:solidFill>
                  <a:schemeClr val="dk1"/>
                </a:solidFill>
              </a:rPr>
              <a:t>Presentation</a:t>
            </a:r>
            <a:endParaRPr lang="en-US" sz="1100" dirty="0"/>
          </a:p>
          <a:p>
            <a:pPr marL="0" marR="0" lvl="0" indent="0" algn="ctr" rtl="0">
              <a:lnSpc>
                <a:spcPct val="100000"/>
              </a:lnSpc>
              <a:spcBef>
                <a:spcPts val="0"/>
              </a:spcBef>
              <a:spcAft>
                <a:spcPts val="0"/>
              </a:spcAft>
              <a:buClr>
                <a:schemeClr val="dk1"/>
              </a:buClr>
              <a:buSzPts val="1200"/>
              <a:buFont typeface="Calibri"/>
              <a:buNone/>
            </a:pPr>
            <a:r>
              <a:rPr lang="en-US" sz="1100" b="1" u="none" strike="noStrike" cap="none" dirty="0">
                <a:solidFill>
                  <a:schemeClr val="dk1"/>
                </a:solidFill>
              </a:rPr>
              <a:t>T2-T9 :25%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85A7388AC0EC4BBD4E823580CC0FE6" ma:contentTypeVersion="6" ma:contentTypeDescription="Create a new document." ma:contentTypeScope="" ma:versionID="4c2d14f453664cc3a807ffe36be82245">
  <xsd:schema xmlns:xsd="http://www.w3.org/2001/XMLSchema" xmlns:xs="http://www.w3.org/2001/XMLSchema" xmlns:p="http://schemas.microsoft.com/office/2006/metadata/properties" xmlns:ns2="0af632c0-261d-4da3-8d6c-c0a392070a52" xmlns:ns3="53c1f975-d02d-4a24-b201-92e88ad584c6" targetNamespace="http://schemas.microsoft.com/office/2006/metadata/properties" ma:root="true" ma:fieldsID="5c6667921b179d982b4e19ee6a339085" ns2:_="" ns3:_="">
    <xsd:import namespace="0af632c0-261d-4da3-8d6c-c0a392070a52"/>
    <xsd:import namespace="53c1f975-d02d-4a24-b201-92e88ad584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632c0-261d-4da3-8d6c-c0a392070a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3c1f975-d02d-4a24-b201-92e88ad584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9DA358-3263-46CA-865E-73530544838A}"/>
</file>

<file path=customXml/itemProps2.xml><?xml version="1.0" encoding="utf-8"?>
<ds:datastoreItem xmlns:ds="http://schemas.openxmlformats.org/officeDocument/2006/customXml" ds:itemID="{860E4FCB-B515-42DC-8F94-CD9572C3AE0E}"/>
</file>

<file path=customXml/itemProps3.xml><?xml version="1.0" encoding="utf-8"?>
<ds:datastoreItem xmlns:ds="http://schemas.openxmlformats.org/officeDocument/2006/customXml" ds:itemID="{7E77A0FA-0BED-47B0-A0FD-AD192704564E}"/>
</file>

<file path=docProps/app.xml><?xml version="1.0" encoding="utf-8"?>
<Properties xmlns="http://schemas.openxmlformats.org/officeDocument/2006/extended-properties" xmlns:vt="http://schemas.openxmlformats.org/officeDocument/2006/docPropsVTypes">
  <TotalTime>28</TotalTime>
  <Words>1101</Words>
  <Application>Microsoft Office PowerPoint</Application>
  <PresentationFormat>Custom</PresentationFormat>
  <Paragraphs>130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woonks</dc:creator>
  <cp:lastModifiedBy>Lee Yee Ling</cp:lastModifiedBy>
  <cp:revision>10</cp:revision>
  <dcterms:created xsi:type="dcterms:W3CDTF">2016-02-23T08:09:03Z</dcterms:created>
  <dcterms:modified xsi:type="dcterms:W3CDTF">2023-02-03T07:00:50Z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0x0101007F85A7388AC0EC4BBD4E823580CC0FE6</vt:lpwstr>
  </property>
</Properties>
</file>