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7"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5082"/>
  </p:normalViewPr>
  <p:slideViewPr>
    <p:cSldViewPr snapToGrid="0">
      <p:cViewPr varScale="1">
        <p:scale>
          <a:sx n="107" d="100"/>
          <a:sy n="107" d="100"/>
        </p:scale>
        <p:origin x="200"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A7496-BBDF-C595-D22C-12BA8912B3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1F2FAC-3ECF-9DE1-49BA-3F3C15A2BE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031248-F6B4-875D-2BD8-6615E21BADA7}"/>
              </a:ext>
            </a:extLst>
          </p:cNvPr>
          <p:cNvSpPr>
            <a:spLocks noGrp="1"/>
          </p:cNvSpPr>
          <p:nvPr>
            <p:ph type="dt" sz="half" idx="10"/>
          </p:nvPr>
        </p:nvSpPr>
        <p:spPr/>
        <p:txBody>
          <a:bodyPr/>
          <a:lstStyle/>
          <a:p>
            <a:fld id="{93B8C329-7311-EB4E-A7D5-868734AA19DF}" type="datetimeFigureOut">
              <a:rPr lang="en-US" smtClean="0"/>
              <a:t>7/21/23</a:t>
            </a:fld>
            <a:endParaRPr lang="en-US"/>
          </a:p>
        </p:txBody>
      </p:sp>
      <p:sp>
        <p:nvSpPr>
          <p:cNvPr id="5" name="Footer Placeholder 4">
            <a:extLst>
              <a:ext uri="{FF2B5EF4-FFF2-40B4-BE49-F238E27FC236}">
                <a16:creationId xmlns:a16="http://schemas.microsoft.com/office/drawing/2014/main" id="{9FC4863D-B3BF-8E72-E875-4A76E3B2ED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158871-1254-8B82-59BA-E8BC7753FE00}"/>
              </a:ext>
            </a:extLst>
          </p:cNvPr>
          <p:cNvSpPr>
            <a:spLocks noGrp="1"/>
          </p:cNvSpPr>
          <p:nvPr>
            <p:ph type="sldNum" sz="quarter" idx="12"/>
          </p:nvPr>
        </p:nvSpPr>
        <p:spPr/>
        <p:txBody>
          <a:bodyPr/>
          <a:lstStyle/>
          <a:p>
            <a:fld id="{DF502073-FC5B-E346-8C51-8C477077D6A2}" type="slidenum">
              <a:rPr lang="en-US" smtClean="0"/>
              <a:t>‹#›</a:t>
            </a:fld>
            <a:endParaRPr lang="en-US"/>
          </a:p>
        </p:txBody>
      </p:sp>
    </p:spTree>
    <p:extLst>
      <p:ext uri="{BB962C8B-B14F-4D97-AF65-F5344CB8AC3E}">
        <p14:creationId xmlns:p14="http://schemas.microsoft.com/office/powerpoint/2010/main" val="1540955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9899A-0C01-F9A7-B3BD-45944A20F7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1CB248-6B37-9EEA-810E-A1121ACFC2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EBFAAB-89E6-56CC-62D1-5D2B7EC97ACE}"/>
              </a:ext>
            </a:extLst>
          </p:cNvPr>
          <p:cNvSpPr>
            <a:spLocks noGrp="1"/>
          </p:cNvSpPr>
          <p:nvPr>
            <p:ph type="dt" sz="half" idx="10"/>
          </p:nvPr>
        </p:nvSpPr>
        <p:spPr/>
        <p:txBody>
          <a:bodyPr/>
          <a:lstStyle/>
          <a:p>
            <a:fld id="{93B8C329-7311-EB4E-A7D5-868734AA19DF}" type="datetimeFigureOut">
              <a:rPr lang="en-US" smtClean="0"/>
              <a:t>7/21/23</a:t>
            </a:fld>
            <a:endParaRPr lang="en-US"/>
          </a:p>
        </p:txBody>
      </p:sp>
      <p:sp>
        <p:nvSpPr>
          <p:cNvPr id="5" name="Footer Placeholder 4">
            <a:extLst>
              <a:ext uri="{FF2B5EF4-FFF2-40B4-BE49-F238E27FC236}">
                <a16:creationId xmlns:a16="http://schemas.microsoft.com/office/drawing/2014/main" id="{5C899317-2A29-1AD2-CD7E-5B1EDA1DB0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EFF84E-C8F9-C9A9-A396-17ACD8BBB9C5}"/>
              </a:ext>
            </a:extLst>
          </p:cNvPr>
          <p:cNvSpPr>
            <a:spLocks noGrp="1"/>
          </p:cNvSpPr>
          <p:nvPr>
            <p:ph type="sldNum" sz="quarter" idx="12"/>
          </p:nvPr>
        </p:nvSpPr>
        <p:spPr/>
        <p:txBody>
          <a:bodyPr/>
          <a:lstStyle/>
          <a:p>
            <a:fld id="{DF502073-FC5B-E346-8C51-8C477077D6A2}" type="slidenum">
              <a:rPr lang="en-US" smtClean="0"/>
              <a:t>‹#›</a:t>
            </a:fld>
            <a:endParaRPr lang="en-US"/>
          </a:p>
        </p:txBody>
      </p:sp>
    </p:spTree>
    <p:extLst>
      <p:ext uri="{BB962C8B-B14F-4D97-AF65-F5344CB8AC3E}">
        <p14:creationId xmlns:p14="http://schemas.microsoft.com/office/powerpoint/2010/main" val="1740652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8BF084-A917-1C1A-74B7-F1B1B44A7E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19EDA9-F0EA-D94C-145B-C1F9E7E2C8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63924F-2896-C7F2-6CB8-B6D92776515F}"/>
              </a:ext>
            </a:extLst>
          </p:cNvPr>
          <p:cNvSpPr>
            <a:spLocks noGrp="1"/>
          </p:cNvSpPr>
          <p:nvPr>
            <p:ph type="dt" sz="half" idx="10"/>
          </p:nvPr>
        </p:nvSpPr>
        <p:spPr/>
        <p:txBody>
          <a:bodyPr/>
          <a:lstStyle/>
          <a:p>
            <a:fld id="{93B8C329-7311-EB4E-A7D5-868734AA19DF}" type="datetimeFigureOut">
              <a:rPr lang="en-US" smtClean="0"/>
              <a:t>7/21/23</a:t>
            </a:fld>
            <a:endParaRPr lang="en-US"/>
          </a:p>
        </p:txBody>
      </p:sp>
      <p:sp>
        <p:nvSpPr>
          <p:cNvPr id="5" name="Footer Placeholder 4">
            <a:extLst>
              <a:ext uri="{FF2B5EF4-FFF2-40B4-BE49-F238E27FC236}">
                <a16:creationId xmlns:a16="http://schemas.microsoft.com/office/drawing/2014/main" id="{ED5DC78C-35EE-2C2D-7FC9-92274CD7F8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06808A-7F3E-F693-0D67-434E12CF4205}"/>
              </a:ext>
            </a:extLst>
          </p:cNvPr>
          <p:cNvSpPr>
            <a:spLocks noGrp="1"/>
          </p:cNvSpPr>
          <p:nvPr>
            <p:ph type="sldNum" sz="quarter" idx="12"/>
          </p:nvPr>
        </p:nvSpPr>
        <p:spPr/>
        <p:txBody>
          <a:bodyPr/>
          <a:lstStyle/>
          <a:p>
            <a:fld id="{DF502073-FC5B-E346-8C51-8C477077D6A2}" type="slidenum">
              <a:rPr lang="en-US" smtClean="0"/>
              <a:t>‹#›</a:t>
            </a:fld>
            <a:endParaRPr lang="en-US"/>
          </a:p>
        </p:txBody>
      </p:sp>
    </p:spTree>
    <p:extLst>
      <p:ext uri="{BB962C8B-B14F-4D97-AF65-F5344CB8AC3E}">
        <p14:creationId xmlns:p14="http://schemas.microsoft.com/office/powerpoint/2010/main" val="549123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562E4-0217-17DD-789D-254C4E4F19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197D48-2D56-AD94-D3CE-1D4F63AEC9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DA2231-58C3-C08F-EB94-910CCDAA51F0}"/>
              </a:ext>
            </a:extLst>
          </p:cNvPr>
          <p:cNvSpPr>
            <a:spLocks noGrp="1"/>
          </p:cNvSpPr>
          <p:nvPr>
            <p:ph type="dt" sz="half" idx="10"/>
          </p:nvPr>
        </p:nvSpPr>
        <p:spPr/>
        <p:txBody>
          <a:bodyPr/>
          <a:lstStyle/>
          <a:p>
            <a:fld id="{93B8C329-7311-EB4E-A7D5-868734AA19DF}" type="datetimeFigureOut">
              <a:rPr lang="en-US" smtClean="0"/>
              <a:t>7/21/23</a:t>
            </a:fld>
            <a:endParaRPr lang="en-US"/>
          </a:p>
        </p:txBody>
      </p:sp>
      <p:sp>
        <p:nvSpPr>
          <p:cNvPr id="5" name="Footer Placeholder 4">
            <a:extLst>
              <a:ext uri="{FF2B5EF4-FFF2-40B4-BE49-F238E27FC236}">
                <a16:creationId xmlns:a16="http://schemas.microsoft.com/office/drawing/2014/main" id="{F09DAAE0-4F38-D380-B24E-795A95D5CF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2655F-5A3D-3586-B79D-70736A8B19DD}"/>
              </a:ext>
            </a:extLst>
          </p:cNvPr>
          <p:cNvSpPr>
            <a:spLocks noGrp="1"/>
          </p:cNvSpPr>
          <p:nvPr>
            <p:ph type="sldNum" sz="quarter" idx="12"/>
          </p:nvPr>
        </p:nvSpPr>
        <p:spPr/>
        <p:txBody>
          <a:bodyPr/>
          <a:lstStyle/>
          <a:p>
            <a:fld id="{DF502073-FC5B-E346-8C51-8C477077D6A2}" type="slidenum">
              <a:rPr lang="en-US" smtClean="0"/>
              <a:t>‹#›</a:t>
            </a:fld>
            <a:endParaRPr lang="en-US"/>
          </a:p>
        </p:txBody>
      </p:sp>
    </p:spTree>
    <p:extLst>
      <p:ext uri="{BB962C8B-B14F-4D97-AF65-F5344CB8AC3E}">
        <p14:creationId xmlns:p14="http://schemas.microsoft.com/office/powerpoint/2010/main" val="3832929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78E2D-7618-752E-E01F-BE12398700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B00B32-DF3B-7F7A-F15F-44D604AEAF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684CC5-B651-17D5-3A23-245CA03E364A}"/>
              </a:ext>
            </a:extLst>
          </p:cNvPr>
          <p:cNvSpPr>
            <a:spLocks noGrp="1"/>
          </p:cNvSpPr>
          <p:nvPr>
            <p:ph type="dt" sz="half" idx="10"/>
          </p:nvPr>
        </p:nvSpPr>
        <p:spPr/>
        <p:txBody>
          <a:bodyPr/>
          <a:lstStyle/>
          <a:p>
            <a:fld id="{93B8C329-7311-EB4E-A7D5-868734AA19DF}" type="datetimeFigureOut">
              <a:rPr lang="en-US" smtClean="0"/>
              <a:t>7/21/23</a:t>
            </a:fld>
            <a:endParaRPr lang="en-US"/>
          </a:p>
        </p:txBody>
      </p:sp>
      <p:sp>
        <p:nvSpPr>
          <p:cNvPr id="5" name="Footer Placeholder 4">
            <a:extLst>
              <a:ext uri="{FF2B5EF4-FFF2-40B4-BE49-F238E27FC236}">
                <a16:creationId xmlns:a16="http://schemas.microsoft.com/office/drawing/2014/main" id="{FBD5E736-715B-2D37-0BBD-B714299940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C01804-BC9F-403F-F9DF-F2121DE317FD}"/>
              </a:ext>
            </a:extLst>
          </p:cNvPr>
          <p:cNvSpPr>
            <a:spLocks noGrp="1"/>
          </p:cNvSpPr>
          <p:nvPr>
            <p:ph type="sldNum" sz="quarter" idx="12"/>
          </p:nvPr>
        </p:nvSpPr>
        <p:spPr/>
        <p:txBody>
          <a:bodyPr/>
          <a:lstStyle/>
          <a:p>
            <a:fld id="{DF502073-FC5B-E346-8C51-8C477077D6A2}" type="slidenum">
              <a:rPr lang="en-US" smtClean="0"/>
              <a:t>‹#›</a:t>
            </a:fld>
            <a:endParaRPr lang="en-US"/>
          </a:p>
        </p:txBody>
      </p:sp>
    </p:spTree>
    <p:extLst>
      <p:ext uri="{BB962C8B-B14F-4D97-AF65-F5344CB8AC3E}">
        <p14:creationId xmlns:p14="http://schemas.microsoft.com/office/powerpoint/2010/main" val="2514888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656AF-D80F-5EEB-96FC-1212E38E19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821D3A-48E8-147D-9FBB-9E01C7A910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DFE1C6-B9A2-A166-5765-82BA2BB5DC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CB993C-8E2F-E84E-9AF4-3C4592399672}"/>
              </a:ext>
            </a:extLst>
          </p:cNvPr>
          <p:cNvSpPr>
            <a:spLocks noGrp="1"/>
          </p:cNvSpPr>
          <p:nvPr>
            <p:ph type="dt" sz="half" idx="10"/>
          </p:nvPr>
        </p:nvSpPr>
        <p:spPr/>
        <p:txBody>
          <a:bodyPr/>
          <a:lstStyle/>
          <a:p>
            <a:fld id="{93B8C329-7311-EB4E-A7D5-868734AA19DF}" type="datetimeFigureOut">
              <a:rPr lang="en-US" smtClean="0"/>
              <a:t>7/21/23</a:t>
            </a:fld>
            <a:endParaRPr lang="en-US"/>
          </a:p>
        </p:txBody>
      </p:sp>
      <p:sp>
        <p:nvSpPr>
          <p:cNvPr id="6" name="Footer Placeholder 5">
            <a:extLst>
              <a:ext uri="{FF2B5EF4-FFF2-40B4-BE49-F238E27FC236}">
                <a16:creationId xmlns:a16="http://schemas.microsoft.com/office/drawing/2014/main" id="{D4A5CFA1-09C5-B670-F800-29CA010186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779580-513F-B741-F0CF-8BD135E8C8EA}"/>
              </a:ext>
            </a:extLst>
          </p:cNvPr>
          <p:cNvSpPr>
            <a:spLocks noGrp="1"/>
          </p:cNvSpPr>
          <p:nvPr>
            <p:ph type="sldNum" sz="quarter" idx="12"/>
          </p:nvPr>
        </p:nvSpPr>
        <p:spPr/>
        <p:txBody>
          <a:bodyPr/>
          <a:lstStyle/>
          <a:p>
            <a:fld id="{DF502073-FC5B-E346-8C51-8C477077D6A2}" type="slidenum">
              <a:rPr lang="en-US" smtClean="0"/>
              <a:t>‹#›</a:t>
            </a:fld>
            <a:endParaRPr lang="en-US"/>
          </a:p>
        </p:txBody>
      </p:sp>
    </p:spTree>
    <p:extLst>
      <p:ext uri="{BB962C8B-B14F-4D97-AF65-F5344CB8AC3E}">
        <p14:creationId xmlns:p14="http://schemas.microsoft.com/office/powerpoint/2010/main" val="4034767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9FA09-A11F-D9EF-DDA4-42213F9D0C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5EFE63-80D1-1CD4-518D-714CE42BD0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9400C9-EA1F-D1B1-1F0E-8E5321170A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FC4A43-84CD-D416-299C-16A7A46E47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A2D31F-6654-102F-5B78-946912D1B3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CAF7AE-2983-6A66-4EA6-186192A3C44E}"/>
              </a:ext>
            </a:extLst>
          </p:cNvPr>
          <p:cNvSpPr>
            <a:spLocks noGrp="1"/>
          </p:cNvSpPr>
          <p:nvPr>
            <p:ph type="dt" sz="half" idx="10"/>
          </p:nvPr>
        </p:nvSpPr>
        <p:spPr/>
        <p:txBody>
          <a:bodyPr/>
          <a:lstStyle/>
          <a:p>
            <a:fld id="{93B8C329-7311-EB4E-A7D5-868734AA19DF}" type="datetimeFigureOut">
              <a:rPr lang="en-US" smtClean="0"/>
              <a:t>7/21/23</a:t>
            </a:fld>
            <a:endParaRPr lang="en-US"/>
          </a:p>
        </p:txBody>
      </p:sp>
      <p:sp>
        <p:nvSpPr>
          <p:cNvPr id="8" name="Footer Placeholder 7">
            <a:extLst>
              <a:ext uri="{FF2B5EF4-FFF2-40B4-BE49-F238E27FC236}">
                <a16:creationId xmlns:a16="http://schemas.microsoft.com/office/drawing/2014/main" id="{F9F81A2E-2CDA-01FE-04C4-482E5D189D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D683B7-3ED8-4C7A-44C3-24AFEB16154A}"/>
              </a:ext>
            </a:extLst>
          </p:cNvPr>
          <p:cNvSpPr>
            <a:spLocks noGrp="1"/>
          </p:cNvSpPr>
          <p:nvPr>
            <p:ph type="sldNum" sz="quarter" idx="12"/>
          </p:nvPr>
        </p:nvSpPr>
        <p:spPr/>
        <p:txBody>
          <a:bodyPr/>
          <a:lstStyle/>
          <a:p>
            <a:fld id="{DF502073-FC5B-E346-8C51-8C477077D6A2}" type="slidenum">
              <a:rPr lang="en-US" smtClean="0"/>
              <a:t>‹#›</a:t>
            </a:fld>
            <a:endParaRPr lang="en-US"/>
          </a:p>
        </p:txBody>
      </p:sp>
    </p:spTree>
    <p:extLst>
      <p:ext uri="{BB962C8B-B14F-4D97-AF65-F5344CB8AC3E}">
        <p14:creationId xmlns:p14="http://schemas.microsoft.com/office/powerpoint/2010/main" val="1919545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D74AA-3CC2-8C8B-44F9-D2EA1C6B22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A39677-0B6F-475C-D4CB-19BA5ED7FBCB}"/>
              </a:ext>
            </a:extLst>
          </p:cNvPr>
          <p:cNvSpPr>
            <a:spLocks noGrp="1"/>
          </p:cNvSpPr>
          <p:nvPr>
            <p:ph type="dt" sz="half" idx="10"/>
          </p:nvPr>
        </p:nvSpPr>
        <p:spPr/>
        <p:txBody>
          <a:bodyPr/>
          <a:lstStyle/>
          <a:p>
            <a:fld id="{93B8C329-7311-EB4E-A7D5-868734AA19DF}" type="datetimeFigureOut">
              <a:rPr lang="en-US" smtClean="0"/>
              <a:t>7/21/23</a:t>
            </a:fld>
            <a:endParaRPr lang="en-US"/>
          </a:p>
        </p:txBody>
      </p:sp>
      <p:sp>
        <p:nvSpPr>
          <p:cNvPr id="4" name="Footer Placeholder 3">
            <a:extLst>
              <a:ext uri="{FF2B5EF4-FFF2-40B4-BE49-F238E27FC236}">
                <a16:creationId xmlns:a16="http://schemas.microsoft.com/office/drawing/2014/main" id="{777C3DEC-7A5A-56D7-538A-863CC5CB39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359ABA-437C-89FC-2649-B9AAA042A0EE}"/>
              </a:ext>
            </a:extLst>
          </p:cNvPr>
          <p:cNvSpPr>
            <a:spLocks noGrp="1"/>
          </p:cNvSpPr>
          <p:nvPr>
            <p:ph type="sldNum" sz="quarter" idx="12"/>
          </p:nvPr>
        </p:nvSpPr>
        <p:spPr/>
        <p:txBody>
          <a:bodyPr/>
          <a:lstStyle/>
          <a:p>
            <a:fld id="{DF502073-FC5B-E346-8C51-8C477077D6A2}" type="slidenum">
              <a:rPr lang="en-US" smtClean="0"/>
              <a:t>‹#›</a:t>
            </a:fld>
            <a:endParaRPr lang="en-US"/>
          </a:p>
        </p:txBody>
      </p:sp>
    </p:spTree>
    <p:extLst>
      <p:ext uri="{BB962C8B-B14F-4D97-AF65-F5344CB8AC3E}">
        <p14:creationId xmlns:p14="http://schemas.microsoft.com/office/powerpoint/2010/main" val="417200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A250DB-6E3C-EA84-D4A2-E10001A4FF96}"/>
              </a:ext>
            </a:extLst>
          </p:cNvPr>
          <p:cNvSpPr>
            <a:spLocks noGrp="1"/>
          </p:cNvSpPr>
          <p:nvPr>
            <p:ph type="dt" sz="half" idx="10"/>
          </p:nvPr>
        </p:nvSpPr>
        <p:spPr/>
        <p:txBody>
          <a:bodyPr/>
          <a:lstStyle/>
          <a:p>
            <a:fld id="{93B8C329-7311-EB4E-A7D5-868734AA19DF}" type="datetimeFigureOut">
              <a:rPr lang="en-US" smtClean="0"/>
              <a:t>7/21/23</a:t>
            </a:fld>
            <a:endParaRPr lang="en-US"/>
          </a:p>
        </p:txBody>
      </p:sp>
      <p:sp>
        <p:nvSpPr>
          <p:cNvPr id="3" name="Footer Placeholder 2">
            <a:extLst>
              <a:ext uri="{FF2B5EF4-FFF2-40B4-BE49-F238E27FC236}">
                <a16:creationId xmlns:a16="http://schemas.microsoft.com/office/drawing/2014/main" id="{22ABB252-1CF5-3DB3-3521-6615077B07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8C0E33-6433-D2CB-1754-B740ED853305}"/>
              </a:ext>
            </a:extLst>
          </p:cNvPr>
          <p:cNvSpPr>
            <a:spLocks noGrp="1"/>
          </p:cNvSpPr>
          <p:nvPr>
            <p:ph type="sldNum" sz="quarter" idx="12"/>
          </p:nvPr>
        </p:nvSpPr>
        <p:spPr/>
        <p:txBody>
          <a:bodyPr/>
          <a:lstStyle/>
          <a:p>
            <a:fld id="{DF502073-FC5B-E346-8C51-8C477077D6A2}" type="slidenum">
              <a:rPr lang="en-US" smtClean="0"/>
              <a:t>‹#›</a:t>
            </a:fld>
            <a:endParaRPr lang="en-US"/>
          </a:p>
        </p:txBody>
      </p:sp>
    </p:spTree>
    <p:extLst>
      <p:ext uri="{BB962C8B-B14F-4D97-AF65-F5344CB8AC3E}">
        <p14:creationId xmlns:p14="http://schemas.microsoft.com/office/powerpoint/2010/main" val="1353251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06A63-1F0E-1697-7862-486A0C0C55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9C416B-9995-5113-4CF2-9CBFB5F38C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1CC6A2-A85C-F4CE-6C31-13640FF915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63E57B-A68A-3A69-3DC6-E0CD83C0E4AE}"/>
              </a:ext>
            </a:extLst>
          </p:cNvPr>
          <p:cNvSpPr>
            <a:spLocks noGrp="1"/>
          </p:cNvSpPr>
          <p:nvPr>
            <p:ph type="dt" sz="half" idx="10"/>
          </p:nvPr>
        </p:nvSpPr>
        <p:spPr/>
        <p:txBody>
          <a:bodyPr/>
          <a:lstStyle/>
          <a:p>
            <a:fld id="{93B8C329-7311-EB4E-A7D5-868734AA19DF}" type="datetimeFigureOut">
              <a:rPr lang="en-US" smtClean="0"/>
              <a:t>7/21/23</a:t>
            </a:fld>
            <a:endParaRPr lang="en-US"/>
          </a:p>
        </p:txBody>
      </p:sp>
      <p:sp>
        <p:nvSpPr>
          <p:cNvPr id="6" name="Footer Placeholder 5">
            <a:extLst>
              <a:ext uri="{FF2B5EF4-FFF2-40B4-BE49-F238E27FC236}">
                <a16:creationId xmlns:a16="http://schemas.microsoft.com/office/drawing/2014/main" id="{B6AFDBA5-ED06-5B28-FC3D-45B0EB2817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8475DF-6F32-1003-8FBE-EC249ABB14AF}"/>
              </a:ext>
            </a:extLst>
          </p:cNvPr>
          <p:cNvSpPr>
            <a:spLocks noGrp="1"/>
          </p:cNvSpPr>
          <p:nvPr>
            <p:ph type="sldNum" sz="quarter" idx="12"/>
          </p:nvPr>
        </p:nvSpPr>
        <p:spPr/>
        <p:txBody>
          <a:bodyPr/>
          <a:lstStyle/>
          <a:p>
            <a:fld id="{DF502073-FC5B-E346-8C51-8C477077D6A2}" type="slidenum">
              <a:rPr lang="en-US" smtClean="0"/>
              <a:t>‹#›</a:t>
            </a:fld>
            <a:endParaRPr lang="en-US"/>
          </a:p>
        </p:txBody>
      </p:sp>
    </p:spTree>
    <p:extLst>
      <p:ext uri="{BB962C8B-B14F-4D97-AF65-F5344CB8AC3E}">
        <p14:creationId xmlns:p14="http://schemas.microsoft.com/office/powerpoint/2010/main" val="3483733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6EBB1-A038-85E3-F993-05E40D4A5C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26FBFE-7947-AB99-203A-CC61A64A3C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1FAA66-A9F0-FCA5-DC10-539287AB2D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D2C550-ED88-6F01-536C-4C5A7F92AF4C}"/>
              </a:ext>
            </a:extLst>
          </p:cNvPr>
          <p:cNvSpPr>
            <a:spLocks noGrp="1"/>
          </p:cNvSpPr>
          <p:nvPr>
            <p:ph type="dt" sz="half" idx="10"/>
          </p:nvPr>
        </p:nvSpPr>
        <p:spPr/>
        <p:txBody>
          <a:bodyPr/>
          <a:lstStyle/>
          <a:p>
            <a:fld id="{93B8C329-7311-EB4E-A7D5-868734AA19DF}" type="datetimeFigureOut">
              <a:rPr lang="en-US" smtClean="0"/>
              <a:t>7/21/23</a:t>
            </a:fld>
            <a:endParaRPr lang="en-US"/>
          </a:p>
        </p:txBody>
      </p:sp>
      <p:sp>
        <p:nvSpPr>
          <p:cNvPr id="6" name="Footer Placeholder 5">
            <a:extLst>
              <a:ext uri="{FF2B5EF4-FFF2-40B4-BE49-F238E27FC236}">
                <a16:creationId xmlns:a16="http://schemas.microsoft.com/office/drawing/2014/main" id="{0E16BC6F-2B1C-C296-A96D-EC52163AAA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883F27-9AFE-B1D6-12C0-CB28593A1A65}"/>
              </a:ext>
            </a:extLst>
          </p:cNvPr>
          <p:cNvSpPr>
            <a:spLocks noGrp="1"/>
          </p:cNvSpPr>
          <p:nvPr>
            <p:ph type="sldNum" sz="quarter" idx="12"/>
          </p:nvPr>
        </p:nvSpPr>
        <p:spPr/>
        <p:txBody>
          <a:bodyPr/>
          <a:lstStyle/>
          <a:p>
            <a:fld id="{DF502073-FC5B-E346-8C51-8C477077D6A2}" type="slidenum">
              <a:rPr lang="en-US" smtClean="0"/>
              <a:t>‹#›</a:t>
            </a:fld>
            <a:endParaRPr lang="en-US"/>
          </a:p>
        </p:txBody>
      </p:sp>
    </p:spTree>
    <p:extLst>
      <p:ext uri="{BB962C8B-B14F-4D97-AF65-F5344CB8AC3E}">
        <p14:creationId xmlns:p14="http://schemas.microsoft.com/office/powerpoint/2010/main" val="4195321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AA3385-0EF6-B525-0009-1A5FE16E9D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2F3323-846D-3D84-469B-CEAF931FFD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BEFA4C-0F71-F333-DAB8-798D5162E3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B8C329-7311-EB4E-A7D5-868734AA19DF}" type="datetimeFigureOut">
              <a:rPr lang="en-US" smtClean="0"/>
              <a:t>7/21/23</a:t>
            </a:fld>
            <a:endParaRPr lang="en-US"/>
          </a:p>
        </p:txBody>
      </p:sp>
      <p:sp>
        <p:nvSpPr>
          <p:cNvPr id="5" name="Footer Placeholder 4">
            <a:extLst>
              <a:ext uri="{FF2B5EF4-FFF2-40B4-BE49-F238E27FC236}">
                <a16:creationId xmlns:a16="http://schemas.microsoft.com/office/drawing/2014/main" id="{7848429A-8332-52FF-3BFC-659FF875F1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836F5C-25CD-D156-3578-BAAE6AB359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502073-FC5B-E346-8C51-8C477077D6A2}" type="slidenum">
              <a:rPr lang="en-US" smtClean="0"/>
              <a:t>‹#›</a:t>
            </a:fld>
            <a:endParaRPr lang="en-US"/>
          </a:p>
        </p:txBody>
      </p:sp>
    </p:spTree>
    <p:extLst>
      <p:ext uri="{BB962C8B-B14F-4D97-AF65-F5344CB8AC3E}">
        <p14:creationId xmlns:p14="http://schemas.microsoft.com/office/powerpoint/2010/main" val="2649954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92DA07-C06B-229F-025E-E62922DE1E3F}"/>
              </a:ext>
            </a:extLst>
          </p:cNvPr>
          <p:cNvSpPr/>
          <p:nvPr/>
        </p:nvSpPr>
        <p:spPr>
          <a:xfrm>
            <a:off x="0" y="0"/>
            <a:ext cx="12192000" cy="14580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t>Module 1 – Frontend Development</a:t>
            </a:r>
          </a:p>
        </p:txBody>
      </p:sp>
      <p:sp>
        <p:nvSpPr>
          <p:cNvPr id="5" name="TextBox 4">
            <a:extLst>
              <a:ext uri="{FF2B5EF4-FFF2-40B4-BE49-F238E27FC236}">
                <a16:creationId xmlns:a16="http://schemas.microsoft.com/office/drawing/2014/main" id="{7DEC2369-5C59-12BE-E12D-05D18E392459}"/>
              </a:ext>
            </a:extLst>
          </p:cNvPr>
          <p:cNvSpPr txBox="1"/>
          <p:nvPr/>
        </p:nvSpPr>
        <p:spPr>
          <a:xfrm>
            <a:off x="3240585" y="1767029"/>
            <a:ext cx="4254643" cy="1015663"/>
          </a:xfrm>
          <a:prstGeom prst="rect">
            <a:avLst/>
          </a:prstGeom>
          <a:noFill/>
        </p:spPr>
        <p:txBody>
          <a:bodyPr wrap="square" rtlCol="0">
            <a:spAutoFit/>
          </a:bodyPr>
          <a:lstStyle/>
          <a:p>
            <a:pPr algn="ctr"/>
            <a:r>
              <a:rPr lang="en-US" sz="2000" b="1" dirty="0"/>
              <a:t>HTML – INTRODUCTION TO HTML AND</a:t>
            </a:r>
          </a:p>
          <a:p>
            <a:pPr algn="ctr"/>
            <a:r>
              <a:rPr lang="en-US" sz="2000" b="1" dirty="0"/>
              <a:t>HTML TEXT FORMATTING</a:t>
            </a:r>
          </a:p>
        </p:txBody>
      </p:sp>
      <p:sp>
        <p:nvSpPr>
          <p:cNvPr id="6" name="TextBox 5">
            <a:extLst>
              <a:ext uri="{FF2B5EF4-FFF2-40B4-BE49-F238E27FC236}">
                <a16:creationId xmlns:a16="http://schemas.microsoft.com/office/drawing/2014/main" id="{4C21D85D-DCDE-5BF3-BB44-4C698F66A0E9}"/>
              </a:ext>
            </a:extLst>
          </p:cNvPr>
          <p:cNvSpPr txBox="1"/>
          <p:nvPr/>
        </p:nvSpPr>
        <p:spPr>
          <a:xfrm>
            <a:off x="678094" y="2808536"/>
            <a:ext cx="8669106"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What is HTML?</a:t>
            </a:r>
          </a:p>
          <a:p>
            <a:pPr marL="342900" indent="-342900">
              <a:buFont typeface="Arial" panose="020B0604020202020204" pitchFamily="34" charset="0"/>
              <a:buChar char="•"/>
            </a:pPr>
            <a:r>
              <a:rPr lang="en-US" sz="2000" dirty="0"/>
              <a:t>What is Markup Language?</a:t>
            </a:r>
          </a:p>
          <a:p>
            <a:pPr marL="342900" indent="-342900">
              <a:buFont typeface="Arial" panose="020B0604020202020204" pitchFamily="34" charset="0"/>
              <a:buChar char="•"/>
            </a:pPr>
            <a:r>
              <a:rPr lang="en-US" sz="2000" dirty="0"/>
              <a:t>What is Hypertext?</a:t>
            </a:r>
          </a:p>
          <a:p>
            <a:pPr marL="342900" indent="-342900">
              <a:buFont typeface="Arial" panose="020B0604020202020204" pitchFamily="34" charset="0"/>
              <a:buChar char="•"/>
            </a:pPr>
            <a:r>
              <a:rPr lang="en-US" sz="2000" dirty="0"/>
              <a:t>What are the features of HTML?</a:t>
            </a:r>
          </a:p>
          <a:p>
            <a:pPr marL="342900" indent="-342900">
              <a:buFont typeface="Arial" panose="020B0604020202020204" pitchFamily="34" charset="0"/>
              <a:buChar char="•"/>
            </a:pPr>
            <a:r>
              <a:rPr lang="en-US" sz="2000" dirty="0"/>
              <a:t>Explanation of structure of HTML document, elements and tags.</a:t>
            </a:r>
          </a:p>
          <a:p>
            <a:pPr marL="342900" indent="-342900">
              <a:buFont typeface="Arial" panose="020B0604020202020204" pitchFamily="34" charset="0"/>
              <a:buChar char="•"/>
            </a:pPr>
            <a:r>
              <a:rPr lang="en-US" sz="2000" dirty="0"/>
              <a:t> Text Formatting Tags and Examples</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3041061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92DA07-C06B-229F-025E-E62922DE1E3F}"/>
              </a:ext>
            </a:extLst>
          </p:cNvPr>
          <p:cNvSpPr/>
          <p:nvPr/>
        </p:nvSpPr>
        <p:spPr>
          <a:xfrm>
            <a:off x="0" y="0"/>
            <a:ext cx="12192000" cy="14580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t>Module 1 – Frontend Development</a:t>
            </a:r>
          </a:p>
        </p:txBody>
      </p:sp>
      <p:sp>
        <p:nvSpPr>
          <p:cNvPr id="5" name="TextBox 4">
            <a:extLst>
              <a:ext uri="{FF2B5EF4-FFF2-40B4-BE49-F238E27FC236}">
                <a16:creationId xmlns:a16="http://schemas.microsoft.com/office/drawing/2014/main" id="{7DEC2369-5C59-12BE-E12D-05D18E392459}"/>
              </a:ext>
            </a:extLst>
          </p:cNvPr>
          <p:cNvSpPr txBox="1"/>
          <p:nvPr/>
        </p:nvSpPr>
        <p:spPr>
          <a:xfrm>
            <a:off x="2620370" y="1642771"/>
            <a:ext cx="5581935" cy="400110"/>
          </a:xfrm>
          <a:prstGeom prst="rect">
            <a:avLst/>
          </a:prstGeom>
          <a:noFill/>
        </p:spPr>
        <p:txBody>
          <a:bodyPr wrap="square" rtlCol="0">
            <a:spAutoFit/>
          </a:bodyPr>
          <a:lstStyle/>
          <a:p>
            <a:pPr algn="ctr"/>
            <a:r>
              <a:rPr lang="en-US" sz="2000" b="1" dirty="0"/>
              <a:t>Text Formatting Tags</a:t>
            </a:r>
          </a:p>
        </p:txBody>
      </p:sp>
      <p:sp>
        <p:nvSpPr>
          <p:cNvPr id="6" name="TextBox 5">
            <a:extLst>
              <a:ext uri="{FF2B5EF4-FFF2-40B4-BE49-F238E27FC236}">
                <a16:creationId xmlns:a16="http://schemas.microsoft.com/office/drawing/2014/main" id="{4C21D85D-DCDE-5BF3-BB44-4C698F66A0E9}"/>
              </a:ext>
            </a:extLst>
          </p:cNvPr>
          <p:cNvSpPr txBox="1"/>
          <p:nvPr/>
        </p:nvSpPr>
        <p:spPr>
          <a:xfrm>
            <a:off x="1387777" y="2059656"/>
            <a:ext cx="8669106" cy="3416320"/>
          </a:xfrm>
          <a:prstGeom prst="rect">
            <a:avLst/>
          </a:prstGeom>
          <a:noFill/>
        </p:spPr>
        <p:txBody>
          <a:bodyPr wrap="square" rtlCol="0">
            <a:spAutoFit/>
          </a:bodyPr>
          <a:lstStyle/>
          <a:p>
            <a:pPr marL="342900" indent="-342900" algn="l">
              <a:buAutoNum type="arabicPeriod"/>
            </a:pPr>
            <a:r>
              <a:rPr lang="en-US" dirty="0"/>
              <a:t>&lt;h1&gt; to &lt;h6&gt;</a:t>
            </a:r>
          </a:p>
          <a:p>
            <a:pPr marL="342900" indent="-342900" algn="l">
              <a:buAutoNum type="arabicPeriod"/>
            </a:pPr>
            <a:r>
              <a:rPr lang="en-US" dirty="0"/>
              <a:t>&lt;p&gt;</a:t>
            </a:r>
          </a:p>
          <a:p>
            <a:pPr marL="342900" indent="-342900" algn="l">
              <a:buAutoNum type="arabicPeriod"/>
            </a:pPr>
            <a:r>
              <a:rPr lang="en-US" dirty="0"/>
              <a:t>&lt;b&gt; or &lt;strong&gt;</a:t>
            </a:r>
          </a:p>
          <a:p>
            <a:pPr marL="342900" indent="-342900" algn="l">
              <a:buAutoNum type="arabicPeriod"/>
            </a:pPr>
            <a:r>
              <a:rPr lang="en-US" dirty="0"/>
              <a:t>&lt;</a:t>
            </a:r>
            <a:r>
              <a:rPr lang="en-US" dirty="0" err="1"/>
              <a:t>i</a:t>
            </a:r>
            <a:r>
              <a:rPr lang="en-US" dirty="0"/>
              <a:t>&gt; or &lt;</a:t>
            </a:r>
            <a:r>
              <a:rPr lang="en-US" dirty="0" err="1"/>
              <a:t>em</a:t>
            </a:r>
            <a:r>
              <a:rPr lang="en-US" dirty="0"/>
              <a:t>&gt;</a:t>
            </a:r>
          </a:p>
          <a:p>
            <a:pPr marL="342900" indent="-342900" algn="l">
              <a:buAutoNum type="arabicPeriod"/>
            </a:pPr>
            <a:r>
              <a:rPr lang="en-US" dirty="0"/>
              <a:t>&lt;u&gt;</a:t>
            </a:r>
          </a:p>
          <a:p>
            <a:pPr marL="342900" indent="-342900" algn="l">
              <a:buAutoNum type="arabicPeriod"/>
            </a:pPr>
            <a:r>
              <a:rPr lang="en-US" dirty="0"/>
              <a:t>&lt;s&gt;</a:t>
            </a:r>
          </a:p>
          <a:p>
            <a:pPr marL="342900" indent="-342900" algn="l">
              <a:buAutoNum type="arabicPeriod"/>
            </a:pPr>
            <a:r>
              <a:rPr lang="en-US" dirty="0"/>
              <a:t>&lt;sub&gt;</a:t>
            </a:r>
          </a:p>
          <a:p>
            <a:pPr marL="342900" indent="-342900" algn="l">
              <a:buAutoNum type="arabicPeriod"/>
            </a:pPr>
            <a:r>
              <a:rPr lang="en-US" dirty="0"/>
              <a:t>&lt;sup&gt;</a:t>
            </a:r>
          </a:p>
          <a:p>
            <a:pPr marL="342900" indent="-342900" algn="l">
              <a:buAutoNum type="arabicPeriod"/>
            </a:pPr>
            <a:r>
              <a:rPr lang="en-US" dirty="0"/>
              <a:t>&lt;mark&gt;</a:t>
            </a:r>
          </a:p>
          <a:p>
            <a:pPr marL="342900" indent="-342900" algn="l">
              <a:buAutoNum type="arabicPeriod"/>
            </a:pPr>
            <a:r>
              <a:rPr lang="en-US" dirty="0"/>
              <a:t>&lt;code&gt;</a:t>
            </a:r>
          </a:p>
          <a:p>
            <a:pPr marL="342900" indent="-342900" algn="l">
              <a:buAutoNum type="arabicPeriod"/>
            </a:pPr>
            <a:r>
              <a:rPr lang="en-US" dirty="0"/>
              <a:t>&lt;</a:t>
            </a:r>
            <a:r>
              <a:rPr lang="en-US" dirty="0" err="1"/>
              <a:t>kbd</a:t>
            </a:r>
            <a:r>
              <a:rPr lang="en-US" dirty="0"/>
              <a:t>&gt;</a:t>
            </a:r>
          </a:p>
          <a:p>
            <a:pPr marL="342900" indent="-342900" algn="l">
              <a:buAutoNum type="arabicPeriod"/>
            </a:pPr>
            <a:r>
              <a:rPr lang="en-US" dirty="0"/>
              <a:t>&lt;var&gt;</a:t>
            </a:r>
          </a:p>
        </p:txBody>
      </p:sp>
    </p:spTree>
    <p:extLst>
      <p:ext uri="{BB962C8B-B14F-4D97-AF65-F5344CB8AC3E}">
        <p14:creationId xmlns:p14="http://schemas.microsoft.com/office/powerpoint/2010/main" val="1867677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92DA07-C06B-229F-025E-E62922DE1E3F}"/>
              </a:ext>
            </a:extLst>
          </p:cNvPr>
          <p:cNvSpPr/>
          <p:nvPr/>
        </p:nvSpPr>
        <p:spPr>
          <a:xfrm>
            <a:off x="0" y="0"/>
            <a:ext cx="12192000" cy="14580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t>Module 1 – Frontend Development</a:t>
            </a:r>
          </a:p>
        </p:txBody>
      </p:sp>
      <p:sp>
        <p:nvSpPr>
          <p:cNvPr id="5" name="TextBox 4">
            <a:extLst>
              <a:ext uri="{FF2B5EF4-FFF2-40B4-BE49-F238E27FC236}">
                <a16:creationId xmlns:a16="http://schemas.microsoft.com/office/drawing/2014/main" id="{7DEC2369-5C59-12BE-E12D-05D18E392459}"/>
              </a:ext>
            </a:extLst>
          </p:cNvPr>
          <p:cNvSpPr txBox="1"/>
          <p:nvPr/>
        </p:nvSpPr>
        <p:spPr>
          <a:xfrm>
            <a:off x="3240585" y="1767029"/>
            <a:ext cx="4254643" cy="400110"/>
          </a:xfrm>
          <a:prstGeom prst="rect">
            <a:avLst/>
          </a:prstGeom>
          <a:noFill/>
        </p:spPr>
        <p:txBody>
          <a:bodyPr wrap="square" rtlCol="0">
            <a:spAutoFit/>
          </a:bodyPr>
          <a:lstStyle/>
          <a:p>
            <a:pPr algn="ctr"/>
            <a:r>
              <a:rPr lang="en-US" sz="2000" b="1" dirty="0"/>
              <a:t>WHAT IS HTML</a:t>
            </a:r>
          </a:p>
        </p:txBody>
      </p:sp>
      <p:sp>
        <p:nvSpPr>
          <p:cNvPr id="6" name="TextBox 5">
            <a:extLst>
              <a:ext uri="{FF2B5EF4-FFF2-40B4-BE49-F238E27FC236}">
                <a16:creationId xmlns:a16="http://schemas.microsoft.com/office/drawing/2014/main" id="{4C21D85D-DCDE-5BF3-BB44-4C698F66A0E9}"/>
              </a:ext>
            </a:extLst>
          </p:cNvPr>
          <p:cNvSpPr txBox="1"/>
          <p:nvPr/>
        </p:nvSpPr>
        <p:spPr>
          <a:xfrm>
            <a:off x="1761447" y="2613392"/>
            <a:ext cx="8669106" cy="1631216"/>
          </a:xfrm>
          <a:prstGeom prst="rect">
            <a:avLst/>
          </a:prstGeom>
          <a:noFill/>
        </p:spPr>
        <p:txBody>
          <a:bodyPr wrap="square" rtlCol="0">
            <a:spAutoFit/>
          </a:bodyPr>
          <a:lstStyle/>
          <a:p>
            <a:r>
              <a:rPr lang="en-US" sz="2000" dirty="0"/>
              <a:t>HTML stands for "</a:t>
            </a:r>
            <a:r>
              <a:rPr lang="en-US" sz="2000" dirty="0" err="1"/>
              <a:t>HyperText</a:t>
            </a:r>
            <a:r>
              <a:rPr lang="en-US" sz="2000" dirty="0"/>
              <a:t> Markup Language." It is the standard markup language used to create and structure the content of websites and web pages. HTML provides a set of elements (tags) that define the structure and layout of a web document, allowing web browsers to interpret and display the content correctly.</a:t>
            </a:r>
          </a:p>
        </p:txBody>
      </p:sp>
    </p:spTree>
    <p:extLst>
      <p:ext uri="{BB962C8B-B14F-4D97-AF65-F5344CB8AC3E}">
        <p14:creationId xmlns:p14="http://schemas.microsoft.com/office/powerpoint/2010/main" val="3297064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92DA07-C06B-229F-025E-E62922DE1E3F}"/>
              </a:ext>
            </a:extLst>
          </p:cNvPr>
          <p:cNvSpPr/>
          <p:nvPr/>
        </p:nvSpPr>
        <p:spPr>
          <a:xfrm>
            <a:off x="0" y="0"/>
            <a:ext cx="12192000" cy="14580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t>Module 1 – Frontend Development</a:t>
            </a:r>
          </a:p>
        </p:txBody>
      </p:sp>
      <p:sp>
        <p:nvSpPr>
          <p:cNvPr id="5" name="TextBox 4">
            <a:extLst>
              <a:ext uri="{FF2B5EF4-FFF2-40B4-BE49-F238E27FC236}">
                <a16:creationId xmlns:a16="http://schemas.microsoft.com/office/drawing/2014/main" id="{7DEC2369-5C59-12BE-E12D-05D18E392459}"/>
              </a:ext>
            </a:extLst>
          </p:cNvPr>
          <p:cNvSpPr txBox="1"/>
          <p:nvPr/>
        </p:nvSpPr>
        <p:spPr>
          <a:xfrm>
            <a:off x="3240585" y="1767029"/>
            <a:ext cx="4254643" cy="400110"/>
          </a:xfrm>
          <a:prstGeom prst="rect">
            <a:avLst/>
          </a:prstGeom>
          <a:noFill/>
        </p:spPr>
        <p:txBody>
          <a:bodyPr wrap="square" rtlCol="0">
            <a:spAutoFit/>
          </a:bodyPr>
          <a:lstStyle/>
          <a:p>
            <a:pPr algn="ctr"/>
            <a:r>
              <a:rPr lang="en-US" sz="2000" b="1" dirty="0"/>
              <a:t>WHAT IS MARKUP LANGUAGE</a:t>
            </a:r>
          </a:p>
        </p:txBody>
      </p:sp>
      <p:sp>
        <p:nvSpPr>
          <p:cNvPr id="6" name="TextBox 5">
            <a:extLst>
              <a:ext uri="{FF2B5EF4-FFF2-40B4-BE49-F238E27FC236}">
                <a16:creationId xmlns:a16="http://schemas.microsoft.com/office/drawing/2014/main" id="{4C21D85D-DCDE-5BF3-BB44-4C698F66A0E9}"/>
              </a:ext>
            </a:extLst>
          </p:cNvPr>
          <p:cNvSpPr txBox="1"/>
          <p:nvPr/>
        </p:nvSpPr>
        <p:spPr>
          <a:xfrm>
            <a:off x="1387777" y="2227556"/>
            <a:ext cx="8669106" cy="4401205"/>
          </a:xfrm>
          <a:prstGeom prst="rect">
            <a:avLst/>
          </a:prstGeom>
          <a:noFill/>
        </p:spPr>
        <p:txBody>
          <a:bodyPr wrap="square" rtlCol="0">
            <a:spAutoFit/>
          </a:bodyPr>
          <a:lstStyle/>
          <a:p>
            <a:pPr algn="l"/>
            <a:r>
              <a:rPr lang="en-US" sz="2000" dirty="0"/>
              <a:t>In simple terms, a markup language is a set of instructions that adds extra information and structure to plain text. It's like using special codes or tags to give meaning to certain parts of the text. These codes don't change how the text looks directly, but they help computers or other systems understand how to display or interpret the content.</a:t>
            </a:r>
          </a:p>
          <a:p>
            <a:pPr algn="l"/>
            <a:endParaRPr lang="en-US" sz="2000" dirty="0"/>
          </a:p>
          <a:p>
            <a:pPr algn="l"/>
            <a:r>
              <a:rPr lang="en-US" sz="2000" dirty="0"/>
              <a:t>Markup languages are commonly used to create documents, web pages, and other text-based content. They allow us to format text, create headings, lists, links, and add images, among other things. By using specific tags or codes, we can tell computers how to arrange and present the information, making it more organized and readable for both humans and machines. Examples of markup languages include HTML (</a:t>
            </a:r>
            <a:r>
              <a:rPr lang="en-US" sz="2000" dirty="0" err="1"/>
              <a:t>HyperText</a:t>
            </a:r>
            <a:r>
              <a:rPr lang="en-US" sz="2000" dirty="0"/>
              <a:t> Markup Language) used for web pages and XML (</a:t>
            </a:r>
            <a:r>
              <a:rPr lang="en-US" sz="2000" dirty="0" err="1"/>
              <a:t>eXtensible</a:t>
            </a:r>
            <a:r>
              <a:rPr lang="en-US" sz="2000" dirty="0"/>
              <a:t> Markup Language) used for data storage and exchange.</a:t>
            </a:r>
          </a:p>
          <a:p>
            <a:endParaRPr lang="en-US" sz="2000" dirty="0"/>
          </a:p>
        </p:txBody>
      </p:sp>
    </p:spTree>
    <p:extLst>
      <p:ext uri="{BB962C8B-B14F-4D97-AF65-F5344CB8AC3E}">
        <p14:creationId xmlns:p14="http://schemas.microsoft.com/office/powerpoint/2010/main" val="1512069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92DA07-C06B-229F-025E-E62922DE1E3F}"/>
              </a:ext>
            </a:extLst>
          </p:cNvPr>
          <p:cNvSpPr/>
          <p:nvPr/>
        </p:nvSpPr>
        <p:spPr>
          <a:xfrm>
            <a:off x="0" y="0"/>
            <a:ext cx="12192000" cy="14580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t>Module 1 – Frontend Development</a:t>
            </a:r>
          </a:p>
        </p:txBody>
      </p:sp>
      <p:sp>
        <p:nvSpPr>
          <p:cNvPr id="5" name="TextBox 4">
            <a:extLst>
              <a:ext uri="{FF2B5EF4-FFF2-40B4-BE49-F238E27FC236}">
                <a16:creationId xmlns:a16="http://schemas.microsoft.com/office/drawing/2014/main" id="{7DEC2369-5C59-12BE-E12D-05D18E392459}"/>
              </a:ext>
            </a:extLst>
          </p:cNvPr>
          <p:cNvSpPr txBox="1"/>
          <p:nvPr/>
        </p:nvSpPr>
        <p:spPr>
          <a:xfrm>
            <a:off x="3240585" y="1767029"/>
            <a:ext cx="4254643" cy="400110"/>
          </a:xfrm>
          <a:prstGeom prst="rect">
            <a:avLst/>
          </a:prstGeom>
          <a:noFill/>
        </p:spPr>
        <p:txBody>
          <a:bodyPr wrap="square" rtlCol="0">
            <a:spAutoFit/>
          </a:bodyPr>
          <a:lstStyle/>
          <a:p>
            <a:pPr algn="ctr"/>
            <a:r>
              <a:rPr lang="en-US" sz="2000" b="1" dirty="0"/>
              <a:t>WHAT IS HYPERTEXT</a:t>
            </a:r>
          </a:p>
        </p:txBody>
      </p:sp>
      <p:sp>
        <p:nvSpPr>
          <p:cNvPr id="6" name="TextBox 5">
            <a:extLst>
              <a:ext uri="{FF2B5EF4-FFF2-40B4-BE49-F238E27FC236}">
                <a16:creationId xmlns:a16="http://schemas.microsoft.com/office/drawing/2014/main" id="{4C21D85D-DCDE-5BF3-BB44-4C698F66A0E9}"/>
              </a:ext>
            </a:extLst>
          </p:cNvPr>
          <p:cNvSpPr txBox="1"/>
          <p:nvPr/>
        </p:nvSpPr>
        <p:spPr>
          <a:xfrm>
            <a:off x="1387777" y="2227556"/>
            <a:ext cx="8669106" cy="1323439"/>
          </a:xfrm>
          <a:prstGeom prst="rect">
            <a:avLst/>
          </a:prstGeom>
          <a:noFill/>
        </p:spPr>
        <p:txBody>
          <a:bodyPr wrap="square" rtlCol="0">
            <a:spAutoFit/>
          </a:bodyPr>
          <a:lstStyle/>
          <a:p>
            <a:pPr algn="l"/>
            <a:r>
              <a:rPr lang="en-US" sz="2000" dirty="0"/>
              <a:t>In simple terms, hypertext is a way of organizing and connecting information in a non-linear manner. It allows you to access and navigate between different pieces of information by clicking on links or references.</a:t>
            </a:r>
          </a:p>
          <a:p>
            <a:endParaRPr lang="en-US" sz="2000" dirty="0"/>
          </a:p>
        </p:txBody>
      </p:sp>
    </p:spTree>
    <p:extLst>
      <p:ext uri="{BB962C8B-B14F-4D97-AF65-F5344CB8AC3E}">
        <p14:creationId xmlns:p14="http://schemas.microsoft.com/office/powerpoint/2010/main" val="799218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92DA07-C06B-229F-025E-E62922DE1E3F}"/>
              </a:ext>
            </a:extLst>
          </p:cNvPr>
          <p:cNvSpPr/>
          <p:nvPr/>
        </p:nvSpPr>
        <p:spPr>
          <a:xfrm>
            <a:off x="0" y="0"/>
            <a:ext cx="12192000" cy="14580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t>Module 1 – Frontend Development</a:t>
            </a:r>
          </a:p>
        </p:txBody>
      </p:sp>
      <p:sp>
        <p:nvSpPr>
          <p:cNvPr id="5" name="TextBox 4">
            <a:extLst>
              <a:ext uri="{FF2B5EF4-FFF2-40B4-BE49-F238E27FC236}">
                <a16:creationId xmlns:a16="http://schemas.microsoft.com/office/drawing/2014/main" id="{7DEC2369-5C59-12BE-E12D-05D18E392459}"/>
              </a:ext>
            </a:extLst>
          </p:cNvPr>
          <p:cNvSpPr txBox="1"/>
          <p:nvPr/>
        </p:nvSpPr>
        <p:spPr>
          <a:xfrm>
            <a:off x="3240585" y="1767029"/>
            <a:ext cx="4254643" cy="400110"/>
          </a:xfrm>
          <a:prstGeom prst="rect">
            <a:avLst/>
          </a:prstGeom>
          <a:noFill/>
        </p:spPr>
        <p:txBody>
          <a:bodyPr wrap="square" rtlCol="0">
            <a:spAutoFit/>
          </a:bodyPr>
          <a:lstStyle/>
          <a:p>
            <a:pPr algn="ctr"/>
            <a:r>
              <a:rPr lang="en-US" sz="2000" b="1" dirty="0"/>
              <a:t>WHAT IS HYPERTEXT</a:t>
            </a:r>
          </a:p>
        </p:txBody>
      </p:sp>
      <p:sp>
        <p:nvSpPr>
          <p:cNvPr id="6" name="TextBox 5">
            <a:extLst>
              <a:ext uri="{FF2B5EF4-FFF2-40B4-BE49-F238E27FC236}">
                <a16:creationId xmlns:a16="http://schemas.microsoft.com/office/drawing/2014/main" id="{4C21D85D-DCDE-5BF3-BB44-4C698F66A0E9}"/>
              </a:ext>
            </a:extLst>
          </p:cNvPr>
          <p:cNvSpPr txBox="1"/>
          <p:nvPr/>
        </p:nvSpPr>
        <p:spPr>
          <a:xfrm>
            <a:off x="1387777" y="2227556"/>
            <a:ext cx="8669106" cy="1323439"/>
          </a:xfrm>
          <a:prstGeom prst="rect">
            <a:avLst/>
          </a:prstGeom>
          <a:noFill/>
        </p:spPr>
        <p:txBody>
          <a:bodyPr wrap="square" rtlCol="0">
            <a:spAutoFit/>
          </a:bodyPr>
          <a:lstStyle/>
          <a:p>
            <a:pPr algn="l"/>
            <a:r>
              <a:rPr lang="en-US" sz="2000" dirty="0"/>
              <a:t>In simple terms, hypertext is a way of organizing and connecting information in a non-linear manner. It allows you to access and navigate between different pieces of information by clicking on links or references.</a:t>
            </a:r>
          </a:p>
          <a:p>
            <a:endParaRPr lang="en-US" sz="2000" dirty="0"/>
          </a:p>
        </p:txBody>
      </p:sp>
    </p:spTree>
    <p:extLst>
      <p:ext uri="{BB962C8B-B14F-4D97-AF65-F5344CB8AC3E}">
        <p14:creationId xmlns:p14="http://schemas.microsoft.com/office/powerpoint/2010/main" val="1518551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92DA07-C06B-229F-025E-E62922DE1E3F}"/>
              </a:ext>
            </a:extLst>
          </p:cNvPr>
          <p:cNvSpPr/>
          <p:nvPr/>
        </p:nvSpPr>
        <p:spPr>
          <a:xfrm>
            <a:off x="0" y="0"/>
            <a:ext cx="12192000" cy="14580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t>Module 1 – Frontend Development</a:t>
            </a:r>
          </a:p>
        </p:txBody>
      </p:sp>
      <p:sp>
        <p:nvSpPr>
          <p:cNvPr id="5" name="TextBox 4">
            <a:extLst>
              <a:ext uri="{FF2B5EF4-FFF2-40B4-BE49-F238E27FC236}">
                <a16:creationId xmlns:a16="http://schemas.microsoft.com/office/drawing/2014/main" id="{7DEC2369-5C59-12BE-E12D-05D18E392459}"/>
              </a:ext>
            </a:extLst>
          </p:cNvPr>
          <p:cNvSpPr txBox="1"/>
          <p:nvPr/>
        </p:nvSpPr>
        <p:spPr>
          <a:xfrm>
            <a:off x="3240585" y="1767029"/>
            <a:ext cx="4254643" cy="400110"/>
          </a:xfrm>
          <a:prstGeom prst="rect">
            <a:avLst/>
          </a:prstGeom>
          <a:noFill/>
        </p:spPr>
        <p:txBody>
          <a:bodyPr wrap="square" rtlCol="0">
            <a:spAutoFit/>
          </a:bodyPr>
          <a:lstStyle/>
          <a:p>
            <a:pPr algn="ctr"/>
            <a:r>
              <a:rPr lang="en-US" sz="2000" b="1" dirty="0"/>
              <a:t>WHAT ARE THE FEATURES OF HTML</a:t>
            </a:r>
          </a:p>
        </p:txBody>
      </p:sp>
      <p:sp>
        <p:nvSpPr>
          <p:cNvPr id="6" name="TextBox 5">
            <a:extLst>
              <a:ext uri="{FF2B5EF4-FFF2-40B4-BE49-F238E27FC236}">
                <a16:creationId xmlns:a16="http://schemas.microsoft.com/office/drawing/2014/main" id="{4C21D85D-DCDE-5BF3-BB44-4C698F66A0E9}"/>
              </a:ext>
            </a:extLst>
          </p:cNvPr>
          <p:cNvSpPr txBox="1"/>
          <p:nvPr/>
        </p:nvSpPr>
        <p:spPr>
          <a:xfrm>
            <a:off x="1387777" y="2227556"/>
            <a:ext cx="8669106" cy="3970318"/>
          </a:xfrm>
          <a:prstGeom prst="rect">
            <a:avLst/>
          </a:prstGeom>
          <a:noFill/>
        </p:spPr>
        <p:txBody>
          <a:bodyPr wrap="square" rtlCol="0">
            <a:spAutoFit/>
          </a:bodyPr>
          <a:lstStyle/>
          <a:p>
            <a:pPr marL="342900" indent="-342900" algn="l">
              <a:buAutoNum type="arabicPeriod"/>
            </a:pPr>
            <a:r>
              <a:rPr lang="en-US" dirty="0"/>
              <a:t>Structure and Content: HTML is used to define the structure of a web page, such as headings, paragraphs, lists, images, tables, and more. It provides the foundation for organizing and presenting information on the web.</a:t>
            </a:r>
          </a:p>
          <a:p>
            <a:pPr marL="342900" indent="-342900" algn="l">
              <a:buAutoNum type="arabicPeriod"/>
            </a:pPr>
            <a:endParaRPr lang="en-US" dirty="0"/>
          </a:p>
          <a:p>
            <a:pPr marL="342900" indent="-342900" algn="l">
              <a:buAutoNum type="arabicPeriod"/>
            </a:pPr>
            <a:r>
              <a:rPr lang="en-US" dirty="0"/>
              <a:t>Semantic Tags: HTML includes semantic tags that describe the meaning of content. These tags, like &lt;header&gt;, &lt;nav&gt;, &lt;main&gt;, and &lt;footer&gt;, help search engines and assistive technologies understand the page's structure.</a:t>
            </a:r>
          </a:p>
          <a:p>
            <a:pPr marL="342900" indent="-342900" algn="l">
              <a:buAutoNum type="arabicPeriod"/>
            </a:pPr>
            <a:endParaRPr lang="en-US" dirty="0"/>
          </a:p>
          <a:p>
            <a:pPr marL="342900" indent="-342900" algn="l">
              <a:buAutoNum type="arabicPeriod"/>
            </a:pPr>
            <a:r>
              <a:rPr lang="en-US" dirty="0"/>
              <a:t>Nested Elements: HTML elements can be nested inside one another to create complex structures and layouts.</a:t>
            </a:r>
          </a:p>
          <a:p>
            <a:pPr marL="342900" indent="-342900" algn="l">
              <a:buAutoNum type="arabicPeriod"/>
            </a:pPr>
            <a:endParaRPr lang="en-US" dirty="0"/>
          </a:p>
          <a:p>
            <a:pPr marL="342900" indent="-342900" algn="l">
              <a:buAutoNum type="arabicPeriod"/>
            </a:pPr>
            <a:r>
              <a:rPr lang="en-US" dirty="0"/>
              <a:t>Platform-Independent: HTML is platform-independent and can be rendered by any web browser on various devices, including desktop computers, laptops, tablets, and smartphones.</a:t>
            </a:r>
          </a:p>
        </p:txBody>
      </p:sp>
    </p:spTree>
    <p:extLst>
      <p:ext uri="{BB962C8B-B14F-4D97-AF65-F5344CB8AC3E}">
        <p14:creationId xmlns:p14="http://schemas.microsoft.com/office/powerpoint/2010/main" val="2706250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92DA07-C06B-229F-025E-E62922DE1E3F}"/>
              </a:ext>
            </a:extLst>
          </p:cNvPr>
          <p:cNvSpPr/>
          <p:nvPr/>
        </p:nvSpPr>
        <p:spPr>
          <a:xfrm>
            <a:off x="0" y="0"/>
            <a:ext cx="12192000" cy="14580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t>Module 1 – Frontend Development</a:t>
            </a:r>
          </a:p>
        </p:txBody>
      </p:sp>
      <p:sp>
        <p:nvSpPr>
          <p:cNvPr id="5" name="TextBox 4">
            <a:extLst>
              <a:ext uri="{FF2B5EF4-FFF2-40B4-BE49-F238E27FC236}">
                <a16:creationId xmlns:a16="http://schemas.microsoft.com/office/drawing/2014/main" id="{7DEC2369-5C59-12BE-E12D-05D18E392459}"/>
              </a:ext>
            </a:extLst>
          </p:cNvPr>
          <p:cNvSpPr txBox="1"/>
          <p:nvPr/>
        </p:nvSpPr>
        <p:spPr>
          <a:xfrm>
            <a:off x="3240585" y="1767029"/>
            <a:ext cx="4254643" cy="400110"/>
          </a:xfrm>
          <a:prstGeom prst="rect">
            <a:avLst/>
          </a:prstGeom>
          <a:noFill/>
        </p:spPr>
        <p:txBody>
          <a:bodyPr wrap="square" rtlCol="0">
            <a:spAutoFit/>
          </a:bodyPr>
          <a:lstStyle/>
          <a:p>
            <a:pPr algn="ctr"/>
            <a:r>
              <a:rPr lang="en-US" sz="2000" b="1" dirty="0"/>
              <a:t>HTML DOCUMENT STRUCTURE</a:t>
            </a:r>
          </a:p>
        </p:txBody>
      </p:sp>
      <p:sp>
        <p:nvSpPr>
          <p:cNvPr id="6" name="TextBox 5">
            <a:extLst>
              <a:ext uri="{FF2B5EF4-FFF2-40B4-BE49-F238E27FC236}">
                <a16:creationId xmlns:a16="http://schemas.microsoft.com/office/drawing/2014/main" id="{4C21D85D-DCDE-5BF3-BB44-4C698F66A0E9}"/>
              </a:ext>
            </a:extLst>
          </p:cNvPr>
          <p:cNvSpPr txBox="1"/>
          <p:nvPr/>
        </p:nvSpPr>
        <p:spPr>
          <a:xfrm>
            <a:off x="865263" y="2251307"/>
            <a:ext cx="8669106" cy="2862322"/>
          </a:xfrm>
          <a:prstGeom prst="rect">
            <a:avLst/>
          </a:prstGeom>
          <a:noFill/>
        </p:spPr>
        <p:txBody>
          <a:bodyPr wrap="square" rtlCol="0">
            <a:spAutoFit/>
          </a:bodyPr>
          <a:lstStyle/>
          <a:p>
            <a:pPr algn="l"/>
            <a:r>
              <a:rPr lang="en-US" sz="2000" dirty="0"/>
              <a:t>&lt;!DOCTYPE html&gt;</a:t>
            </a:r>
          </a:p>
          <a:p>
            <a:pPr algn="l"/>
            <a:r>
              <a:rPr lang="en-US" sz="2000" dirty="0"/>
              <a:t>&lt;html&gt;</a:t>
            </a:r>
          </a:p>
          <a:p>
            <a:pPr algn="l"/>
            <a:r>
              <a:rPr lang="en-US" sz="2000" dirty="0"/>
              <a:t>&lt;head&gt;</a:t>
            </a:r>
          </a:p>
          <a:p>
            <a:pPr algn="l"/>
            <a:r>
              <a:rPr lang="en-US" sz="2000" dirty="0"/>
              <a:t>  &lt;title&gt;My First Web Page&lt;/title&gt;</a:t>
            </a:r>
          </a:p>
          <a:p>
            <a:pPr algn="l"/>
            <a:r>
              <a:rPr lang="en-US" sz="2000" dirty="0"/>
              <a:t>&lt;/head&gt;</a:t>
            </a:r>
          </a:p>
          <a:p>
            <a:pPr algn="l"/>
            <a:r>
              <a:rPr lang="en-US" sz="2000" dirty="0"/>
              <a:t>&lt;body&gt;</a:t>
            </a:r>
          </a:p>
          <a:p>
            <a:pPr algn="l"/>
            <a:endParaRPr lang="en-US" sz="2000" dirty="0"/>
          </a:p>
          <a:p>
            <a:pPr algn="l"/>
            <a:r>
              <a:rPr lang="en-US" sz="2000" dirty="0"/>
              <a:t>&lt;/body&gt;</a:t>
            </a:r>
          </a:p>
          <a:p>
            <a:pPr algn="l"/>
            <a:r>
              <a:rPr lang="en-US" sz="2000" dirty="0"/>
              <a:t>&lt;/html&gt;</a:t>
            </a:r>
            <a:r>
              <a:rPr lang="en-US" b="0" i="0" dirty="0">
                <a:solidFill>
                  <a:srgbClr val="FFFFFF"/>
                </a:solidFill>
                <a:effectLst/>
                <a:latin typeface="Söhne Mono"/>
              </a:rPr>
              <a:t>&gt; &lt;p&gt;This is my first web page using HTML.&lt;/p&gt; &lt;/body&gt; &lt;/html&gt;</a:t>
            </a:r>
            <a:endParaRPr lang="en-US" dirty="0"/>
          </a:p>
        </p:txBody>
      </p:sp>
    </p:spTree>
    <p:extLst>
      <p:ext uri="{BB962C8B-B14F-4D97-AF65-F5344CB8AC3E}">
        <p14:creationId xmlns:p14="http://schemas.microsoft.com/office/powerpoint/2010/main" val="2654564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92DA07-C06B-229F-025E-E62922DE1E3F}"/>
              </a:ext>
            </a:extLst>
          </p:cNvPr>
          <p:cNvSpPr/>
          <p:nvPr/>
        </p:nvSpPr>
        <p:spPr>
          <a:xfrm>
            <a:off x="0" y="0"/>
            <a:ext cx="12192000" cy="14580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t>Module 1 – Frontend Development</a:t>
            </a:r>
          </a:p>
        </p:txBody>
      </p:sp>
      <p:sp>
        <p:nvSpPr>
          <p:cNvPr id="5" name="TextBox 4">
            <a:extLst>
              <a:ext uri="{FF2B5EF4-FFF2-40B4-BE49-F238E27FC236}">
                <a16:creationId xmlns:a16="http://schemas.microsoft.com/office/drawing/2014/main" id="{7DEC2369-5C59-12BE-E12D-05D18E392459}"/>
              </a:ext>
            </a:extLst>
          </p:cNvPr>
          <p:cNvSpPr txBox="1"/>
          <p:nvPr/>
        </p:nvSpPr>
        <p:spPr>
          <a:xfrm>
            <a:off x="2620370" y="1642771"/>
            <a:ext cx="5581935" cy="400110"/>
          </a:xfrm>
          <a:prstGeom prst="rect">
            <a:avLst/>
          </a:prstGeom>
          <a:noFill/>
        </p:spPr>
        <p:txBody>
          <a:bodyPr wrap="square" rtlCol="0">
            <a:spAutoFit/>
          </a:bodyPr>
          <a:lstStyle/>
          <a:p>
            <a:pPr algn="ctr"/>
            <a:r>
              <a:rPr lang="en-US" sz="2000" b="1" dirty="0"/>
              <a:t>HTML DOCUMENT STRUCTURE Tags Explanation</a:t>
            </a:r>
          </a:p>
        </p:txBody>
      </p:sp>
      <p:sp>
        <p:nvSpPr>
          <p:cNvPr id="6" name="TextBox 5">
            <a:extLst>
              <a:ext uri="{FF2B5EF4-FFF2-40B4-BE49-F238E27FC236}">
                <a16:creationId xmlns:a16="http://schemas.microsoft.com/office/drawing/2014/main" id="{4C21D85D-DCDE-5BF3-BB44-4C698F66A0E9}"/>
              </a:ext>
            </a:extLst>
          </p:cNvPr>
          <p:cNvSpPr txBox="1"/>
          <p:nvPr/>
        </p:nvSpPr>
        <p:spPr>
          <a:xfrm>
            <a:off x="1387777" y="2059656"/>
            <a:ext cx="8669106" cy="4801314"/>
          </a:xfrm>
          <a:prstGeom prst="rect">
            <a:avLst/>
          </a:prstGeom>
          <a:noFill/>
        </p:spPr>
        <p:txBody>
          <a:bodyPr wrap="square" rtlCol="0">
            <a:spAutoFit/>
          </a:bodyPr>
          <a:lstStyle/>
          <a:p>
            <a:pPr algn="l"/>
            <a:r>
              <a:rPr lang="en-US" dirty="0"/>
              <a:t>1. &lt;!DOCTYPE html&gt;:</a:t>
            </a:r>
          </a:p>
          <a:p>
            <a:pPr algn="l">
              <a:buFont typeface="Arial" panose="020B0604020202020204" pitchFamily="34" charset="0"/>
              <a:buChar char="•"/>
            </a:pPr>
            <a:r>
              <a:rPr lang="en-US" dirty="0"/>
              <a:t>This is a document type declaration, also known as a DOCTYPE declaration. It specifies the version of HTML being used in the document. In this case, it indicates that the document is written in HTML5, the latest version of HTML.</a:t>
            </a:r>
          </a:p>
          <a:p>
            <a:pPr algn="l">
              <a:buFont typeface="Arial" panose="020B0604020202020204" pitchFamily="34" charset="0"/>
              <a:buChar char="•"/>
            </a:pPr>
            <a:endParaRPr lang="en-US" dirty="0"/>
          </a:p>
          <a:p>
            <a:pPr algn="l"/>
            <a:r>
              <a:rPr lang="en-US" dirty="0"/>
              <a:t>2. &lt;html&gt;:</a:t>
            </a:r>
          </a:p>
          <a:p>
            <a:pPr algn="l">
              <a:buFont typeface="Arial" panose="020B0604020202020204" pitchFamily="34" charset="0"/>
              <a:buChar char="•"/>
            </a:pPr>
            <a:r>
              <a:rPr lang="en-US" dirty="0"/>
              <a:t>The &lt;html&gt; element is the root element of an HTML document. It contains all the other elements in the document and serves as the container for the entire web page.</a:t>
            </a:r>
          </a:p>
          <a:p>
            <a:pPr algn="l">
              <a:buFont typeface="Arial" panose="020B0604020202020204" pitchFamily="34" charset="0"/>
              <a:buChar char="•"/>
            </a:pPr>
            <a:endParaRPr lang="en-US" dirty="0"/>
          </a:p>
          <a:p>
            <a:pPr algn="l"/>
            <a:r>
              <a:rPr lang="en-US" dirty="0"/>
              <a:t>3. &lt;head&gt;:</a:t>
            </a:r>
          </a:p>
          <a:p>
            <a:pPr algn="l">
              <a:buFont typeface="Arial" panose="020B0604020202020204" pitchFamily="34" charset="0"/>
              <a:buChar char="•"/>
            </a:pPr>
            <a:r>
              <a:rPr lang="en-US" dirty="0"/>
              <a:t>The &lt;head&gt; element is a container for metadata and other non-visible elements that provide information about the document. </a:t>
            </a:r>
          </a:p>
          <a:p>
            <a:pPr algn="l">
              <a:buFont typeface="Arial" panose="020B0604020202020204" pitchFamily="34" charset="0"/>
              <a:buChar char="•"/>
            </a:pPr>
            <a:endParaRPr lang="en-US" dirty="0"/>
          </a:p>
          <a:p>
            <a:pPr algn="l"/>
            <a:r>
              <a:rPr lang="en-US" dirty="0"/>
              <a:t>4. &lt;body&gt;:</a:t>
            </a:r>
          </a:p>
          <a:p>
            <a:pPr algn="l">
              <a:buFont typeface="Arial" panose="020B0604020202020204" pitchFamily="34" charset="0"/>
              <a:buChar char="•"/>
            </a:pPr>
            <a:r>
              <a:rPr lang="en-US" dirty="0"/>
              <a:t>The &lt;body&gt; element contains the visible content of the web page that is displayed in the browser window.</a:t>
            </a:r>
          </a:p>
          <a:p>
            <a:pPr algn="l"/>
            <a:endParaRPr lang="en-US" dirty="0"/>
          </a:p>
        </p:txBody>
      </p:sp>
    </p:spTree>
    <p:extLst>
      <p:ext uri="{BB962C8B-B14F-4D97-AF65-F5344CB8AC3E}">
        <p14:creationId xmlns:p14="http://schemas.microsoft.com/office/powerpoint/2010/main" val="1814629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92DA07-C06B-229F-025E-E62922DE1E3F}"/>
              </a:ext>
            </a:extLst>
          </p:cNvPr>
          <p:cNvSpPr/>
          <p:nvPr/>
        </p:nvSpPr>
        <p:spPr>
          <a:xfrm>
            <a:off x="0" y="0"/>
            <a:ext cx="12192000" cy="14580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t>Module 1 – Frontend Development</a:t>
            </a:r>
          </a:p>
        </p:txBody>
      </p:sp>
      <p:sp>
        <p:nvSpPr>
          <p:cNvPr id="5" name="TextBox 4">
            <a:extLst>
              <a:ext uri="{FF2B5EF4-FFF2-40B4-BE49-F238E27FC236}">
                <a16:creationId xmlns:a16="http://schemas.microsoft.com/office/drawing/2014/main" id="{7DEC2369-5C59-12BE-E12D-05D18E392459}"/>
              </a:ext>
            </a:extLst>
          </p:cNvPr>
          <p:cNvSpPr txBox="1"/>
          <p:nvPr/>
        </p:nvSpPr>
        <p:spPr>
          <a:xfrm>
            <a:off x="2620370" y="1642771"/>
            <a:ext cx="5581935" cy="400110"/>
          </a:xfrm>
          <a:prstGeom prst="rect">
            <a:avLst/>
          </a:prstGeom>
          <a:noFill/>
        </p:spPr>
        <p:txBody>
          <a:bodyPr wrap="square" rtlCol="0">
            <a:spAutoFit/>
          </a:bodyPr>
          <a:lstStyle/>
          <a:p>
            <a:pPr algn="ctr"/>
            <a:r>
              <a:rPr lang="en-US" sz="2000" b="1" dirty="0"/>
              <a:t>&lt;head&gt; children tags</a:t>
            </a:r>
          </a:p>
        </p:txBody>
      </p:sp>
      <p:sp>
        <p:nvSpPr>
          <p:cNvPr id="6" name="TextBox 5">
            <a:extLst>
              <a:ext uri="{FF2B5EF4-FFF2-40B4-BE49-F238E27FC236}">
                <a16:creationId xmlns:a16="http://schemas.microsoft.com/office/drawing/2014/main" id="{4C21D85D-DCDE-5BF3-BB44-4C698F66A0E9}"/>
              </a:ext>
            </a:extLst>
          </p:cNvPr>
          <p:cNvSpPr txBox="1"/>
          <p:nvPr/>
        </p:nvSpPr>
        <p:spPr>
          <a:xfrm>
            <a:off x="1387777" y="2059656"/>
            <a:ext cx="8669106" cy="1200329"/>
          </a:xfrm>
          <a:prstGeom prst="rect">
            <a:avLst/>
          </a:prstGeom>
          <a:noFill/>
        </p:spPr>
        <p:txBody>
          <a:bodyPr wrap="square" rtlCol="0">
            <a:spAutoFit/>
          </a:bodyPr>
          <a:lstStyle/>
          <a:p>
            <a:pPr algn="l"/>
            <a:r>
              <a:rPr lang="en-US" dirty="0"/>
              <a:t>1. &lt;title&gt;</a:t>
            </a:r>
          </a:p>
          <a:p>
            <a:pPr algn="l"/>
            <a:r>
              <a:rPr lang="en-US" dirty="0"/>
              <a:t>2. &lt;link&gt;</a:t>
            </a:r>
          </a:p>
          <a:p>
            <a:pPr algn="l"/>
            <a:r>
              <a:rPr lang="en-US" dirty="0"/>
              <a:t>3. &lt;script&gt;</a:t>
            </a:r>
          </a:p>
          <a:p>
            <a:pPr algn="l"/>
            <a:r>
              <a:rPr lang="en-US" dirty="0"/>
              <a:t>4. &lt;meta&gt; </a:t>
            </a:r>
          </a:p>
        </p:txBody>
      </p:sp>
    </p:spTree>
    <p:extLst>
      <p:ext uri="{BB962C8B-B14F-4D97-AF65-F5344CB8AC3E}">
        <p14:creationId xmlns:p14="http://schemas.microsoft.com/office/powerpoint/2010/main" val="285372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TotalTime>
  <Words>823</Words>
  <Application>Microsoft Macintosh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Söhne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Kingsley Ufoegbulam</dc:creator>
  <cp:lastModifiedBy>Kingsley Ufoegbulam</cp:lastModifiedBy>
  <cp:revision>7</cp:revision>
  <dcterms:created xsi:type="dcterms:W3CDTF">2023-07-21T10:36:12Z</dcterms:created>
  <dcterms:modified xsi:type="dcterms:W3CDTF">2023-07-21T17:36:05Z</dcterms:modified>
</cp:coreProperties>
</file>