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45" d="100"/>
          <a:sy n="45" d="100"/>
        </p:scale>
        <p:origin x="1488" y="-1608"/>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11/5/23</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12" Type="http://schemas.openxmlformats.org/officeDocument/2006/relationships/image" Target="../media/image12.png"/><Relationship Id="rId2"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image" Target="../media/image7.emf"/><Relationship Id="rId11" Type="http://schemas.openxmlformats.org/officeDocument/2006/relationships/image" Target="https://www.researchgate.net/publication/333314611/figure/fig2/AS:761735870939136@1558623392061/The-Particle-Swarm-Optimization-PSO-algorithm.png" TargetMode="External"/><Relationship Id="rId5" Type="http://schemas.openxmlformats.org/officeDocument/2006/relationships/image" Target="../media/image6.emf"/><Relationship Id="rId10" Type="http://schemas.openxmlformats.org/officeDocument/2006/relationships/image" Target="../media/image11.png"/><Relationship Id="rId4" Type="http://schemas.openxmlformats.org/officeDocument/2006/relationships/image" Target="../media/image5.emf"/><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570801" y="715130"/>
            <a:ext cx="21117102" cy="1955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000" b="1" dirty="0">
                <a:solidFill>
                  <a:schemeClr val="accent3">
                    <a:lumMod val="20000"/>
                    <a:lumOff val="80000"/>
                  </a:schemeClr>
                </a:solidFill>
                <a:latin typeface="+mn-lt"/>
              </a:rPr>
              <a:t>Modelling and Control of a DC Microgrid</a:t>
            </a:r>
          </a:p>
        </p:txBody>
      </p:sp>
      <p:sp>
        <p:nvSpPr>
          <p:cNvPr id="5" name="Text Box 123"/>
          <p:cNvSpPr txBox="1">
            <a:spLocks noChangeArrowheads="1"/>
          </p:cNvSpPr>
          <p:nvPr/>
        </p:nvSpPr>
        <p:spPr bwMode="auto">
          <a:xfrm>
            <a:off x="4341468" y="2509973"/>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5600" dirty="0">
                <a:solidFill>
                  <a:schemeClr val="accent3">
                    <a:lumMod val="20000"/>
                    <a:lumOff val="80000"/>
                  </a:schemeClr>
                </a:solidFill>
                <a:latin typeface="+mn-lt"/>
              </a:rPr>
              <a:t>Prepared by: Kingsley Macebele</a:t>
            </a:r>
          </a:p>
          <a:p>
            <a:pPr algn="ctr" eaLnBrk="1" hangingPunct="1"/>
            <a:r>
              <a:rPr lang="en-US" sz="5600" dirty="0">
                <a:solidFill>
                  <a:schemeClr val="accent3">
                    <a:lumMod val="20000"/>
                    <a:lumOff val="80000"/>
                  </a:schemeClr>
                </a:solidFill>
                <a:latin typeface="+mn-lt"/>
              </a:rPr>
              <a:t>Supervisor: Professor Komla Folly</a:t>
            </a:r>
          </a:p>
        </p:txBody>
      </p:sp>
      <p:sp>
        <p:nvSpPr>
          <p:cNvPr id="24" name="TextBox 23"/>
          <p:cNvSpPr txBox="1"/>
          <p:nvPr/>
        </p:nvSpPr>
        <p:spPr>
          <a:xfrm>
            <a:off x="1261136" y="39049741"/>
            <a:ext cx="5419254" cy="2057589"/>
          </a:xfrm>
          <a:prstGeom prst="rect">
            <a:avLst/>
          </a:prstGeom>
          <a:solidFill>
            <a:schemeClr val="accent1">
              <a:lumMod val="40000"/>
              <a:lumOff val="60000"/>
            </a:schemeClr>
          </a:solidFill>
        </p:spPr>
        <p:txBody>
          <a:bodyPr wrap="none" lIns="86970" tIns="43485" rIns="86970" bIns="43485" rtlCol="0">
            <a:spAutoFit/>
          </a:bodyPr>
          <a:lstStyle/>
          <a:p>
            <a:r>
              <a:rPr lang="en-US" sz="3200" dirty="0"/>
              <a:t>Kingsley Macebele</a:t>
            </a:r>
          </a:p>
          <a:p>
            <a:r>
              <a:rPr lang="en-US" sz="3200" dirty="0"/>
              <a:t>University of Cape Town</a:t>
            </a:r>
          </a:p>
          <a:p>
            <a:r>
              <a:rPr lang="en-US" sz="3200" dirty="0"/>
              <a:t>Email: mcbtin001@myuct.ac.za</a:t>
            </a:r>
          </a:p>
          <a:p>
            <a:r>
              <a:rPr lang="en-US" sz="3200" dirty="0"/>
              <a:t>Phone: +27 83 657 1220</a:t>
            </a:r>
          </a:p>
        </p:txBody>
      </p:sp>
      <p:sp>
        <p:nvSpPr>
          <p:cNvPr id="25" name="TextBox 24"/>
          <p:cNvSpPr txBox="1"/>
          <p:nvPr/>
        </p:nvSpPr>
        <p:spPr>
          <a:xfrm>
            <a:off x="1261136" y="37890733"/>
            <a:ext cx="6182283" cy="949594"/>
          </a:xfrm>
          <a:prstGeom prst="rect">
            <a:avLst/>
          </a:prstGeom>
          <a:noFill/>
        </p:spPr>
        <p:txBody>
          <a:bodyPr wrap="none" lIns="86970" tIns="43485" rIns="86970" bIns="43485" rtlCol="0">
            <a:spAutoFit/>
          </a:bodyPr>
          <a:lstStyle/>
          <a:p>
            <a:r>
              <a:rPr lang="en-US" sz="5600" b="1" dirty="0"/>
              <a:t>Contact Information</a:t>
            </a:r>
          </a:p>
        </p:txBody>
      </p:sp>
      <p:sp>
        <p:nvSpPr>
          <p:cNvPr id="10" name="Text Box 189"/>
          <p:cNvSpPr txBox="1">
            <a:spLocks noChangeArrowheads="1"/>
          </p:cNvSpPr>
          <p:nvPr/>
        </p:nvSpPr>
        <p:spPr bwMode="auto">
          <a:xfrm>
            <a:off x="1681515" y="7132373"/>
            <a:ext cx="8407576" cy="675303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Microgrids has evolved to describe interconnected local energy systems operating as single controllable unit that can generate power and provide heat to a community as stated by the Consortium for Electric Reliability Technology Solution (CERTS). They are advanced distribution networks, combining various distributed energy resources (DERs) and loads at the distribution voltage level. This research focuses on DC microgrids, which often faces challenges in maintaining voltage stability, fault protection and power flow between the microgrid and utility grid.</a:t>
            </a:r>
          </a:p>
        </p:txBody>
      </p:sp>
      <p:sp>
        <p:nvSpPr>
          <p:cNvPr id="32" name="Rectangle 31"/>
          <p:cNvSpPr/>
          <p:nvPr/>
        </p:nvSpPr>
        <p:spPr>
          <a:xfrm>
            <a:off x="1681515"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600" b="1" dirty="0">
                <a:solidFill>
                  <a:schemeClr val="accent3">
                    <a:lumMod val="20000"/>
                    <a:lumOff val="80000"/>
                  </a:schemeClr>
                </a:solidFill>
              </a:rPr>
              <a:t>Introduction</a:t>
            </a:r>
          </a:p>
        </p:txBody>
      </p:sp>
      <p:sp>
        <p:nvSpPr>
          <p:cNvPr id="15" name="Text Box 194"/>
          <p:cNvSpPr txBox="1">
            <a:spLocks noChangeArrowheads="1"/>
          </p:cNvSpPr>
          <p:nvPr/>
        </p:nvSpPr>
        <p:spPr bwMode="auto">
          <a:xfrm>
            <a:off x="2674850" y="22720408"/>
            <a:ext cx="6985680" cy="812942"/>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p:txBody>
      </p:sp>
      <p:sp>
        <p:nvSpPr>
          <p:cNvPr id="33" name="Rectangle 32"/>
          <p:cNvSpPr/>
          <p:nvPr/>
        </p:nvSpPr>
        <p:spPr>
          <a:xfrm>
            <a:off x="1676752" y="15874788"/>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600" b="1" dirty="0">
                <a:solidFill>
                  <a:schemeClr val="accent3">
                    <a:lumMod val="20000"/>
                    <a:lumOff val="80000"/>
                  </a:schemeClr>
                </a:solidFill>
              </a:rPr>
              <a:t>Control Methods </a:t>
            </a:r>
          </a:p>
        </p:txBody>
      </p:sp>
      <p:sp>
        <p:nvSpPr>
          <p:cNvPr id="13" name="Text Box 192"/>
          <p:cNvSpPr txBox="1">
            <a:spLocks noChangeArrowheads="1"/>
          </p:cNvSpPr>
          <p:nvPr/>
        </p:nvSpPr>
        <p:spPr bwMode="auto">
          <a:xfrm>
            <a:off x="10929850" y="7132373"/>
            <a:ext cx="8407576" cy="4844815"/>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A radial architecture, grid-connected DC microgrid was designed and modelled in MATLAB/Simulink. The model comprises of a PV array, battery storage system and power electronic converters. This architecture was chosen due to simplicity in implementing control schemes and circuit protection. </a:t>
            </a:r>
          </a:p>
          <a:p>
            <a:pPr eaLnBrk="1" hangingPunct="1"/>
            <a:endParaRPr lang="en-US" sz="3200" dirty="0">
              <a:latin typeface="+mn-lt"/>
            </a:endParaRPr>
          </a:p>
          <a:p>
            <a:pPr eaLnBrk="1" hangingPunct="1"/>
            <a:r>
              <a:rPr lang="en-US" sz="3200" dirty="0">
                <a:latin typeface="+mn-lt"/>
              </a:rPr>
              <a:t>Figure 1 shows the modelled DC microgrid</a:t>
            </a:r>
            <a:r>
              <a:rPr lang="en-US" sz="3600" dirty="0">
                <a:latin typeface="+mn-lt"/>
              </a:rPr>
              <a:t>. </a:t>
            </a:r>
          </a:p>
        </p:txBody>
      </p:sp>
      <p:sp>
        <p:nvSpPr>
          <p:cNvPr id="34" name="Rectangle 33"/>
          <p:cNvSpPr/>
          <p:nvPr/>
        </p:nvSpPr>
        <p:spPr>
          <a:xfrm>
            <a:off x="10929850"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600" b="1" dirty="0">
                <a:solidFill>
                  <a:schemeClr val="accent3">
                    <a:lumMod val="20000"/>
                    <a:lumOff val="80000"/>
                  </a:schemeClr>
                </a:solidFill>
              </a:rPr>
              <a:t>Design and Modelling</a:t>
            </a:r>
          </a:p>
        </p:txBody>
      </p:sp>
      <p:sp>
        <p:nvSpPr>
          <p:cNvPr id="12" name="Text Box 191"/>
          <p:cNvSpPr txBox="1">
            <a:spLocks noChangeArrowheads="1"/>
          </p:cNvSpPr>
          <p:nvPr/>
        </p:nvSpPr>
        <p:spPr bwMode="auto">
          <a:xfrm>
            <a:off x="19908538" y="16669976"/>
            <a:ext cx="8407576" cy="11677455"/>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The DC bus was subjected to a constant power load of 10kW and variable loads occurring instantaneously at times: t=0.5s, t=1s, t=3s and t=3.5s. The PID controller was able to maintain voltage stability for O.5 seconds before load disturbance. After 0.5 seconds, an increase in the load demand introduced a poor performance of the DC bus and poor tracking. The PID controller responds well with smaller loads added to the system as seen at t=1s only as depicted in Figure 3-4. </a:t>
            </a:r>
          </a:p>
          <a:p>
            <a:pPr eaLnBrk="1" hangingPunct="1"/>
            <a:endParaRPr lang="en-US" sz="3200" dirty="0">
              <a:latin typeface="+mn-lt"/>
            </a:endParaRPr>
          </a:p>
          <a:p>
            <a:pPr eaLnBrk="1" hangingPunct="1"/>
            <a:r>
              <a:rPr lang="en-US" sz="3200" dirty="0">
                <a:latin typeface="+mn-lt"/>
              </a:rPr>
              <a:t>The PSO has a good response to changes in the load demand but with more oscillation at t=0s compared to the PID controller. The 250V dc was able to be maintained for most of the time as seen in Figure 5-7.</a:t>
            </a:r>
          </a:p>
          <a:p>
            <a:pPr eaLnBrk="1" hangingPunct="1"/>
            <a:endParaRPr lang="en-US" sz="3200" dirty="0">
              <a:latin typeface="+mn-lt"/>
            </a:endParaRPr>
          </a:p>
          <a:p>
            <a:pPr eaLnBrk="1" hangingPunct="1"/>
            <a:r>
              <a:rPr lang="en-US" sz="3200" dirty="0">
                <a:latin typeface="+mn-lt"/>
              </a:rPr>
              <a:t>A 3-phase fault was introduced at t=0.1s, causing a voltage spike in Figure 8. Through the use of PR, the DC bus voltage goes to zero after t=0.1s but with a delay of 0.07 seconds as seen in Figure 9.</a:t>
            </a:r>
          </a:p>
        </p:txBody>
      </p:sp>
      <p:sp>
        <p:nvSpPr>
          <p:cNvPr id="35" name="Rectangle 34"/>
          <p:cNvSpPr/>
          <p:nvPr/>
        </p:nvSpPr>
        <p:spPr>
          <a:xfrm>
            <a:off x="19908538" y="15741775"/>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600" b="1" dirty="0">
                <a:solidFill>
                  <a:schemeClr val="accent3">
                    <a:lumMod val="20000"/>
                    <a:lumOff val="80000"/>
                  </a:schemeClr>
                </a:solidFill>
              </a:rPr>
              <a:t>Discussion</a:t>
            </a:r>
          </a:p>
        </p:txBody>
      </p:sp>
      <p:sp>
        <p:nvSpPr>
          <p:cNvPr id="14" name="Text Box 193"/>
          <p:cNvSpPr txBox="1">
            <a:spLocks noChangeArrowheads="1"/>
          </p:cNvSpPr>
          <p:nvPr/>
        </p:nvSpPr>
        <p:spPr bwMode="auto">
          <a:xfrm>
            <a:off x="19923700" y="30989591"/>
            <a:ext cx="8407576" cy="4290817"/>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The DC Microgrid was successfully modelled using MATLAB/Simulink and control schemes were implemented to test the performance of the system during different loading conditions. PSO was able to efficiently control the system to response efficiently to load demands. A relay protection method was also implemented which a good response time to faults in the microgrid</a:t>
            </a:r>
            <a:r>
              <a:rPr lang="en-US" sz="3200" dirty="0">
                <a:latin typeface="Calibri" pitchFamily="34" charset="0"/>
              </a:rPr>
              <a:t>.</a:t>
            </a:r>
          </a:p>
        </p:txBody>
      </p:sp>
      <p:sp>
        <p:nvSpPr>
          <p:cNvPr id="36" name="Rectangle 35"/>
          <p:cNvSpPr/>
          <p:nvPr/>
        </p:nvSpPr>
        <p:spPr>
          <a:xfrm>
            <a:off x="19908538" y="30063540"/>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6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681505" y="16793087"/>
            <a:ext cx="8407576" cy="9215242"/>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The main priority for control is to ensure voltage stability, system balancing, and power flow management as well as smooth transition from grid-connected mode to islanded mode.</a:t>
            </a:r>
          </a:p>
          <a:p>
            <a:pPr eaLnBrk="1" hangingPunct="1"/>
            <a:endParaRPr lang="en-US" sz="3200" dirty="0">
              <a:latin typeface="+mn-lt"/>
            </a:endParaRPr>
          </a:p>
          <a:p>
            <a:pPr eaLnBrk="1" hangingPunct="1"/>
            <a:r>
              <a:rPr lang="en-US" sz="3200" dirty="0">
                <a:latin typeface="+mn-lt"/>
              </a:rPr>
              <a:t>The system utilizes PID controllers for local dc voltage and current control for the 250V dc bus implemented on the bi-directional converter of the battery storage. </a:t>
            </a:r>
          </a:p>
          <a:p>
            <a:pPr eaLnBrk="1" hangingPunct="1"/>
            <a:endParaRPr lang="en-US" sz="3200" dirty="0">
              <a:latin typeface="+mn-lt"/>
            </a:endParaRPr>
          </a:p>
          <a:p>
            <a:pPr eaLnBrk="1" hangingPunct="1"/>
            <a:r>
              <a:rPr lang="en-US" sz="3200" dirty="0">
                <a:latin typeface="+mn-lt"/>
              </a:rPr>
              <a:t>The microgrid is optimized using particle swarm optimization (PSO) which is a population-based algorithm introduced by Kennedy and Eberhar in 1995. This is implemented on the boost converter to enable the system to efficiently respond to load changes. </a:t>
            </a:r>
          </a:p>
          <a:p>
            <a:pPr eaLnBrk="1" hangingPunct="1"/>
            <a:endParaRPr lang="en-US" sz="3200" dirty="0">
              <a:latin typeface="+mn-lt"/>
            </a:endParaRPr>
          </a:p>
          <a:p>
            <a:pPr eaLnBrk="1" hangingPunct="1"/>
            <a:r>
              <a:rPr lang="en-US" sz="3200" dirty="0">
                <a:latin typeface="+mn-lt"/>
              </a:rPr>
              <a:t>Fig 2 shows PSO algorithm used.</a:t>
            </a:r>
          </a:p>
        </p:txBody>
      </p:sp>
      <p:sp>
        <p:nvSpPr>
          <p:cNvPr id="45" name="Rectangle 44"/>
          <p:cNvSpPr/>
          <p:nvPr/>
        </p:nvSpPr>
        <p:spPr>
          <a:xfrm>
            <a:off x="10897205" y="12596107"/>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600" b="1" dirty="0">
                <a:solidFill>
                  <a:schemeClr val="accent3">
                    <a:lumMod val="20000"/>
                    <a:lumOff val="80000"/>
                  </a:schemeClr>
                </a:solidFill>
              </a:rPr>
              <a:t>Results</a:t>
            </a:r>
          </a:p>
        </p:txBody>
      </p:sp>
      <p:sp>
        <p:nvSpPr>
          <p:cNvPr id="2" name="TextBox 1">
            <a:extLst>
              <a:ext uri="{FF2B5EF4-FFF2-40B4-BE49-F238E27FC236}">
                <a16:creationId xmlns:a16="http://schemas.microsoft.com/office/drawing/2014/main" id="{8FBDDC5C-8186-9C7A-45A5-E284F7043CC7}"/>
              </a:ext>
            </a:extLst>
          </p:cNvPr>
          <p:cNvSpPr txBox="1"/>
          <p:nvPr/>
        </p:nvSpPr>
        <p:spPr>
          <a:xfrm>
            <a:off x="7634937" y="39144462"/>
            <a:ext cx="16643548" cy="1169551"/>
          </a:xfrm>
          <a:prstGeom prst="rect">
            <a:avLst/>
          </a:prstGeom>
          <a:noFill/>
        </p:spPr>
        <p:txBody>
          <a:bodyPr wrap="square" rtlCol="0">
            <a:spAutoFit/>
          </a:bodyPr>
          <a:lstStyle/>
          <a:p>
            <a:r>
              <a:rPr lang="en-US" sz="7000" dirty="0"/>
              <a:t>DEPARTMENT OF ELECTRICAL ENGINEERING</a:t>
            </a:r>
          </a:p>
        </p:txBody>
      </p:sp>
      <p:sp>
        <p:nvSpPr>
          <p:cNvPr id="7" name="TextBox 6">
            <a:extLst>
              <a:ext uri="{FF2B5EF4-FFF2-40B4-BE49-F238E27FC236}">
                <a16:creationId xmlns:a16="http://schemas.microsoft.com/office/drawing/2014/main" id="{294A46C1-8427-517A-E286-647EDDE39E87}"/>
              </a:ext>
            </a:extLst>
          </p:cNvPr>
          <p:cNvSpPr txBox="1"/>
          <p:nvPr/>
        </p:nvSpPr>
        <p:spPr>
          <a:xfrm>
            <a:off x="19923700" y="13486759"/>
            <a:ext cx="8407576" cy="461665"/>
          </a:xfrm>
          <a:prstGeom prst="rect">
            <a:avLst/>
          </a:prstGeom>
          <a:noFill/>
        </p:spPr>
        <p:txBody>
          <a:bodyPr wrap="square" rtlCol="0">
            <a:spAutoFit/>
          </a:bodyPr>
          <a:lstStyle/>
          <a:p>
            <a:r>
              <a:rPr lang="en-US" sz="2400" dirty="0"/>
              <a:t>Fig 1. DC Microgrid</a:t>
            </a:r>
          </a:p>
        </p:txBody>
      </p:sp>
      <p:pic>
        <p:nvPicPr>
          <p:cNvPr id="8" name="Picture 7">
            <a:extLst>
              <a:ext uri="{FF2B5EF4-FFF2-40B4-BE49-F238E27FC236}">
                <a16:creationId xmlns:a16="http://schemas.microsoft.com/office/drawing/2014/main" id="{02195129-A6DA-65CD-595C-E0A3CA0069B4}"/>
              </a:ext>
            </a:extLst>
          </p:cNvPr>
          <p:cNvPicPr>
            <a:picLocks noChangeAspect="1"/>
          </p:cNvPicPr>
          <p:nvPr/>
        </p:nvPicPr>
        <p:blipFill>
          <a:blip r:embed="rId2"/>
          <a:stretch>
            <a:fillRect/>
          </a:stretch>
        </p:blipFill>
        <p:spPr>
          <a:xfrm>
            <a:off x="10926705" y="17531875"/>
            <a:ext cx="8378076" cy="1841101"/>
          </a:xfrm>
          <a:prstGeom prst="rect">
            <a:avLst/>
          </a:prstGeom>
        </p:spPr>
      </p:pic>
      <p:pic>
        <p:nvPicPr>
          <p:cNvPr id="9" name="Picture 8">
            <a:extLst>
              <a:ext uri="{FF2B5EF4-FFF2-40B4-BE49-F238E27FC236}">
                <a16:creationId xmlns:a16="http://schemas.microsoft.com/office/drawing/2014/main" id="{0B6DB1AD-9653-49EB-6F3F-BBC9C1F8D426}"/>
              </a:ext>
            </a:extLst>
          </p:cNvPr>
          <p:cNvPicPr>
            <a:picLocks noChangeAspect="1"/>
          </p:cNvPicPr>
          <p:nvPr/>
        </p:nvPicPr>
        <p:blipFill>
          <a:blip r:embed="rId3"/>
          <a:stretch>
            <a:fillRect/>
          </a:stretch>
        </p:blipFill>
        <p:spPr>
          <a:xfrm>
            <a:off x="10941121" y="20208255"/>
            <a:ext cx="8400122" cy="1841101"/>
          </a:xfrm>
          <a:prstGeom prst="rect">
            <a:avLst/>
          </a:prstGeom>
        </p:spPr>
      </p:pic>
      <p:pic>
        <p:nvPicPr>
          <p:cNvPr id="16" name="Picture 15">
            <a:extLst>
              <a:ext uri="{FF2B5EF4-FFF2-40B4-BE49-F238E27FC236}">
                <a16:creationId xmlns:a16="http://schemas.microsoft.com/office/drawing/2014/main" id="{8840216E-2898-33F2-DEEF-2149B77AC70D}"/>
              </a:ext>
            </a:extLst>
          </p:cNvPr>
          <p:cNvPicPr>
            <a:picLocks noChangeAspect="1"/>
          </p:cNvPicPr>
          <p:nvPr/>
        </p:nvPicPr>
        <p:blipFill>
          <a:blip r:embed="rId4"/>
          <a:stretch>
            <a:fillRect/>
          </a:stretch>
        </p:blipFill>
        <p:spPr>
          <a:xfrm>
            <a:off x="10876094" y="23158009"/>
            <a:ext cx="8378075" cy="1930400"/>
          </a:xfrm>
          <a:prstGeom prst="rect">
            <a:avLst/>
          </a:prstGeom>
        </p:spPr>
      </p:pic>
      <p:pic>
        <p:nvPicPr>
          <p:cNvPr id="17" name="Picture 16">
            <a:extLst>
              <a:ext uri="{FF2B5EF4-FFF2-40B4-BE49-F238E27FC236}">
                <a16:creationId xmlns:a16="http://schemas.microsoft.com/office/drawing/2014/main" id="{D6FFB2BC-189E-98A4-DE43-0D2F44BB4061}"/>
              </a:ext>
            </a:extLst>
          </p:cNvPr>
          <p:cNvPicPr>
            <a:picLocks noChangeAspect="1"/>
          </p:cNvPicPr>
          <p:nvPr/>
        </p:nvPicPr>
        <p:blipFill>
          <a:blip r:embed="rId5"/>
          <a:stretch>
            <a:fillRect/>
          </a:stretch>
        </p:blipFill>
        <p:spPr>
          <a:xfrm>
            <a:off x="11029015" y="26128703"/>
            <a:ext cx="8174339" cy="1953260"/>
          </a:xfrm>
          <a:prstGeom prst="rect">
            <a:avLst/>
          </a:prstGeom>
        </p:spPr>
      </p:pic>
      <p:pic>
        <p:nvPicPr>
          <p:cNvPr id="18" name="Picture 17">
            <a:extLst>
              <a:ext uri="{FF2B5EF4-FFF2-40B4-BE49-F238E27FC236}">
                <a16:creationId xmlns:a16="http://schemas.microsoft.com/office/drawing/2014/main" id="{ED73EC30-3424-7B73-9484-51B8D542EE28}"/>
              </a:ext>
            </a:extLst>
          </p:cNvPr>
          <p:cNvPicPr>
            <a:picLocks noChangeAspect="1"/>
          </p:cNvPicPr>
          <p:nvPr/>
        </p:nvPicPr>
        <p:blipFill>
          <a:blip r:embed="rId6"/>
          <a:stretch>
            <a:fillRect/>
          </a:stretch>
        </p:blipFill>
        <p:spPr>
          <a:xfrm>
            <a:off x="10985895" y="29088868"/>
            <a:ext cx="8324985" cy="1938655"/>
          </a:xfrm>
          <a:prstGeom prst="rect">
            <a:avLst/>
          </a:prstGeom>
        </p:spPr>
      </p:pic>
      <p:pic>
        <p:nvPicPr>
          <p:cNvPr id="19" name="Picture 18">
            <a:extLst>
              <a:ext uri="{FF2B5EF4-FFF2-40B4-BE49-F238E27FC236}">
                <a16:creationId xmlns:a16="http://schemas.microsoft.com/office/drawing/2014/main" id="{28A37FCE-4D73-67E8-6114-6DE73412CF4A}"/>
              </a:ext>
            </a:extLst>
          </p:cNvPr>
          <p:cNvPicPr>
            <a:picLocks noChangeAspect="1"/>
          </p:cNvPicPr>
          <p:nvPr/>
        </p:nvPicPr>
        <p:blipFill>
          <a:blip r:embed="rId7"/>
          <a:stretch>
            <a:fillRect/>
          </a:stretch>
        </p:blipFill>
        <p:spPr>
          <a:xfrm>
            <a:off x="10959449" y="31933320"/>
            <a:ext cx="8324984" cy="1818005"/>
          </a:xfrm>
          <a:prstGeom prst="rect">
            <a:avLst/>
          </a:prstGeom>
        </p:spPr>
      </p:pic>
      <p:pic>
        <p:nvPicPr>
          <p:cNvPr id="20" name="Picture 19">
            <a:extLst>
              <a:ext uri="{FF2B5EF4-FFF2-40B4-BE49-F238E27FC236}">
                <a16:creationId xmlns:a16="http://schemas.microsoft.com/office/drawing/2014/main" id="{A3C35CFC-0ABD-359C-DB6E-5ACEBCA30B1D}"/>
              </a:ext>
            </a:extLst>
          </p:cNvPr>
          <p:cNvPicPr>
            <a:picLocks noChangeAspect="1"/>
          </p:cNvPicPr>
          <p:nvPr/>
        </p:nvPicPr>
        <p:blipFill>
          <a:blip r:embed="rId8"/>
          <a:stretch>
            <a:fillRect/>
          </a:stretch>
        </p:blipFill>
        <p:spPr>
          <a:xfrm>
            <a:off x="11084872" y="34586812"/>
            <a:ext cx="8169297" cy="1573530"/>
          </a:xfrm>
          <a:prstGeom prst="rect">
            <a:avLst/>
          </a:prstGeom>
        </p:spPr>
      </p:pic>
      <p:pic>
        <p:nvPicPr>
          <p:cNvPr id="6" name="Picture 5">
            <a:extLst>
              <a:ext uri="{FF2B5EF4-FFF2-40B4-BE49-F238E27FC236}">
                <a16:creationId xmlns:a16="http://schemas.microsoft.com/office/drawing/2014/main" id="{7FAA82C7-3A36-1460-02CE-56601A9F65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738408" y="6080284"/>
            <a:ext cx="8852341" cy="6990860"/>
          </a:xfrm>
          <a:prstGeom prst="rect">
            <a:avLst/>
          </a:prstGeom>
        </p:spPr>
      </p:pic>
      <p:sp>
        <p:nvSpPr>
          <p:cNvPr id="28" name="Rectangle 2">
            <a:extLst>
              <a:ext uri="{FF2B5EF4-FFF2-40B4-BE49-F238E27FC236}">
                <a16:creationId xmlns:a16="http://schemas.microsoft.com/office/drawing/2014/main" id="{4803582B-AB46-9AD1-1419-5AB78BE174E0}"/>
              </a:ext>
            </a:extLst>
          </p:cNvPr>
          <p:cNvSpPr>
            <a:spLocks noChangeArrowheads="1"/>
          </p:cNvSpPr>
          <p:nvPr/>
        </p:nvSpPr>
        <p:spPr bwMode="auto">
          <a:xfrm flipV="1">
            <a:off x="-7483053" y="29942063"/>
            <a:ext cx="76724515" cy="45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9" name="Text Box 192">
            <a:extLst>
              <a:ext uri="{FF2B5EF4-FFF2-40B4-BE49-F238E27FC236}">
                <a16:creationId xmlns:a16="http://schemas.microsoft.com/office/drawing/2014/main" id="{518EFCD1-11D7-DE3B-D76A-890B390A6C61}"/>
              </a:ext>
            </a:extLst>
          </p:cNvPr>
          <p:cNvSpPr txBox="1">
            <a:spLocks noChangeArrowheads="1"/>
          </p:cNvSpPr>
          <p:nvPr/>
        </p:nvSpPr>
        <p:spPr bwMode="auto">
          <a:xfrm>
            <a:off x="10897205" y="13460826"/>
            <a:ext cx="8407576" cy="385993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The performance of the DC bus response using the PID controller, PSO as well as fault analysis with and without protection are shown in the results below. </a:t>
            </a:r>
            <a:r>
              <a:rPr lang="en-US" sz="3200" dirty="0">
                <a:latin typeface="Calibri" pitchFamily="34" charset="0"/>
              </a:rPr>
              <a:t>A protection relay(PR) was implemented in Simulink, to trip the circuit breaker at t=0.1s when a fault occurs.</a:t>
            </a:r>
          </a:p>
          <a:p>
            <a:pPr eaLnBrk="1" hangingPunct="1"/>
            <a:endParaRPr lang="en-US" sz="3600" dirty="0">
              <a:latin typeface="+mn-lt"/>
            </a:endParaRPr>
          </a:p>
        </p:txBody>
      </p:sp>
      <p:sp>
        <p:nvSpPr>
          <p:cNvPr id="38" name="Rectangle 6">
            <a:extLst>
              <a:ext uri="{FF2B5EF4-FFF2-40B4-BE49-F238E27FC236}">
                <a16:creationId xmlns:a16="http://schemas.microsoft.com/office/drawing/2014/main" id="{B662F40F-C055-DE00-BF67-FC956763019B}"/>
              </a:ext>
            </a:extLst>
          </p:cNvPr>
          <p:cNvSpPr>
            <a:spLocks noChangeArrowheads="1"/>
          </p:cNvSpPr>
          <p:nvPr/>
        </p:nvSpPr>
        <p:spPr bwMode="auto">
          <a:xfrm>
            <a:off x="-13248779" y="25695233"/>
            <a:ext cx="779663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9" name="Picture 89" descr="The Particle Swarm Optimization (PSO) algorithm. | Download Scientific  Diagram">
            <a:extLst>
              <a:ext uri="{FF2B5EF4-FFF2-40B4-BE49-F238E27FC236}">
                <a16:creationId xmlns:a16="http://schemas.microsoft.com/office/drawing/2014/main" id="{E017F261-0945-36E4-35F3-ECA60B8A52F7}"/>
              </a:ext>
            </a:extLst>
          </p:cNvPr>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3409695" y="27508030"/>
            <a:ext cx="6442096" cy="6169487"/>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934E9DAF-5882-3463-D707-3B33F2E72FCA}"/>
              </a:ext>
            </a:extLst>
          </p:cNvPr>
          <p:cNvSpPr txBox="1"/>
          <p:nvPr/>
        </p:nvSpPr>
        <p:spPr>
          <a:xfrm>
            <a:off x="1676752" y="34334668"/>
            <a:ext cx="3465887" cy="461665"/>
          </a:xfrm>
          <a:prstGeom prst="rect">
            <a:avLst/>
          </a:prstGeom>
          <a:noFill/>
        </p:spPr>
        <p:txBody>
          <a:bodyPr wrap="square" rtlCol="0">
            <a:spAutoFit/>
          </a:bodyPr>
          <a:lstStyle/>
          <a:p>
            <a:r>
              <a:rPr lang="en-US" sz="2400" dirty="0"/>
              <a:t>Fig 2. PSO Algorithm</a:t>
            </a:r>
          </a:p>
        </p:txBody>
      </p:sp>
      <p:sp>
        <p:nvSpPr>
          <p:cNvPr id="40" name="TextBox 39">
            <a:extLst>
              <a:ext uri="{FF2B5EF4-FFF2-40B4-BE49-F238E27FC236}">
                <a16:creationId xmlns:a16="http://schemas.microsoft.com/office/drawing/2014/main" id="{FAC51E05-B281-718E-BBE2-27FB11A19DC9}"/>
              </a:ext>
            </a:extLst>
          </p:cNvPr>
          <p:cNvSpPr txBox="1"/>
          <p:nvPr/>
        </p:nvSpPr>
        <p:spPr>
          <a:xfrm>
            <a:off x="10925564" y="19492119"/>
            <a:ext cx="5796651" cy="461665"/>
          </a:xfrm>
          <a:prstGeom prst="rect">
            <a:avLst/>
          </a:prstGeom>
          <a:noFill/>
        </p:spPr>
        <p:txBody>
          <a:bodyPr wrap="none" rtlCol="0">
            <a:spAutoFit/>
          </a:bodyPr>
          <a:lstStyle/>
          <a:p>
            <a:r>
              <a:rPr lang="en-US" sz="2400" dirty="0"/>
              <a:t>Fig 3. DC bus voltage vs time with PID control</a:t>
            </a:r>
          </a:p>
        </p:txBody>
      </p:sp>
      <p:sp>
        <p:nvSpPr>
          <p:cNvPr id="41" name="TextBox 40">
            <a:extLst>
              <a:ext uri="{FF2B5EF4-FFF2-40B4-BE49-F238E27FC236}">
                <a16:creationId xmlns:a16="http://schemas.microsoft.com/office/drawing/2014/main" id="{69966D2D-2DEA-DC4E-E9CD-0929741FD63E}"/>
              </a:ext>
            </a:extLst>
          </p:cNvPr>
          <p:cNvSpPr txBox="1"/>
          <p:nvPr/>
        </p:nvSpPr>
        <p:spPr>
          <a:xfrm>
            <a:off x="10925932" y="22347317"/>
            <a:ext cx="5803768" cy="461665"/>
          </a:xfrm>
          <a:prstGeom prst="rect">
            <a:avLst/>
          </a:prstGeom>
          <a:noFill/>
        </p:spPr>
        <p:txBody>
          <a:bodyPr wrap="none" rtlCol="0">
            <a:spAutoFit/>
          </a:bodyPr>
          <a:lstStyle/>
          <a:p>
            <a:r>
              <a:rPr lang="en-US" sz="2400" dirty="0"/>
              <a:t>Fig 4. DC bus current vs time with PID control</a:t>
            </a:r>
          </a:p>
        </p:txBody>
      </p:sp>
      <p:sp>
        <p:nvSpPr>
          <p:cNvPr id="42" name="TextBox 41">
            <a:extLst>
              <a:ext uri="{FF2B5EF4-FFF2-40B4-BE49-F238E27FC236}">
                <a16:creationId xmlns:a16="http://schemas.microsoft.com/office/drawing/2014/main" id="{A010A0E1-923F-058C-8842-6E67BFCD92AD}"/>
              </a:ext>
            </a:extLst>
          </p:cNvPr>
          <p:cNvSpPr txBox="1"/>
          <p:nvPr/>
        </p:nvSpPr>
        <p:spPr>
          <a:xfrm>
            <a:off x="10950289" y="25186052"/>
            <a:ext cx="4920578" cy="461665"/>
          </a:xfrm>
          <a:prstGeom prst="rect">
            <a:avLst/>
          </a:prstGeom>
          <a:noFill/>
        </p:spPr>
        <p:txBody>
          <a:bodyPr wrap="none" rtlCol="0">
            <a:spAutoFit/>
          </a:bodyPr>
          <a:lstStyle/>
          <a:p>
            <a:r>
              <a:rPr lang="en-US" sz="2400" dirty="0"/>
              <a:t>Fig 5. DC bus voltage vs time with PSO</a:t>
            </a:r>
          </a:p>
        </p:txBody>
      </p:sp>
      <p:sp>
        <p:nvSpPr>
          <p:cNvPr id="43" name="TextBox 42">
            <a:extLst>
              <a:ext uri="{FF2B5EF4-FFF2-40B4-BE49-F238E27FC236}">
                <a16:creationId xmlns:a16="http://schemas.microsoft.com/office/drawing/2014/main" id="{4E3DF399-FCA2-CBCD-CF08-9D0932442B62}"/>
              </a:ext>
            </a:extLst>
          </p:cNvPr>
          <p:cNvSpPr txBox="1"/>
          <p:nvPr/>
        </p:nvSpPr>
        <p:spPr>
          <a:xfrm>
            <a:off x="11029015" y="28234255"/>
            <a:ext cx="4927696" cy="461665"/>
          </a:xfrm>
          <a:prstGeom prst="rect">
            <a:avLst/>
          </a:prstGeom>
          <a:noFill/>
        </p:spPr>
        <p:txBody>
          <a:bodyPr wrap="none" rtlCol="0">
            <a:spAutoFit/>
          </a:bodyPr>
          <a:lstStyle/>
          <a:p>
            <a:r>
              <a:rPr lang="en-US" sz="2400" dirty="0"/>
              <a:t>Fig 6. DC bus current vs time with PSO</a:t>
            </a:r>
          </a:p>
        </p:txBody>
      </p:sp>
      <p:sp>
        <p:nvSpPr>
          <p:cNvPr id="46" name="TextBox 45">
            <a:extLst>
              <a:ext uri="{FF2B5EF4-FFF2-40B4-BE49-F238E27FC236}">
                <a16:creationId xmlns:a16="http://schemas.microsoft.com/office/drawing/2014/main" id="{AD3FF85B-9F82-1F15-8E47-1F9A7A57A39D}"/>
              </a:ext>
            </a:extLst>
          </p:cNvPr>
          <p:cNvSpPr txBox="1"/>
          <p:nvPr/>
        </p:nvSpPr>
        <p:spPr>
          <a:xfrm>
            <a:off x="11030251" y="31189638"/>
            <a:ext cx="4810484" cy="461665"/>
          </a:xfrm>
          <a:prstGeom prst="rect">
            <a:avLst/>
          </a:prstGeom>
          <a:noFill/>
        </p:spPr>
        <p:txBody>
          <a:bodyPr wrap="none" rtlCol="0">
            <a:spAutoFit/>
          </a:bodyPr>
          <a:lstStyle/>
          <a:p>
            <a:r>
              <a:rPr lang="en-US" sz="2400" dirty="0"/>
              <a:t>Fig 7. DC bus power vs time with PSO</a:t>
            </a:r>
          </a:p>
        </p:txBody>
      </p:sp>
      <p:sp>
        <p:nvSpPr>
          <p:cNvPr id="47" name="TextBox 46">
            <a:extLst>
              <a:ext uri="{FF2B5EF4-FFF2-40B4-BE49-F238E27FC236}">
                <a16:creationId xmlns:a16="http://schemas.microsoft.com/office/drawing/2014/main" id="{595FE4F8-49E8-06FA-89A0-72E0AF218F5C}"/>
              </a:ext>
            </a:extLst>
          </p:cNvPr>
          <p:cNvSpPr txBox="1"/>
          <p:nvPr/>
        </p:nvSpPr>
        <p:spPr>
          <a:xfrm>
            <a:off x="11089345" y="33952526"/>
            <a:ext cx="6425926" cy="461665"/>
          </a:xfrm>
          <a:prstGeom prst="rect">
            <a:avLst/>
          </a:prstGeom>
          <a:noFill/>
        </p:spPr>
        <p:txBody>
          <a:bodyPr wrap="none" rtlCol="0">
            <a:spAutoFit/>
          </a:bodyPr>
          <a:lstStyle/>
          <a:p>
            <a:r>
              <a:rPr lang="en-US" sz="2400" dirty="0"/>
              <a:t>Fig 8. DC bus voltage with 3-phase fault in the grid</a:t>
            </a:r>
          </a:p>
        </p:txBody>
      </p:sp>
      <p:sp>
        <p:nvSpPr>
          <p:cNvPr id="48" name="TextBox 47">
            <a:extLst>
              <a:ext uri="{FF2B5EF4-FFF2-40B4-BE49-F238E27FC236}">
                <a16:creationId xmlns:a16="http://schemas.microsoft.com/office/drawing/2014/main" id="{D7C7D9DF-4735-1FF3-B3FB-74029CBD288A}"/>
              </a:ext>
            </a:extLst>
          </p:cNvPr>
          <p:cNvSpPr txBox="1"/>
          <p:nvPr/>
        </p:nvSpPr>
        <p:spPr>
          <a:xfrm>
            <a:off x="11171237" y="36553412"/>
            <a:ext cx="4754956" cy="461665"/>
          </a:xfrm>
          <a:prstGeom prst="rect">
            <a:avLst/>
          </a:prstGeom>
          <a:noFill/>
        </p:spPr>
        <p:txBody>
          <a:bodyPr wrap="none" rtlCol="0">
            <a:spAutoFit/>
          </a:bodyPr>
          <a:lstStyle/>
          <a:p>
            <a:r>
              <a:rPr lang="en-US" sz="2400" dirty="0"/>
              <a:t>Fig 9.DC bus voltage with protection </a:t>
            </a:r>
          </a:p>
        </p:txBody>
      </p:sp>
      <p:pic>
        <p:nvPicPr>
          <p:cNvPr id="1038" name="Picture 14" descr="University of Cape Town - Wikipedia">
            <a:extLst>
              <a:ext uri="{FF2B5EF4-FFF2-40B4-BE49-F238E27FC236}">
                <a16:creationId xmlns:a16="http://schemas.microsoft.com/office/drawing/2014/main" id="{DD12312F-1B74-D272-CE00-13984B4C117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7523" y="928087"/>
            <a:ext cx="3461849" cy="3513777"/>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4" descr="University of Cape Town - Wikipedia">
            <a:extLst>
              <a:ext uri="{FF2B5EF4-FFF2-40B4-BE49-F238E27FC236}">
                <a16:creationId xmlns:a16="http://schemas.microsoft.com/office/drawing/2014/main" id="{03792DBC-5DF1-DECE-A7CA-C2BC652F251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62549" y="838182"/>
            <a:ext cx="3461849" cy="351377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4" descr="University of Cape Town - Wikipedia">
            <a:extLst>
              <a:ext uri="{FF2B5EF4-FFF2-40B4-BE49-F238E27FC236}">
                <a16:creationId xmlns:a16="http://schemas.microsoft.com/office/drawing/2014/main" id="{C395E281-430F-E2A5-E67C-7AD22A087E4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900417" y="38416878"/>
            <a:ext cx="2523981" cy="2561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5877</TotalTime>
  <Words>692</Words>
  <Application>Microsoft Macintosh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Tintswalo Macebele</cp:lastModifiedBy>
  <cp:revision>63</cp:revision>
  <cp:lastPrinted>2013-02-12T02:21:55Z</cp:lastPrinted>
  <dcterms:created xsi:type="dcterms:W3CDTF">2013-02-10T21:14:48Z</dcterms:created>
  <dcterms:modified xsi:type="dcterms:W3CDTF">2023-11-05T01:40:26Z</dcterms:modified>
</cp:coreProperties>
</file>