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462D87-B000-4C22-8A35-69E39DFBC4F1}">
          <p14:sldIdLst>
            <p14:sldId id="261"/>
            <p14:sldId id="262"/>
            <p14:sldId id="263"/>
            <p14:sldId id="264"/>
          </p14:sldIdLst>
        </p14:section>
        <p14:section name="Untitled Section" id="{604355A7-1BE6-42AD-BEBD-4109EFCDAA98}">
          <p14:sldIdLst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CA9"/>
    <a:srgbClr val="045DB9"/>
    <a:srgbClr val="6DB5FF"/>
    <a:srgbClr val="ED7737"/>
    <a:srgbClr val="FDB026"/>
    <a:srgbClr val="EC7734"/>
    <a:srgbClr val="83AFDC"/>
    <a:srgbClr val="84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0929"/>
  </p:normalViewPr>
  <p:slideViewPr>
    <p:cSldViewPr>
      <p:cViewPr varScale="1">
        <p:scale>
          <a:sx n="73" d="100"/>
          <a:sy n="73" d="100"/>
        </p:scale>
        <p:origin x="13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6071C-5EFE-4FC3-98E4-E05BAD8C5E2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FE687-2A46-4428-825C-A4513A4A9B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2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5A81BE82-6223-4905-B0C9-FDC186A7FB0C}" type="slidenum">
              <a:rPr 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9</a:t>
            </a:fld>
            <a:endParaRPr lang="en-GB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29772" y="710922"/>
            <a:ext cx="4519083" cy="3554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03817" y="4502507"/>
            <a:ext cx="4970992" cy="42671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5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0" y="333375"/>
            <a:ext cx="9144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539750" y="0"/>
            <a:ext cx="0" cy="685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587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042988" y="3471863"/>
            <a:ext cx="7416800" cy="935037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703763"/>
            <a:ext cx="7416800" cy="381000"/>
          </a:xfrm>
        </p:spPr>
        <p:txBody>
          <a:bodyPr anchor="ctr"/>
          <a:lstStyle>
            <a:lvl1pPr marL="0" indent="0">
              <a:buFont typeface="Webdings" pitchFamily="18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9256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066800"/>
            <a:ext cx="39925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067128" cy="710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76200"/>
            <a:ext cx="2033587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951538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7" name="Rectangle 25"/>
          <p:cNvSpPr>
            <a:spLocks noChangeArrowheads="1"/>
          </p:cNvSpPr>
          <p:nvPr/>
        </p:nvSpPr>
        <p:spPr bwMode="auto">
          <a:xfrm>
            <a:off x="0" y="914400"/>
            <a:ext cx="9144000" cy="563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8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C8C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rot="5400000">
            <a:off x="4572000" y="-3663950"/>
            <a:ext cx="0" cy="9144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76200"/>
            <a:ext cx="7608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1375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1032" name="Rectangle 22"/>
          <p:cNvSpPr>
            <a:spLocks noGrp="1" noChangeArrowheads="1"/>
          </p:cNvSpPr>
          <p:nvPr userDrawn="1"/>
        </p:nvSpPr>
        <p:spPr bwMode="gray">
          <a:xfrm>
            <a:off x="295275" y="6629400"/>
            <a:ext cx="1108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pt-BR" altLang="pt-BR" sz="900" dirty="0">
                <a:solidFill>
                  <a:srgbClr val="FFFFFF"/>
                </a:solidFill>
                <a:latin typeface="Arial" panose="020B0604020202020204" pitchFamily="34" charset="0"/>
              </a:rPr>
              <a:t>28/11/2014</a:t>
            </a:r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23"/>
          <p:cNvSpPr>
            <a:spLocks noGrp="1" noChangeArrowheads="1"/>
          </p:cNvSpPr>
          <p:nvPr/>
        </p:nvSpPr>
        <p:spPr bwMode="gray">
          <a:xfrm>
            <a:off x="3943350" y="6629400"/>
            <a:ext cx="48768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pt-BR" sz="900" dirty="0">
                <a:solidFill>
                  <a:srgbClr val="FFFFFF"/>
                </a:solidFill>
                <a:latin typeface="Arial" panose="020B0604020202020204" pitchFamily="34" charset="0"/>
              </a:rPr>
              <a:t>http://escritoriodeprojetos.com.br</a:t>
            </a:r>
          </a:p>
        </p:txBody>
      </p:sp>
      <p:pic>
        <p:nvPicPr>
          <p:cNvPr id="1034" name="Picture 2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231775"/>
            <a:ext cx="77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ngsleynhangumele225/SGC" TargetMode="External"/><Relationship Id="rId2" Type="http://schemas.openxmlformats.org/officeDocument/2006/relationships/hyperlink" Target="https://sistema-de-gestao-de-caderneta.herokuap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3141663"/>
            <a:ext cx="7416800" cy="1295400"/>
          </a:xfrm>
        </p:spPr>
        <p:txBody>
          <a:bodyPr/>
          <a:lstStyle/>
          <a:p>
            <a:r>
              <a:rPr lang="pt-BR" dirty="0"/>
              <a:t>Status Report</a:t>
            </a:r>
            <a:br>
              <a:rPr lang="pt-BR" dirty="0"/>
            </a:br>
            <a:r>
              <a:rPr lang="pt-BR" dirty="0"/>
              <a:t>Sistema de </a:t>
            </a:r>
            <a:r>
              <a:rPr lang="pt-PT" dirty="0"/>
              <a:t>Gestão</a:t>
            </a:r>
            <a:r>
              <a:rPr lang="pt-BR" dirty="0"/>
              <a:t> </a:t>
            </a:r>
            <a:r>
              <a:rPr lang="pt-BR" dirty="0" smtClean="0"/>
              <a:t>Caderneta</a:t>
            </a:r>
            <a:br>
              <a:rPr lang="pt-BR" dirty="0" smtClean="0"/>
            </a:br>
            <a:r>
              <a:rPr lang="pt-BR" dirty="0" smtClean="0"/>
              <a:t>Colégio 911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5280496"/>
            <a:ext cx="7416800" cy="812800"/>
          </a:xfrm>
        </p:spPr>
        <p:txBody>
          <a:bodyPr/>
          <a:lstStyle/>
          <a:p>
            <a:r>
              <a:rPr lang="pt-BR" dirty="0"/>
              <a:t>Grupo 1: </a:t>
            </a:r>
            <a:r>
              <a:rPr lang="pt-BR" dirty="0" smtClean="0"/>
              <a:t>Baloi,Chobela,Matavel,Nhangumele</a:t>
            </a:r>
            <a:endParaRPr lang="pt-BR" dirty="0"/>
          </a:p>
          <a:p>
            <a:r>
              <a:rPr lang="pt-BR" dirty="0"/>
              <a:t>Período de </a:t>
            </a:r>
            <a:r>
              <a:rPr lang="pt-PT" dirty="0" smtClean="0"/>
              <a:t>24/05/19</a:t>
            </a:r>
            <a:r>
              <a:rPr lang="pt-BR" dirty="0" smtClean="0"/>
              <a:t> </a:t>
            </a:r>
            <a:r>
              <a:rPr lang="pt-BR" dirty="0"/>
              <a:t>até </a:t>
            </a:r>
            <a:r>
              <a:rPr lang="pt-PT" dirty="0" smtClean="0"/>
              <a:t>14/06/19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0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Sumário Executivo</a:t>
            </a:r>
          </a:p>
          <a:p>
            <a:r>
              <a:rPr lang="pt-BR" dirty="0"/>
              <a:t>Atividades Concluídas / </a:t>
            </a:r>
            <a:r>
              <a:rPr lang="pt-BR" dirty="0" err="1"/>
              <a:t>Deliverables</a:t>
            </a:r>
            <a:endParaRPr lang="pt-BR" dirty="0"/>
          </a:p>
          <a:p>
            <a:r>
              <a:rPr lang="en-US" dirty="0"/>
              <a:t>Progresso (</a:t>
            </a:r>
            <a:r>
              <a:rPr lang="en-US" dirty="0" err="1"/>
              <a:t>Análise</a:t>
            </a:r>
            <a:r>
              <a:rPr lang="en-US" dirty="0"/>
              <a:t> do Valor </a:t>
            </a:r>
            <a:r>
              <a:rPr lang="en-US" dirty="0" err="1"/>
              <a:t>Agregado</a:t>
            </a:r>
            <a:r>
              <a:rPr lang="en-US" dirty="0"/>
              <a:t>)</a:t>
            </a:r>
            <a:endParaRPr lang="pt-BR" dirty="0"/>
          </a:p>
          <a:p>
            <a:r>
              <a:rPr lang="pt-BR" dirty="0"/>
              <a:t>Pontos de Atenção</a:t>
            </a:r>
          </a:p>
          <a:p>
            <a:r>
              <a:rPr lang="pt-BR" dirty="0"/>
              <a:t>Próximos Passos</a:t>
            </a:r>
          </a:p>
          <a:p>
            <a:r>
              <a:rPr lang="pt-BR" dirty="0"/>
              <a:t>Informações adicionais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Sumário Executivo</a:t>
            </a:r>
          </a:p>
        </p:txBody>
      </p:sp>
      <p:graphicFrame>
        <p:nvGraphicFramePr>
          <p:cNvPr id="27343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75613"/>
              </p:ext>
            </p:extLst>
          </p:nvPr>
        </p:nvGraphicFramePr>
        <p:xfrm>
          <a:off x="467544" y="1052736"/>
          <a:ext cx="8208910" cy="457200"/>
        </p:xfrm>
        <a:graphic>
          <a:graphicData uri="http://schemas.openxmlformats.org/drawingml/2006/table">
            <a:tbl>
              <a:tblPr/>
              <a:tblGrid>
                <a:gridCol w="840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Status: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Conforme Planejado</a:t>
                      </a: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Riscos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Gerenciáveis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Situação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Crítica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A31B05-5897-4AD3-9E9E-6D1EF0DE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60405"/>
              </p:ext>
            </p:extLst>
          </p:nvPr>
        </p:nvGraphicFramePr>
        <p:xfrm>
          <a:off x="467544" y="1576766"/>
          <a:ext cx="8208911" cy="36250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68324">
                  <a:extLst>
                    <a:ext uri="{9D8B030D-6E8A-4147-A177-3AD203B41FA5}">
                      <a16:colId xmlns:a16="http://schemas.microsoft.com/office/drawing/2014/main" val="300353045"/>
                    </a:ext>
                  </a:extLst>
                </a:gridCol>
                <a:gridCol w="811996">
                  <a:extLst>
                    <a:ext uri="{9D8B030D-6E8A-4147-A177-3AD203B41FA5}">
                      <a16:colId xmlns:a16="http://schemas.microsoft.com/office/drawing/2014/main" val="1995048884"/>
                    </a:ext>
                  </a:extLst>
                </a:gridCol>
                <a:gridCol w="5328591">
                  <a:extLst>
                    <a:ext uri="{9D8B030D-6E8A-4147-A177-3AD203B41FA5}">
                      <a16:colId xmlns:a16="http://schemas.microsoft.com/office/drawing/2014/main" val="3012296816"/>
                    </a:ext>
                  </a:extLst>
                </a:gridCol>
              </a:tblGrid>
              <a:tr h="5360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Indicador por Área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Status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Comentário / Ação Requerida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4142398"/>
                  </a:ext>
                </a:extLst>
              </a:tr>
              <a:tr h="718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Prazo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O arranque das actividades de elicitação, documentação e implementação decorreu dentro do período </a:t>
                      </a:r>
                      <a:r>
                        <a:rPr lang="pt-PT" sz="1600" dirty="0" smtClean="0">
                          <a:effectLst/>
                        </a:rPr>
                        <a:t>definido,</a:t>
                      </a:r>
                      <a:r>
                        <a:rPr lang="pt-PT" sz="1600" baseline="0" dirty="0" smtClean="0">
                          <a:effectLst/>
                        </a:rPr>
                        <a:t> contudo o desenvolvimento se encontra ligeiramente atrasado devido ao teste de algumas ferramentas de desenvolvimento.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3411831"/>
                  </a:ext>
                </a:extLst>
              </a:tr>
              <a:tr h="347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Custo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Sem nenhuma alteração do plano financeiro do projecto.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0306739"/>
                  </a:ext>
                </a:extLst>
              </a:tr>
              <a:tr h="718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Escopo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O escopo até o momento está sendo</a:t>
                      </a:r>
                      <a:r>
                        <a:rPr lang="pt-PT" sz="1600" baseline="0" dirty="0" smtClean="0">
                          <a:effectLst/>
                        </a:rPr>
                        <a:t> devidamente respeitado.</a:t>
                      </a:r>
                      <a:endParaRPr lang="pt-PT" sz="1600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7065905"/>
                  </a:ext>
                </a:extLst>
              </a:tr>
              <a:tr h="8041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Comunicação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Devido as normais actividades labórias os encontros entre os focal points das duas partes não tem sido de qualidade.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42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1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Atividades Concluídas / Deliverables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D65650-3E08-4B32-BB13-37B166798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174790"/>
              </p:ext>
            </p:extLst>
          </p:nvPr>
        </p:nvGraphicFramePr>
        <p:xfrm>
          <a:off x="251520" y="861242"/>
          <a:ext cx="8371309" cy="69100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0452">
                  <a:extLst>
                    <a:ext uri="{9D8B030D-6E8A-4147-A177-3AD203B41FA5}">
                      <a16:colId xmlns:a16="http://schemas.microsoft.com/office/drawing/2014/main" val="711116867"/>
                    </a:ext>
                  </a:extLst>
                </a:gridCol>
                <a:gridCol w="3237060">
                  <a:extLst>
                    <a:ext uri="{9D8B030D-6E8A-4147-A177-3AD203B41FA5}">
                      <a16:colId xmlns:a16="http://schemas.microsoft.com/office/drawing/2014/main" val="1732874652"/>
                    </a:ext>
                  </a:extLst>
                </a:gridCol>
                <a:gridCol w="1584525">
                  <a:extLst>
                    <a:ext uri="{9D8B030D-6E8A-4147-A177-3AD203B41FA5}">
                      <a16:colId xmlns:a16="http://schemas.microsoft.com/office/drawing/2014/main" val="1177951979"/>
                    </a:ext>
                  </a:extLst>
                </a:gridCol>
                <a:gridCol w="1255961">
                  <a:extLst>
                    <a:ext uri="{9D8B030D-6E8A-4147-A177-3AD203B41FA5}">
                      <a16:colId xmlns:a16="http://schemas.microsoft.com/office/drawing/2014/main" val="2878908515"/>
                    </a:ext>
                  </a:extLst>
                </a:gridCol>
                <a:gridCol w="1253311">
                  <a:extLst>
                    <a:ext uri="{9D8B030D-6E8A-4147-A177-3AD203B41FA5}">
                      <a16:colId xmlns:a16="http://schemas.microsoft.com/office/drawing/2014/main" val="2141011073"/>
                    </a:ext>
                  </a:extLst>
                </a:gridCol>
              </a:tblGrid>
              <a:tr h="2664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EAP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Responsável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Início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Término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7347502"/>
                  </a:ext>
                </a:extLst>
              </a:tr>
              <a:tr h="5650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sga.1.1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err="1">
                          <a:effectLst/>
                        </a:rPr>
                        <a:t>Elicitação</a:t>
                      </a:r>
                      <a:r>
                        <a:rPr lang="pt-PT" sz="1600" dirty="0">
                          <a:effectLst/>
                        </a:rPr>
                        <a:t> de Requisitos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smtClean="0">
                          <a:effectLst/>
                        </a:rPr>
                        <a:t>Matavel,</a:t>
                      </a:r>
                      <a:r>
                        <a:rPr lang="pt-PT" sz="1600" baseline="0" dirty="0" smtClean="0">
                          <a:effectLst/>
                        </a:rPr>
                        <a:t> Anselmo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30/04/19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04/05/19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67828"/>
                  </a:ext>
                </a:extLst>
              </a:tr>
              <a:tr h="5650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sga.1.1.5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Apresentação e Discussão do Produto que sendo construído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smtClean="0">
                          <a:effectLst/>
                        </a:rPr>
                        <a:t>Nhangumele, kingsley Tiago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04/05/19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03/05/19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665924"/>
                  </a:ext>
                </a:extLst>
              </a:tr>
              <a:tr h="5650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sga.1.2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Documentação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smtClean="0">
                          <a:effectLst/>
                        </a:rPr>
                        <a:t>Nhangumle, Kingsley</a:t>
                      </a:r>
                      <a:r>
                        <a:rPr lang="pt-PT" sz="1600" baseline="0" dirty="0" smtClean="0">
                          <a:effectLst/>
                        </a:rPr>
                        <a:t> Tiago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07/05/19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11/05/19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481455"/>
                  </a:ext>
                </a:extLst>
              </a:tr>
              <a:tr h="8636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sga.1.2.3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Especificação dos Casos de Uso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smtClean="0">
                          <a:effectLst/>
                        </a:rPr>
                        <a:t>Baloi, Issaque</a:t>
                      </a:r>
                      <a:r>
                        <a:rPr lang="pt-PT" sz="1600" baseline="0" dirty="0" smtClean="0">
                          <a:effectLst/>
                        </a:rPr>
                        <a:t> &amp; Matavel, Anselmo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08/05//</a:t>
                      </a:r>
                      <a:r>
                        <a:rPr lang="pt-PT" sz="1600" dirty="0" smtClean="0">
                          <a:effectLst/>
                        </a:rPr>
                        <a:t>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09/05/19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1281118"/>
                  </a:ext>
                </a:extLst>
              </a:tr>
              <a:tr h="5650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sga.1.2.4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Prototipagem das Interfaces de Utilizador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smtClean="0">
                          <a:effectLst/>
                        </a:rPr>
                        <a:t>Chobela</a:t>
                      </a:r>
                      <a:r>
                        <a:rPr lang="pt-PT" sz="1600" smtClean="0">
                          <a:effectLst/>
                        </a:rPr>
                        <a:t>, </a:t>
                      </a:r>
                      <a:r>
                        <a:rPr lang="pt-PT" sz="1600" smtClean="0">
                          <a:effectLst/>
                        </a:rPr>
                        <a:t>Amancio &amp; Baloi, Issaque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10/05/19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11/05/19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8140841"/>
                  </a:ext>
                </a:extLst>
              </a:tr>
              <a:tr h="8636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sga.1.2.5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Composição e apresentação do Documento de Requisitos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smtClean="0">
                          <a:effectLst/>
                        </a:rPr>
                        <a:t>Chobela,</a:t>
                      </a:r>
                      <a:r>
                        <a:rPr lang="pt-PT" sz="1600" baseline="0" dirty="0" smtClean="0">
                          <a:effectLst/>
                        </a:rPr>
                        <a:t> Amancio &amp; Baloi, Issaque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08/05/19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11/05/19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8842906"/>
                  </a:ext>
                </a:extLst>
              </a:tr>
              <a:tr h="8636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sga.1.3.1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Configuração do Ambiente de </a:t>
                      </a:r>
                      <a:r>
                        <a:rPr lang="pt-PT" sz="1600" dirty="0" smtClean="0">
                          <a:effectLst/>
                        </a:rPr>
                        <a:t>Desenvolvimento Inicial &amp; Criação dos Modulos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smtClean="0">
                          <a:effectLst/>
                        </a:rPr>
                        <a:t>Nhangumele, Kingsley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07/05/19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07/05/19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8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6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Progresso – </a:t>
            </a:r>
            <a:r>
              <a:rPr lang="en-US" dirty="0" err="1"/>
              <a:t>Análise</a:t>
            </a:r>
            <a:r>
              <a:rPr lang="en-US" dirty="0"/>
              <a:t> do Valor </a:t>
            </a:r>
            <a:r>
              <a:rPr lang="en-US" dirty="0" err="1"/>
              <a:t>Agregado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41F72E-84BD-4E30-9A5F-98215B1B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Funcionalidades Construídas:</a:t>
            </a:r>
          </a:p>
          <a:p>
            <a:r>
              <a:rPr lang="pt-PT" dirty="0" smtClean="0"/>
              <a:t>Login</a:t>
            </a:r>
          </a:p>
          <a:p>
            <a:r>
              <a:rPr lang="pt-PT" dirty="0" smtClean="0"/>
              <a:t>Dashboard</a:t>
            </a:r>
          </a:p>
          <a:p>
            <a:r>
              <a:rPr lang="pt-PT" dirty="0" smtClean="0"/>
              <a:t>Modulos Controlo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Por desenvolver:</a:t>
            </a:r>
          </a:p>
          <a:p>
            <a:r>
              <a:rPr lang="pt-PT" dirty="0" smtClean="0"/>
              <a:t>Plataforma APE</a:t>
            </a:r>
          </a:p>
          <a:p>
            <a:r>
              <a:rPr lang="pt-PT" dirty="0" smtClean="0"/>
              <a:t>Modolo Manuntenção</a:t>
            </a:r>
          </a:p>
          <a:p>
            <a:r>
              <a:rPr lang="pt-PT" dirty="0" smtClean="0"/>
              <a:t>Modulo Relatórios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607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Pontos</a:t>
            </a:r>
            <a:r>
              <a:rPr lang="en-US" dirty="0"/>
              <a:t> de </a:t>
            </a:r>
            <a:r>
              <a:rPr lang="en-US" dirty="0" err="1"/>
              <a:t>Atenção</a:t>
            </a:r>
            <a:r>
              <a:rPr lang="en-US" dirty="0"/>
              <a:t> / </a:t>
            </a:r>
            <a:r>
              <a:rPr lang="en-US" dirty="0" err="1"/>
              <a:t>Riscos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A78ECE-1A99-4CDD-B8DA-C309B1324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993965"/>
              </p:ext>
            </p:extLst>
          </p:nvPr>
        </p:nvGraphicFramePr>
        <p:xfrm>
          <a:off x="323528" y="1196752"/>
          <a:ext cx="8280920" cy="52451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60218461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78709845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350071862"/>
                    </a:ext>
                  </a:extLst>
                </a:gridCol>
                <a:gridCol w="1530543">
                  <a:extLst>
                    <a:ext uri="{9D8B030D-6E8A-4147-A177-3AD203B41FA5}">
                      <a16:colId xmlns:a16="http://schemas.microsoft.com/office/drawing/2014/main" val="1760890195"/>
                    </a:ext>
                  </a:extLst>
                </a:gridCol>
                <a:gridCol w="989737">
                  <a:extLst>
                    <a:ext uri="{9D8B030D-6E8A-4147-A177-3AD203B41FA5}">
                      <a16:colId xmlns:a16="http://schemas.microsoft.com/office/drawing/2014/main" val="726900748"/>
                    </a:ext>
                  </a:extLst>
                </a:gridCol>
              </a:tblGrid>
              <a:tr h="528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Descrição do Problema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Status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Descrição da ação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Responsável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Previsão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9790920"/>
                  </a:ext>
                </a:extLst>
              </a:tr>
              <a:tr h="2256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Inexistência do Módulo de Segurança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Não resolvido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Criar uma divisão de trabalho responsável pela implementação desta funcionalidade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smtClean="0">
                          <a:effectLst/>
                        </a:rPr>
                        <a:t>Matavel, Anselmo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24/05/19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6320317"/>
                  </a:ext>
                </a:extLst>
              </a:tr>
              <a:tr h="2256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Desenvolvimento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total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 complete da </a:t>
                      </a:r>
                      <a:r>
                        <a:rPr lang="en-US" sz="16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solução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progresso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Marcação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um </a:t>
                      </a:r>
                      <a:r>
                        <a:rPr lang="en-US" sz="14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reunião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 o director, para </a:t>
                      </a:r>
                      <a:r>
                        <a:rPr lang="en-US" sz="14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devisão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das </a:t>
                      </a:r>
                      <a:r>
                        <a:rPr lang="en-US" sz="14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entregas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 Sistema, </a:t>
                      </a:r>
                      <a:r>
                        <a:rPr lang="en-US" sz="14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seja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criar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um </a:t>
                      </a:r>
                      <a:r>
                        <a:rPr lang="en-US" sz="14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ciclo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para </a:t>
                      </a:r>
                      <a:r>
                        <a:rPr lang="en-US" sz="14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entregar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incrimentais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Nhangumele,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Kingsley Tiago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7/06/19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1975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9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Próximos Passos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36F0BB-721A-4507-8D9F-B2227131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089090"/>
              </p:ext>
            </p:extLst>
          </p:nvPr>
        </p:nvGraphicFramePr>
        <p:xfrm>
          <a:off x="563564" y="1556792"/>
          <a:ext cx="8040884" cy="28083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89633">
                  <a:extLst>
                    <a:ext uri="{9D8B030D-6E8A-4147-A177-3AD203B41FA5}">
                      <a16:colId xmlns:a16="http://schemas.microsoft.com/office/drawing/2014/main" val="2649779155"/>
                    </a:ext>
                  </a:extLst>
                </a:gridCol>
                <a:gridCol w="3299591">
                  <a:extLst>
                    <a:ext uri="{9D8B030D-6E8A-4147-A177-3AD203B41FA5}">
                      <a16:colId xmlns:a16="http://schemas.microsoft.com/office/drawing/2014/main" val="1088479957"/>
                    </a:ext>
                  </a:extLst>
                </a:gridCol>
                <a:gridCol w="1586128">
                  <a:extLst>
                    <a:ext uri="{9D8B030D-6E8A-4147-A177-3AD203B41FA5}">
                      <a16:colId xmlns:a16="http://schemas.microsoft.com/office/drawing/2014/main" val="2493141016"/>
                    </a:ext>
                  </a:extLst>
                </a:gridCol>
                <a:gridCol w="1116956">
                  <a:extLst>
                    <a:ext uri="{9D8B030D-6E8A-4147-A177-3AD203B41FA5}">
                      <a16:colId xmlns:a16="http://schemas.microsoft.com/office/drawing/2014/main" val="4022242505"/>
                    </a:ext>
                  </a:extLst>
                </a:gridCol>
                <a:gridCol w="1148576">
                  <a:extLst>
                    <a:ext uri="{9D8B030D-6E8A-4147-A177-3AD203B41FA5}">
                      <a16:colId xmlns:a16="http://schemas.microsoft.com/office/drawing/2014/main" val="248067411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EAP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Responsável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Início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Término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578090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sga.1.5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Implantação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06/06/19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06/06/19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72660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sga.1.6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07/06/19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07/6/19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23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608887" cy="762000"/>
          </a:xfrm>
        </p:spPr>
        <p:txBody>
          <a:bodyPr/>
          <a:lstStyle/>
          <a:p>
            <a:r>
              <a:rPr lang="en-US"/>
              <a:t>Informações adicionais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066800"/>
            <a:ext cx="8137525" cy="315428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pt-PT" dirty="0"/>
              <a:t>versão</a:t>
            </a:r>
            <a:r>
              <a:rPr lang="en-US" dirty="0"/>
              <a:t> de testes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encontrada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</a:t>
            </a:r>
            <a:r>
              <a:rPr lang="pt-PT" u="sng" dirty="0" smtClean="0">
                <a:hlinkClick r:id="rId2"/>
              </a:rPr>
              <a:t>sistema-de-gestao-de-caderneta.herokuapp.com/</a:t>
            </a:r>
            <a:r>
              <a:rPr lang="pt-PT" u="sng" dirty="0" smtClean="0"/>
              <a:t> </a:t>
            </a:r>
          </a:p>
          <a:p>
            <a:pPr marL="0" indent="0">
              <a:buNone/>
            </a:pPr>
            <a:endParaRPr lang="pt-PT" u="sng" dirty="0"/>
          </a:p>
          <a:p>
            <a:r>
              <a:rPr lang="pt-PT" dirty="0" smtClean="0"/>
              <a:t>O Controle de desenvolvimento,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encontrada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pt-PT" dirty="0" smtClean="0">
                <a:hlinkClick r:id="rId3"/>
              </a:rPr>
              <a:t>github.com/Kingsleynhangumele225/SGC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Grp="1" noChangeArrowheads="1"/>
          </p:cNvSpPr>
          <p:nvPr>
            <p:ph type="ctrTitle"/>
          </p:nvPr>
        </p:nvSpPr>
        <p:spPr>
          <a:xfrm>
            <a:off x="609600" y="2438400"/>
            <a:ext cx="8237538" cy="25574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latin typeface="Tahoma" pitchFamily="34" charset="0"/>
              </a:rPr>
              <a:t>Obrigado!</a:t>
            </a: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 pitchFamily="34" charset="0"/>
              </a:rPr>
              <a:t/>
            </a:r>
            <a:br>
              <a:rPr lang="en-GB" dirty="0">
                <a:latin typeface="Tahoma" pitchFamily="34" charset="0"/>
              </a:rPr>
            </a:br>
            <a:r>
              <a:rPr lang="en-GB" dirty="0" err="1">
                <a:latin typeface="Tahoma" pitchFamily="34" charset="0"/>
              </a:rPr>
              <a:t>Grupo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smtClean="0">
                <a:latin typeface="Tahoma" pitchFamily="34" charset="0"/>
              </a:rPr>
              <a:t>4</a:t>
            </a:r>
            <a:r>
              <a:rPr lang="en-GB" dirty="0">
                <a:latin typeface="Tahoma" pitchFamily="34" charset="0"/>
              </a:rPr>
              <a:t/>
            </a: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 pitchFamily="34" charset="0"/>
              </a:rPr>
              <a:t/>
            </a:r>
            <a:br>
              <a:rPr lang="en-GB" dirty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>projectosgc@esw2.com</a:t>
            </a:r>
            <a:endParaRPr lang="en-GB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927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MO_PowerPoint">
  <a:themeElements>
    <a:clrScheme name="">
      <a:dk1>
        <a:srgbClr val="333333"/>
      </a:dk1>
      <a:lt1>
        <a:srgbClr val="BDE0FF"/>
      </a:lt1>
      <a:dk2>
        <a:srgbClr val="FFFFFF"/>
      </a:dk2>
      <a:lt2>
        <a:srgbClr val="808080"/>
      </a:lt2>
      <a:accent1>
        <a:srgbClr val="245CA8"/>
      </a:accent1>
      <a:accent2>
        <a:srgbClr val="EB7734"/>
      </a:accent2>
      <a:accent3>
        <a:srgbClr val="DBEDFF"/>
      </a:accent3>
      <a:accent4>
        <a:srgbClr val="2A2A2A"/>
      </a:accent4>
      <a:accent5>
        <a:srgbClr val="ACB5D1"/>
      </a:accent5>
      <a:accent6>
        <a:srgbClr val="D56B2E"/>
      </a:accent6>
      <a:hlink>
        <a:srgbClr val="82AEDB"/>
      </a:hlink>
      <a:folHlink>
        <a:srgbClr val="FCAF26"/>
      </a:folHlink>
    </a:clrScheme>
    <a:fontScheme name="PMO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MO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PMO.potx" id="{F7937F6E-02CB-423C-ACAF-3BE96E3262F1}" vid="{494CEEFA-2320-4B0E-BA0D-61EE4BC0CD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PowerPointPMO</Template>
  <TotalTime>205</TotalTime>
  <Words>329</Words>
  <Application>Microsoft Office PowerPoint</Application>
  <PresentationFormat>On-screen Show (4:3)</PresentationFormat>
  <Paragraphs>126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Lucida Sans Unicode</vt:lpstr>
      <vt:lpstr>Tahoma</vt:lpstr>
      <vt:lpstr>Times</vt:lpstr>
      <vt:lpstr>Times New Roman</vt:lpstr>
      <vt:lpstr>Webdings</vt:lpstr>
      <vt:lpstr>PMO_PowerPoint</vt:lpstr>
      <vt:lpstr>Status Report Sistema de Gestão Caderneta Colégio 911 </vt:lpstr>
      <vt:lpstr>Agenda</vt:lpstr>
      <vt:lpstr>Sumário Executivo</vt:lpstr>
      <vt:lpstr>Atividades Concluídas / Deliverables</vt:lpstr>
      <vt:lpstr>Progresso – Análise do Valor Agregado</vt:lpstr>
      <vt:lpstr>Pontos de Atenção / Riscos</vt:lpstr>
      <vt:lpstr>Próximos Passos</vt:lpstr>
      <vt:lpstr>Informações adicionais</vt:lpstr>
      <vt:lpstr>Obrigado!  Grupo 4  projectosgc@esw2.com</vt:lpstr>
    </vt:vector>
  </TitlesOfParts>
  <Company>PMO Escritório de Projetos LTDA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Eduardo Montes</dc:creator>
  <dc:description>http://www.escritoriodeprojetos.com.br</dc:description>
  <cp:lastModifiedBy>Issaque</cp:lastModifiedBy>
  <cp:revision>26</cp:revision>
  <dcterms:created xsi:type="dcterms:W3CDTF">2014-11-28T17:17:01Z</dcterms:created>
  <dcterms:modified xsi:type="dcterms:W3CDTF">2019-06-05T08:21:44Z</dcterms:modified>
</cp:coreProperties>
</file>