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4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8192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819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grpSp>
          <p:nvGrpSpPr>
            <p:cNvPr id="8192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819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CA" altLang="en-US" noProof="0" smtClean="0"/>
              <a:t>Click to edit Master title style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CA" altLang="en-US" noProof="0" smtClean="0"/>
              <a:t>Click to edit Master subtitle style</a:t>
            </a:r>
          </a:p>
        </p:txBody>
      </p:sp>
      <p:sp>
        <p:nvSpPr>
          <p:cNvPr id="819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CA" altLang="en-US"/>
          </a:p>
        </p:txBody>
      </p:sp>
      <p:sp>
        <p:nvSpPr>
          <p:cNvPr id="819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CA" altLang="en-US"/>
          </a:p>
        </p:txBody>
      </p:sp>
      <p:sp>
        <p:nvSpPr>
          <p:cNvPr id="819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4CC6AA3-DBEF-40C5-B897-9870BCEEC24F}" type="slidenum">
              <a:rPr lang="en-CA" altLang="en-US"/>
              <a:pPr/>
              <a:t>‹#›</a:t>
            </a:fld>
            <a:endParaRPr lang="en-CA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6E89C9-F5BA-4299-AD96-91DABCA6FC32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26647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C3CBCB-C0A2-45AF-A407-BF2FFA1ED1AE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6979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658BBF-5D54-4D12-80F4-EBF9475160F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7321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D931A-0D7A-42AF-AB28-EC9AA4FD9074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7405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8A8EB-E43B-4A1A-A37B-08A3199F1640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6687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DDD26-94B3-4489-8E31-8FAEAFB83D5A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81461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368932-B6E8-4BC8-B929-FD1EF8449F68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9201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25644-6545-459E-A3CE-7FE970376C7E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0157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4D2CBE-02C2-4ACD-AD2C-C385DAE512E5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4523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13FE3-87BA-4FBC-BD6F-F690C227A312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6036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title style</a:t>
            </a:r>
            <a:endParaRPr lang="en-CA" altLang="en-US" smtClean="0"/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  <a:endParaRPr lang="en-CA" altLang="en-US" smtClean="0"/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CA" alt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CA" alt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D627D678-2DD6-4BF1-B059-B5ABA13B3750}" type="slidenum">
              <a:rPr lang="en-CA" altLang="en-US"/>
              <a:pPr/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Kingsley Okoro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Absorb ML Challenge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73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724775" cy="914400"/>
          </a:xfrm>
        </p:spPr>
        <p:txBody>
          <a:bodyPr/>
          <a:lstStyle/>
          <a:p>
            <a:r>
              <a:rPr lang="en-US" dirty="0" smtClean="0"/>
              <a:t>Feature Engineering Cont’d</a:t>
            </a:r>
            <a:endParaRPr lang="en-CA" dirty="0"/>
          </a:p>
        </p:txBody>
      </p:sp>
      <p:pic>
        <p:nvPicPr>
          <p:cNvPr id="1095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13" y="1371600"/>
            <a:ext cx="3810000" cy="2522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37" y="4038600"/>
            <a:ext cx="4065877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426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48000"/>
            <a:ext cx="4419600" cy="87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00600" y="44196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Tried using logarithmic transformation and quantile transformer to transform data to follow a </a:t>
            </a:r>
            <a:r>
              <a:rPr lang="en-US" dirty="0" err="1" smtClean="0"/>
              <a:t>gaussian</a:t>
            </a:r>
            <a:r>
              <a:rPr lang="en-US" dirty="0" smtClean="0"/>
              <a:t> distribution 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79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Co-Linearity?</a:t>
            </a:r>
            <a:endParaRPr lang="en-CA" dirty="0"/>
          </a:p>
        </p:txBody>
      </p:sp>
      <p:pic>
        <p:nvPicPr>
          <p:cNvPr id="11059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2286000"/>
            <a:ext cx="3810000" cy="3291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Heatmap</a:t>
            </a:r>
            <a:r>
              <a:rPr lang="en-US" dirty="0" smtClean="0"/>
              <a:t> with </a:t>
            </a:r>
            <a:r>
              <a:rPr lang="en-US" dirty="0" err="1" smtClean="0"/>
              <a:t>pearson</a:t>
            </a:r>
            <a:r>
              <a:rPr lang="en-US" dirty="0" smtClean="0"/>
              <a:t> correlation to investigate correlation between independent variables.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400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Cardinality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Drop features with high cardinality as they distort linear models</a:t>
            </a:r>
            <a:endParaRPr lang="en-CA" dirty="0"/>
          </a:p>
        </p:txBody>
      </p:sp>
      <p:pic>
        <p:nvPicPr>
          <p:cNvPr id="11161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28578"/>
            <a:ext cx="4230688" cy="401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092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feature Selection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Pd.get_dummies</a:t>
            </a:r>
            <a:r>
              <a:rPr lang="en-US" dirty="0" smtClean="0"/>
              <a:t> similar to </a:t>
            </a:r>
            <a:r>
              <a:rPr lang="en-US" dirty="0" err="1" smtClean="0"/>
              <a:t>one_hot</a:t>
            </a:r>
            <a:r>
              <a:rPr lang="en-US" dirty="0" smtClean="0"/>
              <a:t> or </a:t>
            </a:r>
            <a:r>
              <a:rPr lang="en-US" dirty="0" err="1" smtClean="0"/>
              <a:t>Lable</a:t>
            </a:r>
            <a:r>
              <a:rPr lang="en-US" dirty="0" smtClean="0"/>
              <a:t> Encoding to handle categorical data.</a:t>
            </a:r>
            <a:endParaRPr lang="en-CA" dirty="0"/>
          </a:p>
        </p:txBody>
      </p:sp>
      <p:pic>
        <p:nvPicPr>
          <p:cNvPr id="11264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3079232"/>
            <a:ext cx="3810000" cy="199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8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Training(simple Linear Regression)</a:t>
            </a:r>
            <a:endParaRPr lang="en-CA" dirty="0"/>
          </a:p>
        </p:txBody>
      </p:sp>
      <p:pic>
        <p:nvPicPr>
          <p:cNvPr id="1136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620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800600"/>
            <a:ext cx="58864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32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Evaluation(skewed target)</a:t>
            </a:r>
            <a:endParaRPr lang="en-CA" dirty="0"/>
          </a:p>
        </p:txBody>
      </p:sp>
      <p:pic>
        <p:nvPicPr>
          <p:cNvPr id="1187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531114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7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352800"/>
            <a:ext cx="4476750" cy="343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05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Evaluation(normalized target)</a:t>
            </a:r>
            <a:endParaRPr lang="en-CA" dirty="0"/>
          </a:p>
        </p:txBody>
      </p:sp>
      <p:pic>
        <p:nvPicPr>
          <p:cNvPr id="1146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6370320" cy="220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581400"/>
            <a:ext cx="4657725" cy="3025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103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Importance</a:t>
            </a:r>
            <a:endParaRPr lang="en-CA" dirty="0"/>
          </a:p>
        </p:txBody>
      </p:sp>
      <p:pic>
        <p:nvPicPr>
          <p:cNvPr id="1157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575384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31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Importance</a:t>
            </a:r>
            <a:endParaRPr lang="en-CA" dirty="0"/>
          </a:p>
        </p:txBody>
      </p:sp>
      <p:pic>
        <p:nvPicPr>
          <p:cNvPr id="1167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798" y="2265363"/>
            <a:ext cx="753618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197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749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852487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1295400"/>
            <a:ext cx="7772400" cy="4837113"/>
          </a:xfrm>
        </p:spPr>
        <p:txBody>
          <a:bodyPr/>
          <a:lstStyle/>
          <a:p>
            <a:r>
              <a:rPr lang="en-US" dirty="0" smtClean="0"/>
              <a:t>Developing a predictive pricing model for items on an online platform.</a:t>
            </a:r>
          </a:p>
          <a:p>
            <a:r>
              <a:rPr lang="en-US" dirty="0" smtClean="0"/>
              <a:t>Dataset contained a mixture of structured and unstructured data(mainly text).</a:t>
            </a:r>
          </a:p>
          <a:p>
            <a:r>
              <a:rPr lang="en-US" dirty="0" smtClean="0"/>
              <a:t>Dataset is a table with product listing with each data point describing exactly one listing.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587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CA" dirty="0"/>
          </a:p>
        </p:txBody>
      </p:sp>
      <p:pic>
        <p:nvPicPr>
          <p:cNvPr id="1034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090" y="2209800"/>
            <a:ext cx="4406310" cy="563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Dataset contains 1482535 data points and 14 features.</a:t>
            </a:r>
          </a:p>
          <a:p>
            <a:r>
              <a:rPr lang="en-US" dirty="0" smtClean="0"/>
              <a:t>Data set contains integer, float, string and bool data types.</a:t>
            </a:r>
            <a:endParaRPr lang="en-CA" dirty="0"/>
          </a:p>
        </p:txBody>
      </p:sp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71800"/>
            <a:ext cx="247168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293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Data?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 smtClean="0"/>
              <a:t>Dataset contained missing values.</a:t>
            </a:r>
          </a:p>
          <a:p>
            <a:r>
              <a:rPr lang="en-US" sz="2000" dirty="0" smtClean="0"/>
              <a:t>The </a:t>
            </a:r>
            <a:r>
              <a:rPr lang="en-US" sz="2000" dirty="0" err="1" smtClean="0"/>
              <a:t>item_brand</a:t>
            </a:r>
            <a:r>
              <a:rPr lang="en-US" sz="2000" dirty="0" smtClean="0"/>
              <a:t> feature had most the missing </a:t>
            </a:r>
            <a:r>
              <a:rPr lang="en-US" sz="2000" dirty="0" smtClean="0"/>
              <a:t>values </a:t>
            </a:r>
            <a:r>
              <a:rPr lang="en-US" sz="2000" dirty="0" smtClean="0"/>
              <a:t>with (42%), </a:t>
            </a:r>
            <a:r>
              <a:rPr lang="en-US" sz="2000" dirty="0" err="1" smtClean="0"/>
              <a:t>item_type</a:t>
            </a:r>
            <a:r>
              <a:rPr lang="en-US" sz="2000" dirty="0" smtClean="0"/>
              <a:t> had 0.426% and description had only 4 observation missing.</a:t>
            </a:r>
          </a:p>
          <a:p>
            <a:r>
              <a:rPr lang="en-US" sz="2000" dirty="0" smtClean="0"/>
              <a:t>I decided to drop the </a:t>
            </a:r>
            <a:r>
              <a:rPr lang="en-US" sz="2000" dirty="0" err="1" smtClean="0"/>
              <a:t>item_brand</a:t>
            </a:r>
            <a:r>
              <a:rPr lang="en-US" sz="2000" dirty="0" smtClean="0"/>
              <a:t> feature (column) and observations for </a:t>
            </a:r>
            <a:r>
              <a:rPr lang="en-US" sz="2000" dirty="0" err="1" smtClean="0"/>
              <a:t>item_type</a:t>
            </a:r>
            <a:r>
              <a:rPr lang="en-US" sz="2000" dirty="0" smtClean="0"/>
              <a:t> and description</a:t>
            </a:r>
          </a:p>
          <a:p>
            <a:endParaRPr lang="en-CA" sz="2000" dirty="0"/>
          </a:p>
        </p:txBody>
      </p:sp>
      <p:pic>
        <p:nvPicPr>
          <p:cNvPr id="10445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599"/>
            <a:ext cx="4267200" cy="2881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562600"/>
            <a:ext cx="59817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89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93037" cy="1066800"/>
          </a:xfrm>
        </p:spPr>
        <p:txBody>
          <a:bodyPr/>
          <a:lstStyle/>
          <a:p>
            <a:r>
              <a:rPr lang="en-US" dirty="0" err="1" smtClean="0"/>
              <a:t>Categoriacal</a:t>
            </a:r>
            <a:r>
              <a:rPr lang="en-US" dirty="0" smtClean="0"/>
              <a:t>, Numerical and Discrete Observations</a:t>
            </a:r>
            <a:endParaRPr lang="en-CA" dirty="0"/>
          </a:p>
        </p:txBody>
      </p:sp>
      <p:pic>
        <p:nvPicPr>
          <p:cNvPr id="1054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509475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5943600"/>
            <a:ext cx="5486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74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793037" cy="852487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br>
              <a:rPr lang="en-US" dirty="0" smtClean="0"/>
            </a:br>
            <a:r>
              <a:rPr lang="en-US" dirty="0" smtClean="0"/>
              <a:t>(Visualizations)</a:t>
            </a:r>
            <a:endParaRPr lang="en-CA" dirty="0"/>
          </a:p>
        </p:txBody>
      </p:sp>
      <p:pic>
        <p:nvPicPr>
          <p:cNvPr id="1064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42331"/>
            <a:ext cx="346361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818" y="1828800"/>
            <a:ext cx="361601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289" y="4343400"/>
            <a:ext cx="3481082" cy="233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47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Continued(other features Variables)</a:t>
            </a:r>
            <a:endParaRPr lang="en-CA" dirty="0"/>
          </a:p>
        </p:txBody>
      </p:sp>
      <p:pic>
        <p:nvPicPr>
          <p:cNvPr id="1177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35188"/>
            <a:ext cx="283884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80602"/>
            <a:ext cx="2852737" cy="416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137" y="2180602"/>
            <a:ext cx="3423869" cy="2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62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continued(Target variable Price) </a:t>
            </a:r>
            <a:endParaRPr lang="en-CA" dirty="0"/>
          </a:p>
        </p:txBody>
      </p:sp>
      <p:pic>
        <p:nvPicPr>
          <p:cNvPr id="1075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362201"/>
            <a:ext cx="4040188" cy="313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Target variable price not normally distributed.</a:t>
            </a:r>
          </a:p>
          <a:p>
            <a:r>
              <a:rPr lang="en-US" dirty="0" smtClean="0"/>
              <a:t>Target variable is right skewed</a:t>
            </a:r>
          </a:p>
          <a:p>
            <a:r>
              <a:rPr lang="en-US" dirty="0" smtClean="0"/>
              <a:t>There are multiple outliers in the variable</a:t>
            </a:r>
          </a:p>
          <a:p>
            <a:r>
              <a:rPr lang="en-US" dirty="0" smtClean="0"/>
              <a:t>Linear models are based on the assumption that normality exists.</a:t>
            </a:r>
          </a:p>
        </p:txBody>
      </p:sp>
    </p:spTree>
    <p:extLst>
      <p:ext uri="{BB962C8B-B14F-4D97-AF65-F5344CB8AC3E}">
        <p14:creationId xmlns:p14="http://schemas.microsoft.com/office/powerpoint/2010/main" val="32253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CA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Performed integer encoding</a:t>
            </a:r>
          </a:p>
          <a:p>
            <a:r>
              <a:rPr lang="en-US" sz="2400" dirty="0" smtClean="0"/>
              <a:t>Created new features from </a:t>
            </a:r>
            <a:r>
              <a:rPr lang="en-US" sz="2400" dirty="0" err="1" smtClean="0"/>
              <a:t>item_type</a:t>
            </a:r>
            <a:r>
              <a:rPr lang="en-US" sz="2400" dirty="0" smtClean="0"/>
              <a:t> column, </a:t>
            </a:r>
            <a:r>
              <a:rPr lang="en-US" sz="2400" dirty="0" err="1" smtClean="0"/>
              <a:t>item_type_a</a:t>
            </a:r>
            <a:r>
              <a:rPr lang="en-US" sz="2400" dirty="0" smtClean="0"/>
              <a:t>, </a:t>
            </a:r>
            <a:r>
              <a:rPr lang="en-US" sz="2400" dirty="0" err="1" smtClean="0"/>
              <a:t>item_type_b</a:t>
            </a:r>
            <a:r>
              <a:rPr lang="en-US" sz="2400" dirty="0" smtClean="0"/>
              <a:t>, </a:t>
            </a:r>
            <a:r>
              <a:rPr lang="en-US" sz="2400" dirty="0" err="1" smtClean="0"/>
              <a:t>item_type_a</a:t>
            </a:r>
            <a:endParaRPr lang="en-US" sz="2400" dirty="0" smtClean="0"/>
          </a:p>
          <a:p>
            <a:r>
              <a:rPr lang="en-US" sz="2400" dirty="0" smtClean="0"/>
              <a:t>More feature engineering can be done leveraging domain knowledge.</a:t>
            </a:r>
            <a:endParaRPr lang="en-CA" sz="2400" dirty="0"/>
          </a:p>
        </p:txBody>
      </p:sp>
      <p:pic>
        <p:nvPicPr>
          <p:cNvPr id="1085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480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667000"/>
            <a:ext cx="177165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22848"/>
            <a:ext cx="46767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722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 design template">
  <a:themeElements>
    <a:clrScheme name="Office Theme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 Them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ffice T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 design template</Template>
  <TotalTime>710</TotalTime>
  <Words>273</Words>
  <Application>Microsoft Office PowerPoint</Application>
  <PresentationFormat>On-screen Show (4:3)</PresentationFormat>
  <Paragraphs>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Tahoma</vt:lpstr>
      <vt:lpstr>Wingdings</vt:lpstr>
      <vt:lpstr>Blends design template</vt:lpstr>
      <vt:lpstr>Kingsley Okoro</vt:lpstr>
      <vt:lpstr>Problem Statement</vt:lpstr>
      <vt:lpstr>Dataset</vt:lpstr>
      <vt:lpstr>Missing Data?</vt:lpstr>
      <vt:lpstr>Categoriacal, Numerical and Discrete Observations</vt:lpstr>
      <vt:lpstr>Exploratory Data Analysis (Visualizations)</vt:lpstr>
      <vt:lpstr>EDA Continued(other features Variables)</vt:lpstr>
      <vt:lpstr>EDA continued(Target variable Price) </vt:lpstr>
      <vt:lpstr>Feature Engineering</vt:lpstr>
      <vt:lpstr>Feature Engineering Cont’d</vt:lpstr>
      <vt:lpstr>Co-Linearity?</vt:lpstr>
      <vt:lpstr>Cardinality</vt:lpstr>
      <vt:lpstr>Final feature Selection</vt:lpstr>
      <vt:lpstr>Model Training(simple Linear Regression)</vt:lpstr>
      <vt:lpstr>Model Evaluation(skewed target)</vt:lpstr>
      <vt:lpstr>Model Evaluation(normalized target)</vt:lpstr>
      <vt:lpstr>Feature Importance</vt:lpstr>
      <vt:lpstr>Feature Importance</vt:lpstr>
      <vt:lpstr>Thank You</vt:lpstr>
    </vt:vector>
  </TitlesOfParts>
  <Company>Suncor Energy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Okoro, Kingsley</dc:creator>
  <cp:lastModifiedBy>Okoro, Kingsley</cp:lastModifiedBy>
  <cp:revision>12</cp:revision>
  <cp:lastPrinted>1601-01-01T00:00:00Z</cp:lastPrinted>
  <dcterms:created xsi:type="dcterms:W3CDTF">2020-01-29T03:07:47Z</dcterms:created>
  <dcterms:modified xsi:type="dcterms:W3CDTF">2020-01-29T14:58:40Z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TC102037591033</vt:lpwstr>
  </property>
</Properties>
</file>