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256" r:id="rId5"/>
    <p:sldId id="257" r:id="rId6"/>
    <p:sldId id="258" r:id="rId7"/>
    <p:sldId id="264" r:id="rId8"/>
    <p:sldId id="259" r:id="rId9"/>
    <p:sldId id="276" r:id="rId10"/>
    <p:sldId id="277" r:id="rId11"/>
    <p:sldId id="278" r:id="rId12"/>
    <p:sldId id="270" r:id="rId13"/>
    <p:sldId id="266"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43"/>
    <p:restoredTop sz="94718"/>
  </p:normalViewPr>
  <p:slideViewPr>
    <p:cSldViewPr snapToGrid="0">
      <p:cViewPr varScale="1">
        <p:scale>
          <a:sx n="62" d="100"/>
          <a:sy n="62" d="100"/>
        </p:scale>
        <p:origin x="1076" y="4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Purpose</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Conduct EDA on Indian stock market data</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Datasets</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Data sets contains details of company’s stocks High, Low, Volume, Open, Close and date</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Aim</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To Visualize datasets and compare them and make predictions to which company it is suitable to invest</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32"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3" custLinFactNeighborX="-757"/>
      <dgm:spPr>
        <a:prstGeom prst="rect">
          <a:avLst/>
        </a:prstGeom>
      </dgm:spPr>
    </dgm:pt>
    <dgm:pt modelId="{7DA281F5-0265-2048-A63A-727E19796F79}" type="pres">
      <dgm:prSet presAssocID="{73D947E0-108F-4D20-A71E-3CF329F97212}" presName="nodeTx" presStyleLbl="node1" presStyleIdx="0" presStyleCnt="3">
        <dgm:presLayoutVars>
          <dgm:bulletEnabled val="1"/>
        </dgm:presLayoutVars>
      </dgm:prSet>
      <dgm:spPr/>
    </dgm:pt>
    <dgm:pt modelId="{79A13FEB-C61A-0346-824D-E0457CC5B4C9}" type="pres">
      <dgm:prSet presAssocID="{73D947E0-108F-4D20-A71E-3CF329F97212}" presName="invisiNode" presStyleLbl="node1" presStyleIdx="0" presStyleCnt="3"/>
      <dgm:spPr/>
    </dgm:pt>
    <dgm:pt modelId="{A126BA88-D0F9-AF4A-A7BA-0638E32B45F8}" type="pres">
      <dgm:prSet presAssocID="{73D947E0-108F-4D20-A71E-3CF329F97212}" presName="imagNode" presStyleLbl="fgImgPlace1" presStyleIdx="0" presStyleCnt="3"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3" custLinFactNeighborX="-129"/>
      <dgm:spPr>
        <a:prstGeom prst="rect">
          <a:avLst/>
        </a:prstGeom>
      </dgm:spPr>
    </dgm:pt>
    <dgm:pt modelId="{BA2077AD-A827-784F-87A6-E8E29A836D84}" type="pres">
      <dgm:prSet presAssocID="{B1AFA1AF-0FF8-45B3-A6D0-0E255A2F637D}" presName="nodeTx" presStyleLbl="node1" presStyleIdx="1" presStyleCnt="3">
        <dgm:presLayoutVars>
          <dgm:bulletEnabled val="1"/>
        </dgm:presLayoutVars>
      </dgm:prSet>
      <dgm:spPr/>
    </dgm:pt>
    <dgm:pt modelId="{47276A48-75DE-FE4F-B4C6-8B77CF2957C3}" type="pres">
      <dgm:prSet presAssocID="{B1AFA1AF-0FF8-45B3-A6D0-0E255A2F637D}" presName="invisiNode" presStyleLbl="node1" presStyleIdx="1" presStyleCnt="3"/>
      <dgm:spPr/>
    </dgm:pt>
    <dgm:pt modelId="{EFEB790C-BD5C-F54D-9993-F81422A8AD8E}" type="pres">
      <dgm:prSet presAssocID="{B1AFA1AF-0FF8-45B3-A6D0-0E255A2F637D}" presName="imagNode" presStyleLbl="fgImgPlace1" presStyleIdx="1" presStyleCnt="3"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3" custLinFactNeighborX="253" custLinFactNeighborY="-546"/>
      <dgm:spPr>
        <a:prstGeom prst="rect">
          <a:avLst/>
        </a:prstGeom>
      </dgm:spPr>
    </dgm:pt>
    <dgm:pt modelId="{BC636E4B-34B9-8543-A308-00E0D1B0D2F9}" type="pres">
      <dgm:prSet presAssocID="{E9682B4F-0217-4B50-923E-C104AA24290F}" presName="nodeTx" presStyleLbl="node1" presStyleIdx="2" presStyleCnt="3">
        <dgm:presLayoutVars>
          <dgm:bulletEnabled val="1"/>
        </dgm:presLayoutVars>
      </dgm:prSet>
      <dgm:spPr/>
    </dgm:pt>
    <dgm:pt modelId="{073A77BB-E8BD-4B4C-BFA2-7B530A2B3199}" type="pres">
      <dgm:prSet presAssocID="{E9682B4F-0217-4B50-923E-C104AA24290F}" presName="invisiNode" presStyleLbl="node1" presStyleIdx="2" presStyleCnt="3"/>
      <dgm:spPr/>
    </dgm:pt>
    <dgm:pt modelId="{CC076D56-4BB0-7246-9039-788AB439DAF0}" type="pres">
      <dgm:prSet presAssocID="{E9682B4F-0217-4B50-923E-C104AA24290F}" presName="imagNode" presStyleLbl="fgImgPlace1" presStyleIdx="2" presStyleCnt="3"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51563A4F-C0EB-47D6-B5BC-47A4E599AD4B}" srcId="{E9682B4F-0217-4B50-923E-C104AA24290F}" destId="{0EC0C300-11E4-45CF-8418-973585107209}" srcOrd="0" destOrd="0" parTransId="{1E4DD98E-100E-46B7-B24A-408BBF69E9FA}" sibTransId="{90FAB5D1-62B3-4FF6-A07D-EE607F529C32}"/>
    <dgm:cxn modelId="{28690183-A8F8-5D4A-A0A0-F1EAC1F67584}" type="presOf" srcId="{E9682B4F-0217-4B50-923E-C104AA24290F}" destId="{BC636E4B-34B9-8543-A308-00E0D1B0D2F9}" srcOrd="1" destOrd="0"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FA1B16D5-5FB5-2047-9831-030AE6F3EAE9}" type="presOf" srcId="{30A490C8-22B4-4D68-875C-0F0DE2FF864D}" destId="{7DA281F5-0265-2048-A63A-727E19796F79}" srcOrd="1" destOrd="1" presId="urn:microsoft.com/office/officeart/2005/8/layout/hList7"/>
    <dgm:cxn modelId="{7B012CF3-9916-9C42-A389-6EC30575190C}" type="presOf" srcId="{88649F7A-400B-4056-965D-C9AC0B3AD942}" destId="{56C7F139-002F-DF46-BB7F-23A563E7CE98}"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58FF46FB-368D-4E9C-A650-0513B8879DA8}">
      <dgm:prSet phldr="0"/>
      <dgm:spPr/>
      <dgm:t>
        <a:bodyPr/>
        <a:lstStyle/>
        <a:p>
          <a:pPr>
            <a:defRPr b="1"/>
          </a:pPr>
          <a:r>
            <a:rPr lang="en-US" b="1" dirty="0">
              <a:solidFill>
                <a:schemeClr val="bg1"/>
              </a:solidFill>
              <a:latin typeface="Tenorite" pitchFamily="2" charset="0"/>
            </a:rPr>
            <a:t>Understanding data</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Data cleaning</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endParaRPr lang="en-US" b="0" dirty="0">
            <a:solidFill>
              <a:schemeClr val="bg1"/>
            </a:solidFill>
            <a:latin typeface="Tenorite" pitchFamily="2" charset="0"/>
          </a:endParaRP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defRPr b="1"/>
          </a:pPr>
          <a:r>
            <a:rPr lang="en-US" b="1" dirty="0">
              <a:solidFill>
                <a:schemeClr val="bg1"/>
              </a:solidFill>
              <a:latin typeface="Tenorite" pitchFamily="2" charset="0"/>
            </a:rPr>
            <a:t>Exploring Relationships in data </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Analyzing and visualizing the data</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Prediction to invest</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66B49C6C-FAFD-47B4-BF22-05A295C23D4E}" srcId="{05A24E01-5535-46B9-A9A1-A9A07E639A88}" destId="{8BAB5E6F-A65E-41DB-A296-0818B0E49F7C}" srcOrd="3" destOrd="0" parTransId="{886842C6-3EFC-4BE7-B417-415595758830}" sibTransId="{B407F4C3-8FC9-4E91-A0EC-6B33713CC9A5}"/>
    <dgm:cxn modelId="{4876CF51-F110-4E25-8FD4-08D25B4B0AB8}" srcId="{D05E1923-5021-40F7-B4EF-E582E23A699D}" destId="{579089A8-5362-4BA4-9163-D19228C1808F}" srcOrd="0" destOrd="0" parTransId="{FB2DEB6E-B29F-4E51-960A-23ECC62EBF38}" sibTransId="{1C5328B1-AC18-4CF7-A034-BB0592F4A2A1}"/>
    <dgm:cxn modelId="{72C4D6D9-419A-42C1-A76D-84599F65BB08}" srcId="{05A24E01-5535-46B9-A9A1-A9A07E639A88}" destId="{D05E1923-5021-40F7-B4EF-E582E23A699D}" srcOrd="1" destOrd="0" parTransId="{FD6C5CD2-9CED-4BE6-89CD-A5A5CCE63B3E}" sibTransId="{F020958C-EF86-4274-85F9-318F2792F7B6}"/>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Purpose</a:t>
          </a:r>
        </a:p>
        <a:p>
          <a:pPr marL="0" lvl="1" indent="-114300" algn="ctr" defTabSz="622300">
            <a:lnSpc>
              <a:spcPct val="90000"/>
            </a:lnSpc>
            <a:spcBef>
              <a:spcPct val="0"/>
            </a:spcBef>
            <a:spcAft>
              <a:spcPct val="15000"/>
            </a:spcAft>
            <a:buNone/>
          </a:pPr>
          <a:r>
            <a:rPr lang="en-US" sz="1400" kern="1200" dirty="0">
              <a:latin typeface="Tenorite" pitchFamily="2" charset="0"/>
            </a:rPr>
            <a:t>Conduct EDA on Indian stock market data</a:t>
          </a:r>
        </a:p>
      </dsp:txBody>
      <dsp:txXfrm>
        <a:off x="0" y="1576348"/>
        <a:ext cx="3165132" cy="1576348"/>
      </dsp:txXfrm>
    </dsp:sp>
    <dsp:sp modelId="{A126BA88-D0F9-AF4A-A7BA-0638E32B45F8}">
      <dsp:nvSpPr>
        <dsp:cNvPr id="0" name=""/>
        <dsp:cNvSpPr/>
      </dsp:nvSpPr>
      <dsp:spPr>
        <a:xfrm>
          <a:off x="1170527"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3258038"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Datasets</a:t>
          </a:r>
        </a:p>
        <a:p>
          <a:pPr marL="0" lvl="1" indent="-114300" algn="ctr" defTabSz="622300">
            <a:lnSpc>
              <a:spcPct val="90000"/>
            </a:lnSpc>
            <a:spcBef>
              <a:spcPct val="0"/>
            </a:spcBef>
            <a:spcAft>
              <a:spcPct val="15000"/>
            </a:spcAft>
            <a:buNone/>
          </a:pPr>
          <a:r>
            <a:rPr lang="en-US" sz="1400" kern="1200" dirty="0">
              <a:latin typeface="Tenorite" pitchFamily="2" charset="0"/>
            </a:rPr>
            <a:t>Data sets contains details of company’s stocks High, Low, Volume, Open, Close and date</a:t>
          </a:r>
        </a:p>
      </dsp:txBody>
      <dsp:txXfrm>
        <a:off x="3258038" y="1576348"/>
        <a:ext cx="3165132" cy="1576348"/>
      </dsp:txXfrm>
    </dsp:sp>
    <dsp:sp modelId="{EFEB790C-BD5C-F54D-9993-F81422A8AD8E}">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6524242"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Aim</a:t>
          </a:r>
        </a:p>
        <a:p>
          <a:pPr marL="0" lvl="1" indent="-114300" algn="ctr" defTabSz="622300">
            <a:lnSpc>
              <a:spcPct val="90000"/>
            </a:lnSpc>
            <a:spcBef>
              <a:spcPct val="0"/>
            </a:spcBef>
            <a:spcAft>
              <a:spcPct val="15000"/>
            </a:spcAft>
            <a:buNone/>
          </a:pPr>
          <a:r>
            <a:rPr lang="en-US" sz="1400" kern="1200" dirty="0">
              <a:latin typeface="Tenorite" pitchFamily="2" charset="0"/>
            </a:rPr>
            <a:t>To Visualize datasets and compare them and make predictions to which company it is suitable to invest</a:t>
          </a:r>
        </a:p>
      </dsp:txBody>
      <dsp:txXfrm>
        <a:off x="6524242" y="1576348"/>
        <a:ext cx="3165132" cy="1576348"/>
      </dsp:txXfrm>
    </dsp:sp>
    <dsp:sp modelId="{CC076D56-4BB0-7246-9039-788AB439DAF0}">
      <dsp:nvSpPr>
        <dsp:cNvPr id="0" name=""/>
        <dsp:cNvSpPr/>
      </dsp:nvSpPr>
      <dsp:spPr>
        <a:xfrm>
          <a:off x="7690701"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399341"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Understanding data</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endParaRPr lang="en-US" sz="1200" b="0" kern="1200" dirty="0">
            <a:solidFill>
              <a:schemeClr val="bg1"/>
            </a:solidFill>
            <a:latin typeface="Tenorite" pitchFamily="2" charset="0"/>
          </a:endParaRP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Data cleaning</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7230"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Exploring Relationships in data </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Analyzing and visualizing the data</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Prediction to invest</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6/14/2023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6/14/2023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6/14/2023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6/14/2023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6/14/2023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6/14/2023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6/14/2023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6/14/2023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6/14/2023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6/14/2023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6/14/2023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314738" y="1122363"/>
            <a:ext cx="9291599" cy="2387600"/>
          </a:xfrm>
        </p:spPr>
        <p:txBody>
          <a:bodyPr/>
          <a:lstStyle/>
          <a:p>
            <a:r>
              <a:rPr lang="en-US" dirty="0"/>
              <a:t>Stock Market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14738" y="3602038"/>
            <a:ext cx="9500507" cy="806675"/>
          </a:xfrm>
        </p:spPr>
        <p:txBody>
          <a:bodyPr/>
          <a:lstStyle/>
          <a:p>
            <a:r>
              <a:rPr lang="en-US" dirty="0"/>
              <a:t>EDA PROJECT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60451"/>
            <a:ext cx="9779183" cy="1325563"/>
          </a:xfrm>
        </p:spPr>
        <p:txBody>
          <a:bodyPr/>
          <a:lstStyle/>
          <a:p>
            <a:r>
              <a:rPr lang="en-US" dirty="0"/>
              <a:t>Dataset overview</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Timestamp</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9"/>
            <a:ext cx="3218688" cy="902682"/>
          </a:xfrm>
        </p:spPr>
        <p:txBody>
          <a:bodyPr vert="horz" lIns="91440" tIns="45720" rIns="91440" bIns="45720" rtlCol="0" anchor="t">
            <a:noAutofit/>
          </a:bodyPr>
          <a:lstStyle/>
          <a:p>
            <a:r>
              <a:rPr lang="en-US" dirty="0"/>
              <a:t>Date of stock details </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Open</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9"/>
            <a:ext cx="3173279" cy="902682"/>
          </a:xfrm>
        </p:spPr>
        <p:txBody>
          <a:bodyPr vert="horz" lIns="91440" tIns="45720" rIns="91440" bIns="45720" rtlCol="0" anchor="t">
            <a:normAutofit/>
          </a:bodyPr>
          <a:lstStyle/>
          <a:p>
            <a:r>
              <a:rPr lang="en-US" dirty="0"/>
              <a:t>Price at which market opened</a:t>
            </a: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Close</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9"/>
            <a:ext cx="3173279" cy="902682"/>
          </a:xfrm>
        </p:spPr>
        <p:txBody>
          <a:bodyPr/>
          <a:lstStyle/>
          <a:p>
            <a:r>
              <a:rPr lang="en-US" dirty="0"/>
              <a:t>Price at which market closed</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3" name="Content Placeholder 8">
            <a:extLst>
              <a:ext uri="{FF2B5EF4-FFF2-40B4-BE49-F238E27FC236}">
                <a16:creationId xmlns:a16="http://schemas.microsoft.com/office/drawing/2014/main" id="{BE6E6A1E-C21D-7EF7-D65D-F963D0CA6B09}"/>
              </a:ext>
            </a:extLst>
          </p:cNvPr>
          <p:cNvSpPr txBox="1">
            <a:spLocks/>
          </p:cNvSpPr>
          <p:nvPr/>
        </p:nvSpPr>
        <p:spPr>
          <a:xfrm>
            <a:off x="1167493" y="3809168"/>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a:t>
            </a:r>
          </a:p>
        </p:txBody>
      </p:sp>
      <p:sp>
        <p:nvSpPr>
          <p:cNvPr id="6" name="Content Placeholder 3">
            <a:extLst>
              <a:ext uri="{FF2B5EF4-FFF2-40B4-BE49-F238E27FC236}">
                <a16:creationId xmlns:a16="http://schemas.microsoft.com/office/drawing/2014/main" id="{11A7401E-B284-18A7-EAEC-6793027B0EEC}"/>
              </a:ext>
            </a:extLst>
          </p:cNvPr>
          <p:cNvSpPr txBox="1">
            <a:spLocks/>
          </p:cNvSpPr>
          <p:nvPr/>
        </p:nvSpPr>
        <p:spPr>
          <a:xfrm>
            <a:off x="1167491" y="4331683"/>
            <a:ext cx="3218688" cy="90268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Highest stock price of the day</a:t>
            </a:r>
          </a:p>
          <a:p>
            <a:endParaRPr lang="en-US" dirty="0"/>
          </a:p>
          <a:p>
            <a:endParaRPr lang="en-US" dirty="0"/>
          </a:p>
        </p:txBody>
      </p:sp>
      <p:sp>
        <p:nvSpPr>
          <p:cNvPr id="12" name="Content Placeholder 9">
            <a:extLst>
              <a:ext uri="{FF2B5EF4-FFF2-40B4-BE49-F238E27FC236}">
                <a16:creationId xmlns:a16="http://schemas.microsoft.com/office/drawing/2014/main" id="{F031DACE-3395-9F95-BE04-BF1BE95F4B61}"/>
              </a:ext>
            </a:extLst>
          </p:cNvPr>
          <p:cNvSpPr txBox="1">
            <a:spLocks/>
          </p:cNvSpPr>
          <p:nvPr/>
        </p:nvSpPr>
        <p:spPr>
          <a:xfrm>
            <a:off x="4683788" y="3809168"/>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Low</a:t>
            </a:r>
          </a:p>
        </p:txBody>
      </p:sp>
      <p:sp>
        <p:nvSpPr>
          <p:cNvPr id="14" name="Content Placeholder 4">
            <a:extLst>
              <a:ext uri="{FF2B5EF4-FFF2-40B4-BE49-F238E27FC236}">
                <a16:creationId xmlns:a16="http://schemas.microsoft.com/office/drawing/2014/main" id="{4D71E42D-05E5-A57C-26E4-068338EEBB12}"/>
              </a:ext>
            </a:extLst>
          </p:cNvPr>
          <p:cNvSpPr txBox="1">
            <a:spLocks/>
          </p:cNvSpPr>
          <p:nvPr/>
        </p:nvSpPr>
        <p:spPr>
          <a:xfrm>
            <a:off x="4683787" y="4331683"/>
            <a:ext cx="3173279" cy="90268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Lowest stock price of the day</a:t>
            </a:r>
          </a:p>
        </p:txBody>
      </p:sp>
      <p:sp>
        <p:nvSpPr>
          <p:cNvPr id="15" name="Content Placeholder 12">
            <a:extLst>
              <a:ext uri="{FF2B5EF4-FFF2-40B4-BE49-F238E27FC236}">
                <a16:creationId xmlns:a16="http://schemas.microsoft.com/office/drawing/2014/main" id="{AA69C38C-9062-8AE5-2084-8705D00D8251}"/>
              </a:ext>
            </a:extLst>
          </p:cNvPr>
          <p:cNvSpPr txBox="1">
            <a:spLocks/>
          </p:cNvSpPr>
          <p:nvPr/>
        </p:nvSpPr>
        <p:spPr>
          <a:xfrm>
            <a:off x="8200083" y="3809168"/>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Volume</a:t>
            </a:r>
          </a:p>
        </p:txBody>
      </p:sp>
      <p:sp>
        <p:nvSpPr>
          <p:cNvPr id="16" name="Content Placeholder 10">
            <a:extLst>
              <a:ext uri="{FF2B5EF4-FFF2-40B4-BE49-F238E27FC236}">
                <a16:creationId xmlns:a16="http://schemas.microsoft.com/office/drawing/2014/main" id="{91CCD799-CC41-48E4-EA2C-E85E2E2D8D9A}"/>
              </a:ext>
            </a:extLst>
          </p:cNvPr>
          <p:cNvSpPr txBox="1">
            <a:spLocks/>
          </p:cNvSpPr>
          <p:nvPr/>
        </p:nvSpPr>
        <p:spPr>
          <a:xfrm>
            <a:off x="8200082" y="4331683"/>
            <a:ext cx="3173279" cy="90268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total number of shares traded in a specified time frame</a:t>
            </a:r>
          </a:p>
        </p:txBody>
      </p:sp>
    </p:spTree>
    <p:extLst>
      <p:ext uri="{BB962C8B-B14F-4D97-AF65-F5344CB8AC3E}">
        <p14:creationId xmlns:p14="http://schemas.microsoft.com/office/powerpoint/2010/main" val="27215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Our Team Details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r>
              <a:rPr lang="en-US" dirty="0"/>
              <a:t>Batch – A1</a:t>
            </a:r>
          </a:p>
          <a:p>
            <a:endParaRPr lang="en-US" dirty="0"/>
          </a:p>
          <a:p>
            <a:pPr marL="457200" indent="-457200">
              <a:buFont typeface="Arial" panose="020B0604020202020204" pitchFamily="34" charset="0"/>
              <a:buChar char="•"/>
            </a:pPr>
            <a:r>
              <a:rPr lang="en-US" dirty="0" err="1"/>
              <a:t>Somil</a:t>
            </a:r>
            <a:r>
              <a:rPr lang="en-US" dirty="0"/>
              <a:t> Yadav </a:t>
            </a:r>
            <a:r>
              <a:rPr lang="en-US" b="1" dirty="0"/>
              <a:t>(LEADER)</a:t>
            </a:r>
          </a:p>
          <a:p>
            <a:pPr marL="457200" indent="-457200">
              <a:buFont typeface="Arial" panose="020B0604020202020204" pitchFamily="34" charset="0"/>
              <a:buChar char="•"/>
            </a:pPr>
            <a:r>
              <a:rPr lang="en-US" dirty="0"/>
              <a:t>Shivan Singh</a:t>
            </a:r>
          </a:p>
          <a:p>
            <a:pPr marL="457200" indent="-457200">
              <a:buFont typeface="Arial" panose="020B0604020202020204" pitchFamily="34" charset="0"/>
              <a:buChar char="•"/>
            </a:pPr>
            <a:r>
              <a:rPr lang="en-US" dirty="0"/>
              <a:t>Rajat Singh Jakhar</a:t>
            </a:r>
          </a:p>
          <a:p>
            <a:pPr marL="457200" indent="-457200">
              <a:buFont typeface="Arial" panose="020B0604020202020204" pitchFamily="34" charset="0"/>
              <a:buChar char="•"/>
            </a:pPr>
            <a:r>
              <a:rPr lang="en-US" dirty="0"/>
              <a:t>Prasad </a:t>
            </a:r>
            <a:r>
              <a:rPr lang="en-US" dirty="0" err="1"/>
              <a:t>Bharatesh</a:t>
            </a:r>
            <a:r>
              <a:rPr lang="en-US" dirty="0"/>
              <a:t> Palled</a:t>
            </a:r>
            <a:br>
              <a:rPr lang="en-US" dirty="0"/>
            </a:br>
            <a:endParaRPr lang="en-US" dirty="0"/>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Analysis of the Indian Stock Market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73715"/>
            <a:ext cx="9779183" cy="3436483"/>
          </a:xfrm>
        </p:spPr>
        <p:txBody>
          <a:bodyPr vert="horz" lIns="91440" tIns="45720" rIns="91440" bIns="45720" rtlCol="0" anchor="t">
            <a:normAutofit fontScale="85000" lnSpcReduction="20000"/>
          </a:bodyPr>
          <a:lstStyle/>
          <a:p>
            <a:r>
              <a:rPr lang="en-US" dirty="0"/>
              <a:t>The purpose of this EDA project is to analyze the Indian stock market through historical data. By exploring stock prices, trading volumes, market indices, and sector performances, valuable insights into market behavior and trends can be gained. This analysis aims to identify patterns, correlations, and indicators to assist investors, analysts, and researchers in making informed decisions. Through data visualization, outlier detection, distribution examination, and variable relationship exploration, a deeper understanding of the Indian stock market will be achieved, aiding stakeholders in formulating investment strategies and predicting market movements.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Introduction</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386082947"/>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652258" y="2666783"/>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5920901" y="2666784"/>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9189546" y="2674640"/>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Objectives</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Objective 1</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2014693"/>
            <a:ext cx="7308689" cy="2828613"/>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Understand dataset structure, variables, and data quality</a:t>
            </a:r>
          </a:p>
          <a:p>
            <a:pPr marL="342900" indent="-342900">
              <a:buFont typeface="Arial" panose="020B0604020202020204" pitchFamily="34" charset="0"/>
              <a:buChar char="•"/>
            </a:pPr>
            <a:r>
              <a:rPr lang="en-US" sz="2800" dirty="0"/>
              <a:t>Gain insights into the dataset's composition, key variables, and identify any missing or erroneous values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95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Objective 2</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2014693"/>
            <a:ext cx="7308689" cy="2828613"/>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Study the distribution of stocks value of the company, identify trends over time, and explore relationships with other variables</a:t>
            </a:r>
          </a:p>
          <a:p>
            <a:pPr marL="342900" indent="-342900">
              <a:buFont typeface="Arial" panose="020B0604020202020204" pitchFamily="34" charset="0"/>
              <a:buChar char="•"/>
            </a:pPr>
            <a:r>
              <a:rPr lang="en-US" sz="2800" dirty="0"/>
              <a:t>Analyze the company’s performance metrics in stock markets.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50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Objective 3</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2014693"/>
            <a:ext cx="7308689" cy="2828613"/>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Visualize the company’s performance and compare them to each others </a:t>
            </a:r>
          </a:p>
          <a:p>
            <a:pPr marL="342900" indent="-342900">
              <a:buFont typeface="Arial" panose="020B0604020202020204" pitchFamily="34" charset="0"/>
              <a:buChar char="•"/>
            </a:pPr>
            <a:r>
              <a:rPr lang="en-US" sz="2800" dirty="0"/>
              <a:t>Predicting the best company to invest stocks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5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Objectives overview</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090738036"/>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9</a:t>
            </a:fld>
            <a:endParaRPr lang="en-US" dirty="0"/>
          </a:p>
        </p:txBody>
      </p:sp>
    </p:spTree>
    <p:extLst>
      <p:ext uri="{BB962C8B-B14F-4D97-AF65-F5344CB8AC3E}">
        <p14:creationId xmlns:p14="http://schemas.microsoft.com/office/powerpoint/2010/main" val="93249840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337</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Office Theme</vt:lpstr>
      <vt:lpstr>Stock Market</vt:lpstr>
      <vt:lpstr>Our Team Details</vt:lpstr>
      <vt:lpstr>Analysis of the Indian Stock Market</vt:lpstr>
      <vt:lpstr>Introduction</vt:lpstr>
      <vt:lpstr>Objectives</vt:lpstr>
      <vt:lpstr>Objective 1</vt:lpstr>
      <vt:lpstr>Objective 2</vt:lpstr>
      <vt:lpstr>Objective 3</vt:lpstr>
      <vt:lpstr>Objectives overview</vt:lpstr>
      <vt:lpstr>Dataset overview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2023-06-14T14:34:29Z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