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6" r:id="rId2"/>
    <p:sldId id="277" r:id="rId3"/>
    <p:sldId id="258" r:id="rId4"/>
    <p:sldId id="257" r:id="rId5"/>
    <p:sldId id="259" r:id="rId6"/>
    <p:sldId id="278" r:id="rId7"/>
    <p:sldId id="279" r:id="rId8"/>
    <p:sldId id="280" r:id="rId9"/>
    <p:sldId id="26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89" r:id="rId20"/>
    <p:sldId id="29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0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32EC0-4539-4C2D-8749-E19DB73D5222}" type="datetimeFigureOut">
              <a:rPr lang="fr-FR" smtClean="0"/>
              <a:t>15/06/2010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EADC-4991-4492-9C45-25E9932B64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9EADC-4991-4492-9C45-25E9932B64D5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99CE9DD-59CC-4A3E-82B9-BF8A26BE206C}" type="datetime1">
              <a:rPr lang="fr-FR" smtClean="0"/>
              <a:t>15/06/2010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D438-0777-4851-B259-B11E6E1EFCAD}" type="datetime1">
              <a:rPr lang="fr-FR" smtClean="0"/>
              <a:t>15/06/2010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F413A71-8148-46D9-9DB6-EFB9D2B8542D}" type="datetime1">
              <a:rPr lang="fr-FR" smtClean="0"/>
              <a:t>15/06/2010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6975-ECAC-4E4A-8B51-DD8E3316FB8D}" type="datetime1">
              <a:rPr lang="fr-FR" smtClean="0"/>
              <a:t>15/06/2010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D500-FD4D-4C1F-A737-784D037C14B1}" type="datetime1">
              <a:rPr lang="fr-FR" smtClean="0"/>
              <a:t>15/06/2010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D89CC82-5E17-4B06-A9CC-F2195163B905}" type="datetime1">
              <a:rPr lang="fr-FR" smtClean="0"/>
              <a:t>15/06/2010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F03F53-81D3-498E-B406-772E3BCEDBC6}" type="datetime1">
              <a:rPr lang="fr-FR" smtClean="0"/>
              <a:t>15/06/2010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2C15-2FF4-4131-B926-17B487D209BC}" type="datetime1">
              <a:rPr lang="fr-FR" smtClean="0"/>
              <a:t>15/06/2010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6D1A-5321-4892-A9C1-DEC50726D5C6}" type="datetime1">
              <a:rPr lang="fr-FR" smtClean="0"/>
              <a:t>15/06/2010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EE8-3B25-4BEF-992E-B5BA377F84E9}" type="datetime1">
              <a:rPr lang="fr-FR" smtClean="0"/>
              <a:t>15/06/2010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517E011-7001-4295-B47A-7B42BDCCA4F6}" type="datetime1">
              <a:rPr lang="fr-FR" smtClean="0"/>
              <a:t>15/06/2010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5937F1-23A4-4D57-BA2A-2A899FAE506A}" type="datetime1">
              <a:rPr lang="fr-FR" smtClean="0"/>
              <a:t>15/06/2010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3EECE9-9D04-45B0-A6BC-6DE7528786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5852" y="2857496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Étude et mise en place d’un</a:t>
            </a:r>
            <a:br>
              <a:rPr lang="fr-FR" dirty="0"/>
            </a:br>
            <a:r>
              <a:rPr lang="fr-FR" dirty="0"/>
              <a:t>environnement d’analyse</a:t>
            </a:r>
            <a:br>
              <a:rPr lang="fr-FR" dirty="0"/>
            </a:br>
            <a:r>
              <a:rPr lang="fr-FR" dirty="0"/>
              <a:t>réseau et </a:t>
            </a:r>
            <a:r>
              <a:rPr lang="fr-FR" dirty="0" smtClean="0"/>
              <a:t>de tests </a:t>
            </a:r>
            <a:r>
              <a:rPr lang="fr-FR" dirty="0"/>
              <a:t>d’intrusion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Présenté par : </a:t>
            </a:r>
            <a:r>
              <a:rPr lang="fr-FR" dirty="0" err="1" smtClean="0"/>
              <a:t>Oussema</a:t>
            </a:r>
            <a:r>
              <a:rPr lang="fr-FR" dirty="0" smtClean="0"/>
              <a:t> ELABED et </a:t>
            </a:r>
            <a:r>
              <a:rPr lang="fr-FR" dirty="0" err="1" smtClean="0"/>
              <a:t>Sahar</a:t>
            </a:r>
            <a:r>
              <a:rPr lang="fr-FR" dirty="0" smtClean="0"/>
              <a:t> GAALOUL</a:t>
            </a:r>
            <a:endParaRPr lang="fr-FR" dirty="0"/>
          </a:p>
        </p:txBody>
      </p:sp>
      <p:pic>
        <p:nvPicPr>
          <p:cNvPr id="1026" name="Picture 2" descr="AM Chiaar New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E0057"/>
              </a:clrFrom>
              <a:clrTo>
                <a:srgbClr val="0E0057">
                  <a:alpha val="0"/>
                </a:srgbClr>
              </a:clrTo>
            </a:clrChange>
            <a:lum bright="-4000" contrast="10000"/>
          </a:blip>
          <a:srcRect l="37833" t="11958" r="38202" b="10286"/>
          <a:stretch>
            <a:fillRect/>
          </a:stretch>
        </p:blipFill>
        <p:spPr bwMode="auto">
          <a:xfrm>
            <a:off x="7929586" y="142851"/>
            <a:ext cx="1000132" cy="2334601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7CFE8"/>
              </a:clrFrom>
              <a:clrTo>
                <a:srgbClr val="B7CFE8">
                  <a:alpha val="0"/>
                </a:srgbClr>
              </a:clrTo>
            </a:clrChange>
            <a:lum bright="6000"/>
          </a:blip>
          <a:srcRect/>
          <a:stretch>
            <a:fillRect/>
          </a:stretch>
        </p:blipFill>
        <p:spPr bwMode="auto">
          <a:xfrm>
            <a:off x="0" y="142851"/>
            <a:ext cx="1522898" cy="207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14282" y="621508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Juin  2010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2071670" y="135729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Présentation du projet de fin d’année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2714612" y="4857760"/>
            <a:ext cx="35004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Encadré </a:t>
            </a:r>
            <a:r>
              <a:rPr lang="fr-FR" sz="1600" dirty="0" smtClean="0"/>
              <a:t>par </a:t>
            </a:r>
          </a:p>
          <a:p>
            <a:pPr algn="ctr"/>
            <a:r>
              <a:rPr lang="fr-FR" sz="1600" dirty="0" smtClean="0"/>
              <a:t> </a:t>
            </a:r>
            <a:r>
              <a:rPr lang="fr-FR" b="1" dirty="0" smtClean="0"/>
              <a:t>Mr. Walid SIDEHOM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 smtClean="0"/>
              <a:t>C’est un dispositif permettant    d’écouter le trafic d’un réseau, de capturer les informations qui y circulent.</a:t>
            </a:r>
          </a:p>
          <a:p>
            <a:pPr>
              <a:buNone/>
            </a:pPr>
            <a:endParaRPr lang="fr-FR" dirty="0" smtClean="0"/>
          </a:p>
          <a:p>
            <a:pPr>
              <a:lnSpc>
                <a:spcPct val="90000"/>
              </a:lnSpc>
            </a:pPr>
            <a:r>
              <a:rPr lang="fr-FR" sz="2200" dirty="0" smtClean="0"/>
              <a:t>Pour pouvoir écouter tout le trafic sur une interface réseau, celle-ci doit être configurée dans un mode spécifique,  </a:t>
            </a:r>
            <a:r>
              <a:rPr lang="fr-FR" sz="2200" dirty="0" smtClean="0"/>
              <a:t>                          le </a:t>
            </a:r>
            <a:r>
              <a:rPr lang="fr-FR" sz="2200" b="1" dirty="0" smtClean="0"/>
              <a:t>«mode </a:t>
            </a:r>
            <a:r>
              <a:rPr lang="fr-FR" sz="2200" b="1" dirty="0" err="1" smtClean="0"/>
              <a:t>promiscuous</a:t>
            </a:r>
            <a:r>
              <a:rPr lang="fr-FR" sz="2200" b="1" dirty="0" smtClean="0"/>
              <a:t>»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réseau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		   </a:t>
            </a:r>
            <a:r>
              <a:rPr lang="fr-FR" sz="4000" dirty="0" smtClean="0"/>
              <a:t>Outils 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Espace réservé du contenu 6"/>
          <p:cNvGraphicFramePr>
            <a:graphicFrameLocks/>
          </p:cNvGraphicFramePr>
          <p:nvPr/>
        </p:nvGraphicFramePr>
        <p:xfrm>
          <a:off x="3214678" y="2428868"/>
          <a:ext cx="572235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702"/>
                <a:gridCol w="1099328"/>
                <a:gridCol w="116840"/>
                <a:gridCol w="1077589"/>
                <a:gridCol w="998410"/>
                <a:gridCol w="1071482"/>
              </a:tblGrid>
              <a:tr h="583410">
                <a:tc>
                  <a:txBody>
                    <a:bodyPr/>
                    <a:lstStyle/>
                    <a:p>
                      <a:r>
                        <a:rPr lang="fr-FR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Critères</a:t>
                      </a:r>
                      <a:endParaRPr lang="fr-FR" sz="2400" i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Wireshark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Tcpdump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Ettercap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SoftPerfct</a:t>
                      </a:r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Analyser</a:t>
                      </a:r>
                      <a:endParaRPr lang="fr-FR" dirty="0"/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Plate-forme</a:t>
                      </a:r>
                    </a:p>
                    <a:p>
                      <a:r>
                        <a:rPr lang="fr-F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possible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Linux, 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Unix</a:t>
                      </a:r>
                      <a:endParaRPr lang="fr-FR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Windows, 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MacOs 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fr-FR" sz="1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de réseau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Ethernet</a:t>
                      </a:r>
                    </a:p>
                    <a:p>
                      <a:pPr algn="ctr"/>
                      <a:r>
                        <a:rPr lang="fr-FR" dirty="0" smtClean="0"/>
                        <a:t>Sans fil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Ethernet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Ethernet</a:t>
                      </a:r>
                    </a:p>
                    <a:p>
                      <a:pPr algn="ctr"/>
                      <a:r>
                        <a:rPr lang="fr-FR" dirty="0" smtClean="0"/>
                        <a:t>Sans fil </a:t>
                      </a:r>
                      <a:endParaRPr lang="fr-FR" dirty="0"/>
                    </a:p>
                  </a:txBody>
                  <a:tcPr anchor="ctr"/>
                </a:tc>
              </a:tr>
              <a:tr h="333377">
                <a:tc>
                  <a:txBody>
                    <a:bodyPr/>
                    <a:lstStyle/>
                    <a:p>
                      <a:r>
                        <a:rPr lang="fr-FR" sz="1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d’outil</a:t>
                      </a:r>
                      <a:endParaRPr lang="fr-FR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Open</a:t>
                      </a:r>
                      <a:r>
                        <a:rPr lang="fr-FR" baseline="0" dirty="0" smtClean="0"/>
                        <a:t> source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Payant</a:t>
                      </a:r>
                      <a:endParaRPr lang="fr-FR" dirty="0"/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fr-FR" sz="18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Facilité d’utilisation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357554" y="542926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[2,3,4,5] degré de facilité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réseau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         </a:t>
            </a:r>
            <a:r>
              <a:rPr lang="fr-FR" sz="4000" dirty="0" smtClean="0"/>
              <a:t>Test </a:t>
            </a:r>
            <a:r>
              <a:rPr lang="fr-FR" sz="4000" dirty="0" smtClean="0"/>
              <a:t>réalisé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32004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fr-FR" dirty="0" smtClean="0"/>
              <a:t>But :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Sniffer </a:t>
            </a:r>
            <a:r>
              <a:rPr lang="fr-FR" sz="2000" dirty="0" smtClean="0"/>
              <a:t>le trafic entre un serveur FTP/SFTP et son </a:t>
            </a:r>
            <a:r>
              <a:rPr lang="fr-FR" sz="2000" dirty="0" smtClean="0"/>
              <a:t>client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Sniffer </a:t>
            </a:r>
            <a:r>
              <a:rPr lang="fr-FR" sz="2000" dirty="0" smtClean="0"/>
              <a:t>le trafic entre un serveur HTTP/HTTPS et son </a:t>
            </a:r>
            <a:r>
              <a:rPr lang="fr-FR" sz="2000" dirty="0" smtClean="0"/>
              <a:t>client</a:t>
            </a:r>
          </a:p>
          <a:p>
            <a:pPr marL="32004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fr-FR" dirty="0" smtClean="0"/>
              <a:t>Résultat </a:t>
            </a:r>
            <a:r>
              <a:rPr lang="fr-FR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Obtenir les mots de passe et les login des clients </a:t>
            </a:r>
          </a:p>
          <a:p>
            <a:pPr marL="777240" lvl="3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endParaRPr lang="fr-FR" dirty="0" smtClean="0"/>
          </a:p>
          <a:p>
            <a:pPr marL="32004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3100" dirty="0" smtClean="0"/>
          </a:p>
          <a:p>
            <a:pPr lvl="1"/>
            <a:endParaRPr lang="fr-FR" sz="2800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réseau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</a:t>
            </a:r>
            <a:r>
              <a:rPr lang="fr-FR" dirty="0" smtClean="0"/>
              <a:t> </a:t>
            </a:r>
            <a:r>
              <a:rPr lang="fr-FR" dirty="0" smtClean="0"/>
              <a:t>          </a:t>
            </a:r>
            <a:r>
              <a:rPr lang="fr-FR" sz="4000" dirty="0" smtClean="0"/>
              <a:t>Test réalisé </a:t>
            </a:r>
            <a:r>
              <a:rPr lang="fr-FR" sz="4000" dirty="0" smtClean="0">
                <a:solidFill>
                  <a:schemeClr val="tx1"/>
                </a:solidFill>
              </a:rPr>
              <a:t>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700" b="1" dirty="0" err="1" smtClean="0"/>
              <a:t>Wireshark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Education\2009-2010 GI.21\PFA\rapp\Model2\chapitre4\figures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000240"/>
            <a:ext cx="5633252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réseau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</a:t>
            </a:r>
            <a:r>
              <a:rPr lang="fr-FR" dirty="0" smtClean="0"/>
              <a:t> </a:t>
            </a:r>
            <a:r>
              <a:rPr lang="fr-FR" dirty="0" smtClean="0"/>
              <a:t>          </a:t>
            </a:r>
            <a:r>
              <a:rPr lang="fr-FR" sz="4000" dirty="0" smtClean="0"/>
              <a:t>Test réalisé </a:t>
            </a:r>
            <a:r>
              <a:rPr lang="fr-FR" sz="4000" dirty="0" smtClean="0">
                <a:solidFill>
                  <a:schemeClr val="tx1"/>
                </a:solidFill>
              </a:rPr>
              <a:t>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700" b="1" dirty="0" err="1" smtClean="0"/>
              <a:t>Ettercap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Documents and Settings\Oussema\Bureau\etterc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71678"/>
            <a:ext cx="5602901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d’Intrusion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Définition </a:t>
            </a:r>
            <a:r>
              <a:rPr lang="fr-FR" sz="2400" dirty="0" smtClean="0"/>
              <a:t>:</a:t>
            </a:r>
          </a:p>
          <a:p>
            <a:pPr lvl="1">
              <a:buNone/>
            </a:pPr>
            <a:r>
              <a:rPr lang="fr-FR" sz="2400" dirty="0" smtClean="0"/>
              <a:t>   C’est une </a:t>
            </a:r>
            <a:r>
              <a:rPr lang="fr-FR" sz="2400" dirty="0" smtClean="0"/>
              <a:t>tentative autorisée de simuler les activités de pirates afin d’évaluer les failles de sécurité présentées par un système d’information</a:t>
            </a:r>
            <a:endParaRPr lang="fr-FR" sz="2100" dirty="0" smtClean="0"/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sz="2400" dirty="0" smtClean="0"/>
              <a:t>Types </a:t>
            </a:r>
            <a:r>
              <a:rPr lang="fr-FR" sz="2400" dirty="0" smtClean="0"/>
              <a:t>:</a:t>
            </a:r>
          </a:p>
          <a:p>
            <a:pPr lvl="1"/>
            <a:r>
              <a:rPr lang="fr-FR" sz="2400" dirty="0" smtClean="0"/>
              <a:t>sécurité application </a:t>
            </a:r>
            <a:r>
              <a:rPr lang="fr-FR" sz="2400" dirty="0" smtClean="0"/>
              <a:t>Web</a:t>
            </a:r>
          </a:p>
          <a:p>
            <a:pPr lvl="1"/>
            <a:r>
              <a:rPr lang="fr-FR" sz="2400" dirty="0" err="1" smtClean="0"/>
              <a:t>DoS</a:t>
            </a:r>
            <a:endParaRPr lang="fr-FR" sz="2400" dirty="0" smtClean="0"/>
          </a:p>
          <a:p>
            <a:pPr lvl="1"/>
            <a:r>
              <a:rPr lang="fr-FR" sz="2400" dirty="0" smtClean="0"/>
              <a:t>Au réseau sans fil</a:t>
            </a:r>
          </a:p>
          <a:p>
            <a:pPr lvl="1"/>
            <a:r>
              <a:rPr lang="fr-FR" sz="2400" dirty="0" smtClean="0"/>
              <a:t>ingénierie sociale ...</a:t>
            </a:r>
          </a:p>
          <a:p>
            <a:pPr lvl="1">
              <a:buNone/>
            </a:pP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100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Tests d’Intrusion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           </a:t>
            </a:r>
            <a:r>
              <a:rPr lang="fr-FR" sz="4000" dirty="0" smtClean="0"/>
              <a:t>Démarche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Education\2009-2010 GI.21\PFA\rapp\Model2\Chapitre3\figures\dia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214554"/>
            <a:ext cx="5778179" cy="3149716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643306" y="5429264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La démarche utilisée dans les tests d’intrusion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Tests d’Intrusion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         </a:t>
            </a:r>
            <a:r>
              <a:rPr lang="fr-FR" sz="4000" dirty="0" smtClean="0"/>
              <a:t>Test </a:t>
            </a:r>
            <a:r>
              <a:rPr lang="fr-FR" sz="4000" dirty="0" smtClean="0"/>
              <a:t>réalisé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107157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32004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fr-FR" dirty="0" smtClean="0"/>
              <a:t>But :</a:t>
            </a:r>
          </a:p>
          <a:p>
            <a:pPr lvl="1"/>
            <a:r>
              <a:rPr lang="fr-FR" sz="2000" dirty="0" smtClean="0"/>
              <a:t>Craquage </a:t>
            </a:r>
            <a:r>
              <a:rPr lang="fr-FR" sz="2000" dirty="0" smtClean="0"/>
              <a:t>d’un clé WEP dans un réseau sans fil (</a:t>
            </a:r>
            <a:r>
              <a:rPr lang="fr-FR" sz="2000" dirty="0" err="1" smtClean="0"/>
              <a:t>Wi-Fi</a:t>
            </a:r>
            <a:r>
              <a:rPr lang="fr-FR" sz="2000" dirty="0" smtClean="0"/>
              <a:t>)</a:t>
            </a:r>
            <a:endParaRPr lang="fr-FR" dirty="0" smtClean="0"/>
          </a:p>
          <a:p>
            <a:pPr marL="320040" lvl="2" indent="-320040">
              <a:lnSpc>
                <a:spcPct val="8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endParaRPr lang="fr-FR" dirty="0" smtClean="0"/>
          </a:p>
          <a:p>
            <a:pPr>
              <a:lnSpc>
                <a:spcPct val="80000"/>
              </a:lnSpc>
            </a:pPr>
            <a:endParaRPr lang="fr-FR" sz="3100" dirty="0" smtClean="0"/>
          </a:p>
          <a:p>
            <a:pPr lvl="1">
              <a:buNone/>
            </a:pPr>
            <a:endParaRPr lang="fr-FR" sz="2800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C:\Documents and Settings\Oussema\Bureau\termina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928934"/>
            <a:ext cx="4352925" cy="3228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Tests d’Intrusion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</a:t>
            </a:r>
            <a:r>
              <a:rPr lang="fr-FR" dirty="0" smtClean="0"/>
              <a:t> </a:t>
            </a:r>
            <a:r>
              <a:rPr lang="fr-FR" dirty="0" smtClean="0"/>
              <a:t>     </a:t>
            </a:r>
            <a:r>
              <a:rPr lang="fr-FR" sz="4000" dirty="0" smtClean="0"/>
              <a:t>Test réalisé </a:t>
            </a:r>
            <a:r>
              <a:rPr lang="fr-FR" sz="4000" dirty="0" smtClean="0">
                <a:solidFill>
                  <a:schemeClr val="tx1"/>
                </a:solidFill>
              </a:rPr>
              <a:t>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800" b="1" dirty="0" err="1" smtClean="0"/>
              <a:t>Aircrack</a:t>
            </a:r>
            <a:r>
              <a:rPr lang="fr-FR" sz="2800" b="1" dirty="0" smtClean="0"/>
              <a:t>-</a:t>
            </a:r>
            <a:r>
              <a:rPr lang="fr-FR" sz="2800" b="1" dirty="0" err="1" smtClean="0"/>
              <a:t>ng</a:t>
            </a:r>
            <a:r>
              <a:rPr lang="fr-FR" sz="1600" b="1" dirty="0" smtClean="0"/>
              <a:t>(1/2)</a:t>
            </a:r>
            <a:r>
              <a:rPr lang="fr-FR" sz="2800" b="1" dirty="0" smtClean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Education\2009-2010 GI.21\PFA\rapp\Model2\chapitre4\figures\lesph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643050"/>
            <a:ext cx="5743575" cy="4419600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643306" y="6000768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le processus de </a:t>
            </a:r>
            <a:r>
              <a:rPr lang="fr-FR" sz="2000" b="1" dirty="0" err="1" smtClean="0"/>
              <a:t>crackage</a:t>
            </a:r>
            <a:r>
              <a:rPr lang="fr-FR" sz="2000" b="1" dirty="0" smtClean="0"/>
              <a:t> du clé Wifi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Tests d’Intrusion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</a:t>
            </a:r>
            <a:r>
              <a:rPr lang="fr-FR" dirty="0" smtClean="0"/>
              <a:t> </a:t>
            </a:r>
            <a:r>
              <a:rPr lang="fr-FR" dirty="0" smtClean="0"/>
              <a:t>     </a:t>
            </a:r>
            <a:r>
              <a:rPr lang="fr-FR" sz="4000" dirty="0" smtClean="0"/>
              <a:t>Test réalisé </a:t>
            </a:r>
            <a:r>
              <a:rPr lang="fr-FR" sz="4000" dirty="0" smtClean="0">
                <a:solidFill>
                  <a:schemeClr val="tx1"/>
                </a:solidFill>
              </a:rPr>
              <a:t>: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2800" b="1" dirty="0" err="1" smtClean="0"/>
              <a:t>Aircrack</a:t>
            </a:r>
            <a:r>
              <a:rPr lang="fr-FR" sz="2800" b="1" dirty="0" smtClean="0"/>
              <a:t>-</a:t>
            </a:r>
            <a:r>
              <a:rPr lang="fr-FR" sz="2800" b="1" dirty="0" err="1" smtClean="0"/>
              <a:t>ng</a:t>
            </a:r>
            <a:r>
              <a:rPr lang="fr-FR" sz="1600" b="1" dirty="0" smtClean="0"/>
              <a:t>(2/2</a:t>
            </a:r>
            <a:r>
              <a:rPr lang="fr-FR" sz="1600" b="1" dirty="0" smtClean="0"/>
              <a:t>)</a:t>
            </a:r>
            <a:r>
              <a:rPr lang="fr-FR" sz="2800" b="1" dirty="0" smtClean="0"/>
              <a:t>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:\Education\2009-2010 GI.21\PFA\rapp\Model2\chapitre4\figures\ai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071678"/>
            <a:ext cx="5667718" cy="342902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4000496" y="550070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Résultat obtenu par </a:t>
            </a:r>
            <a:r>
              <a:rPr lang="fr-FR" sz="2000" b="1" dirty="0" err="1" smtClean="0"/>
              <a:t>Aircrack</a:t>
            </a:r>
            <a:r>
              <a:rPr lang="fr-FR" sz="2000" b="1" dirty="0" smtClean="0"/>
              <a:t>-</a:t>
            </a:r>
            <a:r>
              <a:rPr lang="fr-FR" sz="2000" b="1" dirty="0" err="1" smtClean="0"/>
              <a:t>ng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P.F.A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643050"/>
            <a:ext cx="7929618" cy="400052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dirty="0" smtClean="0"/>
              <a:t>Découvrir  le domaine de la sécurité </a:t>
            </a:r>
            <a:r>
              <a:rPr lang="fr-FR" dirty="0" smtClean="0"/>
              <a:t>réseau.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Exploiter un nouveau plateforme de sécurité, Linux Back|</a:t>
            </a:r>
            <a:r>
              <a:rPr lang="fr-FR" dirty="0" err="1" smtClean="0"/>
              <a:t>Track</a:t>
            </a:r>
            <a:r>
              <a:rPr lang="fr-FR" dirty="0" smtClean="0"/>
              <a:t>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Faire des tests d’audit, d’analyse, d’identification de vulnérabilités et d’intrusion dans un réseau virtuelle.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Un scan de vulnérabilité est important pour un administrateur réseau afin de connaître les vulnérabilités des machines et des serveurs</a:t>
            </a:r>
            <a:r>
              <a:rPr lang="fr-FR" sz="2400" dirty="0" smtClean="0"/>
              <a:t>.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Pour se méfier d’un reniflement on peut : </a:t>
            </a:r>
          </a:p>
          <a:p>
            <a:pPr lvl="1"/>
            <a:r>
              <a:rPr lang="fr-FR" sz="2100" dirty="0" smtClean="0"/>
              <a:t>Utiliser un </a:t>
            </a:r>
            <a:r>
              <a:rPr lang="fr-FR" sz="2100" dirty="0" err="1" smtClean="0"/>
              <a:t>switch</a:t>
            </a:r>
            <a:r>
              <a:rPr lang="fr-FR" sz="2100" dirty="0" smtClean="0"/>
              <a:t> (commutateur) plutôt qu'un hub.</a:t>
            </a:r>
          </a:p>
          <a:p>
            <a:pPr lvl="1"/>
            <a:r>
              <a:rPr lang="fr-FR" sz="2100" dirty="0" smtClean="0"/>
              <a:t>Utiliser des protocoles chiffrés</a:t>
            </a:r>
          </a:p>
          <a:p>
            <a:pPr lvl="1"/>
            <a:r>
              <a:rPr lang="fr-FR" sz="2100" dirty="0" smtClean="0"/>
              <a:t>Utiliser un détecteur de sniffer.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2400" dirty="0" smtClean="0"/>
              <a:t>le protocole d’</a:t>
            </a:r>
            <a:r>
              <a:rPr lang="fr-FR" sz="2400" dirty="0" err="1" smtClean="0"/>
              <a:t>encryption</a:t>
            </a:r>
            <a:r>
              <a:rPr lang="fr-FR" sz="2400" dirty="0" smtClean="0"/>
              <a:t> de données WEP n’est pas fiable alors il vaut mieux :  </a:t>
            </a:r>
          </a:p>
          <a:p>
            <a:pPr lvl="1"/>
            <a:r>
              <a:rPr lang="fr-FR" sz="2100" dirty="0" smtClean="0"/>
              <a:t>utiliser un mot de passe robuste.</a:t>
            </a:r>
          </a:p>
          <a:p>
            <a:pPr lvl="1"/>
            <a:r>
              <a:rPr lang="fr-FR" sz="2100" dirty="0" smtClean="0"/>
              <a:t>Changer régulièrement de mot de passe</a:t>
            </a:r>
          </a:p>
          <a:p>
            <a:pPr lvl="1">
              <a:buNone/>
            </a:pP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100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42910" y="1643050"/>
            <a:ext cx="3643338" cy="4429156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Introduction</a:t>
            </a:r>
          </a:p>
          <a:p>
            <a:r>
              <a:rPr lang="fr-FR" sz="2800" dirty="0" smtClean="0"/>
              <a:t>L’audit de vulnérabilité </a:t>
            </a:r>
          </a:p>
          <a:p>
            <a:pPr lvl="1"/>
            <a:r>
              <a:rPr lang="fr-FR" dirty="0" smtClean="0"/>
              <a:t>Nessus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Test réalisé</a:t>
            </a:r>
          </a:p>
          <a:p>
            <a:r>
              <a:rPr lang="fr-FR" sz="2800" dirty="0" smtClean="0"/>
              <a:t>Analyse réseau</a:t>
            </a:r>
          </a:p>
          <a:p>
            <a:pPr lvl="1"/>
            <a:r>
              <a:rPr lang="fr-FR" dirty="0" smtClean="0"/>
              <a:t>Outils</a:t>
            </a:r>
          </a:p>
          <a:p>
            <a:pPr lvl="1"/>
            <a:r>
              <a:rPr lang="fr-FR" dirty="0" smtClean="0"/>
              <a:t>Tests réalisé</a:t>
            </a:r>
          </a:p>
          <a:p>
            <a:pPr lvl="2"/>
            <a:r>
              <a:rPr lang="fr-FR" sz="2000" dirty="0" err="1" smtClean="0"/>
              <a:t>Wireshark</a:t>
            </a:r>
            <a:endParaRPr lang="fr-FR" sz="2000" dirty="0" smtClean="0"/>
          </a:p>
          <a:p>
            <a:pPr lvl="2"/>
            <a:r>
              <a:rPr lang="fr-FR" sz="2000" dirty="0" err="1"/>
              <a:t>Ettercap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0" y="1643050"/>
            <a:ext cx="3643338" cy="4429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/>
          <a:p>
            <a:pPr marL="320040" marR="0" lvl="0" indent="-320040" defTabSz="914400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fr-FR" sz="2600" dirty="0" smtClean="0"/>
              <a:t>Tests d’Intrusion</a:t>
            </a:r>
          </a:p>
          <a:p>
            <a:pPr marL="640080" marR="0" lvl="1" indent="-274320" defTabSz="914400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fr-FR" sz="2400" dirty="0" smtClean="0"/>
              <a:t>Démarche</a:t>
            </a:r>
          </a:p>
          <a:p>
            <a:pPr marL="640080" marR="0" lvl="1" indent="-274320" defTabSz="914400" fontAlgn="auto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lang="fr-FR" sz="2400" dirty="0" smtClean="0"/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600" dirty="0" smtClean="0"/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dirty="0" smtClean="0"/>
              <a:t>Objectifs généraux de la sécurité informatique</a:t>
            </a:r>
          </a:p>
          <a:p>
            <a:pPr lvl="1"/>
            <a:r>
              <a:rPr lang="fr-FR" sz="2000" dirty="0" smtClean="0"/>
              <a:t>L’intégrité</a:t>
            </a:r>
          </a:p>
          <a:p>
            <a:pPr lvl="1"/>
            <a:r>
              <a:rPr lang="fr-FR" sz="2000" dirty="0" smtClean="0"/>
              <a:t>La confidentialité</a:t>
            </a:r>
          </a:p>
          <a:p>
            <a:pPr lvl="1"/>
            <a:r>
              <a:rPr lang="fr-FR" sz="2000" dirty="0" smtClean="0"/>
              <a:t>La disponibilité</a:t>
            </a:r>
          </a:p>
          <a:p>
            <a:pPr lvl="1"/>
            <a:r>
              <a:rPr lang="fr-FR" sz="2000" dirty="0" smtClean="0"/>
              <a:t>La non-répudiation</a:t>
            </a:r>
          </a:p>
          <a:p>
            <a:pPr lvl="1"/>
            <a:r>
              <a:rPr lang="fr-FR" sz="2000" dirty="0" smtClean="0"/>
              <a:t>L’authentification </a:t>
            </a:r>
          </a:p>
          <a:p>
            <a:r>
              <a:rPr lang="fr-FR" dirty="0" smtClean="0"/>
              <a:t>Linux Back|</a:t>
            </a:r>
            <a:r>
              <a:rPr lang="fr-FR" dirty="0" err="1" smtClean="0"/>
              <a:t>track</a:t>
            </a:r>
            <a:r>
              <a:rPr lang="fr-FR" dirty="0" smtClean="0"/>
              <a:t> </a:t>
            </a:r>
          </a:p>
          <a:p>
            <a:pPr lvl="1"/>
            <a:r>
              <a:rPr lang="fr-FR" sz="2000" dirty="0" smtClean="0"/>
              <a:t>présentation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>
                <a:solidFill>
                  <a:srgbClr val="1D00CC"/>
                </a:solidFill>
              </a:rPr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9218" name="Picture 2" descr="E:\Education\2009-2010 GI.21\PFA\rapp\Model2\chapitre4\figures\Rvirtuel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3465516" cy="4456744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>
                <a:solidFill>
                  <a:srgbClr val="0070C0"/>
                </a:solidFill>
              </a:rPr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L’audit de vulnérabilité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Il consiste à récupérer des informations relatives aux réseaux et aux systèmes présents sur ces derniers en identifiant les failles de vulnérabilité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Ils indiquent la façon dont il est possible d’exploiter ces vulnérabilités et les méthodes permettant de résoudre les problèmes.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L’audit de </a:t>
            </a:r>
            <a:r>
              <a:rPr lang="fr-FR" dirty="0" smtClean="0"/>
              <a:t>vulnérabilité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		  </a:t>
            </a:r>
            <a:r>
              <a:rPr lang="fr-FR" sz="4000" dirty="0" smtClean="0"/>
              <a:t>Nessus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détection des services sur les différents ports en analysant les </a:t>
            </a:r>
            <a:r>
              <a:rPr lang="fr-FR" dirty="0" smtClean="0"/>
              <a:t>protocoles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tests de vulnérabilités parmi 24 familles sur les services </a:t>
            </a:r>
            <a:r>
              <a:rPr lang="fr-FR" dirty="0" smtClean="0"/>
              <a:t>détectés</a:t>
            </a:r>
          </a:p>
          <a:p>
            <a:pPr lvl="1"/>
            <a:r>
              <a:rPr lang="pt-BR" dirty="0" smtClean="0"/>
              <a:t>Backdoors, DoS, FTP, </a:t>
            </a:r>
            <a:r>
              <a:rPr lang="fr-FR" dirty="0" smtClean="0"/>
              <a:t>SMTP</a:t>
            </a:r>
            <a:r>
              <a:rPr lang="fr-FR" dirty="0" smtClean="0"/>
              <a:t>…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fournit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une liste des vulnérabilités </a:t>
            </a:r>
            <a:r>
              <a:rPr lang="fr-FR" dirty="0" smtClean="0"/>
              <a:t>classées</a:t>
            </a:r>
          </a:p>
          <a:p>
            <a:pPr lvl="1"/>
            <a:r>
              <a:rPr lang="fr-FR" dirty="0" smtClean="0"/>
              <a:t>des </a:t>
            </a:r>
            <a:r>
              <a:rPr lang="fr-FR" dirty="0" smtClean="0"/>
              <a:t>solutions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permet de réaliser des </a:t>
            </a:r>
            <a:r>
              <a:rPr lang="fr-FR" dirty="0" smtClean="0"/>
              <a:t>rapports</a:t>
            </a:r>
          </a:p>
          <a:p>
            <a:pPr lvl="1"/>
            <a:r>
              <a:rPr lang="fr-FR" dirty="0" smtClean="0"/>
              <a:t>HTML, </a:t>
            </a:r>
            <a:r>
              <a:rPr lang="fr-FR" dirty="0" err="1" smtClean="0"/>
              <a:t>LaTeX</a:t>
            </a:r>
            <a:r>
              <a:rPr lang="fr-FR" dirty="0" smtClean="0"/>
              <a:t>, .</a:t>
            </a:r>
            <a:r>
              <a:rPr lang="fr-FR" dirty="0" err="1" smtClean="0"/>
              <a:t>nessus</a:t>
            </a:r>
            <a:r>
              <a:rPr lang="fr-FR" dirty="0" smtClean="0"/>
              <a:t>…</a:t>
            </a:r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86116" y="1785926"/>
            <a:ext cx="5643602" cy="43529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200" dirty="0" smtClean="0"/>
              <a:t>Pour lancer  un scan de vulnérabilité il faut :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Étapes 1 : Ajouter une politique de scan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Étapes 2 : Ajouter un scan</a:t>
            </a:r>
          </a:p>
          <a:p>
            <a:pPr lvl="1">
              <a:lnSpc>
                <a:spcPct val="80000"/>
              </a:lnSpc>
            </a:pPr>
            <a:r>
              <a:rPr lang="fr-FR" sz="2000" dirty="0" smtClean="0"/>
              <a:t>Étapes 3 : Sauver le rapport du test  </a:t>
            </a:r>
          </a:p>
          <a:p>
            <a:pPr lvl="1">
              <a:buNone/>
            </a:pPr>
            <a:endParaRPr lang="fr-FR" sz="2800" dirty="0" smtClean="0"/>
          </a:p>
          <a:p>
            <a:pPr lvl="1"/>
            <a:endParaRPr lang="fr-FR" sz="2800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844" y="1785926"/>
            <a:ext cx="3000396" cy="4357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>
            <a:normAutofit fontScale="700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900" dirty="0" smtClean="0"/>
              <a:t>Introduction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L’audit de vulnérabilité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Nessus 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réseau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Outils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réalisé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Wireshark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Ettercap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Tests d’Intrusion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Démarche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réalisé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Aircrack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L’audit de </a:t>
            </a:r>
            <a:r>
              <a:rPr lang="fr-FR" dirty="0" smtClean="0"/>
              <a:t>vulnérabilité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       </a:t>
            </a:r>
            <a:r>
              <a:rPr lang="fr-FR" sz="4000" dirty="0" smtClean="0"/>
              <a:t>Test réalisé</a:t>
            </a:r>
            <a:r>
              <a:rPr lang="fr-FR" sz="1600" dirty="0" smtClean="0">
                <a:solidFill>
                  <a:schemeClr val="tx1"/>
                </a:solidFill>
              </a:rPr>
              <a:t>(1/2)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Oussema\Bureau\capture\scan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944587" cy="364333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643174" y="535782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Résultat d’analyse </a:t>
            </a:r>
            <a:r>
              <a:rPr lang="fr-FR" sz="2000" b="1" dirty="0" smtClean="0"/>
              <a:t>d’une </a:t>
            </a:r>
            <a:r>
              <a:rPr lang="fr-FR" sz="2000" b="1" dirty="0"/>
              <a:t>machine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33EECE9-9D04-45B0-A6BC-6DE75287867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Environnement d’analyse réseau et de tests d’intrusion                         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L’audit de </a:t>
            </a:r>
            <a:r>
              <a:rPr lang="fr-FR" dirty="0" smtClean="0"/>
              <a:t>vulnérabilité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				       </a:t>
            </a:r>
            <a:r>
              <a:rPr lang="fr-FR" sz="4000" dirty="0" smtClean="0"/>
              <a:t>Test </a:t>
            </a:r>
            <a:r>
              <a:rPr lang="fr-FR" sz="4000" dirty="0" smtClean="0"/>
              <a:t>réalisé</a:t>
            </a:r>
            <a:r>
              <a:rPr lang="fr-FR" sz="1600" dirty="0" smtClean="0">
                <a:solidFill>
                  <a:schemeClr val="tx1"/>
                </a:solidFill>
              </a:rPr>
              <a:t>(2/2)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500</TotalTime>
  <Words>1023</Words>
  <Application>Microsoft Office PowerPoint</Application>
  <PresentationFormat>Affichage à l'écran (4:3)</PresentationFormat>
  <Paragraphs>501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Médian</vt:lpstr>
      <vt:lpstr>Étude et mise en place d’un environnement d’analyse réseau et de tests d’intrusion</vt:lpstr>
      <vt:lpstr>Objectifs du P.F.A </vt:lpstr>
      <vt:lpstr>Plan</vt:lpstr>
      <vt:lpstr>Introduction</vt:lpstr>
      <vt:lpstr>Introduction</vt:lpstr>
      <vt:lpstr>L’audit de vulnérabilité </vt:lpstr>
      <vt:lpstr>L’audit de vulnérabilité          Nessus </vt:lpstr>
      <vt:lpstr>L’audit de vulnérabilité             Test réalisé(1/2) </vt:lpstr>
      <vt:lpstr>L’audit de vulnérabilité             Test réalisé(2/2) </vt:lpstr>
      <vt:lpstr>Analyse réseau</vt:lpstr>
      <vt:lpstr>Analyse réseau           Outils </vt:lpstr>
      <vt:lpstr>Analyse réseau                Test réalisé </vt:lpstr>
      <vt:lpstr>Analyse réseau                Test réalisé : Wireshark </vt:lpstr>
      <vt:lpstr>Analyse réseau                Test réalisé : Ettercap </vt:lpstr>
      <vt:lpstr>Tests d’Intrusion</vt:lpstr>
      <vt:lpstr>Tests d’Intrusion                 Démarche</vt:lpstr>
      <vt:lpstr>Tests d’Intrusion                Test réalisé </vt:lpstr>
      <vt:lpstr>Tests d’Intrusion           Test réalisé : Aircrack-ng(1/2)  </vt:lpstr>
      <vt:lpstr>Tests d’Intrusion           Test réalisé : Aircrack-ng(2/2)  </vt:lpstr>
      <vt:lpstr>Conclusion</vt:lpstr>
    </vt:vector>
  </TitlesOfParts>
  <Company>Acada3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et mise en place d’un environnement d’analyse réseau et de tests d’intrusion</dc:title>
  <dc:creator>Oussema El Abed</dc:creator>
  <cp:lastModifiedBy>Oussema El Abed</cp:lastModifiedBy>
  <cp:revision>51</cp:revision>
  <dcterms:created xsi:type="dcterms:W3CDTF">2010-06-14T11:36:37Z</dcterms:created>
  <dcterms:modified xsi:type="dcterms:W3CDTF">2010-06-15T00:33:06Z</dcterms:modified>
</cp:coreProperties>
</file>