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20" r:id="rId2"/>
    <p:sldId id="347" r:id="rId3"/>
    <p:sldId id="387" r:id="rId4"/>
    <p:sldId id="415" r:id="rId5"/>
    <p:sldId id="433" r:id="rId6"/>
    <p:sldId id="420" r:id="rId7"/>
    <p:sldId id="421" r:id="rId8"/>
    <p:sldId id="417" r:id="rId9"/>
    <p:sldId id="422" r:id="rId10"/>
    <p:sldId id="434" r:id="rId11"/>
    <p:sldId id="423" r:id="rId12"/>
    <p:sldId id="424" r:id="rId13"/>
    <p:sldId id="418" r:id="rId14"/>
    <p:sldId id="425" r:id="rId15"/>
    <p:sldId id="426" r:id="rId16"/>
    <p:sldId id="427" r:id="rId17"/>
    <p:sldId id="419" r:id="rId18"/>
    <p:sldId id="429" r:id="rId19"/>
    <p:sldId id="428" r:id="rId20"/>
    <p:sldId id="430" r:id="rId21"/>
    <p:sldId id="431" r:id="rId22"/>
    <p:sldId id="432" r:id="rId23"/>
  </p:sldIdLst>
  <p:sldSz cx="9144000" cy="5715000" type="screen16x10"/>
  <p:notesSz cx="6819900" cy="9918700"/>
  <p:defaultTextStyle>
    <a:defPPr>
      <a:defRPr lang="fr-FR"/>
    </a:defPPr>
    <a:lvl1pPr marL="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DEBARRE" initials="CD" lastIdx="1" clrIdx="0">
    <p:extLst>
      <p:ext uri="{19B8F6BF-5375-455C-9EA6-DF929625EA0E}">
        <p15:presenceInfo xmlns:p15="http://schemas.microsoft.com/office/powerpoint/2012/main" xmlns="" userId="S-1-5-21-891374478-1870800512-441284377-12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BA"/>
    <a:srgbClr val="CAE7A2"/>
    <a:srgbClr val="E0F5C6"/>
    <a:srgbClr val="F37D80"/>
    <a:srgbClr val="5FCAEA"/>
    <a:srgbClr val="D4E3C1"/>
    <a:srgbClr val="D4E2E6"/>
    <a:srgbClr val="83BF29"/>
    <a:srgbClr val="000000"/>
    <a:srgbClr val="1B9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139" autoAdjust="0"/>
  </p:normalViewPr>
  <p:slideViewPr>
    <p:cSldViewPr snapToGrid="0">
      <p:cViewPr>
        <p:scale>
          <a:sx n="91" d="100"/>
          <a:sy n="91" d="100"/>
        </p:scale>
        <p:origin x="-828" y="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5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63121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070F88E6-4CBB-A74B-86AD-EFD452B6FFED}" type="datetimeFigureOut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744538"/>
            <a:ext cx="59499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352" y="4710944"/>
            <a:ext cx="5457197" cy="4463335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63121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F6BEF4FE-806E-CA4E-B724-3701154B936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233764"/>
            <a:ext cx="81369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540000" y="2785492"/>
            <a:ext cx="8064000" cy="791968"/>
          </a:xfrm>
          <a:prstGeom prst="rect">
            <a:avLst/>
          </a:prstGeom>
        </p:spPr>
        <p:txBody>
          <a:bodyPr wrap="square" anchor="b" anchorCtr="0"/>
          <a:lstStyle>
            <a:lvl1pPr algn="ctr">
              <a:defRPr sz="3200" b="1" baseline="0">
                <a:solidFill>
                  <a:schemeClr val="accent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Picture 2" descr="D:\_REPOSITORY\Ergonomie\C-Visual_identity\logo-RVB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747" y="410169"/>
            <a:ext cx="5795623" cy="187126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 flipV="1">
            <a:off x="539552" y="1993404"/>
            <a:ext cx="403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572000" y="1993404"/>
            <a:ext cx="403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8494" y="4513684"/>
            <a:ext cx="5563666" cy="21602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marR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140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Segoe UI" pitchFamily="34" charset="0"/>
              </a:defRPr>
            </a:lvl1pPr>
            <a:lvl2pPr marL="4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Nom du présentateur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4B3242"/>
              </a:solidFill>
              <a:effectLst/>
              <a:uLnTx/>
              <a:uFillTx/>
              <a:latin typeface="+mn-lt"/>
              <a:ea typeface="+mn-ea"/>
              <a:cs typeface="Segoe UI" pitchFamily="34" charset="0"/>
            </a:endParaRPr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4513609"/>
            <a:ext cx="2016125" cy="792163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600"/>
            </a:lvl1pPr>
          </a:lstStyle>
          <a:p>
            <a:r>
              <a:rPr lang="fr-FR" dirty="0" smtClean="0"/>
              <a:t>Logo du client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448494" y="4729708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FONCTION</a:t>
            </a:r>
            <a:endParaRPr lang="fr-FR" dirty="0"/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448494" y="4983832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401442"/>
            <a:ext cx="5486400" cy="472282"/>
          </a:xfrm>
          <a:prstGeom prst="rect">
            <a:avLst/>
          </a:prstGeom>
        </p:spPr>
        <p:txBody>
          <a:bodyPr anchor="t"/>
          <a:lstStyle>
            <a:lvl1pPr algn="ctr">
              <a:defRPr sz="1400" b="0">
                <a:latin typeface="+mn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98679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cs typeface="Segoe UI" pitchFamily="34" charset="0"/>
              </a:defRPr>
            </a:lvl1pPr>
            <a:lvl2pPr marL="457188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2" indent="0">
              <a:buNone/>
              <a:defRPr sz="2000"/>
            </a:lvl5pPr>
            <a:lvl6pPr marL="2285940" indent="0">
              <a:buNone/>
              <a:defRPr sz="2000"/>
            </a:lvl6pPr>
            <a:lvl7pPr marL="2743128" indent="0">
              <a:buNone/>
              <a:defRPr sz="2000"/>
            </a:lvl7pPr>
            <a:lvl8pPr marL="3200316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/R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50" name="Picture 2" descr="D:\_REPOSITORY\Ergonomie\C-Visual_identity\PPT\visuels\images\fleche-DR-violetcl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78224" y="3472036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2" descr="D:\_REPOSITORY\Ergonomie\C-Visual_identity\logo-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760640" cy="1859971"/>
          </a:xfrm>
          <a:prstGeom prst="rect">
            <a:avLst/>
          </a:prstGeom>
          <a:noFill/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3132272" y="3433564"/>
            <a:ext cx="5472176" cy="16561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600"/>
              </a:spcBef>
              <a:buFontTx/>
              <a:buNone/>
              <a:defRPr sz="1200" b="1" cap="all" baseline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1300" baseline="0"/>
            </a:lvl2pPr>
            <a:lvl3pPr marL="360000" indent="-180000">
              <a:spcBef>
                <a:spcPts val="600"/>
              </a:spcBef>
              <a:buSzPct val="130000"/>
              <a:buFont typeface="Wingdings" pitchFamily="2" charset="2"/>
              <a:buChar char="§"/>
              <a:defRPr sz="1200"/>
            </a:lvl3pPr>
            <a:lvl4pPr marL="72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050"/>
            </a:lvl4pPr>
            <a:lvl5pPr marL="1080000" indent="-1800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pic>
        <p:nvPicPr>
          <p:cNvPr id="4" name="Picture 2" descr="D:\_REPOSITORY\Ergonomie\C-Visual_identity\PPT\pictos\images\01-b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35" y="3826743"/>
            <a:ext cx="542925" cy="542925"/>
          </a:xfrm>
          <a:prstGeom prst="rect">
            <a:avLst/>
          </a:prstGeom>
          <a:noFill/>
        </p:spPr>
      </p:pic>
      <p:pic>
        <p:nvPicPr>
          <p:cNvPr id="5" name="Picture 3" descr="D:\_REPOSITORY\Ergonomie\C-Visual_identity\PPT\pictos\images\02-b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163" y="3826743"/>
            <a:ext cx="542925" cy="542925"/>
          </a:xfrm>
          <a:prstGeom prst="rect">
            <a:avLst/>
          </a:prstGeom>
          <a:noFill/>
        </p:spPr>
      </p:pic>
      <p:pic>
        <p:nvPicPr>
          <p:cNvPr id="7" name="Picture 4" descr="D:\_REPOSITORY\Ergonomie\C-Visual_identity\PPT\pictos\images\03-bl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379" y="3826743"/>
            <a:ext cx="542925" cy="542925"/>
          </a:xfrm>
          <a:prstGeom prst="rect">
            <a:avLst/>
          </a:prstGeom>
          <a:noFill/>
        </p:spPr>
      </p:pic>
      <p:pic>
        <p:nvPicPr>
          <p:cNvPr id="8" name="Picture 5" descr="D:\_REPOSITORY\Ergonomie\C-Visual_identity\PPT\pictos\images\04-bl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307" y="3826743"/>
            <a:ext cx="542925" cy="542925"/>
          </a:xfrm>
          <a:prstGeom prst="rect">
            <a:avLst/>
          </a:prstGeom>
          <a:noFill/>
        </p:spPr>
      </p:pic>
      <p:pic>
        <p:nvPicPr>
          <p:cNvPr id="9" name="Picture 6" descr="D:\_REPOSITORY\Ergonomie\C-Visual_identity\PPT\pictos\images\engrenages-bl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91" y="1921396"/>
            <a:ext cx="542925" cy="542925"/>
          </a:xfrm>
          <a:prstGeom prst="rect">
            <a:avLst/>
          </a:prstGeom>
          <a:noFill/>
        </p:spPr>
      </p:pic>
      <p:pic>
        <p:nvPicPr>
          <p:cNvPr id="11" name="Picture 7" descr="D:\_REPOSITORY\Ergonomie\C-Visual_identity\PPT\pictos\images\engrenages-ble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691" y="985292"/>
            <a:ext cx="542925" cy="542925"/>
          </a:xfrm>
          <a:prstGeom prst="rect">
            <a:avLst/>
          </a:prstGeom>
          <a:noFill/>
        </p:spPr>
      </p:pic>
      <p:pic>
        <p:nvPicPr>
          <p:cNvPr id="12" name="Picture 8" descr="D:\_REPOSITORY\Ergonomie\C-Visual_identity\PPT\pictos\images\fleche-pleine-D-bl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0366" y="1921396"/>
            <a:ext cx="542925" cy="542925"/>
          </a:xfrm>
          <a:prstGeom prst="rect">
            <a:avLst/>
          </a:prstGeom>
          <a:noFill/>
        </p:spPr>
      </p:pic>
      <p:pic>
        <p:nvPicPr>
          <p:cNvPr id="13" name="Picture 9" descr="D:\_REPOSITORY\Ergonomie\C-Visual_identity\PPT\pictos\images\fleche-pleine-D-bleu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366" y="985292"/>
            <a:ext cx="542925" cy="542925"/>
          </a:xfrm>
          <a:prstGeom prst="rect">
            <a:avLst/>
          </a:prstGeom>
          <a:noFill/>
        </p:spPr>
      </p:pic>
      <p:pic>
        <p:nvPicPr>
          <p:cNvPr id="14" name="Picture 10" descr="D:\_REPOSITORY\Ergonomie\C-Visual_identity\PPT\pictos\images\fleche-pleine-D-r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0366" y="2779762"/>
            <a:ext cx="542925" cy="542925"/>
          </a:xfrm>
          <a:prstGeom prst="rect">
            <a:avLst/>
          </a:prstGeom>
          <a:noFill/>
        </p:spPr>
      </p:pic>
      <p:pic>
        <p:nvPicPr>
          <p:cNvPr id="15" name="Picture 11" descr="D:\_REPOSITORY\Ergonomie\C-Visual_identity\PPT\pictos\images\fleche-trait-D-bl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01083" y="1921396"/>
            <a:ext cx="542925" cy="542925"/>
          </a:xfrm>
          <a:prstGeom prst="rect">
            <a:avLst/>
          </a:prstGeom>
          <a:noFill/>
        </p:spPr>
      </p:pic>
      <p:pic>
        <p:nvPicPr>
          <p:cNvPr id="16" name="Picture 12" descr="D:\_REPOSITORY\Ergonomie\C-Visual_identity\PPT\pictos\images\fleche-trait-D-bleu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2214" y="985292"/>
            <a:ext cx="542925" cy="542925"/>
          </a:xfrm>
          <a:prstGeom prst="rect">
            <a:avLst/>
          </a:prstGeom>
          <a:noFill/>
        </p:spPr>
      </p:pic>
      <p:pic>
        <p:nvPicPr>
          <p:cNvPr id="17" name="Picture 13" descr="D:\_REPOSITORY\Ergonomie\C-Visual_identity\PPT\pictos\images\fleche-trait-D-r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2214" y="2779762"/>
            <a:ext cx="542925" cy="542925"/>
          </a:xfrm>
          <a:prstGeom prst="rect">
            <a:avLst/>
          </a:prstGeom>
          <a:noFill/>
        </p:spPr>
      </p:pic>
      <p:pic>
        <p:nvPicPr>
          <p:cNvPr id="18" name="Picture 14" descr="D:\_REPOSITORY\Ergonomie\C-Visual_identity\PPT\pictos\images\fleche-vide-D-blc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9155" y="1921396"/>
            <a:ext cx="542925" cy="542925"/>
          </a:xfrm>
          <a:prstGeom prst="rect">
            <a:avLst/>
          </a:prstGeom>
          <a:noFill/>
        </p:spPr>
      </p:pic>
      <p:pic>
        <p:nvPicPr>
          <p:cNvPr id="19" name="Picture 15" descr="D:\_REPOSITORY\Ergonomie\C-Visual_identity\PPT\pictos\images\fleche-vide-D-bleu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9155" y="985292"/>
            <a:ext cx="542925" cy="542925"/>
          </a:xfrm>
          <a:prstGeom prst="rect">
            <a:avLst/>
          </a:prstGeom>
          <a:noFill/>
        </p:spPr>
      </p:pic>
      <p:pic>
        <p:nvPicPr>
          <p:cNvPr id="20" name="Picture 16" descr="D:\_REPOSITORY\Ergonomie\C-Visual_identity\PPT\pictos\images\fleche-vide-D-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9155" y="2779762"/>
            <a:ext cx="542925" cy="542925"/>
          </a:xfrm>
          <a:prstGeom prst="rect">
            <a:avLst/>
          </a:prstGeom>
          <a:noFill/>
        </p:spPr>
      </p:pic>
      <p:pic>
        <p:nvPicPr>
          <p:cNvPr id="21" name="Picture 17" descr="D:\_REPOSITORY\Ergonomie\C-Visual_identity\PPT\pictos\images\graph-cam-blc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39952" y="3826743"/>
            <a:ext cx="542925" cy="542925"/>
          </a:xfrm>
          <a:prstGeom prst="rect">
            <a:avLst/>
          </a:prstGeom>
          <a:noFill/>
        </p:spPr>
      </p:pic>
      <p:pic>
        <p:nvPicPr>
          <p:cNvPr id="22" name="Picture 18" descr="D:\_REPOSITORY\Ergonomie\C-Visual_identity\PPT\pictos\images\graph-down-02-blc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53011" y="3826743"/>
            <a:ext cx="542925" cy="542925"/>
          </a:xfrm>
          <a:prstGeom prst="rect">
            <a:avLst/>
          </a:prstGeom>
          <a:noFill/>
        </p:spPr>
      </p:pic>
      <p:pic>
        <p:nvPicPr>
          <p:cNvPr id="23" name="Picture 19" descr="D:\_REPOSITORY\Ergonomie\C-Visual_identity\PPT\pictos\images\graph-up-01-blc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2931" y="3826743"/>
            <a:ext cx="542925" cy="542925"/>
          </a:xfrm>
          <a:prstGeom prst="rect">
            <a:avLst/>
          </a:prstGeom>
          <a:noFill/>
        </p:spPr>
      </p:pic>
      <p:pic>
        <p:nvPicPr>
          <p:cNvPr id="24" name="Picture 20" descr="D:\_REPOSITORY\Ergonomie\C-Visual_identity\PPT\pictos\images\graph-up-02-bl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84859" y="3826743"/>
            <a:ext cx="542925" cy="542925"/>
          </a:xfrm>
          <a:prstGeom prst="rect">
            <a:avLst/>
          </a:prstGeom>
          <a:noFill/>
        </p:spPr>
      </p:pic>
      <p:pic>
        <p:nvPicPr>
          <p:cNvPr id="25" name="Picture 21" descr="D:\_REPOSITORY\Ergonomie\C-Visual_identity\PPT\pictos\images\idee-blc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53902" y="1921396"/>
            <a:ext cx="542925" cy="542925"/>
          </a:xfrm>
          <a:prstGeom prst="rect">
            <a:avLst/>
          </a:prstGeom>
          <a:noFill/>
        </p:spPr>
      </p:pic>
      <p:pic>
        <p:nvPicPr>
          <p:cNvPr id="26" name="Picture 22" descr="D:\_REPOSITORY\Ergonomie\C-Visual_identity\PPT\pictos\images\idee-bleu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53902" y="985292"/>
            <a:ext cx="542925" cy="542925"/>
          </a:xfrm>
          <a:prstGeom prst="rect">
            <a:avLst/>
          </a:prstGeom>
          <a:noFill/>
        </p:spPr>
      </p:pic>
      <p:pic>
        <p:nvPicPr>
          <p:cNvPr id="27" name="Picture 23" descr="D:\_REPOSITORY\Ergonomie\C-Visual_identity\PPT\pictos\images\info-blc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3451" y="1921396"/>
            <a:ext cx="542925" cy="542925"/>
          </a:xfrm>
          <a:prstGeom prst="rect">
            <a:avLst/>
          </a:prstGeom>
          <a:noFill/>
        </p:spPr>
      </p:pic>
      <p:pic>
        <p:nvPicPr>
          <p:cNvPr id="28" name="Picture 24" descr="D:\_REPOSITORY\Ergonomie\C-Visual_identity\PPT\pictos\images\info-re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3451" y="2779762"/>
            <a:ext cx="542925" cy="542925"/>
          </a:xfrm>
          <a:prstGeom prst="rect">
            <a:avLst/>
          </a:prstGeom>
          <a:noFill/>
        </p:spPr>
      </p:pic>
      <p:pic>
        <p:nvPicPr>
          <p:cNvPr id="29" name="Picture 25" descr="D:\_REPOSITORY\Ergonomie\C-Visual_identity\PPT\pictos\images\loupe-blc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61523" y="1921396"/>
            <a:ext cx="542925" cy="542925"/>
          </a:xfrm>
          <a:prstGeom prst="rect">
            <a:avLst/>
          </a:prstGeom>
          <a:noFill/>
        </p:spPr>
      </p:pic>
      <p:pic>
        <p:nvPicPr>
          <p:cNvPr id="30" name="Picture 26" descr="D:\_REPOSITORY\Ergonomie\C-Visual_identity\PPT\pictos\images\loupe-red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523" y="2779762"/>
            <a:ext cx="542925" cy="542925"/>
          </a:xfrm>
          <a:prstGeom prst="rect">
            <a:avLst/>
          </a:prstGeom>
          <a:noFill/>
        </p:spPr>
      </p:pic>
      <p:pic>
        <p:nvPicPr>
          <p:cNvPr id="31" name="Picture 27" descr="D:\_REPOSITORY\Ergonomie\C-Visual_identity\PPT\pictos\images\mail-blc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765379" y="1921396"/>
            <a:ext cx="542925" cy="542925"/>
          </a:xfrm>
          <a:prstGeom prst="rect">
            <a:avLst/>
          </a:prstGeom>
          <a:noFill/>
        </p:spPr>
      </p:pic>
      <p:pic>
        <p:nvPicPr>
          <p:cNvPr id="32" name="Picture 28" descr="D:\_REPOSITORY\Ergonomie\C-Visual_identity\PPT\pictos\images\mail-red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765379" y="2779762"/>
            <a:ext cx="542925" cy="542925"/>
          </a:xfrm>
          <a:prstGeom prst="rect">
            <a:avLst/>
          </a:prstGeom>
          <a:noFill/>
        </p:spPr>
      </p:pic>
      <p:pic>
        <p:nvPicPr>
          <p:cNvPr id="33" name="Picture 29" descr="D:\_REPOSITORY\Ergonomie\C-Visual_identity\PPT\pictos\images\phone-blc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940843" y="1921396"/>
            <a:ext cx="542925" cy="542925"/>
          </a:xfrm>
          <a:prstGeom prst="rect">
            <a:avLst/>
          </a:prstGeom>
          <a:noFill/>
        </p:spPr>
      </p:pic>
      <p:pic>
        <p:nvPicPr>
          <p:cNvPr id="34" name="Picture 30" descr="D:\_REPOSITORY\Ergonomie\C-Visual_identity\PPT\pictos\images\phone-bleu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40843" y="985292"/>
            <a:ext cx="542925" cy="542925"/>
          </a:xfrm>
          <a:prstGeom prst="rect">
            <a:avLst/>
          </a:prstGeom>
          <a:noFill/>
        </p:spPr>
      </p:pic>
      <p:pic>
        <p:nvPicPr>
          <p:cNvPr id="35" name="Picture 31" descr="D:\_REPOSITORY\Ergonomie\C-Visual_identity\PPT\pictos\images\print-blc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117307" y="1921396"/>
            <a:ext cx="542925" cy="542925"/>
          </a:xfrm>
          <a:prstGeom prst="rect">
            <a:avLst/>
          </a:prstGeom>
          <a:noFill/>
        </p:spPr>
      </p:pic>
      <p:pic>
        <p:nvPicPr>
          <p:cNvPr id="36" name="Picture 32" descr="D:\_REPOSITORY\Ergonomie\C-Visual_identity\PPT\pictos\images\print-red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117307" y="2779762"/>
            <a:ext cx="542925" cy="542925"/>
          </a:xfrm>
          <a:prstGeom prst="rect">
            <a:avLst/>
          </a:prstGeom>
          <a:noFill/>
        </p:spPr>
      </p:pic>
      <p:pic>
        <p:nvPicPr>
          <p:cNvPr id="37" name="Picture 33" descr="D:\_REPOSITORY\Ergonomie\C-Visual_identity\PPT\pictos\images\savoirplus-blc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81003" y="1921396"/>
            <a:ext cx="542925" cy="542925"/>
          </a:xfrm>
          <a:prstGeom prst="rect">
            <a:avLst/>
          </a:prstGeom>
          <a:noFill/>
        </p:spPr>
      </p:pic>
      <p:pic>
        <p:nvPicPr>
          <p:cNvPr id="38" name="Picture 34" descr="D:\_REPOSITORY\Ergonomie\C-Visual_identity\PPT\pictos\images\savoirplus-bleu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381003" y="985292"/>
            <a:ext cx="542925" cy="542925"/>
          </a:xfrm>
          <a:prstGeom prst="rect">
            <a:avLst/>
          </a:prstGeom>
          <a:noFill/>
        </p:spPr>
      </p:pic>
      <p:pic>
        <p:nvPicPr>
          <p:cNvPr id="39" name="Picture 35" descr="D:\_REPOSITORY\Ergonomie\C-Visual_identity\PPT\pictos\images\savoirplus-re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381003" y="2779762"/>
            <a:ext cx="542925" cy="542925"/>
          </a:xfrm>
          <a:prstGeom prst="rect">
            <a:avLst/>
          </a:prstGeom>
          <a:noFill/>
        </p:spPr>
      </p:pic>
      <p:pic>
        <p:nvPicPr>
          <p:cNvPr id="40" name="Picture 36" descr="D:\_REPOSITORY\Ergonomie\C-Visual_identity\PPT\pictos\images\wifi-blc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660923" y="1921396"/>
            <a:ext cx="542925" cy="542925"/>
          </a:xfrm>
          <a:prstGeom prst="rect">
            <a:avLst/>
          </a:prstGeom>
          <a:noFill/>
        </p:spPr>
      </p:pic>
      <p:pic>
        <p:nvPicPr>
          <p:cNvPr id="41" name="Picture 37" descr="D:\_REPOSITORY\Ergonomie\C-Visual_identity\PPT\pictos\images\wifi-bleu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660923" y="985292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75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510" y="1417340"/>
            <a:ext cx="7992690" cy="347864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914376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998895"/>
              </a:buClr>
              <a:buSzTx/>
              <a:buFontTx/>
              <a:buAutoNum type="arabicPlain"/>
              <a:tabLst/>
              <a:defRPr sz="1400" b="1" cap="all" normalizeH="0" baseline="0">
                <a:solidFill>
                  <a:srgbClr val="998895"/>
                </a:solidFill>
              </a:defRPr>
            </a:lvl1pPr>
          </a:lstStyle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1</a:t>
            </a:r>
            <a:br>
              <a:rPr lang="fr-FR" dirty="0" smtClean="0"/>
            </a:br>
            <a:endParaRPr lang="fr-FR" dirty="0" smtClean="0"/>
          </a:p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2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2050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err="1" smtClean="0"/>
              <a:t>Lqkjfq</a:t>
            </a:r>
            <a:r>
              <a:rPr lang="fr-FR" dirty="0" smtClean="0"/>
              <a:t> </a:t>
            </a:r>
            <a:r>
              <a:rPr lang="fr-FR" dirty="0" err="1" smtClean="0"/>
              <a:t>dslkjhfsdlk</a:t>
            </a:r>
            <a:r>
              <a:rPr lang="fr-FR" dirty="0" smtClean="0"/>
              <a:t> </a:t>
            </a:r>
            <a:r>
              <a:rPr lang="fr-FR" dirty="0" err="1" smtClean="0"/>
              <a:t>fsfd</a:t>
            </a:r>
            <a:endParaRPr lang="fr-FR" dirty="0"/>
          </a:p>
        </p:txBody>
      </p:sp>
      <p:pic>
        <p:nvPicPr>
          <p:cNvPr id="9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1"/>
          </p:nvPr>
        </p:nvSpPr>
        <p:spPr>
          <a:xfrm>
            <a:off x="6012000" y="1584000"/>
            <a:ext cx="2592000" cy="3492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7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5184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716016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0432" y="5400600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5277197"/>
            <a:ext cx="8064896" cy="0"/>
          </a:xfrm>
          <a:prstGeom prst="line">
            <a:avLst/>
          </a:prstGeom>
          <a:ln>
            <a:solidFill>
              <a:srgbClr val="998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smtClean="0"/>
              <a:t>© Tous droits réservés – Confidentiel</a:t>
            </a:r>
            <a:endParaRPr lang="fr-FR" dirty="0"/>
          </a:p>
        </p:txBody>
      </p:sp>
      <p:pic>
        <p:nvPicPr>
          <p:cNvPr id="11" name="Picture 5" descr="D:\_REPOSITORY\Ergonomie\C-Visual_identity\logo-RV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413" y="5276089"/>
            <a:ext cx="1267448" cy="409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4" r:id="rId5"/>
    <p:sldLayoutId id="2147483663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61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6" rtl="0" eaLnBrk="1" latinLnBrk="0" hangingPunct="1">
        <a:spcBef>
          <a:spcPct val="0"/>
        </a:spcBef>
        <a:buNone/>
        <a:defRPr sz="2400" b="1" kern="1200" cap="all" spc="0" baseline="0">
          <a:solidFill>
            <a:srgbClr val="776271"/>
          </a:solidFill>
          <a:latin typeface="+mj-lt"/>
          <a:ea typeface="+mj-ea"/>
          <a:cs typeface="Segoe UI" pitchFamily="34" charset="0"/>
        </a:defRPr>
      </a:lvl1pPr>
    </p:titleStyle>
    <p:bodyStyle>
      <a:lvl1pPr marL="342891" indent="-342891" algn="l" defTabSz="91437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 spc="0" baseline="0">
          <a:solidFill>
            <a:schemeClr val="tx2"/>
          </a:solidFill>
          <a:latin typeface="+mn-lt"/>
          <a:ea typeface="+mn-ea"/>
          <a:cs typeface="Segoe UI" pitchFamily="34" charset="0"/>
        </a:defRPr>
      </a:lvl1pPr>
      <a:lvl2pPr marL="742930" indent="-285743" algn="l" defTabSz="91437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2pPr>
      <a:lvl3pPr marL="1142970" indent="-228594" algn="l" defTabSz="914376" rtl="0" eaLnBrk="1" latinLnBrk="0" hangingPunct="1">
        <a:spcBef>
          <a:spcPct val="20000"/>
        </a:spcBef>
        <a:buClr>
          <a:schemeClr val="accent2"/>
        </a:buClr>
        <a:buSzPct val="50000"/>
        <a:buFont typeface="Courier New" pitchFamily="49" charset="0"/>
        <a:buChar char="o"/>
        <a:defRPr sz="18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3pPr>
      <a:lvl4pPr marL="1600158" indent="-228594" algn="l" defTabSz="914376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4pPr>
      <a:lvl5pPr marL="1828752" indent="0" algn="l" defTabSz="914376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5pPr>
      <a:lvl6pPr marL="2514534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2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0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8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Soutenance </a:t>
            </a:r>
            <a:r>
              <a:rPr lang="fr-FR" dirty="0">
                <a:latin typeface="Tahoma" pitchFamily="34" charset="0"/>
              </a:rPr>
              <a:t>de stage de fin d’études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Etudiant : </a:t>
            </a:r>
            <a:r>
              <a:rPr lang="fr-FR" cap="none" dirty="0" smtClean="0">
                <a:latin typeface="Tahoma" pitchFamily="34" charset="0"/>
              </a:rPr>
              <a:t>EL ABED Oussama</a:t>
            </a:r>
            <a:endParaRPr lang="fr-F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MAITRE DE STAGE :  </a:t>
            </a:r>
            <a:r>
              <a:rPr lang="fr-FR" dirty="0" smtClean="0">
                <a:latin typeface="Tahoma" pitchFamily="34" charset="0"/>
              </a:rPr>
              <a:t>Mr. Ludovic CHABOT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Tuteur </a:t>
            </a:r>
            <a:r>
              <a:rPr lang="fr-FR" dirty="0"/>
              <a:t>académique </a:t>
            </a:r>
            <a:r>
              <a:rPr lang="fr-FR" dirty="0" smtClean="0"/>
              <a:t>: Mme</a:t>
            </a:r>
            <a:r>
              <a:rPr lang="fr-FR" dirty="0"/>
              <a:t>. </a:t>
            </a:r>
            <a:r>
              <a:rPr lang="fr-FR" dirty="0" err="1"/>
              <a:t>Luciana</a:t>
            </a:r>
            <a:r>
              <a:rPr lang="fr-FR" dirty="0"/>
              <a:t> </a:t>
            </a:r>
            <a:r>
              <a:rPr lang="fr-FR" dirty="0" err="1" smtClean="0"/>
              <a:t>Arantes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85569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05377" y="1467995"/>
            <a:ext cx="2800278" cy="3619011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80000" lvl="1" indent="0">
              <a:buNone/>
            </a:pPr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12" name="Cube 11"/>
          <p:cNvSpPr/>
          <p:nvPr/>
        </p:nvSpPr>
        <p:spPr>
          <a:xfrm>
            <a:off x="503287" y="1603687"/>
            <a:ext cx="1630314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13" name="Pentagone 11"/>
          <p:cNvSpPr/>
          <p:nvPr/>
        </p:nvSpPr>
        <p:spPr>
          <a:xfrm>
            <a:off x="4287203" y="1765623"/>
            <a:ext cx="505327" cy="3007896"/>
          </a:xfrm>
          <a:prstGeom prst="homePlate">
            <a:avLst>
              <a:gd name="adj" fmla="val 77926"/>
            </a:avLst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9602" y="1081142"/>
            <a:ext cx="12893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Nouvelle Offre</a:t>
            </a:r>
            <a:endParaRPr lang="fr-FR" sz="1200" dirty="0" smtClean="0"/>
          </a:p>
        </p:txBody>
      </p:sp>
      <p:cxnSp>
        <p:nvCxnSpPr>
          <p:cNvPr id="15" name="Connecteur droit avec flèche 34"/>
          <p:cNvCxnSpPr>
            <a:endCxn id="14" idx="1"/>
          </p:cNvCxnSpPr>
          <p:nvPr/>
        </p:nvCxnSpPr>
        <p:spPr>
          <a:xfrm flipV="1">
            <a:off x="1944486" y="1219642"/>
            <a:ext cx="3965116" cy="73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r 49"/>
          <p:cNvGrpSpPr/>
          <p:nvPr/>
        </p:nvGrpSpPr>
        <p:grpSpPr>
          <a:xfrm>
            <a:off x="3783148" y="5346375"/>
            <a:ext cx="2074728" cy="233384"/>
            <a:chOff x="3867451" y="5345382"/>
            <a:chExt cx="2074728" cy="233384"/>
          </a:xfrm>
        </p:grpSpPr>
        <p:sp>
          <p:nvSpPr>
            <p:cNvPr id="46" name="Rectangle 45"/>
            <p:cNvSpPr/>
            <p:nvPr/>
          </p:nvSpPr>
          <p:spPr>
            <a:xfrm>
              <a:off x="3867451" y="5401788"/>
              <a:ext cx="179615" cy="176978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24552" y="5345382"/>
              <a:ext cx="702887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Existant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91208" y="5401788"/>
              <a:ext cx="179615" cy="176978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48309" y="5345382"/>
              <a:ext cx="793870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A réaliser</a:t>
              </a:r>
            </a:p>
          </p:txBody>
        </p:sp>
      </p:grpSp>
      <p:sp>
        <p:nvSpPr>
          <p:cNvPr id="17" name="ZoneTexte 4"/>
          <p:cNvSpPr txBox="1"/>
          <p:nvPr/>
        </p:nvSpPr>
        <p:spPr>
          <a:xfrm>
            <a:off x="1339201" y="108188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CRM</a:t>
            </a:r>
            <a:endParaRPr lang="fr-FR" sz="1200" dirty="0"/>
          </a:p>
        </p:txBody>
      </p:sp>
      <p:sp>
        <p:nvSpPr>
          <p:cNvPr id="18" name="Cube 17"/>
          <p:cNvSpPr/>
          <p:nvPr/>
        </p:nvSpPr>
        <p:spPr>
          <a:xfrm>
            <a:off x="503287" y="4380304"/>
            <a:ext cx="1630314" cy="540355"/>
          </a:xfrm>
          <a:prstGeom prst="cube">
            <a:avLst/>
          </a:prstGeom>
          <a:solidFill>
            <a:schemeClr val="bg1">
              <a:alpha val="30000"/>
            </a:schemeClr>
          </a:solidFill>
          <a:ln w="31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sz="1100" dirty="0" smtClean="0">
                <a:solidFill>
                  <a:schemeClr val="tx1"/>
                </a:solidFill>
              </a:rPr>
              <a:t>?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" name="Groupe 15"/>
          <p:cNvGrpSpPr/>
          <p:nvPr/>
        </p:nvGrpSpPr>
        <p:grpSpPr>
          <a:xfrm>
            <a:off x="5320478" y="1325458"/>
            <a:ext cx="3158138" cy="3838205"/>
            <a:chOff x="5404781" y="1324465"/>
            <a:chExt cx="3158138" cy="3838205"/>
          </a:xfrm>
        </p:grpSpPr>
        <p:sp>
          <p:nvSpPr>
            <p:cNvPr id="21" name="Rectangle 20"/>
            <p:cNvSpPr/>
            <p:nvPr/>
          </p:nvSpPr>
          <p:spPr>
            <a:xfrm>
              <a:off x="5428231" y="4659088"/>
              <a:ext cx="2396960" cy="503582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fr-FR" sz="1000" dirty="0" smtClean="0">
                  <a:solidFill>
                    <a:schemeClr val="bg1"/>
                  </a:solidFill>
                </a:rPr>
                <a:t>Trade NG &amp; </a:t>
              </a:r>
              <a:r>
                <a:rPr lang="fr-FR" sz="1000" dirty="0" err="1" smtClean="0">
                  <a:solidFill>
                    <a:schemeClr val="bg1"/>
                  </a:solidFill>
                </a:rPr>
                <a:t>Merch</a:t>
              </a:r>
              <a:r>
                <a:rPr lang="fr-FR" sz="1000" dirty="0" smtClean="0">
                  <a:solidFill>
                    <a:schemeClr val="bg1"/>
                  </a:solidFill>
                </a:rPr>
                <a:t> NG</a:t>
              </a:r>
              <a:br>
                <a:rPr lang="fr-FR" sz="1000" dirty="0" smtClean="0">
                  <a:solidFill>
                    <a:schemeClr val="bg1"/>
                  </a:solidFill>
                </a:rPr>
              </a:br>
              <a:r>
                <a:rPr lang="fr-FR" sz="900" dirty="0" smtClean="0">
                  <a:solidFill>
                    <a:schemeClr val="bg1"/>
                  </a:solidFill>
                </a:rPr>
                <a:t>(Nomadisme)</a:t>
              </a:r>
              <a:endParaRPr lang="fr-FR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23972" y="2673595"/>
              <a:ext cx="2396960" cy="1842393"/>
            </a:xfrm>
            <a:prstGeom prst="rect">
              <a:avLst/>
            </a:prstGeom>
            <a:solidFill>
              <a:srgbClr val="F37D80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59794" y="3702114"/>
              <a:ext cx="554475" cy="5035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Service Client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50091" y="3702114"/>
              <a:ext cx="441326" cy="5035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SFA Trade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1531" y="3702114"/>
              <a:ext cx="482924" cy="5035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SFA </a:t>
              </a:r>
              <a:r>
                <a:rPr lang="fr-FR" sz="900" dirty="0" err="1" smtClean="0">
                  <a:solidFill>
                    <a:schemeClr val="bg1"/>
                  </a:solidFill>
                </a:rPr>
                <a:t>Merch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74570" y="3702114"/>
              <a:ext cx="710588" cy="5035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Campagne </a:t>
              </a:r>
              <a:r>
                <a:rPr lang="fr-FR" sz="900" dirty="0" err="1" smtClean="0">
                  <a:solidFill>
                    <a:schemeClr val="bg1"/>
                  </a:solidFill>
                </a:rPr>
                <a:t>Mkt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59794" y="2977677"/>
              <a:ext cx="912230" cy="691400"/>
            </a:xfrm>
            <a:prstGeom prst="rect">
              <a:avLst/>
            </a:prstGeom>
            <a:solidFill>
              <a:srgbClr val="D4E2E6"/>
            </a:solidFill>
            <a:ln w="63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00" dirty="0" smtClean="0">
                  <a:solidFill>
                    <a:srgbClr val="000000"/>
                  </a:solidFill>
                </a:rPr>
                <a:t>Omni-Canal</a:t>
              </a:r>
              <a:br>
                <a:rPr lang="fr-FR" sz="1000" dirty="0" smtClean="0">
                  <a:solidFill>
                    <a:srgbClr val="000000"/>
                  </a:solidFill>
                </a:rPr>
              </a:br>
              <a:r>
                <a:rPr lang="fr-FR" sz="1000" dirty="0" smtClean="0">
                  <a:solidFill>
                    <a:srgbClr val="000000"/>
                  </a:solidFill>
                </a:rPr>
                <a:t>(</a:t>
              </a:r>
              <a:r>
                <a:rPr lang="fr-FR" sz="900" dirty="0" smtClean="0">
                  <a:solidFill>
                    <a:srgbClr val="000000"/>
                  </a:solidFill>
                </a:rPr>
                <a:t>Mass SMS &amp; MAIL)</a:t>
              </a:r>
              <a:endParaRPr lang="fr-FR" sz="9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7845" y="2977677"/>
              <a:ext cx="715465" cy="691400"/>
            </a:xfrm>
            <a:prstGeom prst="rect">
              <a:avLst/>
            </a:prstGeom>
            <a:solidFill>
              <a:srgbClr val="D4E2E6"/>
            </a:solidFill>
            <a:ln w="63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rgbClr val="000000"/>
                  </a:solidFill>
                </a:rPr>
                <a:t>Book </a:t>
              </a:r>
              <a:r>
                <a:rPr lang="fr-FR" sz="900" dirty="0" err="1" smtClean="0">
                  <a:solidFill>
                    <a:srgbClr val="000000"/>
                  </a:solidFill>
                </a:rPr>
                <a:t>Multimedia</a:t>
              </a:r>
              <a:endParaRPr lang="fr-FR" sz="8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59086" y="2977677"/>
              <a:ext cx="626072" cy="691400"/>
            </a:xfrm>
            <a:prstGeom prst="rect">
              <a:avLst/>
            </a:prstGeom>
            <a:solidFill>
              <a:srgbClr val="D4E2E6"/>
            </a:solidFill>
            <a:ln w="63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rgbClr val="000000"/>
                  </a:solidFill>
                </a:rPr>
                <a:t>Enquête</a:t>
              </a:r>
              <a:endParaRPr lang="fr-FR" sz="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23972" y="1324465"/>
              <a:ext cx="2396960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59749" y="4247679"/>
              <a:ext cx="2325408" cy="223592"/>
            </a:xfrm>
            <a:prstGeom prst="rect">
              <a:avLst/>
            </a:prstGeom>
            <a:solidFill>
              <a:srgbClr val="D4E2E6"/>
            </a:solidFill>
            <a:ln w="3175" cmpd="sng">
              <a:solidFill>
                <a:srgbClr val="9C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800" dirty="0" smtClean="0">
                  <a:solidFill>
                    <a:srgbClr val="000000"/>
                  </a:solidFill>
                </a:rPr>
                <a:t>Outil de synchronisation</a:t>
              </a:r>
              <a:endParaRPr lang="fr-FR" sz="80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42261" y="2626106"/>
              <a:ext cx="963725" cy="3185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  <a:r>
                <a:rPr lang="fr-FR" sz="1050" dirty="0" smtClean="0">
                  <a:solidFill>
                    <a:schemeClr val="bg1"/>
                  </a:solidFill>
                </a:rPr>
                <a:t>Plateforme</a:t>
              </a:r>
              <a:endParaRPr lang="fr-FR" sz="1050" dirty="0">
                <a:solidFill>
                  <a:schemeClr val="bg1"/>
                </a:solidFill>
              </a:endParaRPr>
            </a:p>
          </p:txBody>
        </p:sp>
        <p:sp>
          <p:nvSpPr>
            <p:cNvPr id="33" name="Accolade ouvrante 12"/>
            <p:cNvSpPr/>
            <p:nvPr/>
          </p:nvSpPr>
          <p:spPr>
            <a:xfrm rot="10800000">
              <a:off x="7897810" y="2994667"/>
              <a:ext cx="111127" cy="666749"/>
            </a:xfrm>
            <a:prstGeom prst="leftBrace">
              <a:avLst>
                <a:gd name="adj1" fmla="val 40333"/>
                <a:gd name="adj2" fmla="val 50000"/>
              </a:avLst>
            </a:pr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" name="Accolade ouvrante 30"/>
            <p:cNvSpPr/>
            <p:nvPr/>
          </p:nvSpPr>
          <p:spPr>
            <a:xfrm rot="10800000">
              <a:off x="7905749" y="3701104"/>
              <a:ext cx="103187" cy="492125"/>
            </a:xfrm>
            <a:prstGeom prst="leftBrace">
              <a:avLst>
                <a:gd name="adj1" fmla="val 40333"/>
                <a:gd name="adj2" fmla="val 50000"/>
              </a:avLst>
            </a:pr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87707" y="3204931"/>
              <a:ext cx="429625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00" dirty="0" err="1" smtClean="0">
                  <a:solidFill>
                    <a:srgbClr val="000000"/>
                  </a:solidFill>
                </a:rPr>
                <a:t>Buy</a:t>
              </a:r>
              <a:endParaRPr lang="fr-FR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42123" y="3800243"/>
              <a:ext cx="5207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00" dirty="0" err="1" smtClean="0">
                  <a:solidFill>
                    <a:srgbClr val="000000"/>
                  </a:solidFill>
                </a:rPr>
                <a:t>Make</a:t>
              </a:r>
              <a:endParaRPr lang="fr-FR" sz="1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4399" y="2011870"/>
              <a:ext cx="23450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Collecteurs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06615" y="2015339"/>
              <a:ext cx="561674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DQM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02652" y="2015340"/>
              <a:ext cx="565048" cy="485438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Data </a:t>
              </a:r>
              <a:r>
                <a:rPr lang="fr-FR" sz="900" dirty="0" err="1">
                  <a:solidFill>
                    <a:schemeClr val="bg1"/>
                  </a:solidFill>
                </a:rPr>
                <a:t>Mining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0845" y="2015340"/>
              <a:ext cx="684312" cy="485438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800" dirty="0" err="1">
                  <a:solidFill>
                    <a:schemeClr val="bg1"/>
                  </a:solidFill>
                </a:rPr>
                <a:t>Reporting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14725" y="1329193"/>
              <a:ext cx="1455847" cy="39241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analytique</a:t>
              </a:r>
            </a:p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(Connaissance </a:t>
              </a:r>
              <a:r>
                <a:rPr lang="fr-FR" sz="900" dirty="0">
                  <a:solidFill>
                    <a:schemeClr val="bg1"/>
                  </a:solidFill>
                </a:rPr>
                <a:t>Client)</a:t>
              </a:r>
            </a:p>
          </p:txBody>
        </p:sp>
        <p:sp>
          <p:nvSpPr>
            <p:cNvPr id="42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3" name="Flèche vers le haut 46"/>
            <p:cNvSpPr/>
            <p:nvPr/>
          </p:nvSpPr>
          <p:spPr>
            <a:xfrm>
              <a:off x="5659536" y="2465492"/>
              <a:ext cx="218029" cy="2881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4" name="Flèche vers le haut 60"/>
            <p:cNvSpPr/>
            <p:nvPr/>
          </p:nvSpPr>
          <p:spPr>
            <a:xfrm>
              <a:off x="5404781" y="1970585"/>
              <a:ext cx="218029" cy="288192"/>
            </a:xfrm>
            <a:prstGeom prst="upArrow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5" name="Flèche courbée vers la gauche 61"/>
            <p:cNvSpPr/>
            <p:nvPr/>
          </p:nvSpPr>
          <p:spPr>
            <a:xfrm>
              <a:off x="7511214" y="2372453"/>
              <a:ext cx="280668" cy="51007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558824" y="1764584"/>
            <a:ext cx="2142029" cy="218562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Vision client 360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524235" y="2321869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52" name="Cube 51"/>
          <p:cNvSpPr/>
          <p:nvPr/>
        </p:nvSpPr>
        <p:spPr>
          <a:xfrm>
            <a:off x="524235" y="304124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53" name="Cube 52"/>
          <p:cNvSpPr/>
          <p:nvPr/>
        </p:nvSpPr>
        <p:spPr>
          <a:xfrm>
            <a:off x="2340465" y="1603687"/>
            <a:ext cx="742262" cy="3316972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287" y="1791956"/>
            <a:ext cx="144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</a:rPr>
              <a:t>Scheduler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235" y="2438711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Connecteur social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Cube 54"/>
          <p:cNvSpPr/>
          <p:nvPr/>
        </p:nvSpPr>
        <p:spPr>
          <a:xfrm>
            <a:off x="524235" y="370831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520" y="3134119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mails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457" y="3806114"/>
            <a:ext cx="157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compagnes</a:t>
            </a:r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3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423807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Contribution </a:t>
            </a:r>
            <a:r>
              <a:rPr lang="fr-FR" dirty="0"/>
              <a:t>au </a:t>
            </a:r>
            <a:r>
              <a:rPr lang="fr-FR" dirty="0" smtClean="0"/>
              <a:t>projet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sz="2000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Module Social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Intégration du SPAD Real Time</a:t>
            </a:r>
          </a:p>
        </p:txBody>
      </p:sp>
    </p:spTree>
    <p:extLst>
      <p:ext uri="{BB962C8B-B14F-4D97-AF65-F5344CB8AC3E}">
        <p14:creationId xmlns:p14="http://schemas.microsoft.com/office/powerpoint/2010/main" val="2713816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b="1" dirty="0" err="1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1412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9308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Intégration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SPAD Real Time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734691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BILAN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Les acquis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cs typeface="Segoe UI" pitchFamily="34" charset="0"/>
              </a:rPr>
              <a:t>Intérêts du </a:t>
            </a: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stage</a:t>
            </a:r>
            <a:endParaRPr lang="fr-FR" sz="2000" b="1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Les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acquis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965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0166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123288"/>
            <a:ext cx="8064448" cy="40665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Introduction 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Présentation de </a:t>
            </a:r>
            <a:r>
              <a:rPr lang="fr-FR" sz="2000" dirty="0" err="1"/>
              <a:t>C</a:t>
            </a:r>
            <a:r>
              <a:rPr lang="fr-FR" sz="2000" dirty="0" err="1" smtClean="0"/>
              <a:t>oheris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Projet </a:t>
            </a:r>
            <a:r>
              <a:rPr lang="fr-FR" sz="2000" dirty="0" err="1" smtClean="0"/>
              <a:t>Coheris</a:t>
            </a:r>
            <a:r>
              <a:rPr lang="fr-FR" sz="2000" dirty="0" smtClean="0"/>
              <a:t> Nouvelle Offre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Contribution au projet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Bilan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Démo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504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31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42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17808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err="1" smtClean="0"/>
              <a:t>Coheris</a:t>
            </a:r>
            <a:r>
              <a:rPr lang="fr-FR" dirty="0" smtClean="0"/>
              <a:t> :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Informations générales</a:t>
            </a:r>
            <a:endParaRPr lang="fr-FR" sz="2000" dirty="0" smtClean="0"/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Produits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</p:txBody>
      </p:sp>
    </p:spTree>
    <p:extLst>
      <p:ext uri="{BB962C8B-B14F-4D97-AF65-F5344CB8AC3E}">
        <p14:creationId xmlns:p14="http://schemas.microsoft.com/office/powerpoint/2010/main" val="19150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Éditeur français </a:t>
            </a:r>
            <a:r>
              <a:rPr lang="fr-FR" sz="1800" dirty="0"/>
              <a:t>de logiciels de </a:t>
            </a:r>
            <a:r>
              <a:rPr lang="fr-FR" sz="1800" dirty="0" smtClean="0"/>
              <a:t>CRM et </a:t>
            </a:r>
            <a:r>
              <a:rPr lang="fr-FR" sz="1800" dirty="0" err="1" smtClean="0"/>
              <a:t>Analytics</a:t>
            </a:r>
            <a:r>
              <a:rPr lang="fr-FR" sz="1800" dirty="0" smtClean="0"/>
              <a:t>, </a:t>
            </a:r>
          </a:p>
          <a:p>
            <a:pPr lvl="1"/>
            <a:r>
              <a:rPr lang="fr-FR" sz="1600" dirty="0"/>
              <a:t>150 </a:t>
            </a:r>
            <a:r>
              <a:rPr lang="fr-FR" sz="1600" dirty="0">
                <a:latin typeface="Tahoma" pitchFamily="34" charset="0"/>
              </a:rPr>
              <a:t>employés </a:t>
            </a:r>
          </a:p>
          <a:p>
            <a:pPr lvl="1"/>
            <a:r>
              <a:rPr lang="fr-FR" sz="1600" dirty="0"/>
              <a:t>Produits utilisés par des PME et des multinationales, dans 80 pays</a:t>
            </a:r>
          </a:p>
          <a:p>
            <a:pPr lvl="1"/>
            <a:r>
              <a:rPr lang="fr-FR" sz="1600" dirty="0"/>
              <a:t>14,58</a:t>
            </a:r>
            <a:r>
              <a:rPr lang="fr-FR" sz="1600" dirty="0">
                <a:latin typeface="Tahoma" pitchFamily="34" charset="0"/>
              </a:rPr>
              <a:t> M</a:t>
            </a:r>
            <a:r>
              <a:rPr lang="fr-FR" sz="1600" dirty="0"/>
              <a:t>€</a:t>
            </a:r>
            <a:r>
              <a:rPr lang="fr-FR" sz="1600" dirty="0">
                <a:latin typeface="Tahoma" pitchFamily="34" charset="0"/>
              </a:rPr>
              <a:t> de CA en 2014</a:t>
            </a:r>
          </a:p>
          <a:p>
            <a:endParaRPr lang="fr-FR" sz="1800" dirty="0" smtClean="0"/>
          </a:p>
          <a:p>
            <a:r>
              <a:rPr lang="fr-FR" sz="1800" dirty="0"/>
              <a:t>L</a:t>
            </a:r>
            <a:r>
              <a:rPr lang="fr-FR" sz="1800" dirty="0" smtClean="0"/>
              <a:t>eader </a:t>
            </a:r>
            <a:r>
              <a:rPr lang="fr-FR" sz="1800" dirty="0"/>
              <a:t>dans la gestion des Forces de Vente </a:t>
            </a:r>
            <a:r>
              <a:rPr lang="fr-FR" sz="1800" dirty="0" smtClean="0"/>
              <a:t>nomades</a:t>
            </a:r>
          </a:p>
          <a:p>
            <a:pPr lvl="1"/>
            <a:endParaRPr lang="fr-FR" dirty="0">
              <a:latin typeface="Tahoma" pitchFamily="34" charset="0"/>
            </a:endParaRPr>
          </a:p>
          <a:p>
            <a:pPr marL="0" indent="0">
              <a:buNone/>
            </a:pPr>
            <a:endParaRPr lang="fr-FR" dirty="0">
              <a:latin typeface="Tahoma" pitchFamily="34" charset="0"/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Informations Générales </a:t>
            </a:r>
            <a:endParaRPr lang="fr-FR" sz="1400" cap="none" dirty="0"/>
          </a:p>
        </p:txBody>
      </p:sp>
    </p:spTree>
    <p:extLst>
      <p:ext uri="{BB962C8B-B14F-4D97-AF65-F5344CB8AC3E}">
        <p14:creationId xmlns:p14="http://schemas.microsoft.com/office/powerpoint/2010/main" val="170857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/>
              <a:t>CRM et Customer </a:t>
            </a:r>
            <a:r>
              <a:rPr lang="fr-FR" sz="1800" dirty="0" smtClean="0"/>
              <a:t>intelligence</a:t>
            </a:r>
          </a:p>
          <a:p>
            <a:pPr lvl="1"/>
            <a:r>
              <a:rPr lang="fr-FR" sz="1600" dirty="0" smtClean="0"/>
              <a:t>Relation client et service client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CRM </a:t>
            </a:r>
          </a:p>
          <a:p>
            <a:pPr lvl="1"/>
            <a:r>
              <a:rPr lang="fr-FR" sz="1600" dirty="0" smtClean="0"/>
              <a:t>Pilotage des forces de vente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Sales </a:t>
            </a:r>
          </a:p>
          <a:p>
            <a:pPr lvl="1"/>
            <a:r>
              <a:rPr lang="fr-FR" sz="1600" dirty="0" smtClean="0"/>
              <a:t>Pilotage des compagnes de marketing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Marketing</a:t>
            </a:r>
          </a:p>
          <a:p>
            <a:pPr marL="360000" lvl="2" indent="0">
              <a:buNone/>
            </a:pPr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1/2 </a:t>
            </a:r>
            <a:endParaRPr lang="fr-FR" sz="1800" cap="none" dirty="0"/>
          </a:p>
        </p:txBody>
      </p:sp>
      <p:pic>
        <p:nvPicPr>
          <p:cNvPr id="1026" name="Picture 2" descr="N:\Stage\rapportPFE\Print screen\logiciel-c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2" y="2301422"/>
            <a:ext cx="3338099" cy="26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4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err="1" smtClean="0"/>
              <a:t>Analytics</a:t>
            </a:r>
            <a:r>
              <a:rPr lang="fr-FR" sz="1800" dirty="0" smtClean="0"/>
              <a:t> et Data Intelligence</a:t>
            </a:r>
          </a:p>
          <a:p>
            <a:pPr lvl="1"/>
            <a:r>
              <a:rPr lang="fr-FR" sz="1600" dirty="0" smtClean="0"/>
              <a:t>Datamining et Business </a:t>
            </a:r>
            <a:r>
              <a:rPr lang="fr-FR" sz="1600" dirty="0" err="1" smtClean="0"/>
              <a:t>Analytics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Spad</a:t>
            </a:r>
            <a:r>
              <a:rPr lang="fr-FR" sz="1400" dirty="0" smtClean="0"/>
              <a:t>, 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</a:t>
            </a:r>
            <a:r>
              <a:rPr lang="fr-FR" sz="1400" u="sng" dirty="0" err="1"/>
              <a:t>Analytics</a:t>
            </a:r>
            <a:r>
              <a:rPr lang="fr-FR" sz="1400" u="sng" dirty="0"/>
              <a:t> </a:t>
            </a:r>
            <a:r>
              <a:rPr lang="fr-FR" sz="1400" u="sng" dirty="0" err="1" smtClean="0"/>
              <a:t>Spad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Deployment</a:t>
            </a:r>
            <a:r>
              <a:rPr lang="fr-FR" sz="1400" u="sng" dirty="0" smtClean="0"/>
              <a:t> Server</a:t>
            </a:r>
          </a:p>
          <a:p>
            <a:pPr lvl="1"/>
            <a:r>
              <a:rPr lang="fr-FR" sz="1600" dirty="0" smtClean="0"/>
              <a:t>Business Intelligence et </a:t>
            </a:r>
            <a:r>
              <a:rPr lang="fr-FR" sz="1600" dirty="0" err="1" smtClean="0"/>
              <a:t>Reporting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Liberty</a:t>
            </a:r>
          </a:p>
          <a:p>
            <a:pPr lvl="2"/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2/2 </a:t>
            </a:r>
            <a:endParaRPr lang="fr-FR" sz="1800" cap="none" dirty="0"/>
          </a:p>
        </p:txBody>
      </p:sp>
      <p:pic>
        <p:nvPicPr>
          <p:cNvPr id="1027" name="Picture 3" descr="N:\Stage\rapportPFE\Print screen\analytics-data-intellig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44" y="2304179"/>
            <a:ext cx="3347591" cy="28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0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699" y="2714633"/>
            <a:ext cx="4007524" cy="24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39999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Équipe de </a:t>
            </a:r>
            <a:r>
              <a:rPr lang="fr-FR" sz="1800" dirty="0"/>
              <a:t>10 </a:t>
            </a:r>
            <a:r>
              <a:rPr lang="fr-FR" sz="1800" dirty="0" smtClean="0"/>
              <a:t>ingénieurs experts en Java EE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ravaille </a:t>
            </a:r>
            <a:r>
              <a:rPr lang="fr-FR" sz="1800" dirty="0"/>
              <a:t>en mode </a:t>
            </a:r>
            <a:r>
              <a:rPr lang="fr-FR" sz="1800" dirty="0" smtClean="0"/>
              <a:t>agile</a:t>
            </a:r>
          </a:p>
          <a:p>
            <a:pPr lvl="1"/>
            <a:r>
              <a:rPr lang="fr-FR" sz="1600" dirty="0"/>
              <a:t>mis en place la méthode SCRUM depuis 4 ans </a:t>
            </a:r>
            <a:endParaRPr lang="fr-FR" sz="1600" dirty="0" smtClean="0"/>
          </a:p>
          <a:p>
            <a:pPr lvl="1"/>
            <a:r>
              <a:rPr lang="fr-FR" sz="1600" dirty="0"/>
              <a:t>o</a:t>
            </a:r>
            <a:r>
              <a:rPr lang="fr-FR" sz="1600" dirty="0" smtClean="0"/>
              <a:t>bjectifs : évoluer </a:t>
            </a:r>
            <a:r>
              <a:rPr lang="fr-FR" sz="1600" dirty="0" err="1" smtClean="0"/>
              <a:t>Coheris</a:t>
            </a:r>
            <a:r>
              <a:rPr lang="fr-FR" sz="1600" dirty="0" smtClean="0"/>
              <a:t> CRM </a:t>
            </a:r>
          </a:p>
          <a:p>
            <a:pPr lvl="2"/>
            <a:r>
              <a:rPr lang="fr-FR" sz="1400" dirty="0" smtClean="0"/>
              <a:t>2 à 3 release </a:t>
            </a:r>
            <a:r>
              <a:rPr lang="fr-FR" sz="1400" dirty="0"/>
              <a:t>évolutifs </a:t>
            </a:r>
            <a:r>
              <a:rPr lang="fr-FR" sz="1400" dirty="0" smtClean="0"/>
              <a:t>par an</a:t>
            </a:r>
          </a:p>
          <a:p>
            <a:pPr lvl="2"/>
            <a:r>
              <a:rPr lang="fr-FR" sz="1400" dirty="0"/>
              <a:t>10 releases correctives par an </a:t>
            </a:r>
            <a:r>
              <a:rPr lang="fr-FR" sz="1400" dirty="0" smtClean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Contribution au développement de la     				 nouvelle offre </a:t>
            </a:r>
            <a:r>
              <a:rPr lang="fr-FR" dirty="0" err="1" smtClean="0"/>
              <a:t>Cohris</a:t>
            </a:r>
            <a:r>
              <a:rPr lang="fr-FR" dirty="0" smtClean="0"/>
              <a:t> depuis Mai 2015</a:t>
            </a:r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98462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</a:t>
            </a:r>
            <a:r>
              <a:rPr lang="fr-FR" dirty="0" smtClean="0"/>
              <a:t>Offre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Une nouvelle </a:t>
            </a:r>
            <a:r>
              <a:rPr lang="fr-FR" sz="1800" dirty="0"/>
              <a:t>offre </a:t>
            </a:r>
            <a:r>
              <a:rPr lang="fr-FR" sz="1800" dirty="0" smtClean="0"/>
              <a:t>modulaire </a:t>
            </a:r>
            <a:r>
              <a:rPr lang="fr-FR" sz="1800" dirty="0"/>
              <a:t>en mode </a:t>
            </a:r>
            <a:r>
              <a:rPr lang="fr-FR" sz="1800" dirty="0" err="1" smtClean="0"/>
              <a:t>SaaS</a:t>
            </a:r>
            <a:r>
              <a:rPr lang="fr-FR" sz="1800" dirty="0" smtClean="0"/>
              <a:t>/on-</a:t>
            </a:r>
            <a:r>
              <a:rPr lang="fr-FR" sz="1800" dirty="0" err="1" smtClean="0"/>
              <a:t>premise</a:t>
            </a:r>
            <a:endParaRPr lang="fr-FR" sz="1800" dirty="0" smtClean="0"/>
          </a:p>
          <a:p>
            <a:pPr lvl="1"/>
            <a:r>
              <a:rPr lang="fr-FR" sz="1600" dirty="0" smtClean="0"/>
              <a:t>ajouter des modules </a:t>
            </a:r>
            <a:r>
              <a:rPr lang="fr-FR" sz="1600" dirty="0"/>
              <a:t>à la </a:t>
            </a:r>
            <a:r>
              <a:rPr lang="fr-FR" sz="1600" dirty="0" smtClean="0"/>
              <a:t>demande</a:t>
            </a:r>
          </a:p>
          <a:p>
            <a:pPr lvl="1"/>
            <a:r>
              <a:rPr lang="fr-FR" sz="1600" dirty="0" smtClean="0"/>
              <a:t>modules </a:t>
            </a:r>
            <a:r>
              <a:rPr lang="fr-FR" sz="1600" dirty="0"/>
              <a:t>peuvent être vendus </a:t>
            </a:r>
            <a:r>
              <a:rPr lang="fr-FR" sz="1600" dirty="0" smtClean="0"/>
              <a:t>indépendamment</a:t>
            </a:r>
          </a:p>
          <a:p>
            <a:pPr marL="180000" lvl="1" indent="0">
              <a:buNone/>
            </a:pPr>
            <a:endParaRPr lang="fr-FR" sz="1600" dirty="0" smtClean="0"/>
          </a:p>
          <a:p>
            <a:r>
              <a:rPr lang="fr-FR" sz="1800" dirty="0"/>
              <a:t>Un module </a:t>
            </a:r>
          </a:p>
          <a:p>
            <a:pPr lvl="1"/>
            <a:r>
              <a:rPr lang="fr-FR" sz="1600" dirty="0"/>
              <a:t>Fonctionne de façon indépendante des autres modules </a:t>
            </a:r>
            <a:endParaRPr lang="fr-FR" sz="1600" dirty="0" smtClean="0"/>
          </a:p>
          <a:p>
            <a:pPr lvl="2"/>
            <a:r>
              <a:rPr lang="fr-FR" sz="1400" i="1" dirty="0" err="1" smtClean="0"/>
              <a:t>Standalone</a:t>
            </a:r>
            <a:r>
              <a:rPr lang="fr-FR" sz="1400" dirty="0" smtClean="0"/>
              <a:t> : </a:t>
            </a:r>
            <a:r>
              <a:rPr lang="fr-FR" sz="1400" dirty="0" err="1" smtClean="0"/>
              <a:t>Frontend</a:t>
            </a:r>
            <a:r>
              <a:rPr lang="fr-FR" sz="1400" dirty="0" smtClean="0"/>
              <a:t> (IHM) avec </a:t>
            </a:r>
            <a:r>
              <a:rPr lang="fr-FR" sz="1400" dirty="0" err="1" smtClean="0"/>
              <a:t>Backend</a:t>
            </a:r>
            <a:r>
              <a:rPr lang="fr-FR" sz="1400" dirty="0" smtClean="0"/>
              <a:t> (</a:t>
            </a:r>
            <a:r>
              <a:rPr lang="fr-FR" sz="1400" dirty="0"/>
              <a:t>les couches applicatives </a:t>
            </a:r>
            <a:r>
              <a:rPr lang="fr-FR" sz="1400" dirty="0" smtClean="0"/>
              <a:t>)</a:t>
            </a:r>
            <a:endParaRPr lang="fr-FR" sz="1400" dirty="0"/>
          </a:p>
          <a:p>
            <a:pPr lvl="2"/>
            <a:r>
              <a:rPr lang="fr-FR" sz="1400" i="1" dirty="0" smtClean="0"/>
              <a:t>CRM</a:t>
            </a:r>
            <a:r>
              <a:rPr lang="fr-FR" sz="1400" dirty="0" smtClean="0"/>
              <a:t>: API </a:t>
            </a:r>
            <a:r>
              <a:rPr lang="fr-FR" sz="1400" dirty="0" err="1" smtClean="0"/>
              <a:t>Rest</a:t>
            </a:r>
            <a:r>
              <a:rPr lang="fr-FR" sz="1400" dirty="0" smtClean="0"/>
              <a:t> avec </a:t>
            </a:r>
            <a:r>
              <a:rPr lang="fr-FR" sz="1400" dirty="0" err="1" smtClean="0"/>
              <a:t>Backend</a:t>
            </a:r>
            <a:endParaRPr lang="fr-FR" sz="1400" dirty="0" smtClean="0"/>
          </a:p>
          <a:p>
            <a:pPr marL="360000" lvl="2" indent="0">
              <a:buNone/>
            </a:pPr>
            <a:endParaRPr lang="fr-FR" sz="1100" dirty="0" smtClean="0"/>
          </a:p>
          <a:p>
            <a:pPr lvl="1"/>
            <a:r>
              <a:rPr lang="fr-FR" sz="1600" dirty="0" smtClean="0"/>
              <a:t>S’intègre </a:t>
            </a:r>
            <a:r>
              <a:rPr lang="fr-FR" sz="1600" dirty="0"/>
              <a:t>facilement dans </a:t>
            </a:r>
            <a:r>
              <a:rPr lang="fr-FR" sz="1600" dirty="0" smtClean="0"/>
              <a:t>les </a:t>
            </a:r>
            <a:r>
              <a:rPr lang="fr-FR" sz="1600" dirty="0"/>
              <a:t>système </a:t>
            </a:r>
            <a:r>
              <a:rPr lang="fr-FR" sz="1600" dirty="0" smtClean="0"/>
              <a:t>d’informations des Clients</a:t>
            </a:r>
          </a:p>
          <a:p>
            <a:pPr lvl="2"/>
            <a:r>
              <a:rPr lang="fr-FR" sz="1400" dirty="0"/>
              <a:t>Différentes modes de </a:t>
            </a:r>
            <a:r>
              <a:rPr lang="fr-FR" sz="1400" dirty="0" smtClean="0"/>
              <a:t>déploiements</a:t>
            </a:r>
            <a:endParaRPr lang="fr-FR" sz="14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41436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is 2014">
  <a:themeElements>
    <a:clrScheme name="Coheris2014">
      <a:dk1>
        <a:srgbClr val="4B3242"/>
      </a:dk1>
      <a:lt1>
        <a:srgbClr val="FFFFFF"/>
      </a:lt1>
      <a:dk2>
        <a:srgbClr val="685162"/>
      </a:dk2>
      <a:lt2>
        <a:srgbClr val="FFFFFF"/>
      </a:lt2>
      <a:accent1>
        <a:srgbClr val="00B3E3"/>
      </a:accent1>
      <a:accent2>
        <a:srgbClr val="FF0032"/>
      </a:accent2>
      <a:accent3>
        <a:srgbClr val="5FBEDD"/>
      </a:accent3>
      <a:accent4>
        <a:srgbClr val="84C9E3"/>
      </a:accent4>
      <a:accent5>
        <a:srgbClr val="EA4E58"/>
      </a:accent5>
      <a:accent6>
        <a:srgbClr val="EE7170"/>
      </a:accent6>
      <a:hlink>
        <a:srgbClr val="00B3E3"/>
      </a:hlink>
      <a:folHlink>
        <a:srgbClr val="00B3E3"/>
      </a:folHlink>
    </a:clrScheme>
    <a:fontScheme name="Coheris201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oheris 2014" id="{A4A5088C-201A-4D0A-96CF-EE6E1307DAA7}" vid="{05A6D5B5-0C8E-42B6-B577-3B5EAF4DA47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30290</TotalTime>
  <Words>436</Words>
  <Application>Microsoft Office PowerPoint</Application>
  <PresentationFormat>On-screen Show (16:10)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coheris 2014</vt:lpstr>
      <vt:lpstr>Soutenance de stage de fin d’études </vt:lpstr>
      <vt:lpstr>Table des matières</vt:lpstr>
      <vt:lpstr>Présentation de Coheris :    </vt:lpstr>
      <vt:lpstr>Présentation de Coheris</vt:lpstr>
      <vt:lpstr>Présentation de Coheris</vt:lpstr>
      <vt:lpstr>Présentation de Coheris</vt:lpstr>
      <vt:lpstr>Présentation de Coheris</vt:lpstr>
      <vt:lpstr>Projet Coheris Nouvelle Offre  </vt:lpstr>
      <vt:lpstr>Projet Coheris Nouvelle Offre</vt:lpstr>
      <vt:lpstr>Projet Coheris Nouvelle Offre</vt:lpstr>
      <vt:lpstr>Projet Coheris Nouvelle Offre</vt:lpstr>
      <vt:lpstr>Projet Coheris Nouvelle Offre</vt:lpstr>
      <vt:lpstr>Contribution au projet   </vt:lpstr>
      <vt:lpstr>Contribution au projet</vt:lpstr>
      <vt:lpstr>Contribution au projet</vt:lpstr>
      <vt:lpstr>Contribution au projet</vt:lpstr>
      <vt:lpstr>BILAN  </vt:lpstr>
      <vt:lpstr>BILAN</vt:lpstr>
      <vt:lpstr>BILAN</vt:lpstr>
      <vt:lpstr>Démo</vt:lpstr>
      <vt:lpstr>Questions ?</vt:lpstr>
      <vt:lpstr>ANNEXES</vt:lpstr>
    </vt:vector>
  </TitlesOfParts>
  <Company>COHERIS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Enjeux LIBERTY 2014-2016</dc:title>
  <dc:creator>Xavier RAUCH</dc:creator>
  <cp:lastModifiedBy>EL ABED</cp:lastModifiedBy>
  <cp:revision>1292</cp:revision>
  <cp:lastPrinted>2015-04-22T14:39:54Z</cp:lastPrinted>
  <dcterms:created xsi:type="dcterms:W3CDTF">2014-08-20T06:26:31Z</dcterms:created>
  <dcterms:modified xsi:type="dcterms:W3CDTF">2015-09-02T22:59:59Z</dcterms:modified>
</cp:coreProperties>
</file>