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20" r:id="rId2"/>
    <p:sldId id="347" r:id="rId3"/>
    <p:sldId id="387" r:id="rId4"/>
    <p:sldId id="415" r:id="rId5"/>
    <p:sldId id="433" r:id="rId6"/>
    <p:sldId id="420" r:id="rId7"/>
    <p:sldId id="421" r:id="rId8"/>
    <p:sldId id="417" r:id="rId9"/>
    <p:sldId id="422" r:id="rId10"/>
    <p:sldId id="434" r:id="rId11"/>
    <p:sldId id="443" r:id="rId12"/>
    <p:sldId id="442" r:id="rId13"/>
    <p:sldId id="424" r:id="rId14"/>
    <p:sldId id="435" r:id="rId15"/>
    <p:sldId id="418" r:id="rId16"/>
    <p:sldId id="425" r:id="rId17"/>
    <p:sldId id="436" r:id="rId18"/>
    <p:sldId id="426" r:id="rId19"/>
    <p:sldId id="438" r:id="rId20"/>
    <p:sldId id="439" r:id="rId21"/>
    <p:sldId id="440" r:id="rId22"/>
    <p:sldId id="441" r:id="rId23"/>
    <p:sldId id="419" r:id="rId24"/>
    <p:sldId id="429" r:id="rId25"/>
    <p:sldId id="428" r:id="rId26"/>
    <p:sldId id="431" r:id="rId27"/>
  </p:sldIdLst>
  <p:sldSz cx="9144000" cy="5715000" type="screen16x10"/>
  <p:notesSz cx="6819900" cy="9918700"/>
  <p:defaultTextStyle>
    <a:defPPr>
      <a:defRPr lang="fr-FR"/>
    </a:defPPr>
    <a:lvl1pPr marL="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0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8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16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4" algn="l" defTabSz="91437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5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 DEBARRE" initials="CD" lastIdx="1" clrIdx="0">
    <p:extLst>
      <p:ext uri="{19B8F6BF-5375-455C-9EA6-DF929625EA0E}">
        <p15:presenceInfo xmlns="" xmlns:p15="http://schemas.microsoft.com/office/powerpoint/2012/main" userId="S-1-5-21-891374478-1870800512-441284377-12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BA"/>
    <a:srgbClr val="CAE7A2"/>
    <a:srgbClr val="E0F5C6"/>
    <a:srgbClr val="F37D80"/>
    <a:srgbClr val="5FCAEA"/>
    <a:srgbClr val="D4E3C1"/>
    <a:srgbClr val="D4E2E6"/>
    <a:srgbClr val="83BF29"/>
    <a:srgbClr val="000000"/>
    <a:srgbClr val="1B9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1829" autoAdjust="0"/>
  </p:normalViewPr>
  <p:slideViewPr>
    <p:cSldViewPr snapToGrid="0">
      <p:cViewPr>
        <p:scale>
          <a:sx n="91" d="100"/>
          <a:sy n="91" d="100"/>
        </p:scale>
        <p:origin x="-828" y="-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5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63121" y="1"/>
            <a:ext cx="2955184" cy="495216"/>
          </a:xfrm>
          <a:prstGeom prst="rect">
            <a:avLst/>
          </a:prstGeom>
        </p:spPr>
        <p:txBody>
          <a:bodyPr vert="horz" lIns="91970" tIns="45985" rIns="91970" bIns="45985" rtlCol="0"/>
          <a:lstStyle>
            <a:lvl1pPr algn="r">
              <a:defRPr sz="1200"/>
            </a:lvl1pPr>
          </a:lstStyle>
          <a:p>
            <a:fld id="{070F88E6-4CBB-A74B-86AD-EFD452B6FFED}" type="datetimeFigureOut">
              <a:rPr lang="fr-FR" smtClean="0"/>
              <a:pPr/>
              <a:t>03/09/2015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744538"/>
            <a:ext cx="59499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70" tIns="45985" rIns="91970" bIns="4598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352" y="4710944"/>
            <a:ext cx="5457197" cy="4463335"/>
          </a:xfrm>
          <a:prstGeom prst="rect">
            <a:avLst/>
          </a:prstGeom>
        </p:spPr>
        <p:txBody>
          <a:bodyPr vert="horz" lIns="91970" tIns="45985" rIns="91970" bIns="45985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63121" y="9420289"/>
            <a:ext cx="2955184" cy="496813"/>
          </a:xfrm>
          <a:prstGeom prst="rect">
            <a:avLst/>
          </a:prstGeom>
        </p:spPr>
        <p:txBody>
          <a:bodyPr vert="horz" lIns="91970" tIns="45985" rIns="91970" bIns="45985" rtlCol="0" anchor="b"/>
          <a:lstStyle>
            <a:lvl1pPr algn="r">
              <a:defRPr sz="1200"/>
            </a:lvl1pPr>
          </a:lstStyle>
          <a:p>
            <a:fld id="{F6BEF4FE-806E-CA4E-B724-3701154B936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6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EF4FE-806E-CA4E-B724-3701154B936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50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552" y="5233764"/>
            <a:ext cx="813690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540000" y="2785492"/>
            <a:ext cx="8064000" cy="791968"/>
          </a:xfrm>
          <a:prstGeom prst="rect">
            <a:avLst/>
          </a:prstGeom>
        </p:spPr>
        <p:txBody>
          <a:bodyPr wrap="square" anchor="b" anchorCtr="0"/>
          <a:lstStyle>
            <a:lvl1pPr algn="ctr">
              <a:defRPr sz="3200" b="1" baseline="0">
                <a:solidFill>
                  <a:schemeClr val="accent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Picture 2" descr="D:\_REPOSITORY\Ergonomie\C-Visual_identity\logo-RVBx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5747" y="410169"/>
            <a:ext cx="5795623" cy="1871267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 flipV="1">
            <a:off x="539552" y="1993404"/>
            <a:ext cx="4032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flipV="1">
            <a:off x="4572000" y="1993404"/>
            <a:ext cx="4032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2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48494" y="4513684"/>
            <a:ext cx="5563666" cy="21602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marR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140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cs typeface="Segoe UI" pitchFamily="34" charset="0"/>
              </a:defRPr>
            </a:lvl1pPr>
            <a:lvl2pPr marL="45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Nom du présentateur</a:t>
            </a:r>
            <a:endParaRPr kumimoji="0" lang="fr-FR" sz="1400" b="0" i="0" u="none" strike="noStrike" kern="1200" cap="all" spc="0" normalizeH="0" baseline="0" noProof="0" dirty="0">
              <a:ln>
                <a:noFill/>
              </a:ln>
              <a:solidFill>
                <a:srgbClr val="4B3242"/>
              </a:solidFill>
              <a:effectLst/>
              <a:uLnTx/>
              <a:uFillTx/>
              <a:latin typeface="+mn-lt"/>
              <a:ea typeface="+mn-ea"/>
              <a:cs typeface="Segoe UI" pitchFamily="34" charset="0"/>
            </a:endParaRPr>
          </a:p>
        </p:txBody>
      </p:sp>
      <p:sp>
        <p:nvSpPr>
          <p:cNvPr id="27" name="Espace réservé pour une image  26"/>
          <p:cNvSpPr>
            <a:spLocks noGrp="1"/>
          </p:cNvSpPr>
          <p:nvPr>
            <p:ph type="pic" sz="quarter" idx="10" hasCustomPrompt="1"/>
          </p:nvPr>
        </p:nvSpPr>
        <p:spPr>
          <a:xfrm>
            <a:off x="6588224" y="4513609"/>
            <a:ext cx="2016125" cy="792163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1600"/>
            </a:lvl1pPr>
          </a:lstStyle>
          <a:p>
            <a:r>
              <a:rPr lang="fr-FR" dirty="0" smtClean="0"/>
              <a:t>Logo du client</a:t>
            </a:r>
            <a:endParaRPr lang="fr-FR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1" hasCustomPrompt="1"/>
          </p:nvPr>
        </p:nvSpPr>
        <p:spPr>
          <a:xfrm>
            <a:off x="448494" y="4729708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FONCTION</a:t>
            </a:r>
            <a:endParaRPr lang="fr-FR" dirty="0"/>
          </a:p>
        </p:txBody>
      </p:sp>
      <p:sp>
        <p:nvSpPr>
          <p:cNvPr id="35" name="Espace réservé du texte 33"/>
          <p:cNvSpPr>
            <a:spLocks noGrp="1"/>
          </p:cNvSpPr>
          <p:nvPr>
            <p:ph type="body" sz="quarter" idx="12" hasCustomPrompt="1"/>
          </p:nvPr>
        </p:nvSpPr>
        <p:spPr>
          <a:xfrm>
            <a:off x="448494" y="4983832"/>
            <a:ext cx="5563666" cy="252000"/>
          </a:xfrm>
          <a:prstGeom prst="rect">
            <a:avLst/>
          </a:prstGeom>
        </p:spPr>
        <p:txBody>
          <a:bodyPr/>
          <a:lstStyle>
            <a:lvl1pPr>
              <a:buNone/>
              <a:defRPr sz="1400" cap="none"/>
            </a:lvl1pPr>
          </a:lstStyle>
          <a:p>
            <a:pPr lvl="0"/>
            <a:r>
              <a:rPr kumimoji="0" lang="fr-FR" sz="1400" b="0" i="0" u="none" strike="noStrike" kern="1200" cap="all" spc="0" normalizeH="0" baseline="0" noProof="0" dirty="0" smtClean="0">
                <a:ln>
                  <a:noFill/>
                </a:ln>
                <a:solidFill>
                  <a:srgbClr val="4B3242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DATE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401442"/>
            <a:ext cx="5486400" cy="472282"/>
          </a:xfrm>
          <a:prstGeom prst="rect">
            <a:avLst/>
          </a:prstGeom>
        </p:spPr>
        <p:txBody>
          <a:bodyPr anchor="t"/>
          <a:lstStyle>
            <a:lvl1pPr algn="ctr">
              <a:defRPr sz="1400" b="0">
                <a:latin typeface="+mn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798679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cs typeface="Segoe UI" pitchFamily="34" charset="0"/>
              </a:defRPr>
            </a:lvl1pPr>
            <a:lvl2pPr marL="457188" indent="0">
              <a:buNone/>
              <a:defRPr sz="2800"/>
            </a:lvl2pPr>
            <a:lvl3pPr marL="914376" indent="0">
              <a:buNone/>
              <a:defRPr sz="2400"/>
            </a:lvl3pPr>
            <a:lvl4pPr marL="1371564" indent="0">
              <a:buNone/>
              <a:defRPr sz="2000"/>
            </a:lvl4pPr>
            <a:lvl5pPr marL="1828752" indent="0">
              <a:buNone/>
              <a:defRPr sz="2000"/>
            </a:lvl5pPr>
            <a:lvl6pPr marL="2285940" indent="0">
              <a:buNone/>
              <a:defRPr sz="2000"/>
            </a:lvl6pPr>
            <a:lvl7pPr marL="2743128" indent="0">
              <a:buNone/>
              <a:defRPr sz="2000"/>
            </a:lvl7pPr>
            <a:lvl8pPr marL="3200316" indent="0">
              <a:buNone/>
              <a:defRPr sz="2000"/>
            </a:lvl8pPr>
            <a:lvl9pPr marL="3657504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/R -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2050" name="Picture 2" descr="D:\_REPOSITORY\Ergonomie\C-Visual_identity\PPT\visuels\images\fleche-DR-violetclai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378224" y="3472036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2" descr="D:\_REPOSITORY\Ergonomie\C-Visual_identity\logo-R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85292"/>
            <a:ext cx="5760640" cy="1859971"/>
          </a:xfrm>
          <a:prstGeom prst="rect">
            <a:avLst/>
          </a:prstGeom>
          <a:noFill/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0"/>
          </p:nvPr>
        </p:nvSpPr>
        <p:spPr>
          <a:xfrm>
            <a:off x="3132272" y="3433564"/>
            <a:ext cx="5472176" cy="16561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3600"/>
              </a:spcBef>
              <a:buFontTx/>
              <a:buNone/>
              <a:defRPr sz="1200" b="1" cap="all" baseline="0">
                <a:solidFill>
                  <a:schemeClr val="tx1"/>
                </a:solidFill>
              </a:defRPr>
            </a:lvl1pPr>
            <a:lvl2pPr marL="0" indent="0">
              <a:spcBef>
                <a:spcPts val="1200"/>
              </a:spcBef>
              <a:buFontTx/>
              <a:buNone/>
              <a:defRPr sz="1300" baseline="0"/>
            </a:lvl2pPr>
            <a:lvl3pPr marL="360000" indent="-180000">
              <a:spcBef>
                <a:spcPts val="600"/>
              </a:spcBef>
              <a:buSzPct val="130000"/>
              <a:buFont typeface="Wingdings" pitchFamily="2" charset="2"/>
              <a:buChar char="§"/>
              <a:defRPr sz="1200"/>
            </a:lvl3pPr>
            <a:lvl4pPr marL="720000" indent="-180000">
              <a:spcBef>
                <a:spcPts val="600"/>
              </a:spcBef>
              <a:buClr>
                <a:schemeClr val="accent1"/>
              </a:buClr>
              <a:buFont typeface="Wingdings" pitchFamily="2" charset="2"/>
              <a:buChar char="§"/>
              <a:defRPr sz="1050"/>
            </a:lvl4pPr>
            <a:lvl5pPr marL="1080000" indent="-180000">
              <a:spcBef>
                <a:spcPts val="6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pic>
        <p:nvPicPr>
          <p:cNvPr id="4" name="Picture 2" descr="D:\_REPOSITORY\Ergonomie\C-Visual_identity\PPT\pictos\images\01-bl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235" y="3826743"/>
            <a:ext cx="542925" cy="542925"/>
          </a:xfrm>
          <a:prstGeom prst="rect">
            <a:avLst/>
          </a:prstGeom>
          <a:noFill/>
        </p:spPr>
      </p:pic>
      <p:pic>
        <p:nvPicPr>
          <p:cNvPr id="5" name="Picture 3" descr="D:\_REPOSITORY\Ergonomie\C-Visual_identity\PPT\pictos\images\02-bl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1163" y="3826743"/>
            <a:ext cx="542925" cy="542925"/>
          </a:xfrm>
          <a:prstGeom prst="rect">
            <a:avLst/>
          </a:prstGeom>
          <a:noFill/>
        </p:spPr>
      </p:pic>
      <p:pic>
        <p:nvPicPr>
          <p:cNvPr id="7" name="Picture 4" descr="D:\_REPOSITORY\Ergonomie\C-Visual_identity\PPT\pictos\images\03-bl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5379" y="3826743"/>
            <a:ext cx="542925" cy="542925"/>
          </a:xfrm>
          <a:prstGeom prst="rect">
            <a:avLst/>
          </a:prstGeom>
          <a:noFill/>
        </p:spPr>
      </p:pic>
      <p:pic>
        <p:nvPicPr>
          <p:cNvPr id="8" name="Picture 5" descr="D:\_REPOSITORY\Ergonomie\C-Visual_identity\PPT\pictos\images\04-bl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7307" y="3826743"/>
            <a:ext cx="542925" cy="542925"/>
          </a:xfrm>
          <a:prstGeom prst="rect">
            <a:avLst/>
          </a:prstGeom>
          <a:noFill/>
        </p:spPr>
      </p:pic>
      <p:pic>
        <p:nvPicPr>
          <p:cNvPr id="9" name="Picture 6" descr="D:\_REPOSITORY\Ergonomie\C-Visual_identity\PPT\pictos\images\engrenages-bl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691" y="1921396"/>
            <a:ext cx="542925" cy="542925"/>
          </a:xfrm>
          <a:prstGeom prst="rect">
            <a:avLst/>
          </a:prstGeom>
          <a:noFill/>
        </p:spPr>
      </p:pic>
      <p:pic>
        <p:nvPicPr>
          <p:cNvPr id="11" name="Picture 7" descr="D:\_REPOSITORY\Ergonomie\C-Visual_identity\PPT\pictos\images\engrenages-bleu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691" y="985292"/>
            <a:ext cx="542925" cy="542925"/>
          </a:xfrm>
          <a:prstGeom prst="rect">
            <a:avLst/>
          </a:prstGeom>
          <a:noFill/>
        </p:spPr>
      </p:pic>
      <p:pic>
        <p:nvPicPr>
          <p:cNvPr id="12" name="Picture 8" descr="D:\_REPOSITORY\Ergonomie\C-Visual_identity\PPT\pictos\images\fleche-pleine-D-bl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30366" y="1921396"/>
            <a:ext cx="542925" cy="542925"/>
          </a:xfrm>
          <a:prstGeom prst="rect">
            <a:avLst/>
          </a:prstGeom>
          <a:noFill/>
        </p:spPr>
      </p:pic>
      <p:pic>
        <p:nvPicPr>
          <p:cNvPr id="13" name="Picture 9" descr="D:\_REPOSITORY\Ergonomie\C-Visual_identity\PPT\pictos\images\fleche-pleine-D-bleu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30366" y="985292"/>
            <a:ext cx="542925" cy="542925"/>
          </a:xfrm>
          <a:prstGeom prst="rect">
            <a:avLst/>
          </a:prstGeom>
          <a:noFill/>
        </p:spPr>
      </p:pic>
      <p:pic>
        <p:nvPicPr>
          <p:cNvPr id="14" name="Picture 10" descr="D:\_REPOSITORY\Ergonomie\C-Visual_identity\PPT\pictos\images\fleche-pleine-D-re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30366" y="2779762"/>
            <a:ext cx="542925" cy="542925"/>
          </a:xfrm>
          <a:prstGeom prst="rect">
            <a:avLst/>
          </a:prstGeom>
          <a:noFill/>
        </p:spPr>
      </p:pic>
      <p:pic>
        <p:nvPicPr>
          <p:cNvPr id="15" name="Picture 11" descr="D:\_REPOSITORY\Ergonomie\C-Visual_identity\PPT\pictos\images\fleche-trait-D-blc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01083" y="1921396"/>
            <a:ext cx="542925" cy="542925"/>
          </a:xfrm>
          <a:prstGeom prst="rect">
            <a:avLst/>
          </a:prstGeom>
          <a:noFill/>
        </p:spPr>
      </p:pic>
      <p:pic>
        <p:nvPicPr>
          <p:cNvPr id="16" name="Picture 12" descr="D:\_REPOSITORY\Ergonomie\C-Visual_identity\PPT\pictos\images\fleche-trait-D-bleu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062214" y="985292"/>
            <a:ext cx="542925" cy="542925"/>
          </a:xfrm>
          <a:prstGeom prst="rect">
            <a:avLst/>
          </a:prstGeom>
          <a:noFill/>
        </p:spPr>
      </p:pic>
      <p:pic>
        <p:nvPicPr>
          <p:cNvPr id="17" name="Picture 13" descr="D:\_REPOSITORY\Ergonomie\C-Visual_identity\PPT\pictos\images\fleche-trait-D-red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62214" y="2779762"/>
            <a:ext cx="542925" cy="542925"/>
          </a:xfrm>
          <a:prstGeom prst="rect">
            <a:avLst/>
          </a:prstGeom>
          <a:noFill/>
        </p:spPr>
      </p:pic>
      <p:pic>
        <p:nvPicPr>
          <p:cNvPr id="18" name="Picture 14" descr="D:\_REPOSITORY\Ergonomie\C-Visual_identity\PPT\pictos\images\fleche-vide-D-blc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49155" y="1921396"/>
            <a:ext cx="542925" cy="542925"/>
          </a:xfrm>
          <a:prstGeom prst="rect">
            <a:avLst/>
          </a:prstGeom>
          <a:noFill/>
        </p:spPr>
      </p:pic>
      <p:pic>
        <p:nvPicPr>
          <p:cNvPr id="19" name="Picture 15" descr="D:\_REPOSITORY\Ergonomie\C-Visual_identity\PPT\pictos\images\fleche-vide-D-bleu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49155" y="985292"/>
            <a:ext cx="542925" cy="542925"/>
          </a:xfrm>
          <a:prstGeom prst="rect">
            <a:avLst/>
          </a:prstGeom>
          <a:noFill/>
        </p:spPr>
      </p:pic>
      <p:pic>
        <p:nvPicPr>
          <p:cNvPr id="20" name="Picture 16" descr="D:\_REPOSITORY\Ergonomie\C-Visual_identity\PPT\pictos\images\fleche-vide-D-red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49155" y="2779762"/>
            <a:ext cx="542925" cy="542925"/>
          </a:xfrm>
          <a:prstGeom prst="rect">
            <a:avLst/>
          </a:prstGeom>
          <a:noFill/>
        </p:spPr>
      </p:pic>
      <p:pic>
        <p:nvPicPr>
          <p:cNvPr id="21" name="Picture 17" descr="D:\_REPOSITORY\Ergonomie\C-Visual_identity\PPT\pictos\images\graph-cam-blc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39952" y="3826743"/>
            <a:ext cx="542925" cy="542925"/>
          </a:xfrm>
          <a:prstGeom prst="rect">
            <a:avLst/>
          </a:prstGeom>
          <a:noFill/>
        </p:spPr>
      </p:pic>
      <p:pic>
        <p:nvPicPr>
          <p:cNvPr id="22" name="Picture 18" descr="D:\_REPOSITORY\Ergonomie\C-Visual_identity\PPT\pictos\images\graph-down-02-blc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453011" y="3826743"/>
            <a:ext cx="542925" cy="542925"/>
          </a:xfrm>
          <a:prstGeom prst="rect">
            <a:avLst/>
          </a:prstGeom>
          <a:noFill/>
        </p:spPr>
      </p:pic>
      <p:pic>
        <p:nvPicPr>
          <p:cNvPr id="23" name="Picture 19" descr="D:\_REPOSITORY\Ergonomie\C-Visual_identity\PPT\pictos\images\graph-up-01-blc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732931" y="3826743"/>
            <a:ext cx="542925" cy="542925"/>
          </a:xfrm>
          <a:prstGeom prst="rect">
            <a:avLst/>
          </a:prstGeom>
          <a:noFill/>
        </p:spPr>
      </p:pic>
      <p:pic>
        <p:nvPicPr>
          <p:cNvPr id="24" name="Picture 20" descr="D:\_REPOSITORY\Ergonomie\C-Visual_identity\PPT\pictos\images\graph-up-02-blc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084859" y="3826743"/>
            <a:ext cx="542925" cy="542925"/>
          </a:xfrm>
          <a:prstGeom prst="rect">
            <a:avLst/>
          </a:prstGeom>
          <a:noFill/>
        </p:spPr>
      </p:pic>
      <p:pic>
        <p:nvPicPr>
          <p:cNvPr id="25" name="Picture 21" descr="D:\_REPOSITORY\Ergonomie\C-Visual_identity\PPT\pictos\images\idee-blc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253902" y="1921396"/>
            <a:ext cx="542925" cy="542925"/>
          </a:xfrm>
          <a:prstGeom prst="rect">
            <a:avLst/>
          </a:prstGeom>
          <a:noFill/>
        </p:spPr>
      </p:pic>
      <p:pic>
        <p:nvPicPr>
          <p:cNvPr id="26" name="Picture 22" descr="D:\_REPOSITORY\Ergonomie\C-Visual_identity\PPT\pictos\images\idee-bleu.pn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253902" y="985292"/>
            <a:ext cx="542925" cy="542925"/>
          </a:xfrm>
          <a:prstGeom prst="rect">
            <a:avLst/>
          </a:prstGeom>
          <a:noFill/>
        </p:spPr>
      </p:pic>
      <p:pic>
        <p:nvPicPr>
          <p:cNvPr id="27" name="Picture 23" descr="D:\_REPOSITORY\Ergonomie\C-Visual_identity\PPT\pictos\images\info-blc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413451" y="1921396"/>
            <a:ext cx="542925" cy="542925"/>
          </a:xfrm>
          <a:prstGeom prst="rect">
            <a:avLst/>
          </a:prstGeom>
          <a:noFill/>
        </p:spPr>
      </p:pic>
      <p:pic>
        <p:nvPicPr>
          <p:cNvPr id="28" name="Picture 24" descr="D:\_REPOSITORY\Ergonomie\C-Visual_identity\PPT\pictos\images\info-red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7413451" y="2779762"/>
            <a:ext cx="542925" cy="542925"/>
          </a:xfrm>
          <a:prstGeom prst="rect">
            <a:avLst/>
          </a:prstGeom>
          <a:noFill/>
        </p:spPr>
      </p:pic>
      <p:pic>
        <p:nvPicPr>
          <p:cNvPr id="29" name="Picture 25" descr="D:\_REPOSITORY\Ergonomie\C-Visual_identity\PPT\pictos\images\loupe-blc.pn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61523" y="1921396"/>
            <a:ext cx="542925" cy="542925"/>
          </a:xfrm>
          <a:prstGeom prst="rect">
            <a:avLst/>
          </a:prstGeom>
          <a:noFill/>
        </p:spPr>
      </p:pic>
      <p:pic>
        <p:nvPicPr>
          <p:cNvPr id="30" name="Picture 26" descr="D:\_REPOSITORY\Ergonomie\C-Visual_identity\PPT\pictos\images\loupe-red.pn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8061523" y="2779762"/>
            <a:ext cx="542925" cy="542925"/>
          </a:xfrm>
          <a:prstGeom prst="rect">
            <a:avLst/>
          </a:prstGeom>
          <a:noFill/>
        </p:spPr>
      </p:pic>
      <p:pic>
        <p:nvPicPr>
          <p:cNvPr id="31" name="Picture 27" descr="D:\_REPOSITORY\Ergonomie\C-Visual_identity\PPT\pictos\images\mail-blc.pn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6765379" y="1921396"/>
            <a:ext cx="542925" cy="542925"/>
          </a:xfrm>
          <a:prstGeom prst="rect">
            <a:avLst/>
          </a:prstGeom>
          <a:noFill/>
        </p:spPr>
      </p:pic>
      <p:pic>
        <p:nvPicPr>
          <p:cNvPr id="32" name="Picture 28" descr="D:\_REPOSITORY\Ergonomie\C-Visual_identity\PPT\pictos\images\mail-red.pn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6765379" y="2779762"/>
            <a:ext cx="542925" cy="542925"/>
          </a:xfrm>
          <a:prstGeom prst="rect">
            <a:avLst/>
          </a:prstGeom>
          <a:noFill/>
        </p:spPr>
      </p:pic>
      <p:pic>
        <p:nvPicPr>
          <p:cNvPr id="33" name="Picture 29" descr="D:\_REPOSITORY\Ergonomie\C-Visual_identity\PPT\pictos\images\phone-blc.pn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940843" y="1921396"/>
            <a:ext cx="542925" cy="542925"/>
          </a:xfrm>
          <a:prstGeom prst="rect">
            <a:avLst/>
          </a:prstGeom>
          <a:noFill/>
        </p:spPr>
      </p:pic>
      <p:pic>
        <p:nvPicPr>
          <p:cNvPr id="34" name="Picture 30" descr="D:\_REPOSITORY\Ergonomie\C-Visual_identity\PPT\pictos\images\phone-bleu.png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940843" y="985292"/>
            <a:ext cx="542925" cy="542925"/>
          </a:xfrm>
          <a:prstGeom prst="rect">
            <a:avLst/>
          </a:prstGeom>
          <a:noFill/>
        </p:spPr>
      </p:pic>
      <p:pic>
        <p:nvPicPr>
          <p:cNvPr id="35" name="Picture 31" descr="D:\_REPOSITORY\Ergonomie\C-Visual_identity\PPT\pictos\images\print-blc.png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6117307" y="1921396"/>
            <a:ext cx="542925" cy="542925"/>
          </a:xfrm>
          <a:prstGeom prst="rect">
            <a:avLst/>
          </a:prstGeom>
          <a:noFill/>
        </p:spPr>
      </p:pic>
      <p:pic>
        <p:nvPicPr>
          <p:cNvPr id="36" name="Picture 32" descr="D:\_REPOSITORY\Ergonomie\C-Visual_identity\PPT\pictos\images\print-red.png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6117307" y="2779762"/>
            <a:ext cx="542925" cy="542925"/>
          </a:xfrm>
          <a:prstGeom prst="rect">
            <a:avLst/>
          </a:prstGeom>
          <a:noFill/>
        </p:spPr>
      </p:pic>
      <p:pic>
        <p:nvPicPr>
          <p:cNvPr id="37" name="Picture 33" descr="D:\_REPOSITORY\Ergonomie\C-Visual_identity\PPT\pictos\images\savoirplus-blc.pn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81003" y="1921396"/>
            <a:ext cx="542925" cy="542925"/>
          </a:xfrm>
          <a:prstGeom prst="rect">
            <a:avLst/>
          </a:prstGeom>
          <a:noFill/>
        </p:spPr>
      </p:pic>
      <p:pic>
        <p:nvPicPr>
          <p:cNvPr id="38" name="Picture 34" descr="D:\_REPOSITORY\Ergonomie\C-Visual_identity\PPT\pictos\images\savoirplus-bleu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3381003" y="985292"/>
            <a:ext cx="542925" cy="542925"/>
          </a:xfrm>
          <a:prstGeom prst="rect">
            <a:avLst/>
          </a:prstGeom>
          <a:noFill/>
        </p:spPr>
      </p:pic>
      <p:pic>
        <p:nvPicPr>
          <p:cNvPr id="39" name="Picture 35" descr="D:\_REPOSITORY\Ergonomie\C-Visual_identity\PPT\pictos\images\savoirplus-red.png"/>
          <p:cNvPicPr>
            <a:picLocks noChangeAspect="1" noChangeArrowheads="1"/>
          </p:cNvPicPr>
          <p:nvPr/>
        </p:nvPicPr>
        <p:blipFill>
          <a:blip r:embed="rId35" cstate="print"/>
          <a:srcRect/>
          <a:stretch>
            <a:fillRect/>
          </a:stretch>
        </p:blipFill>
        <p:spPr bwMode="auto">
          <a:xfrm>
            <a:off x="3381003" y="2779762"/>
            <a:ext cx="542925" cy="542925"/>
          </a:xfrm>
          <a:prstGeom prst="rect">
            <a:avLst/>
          </a:prstGeom>
          <a:noFill/>
        </p:spPr>
      </p:pic>
      <p:pic>
        <p:nvPicPr>
          <p:cNvPr id="40" name="Picture 36" descr="D:\_REPOSITORY\Ergonomie\C-Visual_identity\PPT\pictos\images\wifi-blc.png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2660923" y="1921396"/>
            <a:ext cx="542925" cy="542925"/>
          </a:xfrm>
          <a:prstGeom prst="rect">
            <a:avLst/>
          </a:prstGeom>
          <a:noFill/>
        </p:spPr>
      </p:pic>
      <p:pic>
        <p:nvPicPr>
          <p:cNvPr id="41" name="Picture 37" descr="D:\_REPOSITORY\Ergonomie\C-Visual_identity\PPT\pictos\images\wifi-bleu.png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auto">
          <a:xfrm>
            <a:off x="2660923" y="985292"/>
            <a:ext cx="542925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675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592510" y="1417340"/>
            <a:ext cx="7992690" cy="347864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914376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998895"/>
              </a:buClr>
              <a:buSzTx/>
              <a:buFontTx/>
              <a:buAutoNum type="arabicPlain"/>
              <a:tabLst/>
              <a:defRPr sz="1400" b="1" cap="all" normalizeH="0" baseline="0">
                <a:solidFill>
                  <a:srgbClr val="998895"/>
                </a:solidFill>
              </a:defRPr>
            </a:lvl1pPr>
          </a:lstStyle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1</a:t>
            </a:r>
            <a:br>
              <a:rPr lang="fr-FR" dirty="0" smtClean="0"/>
            </a:br>
            <a:endParaRPr lang="fr-FR" dirty="0" smtClean="0"/>
          </a:p>
          <a:p>
            <a:pPr marL="457200" marR="0" lvl="0" indent="-457200" algn="l" defTabSz="9143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fr-FR" dirty="0" smtClean="0"/>
              <a:t>Chapitre 2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Ble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0000" y="1993564"/>
            <a:ext cx="144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267904" y="1993564"/>
            <a:ext cx="6336544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ctr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2281436"/>
            <a:ext cx="864096" cy="864096"/>
          </a:xfrm>
          <a:prstGeom prst="rect">
            <a:avLst/>
          </a:prstGeom>
        </p:spPr>
        <p:txBody>
          <a:bodyPr wrap="none" tIns="0" bIns="0" anchor="ctr" anchorCtr="0"/>
          <a:lstStyle>
            <a:lvl1pPr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2050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-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55776" y="2281597"/>
            <a:ext cx="5760640" cy="864096"/>
          </a:xfrm>
          <a:prstGeom prst="rect">
            <a:avLst/>
          </a:prstGeom>
        </p:spPr>
        <p:txBody>
          <a:bodyPr wrap="square" anchor="b" anchorCtr="0"/>
          <a:lstStyle>
            <a:lvl1pPr algn="l">
              <a:defRPr sz="2400" b="1" cap="all">
                <a:solidFill>
                  <a:schemeClr val="bg1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err="1" smtClean="0"/>
              <a:t>Lqkjfq</a:t>
            </a:r>
            <a:r>
              <a:rPr lang="fr-FR" dirty="0" smtClean="0"/>
              <a:t> </a:t>
            </a:r>
            <a:r>
              <a:rPr lang="fr-FR" dirty="0" err="1" smtClean="0"/>
              <a:t>dslkjhfsdlk</a:t>
            </a:r>
            <a:r>
              <a:rPr lang="fr-FR" dirty="0" smtClean="0"/>
              <a:t> </a:t>
            </a:r>
            <a:r>
              <a:rPr lang="fr-FR" dirty="0" err="1" smtClean="0"/>
              <a:t>fsfd</a:t>
            </a:r>
            <a:endParaRPr lang="fr-FR" dirty="0"/>
          </a:p>
        </p:txBody>
      </p:sp>
      <p:pic>
        <p:nvPicPr>
          <p:cNvPr id="9" name="Picture 2" descr="D:\_REPOSITORY\Ergonomie\C-Visual_identity\PPT\visuels\images\fleche-DR-bla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63552"/>
            <a:ext cx="609600" cy="609600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13"/>
          <p:cNvSpPr>
            <a:spLocks noGrp="1"/>
          </p:cNvSpPr>
          <p:nvPr>
            <p:ph type="pic" sz="quarter" idx="11"/>
          </p:nvPr>
        </p:nvSpPr>
        <p:spPr>
          <a:xfrm>
            <a:off x="6012000" y="1584000"/>
            <a:ext cx="2592000" cy="3492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7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5184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000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smtClean="0"/>
              <a:t>© Tous droits réservés – Confidentiel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flipV="1">
            <a:off x="539552" y="985292"/>
            <a:ext cx="4032000" cy="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72000" y="985292"/>
            <a:ext cx="4032000" cy="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" pitchFamily="34" charset="0"/>
            </a:endParaRP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540000" y="265212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2"/>
          </p:nvPr>
        </p:nvSpPr>
        <p:spPr>
          <a:xfrm>
            <a:off x="540000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716016" y="1584000"/>
            <a:ext cx="3888000" cy="3492000"/>
          </a:xfrm>
          <a:prstGeom prst="rect">
            <a:avLst/>
          </a:prstGeom>
        </p:spPr>
        <p:txBody>
          <a:bodyPr lIns="0" rIns="0"/>
          <a:lstStyle>
            <a:lvl1pPr marL="180000" indent="-180000">
              <a:buSzPct val="135000"/>
              <a:defRPr sz="1600"/>
            </a:lvl1pPr>
            <a:lvl2pPr marL="360000" indent="-180000">
              <a:buClr>
                <a:schemeClr val="accent1"/>
              </a:buClr>
              <a:buSzPct val="110000"/>
              <a:buFont typeface="Wingdings" pitchFamily="2" charset="2"/>
              <a:buChar char="§"/>
              <a:defRPr sz="1400"/>
            </a:lvl2pPr>
            <a:lvl3pPr marL="540000" indent="-180000">
              <a:buClr>
                <a:schemeClr val="tx2"/>
              </a:buClr>
              <a:buSzPct val="100000"/>
              <a:buFont typeface="Wingdings" pitchFamily="2" charset="2"/>
              <a:buChar char="§"/>
              <a:defRPr sz="1200"/>
            </a:lvl3pPr>
            <a:lvl4pPr marL="720000" indent="-180000">
              <a:buClr>
                <a:srgbClr val="998895"/>
              </a:buClr>
              <a:buSzPct val="90000"/>
              <a:buFont typeface="Wingdings" pitchFamily="2" charset="2"/>
              <a:buChar char="§"/>
              <a:defRPr sz="1100"/>
            </a:lvl4pPr>
            <a:lvl5pPr marL="900000">
              <a:buFontTx/>
              <a:buNone/>
              <a:defRPr sz="105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460432" y="5400600"/>
            <a:ext cx="144016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5317200"/>
            <a:ext cx="432048" cy="304271"/>
          </a:xfrm>
          <a:prstGeom prst="rect">
            <a:avLst/>
          </a:prstGeom>
        </p:spPr>
        <p:txBody>
          <a:bodyPr lIns="91438" tIns="45719" rIns="91438" bIns="45719" anchor="ctr" anchorCtr="0"/>
          <a:lstStyle>
            <a:lvl1pPr algn="ctr">
              <a:defRPr sz="700" b="1">
                <a:solidFill>
                  <a:srgbClr val="F8F8F8"/>
                </a:solidFill>
                <a:latin typeface="+mn-lt"/>
                <a:cs typeface="Segoe UI" pitchFamily="34" charset="0"/>
              </a:defRPr>
            </a:lvl1pPr>
          </a:lstStyle>
          <a:p>
            <a:fld id="{B84A105C-F3ED-46C4-A7CB-5C6E41B87207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539552" y="5277197"/>
            <a:ext cx="8064896" cy="0"/>
          </a:xfrm>
          <a:prstGeom prst="line">
            <a:avLst/>
          </a:prstGeom>
          <a:ln>
            <a:solidFill>
              <a:srgbClr val="9988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19672" y="5328592"/>
            <a:ext cx="6552728" cy="337220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600" cap="all" spc="0" baseline="0">
                <a:solidFill>
                  <a:schemeClr val="tx2"/>
                </a:solidFill>
                <a:latin typeface="+mj-lt"/>
                <a:cs typeface="Segoe UI" pitchFamily="34" charset="0"/>
              </a:defRPr>
            </a:lvl1pPr>
          </a:lstStyle>
          <a:p>
            <a:r>
              <a:rPr lang="fr-FR" dirty="0" smtClean="0"/>
              <a:t>© Tous droits réservés – Confidentiel</a:t>
            </a:r>
            <a:endParaRPr lang="fr-FR" dirty="0"/>
          </a:p>
        </p:txBody>
      </p:sp>
      <p:pic>
        <p:nvPicPr>
          <p:cNvPr id="11" name="Picture 5" descr="D:\_REPOSITORY\Ergonomie\C-Visual_identity\logo-RVB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21413" y="5276089"/>
            <a:ext cx="1267448" cy="4092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4" r:id="rId5"/>
    <p:sldLayoutId id="2147483663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57" r:id="rId12"/>
    <p:sldLayoutId id="2147483661" r:id="rId13"/>
    <p:sldLayoutId id="2147483665" r:id="rId1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76" rtl="0" eaLnBrk="1" latinLnBrk="0" hangingPunct="1">
        <a:spcBef>
          <a:spcPct val="0"/>
        </a:spcBef>
        <a:buNone/>
        <a:defRPr sz="2400" b="1" kern="1200" cap="all" spc="0" baseline="0">
          <a:solidFill>
            <a:srgbClr val="776271"/>
          </a:solidFill>
          <a:latin typeface="+mj-lt"/>
          <a:ea typeface="+mj-ea"/>
          <a:cs typeface="Segoe UI" pitchFamily="34" charset="0"/>
        </a:defRPr>
      </a:lvl1pPr>
    </p:titleStyle>
    <p:bodyStyle>
      <a:lvl1pPr marL="342891" indent="-342891" algn="l" defTabSz="914376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 spc="0" baseline="0">
          <a:solidFill>
            <a:schemeClr val="tx2"/>
          </a:solidFill>
          <a:latin typeface="+mn-lt"/>
          <a:ea typeface="+mn-ea"/>
          <a:cs typeface="Segoe UI" pitchFamily="34" charset="0"/>
        </a:defRPr>
      </a:lvl1pPr>
      <a:lvl2pPr marL="742930" indent="-285743" algn="l" defTabSz="914376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2pPr>
      <a:lvl3pPr marL="1142970" indent="-228594" algn="l" defTabSz="914376" rtl="0" eaLnBrk="1" latinLnBrk="0" hangingPunct="1">
        <a:spcBef>
          <a:spcPct val="20000"/>
        </a:spcBef>
        <a:buClr>
          <a:schemeClr val="accent2"/>
        </a:buClr>
        <a:buSzPct val="50000"/>
        <a:buFont typeface="Courier New" pitchFamily="49" charset="0"/>
        <a:buChar char="o"/>
        <a:defRPr sz="18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3pPr>
      <a:lvl4pPr marL="1600158" indent="-228594" algn="l" defTabSz="914376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4pPr>
      <a:lvl5pPr marL="1828752" indent="0" algn="l" defTabSz="914376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2"/>
          </a:solidFill>
          <a:latin typeface="+mn-lt"/>
          <a:ea typeface="+mn-ea"/>
          <a:cs typeface="Segoe UI" pitchFamily="34" charset="0"/>
        </a:defRPr>
      </a:lvl5pPr>
      <a:lvl6pPr marL="2514534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2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0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8" indent="-228594" algn="l" defTabSz="91437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2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8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Soutenance </a:t>
            </a:r>
            <a:r>
              <a:rPr lang="fr-FR" dirty="0">
                <a:latin typeface="Tahoma" pitchFamily="34" charset="0"/>
              </a:rPr>
              <a:t>de stage de fin d’études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latin typeface="Tahoma" pitchFamily="34" charset="0"/>
              </a:rPr>
              <a:t>Etudiant : </a:t>
            </a:r>
            <a:r>
              <a:rPr lang="fr-FR" cap="none" dirty="0" smtClean="0">
                <a:latin typeface="Tahoma" pitchFamily="34" charset="0"/>
              </a:rPr>
              <a:t>EL ABED Oussama</a:t>
            </a:r>
            <a:endParaRPr lang="fr-FR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0" b="20750"/>
          <a:stretch>
            <a:fillRect/>
          </a:stretch>
        </p:blipFill>
        <p:spPr/>
      </p:pic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MAITRE DE STAGE :  </a:t>
            </a:r>
            <a:r>
              <a:rPr lang="fr-FR" dirty="0" smtClean="0">
                <a:latin typeface="Tahoma" pitchFamily="34" charset="0"/>
              </a:rPr>
              <a:t>Mr. Ludovic CHABOT </a:t>
            </a:r>
            <a:r>
              <a:rPr lang="fr-FR" dirty="0"/>
              <a:t>	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Tuteur </a:t>
            </a:r>
            <a:r>
              <a:rPr lang="fr-FR" dirty="0"/>
              <a:t>académique </a:t>
            </a:r>
            <a:r>
              <a:rPr lang="fr-FR" dirty="0" smtClean="0"/>
              <a:t>: Mme</a:t>
            </a:r>
            <a:r>
              <a:rPr lang="fr-FR" dirty="0"/>
              <a:t>. </a:t>
            </a:r>
            <a:r>
              <a:rPr lang="fr-FR" dirty="0" err="1"/>
              <a:t>Luciana</a:t>
            </a:r>
            <a:r>
              <a:rPr lang="fr-FR" dirty="0"/>
              <a:t> </a:t>
            </a:r>
            <a:r>
              <a:rPr lang="fr-FR" dirty="0" err="1" smtClean="0"/>
              <a:t>Arantes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9154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sz="14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2/3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7" name="Rectangle 6"/>
          <p:cNvSpPr/>
          <p:nvPr/>
        </p:nvSpPr>
        <p:spPr>
          <a:xfrm>
            <a:off x="720677" y="1457485"/>
            <a:ext cx="2800278" cy="3619011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818587" y="1593177"/>
            <a:ext cx="1630314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9" name="Pentagone 11"/>
          <p:cNvSpPr/>
          <p:nvPr/>
        </p:nvSpPr>
        <p:spPr>
          <a:xfrm>
            <a:off x="4602503" y="1755113"/>
            <a:ext cx="505327" cy="3007896"/>
          </a:xfrm>
          <a:prstGeom prst="homePlate">
            <a:avLst>
              <a:gd name="adj" fmla="val 77926"/>
            </a:avLst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68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4902" y="1070632"/>
            <a:ext cx="128939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200" dirty="0" smtClean="0"/>
              <a:t>Nouvelle Offre</a:t>
            </a:r>
          </a:p>
        </p:txBody>
      </p:sp>
      <p:cxnSp>
        <p:nvCxnSpPr>
          <p:cNvPr id="11" name="Connecteur droit avec flèche 34"/>
          <p:cNvCxnSpPr>
            <a:endCxn id="10" idx="1"/>
          </p:cNvCxnSpPr>
          <p:nvPr/>
        </p:nvCxnSpPr>
        <p:spPr>
          <a:xfrm flipV="1">
            <a:off x="2259786" y="1209132"/>
            <a:ext cx="3965116" cy="73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r 49"/>
          <p:cNvGrpSpPr/>
          <p:nvPr/>
        </p:nvGrpSpPr>
        <p:grpSpPr>
          <a:xfrm>
            <a:off x="4098448" y="5335865"/>
            <a:ext cx="2074728" cy="233384"/>
            <a:chOff x="3867451" y="5345382"/>
            <a:chExt cx="2074728" cy="233384"/>
          </a:xfrm>
        </p:grpSpPr>
        <p:sp>
          <p:nvSpPr>
            <p:cNvPr id="13" name="Rectangle 12"/>
            <p:cNvSpPr/>
            <p:nvPr/>
          </p:nvSpPr>
          <p:spPr>
            <a:xfrm>
              <a:off x="3867451" y="5401788"/>
              <a:ext cx="179615" cy="176978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24552" y="5345382"/>
              <a:ext cx="702887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Existant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91208" y="5401788"/>
              <a:ext cx="179615" cy="176978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1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48309" y="5345382"/>
              <a:ext cx="793870" cy="228695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900"/>
                </a:lnSpc>
              </a:pPr>
              <a:r>
                <a:rPr lang="fr-FR" sz="1000" dirty="0" smtClean="0"/>
                <a:t>A réaliser</a:t>
              </a:r>
            </a:p>
          </p:txBody>
        </p:sp>
      </p:grpSp>
      <p:sp>
        <p:nvSpPr>
          <p:cNvPr id="17" name="ZoneTexte 4"/>
          <p:cNvSpPr txBox="1"/>
          <p:nvPr/>
        </p:nvSpPr>
        <p:spPr>
          <a:xfrm>
            <a:off x="1654501" y="107137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/>
              <a:t>CRM</a:t>
            </a:r>
            <a:endParaRPr lang="fr-FR" sz="1200" dirty="0"/>
          </a:p>
        </p:txBody>
      </p:sp>
      <p:sp>
        <p:nvSpPr>
          <p:cNvPr id="18" name="Cube 17"/>
          <p:cNvSpPr/>
          <p:nvPr/>
        </p:nvSpPr>
        <p:spPr>
          <a:xfrm>
            <a:off x="818587" y="4369794"/>
            <a:ext cx="1630314" cy="540355"/>
          </a:xfrm>
          <a:prstGeom prst="cube">
            <a:avLst/>
          </a:prstGeom>
          <a:solidFill>
            <a:schemeClr val="bg1">
              <a:alpha val="30000"/>
            </a:schemeClr>
          </a:solidFill>
          <a:ln w="3175" cmpd="sng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fr-FR" sz="1100" dirty="0" smtClean="0">
                <a:solidFill>
                  <a:schemeClr val="tx1"/>
                </a:solidFill>
              </a:rPr>
              <a:t>?</a:t>
            </a:r>
            <a:endParaRPr lang="fr-FR" sz="1100" dirty="0">
              <a:solidFill>
                <a:schemeClr val="tx1"/>
              </a:solidFill>
            </a:endParaRPr>
          </a:p>
        </p:txBody>
      </p:sp>
      <p:grpSp>
        <p:nvGrpSpPr>
          <p:cNvPr id="19" name="Groupe 15"/>
          <p:cNvGrpSpPr/>
          <p:nvPr/>
        </p:nvGrpSpPr>
        <p:grpSpPr>
          <a:xfrm>
            <a:off x="5654969" y="1314948"/>
            <a:ext cx="2480028" cy="1206030"/>
            <a:chOff x="5423972" y="1324465"/>
            <a:chExt cx="2480028" cy="1206030"/>
          </a:xfrm>
        </p:grpSpPr>
        <p:sp>
          <p:nvSpPr>
            <p:cNvPr id="20" name="Rectangle 19"/>
            <p:cNvSpPr/>
            <p:nvPr/>
          </p:nvSpPr>
          <p:spPr>
            <a:xfrm>
              <a:off x="5423972" y="1324465"/>
              <a:ext cx="2480028" cy="120603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34399" y="2011870"/>
              <a:ext cx="293236" cy="482364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API REST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90695" y="2015339"/>
              <a:ext cx="561674" cy="485439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Updater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86732" y="2015340"/>
              <a:ext cx="565048" cy="485438"/>
            </a:xfrm>
            <a:prstGeom prst="rect">
              <a:avLst/>
            </a:prstGeom>
            <a:solidFill>
              <a:schemeClr val="accent1"/>
            </a:solidFill>
            <a:ln w="3175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b="1" dirty="0" err="1" smtClean="0">
                  <a:solidFill>
                    <a:schemeClr val="bg1"/>
                  </a:solidFill>
                </a:rPr>
                <a:t>Text</a:t>
              </a:r>
              <a:r>
                <a:rPr lang="fr-FR" sz="900" b="1" dirty="0" smtClean="0">
                  <a:solidFill>
                    <a:schemeClr val="bg1"/>
                  </a:solidFill>
                </a:rPr>
                <a:t> </a:t>
              </a:r>
              <a:r>
                <a:rPr lang="fr-FR" sz="900" b="1" dirty="0" err="1" smtClean="0">
                  <a:solidFill>
                    <a:schemeClr val="bg1"/>
                  </a:solidFill>
                </a:rPr>
                <a:t>Mining</a:t>
              </a:r>
              <a:endParaRPr lang="fr-FR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97467" y="1413273"/>
              <a:ext cx="1090363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social</a:t>
              </a:r>
            </a:p>
          </p:txBody>
        </p:sp>
        <p:sp>
          <p:nvSpPr>
            <p:cNvPr id="25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5874124" y="1755112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39535" y="2311359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39535" y="303073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2655765" y="1593177"/>
            <a:ext cx="742262" cy="3316972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8587" y="1781446"/>
            <a:ext cx="144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 smtClean="0">
                <a:solidFill>
                  <a:schemeClr val="bg1"/>
                </a:solidFill>
              </a:rPr>
              <a:t>Scheduler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9535" y="2428201"/>
            <a:ext cx="144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Connecteur social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839535" y="3697807"/>
            <a:ext cx="1609366" cy="540355"/>
          </a:xfrm>
          <a:prstGeom prst="cube">
            <a:avLst/>
          </a:prstGeom>
          <a:solidFill>
            <a:schemeClr val="accent1"/>
          </a:solidFill>
          <a:ln w="3175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endParaRPr lang="fr-FR" sz="10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" y="3123609"/>
            <a:ext cx="144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mails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4757" y="3795604"/>
            <a:ext cx="1572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</a:rPr>
              <a:t>Gestionnaire des campagnes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2183813" y="3225744"/>
            <a:ext cx="144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IHM</a:t>
            </a:r>
            <a:endParaRPr lang="fr-FR" sz="1200" b="1" dirty="0">
              <a:solidFill>
                <a:schemeClr val="bg1"/>
              </a:solidFill>
            </a:endParaRPr>
          </a:p>
        </p:txBody>
      </p:sp>
      <p:grpSp>
        <p:nvGrpSpPr>
          <p:cNvPr id="37" name="Groupe 15"/>
          <p:cNvGrpSpPr/>
          <p:nvPr/>
        </p:nvGrpSpPr>
        <p:grpSpPr>
          <a:xfrm>
            <a:off x="5656947" y="2631216"/>
            <a:ext cx="2480028" cy="1206030"/>
            <a:chOff x="5423972" y="1324465"/>
            <a:chExt cx="2480028" cy="1206030"/>
          </a:xfrm>
        </p:grpSpPr>
        <p:sp>
          <p:nvSpPr>
            <p:cNvPr id="38" name="Rectangle 37"/>
            <p:cNvSpPr/>
            <p:nvPr/>
          </p:nvSpPr>
          <p:spPr>
            <a:xfrm>
              <a:off x="5423972" y="1324465"/>
              <a:ext cx="2480028" cy="120603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34399" y="2011870"/>
              <a:ext cx="293236" cy="482364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API REST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90695" y="2015339"/>
              <a:ext cx="1822148" cy="485439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Couche Applicative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955186" y="1421125"/>
              <a:ext cx="1362874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</a:t>
              </a:r>
              <a:r>
                <a:rPr lang="fr-FR" sz="1050" dirty="0" err="1" smtClean="0">
                  <a:solidFill>
                    <a:schemeClr val="bg1"/>
                  </a:solidFill>
                </a:rPr>
                <a:t>scheduler</a:t>
              </a:r>
              <a:endParaRPr lang="fr-FR" sz="105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2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865396" y="3050465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4929" y="3807529"/>
            <a:ext cx="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grpSp>
        <p:nvGrpSpPr>
          <p:cNvPr id="45" name="Groupe 15"/>
          <p:cNvGrpSpPr/>
          <p:nvPr/>
        </p:nvGrpSpPr>
        <p:grpSpPr>
          <a:xfrm>
            <a:off x="5651869" y="4176861"/>
            <a:ext cx="2480028" cy="1005870"/>
            <a:chOff x="5423972" y="1324465"/>
            <a:chExt cx="2480028" cy="1005870"/>
          </a:xfrm>
        </p:grpSpPr>
        <p:sp>
          <p:nvSpPr>
            <p:cNvPr id="46" name="Rectangle 45"/>
            <p:cNvSpPr/>
            <p:nvPr/>
          </p:nvSpPr>
          <p:spPr>
            <a:xfrm>
              <a:off x="5423972" y="1324465"/>
              <a:ext cx="2480028" cy="1005870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000" dirty="0">
                  <a:solidFill>
                    <a:schemeClr val="bg1"/>
                  </a:solidFill>
                </a:rPr>
                <a:t> </a:t>
              </a:r>
              <a:r>
                <a:rPr lang="fr-FR" sz="1000" dirty="0" smtClean="0">
                  <a:solidFill>
                    <a:schemeClr val="bg1"/>
                  </a:solidFill>
                </a:rPr>
                <a:t>         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4399" y="2011870"/>
              <a:ext cx="293236" cy="241182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API REST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90695" y="2015339"/>
              <a:ext cx="1822148" cy="237713"/>
            </a:xfrm>
            <a:prstGeom prst="rect">
              <a:avLst/>
            </a:prstGeom>
            <a:solidFill>
              <a:schemeClr val="accent6"/>
            </a:solidFill>
            <a:ln w="3175" cmpd="sng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900" dirty="0" smtClean="0">
                  <a:solidFill>
                    <a:schemeClr val="bg1"/>
                  </a:solidFill>
                </a:rPr>
                <a:t>Couche Applicative</a:t>
              </a:r>
              <a:endParaRPr lang="fr-FR" sz="90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39719" y="1421125"/>
              <a:ext cx="793807" cy="25391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050" dirty="0" smtClean="0">
                  <a:solidFill>
                    <a:schemeClr val="bg1"/>
                  </a:solidFill>
                </a:rPr>
                <a:t>Module x</a:t>
              </a:r>
            </a:p>
          </p:txBody>
        </p:sp>
        <p:sp>
          <p:nvSpPr>
            <p:cNvPr id="50" name="Organigramme : Disque magnétique 14"/>
            <p:cNvSpPr/>
            <p:nvPr/>
          </p:nvSpPr>
          <p:spPr>
            <a:xfrm>
              <a:off x="5533078" y="1421125"/>
              <a:ext cx="241825" cy="249382"/>
            </a:xfrm>
            <a:prstGeom prst="flowChartMagneticDisk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2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0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28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16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4" algn="l" defTabSz="91437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891681" y="4579453"/>
            <a:ext cx="2180422" cy="217523"/>
          </a:xfrm>
          <a:prstGeom prst="rect">
            <a:avLst/>
          </a:prstGeom>
          <a:solidFill>
            <a:schemeClr val="accent6"/>
          </a:solidFill>
          <a:ln w="3175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IHM web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2231" y="2005823"/>
            <a:ext cx="639529" cy="485438"/>
          </a:xfrm>
          <a:prstGeom prst="rect">
            <a:avLst/>
          </a:prstGeom>
          <a:solidFill>
            <a:schemeClr val="accent1"/>
          </a:solidFill>
          <a:ln w="3175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" b="1" dirty="0" err="1">
                <a:solidFill>
                  <a:schemeClr val="bg1"/>
                </a:solidFill>
              </a:rPr>
              <a:t>Wrapper</a:t>
            </a:r>
            <a:r>
              <a:rPr lang="fr-FR" sz="800" b="1" dirty="0">
                <a:solidFill>
                  <a:schemeClr val="bg1"/>
                </a:solidFill>
              </a:rPr>
              <a:t> Facebook </a:t>
            </a:r>
            <a:r>
              <a:rPr lang="fr-FR" sz="800" b="1" dirty="0" err="1">
                <a:solidFill>
                  <a:schemeClr val="bg1"/>
                </a:solidFill>
              </a:rPr>
              <a:t>Twitter</a:t>
            </a:r>
            <a:endParaRPr lang="fr-FR" sz="800" b="1" dirty="0">
              <a:solidFill>
                <a:schemeClr val="bg1"/>
              </a:solidFill>
            </a:endParaRPr>
          </a:p>
          <a:p>
            <a:pPr algn="ctr"/>
            <a:endParaRPr lang="fr-F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95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Une nouvelle </a:t>
            </a:r>
            <a:r>
              <a:rPr lang="fr-FR" sz="1800" dirty="0"/>
              <a:t>offre </a:t>
            </a:r>
            <a:r>
              <a:rPr lang="fr-FR" sz="1800" dirty="0" smtClean="0"/>
              <a:t>modulaire </a:t>
            </a:r>
            <a:r>
              <a:rPr lang="fr-FR" sz="1800" dirty="0"/>
              <a:t>en mode </a:t>
            </a:r>
            <a:r>
              <a:rPr lang="fr-FR" sz="1800" dirty="0" err="1" smtClean="0"/>
              <a:t>SaaS</a:t>
            </a:r>
            <a:r>
              <a:rPr lang="fr-FR" sz="1800" dirty="0" smtClean="0"/>
              <a:t>/on-</a:t>
            </a:r>
            <a:r>
              <a:rPr lang="fr-FR" sz="1800" dirty="0" err="1" smtClean="0"/>
              <a:t>premise</a:t>
            </a:r>
            <a:endParaRPr lang="fr-FR" sz="1800" dirty="0" smtClean="0"/>
          </a:p>
          <a:p>
            <a:pPr lvl="1"/>
            <a:r>
              <a:rPr lang="fr-FR" sz="1600" dirty="0" smtClean="0"/>
              <a:t>ajouter des modules </a:t>
            </a:r>
            <a:r>
              <a:rPr lang="fr-FR" sz="1600" dirty="0"/>
              <a:t>à la </a:t>
            </a:r>
            <a:r>
              <a:rPr lang="fr-FR" sz="1600" dirty="0" smtClean="0"/>
              <a:t>demande</a:t>
            </a:r>
          </a:p>
          <a:p>
            <a:pPr lvl="1"/>
            <a:r>
              <a:rPr lang="fr-FR" sz="1600" dirty="0" smtClean="0"/>
              <a:t>Les modules </a:t>
            </a:r>
            <a:r>
              <a:rPr lang="fr-FR" sz="1600" dirty="0"/>
              <a:t>peuvent être vendus </a:t>
            </a:r>
            <a:r>
              <a:rPr lang="fr-FR" sz="1600" dirty="0" smtClean="0"/>
              <a:t>indépendamment</a:t>
            </a:r>
          </a:p>
          <a:p>
            <a:pPr marL="180000" lvl="1" indent="0">
              <a:buNone/>
            </a:pPr>
            <a:endParaRPr lang="fr-FR" sz="1600" dirty="0" smtClean="0"/>
          </a:p>
          <a:p>
            <a:r>
              <a:rPr lang="fr-FR" sz="1800" dirty="0"/>
              <a:t>Un module </a:t>
            </a:r>
          </a:p>
          <a:p>
            <a:pPr lvl="1"/>
            <a:r>
              <a:rPr lang="fr-FR" sz="1600" dirty="0"/>
              <a:t>Fonctionne de façon indépendante des autres modules </a:t>
            </a:r>
            <a:endParaRPr lang="fr-FR" sz="1600" dirty="0" smtClean="0"/>
          </a:p>
          <a:p>
            <a:pPr lvl="2"/>
            <a:r>
              <a:rPr lang="fr-FR" sz="1400" i="1" dirty="0" err="1" smtClean="0"/>
              <a:t>Standalone</a:t>
            </a:r>
            <a:r>
              <a:rPr lang="fr-FR" sz="1400" dirty="0" smtClean="0"/>
              <a:t> : module indépendant avec son IHM</a:t>
            </a:r>
            <a:endParaRPr lang="fr-FR" sz="1400" dirty="0"/>
          </a:p>
          <a:p>
            <a:pPr lvl="2"/>
            <a:r>
              <a:rPr lang="fr-FR" sz="1400" i="1" dirty="0" smtClean="0"/>
              <a:t>CRM</a:t>
            </a:r>
            <a:r>
              <a:rPr lang="fr-FR" sz="1400" dirty="0" smtClean="0"/>
              <a:t>: module qui met en œuvre une API </a:t>
            </a:r>
            <a:r>
              <a:rPr lang="fr-FR" sz="1400" dirty="0" err="1" smtClean="0"/>
              <a:t>Restful</a:t>
            </a:r>
            <a:endParaRPr lang="fr-FR" sz="1400" dirty="0" smtClean="0"/>
          </a:p>
          <a:p>
            <a:pPr marL="360000" lvl="2" indent="0">
              <a:buNone/>
            </a:pPr>
            <a:endParaRPr lang="fr-FR" sz="1100" dirty="0" smtClean="0"/>
          </a:p>
          <a:p>
            <a:pPr lvl="1"/>
            <a:r>
              <a:rPr lang="fr-FR" sz="1600" dirty="0" smtClean="0"/>
              <a:t>S’intègre </a:t>
            </a:r>
            <a:r>
              <a:rPr lang="fr-FR" sz="1600" dirty="0"/>
              <a:t>facilement dans </a:t>
            </a:r>
            <a:r>
              <a:rPr lang="fr-FR" sz="1600" dirty="0" smtClean="0"/>
              <a:t>les </a:t>
            </a:r>
            <a:r>
              <a:rPr lang="fr-FR" sz="1600" dirty="0"/>
              <a:t>système </a:t>
            </a:r>
            <a:r>
              <a:rPr lang="fr-FR" sz="1600" dirty="0" smtClean="0"/>
              <a:t>d’informations des Clients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3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61008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1/3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64448" cy="3809828"/>
          </a:xfrm>
        </p:spPr>
        <p:txBody>
          <a:bodyPr/>
          <a:lstStyle/>
          <a:p>
            <a:r>
              <a:rPr lang="fr-FR" sz="1800" dirty="0" smtClean="0"/>
              <a:t>Nouvelle </a:t>
            </a:r>
            <a:r>
              <a:rPr lang="fr-FR" sz="1800" dirty="0" smtClean="0"/>
              <a:t>architecture mise </a:t>
            </a:r>
            <a:r>
              <a:rPr lang="fr-FR" sz="1800" dirty="0" smtClean="0"/>
              <a:t>en place pour les modules</a:t>
            </a:r>
          </a:p>
          <a:p>
            <a:pPr lvl="1"/>
            <a:r>
              <a:rPr lang="fr-FR" sz="1600" dirty="0" smtClean="0"/>
              <a:t>Domain </a:t>
            </a:r>
            <a:r>
              <a:rPr lang="fr-FR" sz="1600" dirty="0" err="1" smtClean="0"/>
              <a:t>Driven</a:t>
            </a:r>
            <a:r>
              <a:rPr lang="fr-FR" sz="1600" dirty="0" smtClean="0"/>
              <a:t> </a:t>
            </a:r>
            <a:r>
              <a:rPr lang="fr-FR" sz="1600" dirty="0" smtClean="0"/>
              <a:t>Design </a:t>
            </a:r>
            <a:endParaRPr lang="fr-FR" sz="1600" dirty="0" smtClean="0"/>
          </a:p>
          <a:p>
            <a:pPr lvl="2"/>
            <a:r>
              <a:rPr lang="fr-FR" sz="1400" dirty="0" smtClean="0"/>
              <a:t>Nouvelle manière </a:t>
            </a:r>
            <a:r>
              <a:rPr lang="fr-FR" sz="1400" b="1" dirty="0"/>
              <a:t> </a:t>
            </a:r>
            <a:r>
              <a:rPr lang="fr-FR" sz="1400" dirty="0"/>
              <a:t>de penser la conception autour du </a:t>
            </a:r>
            <a:r>
              <a:rPr lang="fr-FR" sz="1400" dirty="0" smtClean="0"/>
              <a:t>code</a:t>
            </a:r>
          </a:p>
          <a:p>
            <a:pPr lvl="2"/>
            <a:r>
              <a:rPr lang="fr-FR" sz="1400" dirty="0"/>
              <a:t>C</a:t>
            </a:r>
            <a:r>
              <a:rPr lang="fr-FR" sz="1400" dirty="0" smtClean="0"/>
              <a:t>ollaborer </a:t>
            </a:r>
            <a:r>
              <a:rPr lang="fr-FR" sz="1400" dirty="0"/>
              <a:t>et </a:t>
            </a:r>
            <a:r>
              <a:rPr lang="fr-FR" sz="1400" dirty="0" smtClean="0"/>
              <a:t>communiquer </a:t>
            </a:r>
            <a:r>
              <a:rPr lang="fr-FR" sz="1400" dirty="0"/>
              <a:t>avec les experts </a:t>
            </a:r>
            <a:r>
              <a:rPr lang="fr-FR" sz="1400" dirty="0" smtClean="0"/>
              <a:t>fonctionnels: </a:t>
            </a:r>
            <a:r>
              <a:rPr lang="fr-FR" sz="1400" i="1" dirty="0" err="1" smtClean="0"/>
              <a:t>Ubiquitous</a:t>
            </a:r>
            <a:r>
              <a:rPr lang="fr-FR" sz="1400" i="1" dirty="0" smtClean="0"/>
              <a:t> L</a:t>
            </a:r>
            <a:r>
              <a:rPr lang="fr-FR" sz="1400" i="1" dirty="0" smtClean="0"/>
              <a:t>angage </a:t>
            </a:r>
            <a:endParaRPr lang="fr-FR" sz="1400" i="1" dirty="0" smtClean="0"/>
          </a:p>
          <a:p>
            <a:pPr lvl="2"/>
            <a:r>
              <a:rPr lang="fr-FR" sz="1400" dirty="0"/>
              <a:t>S</a:t>
            </a:r>
            <a:r>
              <a:rPr lang="fr-FR" sz="1400" dirty="0" smtClean="0"/>
              <a:t>éparation </a:t>
            </a:r>
            <a:r>
              <a:rPr lang="fr-FR" sz="1400" dirty="0"/>
              <a:t>de </a:t>
            </a:r>
            <a:r>
              <a:rPr lang="fr-FR" sz="1400" dirty="0" smtClean="0"/>
              <a:t>responsabilités dans des couches applicatives</a:t>
            </a:r>
          </a:p>
          <a:p>
            <a:pPr lvl="3"/>
            <a:r>
              <a:rPr lang="fr-FR" sz="1200" dirty="0" smtClean="0"/>
              <a:t>Application, Domain, Infrastructure, Présentation(IHM</a:t>
            </a:r>
            <a:r>
              <a:rPr lang="fr-FR" sz="1200" dirty="0" smtClean="0"/>
              <a:t>) </a:t>
            </a:r>
            <a:endParaRPr lang="fr-FR" sz="1200" dirty="0" smtClean="0"/>
          </a:p>
          <a:p>
            <a:pPr marL="540000" lvl="3" indent="0">
              <a:buNone/>
            </a:pPr>
            <a:endParaRPr lang="fr-FR" sz="1200" dirty="0"/>
          </a:p>
          <a:p>
            <a:pPr lvl="1"/>
            <a:r>
              <a:rPr lang="fr-FR" sz="1600" dirty="0" smtClean="0"/>
              <a:t>CQRS : </a:t>
            </a:r>
            <a:r>
              <a:rPr lang="en-US" sz="1600" dirty="0"/>
              <a:t>c</a:t>
            </a:r>
            <a:r>
              <a:rPr lang="en-US" sz="1600" dirty="0" smtClean="0"/>
              <a:t>ommand </a:t>
            </a:r>
            <a:r>
              <a:rPr lang="en-US" sz="1600" dirty="0"/>
              <a:t>and </a:t>
            </a:r>
            <a:r>
              <a:rPr lang="en-US" sz="1600" dirty="0" smtClean="0"/>
              <a:t>Query Responsibility Segregation</a:t>
            </a:r>
          </a:p>
          <a:p>
            <a:pPr lvl="2"/>
            <a:r>
              <a:rPr lang="fr-FR" sz="1400" dirty="0" smtClean="0"/>
              <a:t>Ce modèle </a:t>
            </a:r>
            <a:r>
              <a:rPr lang="fr-FR" sz="1400" dirty="0" smtClean="0"/>
              <a:t>d’architecture système sépare  </a:t>
            </a:r>
          </a:p>
          <a:p>
            <a:pPr lvl="3"/>
            <a:r>
              <a:rPr lang="fr-FR" sz="1200" dirty="0" smtClean="0"/>
              <a:t>la </a:t>
            </a:r>
            <a:r>
              <a:rPr lang="fr-FR" sz="1200" dirty="0"/>
              <a:t>partie lecture de données </a:t>
            </a:r>
            <a:r>
              <a:rPr lang="fr-FR" sz="1200" dirty="0" smtClean="0"/>
              <a:t>« </a:t>
            </a:r>
            <a:r>
              <a:rPr lang="fr-FR" sz="1200" dirty="0" err="1" smtClean="0"/>
              <a:t>query</a:t>
            </a:r>
            <a:r>
              <a:rPr lang="fr-FR" sz="1200" dirty="0" smtClean="0"/>
              <a:t> »</a:t>
            </a:r>
          </a:p>
          <a:p>
            <a:pPr lvl="3"/>
            <a:r>
              <a:rPr lang="fr-FR" sz="1200" dirty="0"/>
              <a:t>la partie é</a:t>
            </a:r>
            <a:r>
              <a:rPr lang="fr-FR" sz="1200" dirty="0" smtClean="0"/>
              <a:t>criture et </a:t>
            </a:r>
            <a:r>
              <a:rPr lang="fr-FR" sz="1200" dirty="0" smtClean="0"/>
              <a:t>modification des données </a:t>
            </a:r>
            <a:r>
              <a:rPr lang="fr-FR" sz="1200" dirty="0" smtClean="0"/>
              <a:t>« command »</a:t>
            </a:r>
          </a:p>
          <a:p>
            <a:pPr marL="540000" lvl="3" indent="0">
              <a:buNone/>
            </a:pPr>
            <a:endParaRPr lang="fr-FR" sz="1300" dirty="0"/>
          </a:p>
          <a:p>
            <a:pPr lvl="1"/>
            <a:r>
              <a:rPr lang="fr-FR" sz="1600" dirty="0"/>
              <a:t>Events et Event </a:t>
            </a:r>
            <a:r>
              <a:rPr lang="fr-FR" sz="1600" dirty="0" smtClean="0"/>
              <a:t>Store</a:t>
            </a:r>
          </a:p>
          <a:p>
            <a:pPr lvl="2"/>
            <a:r>
              <a:rPr lang="fr-FR" sz="1400" dirty="0" smtClean="0"/>
              <a:t>un </a:t>
            </a:r>
            <a:r>
              <a:rPr lang="fr-FR" sz="1400" dirty="0"/>
              <a:t>gestionnaire de </a:t>
            </a:r>
            <a:r>
              <a:rPr lang="fr-FR" sz="1400" dirty="0" smtClean="0"/>
              <a:t>versions des données</a:t>
            </a:r>
          </a:p>
          <a:p>
            <a:pPr lvl="2"/>
            <a:r>
              <a:rPr lang="fr-FR" sz="1400" dirty="0" smtClean="0"/>
              <a:t>revenir </a:t>
            </a:r>
            <a:r>
              <a:rPr lang="fr-FR" sz="1400" dirty="0"/>
              <a:t>dans un état antérieur des données</a:t>
            </a:r>
          </a:p>
        </p:txBody>
      </p:sp>
    </p:spTree>
    <p:extLst>
      <p:ext uri="{BB962C8B-B14F-4D97-AF65-F5344CB8AC3E}">
        <p14:creationId xmlns:p14="http://schemas.microsoft.com/office/powerpoint/2010/main" val="781121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2/3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7" name="Organigramme : Alternative 95"/>
          <p:cNvSpPr/>
          <p:nvPr/>
        </p:nvSpPr>
        <p:spPr>
          <a:xfrm>
            <a:off x="1876035" y="1692899"/>
            <a:ext cx="3664708" cy="280816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Nuage 151"/>
          <p:cNvSpPr/>
          <p:nvPr/>
        </p:nvSpPr>
        <p:spPr>
          <a:xfrm>
            <a:off x="7394619" y="4464438"/>
            <a:ext cx="702788" cy="6405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Mail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9" name="Nuage 253"/>
          <p:cNvSpPr/>
          <p:nvPr/>
        </p:nvSpPr>
        <p:spPr>
          <a:xfrm>
            <a:off x="8353350" y="4501063"/>
            <a:ext cx="702788" cy="6405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…..</a:t>
            </a:r>
          </a:p>
          <a:p>
            <a:pPr algn="ctr"/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1792" y="2984968"/>
            <a:ext cx="1271936" cy="1371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687102" y="3052018"/>
            <a:ext cx="2016223" cy="1241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2" name="Organigramme : Disque magnétique 5"/>
          <p:cNvSpPr/>
          <p:nvPr/>
        </p:nvSpPr>
        <p:spPr>
          <a:xfrm>
            <a:off x="3375806" y="3145340"/>
            <a:ext cx="914400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BDD</a:t>
            </a:r>
            <a:endParaRPr lang="fr-FR" dirty="0"/>
          </a:p>
        </p:txBody>
      </p:sp>
      <p:sp>
        <p:nvSpPr>
          <p:cNvPr id="13" name="Organigramme : Alternative 7"/>
          <p:cNvSpPr/>
          <p:nvPr/>
        </p:nvSpPr>
        <p:spPr>
          <a:xfrm rot="16200000">
            <a:off x="1574220" y="1817645"/>
            <a:ext cx="1608261" cy="338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Command Model</a:t>
            </a:r>
            <a:endParaRPr lang="fr-FR" sz="1000" dirty="0"/>
          </a:p>
        </p:txBody>
      </p:sp>
      <p:sp>
        <p:nvSpPr>
          <p:cNvPr id="14" name="Organigramme : Alternative 8"/>
          <p:cNvSpPr/>
          <p:nvPr/>
        </p:nvSpPr>
        <p:spPr>
          <a:xfrm rot="16200000">
            <a:off x="795416" y="3478233"/>
            <a:ext cx="1625541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Query</a:t>
            </a:r>
            <a:r>
              <a:rPr lang="fr-FR" sz="1000" dirty="0" smtClean="0"/>
              <a:t> Model</a:t>
            </a:r>
            <a:endParaRPr lang="fr-FR" sz="1000" dirty="0"/>
          </a:p>
        </p:txBody>
      </p:sp>
      <p:sp>
        <p:nvSpPr>
          <p:cNvPr id="15" name="Rectangle à coins arrondis 17"/>
          <p:cNvSpPr/>
          <p:nvPr/>
        </p:nvSpPr>
        <p:spPr>
          <a:xfrm>
            <a:off x="3156406" y="1974235"/>
            <a:ext cx="1350612" cy="718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Domain</a:t>
            </a:r>
            <a:endParaRPr lang="fr-FR" sz="1000" dirty="0"/>
          </a:p>
        </p:txBody>
      </p:sp>
      <p:sp>
        <p:nvSpPr>
          <p:cNvPr id="16" name="Organigramme : Alternative 19"/>
          <p:cNvSpPr/>
          <p:nvPr/>
        </p:nvSpPr>
        <p:spPr>
          <a:xfrm rot="16200000">
            <a:off x="4591373" y="2167880"/>
            <a:ext cx="1057093" cy="3388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Repositories</a:t>
            </a:r>
            <a:endParaRPr lang="fr-FR" sz="1000" dirty="0"/>
          </a:p>
        </p:txBody>
      </p:sp>
      <p:sp>
        <p:nvSpPr>
          <p:cNvPr id="17" name="Organigramme : Alternative 20"/>
          <p:cNvSpPr/>
          <p:nvPr/>
        </p:nvSpPr>
        <p:spPr>
          <a:xfrm>
            <a:off x="3137366" y="1281456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</a:t>
            </a:r>
            <a:r>
              <a:rPr lang="fr-FR" sz="1000" dirty="0" err="1" smtClean="0"/>
              <a:t>Listener</a:t>
            </a:r>
            <a:endParaRPr lang="fr-FR" sz="1000" dirty="0" smtClean="0"/>
          </a:p>
        </p:txBody>
      </p:sp>
      <p:sp>
        <p:nvSpPr>
          <p:cNvPr id="18" name="Organigramme : Alternative 21"/>
          <p:cNvSpPr/>
          <p:nvPr/>
        </p:nvSpPr>
        <p:spPr>
          <a:xfrm rot="16200000">
            <a:off x="6265627" y="2147489"/>
            <a:ext cx="874920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Bus</a:t>
            </a:r>
          </a:p>
        </p:txBody>
      </p:sp>
      <p:cxnSp>
        <p:nvCxnSpPr>
          <p:cNvPr id="19" name="Connecteur droit avec flèche 35"/>
          <p:cNvCxnSpPr>
            <a:stCxn id="17" idx="1"/>
          </p:cNvCxnSpPr>
          <p:nvPr/>
        </p:nvCxnSpPr>
        <p:spPr>
          <a:xfrm flipH="1" flipV="1">
            <a:off x="2547784" y="1452279"/>
            <a:ext cx="589582" cy="261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38"/>
          <p:cNvCxnSpPr>
            <a:stCxn id="14" idx="2"/>
            <a:endCxn id="12" idx="2"/>
          </p:cNvCxnSpPr>
          <p:nvPr/>
        </p:nvCxnSpPr>
        <p:spPr>
          <a:xfrm flipV="1">
            <a:off x="1781621" y="3649396"/>
            <a:ext cx="1594185" cy="2271"/>
          </a:xfrm>
          <a:prstGeom prst="bentConnector3">
            <a:avLst>
              <a:gd name="adj1" fmla="val 50000"/>
            </a:avLst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41"/>
          <p:cNvCxnSpPr>
            <a:stCxn id="36" idx="2"/>
            <a:endCxn id="13" idx="0"/>
          </p:cNvCxnSpPr>
          <p:nvPr/>
        </p:nvCxnSpPr>
        <p:spPr>
          <a:xfrm flipV="1">
            <a:off x="953234" y="1987078"/>
            <a:ext cx="1255683" cy="2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45"/>
          <p:cNvCxnSpPr>
            <a:stCxn id="36" idx="2"/>
            <a:endCxn id="14" idx="0"/>
          </p:cNvCxnSpPr>
          <p:nvPr/>
        </p:nvCxnSpPr>
        <p:spPr>
          <a:xfrm>
            <a:off x="953234" y="1987080"/>
            <a:ext cx="481518" cy="1664587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rganigramme : Alternative 53"/>
          <p:cNvSpPr/>
          <p:nvPr/>
        </p:nvSpPr>
        <p:spPr>
          <a:xfrm>
            <a:off x="6025179" y="3232312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/>
              <a:t>Event </a:t>
            </a:r>
            <a:r>
              <a:rPr lang="fr-FR" sz="1000" dirty="0" err="1" smtClean="0"/>
              <a:t>Listener</a:t>
            </a:r>
            <a:endParaRPr lang="fr-FR" sz="1000" dirty="0" smtClean="0"/>
          </a:p>
        </p:txBody>
      </p:sp>
      <p:sp>
        <p:nvSpPr>
          <p:cNvPr id="24" name="Organigramme : Alternative 54"/>
          <p:cNvSpPr/>
          <p:nvPr/>
        </p:nvSpPr>
        <p:spPr>
          <a:xfrm>
            <a:off x="6019908" y="3773444"/>
            <a:ext cx="1350612" cy="34686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err="1" smtClean="0"/>
              <a:t>Denormalizer</a:t>
            </a:r>
            <a:endParaRPr lang="fr-FR" sz="1000" dirty="0" smtClean="0"/>
          </a:p>
        </p:txBody>
      </p:sp>
      <p:cxnSp>
        <p:nvCxnSpPr>
          <p:cNvPr id="25" name="Connecteur droit avec flèche 59"/>
          <p:cNvCxnSpPr>
            <a:stCxn id="23" idx="2"/>
            <a:endCxn id="24" idx="0"/>
          </p:cNvCxnSpPr>
          <p:nvPr/>
        </p:nvCxnSpPr>
        <p:spPr>
          <a:xfrm flipH="1">
            <a:off x="6695214" y="3579181"/>
            <a:ext cx="5271" cy="1942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80"/>
          <p:cNvCxnSpPr>
            <a:stCxn id="18" idx="3"/>
            <a:endCxn id="17" idx="3"/>
          </p:cNvCxnSpPr>
          <p:nvPr/>
        </p:nvCxnSpPr>
        <p:spPr>
          <a:xfrm rot="16200000" flipV="1">
            <a:off x="5381247" y="561623"/>
            <a:ext cx="428573" cy="2215110"/>
          </a:xfrm>
          <a:prstGeom prst="bentConnector2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87"/>
          <p:cNvCxnSpPr>
            <a:stCxn id="16" idx="2"/>
            <a:endCxn id="18" idx="0"/>
          </p:cNvCxnSpPr>
          <p:nvPr/>
        </p:nvCxnSpPr>
        <p:spPr>
          <a:xfrm flipV="1">
            <a:off x="5289353" y="2320924"/>
            <a:ext cx="1240300" cy="163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98"/>
          <p:cNvCxnSpPr>
            <a:stCxn id="18" idx="1"/>
            <a:endCxn id="23" idx="0"/>
          </p:cNvCxnSpPr>
          <p:nvPr/>
        </p:nvCxnSpPr>
        <p:spPr>
          <a:xfrm flipH="1">
            <a:off x="6700485" y="2758384"/>
            <a:ext cx="2603" cy="47392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14"/>
          <p:cNvCxnSpPr>
            <a:endCxn id="15" idx="1"/>
          </p:cNvCxnSpPr>
          <p:nvPr/>
        </p:nvCxnSpPr>
        <p:spPr>
          <a:xfrm>
            <a:off x="2562616" y="2333329"/>
            <a:ext cx="59379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117"/>
          <p:cNvCxnSpPr>
            <a:stCxn id="15" idx="3"/>
            <a:endCxn id="16" idx="0"/>
          </p:cNvCxnSpPr>
          <p:nvPr/>
        </p:nvCxnSpPr>
        <p:spPr>
          <a:xfrm>
            <a:off x="4507018" y="2333330"/>
            <a:ext cx="443468" cy="3983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isque magnétique 123"/>
          <p:cNvSpPr/>
          <p:nvPr/>
        </p:nvSpPr>
        <p:spPr>
          <a:xfrm>
            <a:off x="7316886" y="2068323"/>
            <a:ext cx="576064" cy="5028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800" dirty="0" smtClean="0"/>
              <a:t>Event store</a:t>
            </a:r>
            <a:endParaRPr lang="fr-FR" sz="800" dirty="0"/>
          </a:p>
        </p:txBody>
      </p:sp>
      <p:cxnSp>
        <p:nvCxnSpPr>
          <p:cNvPr id="32" name="Connecteur droit avec flèche 144"/>
          <p:cNvCxnSpPr>
            <a:stCxn id="24" idx="2"/>
          </p:cNvCxnSpPr>
          <p:nvPr/>
        </p:nvCxnSpPr>
        <p:spPr>
          <a:xfrm flipH="1">
            <a:off x="6688044" y="4120313"/>
            <a:ext cx="7170" cy="4620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146"/>
          <p:cNvCxnSpPr/>
          <p:nvPr/>
        </p:nvCxnSpPr>
        <p:spPr>
          <a:xfrm>
            <a:off x="6703088" y="4146791"/>
            <a:ext cx="1243820" cy="3385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Nuage 147"/>
          <p:cNvSpPr/>
          <p:nvPr/>
        </p:nvSpPr>
        <p:spPr>
          <a:xfrm>
            <a:off x="6055101" y="4569231"/>
            <a:ext cx="864096" cy="50405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REST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35" name="Organigramme : Alternative 155"/>
          <p:cNvSpPr/>
          <p:nvPr/>
        </p:nvSpPr>
        <p:spPr>
          <a:xfrm rot="16200000">
            <a:off x="-164030" y="3364050"/>
            <a:ext cx="1625540" cy="5752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REST</a:t>
            </a:r>
            <a:endParaRPr lang="fr-FR" dirty="0"/>
          </a:p>
        </p:txBody>
      </p:sp>
      <p:sp>
        <p:nvSpPr>
          <p:cNvPr id="36" name="Organigramme : Alternative 156"/>
          <p:cNvSpPr/>
          <p:nvPr/>
        </p:nvSpPr>
        <p:spPr>
          <a:xfrm rot="16200000">
            <a:off x="-138515" y="1699462"/>
            <a:ext cx="1608261" cy="5752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UI</a:t>
            </a:r>
            <a:endParaRPr lang="fr-FR" dirty="0"/>
          </a:p>
        </p:txBody>
      </p:sp>
      <p:cxnSp>
        <p:nvCxnSpPr>
          <p:cNvPr id="37" name="Connecteur droit avec flèche 157"/>
          <p:cNvCxnSpPr>
            <a:stCxn id="35" idx="2"/>
            <a:endCxn id="14" idx="0"/>
          </p:cNvCxnSpPr>
          <p:nvPr/>
        </p:nvCxnSpPr>
        <p:spPr>
          <a:xfrm flipV="1">
            <a:off x="936359" y="3651667"/>
            <a:ext cx="498393" cy="2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184"/>
          <p:cNvCxnSpPr>
            <a:stCxn id="16" idx="1"/>
            <a:endCxn id="12" idx="4"/>
          </p:cNvCxnSpPr>
          <p:nvPr/>
        </p:nvCxnSpPr>
        <p:spPr>
          <a:xfrm rot="5400000">
            <a:off x="4313295" y="2842771"/>
            <a:ext cx="783536" cy="829714"/>
          </a:xfrm>
          <a:prstGeom prst="bentConnector2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222"/>
          <p:cNvCxnSpPr>
            <a:stCxn id="18" idx="2"/>
            <a:endCxn id="31" idx="2"/>
          </p:cNvCxnSpPr>
          <p:nvPr/>
        </p:nvCxnSpPr>
        <p:spPr>
          <a:xfrm flipV="1">
            <a:off x="6876522" y="2319724"/>
            <a:ext cx="440364" cy="1200"/>
          </a:xfrm>
          <a:prstGeom prst="bentConnector3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244"/>
          <p:cNvSpPr txBox="1"/>
          <p:nvPr/>
        </p:nvSpPr>
        <p:spPr>
          <a:xfrm>
            <a:off x="3156406" y="3009664"/>
            <a:ext cx="8404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dirty="0" smtClean="0">
                <a:solidFill>
                  <a:schemeClr val="accent1"/>
                </a:solidFill>
              </a:rPr>
              <a:t>JPA</a:t>
            </a:r>
            <a:endParaRPr lang="fr-FR" sz="800" dirty="0">
              <a:solidFill>
                <a:schemeClr val="accent1"/>
              </a:solidFill>
            </a:endParaRPr>
          </a:p>
        </p:txBody>
      </p:sp>
      <p:sp>
        <p:nvSpPr>
          <p:cNvPr id="41" name="Nuage 248"/>
          <p:cNvSpPr/>
          <p:nvPr/>
        </p:nvSpPr>
        <p:spPr>
          <a:xfrm>
            <a:off x="4687871" y="4600952"/>
            <a:ext cx="864096" cy="50405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 smtClean="0">
                <a:solidFill>
                  <a:schemeClr val="accent1"/>
                </a:solidFill>
              </a:rPr>
              <a:t>JMS</a:t>
            </a:r>
            <a:endParaRPr lang="fr-FR" sz="1000" dirty="0">
              <a:solidFill>
                <a:schemeClr val="accent1"/>
              </a:solidFill>
            </a:endParaRPr>
          </a:p>
        </p:txBody>
      </p:sp>
      <p:cxnSp>
        <p:nvCxnSpPr>
          <p:cNvPr id="42" name="Connecteur droit avec flèche 249"/>
          <p:cNvCxnSpPr>
            <a:stCxn id="24" idx="2"/>
            <a:endCxn id="41" idx="3"/>
          </p:cNvCxnSpPr>
          <p:nvPr/>
        </p:nvCxnSpPr>
        <p:spPr>
          <a:xfrm flipH="1">
            <a:off x="5119919" y="4120313"/>
            <a:ext cx="1575295" cy="5094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252"/>
          <p:cNvCxnSpPr/>
          <p:nvPr/>
        </p:nvCxnSpPr>
        <p:spPr>
          <a:xfrm>
            <a:off x="6703088" y="4146791"/>
            <a:ext cx="2202551" cy="3751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116"/>
          <p:cNvCxnSpPr>
            <a:stCxn id="13" idx="0"/>
            <a:endCxn id="35" idx="2"/>
          </p:cNvCxnSpPr>
          <p:nvPr/>
        </p:nvCxnSpPr>
        <p:spPr>
          <a:xfrm flipH="1">
            <a:off x="936359" y="1987078"/>
            <a:ext cx="1272558" cy="1664591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6"/>
          <p:cNvSpPr txBox="1"/>
          <p:nvPr/>
        </p:nvSpPr>
        <p:spPr>
          <a:xfrm>
            <a:off x="2772372" y="2710463"/>
            <a:ext cx="1772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2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0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28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16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4" algn="l" defTabSz="91437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Transaction </a:t>
            </a:r>
            <a:r>
              <a:rPr lang="fr-FR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boundary</a:t>
            </a:r>
            <a:endParaRPr lang="fr-F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71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Architecture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3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5125076" cy="3809828"/>
          </a:xfrm>
        </p:spPr>
        <p:txBody>
          <a:bodyPr/>
          <a:lstStyle/>
          <a:p>
            <a:r>
              <a:rPr lang="fr-FR" sz="1800" dirty="0" smtClean="0"/>
              <a:t>Trois modes de déploiement d’un module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un seul serveur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et </a:t>
            </a:r>
            <a:r>
              <a:rPr lang="fr-FR" dirty="0" err="1"/>
              <a:t>F</a:t>
            </a:r>
            <a:r>
              <a:rPr lang="fr-FR" dirty="0" err="1" smtClean="0"/>
              <a:t>rontend</a:t>
            </a:r>
            <a:r>
              <a:rPr lang="fr-FR" dirty="0" smtClean="0"/>
              <a:t> dans deux serveur distincts</a:t>
            </a:r>
          </a:p>
          <a:p>
            <a:pPr lvl="1"/>
            <a:r>
              <a:rPr lang="fr-FR" dirty="0" err="1" smtClean="0"/>
              <a:t>Backend</a:t>
            </a:r>
            <a:r>
              <a:rPr lang="fr-FR" dirty="0" smtClean="0"/>
              <a:t> </a:t>
            </a:r>
            <a:r>
              <a:rPr lang="fr-FR" dirty="0" smtClean="0"/>
              <a:t>en tant qu’API </a:t>
            </a:r>
            <a:r>
              <a:rPr lang="fr-FR" dirty="0" err="1" smtClean="0"/>
              <a:t>RESTful</a:t>
            </a:r>
            <a:endParaRPr lang="fr-FR" dirty="0" smtClean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75" y="1148365"/>
            <a:ext cx="2701159" cy="39335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33" y="1148365"/>
            <a:ext cx="2325042" cy="402458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52" y="1083243"/>
            <a:ext cx="2505403" cy="39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06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342718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Contribution </a:t>
            </a:r>
            <a:r>
              <a:rPr lang="fr-FR" dirty="0"/>
              <a:t>au </a:t>
            </a:r>
            <a:r>
              <a:rPr lang="fr-FR" dirty="0" smtClean="0"/>
              <a:t>projet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342149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1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endParaRPr lang="fr-FR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2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Module Social &amp; Intégration du SPAD Real Time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Sprint 3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: IHM module </a:t>
            </a:r>
            <a:r>
              <a:rPr lang="fr-FR" b="1" dirty="0" err="1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</a:t>
            </a:r>
            <a:r>
              <a:rPr lang="fr-FR" b="1" dirty="0" err="1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cheduler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et </a:t>
            </a:r>
            <a:r>
              <a:rPr lang="fr-FR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Social</a:t>
            </a:r>
            <a:endParaRPr lang="fr-FR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16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dirty="0" smtClean="0"/>
              <a:t>Etude comparative </a:t>
            </a:r>
            <a:r>
              <a:rPr lang="fr-FR" dirty="0"/>
              <a:t>entre </a:t>
            </a:r>
            <a:r>
              <a:rPr lang="fr-FR" dirty="0" smtClean="0"/>
              <a:t>les existants Framework de planification des tâches</a:t>
            </a:r>
            <a:endParaRPr lang="fr-FR" dirty="0"/>
          </a:p>
          <a:p>
            <a:pPr lvl="1"/>
            <a:r>
              <a:rPr lang="fr-FR" dirty="0" smtClean="0"/>
              <a:t>Api </a:t>
            </a:r>
            <a:r>
              <a:rPr lang="fr-FR" dirty="0" err="1" smtClean="0"/>
              <a:t>Concurrency</a:t>
            </a:r>
            <a:r>
              <a:rPr lang="fr-FR" dirty="0" smtClean="0"/>
              <a:t> </a:t>
            </a:r>
            <a:r>
              <a:rPr lang="fr-FR" dirty="0"/>
              <a:t>Utilities </a:t>
            </a:r>
            <a:r>
              <a:rPr lang="fr-FR" dirty="0" smtClean="0"/>
              <a:t>1.0 de JEE 7</a:t>
            </a:r>
          </a:p>
          <a:p>
            <a:pPr lvl="1"/>
            <a:r>
              <a:rPr lang="fr-FR" dirty="0" err="1" smtClean="0"/>
              <a:t>Terracota</a:t>
            </a:r>
            <a:r>
              <a:rPr lang="fr-FR" dirty="0" smtClean="0"/>
              <a:t> Quartz </a:t>
            </a:r>
            <a:r>
              <a:rPr lang="fr-FR" dirty="0" err="1" smtClean="0"/>
              <a:t>Scheduler</a:t>
            </a:r>
            <a:endParaRPr lang="fr-FR" dirty="0" smtClean="0"/>
          </a:p>
          <a:p>
            <a:pPr lvl="2">
              <a:buFont typeface="Symbol"/>
              <a:buChar char="®"/>
            </a:pPr>
            <a:r>
              <a:rPr lang="fr-FR" b="1" dirty="0" smtClean="0">
                <a:sym typeface="Symbol" panose="05050102010706020507" pitchFamily="18" charset="2"/>
              </a:rPr>
              <a:t>Le </a:t>
            </a:r>
            <a:r>
              <a:rPr lang="fr-FR" b="1" dirty="0">
                <a:sym typeface="Symbol" panose="05050102010706020507" pitchFamily="18" charset="2"/>
              </a:rPr>
              <a:t>c</a:t>
            </a:r>
            <a:r>
              <a:rPr lang="fr-FR" b="1" dirty="0"/>
              <a:t>hoix </a:t>
            </a:r>
            <a:r>
              <a:rPr lang="fr-FR" b="1" dirty="0"/>
              <a:t>s</a:t>
            </a:r>
            <a:r>
              <a:rPr lang="fr-FR" b="1" dirty="0" smtClean="0"/>
              <a:t>’est porté sur </a:t>
            </a:r>
            <a:r>
              <a:rPr lang="fr-FR" b="1" dirty="0"/>
              <a:t>Quartz : paramétrage très </a:t>
            </a:r>
            <a:r>
              <a:rPr lang="fr-FR" b="1" dirty="0" smtClean="0"/>
              <a:t>fin, </a:t>
            </a:r>
            <a:r>
              <a:rPr lang="fr-FR" b="1" dirty="0"/>
              <a:t>Gestion </a:t>
            </a:r>
            <a:r>
              <a:rPr lang="fr-FR" b="1" dirty="0" smtClean="0"/>
              <a:t>d’erreur, </a:t>
            </a:r>
            <a:r>
              <a:rPr lang="fr-FR" b="1" dirty="0"/>
              <a:t>Mise en </a:t>
            </a:r>
            <a:r>
              <a:rPr lang="fr-FR" b="1" dirty="0" smtClean="0"/>
              <a:t>cluster, </a:t>
            </a:r>
            <a:r>
              <a:rPr lang="fr-FR" b="1" dirty="0"/>
              <a:t>Persistance des </a:t>
            </a:r>
            <a:r>
              <a:rPr lang="fr-FR" b="1" dirty="0" smtClean="0"/>
              <a:t>Jobs</a:t>
            </a:r>
          </a:p>
          <a:p>
            <a:pPr marL="360000" lvl="2" indent="0">
              <a:buNone/>
            </a:pPr>
            <a:endParaRPr lang="fr-FR" b="1" dirty="0" smtClean="0"/>
          </a:p>
          <a:p>
            <a:pPr marL="180000" lvl="1">
              <a:buClr>
                <a:schemeClr val="accent2"/>
              </a:buClr>
              <a:buSzPct val="135000"/>
            </a:pPr>
            <a:r>
              <a:rPr lang="fr-FR" sz="1600" dirty="0"/>
              <a:t>Développement </a:t>
            </a:r>
            <a:r>
              <a:rPr lang="fr-FR" sz="1600" dirty="0" smtClean="0"/>
              <a:t>du </a:t>
            </a:r>
            <a:r>
              <a:rPr lang="fr-FR" sz="1600" dirty="0" err="1" smtClean="0"/>
              <a:t>Backend</a:t>
            </a:r>
            <a:r>
              <a:rPr lang="fr-FR" sz="1600" dirty="0" smtClean="0"/>
              <a:t> du module </a:t>
            </a:r>
            <a:r>
              <a:rPr lang="fr-FR" sz="1600" dirty="0" err="1"/>
              <a:t>S</a:t>
            </a:r>
            <a:r>
              <a:rPr lang="fr-FR" sz="1600" dirty="0" err="1" smtClean="0"/>
              <a:t>cheduler</a:t>
            </a:r>
            <a:endParaRPr lang="fr-FR" sz="1600" dirty="0" smtClean="0"/>
          </a:p>
          <a:p>
            <a:pPr lvl="1"/>
            <a:r>
              <a:rPr lang="fr-FR" dirty="0"/>
              <a:t>Intégration Quartz dans la couche </a:t>
            </a:r>
            <a:r>
              <a:rPr lang="fr-FR" dirty="0" smtClean="0"/>
              <a:t>Infrastructure</a:t>
            </a:r>
          </a:p>
          <a:p>
            <a:pPr lvl="1"/>
            <a:r>
              <a:rPr lang="fr-FR" dirty="0" smtClean="0"/>
              <a:t>Création des services </a:t>
            </a:r>
            <a:r>
              <a:rPr lang="fr-FR" dirty="0" smtClean="0"/>
              <a:t>applicatifs </a:t>
            </a:r>
            <a:r>
              <a:rPr lang="fr-FR" dirty="0" smtClean="0"/>
              <a:t>avec les </a:t>
            </a:r>
            <a:r>
              <a:rPr lang="fr-FR" dirty="0" err="1"/>
              <a:t>C</a:t>
            </a:r>
            <a:r>
              <a:rPr lang="fr-FR" dirty="0" err="1" smtClean="0"/>
              <a:t>ommands</a:t>
            </a:r>
            <a:r>
              <a:rPr lang="fr-FR" dirty="0" smtClean="0"/>
              <a:t> et </a:t>
            </a:r>
            <a:r>
              <a:rPr lang="fr-FR" dirty="0" err="1"/>
              <a:t>Q</a:t>
            </a:r>
            <a:r>
              <a:rPr lang="fr-FR" dirty="0" err="1" smtClean="0"/>
              <a:t>ueries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Mise en place d’une API </a:t>
            </a:r>
            <a:r>
              <a:rPr lang="fr-FR" dirty="0" err="1" smtClean="0"/>
              <a:t>RESTful</a:t>
            </a:r>
            <a:endParaRPr lang="fr-FR" dirty="0" smtClean="0"/>
          </a:p>
          <a:p>
            <a:pPr lvl="1"/>
            <a:r>
              <a:rPr lang="fr-FR" dirty="0" smtClean="0"/>
              <a:t>Ajout de la </a:t>
            </a:r>
            <a:r>
              <a:rPr lang="fr-FR" dirty="0" smtClean="0"/>
              <a:t>gestion </a:t>
            </a:r>
            <a:r>
              <a:rPr lang="fr-FR" dirty="0" smtClean="0"/>
              <a:t>d’historique </a:t>
            </a:r>
            <a:r>
              <a:rPr lang="fr-FR" dirty="0" smtClean="0"/>
              <a:t>des </a:t>
            </a:r>
            <a:r>
              <a:rPr lang="fr-FR" dirty="0"/>
              <a:t>tâches</a:t>
            </a:r>
            <a:endParaRPr lang="fr-FR" dirty="0" smtClean="0"/>
          </a:p>
          <a:p>
            <a:pPr marL="180000" lvl="1" indent="0">
              <a:buNone/>
            </a:pPr>
            <a:endParaRPr lang="fr-FR" dirty="0"/>
          </a:p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À travers des appels REST</a:t>
            </a:r>
          </a:p>
          <a:p>
            <a:pPr lvl="1"/>
            <a:r>
              <a:rPr lang="fr-FR" dirty="0" smtClean="0"/>
              <a:t>Création </a:t>
            </a:r>
            <a:r>
              <a:rPr lang="fr-FR" dirty="0" smtClean="0"/>
              <a:t>de différents types des </a:t>
            </a:r>
            <a:r>
              <a:rPr lang="fr-FR" dirty="0" smtClean="0"/>
              <a:t>job</a:t>
            </a:r>
          </a:p>
          <a:p>
            <a:pPr lvl="2"/>
            <a:r>
              <a:rPr lang="fr-FR" dirty="0" smtClean="0"/>
              <a:t>One-Time, Quotidienne, Mensuelle, Hebdomadaire, Annuelle   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14126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3569545" cy="3809828"/>
          </a:xfrm>
        </p:spPr>
        <p:txBody>
          <a:bodyPr/>
          <a:lstStyle/>
          <a:p>
            <a:r>
              <a:rPr lang="fr-FR" dirty="0" smtClean="0"/>
              <a:t>Architecture après les développements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7" name="Picture 6" descr="C:\oelabed\Downloads\Module Scheduler - New Page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5260" y="730984"/>
            <a:ext cx="4464348" cy="4984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2000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2000" dirty="0" smtClean="0"/>
              <a:t>Initiation aux développements du </a:t>
            </a:r>
            <a:r>
              <a:rPr lang="fr-FR" sz="2000" dirty="0" err="1" smtClean="0"/>
              <a:t>Backend</a:t>
            </a:r>
            <a:r>
              <a:rPr lang="fr-FR" sz="2000" dirty="0" smtClean="0"/>
              <a:t> module social </a:t>
            </a:r>
          </a:p>
          <a:p>
            <a:pPr lvl="1"/>
            <a:r>
              <a:rPr lang="fr-FR" sz="1600" dirty="0" smtClean="0"/>
              <a:t>Création de la structure qui repose sur l’architecture DDD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Mise en place des services dans la couche Application </a:t>
            </a:r>
            <a:r>
              <a:rPr lang="fr-FR" sz="1600" dirty="0" smtClean="0"/>
              <a:t>pour les</a:t>
            </a:r>
            <a:r>
              <a:rPr lang="fr-FR" sz="1600" dirty="0" smtClean="0"/>
              <a:t> </a:t>
            </a:r>
            <a:r>
              <a:rPr lang="fr-FR" sz="1600" dirty="0" smtClean="0"/>
              <a:t>tests du </a:t>
            </a:r>
            <a:r>
              <a:rPr lang="fr-FR" sz="1600" dirty="0" err="1" smtClean="0"/>
              <a:t>Text</a:t>
            </a:r>
            <a:r>
              <a:rPr lang="fr-FR" sz="1600" dirty="0" smtClean="0"/>
              <a:t> </a:t>
            </a:r>
            <a:r>
              <a:rPr lang="fr-FR" sz="1600" dirty="0" err="1" smtClean="0"/>
              <a:t>Mining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Intégration </a:t>
            </a:r>
            <a:r>
              <a:rPr lang="fr-FR" sz="1600" dirty="0" smtClean="0"/>
              <a:t>de l’existant du connecteur social CRM </a:t>
            </a:r>
            <a:endParaRPr lang="fr-FR" sz="1600" dirty="0" smtClean="0"/>
          </a:p>
          <a:p>
            <a:pPr lvl="2"/>
            <a:r>
              <a:rPr lang="fr-FR" sz="1400" dirty="0" smtClean="0"/>
              <a:t>Dans la couche infrastructure</a:t>
            </a:r>
          </a:p>
          <a:p>
            <a:pPr lvl="2"/>
            <a:r>
              <a:rPr lang="fr-FR" sz="1400" dirty="0" smtClean="0"/>
              <a:t>Récupération des Commentaires et des </a:t>
            </a:r>
            <a:r>
              <a:rPr lang="fr-FR" sz="1400" dirty="0" err="1"/>
              <a:t>P</a:t>
            </a:r>
            <a:r>
              <a:rPr lang="fr-FR" sz="1400" dirty="0" err="1" smtClean="0"/>
              <a:t>osts</a:t>
            </a:r>
            <a:r>
              <a:rPr lang="fr-FR" sz="1400" dirty="0" smtClean="0"/>
              <a:t> </a:t>
            </a:r>
            <a:r>
              <a:rPr lang="fr-FR" sz="1400" dirty="0" smtClean="0"/>
              <a:t>public </a:t>
            </a:r>
            <a:r>
              <a:rPr lang="fr-FR" sz="1400" dirty="0" smtClean="0"/>
              <a:t>de la base de données </a:t>
            </a:r>
          </a:p>
          <a:p>
            <a:pPr marL="360000" lvl="2" indent="0">
              <a:buNone/>
            </a:pPr>
            <a:endParaRPr lang="fr-FR" sz="1400" dirty="0" smtClean="0"/>
          </a:p>
          <a:p>
            <a:pPr lvl="1"/>
            <a:r>
              <a:rPr lang="fr-FR" sz="1600" dirty="0" smtClean="0"/>
              <a:t>Mise </a:t>
            </a:r>
            <a:r>
              <a:rPr lang="fr-FR" sz="1600" dirty="0"/>
              <a:t>en place d’une API </a:t>
            </a:r>
            <a:r>
              <a:rPr lang="fr-FR" sz="1600" dirty="0" err="1" smtClean="0"/>
              <a:t>RESTful</a:t>
            </a:r>
            <a:r>
              <a:rPr lang="fr-FR" sz="1600" dirty="0" smtClean="0"/>
              <a:t> pour les Tests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 smtClean="0"/>
              <a:t>Ajout du </a:t>
            </a:r>
            <a:r>
              <a:rPr lang="fr-FR" sz="1600" dirty="0" smtClean="0"/>
              <a:t>traitement de mise à jour de DB dans un </a:t>
            </a:r>
            <a:r>
              <a:rPr lang="fr-FR" sz="1600" dirty="0" smtClean="0"/>
              <a:t>tâche </a:t>
            </a:r>
            <a:r>
              <a:rPr lang="fr-FR" sz="1600" dirty="0" smtClean="0"/>
              <a:t>dans le module </a:t>
            </a:r>
            <a:r>
              <a:rPr lang="fr-FR" sz="1600" dirty="0" err="1"/>
              <a:t>S</a:t>
            </a:r>
            <a:r>
              <a:rPr lang="fr-FR" sz="1600" dirty="0" err="1" smtClean="0"/>
              <a:t>cheduler</a:t>
            </a:r>
            <a:endParaRPr lang="fr-FR" sz="1600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de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1/3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930834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Intégration de SPAD Real Time</a:t>
            </a:r>
          </a:p>
          <a:p>
            <a:pPr lvl="1"/>
            <a:r>
              <a:rPr lang="fr-FR" dirty="0" smtClean="0"/>
              <a:t>Serveur de déploiement qui permet d’utiliser </a:t>
            </a:r>
            <a:r>
              <a:rPr lang="fr-FR" dirty="0"/>
              <a:t>les modèles SPAD pour répondre en temps réel aux requêtes </a:t>
            </a:r>
            <a:r>
              <a:rPr lang="fr-FR" dirty="0" smtClean="0"/>
              <a:t> </a:t>
            </a:r>
          </a:p>
          <a:p>
            <a:pPr lvl="2"/>
            <a:r>
              <a:rPr lang="fr-FR" dirty="0" err="1" smtClean="0"/>
              <a:t>Scoring</a:t>
            </a:r>
            <a:r>
              <a:rPr lang="fr-FR" dirty="0" smtClean="0"/>
              <a:t>, </a:t>
            </a:r>
            <a:r>
              <a:rPr lang="fr-FR" u="sng" dirty="0" err="1" smtClean="0"/>
              <a:t>Text</a:t>
            </a:r>
            <a:r>
              <a:rPr lang="fr-FR" u="sng" dirty="0" smtClean="0"/>
              <a:t> </a:t>
            </a:r>
            <a:r>
              <a:rPr lang="fr-FR" u="sng" dirty="0" err="1" smtClean="0"/>
              <a:t>Mining</a:t>
            </a:r>
            <a:r>
              <a:rPr lang="fr-FR" dirty="0" smtClean="0"/>
              <a:t> (</a:t>
            </a:r>
            <a:r>
              <a:rPr lang="fr-FR" dirty="0" smtClean="0"/>
              <a:t>Algorithme </a:t>
            </a:r>
            <a:r>
              <a:rPr lang="fr-FR" dirty="0" err="1" smtClean="0"/>
              <a:t>Bayesien</a:t>
            </a:r>
            <a:r>
              <a:rPr lang="fr-FR" dirty="0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Ajouter </a:t>
            </a:r>
            <a:r>
              <a:rPr lang="fr-FR" dirty="0" smtClean="0"/>
              <a:t>du </a:t>
            </a:r>
            <a:r>
              <a:rPr lang="fr-FR" dirty="0" smtClean="0"/>
              <a:t>model </a:t>
            </a:r>
            <a:r>
              <a:rPr lang="fr-FR" dirty="0" err="1" smtClean="0"/>
              <a:t>Bayesien</a:t>
            </a:r>
            <a:r>
              <a:rPr lang="fr-FR" dirty="0" smtClean="0"/>
              <a:t> Motif métier qui qualifie </a:t>
            </a:r>
            <a:r>
              <a:rPr lang="fr-FR" dirty="0" smtClean="0"/>
              <a:t>les </a:t>
            </a:r>
            <a:r>
              <a:rPr lang="fr-FR" dirty="0" err="1" smtClean="0"/>
              <a:t>P</a:t>
            </a:r>
            <a:r>
              <a:rPr lang="fr-FR" dirty="0" err="1" smtClean="0"/>
              <a:t>osts</a:t>
            </a:r>
            <a:r>
              <a:rPr lang="fr-FR" dirty="0" smtClean="0"/>
              <a:t> </a:t>
            </a:r>
            <a:r>
              <a:rPr lang="fr-FR" dirty="0" smtClean="0"/>
              <a:t>: Demande, Opportunité, Intervention, Lead </a:t>
            </a:r>
          </a:p>
          <a:p>
            <a:pPr lvl="1"/>
            <a:r>
              <a:rPr lang="fr-FR" dirty="0" smtClean="0"/>
              <a:t>Ajout </a:t>
            </a:r>
            <a:r>
              <a:rPr lang="fr-FR" dirty="0" smtClean="0"/>
              <a:t>d</a:t>
            </a:r>
            <a:r>
              <a:rPr lang="fr-FR" dirty="0" smtClean="0"/>
              <a:t>es </a:t>
            </a:r>
            <a:r>
              <a:rPr lang="fr-FR" dirty="0" smtClean="0"/>
              <a:t>interfaces d’appels aux </a:t>
            </a:r>
            <a:r>
              <a:rPr lang="fr-FR" dirty="0" err="1" smtClean="0"/>
              <a:t>Webservices</a:t>
            </a:r>
            <a:r>
              <a:rPr lang="fr-FR" dirty="0" smtClean="0"/>
              <a:t> REST </a:t>
            </a:r>
            <a:r>
              <a:rPr lang="fr-FR" dirty="0" smtClean="0"/>
              <a:t>de </a:t>
            </a:r>
            <a:r>
              <a:rPr lang="fr-FR" dirty="0" smtClean="0"/>
              <a:t>SPAD </a:t>
            </a:r>
            <a:r>
              <a:rPr lang="fr-FR" dirty="0" smtClean="0"/>
              <a:t>Real </a:t>
            </a:r>
            <a:r>
              <a:rPr lang="fr-FR" dirty="0" smtClean="0"/>
              <a:t>Time </a:t>
            </a:r>
          </a:p>
          <a:p>
            <a:pPr lvl="1"/>
            <a:r>
              <a:rPr lang="fr-FR" dirty="0" smtClean="0"/>
              <a:t>Par exemple : 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2/3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9339" y="3294989"/>
            <a:ext cx="3162300" cy="1996175"/>
            <a:chOff x="629339" y="3179379"/>
            <a:chExt cx="3162300" cy="19961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339" y="3179379"/>
              <a:ext cx="3162300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966952" y="5044966"/>
              <a:ext cx="42041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87366" y="4898555"/>
              <a:ext cx="1839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Désigne le motif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22778" y="3411119"/>
            <a:ext cx="3585077" cy="1430749"/>
            <a:chOff x="5003158" y="3606304"/>
            <a:chExt cx="3585077" cy="1430749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5003158" y="3606304"/>
              <a:ext cx="1366110" cy="1430749"/>
              <a:chOff x="3874" y="2655"/>
              <a:chExt cx="2006" cy="1588"/>
            </a:xfrm>
          </p:grpSpPr>
          <p:sp>
            <p:nvSpPr>
              <p:cNvPr id="13" name="AutoShape 6"/>
              <p:cNvSpPr>
                <a:spLocks/>
              </p:cNvSpPr>
              <p:nvPr/>
            </p:nvSpPr>
            <p:spPr bwMode="auto">
              <a:xfrm>
                <a:off x="5565" y="2655"/>
                <a:ext cx="315" cy="1588"/>
              </a:xfrm>
              <a:prstGeom prst="leftBrace">
                <a:avLst>
                  <a:gd name="adj1" fmla="val 42011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3874" y="3150"/>
                <a:ext cx="1496" cy="6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Réponse de SPAD Real Time</a:t>
                </a:r>
                <a:endPara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369269" y="3629180"/>
              <a:ext cx="22189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Demande </a:t>
              </a:r>
              <a:r>
                <a:rPr lang="fr-FR" sz="1200" dirty="0" smtClean="0"/>
                <a:t>    : 51% </a:t>
              </a:r>
            </a:p>
            <a:p>
              <a:endParaRPr lang="fr-FR" sz="1200" dirty="0"/>
            </a:p>
            <a:p>
              <a:r>
                <a:rPr lang="fr-FR" sz="1200" dirty="0"/>
                <a:t>Opportunité </a:t>
              </a:r>
              <a:r>
                <a:rPr lang="fr-FR" sz="1200" dirty="0" smtClean="0"/>
                <a:t> : 12%</a:t>
              </a:r>
            </a:p>
            <a:p>
              <a:endParaRPr lang="fr-FR" sz="1200" dirty="0"/>
            </a:p>
            <a:p>
              <a:r>
                <a:rPr lang="fr-FR" sz="1200" dirty="0"/>
                <a:t>Intervention </a:t>
              </a:r>
              <a:r>
                <a:rPr lang="fr-FR" sz="1200" dirty="0" smtClean="0"/>
                <a:t> : 29%</a:t>
              </a:r>
            </a:p>
            <a:p>
              <a:endParaRPr lang="fr-FR" sz="1200" dirty="0"/>
            </a:p>
            <a:p>
              <a:r>
                <a:rPr lang="fr-FR" sz="1200" dirty="0"/>
                <a:t>Lead </a:t>
              </a:r>
              <a:r>
                <a:rPr lang="fr-FR" sz="1200" dirty="0" smtClean="0"/>
                <a:t>            : 8%</a:t>
              </a:r>
              <a:endParaRPr lang="fr-FR" sz="1200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983421" y="4056990"/>
            <a:ext cx="132430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27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 des matières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123288"/>
            <a:ext cx="8064448" cy="40665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sz="2000" dirty="0" smtClean="0"/>
              <a:t>Présentation </a:t>
            </a:r>
            <a:r>
              <a:rPr lang="fr-FR" sz="2000" dirty="0" smtClean="0"/>
              <a:t>de </a:t>
            </a:r>
            <a:r>
              <a:rPr lang="fr-FR" sz="2000" dirty="0" err="1"/>
              <a:t>C</a:t>
            </a:r>
            <a:r>
              <a:rPr lang="fr-FR" sz="2000" dirty="0" err="1" smtClean="0"/>
              <a:t>oheris</a:t>
            </a:r>
            <a:endParaRPr lang="fr-FR" sz="2000" dirty="0" smtClean="0"/>
          </a:p>
          <a:p>
            <a:pPr>
              <a:lnSpc>
                <a:spcPct val="120000"/>
              </a:lnSpc>
            </a:pPr>
            <a:r>
              <a:rPr lang="fr-FR" sz="2000" dirty="0" smtClean="0"/>
              <a:t>Projet </a:t>
            </a:r>
            <a:r>
              <a:rPr lang="fr-FR" sz="2000" dirty="0" err="1" smtClean="0"/>
              <a:t>Coheris</a:t>
            </a:r>
            <a:r>
              <a:rPr lang="fr-FR" sz="2000" dirty="0" smtClean="0"/>
              <a:t> Nouvelle Offre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Contribution au projet</a:t>
            </a:r>
          </a:p>
          <a:p>
            <a:pPr>
              <a:lnSpc>
                <a:spcPct val="120000"/>
              </a:lnSpc>
            </a:pPr>
            <a:r>
              <a:rPr lang="fr-FR" sz="2000" dirty="0" smtClean="0"/>
              <a:t>Bilan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515040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3086069" cy="3809828"/>
          </a:xfrm>
        </p:spPr>
        <p:txBody>
          <a:bodyPr/>
          <a:lstStyle/>
          <a:p>
            <a:r>
              <a:rPr lang="fr-FR" dirty="0" smtClean="0"/>
              <a:t>Architecture </a:t>
            </a:r>
            <a:r>
              <a:rPr lang="fr-FR" dirty="0"/>
              <a:t>après les développements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3863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 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Backend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Module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Social &amp; Intégration du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SPAD 3/3</a:t>
            </a:r>
            <a:endParaRPr lang="fr-FR" b="1" dirty="0">
              <a:solidFill>
                <a:schemeClr val="bg1"/>
              </a:solidFill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 smtClean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  <p:pic>
        <p:nvPicPr>
          <p:cNvPr id="2050" name="Picture 2" descr="N:\Stage\rapportPFE\Print screen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08" y="1080662"/>
            <a:ext cx="5558187" cy="41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99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sz="1800" dirty="0" smtClean="0"/>
              <a:t>Prototype d’IHM du module </a:t>
            </a:r>
            <a:r>
              <a:rPr lang="fr-FR" sz="1800" dirty="0" err="1" smtClean="0"/>
              <a:t>scheduler</a:t>
            </a:r>
            <a:endParaRPr lang="fr-FR" sz="1800" dirty="0" smtClean="0"/>
          </a:p>
          <a:p>
            <a:pPr lvl="1"/>
            <a:r>
              <a:rPr lang="fr-FR" sz="1600" dirty="0" smtClean="0"/>
              <a:t>Création des maquettes</a:t>
            </a:r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Mise en place des composants JSF et </a:t>
            </a:r>
            <a:r>
              <a:rPr lang="fr-FR" sz="1600" dirty="0" err="1" smtClean="0"/>
              <a:t>Managed</a:t>
            </a:r>
            <a:r>
              <a:rPr lang="fr-FR" sz="1600" dirty="0" smtClean="0"/>
              <a:t> Bean </a:t>
            </a:r>
            <a:r>
              <a:rPr lang="fr-FR" sz="1600" dirty="0" smtClean="0"/>
              <a:t>associés </a:t>
            </a:r>
            <a:r>
              <a:rPr lang="fr-FR" sz="1600" dirty="0" smtClean="0"/>
              <a:t>dans la couche </a:t>
            </a:r>
            <a:r>
              <a:rPr lang="fr-FR" sz="1600" dirty="0" smtClean="0"/>
              <a:t>GUI</a:t>
            </a:r>
            <a:endParaRPr lang="fr-FR" sz="1600" dirty="0" smtClean="0"/>
          </a:p>
          <a:p>
            <a:pPr lvl="2"/>
            <a:r>
              <a:rPr lang="fr-FR" sz="1400" dirty="0" smtClean="0"/>
              <a:t>Tableau de Bord du </a:t>
            </a:r>
            <a:r>
              <a:rPr lang="fr-FR" sz="1400" dirty="0" err="1"/>
              <a:t>S</a:t>
            </a:r>
            <a:r>
              <a:rPr lang="fr-FR" sz="1400" dirty="0" err="1" smtClean="0"/>
              <a:t>cheduler</a:t>
            </a:r>
            <a:endParaRPr lang="fr-FR" sz="1400" dirty="0" smtClean="0"/>
          </a:p>
          <a:p>
            <a:pPr lvl="2"/>
            <a:r>
              <a:rPr lang="fr-FR" sz="1400" dirty="0" smtClean="0"/>
              <a:t>Gestionnaire des </a:t>
            </a:r>
            <a:r>
              <a:rPr lang="fr-FR" sz="1400" dirty="0" smtClean="0"/>
              <a:t>tâches </a:t>
            </a:r>
            <a:endParaRPr lang="fr-FR" sz="1400" dirty="0" smtClean="0"/>
          </a:p>
          <a:p>
            <a:pPr lvl="3"/>
            <a:r>
              <a:rPr lang="fr-FR" sz="1200" dirty="0" smtClean="0"/>
              <a:t>listes des </a:t>
            </a:r>
            <a:r>
              <a:rPr lang="fr-FR" sz="1200" dirty="0"/>
              <a:t>tâches </a:t>
            </a:r>
            <a:r>
              <a:rPr lang="fr-FR" sz="1200" dirty="0" smtClean="0"/>
              <a:t>sauvegardées </a:t>
            </a:r>
            <a:endParaRPr lang="fr-FR" sz="1200" dirty="0"/>
          </a:p>
          <a:p>
            <a:pPr lvl="3"/>
            <a:r>
              <a:rPr lang="fr-FR" sz="1200" dirty="0" smtClean="0"/>
              <a:t>en cours d’exécution</a:t>
            </a:r>
          </a:p>
          <a:p>
            <a:pPr lvl="3"/>
            <a:r>
              <a:rPr lang="fr-FR" sz="1200" dirty="0"/>
              <a:t>f</a:t>
            </a:r>
            <a:r>
              <a:rPr lang="fr-FR" sz="1200" dirty="0" smtClean="0"/>
              <a:t>ormulaire dynamique d’ajout des </a:t>
            </a:r>
            <a:r>
              <a:rPr lang="fr-FR" sz="1200" dirty="0"/>
              <a:t>tâches </a:t>
            </a:r>
            <a:endParaRPr lang="fr-FR" sz="1200" dirty="0" smtClean="0"/>
          </a:p>
          <a:p>
            <a:pPr lvl="2"/>
            <a:r>
              <a:rPr lang="fr-FR" sz="1400" dirty="0" smtClean="0"/>
              <a:t>Gestionnaire des </a:t>
            </a:r>
            <a:r>
              <a:rPr lang="fr-FR" sz="1400" dirty="0" smtClean="0"/>
              <a:t>traitements</a:t>
            </a:r>
            <a:endParaRPr lang="fr-FR" sz="1400" dirty="0" smtClean="0"/>
          </a:p>
          <a:p>
            <a:pPr lvl="3"/>
            <a:r>
              <a:rPr lang="fr-FR" sz="1200" dirty="0" smtClean="0"/>
              <a:t>Listes des traitements</a:t>
            </a:r>
          </a:p>
          <a:p>
            <a:pPr lvl="3"/>
            <a:r>
              <a:rPr lang="fr-FR" sz="1200" dirty="0" smtClean="0"/>
              <a:t>Formulaire d’ajout d’un traitement</a:t>
            </a:r>
          </a:p>
          <a:p>
            <a:pPr lvl="2"/>
            <a:r>
              <a:rPr lang="fr-FR" sz="1400" dirty="0" smtClean="0"/>
              <a:t>Gestionnaire d’historique d’exécutions des </a:t>
            </a:r>
            <a:r>
              <a:rPr lang="fr-FR" sz="1400" dirty="0"/>
              <a:t>tâches </a:t>
            </a:r>
            <a:r>
              <a:rPr lang="fr-FR" sz="1400" dirty="0" smtClean="0"/>
              <a:t>et leurs états</a:t>
            </a:r>
          </a:p>
          <a:p>
            <a:pPr lvl="3"/>
            <a:r>
              <a:rPr lang="fr-FR" sz="1200" dirty="0"/>
              <a:t>l</a:t>
            </a:r>
            <a:r>
              <a:rPr lang="fr-FR" sz="1200" dirty="0" smtClean="0"/>
              <a:t>istes </a:t>
            </a:r>
            <a:r>
              <a:rPr lang="fr-FR" sz="1200" dirty="0"/>
              <a:t>des </a:t>
            </a:r>
            <a:r>
              <a:rPr lang="fr-FR" sz="1200" dirty="0" smtClean="0"/>
              <a:t>exécutions</a:t>
            </a:r>
          </a:p>
          <a:p>
            <a:pPr lvl="3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IHM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et social 1/2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331868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 </a:t>
            </a:r>
            <a:r>
              <a:rPr lang="fr-FR" dirty="0"/>
              <a:t>au projet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40000" y="1266172"/>
            <a:ext cx="8048235" cy="3809828"/>
          </a:xfrm>
        </p:spPr>
        <p:txBody>
          <a:bodyPr/>
          <a:lstStyle/>
          <a:p>
            <a:r>
              <a:rPr lang="fr-FR" sz="2000" dirty="0" smtClean="0"/>
              <a:t>Prototype d’IHM du module </a:t>
            </a:r>
            <a:r>
              <a:rPr lang="fr-FR" sz="2000" dirty="0" smtClean="0"/>
              <a:t>Social</a:t>
            </a:r>
            <a:endParaRPr lang="fr-FR" sz="2000" dirty="0" smtClean="0"/>
          </a:p>
          <a:p>
            <a:pPr lvl="1"/>
            <a:r>
              <a:rPr lang="fr-FR" sz="1800" dirty="0" smtClean="0"/>
              <a:t>Création de la </a:t>
            </a:r>
            <a:r>
              <a:rPr lang="fr-FR" sz="1800" dirty="0" smtClean="0"/>
              <a:t>maquette</a:t>
            </a:r>
            <a:endParaRPr lang="fr-FR" sz="1800" dirty="0" smtClean="0"/>
          </a:p>
          <a:p>
            <a:pPr lvl="1"/>
            <a:endParaRPr lang="fr-FR" sz="1800" dirty="0" smtClean="0"/>
          </a:p>
          <a:p>
            <a:pPr lvl="1"/>
            <a:r>
              <a:rPr lang="fr-FR" sz="1800" dirty="0" smtClean="0"/>
              <a:t>Mise en place des composants JSF et </a:t>
            </a:r>
            <a:r>
              <a:rPr lang="fr-FR" sz="1800" dirty="0" err="1" smtClean="0"/>
              <a:t>Managed</a:t>
            </a:r>
            <a:r>
              <a:rPr lang="fr-FR" sz="1800" dirty="0" smtClean="0"/>
              <a:t> Bean </a:t>
            </a:r>
            <a:r>
              <a:rPr lang="fr-FR" sz="1800" dirty="0" smtClean="0"/>
              <a:t>associés </a:t>
            </a:r>
            <a:r>
              <a:rPr lang="fr-FR" sz="1800" dirty="0" smtClean="0"/>
              <a:t>dans la couche </a:t>
            </a:r>
            <a:r>
              <a:rPr lang="fr-FR" sz="1800" dirty="0" smtClean="0"/>
              <a:t>GUI</a:t>
            </a:r>
            <a:endParaRPr lang="fr-FR" sz="1800" dirty="0" smtClean="0"/>
          </a:p>
          <a:p>
            <a:pPr lvl="2"/>
            <a:r>
              <a:rPr lang="fr-FR" sz="1600" dirty="0" smtClean="0"/>
              <a:t>Tableau de Bord </a:t>
            </a:r>
            <a:r>
              <a:rPr lang="fr-FR" sz="1600" dirty="0" smtClean="0"/>
              <a:t>des </a:t>
            </a:r>
            <a:r>
              <a:rPr lang="fr-FR" sz="1600" dirty="0" smtClean="0"/>
              <a:t>commentaires et des </a:t>
            </a:r>
            <a:r>
              <a:rPr lang="fr-FR" sz="1600" dirty="0" err="1" smtClean="0"/>
              <a:t>posts</a:t>
            </a:r>
            <a:r>
              <a:rPr lang="fr-FR" sz="1600" dirty="0" smtClean="0"/>
              <a:t> </a:t>
            </a:r>
          </a:p>
          <a:p>
            <a:pPr lvl="3"/>
            <a:r>
              <a:rPr lang="fr-FR" sz="1400" dirty="0" smtClean="0"/>
              <a:t>Affichage des </a:t>
            </a:r>
            <a:r>
              <a:rPr lang="fr-FR" sz="1400" dirty="0" smtClean="0"/>
              <a:t>pré-qualifications de </a:t>
            </a:r>
            <a:r>
              <a:rPr lang="fr-FR" sz="1400" dirty="0" smtClean="0"/>
              <a:t>SPAD Real Time</a:t>
            </a:r>
          </a:p>
          <a:p>
            <a:pPr marL="540000" lvl="3" indent="0">
              <a:buNone/>
            </a:pPr>
            <a:endParaRPr lang="fr-FR" sz="1400" dirty="0" smtClean="0"/>
          </a:p>
          <a:p>
            <a:pPr lvl="2"/>
            <a:r>
              <a:rPr lang="fr-FR" sz="1600" dirty="0"/>
              <a:t>La possibilité de requalifier le message </a:t>
            </a:r>
          </a:p>
          <a:p>
            <a:pPr lvl="3"/>
            <a:r>
              <a:rPr lang="fr-FR" sz="1400" dirty="0"/>
              <a:t>Mise en place de la fonction d’apprentissage de l’algorithme du modèle </a:t>
            </a:r>
            <a:r>
              <a:rPr lang="fr-FR" sz="1400" dirty="0" err="1"/>
              <a:t>Text</a:t>
            </a:r>
            <a:r>
              <a:rPr lang="fr-FR" sz="1400" dirty="0"/>
              <a:t> </a:t>
            </a:r>
            <a:r>
              <a:rPr lang="fr-FR" sz="1400" dirty="0" err="1"/>
              <a:t>Mining</a:t>
            </a:r>
            <a:endParaRPr lang="fr-FR" sz="1400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42812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Sprint III</a:t>
            </a: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IHM module </a:t>
            </a:r>
            <a:r>
              <a:rPr lang="fr-FR" b="1" dirty="0" err="1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scheduler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et social 2/2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3602322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BILAN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 smtClean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fr-FR" sz="2000" b="1" dirty="0">
              <a:solidFill>
                <a:schemeClr val="bg1"/>
              </a:solidFill>
              <a:latin typeface="+mj-lt"/>
              <a:ea typeface="+mj-ea"/>
              <a:cs typeface="Segoe UI" pitchFamily="34" charset="0"/>
            </a:endParaRP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Les acquis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cs typeface="Segoe UI" pitchFamily="34" charset="0"/>
              </a:rPr>
              <a:t>Intérêts du </a:t>
            </a:r>
            <a:r>
              <a:rPr lang="fr-FR" sz="2000" b="1" dirty="0" smtClean="0">
                <a:solidFill>
                  <a:schemeClr val="bg1"/>
                </a:solidFill>
                <a:cs typeface="Segoe UI" pitchFamily="34" charset="0"/>
              </a:rPr>
              <a:t>stage</a:t>
            </a:r>
            <a:endParaRPr lang="fr-FR" sz="2000" b="1" dirty="0">
              <a:solidFill>
                <a:schemeClr val="bg1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92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Développement de compétences techniques lors de la phase de développements.</a:t>
            </a:r>
          </a:p>
          <a:p>
            <a:pPr lvl="1"/>
            <a:r>
              <a:rPr lang="fr-FR" dirty="0" smtClean="0"/>
              <a:t>JEE 7 avec l’implémentation du serveur </a:t>
            </a:r>
            <a:r>
              <a:rPr lang="fr-FR" dirty="0" err="1" smtClean="0"/>
              <a:t>wildFly</a:t>
            </a:r>
            <a:endParaRPr lang="fr-FR" dirty="0" smtClean="0"/>
          </a:p>
          <a:p>
            <a:pPr lvl="1"/>
            <a:r>
              <a:rPr lang="fr-FR" dirty="0" smtClean="0"/>
              <a:t>Outil de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Gradle</a:t>
            </a:r>
            <a:endParaRPr lang="fr-FR" dirty="0" smtClean="0"/>
          </a:p>
          <a:p>
            <a:pPr lvl="1"/>
            <a:r>
              <a:rPr lang="fr-FR" dirty="0" smtClean="0"/>
              <a:t>Architecture DDD avec CQRS</a:t>
            </a:r>
          </a:p>
          <a:p>
            <a:pPr marL="180000" lvl="1" indent="0">
              <a:buNone/>
            </a:pPr>
            <a:endParaRPr lang="fr-FR" dirty="0" smtClean="0"/>
          </a:p>
          <a:p>
            <a:r>
              <a:rPr lang="fr-FR" dirty="0"/>
              <a:t>Développement de compétences </a:t>
            </a:r>
            <a:r>
              <a:rPr lang="fr-FR" dirty="0" smtClean="0"/>
              <a:t>fonctionnelles lors </a:t>
            </a:r>
            <a:r>
              <a:rPr lang="fr-FR" dirty="0"/>
              <a:t>de la phase </a:t>
            </a:r>
            <a:r>
              <a:rPr lang="fr-FR" dirty="0" smtClean="0"/>
              <a:t>d’étude</a:t>
            </a:r>
            <a:endParaRPr lang="fr-FR" dirty="0" smtClean="0"/>
          </a:p>
          <a:p>
            <a:pPr lvl="1"/>
            <a:r>
              <a:rPr lang="fr-FR" dirty="0" smtClean="0"/>
              <a:t>Etude de l’existant</a:t>
            </a:r>
          </a:p>
          <a:p>
            <a:pPr lvl="1"/>
            <a:r>
              <a:rPr lang="fr-FR" dirty="0" smtClean="0"/>
              <a:t>Veille technologique</a:t>
            </a:r>
          </a:p>
          <a:p>
            <a:pPr lvl="1"/>
            <a:r>
              <a:rPr lang="fr-FR" dirty="0" smtClean="0"/>
              <a:t>Communication avec </a:t>
            </a:r>
            <a:r>
              <a:rPr lang="fr-FR" dirty="0" smtClean="0"/>
              <a:t>d’autres collaborateurs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Les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acquis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49651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>
                <a:latin typeface="Tahoma" pitchFamily="34" charset="0"/>
              </a:rPr>
              <a:t>Intérêts pour </a:t>
            </a:r>
            <a:r>
              <a:rPr lang="fr-FR" dirty="0" smtClean="0">
                <a:latin typeface="Tahoma" pitchFamily="34" charset="0"/>
              </a:rPr>
              <a:t>l’entreprise</a:t>
            </a:r>
          </a:p>
          <a:p>
            <a:pPr lvl="1"/>
            <a:r>
              <a:rPr lang="fr-FR" dirty="0">
                <a:latin typeface="Tahoma" pitchFamily="34" charset="0"/>
              </a:rPr>
              <a:t>D</a:t>
            </a:r>
            <a:r>
              <a:rPr lang="fr-FR" dirty="0" smtClean="0">
                <a:latin typeface="Tahoma" pitchFamily="34" charset="0"/>
              </a:rPr>
              <a:t>es premiers modules </a:t>
            </a:r>
            <a:r>
              <a:rPr lang="fr-FR" dirty="0" smtClean="0">
                <a:latin typeface="Tahoma" pitchFamily="34" charset="0"/>
              </a:rPr>
              <a:t>basés </a:t>
            </a:r>
            <a:r>
              <a:rPr lang="fr-FR" dirty="0" smtClean="0">
                <a:latin typeface="Tahoma" pitchFamily="34" charset="0"/>
              </a:rPr>
              <a:t>sur l’architecture DDD et CQRS</a:t>
            </a:r>
          </a:p>
          <a:p>
            <a:pPr lvl="1"/>
            <a:r>
              <a:rPr lang="fr-FR" dirty="0" smtClean="0">
                <a:latin typeface="Tahoma" pitchFamily="34" charset="0"/>
              </a:rPr>
              <a:t>Intégration </a:t>
            </a:r>
            <a:r>
              <a:rPr lang="fr-FR" dirty="0" smtClean="0">
                <a:latin typeface="Tahoma" pitchFamily="34" charset="0"/>
              </a:rPr>
              <a:t>du </a:t>
            </a:r>
            <a:r>
              <a:rPr lang="fr-FR" dirty="0" err="1" smtClean="0">
                <a:latin typeface="Tahoma" pitchFamily="34" charset="0"/>
              </a:rPr>
              <a:t>Text</a:t>
            </a:r>
            <a:r>
              <a:rPr lang="fr-FR" dirty="0" smtClean="0">
                <a:latin typeface="Tahoma" pitchFamily="34" charset="0"/>
              </a:rPr>
              <a:t> </a:t>
            </a:r>
            <a:r>
              <a:rPr lang="fr-FR" dirty="0" err="1" smtClean="0">
                <a:latin typeface="Tahoma" pitchFamily="34" charset="0"/>
              </a:rPr>
              <a:t>Mining</a:t>
            </a:r>
            <a:r>
              <a:rPr lang="fr-FR" dirty="0" smtClean="0">
                <a:latin typeface="Tahoma" pitchFamily="34" charset="0"/>
              </a:rPr>
              <a:t> dans le module </a:t>
            </a:r>
            <a:r>
              <a:rPr lang="fr-FR" dirty="0" smtClean="0">
                <a:latin typeface="Tahoma" pitchFamily="34" charset="0"/>
              </a:rPr>
              <a:t>Social</a:t>
            </a:r>
            <a:endParaRPr lang="fr-FR" dirty="0" smtClean="0">
              <a:latin typeface="Tahoma" pitchFamily="34" charset="0"/>
            </a:endParaRPr>
          </a:p>
          <a:p>
            <a:pPr lvl="2"/>
            <a:r>
              <a:rPr lang="fr-FR" dirty="0" smtClean="0">
                <a:latin typeface="Tahoma" pitchFamily="34" charset="0"/>
              </a:rPr>
              <a:t>Deux produits de </a:t>
            </a:r>
            <a:r>
              <a:rPr lang="fr-FR" dirty="0" err="1" smtClean="0">
                <a:latin typeface="Tahoma" pitchFamily="34" charset="0"/>
              </a:rPr>
              <a:t>Coheris</a:t>
            </a:r>
            <a:r>
              <a:rPr lang="fr-FR" dirty="0" smtClean="0">
                <a:latin typeface="Tahoma" pitchFamily="34" charset="0"/>
              </a:rPr>
              <a:t> : SPAD Real Time et la Nouvelle Offre </a:t>
            </a:r>
          </a:p>
          <a:p>
            <a:pPr marL="360000" lvl="2" indent="0">
              <a:buNone/>
            </a:pPr>
            <a:endParaRPr lang="fr-FR" dirty="0" smtClean="0">
              <a:latin typeface="Tahoma" pitchFamily="34" charset="0"/>
            </a:endParaRPr>
          </a:p>
          <a:p>
            <a:r>
              <a:rPr lang="fr-FR" dirty="0">
                <a:latin typeface="Tahoma" pitchFamily="34" charset="0"/>
              </a:rPr>
              <a:t>Intérêts </a:t>
            </a:r>
            <a:r>
              <a:rPr lang="fr-FR" dirty="0" smtClean="0">
                <a:latin typeface="Tahoma" pitchFamily="34" charset="0"/>
              </a:rPr>
              <a:t>personnels</a:t>
            </a:r>
          </a:p>
          <a:p>
            <a:pPr lvl="1"/>
            <a:r>
              <a:rPr lang="fr-FR" dirty="0">
                <a:latin typeface="Tahoma" pitchFamily="34" charset="0"/>
              </a:rPr>
              <a:t>Adaptation </a:t>
            </a:r>
            <a:r>
              <a:rPr lang="fr-FR" dirty="0" smtClean="0">
                <a:latin typeface="Tahoma" pitchFamily="34" charset="0"/>
              </a:rPr>
              <a:t>rapide</a:t>
            </a:r>
          </a:p>
          <a:p>
            <a:pPr lvl="1"/>
            <a:r>
              <a:rPr lang="fr-FR" dirty="0">
                <a:latin typeface="Tahoma" pitchFamily="34" charset="0"/>
              </a:rPr>
              <a:t>Travail en </a:t>
            </a:r>
            <a:r>
              <a:rPr lang="fr-FR" dirty="0" smtClean="0">
                <a:latin typeface="Tahoma" pitchFamily="34" charset="0"/>
              </a:rPr>
              <a:t>équipe</a:t>
            </a:r>
          </a:p>
          <a:p>
            <a:pPr lvl="1"/>
            <a:r>
              <a:rPr lang="fr-FR" dirty="0">
                <a:latin typeface="Tahoma" pitchFamily="34" charset="0"/>
              </a:rPr>
              <a:t>Rigueur, climat d’exigence</a:t>
            </a:r>
          </a:p>
          <a:p>
            <a:endParaRPr lang="fr-FR" dirty="0" smtClean="0">
              <a:latin typeface="Tahoma" pitchFamily="34" charset="0"/>
            </a:endParaRPr>
          </a:p>
          <a:p>
            <a:endParaRPr lang="fr-FR" dirty="0">
              <a:latin typeface="Tahoma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Intérêts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du stage</a:t>
            </a: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 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marL="0" lvl="1" algn="r">
              <a:spcBef>
                <a:spcPct val="0"/>
              </a:spcBef>
            </a:pP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501665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42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Présentation </a:t>
            </a:r>
            <a:r>
              <a:rPr lang="fr-FR" dirty="0"/>
              <a:t>de </a:t>
            </a:r>
            <a:r>
              <a:rPr lang="fr-FR" dirty="0" err="1" smtClean="0"/>
              <a:t>Coheris</a:t>
            </a:r>
            <a:r>
              <a:rPr lang="fr-FR" dirty="0" smtClean="0"/>
              <a:t> :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Informations générales</a:t>
            </a:r>
            <a:endParaRPr lang="fr-FR" sz="2000" dirty="0" smtClean="0"/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Produits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sz="2000" b="1" dirty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</p:txBody>
      </p:sp>
    </p:spTree>
    <p:extLst>
      <p:ext uri="{BB962C8B-B14F-4D97-AF65-F5344CB8AC3E}">
        <p14:creationId xmlns:p14="http://schemas.microsoft.com/office/powerpoint/2010/main" val="1915026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Éditeur français </a:t>
            </a:r>
            <a:r>
              <a:rPr lang="fr-FR" sz="1800" dirty="0"/>
              <a:t>de logiciels de </a:t>
            </a:r>
            <a:r>
              <a:rPr lang="fr-FR" sz="1800" dirty="0" smtClean="0"/>
              <a:t>CRM et </a:t>
            </a:r>
            <a:r>
              <a:rPr lang="fr-FR" sz="1800" dirty="0" err="1" smtClean="0"/>
              <a:t>Analytics</a:t>
            </a:r>
            <a:r>
              <a:rPr lang="fr-FR" sz="1800" dirty="0" smtClean="0"/>
              <a:t>, </a:t>
            </a:r>
          </a:p>
          <a:p>
            <a:pPr lvl="1"/>
            <a:r>
              <a:rPr lang="fr-FR" sz="1600" dirty="0"/>
              <a:t>150 </a:t>
            </a:r>
            <a:r>
              <a:rPr lang="fr-FR" sz="1600" dirty="0">
                <a:latin typeface="Tahoma" pitchFamily="34" charset="0"/>
              </a:rPr>
              <a:t>employés </a:t>
            </a:r>
          </a:p>
          <a:p>
            <a:pPr lvl="1"/>
            <a:r>
              <a:rPr lang="fr-FR" sz="1600" dirty="0"/>
              <a:t>Produits utilisés par des PME et des multinationales, dans 80 pays</a:t>
            </a:r>
          </a:p>
          <a:p>
            <a:pPr lvl="1"/>
            <a:r>
              <a:rPr lang="fr-FR" sz="1600" dirty="0"/>
              <a:t>14,58</a:t>
            </a:r>
            <a:r>
              <a:rPr lang="fr-FR" sz="1600" dirty="0">
                <a:latin typeface="Tahoma" pitchFamily="34" charset="0"/>
              </a:rPr>
              <a:t> M</a:t>
            </a:r>
            <a:r>
              <a:rPr lang="fr-FR" sz="1600" dirty="0"/>
              <a:t>€</a:t>
            </a:r>
            <a:r>
              <a:rPr lang="fr-FR" sz="1600" dirty="0">
                <a:latin typeface="Tahoma" pitchFamily="34" charset="0"/>
              </a:rPr>
              <a:t> de CA en 2014</a:t>
            </a:r>
          </a:p>
          <a:p>
            <a:endParaRPr lang="fr-FR" sz="1800" dirty="0" smtClean="0"/>
          </a:p>
          <a:p>
            <a:r>
              <a:rPr lang="fr-FR" sz="1800" dirty="0"/>
              <a:t>L</a:t>
            </a:r>
            <a:r>
              <a:rPr lang="fr-FR" sz="1800" dirty="0" smtClean="0"/>
              <a:t>eader </a:t>
            </a:r>
            <a:r>
              <a:rPr lang="fr-FR" sz="1800" dirty="0"/>
              <a:t>dans la gestion des Forces de Vente </a:t>
            </a:r>
            <a:r>
              <a:rPr lang="fr-FR" sz="1800" dirty="0" smtClean="0"/>
              <a:t>nomades</a:t>
            </a:r>
          </a:p>
          <a:p>
            <a:pPr lvl="1"/>
            <a:endParaRPr lang="fr-FR" dirty="0">
              <a:latin typeface="Tahoma" pitchFamily="34" charset="0"/>
            </a:endParaRPr>
          </a:p>
          <a:p>
            <a:pPr marL="0" indent="0">
              <a:buNone/>
            </a:pPr>
            <a:endParaRPr lang="fr-FR" dirty="0">
              <a:latin typeface="Tahoma" pitchFamily="34" charset="0"/>
            </a:endParaRP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Informations Générales </a:t>
            </a:r>
            <a:endParaRPr lang="fr-FR" sz="1400" cap="none" dirty="0"/>
          </a:p>
        </p:txBody>
      </p:sp>
    </p:spTree>
    <p:extLst>
      <p:ext uri="{BB962C8B-B14F-4D97-AF65-F5344CB8AC3E}">
        <p14:creationId xmlns:p14="http://schemas.microsoft.com/office/powerpoint/2010/main" val="170857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/>
              <a:t>CRM et Customer </a:t>
            </a:r>
            <a:r>
              <a:rPr lang="fr-FR" sz="1800" dirty="0" smtClean="0"/>
              <a:t>intelligence</a:t>
            </a:r>
          </a:p>
          <a:p>
            <a:pPr lvl="1"/>
            <a:r>
              <a:rPr lang="fr-FR" sz="1600" dirty="0" smtClean="0"/>
              <a:t>Relation client et service client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CRM </a:t>
            </a:r>
          </a:p>
          <a:p>
            <a:pPr lvl="1"/>
            <a:r>
              <a:rPr lang="fr-FR" sz="1600" dirty="0" smtClean="0"/>
              <a:t>Pilotage des forces de vente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Sales </a:t>
            </a:r>
          </a:p>
          <a:p>
            <a:pPr lvl="1"/>
            <a:r>
              <a:rPr lang="fr-FR" sz="1600" dirty="0" smtClean="0"/>
              <a:t>Pilotage des </a:t>
            </a:r>
            <a:r>
              <a:rPr lang="fr-FR" sz="1600" dirty="0" smtClean="0"/>
              <a:t>campagnes </a:t>
            </a:r>
            <a:r>
              <a:rPr lang="fr-FR" sz="1600" dirty="0" smtClean="0"/>
              <a:t>de marketing</a:t>
            </a:r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CRM Marketing</a:t>
            </a:r>
          </a:p>
          <a:p>
            <a:pPr marL="360000" lvl="2" indent="0">
              <a:buNone/>
            </a:pPr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1/2 </a:t>
            </a:r>
            <a:endParaRPr lang="fr-FR" sz="1800" cap="none" dirty="0"/>
          </a:p>
        </p:txBody>
      </p:sp>
      <p:pic>
        <p:nvPicPr>
          <p:cNvPr id="1026" name="Picture 2" descr="N:\Stage\rapportPFE\Print screen\logiciel-c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72" y="2301422"/>
            <a:ext cx="3338099" cy="267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574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err="1" smtClean="0"/>
              <a:t>Analytics</a:t>
            </a:r>
            <a:r>
              <a:rPr lang="fr-FR" sz="1800" dirty="0" smtClean="0"/>
              <a:t> et Data Intelligence</a:t>
            </a:r>
          </a:p>
          <a:p>
            <a:pPr lvl="1"/>
            <a:r>
              <a:rPr lang="fr-FR" sz="1600" dirty="0" smtClean="0"/>
              <a:t>Datamining et Business </a:t>
            </a:r>
            <a:r>
              <a:rPr lang="fr-FR" sz="1600" dirty="0" err="1" smtClean="0"/>
              <a:t>Analytics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</a:t>
            </a:r>
            <a:r>
              <a:rPr lang="fr-FR" sz="1400" dirty="0" err="1" smtClean="0"/>
              <a:t>Spad</a:t>
            </a:r>
            <a:r>
              <a:rPr lang="fr-FR" sz="1400" dirty="0" smtClean="0"/>
              <a:t>, </a:t>
            </a:r>
          </a:p>
          <a:p>
            <a:pPr lvl="2"/>
            <a:r>
              <a:rPr lang="fr-FR" sz="1400" u="sng" dirty="0" err="1" smtClean="0"/>
              <a:t>Coheris</a:t>
            </a:r>
            <a:r>
              <a:rPr lang="fr-FR" sz="1400" u="sng" dirty="0" smtClean="0"/>
              <a:t> </a:t>
            </a:r>
            <a:r>
              <a:rPr lang="fr-FR" sz="1400" u="sng" dirty="0" err="1"/>
              <a:t>Analytics</a:t>
            </a:r>
            <a:r>
              <a:rPr lang="fr-FR" sz="1400" u="sng" dirty="0"/>
              <a:t> </a:t>
            </a:r>
            <a:r>
              <a:rPr lang="fr-FR" sz="1400" u="sng" dirty="0" err="1" smtClean="0"/>
              <a:t>Spad</a:t>
            </a:r>
            <a:r>
              <a:rPr lang="fr-FR" sz="1400" u="sng" dirty="0" smtClean="0"/>
              <a:t> </a:t>
            </a:r>
            <a:r>
              <a:rPr lang="fr-FR" sz="1400" u="sng" dirty="0" err="1" smtClean="0"/>
              <a:t>Deployment</a:t>
            </a:r>
            <a:r>
              <a:rPr lang="fr-FR" sz="1400" u="sng" dirty="0" smtClean="0"/>
              <a:t> Server</a:t>
            </a:r>
          </a:p>
          <a:p>
            <a:pPr lvl="1"/>
            <a:r>
              <a:rPr lang="fr-FR" sz="1600" dirty="0" smtClean="0"/>
              <a:t>Business Intelligence et </a:t>
            </a:r>
            <a:r>
              <a:rPr lang="fr-FR" sz="1600" dirty="0" err="1" smtClean="0"/>
              <a:t>Reporting</a:t>
            </a:r>
            <a:endParaRPr lang="fr-FR" sz="1600" dirty="0" smtClean="0"/>
          </a:p>
          <a:p>
            <a:pPr lvl="2"/>
            <a:r>
              <a:rPr lang="fr-FR" sz="1400" dirty="0" err="1" smtClean="0"/>
              <a:t>Coheris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Analytics</a:t>
            </a:r>
            <a:r>
              <a:rPr lang="fr-FR" sz="1400" dirty="0" smtClean="0"/>
              <a:t> Liberty</a:t>
            </a:r>
          </a:p>
          <a:p>
            <a:pPr lvl="2"/>
            <a:endParaRPr lang="fr-FR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algn="r"/>
            <a:r>
              <a:rPr lang="fr-FR" sz="1800" cap="none" dirty="0" smtClean="0"/>
              <a:t>Produits 2/2 </a:t>
            </a:r>
            <a:endParaRPr lang="fr-FR" sz="1800" cap="none" dirty="0"/>
          </a:p>
        </p:txBody>
      </p:sp>
      <p:pic>
        <p:nvPicPr>
          <p:cNvPr id="1027" name="Picture 3" descr="N:\Stage\rapportPFE\Print screen\analytics-data-intellig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44" y="2304179"/>
            <a:ext cx="3347591" cy="28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00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3699" y="2714633"/>
            <a:ext cx="4007524" cy="24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Coheris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539999" y="1266172"/>
            <a:ext cx="8048235" cy="3809828"/>
          </a:xfrm>
        </p:spPr>
        <p:txBody>
          <a:bodyPr/>
          <a:lstStyle/>
          <a:p>
            <a:r>
              <a:rPr lang="fr-FR" sz="1800" dirty="0" smtClean="0"/>
              <a:t>Équipe de </a:t>
            </a:r>
            <a:r>
              <a:rPr lang="fr-FR" sz="1800" dirty="0"/>
              <a:t>10 </a:t>
            </a:r>
            <a:r>
              <a:rPr lang="fr-FR" sz="1800" dirty="0" smtClean="0"/>
              <a:t>ingénieurs experts en Java EE</a:t>
            </a:r>
          </a:p>
          <a:p>
            <a:pPr marL="0" indent="0">
              <a:buNone/>
            </a:pPr>
            <a:endParaRPr lang="fr-FR" sz="1800" dirty="0" smtClean="0"/>
          </a:p>
          <a:p>
            <a:r>
              <a:rPr lang="fr-FR" sz="1800" dirty="0"/>
              <a:t>T</a:t>
            </a:r>
            <a:r>
              <a:rPr lang="fr-FR" sz="1800" dirty="0" smtClean="0"/>
              <a:t>ravaille </a:t>
            </a:r>
            <a:r>
              <a:rPr lang="fr-FR" sz="1800" dirty="0"/>
              <a:t>en mode </a:t>
            </a:r>
            <a:r>
              <a:rPr lang="fr-FR" sz="1800" dirty="0" smtClean="0"/>
              <a:t>agile</a:t>
            </a:r>
          </a:p>
          <a:p>
            <a:pPr lvl="1"/>
            <a:r>
              <a:rPr lang="fr-FR" sz="1600" dirty="0" smtClean="0"/>
              <a:t>mise </a:t>
            </a:r>
            <a:r>
              <a:rPr lang="fr-FR" sz="1600" dirty="0"/>
              <a:t>en place </a:t>
            </a:r>
            <a:r>
              <a:rPr lang="fr-FR" sz="1600" dirty="0" smtClean="0"/>
              <a:t>de la </a:t>
            </a:r>
            <a:r>
              <a:rPr lang="fr-FR" sz="1600" dirty="0"/>
              <a:t>méthode SCRUM depuis 4 ans </a:t>
            </a:r>
            <a:endParaRPr lang="fr-FR" sz="1600" dirty="0" smtClean="0"/>
          </a:p>
          <a:p>
            <a:pPr lvl="1"/>
            <a:r>
              <a:rPr lang="fr-FR" sz="1600" dirty="0"/>
              <a:t>o</a:t>
            </a:r>
            <a:r>
              <a:rPr lang="fr-FR" sz="1600" dirty="0" smtClean="0"/>
              <a:t>bjectifs : </a:t>
            </a:r>
            <a:r>
              <a:rPr lang="fr-FR" sz="1600" dirty="0" smtClean="0"/>
              <a:t>évolution </a:t>
            </a:r>
            <a:r>
              <a:rPr lang="fr-FR" sz="1600" dirty="0" err="1" smtClean="0"/>
              <a:t>Coheris</a:t>
            </a:r>
            <a:r>
              <a:rPr lang="fr-FR" sz="1600" dirty="0" smtClean="0"/>
              <a:t> CRM </a:t>
            </a:r>
          </a:p>
          <a:p>
            <a:pPr lvl="2"/>
            <a:r>
              <a:rPr lang="fr-FR" sz="1400" dirty="0" smtClean="0"/>
              <a:t>2 à 3 release </a:t>
            </a:r>
            <a:r>
              <a:rPr lang="fr-FR" sz="1400" dirty="0" smtClean="0"/>
              <a:t>évolutives </a:t>
            </a:r>
            <a:r>
              <a:rPr lang="fr-FR" sz="1400" dirty="0" smtClean="0"/>
              <a:t>par an</a:t>
            </a:r>
          </a:p>
          <a:p>
            <a:pPr lvl="2"/>
            <a:r>
              <a:rPr lang="fr-FR" sz="1400" dirty="0"/>
              <a:t>10 releases correctives par an </a:t>
            </a:r>
            <a:r>
              <a:rPr lang="fr-FR" sz="1400" dirty="0" smtClean="0"/>
              <a:t>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Contribution au développement de la     				 nouvelle offre </a:t>
            </a:r>
            <a:r>
              <a:rPr lang="fr-FR" dirty="0" err="1" smtClean="0"/>
              <a:t>Coheris</a:t>
            </a:r>
            <a:r>
              <a:rPr lang="fr-FR" dirty="0" smtClean="0"/>
              <a:t> </a:t>
            </a:r>
            <a:r>
              <a:rPr lang="fr-FR" dirty="0" smtClean="0"/>
              <a:t>depuis Mai 2015</a:t>
            </a:r>
            <a:endParaRPr lang="fr-FR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Pôle </a:t>
            </a:r>
            <a:r>
              <a:rPr lang="fr-FR" b="1" dirty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R&amp;D CRM</a:t>
            </a: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198462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2281597"/>
            <a:ext cx="5940154" cy="86409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</a:t>
            </a:r>
            <a:r>
              <a:rPr lang="fr-FR" dirty="0" smtClean="0"/>
              <a:t>Offre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624093" y="2275907"/>
            <a:ext cx="5940154" cy="864096"/>
          </a:xfrm>
          <a:prstGeom prst="rect">
            <a:avLst/>
          </a:prstGeom>
        </p:spPr>
        <p:txBody>
          <a:bodyPr wrap="square" anchor="b" anchorCtr="0"/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Présentation</a:t>
            </a:r>
          </a:p>
          <a:p>
            <a:pPr marL="457200" lvl="1" indent="-457200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fr-FR" sz="2000" b="1" dirty="0" smtClean="0">
                <a:solidFill>
                  <a:schemeClr val="bg1"/>
                </a:solidFill>
                <a:latin typeface="+mj-lt"/>
                <a:ea typeface="+mj-ea"/>
                <a:cs typeface="Segoe UI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26138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4A105C-F3ED-46C4-A7CB-5C6E41B87207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/>
              <a:t>Coheris</a:t>
            </a:r>
            <a:r>
              <a:rPr lang="fr-FR" dirty="0"/>
              <a:t> Nouvelle Offre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1800" dirty="0" smtClean="0"/>
              <a:t>Une nouvelle </a:t>
            </a:r>
            <a:r>
              <a:rPr lang="fr-FR" sz="1800" dirty="0"/>
              <a:t>offre </a:t>
            </a:r>
            <a:r>
              <a:rPr lang="fr-FR" sz="1800" dirty="0" smtClean="0"/>
              <a:t>modulaire </a:t>
            </a:r>
            <a:r>
              <a:rPr lang="fr-FR" sz="1800" dirty="0"/>
              <a:t>en mode </a:t>
            </a:r>
            <a:r>
              <a:rPr lang="fr-FR" sz="1800" dirty="0" err="1" smtClean="0"/>
              <a:t>SaaS</a:t>
            </a:r>
            <a:r>
              <a:rPr lang="fr-FR" sz="1800" dirty="0" smtClean="0"/>
              <a:t>/on-</a:t>
            </a:r>
            <a:r>
              <a:rPr lang="fr-FR" sz="1800" dirty="0" err="1" smtClean="0"/>
              <a:t>premise</a:t>
            </a:r>
            <a:endParaRPr lang="fr-FR" sz="1800" dirty="0" smtClean="0"/>
          </a:p>
          <a:p>
            <a:pPr lvl="1"/>
            <a:r>
              <a:rPr lang="fr-FR" sz="1600" dirty="0" smtClean="0"/>
              <a:t>ajouter des modules </a:t>
            </a:r>
            <a:r>
              <a:rPr lang="fr-FR" sz="1600" dirty="0"/>
              <a:t>à la </a:t>
            </a:r>
            <a:r>
              <a:rPr lang="fr-FR" sz="1600" dirty="0" smtClean="0"/>
              <a:t>demande</a:t>
            </a:r>
          </a:p>
          <a:p>
            <a:pPr lvl="1"/>
            <a:r>
              <a:rPr lang="fr-FR" sz="1600" dirty="0" smtClean="0"/>
              <a:t>Les modules </a:t>
            </a:r>
            <a:r>
              <a:rPr lang="fr-FR" sz="1600" dirty="0"/>
              <a:t>peuvent être vendus </a:t>
            </a:r>
            <a:r>
              <a:rPr lang="fr-FR" sz="1600" dirty="0" smtClean="0"/>
              <a:t>indépendamment</a:t>
            </a:r>
          </a:p>
          <a:p>
            <a:pPr marL="180000" lvl="1" indent="0">
              <a:buNone/>
            </a:pPr>
            <a:endParaRPr lang="fr-FR" sz="1600" dirty="0" smtClean="0"/>
          </a:p>
          <a:p>
            <a:r>
              <a:rPr lang="fr-FR" sz="1800" dirty="0"/>
              <a:t>Un module </a:t>
            </a:r>
          </a:p>
          <a:p>
            <a:pPr lvl="1"/>
            <a:r>
              <a:rPr lang="fr-FR" sz="1600" dirty="0"/>
              <a:t>Fonctionne de façon indépendante des autres modules </a:t>
            </a:r>
            <a:endParaRPr lang="fr-FR" sz="1600" dirty="0" smtClean="0"/>
          </a:p>
          <a:p>
            <a:pPr lvl="2"/>
            <a:r>
              <a:rPr lang="fr-FR" sz="1400" i="1" dirty="0" err="1" smtClean="0"/>
              <a:t>Standalone</a:t>
            </a:r>
            <a:r>
              <a:rPr lang="fr-FR" sz="1400" dirty="0" smtClean="0"/>
              <a:t> : module indépendant avec son IHM</a:t>
            </a:r>
            <a:endParaRPr lang="fr-FR" sz="1400" dirty="0"/>
          </a:p>
          <a:p>
            <a:pPr lvl="2"/>
            <a:r>
              <a:rPr lang="fr-FR" sz="1400" i="1" dirty="0" smtClean="0"/>
              <a:t>CRM</a:t>
            </a:r>
            <a:r>
              <a:rPr lang="fr-FR" sz="1400" dirty="0" smtClean="0"/>
              <a:t>: module qui met en œuvre une API </a:t>
            </a:r>
            <a:r>
              <a:rPr lang="fr-FR" sz="1400" dirty="0" err="1" smtClean="0"/>
              <a:t>Restful</a:t>
            </a:r>
            <a:endParaRPr lang="fr-FR" sz="1400" dirty="0" smtClean="0"/>
          </a:p>
          <a:p>
            <a:pPr marL="360000" lvl="2" indent="0">
              <a:buNone/>
            </a:pPr>
            <a:endParaRPr lang="fr-FR" sz="1100" dirty="0" smtClean="0"/>
          </a:p>
          <a:p>
            <a:pPr lvl="1"/>
            <a:r>
              <a:rPr lang="fr-FR" sz="1600" dirty="0" smtClean="0"/>
              <a:t>S’intègre </a:t>
            </a:r>
            <a:r>
              <a:rPr lang="fr-FR" sz="1600" dirty="0"/>
              <a:t>facilement dans </a:t>
            </a:r>
            <a:r>
              <a:rPr lang="fr-FR" sz="1600" dirty="0" smtClean="0"/>
              <a:t>les </a:t>
            </a:r>
            <a:r>
              <a:rPr lang="fr-FR" sz="1600" dirty="0"/>
              <a:t>système </a:t>
            </a:r>
            <a:r>
              <a:rPr lang="fr-FR" sz="1600" dirty="0" smtClean="0"/>
              <a:t>d’informations des Clients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524235" y="680365"/>
            <a:ext cx="8064000" cy="468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376" rtl="0" eaLnBrk="1" latinLnBrk="0" hangingPunct="1">
              <a:spcBef>
                <a:spcPct val="0"/>
              </a:spcBef>
              <a:buNone/>
              <a:defRPr sz="2400" b="1" kern="1200" cap="all" spc="0" baseline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lvl="1" algn="r">
              <a:spcBef>
                <a:spcPct val="0"/>
              </a:spcBef>
            </a:pP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Présentation </a:t>
            </a:r>
            <a:r>
              <a:rPr lang="fr-FR" b="1" dirty="0" smtClean="0">
                <a:solidFill>
                  <a:srgbClr val="776271"/>
                </a:solidFill>
                <a:latin typeface="+mj-lt"/>
                <a:ea typeface="+mj-ea"/>
                <a:cs typeface="Segoe UI" pitchFamily="34" charset="0"/>
              </a:rPr>
              <a:t>1/3</a:t>
            </a:r>
            <a:endParaRPr lang="fr-FR" b="1" dirty="0">
              <a:solidFill>
                <a:srgbClr val="776271"/>
              </a:solidFill>
              <a:latin typeface="+mj-lt"/>
              <a:ea typeface="+mj-ea"/>
              <a:cs typeface="Segoe UI" pitchFamily="34" charset="0"/>
            </a:endParaRPr>
          </a:p>
          <a:p>
            <a:pPr algn="r"/>
            <a:r>
              <a:rPr lang="fr-FR" sz="1800" cap="none" dirty="0" smtClean="0"/>
              <a:t> </a:t>
            </a:r>
            <a:endParaRPr lang="fr-FR" sz="1800" cap="none" dirty="0"/>
          </a:p>
        </p:txBody>
      </p:sp>
    </p:spTree>
    <p:extLst>
      <p:ext uri="{BB962C8B-B14F-4D97-AF65-F5344CB8AC3E}">
        <p14:creationId xmlns:p14="http://schemas.microsoft.com/office/powerpoint/2010/main" val="2414362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heris 2014">
  <a:themeElements>
    <a:clrScheme name="Coheris2014">
      <a:dk1>
        <a:srgbClr val="4B3242"/>
      </a:dk1>
      <a:lt1>
        <a:srgbClr val="FFFFFF"/>
      </a:lt1>
      <a:dk2>
        <a:srgbClr val="685162"/>
      </a:dk2>
      <a:lt2>
        <a:srgbClr val="FFFFFF"/>
      </a:lt2>
      <a:accent1>
        <a:srgbClr val="00B3E3"/>
      </a:accent1>
      <a:accent2>
        <a:srgbClr val="FF0032"/>
      </a:accent2>
      <a:accent3>
        <a:srgbClr val="5FBEDD"/>
      </a:accent3>
      <a:accent4>
        <a:srgbClr val="84C9E3"/>
      </a:accent4>
      <a:accent5>
        <a:srgbClr val="EA4E58"/>
      </a:accent5>
      <a:accent6>
        <a:srgbClr val="EE7170"/>
      </a:accent6>
      <a:hlink>
        <a:srgbClr val="00B3E3"/>
      </a:hlink>
      <a:folHlink>
        <a:srgbClr val="00B3E3"/>
      </a:folHlink>
    </a:clrScheme>
    <a:fontScheme name="Coheris201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coheris 2014" id="{A4A5088C-201A-4D0A-96CF-EE6E1307DAA7}" vid="{05A6D5B5-0C8E-42B6-B577-3B5EAF4DA472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30809</TotalTime>
  <Words>1106</Words>
  <Application>Microsoft Office PowerPoint</Application>
  <PresentationFormat>On-screen Show (16:10)</PresentationFormat>
  <Paragraphs>344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coheris 2014</vt:lpstr>
      <vt:lpstr>Soutenance de stage de fin d’études </vt:lpstr>
      <vt:lpstr>Table des matières</vt:lpstr>
      <vt:lpstr>Présentation de Coheris :    </vt:lpstr>
      <vt:lpstr>Présentation de Coheris</vt:lpstr>
      <vt:lpstr>Présentation de Coheris</vt:lpstr>
      <vt:lpstr>Présentation de Coheris</vt:lpstr>
      <vt:lpstr>Présentation de Coheris</vt:lpstr>
      <vt:lpstr>Projet Coheris Nouvelle Offre  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Projet Coheris Nouvelle Offre</vt:lpstr>
      <vt:lpstr>Contribution au projet     </vt:lpstr>
      <vt:lpstr>Contribution au projet</vt:lpstr>
      <vt:lpstr>Contribution au projet</vt:lpstr>
      <vt:lpstr>Contribution au projet</vt:lpstr>
      <vt:lpstr>Contribution au projet</vt:lpstr>
      <vt:lpstr>Contribution au projet</vt:lpstr>
      <vt:lpstr>Contribution au projet</vt:lpstr>
      <vt:lpstr>Contribution au projet</vt:lpstr>
      <vt:lpstr>BILAN  </vt:lpstr>
      <vt:lpstr>BILAN</vt:lpstr>
      <vt:lpstr>BILAN</vt:lpstr>
      <vt:lpstr>Questions ?</vt:lpstr>
    </vt:vector>
  </TitlesOfParts>
  <Company>COHERIS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Enjeux LIBERTY 2014-2016</dc:title>
  <dc:creator>Xavier RAUCH</dc:creator>
  <cp:lastModifiedBy>EL ABED</cp:lastModifiedBy>
  <cp:revision>1383</cp:revision>
  <cp:lastPrinted>2015-04-22T14:39:54Z</cp:lastPrinted>
  <dcterms:created xsi:type="dcterms:W3CDTF">2014-08-20T06:26:31Z</dcterms:created>
  <dcterms:modified xsi:type="dcterms:W3CDTF">2015-09-03T17:58:29Z</dcterms:modified>
</cp:coreProperties>
</file>