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4" r:id="rId18"/>
    <p:sldId id="275" r:id="rId19"/>
    <p:sldId id="281" r:id="rId20"/>
    <p:sldId id="280" r:id="rId21"/>
    <p:sldId id="279" r:id="rId22"/>
    <p:sldId id="276" r:id="rId23"/>
    <p:sldId id="277" r:id="rId24"/>
    <p:sldId id="282" r:id="rId25"/>
    <p:sldId id="278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7" r:id="rId42"/>
    <p:sldId id="298" r:id="rId43"/>
    <p:sldId id="300" r:id="rId44"/>
    <p:sldId id="302" r:id="rId45"/>
    <p:sldId id="303" r:id="rId46"/>
    <p:sldId id="301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6" r:id="rId61"/>
    <p:sldId id="318" r:id="rId62"/>
    <p:sldId id="321" r:id="rId63"/>
    <p:sldId id="320" r:id="rId64"/>
    <p:sldId id="319" r:id="rId65"/>
    <p:sldId id="322" r:id="rId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43178"/>
          </a:xfrm>
        </p:spPr>
        <p:txBody>
          <a:bodyPr>
            <a:normAutofit/>
          </a:bodyPr>
          <a:lstStyle/>
          <a:p>
            <a:r>
              <a:rPr lang="fr-FR" b="1" dirty="0" smtClean="0"/>
              <a:t>Encadrant :	</a:t>
            </a:r>
            <a:r>
              <a:rPr lang="fr-FR" b="1" dirty="0" smtClean="0"/>
              <a:t>Mr. </a:t>
            </a:r>
            <a:r>
              <a:rPr lang="fr-FR" b="1" dirty="0" err="1" smtClean="0"/>
              <a:t>Ziadi</a:t>
            </a:r>
            <a:r>
              <a:rPr lang="fr-FR" b="1" dirty="0" smtClean="0"/>
              <a:t> </a:t>
            </a:r>
            <a:r>
              <a:rPr lang="fr-FR" b="1" dirty="0" err="1" smtClean="0"/>
              <a:t>Tewfik</a:t>
            </a:r>
            <a:endParaRPr lang="fr-FR" b="1" dirty="0" smtClean="0"/>
          </a:p>
          <a:p>
            <a:endParaRPr lang="fr-FR" dirty="0" smtClean="0"/>
          </a:p>
          <a:p>
            <a:r>
              <a:rPr lang="fr-FR" sz="2400" b="1" dirty="0" smtClean="0"/>
              <a:t>Présenté par:</a:t>
            </a:r>
            <a:endParaRPr lang="fr-FR" sz="2400" b="1" dirty="0" smtClean="0"/>
          </a:p>
          <a:p>
            <a:r>
              <a:rPr lang="fr-FR" sz="2400" b="1" dirty="0" smtClean="0"/>
              <a:t>Racha Ahmad</a:t>
            </a:r>
          </a:p>
          <a:p>
            <a:r>
              <a:rPr lang="fr-FR" sz="2400" b="1" dirty="0" smtClean="0"/>
              <a:t>Oussama </a:t>
            </a:r>
            <a:r>
              <a:rPr lang="fr-FR" sz="2400" b="1" dirty="0" smtClean="0"/>
              <a:t>El Abed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Manipulation </a:t>
            </a:r>
            <a:r>
              <a:rPr lang="fr-FR" sz="3600" dirty="0" smtClean="0"/>
              <a:t>de modèles comportementaux pour les lignes de produits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Objectif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229600" cy="3267084"/>
          </a:xfrm>
        </p:spPr>
        <p:txBody>
          <a:bodyPr/>
          <a:lstStyle/>
          <a:p>
            <a:r>
              <a:rPr lang="fr-FR" dirty="0" smtClean="0"/>
              <a:t>Appliquer l’approche LDP  dans des modèle comportementaux où la variabilité spécifié est des diagrammes des séquences.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smtClean="0"/>
              <a:t>Dérivation d’un diagramme de séquence final à partir des diagrammes de séquences  des composants.</a:t>
            </a:r>
          </a:p>
          <a:p>
            <a:pPr lvl="1">
              <a:buNone/>
            </a:pP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37" y="3542646"/>
            <a:ext cx="8623843" cy="317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Objectif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229600" cy="3267084"/>
          </a:xfrm>
        </p:spPr>
        <p:txBody>
          <a:bodyPr>
            <a:normAutofit/>
          </a:bodyPr>
          <a:lstStyle/>
          <a:p>
            <a:r>
              <a:rPr lang="fr-FR" dirty="0" smtClean="0"/>
              <a:t>Appliquer l’approche LDP  dans des modèle comportementaux où la variabilité spécifié est des diagrammes des séquences.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smtClean="0"/>
              <a:t>Dérivation d’un diagramme de séquence final à partir des diagrammes de séquences  des composants.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Définir la combinaison  relationnel entre ces composants 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Objectif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229600" cy="326708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Appliquer l’approche LDP  dans des modèle comportementaux où la variabilité spécifié est des diagrammes des séquences.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smtClean="0"/>
              <a:t>Dérivation d’un diagramme de séquence final à partir des diagrammes de séquences  des composants.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Définir la combinaison  relationnel entre ces composants </a:t>
            </a:r>
          </a:p>
          <a:p>
            <a:pPr lvl="2"/>
            <a:r>
              <a:rPr lang="fr-FR" dirty="0" smtClean="0"/>
              <a:t>Exemple : la relation entre F1,F2,F3,F4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28794" y="4429132"/>
            <a:ext cx="4357718" cy="27860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</a:p>
          <a:p>
            <a:pPr marL="109728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après 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F2 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condition1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alors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F3 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sinon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F4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err="1" smtClean="0"/>
              <a:t>FeatureIDE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chemeClr val="bg1">
                    <a:lumMod val="75000"/>
                  </a:schemeClr>
                </a:solidFill>
              </a:rPr>
              <a:t>Xtext</a:t>
            </a:r>
            <a:endParaRPr lang="fr-FR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fr-FR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b="1" dirty="0" err="1" smtClean="0">
                <a:solidFill>
                  <a:schemeClr val="bg1">
                    <a:lumMod val="75000"/>
                  </a:schemeClr>
                </a:solidFill>
              </a:rPr>
              <a:t>Sdedit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Choix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 </a:t>
            </a: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outils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fr-FR" sz="4000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FeatureIDE</a:t>
            </a:r>
            <a:endParaRPr lang="fr-F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FeatureIDE</a:t>
            </a:r>
            <a:endParaRPr lang="fr-FR" dirty="0" smtClean="0"/>
          </a:p>
          <a:p>
            <a:pPr lvl="1"/>
            <a:r>
              <a:rPr lang="fr-FR" dirty="0" smtClean="0"/>
              <a:t>IDE  basé sur Eclipse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feature</a:t>
            </a:r>
            <a:r>
              <a:rPr lang="fr-FR" dirty="0" smtClean="0"/>
              <a:t>-</a:t>
            </a:r>
            <a:r>
              <a:rPr lang="fr-FR" dirty="0" err="1" smtClean="0"/>
              <a:t>oriented</a:t>
            </a:r>
            <a:r>
              <a:rPr lang="fr-FR" dirty="0" smtClean="0"/>
              <a:t> » </a:t>
            </a:r>
          </a:p>
          <a:p>
            <a:pPr lvl="1"/>
            <a:r>
              <a:rPr lang="fr-FR" dirty="0" smtClean="0"/>
              <a:t>développement des LDP: analyse de domaine, la mise en œuvre de domaine,</a:t>
            </a:r>
          </a:p>
          <a:p>
            <a:r>
              <a:rPr lang="fr-FR" dirty="0" smtClean="0"/>
              <a:t>« </a:t>
            </a:r>
            <a:r>
              <a:rPr lang="fr-FR" dirty="0" err="1" smtClean="0"/>
              <a:t>Feature</a:t>
            </a:r>
            <a:r>
              <a:rPr lang="fr-FR" dirty="0" smtClean="0"/>
              <a:t> » est une caractéristique d’un logiciel définie par les experts de domaine importante pour distinguer les différents produits. </a:t>
            </a:r>
          </a:p>
          <a:p>
            <a:endParaRPr lang="fr-FR" dirty="0"/>
          </a:p>
        </p:txBody>
      </p:sp>
      <p:pic>
        <p:nvPicPr>
          <p:cNvPr id="8194" name="Picture 2" descr="http://wwwiti.cs.uni-magdeburg.de/iti_db/research/featureide/logo/logo26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714489"/>
            <a:ext cx="2286016" cy="1108372"/>
          </a:xfrm>
          <a:prstGeom prst="rect">
            <a:avLst/>
          </a:prstGeom>
          <a:noFill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FeatureIDE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85048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2928926" y="521495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Editeur de  </a:t>
            </a:r>
            <a:r>
              <a:rPr lang="fr-FR" b="1" dirty="0" err="1" smtClean="0"/>
              <a:t>Feature</a:t>
            </a:r>
            <a:r>
              <a:rPr lang="fr-FR" b="1" dirty="0" smtClean="0"/>
              <a:t> Modèle</a:t>
            </a:r>
            <a:endParaRPr lang="fr-FR" b="1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FeatureIDE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43050"/>
            <a:ext cx="3929090" cy="350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2857488" y="53578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fichier de configuration</a:t>
            </a:r>
            <a:endParaRPr lang="fr-FR" sz="2000" b="1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FeatureIDE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643050"/>
            <a:ext cx="2500330" cy="438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2928926" y="624360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L’arborescence  du projet </a:t>
            </a:r>
            <a:endParaRPr lang="fr-FR" sz="2000" b="1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FeatureIDE</a:t>
            </a:r>
            <a:endParaRPr lang="fr-FR" dirty="0"/>
          </a:p>
        </p:txBody>
      </p:sp>
      <p:pic>
        <p:nvPicPr>
          <p:cNvPr id="10" name="Espace réservé du contenu 9" descr="C:\Users\Makros\Downloads\Ameni\Latex\seqdiag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785926"/>
            <a:ext cx="3710834" cy="4000528"/>
          </a:xfrm>
          <a:prstGeom prst="rect">
            <a:avLst/>
          </a:prstGeom>
          <a:ln w="1905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ZoneTexte 10"/>
          <p:cNvSpPr txBox="1"/>
          <p:nvPr/>
        </p:nvSpPr>
        <p:spPr>
          <a:xfrm>
            <a:off x="2357422" y="607220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Menu du choix du composer du  </a:t>
            </a:r>
            <a:r>
              <a:rPr lang="fr-FR" sz="2000" b="1" dirty="0" err="1" smtClean="0"/>
              <a:t>FeatureIDE</a:t>
            </a:r>
            <a:endParaRPr lang="fr-FR" sz="2000" b="1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FeatureIDE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57422" y="607220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Menu du choix du composer du  </a:t>
            </a:r>
            <a:r>
              <a:rPr lang="fr-FR" sz="2000" b="1" dirty="0" err="1" smtClean="0"/>
              <a:t>FeatureIDE</a:t>
            </a:r>
            <a:endParaRPr lang="fr-FR" sz="2000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7215238" cy="392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1ére Partie </a:t>
            </a:r>
            <a:r>
              <a:rPr lang="fr-FR" dirty="0" smtClean="0"/>
              <a:t>: Présentation du projet </a:t>
            </a:r>
          </a:p>
          <a:p>
            <a:pPr marL="834390" lvl="1" indent="-51435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834390" lvl="1" indent="-514350">
              <a:buFont typeface="+mj-lt"/>
              <a:buAutoNum type="romanUcPeriod"/>
            </a:pPr>
            <a:r>
              <a:rPr lang="fr-FR" dirty="0" smtClean="0"/>
              <a:t>Approche LDP</a:t>
            </a:r>
          </a:p>
          <a:p>
            <a:pPr marL="834390" lvl="1" indent="-514350">
              <a:buFont typeface="+mj-lt"/>
              <a:buAutoNum type="romanUcPeriod"/>
            </a:pPr>
            <a:r>
              <a:rPr lang="fr-FR" dirty="0" smtClean="0"/>
              <a:t>Objectif du Projet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2ème PARTIE</a:t>
            </a:r>
            <a:r>
              <a:rPr lang="fr-FR" sz="2600" dirty="0" smtClean="0"/>
              <a:t> : Etude environnemental du projet</a:t>
            </a:r>
          </a:p>
          <a:p>
            <a:pPr marL="834390" lvl="1" indent="-514350">
              <a:buFont typeface="+mj-lt"/>
              <a:buAutoNum type="romanUcPeriod"/>
            </a:pPr>
            <a:r>
              <a:rPr lang="fr-FR" dirty="0" smtClean="0"/>
              <a:t>choix des outils</a:t>
            </a:r>
          </a:p>
          <a:p>
            <a:pPr marL="834390" lvl="1" indent="-514350">
              <a:buFont typeface="+mj-lt"/>
              <a:buAutoNum type="romanUcPeriod"/>
            </a:pPr>
            <a:r>
              <a:rPr lang="fr-FR" dirty="0" smtClean="0"/>
              <a:t>Analyse et </a:t>
            </a:r>
            <a:r>
              <a:rPr lang="fr-FR" dirty="0" smtClean="0"/>
              <a:t>réalisation</a:t>
            </a:r>
            <a:endParaRPr lang="fr-FR" dirty="0" smtClean="0"/>
          </a:p>
          <a:p>
            <a:pPr marL="834390" lvl="1" indent="-514350">
              <a:buFont typeface="+mj-lt"/>
              <a:buAutoNum type="romanUcPeriod"/>
            </a:pPr>
            <a:r>
              <a:rPr lang="fr-FR" dirty="0" smtClean="0"/>
              <a:t>Les composants du plugin </a:t>
            </a:r>
          </a:p>
          <a:p>
            <a:pPr marL="560070" indent="-514350"/>
            <a:r>
              <a:rPr lang="fr-FR" dirty="0" smtClean="0"/>
              <a:t>Conclusion</a:t>
            </a:r>
          </a:p>
          <a:p>
            <a:pPr marL="560070" indent="-514350"/>
            <a:r>
              <a:rPr lang="fr-FR" dirty="0" smtClean="0"/>
              <a:t>Démonstration </a:t>
            </a:r>
          </a:p>
          <a:p>
            <a:pPr marL="834390" lvl="1" indent="-514350">
              <a:buNone/>
            </a:pPr>
            <a:r>
              <a:rPr lang="fr-FR" dirty="0" smtClean="0"/>
              <a:t> </a:t>
            </a:r>
          </a:p>
          <a:p>
            <a:pPr marL="834390" lvl="1" indent="-514350">
              <a:buFont typeface="+mj-lt"/>
              <a:buAutoNum type="romanUcPeriod"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FeatureIDE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45150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71942"/>
            <a:ext cx="2714644" cy="24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500174"/>
            <a:ext cx="1214445" cy="212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071538" y="3643314"/>
            <a:ext cx="528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Editeur de  </a:t>
            </a:r>
            <a:r>
              <a:rPr lang="fr-FR" sz="1400" b="1" dirty="0" err="1" smtClean="0"/>
              <a:t>Feature</a:t>
            </a:r>
            <a:r>
              <a:rPr lang="fr-FR" sz="1400" b="1" dirty="0" smtClean="0"/>
              <a:t> Modèle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71538" y="6478809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Le fichier de configuration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15008" y="3714752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L’arborescence  du projet </a:t>
            </a:r>
            <a:endParaRPr lang="fr-FR" sz="1600" b="1" dirty="0"/>
          </a:p>
        </p:txBody>
      </p:sp>
      <p:pic>
        <p:nvPicPr>
          <p:cNvPr id="10" name="Espace réservé du contenu 9" descr="C:\Users\Makros\Downloads\Ameni\Latex\seqdiag.png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9109" y="4143380"/>
            <a:ext cx="2120477" cy="2286016"/>
          </a:xfrm>
          <a:prstGeom prst="rect">
            <a:avLst/>
          </a:prstGeom>
          <a:ln w="1905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ZoneTexte 10"/>
          <p:cNvSpPr txBox="1"/>
          <p:nvPr/>
        </p:nvSpPr>
        <p:spPr>
          <a:xfrm>
            <a:off x="5572132" y="6478809"/>
            <a:ext cx="35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choix du composer du  </a:t>
            </a:r>
            <a:r>
              <a:rPr lang="fr-FR" sz="1400" b="1" dirty="0" err="1" smtClean="0"/>
              <a:t>FeatureIDE</a:t>
            </a:r>
            <a:endParaRPr lang="fr-FR" sz="1400" b="1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err="1" smtClean="0"/>
              <a:t>FeatureIDE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err="1" smtClean="0"/>
              <a:t>Xtext</a:t>
            </a:r>
            <a:endParaRPr lang="fr-FR" b="1" dirty="0" smtClean="0"/>
          </a:p>
          <a:p>
            <a:endParaRPr lang="fr-FR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b="1" dirty="0" err="1" smtClean="0">
                <a:solidFill>
                  <a:schemeClr val="bg1">
                    <a:lumMod val="75000"/>
                  </a:schemeClr>
                </a:solidFill>
              </a:rPr>
              <a:t>Sdedit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Xtext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une composante de TMF </a:t>
            </a:r>
          </a:p>
          <a:p>
            <a:r>
              <a:rPr lang="fr-FR" dirty="0" smtClean="0"/>
              <a:t>intégré dans Eclipse </a:t>
            </a:r>
            <a:r>
              <a:rPr lang="fr-FR" dirty="0" err="1" smtClean="0"/>
              <a:t>Modeling</a:t>
            </a:r>
            <a:r>
              <a:rPr lang="fr-FR" dirty="0" smtClean="0"/>
              <a:t> Framework : EMF</a:t>
            </a:r>
          </a:p>
          <a:p>
            <a:endParaRPr lang="fr-FR" dirty="0"/>
          </a:p>
        </p:txBody>
      </p:sp>
      <p:pic>
        <p:nvPicPr>
          <p:cNvPr id="30722" name="Picture 2" descr="http://yoxos.eclipsesource.com/yoxos/doc/org.eclipse.xtext.sdk.feature.group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428736"/>
            <a:ext cx="2641405" cy="785818"/>
          </a:xfrm>
          <a:prstGeom prst="rect">
            <a:avLst/>
          </a:prstGeom>
          <a:noFill/>
        </p:spPr>
      </p:pic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Xtext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une composante de TMF </a:t>
            </a:r>
          </a:p>
          <a:p>
            <a:r>
              <a:rPr lang="fr-FR" dirty="0" smtClean="0"/>
              <a:t>intégré dans Eclipse </a:t>
            </a:r>
            <a:r>
              <a:rPr lang="fr-FR" dirty="0" err="1" smtClean="0"/>
              <a:t>Modeling</a:t>
            </a:r>
            <a:r>
              <a:rPr lang="fr-FR" dirty="0" smtClean="0"/>
              <a:t> Framework : EMF</a:t>
            </a:r>
          </a:p>
          <a:p>
            <a:endParaRPr lang="fr-FR" dirty="0"/>
          </a:p>
        </p:txBody>
      </p:sp>
      <p:pic>
        <p:nvPicPr>
          <p:cNvPr id="30722" name="Picture 2" descr="http://yoxos.eclipsesource.com/yoxos/doc/org.eclipse.xtext.sdk.feature.group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428736"/>
            <a:ext cx="2641405" cy="785818"/>
          </a:xfrm>
          <a:prstGeom prst="rect">
            <a:avLst/>
          </a:prstGeom>
          <a:noFill/>
        </p:spPr>
      </p:pic>
      <p:pic>
        <p:nvPicPr>
          <p:cNvPr id="5" name="Image 4" descr="C:\Users\Makros\Downloads\Ameni\Latex\23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000372"/>
            <a:ext cx="6357982" cy="3539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err="1" smtClean="0"/>
              <a:t>FeatureIDE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err="1" smtClean="0"/>
              <a:t>Xtext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err="1" smtClean="0"/>
              <a:t>Sdedit</a:t>
            </a:r>
            <a:endParaRPr lang="fr-FR" b="1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Sdedit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création de diagrammes de séquence UML</a:t>
            </a:r>
          </a:p>
          <a:p>
            <a:r>
              <a:rPr lang="fr-FR" dirty="0" smtClean="0"/>
              <a:t>Syntaxe simple, très utile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outils : </a:t>
            </a:r>
            <a:r>
              <a:rPr lang="fr-FR" dirty="0" err="1" smtClean="0"/>
              <a:t>Sdedit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création de diagrammes de séquence UML</a:t>
            </a:r>
          </a:p>
          <a:p>
            <a:r>
              <a:rPr lang="fr-FR" dirty="0" smtClean="0"/>
              <a:t>Syntaxe simple, très utile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928934"/>
            <a:ext cx="8786874" cy="316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Analyse et </a:t>
            </a: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Réalisation</a:t>
            </a:r>
            <a:endParaRPr lang="fr-F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Étendre </a:t>
            </a:r>
            <a:r>
              <a:rPr lang="fr-FR" dirty="0" smtClean="0"/>
              <a:t>l'environnement </a:t>
            </a:r>
            <a:r>
              <a:rPr lang="fr-FR" dirty="0" err="1" smtClean="0"/>
              <a:t>FeatureIDE</a:t>
            </a:r>
            <a:r>
              <a:rPr lang="fr-FR" dirty="0" smtClean="0"/>
              <a:t> par un plugin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se spécialise dans la dérivation des diagrammes de séquence </a:t>
            </a:r>
          </a:p>
          <a:p>
            <a:pPr lvl="2"/>
            <a:r>
              <a:rPr lang="fr-FR" b="1" dirty="0" smtClean="0"/>
              <a:t>le composer </a:t>
            </a:r>
            <a:r>
              <a:rPr lang="fr-FR" b="1" dirty="0" err="1" smtClean="0"/>
              <a:t>FeatureSeqDiag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Éditer les fichier de combinaison </a:t>
            </a:r>
          </a:p>
          <a:p>
            <a:pPr lvl="2"/>
            <a:r>
              <a:rPr lang="fr-FR" b="1" dirty="0" smtClean="0"/>
              <a:t>Le </a:t>
            </a:r>
            <a:r>
              <a:rPr lang="fr-FR" b="1" dirty="0" err="1" smtClean="0"/>
              <a:t>language</a:t>
            </a:r>
            <a:r>
              <a:rPr lang="fr-FR" b="1" dirty="0" smtClean="0"/>
              <a:t> </a:t>
            </a:r>
            <a:r>
              <a:rPr lang="fr-FR" b="1" dirty="0" err="1" smtClean="0"/>
              <a:t>Sdcombin</a:t>
            </a:r>
            <a:endParaRPr lang="fr-FR" b="1" dirty="0" smtClean="0"/>
          </a:p>
          <a:p>
            <a:pPr lvl="2">
              <a:buNone/>
            </a:pPr>
            <a:endParaRPr lang="fr-FR" b="1" dirty="0" smtClean="0"/>
          </a:p>
          <a:p>
            <a:pPr lvl="1"/>
            <a:r>
              <a:rPr lang="fr-FR" dirty="0" smtClean="0"/>
              <a:t>Éditer les fichier de l’application </a:t>
            </a:r>
            <a:r>
              <a:rPr lang="fr-FR" dirty="0" err="1" smtClean="0"/>
              <a:t>Sdedit</a:t>
            </a:r>
            <a:endParaRPr lang="fr-FR" dirty="0" smtClean="0"/>
          </a:p>
          <a:p>
            <a:pPr lvl="2"/>
            <a:r>
              <a:rPr lang="fr-FR" b="1" dirty="0" smtClean="0"/>
              <a:t>Le </a:t>
            </a:r>
            <a:r>
              <a:rPr lang="fr-FR" b="1" dirty="0" err="1" smtClean="0"/>
              <a:t>language</a:t>
            </a:r>
            <a:r>
              <a:rPr lang="fr-FR" b="1" dirty="0" smtClean="0"/>
              <a:t> </a:t>
            </a:r>
            <a:r>
              <a:rPr lang="fr-FR" b="1" dirty="0" err="1" smtClean="0"/>
              <a:t>Sdedit</a:t>
            </a:r>
            <a:endParaRPr lang="fr-FR" b="1" dirty="0" smtClean="0"/>
          </a:p>
          <a:p>
            <a:pPr lvl="2">
              <a:buNone/>
            </a:pPr>
            <a:endParaRPr lang="fr-FR" b="1" dirty="0" smtClean="0"/>
          </a:p>
          <a:p>
            <a:pPr lvl="1"/>
            <a:r>
              <a:rPr lang="fr-FR" dirty="0" smtClean="0"/>
              <a:t>Visualiser les diagramme de séquence dérivé</a:t>
            </a:r>
          </a:p>
          <a:p>
            <a:pPr lvl="2"/>
            <a:r>
              <a:rPr lang="fr-FR" b="1" dirty="0" smtClean="0"/>
              <a:t>L’application </a:t>
            </a:r>
            <a:r>
              <a:rPr lang="fr-FR" b="1" dirty="0" err="1" smtClean="0"/>
              <a:t>sdedit</a:t>
            </a:r>
            <a:r>
              <a:rPr lang="fr-FR" b="1" dirty="0" smtClean="0"/>
              <a:t>-4.01</a:t>
            </a:r>
            <a:endParaRPr lang="fr-FR" b="1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Connecteur droit 11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                                     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Logiciel efficace</a:t>
            </a:r>
          </a:p>
          <a:p>
            <a:pPr lvl="1"/>
            <a:r>
              <a:rPr lang="fr-FR" dirty="0" smtClean="0"/>
              <a:t>Extensible, Changeable</a:t>
            </a:r>
          </a:p>
          <a:p>
            <a:pPr lvl="1"/>
            <a:r>
              <a:rPr lang="fr-FR" dirty="0" smtClean="0"/>
              <a:t>configurable pour une utilisation dans un contexte particulier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chemeClr val="bg1">
                    <a:lumMod val="75000"/>
                  </a:schemeClr>
                </a:solidFill>
              </a:rPr>
              <a:t>Variabilité logicielle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Plusieurs versions de la même application</a:t>
            </a:r>
          </a:p>
          <a:p>
            <a:pPr lvl="1"/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>
                    <a:lumMod val="75000"/>
                  </a:schemeClr>
                </a:solidFill>
              </a:rPr>
              <a:t>une solution industrielle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Transposition du développement industriel au logiciel</a:t>
            </a:r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endParaRPr lang="fr-F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7753" y="1447800"/>
            <a:ext cx="54256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</a:t>
            </a:r>
            <a:r>
              <a:rPr lang="fr-FR" dirty="0" smtClean="0"/>
              <a:t>Réalisation: SysCombin.sdc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fichier </a:t>
            </a:r>
            <a:r>
              <a:rPr lang="fr-FR" dirty="0" err="1" smtClean="0"/>
              <a:t>sdcombin</a:t>
            </a:r>
            <a:r>
              <a:rPr lang="fr-FR" dirty="0" smtClean="0"/>
              <a:t> « SysCombin.sdc » contient</a:t>
            </a:r>
          </a:p>
          <a:p>
            <a:pPr lvl="1"/>
            <a:r>
              <a:rPr lang="fr-FR" dirty="0" smtClean="0"/>
              <a:t>La déclaration des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intéragit</a:t>
            </a:r>
            <a:r>
              <a:rPr lang="fr-FR" dirty="0" smtClean="0"/>
              <a:t>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combinaison entre les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pére</a:t>
            </a:r>
            <a:r>
              <a:rPr lang="fr-FR" dirty="0" smtClean="0"/>
              <a:t> et/ou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smtClean="0"/>
              <a:t>feuille </a:t>
            </a:r>
            <a:endParaRPr lang="fr-FR" dirty="0" smtClean="0"/>
          </a:p>
          <a:p>
            <a:pPr lvl="2"/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pére</a:t>
            </a:r>
            <a:r>
              <a:rPr lang="fr-FR" dirty="0" smtClean="0"/>
              <a:t> : qui a des fils ou des autres </a:t>
            </a:r>
            <a:r>
              <a:rPr lang="fr-FR" dirty="0" err="1" smtClean="0"/>
              <a:t>pére</a:t>
            </a:r>
            <a:r>
              <a:rPr lang="fr-FR" dirty="0" smtClean="0"/>
              <a:t> de fils </a:t>
            </a:r>
          </a:p>
          <a:p>
            <a:pPr lvl="2"/>
            <a:r>
              <a:rPr lang="fr-FR" dirty="0" err="1" smtClean="0"/>
              <a:t>Feature</a:t>
            </a:r>
            <a:r>
              <a:rPr lang="fr-FR" dirty="0" smtClean="0"/>
              <a:t> feuille : les feuille de l’arbre </a:t>
            </a:r>
            <a:r>
              <a:rPr lang="fr-FR" dirty="0" err="1" smtClean="0"/>
              <a:t>Feature</a:t>
            </a:r>
            <a:r>
              <a:rPr lang="fr-FR" dirty="0" smtClean="0"/>
              <a:t> Model(FM)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Après la dérivation, le  nouveau fichier </a:t>
            </a:r>
            <a:r>
              <a:rPr lang="fr-FR" dirty="0" err="1" smtClean="0"/>
              <a:t>sdcombin</a:t>
            </a:r>
            <a:r>
              <a:rPr lang="fr-FR" dirty="0" smtClean="0"/>
              <a:t> doit contenir la combinaison entre que les </a:t>
            </a:r>
            <a:r>
              <a:rPr lang="fr-FR" dirty="0" err="1" smtClean="0"/>
              <a:t>feature</a:t>
            </a:r>
            <a:r>
              <a:rPr lang="fr-FR" dirty="0" smtClean="0"/>
              <a:t> fils 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</a:t>
            </a:r>
            <a:r>
              <a:rPr lang="fr-FR" dirty="0" smtClean="0"/>
              <a:t>Réalisation: </a:t>
            </a:r>
            <a:r>
              <a:rPr lang="fr-FR" sz="2700" b="1" dirty="0" smtClean="0"/>
              <a:t>SysCombin.sdc</a:t>
            </a:r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8567"/>
            <a:ext cx="7772400" cy="335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6072198" y="185736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SysCombin.sdc</a:t>
            </a:r>
            <a:endParaRPr lang="fr-FR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428596" y="17144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Implémentation : </a:t>
            </a:r>
            <a:endParaRPr lang="fr-FR" b="1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</a:t>
            </a:r>
            <a:r>
              <a:rPr lang="fr-FR" dirty="0" smtClean="0"/>
              <a:t>Réalisation: </a:t>
            </a:r>
            <a:r>
              <a:rPr lang="fr-FR" sz="2400" b="1" dirty="0" smtClean="0"/>
              <a:t>SysCombin.sdc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8567"/>
            <a:ext cx="7772400" cy="335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6072198" y="185736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SysCombin.sdc</a:t>
            </a:r>
            <a:endParaRPr lang="fr-FR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7144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Implémentation : </a:t>
            </a:r>
            <a:endParaRPr lang="fr-FR" b="1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</a:t>
            </a:r>
            <a:r>
              <a:rPr lang="fr-FR" dirty="0" smtClean="0"/>
              <a:t>Réalisation: </a:t>
            </a:r>
            <a:r>
              <a:rPr lang="fr-FR" sz="2200" b="1" dirty="0" smtClean="0"/>
              <a:t>SysCombin.sdc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8567"/>
            <a:ext cx="7772400" cy="335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6072198" y="185736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SysCombin.sdc</a:t>
            </a:r>
            <a:endParaRPr lang="fr-FR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7144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Implémentation : </a:t>
            </a:r>
            <a:endParaRPr lang="fr-FR" b="1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</a:t>
            </a:r>
            <a:r>
              <a:rPr lang="fr-FR" dirty="0" smtClean="0"/>
              <a:t>Réalisation: </a:t>
            </a:r>
            <a:r>
              <a:rPr lang="fr-FR" sz="2000" b="1" dirty="0" smtClean="0"/>
              <a:t>SysCombin.sdc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8567"/>
            <a:ext cx="7772400" cy="335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6072198" y="185736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SysCombin.sdc</a:t>
            </a:r>
            <a:endParaRPr lang="fr-FR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7144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Implémentation : </a:t>
            </a:r>
            <a:endParaRPr lang="fr-FR" b="1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Logiciel efficace</a:t>
            </a:r>
          </a:p>
          <a:p>
            <a:pPr lvl="1"/>
            <a:r>
              <a:rPr lang="fr-FR" dirty="0" smtClean="0"/>
              <a:t>Extensible, Changeable</a:t>
            </a:r>
          </a:p>
          <a:p>
            <a:pPr lvl="1"/>
            <a:r>
              <a:rPr lang="fr-FR" dirty="0" smtClean="0"/>
              <a:t>configurable pour une utilisation dans un contexte particulier</a:t>
            </a:r>
          </a:p>
          <a:p>
            <a:pPr lvl="1"/>
            <a:endParaRPr lang="fr-FR" dirty="0" smtClean="0"/>
          </a:p>
          <a:p>
            <a:r>
              <a:rPr lang="fr-FR" b="1" dirty="0" smtClean="0"/>
              <a:t>Variabilité logicielle</a:t>
            </a:r>
          </a:p>
          <a:p>
            <a:pPr lvl="1"/>
            <a:r>
              <a:rPr lang="fr-FR" dirty="0" smtClean="0"/>
              <a:t>Plusieurs versions de la même application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b="1" dirty="0" smtClean="0">
                <a:solidFill>
                  <a:schemeClr val="bg1">
                    <a:lumMod val="75000"/>
                  </a:schemeClr>
                </a:solidFill>
              </a:rPr>
              <a:t>une solution industrielle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Transposition du développement industriel au logiciel</a:t>
            </a:r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</p:txBody>
      </p:sp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1600" b="1" dirty="0" smtClean="0"/>
              <a:t>Dérivation de la combinaison</a:t>
            </a:r>
            <a:endParaRPr lang="fr-FR" sz="32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272" y="1447800"/>
            <a:ext cx="673465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1800" b="1" dirty="0" smtClean="0"/>
              <a:t>Config_NewSysCombin.sdc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5720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Après la dérivation : </a:t>
            </a:r>
            <a:endParaRPr lang="fr-FR" b="1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1800" b="1" dirty="0" smtClean="0"/>
              <a:t>Config_NewSysCombin.sdc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5720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Après la dérivation : </a:t>
            </a:r>
            <a:endParaRPr lang="fr-FR" b="1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820719"/>
            <a:ext cx="8715404" cy="482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2000" b="1" dirty="0" smtClean="0"/>
              <a:t>les </a:t>
            </a:r>
            <a:r>
              <a:rPr lang="fr-FR" sz="2000" b="1" dirty="0" smtClean="0"/>
              <a:t>fichiers </a:t>
            </a:r>
            <a:r>
              <a:rPr lang="fr-FR" sz="2000" b="1" dirty="0" err="1" smtClean="0"/>
              <a:t>Sdedit</a:t>
            </a:r>
            <a:r>
              <a:rPr lang="fr-FR" sz="2000" b="1" dirty="0" smtClean="0"/>
              <a:t> </a:t>
            </a:r>
            <a:endParaRPr lang="fr-FR" sz="2000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fichier </a:t>
            </a:r>
            <a:r>
              <a:rPr lang="fr-FR" dirty="0" err="1" smtClean="0"/>
              <a:t>sdedit</a:t>
            </a:r>
            <a:r>
              <a:rPr lang="fr-FR" dirty="0" smtClean="0"/>
              <a:t> «</a:t>
            </a:r>
            <a:r>
              <a:rPr lang="fr-FR" dirty="0" smtClean="0"/>
              <a:t> </a:t>
            </a:r>
            <a:r>
              <a:rPr lang="fr-FR" dirty="0" smtClean="0"/>
              <a:t>feature.sd</a:t>
            </a:r>
            <a:r>
              <a:rPr lang="fr-FR" dirty="0" smtClean="0"/>
              <a:t> » contient</a:t>
            </a:r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 diagramme des séquence spécifié propre au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Une partie pour la déclaration des objets</a:t>
            </a:r>
          </a:p>
          <a:p>
            <a:pPr lvl="1"/>
            <a:r>
              <a:rPr lang="fr-FR" dirty="0" smtClean="0"/>
              <a:t>Une autre partie pour définir les événements entre les objets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Il faut le crée pour chaque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son fichier</a:t>
            </a:r>
          </a:p>
          <a:p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Mettre le fichier dans le répertoire qui le même nom de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dans le projet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 le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abstract, il n’interagit pas dans les dérivations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Il n’a pas de dossier </a:t>
            </a: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2000" b="1" dirty="0" smtClean="0"/>
              <a:t>les </a:t>
            </a:r>
            <a:r>
              <a:rPr lang="fr-FR" sz="2000" b="1" dirty="0" smtClean="0"/>
              <a:t>fichiers </a:t>
            </a:r>
            <a:r>
              <a:rPr lang="fr-FR" sz="2000" b="1" dirty="0" err="1" smtClean="0"/>
              <a:t>Sdedit</a:t>
            </a:r>
            <a:r>
              <a:rPr lang="fr-FR" sz="2000" b="1" dirty="0" smtClean="0"/>
              <a:t> </a:t>
            </a:r>
            <a:endParaRPr lang="fr-FR" sz="2000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fichier </a:t>
            </a:r>
            <a:r>
              <a:rPr lang="fr-FR" dirty="0" err="1" smtClean="0"/>
              <a:t>sdedit</a:t>
            </a:r>
            <a:r>
              <a:rPr lang="fr-FR" dirty="0" smtClean="0"/>
              <a:t> «</a:t>
            </a:r>
            <a:r>
              <a:rPr lang="fr-FR" dirty="0" smtClean="0"/>
              <a:t> </a:t>
            </a:r>
            <a:r>
              <a:rPr lang="fr-FR" dirty="0" smtClean="0"/>
              <a:t>feature.sd</a:t>
            </a:r>
            <a:r>
              <a:rPr lang="fr-FR" dirty="0" smtClean="0"/>
              <a:t> » contient</a:t>
            </a:r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 diagramme des séquence spécifié propre au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Une partie pour la déclaration des objets</a:t>
            </a:r>
          </a:p>
          <a:p>
            <a:pPr lvl="1"/>
            <a:r>
              <a:rPr lang="fr-FR" dirty="0" smtClean="0"/>
              <a:t>Une autre partie pour définir les événements entre les objets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Il faut le crée pour chaque </a:t>
            </a:r>
            <a:r>
              <a:rPr lang="fr-FR" dirty="0" err="1" smtClean="0"/>
              <a:t>feature</a:t>
            </a:r>
            <a:r>
              <a:rPr lang="fr-FR" dirty="0" smtClean="0"/>
              <a:t> son fichier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Mettre le fichier dans le répertoire qui le même nom de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dans le projet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 le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abstract, il n’interagit pas dans les dérivations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Il n’a pas de dossier </a:t>
            </a: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2000" b="1" dirty="0" smtClean="0"/>
              <a:t>Les fichiers </a:t>
            </a:r>
            <a:r>
              <a:rPr lang="fr-FR" sz="2000" b="1" dirty="0" err="1" smtClean="0"/>
              <a:t>Sdedit</a:t>
            </a:r>
            <a:r>
              <a:rPr lang="fr-FR" sz="2000" b="1" dirty="0" smtClean="0"/>
              <a:t> </a:t>
            </a:r>
            <a:endParaRPr lang="fr-FR" sz="2000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fichier </a:t>
            </a:r>
            <a:r>
              <a:rPr lang="fr-FR" dirty="0" err="1" smtClean="0"/>
              <a:t>sdedit</a:t>
            </a:r>
            <a:r>
              <a:rPr lang="fr-FR" dirty="0" smtClean="0"/>
              <a:t> «</a:t>
            </a:r>
            <a:r>
              <a:rPr lang="fr-FR" dirty="0" smtClean="0"/>
              <a:t> </a:t>
            </a:r>
            <a:r>
              <a:rPr lang="fr-FR" dirty="0" smtClean="0"/>
              <a:t>feature.sd</a:t>
            </a:r>
            <a:r>
              <a:rPr lang="fr-FR" dirty="0" smtClean="0"/>
              <a:t> » contient</a:t>
            </a:r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 diagramme des séquence spécifié propre au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Une partie pour la déclaration des objets</a:t>
            </a:r>
          </a:p>
          <a:p>
            <a:pPr lvl="1"/>
            <a:r>
              <a:rPr lang="fr-FR" dirty="0" smtClean="0"/>
              <a:t>Une autre partie pour définir les événements entre les objets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Il faut le crée pour chaque </a:t>
            </a:r>
            <a:r>
              <a:rPr lang="fr-FR" dirty="0" err="1" smtClean="0"/>
              <a:t>feature</a:t>
            </a:r>
            <a:r>
              <a:rPr lang="fr-FR" dirty="0" smtClean="0"/>
              <a:t> son fichier</a:t>
            </a:r>
          </a:p>
          <a:p>
            <a:endParaRPr lang="fr-FR" dirty="0" smtClean="0"/>
          </a:p>
          <a:p>
            <a:r>
              <a:rPr lang="fr-FR" dirty="0" smtClean="0"/>
              <a:t>Mettre le fichier dans le répertoire qui le même nom de </a:t>
            </a:r>
            <a:r>
              <a:rPr lang="fr-FR" dirty="0" err="1" smtClean="0"/>
              <a:t>feature</a:t>
            </a:r>
            <a:r>
              <a:rPr lang="fr-FR" dirty="0" smtClean="0"/>
              <a:t> dans le projet </a:t>
            </a:r>
          </a:p>
          <a:p>
            <a:pPr lvl="1"/>
            <a:r>
              <a:rPr lang="fr-FR" dirty="0" smtClean="0"/>
              <a:t>s</a:t>
            </a:r>
            <a:r>
              <a:rPr lang="fr-FR" dirty="0" smtClean="0"/>
              <a:t>i le </a:t>
            </a:r>
            <a:r>
              <a:rPr lang="fr-FR" dirty="0" err="1" smtClean="0"/>
              <a:t>feature</a:t>
            </a:r>
            <a:r>
              <a:rPr lang="fr-FR" dirty="0" smtClean="0"/>
              <a:t> abstract, il n’interagit pas dans les dérivations</a:t>
            </a:r>
          </a:p>
          <a:p>
            <a:pPr lvl="1"/>
            <a:r>
              <a:rPr lang="fr-FR" dirty="0" smtClean="0"/>
              <a:t>Il n’a pas de dossier </a:t>
            </a:r>
            <a:endParaRPr lang="fr-FR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2000" b="1" dirty="0" smtClean="0"/>
              <a:t>Feature.sd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29521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7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2000" b="1" dirty="0" smtClean="0"/>
              <a:t>Feature.sd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772400" cy="371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et Réalisation</a:t>
            </a:r>
            <a:r>
              <a:rPr lang="fr-FR" dirty="0" smtClean="0"/>
              <a:t>: </a:t>
            </a:r>
            <a:r>
              <a:rPr lang="fr-FR" sz="2200" b="1" dirty="0" smtClean="0"/>
              <a:t>Dérivation de la DS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7418" y="1447800"/>
            <a:ext cx="51263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partie déclaration des objets </a:t>
            </a:r>
          </a:p>
          <a:p>
            <a:pPr lvl="1"/>
            <a:r>
              <a:rPr lang="fr-FR" dirty="0" smtClean="0"/>
              <a:t>rassemble toutes les objets déclarés dans toutes les fichier feature.sd</a:t>
            </a:r>
          </a:p>
          <a:p>
            <a:pPr lvl="1"/>
            <a:r>
              <a:rPr lang="fr-FR" dirty="0" smtClean="0"/>
              <a:t>é</a:t>
            </a:r>
            <a:r>
              <a:rPr lang="fr-FR" dirty="0" smtClean="0"/>
              <a:t>viter la redondance des objets 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 partie définition des messages entre les objets</a:t>
            </a:r>
          </a:p>
          <a:p>
            <a:pPr lvl="1"/>
            <a:r>
              <a:rPr lang="fr-FR" dirty="0" smtClean="0"/>
              <a:t>suivre la </a:t>
            </a:r>
            <a:r>
              <a:rPr lang="fr-FR" dirty="0" smtClean="0"/>
              <a:t>squelette</a:t>
            </a:r>
            <a:r>
              <a:rPr lang="fr-FR" dirty="0" smtClean="0"/>
              <a:t> fichier SysCombin.sdc </a:t>
            </a:r>
          </a:p>
          <a:p>
            <a:pPr lvl="1"/>
            <a:r>
              <a:rPr lang="fr-FR" dirty="0" smtClean="0"/>
              <a:t>p</a:t>
            </a:r>
            <a:r>
              <a:rPr lang="fr-FR" dirty="0" smtClean="0"/>
              <a:t>our chaque </a:t>
            </a:r>
            <a:r>
              <a:rPr lang="fr-FR" dirty="0" err="1" smtClean="0"/>
              <a:t>feature</a:t>
            </a:r>
            <a:r>
              <a:rPr lang="fr-FR" dirty="0" smtClean="0"/>
              <a:t> interagit dans le fichier </a:t>
            </a:r>
            <a:r>
              <a:rPr lang="fr-FR" dirty="0" smtClean="0"/>
              <a:t>SysCombin.sdc</a:t>
            </a:r>
            <a:r>
              <a:rPr lang="fr-FR" dirty="0" smtClean="0"/>
              <a:t>  on copie la 2éme partie du son fichier </a:t>
            </a:r>
            <a:r>
              <a:rPr lang="fr-FR" dirty="0" err="1" smtClean="0"/>
              <a:t>sdedit</a:t>
            </a:r>
            <a:r>
              <a:rPr lang="fr-FR" dirty="0" smtClean="0"/>
              <a:t> </a:t>
            </a:r>
          </a:p>
          <a:p>
            <a:pPr lvl="1"/>
            <a:endParaRPr lang="fr-FR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13637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1843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838" y="2257609"/>
            <a:ext cx="5809524" cy="2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necteur droit 9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838" y="2257609"/>
            <a:ext cx="5809524" cy="2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838" y="2257609"/>
            <a:ext cx="5809524" cy="2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46715"/>
            <a:ext cx="8643998" cy="330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7266" y="2233800"/>
            <a:ext cx="7666667" cy="3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7266" y="2233800"/>
            <a:ext cx="7666667" cy="3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7266" y="2233800"/>
            <a:ext cx="7666667" cy="3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Réalisation: </a:t>
            </a:r>
            <a:r>
              <a:rPr lang="fr-FR" sz="2200" b="1" dirty="0" smtClean="0"/>
              <a:t>config_FinalSD.sd</a:t>
            </a:r>
            <a:endParaRPr lang="fr-FR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01899"/>
            <a:ext cx="7772400" cy="326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composants du plugin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Le plugin qui se </a:t>
            </a:r>
            <a:r>
              <a:rPr lang="fr-FR" dirty="0" smtClean="0"/>
              <a:t>spécialise dans la dérivation des diagrammes de séquence </a:t>
            </a:r>
          </a:p>
          <a:p>
            <a:pPr lvl="2"/>
            <a:r>
              <a:rPr lang="fr-FR" b="1" dirty="0" err="1" smtClean="0"/>
              <a:t>FeatureSeqDiag</a:t>
            </a:r>
            <a:endParaRPr lang="fr-FR" b="1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Éditeur des </a:t>
            </a:r>
            <a:r>
              <a:rPr lang="fr-FR" dirty="0" smtClean="0"/>
              <a:t>fichier de combinaison </a:t>
            </a:r>
          </a:p>
          <a:p>
            <a:pPr lvl="2"/>
            <a:r>
              <a:rPr lang="fr-FR" sz="2100" b="1" dirty="0" err="1" smtClean="0"/>
              <a:t>featureSeqDiag.sdcombin.sdc_language</a:t>
            </a:r>
            <a:endParaRPr lang="fr-FR" sz="2100" b="1" dirty="0" smtClean="0"/>
          </a:p>
          <a:p>
            <a:pPr lvl="2"/>
            <a:r>
              <a:rPr lang="fr-FR" sz="2100" b="1" dirty="0" err="1" smtClean="0"/>
              <a:t>featureSeqDiag.sdcombin.sdc_language.ui</a:t>
            </a:r>
            <a:r>
              <a:rPr lang="fr-FR" sz="2100" b="1" dirty="0" smtClean="0"/>
              <a:t> </a:t>
            </a:r>
          </a:p>
          <a:p>
            <a:pPr lvl="2"/>
            <a:endParaRPr lang="fr-FR" b="1" dirty="0" smtClean="0"/>
          </a:p>
          <a:p>
            <a:pPr lvl="2">
              <a:buNone/>
            </a:pPr>
            <a:endParaRPr lang="fr-FR" b="1" dirty="0" smtClean="0"/>
          </a:p>
          <a:p>
            <a:r>
              <a:rPr lang="fr-FR" dirty="0" smtClean="0"/>
              <a:t>Éditeur </a:t>
            </a:r>
            <a:r>
              <a:rPr lang="fr-FR" dirty="0" smtClean="0"/>
              <a:t>des </a:t>
            </a:r>
            <a:r>
              <a:rPr lang="fr-FR" dirty="0" smtClean="0"/>
              <a:t>fichier de l’application </a:t>
            </a:r>
            <a:r>
              <a:rPr lang="fr-FR" dirty="0" err="1" smtClean="0"/>
              <a:t>Sdedit</a:t>
            </a:r>
            <a:endParaRPr lang="fr-FR" dirty="0" smtClean="0"/>
          </a:p>
          <a:p>
            <a:pPr lvl="2"/>
            <a:r>
              <a:rPr lang="en-US" sz="2100" b="1" dirty="0" err="1" smtClean="0"/>
              <a:t>featureSeqDiag.sdedit.sd_language</a:t>
            </a:r>
            <a:r>
              <a:rPr lang="en-US" sz="2100" b="1" dirty="0" smtClean="0"/>
              <a:t> </a:t>
            </a:r>
            <a:endParaRPr lang="fr-FR" sz="2100" b="1" dirty="0" smtClean="0"/>
          </a:p>
          <a:p>
            <a:pPr lvl="2"/>
            <a:r>
              <a:rPr lang="en-US" sz="2100" b="1" dirty="0" err="1" smtClean="0"/>
              <a:t>featureSeqDiag.sdedit.sd_language.ui</a:t>
            </a:r>
            <a:endParaRPr lang="fr-FR" sz="2100" b="1" dirty="0" smtClean="0"/>
          </a:p>
          <a:p>
            <a:pPr lvl="2">
              <a:buNone/>
            </a:pPr>
            <a:endParaRPr lang="fr-FR" b="1" dirty="0" smtClean="0"/>
          </a:p>
          <a:p>
            <a:r>
              <a:rPr lang="fr-FR" dirty="0" smtClean="0"/>
              <a:t>Visualiser les diagramme de séquence dérivé</a:t>
            </a:r>
          </a:p>
          <a:p>
            <a:pPr lvl="2"/>
            <a:r>
              <a:rPr lang="fr-FR" b="1" dirty="0" smtClean="0"/>
              <a:t>L’application </a:t>
            </a:r>
            <a:r>
              <a:rPr lang="fr-FR" b="1" dirty="0" err="1" smtClean="0"/>
              <a:t>sdedit</a:t>
            </a:r>
            <a:r>
              <a:rPr lang="fr-FR" b="1" dirty="0" smtClean="0"/>
              <a:t>-4.01</a:t>
            </a:r>
          </a:p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composants du plugin </a:t>
            </a:r>
          </a:p>
        </p:txBody>
      </p:sp>
      <p:pic>
        <p:nvPicPr>
          <p:cNvPr id="5" name="Espace réservé du contenu 4" descr="C:\Users\Makros\Desktop\architectureEclipse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3"/>
            <a:ext cx="7858180" cy="4897999"/>
          </a:xfrm>
          <a:prstGeom prst="rect">
            <a:avLst/>
          </a:prstGeom>
          <a:ln w="19050" cap="sq">
            <a:solidFill>
              <a:schemeClr val="bg1"/>
            </a:solidFill>
            <a:prstDash val="solid"/>
            <a:miter lim="800000"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Logiciel efficace</a:t>
            </a:r>
          </a:p>
          <a:p>
            <a:pPr lvl="1"/>
            <a:r>
              <a:rPr lang="fr-FR" dirty="0" smtClean="0"/>
              <a:t>Extensible, Changeable</a:t>
            </a:r>
          </a:p>
          <a:p>
            <a:pPr lvl="1"/>
            <a:r>
              <a:rPr lang="fr-FR" dirty="0" smtClean="0"/>
              <a:t>configurable pour une utilisation dans un contexte particulier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b="1" dirty="0" smtClean="0"/>
              <a:t>Variabilité logicielle</a:t>
            </a:r>
          </a:p>
          <a:p>
            <a:pPr lvl="1"/>
            <a:r>
              <a:rPr lang="fr-FR" dirty="0" smtClean="0"/>
              <a:t>Plusieurs versions de la même application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b="1" dirty="0" smtClean="0"/>
              <a:t>une solution industrielle</a:t>
            </a:r>
          </a:p>
          <a:p>
            <a:pPr lvl="1"/>
            <a:r>
              <a:rPr lang="fr-FR" dirty="0" smtClean="0"/>
              <a:t>Transposition du développement industriel au logiciel</a:t>
            </a:r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composants du plugin </a:t>
            </a:r>
          </a:p>
        </p:txBody>
      </p:sp>
      <p:pic>
        <p:nvPicPr>
          <p:cNvPr id="5" name="Espace réservé du contenu 4" descr="shgeneral.pn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57364"/>
            <a:ext cx="9322030" cy="4397184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/>
        </p:spPr>
      </p:pic>
      <p:cxnSp>
        <p:nvCxnSpPr>
          <p:cNvPr id="6" name="Connecteur droit 5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smtClean="0"/>
              <a:t>modélisation et la gestion de la variabilité dans les systèmes à logiciel prépondérant , par exemple les lignes de produits logiciels est une tâche critique 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traiter les modèles de lignes de produits logiciels où la variabilité est spécifiée dans des modèles comportementaux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(diagrammes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de séquence).</a:t>
            </a:r>
          </a:p>
          <a:p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implémenter deux mini DSL (Domain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Specific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proposer un algorithme de dérivation pour les MC qu'on a intégré dans l'environnement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FeatureIDE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smtClean="0"/>
              <a:t>modélisation et la gestion de la variabilité dans les systèmes à logiciel prépondérant , par exemple les lignes de produits logiciels est une tâche critique 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traiter les modèles de lignes de produits logiciels où la variabilité est spécifiée dans des modèles comportementaux </a:t>
            </a:r>
            <a:r>
              <a:rPr lang="fr-FR" dirty="0" smtClean="0"/>
              <a:t>(diagrammes </a:t>
            </a:r>
            <a:r>
              <a:rPr lang="fr-FR" dirty="0" smtClean="0"/>
              <a:t>de séquence).</a:t>
            </a:r>
          </a:p>
          <a:p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implémenter deux mini DSL (Domain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Specific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Language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proposer un algorithme de dérivation pour les MC qu'on a intégré dans l'environnement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FeatureIDE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smtClean="0"/>
              <a:t>modélisation et la gestion de la variabilité dans les systèmes à logiciel prépondérant , par exemple les lignes de produits logiciels est une tâche critique 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traiter les modèles de lignes de produits logiciels où la variabilité est spécifiée dans des modèles comportementaux </a:t>
            </a:r>
            <a:r>
              <a:rPr lang="fr-FR" dirty="0" smtClean="0"/>
              <a:t>(diagrammes </a:t>
            </a:r>
            <a:r>
              <a:rPr lang="fr-FR" dirty="0" smtClean="0"/>
              <a:t>de séquence).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implémenter deux mini DSL (Domain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proposer un algorithme de dérivation pour les MC qu'on a intégré dans l'environnement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FeatureIDE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smtClean="0"/>
              <a:t>modélisation et la gestion de la variabilité dans les systèmes à logiciel prépondérant , par exemple les lignes de produits logiciels est une tâche critique 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traiter les modèles de lignes de produits logiciels où la variabilité est spécifiée dans des modèles comportementaux </a:t>
            </a:r>
            <a:r>
              <a:rPr lang="fr-FR" dirty="0" smtClean="0"/>
              <a:t>(diagrammes </a:t>
            </a:r>
            <a:r>
              <a:rPr lang="fr-FR" dirty="0" smtClean="0"/>
              <a:t>de séquence).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implémenter deux mini DSL (Domain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proposer un algorithme de dérivation pour les MC qu'on a intégré dans l'environnement </a:t>
            </a:r>
            <a:r>
              <a:rPr lang="fr-FR" dirty="0" err="1" smtClean="0"/>
              <a:t>FeatureIDE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557342" y="2928934"/>
            <a:ext cx="7086624" cy="2947990"/>
          </a:xfrm>
        </p:spPr>
        <p:txBody>
          <a:bodyPr/>
          <a:lstStyle/>
          <a:p>
            <a:pPr>
              <a:buNone/>
            </a:pPr>
            <a:r>
              <a:rPr lang="fr-FR" sz="7200" b="1" dirty="0" smtClean="0"/>
              <a:t>Démonstration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Approche </a:t>
            </a:r>
            <a:r>
              <a:rPr lang="fr-FR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LDP</a:t>
            </a:r>
            <a:endParaRPr lang="fr-F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09828"/>
          </a:xfrm>
        </p:spPr>
        <p:txBody>
          <a:bodyPr/>
          <a:lstStyle/>
          <a:p>
            <a:r>
              <a:rPr lang="fr-FR" b="1" dirty="0" smtClean="0"/>
              <a:t>Ligne de produits Logiciel (</a:t>
            </a:r>
            <a:r>
              <a:rPr lang="fr-FR" b="1" dirty="0" err="1" smtClean="0"/>
              <a:t>LdP</a:t>
            </a:r>
            <a:r>
              <a:rPr lang="fr-FR" b="1" dirty="0" smtClean="0"/>
              <a:t>)</a:t>
            </a:r>
          </a:p>
          <a:p>
            <a:pPr lvl="1"/>
            <a:r>
              <a:rPr lang="fr-FR" dirty="0" smtClean="0"/>
              <a:t>Ensemble de systèmes partageant un ensemble de propriétés communes et satisfaisant des besoins spécifiques pour un domaine particulier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/>
          </a:p>
        </p:txBody>
      </p:sp>
      <p:pic>
        <p:nvPicPr>
          <p:cNvPr id="8" name="Image 7" descr="Sans tit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5" y="3264693"/>
            <a:ext cx="6715171" cy="302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643866" cy="419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 LDP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09762"/>
          </a:xfrm>
        </p:spPr>
        <p:txBody>
          <a:bodyPr/>
          <a:lstStyle/>
          <a:p>
            <a:r>
              <a:rPr lang="fr-FR" dirty="0" smtClean="0"/>
              <a:t>Dimension 1 : Modélisation de la variabilité des Ldp.</a:t>
            </a:r>
          </a:p>
          <a:p>
            <a:r>
              <a:rPr lang="fr-FR" dirty="0" smtClean="0"/>
              <a:t>Dimension 2 : Dérivation automatique des produits.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Objectif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229600" cy="3267084"/>
          </a:xfrm>
        </p:spPr>
        <p:txBody>
          <a:bodyPr/>
          <a:lstStyle/>
          <a:p>
            <a:r>
              <a:rPr lang="fr-FR" dirty="0" smtClean="0"/>
              <a:t>Appliquer l’approche LDP  dans des modèle comportementaux où la variabilité spécifié est des diagrammes des séquences.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Dérivation d’un diagramme de séquence final à partir des diagrammes de séquences  des composants.</a:t>
            </a:r>
          </a:p>
          <a:p>
            <a:pPr lvl="1">
              <a:buNone/>
            </a:pP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Définir la combinaison  relationnel entre ces composants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1071538" y="128586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4383225</TotalTime>
  <Words>1136</Words>
  <PresentationFormat>Affichage à l'écran (4:3)</PresentationFormat>
  <Paragraphs>301</Paragraphs>
  <Slides>65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66" baseType="lpstr">
      <vt:lpstr>Capitaux</vt:lpstr>
      <vt:lpstr> Manipulation de modèles comportementaux pour les lignes de produits </vt:lpstr>
      <vt:lpstr>Plan</vt:lpstr>
      <vt:lpstr>Introduction                                        </vt:lpstr>
      <vt:lpstr>Introduction</vt:lpstr>
      <vt:lpstr>Introduction</vt:lpstr>
      <vt:lpstr>Introduction</vt:lpstr>
      <vt:lpstr>Approche LDP</vt:lpstr>
      <vt:lpstr>Approche LDP</vt:lpstr>
      <vt:lpstr>Objectif du Projet</vt:lpstr>
      <vt:lpstr>Objectif du Projet</vt:lpstr>
      <vt:lpstr>Objectif du Projet</vt:lpstr>
      <vt:lpstr>Objectif du Projet</vt:lpstr>
      <vt:lpstr>Choix des outils </vt:lpstr>
      <vt:lpstr>Choix des outils : FeatureIDE</vt:lpstr>
      <vt:lpstr>Choix des outils : FeatureIDE</vt:lpstr>
      <vt:lpstr>Choix des outils : FeatureIDE</vt:lpstr>
      <vt:lpstr>Choix des outils : FeatureIDE</vt:lpstr>
      <vt:lpstr>Choix des outils : FeatureIDE</vt:lpstr>
      <vt:lpstr>Choix des outils : FeatureIDE</vt:lpstr>
      <vt:lpstr>Choix des outils : FeatureIDE</vt:lpstr>
      <vt:lpstr>Choix des outils </vt:lpstr>
      <vt:lpstr>Choix des outils : Xtext</vt:lpstr>
      <vt:lpstr>Choix des outils : Xtext</vt:lpstr>
      <vt:lpstr>Choix des outils </vt:lpstr>
      <vt:lpstr>Choix des outils : Sdedit</vt:lpstr>
      <vt:lpstr>Choix des outils : Sdedit</vt:lpstr>
      <vt:lpstr>Analyse et Réalisation</vt:lpstr>
      <vt:lpstr>Analyse et Réalisation</vt:lpstr>
      <vt:lpstr>Analyse et Réalisation</vt:lpstr>
      <vt:lpstr>Analyse et Réalisation</vt:lpstr>
      <vt:lpstr>Analyse et Réalisation</vt:lpstr>
      <vt:lpstr>Analyse et Réalisation</vt:lpstr>
      <vt:lpstr>Analyse et Réalisation</vt:lpstr>
      <vt:lpstr>Analyse et Réalisation</vt:lpstr>
      <vt:lpstr>Analyse et Réalisation: SysCombin.sdc</vt:lpstr>
      <vt:lpstr>Analyse et Réalisation: SysCombin.sdc</vt:lpstr>
      <vt:lpstr>Analyse et Réalisation: SysCombin.sdc</vt:lpstr>
      <vt:lpstr>Analyse et Réalisation: SysCombin.sdc</vt:lpstr>
      <vt:lpstr>Analyse et Réalisation: SysCombin.sdc</vt:lpstr>
      <vt:lpstr>Analyse et Réalisation: Dérivation de la combinaison</vt:lpstr>
      <vt:lpstr>Analyse et Réalisation: Config_NewSysCombin.sdc</vt:lpstr>
      <vt:lpstr>Analyse et Réalisation: Config_NewSysCombin.sdc</vt:lpstr>
      <vt:lpstr>Analyse et Réalisation: les fichiers Sdedit </vt:lpstr>
      <vt:lpstr>Analyse et Réalisation: les fichiers Sdedit </vt:lpstr>
      <vt:lpstr>Analyse et Réalisation: Les fichiers Sdedit </vt:lpstr>
      <vt:lpstr>Analyse et Réalisation: Feature.sd </vt:lpstr>
      <vt:lpstr>Analyse et Réalisation: Feature.sd </vt:lpstr>
      <vt:lpstr>Analyse et Réalisation: Dérivation de la DS</vt:lpstr>
      <vt:lpstr>Analyse et Réalisation: config_FinalSD.sd</vt:lpstr>
      <vt:lpstr>Analyse et Réalisation: config_FinalSD.sd</vt:lpstr>
      <vt:lpstr>Analyse et Réalisation: config_FinalSD.sd</vt:lpstr>
      <vt:lpstr>Analyse et Réalisation: config_FinalSD.sd</vt:lpstr>
      <vt:lpstr>Analyse et Réalisation: config_FinalSD.sd</vt:lpstr>
      <vt:lpstr>Analyse et Réalisation: config_FinalSD.sd</vt:lpstr>
      <vt:lpstr>Analyse et Réalisation: config_FinalSD.sd</vt:lpstr>
      <vt:lpstr>Analyse et Réalisation: config_FinalSD.sd</vt:lpstr>
      <vt:lpstr>Analyse et Réalisation: config_FinalSD.sd</vt:lpstr>
      <vt:lpstr>Les composants du plugin </vt:lpstr>
      <vt:lpstr>Les composants du plugin </vt:lpstr>
      <vt:lpstr>Les composants du plugin </vt:lpstr>
      <vt:lpstr>Conclusion</vt:lpstr>
      <vt:lpstr>Conclusion</vt:lpstr>
      <vt:lpstr>Conclusion</vt:lpstr>
      <vt:lpstr>Conclusion</vt:lpstr>
      <vt:lpstr>Diapositive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Oussama</cp:lastModifiedBy>
  <cp:revision>48</cp:revision>
  <dcterms:modified xsi:type="dcterms:W3CDTF">2014-05-11T22:52:24Z</dcterms:modified>
</cp:coreProperties>
</file>