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70" r:id="rId3"/>
    <p:sldId id="278" r:id="rId4"/>
    <p:sldId id="277" r:id="rId5"/>
    <p:sldId id="288" r:id="rId6"/>
    <p:sldId id="261" r:id="rId7"/>
    <p:sldId id="279" r:id="rId8"/>
    <p:sldId id="280" r:id="rId9"/>
    <p:sldId id="281" r:id="rId10"/>
    <p:sldId id="282" r:id="rId11"/>
    <p:sldId id="272" r:id="rId12"/>
    <p:sldId id="290" r:id="rId13"/>
    <p:sldId id="289" r:id="rId14"/>
    <p:sldId id="264" r:id="rId15"/>
    <p:sldId id="284" r:id="rId16"/>
    <p:sldId id="285" r:id="rId17"/>
    <p:sldId id="271" r:id="rId18"/>
    <p:sldId id="273" r:id="rId19"/>
    <p:sldId id="291" r:id="rId20"/>
    <p:sldId id="292" r:id="rId21"/>
    <p:sldId id="293" r:id="rId22"/>
    <p:sldId id="294" r:id="rId23"/>
    <p:sldId id="295" r:id="rId24"/>
    <p:sldId id="296" r:id="rId25"/>
    <p:sldId id="297" r:id="rId26"/>
    <p:sldId id="298" r:id="rId27"/>
    <p:sldId id="300" r:id="rId28"/>
    <p:sldId id="299" r:id="rId29"/>
    <p:sldId id="274" r:id="rId30"/>
    <p:sldId id="266" r:id="rId31"/>
    <p:sldId id="275" r:id="rId32"/>
    <p:sldId id="283" r:id="rId33"/>
    <p:sldId id="265" r:id="rId34"/>
    <p:sldId id="269" r:id="rId35"/>
    <p:sldId id="27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21" d="100"/>
          <a:sy n="121" d="100"/>
        </p:scale>
        <p:origin x="176"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28/07/25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194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28/07/25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934273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28/07/25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693494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28/07/25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518591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E58380-3550-4AA1-8DE5-F8A856B30F15}" type="datetimeFigureOut">
              <a:rPr lang="en-NZ" smtClean="0"/>
              <a:t>28/07/25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498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58380-3550-4AA1-8DE5-F8A856B30F15}" type="datetimeFigureOut">
              <a:rPr lang="en-NZ" smtClean="0"/>
              <a:t>28/07/25</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520509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58380-3550-4AA1-8DE5-F8A856B30F15}" type="datetimeFigureOut">
              <a:rPr lang="en-NZ" smtClean="0"/>
              <a:t>28/07/25</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52993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E58380-3550-4AA1-8DE5-F8A856B30F15}" type="datetimeFigureOut">
              <a:rPr lang="en-NZ" smtClean="0"/>
              <a:t>28/07/25</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249828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7E58380-3550-4AA1-8DE5-F8A856B30F15}" type="datetimeFigureOut">
              <a:rPr lang="en-NZ" smtClean="0"/>
              <a:t>28/07/25</a:t>
            </a:fld>
            <a:endParaRPr lang="en-NZ"/>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NZ"/>
          </a:p>
        </p:txBody>
      </p:sp>
      <p:sp>
        <p:nvSpPr>
          <p:cNvPr id="9" name="Slide Number Placeholder 8"/>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0285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7E58380-3550-4AA1-8DE5-F8A856B30F15}" type="datetimeFigureOut">
              <a:rPr lang="en-NZ" smtClean="0"/>
              <a:t>28/07/25</a:t>
            </a:fld>
            <a:endParaRPr lang="en-NZ"/>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NZ"/>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1075C3B-0099-4FC6-92CD-3E1CDEFBFF1C}" type="slidenum">
              <a:rPr lang="en-NZ" smtClean="0"/>
              <a:t>‹#›</a:t>
            </a:fld>
            <a:endParaRPr lang="en-NZ"/>
          </a:p>
        </p:txBody>
      </p:sp>
    </p:spTree>
    <p:extLst>
      <p:ext uri="{BB962C8B-B14F-4D97-AF65-F5344CB8AC3E}">
        <p14:creationId xmlns:p14="http://schemas.microsoft.com/office/powerpoint/2010/main" val="3824998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28/07/25</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609265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7E58380-3550-4AA1-8DE5-F8A856B30F15}" type="datetimeFigureOut">
              <a:rPr lang="en-NZ" smtClean="0"/>
              <a:t>28/07/25</a:t>
            </a:fld>
            <a:endParaRPr lang="en-NZ"/>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NZ"/>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1075C3B-0099-4FC6-92CD-3E1CDEFBFF1C}" type="slidenum">
              <a:rPr lang="en-NZ" smtClean="0"/>
              <a:t>‹#›</a:t>
            </a:fld>
            <a:endParaRPr lang="en-NZ"/>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4589374"/>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Word_Document.docx"/><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Word_Document1.docx"/><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 complex techniques to develop a digital media outcome</a:t>
            </a:r>
            <a:endParaRPr lang="en-NZ" dirty="0"/>
          </a:p>
        </p:txBody>
      </p:sp>
      <p:graphicFrame>
        <p:nvGraphicFramePr>
          <p:cNvPr id="5" name="Table 4"/>
          <p:cNvGraphicFramePr>
            <a:graphicFrameLocks noGrp="1"/>
          </p:cNvGraphicFramePr>
          <p:nvPr>
            <p:extLst>
              <p:ext uri="{D42A27DB-BD31-4B8C-83A1-F6EECF244321}">
                <p14:modId xmlns:p14="http://schemas.microsoft.com/office/powerpoint/2010/main" val="500322322"/>
              </p:ext>
            </p:extLst>
          </p:nvPr>
        </p:nvGraphicFramePr>
        <p:xfrm>
          <a:off x="1736520" y="4325112"/>
          <a:ext cx="8578735" cy="1446414"/>
        </p:xfrm>
        <a:graphic>
          <a:graphicData uri="http://schemas.openxmlformats.org/drawingml/2006/table">
            <a:tbl>
              <a:tblPr>
                <a:tableStyleId>{5C22544A-7EE6-4342-B048-85BDC9FD1C3A}</a:tableStyleId>
              </a:tblPr>
              <a:tblGrid>
                <a:gridCol w="2772023">
                  <a:extLst>
                    <a:ext uri="{9D8B030D-6E8A-4147-A177-3AD203B41FA5}">
                      <a16:colId xmlns:a16="http://schemas.microsoft.com/office/drawing/2014/main" val="568261166"/>
                    </a:ext>
                  </a:extLst>
                </a:gridCol>
                <a:gridCol w="2771173">
                  <a:extLst>
                    <a:ext uri="{9D8B030D-6E8A-4147-A177-3AD203B41FA5}">
                      <a16:colId xmlns:a16="http://schemas.microsoft.com/office/drawing/2014/main" val="3124268228"/>
                    </a:ext>
                  </a:extLst>
                </a:gridCol>
                <a:gridCol w="3035539">
                  <a:extLst>
                    <a:ext uri="{9D8B030D-6E8A-4147-A177-3AD203B41FA5}">
                      <a16:colId xmlns:a16="http://schemas.microsoft.com/office/drawing/2014/main" val="722409432"/>
                    </a:ext>
                  </a:extLst>
                </a:gridCol>
              </a:tblGrid>
              <a:tr h="361603">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Excellence</a:t>
                      </a:r>
                      <a:endParaRPr lang="en-NZ" sz="120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145675530"/>
                  </a:ext>
                </a:extLst>
              </a:tr>
              <a:tr h="1084811">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an informed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dirty="0">
                          <a:effectLst/>
                        </a:rPr>
                        <a:t>Use complex techniques to develop a refined digital media outcome.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185173311"/>
                  </a:ext>
                </a:extLst>
              </a:tr>
            </a:tbl>
          </a:graphicData>
        </a:graphic>
      </p:graphicFrame>
    </p:spTree>
    <p:extLst>
      <p:ext uri="{BB962C8B-B14F-4D97-AF65-F5344CB8AC3E}">
        <p14:creationId xmlns:p14="http://schemas.microsoft.com/office/powerpoint/2010/main" val="1451040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sz="4800" dirty="0">
                <a:effectLst/>
                <a:latin typeface="Calibri" panose="020F0502020204030204" pitchFamily="34" charset="0"/>
                <a:ea typeface="Calibri" panose="020F0502020204030204" pitchFamily="34" charset="0"/>
                <a:cs typeface="Times New Roman" panose="02020603050405020304" pitchFamily="18" charset="0"/>
              </a:rPr>
              <a:t>User Experience Principles </a:t>
            </a:r>
            <a:endParaRPr lang="en-NZ" dirty="0"/>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t>Describe the most relevant HCI rules</a:t>
            </a:r>
          </a:p>
          <a:p>
            <a:r>
              <a:rPr lang="en-NZ" dirty="0"/>
              <a:t>1. Helps users diagnose and recover from errors</a:t>
            </a:r>
          </a:p>
          <a:p>
            <a:r>
              <a:rPr lang="en-NZ" dirty="0"/>
              <a:t>This principle is about letting users know when there is an error, and helping them to fix it</a:t>
            </a:r>
          </a:p>
          <a:p>
            <a:r>
              <a:rPr lang="en-NZ" dirty="0"/>
              <a:t>2. Consistency and standards</a:t>
            </a:r>
          </a:p>
          <a:p>
            <a:r>
              <a:rPr lang="en-NZ" dirty="0"/>
              <a:t>This principle is about keeping details of the website consistent with the rest of the website as well as with other websites.</a:t>
            </a:r>
          </a:p>
          <a:p>
            <a:r>
              <a:rPr lang="en-NZ" dirty="0"/>
              <a:t>3. Visibility of system status</a:t>
            </a:r>
          </a:p>
          <a:p>
            <a:r>
              <a:rPr lang="en-NZ" dirty="0"/>
              <a:t>This principle is about telling users what is going on with the system.</a:t>
            </a:r>
          </a:p>
        </p:txBody>
      </p:sp>
      <p:pic>
        <p:nvPicPr>
          <p:cNvPr id="5" name="Picture 4" descr="A picture containing text, font, screenshot, circle&#10;&#10;Description automatically generated">
            <a:extLst>
              <a:ext uri="{FF2B5EF4-FFF2-40B4-BE49-F238E27FC236}">
                <a16:creationId xmlns:a16="http://schemas.microsoft.com/office/drawing/2014/main" id="{1541B78A-6618-CB39-5910-D121E6C380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9345" y="0"/>
            <a:ext cx="2299916" cy="2391136"/>
          </a:xfrm>
          <a:prstGeom prst="rect">
            <a:avLst/>
          </a:prstGeom>
        </p:spPr>
      </p:pic>
    </p:spTree>
    <p:extLst>
      <p:ext uri="{BB962C8B-B14F-4D97-AF65-F5344CB8AC3E}">
        <p14:creationId xmlns:p14="http://schemas.microsoft.com/office/powerpoint/2010/main" val="3828989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22530"/>
          </a:xfrm>
        </p:spPr>
        <p:txBody>
          <a:bodyPr>
            <a:normAutofit/>
          </a:bodyPr>
          <a:lstStyle/>
          <a:p>
            <a:r>
              <a:rPr lang="en-NZ" sz="2800" dirty="0"/>
              <a:t>HCI</a:t>
            </a:r>
          </a:p>
        </p:txBody>
      </p:sp>
      <p:sp>
        <p:nvSpPr>
          <p:cNvPr id="3" name="Content Placeholder 2"/>
          <p:cNvSpPr>
            <a:spLocks noGrp="1"/>
          </p:cNvSpPr>
          <p:nvPr>
            <p:ph idx="1"/>
          </p:nvPr>
        </p:nvSpPr>
        <p:spPr/>
        <p:txBody>
          <a:bodyPr>
            <a:normAutofit/>
          </a:bodyPr>
          <a:lstStyle/>
          <a:p>
            <a:pPr marL="0" indent="0">
              <a:buNone/>
            </a:pPr>
            <a:r>
              <a:rPr lang="en-NZ" sz="2000" dirty="0"/>
              <a:t>Summarise the most relevant usability rules and how they apply to your project (duplicate slide)</a:t>
            </a:r>
          </a:p>
          <a:p>
            <a:pPr marL="0" indent="0">
              <a:buNone/>
            </a:pPr>
            <a:r>
              <a:rPr lang="en-NZ" dirty="0"/>
              <a:t>Helps users diagnose and recover from errors.</a:t>
            </a:r>
          </a:p>
          <a:p>
            <a:pPr marL="0" indent="0">
              <a:buNone/>
            </a:pPr>
            <a:r>
              <a:rPr lang="en-NZ" sz="2000" dirty="0"/>
              <a:t>This principle is about helping users figure out what went wrong after an error has happened and helping them to fix it. </a:t>
            </a:r>
            <a:r>
              <a:rPr lang="en-NZ" dirty="0"/>
              <a:t>This applies to my outcome because when a user is creating an account, or creating posts, there are invalid things that they can do, so it is important to tell them what they are doing wrong if they do. I will address this principle by using flash messages to tell users what they did wrong after they try to do something invalid.</a:t>
            </a:r>
            <a:endParaRPr lang="en-NZ" sz="2000" dirty="0"/>
          </a:p>
        </p:txBody>
      </p:sp>
    </p:spTree>
    <p:extLst>
      <p:ext uri="{BB962C8B-B14F-4D97-AF65-F5344CB8AC3E}">
        <p14:creationId xmlns:p14="http://schemas.microsoft.com/office/powerpoint/2010/main" val="140956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F2E158-736D-9962-A266-2BC28F25D9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7818A2-1944-19EB-C54D-C3AA14EC3510}"/>
              </a:ext>
            </a:extLst>
          </p:cNvPr>
          <p:cNvSpPr>
            <a:spLocks noGrp="1"/>
          </p:cNvSpPr>
          <p:nvPr>
            <p:ph type="title"/>
          </p:nvPr>
        </p:nvSpPr>
        <p:spPr>
          <a:xfrm>
            <a:off x="1097280" y="286604"/>
            <a:ext cx="10058400" cy="822530"/>
          </a:xfrm>
        </p:spPr>
        <p:txBody>
          <a:bodyPr>
            <a:normAutofit/>
          </a:bodyPr>
          <a:lstStyle/>
          <a:p>
            <a:r>
              <a:rPr lang="en-NZ" sz="2800" dirty="0"/>
              <a:t>HCI</a:t>
            </a:r>
          </a:p>
        </p:txBody>
      </p:sp>
      <p:sp>
        <p:nvSpPr>
          <p:cNvPr id="3" name="Content Placeholder 2">
            <a:extLst>
              <a:ext uri="{FF2B5EF4-FFF2-40B4-BE49-F238E27FC236}">
                <a16:creationId xmlns:a16="http://schemas.microsoft.com/office/drawing/2014/main" id="{78E3D118-BE5B-5115-EF89-F12032FDE1E7}"/>
              </a:ext>
            </a:extLst>
          </p:cNvPr>
          <p:cNvSpPr>
            <a:spLocks noGrp="1"/>
          </p:cNvSpPr>
          <p:nvPr>
            <p:ph idx="1"/>
          </p:nvPr>
        </p:nvSpPr>
        <p:spPr/>
        <p:txBody>
          <a:bodyPr>
            <a:normAutofit/>
          </a:bodyPr>
          <a:lstStyle/>
          <a:p>
            <a:pPr marL="0" indent="0">
              <a:buNone/>
            </a:pPr>
            <a:r>
              <a:rPr lang="en-NZ" sz="2000" dirty="0"/>
              <a:t>Summarise the most relevant usability rules and how they apply to your project (duplicate slide)</a:t>
            </a:r>
          </a:p>
          <a:p>
            <a:pPr marL="0" indent="0">
              <a:buNone/>
            </a:pPr>
            <a:r>
              <a:rPr lang="en-NZ" sz="2000" dirty="0"/>
              <a:t>Consistency and standards</a:t>
            </a:r>
          </a:p>
          <a:p>
            <a:pPr marL="0" indent="0">
              <a:buNone/>
            </a:pPr>
            <a:r>
              <a:rPr lang="en-NZ" dirty="0"/>
              <a:t>This principle is about keeping details of the website consistent with the rest of the website and other websites to ensure that users are easily able to understand what is what. One area of my outcome that this applies to is my flash messages. I will be making red messages for errors and green messages for successes because that is standard convention and people recognise them.</a:t>
            </a:r>
            <a:endParaRPr lang="en-NZ" sz="2000" dirty="0"/>
          </a:p>
        </p:txBody>
      </p:sp>
    </p:spTree>
    <p:extLst>
      <p:ext uri="{BB962C8B-B14F-4D97-AF65-F5344CB8AC3E}">
        <p14:creationId xmlns:p14="http://schemas.microsoft.com/office/powerpoint/2010/main" val="216508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2FBBF-E69C-DE59-45AE-527D822109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E488D6-8660-4EA8-BC16-2CFC59D2208A}"/>
              </a:ext>
            </a:extLst>
          </p:cNvPr>
          <p:cNvSpPr>
            <a:spLocks noGrp="1"/>
          </p:cNvSpPr>
          <p:nvPr>
            <p:ph type="title"/>
          </p:nvPr>
        </p:nvSpPr>
        <p:spPr>
          <a:xfrm>
            <a:off x="1097280" y="286604"/>
            <a:ext cx="10058400" cy="822530"/>
          </a:xfrm>
        </p:spPr>
        <p:txBody>
          <a:bodyPr>
            <a:normAutofit/>
          </a:bodyPr>
          <a:lstStyle/>
          <a:p>
            <a:r>
              <a:rPr lang="en-NZ" sz="2800" dirty="0"/>
              <a:t>HCI</a:t>
            </a:r>
          </a:p>
        </p:txBody>
      </p:sp>
      <p:sp>
        <p:nvSpPr>
          <p:cNvPr id="3" name="Content Placeholder 2">
            <a:extLst>
              <a:ext uri="{FF2B5EF4-FFF2-40B4-BE49-F238E27FC236}">
                <a16:creationId xmlns:a16="http://schemas.microsoft.com/office/drawing/2014/main" id="{B95492CC-0E32-DA9C-8C2D-1AE43CD8E645}"/>
              </a:ext>
            </a:extLst>
          </p:cNvPr>
          <p:cNvSpPr>
            <a:spLocks noGrp="1"/>
          </p:cNvSpPr>
          <p:nvPr>
            <p:ph idx="1"/>
          </p:nvPr>
        </p:nvSpPr>
        <p:spPr/>
        <p:txBody>
          <a:bodyPr>
            <a:normAutofit/>
          </a:bodyPr>
          <a:lstStyle/>
          <a:p>
            <a:pPr marL="0" indent="0">
              <a:buNone/>
            </a:pPr>
            <a:r>
              <a:rPr lang="en-NZ" sz="2000" dirty="0"/>
              <a:t>Summarise the most relevant usability rules and how they apply to your project (duplicate slide)</a:t>
            </a:r>
          </a:p>
          <a:p>
            <a:pPr marL="0" indent="0">
              <a:buNone/>
            </a:pPr>
            <a:r>
              <a:rPr lang="en-NZ" dirty="0"/>
              <a:t>Visibility of system status.</a:t>
            </a:r>
          </a:p>
          <a:p>
            <a:pPr marL="0" indent="0">
              <a:buNone/>
            </a:pPr>
            <a:r>
              <a:rPr lang="en-NZ" dirty="0"/>
              <a:t>This principle is about telling users what's going on with the website, so they can know what is happening and if they need to do anything. I have addressed this principle by using flash messages to tell users what is happening with the website.</a:t>
            </a:r>
            <a:endParaRPr lang="en-NZ" sz="2000" dirty="0"/>
          </a:p>
        </p:txBody>
      </p:sp>
    </p:spTree>
    <p:extLst>
      <p:ext uri="{BB962C8B-B14F-4D97-AF65-F5344CB8AC3E}">
        <p14:creationId xmlns:p14="http://schemas.microsoft.com/office/powerpoint/2010/main" val="1177135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Relevant Conventions</a:t>
            </a:r>
          </a:p>
        </p:txBody>
      </p:sp>
      <p:sp>
        <p:nvSpPr>
          <p:cNvPr id="3" name="Content Placeholder 2"/>
          <p:cNvSpPr>
            <a:spLocks noGrp="1"/>
          </p:cNvSpPr>
          <p:nvPr>
            <p:ph idx="1"/>
          </p:nvPr>
        </p:nvSpPr>
        <p:spPr/>
        <p:txBody>
          <a:bodyPr>
            <a:normAutofit/>
          </a:bodyPr>
          <a:lstStyle/>
          <a:p>
            <a:pPr marL="0" indent="0">
              <a:buNone/>
            </a:pPr>
            <a:r>
              <a:rPr lang="en-NZ" sz="2000" dirty="0"/>
              <a:t>These could include:</a:t>
            </a:r>
          </a:p>
          <a:p>
            <a:pPr marL="0" indent="0">
              <a:buNone/>
            </a:pPr>
            <a:r>
              <a:rPr lang="en-NZ" sz="1800" dirty="0"/>
              <a:t>Coding conventions – HTML, CSS (validated)</a:t>
            </a:r>
          </a:p>
          <a:p>
            <a:pPr marL="0" indent="0">
              <a:buNone/>
            </a:pPr>
            <a:r>
              <a:rPr lang="en-NZ" sz="1800" dirty="0"/>
              <a:t>Coding conventions – Python (PEP8)</a:t>
            </a:r>
          </a:p>
          <a:p>
            <a:pPr marL="0" indent="0">
              <a:buNone/>
            </a:pPr>
            <a:r>
              <a:rPr lang="en-NZ" sz="1800" dirty="0"/>
              <a:t>File Naming  and file management</a:t>
            </a:r>
          </a:p>
          <a:p>
            <a:pPr marL="0" indent="0">
              <a:buNone/>
            </a:pPr>
            <a:r>
              <a:rPr lang="en-NZ" sz="1800" dirty="0"/>
              <a:t>Web design conventions</a:t>
            </a:r>
          </a:p>
          <a:p>
            <a:pPr marL="0" indent="0">
              <a:buNone/>
            </a:pPr>
            <a:r>
              <a:rPr lang="en-US" sz="1800" dirty="0"/>
              <a:t>C</a:t>
            </a:r>
            <a:r>
              <a:rPr lang="en-NZ" sz="1800" dirty="0" err="1"/>
              <a:t>ommenting</a:t>
            </a:r>
            <a:endParaRPr lang="en-NZ" sz="1800" dirty="0"/>
          </a:p>
          <a:p>
            <a:pPr marL="0" indent="0">
              <a:buNone/>
            </a:pPr>
            <a:r>
              <a:rPr lang="en-NZ" sz="1800" dirty="0"/>
              <a:t>Usability Heuristics</a:t>
            </a:r>
          </a:p>
          <a:p>
            <a:pPr marL="0" indent="0">
              <a:buNone/>
            </a:pPr>
            <a:r>
              <a:rPr lang="en-NZ" sz="1800" dirty="0"/>
              <a:t>Visual Hierarchy</a:t>
            </a:r>
          </a:p>
          <a:p>
            <a:pPr marL="0" indent="0">
              <a:buNone/>
            </a:pPr>
            <a:endParaRPr lang="en-NZ" dirty="0"/>
          </a:p>
        </p:txBody>
      </p:sp>
    </p:spTree>
    <p:extLst>
      <p:ext uri="{BB962C8B-B14F-4D97-AF65-F5344CB8AC3E}">
        <p14:creationId xmlns:p14="http://schemas.microsoft.com/office/powerpoint/2010/main" val="895423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3744-1F2E-E5C9-2732-15F962E3DA24}"/>
              </a:ext>
            </a:extLst>
          </p:cNvPr>
          <p:cNvSpPr>
            <a:spLocks noGrp="1"/>
          </p:cNvSpPr>
          <p:nvPr>
            <p:ph type="title"/>
          </p:nvPr>
        </p:nvSpPr>
        <p:spPr/>
        <p:txBody>
          <a:bodyPr/>
          <a:lstStyle/>
          <a:p>
            <a:r>
              <a:rPr lang="en-NZ" sz="4800" dirty="0"/>
              <a:t>Relevant Conventions</a:t>
            </a:r>
            <a:endParaRPr lang="en-NZ" dirty="0"/>
          </a:p>
        </p:txBody>
      </p:sp>
      <p:sp>
        <p:nvSpPr>
          <p:cNvPr id="3" name="Content Placeholder 2">
            <a:extLst>
              <a:ext uri="{FF2B5EF4-FFF2-40B4-BE49-F238E27FC236}">
                <a16:creationId xmlns:a16="http://schemas.microsoft.com/office/drawing/2014/main" id="{47F15771-73C1-0D33-A279-CED34E971D7E}"/>
              </a:ext>
            </a:extLst>
          </p:cNvPr>
          <p:cNvSpPr>
            <a:spLocks noGrp="1"/>
          </p:cNvSpPr>
          <p:nvPr>
            <p:ph idx="1"/>
          </p:nvPr>
        </p:nvSpPr>
        <p:spPr/>
        <p:txBody>
          <a:bodyPr/>
          <a:lstStyle/>
          <a:p>
            <a:pPr marL="0" indent="0">
              <a:buNone/>
            </a:pPr>
            <a:r>
              <a:rPr lang="en-NZ" sz="2000" dirty="0"/>
              <a:t>Discuss how you plan to apply relevant conventions to improve the quality of your outcome.</a:t>
            </a:r>
          </a:p>
          <a:p>
            <a:pPr marL="0" indent="0">
              <a:buNone/>
            </a:pPr>
            <a:r>
              <a:rPr lang="en-NZ" dirty="0"/>
              <a:t>One way I will improve the quality of my outcome is by commenting my code, which will allow others to more easily edit my code in future.</a:t>
            </a:r>
          </a:p>
          <a:p>
            <a:pPr marL="0" indent="0">
              <a:buNone/>
            </a:pPr>
            <a:r>
              <a:rPr lang="en-NZ" sz="2000" dirty="0"/>
              <a:t>I will also use PEP8 coding conventions for my python files such as indenting to allow </a:t>
            </a:r>
            <a:r>
              <a:rPr lang="en-NZ" dirty="0"/>
              <a:t>users to better know what is happening.</a:t>
            </a:r>
          </a:p>
          <a:p>
            <a:pPr marL="0" indent="0">
              <a:buNone/>
            </a:pPr>
            <a:r>
              <a:rPr lang="en-NZ" sz="2000" dirty="0"/>
              <a:t>I will also </a:t>
            </a:r>
            <a:r>
              <a:rPr lang="en-NZ" dirty="0"/>
              <a:t>apply the HCL user experience principles as mentioned in previous slides.</a:t>
            </a:r>
          </a:p>
          <a:p>
            <a:pPr marL="0" indent="0">
              <a:buNone/>
            </a:pPr>
            <a:r>
              <a:rPr lang="en-NZ" sz="2000" dirty="0"/>
              <a:t>As well as these things, I will have different sized headings to make the natural order of the website (what is included in what) more clear.</a:t>
            </a:r>
          </a:p>
          <a:p>
            <a:pPr marL="0" indent="0">
              <a:buNone/>
            </a:pPr>
            <a:r>
              <a:rPr lang="en-NZ" dirty="0"/>
              <a:t>I will also use file names and variable names intuitively for convenience of later editing.</a:t>
            </a:r>
            <a:endParaRPr lang="en-NZ" sz="2000" dirty="0"/>
          </a:p>
        </p:txBody>
      </p:sp>
    </p:spTree>
    <p:extLst>
      <p:ext uri="{BB962C8B-B14F-4D97-AF65-F5344CB8AC3E}">
        <p14:creationId xmlns:p14="http://schemas.microsoft.com/office/powerpoint/2010/main" val="4259607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t>Design Drawings</a:t>
            </a:r>
          </a:p>
        </p:txBody>
      </p:sp>
      <p:sp>
        <p:nvSpPr>
          <p:cNvPr id="3" name="Content Placeholder 2">
            <a:extLst>
              <a:ext uri="{FF2B5EF4-FFF2-40B4-BE49-F238E27FC236}">
                <a16:creationId xmlns:a16="http://schemas.microsoft.com/office/drawing/2014/main" id="{5B68399D-040E-72E1-5BE1-82559BC616F7}"/>
              </a:ext>
            </a:extLst>
          </p:cNvPr>
          <p:cNvSpPr>
            <a:spLocks noGrp="1"/>
          </p:cNvSpPr>
          <p:nvPr>
            <p:ph idx="1"/>
          </p:nvPr>
        </p:nvSpPr>
        <p:spPr/>
        <p:txBody>
          <a:bodyPr/>
          <a:lstStyle/>
          <a:p>
            <a:r>
              <a:rPr lang="en-NZ" dirty="0"/>
              <a:t>Site Map</a:t>
            </a:r>
          </a:p>
          <a:p>
            <a:r>
              <a:rPr lang="en-NZ" dirty="0"/>
              <a:t>Since client has requested to do design themselves, I will have to be skipping this</a:t>
            </a:r>
          </a:p>
        </p:txBody>
      </p:sp>
    </p:spTree>
    <p:extLst>
      <p:ext uri="{BB962C8B-B14F-4D97-AF65-F5344CB8AC3E}">
        <p14:creationId xmlns:p14="http://schemas.microsoft.com/office/powerpoint/2010/main" val="2068048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Test Plan</a:t>
            </a:r>
          </a:p>
        </p:txBody>
      </p:sp>
      <p:sp>
        <p:nvSpPr>
          <p:cNvPr id="3" name="Content Placeholder 2"/>
          <p:cNvSpPr>
            <a:spLocks noGrp="1"/>
          </p:cNvSpPr>
          <p:nvPr>
            <p:ph idx="1"/>
          </p:nvPr>
        </p:nvSpPr>
        <p:spPr/>
        <p:txBody>
          <a:bodyPr>
            <a:normAutofit fontScale="92500" lnSpcReduction="20000"/>
          </a:bodyPr>
          <a:lstStyle/>
          <a:p>
            <a:pPr marL="0" indent="0">
              <a:buNone/>
            </a:pPr>
            <a:r>
              <a:rPr lang="en-NZ" sz="2000" dirty="0"/>
              <a:t>How are you going test your program</a:t>
            </a:r>
          </a:p>
          <a:p>
            <a:pPr lvl="0"/>
            <a:r>
              <a:rPr lang="en-NZ" sz="2000" dirty="0"/>
              <a:t>to ensure it functions correctly</a:t>
            </a:r>
            <a:endParaRPr lang="en-NZ" sz="2000" dirty="0">
              <a:effectLst/>
            </a:endParaRPr>
          </a:p>
          <a:p>
            <a:pPr lvl="0"/>
            <a:r>
              <a:rPr lang="en-NZ" sz="2000" dirty="0"/>
              <a:t>That the python code is PEP8 compliant</a:t>
            </a:r>
            <a:endParaRPr lang="en-NZ" sz="2000" dirty="0">
              <a:effectLst/>
            </a:endParaRPr>
          </a:p>
          <a:p>
            <a:pPr lvl="0"/>
            <a:r>
              <a:rPr lang="en-NZ" sz="2000" dirty="0"/>
              <a:t>for validation and error correction</a:t>
            </a:r>
          </a:p>
          <a:p>
            <a:pPr lvl="0"/>
            <a:r>
              <a:rPr lang="en-NZ" sz="2000" dirty="0"/>
              <a:t>Is well structured </a:t>
            </a:r>
            <a:endParaRPr lang="en-NZ" sz="2000" dirty="0">
              <a:effectLst/>
            </a:endParaRPr>
          </a:p>
          <a:p>
            <a:pPr lvl="0"/>
            <a:r>
              <a:rPr lang="en-NZ" sz="2000" dirty="0"/>
              <a:t>Is flexible and robust</a:t>
            </a:r>
          </a:p>
          <a:p>
            <a:pPr lvl="0"/>
            <a:r>
              <a:rPr lang="en-US" sz="2000" dirty="0"/>
              <a:t>C</a:t>
            </a:r>
            <a:r>
              <a:rPr lang="en-NZ" sz="2000" dirty="0" err="1"/>
              <a:t>omprehensively</a:t>
            </a:r>
            <a:r>
              <a:rPr lang="en-NZ" sz="2000" dirty="0"/>
              <a:t> tested and debugged</a:t>
            </a:r>
          </a:p>
          <a:p>
            <a:pPr lvl="0"/>
            <a:endParaRPr lang="en-NZ" dirty="0"/>
          </a:p>
          <a:p>
            <a:pPr lvl="0"/>
            <a:r>
              <a:rPr lang="en-NZ" sz="2000" dirty="0"/>
              <a:t>I have been testing the website throughout the creation of the website, and I have a table of all significant bugs that I found while creating the website. I will go through and double check all edge cases, and </a:t>
            </a:r>
            <a:r>
              <a:rPr lang="en-NZ" dirty="0"/>
              <a:t>I will run the code through a PEP8 validator to make sure it is PEP8 compliant. I will then be getting some classmates and friends to test.</a:t>
            </a:r>
          </a:p>
        </p:txBody>
      </p:sp>
    </p:spTree>
    <p:extLst>
      <p:ext uri="{BB962C8B-B14F-4D97-AF65-F5344CB8AC3E}">
        <p14:creationId xmlns:p14="http://schemas.microsoft.com/office/powerpoint/2010/main" val="2873264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Test results</a:t>
            </a:r>
          </a:p>
        </p:txBody>
      </p:sp>
      <p:sp>
        <p:nvSpPr>
          <p:cNvPr id="3" name="Content Placeholder 2"/>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47B2E86F-ACD9-9613-75DE-3A7D9E39DCEB}"/>
              </a:ext>
            </a:extLst>
          </p:cNvPr>
          <p:cNvGraphicFramePr>
            <a:graphicFrameLocks noGrp="1"/>
          </p:cNvGraphicFramePr>
          <p:nvPr>
            <p:extLst>
              <p:ext uri="{D42A27DB-BD31-4B8C-83A1-F6EECF244321}">
                <p14:modId xmlns:p14="http://schemas.microsoft.com/office/powerpoint/2010/main" val="2197959131"/>
              </p:ext>
            </p:extLst>
          </p:nvPr>
        </p:nvGraphicFramePr>
        <p:xfrm>
          <a:off x="1172680" y="2498912"/>
          <a:ext cx="8128000" cy="3248145"/>
        </p:xfrm>
        <a:graphic>
          <a:graphicData uri="http://schemas.openxmlformats.org/drawingml/2006/table">
            <a:tbl>
              <a:tblPr firstRow="1" bandRow="1">
                <a:tableStyleId>{5C22544A-7EE6-4342-B048-85BDC9FD1C3A}</a:tableStyleId>
              </a:tblPr>
              <a:tblGrid>
                <a:gridCol w="1612561">
                  <a:extLst>
                    <a:ext uri="{9D8B030D-6E8A-4147-A177-3AD203B41FA5}">
                      <a16:colId xmlns:a16="http://schemas.microsoft.com/office/drawing/2014/main" val="2421192651"/>
                    </a:ext>
                  </a:extLst>
                </a:gridCol>
                <a:gridCol w="3055959">
                  <a:extLst>
                    <a:ext uri="{9D8B030D-6E8A-4147-A177-3AD203B41FA5}">
                      <a16:colId xmlns:a16="http://schemas.microsoft.com/office/drawing/2014/main" val="923847315"/>
                    </a:ext>
                  </a:extLst>
                </a:gridCol>
                <a:gridCol w="2936865">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314335">
                  <a:extLst>
                    <a:ext uri="{9D8B030D-6E8A-4147-A177-3AD203B41FA5}">
                      <a16:colId xmlns:a16="http://schemas.microsoft.com/office/drawing/2014/main" val="2032612854"/>
                    </a:ext>
                  </a:extLst>
                </a:gridCol>
              </a:tblGrid>
              <a:tr h="0">
                <a:tc>
                  <a:txBody>
                    <a:bodyPr/>
                    <a:lstStyle/>
                    <a:p>
                      <a:r>
                        <a:rPr lang="en-US" dirty="0"/>
                        <a:t>Test for: sign up</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Email blank</a:t>
                      </a:r>
                    </a:p>
                  </a:txBody>
                  <a:tcPr/>
                </a:tc>
                <a:tc>
                  <a:txBody>
                    <a:bodyPr/>
                    <a:lstStyle/>
                    <a:p>
                      <a:r>
                        <a:rPr lang="en-US" dirty="0"/>
                        <a:t>Tell user that email is invalid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 user that email is invalid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Username blank</a:t>
                      </a:r>
                    </a:p>
                  </a:txBody>
                  <a:tcPr/>
                </a:tc>
                <a:tc>
                  <a:txBody>
                    <a:bodyPr/>
                    <a:lstStyle/>
                    <a:p>
                      <a:r>
                        <a:rPr lang="en-US" dirty="0"/>
                        <a:t>Tell user that username must be at least 2 characters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 user that username must be at least 2 characters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Password blank</a:t>
                      </a:r>
                    </a:p>
                  </a:txBody>
                  <a:tcPr/>
                </a:tc>
                <a:tc>
                  <a:txBody>
                    <a:bodyPr/>
                    <a:lstStyle/>
                    <a:p>
                      <a:r>
                        <a:rPr lang="en-US" dirty="0"/>
                        <a:t>Password must be at least 8 characters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Password must be at least 8 characters</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r>
                        <a:rPr lang="en-US" dirty="0"/>
                        <a:t>Confirm password blank</a:t>
                      </a:r>
                    </a:p>
                  </a:txBody>
                  <a:tcPr/>
                </a:tc>
                <a:tc>
                  <a:txBody>
                    <a:bodyPr/>
                    <a:lstStyle/>
                    <a:p>
                      <a:r>
                        <a:rPr lang="en-US" dirty="0"/>
                        <a:t>Passwords must match (assuming password was entered)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Confirmation password does not match</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1831671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33C1C-9A48-2918-F2EF-D4B377FBFF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DE8D0C-DA19-D29B-E055-F2E5E62BD38E}"/>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3A57689A-068B-4CE0-EBEC-2137E3B5A929}"/>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3A3D3C0C-6BE4-CD36-4393-CBBE7B5EDF65}"/>
              </a:ext>
            </a:extLst>
          </p:cNvPr>
          <p:cNvGraphicFramePr>
            <a:graphicFrameLocks noGrp="1"/>
          </p:cNvGraphicFramePr>
          <p:nvPr>
            <p:extLst>
              <p:ext uri="{D42A27DB-BD31-4B8C-83A1-F6EECF244321}">
                <p14:modId xmlns:p14="http://schemas.microsoft.com/office/powerpoint/2010/main" val="3138729189"/>
              </p:ext>
            </p:extLst>
          </p:nvPr>
        </p:nvGraphicFramePr>
        <p:xfrm>
          <a:off x="1172680" y="2498912"/>
          <a:ext cx="8128000" cy="3522465"/>
        </p:xfrm>
        <a:graphic>
          <a:graphicData uri="http://schemas.openxmlformats.org/drawingml/2006/table">
            <a:tbl>
              <a:tblPr firstRow="1" bandRow="1">
                <a:tableStyleId>{5C22544A-7EE6-4342-B048-85BDC9FD1C3A}</a:tableStyleId>
              </a:tblPr>
              <a:tblGrid>
                <a:gridCol w="1612561">
                  <a:extLst>
                    <a:ext uri="{9D8B030D-6E8A-4147-A177-3AD203B41FA5}">
                      <a16:colId xmlns:a16="http://schemas.microsoft.com/office/drawing/2014/main" val="2421192651"/>
                    </a:ext>
                  </a:extLst>
                </a:gridCol>
                <a:gridCol w="3055959">
                  <a:extLst>
                    <a:ext uri="{9D8B030D-6E8A-4147-A177-3AD203B41FA5}">
                      <a16:colId xmlns:a16="http://schemas.microsoft.com/office/drawing/2014/main" val="923847315"/>
                    </a:ext>
                  </a:extLst>
                </a:gridCol>
                <a:gridCol w="2936865">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314335">
                  <a:extLst>
                    <a:ext uri="{9D8B030D-6E8A-4147-A177-3AD203B41FA5}">
                      <a16:colId xmlns:a16="http://schemas.microsoft.com/office/drawing/2014/main" val="2032612854"/>
                    </a:ext>
                  </a:extLst>
                </a:gridCol>
              </a:tblGrid>
              <a:tr h="0">
                <a:tc>
                  <a:txBody>
                    <a:bodyPr/>
                    <a:lstStyle/>
                    <a:p>
                      <a:r>
                        <a:rPr lang="en-US" dirty="0"/>
                        <a:t>Test for: sign up</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Email taken</a:t>
                      </a:r>
                    </a:p>
                  </a:txBody>
                  <a:tcPr/>
                </a:tc>
                <a:tc>
                  <a:txBody>
                    <a:bodyPr/>
                    <a:lstStyle/>
                    <a:p>
                      <a:r>
                        <a:rPr lang="en-US" dirty="0"/>
                        <a:t>Tell user that email is taken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 user that email is taken</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Username taken</a:t>
                      </a:r>
                    </a:p>
                  </a:txBody>
                  <a:tcPr/>
                </a:tc>
                <a:tc>
                  <a:txBody>
                    <a:bodyPr/>
                    <a:lstStyle/>
                    <a:p>
                      <a:r>
                        <a:rPr lang="en-US" dirty="0"/>
                        <a:t>Tell user that username is taken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 user that username is taken</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Differing passwords</a:t>
                      </a:r>
                    </a:p>
                  </a:txBody>
                  <a:tcPr/>
                </a:tc>
                <a:tc>
                  <a:txBody>
                    <a:bodyPr/>
                    <a:lstStyle/>
                    <a:p>
                      <a:r>
                        <a:rPr lang="en-US" dirty="0"/>
                        <a:t>Tell the user passwords must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 user that passwords must match</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r>
                        <a:rPr lang="en-US" dirty="0"/>
                        <a:t>Password length 7 or 21</a:t>
                      </a:r>
                    </a:p>
                  </a:txBody>
                  <a:tcPr/>
                </a:tc>
                <a:tc>
                  <a:txBody>
                    <a:bodyPr/>
                    <a:lstStyle/>
                    <a:p>
                      <a:r>
                        <a:rPr lang="en-US" dirty="0"/>
                        <a:t>Password must be at least 8 characters, or password must be less than 20 characters respectively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1449458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NZ" dirty="0"/>
              <a:t>Use complex programming techniques to develop a computer program</a:t>
            </a:r>
          </a:p>
        </p:txBody>
      </p:sp>
      <p:sp>
        <p:nvSpPr>
          <p:cNvPr id="3" name="Subtitle 2"/>
          <p:cNvSpPr>
            <a:spLocks noGrp="1"/>
          </p:cNvSpPr>
          <p:nvPr>
            <p:ph type="subTitle" idx="1"/>
          </p:nvPr>
        </p:nvSpPr>
        <p:spPr/>
        <p:txBody>
          <a:bodyPr/>
          <a:lstStyle/>
          <a:p>
            <a:endParaRPr lang="en-NZ" dirty="0"/>
          </a:p>
        </p:txBody>
      </p:sp>
      <p:graphicFrame>
        <p:nvGraphicFramePr>
          <p:cNvPr id="4" name="Table 3">
            <a:extLst>
              <a:ext uri="{FF2B5EF4-FFF2-40B4-BE49-F238E27FC236}">
                <a16:creationId xmlns:a16="http://schemas.microsoft.com/office/drawing/2014/main" id="{57DC309C-123F-4415-8171-CDB21741F551}"/>
              </a:ext>
            </a:extLst>
          </p:cNvPr>
          <p:cNvGraphicFramePr>
            <a:graphicFrameLocks noGrp="1"/>
          </p:cNvGraphicFramePr>
          <p:nvPr>
            <p:extLst>
              <p:ext uri="{D42A27DB-BD31-4B8C-83A1-F6EECF244321}">
                <p14:modId xmlns:p14="http://schemas.microsoft.com/office/powerpoint/2010/main" val="2158535663"/>
              </p:ext>
            </p:extLst>
          </p:nvPr>
        </p:nvGraphicFramePr>
        <p:xfrm>
          <a:off x="1820411" y="4455620"/>
          <a:ext cx="7617203" cy="1468073"/>
        </p:xfrm>
        <a:graphic>
          <a:graphicData uri="http://schemas.openxmlformats.org/drawingml/2006/table">
            <a:tbl>
              <a:tblPr>
                <a:tableStyleId>{5C22544A-7EE6-4342-B048-85BDC9FD1C3A}</a:tableStyleId>
              </a:tblPr>
              <a:tblGrid>
                <a:gridCol w="2460594">
                  <a:extLst>
                    <a:ext uri="{9D8B030D-6E8A-4147-A177-3AD203B41FA5}">
                      <a16:colId xmlns:a16="http://schemas.microsoft.com/office/drawing/2014/main" val="1423301778"/>
                    </a:ext>
                  </a:extLst>
                </a:gridCol>
                <a:gridCol w="2569250">
                  <a:extLst>
                    <a:ext uri="{9D8B030D-6E8A-4147-A177-3AD203B41FA5}">
                      <a16:colId xmlns:a16="http://schemas.microsoft.com/office/drawing/2014/main" val="3308028619"/>
                    </a:ext>
                  </a:extLst>
                </a:gridCol>
                <a:gridCol w="2587359">
                  <a:extLst>
                    <a:ext uri="{9D8B030D-6E8A-4147-A177-3AD203B41FA5}">
                      <a16:colId xmlns:a16="http://schemas.microsoft.com/office/drawing/2014/main" val="2214946690"/>
                    </a:ext>
                  </a:extLst>
                </a:gridCol>
              </a:tblGrid>
              <a:tr h="293614">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dirty="0">
                          <a:effectLst/>
                        </a:rPr>
                        <a:t>Achievement with Excellence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089653964"/>
                  </a:ext>
                </a:extLst>
              </a:tr>
              <a:tr h="1174459">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a:effectLst/>
                        </a:rPr>
                        <a:t>Use complex programming techniques to develop a computer program.</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an informed computer program.</a:t>
                      </a:r>
                      <a:endParaRPr lang="en-NZ" sz="1200" dirty="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 refined computer program.</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2163028381"/>
                  </a:ext>
                </a:extLst>
              </a:tr>
            </a:tbl>
          </a:graphicData>
        </a:graphic>
      </p:graphicFrame>
    </p:spTree>
    <p:extLst>
      <p:ext uri="{BB962C8B-B14F-4D97-AF65-F5344CB8AC3E}">
        <p14:creationId xmlns:p14="http://schemas.microsoft.com/office/powerpoint/2010/main" val="4179150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9DE32-C37C-DA4D-F26B-8EC4C29713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C094B8-5480-3C18-C37B-10032DEA74FC}"/>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528AEC4F-549D-8A18-B1C4-891761213ACB}"/>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386BB238-5BA8-311B-30A8-5ACD2728B505}"/>
              </a:ext>
            </a:extLst>
          </p:cNvPr>
          <p:cNvGraphicFramePr>
            <a:graphicFrameLocks noGrp="1"/>
          </p:cNvGraphicFramePr>
          <p:nvPr>
            <p:extLst>
              <p:ext uri="{D42A27DB-BD31-4B8C-83A1-F6EECF244321}">
                <p14:modId xmlns:p14="http://schemas.microsoft.com/office/powerpoint/2010/main" val="189542345"/>
              </p:ext>
            </p:extLst>
          </p:nvPr>
        </p:nvGraphicFramePr>
        <p:xfrm>
          <a:off x="1097280" y="1845734"/>
          <a:ext cx="10443079" cy="2931160"/>
        </p:xfrm>
        <a:graphic>
          <a:graphicData uri="http://schemas.openxmlformats.org/drawingml/2006/table">
            <a:tbl>
              <a:tblPr firstRow="1" bandRow="1">
                <a:tableStyleId>{5C22544A-7EE6-4342-B048-85BDC9FD1C3A}</a:tableStyleId>
              </a:tblPr>
              <a:tblGrid>
                <a:gridCol w="2097865">
                  <a:extLst>
                    <a:ext uri="{9D8B030D-6E8A-4147-A177-3AD203B41FA5}">
                      <a16:colId xmlns:a16="http://schemas.microsoft.com/office/drawing/2014/main" val="2421192651"/>
                    </a:ext>
                  </a:extLst>
                </a:gridCol>
                <a:gridCol w="3363310">
                  <a:extLst>
                    <a:ext uri="{9D8B030D-6E8A-4147-A177-3AD203B41FA5}">
                      <a16:colId xmlns:a16="http://schemas.microsoft.com/office/drawing/2014/main" val="923847315"/>
                    </a:ext>
                  </a:extLst>
                </a:gridCol>
                <a:gridCol w="4565344">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208280">
                  <a:extLst>
                    <a:ext uri="{9D8B030D-6E8A-4147-A177-3AD203B41FA5}">
                      <a16:colId xmlns:a16="http://schemas.microsoft.com/office/drawing/2014/main" val="2032612854"/>
                    </a:ext>
                  </a:extLst>
                </a:gridCol>
              </a:tblGrid>
              <a:tr h="0">
                <a:tc>
                  <a:txBody>
                    <a:bodyPr/>
                    <a:lstStyle/>
                    <a:p>
                      <a:r>
                        <a:rPr lang="en-US" dirty="0"/>
                        <a:t>Test for: sign up</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Password length 8 9 20 or 21</a:t>
                      </a:r>
                    </a:p>
                  </a:txBody>
                  <a:tcPr/>
                </a:tc>
                <a:tc>
                  <a:txBody>
                    <a:bodyPr/>
                    <a:lstStyle/>
                    <a:p>
                      <a:r>
                        <a:rPr lang="en-US" dirty="0"/>
                        <a:t>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56536649"/>
                  </a:ext>
                </a:extLst>
              </a:tr>
              <a:tr h="682745">
                <a:tc>
                  <a:txBody>
                    <a:bodyPr/>
                    <a:lstStyle/>
                    <a:p>
                      <a:r>
                        <a:rPr lang="en-US" dirty="0"/>
                        <a:t>Length username= 1 or 21</a:t>
                      </a:r>
                    </a:p>
                  </a:txBody>
                  <a:tcPr/>
                </a:tc>
                <a:tc>
                  <a:txBody>
                    <a:bodyPr/>
                    <a:lstStyle/>
                    <a:p>
                      <a:r>
                        <a:rPr lang="en-US" dirty="0"/>
                        <a:t>Tell user that username must be at least 2 characters or tell user it must be at most 20 characters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Didn’t work for 1, did work for 21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Added max username length 20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Length username= 2, 3, 19, or 20</a:t>
                      </a:r>
                    </a:p>
                  </a:txBody>
                  <a:tcPr/>
                </a:tc>
                <a:tc>
                  <a:txBody>
                    <a:bodyPr/>
                    <a:lstStyle/>
                    <a:p>
                      <a:r>
                        <a:rPr lang="en-US" dirty="0"/>
                        <a:t>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r>
                        <a:rPr lang="en-US" dirty="0"/>
                        <a:t>Invalid email</a:t>
                      </a:r>
                    </a:p>
                  </a:txBody>
                  <a:tcPr/>
                </a:tc>
                <a:tc>
                  <a:txBody>
                    <a:bodyPr/>
                    <a:lstStyle/>
                    <a:p>
                      <a:r>
                        <a:rPr lang="en-US" dirty="0"/>
                        <a:t>Doesn’t let them submit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1995391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AE92F-8A26-0D3B-2B2A-2735043F42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9EEFA4-316C-58CC-CD00-41064279547A}"/>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D60D09CD-50E9-7086-0201-CB512D94F18A}"/>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a:p>
            <a:pPr marL="0" indent="0">
              <a:buNone/>
            </a:pPr>
            <a:endParaRPr lang="en-NZ" sz="2000" dirty="0"/>
          </a:p>
          <a:p>
            <a:pPr marL="0" indent="0">
              <a:buNone/>
            </a:pPr>
            <a:endParaRPr lang="en-NZ" dirty="0"/>
          </a:p>
          <a:p>
            <a:pPr marL="0" indent="0">
              <a:buNone/>
            </a:pPr>
            <a:endParaRPr lang="en-NZ" sz="2000" dirty="0"/>
          </a:p>
          <a:p>
            <a:pPr marL="0" indent="0">
              <a:buNone/>
            </a:pPr>
            <a:endParaRPr lang="en-NZ" dirty="0"/>
          </a:p>
          <a:p>
            <a:pPr marL="0" indent="0">
              <a:buNone/>
            </a:pPr>
            <a:endParaRPr lang="en-NZ" sz="2000" dirty="0"/>
          </a:p>
          <a:p>
            <a:pPr marL="0" indent="0">
              <a:buNone/>
            </a:pPr>
            <a:endParaRPr lang="en-NZ" dirty="0"/>
          </a:p>
          <a:p>
            <a:pPr marL="0" indent="0">
              <a:buNone/>
            </a:pPr>
            <a:r>
              <a:rPr lang="en-NZ" sz="2000" dirty="0"/>
              <a:t>This is where I tested </a:t>
            </a:r>
            <a:r>
              <a:rPr lang="en-NZ" dirty="0"/>
              <a:t>deleting stuff, It all works, all deletes everything it should</a:t>
            </a:r>
            <a:endParaRPr lang="en-NZ" sz="2000" dirty="0"/>
          </a:p>
        </p:txBody>
      </p:sp>
      <p:graphicFrame>
        <p:nvGraphicFramePr>
          <p:cNvPr id="4" name="Table 3">
            <a:extLst>
              <a:ext uri="{FF2B5EF4-FFF2-40B4-BE49-F238E27FC236}">
                <a16:creationId xmlns:a16="http://schemas.microsoft.com/office/drawing/2014/main" id="{48389623-7693-9590-3DFD-B2556EB29D3E}"/>
              </a:ext>
            </a:extLst>
          </p:cNvPr>
          <p:cNvGraphicFramePr>
            <a:graphicFrameLocks noGrp="1"/>
          </p:cNvGraphicFramePr>
          <p:nvPr>
            <p:extLst>
              <p:ext uri="{D42A27DB-BD31-4B8C-83A1-F6EECF244321}">
                <p14:modId xmlns:p14="http://schemas.microsoft.com/office/powerpoint/2010/main" val="1515278894"/>
              </p:ext>
            </p:extLst>
          </p:nvPr>
        </p:nvGraphicFramePr>
        <p:xfrm>
          <a:off x="1172680" y="2498912"/>
          <a:ext cx="8128000" cy="2425185"/>
        </p:xfrm>
        <a:graphic>
          <a:graphicData uri="http://schemas.openxmlformats.org/drawingml/2006/table">
            <a:tbl>
              <a:tblPr firstRow="1" bandRow="1">
                <a:tableStyleId>{5C22544A-7EE6-4342-B048-85BDC9FD1C3A}</a:tableStyleId>
              </a:tblPr>
              <a:tblGrid>
                <a:gridCol w="1612561">
                  <a:extLst>
                    <a:ext uri="{9D8B030D-6E8A-4147-A177-3AD203B41FA5}">
                      <a16:colId xmlns:a16="http://schemas.microsoft.com/office/drawing/2014/main" val="2421192651"/>
                    </a:ext>
                  </a:extLst>
                </a:gridCol>
                <a:gridCol w="3055959">
                  <a:extLst>
                    <a:ext uri="{9D8B030D-6E8A-4147-A177-3AD203B41FA5}">
                      <a16:colId xmlns:a16="http://schemas.microsoft.com/office/drawing/2014/main" val="923847315"/>
                    </a:ext>
                  </a:extLst>
                </a:gridCol>
                <a:gridCol w="2936865">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314335">
                  <a:extLst>
                    <a:ext uri="{9D8B030D-6E8A-4147-A177-3AD203B41FA5}">
                      <a16:colId xmlns:a16="http://schemas.microsoft.com/office/drawing/2014/main" val="2032612854"/>
                    </a:ext>
                  </a:extLst>
                </a:gridCol>
              </a:tblGrid>
              <a:tr h="0">
                <a:tc>
                  <a:txBody>
                    <a:bodyPr/>
                    <a:lstStyle/>
                    <a:p>
                      <a:r>
                        <a:rPr lang="en-US" dirty="0"/>
                        <a:t>Test for: log in</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Leaving a field blank</a:t>
                      </a:r>
                    </a:p>
                  </a:txBody>
                  <a:tcPr/>
                </a:tc>
                <a:tc>
                  <a:txBody>
                    <a:bodyPr/>
                    <a:lstStyle/>
                    <a:p>
                      <a:r>
                        <a:rPr lang="en-US" dirty="0"/>
                        <a:t>Tell user the field doesn’t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 user the field doesn’t match</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Incorrect email</a:t>
                      </a:r>
                    </a:p>
                  </a:txBody>
                  <a:tcPr/>
                </a:tc>
                <a:tc>
                  <a:txBody>
                    <a:bodyPr/>
                    <a:lstStyle/>
                    <a:p>
                      <a:r>
                        <a:rPr lang="en-US" dirty="0"/>
                        <a:t>Tell user email doesn’t exist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Password</a:t>
                      </a:r>
                    </a:p>
                  </a:txBody>
                  <a:tcPr/>
                </a:tc>
                <a:tc>
                  <a:txBody>
                    <a:bodyPr/>
                    <a:lstStyle/>
                    <a:p>
                      <a:r>
                        <a:rPr lang="en-US" dirty="0"/>
                        <a:t>Tell user password incorrect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248920">
                <a:tc>
                  <a:txBody>
                    <a:bodyPr/>
                    <a:lstStyle/>
                    <a:p>
                      <a:r>
                        <a:rPr lang="en-US" dirty="0"/>
                        <a:t>Intended</a:t>
                      </a:r>
                    </a:p>
                  </a:txBody>
                  <a:tcPr/>
                </a:tc>
                <a:tc>
                  <a:txBody>
                    <a:bodyPr/>
                    <a:lstStyle/>
                    <a:p>
                      <a:r>
                        <a:rPr lang="en-US" dirty="0"/>
                        <a:t>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499016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736DE-C6E8-E9F5-BADA-D3EBFAA13B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2472E9-3F52-0B15-D431-E2C3DCF3323E}"/>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1BBEA8D4-8CD8-C60D-A27B-218BAF861BE6}"/>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685743B2-7AD7-50A8-A75A-3D29D2E7C6C2}"/>
              </a:ext>
            </a:extLst>
          </p:cNvPr>
          <p:cNvGraphicFramePr>
            <a:graphicFrameLocks noGrp="1"/>
          </p:cNvGraphicFramePr>
          <p:nvPr>
            <p:extLst>
              <p:ext uri="{D42A27DB-BD31-4B8C-83A1-F6EECF244321}">
                <p14:modId xmlns:p14="http://schemas.microsoft.com/office/powerpoint/2010/main" val="3289659965"/>
              </p:ext>
            </p:extLst>
          </p:nvPr>
        </p:nvGraphicFramePr>
        <p:xfrm>
          <a:off x="1172680" y="2498912"/>
          <a:ext cx="8128000" cy="2704585"/>
        </p:xfrm>
        <a:graphic>
          <a:graphicData uri="http://schemas.openxmlformats.org/drawingml/2006/table">
            <a:tbl>
              <a:tblPr firstRow="1" bandRow="1">
                <a:tableStyleId>{5C22544A-7EE6-4342-B048-85BDC9FD1C3A}</a:tableStyleId>
              </a:tblPr>
              <a:tblGrid>
                <a:gridCol w="1612561">
                  <a:extLst>
                    <a:ext uri="{9D8B030D-6E8A-4147-A177-3AD203B41FA5}">
                      <a16:colId xmlns:a16="http://schemas.microsoft.com/office/drawing/2014/main" val="2421192651"/>
                    </a:ext>
                  </a:extLst>
                </a:gridCol>
                <a:gridCol w="3055959">
                  <a:extLst>
                    <a:ext uri="{9D8B030D-6E8A-4147-A177-3AD203B41FA5}">
                      <a16:colId xmlns:a16="http://schemas.microsoft.com/office/drawing/2014/main" val="923847315"/>
                    </a:ext>
                  </a:extLst>
                </a:gridCol>
                <a:gridCol w="2936865">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314335">
                  <a:extLst>
                    <a:ext uri="{9D8B030D-6E8A-4147-A177-3AD203B41FA5}">
                      <a16:colId xmlns:a16="http://schemas.microsoft.com/office/drawing/2014/main" val="2032612854"/>
                    </a:ext>
                  </a:extLst>
                </a:gridCol>
              </a:tblGrid>
              <a:tr h="0">
                <a:tc>
                  <a:txBody>
                    <a:bodyPr/>
                    <a:lstStyle/>
                    <a:p>
                      <a:r>
                        <a:rPr lang="en-US" dirty="0"/>
                        <a:t>Test for: Post creation</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Title blank</a:t>
                      </a:r>
                    </a:p>
                  </a:txBody>
                  <a:tcPr/>
                </a:tc>
                <a:tc>
                  <a:txBody>
                    <a:bodyPr/>
                    <a:lstStyle/>
                    <a:p>
                      <a:r>
                        <a:rPr lang="en-US" dirty="0"/>
                        <a:t>Tell user they can’t leave title blank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Content blank</a:t>
                      </a:r>
                    </a:p>
                  </a:txBody>
                  <a:tcPr/>
                </a:tc>
                <a:tc>
                  <a:txBody>
                    <a:bodyPr/>
                    <a:lstStyle/>
                    <a:p>
                      <a:r>
                        <a:rPr lang="en-US" dirty="0"/>
                        <a:t>Tell user that they cant leave content blank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Valid</a:t>
                      </a:r>
                    </a:p>
                  </a:txBody>
                  <a:tcPr/>
                </a:tc>
                <a:tc>
                  <a:txBody>
                    <a:bodyPr/>
                    <a:lstStyle/>
                    <a:p>
                      <a:r>
                        <a:rPr lang="en-US" dirty="0"/>
                        <a: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3635319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F7154-2837-C16F-55D1-2B811FD462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D34EAA-45D2-CFE2-1E03-B735E0A75E08}"/>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9EB9DC7C-99FE-9E14-7179-33461CBC81A4}"/>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0BB3BBBA-31C2-1A46-9D1A-9491CDB88F2D}"/>
              </a:ext>
            </a:extLst>
          </p:cNvPr>
          <p:cNvGraphicFramePr>
            <a:graphicFrameLocks noGrp="1"/>
          </p:cNvGraphicFramePr>
          <p:nvPr>
            <p:extLst>
              <p:ext uri="{D42A27DB-BD31-4B8C-83A1-F6EECF244321}">
                <p14:modId xmlns:p14="http://schemas.microsoft.com/office/powerpoint/2010/main" val="760956350"/>
              </p:ext>
            </p:extLst>
          </p:nvPr>
        </p:nvGraphicFramePr>
        <p:xfrm>
          <a:off x="1172680" y="2498912"/>
          <a:ext cx="10619927" cy="3248145"/>
        </p:xfrm>
        <a:graphic>
          <a:graphicData uri="http://schemas.openxmlformats.org/drawingml/2006/table">
            <a:tbl>
              <a:tblPr firstRow="1" bandRow="1">
                <a:tableStyleId>{5C22544A-7EE6-4342-B048-85BDC9FD1C3A}</a:tableStyleId>
              </a:tblPr>
              <a:tblGrid>
                <a:gridCol w="2127568">
                  <a:extLst>
                    <a:ext uri="{9D8B030D-6E8A-4147-A177-3AD203B41FA5}">
                      <a16:colId xmlns:a16="http://schemas.microsoft.com/office/drawing/2014/main" val="2421192651"/>
                    </a:ext>
                  </a:extLst>
                </a:gridCol>
                <a:gridCol w="4056993">
                  <a:extLst>
                    <a:ext uri="{9D8B030D-6E8A-4147-A177-3AD203B41FA5}">
                      <a16:colId xmlns:a16="http://schemas.microsoft.com/office/drawing/2014/main" val="923847315"/>
                    </a:ext>
                  </a:extLst>
                </a:gridCol>
                <a:gridCol w="4018806">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208280">
                  <a:extLst>
                    <a:ext uri="{9D8B030D-6E8A-4147-A177-3AD203B41FA5}">
                      <a16:colId xmlns:a16="http://schemas.microsoft.com/office/drawing/2014/main" val="2032612854"/>
                    </a:ext>
                  </a:extLst>
                </a:gridCol>
              </a:tblGrid>
              <a:tr h="0">
                <a:tc>
                  <a:txBody>
                    <a:bodyPr/>
                    <a:lstStyle/>
                    <a:p>
                      <a:r>
                        <a:rPr lang="en-US" dirty="0"/>
                        <a:t>Test for: Post update</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No post</a:t>
                      </a:r>
                    </a:p>
                  </a:txBody>
                  <a:tcPr/>
                </a:tc>
                <a:tc>
                  <a:txBody>
                    <a:bodyPr/>
                    <a:lstStyle/>
                    <a:p>
                      <a:r>
                        <a:rPr lang="en-US" dirty="0"/>
                        <a:t>Tell the user post doesn’t exist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Trying to update another users post</a:t>
                      </a:r>
                    </a:p>
                  </a:txBody>
                  <a:tcPr/>
                </a:tc>
                <a:tc>
                  <a:txBody>
                    <a:bodyPr/>
                    <a:lstStyle/>
                    <a:p>
                      <a:r>
                        <a:rPr lang="en-US" dirty="0"/>
                        <a:t>Tell user that they can’t update another user’s post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Making title or content blank</a:t>
                      </a:r>
                    </a:p>
                  </a:txBody>
                  <a:tcPr/>
                </a:tc>
                <a:tc>
                  <a:txBody>
                    <a:bodyPr/>
                    <a:lstStyle/>
                    <a:p>
                      <a:r>
                        <a:rPr lang="en-US" dirty="0"/>
                        <a:t>Tells user they can't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added checks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r>
                        <a:rPr lang="en-US" dirty="0"/>
                        <a:t>Not changing anything</a:t>
                      </a:r>
                    </a:p>
                  </a:txBody>
                  <a:tcPr/>
                </a:tc>
                <a:tc>
                  <a:txBody>
                    <a:bodyPr/>
                    <a:lstStyle/>
                    <a:p>
                      <a:r>
                        <a:rPr lang="en-US" dirty="0"/>
                        <a:t>Tells user they didn’t change anything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 except that it’s a success message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changed success to error</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1445360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5A5537-F7E8-19FB-14E2-DFEF43F9D0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3E38B4-0694-FF7E-6F04-28FD1A4D5D18}"/>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337C7FDD-E020-45FE-0D8B-36B97E5D08D2}"/>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D2736CA4-B584-C330-BA48-C021D568592D}"/>
              </a:ext>
            </a:extLst>
          </p:cNvPr>
          <p:cNvGraphicFramePr>
            <a:graphicFrameLocks noGrp="1"/>
          </p:cNvGraphicFramePr>
          <p:nvPr>
            <p:extLst>
              <p:ext uri="{D42A27DB-BD31-4B8C-83A1-F6EECF244321}">
                <p14:modId xmlns:p14="http://schemas.microsoft.com/office/powerpoint/2010/main" val="1085779682"/>
              </p:ext>
            </p:extLst>
          </p:nvPr>
        </p:nvGraphicFramePr>
        <p:xfrm>
          <a:off x="1172680" y="2498912"/>
          <a:ext cx="10619927" cy="3754120"/>
        </p:xfrm>
        <a:graphic>
          <a:graphicData uri="http://schemas.openxmlformats.org/drawingml/2006/table">
            <a:tbl>
              <a:tblPr firstRow="1" bandRow="1">
                <a:tableStyleId>{5C22544A-7EE6-4342-B048-85BDC9FD1C3A}</a:tableStyleId>
              </a:tblPr>
              <a:tblGrid>
                <a:gridCol w="2127568">
                  <a:extLst>
                    <a:ext uri="{9D8B030D-6E8A-4147-A177-3AD203B41FA5}">
                      <a16:colId xmlns:a16="http://schemas.microsoft.com/office/drawing/2014/main" val="2421192651"/>
                    </a:ext>
                  </a:extLst>
                </a:gridCol>
                <a:gridCol w="4056993">
                  <a:extLst>
                    <a:ext uri="{9D8B030D-6E8A-4147-A177-3AD203B41FA5}">
                      <a16:colId xmlns:a16="http://schemas.microsoft.com/office/drawing/2014/main" val="923847315"/>
                    </a:ext>
                  </a:extLst>
                </a:gridCol>
                <a:gridCol w="4018806">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208280">
                  <a:extLst>
                    <a:ext uri="{9D8B030D-6E8A-4147-A177-3AD203B41FA5}">
                      <a16:colId xmlns:a16="http://schemas.microsoft.com/office/drawing/2014/main" val="2032612854"/>
                    </a:ext>
                  </a:extLst>
                </a:gridCol>
              </a:tblGrid>
              <a:tr h="0">
                <a:tc>
                  <a:txBody>
                    <a:bodyPr/>
                    <a:lstStyle/>
                    <a:p>
                      <a:r>
                        <a:rPr lang="en-US" dirty="0"/>
                        <a:t>Test for: Comment update</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No comment</a:t>
                      </a:r>
                    </a:p>
                  </a:txBody>
                  <a:tcPr/>
                </a:tc>
                <a:tc>
                  <a:txBody>
                    <a:bodyPr/>
                    <a:lstStyle/>
                    <a:p>
                      <a:r>
                        <a:rPr lang="en-US" dirty="0"/>
                        <a:t>Tell the user comment doesn’t exist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Trying to update a comment they cant</a:t>
                      </a:r>
                    </a:p>
                  </a:txBody>
                  <a:tcPr/>
                </a:tc>
                <a:tc>
                  <a:txBody>
                    <a:bodyPr/>
                    <a:lstStyle/>
                    <a:p>
                      <a:r>
                        <a:rPr lang="en-US" dirty="0"/>
                        <a:t>Tell user that they can’t update another user’s comment not on their post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 except missing the not on their post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added it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Making it blank</a:t>
                      </a:r>
                    </a:p>
                  </a:txBody>
                  <a:tcPr/>
                </a:tc>
                <a:tc>
                  <a:txBody>
                    <a:bodyPr/>
                    <a:lstStyle/>
                    <a:p>
                      <a:r>
                        <a:rPr lang="en-US" dirty="0"/>
                        <a:t>Tells user they can't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added check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r>
                        <a:rPr lang="en-US" dirty="0"/>
                        <a:t>Not changing anything</a:t>
                      </a:r>
                    </a:p>
                  </a:txBody>
                  <a:tcPr/>
                </a:tc>
                <a:tc>
                  <a:txBody>
                    <a:bodyPr/>
                    <a:lstStyle/>
                    <a:p>
                      <a:r>
                        <a:rPr lang="en-US" dirty="0"/>
                        <a:t>Tells user they didn’t change anything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 except that it’s a success message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changed success to error</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1694280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1476B-A5D5-4CCA-5D61-A45337E0EF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A7EF16-8B75-611E-FB49-74AC02FA58BB}"/>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AAC31CD1-D12C-4892-F263-175FB712B82B}"/>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1824509D-B737-DB45-F44D-27C70C2209B4}"/>
              </a:ext>
            </a:extLst>
          </p:cNvPr>
          <p:cNvGraphicFramePr>
            <a:graphicFrameLocks noGrp="1"/>
          </p:cNvGraphicFramePr>
          <p:nvPr>
            <p:extLst>
              <p:ext uri="{D42A27DB-BD31-4B8C-83A1-F6EECF244321}">
                <p14:modId xmlns:p14="http://schemas.microsoft.com/office/powerpoint/2010/main" val="1875142930"/>
              </p:ext>
            </p:extLst>
          </p:nvPr>
        </p:nvGraphicFramePr>
        <p:xfrm>
          <a:off x="939625" y="1949028"/>
          <a:ext cx="10373710" cy="2667000"/>
        </p:xfrm>
        <a:graphic>
          <a:graphicData uri="http://schemas.openxmlformats.org/drawingml/2006/table">
            <a:tbl>
              <a:tblPr firstRow="1" bandRow="1">
                <a:tableStyleId>{5C22544A-7EE6-4342-B048-85BDC9FD1C3A}</a:tableStyleId>
              </a:tblPr>
              <a:tblGrid>
                <a:gridCol w="2287051">
                  <a:extLst>
                    <a:ext uri="{9D8B030D-6E8A-4147-A177-3AD203B41FA5}">
                      <a16:colId xmlns:a16="http://schemas.microsoft.com/office/drawing/2014/main" val="2421192651"/>
                    </a:ext>
                  </a:extLst>
                </a:gridCol>
                <a:gridCol w="4099034">
                  <a:extLst>
                    <a:ext uri="{9D8B030D-6E8A-4147-A177-3AD203B41FA5}">
                      <a16:colId xmlns:a16="http://schemas.microsoft.com/office/drawing/2014/main" val="923847315"/>
                    </a:ext>
                  </a:extLst>
                </a:gridCol>
                <a:gridCol w="3571065">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208280">
                  <a:extLst>
                    <a:ext uri="{9D8B030D-6E8A-4147-A177-3AD203B41FA5}">
                      <a16:colId xmlns:a16="http://schemas.microsoft.com/office/drawing/2014/main" val="2032612854"/>
                    </a:ext>
                  </a:extLst>
                </a:gridCol>
              </a:tblGrid>
              <a:tr h="0">
                <a:tc>
                  <a:txBody>
                    <a:bodyPr/>
                    <a:lstStyle/>
                    <a:p>
                      <a:r>
                        <a:rPr lang="en-US" dirty="0"/>
                        <a:t>Test for: Comment creation</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Leaving empty</a:t>
                      </a:r>
                    </a:p>
                  </a:txBody>
                  <a:tcPr/>
                </a:tc>
                <a:tc>
                  <a:txBody>
                    <a:bodyPr/>
                    <a:lstStyle/>
                    <a:p>
                      <a:r>
                        <a:rPr lang="en-US" dirty="0"/>
                        <a:t>Tell the user comment cant be empty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Trying to comment on a post that does not exist</a:t>
                      </a:r>
                    </a:p>
                  </a:txBody>
                  <a:tcPr/>
                </a:tc>
                <a:tc>
                  <a:txBody>
                    <a:bodyPr/>
                    <a:lstStyle/>
                    <a:p>
                      <a:r>
                        <a:rPr lang="en-US" dirty="0"/>
                        <a:t>Tell user that the post they are trying to comment on doesn’t exist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Valid</a:t>
                      </a:r>
                    </a:p>
                  </a:txBody>
                  <a:tcPr/>
                </a:tc>
                <a:tc>
                  <a:txBody>
                    <a:bodyPr/>
                    <a:lstStyle/>
                    <a:p>
                      <a:r>
                        <a:rPr lang="en-US" dirty="0"/>
                        <a: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722577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8019C-C0D9-FA4F-2DA2-BD72D46112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BEFA32-B86C-2737-D1AA-14AE2152DB11}"/>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93CBD9A3-3CF4-79B1-6FD2-9A6337D5036C}"/>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ECA6AF54-D43B-1655-347D-BFE7B9A2F33B}"/>
              </a:ext>
            </a:extLst>
          </p:cNvPr>
          <p:cNvGraphicFramePr>
            <a:graphicFrameLocks noGrp="1"/>
          </p:cNvGraphicFramePr>
          <p:nvPr>
            <p:extLst>
              <p:ext uri="{D42A27DB-BD31-4B8C-83A1-F6EECF244321}">
                <p14:modId xmlns:p14="http://schemas.microsoft.com/office/powerpoint/2010/main" val="3366746988"/>
              </p:ext>
            </p:extLst>
          </p:nvPr>
        </p:nvGraphicFramePr>
        <p:xfrm>
          <a:off x="939625" y="1949028"/>
          <a:ext cx="10373710" cy="2430265"/>
        </p:xfrm>
        <a:graphic>
          <a:graphicData uri="http://schemas.openxmlformats.org/drawingml/2006/table">
            <a:tbl>
              <a:tblPr firstRow="1" bandRow="1">
                <a:tableStyleId>{5C22544A-7EE6-4342-B048-85BDC9FD1C3A}</a:tableStyleId>
              </a:tblPr>
              <a:tblGrid>
                <a:gridCol w="2287051">
                  <a:extLst>
                    <a:ext uri="{9D8B030D-6E8A-4147-A177-3AD203B41FA5}">
                      <a16:colId xmlns:a16="http://schemas.microsoft.com/office/drawing/2014/main" val="2421192651"/>
                    </a:ext>
                  </a:extLst>
                </a:gridCol>
                <a:gridCol w="4099034">
                  <a:extLst>
                    <a:ext uri="{9D8B030D-6E8A-4147-A177-3AD203B41FA5}">
                      <a16:colId xmlns:a16="http://schemas.microsoft.com/office/drawing/2014/main" val="923847315"/>
                    </a:ext>
                  </a:extLst>
                </a:gridCol>
                <a:gridCol w="3571065">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208280">
                  <a:extLst>
                    <a:ext uri="{9D8B030D-6E8A-4147-A177-3AD203B41FA5}">
                      <a16:colId xmlns:a16="http://schemas.microsoft.com/office/drawing/2014/main" val="2032612854"/>
                    </a:ext>
                  </a:extLst>
                </a:gridCol>
              </a:tblGrid>
              <a:tr h="0">
                <a:tc>
                  <a:txBody>
                    <a:bodyPr/>
                    <a:lstStyle/>
                    <a:p>
                      <a:r>
                        <a:rPr lang="en-US" dirty="0"/>
                        <a:t>Test for: Liking post</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Leaving a like</a:t>
                      </a:r>
                    </a:p>
                  </a:txBody>
                  <a:tcPr/>
                </a:tc>
                <a:tc>
                  <a:txBody>
                    <a:bodyPr/>
                    <a:lstStyle/>
                    <a:p>
                      <a:r>
                        <a:rPr lang="en-US" dirty="0"/>
                        <a: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Removing a like</a:t>
                      </a:r>
                    </a:p>
                  </a:txBody>
                  <a:tcPr/>
                </a:tc>
                <a:tc>
                  <a:txBody>
                    <a:bodyPr/>
                    <a:lstStyle/>
                    <a:p>
                      <a:r>
                        <a:rPr lang="en-US" dirty="0"/>
                        <a: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Liking own post</a:t>
                      </a:r>
                    </a:p>
                  </a:txBody>
                  <a:tcPr/>
                </a:tc>
                <a:tc>
                  <a:txBody>
                    <a:bodyPr/>
                    <a:lstStyle/>
                    <a:p>
                      <a:r>
                        <a:rPr lang="en-US" dirty="0"/>
                        <a: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r>
                        <a:rPr lang="en-US" dirty="0"/>
                        <a:t>Removing like from own post</a:t>
                      </a:r>
                    </a:p>
                  </a:txBody>
                  <a:tcPr/>
                </a:tc>
                <a:tc>
                  <a:txBody>
                    <a:bodyPr/>
                    <a:lstStyle/>
                    <a:p>
                      <a:r>
                        <a:rPr lang="en-US" dirty="0"/>
                        <a: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458941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B254-1D3B-8DEF-8450-9E03830D685F}"/>
              </a:ext>
            </a:extLst>
          </p:cNvPr>
          <p:cNvSpPr>
            <a:spLocks noGrp="1"/>
          </p:cNvSpPr>
          <p:nvPr>
            <p:ph type="title"/>
          </p:nvPr>
        </p:nvSpPr>
        <p:spPr/>
        <p:txBody>
          <a:bodyPr/>
          <a:lstStyle/>
          <a:p>
            <a:r>
              <a:rPr lang="en-US" dirty="0"/>
              <a:t>Other test stuff</a:t>
            </a:r>
          </a:p>
        </p:txBody>
      </p:sp>
      <p:sp>
        <p:nvSpPr>
          <p:cNvPr id="3" name="Content Placeholder 2">
            <a:extLst>
              <a:ext uri="{FF2B5EF4-FFF2-40B4-BE49-F238E27FC236}">
                <a16:creationId xmlns:a16="http://schemas.microsoft.com/office/drawing/2014/main" id="{BEC5BBB0-F439-7A10-EEDD-7A0E47208735}"/>
              </a:ext>
            </a:extLst>
          </p:cNvPr>
          <p:cNvSpPr>
            <a:spLocks noGrp="1"/>
          </p:cNvSpPr>
          <p:nvPr>
            <p:ph idx="1"/>
          </p:nvPr>
        </p:nvSpPr>
        <p:spPr/>
        <p:txBody>
          <a:bodyPr/>
          <a:lstStyle/>
          <a:p>
            <a:r>
              <a:rPr lang="en-US" dirty="0"/>
              <a:t>Trying to access a page you shouldn’t: Redirects and tells them they shouldn’t be there</a:t>
            </a:r>
          </a:p>
          <a:p>
            <a:endParaRPr lang="en-US" dirty="0"/>
          </a:p>
        </p:txBody>
      </p:sp>
    </p:spTree>
    <p:extLst>
      <p:ext uri="{BB962C8B-B14F-4D97-AF65-F5344CB8AC3E}">
        <p14:creationId xmlns:p14="http://schemas.microsoft.com/office/powerpoint/2010/main" val="2527978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AFD3A-2410-FB38-394C-00808F79FA6F}"/>
              </a:ext>
            </a:extLst>
          </p:cNvPr>
          <p:cNvSpPr>
            <a:spLocks noGrp="1"/>
          </p:cNvSpPr>
          <p:nvPr>
            <p:ph type="title"/>
          </p:nvPr>
        </p:nvSpPr>
        <p:spPr/>
        <p:txBody>
          <a:bodyPr/>
          <a:lstStyle/>
          <a:p>
            <a:r>
              <a:rPr lang="en-US" dirty="0"/>
              <a:t>User testing</a:t>
            </a:r>
          </a:p>
        </p:txBody>
      </p:sp>
      <p:sp>
        <p:nvSpPr>
          <p:cNvPr id="3" name="Content Placeholder 2">
            <a:extLst>
              <a:ext uri="{FF2B5EF4-FFF2-40B4-BE49-F238E27FC236}">
                <a16:creationId xmlns:a16="http://schemas.microsoft.com/office/drawing/2014/main" id="{8C625E51-24ED-34DC-A954-99F10AFDEE3A}"/>
              </a:ext>
            </a:extLst>
          </p:cNvPr>
          <p:cNvSpPr>
            <a:spLocks noGrp="1"/>
          </p:cNvSpPr>
          <p:nvPr>
            <p:ph idx="1"/>
          </p:nvPr>
        </p:nvSpPr>
        <p:spPr/>
        <p:txBody>
          <a:bodyPr/>
          <a:lstStyle/>
          <a:p>
            <a:r>
              <a:rPr lang="en-US" dirty="0"/>
              <a:t>Users felt it was unclear that there is a max username length, so I added an indicator</a:t>
            </a:r>
          </a:p>
          <a:p>
            <a:r>
              <a:rPr lang="en-US" dirty="0"/>
              <a:t>Users also noticed that the links for the info pages were in the navbar when they weren’t logged in, but it asked them to log in to access the page, so I removed the log in required part</a:t>
            </a:r>
          </a:p>
        </p:txBody>
      </p:sp>
    </p:spTree>
    <p:extLst>
      <p:ext uri="{BB962C8B-B14F-4D97-AF65-F5344CB8AC3E}">
        <p14:creationId xmlns:p14="http://schemas.microsoft.com/office/powerpoint/2010/main" val="1128400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2800" dirty="0"/>
              <a:t>Describe the end user requirements</a:t>
            </a:r>
            <a:br>
              <a:rPr lang="en-NZ" dirty="0"/>
            </a:br>
            <a:endParaRPr lang="en-NZ" dirty="0"/>
          </a:p>
        </p:txBody>
      </p:sp>
      <p:sp>
        <p:nvSpPr>
          <p:cNvPr id="3" name="Content Placeholder 2"/>
          <p:cNvSpPr>
            <a:spLocks noGrp="1"/>
          </p:cNvSpPr>
          <p:nvPr>
            <p:ph idx="1"/>
          </p:nvPr>
        </p:nvSpPr>
        <p:spPr/>
        <p:txBody>
          <a:bodyPr>
            <a:normAutofit fontScale="85000" lnSpcReduction="20000"/>
          </a:bodyPr>
          <a:lstStyle/>
          <a:p>
            <a:pPr marL="0" indent="0">
              <a:buNone/>
            </a:pPr>
            <a:r>
              <a:rPr lang="en-NZ" sz="2000" dirty="0"/>
              <a:t>Describe how the chosen tools and techniques to develop the website were appropriate for the purpose and end users. </a:t>
            </a:r>
          </a:p>
          <a:p>
            <a:pPr marL="0" indent="0">
              <a:buNone/>
            </a:pPr>
            <a:r>
              <a:rPr lang="en-NZ" sz="2000" dirty="0"/>
              <a:t>End user requirements:</a:t>
            </a:r>
          </a:p>
          <a:p>
            <a:pPr marL="457200" indent="-457200">
              <a:buAutoNum type="arabicPeriod"/>
            </a:pPr>
            <a:r>
              <a:rPr lang="en-NZ" dirty="0"/>
              <a:t>The website must work well</a:t>
            </a:r>
          </a:p>
          <a:p>
            <a:pPr marL="457200" indent="-457200">
              <a:buAutoNum type="arabicPeriod"/>
            </a:pPr>
            <a:r>
              <a:rPr lang="en-NZ" dirty="0"/>
              <a:t>The website must be intuitive to use</a:t>
            </a:r>
          </a:p>
          <a:p>
            <a:pPr marL="457200" indent="-457200">
              <a:buAutoNum type="arabicPeriod"/>
            </a:pPr>
            <a:r>
              <a:rPr lang="en-NZ" sz="2000" dirty="0"/>
              <a:t>The website must be accessible on different devices and browsers</a:t>
            </a:r>
          </a:p>
          <a:p>
            <a:pPr marL="0" indent="0">
              <a:buNone/>
            </a:pPr>
            <a:r>
              <a:rPr lang="en-NZ" sz="2000" dirty="0"/>
              <a:t>Visual Studio </a:t>
            </a:r>
            <a:r>
              <a:rPr lang="en-NZ" dirty="0"/>
              <a:t>code and git hub were appropriate tools to use because GitHub allowed me to easily work between multiple devices which allowed me to more easily make the deadline and visual studio code allowed me to code in multiple languages (html, java, </a:t>
            </a:r>
            <a:r>
              <a:rPr lang="en-NZ" dirty="0" err="1"/>
              <a:t>css</a:t>
            </a:r>
            <a:r>
              <a:rPr lang="en-NZ" dirty="0"/>
              <a:t>, python) in one application, which are languages that work on many different devices and browsers. Some appropriate techniques that I used were commenting, PEP8 formatting, and common sense coding. The techniques of commenting and PEP8 formatting made it easier to edit in future which was one of the things my client wanted. Common sense coding is a technique where you code a website as though you were using it, coding in the natural order. This would start with a sign up page, move onto a log in page, etc. This technique is useful for ensuring that a website in intuitive to use, because you have been using it as you made it. This was a useful technique because my end users wanted it to be intuitive to use which common sense coding did.</a:t>
            </a:r>
            <a:endParaRPr lang="en-NZ" sz="2000" dirty="0"/>
          </a:p>
        </p:txBody>
      </p:sp>
    </p:spTree>
    <p:extLst>
      <p:ext uri="{BB962C8B-B14F-4D97-AF65-F5344CB8AC3E}">
        <p14:creationId xmlns:p14="http://schemas.microsoft.com/office/powerpoint/2010/main" val="2290261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9A84-FA8A-9EBA-C732-E1E1D2D9E81D}"/>
              </a:ext>
            </a:extLst>
          </p:cNvPr>
          <p:cNvSpPr>
            <a:spLocks noGrp="1"/>
          </p:cNvSpPr>
          <p:nvPr>
            <p:ph type="title"/>
          </p:nvPr>
        </p:nvSpPr>
        <p:spPr/>
        <p:txBody>
          <a:bodyPr/>
          <a:lstStyle/>
          <a:p>
            <a:r>
              <a:rPr lang="en-NZ" dirty="0"/>
              <a:t>Project Management - Planning</a:t>
            </a:r>
          </a:p>
        </p:txBody>
      </p:sp>
      <p:sp>
        <p:nvSpPr>
          <p:cNvPr id="3" name="Content Placeholder 2">
            <a:extLst>
              <a:ext uri="{FF2B5EF4-FFF2-40B4-BE49-F238E27FC236}">
                <a16:creationId xmlns:a16="http://schemas.microsoft.com/office/drawing/2014/main" id="{3D07CEE0-AFD6-4A11-A1C8-0B47F7E844D7}"/>
              </a:ext>
            </a:extLst>
          </p:cNvPr>
          <p:cNvSpPr>
            <a:spLocks noGrp="1"/>
          </p:cNvSpPr>
          <p:nvPr>
            <p:ph idx="1"/>
          </p:nvPr>
        </p:nvSpPr>
        <p:spPr/>
        <p:txBody>
          <a:bodyPr/>
          <a:lstStyle/>
          <a:p>
            <a:r>
              <a:rPr lang="en-NZ" dirty="0"/>
              <a:t>Explain how you plan to manage the project</a:t>
            </a:r>
          </a:p>
          <a:p>
            <a:r>
              <a:rPr lang="en-NZ" dirty="0"/>
              <a:t>I plan to manage this product by iteratively working through the website in the order that a user would see it in. Starting with the sign up page, moving on to log in, post creation, etc. This will create an intuitive project </a:t>
            </a:r>
            <a:r>
              <a:rPr lang="en-NZ"/>
              <a:t>creation order.</a:t>
            </a:r>
            <a:endParaRPr lang="en-NZ" dirty="0"/>
          </a:p>
        </p:txBody>
      </p:sp>
      <p:pic>
        <p:nvPicPr>
          <p:cNvPr id="4" name="Picture 4" descr="Diagram&#10;&#10;Description automatically generated">
            <a:extLst>
              <a:ext uri="{FF2B5EF4-FFF2-40B4-BE49-F238E27FC236}">
                <a16:creationId xmlns:a16="http://schemas.microsoft.com/office/drawing/2014/main" id="{C1601F02-FA0C-438E-1836-73C8FD35C079}"/>
              </a:ext>
            </a:extLst>
          </p:cNvPr>
          <p:cNvPicPr>
            <a:picLocks noChangeAspect="1"/>
          </p:cNvPicPr>
          <p:nvPr/>
        </p:nvPicPr>
        <p:blipFill>
          <a:blip r:embed="rId2"/>
          <a:stretch>
            <a:fillRect/>
          </a:stretch>
        </p:blipFill>
        <p:spPr>
          <a:xfrm>
            <a:off x="7822536" y="3430088"/>
            <a:ext cx="4161307" cy="2794208"/>
          </a:xfrm>
          <a:prstGeom prst="rect">
            <a:avLst/>
          </a:prstGeom>
        </p:spPr>
      </p:pic>
    </p:spTree>
    <p:extLst>
      <p:ext uri="{BB962C8B-B14F-4D97-AF65-F5344CB8AC3E}">
        <p14:creationId xmlns:p14="http://schemas.microsoft.com/office/powerpoint/2010/main" val="4265713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Iterative Improvement</a:t>
            </a:r>
          </a:p>
        </p:txBody>
      </p:sp>
      <p:sp>
        <p:nvSpPr>
          <p:cNvPr id="3" name="Content Placeholder 2"/>
          <p:cNvSpPr>
            <a:spLocks noGrp="1"/>
          </p:cNvSpPr>
          <p:nvPr>
            <p:ph idx="1"/>
          </p:nvPr>
        </p:nvSpPr>
        <p:spPr/>
        <p:txBody>
          <a:bodyPr>
            <a:normAutofit/>
          </a:bodyPr>
          <a:lstStyle/>
          <a:p>
            <a:pPr marL="0" indent="0">
              <a:buNone/>
            </a:pPr>
            <a:r>
              <a:rPr lang="en-NZ" sz="2000" dirty="0"/>
              <a:t>Show how you have used iterative improvement throughout the design, development and testing process to produce a high-quality outcome. (through providing screenshots/a screencast) </a:t>
            </a:r>
          </a:p>
          <a:p>
            <a:pPr marL="0" indent="0">
              <a:buNone/>
            </a:pPr>
            <a:r>
              <a:rPr lang="en-NZ" dirty="0"/>
              <a:t>Will be included in “bug-fixing” document in submission as well as in the </a:t>
            </a:r>
            <a:r>
              <a:rPr lang="en-NZ"/>
              <a:t>github</a:t>
            </a:r>
            <a:endParaRPr lang="en-NZ" sz="2000" dirty="0"/>
          </a:p>
        </p:txBody>
      </p:sp>
    </p:spTree>
    <p:extLst>
      <p:ext uri="{BB962C8B-B14F-4D97-AF65-F5344CB8AC3E}">
        <p14:creationId xmlns:p14="http://schemas.microsoft.com/office/powerpoint/2010/main" val="2562898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Version Control</a:t>
            </a:r>
          </a:p>
        </p:txBody>
      </p:sp>
      <p:sp>
        <p:nvSpPr>
          <p:cNvPr id="3" name="Content Placeholder 2"/>
          <p:cNvSpPr>
            <a:spLocks noGrp="1"/>
          </p:cNvSpPr>
          <p:nvPr>
            <p:ph idx="1"/>
          </p:nvPr>
        </p:nvSpPr>
        <p:spPr/>
        <p:txBody>
          <a:bodyPr>
            <a:normAutofit/>
          </a:bodyPr>
          <a:lstStyle/>
          <a:p>
            <a:pPr marL="0" indent="0">
              <a:buNone/>
            </a:pPr>
            <a:r>
              <a:rPr lang="en-NZ" sz="2000" dirty="0"/>
              <a:t>Show how you have used version control throughout the design, development, and testing process.</a:t>
            </a:r>
          </a:p>
          <a:p>
            <a:pPr marL="0" indent="0">
              <a:buNone/>
            </a:pPr>
            <a:r>
              <a:rPr lang="en-NZ" sz="2000" dirty="0"/>
              <a:t>https://</a:t>
            </a:r>
            <a:r>
              <a:rPr lang="en-NZ" sz="2000" dirty="0" err="1"/>
              <a:t>github.com</a:t>
            </a:r>
            <a:r>
              <a:rPr lang="en-NZ" sz="2000" dirty="0"/>
              <a:t>/Kingston-Smith/Year13Digital</a:t>
            </a:r>
          </a:p>
        </p:txBody>
      </p:sp>
    </p:spTree>
    <p:extLst>
      <p:ext uri="{BB962C8B-B14F-4D97-AF65-F5344CB8AC3E}">
        <p14:creationId xmlns:p14="http://schemas.microsoft.com/office/powerpoint/2010/main" val="2812247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GitHub Commits</a:t>
            </a:r>
          </a:p>
        </p:txBody>
      </p:sp>
      <p:sp>
        <p:nvSpPr>
          <p:cNvPr id="3" name="Content Placeholder 2"/>
          <p:cNvSpPr>
            <a:spLocks noGrp="1"/>
          </p:cNvSpPr>
          <p:nvPr>
            <p:ph idx="1"/>
          </p:nvPr>
        </p:nvSpPr>
        <p:spPr/>
        <p:txBody>
          <a:bodyPr>
            <a:normAutofit/>
          </a:bodyPr>
          <a:lstStyle/>
          <a:p>
            <a:pPr marL="0" indent="0">
              <a:buNone/>
            </a:pPr>
            <a:r>
              <a:rPr lang="en-NZ" sz="2000" dirty="0"/>
              <a:t>Show how you have used GitHub throughout the design, development, and testing process.</a:t>
            </a:r>
          </a:p>
          <a:p>
            <a:pPr marL="0" indent="0">
              <a:buNone/>
            </a:pPr>
            <a:r>
              <a:rPr lang="en-NZ" sz="2000" dirty="0"/>
              <a:t>https://</a:t>
            </a:r>
            <a:r>
              <a:rPr lang="en-NZ" sz="2000" dirty="0" err="1"/>
              <a:t>github.com</a:t>
            </a:r>
            <a:r>
              <a:rPr lang="en-NZ" sz="2000" dirty="0"/>
              <a:t>/Kingston-Smith/Year13Digital</a:t>
            </a:r>
          </a:p>
        </p:txBody>
      </p:sp>
    </p:spTree>
    <p:extLst>
      <p:ext uri="{BB962C8B-B14F-4D97-AF65-F5344CB8AC3E}">
        <p14:creationId xmlns:p14="http://schemas.microsoft.com/office/powerpoint/2010/main" val="1865976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Addressing Relevant Implications</a:t>
            </a:r>
          </a:p>
        </p:txBody>
      </p:sp>
      <p:sp>
        <p:nvSpPr>
          <p:cNvPr id="3" name="Content Placeholder 2"/>
          <p:cNvSpPr>
            <a:spLocks noGrp="1"/>
          </p:cNvSpPr>
          <p:nvPr>
            <p:ph idx="1"/>
          </p:nvPr>
        </p:nvSpPr>
        <p:spPr/>
        <p:txBody>
          <a:bodyPr>
            <a:normAutofit/>
          </a:bodyPr>
          <a:lstStyle/>
          <a:p>
            <a:pPr marL="0" indent="0">
              <a:buNone/>
            </a:pPr>
            <a:r>
              <a:rPr lang="en-NZ" sz="2000" dirty="0"/>
              <a:t>Discuss how have you addressed relevant implications?</a:t>
            </a:r>
          </a:p>
          <a:p>
            <a:pPr marL="0" indent="0">
              <a:buNone/>
            </a:pPr>
            <a:r>
              <a:rPr lang="en-NZ" sz="2000" dirty="0"/>
              <a:t>See slides 8-10</a:t>
            </a:r>
          </a:p>
        </p:txBody>
      </p:sp>
    </p:spTree>
    <p:extLst>
      <p:ext uri="{BB962C8B-B14F-4D97-AF65-F5344CB8AC3E}">
        <p14:creationId xmlns:p14="http://schemas.microsoft.com/office/powerpoint/2010/main" val="559411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0E67140C-42C4-4E71-99B3-C68FFFCEDB4A}"/>
              </a:ext>
            </a:extLst>
          </p:cNvPr>
          <p:cNvGraphicFramePr>
            <a:graphicFrameLocks noChangeAspect="1"/>
          </p:cNvGraphicFramePr>
          <p:nvPr>
            <p:extLst>
              <p:ext uri="{D42A27DB-BD31-4B8C-83A1-F6EECF244321}">
                <p14:modId xmlns:p14="http://schemas.microsoft.com/office/powerpoint/2010/main" val="701816208"/>
              </p:ext>
            </p:extLst>
          </p:nvPr>
        </p:nvGraphicFramePr>
        <p:xfrm>
          <a:off x="1344613" y="1133475"/>
          <a:ext cx="10102850" cy="4414838"/>
        </p:xfrm>
        <a:graphic>
          <a:graphicData uri="http://schemas.openxmlformats.org/presentationml/2006/ole">
            <mc:AlternateContent xmlns:mc="http://schemas.openxmlformats.org/markup-compatibility/2006">
              <mc:Choice xmlns:v="urn:schemas-microsoft-com:vml" Requires="v">
                <p:oleObj name="Document" r:id="rId2" imgW="9770766" imgH="4267777" progId="Word.Document.12">
                  <p:embed/>
                </p:oleObj>
              </mc:Choice>
              <mc:Fallback>
                <p:oleObj name="Document" r:id="rId2" imgW="9770766" imgH="4267777" progId="Word.Document.12">
                  <p:embed/>
                  <p:pic>
                    <p:nvPicPr>
                      <p:cNvPr id="5" name="Object 4">
                        <a:extLst>
                          <a:ext uri="{FF2B5EF4-FFF2-40B4-BE49-F238E27FC236}">
                            <a16:creationId xmlns:a16="http://schemas.microsoft.com/office/drawing/2014/main" id="{0E67140C-42C4-4E71-99B3-C68FFFCEDB4A}"/>
                          </a:ext>
                        </a:extLst>
                      </p:cNvPr>
                      <p:cNvPicPr/>
                      <p:nvPr/>
                    </p:nvPicPr>
                    <p:blipFill>
                      <a:blip r:embed="rId3"/>
                      <a:stretch>
                        <a:fillRect/>
                      </a:stretch>
                    </p:blipFill>
                    <p:spPr>
                      <a:xfrm>
                        <a:off x="1344613" y="1133475"/>
                        <a:ext cx="10102850" cy="4414838"/>
                      </a:xfrm>
                      <a:prstGeom prst="rect">
                        <a:avLst/>
                      </a:prstGeom>
                    </p:spPr>
                  </p:pic>
                </p:oleObj>
              </mc:Fallback>
            </mc:AlternateContent>
          </a:graphicData>
        </a:graphic>
      </p:graphicFrame>
    </p:spTree>
    <p:extLst>
      <p:ext uri="{BB962C8B-B14F-4D97-AF65-F5344CB8AC3E}">
        <p14:creationId xmlns:p14="http://schemas.microsoft.com/office/powerpoint/2010/main" val="1448846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FC50FC4-0CFE-4056-8552-AC96E70A69FA}"/>
              </a:ext>
            </a:extLst>
          </p:cNvPr>
          <p:cNvGraphicFramePr>
            <a:graphicFrameLocks noChangeAspect="1"/>
          </p:cNvGraphicFramePr>
          <p:nvPr>
            <p:extLst>
              <p:ext uri="{D42A27DB-BD31-4B8C-83A1-F6EECF244321}">
                <p14:modId xmlns:p14="http://schemas.microsoft.com/office/powerpoint/2010/main" val="2940266929"/>
              </p:ext>
            </p:extLst>
          </p:nvPr>
        </p:nvGraphicFramePr>
        <p:xfrm>
          <a:off x="1211263" y="407988"/>
          <a:ext cx="9771062" cy="6040437"/>
        </p:xfrm>
        <a:graphic>
          <a:graphicData uri="http://schemas.openxmlformats.org/presentationml/2006/ole">
            <mc:AlternateContent xmlns:mc="http://schemas.openxmlformats.org/markup-compatibility/2006">
              <mc:Choice xmlns:v="urn:schemas-microsoft-com:vml" Requires="v">
                <p:oleObj name="Document" r:id="rId2" imgW="9770766" imgH="6040475" progId="Word.Document.12">
                  <p:embed/>
                </p:oleObj>
              </mc:Choice>
              <mc:Fallback>
                <p:oleObj name="Document" r:id="rId2" imgW="9770766" imgH="6040475" progId="Word.Document.12">
                  <p:embed/>
                  <p:pic>
                    <p:nvPicPr>
                      <p:cNvPr id="2" name="Object 1">
                        <a:extLst>
                          <a:ext uri="{FF2B5EF4-FFF2-40B4-BE49-F238E27FC236}">
                            <a16:creationId xmlns:a16="http://schemas.microsoft.com/office/drawing/2014/main" id="{9FC50FC4-0CFE-4056-8552-AC96E70A69FA}"/>
                          </a:ext>
                        </a:extLst>
                      </p:cNvPr>
                      <p:cNvPicPr/>
                      <p:nvPr/>
                    </p:nvPicPr>
                    <p:blipFill>
                      <a:blip r:embed="rId3"/>
                      <a:stretch>
                        <a:fillRect/>
                      </a:stretch>
                    </p:blipFill>
                    <p:spPr>
                      <a:xfrm>
                        <a:off x="1211263" y="407988"/>
                        <a:ext cx="9771062" cy="6040437"/>
                      </a:xfrm>
                      <a:prstGeom prst="rect">
                        <a:avLst/>
                      </a:prstGeom>
                    </p:spPr>
                  </p:pic>
                </p:oleObj>
              </mc:Fallback>
            </mc:AlternateContent>
          </a:graphicData>
        </a:graphic>
      </p:graphicFrame>
    </p:spTree>
    <p:extLst>
      <p:ext uri="{BB962C8B-B14F-4D97-AF65-F5344CB8AC3E}">
        <p14:creationId xmlns:p14="http://schemas.microsoft.com/office/powerpoint/2010/main" val="387858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100" dirty="0"/>
              <a:t>Describe the purpose and target audience of your website</a:t>
            </a:r>
            <a:br>
              <a:rPr lang="en-NZ" dirty="0"/>
            </a:br>
            <a:endParaRPr lang="en-NZ" dirty="0"/>
          </a:p>
        </p:txBody>
      </p:sp>
      <p:sp>
        <p:nvSpPr>
          <p:cNvPr id="3" name="Content Placeholder 2"/>
          <p:cNvSpPr>
            <a:spLocks noGrp="1"/>
          </p:cNvSpPr>
          <p:nvPr>
            <p:ph idx="1"/>
          </p:nvPr>
        </p:nvSpPr>
        <p:spPr/>
        <p:txBody>
          <a:bodyPr/>
          <a:lstStyle/>
          <a:p>
            <a:pPr marL="0" indent="0">
              <a:buNone/>
            </a:pPr>
            <a:r>
              <a:rPr lang="en-NZ" sz="2000" dirty="0"/>
              <a:t>Describe the purpose of your website?</a:t>
            </a:r>
          </a:p>
          <a:p>
            <a:pPr marL="0" indent="0">
              <a:buNone/>
            </a:pPr>
            <a:r>
              <a:rPr lang="en-NZ" sz="2000" dirty="0"/>
              <a:t>The purpose of my website </a:t>
            </a:r>
            <a:r>
              <a:rPr lang="en-NZ" dirty="0"/>
              <a:t>is to inform people who are interested in getting into speedrunning Arkham shadow about what is needed and how to do it, as well as allowing current speed runners to discuss </a:t>
            </a:r>
            <a:r>
              <a:rPr lang="en-NZ" dirty="0" err="1"/>
              <a:t>strats</a:t>
            </a:r>
            <a:r>
              <a:rPr lang="en-NZ" dirty="0"/>
              <a:t>.</a:t>
            </a:r>
            <a:endParaRPr lang="en-NZ" sz="2000" dirty="0"/>
          </a:p>
          <a:p>
            <a:pPr marL="0" indent="0">
              <a:buNone/>
            </a:pPr>
            <a:endParaRPr lang="en-NZ" sz="2000" dirty="0"/>
          </a:p>
          <a:p>
            <a:pPr marL="0" indent="0">
              <a:buNone/>
            </a:pPr>
            <a:endParaRPr lang="en-NZ" sz="2000" dirty="0"/>
          </a:p>
          <a:p>
            <a:pPr marL="0" indent="0">
              <a:buNone/>
            </a:pPr>
            <a:r>
              <a:rPr lang="en-NZ" sz="2000" dirty="0"/>
              <a:t>Describe who the target audience are?</a:t>
            </a:r>
          </a:p>
          <a:p>
            <a:pPr marL="0" indent="0">
              <a:buNone/>
            </a:pPr>
            <a:r>
              <a:rPr lang="en-NZ" dirty="0"/>
              <a:t>The target audience is current </a:t>
            </a:r>
            <a:r>
              <a:rPr lang="en-NZ" dirty="0" err="1"/>
              <a:t>speedrunners</a:t>
            </a:r>
            <a:r>
              <a:rPr lang="en-NZ" dirty="0"/>
              <a:t> of Arkham shadow and people who are interested in getting into speedrunning </a:t>
            </a:r>
            <a:r>
              <a:rPr lang="en-NZ" dirty="0" err="1"/>
              <a:t>arkham</a:t>
            </a:r>
            <a:r>
              <a:rPr lang="en-NZ" dirty="0"/>
              <a:t> shadow.</a:t>
            </a:r>
          </a:p>
        </p:txBody>
      </p:sp>
    </p:spTree>
    <p:extLst>
      <p:ext uri="{BB962C8B-B14F-4D97-AF65-F5344CB8AC3E}">
        <p14:creationId xmlns:p14="http://schemas.microsoft.com/office/powerpoint/2010/main" val="202757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D572-53C2-1E0A-4112-051A1DCA8700}"/>
              </a:ext>
            </a:extLst>
          </p:cNvPr>
          <p:cNvSpPr>
            <a:spLocks noGrp="1"/>
          </p:cNvSpPr>
          <p:nvPr>
            <p:ph type="title"/>
          </p:nvPr>
        </p:nvSpPr>
        <p:spPr/>
        <p:txBody>
          <a:bodyPr/>
          <a:lstStyle/>
          <a:p>
            <a:r>
              <a:rPr lang="en-US" dirty="0">
                <a:cs typeface="Calibri Light"/>
              </a:rPr>
              <a:t>Initial Specifications</a:t>
            </a:r>
            <a:endParaRPr lang="en-US" dirty="0"/>
          </a:p>
        </p:txBody>
      </p:sp>
      <p:sp>
        <p:nvSpPr>
          <p:cNvPr id="3" name="Content Placeholder 2">
            <a:extLst>
              <a:ext uri="{FF2B5EF4-FFF2-40B4-BE49-F238E27FC236}">
                <a16:creationId xmlns:a16="http://schemas.microsoft.com/office/drawing/2014/main" id="{1445B374-01F9-2098-B1C0-B5C133FDD0CE}"/>
              </a:ext>
            </a:extLst>
          </p:cNvPr>
          <p:cNvSpPr>
            <a:spLocks noGrp="1"/>
          </p:cNvSpPr>
          <p:nvPr>
            <p:ph idx="1"/>
          </p:nvPr>
        </p:nvSpPr>
        <p:spPr/>
        <p:txBody>
          <a:bodyPr vert="horz" lIns="0" tIns="45720" rIns="0" bIns="45720" rtlCol="0" anchor="t">
            <a:normAutofit fontScale="92500" lnSpcReduction="10000"/>
          </a:bodyPr>
          <a:lstStyle/>
          <a:p>
            <a:r>
              <a:rPr lang="en-US" dirty="0">
                <a:cs typeface="Calibri"/>
              </a:rPr>
              <a:t>What are the specifications of your project (must haves). You can add to these as you develop your project.</a:t>
            </a:r>
          </a:p>
          <a:p>
            <a:r>
              <a:rPr lang="en-US" dirty="0">
                <a:cs typeface="Calibri"/>
              </a:rPr>
              <a:t>My client (speak22) has requested that the website</a:t>
            </a:r>
          </a:p>
          <a:p>
            <a:r>
              <a:rPr lang="en-US" dirty="0">
                <a:cs typeface="Calibri"/>
              </a:rPr>
              <a:t>1. Works</a:t>
            </a:r>
          </a:p>
          <a:p>
            <a:r>
              <a:rPr lang="en-US" dirty="0">
                <a:cs typeface="Calibri"/>
              </a:rPr>
              <a:t>2.  Allows users to create and log into accounts, make and view posts, and view posts of other users</a:t>
            </a:r>
          </a:p>
          <a:p>
            <a:r>
              <a:rPr lang="en-US" dirty="0">
                <a:cs typeface="Calibri"/>
              </a:rPr>
              <a:t>3. Allow users to edit posts and leave likes</a:t>
            </a:r>
          </a:p>
          <a:p>
            <a:r>
              <a:rPr lang="en-US" dirty="0">
                <a:cs typeface="Calibri"/>
              </a:rPr>
              <a:t>4. There is a page for during speedruns and a page for setting up</a:t>
            </a:r>
          </a:p>
          <a:p>
            <a:r>
              <a:rPr lang="en-US" dirty="0">
                <a:cs typeface="Calibri"/>
              </a:rPr>
              <a:t>5. That aesthetics and information insertion is not completed, because they want to do it themselves</a:t>
            </a:r>
          </a:p>
          <a:p>
            <a:r>
              <a:rPr lang="en-US" dirty="0">
                <a:cs typeface="Calibri"/>
              </a:rPr>
              <a:t>6. Must be finished by August</a:t>
            </a:r>
          </a:p>
          <a:p>
            <a:r>
              <a:rPr lang="en-US" dirty="0">
                <a:cs typeface="Calibri"/>
              </a:rPr>
              <a:t>7. Is easy to edit in future.</a:t>
            </a:r>
          </a:p>
        </p:txBody>
      </p:sp>
    </p:spTree>
    <p:extLst>
      <p:ext uri="{BB962C8B-B14F-4D97-AF65-F5344CB8AC3E}">
        <p14:creationId xmlns:p14="http://schemas.microsoft.com/office/powerpoint/2010/main" val="4117868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Explain the relevant implications (at least 3) Duplicate this slide.</a:t>
            </a:r>
          </a:p>
        </p:txBody>
      </p:sp>
      <p:sp>
        <p:nvSpPr>
          <p:cNvPr id="3" name="Content Placeholder 2"/>
          <p:cNvSpPr>
            <a:spLocks noGrp="1"/>
          </p:cNvSpPr>
          <p:nvPr>
            <p:ph idx="1"/>
          </p:nvPr>
        </p:nvSpPr>
        <p:spPr/>
        <p:txBody>
          <a:bodyPr>
            <a:normAutofit fontScale="47500" lnSpcReduction="20000"/>
          </a:bodyPr>
          <a:lstStyle/>
          <a:p>
            <a:pPr marL="0" indent="0">
              <a:buNone/>
            </a:pPr>
            <a:r>
              <a:rPr lang="en-NZ" dirty="0"/>
              <a:t>Examples of relevant implications include:</a:t>
            </a:r>
          </a:p>
          <a:p>
            <a:pPr marL="0" indent="0">
              <a:buNone/>
            </a:pPr>
            <a:r>
              <a:rPr lang="en-NZ" dirty="0"/>
              <a:t>● social</a:t>
            </a:r>
          </a:p>
          <a:p>
            <a:pPr marL="0" indent="0">
              <a:buNone/>
            </a:pPr>
            <a:r>
              <a:rPr lang="en-NZ" dirty="0"/>
              <a:t>● cultural</a:t>
            </a:r>
          </a:p>
          <a:p>
            <a:pPr marL="0" indent="0">
              <a:buNone/>
            </a:pPr>
            <a:r>
              <a:rPr lang="en-NZ" dirty="0"/>
              <a:t>● legal</a:t>
            </a:r>
          </a:p>
          <a:p>
            <a:pPr marL="0" indent="0">
              <a:buNone/>
            </a:pPr>
            <a:r>
              <a:rPr lang="en-NZ" dirty="0"/>
              <a:t>● ethical</a:t>
            </a:r>
          </a:p>
          <a:p>
            <a:pPr marL="0" indent="0">
              <a:buNone/>
            </a:pPr>
            <a:r>
              <a:rPr lang="en-NZ" dirty="0"/>
              <a:t>● intellectual property</a:t>
            </a:r>
          </a:p>
          <a:p>
            <a:pPr marL="0" indent="0">
              <a:buNone/>
            </a:pPr>
            <a:r>
              <a:rPr lang="en-NZ" dirty="0"/>
              <a:t>● privacy</a:t>
            </a:r>
          </a:p>
          <a:p>
            <a:pPr marL="0" indent="0">
              <a:buNone/>
            </a:pPr>
            <a:r>
              <a:rPr lang="en-NZ" dirty="0"/>
              <a:t>● accessibility</a:t>
            </a:r>
          </a:p>
          <a:p>
            <a:pPr marL="0" indent="0">
              <a:buNone/>
            </a:pPr>
            <a:r>
              <a:rPr lang="en-NZ" dirty="0"/>
              <a:t>● usability</a:t>
            </a:r>
          </a:p>
          <a:p>
            <a:pPr marL="0" indent="0">
              <a:buNone/>
            </a:pPr>
            <a:r>
              <a:rPr lang="en-NZ" dirty="0"/>
              <a:t>● functionality</a:t>
            </a:r>
          </a:p>
          <a:p>
            <a:pPr marL="0" indent="0">
              <a:buNone/>
            </a:pPr>
            <a:r>
              <a:rPr lang="en-NZ" dirty="0"/>
              <a:t>● aesthetics</a:t>
            </a:r>
          </a:p>
          <a:p>
            <a:pPr marL="0" indent="0">
              <a:buNone/>
            </a:pPr>
            <a:r>
              <a:rPr lang="en-NZ" dirty="0"/>
              <a:t>● sustainability and future proofing</a:t>
            </a:r>
          </a:p>
          <a:p>
            <a:pPr marL="0" indent="0">
              <a:buNone/>
            </a:pPr>
            <a:r>
              <a:rPr lang="en-NZ" dirty="0"/>
              <a:t>● end-user considerations</a:t>
            </a:r>
          </a:p>
          <a:p>
            <a:pPr marL="0" indent="0">
              <a:buNone/>
            </a:pPr>
            <a:r>
              <a:rPr lang="en-NZ" dirty="0"/>
              <a:t>● health and safety.</a:t>
            </a:r>
          </a:p>
        </p:txBody>
      </p:sp>
      <p:sp>
        <p:nvSpPr>
          <p:cNvPr id="4" name="TextBox 3"/>
          <p:cNvSpPr txBox="1"/>
          <p:nvPr/>
        </p:nvSpPr>
        <p:spPr>
          <a:xfrm>
            <a:off x="6492240" y="1825625"/>
            <a:ext cx="4995949" cy="1384995"/>
          </a:xfrm>
          <a:prstGeom prst="rect">
            <a:avLst/>
          </a:prstGeom>
          <a:noFill/>
        </p:spPr>
        <p:txBody>
          <a:bodyPr wrap="square" rtlCol="0">
            <a:spAutoFit/>
          </a:bodyPr>
          <a:lstStyle/>
          <a:p>
            <a:pPr lvl="0"/>
            <a:r>
              <a:rPr lang="en-NZ" sz="1400" dirty="0"/>
              <a:t>This could include an explanation on why your outcome needs to:</a:t>
            </a:r>
          </a:p>
          <a:p>
            <a:pPr lvl="1"/>
            <a:r>
              <a:rPr lang="en-NZ" sz="1400" dirty="0"/>
              <a:t>be socially/culturally acceptable</a:t>
            </a:r>
          </a:p>
          <a:p>
            <a:pPr lvl="1"/>
            <a:r>
              <a:rPr lang="en-NZ" sz="1400" dirty="0"/>
              <a:t>honour legal, ethical and intellectual property obligations</a:t>
            </a:r>
          </a:p>
          <a:p>
            <a:pPr lvl="1"/>
            <a:r>
              <a:rPr lang="en-NZ" sz="1400" dirty="0"/>
              <a:t>be accessible, usable and functional</a:t>
            </a:r>
          </a:p>
          <a:p>
            <a:pPr lvl="1"/>
            <a:r>
              <a:rPr lang="en-NZ" sz="1400" dirty="0"/>
              <a:t>be sustainable and future proof</a:t>
            </a:r>
          </a:p>
          <a:p>
            <a:pPr lvl="1"/>
            <a:r>
              <a:rPr lang="en-NZ" sz="1400" dirty="0"/>
              <a:t>effectively use web design conventions.</a:t>
            </a:r>
          </a:p>
        </p:txBody>
      </p:sp>
    </p:spTree>
    <p:extLst>
      <p:ext uri="{BB962C8B-B14F-4D97-AF65-F5344CB8AC3E}">
        <p14:creationId xmlns:p14="http://schemas.microsoft.com/office/powerpoint/2010/main" val="351348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t>Relevant Implications</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normAutofit lnSpcReduction="10000"/>
          </a:bodyPr>
          <a:lstStyle/>
          <a:p>
            <a:r>
              <a:rPr lang="en-NZ" dirty="0"/>
              <a:t>Implication 1: Sustainability and future proofing</a:t>
            </a:r>
          </a:p>
          <a:p>
            <a:r>
              <a:rPr lang="en-NZ" dirty="0"/>
              <a:t>Describe the implication?</a:t>
            </a:r>
          </a:p>
          <a:p>
            <a:r>
              <a:rPr lang="en-NZ" dirty="0"/>
              <a:t>This implication relates to the outcome being able to adapt to the future and being able to be changed if needed</a:t>
            </a:r>
          </a:p>
          <a:p>
            <a:r>
              <a:rPr lang="en-NZ" dirty="0"/>
              <a:t>How does this apply to your project?</a:t>
            </a:r>
          </a:p>
          <a:p>
            <a:r>
              <a:rPr lang="en-NZ" dirty="0"/>
              <a:t>This applies to my project because new information in speedruns is always being discovered and because technology changes can sometimes cause something to stop working and my client may want to change things</a:t>
            </a:r>
          </a:p>
          <a:p>
            <a:r>
              <a:rPr lang="en-NZ" dirty="0"/>
              <a:t>How do you plan to address this implication?</a:t>
            </a:r>
          </a:p>
          <a:p>
            <a:r>
              <a:rPr lang="en-NZ" dirty="0"/>
              <a:t>I will address this implication by commenting my code so that others can more easily tell what does what if it needs to be edited in the future.</a:t>
            </a:r>
          </a:p>
        </p:txBody>
      </p:sp>
    </p:spTree>
    <p:extLst>
      <p:ext uri="{BB962C8B-B14F-4D97-AF65-F5344CB8AC3E}">
        <p14:creationId xmlns:p14="http://schemas.microsoft.com/office/powerpoint/2010/main" val="1772023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t>Relevant Implications</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t>Implication 2: privacy</a:t>
            </a:r>
          </a:p>
          <a:p>
            <a:r>
              <a:rPr lang="en-NZ" dirty="0"/>
              <a:t>Describe the implication?</a:t>
            </a:r>
          </a:p>
          <a:p>
            <a:r>
              <a:rPr lang="en-NZ" dirty="0"/>
              <a:t>This implication is about protecting the information of users.</a:t>
            </a:r>
          </a:p>
          <a:p>
            <a:r>
              <a:rPr lang="en-NZ" dirty="0"/>
              <a:t>How does this apply to your project?</a:t>
            </a:r>
          </a:p>
          <a:p>
            <a:r>
              <a:rPr lang="en-NZ" dirty="0"/>
              <a:t>This applies to my project because when users create an account, they enter a password, and many people use the same or similar passwords for everything, which means that it is important that user passwords are kept safe.</a:t>
            </a:r>
          </a:p>
          <a:p>
            <a:r>
              <a:rPr lang="en-NZ" dirty="0"/>
              <a:t>How do you plan to address this implication?</a:t>
            </a:r>
          </a:p>
          <a:p>
            <a:r>
              <a:rPr lang="en-NZ" dirty="0"/>
              <a:t>I will address this implication by using an encryption key to encode passwords before storing them in the database, so if there is a data breach it will be difficult to read the password.</a:t>
            </a:r>
          </a:p>
        </p:txBody>
      </p:sp>
    </p:spTree>
    <p:extLst>
      <p:ext uri="{BB962C8B-B14F-4D97-AF65-F5344CB8AC3E}">
        <p14:creationId xmlns:p14="http://schemas.microsoft.com/office/powerpoint/2010/main" val="1347273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t>Relevant Implications</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normAutofit lnSpcReduction="10000"/>
          </a:bodyPr>
          <a:lstStyle/>
          <a:p>
            <a:r>
              <a:rPr lang="en-NZ" dirty="0"/>
              <a:t>Implication 3: accessibility</a:t>
            </a:r>
          </a:p>
          <a:p>
            <a:r>
              <a:rPr lang="en-NZ" dirty="0"/>
              <a:t>Describe the implication?</a:t>
            </a:r>
          </a:p>
          <a:p>
            <a:r>
              <a:rPr lang="en-NZ" dirty="0"/>
              <a:t>This implication relates to the website being able to be used by all users</a:t>
            </a:r>
          </a:p>
          <a:p>
            <a:r>
              <a:rPr lang="en-NZ" dirty="0"/>
              <a:t>How does this apply to your project?</a:t>
            </a:r>
          </a:p>
          <a:p>
            <a:r>
              <a:rPr lang="en-NZ" dirty="0"/>
              <a:t>This relates to my outcome because some users may be using phones, while some may use computers, and some users may be using different browsers, and it is important that all of them can use the website to keep it accessible</a:t>
            </a:r>
          </a:p>
          <a:p>
            <a:r>
              <a:rPr lang="en-NZ" dirty="0"/>
              <a:t>How do you plan to address this implication?</a:t>
            </a:r>
          </a:p>
          <a:p>
            <a:r>
              <a:rPr lang="en-NZ" dirty="0"/>
              <a:t>I will address this implication by making the navbar shrink to fit with screen size, and if it is too small it will compress into a dropdown menu, and I won’t use any browser specific features in the code.</a:t>
            </a:r>
          </a:p>
        </p:txBody>
      </p:sp>
    </p:spTree>
    <p:extLst>
      <p:ext uri="{BB962C8B-B14F-4D97-AF65-F5344CB8AC3E}">
        <p14:creationId xmlns:p14="http://schemas.microsoft.com/office/powerpoint/2010/main" val="38843771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504</TotalTime>
  <Words>2757</Words>
  <Application>Microsoft Macintosh PowerPoint</Application>
  <PresentationFormat>Widescreen</PresentationFormat>
  <Paragraphs>312</Paragraphs>
  <Slides>35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1" baseType="lpstr">
      <vt:lpstr>Arial Mäori</vt:lpstr>
      <vt:lpstr>Calibri</vt:lpstr>
      <vt:lpstr>Calibri Light</vt:lpstr>
      <vt:lpstr>Symbol</vt:lpstr>
      <vt:lpstr>Retrospect</vt:lpstr>
      <vt:lpstr>Document</vt:lpstr>
      <vt:lpstr>Use complex techniques to develop a digital media outcome</vt:lpstr>
      <vt:lpstr>Use complex programming techniques to develop a computer program</vt:lpstr>
      <vt:lpstr>Project Management - Planning</vt:lpstr>
      <vt:lpstr>Describe the purpose and target audience of your website </vt:lpstr>
      <vt:lpstr>Initial Specifications</vt:lpstr>
      <vt:lpstr>Explain the relevant implications (at least 3) Duplicate this slide.</vt:lpstr>
      <vt:lpstr>Relevant Implications</vt:lpstr>
      <vt:lpstr>Relevant Implications</vt:lpstr>
      <vt:lpstr>Relevant Implications</vt:lpstr>
      <vt:lpstr>User Experience Principles </vt:lpstr>
      <vt:lpstr>HCI</vt:lpstr>
      <vt:lpstr>HCI</vt:lpstr>
      <vt:lpstr>HCI</vt:lpstr>
      <vt:lpstr>Relevant Conventions</vt:lpstr>
      <vt:lpstr>Relevant Conventions</vt:lpstr>
      <vt:lpstr>Design Drawings</vt:lpstr>
      <vt:lpstr>Test Plan</vt:lpstr>
      <vt:lpstr>Test results</vt:lpstr>
      <vt:lpstr>Test results</vt:lpstr>
      <vt:lpstr>Test results</vt:lpstr>
      <vt:lpstr>Test results</vt:lpstr>
      <vt:lpstr>Test results</vt:lpstr>
      <vt:lpstr>Test results</vt:lpstr>
      <vt:lpstr>Test results</vt:lpstr>
      <vt:lpstr>Test results</vt:lpstr>
      <vt:lpstr>Test results</vt:lpstr>
      <vt:lpstr>Other test stuff</vt:lpstr>
      <vt:lpstr>User testing</vt:lpstr>
      <vt:lpstr>Describe the end user requirements </vt:lpstr>
      <vt:lpstr>Iterative Improvement</vt:lpstr>
      <vt:lpstr>Version Control</vt:lpstr>
      <vt:lpstr>GitHub Commits</vt:lpstr>
      <vt:lpstr>Addressing Relevant Implications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Advanced Techniques to Develop a Digital Media Outcome</dc:title>
  <dc:creator>Mark Glasse</dc:creator>
  <cp:lastModifiedBy>Kingston Smith</cp:lastModifiedBy>
  <cp:revision>85</cp:revision>
  <dcterms:created xsi:type="dcterms:W3CDTF">2020-06-21T21:35:37Z</dcterms:created>
  <dcterms:modified xsi:type="dcterms:W3CDTF">2025-07-27T20:38:12Z</dcterms:modified>
</cp:coreProperties>
</file>