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7"/>
  </p:notesMasterIdLst>
  <p:sldIdLst>
    <p:sldId id="261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1DB8FE-ADD6-470F-A3DF-123897AD20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666A13-F4FB-4BD1-AD90-7E37810BCF83}">
      <dgm:prSet custT="1"/>
      <dgm:spPr/>
      <dgm:t>
        <a:bodyPr/>
        <a:lstStyle/>
        <a:p>
          <a:r>
            <a:rPr lang="en-US" sz="1600" b="1" dirty="0"/>
            <a:t>Steps to Improve My Future Career</a:t>
          </a:r>
          <a:endParaRPr lang="en-US" sz="1600" dirty="0"/>
        </a:p>
      </dgm:t>
    </dgm:pt>
    <dgm:pt modelId="{FBB848A8-A23D-4E52-AC3F-0A9E3BE8C26D}" type="parTrans" cxnId="{EDCE1E05-84A1-4C26-9F2B-6A7BCA8B6A15}">
      <dgm:prSet/>
      <dgm:spPr/>
      <dgm:t>
        <a:bodyPr/>
        <a:lstStyle/>
        <a:p>
          <a:endParaRPr lang="en-US"/>
        </a:p>
      </dgm:t>
    </dgm:pt>
    <dgm:pt modelId="{015FD903-05CD-40D6-99A5-547D8DB50603}" type="sibTrans" cxnId="{EDCE1E05-84A1-4C26-9F2B-6A7BCA8B6A15}">
      <dgm:prSet/>
      <dgm:spPr/>
      <dgm:t>
        <a:bodyPr/>
        <a:lstStyle/>
        <a:p>
          <a:endParaRPr lang="en-US"/>
        </a:p>
      </dgm:t>
    </dgm:pt>
    <dgm:pt modelId="{6B028629-6DA0-4955-B5A5-D520B09DEBC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To enhance my career in Software App Development, I will focus on continuous learning through online courses and workshops. Building a strong portfolio and networking in tech communities will be essential. </a:t>
          </a:r>
        </a:p>
      </dgm:t>
    </dgm:pt>
    <dgm:pt modelId="{DCD7C2DA-C58A-4340-8FE7-0991E9ADD915}" type="parTrans" cxnId="{491DBEBB-DF3E-4175-9815-BED8D906EF6A}">
      <dgm:prSet/>
      <dgm:spPr/>
      <dgm:t>
        <a:bodyPr/>
        <a:lstStyle/>
        <a:p>
          <a:endParaRPr lang="en-US"/>
        </a:p>
      </dgm:t>
    </dgm:pt>
    <dgm:pt modelId="{82212EA2-CF51-4CB2-AB61-3164EA370421}" type="sibTrans" cxnId="{491DBEBB-DF3E-4175-9815-BED8D906EF6A}">
      <dgm:prSet/>
      <dgm:spPr/>
      <dgm:t>
        <a:bodyPr/>
        <a:lstStyle/>
        <a:p>
          <a:endParaRPr lang="en-US"/>
        </a:p>
      </dgm:t>
    </dgm:pt>
    <dgm:pt modelId="{02059247-8C03-4CDB-9085-C89A5C9B986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Additionally, I will develop my innovation and problem-solving skills to successfully navigate the evolving landscape of the industry. </a:t>
          </a:r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Also learning and studying for more skills like NoSQL, 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cloud native related technologies to fit for positions requirement needs.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87AA56-58F2-4E40-9A36-6678A7A40838}" type="parTrans" cxnId="{EF0541B7-2176-49BA-8922-9A5509B5D59B}">
      <dgm:prSet/>
      <dgm:spPr/>
      <dgm:t>
        <a:bodyPr/>
        <a:lstStyle/>
        <a:p>
          <a:endParaRPr lang="en-US"/>
        </a:p>
      </dgm:t>
    </dgm:pt>
    <dgm:pt modelId="{7E4566F7-79E1-42C4-86CC-C0C1607F9D36}" type="sibTrans" cxnId="{EF0541B7-2176-49BA-8922-9A5509B5D59B}">
      <dgm:prSet/>
      <dgm:spPr/>
      <dgm:t>
        <a:bodyPr/>
        <a:lstStyle/>
        <a:p>
          <a:endParaRPr lang="en-US"/>
        </a:p>
      </dgm:t>
    </dgm:pt>
    <dgm:pt modelId="{350FCB3C-1164-445E-895F-08ECB230787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Meanwhile, I would also seek professional advices from university professors like my academic advisor to gain advice and information from the top experts in the industry.</a:t>
          </a:r>
        </a:p>
      </dgm:t>
    </dgm:pt>
    <dgm:pt modelId="{2C3065C0-75B5-45BC-B7C9-A197209BACCF}" type="parTrans" cxnId="{07975FCE-89EB-4699-AFF9-1B0C7CFAEE93}">
      <dgm:prSet/>
      <dgm:spPr/>
      <dgm:t>
        <a:bodyPr/>
        <a:lstStyle/>
        <a:p>
          <a:endParaRPr lang="zh-CN" altLang="en-US"/>
        </a:p>
      </dgm:t>
    </dgm:pt>
    <dgm:pt modelId="{E8D80E5F-AC0E-4061-92B8-1C6F7F517355}" type="sibTrans" cxnId="{07975FCE-89EB-4699-AFF9-1B0C7CFAEE93}">
      <dgm:prSet/>
      <dgm:spPr/>
      <dgm:t>
        <a:bodyPr/>
        <a:lstStyle/>
        <a:p>
          <a:endParaRPr lang="zh-CN" altLang="en-US"/>
        </a:p>
      </dgm:t>
    </dgm:pt>
    <dgm:pt modelId="{EA1DE579-9412-4722-B64B-898B39013531}" type="pres">
      <dgm:prSet presAssocID="{AF1DB8FE-ADD6-470F-A3DF-123897AD204E}" presName="linear" presStyleCnt="0">
        <dgm:presLayoutVars>
          <dgm:animLvl val="lvl"/>
          <dgm:resizeHandles val="exact"/>
        </dgm:presLayoutVars>
      </dgm:prSet>
      <dgm:spPr/>
    </dgm:pt>
    <dgm:pt modelId="{F1029FBB-6A53-412A-AA13-D9751D479AFD}" type="pres">
      <dgm:prSet presAssocID="{37666A13-F4FB-4BD1-AD90-7E37810BCF83}" presName="parentText" presStyleLbl="node1" presStyleIdx="0" presStyleCnt="1" custScaleY="41994" custLinFactNeighborX="-717" custLinFactNeighborY="873">
        <dgm:presLayoutVars>
          <dgm:chMax val="0"/>
          <dgm:bulletEnabled val="1"/>
        </dgm:presLayoutVars>
      </dgm:prSet>
      <dgm:spPr/>
    </dgm:pt>
    <dgm:pt modelId="{78A8DF89-2CBC-4CBE-A41D-1A5259D1DDA1}" type="pres">
      <dgm:prSet presAssocID="{37666A13-F4FB-4BD1-AD90-7E37810BCF8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DCE1E05-84A1-4C26-9F2B-6A7BCA8B6A15}" srcId="{AF1DB8FE-ADD6-470F-A3DF-123897AD204E}" destId="{37666A13-F4FB-4BD1-AD90-7E37810BCF83}" srcOrd="0" destOrd="0" parTransId="{FBB848A8-A23D-4E52-AC3F-0A9E3BE8C26D}" sibTransId="{015FD903-05CD-40D6-99A5-547D8DB50603}"/>
    <dgm:cxn modelId="{9293AA18-B08E-44AC-AF76-CBA92D9DFC36}" type="presOf" srcId="{AF1DB8FE-ADD6-470F-A3DF-123897AD204E}" destId="{EA1DE579-9412-4722-B64B-898B39013531}" srcOrd="0" destOrd="0" presId="urn:microsoft.com/office/officeart/2005/8/layout/vList2"/>
    <dgm:cxn modelId="{78A9AA71-06D7-45E5-B19A-6585FB103218}" type="presOf" srcId="{02059247-8C03-4CDB-9085-C89A5C9B9867}" destId="{78A8DF89-2CBC-4CBE-A41D-1A5259D1DDA1}" srcOrd="0" destOrd="1" presId="urn:microsoft.com/office/officeart/2005/8/layout/vList2"/>
    <dgm:cxn modelId="{69E43E76-0B38-428B-9C41-0E585A811F54}" type="presOf" srcId="{350FCB3C-1164-445E-895F-08ECB2307876}" destId="{78A8DF89-2CBC-4CBE-A41D-1A5259D1DDA1}" srcOrd="0" destOrd="2" presId="urn:microsoft.com/office/officeart/2005/8/layout/vList2"/>
    <dgm:cxn modelId="{BEED0957-D327-4F7D-BD62-6AB27059AF8B}" type="presOf" srcId="{37666A13-F4FB-4BD1-AD90-7E37810BCF83}" destId="{F1029FBB-6A53-412A-AA13-D9751D479AFD}" srcOrd="0" destOrd="0" presId="urn:microsoft.com/office/officeart/2005/8/layout/vList2"/>
    <dgm:cxn modelId="{EF0541B7-2176-49BA-8922-9A5509B5D59B}" srcId="{37666A13-F4FB-4BD1-AD90-7E37810BCF83}" destId="{02059247-8C03-4CDB-9085-C89A5C9B9867}" srcOrd="1" destOrd="0" parTransId="{D187AA56-58F2-4E40-9A36-6678A7A40838}" sibTransId="{7E4566F7-79E1-42C4-86CC-C0C1607F9D36}"/>
    <dgm:cxn modelId="{491DBEBB-DF3E-4175-9815-BED8D906EF6A}" srcId="{37666A13-F4FB-4BD1-AD90-7E37810BCF83}" destId="{6B028629-6DA0-4955-B5A5-D520B09DEBC8}" srcOrd="0" destOrd="0" parTransId="{DCD7C2DA-C58A-4340-8FE7-0991E9ADD915}" sibTransId="{82212EA2-CF51-4CB2-AB61-3164EA370421}"/>
    <dgm:cxn modelId="{07975FCE-89EB-4699-AFF9-1B0C7CFAEE93}" srcId="{37666A13-F4FB-4BD1-AD90-7E37810BCF83}" destId="{350FCB3C-1164-445E-895F-08ECB2307876}" srcOrd="2" destOrd="0" parTransId="{2C3065C0-75B5-45BC-B7C9-A197209BACCF}" sibTransId="{E8D80E5F-AC0E-4061-92B8-1C6F7F517355}"/>
    <dgm:cxn modelId="{DDB33AF9-AED3-41D3-985E-16C58EB73D3A}" type="presOf" srcId="{6B028629-6DA0-4955-B5A5-D520B09DEBC8}" destId="{78A8DF89-2CBC-4CBE-A41D-1A5259D1DDA1}" srcOrd="0" destOrd="0" presId="urn:microsoft.com/office/officeart/2005/8/layout/vList2"/>
    <dgm:cxn modelId="{94FE8AE6-3D33-4532-962A-1CEC2130AD57}" type="presParOf" srcId="{EA1DE579-9412-4722-B64B-898B39013531}" destId="{F1029FBB-6A53-412A-AA13-D9751D479AFD}" srcOrd="0" destOrd="0" presId="urn:microsoft.com/office/officeart/2005/8/layout/vList2"/>
    <dgm:cxn modelId="{0BFDA07A-27CC-4E71-9FC3-E1CFCD4229CF}" type="presParOf" srcId="{EA1DE579-9412-4722-B64B-898B39013531}" destId="{78A8DF89-2CBC-4CBE-A41D-1A5259D1DDA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29FBB-6A53-412A-AA13-D9751D479AFD}">
      <dsp:nvSpPr>
        <dsp:cNvPr id="0" name=""/>
        <dsp:cNvSpPr/>
      </dsp:nvSpPr>
      <dsp:spPr>
        <a:xfrm>
          <a:off x="0" y="37350"/>
          <a:ext cx="5799745" cy="479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Steps to Improve My Future Career</a:t>
          </a:r>
          <a:endParaRPr lang="en-US" sz="1600" kern="1200" dirty="0"/>
        </a:p>
      </dsp:txBody>
      <dsp:txXfrm>
        <a:off x="23409" y="60759"/>
        <a:ext cx="5752927" cy="432719"/>
      </dsp:txXfrm>
    </dsp:sp>
    <dsp:sp modelId="{78A8DF89-2CBC-4CBE-A41D-1A5259D1DDA1}">
      <dsp:nvSpPr>
        <dsp:cNvPr id="0" name=""/>
        <dsp:cNvSpPr/>
      </dsp:nvSpPr>
      <dsp:spPr>
        <a:xfrm>
          <a:off x="0" y="489329"/>
          <a:ext cx="5799745" cy="315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4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enhance my career in Software App Development, I will focus on continuous learning through online courses and workshops. Building a strong portfolio and networking in tech communities will be essential. 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Additionally, I will develop my innovation and problem-solving skills to successfully navigate the evolving landscape of the industry. </a:t>
          </a: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Also learning and studying for more skills like NoSQL,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cloud native related technologies to fit for positions requirement needs.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Meanwhile, I would also seek professional advices from university professors like my academic advisor to gain advice and information from the top experts in the industry.</a:t>
          </a:r>
        </a:p>
      </dsp:txBody>
      <dsp:txXfrm>
        <a:off x="0" y="489329"/>
        <a:ext cx="5799745" cy="3156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73D96-7E73-40B6-8B10-984E176DA146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7499B-3814-47A9-89C7-C37CC5119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3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7499B-3814-47A9-89C7-C37CC5119B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79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1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9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2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9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3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5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5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900" kern="1200" cap="all" spc="9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900" kern="1200" cap="none" spc="9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5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90515DF-4EBA-3C29-586D-9BE8E276F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5132388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CN" sz="5400" b="1" kern="1200" dirty="0">
                <a:latin typeface="+mj-lt"/>
                <a:ea typeface="+mj-ea"/>
                <a:cs typeface="+mj-cs"/>
              </a:rPr>
              <a:t>3511B</a:t>
            </a:r>
            <a:br>
              <a:rPr lang="en-US" altLang="zh-CN" sz="5400" b="1" kern="1200" dirty="0">
                <a:latin typeface="+mj-lt"/>
                <a:ea typeface="+mj-ea"/>
                <a:cs typeface="+mj-cs"/>
              </a:rPr>
            </a:br>
            <a:r>
              <a:rPr lang="en-US" altLang="zh-CN" sz="5400" b="1" kern="1200" dirty="0">
                <a:latin typeface="+mj-lt"/>
                <a:ea typeface="+mj-ea"/>
                <a:cs typeface="+mj-cs"/>
              </a:rPr>
              <a:t>Assignment 2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FE1EA4-79E0-A6F4-2E13-58C115973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5132387" cy="20543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zh-CN" sz="2200" i="0" dirty="0"/>
              <a:t>22101071d Zhu Jin Shun</a:t>
            </a:r>
          </a:p>
        </p:txBody>
      </p:sp>
      <p:pic>
        <p:nvPicPr>
          <p:cNvPr id="4" name="Picture 3" descr="带有业务图标的彩色灯泡">
            <a:extLst>
              <a:ext uri="{FF2B5EF4-FFF2-40B4-BE49-F238E27FC236}">
                <a16:creationId xmlns:a16="http://schemas.microsoft.com/office/drawing/2014/main" id="{DD885CD4-D778-6F04-67DB-3D2D71AB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520" r="16480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5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485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9" name="Freeform: Shape 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0" name="Freeform: Shape 1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1" name="Freeform: Shape 1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12" name="Freeform: Shape 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19" name="Freeform: Shape 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26" name="Rectangle 33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7" name="Rectangle 35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28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29" name="Freeform: Shape 40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30" name="Freeform: Shape 41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42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43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44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45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46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47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48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49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50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51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52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53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54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55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56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57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8" name="Freeform: Shape 60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49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50" name="Freeform: Shape 63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66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68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69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4" name="Freeform: Shape 62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5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156" name="Straight Connector 72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7" name="Straight Connector 73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4" name="內容版面配置區 5">
            <a:extLst>
              <a:ext uri="{FF2B5EF4-FFF2-40B4-BE49-F238E27FC236}">
                <a16:creationId xmlns:a16="http://schemas.microsoft.com/office/drawing/2014/main" id="{1BF0CBCE-815D-DC42-BEDE-F171CCA00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927067"/>
              </p:ext>
            </p:extLst>
          </p:nvPr>
        </p:nvGraphicFramePr>
        <p:xfrm>
          <a:off x="887156" y="197983"/>
          <a:ext cx="10406438" cy="643128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5199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164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SWOT ANALYSIS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(Personal Development)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8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083" marR="45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88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u="sng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Internal Strength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Computing background &amp; Bachelor Degree of Computer Science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228600" algn="l"/>
                        </a:tabLst>
                        <a:defRPr/>
                      </a:pPr>
                      <a:r>
                        <a:rPr lang="en-US" altLang="zh-TW" sz="1400" b="1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Research project experience 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collaborating with professors from diverse academic backgrounds</a:t>
                      </a:r>
                      <a:endParaRPr lang="en-US" altLang="zh-TW" sz="1400" b="1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228600" algn="l"/>
                        </a:tabLst>
                        <a:defRPr/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Held l</a:t>
                      </a: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eadership role in most group projects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228600" algn="l"/>
                        </a:tabLst>
                        <a:defRPr/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Sufficient Skills on programming language like C++, Java, Python, MySQL, HTML etc.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Gained extensive experience through participation in app development projects and hands-on programming for application creation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Receptive to giving and receiving feedback, and identifying areas for improvement in both individual and group wor</a:t>
                      </a: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k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endParaRPr lang="zh-TW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083" marR="45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u="sng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Internal Weakness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expert experience, despite achieving top results in my field of study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adopt a negative attitude and hinder project progress under pressure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Struggle with time management across different tasks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confidence in decision-making, particularly when in a leadership role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 maintaining patience while working near deadlines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Less intern or working experience compared to competitors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083" marR="45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0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u="sng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External Opportunities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HK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University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Workshops and training focused on leadership, time management, and technical skill</a:t>
                      </a:r>
                      <a:endParaRPr lang="en-US" altLang="zh-HK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pportunities to connect with professionals in the industry through events and conferences</a:t>
                      </a:r>
                      <a:endParaRPr lang="en-US" altLang="zh-TW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228600" algn="l"/>
                        </a:tabLst>
                        <a:defRPr/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Access to mentorship from experienced professors for career guidance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228600" algn="l"/>
                        </a:tabLst>
                        <a:defRPr/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Participation in hackathons and collaborative initiatives to gain practical experience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Join internships in tech companies to gain working experience </a:t>
                      </a:r>
                    </a:p>
                  </a:txBody>
                  <a:tcPr marL="45083" marR="45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u="sng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External Threats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competition in the job market for tech positions</a:t>
                      </a:r>
                      <a:endParaRPr lang="en-US" altLang="zh-HK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Economic downturns may affect job availability and project funding</a:t>
                      </a:r>
                      <a:endParaRPr lang="en-US" altLang="zh-TW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228600" algn="l"/>
                        </a:tabLst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Powerful AI starting to replace human programmers on </a:t>
                      </a:r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progrsmming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tasks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228600" algn="l"/>
                        </a:tabLst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Possible Potential impact of constructive criticism on confidence and motivation</a:t>
                      </a:r>
                      <a:endParaRPr lang="en-US" altLang="zh-TW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Strict requirement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adapt to quickly changing technologies due to environment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endParaRPr lang="en-US" altLang="zh-TW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400" dirty="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45083" marR="45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A6531DF-BDAC-A39B-2350-F66C3ECB4B46}"/>
              </a:ext>
            </a:extLst>
          </p:cNvPr>
          <p:cNvSpPr/>
          <p:nvPr/>
        </p:nvSpPr>
        <p:spPr>
          <a:xfrm>
            <a:off x="4205343" y="6560272"/>
            <a:ext cx="4057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Expected: Software Developer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11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681ED-39CB-2C0A-64EA-277E7E48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36" y="373671"/>
            <a:ext cx="10917964" cy="1325563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choosing this career (Pro and Cons) &amp; What can I do to improve my future career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6E4E1-1EEA-0681-23AD-6522ECDDE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36" y="1834171"/>
            <a:ext cx="10917964" cy="1325563"/>
          </a:xfrm>
        </p:spPr>
        <p:txBody>
          <a:bodyPr/>
          <a:lstStyle/>
          <a:p>
            <a:pPr>
              <a:buNone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After conducting a SWOT analysis, I have identified that while I may not excel in management, I am well-suited for a career as a Software Developer, particularly in Software App Development. My Computer Science background and hands-on experience have equipped me with the necessary technical skills. Engaging in software development projects has refined my programming abilities and aligns with my interests, providing a solid foundation for success.</a:t>
            </a:r>
          </a:p>
          <a:p>
            <a:pPr>
              <a:buNone/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demand for Software Developers with competitive salaries.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in AI advancements for skilled developers.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chance to innovate and adapt to new technologies.</a:t>
            </a:r>
          </a:p>
          <a:p>
            <a:pPr>
              <a:buNone/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stability concerns due to industry layoffs and economic downturns.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Intense competition from candidates with advanced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Ongoing need for continuous learning to remain relevant.</a:t>
            </a:r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96044D42-C0C1-5EC5-52B0-9688DA4B5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938499"/>
              </p:ext>
            </p:extLst>
          </p:nvPr>
        </p:nvGraphicFramePr>
        <p:xfrm>
          <a:off x="6306797" y="2828457"/>
          <a:ext cx="5799745" cy="3655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92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6" name="Top Left">
            <a:extLst>
              <a:ext uri="{FF2B5EF4-FFF2-40B4-BE49-F238E27FC236}">
                <a16:creationId xmlns:a16="http://schemas.microsoft.com/office/drawing/2014/main" id="{9C6A6A21-4C17-4D70-902F-4297639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680322C-01BD-4DDE-8667-A1C82E341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0CD4D67-14DF-4C2D-B42C-0532C55A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A40E032-134E-4905-9B38-5C5D53B86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5DAE0B8-3872-45CE-8EF9-412CDEC3C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3FDCF74-E06B-4837-A10F-033EE637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4BADACF-06C7-4B5D-A714-089786B51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2BFF042-59B9-4F74-8514-96C43FB8B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70FECA2-981E-4045-81E5-F5F6C72D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033BB8C-4183-A45A-162A-3EFD50E1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55" y="515143"/>
            <a:ext cx="5828903" cy="1664573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CV and </a:t>
            </a:r>
            <a:r>
              <a:rPr lang="en-US" altLang="zh-CN" sz="4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Preparations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AACC6-93A8-72C3-7625-CB3A4FE1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93" y="1818409"/>
            <a:ext cx="6686524" cy="4698423"/>
          </a:xfrm>
        </p:spPr>
        <p:txBody>
          <a:bodyPr>
            <a:norm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 Job Description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Professional who designs, creates, tests, and maintains software applications or systems. They use programming languages and development tools to build software solutions that meet user needs and solve specific problems.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 Skills Needed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Programming Languages, Problem-Solving, Database Management, Continuous Learning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https://www.linkedin.com/in/jin-shun-zhu-a79a52295/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https://github.com/KingstonZhu0711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" name="Bottom Right">
            <a:extLst>
              <a:ext uri="{FF2B5EF4-FFF2-40B4-BE49-F238E27FC236}">
                <a16:creationId xmlns:a16="http://schemas.microsoft.com/office/drawing/2014/main" id="{741948F9-C525-410D-9F0C-63EA1E0F3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7" name="Graphic 157">
              <a:extLst>
                <a:ext uri="{FF2B5EF4-FFF2-40B4-BE49-F238E27FC236}">
                  <a16:creationId xmlns:a16="http://schemas.microsoft.com/office/drawing/2014/main" id="{59C11362-4204-47B3-85DC-7A22A1E3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FD42FE5-B58A-4613-8A3B-D0120D21B6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A861743-3DF1-47A2-8CFF-99A470A9D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3A9B8B-EB41-4F45-8831-A7B5D41E0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659F99D-ACED-471C-8BAC-73C596DDA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C603F71-A3F3-49F0-A292-573F37EB6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B6F9021-2B6B-4252-AC9D-30C1A2C98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875012E-B86B-411F-B93B-A69ED6D20B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FB9C5D7-2BF3-4748-9582-FF22361FA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图片 7" descr="图形用户界面, 文本, 应用程序, 电子邮件&#10;&#10;AI 生成的内容可能不正确。">
            <a:extLst>
              <a:ext uri="{FF2B5EF4-FFF2-40B4-BE49-F238E27FC236}">
                <a16:creationId xmlns:a16="http://schemas.microsoft.com/office/drawing/2014/main" id="{2373C820-8F91-FF20-E369-74BE16D86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026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6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33AA8D-1C00-5F4E-E56B-9A9F80A5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46" y="733615"/>
            <a:ext cx="11442016" cy="5584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zh-CN" sz="36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 Position Requirements with Current Skills Compared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8E59C-378A-85B1-85E3-74B1FB20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12" y="1395609"/>
            <a:ext cx="4094806" cy="5704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1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 Company: Tencent </a:t>
            </a:r>
          </a:p>
        </p:txBody>
      </p:sp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98D4604E-10CB-6F18-DC54-EB402332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9" y="1870913"/>
            <a:ext cx="4781280" cy="848676"/>
          </a:xfrm>
          <a:prstGeom prst="rect">
            <a:avLst/>
          </a:prstGeom>
        </p:spPr>
      </p:pic>
      <p:grpSp>
        <p:nvGrpSpPr>
          <p:cNvPr id="69" name="Top left">
            <a:extLst>
              <a:ext uri="{FF2B5EF4-FFF2-40B4-BE49-F238E27FC236}">
                <a16:creationId xmlns:a16="http://schemas.microsoft.com/office/drawing/2014/main" id="{16392897-6E4E-416D-ABD4-49F21760B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D604B45-D9C8-49E9-AB3F-5FD1D02B6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01B945F-AF2F-435F-A161-6847C3F02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D06EE17-0FBA-490E-85F6-5FF51ADE7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852422D-E95A-42C3-AAF6-83BF44D6E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7ACBC1F-FB47-4829-B2E7-37122F08A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E339865-A9AA-4EAC-9A39-A8D5D7BF9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4ACE88D-9C42-4814-B03D-7957F866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B444113-C1FB-480D-8E89-278AB67FB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9" name="Cross">
            <a:extLst>
              <a:ext uri="{FF2B5EF4-FFF2-40B4-BE49-F238E27FC236}">
                <a16:creationId xmlns:a16="http://schemas.microsoft.com/office/drawing/2014/main" id="{2EE23C12-9C87-46CE-A2D2-0B4CA1ABA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FF208BC-82ED-468D-8642-A48FB6442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82F2EDF-3D38-46A8-87CD-C71EAFF82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3" name="Cross">
            <a:extLst>
              <a:ext uri="{FF2B5EF4-FFF2-40B4-BE49-F238E27FC236}">
                <a16:creationId xmlns:a16="http://schemas.microsoft.com/office/drawing/2014/main" id="{B1B80FC1-4BA3-416A-A8A3-8D83246CC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0186" y="424877"/>
            <a:ext cx="118872" cy="118872"/>
            <a:chOff x="1175347" y="3733800"/>
            <a:chExt cx="118872" cy="118872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AE4FB6E-D7AF-4D2F-8679-BAE962360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694F04F-C564-4DDC-9830-1C1C4A64F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8" name="图片 7" descr="图形用户界面, 文本, 应用程序&#10;&#10;AI 生成的内容可能不正确。">
            <a:extLst>
              <a:ext uri="{FF2B5EF4-FFF2-40B4-BE49-F238E27FC236}">
                <a16:creationId xmlns:a16="http://schemas.microsoft.com/office/drawing/2014/main" id="{A0315A00-075F-4757-F974-4E2391BFB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7" y="2752442"/>
            <a:ext cx="6120532" cy="3993648"/>
          </a:xfrm>
          <a:prstGeom prst="rect">
            <a:avLst/>
          </a:prstGeom>
        </p:spPr>
      </p:pic>
      <p:grpSp>
        <p:nvGrpSpPr>
          <p:cNvPr id="87" name="Bottom Right">
            <a:extLst>
              <a:ext uri="{FF2B5EF4-FFF2-40B4-BE49-F238E27FC236}">
                <a16:creationId xmlns:a16="http://schemas.microsoft.com/office/drawing/2014/main" id="{1062E649-862A-44BD-8BA9-FA4722287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88" name="Graphic 157">
              <a:extLst>
                <a:ext uri="{FF2B5EF4-FFF2-40B4-BE49-F238E27FC236}">
                  <a16:creationId xmlns:a16="http://schemas.microsoft.com/office/drawing/2014/main" id="{5C0491EA-7B49-4996-A13A-817F5EE06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40B1027-BBDC-436F-A117-F375F08A1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3512DA8-FE03-49F7-AA1F-63FB3C444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A0913BD-9B50-4E43-9D79-2EE6F7A02C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D258D72-290C-4EA7-9D3F-9937DA74FF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61701A2-16B1-427A-83FC-24B60DED7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91CCF15-7229-4933-A35D-F55C46ABE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0273C689-4AD7-448E-A3C3-AE5A7823D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6084FC2-C37D-433D-9358-5F35DD845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EBE6426-9029-B05E-1567-F07D1DF7ACCE}"/>
              </a:ext>
            </a:extLst>
          </p:cNvPr>
          <p:cNvSpPr txBox="1">
            <a:spLocks/>
          </p:cNvSpPr>
          <p:nvPr/>
        </p:nvSpPr>
        <p:spPr>
          <a:xfrm>
            <a:off x="6712190" y="1395609"/>
            <a:ext cx="5225071" cy="5235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venir Next LT Pro" panose="020B0504020202020204" pitchFamily="34" charset="0"/>
              <a:buNone/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Owned Skills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36931C04-4393-9F58-D5EB-ACC29AB0E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326936"/>
              </p:ext>
            </p:extLst>
          </p:nvPr>
        </p:nvGraphicFramePr>
        <p:xfrm>
          <a:off x="6758805" y="1790221"/>
          <a:ext cx="5204261" cy="4893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357">
                  <a:extLst>
                    <a:ext uri="{9D8B030D-6E8A-4147-A177-3AD203B41FA5}">
                      <a16:colId xmlns:a16="http://schemas.microsoft.com/office/drawing/2014/main" val="780403590"/>
                    </a:ext>
                  </a:extLst>
                </a:gridCol>
                <a:gridCol w="733904">
                  <a:extLst>
                    <a:ext uri="{9D8B030D-6E8A-4147-A177-3AD203B41FA5}">
                      <a16:colId xmlns:a16="http://schemas.microsoft.com/office/drawing/2014/main" val="629329133"/>
                    </a:ext>
                  </a:extLst>
                </a:gridCol>
              </a:tblGrid>
              <a:tr h="6692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Proficiency in one of the development languages ​​such as C/C++/Java/Go </a:t>
                      </a:r>
                    </a:p>
                    <a:p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43915"/>
                  </a:ext>
                </a:extLst>
              </a:tr>
              <a:tr h="583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TCP/UDP network protocol and related programming, inter-process communication programming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851383"/>
                  </a:ext>
                </a:extLst>
              </a:tr>
              <a:tr h="583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Professional software knowledge, including algorithms, operating systems, software engineering, design patterns, data structures, database systems, network security, </a:t>
                      </a:r>
                      <a:r>
                        <a:rPr lang="en-US" altLang="zh-CN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79664"/>
                  </a:ext>
                </a:extLst>
              </a:tr>
              <a:tr h="583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 and SQL language,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468875"/>
                  </a:ext>
                </a:extLst>
              </a:tr>
              <a:tr h="583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NoSQL, Key-value storage principles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3440"/>
                  </a:ext>
                </a:extLst>
              </a:tr>
              <a:tr h="583254"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Knowledge of distributed system design and development, load balancing technology, system disaster recovery design, high availability system, </a:t>
                      </a:r>
                      <a:r>
                        <a:rPr lang="en-US" altLang="zh-CN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etc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306994"/>
                  </a:ext>
                </a:extLst>
              </a:tr>
              <a:tr h="583254"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 understanding of cloud native related technologies</a:t>
                      </a:r>
                      <a:endParaRPr lang="zh-CN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704629"/>
                  </a:ext>
                </a:extLst>
              </a:tr>
            </a:tbl>
          </a:graphicData>
        </a:graphic>
      </p:graphicFrame>
      <p:pic>
        <p:nvPicPr>
          <p:cNvPr id="1030" name="Picture 6" descr="Check mark Symbol">
            <a:extLst>
              <a:ext uri="{FF2B5EF4-FFF2-40B4-BE49-F238E27FC236}">
                <a16:creationId xmlns:a16="http://schemas.microsoft.com/office/drawing/2014/main" id="{F7F7D33F-0013-6AB1-96AD-C0D2B144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478" y="2010400"/>
            <a:ext cx="309808" cy="28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Half Of Svg Png Icon Free Download (#134311) - OnlineWebFonts.COM">
            <a:extLst>
              <a:ext uri="{FF2B5EF4-FFF2-40B4-BE49-F238E27FC236}">
                <a16:creationId xmlns:a16="http://schemas.microsoft.com/office/drawing/2014/main" id="{E251F38D-EF9A-E63F-5FC0-C3BA10608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875" y="2688549"/>
            <a:ext cx="354776" cy="35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4" descr="x mark&quot; Icon - Download for free – Iconduck">
            <a:extLst>
              <a:ext uri="{FF2B5EF4-FFF2-40B4-BE49-F238E27FC236}">
                <a16:creationId xmlns:a16="http://schemas.microsoft.com/office/drawing/2014/main" id="{812CB3C3-EDCA-AFB9-B0AA-8D50DA661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7065" y="4924191"/>
            <a:ext cx="196940" cy="22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Check mark Symbol">
            <a:extLst>
              <a:ext uri="{FF2B5EF4-FFF2-40B4-BE49-F238E27FC236}">
                <a16:creationId xmlns:a16="http://schemas.microsoft.com/office/drawing/2014/main" id="{99AA1778-A216-99F8-C334-7FE712B9E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422" y="4260077"/>
            <a:ext cx="309808" cy="28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4" descr="x mark&quot; Icon - Download for free – Iconduck">
            <a:extLst>
              <a:ext uri="{FF2B5EF4-FFF2-40B4-BE49-F238E27FC236}">
                <a16:creationId xmlns:a16="http://schemas.microsoft.com/office/drawing/2014/main" id="{0BBF2B96-B855-807C-97F7-AF058618C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7065" y="6315247"/>
            <a:ext cx="196940" cy="22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Half Of Svg Png Icon Free Download (#134311) - OnlineWebFonts.COM">
            <a:extLst>
              <a:ext uri="{FF2B5EF4-FFF2-40B4-BE49-F238E27FC236}">
                <a16:creationId xmlns:a16="http://schemas.microsoft.com/office/drawing/2014/main" id="{E1B8E580-C69E-3C0C-66A6-F38AD3CC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809" y="3480598"/>
            <a:ext cx="354776" cy="35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Half Of Svg Png Icon Free Download (#134311) - OnlineWebFonts.COM">
            <a:extLst>
              <a:ext uri="{FF2B5EF4-FFF2-40B4-BE49-F238E27FC236}">
                <a16:creationId xmlns:a16="http://schemas.microsoft.com/office/drawing/2014/main" id="{DAC717B1-FE66-E59E-73AC-2144AC5F2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147" y="5562060"/>
            <a:ext cx="354776" cy="35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12062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722</Words>
  <Application>Microsoft Office PowerPoint</Application>
  <PresentationFormat>宽屏</PresentationFormat>
  <Paragraphs>69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AvenirNext LT Pro Medium</vt:lpstr>
      <vt:lpstr>Microsoft YaHei Light</vt:lpstr>
      <vt:lpstr>Microsoft YaHei</vt:lpstr>
      <vt:lpstr>等线</vt:lpstr>
      <vt:lpstr>Arial</vt:lpstr>
      <vt:lpstr>Avenir Next LT Pro</vt:lpstr>
      <vt:lpstr>Segoe UI Semilight</vt:lpstr>
      <vt:lpstr>Times New Roman</vt:lpstr>
      <vt:lpstr>ExploreVTI</vt:lpstr>
      <vt:lpstr>3511B Assignment 2</vt:lpstr>
      <vt:lpstr>PowerPoint 演示文稿</vt:lpstr>
      <vt:lpstr>Why choosing this career (Pro and Cons) &amp; What can I do to improve my future career</vt:lpstr>
      <vt:lpstr>CV and Preparations</vt:lpstr>
      <vt:lpstr>Desired Position Requirements with Current Skills Compared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ZHU, jinshun [Student]</dc:creator>
  <cp:lastModifiedBy>ZHU, jinshun [Student]</cp:lastModifiedBy>
  <cp:revision>4</cp:revision>
  <dcterms:created xsi:type="dcterms:W3CDTF">2025-03-30T05:23:31Z</dcterms:created>
  <dcterms:modified xsi:type="dcterms:W3CDTF">2025-04-02T07:36:47Z</dcterms:modified>
</cp:coreProperties>
</file>