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63" r:id="rId3"/>
    <p:sldId id="265" r:id="rId4"/>
    <p:sldId id="266"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095" autoAdjust="0"/>
  </p:normalViewPr>
  <p:slideViewPr>
    <p:cSldViewPr>
      <p:cViewPr varScale="1">
        <p:scale>
          <a:sx n="58" d="100"/>
          <a:sy n="58" d="100"/>
        </p:scale>
        <p:origin x="48" y="832"/>
      </p:cViewPr>
      <p:guideLst>
        <p:guide orient="horz" pos="2160"/>
        <p:guide pos="3840"/>
      </p:guideLst>
    </p:cSldViewPr>
  </p:slideViewPr>
  <p:outlineViewPr>
    <p:cViewPr>
      <p:scale>
        <a:sx n="33" d="100"/>
        <a:sy n="33" d="100"/>
      </p:scale>
      <p:origin x="0" y="64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37733-B5EA-4273-BCC8-87048BE7496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6DCB0CB-DAD1-436E-81BB-AC88569E11EB}">
      <dgm:prSet/>
      <dgm:spPr/>
      <dgm:t>
        <a:bodyPr/>
        <a:lstStyle/>
        <a:p>
          <a:r>
            <a:rPr lang="en-US"/>
            <a:t>After conducting the SWOT analysis, I realize that while I may not excel in management or team leadership roles, I am well-suited for a position as a Software Developer, particularly in Software App Development. My background in Computer Science, along with my hands-on experience in software development projects, has equipped me with the necessary technical skills and practical knowledge.</a:t>
          </a:r>
        </a:p>
      </dgm:t>
    </dgm:pt>
    <dgm:pt modelId="{B87AA43A-A417-42F6-91FD-8BF4A758CD15}" type="parTrans" cxnId="{5444B124-C968-459A-ADC1-976B30A8DA2E}">
      <dgm:prSet/>
      <dgm:spPr/>
      <dgm:t>
        <a:bodyPr/>
        <a:lstStyle/>
        <a:p>
          <a:endParaRPr lang="en-US"/>
        </a:p>
      </dgm:t>
    </dgm:pt>
    <dgm:pt modelId="{A38B376D-D6EC-4872-BA80-53FE98879A60}" type="sibTrans" cxnId="{5444B124-C968-459A-ADC1-976B30A8DA2E}">
      <dgm:prSet/>
      <dgm:spPr/>
      <dgm:t>
        <a:bodyPr/>
        <a:lstStyle/>
        <a:p>
          <a:endParaRPr lang="en-US"/>
        </a:p>
      </dgm:t>
    </dgm:pt>
    <dgm:pt modelId="{04929DA5-645E-4EE0-A32F-E7EF75EB93FC}">
      <dgm:prSet/>
      <dgm:spPr/>
      <dgm:t>
        <a:bodyPr/>
        <a:lstStyle/>
        <a:p>
          <a:r>
            <a:rPr lang="en-US"/>
            <a:t>Throughout my academic journey and project experiences, I have consistently engaged in tasks directly related to software app development, allowing me to refine my programming skills and deepen my understanding of application creation. This focus aligns perfectly with my interests and capabilities, providing a solid foundation for a successful career as a Software Developer.</a:t>
          </a:r>
        </a:p>
      </dgm:t>
    </dgm:pt>
    <dgm:pt modelId="{F9435FDA-2C5E-4A79-88C5-20D7FC0BA620}" type="parTrans" cxnId="{C8176E4D-A03A-46D6-BCF2-9AC58DE5C09B}">
      <dgm:prSet/>
      <dgm:spPr/>
      <dgm:t>
        <a:bodyPr/>
        <a:lstStyle/>
        <a:p>
          <a:endParaRPr lang="en-US"/>
        </a:p>
      </dgm:t>
    </dgm:pt>
    <dgm:pt modelId="{AC5BF67F-B517-4F5D-828A-4B55CE2873F3}" type="sibTrans" cxnId="{C8176E4D-A03A-46D6-BCF2-9AC58DE5C09B}">
      <dgm:prSet/>
      <dgm:spPr/>
      <dgm:t>
        <a:bodyPr/>
        <a:lstStyle/>
        <a:p>
          <a:endParaRPr lang="en-US"/>
        </a:p>
      </dgm:t>
    </dgm:pt>
    <dgm:pt modelId="{6CC20DBB-DC6A-4B01-9BE9-E227E70CD69F}">
      <dgm:prSet/>
      <dgm:spPr/>
      <dgm:t>
        <a:bodyPr/>
        <a:lstStyle/>
        <a:p>
          <a:r>
            <a:rPr lang="en-US"/>
            <a:t>Choosing to specialize in Software App Development also enables me to leverage my existing experience while continuing to grow in a field I am passionate about. By concentrating on software development, I can contribute meaningfully to projects without the added pressure of management responsibilities, allowing me to thrive in a role that suits my strengths.</a:t>
          </a:r>
        </a:p>
      </dgm:t>
    </dgm:pt>
    <dgm:pt modelId="{819471DD-BED2-4FD2-8A82-BB46C6A50308}" type="parTrans" cxnId="{1FCDED1E-F58D-4FEE-89E0-AB9A836455A6}">
      <dgm:prSet/>
      <dgm:spPr/>
      <dgm:t>
        <a:bodyPr/>
        <a:lstStyle/>
        <a:p>
          <a:endParaRPr lang="en-US"/>
        </a:p>
      </dgm:t>
    </dgm:pt>
    <dgm:pt modelId="{C6AF6A2E-20BE-48E6-8AD6-DFA158621199}" type="sibTrans" cxnId="{1FCDED1E-F58D-4FEE-89E0-AB9A836455A6}">
      <dgm:prSet/>
      <dgm:spPr/>
      <dgm:t>
        <a:bodyPr/>
        <a:lstStyle/>
        <a:p>
          <a:endParaRPr lang="en-US"/>
        </a:p>
      </dgm:t>
    </dgm:pt>
    <dgm:pt modelId="{AC1812CF-F29A-4F1A-9105-67B363FEAD31}" type="pres">
      <dgm:prSet presAssocID="{16B37733-B5EA-4273-BCC8-87048BE7496E}" presName="root" presStyleCnt="0">
        <dgm:presLayoutVars>
          <dgm:dir/>
          <dgm:resizeHandles val="exact"/>
        </dgm:presLayoutVars>
      </dgm:prSet>
      <dgm:spPr/>
    </dgm:pt>
    <dgm:pt modelId="{C7007901-5AF2-463E-A50C-00E83D03C792}" type="pres">
      <dgm:prSet presAssocID="{D6DCB0CB-DAD1-436E-81BB-AC88569E11EB}" presName="compNode" presStyleCnt="0"/>
      <dgm:spPr/>
    </dgm:pt>
    <dgm:pt modelId="{D02328EE-CF58-4395-90E9-96044A30E8A9}" type="pres">
      <dgm:prSet presAssocID="{D6DCB0CB-DAD1-436E-81BB-AC88569E11EB}" presName="bgRect" presStyleLbl="bgShp" presStyleIdx="0" presStyleCnt="3"/>
      <dgm:spPr/>
    </dgm:pt>
    <dgm:pt modelId="{8AEA48C5-1A8F-4A31-ADD0-64239F9D1146}" type="pres">
      <dgm:prSet presAssocID="{D6DCB0CB-DAD1-436E-81BB-AC88569E11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层次结构"/>
        </a:ext>
      </dgm:extLst>
    </dgm:pt>
    <dgm:pt modelId="{7FFFA094-B686-4B65-B1A6-8BD11801BA38}" type="pres">
      <dgm:prSet presAssocID="{D6DCB0CB-DAD1-436E-81BB-AC88569E11EB}" presName="spaceRect" presStyleCnt="0"/>
      <dgm:spPr/>
    </dgm:pt>
    <dgm:pt modelId="{4D5BB935-31DA-41BF-997E-84A0198EBFF8}" type="pres">
      <dgm:prSet presAssocID="{D6DCB0CB-DAD1-436E-81BB-AC88569E11EB}" presName="parTx" presStyleLbl="revTx" presStyleIdx="0" presStyleCnt="3">
        <dgm:presLayoutVars>
          <dgm:chMax val="0"/>
          <dgm:chPref val="0"/>
        </dgm:presLayoutVars>
      </dgm:prSet>
      <dgm:spPr/>
    </dgm:pt>
    <dgm:pt modelId="{F5C0AF1E-0C35-413C-8DAD-433A49883FE7}" type="pres">
      <dgm:prSet presAssocID="{A38B376D-D6EC-4872-BA80-53FE98879A60}" presName="sibTrans" presStyleCnt="0"/>
      <dgm:spPr/>
    </dgm:pt>
    <dgm:pt modelId="{D27F9D9E-6D17-43DE-B5FD-4F4074C8CFFC}" type="pres">
      <dgm:prSet presAssocID="{04929DA5-645E-4EE0-A32F-E7EF75EB93FC}" presName="compNode" presStyleCnt="0"/>
      <dgm:spPr/>
    </dgm:pt>
    <dgm:pt modelId="{A44171C7-ABCE-4D90-92E6-3E8A6C81888A}" type="pres">
      <dgm:prSet presAssocID="{04929DA5-645E-4EE0-A32F-E7EF75EB93FC}" presName="bgRect" presStyleLbl="bgShp" presStyleIdx="1" presStyleCnt="3"/>
      <dgm:spPr/>
    </dgm:pt>
    <dgm:pt modelId="{9F108DB1-39F4-48BD-BB5F-D2AC91CA4584}" type="pres">
      <dgm:prSet presAssocID="{04929DA5-645E-4EE0-A32F-E7EF75EB93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教室"/>
        </a:ext>
      </dgm:extLst>
    </dgm:pt>
    <dgm:pt modelId="{EE9A80ED-8463-4D94-85E8-71648A0A0D31}" type="pres">
      <dgm:prSet presAssocID="{04929DA5-645E-4EE0-A32F-E7EF75EB93FC}" presName="spaceRect" presStyleCnt="0"/>
      <dgm:spPr/>
    </dgm:pt>
    <dgm:pt modelId="{D8B7957C-A478-459D-8303-70F4BB5DE122}" type="pres">
      <dgm:prSet presAssocID="{04929DA5-645E-4EE0-A32F-E7EF75EB93FC}" presName="parTx" presStyleLbl="revTx" presStyleIdx="1" presStyleCnt="3">
        <dgm:presLayoutVars>
          <dgm:chMax val="0"/>
          <dgm:chPref val="0"/>
        </dgm:presLayoutVars>
      </dgm:prSet>
      <dgm:spPr/>
    </dgm:pt>
    <dgm:pt modelId="{0D8C17C9-26B1-4851-B189-FEE96158462A}" type="pres">
      <dgm:prSet presAssocID="{AC5BF67F-B517-4F5D-828A-4B55CE2873F3}" presName="sibTrans" presStyleCnt="0"/>
      <dgm:spPr/>
    </dgm:pt>
    <dgm:pt modelId="{C6125761-E941-4449-B5B1-A1718D46273A}" type="pres">
      <dgm:prSet presAssocID="{6CC20DBB-DC6A-4B01-9BE9-E227E70CD69F}" presName="compNode" presStyleCnt="0"/>
      <dgm:spPr/>
    </dgm:pt>
    <dgm:pt modelId="{693755C5-2333-4744-9C9E-DFDD386E38B3}" type="pres">
      <dgm:prSet presAssocID="{6CC20DBB-DC6A-4B01-9BE9-E227E70CD69F}" presName="bgRect" presStyleLbl="bgShp" presStyleIdx="2" presStyleCnt="3"/>
      <dgm:spPr/>
    </dgm:pt>
    <dgm:pt modelId="{966B1862-6560-401A-B898-8A0BE4B0F581}" type="pres">
      <dgm:prSet presAssocID="{6CC20DBB-DC6A-4B01-9BE9-E227E70CD6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E2C09D0A-90E9-4B3D-B616-D327B0D1CAC1}" type="pres">
      <dgm:prSet presAssocID="{6CC20DBB-DC6A-4B01-9BE9-E227E70CD69F}" presName="spaceRect" presStyleCnt="0"/>
      <dgm:spPr/>
    </dgm:pt>
    <dgm:pt modelId="{8B94881B-34F2-4B82-95E2-AC657A81E574}" type="pres">
      <dgm:prSet presAssocID="{6CC20DBB-DC6A-4B01-9BE9-E227E70CD69F}" presName="parTx" presStyleLbl="revTx" presStyleIdx="2" presStyleCnt="3">
        <dgm:presLayoutVars>
          <dgm:chMax val="0"/>
          <dgm:chPref val="0"/>
        </dgm:presLayoutVars>
      </dgm:prSet>
      <dgm:spPr/>
    </dgm:pt>
  </dgm:ptLst>
  <dgm:cxnLst>
    <dgm:cxn modelId="{41B2F000-A213-4740-BA94-024ADBC03DB8}" type="presOf" srcId="{04929DA5-645E-4EE0-A32F-E7EF75EB93FC}" destId="{D8B7957C-A478-459D-8303-70F4BB5DE122}" srcOrd="0" destOrd="0" presId="urn:microsoft.com/office/officeart/2018/2/layout/IconVerticalSolidList"/>
    <dgm:cxn modelId="{1FCDED1E-F58D-4FEE-89E0-AB9A836455A6}" srcId="{16B37733-B5EA-4273-BCC8-87048BE7496E}" destId="{6CC20DBB-DC6A-4B01-9BE9-E227E70CD69F}" srcOrd="2" destOrd="0" parTransId="{819471DD-BED2-4FD2-8A82-BB46C6A50308}" sibTransId="{C6AF6A2E-20BE-48E6-8AD6-DFA158621199}"/>
    <dgm:cxn modelId="{5444B124-C968-459A-ADC1-976B30A8DA2E}" srcId="{16B37733-B5EA-4273-BCC8-87048BE7496E}" destId="{D6DCB0CB-DAD1-436E-81BB-AC88569E11EB}" srcOrd="0" destOrd="0" parTransId="{B87AA43A-A417-42F6-91FD-8BF4A758CD15}" sibTransId="{A38B376D-D6EC-4872-BA80-53FE98879A60}"/>
    <dgm:cxn modelId="{45DF8060-F120-4D0C-B83B-410E96EF9CC8}" type="presOf" srcId="{6CC20DBB-DC6A-4B01-9BE9-E227E70CD69F}" destId="{8B94881B-34F2-4B82-95E2-AC657A81E574}" srcOrd="0" destOrd="0" presId="urn:microsoft.com/office/officeart/2018/2/layout/IconVerticalSolidList"/>
    <dgm:cxn modelId="{C8176E4D-A03A-46D6-BCF2-9AC58DE5C09B}" srcId="{16B37733-B5EA-4273-BCC8-87048BE7496E}" destId="{04929DA5-645E-4EE0-A32F-E7EF75EB93FC}" srcOrd="1" destOrd="0" parTransId="{F9435FDA-2C5E-4A79-88C5-20D7FC0BA620}" sibTransId="{AC5BF67F-B517-4F5D-828A-4B55CE2873F3}"/>
    <dgm:cxn modelId="{5204E7AE-8234-4775-B40D-F8D15BC5C047}" type="presOf" srcId="{D6DCB0CB-DAD1-436E-81BB-AC88569E11EB}" destId="{4D5BB935-31DA-41BF-997E-84A0198EBFF8}" srcOrd="0" destOrd="0" presId="urn:microsoft.com/office/officeart/2018/2/layout/IconVerticalSolidList"/>
    <dgm:cxn modelId="{2A41F7B5-7154-4598-A6D2-5FC353A0A03B}" type="presOf" srcId="{16B37733-B5EA-4273-BCC8-87048BE7496E}" destId="{AC1812CF-F29A-4F1A-9105-67B363FEAD31}" srcOrd="0" destOrd="0" presId="urn:microsoft.com/office/officeart/2018/2/layout/IconVerticalSolidList"/>
    <dgm:cxn modelId="{609F27EB-5840-4ECC-BEBA-6DE3D2E679B8}" type="presParOf" srcId="{AC1812CF-F29A-4F1A-9105-67B363FEAD31}" destId="{C7007901-5AF2-463E-A50C-00E83D03C792}" srcOrd="0" destOrd="0" presId="urn:microsoft.com/office/officeart/2018/2/layout/IconVerticalSolidList"/>
    <dgm:cxn modelId="{23791865-027E-4977-9230-1C8FB1B2B477}" type="presParOf" srcId="{C7007901-5AF2-463E-A50C-00E83D03C792}" destId="{D02328EE-CF58-4395-90E9-96044A30E8A9}" srcOrd="0" destOrd="0" presId="urn:microsoft.com/office/officeart/2018/2/layout/IconVerticalSolidList"/>
    <dgm:cxn modelId="{184015D6-2249-4CBC-9E46-542776052370}" type="presParOf" srcId="{C7007901-5AF2-463E-A50C-00E83D03C792}" destId="{8AEA48C5-1A8F-4A31-ADD0-64239F9D1146}" srcOrd="1" destOrd="0" presId="urn:microsoft.com/office/officeart/2018/2/layout/IconVerticalSolidList"/>
    <dgm:cxn modelId="{68759108-97FC-471B-9F19-7DC2058963EA}" type="presParOf" srcId="{C7007901-5AF2-463E-A50C-00E83D03C792}" destId="{7FFFA094-B686-4B65-B1A6-8BD11801BA38}" srcOrd="2" destOrd="0" presId="urn:microsoft.com/office/officeart/2018/2/layout/IconVerticalSolidList"/>
    <dgm:cxn modelId="{F279BE7B-4029-45FD-A1E3-B14884B35AFF}" type="presParOf" srcId="{C7007901-5AF2-463E-A50C-00E83D03C792}" destId="{4D5BB935-31DA-41BF-997E-84A0198EBFF8}" srcOrd="3" destOrd="0" presId="urn:microsoft.com/office/officeart/2018/2/layout/IconVerticalSolidList"/>
    <dgm:cxn modelId="{18D26D6B-12B3-49D8-9B44-3CB4A46F93EE}" type="presParOf" srcId="{AC1812CF-F29A-4F1A-9105-67B363FEAD31}" destId="{F5C0AF1E-0C35-413C-8DAD-433A49883FE7}" srcOrd="1" destOrd="0" presId="urn:microsoft.com/office/officeart/2018/2/layout/IconVerticalSolidList"/>
    <dgm:cxn modelId="{E02A5BF1-F023-4AF6-A59D-01CEF3E545C1}" type="presParOf" srcId="{AC1812CF-F29A-4F1A-9105-67B363FEAD31}" destId="{D27F9D9E-6D17-43DE-B5FD-4F4074C8CFFC}" srcOrd="2" destOrd="0" presId="urn:microsoft.com/office/officeart/2018/2/layout/IconVerticalSolidList"/>
    <dgm:cxn modelId="{FC93B1C6-E57C-42EB-8D99-FA6F08DC76B4}" type="presParOf" srcId="{D27F9D9E-6D17-43DE-B5FD-4F4074C8CFFC}" destId="{A44171C7-ABCE-4D90-92E6-3E8A6C81888A}" srcOrd="0" destOrd="0" presId="urn:microsoft.com/office/officeart/2018/2/layout/IconVerticalSolidList"/>
    <dgm:cxn modelId="{92891193-99B5-4F14-B00F-8754B01F08FD}" type="presParOf" srcId="{D27F9D9E-6D17-43DE-B5FD-4F4074C8CFFC}" destId="{9F108DB1-39F4-48BD-BB5F-D2AC91CA4584}" srcOrd="1" destOrd="0" presId="urn:microsoft.com/office/officeart/2018/2/layout/IconVerticalSolidList"/>
    <dgm:cxn modelId="{0D3DDF7A-C6E7-4DBC-BB5F-E92D0CE3E0C4}" type="presParOf" srcId="{D27F9D9E-6D17-43DE-B5FD-4F4074C8CFFC}" destId="{EE9A80ED-8463-4D94-85E8-71648A0A0D31}" srcOrd="2" destOrd="0" presId="urn:microsoft.com/office/officeart/2018/2/layout/IconVerticalSolidList"/>
    <dgm:cxn modelId="{C8918CF0-0B6B-47E1-832E-52A553E6F170}" type="presParOf" srcId="{D27F9D9E-6D17-43DE-B5FD-4F4074C8CFFC}" destId="{D8B7957C-A478-459D-8303-70F4BB5DE122}" srcOrd="3" destOrd="0" presId="urn:microsoft.com/office/officeart/2018/2/layout/IconVerticalSolidList"/>
    <dgm:cxn modelId="{C3677EC6-177F-4CA2-9699-9333F6E1AE75}" type="presParOf" srcId="{AC1812CF-F29A-4F1A-9105-67B363FEAD31}" destId="{0D8C17C9-26B1-4851-B189-FEE96158462A}" srcOrd="3" destOrd="0" presId="urn:microsoft.com/office/officeart/2018/2/layout/IconVerticalSolidList"/>
    <dgm:cxn modelId="{01986037-BADD-4751-97D2-AD64DD7ABC5F}" type="presParOf" srcId="{AC1812CF-F29A-4F1A-9105-67B363FEAD31}" destId="{C6125761-E941-4449-B5B1-A1718D46273A}" srcOrd="4" destOrd="0" presId="urn:microsoft.com/office/officeart/2018/2/layout/IconVerticalSolidList"/>
    <dgm:cxn modelId="{8C5E77F7-22A1-471E-8FB7-4215580982D8}" type="presParOf" srcId="{C6125761-E941-4449-B5B1-A1718D46273A}" destId="{693755C5-2333-4744-9C9E-DFDD386E38B3}" srcOrd="0" destOrd="0" presId="urn:microsoft.com/office/officeart/2018/2/layout/IconVerticalSolidList"/>
    <dgm:cxn modelId="{067D348D-4157-431D-B699-4F46E0D9ED03}" type="presParOf" srcId="{C6125761-E941-4449-B5B1-A1718D46273A}" destId="{966B1862-6560-401A-B898-8A0BE4B0F581}" srcOrd="1" destOrd="0" presId="urn:microsoft.com/office/officeart/2018/2/layout/IconVerticalSolidList"/>
    <dgm:cxn modelId="{45C9F948-FC50-4992-82A5-D994C9439619}" type="presParOf" srcId="{C6125761-E941-4449-B5B1-A1718D46273A}" destId="{E2C09D0A-90E9-4B3D-B616-D327B0D1CAC1}" srcOrd="2" destOrd="0" presId="urn:microsoft.com/office/officeart/2018/2/layout/IconVerticalSolidList"/>
    <dgm:cxn modelId="{6A139922-6487-4F24-9FAB-2636DEAD2497}" type="presParOf" srcId="{C6125761-E941-4449-B5B1-A1718D46273A}" destId="{8B94881B-34F2-4B82-95E2-AC657A81E5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328EE-CF58-4395-90E9-96044A30E8A9}">
      <dsp:nvSpPr>
        <dsp:cNvPr id="0" name=""/>
        <dsp:cNvSpPr/>
      </dsp:nvSpPr>
      <dsp:spPr>
        <a:xfrm>
          <a:off x="0" y="590"/>
          <a:ext cx="10972800" cy="13823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A48C5-1A8F-4A31-ADD0-64239F9D1146}">
      <dsp:nvSpPr>
        <dsp:cNvPr id="0" name=""/>
        <dsp:cNvSpPr/>
      </dsp:nvSpPr>
      <dsp:spPr>
        <a:xfrm>
          <a:off x="418152" y="311613"/>
          <a:ext cx="760277" cy="7602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5BB935-31DA-41BF-997E-84A0198EBFF8}">
      <dsp:nvSpPr>
        <dsp:cNvPr id="0" name=""/>
        <dsp:cNvSpPr/>
      </dsp:nvSpPr>
      <dsp:spPr>
        <a:xfrm>
          <a:off x="1596583" y="590"/>
          <a:ext cx="9376216" cy="138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96" tIns="146296" rIns="146296" bIns="146296" numCol="1" spcCol="1270" anchor="ctr" anchorCtr="0">
          <a:noAutofit/>
        </a:bodyPr>
        <a:lstStyle/>
        <a:p>
          <a:pPr marL="0" lvl="0" indent="0" algn="l" defTabSz="755650">
            <a:lnSpc>
              <a:spcPct val="90000"/>
            </a:lnSpc>
            <a:spcBef>
              <a:spcPct val="0"/>
            </a:spcBef>
            <a:spcAft>
              <a:spcPct val="35000"/>
            </a:spcAft>
            <a:buNone/>
          </a:pPr>
          <a:r>
            <a:rPr lang="en-US" sz="1700" kern="1200"/>
            <a:t>After conducting the SWOT analysis, I realize that while I may not excel in management or team leadership roles, I am well-suited for a position as a Software Developer, particularly in Software App Development. My background in Computer Science, along with my hands-on experience in software development projects, has equipped me with the necessary technical skills and practical knowledge.</a:t>
          </a:r>
        </a:p>
      </dsp:txBody>
      <dsp:txXfrm>
        <a:off x="1596583" y="590"/>
        <a:ext cx="9376216" cy="1382323"/>
      </dsp:txXfrm>
    </dsp:sp>
    <dsp:sp modelId="{A44171C7-ABCE-4D90-92E6-3E8A6C81888A}">
      <dsp:nvSpPr>
        <dsp:cNvPr id="0" name=""/>
        <dsp:cNvSpPr/>
      </dsp:nvSpPr>
      <dsp:spPr>
        <a:xfrm>
          <a:off x="0" y="1728494"/>
          <a:ext cx="10972800" cy="13823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08DB1-39F4-48BD-BB5F-D2AC91CA4584}">
      <dsp:nvSpPr>
        <dsp:cNvPr id="0" name=""/>
        <dsp:cNvSpPr/>
      </dsp:nvSpPr>
      <dsp:spPr>
        <a:xfrm>
          <a:off x="418152" y="2039517"/>
          <a:ext cx="760277" cy="7602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B7957C-A478-459D-8303-70F4BB5DE122}">
      <dsp:nvSpPr>
        <dsp:cNvPr id="0" name=""/>
        <dsp:cNvSpPr/>
      </dsp:nvSpPr>
      <dsp:spPr>
        <a:xfrm>
          <a:off x="1596583" y="1728494"/>
          <a:ext cx="9376216" cy="138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96" tIns="146296" rIns="146296" bIns="146296" numCol="1" spcCol="1270" anchor="ctr" anchorCtr="0">
          <a:noAutofit/>
        </a:bodyPr>
        <a:lstStyle/>
        <a:p>
          <a:pPr marL="0" lvl="0" indent="0" algn="l" defTabSz="755650">
            <a:lnSpc>
              <a:spcPct val="90000"/>
            </a:lnSpc>
            <a:spcBef>
              <a:spcPct val="0"/>
            </a:spcBef>
            <a:spcAft>
              <a:spcPct val="35000"/>
            </a:spcAft>
            <a:buNone/>
          </a:pPr>
          <a:r>
            <a:rPr lang="en-US" sz="1700" kern="1200"/>
            <a:t>Throughout my academic journey and project experiences, I have consistently engaged in tasks directly related to software app development, allowing me to refine my programming skills and deepen my understanding of application creation. This focus aligns perfectly with my interests and capabilities, providing a solid foundation for a successful career as a Software Developer.</a:t>
          </a:r>
        </a:p>
      </dsp:txBody>
      <dsp:txXfrm>
        <a:off x="1596583" y="1728494"/>
        <a:ext cx="9376216" cy="1382323"/>
      </dsp:txXfrm>
    </dsp:sp>
    <dsp:sp modelId="{693755C5-2333-4744-9C9E-DFDD386E38B3}">
      <dsp:nvSpPr>
        <dsp:cNvPr id="0" name=""/>
        <dsp:cNvSpPr/>
      </dsp:nvSpPr>
      <dsp:spPr>
        <a:xfrm>
          <a:off x="0" y="3456398"/>
          <a:ext cx="10972800" cy="13823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B1862-6560-401A-B898-8A0BE4B0F581}">
      <dsp:nvSpPr>
        <dsp:cNvPr id="0" name=""/>
        <dsp:cNvSpPr/>
      </dsp:nvSpPr>
      <dsp:spPr>
        <a:xfrm>
          <a:off x="418152" y="3767420"/>
          <a:ext cx="760277" cy="7602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94881B-34F2-4B82-95E2-AC657A81E574}">
      <dsp:nvSpPr>
        <dsp:cNvPr id="0" name=""/>
        <dsp:cNvSpPr/>
      </dsp:nvSpPr>
      <dsp:spPr>
        <a:xfrm>
          <a:off x="1596583" y="3456398"/>
          <a:ext cx="9376216" cy="138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96" tIns="146296" rIns="146296" bIns="146296" numCol="1" spcCol="1270" anchor="ctr" anchorCtr="0">
          <a:noAutofit/>
        </a:bodyPr>
        <a:lstStyle/>
        <a:p>
          <a:pPr marL="0" lvl="0" indent="0" algn="l" defTabSz="755650">
            <a:lnSpc>
              <a:spcPct val="90000"/>
            </a:lnSpc>
            <a:spcBef>
              <a:spcPct val="0"/>
            </a:spcBef>
            <a:spcAft>
              <a:spcPct val="35000"/>
            </a:spcAft>
            <a:buNone/>
          </a:pPr>
          <a:r>
            <a:rPr lang="en-US" sz="1700" kern="1200"/>
            <a:t>Choosing to specialize in Software App Development also enables me to leverage my existing experience while continuing to grow in a field I am passionate about. By concentrating on software development, I can contribute meaningfully to projects without the added pressure of management responsibilities, allowing me to thrive in a role that suits my strengths.</a:t>
          </a:r>
        </a:p>
      </dsp:txBody>
      <dsp:txXfrm>
        <a:off x="1596583" y="3456398"/>
        <a:ext cx="9376216" cy="13823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38729-B27F-4433-A2A9-D6239BB2B7E6}" type="datetimeFigureOut">
              <a:rPr lang="en-US" smtClean="0"/>
              <a:t>3/28/2025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9FC4B-3BEE-47F1-8F0F-0223D5F1A9AE}" type="slidenum">
              <a:rPr lang="en-US" smtClean="0"/>
              <a:t>‹#›</a:t>
            </a:fld>
            <a:endParaRPr lang="en-US"/>
          </a:p>
        </p:txBody>
      </p:sp>
    </p:spTree>
    <p:extLst>
      <p:ext uri="{BB962C8B-B14F-4D97-AF65-F5344CB8AC3E}">
        <p14:creationId xmlns:p14="http://schemas.microsoft.com/office/powerpoint/2010/main" val="30529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089FC4B-3BEE-47F1-8F0F-0223D5F1A9AE}" type="slidenum">
              <a:rPr lang="en-US" smtClean="0"/>
              <a:t>1</a:t>
            </a:fld>
            <a:endParaRPr lang="en-US"/>
          </a:p>
        </p:txBody>
      </p:sp>
    </p:spTree>
    <p:extLst>
      <p:ext uri="{BB962C8B-B14F-4D97-AF65-F5344CB8AC3E}">
        <p14:creationId xmlns:p14="http://schemas.microsoft.com/office/powerpoint/2010/main" val="142230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089FC4B-3BEE-47F1-8F0F-0223D5F1A9AE}" type="slidenum">
              <a:rPr lang="en-US" smtClean="0"/>
              <a:t>2</a:t>
            </a:fld>
            <a:endParaRPr lang="en-US"/>
          </a:p>
        </p:txBody>
      </p:sp>
    </p:spTree>
    <p:extLst>
      <p:ext uri="{BB962C8B-B14F-4D97-AF65-F5344CB8AC3E}">
        <p14:creationId xmlns:p14="http://schemas.microsoft.com/office/powerpoint/2010/main" val="188837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089FC4B-3BEE-47F1-8F0F-0223D5F1A9AE}" type="slidenum">
              <a:rPr lang="en-US" smtClean="0"/>
              <a:t>3</a:t>
            </a:fld>
            <a:endParaRPr lang="en-US"/>
          </a:p>
        </p:txBody>
      </p:sp>
    </p:spTree>
    <p:extLst>
      <p:ext uri="{BB962C8B-B14F-4D97-AF65-F5344CB8AC3E}">
        <p14:creationId xmlns:p14="http://schemas.microsoft.com/office/powerpoint/2010/main" val="1056026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46C7F-AD0A-455E-8B6A-A6AAA4EF9863}" type="slidenum">
              <a:rPr lang="en-US" smtClean="0"/>
              <a:t>‹#›</a:t>
            </a:fld>
            <a:endParaRPr lang="en-US"/>
          </a:p>
        </p:txBody>
      </p:sp>
      <p:sp>
        <p:nvSpPr>
          <p:cNvPr id="7" name="Rectangle 2"/>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sz="1800"/>
          </a:p>
        </p:txBody>
      </p:sp>
      <p:sp>
        <p:nvSpPr>
          <p:cNvPr id="4" name="Rectangle 2"/>
          <p:cNvSpPr>
            <a:spLocks noChangeArrowheads="1"/>
          </p:cNvSpPr>
          <p:nvPr userDrawn="1"/>
        </p:nvSpPr>
        <p:spPr bwMode="auto">
          <a:xfrm>
            <a:off x="93226" y="43933"/>
            <a:ext cx="14208389" cy="4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pic>
        <p:nvPicPr>
          <p:cNvPr id="10" name="內容版面配置區 5">
            <a:extLst>
              <a:ext uri="{FF2B5EF4-FFF2-40B4-BE49-F238E27FC236}">
                <a16:creationId xmlns:a16="http://schemas.microsoft.com/office/drawing/2014/main" id="{CC0CFF92-5097-19A6-CC39-1DD370843EE3}"/>
              </a:ext>
            </a:extLst>
          </p:cNvPr>
          <p:cNvPicPr>
            <a:picLocks noChangeAspect="1"/>
          </p:cNvPicPr>
          <p:nvPr userDrawn="1"/>
        </p:nvPicPr>
        <p:blipFill>
          <a:blip r:embed="rId2"/>
          <a:stretch>
            <a:fillRect/>
          </a:stretch>
        </p:blipFill>
        <p:spPr>
          <a:xfrm>
            <a:off x="901700" y="923740"/>
            <a:ext cx="2443069" cy="603904"/>
          </a:xfrm>
          <a:prstGeom prst="rect">
            <a:avLst/>
          </a:prstGeom>
        </p:spPr>
      </p:pic>
      <p:pic>
        <p:nvPicPr>
          <p:cNvPr id="11" name="Picture 2" descr="一張含有 文字, 字型, 白色 的圖片&#10;&#10;自動產生的描述">
            <a:extLst>
              <a:ext uri="{FF2B5EF4-FFF2-40B4-BE49-F238E27FC236}">
                <a16:creationId xmlns:a16="http://schemas.microsoft.com/office/drawing/2014/main" id="{06806A47-69EB-19FE-EF17-1B44E28783E9}"/>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8982"/>
          <a:stretch/>
        </p:blipFill>
        <p:spPr bwMode="auto">
          <a:xfrm>
            <a:off x="209550" y="258054"/>
            <a:ext cx="3580360" cy="70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95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FA8E68-CD8E-42BC-9321-118F9D7BC811}"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2554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FA8E68-CD8E-42BC-9321-118F9D7BC811}"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1986589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785600" cy="838200"/>
          </a:xfrm>
        </p:spPr>
        <p:txBody>
          <a:bodyPr anchor="b">
            <a:noAutofit/>
          </a:bodyPr>
          <a:lstStyle>
            <a:lvl1pPr>
              <a:defRPr sz="3200">
                <a:solidFill>
                  <a:srgbClr val="1B3C6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03200" y="1676400"/>
            <a:ext cx="11785600" cy="4038600"/>
          </a:xfrm>
        </p:spPr>
        <p:txBody>
          <a:bodyPr/>
          <a:lstStyle>
            <a:lvl1pPr>
              <a:spcBef>
                <a:spcPts val="0"/>
              </a:spcBef>
              <a:spcAft>
                <a:spcPts val="600"/>
              </a:spcAft>
              <a:defRPr sz="1600">
                <a:solidFill>
                  <a:schemeClr val="tx1">
                    <a:lumMod val="85000"/>
                    <a:lumOff val="15000"/>
                  </a:schemeClr>
                </a:solidFill>
                <a:latin typeface="Arial" panose="020B0604020202020204" pitchFamily="34" charset="0"/>
                <a:cs typeface="Arial" panose="020B0604020202020204" pitchFamily="34" charset="0"/>
              </a:defRPr>
            </a:lvl1pPr>
            <a:lvl2pPr>
              <a:spcBef>
                <a:spcPts val="0"/>
              </a:spcBef>
              <a:spcAft>
                <a:spcPts val="600"/>
              </a:spcAft>
              <a:defRPr sz="1600">
                <a:solidFill>
                  <a:schemeClr val="tx1">
                    <a:lumMod val="85000"/>
                    <a:lumOff val="15000"/>
                  </a:schemeClr>
                </a:solidFill>
                <a:latin typeface="Arial" panose="020B0604020202020204" pitchFamily="34" charset="0"/>
                <a:cs typeface="Arial" panose="020B0604020202020204" pitchFamily="34" charset="0"/>
              </a:defRPr>
            </a:lvl2pPr>
            <a:lvl3pPr>
              <a:spcBef>
                <a:spcPts val="0"/>
              </a:spcBef>
              <a:spcAft>
                <a:spcPts val="600"/>
              </a:spcAft>
              <a:defRPr sz="1400">
                <a:solidFill>
                  <a:schemeClr val="tx1">
                    <a:lumMod val="85000"/>
                    <a:lumOff val="15000"/>
                  </a:schemeClr>
                </a:solidFill>
                <a:latin typeface="Arial" panose="020B0604020202020204" pitchFamily="34" charset="0"/>
                <a:cs typeface="Arial" panose="020B0604020202020204" pitchFamily="34" charset="0"/>
              </a:defRPr>
            </a:lvl3pPr>
            <a:lvl4pPr>
              <a:spcBef>
                <a:spcPts val="0"/>
              </a:spcBef>
              <a:spcAft>
                <a:spcPts val="600"/>
              </a:spcAft>
              <a:defRPr sz="1200">
                <a:solidFill>
                  <a:schemeClr val="tx1">
                    <a:lumMod val="85000"/>
                    <a:lumOff val="15000"/>
                  </a:schemeClr>
                </a:solidFill>
                <a:latin typeface="Arial" panose="020B0604020202020204" pitchFamily="34" charset="0"/>
                <a:cs typeface="Arial" panose="020B0604020202020204" pitchFamily="34" charset="0"/>
              </a:defRPr>
            </a:lvl4pPr>
            <a:lvl5pPr>
              <a:spcBef>
                <a:spcPts val="0"/>
              </a:spcBef>
              <a:spcAft>
                <a:spcPts val="600"/>
              </a:spcAft>
              <a:defRPr sz="1100">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1"/>
            <a:ext cx="12192000" cy="169333"/>
          </a:xfrm>
          <a:prstGeom prst="rect">
            <a:avLst/>
          </a:prstGeom>
          <a:solidFill>
            <a:srgbClr val="EF69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en-US" sz="1600" dirty="0">
              <a:solidFill>
                <a:srgbClr val="EF691F"/>
              </a:solidFill>
            </a:endParaRPr>
          </a:p>
        </p:txBody>
      </p:sp>
      <p:pic>
        <p:nvPicPr>
          <p:cNvPr id="9" name="Picture 8" descr="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65020"/>
            <a:ext cx="12192000" cy="992981"/>
          </a:xfrm>
          <a:prstGeom prst="rect">
            <a:avLst/>
          </a:prstGeom>
        </p:spPr>
      </p:pic>
      <p:sp>
        <p:nvSpPr>
          <p:cNvPr id="7" name="Text Placeholder 6"/>
          <p:cNvSpPr>
            <a:spLocks noGrp="1"/>
          </p:cNvSpPr>
          <p:nvPr>
            <p:ph type="body" sz="quarter" idx="10"/>
          </p:nvPr>
        </p:nvSpPr>
        <p:spPr>
          <a:xfrm>
            <a:off x="203200" y="1143000"/>
            <a:ext cx="11785600" cy="381000"/>
          </a:xfrm>
        </p:spPr>
        <p:txBody>
          <a:bodyPr anchor="ctr"/>
          <a:lstStyle>
            <a:lvl1pPr marL="0" indent="0">
              <a:buFontTx/>
              <a:buNone/>
              <a:defRPr sz="1800">
                <a:solidFill>
                  <a:srgbClr val="F26A21"/>
                </a:solidFill>
              </a:defRPr>
            </a:lvl1pPr>
            <a:lvl2pPr marL="457200" indent="0">
              <a:buFontTx/>
              <a:buNone/>
              <a:defRPr>
                <a:solidFill>
                  <a:srgbClr val="F26A21"/>
                </a:solidFill>
              </a:defRPr>
            </a:lvl2pPr>
            <a:lvl3pPr marL="914400" indent="0">
              <a:buFontTx/>
              <a:buNone/>
              <a:defRPr>
                <a:solidFill>
                  <a:srgbClr val="F26A21"/>
                </a:solidFill>
              </a:defRPr>
            </a:lvl3pPr>
            <a:lvl4pPr marL="1371600" indent="0">
              <a:buFontTx/>
              <a:buNone/>
              <a:defRPr>
                <a:solidFill>
                  <a:srgbClr val="F26A21"/>
                </a:solidFill>
              </a:defRPr>
            </a:lvl4pPr>
            <a:lvl5pPr marL="1828800" indent="0">
              <a:buFontTx/>
              <a:buNone/>
              <a:defRPr>
                <a:solidFill>
                  <a:srgbClr val="F26A21"/>
                </a:solidFill>
              </a:defRPr>
            </a:lvl5pPr>
          </a:lstStyle>
          <a:p>
            <a:pPr lvl="0"/>
            <a:r>
              <a:rPr lang="en-US" dirty="0"/>
              <a:t>Click to edit Master text styles</a:t>
            </a:r>
          </a:p>
        </p:txBody>
      </p:sp>
      <p:sp>
        <p:nvSpPr>
          <p:cNvPr id="4" name="文字方塊 3"/>
          <p:cNvSpPr txBox="1"/>
          <p:nvPr userDrawn="1"/>
        </p:nvSpPr>
        <p:spPr>
          <a:xfrm>
            <a:off x="0" y="6578253"/>
            <a:ext cx="1828800" cy="276999"/>
          </a:xfrm>
          <a:prstGeom prst="rect">
            <a:avLst/>
          </a:prstGeom>
          <a:noFill/>
        </p:spPr>
        <p:txBody>
          <a:bodyPr wrap="square" rtlCol="0">
            <a:spAutoFit/>
          </a:bodyPr>
          <a:lstStyle/>
          <a:p>
            <a:r>
              <a:rPr lang="en-US" altLang="zh-HK" sz="1200" dirty="0">
                <a:solidFill>
                  <a:prstClr val="black"/>
                </a:solidFill>
              </a:rPr>
              <a:t>© 2020 Lotto Lai</a:t>
            </a:r>
            <a:endParaRPr lang="zh-HK" altLang="en-US" sz="1200" dirty="0">
              <a:solidFill>
                <a:prstClr val="black"/>
              </a:solidFill>
            </a:endParaRPr>
          </a:p>
        </p:txBody>
      </p:sp>
    </p:spTree>
    <p:extLst>
      <p:ext uri="{BB962C8B-B14F-4D97-AF65-F5344CB8AC3E}">
        <p14:creationId xmlns:p14="http://schemas.microsoft.com/office/powerpoint/2010/main" val="58291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9906000" cy="914400"/>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a:xfrm>
            <a:off x="609600" y="1409088"/>
            <a:ext cx="10972800" cy="4839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sz="1800"/>
          </a:p>
        </p:txBody>
      </p:sp>
      <p:pic>
        <p:nvPicPr>
          <p:cNvPr id="5" name="Picture 2" descr="The Hong Kong Polytechnic University (PolyU) (@HongKongPolyU) / Twitter">
            <a:extLst>
              <a:ext uri="{FF2B5EF4-FFF2-40B4-BE49-F238E27FC236}">
                <a16:creationId xmlns:a16="http://schemas.microsoft.com/office/drawing/2014/main" id="{D6D4970F-F003-4EC4-19C8-0DC5DBD5EC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93" y="177924"/>
            <a:ext cx="1087473" cy="108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0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11314"/>
            <a:ext cx="9982200" cy="914400"/>
          </a:xfrm>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a:xfrm>
            <a:off x="609600" y="1620402"/>
            <a:ext cx="10972800" cy="46279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46C7F-AD0A-455E-8B6A-A6AAA4EF9863}" type="slidenum">
              <a:rPr lang="en-US" smtClean="0"/>
              <a:t>‹#›</a:t>
            </a:fld>
            <a:endParaRPr lang="en-US"/>
          </a:p>
        </p:txBody>
      </p:sp>
      <p:sp>
        <p:nvSpPr>
          <p:cNvPr id="7" name="Rectangle 2"/>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sz="1800"/>
          </a:p>
        </p:txBody>
      </p:sp>
      <p:pic>
        <p:nvPicPr>
          <p:cNvPr id="4" name="Picture 2" descr="The Hong Kong Polytechnic University (PolyU) (@HongKongPolyU) / Twitter">
            <a:extLst>
              <a:ext uri="{FF2B5EF4-FFF2-40B4-BE49-F238E27FC236}">
                <a16:creationId xmlns:a16="http://schemas.microsoft.com/office/drawing/2014/main" id="{0A147F00-2681-655E-30B3-9EB5579D1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93" y="177924"/>
            <a:ext cx="1087473" cy="108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13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A8E68-CD8E-42BC-9321-118F9D7BC811}"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224584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FA8E68-CD8E-42BC-9321-118F9D7BC811}"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91787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FA8E68-CD8E-42BC-9321-118F9D7BC811}" type="datetimeFigureOut">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339458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A8E68-CD8E-42BC-9321-118F9D7BC811}" type="datetimeFigureOut">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374193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A8E68-CD8E-42BC-9321-118F9D7BC811}"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17087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A8E68-CD8E-42BC-9321-118F9D7BC811}"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46C7F-AD0A-455E-8B6A-A6AAA4EF9863}" type="slidenum">
              <a:rPr lang="en-US" smtClean="0"/>
              <a:t>‹#›</a:t>
            </a:fld>
            <a:endParaRPr lang="en-US"/>
          </a:p>
        </p:txBody>
      </p:sp>
    </p:spTree>
    <p:extLst>
      <p:ext uri="{BB962C8B-B14F-4D97-AF65-F5344CB8AC3E}">
        <p14:creationId xmlns:p14="http://schemas.microsoft.com/office/powerpoint/2010/main" val="312968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A8E68-CD8E-42BC-9321-118F9D7BC811}" type="datetimeFigureOut">
              <a:rPr lang="en-US" smtClean="0"/>
              <a:t>3/28/2025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6C7F-AD0A-455E-8B6A-A6AAA4EF9863}" type="slidenum">
              <a:rPr lang="en-US" smtClean="0"/>
              <a:t>‹#›</a:t>
            </a:fld>
            <a:endParaRPr lang="en-US"/>
          </a:p>
        </p:txBody>
      </p:sp>
      <p:sp>
        <p:nvSpPr>
          <p:cNvPr id="7" name="矩形 6">
            <a:extLst>
              <a:ext uri="{FF2B5EF4-FFF2-40B4-BE49-F238E27FC236}">
                <a16:creationId xmlns:a16="http://schemas.microsoft.com/office/drawing/2014/main" id="{889DBB70-25B6-E8D8-4A93-015F45981EF0}"/>
              </a:ext>
            </a:extLst>
          </p:cNvPr>
          <p:cNvSpPr/>
          <p:nvPr userDrawn="1"/>
        </p:nvSpPr>
        <p:spPr>
          <a:xfrm>
            <a:off x="1" y="6553201"/>
            <a:ext cx="1405065" cy="307777"/>
          </a:xfrm>
          <a:prstGeom prst="rect">
            <a:avLst/>
          </a:prstGeom>
        </p:spPr>
        <p:txBody>
          <a:bodyPr wrap="none">
            <a:spAutoFit/>
          </a:bodyPr>
          <a:lstStyle/>
          <a:p>
            <a:r>
              <a:rPr lang="en-US" altLang="zh-HK" sz="1400" dirty="0"/>
              <a:t>© 2025 Lotto Lai</a:t>
            </a:r>
          </a:p>
        </p:txBody>
      </p:sp>
    </p:spTree>
    <p:extLst>
      <p:ext uri="{BB962C8B-B14F-4D97-AF65-F5344CB8AC3E}">
        <p14:creationId xmlns:p14="http://schemas.microsoft.com/office/powerpoint/2010/main" val="2985737614"/>
      </p:ext>
    </p:extLst>
  </p:cSld>
  <p:clrMap bg1="lt1" tx1="dk1" bg2="lt2" tx2="dk2" accent1="accent1" accent2="accent2" accent3="accent3" accent4="accent4" accent5="accent5" accent6="accent6" hlink="hlink" folHlink="folHlink"/>
  <p:sldLayoutIdLst>
    <p:sldLayoutId id="2147483649" r:id="rId1"/>
    <p:sldLayoutId id="2147483691"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5410200"/>
            <a:ext cx="3187701" cy="923330"/>
          </a:xfrm>
          <a:prstGeom prst="rect">
            <a:avLst/>
          </a:prstGeom>
        </p:spPr>
        <p:txBody>
          <a:bodyPr wrap="square">
            <a:spAutoFit/>
          </a:bodyPr>
          <a:lstStyle/>
          <a:p>
            <a:pPr defTabSz="457200"/>
            <a:r>
              <a:rPr lang="en-US" b="1" dirty="0">
                <a:solidFill>
                  <a:prstClr val="white"/>
                </a:solidFill>
                <a:latin typeface="Arial"/>
                <a:cs typeface="Arial"/>
              </a:rPr>
              <a:t>Lotto Lai</a:t>
            </a:r>
          </a:p>
          <a:p>
            <a:pPr defTabSz="457200"/>
            <a:r>
              <a:rPr lang="en-US" b="1" dirty="0">
                <a:solidFill>
                  <a:prstClr val="white"/>
                </a:solidFill>
                <a:latin typeface="Arial"/>
                <a:cs typeface="Arial"/>
              </a:rPr>
              <a:t>Quality System</a:t>
            </a:r>
          </a:p>
          <a:p>
            <a:pPr defTabSz="457200"/>
            <a:r>
              <a:rPr lang="en-US" b="1" dirty="0">
                <a:solidFill>
                  <a:prstClr val="white"/>
                </a:solidFill>
                <a:latin typeface="Arial"/>
                <a:cs typeface="Arial"/>
              </a:rPr>
              <a:t>Sep 2017</a:t>
            </a:r>
          </a:p>
        </p:txBody>
      </p:sp>
      <p:sp>
        <p:nvSpPr>
          <p:cNvPr id="11" name="副標題 10"/>
          <p:cNvSpPr>
            <a:spLocks noGrp="1"/>
          </p:cNvSpPr>
          <p:nvPr>
            <p:ph type="subTitle" idx="1"/>
          </p:nvPr>
        </p:nvSpPr>
        <p:spPr>
          <a:xfrm>
            <a:off x="2895600" y="4500265"/>
            <a:ext cx="6400800" cy="1371600"/>
          </a:xfrm>
        </p:spPr>
        <p:txBody>
          <a:bodyPr/>
          <a:lstStyle/>
          <a:p>
            <a:r>
              <a:rPr lang="en-US" altLang="zh-HK" dirty="0"/>
              <a:t>Lotto Lai</a:t>
            </a:r>
          </a:p>
          <a:p>
            <a:r>
              <a:rPr lang="en-US" altLang="zh-HK" dirty="0"/>
              <a:t>2025</a:t>
            </a:r>
          </a:p>
        </p:txBody>
      </p:sp>
      <p:sp>
        <p:nvSpPr>
          <p:cNvPr id="5" name="標題 9"/>
          <p:cNvSpPr txBox="1">
            <a:spLocks/>
          </p:cNvSpPr>
          <p:nvPr/>
        </p:nvSpPr>
        <p:spPr>
          <a:xfrm>
            <a:off x="1219200" y="2357735"/>
            <a:ext cx="97536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HK" sz="3600" b="1" dirty="0"/>
              <a:t>Assignment 2 – Personal</a:t>
            </a:r>
            <a:r>
              <a:rPr lang="zh-TW" altLang="en-US" sz="3600" b="1" dirty="0"/>
              <a:t> </a:t>
            </a:r>
            <a:r>
              <a:rPr lang="en-US" altLang="zh-TW" sz="3600" b="1" dirty="0"/>
              <a:t>SWOT &amp; Expected Career</a:t>
            </a:r>
            <a:endParaRPr lang="en-US" altLang="zh-HK" sz="3600" b="1" dirty="0"/>
          </a:p>
          <a:p>
            <a:r>
              <a:rPr lang="en-US" altLang="zh-HK" sz="3600" b="1" dirty="0"/>
              <a:t>(For Lecture 9)</a:t>
            </a:r>
            <a:endParaRPr lang="zh-HK" altLang="en-US" sz="3600" b="1" dirty="0"/>
          </a:p>
        </p:txBody>
      </p:sp>
    </p:spTree>
    <p:extLst>
      <p:ext uri="{BB962C8B-B14F-4D97-AF65-F5344CB8AC3E}">
        <p14:creationId xmlns:p14="http://schemas.microsoft.com/office/powerpoint/2010/main" val="348963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b="1" dirty="0"/>
              <a:t>Contents</a:t>
            </a:r>
            <a:endParaRPr lang="zh-HK" altLang="en-US" b="1" dirty="0"/>
          </a:p>
        </p:txBody>
      </p:sp>
      <p:sp>
        <p:nvSpPr>
          <p:cNvPr id="3" name="內容版面配置區 2"/>
          <p:cNvSpPr>
            <a:spLocks noGrp="1"/>
          </p:cNvSpPr>
          <p:nvPr>
            <p:ph idx="1"/>
          </p:nvPr>
        </p:nvSpPr>
        <p:spPr/>
        <p:txBody>
          <a:bodyPr>
            <a:normAutofit/>
          </a:bodyPr>
          <a:lstStyle/>
          <a:p>
            <a:r>
              <a:rPr lang="en-US" altLang="zh-TW" dirty="0"/>
              <a:t>Personal SWOT Analysis</a:t>
            </a:r>
          </a:p>
          <a:p>
            <a:r>
              <a:rPr lang="en-US" altLang="zh-TW" dirty="0"/>
              <a:t>After SWOT analysis, what career you think you are most suitable for?</a:t>
            </a:r>
          </a:p>
          <a:p>
            <a:r>
              <a:rPr lang="en-US" altLang="zh-HK" dirty="0"/>
              <a:t>The students’ SWOT analysis was rated as less suitable, suitable, somewhat suitable, or most suitable compared to their career choice based on the instructor’s experience.</a:t>
            </a:r>
            <a:endParaRPr lang="en-US" altLang="zh-TW" dirty="0"/>
          </a:p>
        </p:txBody>
      </p:sp>
      <p:sp>
        <p:nvSpPr>
          <p:cNvPr id="5" name="矩形 4">
            <a:extLst>
              <a:ext uri="{FF2B5EF4-FFF2-40B4-BE49-F238E27FC236}">
                <a16:creationId xmlns:a16="http://schemas.microsoft.com/office/drawing/2014/main" id="{4673576D-3A13-5C5C-BD02-3435A91C14C5}"/>
              </a:ext>
            </a:extLst>
          </p:cNvPr>
          <p:cNvSpPr/>
          <p:nvPr/>
        </p:nvSpPr>
        <p:spPr>
          <a:xfrm>
            <a:off x="1143000" y="5371488"/>
            <a:ext cx="9296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sz="2400" dirty="0"/>
              <a:t>Rule: </a:t>
            </a:r>
            <a:r>
              <a:rPr lang="en-US" altLang="zh-TW" sz="2400" b="1" dirty="0"/>
              <a:t>Within 3-4 slides </a:t>
            </a:r>
            <a:r>
              <a:rPr lang="en-US" altLang="zh-TW" sz="2400" dirty="0"/>
              <a:t>included the SWOT Analysis table.</a:t>
            </a:r>
          </a:p>
        </p:txBody>
      </p:sp>
    </p:spTree>
    <p:extLst>
      <p:ext uri="{BB962C8B-B14F-4D97-AF65-F5344CB8AC3E}">
        <p14:creationId xmlns:p14="http://schemas.microsoft.com/office/powerpoint/2010/main" val="427299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5"/>
          <p:cNvGraphicFramePr>
            <a:graphicFrameLocks/>
          </p:cNvGraphicFramePr>
          <p:nvPr>
            <p:extLst>
              <p:ext uri="{D42A27DB-BD31-4B8C-83A1-F6EECF244321}">
                <p14:modId xmlns:p14="http://schemas.microsoft.com/office/powerpoint/2010/main" val="498130976"/>
              </p:ext>
            </p:extLst>
          </p:nvPr>
        </p:nvGraphicFramePr>
        <p:xfrm>
          <a:off x="1828800" y="250699"/>
          <a:ext cx="8839200" cy="5990367"/>
        </p:xfrm>
        <a:graphic>
          <a:graphicData uri="http://schemas.openxmlformats.org/drawingml/2006/table">
            <a:tbl>
              <a:tblPr firstRow="1" firstCol="1" bandRow="1" bandCol="1"/>
              <a:tblGrid>
                <a:gridCol w="4419127">
                  <a:extLst>
                    <a:ext uri="{9D8B030D-6E8A-4147-A177-3AD203B41FA5}">
                      <a16:colId xmlns:a16="http://schemas.microsoft.com/office/drawing/2014/main" val="20000"/>
                    </a:ext>
                  </a:extLst>
                </a:gridCol>
                <a:gridCol w="4420073">
                  <a:extLst>
                    <a:ext uri="{9D8B030D-6E8A-4147-A177-3AD203B41FA5}">
                      <a16:colId xmlns:a16="http://schemas.microsoft.com/office/drawing/2014/main" val="20001"/>
                    </a:ext>
                  </a:extLst>
                </a:gridCol>
              </a:tblGrid>
              <a:tr h="819307">
                <a:tc gridSpan="2">
                  <a:txBody>
                    <a:bodyPr/>
                    <a:lstStyle/>
                    <a:p>
                      <a:pPr algn="ctr">
                        <a:spcAft>
                          <a:spcPts val="0"/>
                        </a:spcAft>
                      </a:pPr>
                      <a:r>
                        <a:rPr lang="en-US" sz="1000" b="1" dirty="0">
                          <a:effectLst/>
                          <a:latin typeface="Times New Roman" panose="02020603050405020304" pitchFamily="18" charset="0"/>
                          <a:ea typeface="PMingLiU" panose="02020500000000000000" pitchFamily="18" charset="-120"/>
                        </a:rPr>
                        <a:t> </a:t>
                      </a:r>
                      <a:endParaRPr lang="zh-TW" sz="1400" dirty="0">
                        <a:effectLst/>
                        <a:latin typeface="Times New Roman" panose="02020603050405020304" pitchFamily="18" charset="0"/>
                        <a:ea typeface="PMingLiU" panose="02020500000000000000" pitchFamily="18" charset="-120"/>
                      </a:endParaRPr>
                    </a:p>
                    <a:p>
                      <a:pPr algn="ctr">
                        <a:spcAft>
                          <a:spcPts val="0"/>
                        </a:spcAft>
                      </a:pPr>
                      <a:r>
                        <a:rPr lang="en-US" sz="1800" b="1" dirty="0">
                          <a:effectLst/>
                          <a:latin typeface="Times New Roman" panose="02020603050405020304" pitchFamily="18" charset="0"/>
                          <a:ea typeface="PMingLiU" panose="02020500000000000000" pitchFamily="18" charset="-120"/>
                        </a:rPr>
                        <a:t>SWOT ANALYSIS</a:t>
                      </a:r>
                      <a:endParaRPr lang="zh-TW" sz="1400" dirty="0">
                        <a:effectLst/>
                        <a:latin typeface="Times New Roman" panose="02020603050405020304" pitchFamily="18" charset="0"/>
                        <a:ea typeface="PMingLiU" panose="02020500000000000000" pitchFamily="18" charset="-120"/>
                      </a:endParaRPr>
                    </a:p>
                    <a:p>
                      <a:pPr algn="ctr">
                        <a:spcAft>
                          <a:spcPts val="0"/>
                        </a:spcAft>
                      </a:pPr>
                      <a:r>
                        <a:rPr lang="en-US" sz="1400" dirty="0">
                          <a:effectLst/>
                          <a:latin typeface="Times New Roman" panose="02020603050405020304" pitchFamily="18" charset="0"/>
                          <a:ea typeface="PMingLiU" panose="02020500000000000000" pitchFamily="18" charset="-120"/>
                        </a:rPr>
                        <a:t>(Personal Development)</a:t>
                      </a:r>
                      <a:endParaRPr lang="zh-TW" sz="1400" dirty="0">
                        <a:effectLst/>
                        <a:latin typeface="Times New Roman" panose="02020603050405020304" pitchFamily="18" charset="0"/>
                        <a:ea typeface="PMingLiU" panose="02020500000000000000" pitchFamily="18" charset="-120"/>
                      </a:endParaRPr>
                    </a:p>
                    <a:p>
                      <a:pPr>
                        <a:spcAft>
                          <a:spcPts val="0"/>
                        </a:spcAft>
                      </a:pPr>
                      <a:r>
                        <a:rPr lang="en-US" sz="1400" dirty="0">
                          <a:effectLst/>
                          <a:latin typeface="Times New Roman" panose="02020603050405020304" pitchFamily="18" charset="0"/>
                          <a:ea typeface="PMingLiU" panose="02020500000000000000" pitchFamily="18" charset="-120"/>
                        </a:rPr>
                        <a:t> </a:t>
                      </a:r>
                      <a:endParaRPr lang="zh-TW" sz="1400" dirty="0">
                        <a:effectLst/>
                        <a:latin typeface="Times New Roman" panose="02020603050405020304" pitchFamily="18" charset="0"/>
                        <a:ea typeface="PMingLiU"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0"/>
                  </a:ext>
                </a:extLst>
              </a:tr>
              <a:tr h="2662747">
                <a:tc>
                  <a:txBody>
                    <a:bodyPr/>
                    <a:lstStyle/>
                    <a:p>
                      <a:pPr algn="ctr">
                        <a:spcAft>
                          <a:spcPts val="0"/>
                        </a:spcAft>
                      </a:pPr>
                      <a:r>
                        <a:rPr lang="en-US" sz="1400" b="1" u="sng" dirty="0">
                          <a:effectLst/>
                          <a:latin typeface="Times New Roman" panose="02020603050405020304" pitchFamily="18" charset="0"/>
                          <a:ea typeface="PMingLiU" panose="02020500000000000000" pitchFamily="18" charset="-120"/>
                        </a:rPr>
                        <a:t>Internal Strength</a:t>
                      </a:r>
                      <a:endParaRPr lang="zh-TW" sz="1400" dirty="0">
                        <a:effectLst/>
                        <a:latin typeface="Times New Roman" panose="02020603050405020304" pitchFamily="18" charset="0"/>
                        <a:ea typeface="PMingLiU" panose="02020500000000000000" pitchFamily="18" charset="-120"/>
                      </a:endParaRPr>
                    </a:p>
                    <a:p>
                      <a:pPr marL="342900" lvl="0" indent="-342900">
                        <a:spcAft>
                          <a:spcPts val="0"/>
                        </a:spcAft>
                        <a:buFont typeface="+mj-lt"/>
                        <a:buAutoNum type="arabicPeriod"/>
                        <a:tabLst>
                          <a:tab pos="228600" algn="l"/>
                        </a:tabLst>
                      </a:pPr>
                      <a:r>
                        <a:rPr lang="en-US" sz="1400" dirty="0">
                          <a:effectLst/>
                          <a:latin typeface="Times New Roman" panose="02020603050405020304" pitchFamily="18" charset="0"/>
                          <a:ea typeface="PMingLiU" panose="02020500000000000000" pitchFamily="18" charset="-120"/>
                          <a:cs typeface="Times New Roman" panose="02020603050405020304" pitchFamily="18" charset="0"/>
                        </a:rPr>
                        <a:t>Computing background</a:t>
                      </a:r>
                    </a:p>
                    <a:p>
                      <a:pPr marL="342900" lvl="0" indent="-342900">
                        <a:spcAft>
                          <a:spcPts val="0"/>
                        </a:spcAft>
                        <a:buFont typeface="+mj-lt"/>
                        <a:buAutoNum type="arabicPeriod"/>
                        <a:tabLst>
                          <a:tab pos="228600" algn="l"/>
                        </a:tabLst>
                      </a:pPr>
                      <a:r>
                        <a:rPr lang="en-US" sz="1400" dirty="0">
                          <a:effectLst/>
                          <a:latin typeface="Times New Roman" panose="02020603050405020304" pitchFamily="18" charset="0"/>
                          <a:ea typeface="PMingLiU" panose="02020500000000000000" pitchFamily="18" charset="-120"/>
                          <a:cs typeface="Times New Roman" panose="02020603050405020304" pitchFamily="18" charset="0"/>
                        </a:rPr>
                        <a:t>Bachelor Degree of Computer Science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TW" sz="1400" dirty="0">
                          <a:effectLst/>
                          <a:latin typeface="Times New Roman" panose="02020603050405020304" pitchFamily="18" charset="0"/>
                          <a:ea typeface="PMingLiU" panose="02020500000000000000" pitchFamily="18" charset="-120"/>
                          <a:cs typeface="Times New Roman" panose="02020603050405020304" pitchFamily="18" charset="0"/>
                        </a:rPr>
                        <a:t>Research project experience </a:t>
                      </a:r>
                      <a:r>
                        <a:rPr lang="en-US" altLang="zh-CN" sz="1400" dirty="0">
                          <a:latin typeface="Times New Roman" panose="02020603050405020304" pitchFamily="18" charset="0"/>
                          <a:cs typeface="Times New Roman" panose="02020603050405020304" pitchFamily="18" charset="0"/>
                        </a:rPr>
                        <a:t>collaborating with professors from diverse academic backgrounds</a:t>
                      </a:r>
                      <a:endParaRPr lang="en-US" altLang="zh-TW" sz="14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CN" sz="1400" dirty="0">
                          <a:effectLst/>
                          <a:latin typeface="Times New Roman" panose="02020603050405020304" pitchFamily="18" charset="0"/>
                          <a:ea typeface="PMingLiU" panose="02020500000000000000" pitchFamily="18" charset="-120"/>
                          <a:cs typeface="Times New Roman" panose="02020603050405020304" pitchFamily="18" charset="0"/>
                        </a:rPr>
                        <a:t>Held l</a:t>
                      </a:r>
                      <a:r>
                        <a:rPr lang="en-US" altLang="zh-TW" sz="1400" dirty="0">
                          <a:effectLst/>
                          <a:latin typeface="Times New Roman" panose="02020603050405020304" pitchFamily="18" charset="0"/>
                          <a:ea typeface="PMingLiU" panose="02020500000000000000" pitchFamily="18" charset="-120"/>
                          <a:cs typeface="Times New Roman" panose="02020603050405020304" pitchFamily="18" charset="0"/>
                        </a:rPr>
                        <a:t>eadership role in most group projects </a:t>
                      </a:r>
                    </a:p>
                    <a:p>
                      <a:pPr marL="342900" lvl="0" indent="-342900">
                        <a:spcAft>
                          <a:spcPts val="0"/>
                        </a:spcAft>
                        <a:buFont typeface="+mj-lt"/>
                        <a:buAutoNum type="arabicPeriod"/>
                        <a:tabLst>
                          <a:tab pos="228600" algn="l"/>
                        </a:tabLst>
                      </a:pPr>
                      <a:r>
                        <a:rPr lang="en-US" altLang="zh-CN" sz="1400" dirty="0">
                          <a:latin typeface="Times New Roman" panose="02020603050405020304" pitchFamily="18" charset="0"/>
                          <a:cs typeface="Times New Roman" panose="02020603050405020304" pitchFamily="18" charset="0"/>
                        </a:rPr>
                        <a:t>Gained extensive experience through participation in app development projects and hands-on programming for application creation</a:t>
                      </a:r>
                    </a:p>
                    <a:p>
                      <a:pPr marL="342900" lvl="0" indent="-342900">
                        <a:spcAft>
                          <a:spcPts val="0"/>
                        </a:spcAft>
                        <a:buFont typeface="+mj-lt"/>
                        <a:buAutoNum type="arabicPeriod"/>
                        <a:tabLst>
                          <a:tab pos="228600" algn="l"/>
                        </a:tabLst>
                      </a:pPr>
                      <a:r>
                        <a:rPr lang="en-US" altLang="zh-CN" sz="1400" dirty="0">
                          <a:latin typeface="Times New Roman" panose="02020603050405020304" pitchFamily="18" charset="0"/>
                          <a:cs typeface="Times New Roman" panose="02020603050405020304" pitchFamily="18" charset="0"/>
                        </a:rPr>
                        <a:t>Receptive to giving and receiving feedback, and identifying areas for improvement in both individual and group wor</a:t>
                      </a:r>
                      <a:r>
                        <a:rPr lang="en-US" altLang="zh-TW" sz="1400" dirty="0">
                          <a:effectLst/>
                          <a:latin typeface="Times New Roman" panose="02020603050405020304" pitchFamily="18" charset="0"/>
                          <a:ea typeface="PMingLiU" panose="02020500000000000000" pitchFamily="18" charset="-120"/>
                          <a:cs typeface="Times New Roman" panose="02020603050405020304" pitchFamily="18" charset="0"/>
                        </a:rPr>
                        <a:t>k</a:t>
                      </a:r>
                    </a:p>
                    <a:p>
                      <a:pPr marL="342900" lvl="0" indent="-342900">
                        <a:spcAft>
                          <a:spcPts val="0"/>
                        </a:spcAft>
                        <a:buFont typeface="+mj-lt"/>
                        <a:buAutoNum type="arabicPeriod"/>
                        <a:tabLst>
                          <a:tab pos="228600" algn="l"/>
                        </a:tabLst>
                      </a:pPr>
                      <a:endParaRPr lang="zh-TW" sz="1400" dirty="0">
                        <a:effectLst/>
                        <a:latin typeface="Times New Roman" panose="02020603050405020304" pitchFamily="18" charset="0"/>
                        <a:ea typeface="PMingLiU"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u="sng" dirty="0">
                          <a:effectLst/>
                          <a:latin typeface="Times New Roman" panose="02020603050405020304" pitchFamily="18" charset="0"/>
                          <a:ea typeface="PMingLiU" panose="02020500000000000000" pitchFamily="18" charset="-120"/>
                        </a:rPr>
                        <a:t>Internal Weakness</a:t>
                      </a:r>
                    </a:p>
                    <a:p>
                      <a:pPr marL="342900" lvl="0" indent="-342900">
                        <a:spcAft>
                          <a:spcPts val="0"/>
                        </a:spcAft>
                        <a:buFont typeface="+mj-lt"/>
                        <a:buAutoNum type="arabicPeriod"/>
                        <a:tabLst>
                          <a:tab pos="228600" algn="l"/>
                        </a:tabLst>
                      </a:pPr>
                      <a:r>
                        <a:rPr lang="en-US" altLang="zh-CN" sz="1400" dirty="0"/>
                        <a:t>Limited expert experience, despite achieving top results in my field of study</a:t>
                      </a:r>
                    </a:p>
                    <a:p>
                      <a:pPr marL="342900" lvl="0" indent="-342900">
                        <a:spcAft>
                          <a:spcPts val="0"/>
                        </a:spcAft>
                        <a:buFont typeface="+mj-lt"/>
                        <a:buAutoNum type="arabicPeriod"/>
                        <a:tabLst>
                          <a:tab pos="228600" algn="l"/>
                        </a:tabLst>
                      </a:pPr>
                      <a:r>
                        <a:rPr lang="en-US" altLang="zh-CN" sz="1400" dirty="0"/>
                        <a:t>May adopt a negative attitude and hinder project progress under pressure</a:t>
                      </a:r>
                    </a:p>
                    <a:p>
                      <a:pPr marL="342900" lvl="0" indent="-342900">
                        <a:spcAft>
                          <a:spcPts val="0"/>
                        </a:spcAft>
                        <a:buFont typeface="+mj-lt"/>
                        <a:buAutoNum type="arabicPeriod"/>
                        <a:tabLst>
                          <a:tab pos="228600" algn="l"/>
                        </a:tabLst>
                      </a:pPr>
                      <a:r>
                        <a:rPr lang="en-US" altLang="zh-CN" sz="1400" dirty="0"/>
                        <a:t>Struggle with time management across different tasks</a:t>
                      </a:r>
                    </a:p>
                    <a:p>
                      <a:pPr marL="342900" lvl="0" indent="-342900">
                        <a:spcAft>
                          <a:spcPts val="0"/>
                        </a:spcAft>
                        <a:buFont typeface="+mj-lt"/>
                        <a:buAutoNum type="arabicPeriod"/>
                        <a:tabLst>
                          <a:tab pos="228600" algn="l"/>
                        </a:tabLst>
                      </a:pPr>
                      <a:r>
                        <a:rPr lang="en-US" altLang="zh-CN" sz="1400" dirty="0"/>
                        <a:t>Lack confidence in decision-making, particularly when in a leadership role</a:t>
                      </a:r>
                    </a:p>
                    <a:p>
                      <a:pPr marL="342900" lvl="0" indent="-342900">
                        <a:spcAft>
                          <a:spcPts val="0"/>
                        </a:spcAft>
                        <a:buFont typeface="+mj-lt"/>
                        <a:buAutoNum type="arabicPeriod"/>
                        <a:tabLst>
                          <a:tab pos="228600" algn="l"/>
                        </a:tabLst>
                      </a:pPr>
                      <a:r>
                        <a:rPr lang="en-US" altLang="zh-CN" sz="1400" dirty="0"/>
                        <a:t>Difficulty maintaining patience while working near deadlines</a:t>
                      </a:r>
                      <a:endParaRPr lang="zh-TW" sz="1400" dirty="0">
                        <a:effectLst/>
                        <a:latin typeface="Times New Roman" panose="02020603050405020304" pitchFamily="18" charset="0"/>
                        <a:ea typeface="PMingLiU"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63247">
                <a:tc>
                  <a:txBody>
                    <a:bodyPr/>
                    <a:lstStyle/>
                    <a:p>
                      <a:pPr algn="ctr">
                        <a:spcAft>
                          <a:spcPts val="0"/>
                        </a:spcAft>
                      </a:pPr>
                      <a:r>
                        <a:rPr lang="en-US" sz="1400" b="1" u="sng" dirty="0">
                          <a:effectLst/>
                          <a:latin typeface="Times New Roman" panose="02020603050405020304" pitchFamily="18" charset="0"/>
                          <a:ea typeface="PMingLiU" panose="02020500000000000000" pitchFamily="18" charset="-120"/>
                        </a:rPr>
                        <a:t>External Opportunities</a:t>
                      </a:r>
                    </a:p>
                    <a:p>
                      <a:pPr marL="342900" lvl="0" indent="-342900">
                        <a:spcAft>
                          <a:spcPts val="0"/>
                        </a:spcAft>
                        <a:buFont typeface="+mj-lt"/>
                        <a:buAutoNum type="arabicPeriod"/>
                        <a:tabLst>
                          <a:tab pos="228600" algn="l"/>
                        </a:tabLst>
                      </a:pPr>
                      <a:r>
                        <a:rPr lang="en-US" altLang="zh-HK" sz="1400" dirty="0">
                          <a:effectLst/>
                          <a:latin typeface="Times New Roman" panose="02020603050405020304" pitchFamily="18" charset="0"/>
                          <a:ea typeface="PMingLiU" panose="02020500000000000000" pitchFamily="18" charset="-120"/>
                        </a:rPr>
                        <a:t>University </a:t>
                      </a:r>
                      <a:r>
                        <a:rPr lang="en-US" altLang="zh-CN" sz="1400" dirty="0"/>
                        <a:t>Workshops and training focused on leadership, time management, and technical skill</a:t>
                      </a:r>
                      <a:endParaRPr lang="en-US" altLang="zh-HK" sz="1400" dirty="0">
                        <a:effectLst/>
                        <a:latin typeface="Times New Roman" panose="02020603050405020304" pitchFamily="18" charset="0"/>
                        <a:ea typeface="PMingLiU" panose="02020500000000000000" pitchFamily="18" charset="-120"/>
                      </a:endParaRPr>
                    </a:p>
                    <a:p>
                      <a:pPr marL="342900" lvl="0" indent="-342900">
                        <a:spcAft>
                          <a:spcPts val="0"/>
                        </a:spcAft>
                        <a:buFont typeface="+mj-lt"/>
                        <a:buAutoNum type="arabicPeriod"/>
                        <a:tabLst>
                          <a:tab pos="228600" algn="l"/>
                        </a:tabLst>
                      </a:pPr>
                      <a:r>
                        <a:rPr lang="en-US" altLang="zh-TW" sz="1400" dirty="0">
                          <a:effectLst/>
                          <a:latin typeface="Times New Roman" panose="02020603050405020304" pitchFamily="18" charset="0"/>
                          <a:ea typeface="PMingLiU" panose="02020500000000000000" pitchFamily="18" charset="-120"/>
                        </a:rPr>
                        <a:t>O</a:t>
                      </a:r>
                      <a:r>
                        <a:rPr lang="en-US" altLang="zh-CN" sz="1400" dirty="0"/>
                        <a:t>pportunities to connect with professionals in the industry through events and conferences</a:t>
                      </a:r>
                      <a:endParaRPr lang="en-US" altLang="zh-TW" sz="1400" dirty="0">
                        <a:effectLst/>
                        <a:latin typeface="Times New Roman" panose="02020603050405020304" pitchFamily="18" charset="0"/>
                        <a:ea typeface="PMingLiU" panose="02020500000000000000" pitchFamily="18" charset="-12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TW" sz="1400" dirty="0">
                          <a:effectLst/>
                          <a:latin typeface="Times New Roman" panose="02020603050405020304" pitchFamily="18" charset="0"/>
                          <a:ea typeface="PMingLiU" panose="02020500000000000000" pitchFamily="18" charset="-120"/>
                        </a:rPr>
                        <a:t>Access to mentorship from experienced professors for career guidance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TW" sz="1400" dirty="0">
                          <a:effectLst/>
                          <a:latin typeface="Times New Roman" panose="02020603050405020304" pitchFamily="18" charset="0"/>
                          <a:ea typeface="PMingLiU" panose="02020500000000000000" pitchFamily="18" charset="-120"/>
                        </a:rPr>
                        <a:t>Participation in hackathons and collaborative initiatives to gain practical experience</a:t>
                      </a:r>
                    </a:p>
                    <a:p>
                      <a:pPr marL="342900" lvl="0" indent="-342900">
                        <a:spcAft>
                          <a:spcPts val="0"/>
                        </a:spcAft>
                        <a:buFont typeface="+mj-lt"/>
                        <a:buAutoNum type="arabicPeriod"/>
                        <a:tabLst>
                          <a:tab pos="228600" algn="l"/>
                        </a:tabLst>
                      </a:pPr>
                      <a:r>
                        <a:rPr lang="en-US" altLang="zh-TW" sz="1400" dirty="0">
                          <a:effectLst/>
                          <a:latin typeface="Times New Roman" panose="02020603050405020304" pitchFamily="18" charset="0"/>
                          <a:ea typeface="PMingLiU" panose="02020500000000000000" pitchFamily="18" charset="-120"/>
                        </a:rPr>
                        <a:t>Join internships to gain working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u="sng" dirty="0">
                          <a:effectLst/>
                          <a:latin typeface="Times New Roman" panose="02020603050405020304" pitchFamily="18" charset="0"/>
                          <a:ea typeface="PMingLiU" panose="02020500000000000000" pitchFamily="18" charset="-120"/>
                        </a:rPr>
                        <a:t>External Threats</a:t>
                      </a:r>
                      <a:endParaRPr lang="zh-TW" sz="1400" dirty="0">
                        <a:effectLst/>
                        <a:latin typeface="Times New Roman" panose="02020603050405020304" pitchFamily="18" charset="0"/>
                        <a:ea typeface="PMingLiU" panose="02020500000000000000" pitchFamily="18" charset="-120"/>
                      </a:endParaRPr>
                    </a:p>
                    <a:p>
                      <a:pPr marL="342900" lvl="0" indent="-342900">
                        <a:spcAft>
                          <a:spcPts val="0"/>
                        </a:spcAft>
                        <a:buFont typeface="+mj-lt"/>
                        <a:buAutoNum type="arabicPeriod"/>
                        <a:tabLst>
                          <a:tab pos="228600" algn="l"/>
                        </a:tabLst>
                      </a:pPr>
                      <a:r>
                        <a:rPr lang="en-US" altLang="zh-CN" sz="1400" dirty="0"/>
                        <a:t>High competition in the job market for tech positions</a:t>
                      </a:r>
                      <a:endParaRPr lang="en-US" altLang="zh-HK" sz="1400" dirty="0">
                        <a:effectLst/>
                        <a:latin typeface="Times New Roman" panose="02020603050405020304" pitchFamily="18" charset="0"/>
                        <a:ea typeface="PMingLiU" panose="02020500000000000000" pitchFamily="18" charset="-120"/>
                      </a:endParaRPr>
                    </a:p>
                    <a:p>
                      <a:pPr marL="342900" lvl="0" indent="-342900">
                        <a:spcAft>
                          <a:spcPts val="0"/>
                        </a:spcAft>
                        <a:buFont typeface="+mj-lt"/>
                        <a:buAutoNum type="arabicPeriod"/>
                        <a:tabLst>
                          <a:tab pos="228600" algn="l"/>
                        </a:tabLst>
                      </a:pPr>
                      <a:r>
                        <a:rPr lang="en-US" altLang="zh-CN" sz="1400" dirty="0"/>
                        <a:t>Economic downturns may affect job availability and project funding</a:t>
                      </a:r>
                      <a:endParaRPr lang="en-US" altLang="zh-TW" sz="1400" dirty="0">
                        <a:effectLst/>
                        <a:latin typeface="Times New Roman" panose="02020603050405020304" pitchFamily="18" charset="0"/>
                        <a:ea typeface="PMingLiU" panose="02020500000000000000" pitchFamily="18" charset="-12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CN" sz="1400" dirty="0"/>
                        <a:t>Pressure from team members or management can lead to stress and affect performance</a:t>
                      </a:r>
                      <a:endParaRPr lang="en-US" altLang="zh-TW" sz="1400" dirty="0">
                        <a:effectLst/>
                        <a:latin typeface="Times New Roman" panose="02020603050405020304" pitchFamily="18" charset="0"/>
                        <a:ea typeface="PMingLiU" panose="02020500000000000000" pitchFamily="18" charset="-12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tab pos="228600" algn="l"/>
                        </a:tabLst>
                        <a:defRPr/>
                      </a:pPr>
                      <a:r>
                        <a:rPr lang="en-US" altLang="zh-CN" sz="1400" dirty="0"/>
                        <a:t>Possible Potential impact of constructive criticism on confidence and motivation</a:t>
                      </a:r>
                      <a:endParaRPr lang="en-US" altLang="zh-TW" sz="1400" dirty="0">
                        <a:effectLst/>
                        <a:latin typeface="Times New Roman" panose="02020603050405020304" pitchFamily="18" charset="0"/>
                        <a:ea typeface="PMingLiU" panose="02020500000000000000" pitchFamily="18" charset="-120"/>
                      </a:endParaRPr>
                    </a:p>
                    <a:p>
                      <a:pPr marL="342900" lvl="0" indent="-342900">
                        <a:spcAft>
                          <a:spcPts val="0"/>
                        </a:spcAft>
                        <a:buFont typeface="+mj-lt"/>
                        <a:buAutoNum type="arabicPeriod"/>
                        <a:tabLst>
                          <a:tab pos="228600" algn="l"/>
                        </a:tabLst>
                      </a:pPr>
                      <a:r>
                        <a:rPr lang="en-US" altLang="zh-TW" sz="1400" dirty="0">
                          <a:effectLst/>
                          <a:latin typeface="Times New Roman" panose="02020603050405020304" pitchFamily="18" charset="0"/>
                          <a:ea typeface="PMingLiU" panose="02020500000000000000" pitchFamily="18" charset="-120"/>
                        </a:rPr>
                        <a:t>Strict requirement </a:t>
                      </a:r>
                      <a:r>
                        <a:rPr lang="en-US" altLang="zh-CN" sz="1400" dirty="0"/>
                        <a:t>to adapt to quickly changing technologies due to environment</a:t>
                      </a:r>
                      <a:endParaRPr lang="en-US" altLang="zh-TW" sz="1400" dirty="0">
                        <a:effectLst/>
                        <a:latin typeface="Times New Roman" panose="02020603050405020304" pitchFamily="18" charset="0"/>
                        <a:ea typeface="PMingLiU" panose="02020500000000000000" pitchFamily="18" charset="-120"/>
                      </a:endParaRPr>
                    </a:p>
                    <a:p>
                      <a:pPr>
                        <a:spcAft>
                          <a:spcPts val="0"/>
                        </a:spcAft>
                      </a:pPr>
                      <a:r>
                        <a:rPr lang="en-US" sz="1400" dirty="0">
                          <a:effectLst/>
                          <a:latin typeface="Times New Roman" panose="02020603050405020304" pitchFamily="18" charset="0"/>
                          <a:ea typeface="PMingLiU" panose="02020500000000000000" pitchFamily="18" charset="-120"/>
                        </a:rPr>
                        <a:t> </a:t>
                      </a:r>
                      <a:endParaRPr lang="zh-TW" sz="1400" dirty="0">
                        <a:effectLst/>
                        <a:latin typeface="Times New Roman" panose="02020603050405020304" pitchFamily="18" charset="0"/>
                        <a:ea typeface="PMingLiU"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矩形 5"/>
          <p:cNvSpPr/>
          <p:nvPr/>
        </p:nvSpPr>
        <p:spPr>
          <a:xfrm>
            <a:off x="4373175" y="6259602"/>
            <a:ext cx="3750450" cy="369332"/>
          </a:xfrm>
          <a:prstGeom prst="rect">
            <a:avLst/>
          </a:prstGeom>
        </p:spPr>
        <p:txBody>
          <a:bodyPr wrap="none">
            <a:spAutoFit/>
          </a:bodyPr>
          <a:lstStyle/>
          <a:p>
            <a:r>
              <a:rPr lang="en-US" altLang="zh-TW" b="1" dirty="0"/>
              <a:t>Career Expected: Software Developer</a:t>
            </a:r>
            <a:endParaRPr lang="zh-TW" altLang="en-US" b="1" dirty="0"/>
          </a:p>
        </p:txBody>
      </p:sp>
    </p:spTree>
    <p:extLst>
      <p:ext uri="{BB962C8B-B14F-4D97-AF65-F5344CB8AC3E}">
        <p14:creationId xmlns:p14="http://schemas.microsoft.com/office/powerpoint/2010/main" val="25906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8E44-8756-F8EC-3C9A-F633F6F9BB73}"/>
              </a:ext>
            </a:extLst>
          </p:cNvPr>
          <p:cNvSpPr>
            <a:spLocks noGrp="1"/>
          </p:cNvSpPr>
          <p:nvPr>
            <p:ph type="title"/>
          </p:nvPr>
        </p:nvSpPr>
        <p:spPr>
          <a:xfrm>
            <a:off x="1676400" y="228600"/>
            <a:ext cx="9906000" cy="914400"/>
          </a:xfrm>
        </p:spPr>
        <p:txBody>
          <a:bodyPr anchor="ctr">
            <a:normAutofit/>
          </a:bodyPr>
          <a:lstStyle/>
          <a:p>
            <a:r>
              <a:rPr lang="en-US" dirty="0"/>
              <a:t>Analysis: Why </a:t>
            </a:r>
            <a:r>
              <a:rPr lang="en-US" altLang="zh-CN" dirty="0"/>
              <a:t>choosing </a:t>
            </a:r>
            <a:r>
              <a:rPr lang="en-US" dirty="0"/>
              <a:t>this career</a:t>
            </a:r>
          </a:p>
        </p:txBody>
      </p:sp>
      <p:graphicFrame>
        <p:nvGraphicFramePr>
          <p:cNvPr id="5" name="Content Placeholder 2">
            <a:extLst>
              <a:ext uri="{FF2B5EF4-FFF2-40B4-BE49-F238E27FC236}">
                <a16:creationId xmlns:a16="http://schemas.microsoft.com/office/drawing/2014/main" id="{5E495022-65E3-AF61-CD2B-F6B8F5DBF0E8}"/>
              </a:ext>
            </a:extLst>
          </p:cNvPr>
          <p:cNvGraphicFramePr>
            <a:graphicFrameLocks noGrp="1"/>
          </p:cNvGraphicFramePr>
          <p:nvPr>
            <p:ph idx="1"/>
            <p:extLst>
              <p:ext uri="{D42A27DB-BD31-4B8C-83A1-F6EECF244321}">
                <p14:modId xmlns:p14="http://schemas.microsoft.com/office/powerpoint/2010/main" val="2460035722"/>
              </p:ext>
            </p:extLst>
          </p:nvPr>
        </p:nvGraphicFramePr>
        <p:xfrm>
          <a:off x="609600" y="1409088"/>
          <a:ext cx="10972800" cy="4839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36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917A-3BA8-088E-C315-925833AA068C}"/>
              </a:ext>
            </a:extLst>
          </p:cNvPr>
          <p:cNvSpPr>
            <a:spLocks noGrp="1"/>
          </p:cNvSpPr>
          <p:nvPr>
            <p:ph type="title"/>
          </p:nvPr>
        </p:nvSpPr>
        <p:spPr>
          <a:xfrm>
            <a:off x="1600200" y="211314"/>
            <a:ext cx="10210800" cy="1084086"/>
          </a:xfrm>
        </p:spPr>
        <p:txBody>
          <a:bodyPr>
            <a:normAutofit fontScale="90000"/>
          </a:bodyPr>
          <a:lstStyle/>
          <a:p>
            <a:r>
              <a:rPr lang="en-US" dirty="0"/>
              <a:t>Pro and Cons &amp; What can I do to improve my future career</a:t>
            </a:r>
          </a:p>
        </p:txBody>
      </p:sp>
      <p:sp>
        <p:nvSpPr>
          <p:cNvPr id="3" name="Content Placeholder 2">
            <a:extLst>
              <a:ext uri="{FF2B5EF4-FFF2-40B4-BE49-F238E27FC236}">
                <a16:creationId xmlns:a16="http://schemas.microsoft.com/office/drawing/2014/main" id="{4DDAA71C-D13E-3EAB-5FCD-785216EA5AB6}"/>
              </a:ext>
            </a:extLst>
          </p:cNvPr>
          <p:cNvSpPr>
            <a:spLocks noGrp="1"/>
          </p:cNvSpPr>
          <p:nvPr>
            <p:ph idx="1"/>
          </p:nvPr>
        </p:nvSpPr>
        <p:spPr>
          <a:xfrm>
            <a:off x="609600" y="1315278"/>
            <a:ext cx="10972800" cy="5275086"/>
          </a:xfrm>
        </p:spPr>
        <p:txBody>
          <a:bodyPr>
            <a:normAutofit fontScale="85000" lnSpcReduction="20000"/>
          </a:bodyPr>
          <a:lstStyle/>
          <a:p>
            <a:r>
              <a:rPr lang="en-US" altLang="zh-CN" sz="2400" b="1" dirty="0">
                <a:latin typeface="Times New Roman" panose="02020603050405020304" pitchFamily="18" charset="0"/>
                <a:cs typeface="Times New Roman" panose="02020603050405020304" pitchFamily="18" charset="0"/>
              </a:rPr>
              <a:t>Pros of the Current Career Environment</a:t>
            </a:r>
          </a:p>
          <a:p>
            <a:r>
              <a:rPr lang="en-US" altLang="zh-CN" sz="2400" dirty="0">
                <a:latin typeface="Times New Roman" panose="02020603050405020304" pitchFamily="18" charset="0"/>
                <a:cs typeface="Times New Roman" panose="02020603050405020304" pitchFamily="18" charset="0"/>
              </a:rPr>
              <a:t>The demand for Software Developers is strong, with many companies offering competitive salaries. Advancements in artificial intelligence (AI) create numerous opportunities for those with the right skills. Organizations seek innovators who can adapt to new technologies, aligning well with my software app development background for significant career growth.</a:t>
            </a:r>
          </a:p>
          <a:p>
            <a:pPr marL="0" indent="0">
              <a:buNone/>
            </a:pPr>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Cons of the Current Career Environment</a:t>
            </a:r>
          </a:p>
          <a:p>
            <a:r>
              <a:rPr lang="en-US" altLang="zh-CN" sz="2400" dirty="0">
                <a:latin typeface="Times New Roman" panose="02020603050405020304" pitchFamily="18" charset="0"/>
                <a:cs typeface="Times New Roman" panose="02020603050405020304" pitchFamily="18" charset="0"/>
              </a:rPr>
              <a:t>Despite the opportunities, the tech industry faces challenges, including layoffs that create job stability concerns and the economic downturns worldwide. Competition is fierce, particularly as more candidates enter the field with advanced AI skills. Developers must commit to continual learning to stay relevant, which can create pressure to constantly improve and adapt. </a:t>
            </a:r>
          </a:p>
          <a:p>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Steps to Improve My Future Career</a:t>
            </a:r>
          </a:p>
          <a:p>
            <a:r>
              <a:rPr lang="en-US" altLang="zh-CN" sz="2400" dirty="0">
                <a:latin typeface="Times New Roman" panose="02020603050405020304" pitchFamily="18" charset="0"/>
                <a:cs typeface="Times New Roman" panose="02020603050405020304" pitchFamily="18" charset="0"/>
              </a:rPr>
              <a:t>To enhance my career in Software App Development, I will focus on continuous learning through online courses and workshops. Building a strong portfolio and networking in tech communities will be essential. Additionally, I will develop my innovation and problem-solving skills to successfully navigate the evolving landscape of the industry. Meanwhile, I would also seek professional advices from university professors like my academic advisor to gain advice and information from the top experts in the industry.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57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1920</TotalTime>
  <Words>732</Words>
  <Application>Microsoft Office PowerPoint</Application>
  <PresentationFormat>宽屏</PresentationFormat>
  <Paragraphs>59</Paragraphs>
  <Slides>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Arial</vt:lpstr>
      <vt:lpstr>Calibri</vt:lpstr>
      <vt:lpstr>Times New Roman</vt:lpstr>
      <vt:lpstr>Office Theme</vt:lpstr>
      <vt:lpstr>PowerPoint 演示文稿</vt:lpstr>
      <vt:lpstr>Contents</vt:lpstr>
      <vt:lpstr>PowerPoint 演示文稿</vt:lpstr>
      <vt:lpstr>Analysis: Why choosing this career</vt:lpstr>
      <vt:lpstr>Pro and Cons &amp; What can I do to improve my future career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pyramid</dc:title>
  <dc:creator>David CW Chin</dc:creator>
  <cp:lastModifiedBy>ZHU, jinshun [Student]</cp:lastModifiedBy>
  <cp:revision>177</cp:revision>
  <dcterms:created xsi:type="dcterms:W3CDTF">2015-08-10T07:34:47Z</dcterms:created>
  <dcterms:modified xsi:type="dcterms:W3CDTF">2025-03-28T12:09:56Z</dcterms:modified>
</cp:coreProperties>
</file>