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Lato Black"/>
      <p:bold r:id="rId19"/>
      <p:boldItalic r:id="rId20"/>
    </p:embeddedFont>
    <p:embeddedFont>
      <p:font typeface="Libre Baskerville"/>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Z1F3I/tk4FS/7YoO82sZYxEvV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lack-boldItalic.fntdata"/><Relationship Id="rId11" Type="http://schemas.openxmlformats.org/officeDocument/2006/relationships/slide" Target="slides/slide7.xml"/><Relationship Id="rId22" Type="http://schemas.openxmlformats.org/officeDocument/2006/relationships/font" Target="fonts/LibreBaskerville-bold.fntdata"/><Relationship Id="rId10" Type="http://schemas.openxmlformats.org/officeDocument/2006/relationships/slide" Target="slides/slide6.xml"/><Relationship Id="rId21" Type="http://schemas.openxmlformats.org/officeDocument/2006/relationships/font" Target="fonts/LibreBaskerville-regular.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LibreBaskervill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atoBlack-bold.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843c597f9_0_4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843c597f9_0_4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30843c597f9_0_4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843c597f9_0_5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843c597f9_0_5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0843c597f9_0_5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843c597f9_0_5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843c597f9_0_5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0843c597f9_0_5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843c597f9_0_5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843c597f9_0_5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30843c597f9_0_5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2" name="Google Shape;1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843c597f9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30843c597f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843c597f9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30843c597f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843c597f9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843c597f9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30843c597f9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843c597f9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843c597f9_0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30843c597f9_0_1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843c597f9_0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843c597f9_0_2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0843c597f9_0_2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843c597f9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30843c597f9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843c597f9_0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843c597f9_0_3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30843c597f9_0_3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2400"/>
              <a:t>EDA Project - AMCAT Data Analysis</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30843c597f9_0_487"/>
          <p:cNvPicPr preferRelativeResize="0"/>
          <p:nvPr/>
        </p:nvPicPr>
        <p:blipFill>
          <a:blip r:embed="rId3">
            <a:alphaModFix/>
          </a:blip>
          <a:stretch>
            <a:fillRect/>
          </a:stretch>
        </p:blipFill>
        <p:spPr>
          <a:xfrm>
            <a:off x="1100638" y="1024700"/>
            <a:ext cx="9629775" cy="4162425"/>
          </a:xfrm>
          <a:prstGeom prst="rect">
            <a:avLst/>
          </a:prstGeom>
          <a:noFill/>
          <a:ln>
            <a:noFill/>
          </a:ln>
        </p:spPr>
      </p:pic>
      <p:sp>
        <p:nvSpPr>
          <p:cNvPr id="167" name="Google Shape;167;g30843c597f9_0_487"/>
          <p:cNvSpPr txBox="1"/>
          <p:nvPr>
            <p:ph type="title"/>
          </p:nvPr>
        </p:nvSpPr>
        <p:spPr>
          <a:xfrm>
            <a:off x="461275" y="7197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Bivariate Data Analysis: </a:t>
            </a:r>
            <a:endParaRPr b="1"/>
          </a:p>
        </p:txBody>
      </p:sp>
      <p:sp>
        <p:nvSpPr>
          <p:cNvPr id="168" name="Google Shape;168;g30843c597f9_0_487"/>
          <p:cNvSpPr txBox="1"/>
          <p:nvPr/>
        </p:nvSpPr>
        <p:spPr>
          <a:xfrm>
            <a:off x="712650" y="5283775"/>
            <a:ext cx="107667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200"/>
              </a:spcAft>
              <a:buNone/>
            </a:pPr>
            <a:r>
              <a:rPr b="1" lang="en-IN" sz="1000">
                <a:solidFill>
                  <a:schemeClr val="dk1"/>
                </a:solidFill>
                <a:highlight>
                  <a:srgbClr val="FFFFFF"/>
                </a:highlight>
              </a:rPr>
              <a:t>The analysis reveals that while experience varies among designations, and there are median experience differences between genders, the lack of a strong correlation between experience and salary, alongside instances where women with higher experience earn less than men, suggests that salary disparities cannot be solely attributed to experience levels.</a:t>
            </a:r>
            <a:endParaRPr b="1" sz="10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30843c597f9_0_532"/>
          <p:cNvPicPr preferRelativeResize="0"/>
          <p:nvPr/>
        </p:nvPicPr>
        <p:blipFill rotWithShape="1">
          <a:blip r:embed="rId3">
            <a:alphaModFix/>
          </a:blip>
          <a:srcRect b="0" l="0" r="0" t="9008"/>
          <a:stretch/>
        </p:blipFill>
        <p:spPr>
          <a:xfrm>
            <a:off x="618650" y="791075"/>
            <a:ext cx="11155625" cy="5389025"/>
          </a:xfrm>
          <a:prstGeom prst="rect">
            <a:avLst/>
          </a:prstGeom>
          <a:noFill/>
          <a:ln>
            <a:noFill/>
          </a:ln>
        </p:spPr>
      </p:pic>
      <p:sp>
        <p:nvSpPr>
          <p:cNvPr id="175" name="Google Shape;175;g30843c597f9_0_532"/>
          <p:cNvSpPr txBox="1"/>
          <p:nvPr>
            <p:ph type="title"/>
          </p:nvPr>
        </p:nvSpPr>
        <p:spPr>
          <a:xfrm>
            <a:off x="461275" y="177250"/>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Outlier </a:t>
            </a:r>
            <a:r>
              <a:rPr b="1" lang="en-IN" sz="2800">
                <a:solidFill>
                  <a:srgbClr val="FF0000"/>
                </a:solidFill>
              </a:rPr>
              <a:t>Analysis: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0843c597f9_0_538"/>
          <p:cNvSpPr txBox="1"/>
          <p:nvPr>
            <p:ph type="title"/>
          </p:nvPr>
        </p:nvSpPr>
        <p:spPr>
          <a:xfrm>
            <a:off x="689875" y="45297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Challenges:</a:t>
            </a:r>
            <a:endParaRPr b="1"/>
          </a:p>
        </p:txBody>
      </p:sp>
      <p:sp>
        <p:nvSpPr>
          <p:cNvPr id="182" name="Google Shape;182;g30843c597f9_0_538"/>
          <p:cNvSpPr txBox="1"/>
          <p:nvPr/>
        </p:nvSpPr>
        <p:spPr>
          <a:xfrm>
            <a:off x="652975" y="1047400"/>
            <a:ext cx="10589400" cy="54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000000"/>
              </a:solidFill>
              <a:latin typeface="Calibri"/>
              <a:ea typeface="Calibri"/>
              <a:cs typeface="Calibri"/>
              <a:sym typeface="Calibri"/>
            </a:endParaRPr>
          </a:p>
          <a:p>
            <a:pPr indent="0" lvl="0" marL="0" rtl="0" algn="l">
              <a:spcBef>
                <a:spcPts val="0"/>
              </a:spcBef>
              <a:spcAft>
                <a:spcPts val="0"/>
              </a:spcAft>
              <a:buNone/>
            </a:pPr>
            <a:r>
              <a:t/>
            </a:r>
            <a:endParaRPr sz="1700">
              <a:solidFill>
                <a:srgbClr val="000000"/>
              </a:solidFill>
              <a:latin typeface="Calibri"/>
              <a:ea typeface="Calibri"/>
              <a:cs typeface="Calibri"/>
              <a:sym typeface="Calibri"/>
            </a:endParaRPr>
          </a:p>
          <a:p>
            <a:pPr indent="0" lvl="0" marL="0" rtl="0" algn="l">
              <a:spcBef>
                <a:spcPts val="0"/>
              </a:spcBef>
              <a:spcAft>
                <a:spcPts val="0"/>
              </a:spcAft>
              <a:buNone/>
            </a:pPr>
            <a:r>
              <a:rPr lang="en-IN" sz="2500">
                <a:solidFill>
                  <a:srgbClr val="000000"/>
                </a:solidFill>
                <a:latin typeface="Calibri"/>
                <a:ea typeface="Calibri"/>
                <a:cs typeface="Calibri"/>
                <a:sym typeface="Calibri"/>
              </a:rPr>
              <a:t>While working on the AMCAT dataset project, one of the primary challenges was managing the complexity and diversity of data features, Ensuring data quality through effective cleaning was crucial, as missing and inconsistent values in variables such as  job location, and education presented significant obstacles during the analysis.</a:t>
            </a:r>
            <a:endParaRPr sz="2500">
              <a:solidFill>
                <a:srgbClr val="000000"/>
              </a:solidFill>
              <a:latin typeface="Calibri"/>
              <a:ea typeface="Calibri"/>
              <a:cs typeface="Calibri"/>
              <a:sym typeface="Calibri"/>
            </a:endParaRPr>
          </a:p>
          <a:p>
            <a:pPr indent="0" lvl="0" marL="0" rtl="0" algn="l">
              <a:spcBef>
                <a:spcPts val="0"/>
              </a:spcBef>
              <a:spcAft>
                <a:spcPts val="0"/>
              </a:spcAft>
              <a:buNone/>
            </a:pPr>
            <a:r>
              <a:t/>
            </a:r>
            <a:endParaRPr sz="17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0843c597f9_0_501"/>
          <p:cNvSpPr txBox="1"/>
          <p:nvPr/>
        </p:nvSpPr>
        <p:spPr>
          <a:xfrm>
            <a:off x="373500" y="663375"/>
            <a:ext cx="11445000" cy="581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IN" sz="2100">
                <a:solidFill>
                  <a:schemeClr val="dk1"/>
                </a:solidFill>
                <a:latin typeface="Calibri"/>
                <a:ea typeface="Calibri"/>
                <a:cs typeface="Calibri"/>
                <a:sym typeface="Calibri"/>
              </a:rPr>
              <a:t>Based on the analysis, the claim of a salary range between ₹2.5-3 lakhs for Computer Science graduates in specific job roles is not supported by the data.</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IN" sz="2100">
                <a:solidFill>
                  <a:schemeClr val="dk1"/>
                </a:solidFill>
                <a:latin typeface="Calibri"/>
                <a:ea typeface="Calibri"/>
                <a:cs typeface="Calibri"/>
                <a:sym typeface="Calibri"/>
              </a:rPr>
              <a:t>There is significant relationship between gender and specialization ,p-value is less than 0.05.</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IN" sz="2100">
                <a:solidFill>
                  <a:schemeClr val="dk1"/>
                </a:solidFill>
                <a:latin typeface="Calibri"/>
                <a:ea typeface="Calibri"/>
                <a:cs typeface="Calibri"/>
                <a:sym typeface="Calibri"/>
              </a:rPr>
              <a:t> No strong correlation between salary and GPA and also there is no correlation between tier colleges and salary</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IN" sz="2100">
                <a:solidFill>
                  <a:schemeClr val="dk1"/>
                </a:solidFill>
                <a:latin typeface="Calibri"/>
                <a:ea typeface="Calibri"/>
                <a:cs typeface="Calibri"/>
                <a:sym typeface="Calibri"/>
              </a:rPr>
              <a:t>Observed highest salaries are offered  to the male compare to female employees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IN" sz="2100">
                <a:solidFill>
                  <a:schemeClr val="dk1"/>
                </a:solidFill>
                <a:latin typeface="Calibri"/>
                <a:ea typeface="Calibri"/>
                <a:cs typeface="Calibri"/>
                <a:sym typeface="Calibri"/>
              </a:rPr>
              <a:t>The dataset includes employment outcomes of engineering graduates (Salary, Job Titles, and Locations) and scores in cognitive, technical, and personality skills. The dataset contains 4000 rows and 40 columns with many duplicates, so it first needs cleaning, including removing unwanted rows and checking for missing values.We performed univariate analysis with plots like PDFs, histograms, boxplots, and countplots to identify outliers and frequency distributions in the data. Additionally, bivariate analysis was done using scatter plots, pair plots, barplots etc to examine relationships between numerical and categorical columns.Through these analyses, we explored relationships between employees' salaries and their backgrounds, such as graduation year, designation, and academic performance (10th and 12th percentages).</a:t>
            </a:r>
            <a:endParaRPr sz="2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500"/>
              </a:spcAft>
              <a:buNone/>
            </a:pPr>
            <a:r>
              <a:t/>
            </a:r>
            <a:endParaRPr b="1" sz="850">
              <a:solidFill>
                <a:schemeClr val="dk1"/>
              </a:solidFill>
              <a:highlight>
                <a:srgbClr val="FFFFFF"/>
              </a:highlight>
            </a:endParaRPr>
          </a:p>
        </p:txBody>
      </p:sp>
      <p:sp>
        <p:nvSpPr>
          <p:cNvPr id="189" name="Google Shape;189;g30843c597f9_0_501"/>
          <p:cNvSpPr txBox="1"/>
          <p:nvPr>
            <p:ph type="title"/>
          </p:nvPr>
        </p:nvSpPr>
        <p:spPr>
          <a:xfrm>
            <a:off x="325900" y="22237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Conclusion</a:t>
            </a:r>
            <a:r>
              <a:rPr b="1" lang="en-IN" sz="2800">
                <a:solidFill>
                  <a:srgbClr val="FF0000"/>
                </a:solidFill>
              </a:rPr>
              <a:t>: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95" name="Google Shape;195;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0843c597f9_0_7"/>
          <p:cNvSpPr txBox="1"/>
          <p:nvPr/>
        </p:nvSpPr>
        <p:spPr>
          <a:xfrm>
            <a:off x="737800" y="1299175"/>
            <a:ext cx="10685100" cy="2586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Currently i am working as Project CoOrdinator lead at Tech Mahindra, handling different projects on content Moderation, Data Labelling and Team Management and Client for various domains which help process to improve and grow.</a:t>
            </a:r>
            <a:endParaRPr b="1"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I am passionate about the data analysis which help organizations to solve the problems,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1800">
                <a:solidFill>
                  <a:schemeClr val="dk1"/>
                </a:solidFill>
                <a:latin typeface="Calibri"/>
                <a:ea typeface="Calibri"/>
                <a:cs typeface="Calibri"/>
                <a:sym typeface="Calibri"/>
              </a:rPr>
              <a:t>Linkin- https://www.linkedin.com/in/amitkmazumdar/</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IN" sz="1800">
                <a:solidFill>
                  <a:schemeClr val="dk1"/>
                </a:solidFill>
                <a:latin typeface="Calibri"/>
                <a:ea typeface="Calibri"/>
                <a:cs typeface="Calibri"/>
                <a:sym typeface="Calibri"/>
              </a:rPr>
              <a:t>GitHub- https://github.com/Kingsukh?tab=repositories</a:t>
            </a:r>
            <a:endParaRPr b="1" sz="1800">
              <a:solidFill>
                <a:schemeClr val="dk1"/>
              </a:solidFill>
              <a:latin typeface="Calibri"/>
              <a:ea typeface="Calibri"/>
              <a:cs typeface="Calibri"/>
              <a:sym typeface="Calibri"/>
            </a:endParaRPr>
          </a:p>
        </p:txBody>
      </p:sp>
      <p:sp>
        <p:nvSpPr>
          <p:cNvPr id="105" name="Google Shape;105;g30843c597f9_0_7"/>
          <p:cNvSpPr txBox="1"/>
          <p:nvPr/>
        </p:nvSpPr>
        <p:spPr>
          <a:xfrm>
            <a:off x="427656" y="416554"/>
            <a:ext cx="6099600" cy="486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0843c597f9_0_2"/>
          <p:cNvSpPr txBox="1"/>
          <p:nvPr/>
        </p:nvSpPr>
        <p:spPr>
          <a:xfrm>
            <a:off x="838200" y="1047025"/>
            <a:ext cx="10515600" cy="5129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1200"/>
              </a:spcBef>
              <a:spcAft>
                <a:spcPts val="0"/>
              </a:spcAft>
              <a:buNone/>
            </a:pPr>
            <a:r>
              <a:rPr lang="en-IN" sz="2800">
                <a:latin typeface="Calibri"/>
                <a:ea typeface="Calibri"/>
                <a:cs typeface="Calibri"/>
                <a:sym typeface="Calibri"/>
              </a:rPr>
              <a:t>To enhance the recruitment process by accurately predicting a candidate's job performance and suitability based on their test scores, educational background, and demographic data.</a:t>
            </a:r>
            <a:endParaRPr sz="28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28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IN" sz="2800">
                <a:latin typeface="Calibri"/>
                <a:ea typeface="Calibri"/>
                <a:cs typeface="Calibri"/>
                <a:sym typeface="Calibri"/>
              </a:rPr>
              <a:t>Recruiters and employers require a streamlined approach to matching candidates with roles, while minimizing hiring costs and improving retention rates. Leveraging this data allows companies to better identify high-potential candidates and refine their recruitment strategies.</a:t>
            </a:r>
            <a:endParaRPr sz="2800">
              <a:latin typeface="Calibri"/>
              <a:ea typeface="Calibri"/>
              <a:cs typeface="Calibri"/>
              <a:sym typeface="Calibri"/>
            </a:endParaRPr>
          </a:p>
          <a:p>
            <a:pPr indent="0" lvl="0" marL="0" rtl="0" algn="l">
              <a:lnSpc>
                <a:spcPct val="90000"/>
              </a:lnSpc>
              <a:spcBef>
                <a:spcPts val="1200"/>
              </a:spcBef>
              <a:spcAft>
                <a:spcPts val="0"/>
              </a:spcAft>
              <a:buNone/>
            </a:pPr>
            <a:r>
              <a:t/>
            </a:r>
            <a:endParaRPr sz="2800">
              <a:latin typeface="Calibri"/>
              <a:ea typeface="Calibri"/>
              <a:cs typeface="Calibri"/>
              <a:sym typeface="Calibri"/>
            </a:endParaRPr>
          </a:p>
        </p:txBody>
      </p:sp>
      <p:sp>
        <p:nvSpPr>
          <p:cNvPr id="111" name="Google Shape;111;g30843c597f9_0_2"/>
          <p:cNvSpPr txBox="1"/>
          <p:nvPr/>
        </p:nvSpPr>
        <p:spPr>
          <a:xfrm>
            <a:off x="838200" y="365125"/>
            <a:ext cx="10515600" cy="441000"/>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lnSpc>
                <a:spcPct val="90000"/>
              </a:lnSpc>
              <a:spcBef>
                <a:spcPts val="0"/>
              </a:spcBef>
              <a:spcAft>
                <a:spcPts val="0"/>
              </a:spcAft>
              <a:buNone/>
            </a:pPr>
            <a:r>
              <a:rPr b="1" lang="en-IN" sz="4400">
                <a:solidFill>
                  <a:srgbClr val="FF0000"/>
                </a:solidFill>
                <a:latin typeface="Calibri"/>
                <a:ea typeface="Calibri"/>
                <a:cs typeface="Calibri"/>
                <a:sym typeface="Calibri"/>
              </a:rPr>
              <a:t>Objective of the project</a:t>
            </a:r>
            <a:endParaRPr sz="44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0843c597f9_0_105"/>
          <p:cNvSpPr txBox="1"/>
          <p:nvPr>
            <p:ph type="title"/>
          </p:nvPr>
        </p:nvSpPr>
        <p:spPr>
          <a:xfrm>
            <a:off x="551700" y="184625"/>
            <a:ext cx="10515600" cy="441000"/>
          </a:xfrm>
          <a:prstGeom prst="rect">
            <a:avLst/>
          </a:prstGeom>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IN" sz="2500">
                <a:solidFill>
                  <a:srgbClr val="FF0000"/>
                </a:solidFill>
              </a:rPr>
              <a:t>Exploratory Data </a:t>
            </a:r>
            <a:r>
              <a:rPr b="1" lang="en-IN" sz="2500">
                <a:solidFill>
                  <a:srgbClr val="FF0000"/>
                </a:solidFill>
              </a:rPr>
              <a:t>Analysis</a:t>
            </a:r>
            <a:r>
              <a:rPr b="1" lang="en-IN" sz="2500">
                <a:solidFill>
                  <a:srgbClr val="FF0000"/>
                </a:solidFill>
              </a:rPr>
              <a:t>: </a:t>
            </a:r>
            <a:endParaRPr b="1" sz="2500"/>
          </a:p>
        </p:txBody>
      </p:sp>
      <p:sp>
        <p:nvSpPr>
          <p:cNvPr id="118" name="Google Shape;118;g30843c597f9_0_105"/>
          <p:cNvSpPr txBox="1"/>
          <p:nvPr>
            <p:ph idx="1" type="body"/>
          </p:nvPr>
        </p:nvSpPr>
        <p:spPr>
          <a:xfrm>
            <a:off x="702075" y="806125"/>
            <a:ext cx="10515600" cy="56748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605"/>
              <a:buNone/>
            </a:pPr>
            <a:r>
              <a:rPr b="1" lang="en-IN" sz="1800"/>
              <a:t>Imported  Libraries:</a:t>
            </a:r>
            <a:r>
              <a:rPr lang="en-IN" sz="1800"/>
              <a:t>  Pandas, NumPy, Matplotlib, and Seaborn for data manipulation and visualization.</a:t>
            </a:r>
            <a:endParaRPr sz="1800"/>
          </a:p>
          <a:p>
            <a:pPr indent="0" lvl="0" marL="0" rtl="0" algn="l">
              <a:lnSpc>
                <a:spcPct val="70000"/>
              </a:lnSpc>
              <a:spcBef>
                <a:spcPts val="1000"/>
              </a:spcBef>
              <a:spcAft>
                <a:spcPts val="0"/>
              </a:spcAft>
              <a:buSzPts val="605"/>
              <a:buNone/>
            </a:pPr>
            <a:r>
              <a:t/>
            </a:r>
            <a:endParaRPr b="1" sz="1800"/>
          </a:p>
          <a:p>
            <a:pPr indent="0" lvl="0" marL="0" rtl="0" algn="l">
              <a:lnSpc>
                <a:spcPct val="70000"/>
              </a:lnSpc>
              <a:spcBef>
                <a:spcPts val="1000"/>
              </a:spcBef>
              <a:spcAft>
                <a:spcPts val="0"/>
              </a:spcAft>
              <a:buSzPts val="605"/>
              <a:buNone/>
            </a:pPr>
            <a:r>
              <a:rPr b="1" lang="en-IN" sz="1800"/>
              <a:t>Load Dataset:</a:t>
            </a:r>
            <a:r>
              <a:rPr lang="en-IN" sz="1800"/>
              <a:t> Read the dataset into a Pandas DataFrame for exploration.</a:t>
            </a:r>
            <a:endParaRPr sz="1800"/>
          </a:p>
          <a:p>
            <a:pPr indent="0" lvl="0" marL="0" rtl="0" algn="l">
              <a:lnSpc>
                <a:spcPct val="70000"/>
              </a:lnSpc>
              <a:spcBef>
                <a:spcPts val="1000"/>
              </a:spcBef>
              <a:spcAft>
                <a:spcPts val="0"/>
              </a:spcAft>
              <a:buSzPts val="605"/>
              <a:buNone/>
            </a:pPr>
            <a:r>
              <a:t/>
            </a:r>
            <a:endParaRPr sz="1800"/>
          </a:p>
          <a:p>
            <a:pPr indent="0" lvl="0" marL="0" rtl="0" algn="l">
              <a:lnSpc>
                <a:spcPct val="70000"/>
              </a:lnSpc>
              <a:spcBef>
                <a:spcPts val="1000"/>
              </a:spcBef>
              <a:spcAft>
                <a:spcPts val="0"/>
              </a:spcAft>
              <a:buSzPts val="605"/>
              <a:buNone/>
            </a:pPr>
            <a:r>
              <a:rPr b="1" lang="en-IN" sz="1800"/>
              <a:t>Initial Exploration:</a:t>
            </a:r>
            <a:r>
              <a:rPr lang="en-IN" sz="1800"/>
              <a:t> Use functions like .shape, .describe(), and .info() to understand the dataset size, data </a:t>
            </a:r>
            <a:endParaRPr sz="1800"/>
          </a:p>
          <a:p>
            <a:pPr indent="0" lvl="0" marL="0" rtl="0" algn="l">
              <a:lnSpc>
                <a:spcPct val="70000"/>
              </a:lnSpc>
              <a:spcBef>
                <a:spcPts val="1000"/>
              </a:spcBef>
              <a:spcAft>
                <a:spcPts val="0"/>
              </a:spcAft>
              <a:buSzPts val="605"/>
              <a:buNone/>
            </a:pPr>
            <a:r>
              <a:rPr lang="en-IN" sz="1800"/>
              <a:t>types, and summary statistics.</a:t>
            </a:r>
            <a:endParaRPr sz="1800"/>
          </a:p>
          <a:p>
            <a:pPr indent="0" lvl="0" marL="0" rtl="0" algn="l">
              <a:lnSpc>
                <a:spcPct val="70000"/>
              </a:lnSpc>
              <a:spcBef>
                <a:spcPts val="1000"/>
              </a:spcBef>
              <a:spcAft>
                <a:spcPts val="0"/>
              </a:spcAft>
              <a:buSzPts val="605"/>
              <a:buNone/>
            </a:pPr>
            <a:r>
              <a:t/>
            </a:r>
            <a:endParaRPr sz="1800"/>
          </a:p>
          <a:p>
            <a:pPr indent="0" lvl="0" marL="0" rtl="0" algn="l">
              <a:lnSpc>
                <a:spcPct val="70000"/>
              </a:lnSpc>
              <a:spcBef>
                <a:spcPts val="1000"/>
              </a:spcBef>
              <a:spcAft>
                <a:spcPts val="0"/>
              </a:spcAft>
              <a:buSzPts val="605"/>
              <a:buNone/>
            </a:pPr>
            <a:r>
              <a:rPr b="1" lang="en-IN" sz="1800"/>
              <a:t>Data Cleaning Steps:</a:t>
            </a:r>
            <a:endParaRPr sz="1800"/>
          </a:p>
          <a:p>
            <a:pPr indent="0" lvl="0" marL="0" rtl="0" algn="l">
              <a:lnSpc>
                <a:spcPct val="70000"/>
              </a:lnSpc>
              <a:spcBef>
                <a:spcPts val="1000"/>
              </a:spcBef>
              <a:spcAft>
                <a:spcPts val="0"/>
              </a:spcAft>
              <a:buSzPts val="605"/>
              <a:buNone/>
            </a:pPr>
            <a:r>
              <a:rPr b="1" lang="en-IN" sz="1800"/>
              <a:t>Handling Missing Data:</a:t>
            </a:r>
            <a:r>
              <a:rPr lang="en-IN" sz="1800"/>
              <a:t> Identify and address any missing values.</a:t>
            </a:r>
            <a:endParaRPr sz="1800"/>
          </a:p>
          <a:p>
            <a:pPr indent="0" lvl="0" marL="0" rtl="0" algn="l">
              <a:lnSpc>
                <a:spcPct val="70000"/>
              </a:lnSpc>
              <a:spcBef>
                <a:spcPts val="1000"/>
              </a:spcBef>
              <a:spcAft>
                <a:spcPts val="0"/>
              </a:spcAft>
              <a:buSzPts val="605"/>
              <a:buNone/>
            </a:pPr>
            <a:r>
              <a:rPr b="1" lang="en-IN" sz="1800"/>
              <a:t>Remove Duplicates:</a:t>
            </a:r>
            <a:r>
              <a:rPr lang="en-IN" sz="1800"/>
              <a:t> Eliminate any duplicate entries in the dataset.</a:t>
            </a:r>
            <a:endParaRPr sz="1800"/>
          </a:p>
          <a:p>
            <a:pPr indent="0" lvl="0" marL="0" rtl="0" algn="l">
              <a:lnSpc>
                <a:spcPct val="70000"/>
              </a:lnSpc>
              <a:spcBef>
                <a:spcPts val="1000"/>
              </a:spcBef>
              <a:spcAft>
                <a:spcPts val="0"/>
              </a:spcAft>
              <a:buSzPts val="605"/>
              <a:buNone/>
            </a:pPr>
            <a:r>
              <a:rPr b="1" lang="en-IN" sz="1800"/>
              <a:t>Correct Inconsistent Values: </a:t>
            </a:r>
            <a:r>
              <a:rPr lang="en-IN" sz="1800"/>
              <a:t>Fix any inconsistencies in the data. Data cleaning involves rectifying or removing  </a:t>
            </a:r>
            <a:endParaRPr sz="1800"/>
          </a:p>
          <a:p>
            <a:pPr indent="0" lvl="0" marL="0" rtl="0" algn="l">
              <a:lnSpc>
                <a:spcPct val="70000"/>
              </a:lnSpc>
              <a:spcBef>
                <a:spcPts val="1000"/>
              </a:spcBef>
              <a:spcAft>
                <a:spcPts val="0"/>
              </a:spcAft>
              <a:buSzPts val="605"/>
              <a:buNone/>
            </a:pPr>
            <a:r>
              <a:rPr lang="en-IN" sz="1800"/>
              <a:t>incorrect, corrupted, improperly formatted, duplicate, or incomplete data.</a:t>
            </a:r>
            <a:endParaRPr sz="1800"/>
          </a:p>
          <a:p>
            <a:pPr indent="0" lvl="0" marL="0" rtl="0" algn="l">
              <a:lnSpc>
                <a:spcPct val="70000"/>
              </a:lnSpc>
              <a:spcBef>
                <a:spcPts val="1000"/>
              </a:spcBef>
              <a:spcAft>
                <a:spcPts val="0"/>
              </a:spcAft>
              <a:buSzPts val="605"/>
              <a:buNone/>
            </a:pPr>
            <a:r>
              <a:t/>
            </a:r>
            <a:endParaRPr sz="1800"/>
          </a:p>
          <a:p>
            <a:pPr indent="0" lvl="0" marL="0" rtl="0" algn="l">
              <a:lnSpc>
                <a:spcPct val="70000"/>
              </a:lnSpc>
              <a:spcBef>
                <a:spcPts val="1000"/>
              </a:spcBef>
              <a:spcAft>
                <a:spcPts val="0"/>
              </a:spcAft>
              <a:buSzPts val="605"/>
              <a:buNone/>
            </a:pPr>
            <a:r>
              <a:rPr b="1" lang="en-IN" sz="1800"/>
              <a:t>Data Manipulation Steps: </a:t>
            </a:r>
            <a:endParaRPr b="1" sz="1800"/>
          </a:p>
          <a:p>
            <a:pPr indent="0" lvl="0" marL="0" rtl="0" algn="l">
              <a:lnSpc>
                <a:spcPct val="50000"/>
              </a:lnSpc>
              <a:spcBef>
                <a:spcPts val="1000"/>
              </a:spcBef>
              <a:spcAft>
                <a:spcPts val="0"/>
              </a:spcAft>
              <a:buSzPts val="605"/>
              <a:buNone/>
            </a:pPr>
            <a:r>
              <a:rPr b="1" lang="en-IN" sz="1800"/>
              <a:t>Map Categorical Values</a:t>
            </a:r>
            <a:r>
              <a:rPr lang="en-IN" sz="1800"/>
              <a:t>:: Mapped Categorical values to proper streams</a:t>
            </a:r>
            <a:endParaRPr sz="1800"/>
          </a:p>
          <a:p>
            <a:pPr indent="0" lvl="0" marL="0" rtl="0" algn="l">
              <a:lnSpc>
                <a:spcPct val="50000"/>
              </a:lnSpc>
              <a:spcBef>
                <a:spcPts val="1000"/>
              </a:spcBef>
              <a:spcAft>
                <a:spcPts val="0"/>
              </a:spcAft>
              <a:buSzPts val="1100"/>
              <a:buNone/>
            </a:pPr>
            <a:r>
              <a:rPr b="1" lang="en-IN" sz="1800"/>
              <a:t>Removed Unnecessary Columns</a:t>
            </a:r>
            <a:r>
              <a:rPr lang="en-IN" sz="1800"/>
              <a:t>: Dropped unnecessary columns i.e Unnamed</a:t>
            </a:r>
            <a:endParaRPr sz="1800"/>
          </a:p>
          <a:p>
            <a:pPr indent="0" lvl="0" marL="0" rtl="0" algn="l">
              <a:lnSpc>
                <a:spcPct val="50000"/>
              </a:lnSpc>
              <a:spcBef>
                <a:spcPts val="1000"/>
              </a:spcBef>
              <a:spcAft>
                <a:spcPts val="0"/>
              </a:spcAft>
              <a:buNone/>
            </a:pPr>
            <a:r>
              <a:rPr b="1" lang="en-IN" sz="1800"/>
              <a:t>Filterting </a:t>
            </a:r>
            <a:r>
              <a:rPr lang="en-IN" sz="1800"/>
              <a:t>:filtered the data as per the requirement for analysis</a:t>
            </a:r>
            <a:endParaRPr sz="1800"/>
          </a:p>
          <a:p>
            <a:pPr indent="0" lvl="0" marL="0" rtl="0" algn="l">
              <a:lnSpc>
                <a:spcPct val="70000"/>
              </a:lnSpc>
              <a:spcBef>
                <a:spcPts val="1000"/>
              </a:spcBef>
              <a:spcAft>
                <a:spcPts val="0"/>
              </a:spcAft>
              <a:buSzPts val="605"/>
              <a:buNone/>
            </a:pPr>
            <a:r>
              <a:t/>
            </a:r>
            <a:endParaRPr sz="1100">
              <a:latin typeface="Arial"/>
              <a:ea typeface="Arial"/>
              <a:cs typeface="Arial"/>
              <a:sym typeface="Arial"/>
            </a:endParaRPr>
          </a:p>
          <a:p>
            <a:pPr indent="0" lvl="0" marL="0" rtl="0" algn="l">
              <a:lnSpc>
                <a:spcPct val="70000"/>
              </a:lnSpc>
              <a:spcBef>
                <a:spcPts val="1000"/>
              </a:spcBef>
              <a:spcAft>
                <a:spcPts val="0"/>
              </a:spcAft>
              <a:buSzPts val="605"/>
              <a:buNone/>
            </a:pPr>
            <a:r>
              <a:t/>
            </a:r>
            <a:endParaRPr sz="1840"/>
          </a:p>
          <a:p>
            <a:pPr indent="0" lvl="0" marL="0" rtl="0" algn="l">
              <a:lnSpc>
                <a:spcPct val="70000"/>
              </a:lnSpc>
              <a:spcBef>
                <a:spcPts val="1000"/>
              </a:spcBef>
              <a:spcAft>
                <a:spcPts val="0"/>
              </a:spcAft>
              <a:buSzPts val="605"/>
              <a:buNone/>
            </a:pPr>
            <a:r>
              <a:t/>
            </a:r>
            <a:endParaRPr sz="18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0843c597f9_0_196"/>
          <p:cNvSpPr txBox="1"/>
          <p:nvPr>
            <p:ph type="title"/>
          </p:nvPr>
        </p:nvSpPr>
        <p:spPr>
          <a:xfrm>
            <a:off x="838200" y="36512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Univariate Data Analysis: </a:t>
            </a:r>
            <a:endParaRPr b="1"/>
          </a:p>
        </p:txBody>
      </p:sp>
      <p:pic>
        <p:nvPicPr>
          <p:cNvPr id="125" name="Google Shape;125;g30843c597f9_0_196"/>
          <p:cNvPicPr preferRelativeResize="0"/>
          <p:nvPr/>
        </p:nvPicPr>
        <p:blipFill rotWithShape="1">
          <a:blip r:embed="rId3">
            <a:alphaModFix/>
          </a:blip>
          <a:srcRect b="0" l="0" r="0" t="4770"/>
          <a:stretch/>
        </p:blipFill>
        <p:spPr>
          <a:xfrm>
            <a:off x="541050" y="874300"/>
            <a:ext cx="5123351" cy="3845026"/>
          </a:xfrm>
          <a:prstGeom prst="rect">
            <a:avLst/>
          </a:prstGeom>
          <a:noFill/>
          <a:ln>
            <a:noFill/>
          </a:ln>
        </p:spPr>
      </p:pic>
      <p:sp>
        <p:nvSpPr>
          <p:cNvPr id="126" name="Google Shape;126;g30843c597f9_0_196"/>
          <p:cNvSpPr txBox="1"/>
          <p:nvPr/>
        </p:nvSpPr>
        <p:spPr>
          <a:xfrm>
            <a:off x="764325" y="5046650"/>
            <a:ext cx="10589400" cy="1298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We have observed the females graduates are pursuing less jobs compare to the male</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Observed the highest number of jobs are available  at Bangalore and followed by Chennai</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127" name="Google Shape;127;g30843c597f9_0_196"/>
          <p:cNvPicPr preferRelativeResize="0"/>
          <p:nvPr/>
        </p:nvPicPr>
        <p:blipFill>
          <a:blip r:embed="rId4">
            <a:alphaModFix/>
          </a:blip>
          <a:stretch>
            <a:fillRect/>
          </a:stretch>
        </p:blipFill>
        <p:spPr>
          <a:xfrm>
            <a:off x="6087500" y="973550"/>
            <a:ext cx="5491225" cy="36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0843c597f9_0_289"/>
          <p:cNvSpPr txBox="1"/>
          <p:nvPr>
            <p:ph type="title"/>
          </p:nvPr>
        </p:nvSpPr>
        <p:spPr>
          <a:xfrm>
            <a:off x="838200" y="36512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Univariate Data Analysis: </a:t>
            </a:r>
            <a:endParaRPr b="1"/>
          </a:p>
        </p:txBody>
      </p:sp>
      <p:sp>
        <p:nvSpPr>
          <p:cNvPr id="134" name="Google Shape;134;g30843c597f9_0_289"/>
          <p:cNvSpPr txBox="1"/>
          <p:nvPr/>
        </p:nvSpPr>
        <p:spPr>
          <a:xfrm>
            <a:off x="764325" y="5046650"/>
            <a:ext cx="10589400" cy="1298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from the above three plots we can conclude that most of the employees are from BTech graduate</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Observed the highest number of jobs are available  at Bangalore and followed by Noida</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135" name="Google Shape;135;g30843c597f9_0_289"/>
          <p:cNvPicPr preferRelativeResize="0"/>
          <p:nvPr/>
        </p:nvPicPr>
        <p:blipFill>
          <a:blip r:embed="rId3">
            <a:alphaModFix/>
          </a:blip>
          <a:stretch>
            <a:fillRect/>
          </a:stretch>
        </p:blipFill>
        <p:spPr>
          <a:xfrm>
            <a:off x="560750" y="864300"/>
            <a:ext cx="5390952" cy="3935726"/>
          </a:xfrm>
          <a:prstGeom prst="rect">
            <a:avLst/>
          </a:prstGeom>
          <a:noFill/>
          <a:ln>
            <a:noFill/>
          </a:ln>
        </p:spPr>
      </p:pic>
      <p:pic>
        <p:nvPicPr>
          <p:cNvPr id="136" name="Google Shape;136;g30843c597f9_0_289"/>
          <p:cNvPicPr preferRelativeResize="0"/>
          <p:nvPr/>
        </p:nvPicPr>
        <p:blipFill>
          <a:blip r:embed="rId4">
            <a:alphaModFix/>
          </a:blip>
          <a:stretch>
            <a:fillRect/>
          </a:stretch>
        </p:blipFill>
        <p:spPr>
          <a:xfrm>
            <a:off x="6209626" y="864300"/>
            <a:ext cx="5508500" cy="368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30843c597f9_0_100"/>
          <p:cNvPicPr preferRelativeResize="0"/>
          <p:nvPr/>
        </p:nvPicPr>
        <p:blipFill>
          <a:blip r:embed="rId3">
            <a:alphaModFix/>
          </a:blip>
          <a:stretch>
            <a:fillRect/>
          </a:stretch>
        </p:blipFill>
        <p:spPr>
          <a:xfrm>
            <a:off x="423125" y="1176338"/>
            <a:ext cx="5657850" cy="4505325"/>
          </a:xfrm>
          <a:prstGeom prst="rect">
            <a:avLst/>
          </a:prstGeom>
          <a:noFill/>
          <a:ln>
            <a:noFill/>
          </a:ln>
        </p:spPr>
      </p:pic>
      <p:pic>
        <p:nvPicPr>
          <p:cNvPr id="142" name="Google Shape;142;g30843c597f9_0_100"/>
          <p:cNvPicPr preferRelativeResize="0"/>
          <p:nvPr/>
        </p:nvPicPr>
        <p:blipFill>
          <a:blip r:embed="rId4">
            <a:alphaModFix/>
          </a:blip>
          <a:stretch>
            <a:fillRect/>
          </a:stretch>
        </p:blipFill>
        <p:spPr>
          <a:xfrm>
            <a:off x="6278500" y="1322350"/>
            <a:ext cx="5385125" cy="4213279"/>
          </a:xfrm>
          <a:prstGeom prst="rect">
            <a:avLst/>
          </a:prstGeom>
          <a:noFill/>
          <a:ln>
            <a:noFill/>
          </a:ln>
        </p:spPr>
      </p:pic>
      <p:sp>
        <p:nvSpPr>
          <p:cNvPr id="143" name="Google Shape;143;g30843c597f9_0_100"/>
          <p:cNvSpPr txBox="1"/>
          <p:nvPr>
            <p:ph idx="4294967295" type="title"/>
          </p:nvPr>
        </p:nvSpPr>
        <p:spPr>
          <a:xfrm>
            <a:off x="838200" y="36512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Univariate Data Analysis: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0843c597f9_0_386"/>
          <p:cNvSpPr txBox="1"/>
          <p:nvPr>
            <p:ph type="title"/>
          </p:nvPr>
        </p:nvSpPr>
        <p:spPr>
          <a:xfrm>
            <a:off x="461275" y="71975"/>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Bivariate Data Analysis: </a:t>
            </a:r>
            <a:endParaRPr b="1"/>
          </a:p>
        </p:txBody>
      </p:sp>
      <p:pic>
        <p:nvPicPr>
          <p:cNvPr id="150" name="Google Shape;150;g30843c597f9_0_386"/>
          <p:cNvPicPr preferRelativeResize="0"/>
          <p:nvPr/>
        </p:nvPicPr>
        <p:blipFill>
          <a:blip r:embed="rId3">
            <a:alphaModFix/>
          </a:blip>
          <a:stretch>
            <a:fillRect/>
          </a:stretch>
        </p:blipFill>
        <p:spPr>
          <a:xfrm>
            <a:off x="246625" y="602550"/>
            <a:ext cx="10035152" cy="4800900"/>
          </a:xfrm>
          <a:prstGeom prst="rect">
            <a:avLst/>
          </a:prstGeom>
          <a:noFill/>
          <a:ln>
            <a:noFill/>
          </a:ln>
        </p:spPr>
      </p:pic>
      <p:sp>
        <p:nvSpPr>
          <p:cNvPr id="151" name="Google Shape;151;g30843c597f9_0_386"/>
          <p:cNvSpPr txBox="1"/>
          <p:nvPr/>
        </p:nvSpPr>
        <p:spPr>
          <a:xfrm>
            <a:off x="670100" y="5479650"/>
            <a:ext cx="105894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chemeClr val="dk1"/>
                </a:solidFill>
                <a:latin typeface="Calibri"/>
                <a:ea typeface="Calibri"/>
                <a:cs typeface="Calibri"/>
                <a:sym typeface="Calibri"/>
              </a:rPr>
              <a:t>Observed highest salaries are offered  to the male compare to female employees</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4"/>
          <p:cNvPicPr preferRelativeResize="0"/>
          <p:nvPr/>
        </p:nvPicPr>
        <p:blipFill>
          <a:blip r:embed="rId3">
            <a:alphaModFix/>
          </a:blip>
          <a:stretch>
            <a:fillRect/>
          </a:stretch>
        </p:blipFill>
        <p:spPr>
          <a:xfrm>
            <a:off x="92225" y="1716475"/>
            <a:ext cx="6132449" cy="3425050"/>
          </a:xfrm>
          <a:prstGeom prst="rect">
            <a:avLst/>
          </a:prstGeom>
          <a:noFill/>
          <a:ln>
            <a:noFill/>
          </a:ln>
        </p:spPr>
      </p:pic>
      <p:sp>
        <p:nvSpPr>
          <p:cNvPr id="157" name="Google Shape;157;p4"/>
          <p:cNvSpPr txBox="1"/>
          <p:nvPr>
            <p:ph type="title"/>
          </p:nvPr>
        </p:nvSpPr>
        <p:spPr>
          <a:xfrm>
            <a:off x="461275" y="688600"/>
            <a:ext cx="10515600" cy="4410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sz="2800">
                <a:solidFill>
                  <a:srgbClr val="FF0000"/>
                </a:solidFill>
              </a:rPr>
              <a:t>Bivariate Data Analysis: </a:t>
            </a:r>
            <a:endParaRPr b="1"/>
          </a:p>
        </p:txBody>
      </p:sp>
      <p:pic>
        <p:nvPicPr>
          <p:cNvPr id="158" name="Google Shape;158;p4"/>
          <p:cNvPicPr preferRelativeResize="0"/>
          <p:nvPr/>
        </p:nvPicPr>
        <p:blipFill>
          <a:blip r:embed="rId4">
            <a:alphaModFix/>
          </a:blip>
          <a:stretch>
            <a:fillRect/>
          </a:stretch>
        </p:blipFill>
        <p:spPr>
          <a:xfrm>
            <a:off x="6224675" y="1771125"/>
            <a:ext cx="5662524" cy="3211811"/>
          </a:xfrm>
          <a:prstGeom prst="rect">
            <a:avLst/>
          </a:prstGeom>
          <a:noFill/>
          <a:ln>
            <a:noFill/>
          </a:ln>
        </p:spPr>
      </p:pic>
      <p:sp>
        <p:nvSpPr>
          <p:cNvPr id="159" name="Google Shape;159;p4"/>
          <p:cNvSpPr txBox="1"/>
          <p:nvPr/>
        </p:nvSpPr>
        <p:spPr>
          <a:xfrm>
            <a:off x="7158800" y="4982925"/>
            <a:ext cx="4585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250">
                <a:solidFill>
                  <a:schemeClr val="dk1"/>
                </a:solidFill>
                <a:highlight>
                  <a:srgbClr val="FFFFFF"/>
                </a:highlight>
              </a:rPr>
              <a:t>From </a:t>
            </a:r>
            <a:r>
              <a:rPr lang="en-IN" sz="1250">
                <a:solidFill>
                  <a:schemeClr val="dk1"/>
                </a:solidFill>
                <a:highlight>
                  <a:srgbClr val="FFFFFF"/>
                </a:highlight>
              </a:rPr>
              <a:t>the above barplot we can conclude that in all the designations male are not dominating with respect to salary, female employees are also getting better salary in some designations</a:t>
            </a:r>
            <a:endParaRPr sz="1600"/>
          </a:p>
        </p:txBody>
      </p:sp>
      <p:sp>
        <p:nvSpPr>
          <p:cNvPr id="160" name="Google Shape;160;p4"/>
          <p:cNvSpPr txBox="1"/>
          <p:nvPr/>
        </p:nvSpPr>
        <p:spPr>
          <a:xfrm>
            <a:off x="1052775" y="5267625"/>
            <a:ext cx="5352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200"/>
              </a:spcAft>
              <a:buNone/>
            </a:pPr>
            <a:r>
              <a:rPr lang="en-IN" sz="1300">
                <a:solidFill>
                  <a:schemeClr val="dk1"/>
                </a:solidFill>
                <a:highlight>
                  <a:srgbClr val="FFFFFF"/>
                </a:highlight>
              </a:rPr>
              <a:t>In all the professions the jobs are mainly dominated by Male</a:t>
            </a:r>
            <a:endParaRPr sz="13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