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4" r:id="rId2"/>
    <p:sldId id="257" r:id="rId3"/>
    <p:sldId id="256" r:id="rId4"/>
    <p:sldId id="258" r:id="rId5"/>
    <p:sldId id="259" r:id="rId6"/>
    <p:sldId id="260" r:id="rId7"/>
    <p:sldId id="261" r:id="rId8"/>
    <p:sldId id="263" r:id="rId9"/>
    <p:sldId id="264" r:id="rId10"/>
    <p:sldId id="267" r:id="rId11"/>
    <p:sldId id="268" r:id="rId12"/>
    <p:sldId id="265" r:id="rId13"/>
    <p:sldId id="266"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57"/>
    <p:restoredTop sz="96327"/>
  </p:normalViewPr>
  <p:slideViewPr>
    <p:cSldViewPr snapToGrid="0" snapToObjects="1">
      <p:cViewPr varScale="1">
        <p:scale>
          <a:sx n="191" d="100"/>
          <a:sy n="191" d="100"/>
        </p:scale>
        <p:origin x="55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7/13/21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7/13/21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7/13/21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7/13/21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7/13/21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7/13/21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7/13/21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7/13/21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7/13/21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7/13/21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7/13/21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7/13/21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7/13/21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7/13/21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7/13/21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7/13/21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7/13/21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7/13/21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7FCF8-A889-3D47-AAEB-D719F4653D38}"/>
              </a:ext>
            </a:extLst>
          </p:cNvPr>
          <p:cNvSpPr>
            <a:spLocks noGrp="1"/>
          </p:cNvSpPr>
          <p:nvPr>
            <p:ph type="ctrTitle"/>
          </p:nvPr>
        </p:nvSpPr>
        <p:spPr>
          <a:xfrm>
            <a:off x="1081536" y="2472957"/>
            <a:ext cx="8825658" cy="2044120"/>
          </a:xfrm>
        </p:spPr>
        <p:txBody>
          <a:bodyPr/>
          <a:lstStyle/>
          <a:p>
            <a:r>
              <a:rPr lang="en-US" dirty="0"/>
              <a:t>Remote Repositories, Branches, gitconfig,and gitignore</a:t>
            </a:r>
          </a:p>
        </p:txBody>
      </p:sp>
      <p:sp>
        <p:nvSpPr>
          <p:cNvPr id="3" name="Subtitle 2">
            <a:extLst>
              <a:ext uri="{FF2B5EF4-FFF2-40B4-BE49-F238E27FC236}">
                <a16:creationId xmlns:a16="http://schemas.microsoft.com/office/drawing/2014/main" id="{CBA9D747-75D6-6A4F-8373-DE0742833AD5}"/>
              </a:ext>
            </a:extLst>
          </p:cNvPr>
          <p:cNvSpPr>
            <a:spLocks noGrp="1"/>
          </p:cNvSpPr>
          <p:nvPr>
            <p:ph type="subTitle" idx="1"/>
          </p:nvPr>
        </p:nvSpPr>
        <p:spPr>
          <a:xfrm>
            <a:off x="1154955" y="4777380"/>
            <a:ext cx="8825658" cy="475414"/>
          </a:xfrm>
        </p:spPr>
        <p:txBody>
          <a:bodyPr/>
          <a:lstStyle/>
          <a:p>
            <a:r>
              <a:rPr lang="en-US" dirty="0"/>
              <a:t>By: Tilon bobb, Omran Khoja, igal Haimovitz, betty zhang</a:t>
            </a:r>
          </a:p>
          <a:p>
            <a:endParaRPr lang="en-US" dirty="0"/>
          </a:p>
        </p:txBody>
      </p:sp>
    </p:spTree>
    <p:extLst>
      <p:ext uri="{BB962C8B-B14F-4D97-AF65-F5344CB8AC3E}">
        <p14:creationId xmlns:p14="http://schemas.microsoft.com/office/powerpoint/2010/main" val="2094437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55917-83E8-4E41-849B-42B59A9FAD8B}"/>
              </a:ext>
            </a:extLst>
          </p:cNvPr>
          <p:cNvSpPr>
            <a:spLocks noGrp="1"/>
          </p:cNvSpPr>
          <p:nvPr>
            <p:ph type="title"/>
          </p:nvPr>
        </p:nvSpPr>
        <p:spPr>
          <a:xfrm>
            <a:off x="487017" y="973668"/>
            <a:ext cx="11181522" cy="706964"/>
          </a:xfrm>
        </p:spPr>
        <p:txBody>
          <a:bodyPr/>
          <a:lstStyle/>
          <a:p>
            <a:pPr algn="ctr"/>
            <a:r>
              <a:rPr lang="en-US" dirty="0"/>
              <a:t>Conflicts/Push Rejection (cont.)</a:t>
            </a:r>
          </a:p>
        </p:txBody>
      </p:sp>
      <p:sp>
        <p:nvSpPr>
          <p:cNvPr id="3" name="Content Placeholder 2">
            <a:extLst>
              <a:ext uri="{FF2B5EF4-FFF2-40B4-BE49-F238E27FC236}">
                <a16:creationId xmlns:a16="http://schemas.microsoft.com/office/drawing/2014/main" id="{93200D56-6992-E743-B0D8-015FED82DC57}"/>
              </a:ext>
            </a:extLst>
          </p:cNvPr>
          <p:cNvSpPr>
            <a:spLocks noGrp="1"/>
          </p:cNvSpPr>
          <p:nvPr>
            <p:ph idx="1"/>
          </p:nvPr>
        </p:nvSpPr>
        <p:spPr>
          <a:xfrm>
            <a:off x="1154954" y="2474843"/>
            <a:ext cx="9976872" cy="2964836"/>
          </a:xfrm>
        </p:spPr>
        <p:txBody>
          <a:bodyPr>
            <a:normAutofit/>
          </a:bodyPr>
          <a:lstStyle/>
          <a:p>
            <a:pPr marL="0" indent="0" algn="ctr">
              <a:buNone/>
            </a:pPr>
            <a:r>
              <a:rPr lang="en-US" sz="2500" dirty="0"/>
              <a:t>Conflicts like this can occur when you make a commit directly on the remote repository or push a commit to the remote repository from another computer. These changes are not present on the local machine.</a:t>
            </a:r>
          </a:p>
          <a:p>
            <a:pPr marL="0" indent="0" algn="ctr">
              <a:buNone/>
            </a:pPr>
            <a:endParaRPr lang="en-US" sz="2500" dirty="0"/>
          </a:p>
          <a:p>
            <a:pPr marL="0" indent="0" algn="ctr">
              <a:buNone/>
            </a:pPr>
            <a:r>
              <a:rPr lang="en-US" sz="2500" dirty="0"/>
              <a:t>(In this case the </a:t>
            </a:r>
            <a:r>
              <a:rPr lang="en-US" sz="2500" dirty="0" err="1"/>
              <a:t>hello.txt</a:t>
            </a:r>
            <a:r>
              <a:rPr lang="en-US" sz="2500" dirty="0"/>
              <a:t> was modified in the browser)</a:t>
            </a:r>
          </a:p>
          <a:p>
            <a:pPr marL="0" indent="0" algn="ctr">
              <a:buNone/>
            </a:pPr>
            <a:endParaRPr lang="en-US" sz="2500" dirty="0"/>
          </a:p>
        </p:txBody>
      </p:sp>
      <p:sp>
        <p:nvSpPr>
          <p:cNvPr id="6" name="TextBox 5">
            <a:extLst>
              <a:ext uri="{FF2B5EF4-FFF2-40B4-BE49-F238E27FC236}">
                <a16:creationId xmlns:a16="http://schemas.microsoft.com/office/drawing/2014/main" id="{1AF5CC99-3D7A-E742-86AC-28FC70137416}"/>
              </a:ext>
            </a:extLst>
          </p:cNvPr>
          <p:cNvSpPr txBox="1"/>
          <p:nvPr/>
        </p:nvSpPr>
        <p:spPr>
          <a:xfrm>
            <a:off x="10605053" y="506896"/>
            <a:ext cx="312906" cy="369332"/>
          </a:xfrm>
          <a:prstGeom prst="rect">
            <a:avLst/>
          </a:prstGeom>
          <a:noFill/>
        </p:spPr>
        <p:txBody>
          <a:bodyPr wrap="none" rtlCol="0">
            <a:spAutoFit/>
          </a:bodyPr>
          <a:lstStyle/>
          <a:p>
            <a:r>
              <a:rPr lang="en-US" dirty="0"/>
              <a:t>2</a:t>
            </a:r>
          </a:p>
        </p:txBody>
      </p:sp>
    </p:spTree>
    <p:extLst>
      <p:ext uri="{BB962C8B-B14F-4D97-AF65-F5344CB8AC3E}">
        <p14:creationId xmlns:p14="http://schemas.microsoft.com/office/powerpoint/2010/main" val="3844712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55917-83E8-4E41-849B-42B59A9FAD8B}"/>
              </a:ext>
            </a:extLst>
          </p:cNvPr>
          <p:cNvSpPr>
            <a:spLocks noGrp="1"/>
          </p:cNvSpPr>
          <p:nvPr>
            <p:ph type="title"/>
          </p:nvPr>
        </p:nvSpPr>
        <p:spPr>
          <a:xfrm>
            <a:off x="487017" y="973668"/>
            <a:ext cx="11181522" cy="706964"/>
          </a:xfrm>
        </p:spPr>
        <p:txBody>
          <a:bodyPr/>
          <a:lstStyle/>
          <a:p>
            <a:pPr algn="ctr"/>
            <a:r>
              <a:rPr lang="en-US" dirty="0"/>
              <a:t>Git Pull</a:t>
            </a:r>
          </a:p>
        </p:txBody>
      </p:sp>
      <p:sp>
        <p:nvSpPr>
          <p:cNvPr id="3" name="Content Placeholder 2">
            <a:extLst>
              <a:ext uri="{FF2B5EF4-FFF2-40B4-BE49-F238E27FC236}">
                <a16:creationId xmlns:a16="http://schemas.microsoft.com/office/drawing/2014/main" id="{93200D56-6992-E743-B0D8-015FED82DC57}"/>
              </a:ext>
            </a:extLst>
          </p:cNvPr>
          <p:cNvSpPr>
            <a:spLocks noGrp="1"/>
          </p:cNvSpPr>
          <p:nvPr>
            <p:ph idx="1"/>
          </p:nvPr>
        </p:nvSpPr>
        <p:spPr>
          <a:xfrm>
            <a:off x="1154954" y="2603499"/>
            <a:ext cx="9976872" cy="3678031"/>
          </a:xfrm>
        </p:spPr>
        <p:txBody>
          <a:bodyPr/>
          <a:lstStyle/>
          <a:p>
            <a:pPr marL="0" indent="0" algn="ctr">
              <a:buNone/>
            </a:pPr>
            <a:r>
              <a:rPr lang="en-US" sz="2500" dirty="0"/>
              <a:t>To avoid conflicts like this, it is best to always to manually sync the local repository with the changes on the remote one before you make any changes. </a:t>
            </a:r>
          </a:p>
          <a:p>
            <a:pPr marL="0" indent="0">
              <a:buNone/>
            </a:pPr>
            <a:r>
              <a:rPr lang="en-US" dirty="0"/>
              <a:t>To do this use the following command:</a:t>
            </a:r>
          </a:p>
          <a:p>
            <a:r>
              <a:rPr lang="en-US" dirty="0"/>
              <a:t>git pull – copies the remote changes to the local repository.</a:t>
            </a:r>
          </a:p>
          <a:p>
            <a:pPr marL="0" indent="0" algn="ctr">
              <a:buNone/>
            </a:pPr>
            <a:endParaRPr lang="en-US" sz="2500" dirty="0"/>
          </a:p>
        </p:txBody>
      </p:sp>
      <p:sp>
        <p:nvSpPr>
          <p:cNvPr id="6" name="TextBox 5">
            <a:extLst>
              <a:ext uri="{FF2B5EF4-FFF2-40B4-BE49-F238E27FC236}">
                <a16:creationId xmlns:a16="http://schemas.microsoft.com/office/drawing/2014/main" id="{1AF5CC99-3D7A-E742-86AC-28FC70137416}"/>
              </a:ext>
            </a:extLst>
          </p:cNvPr>
          <p:cNvSpPr txBox="1"/>
          <p:nvPr/>
        </p:nvSpPr>
        <p:spPr>
          <a:xfrm>
            <a:off x="10605053" y="506896"/>
            <a:ext cx="312906" cy="369332"/>
          </a:xfrm>
          <a:prstGeom prst="rect">
            <a:avLst/>
          </a:prstGeom>
          <a:noFill/>
        </p:spPr>
        <p:txBody>
          <a:bodyPr wrap="none" rtlCol="0">
            <a:spAutoFit/>
          </a:bodyPr>
          <a:lstStyle/>
          <a:p>
            <a:r>
              <a:rPr lang="en-US" dirty="0"/>
              <a:t>2</a:t>
            </a:r>
          </a:p>
        </p:txBody>
      </p:sp>
    </p:spTree>
    <p:extLst>
      <p:ext uri="{BB962C8B-B14F-4D97-AF65-F5344CB8AC3E}">
        <p14:creationId xmlns:p14="http://schemas.microsoft.com/office/powerpoint/2010/main" val="2492980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55917-83E8-4E41-849B-42B59A9FAD8B}"/>
              </a:ext>
            </a:extLst>
          </p:cNvPr>
          <p:cNvSpPr>
            <a:spLocks noGrp="1"/>
          </p:cNvSpPr>
          <p:nvPr>
            <p:ph type="title"/>
          </p:nvPr>
        </p:nvSpPr>
        <p:spPr>
          <a:xfrm>
            <a:off x="487017" y="973668"/>
            <a:ext cx="11181522" cy="706964"/>
          </a:xfrm>
        </p:spPr>
        <p:txBody>
          <a:bodyPr/>
          <a:lstStyle/>
          <a:p>
            <a:pPr algn="ctr"/>
            <a:r>
              <a:rPr lang="en-US" dirty="0"/>
              <a:t>Resolving the Conflict</a:t>
            </a:r>
          </a:p>
        </p:txBody>
      </p:sp>
      <p:sp>
        <p:nvSpPr>
          <p:cNvPr id="3" name="Content Placeholder 2">
            <a:extLst>
              <a:ext uri="{FF2B5EF4-FFF2-40B4-BE49-F238E27FC236}">
                <a16:creationId xmlns:a16="http://schemas.microsoft.com/office/drawing/2014/main" id="{93200D56-6992-E743-B0D8-015FED82DC57}"/>
              </a:ext>
            </a:extLst>
          </p:cNvPr>
          <p:cNvSpPr>
            <a:spLocks noGrp="1"/>
          </p:cNvSpPr>
          <p:nvPr>
            <p:ph idx="1"/>
          </p:nvPr>
        </p:nvSpPr>
        <p:spPr>
          <a:xfrm>
            <a:off x="1154954" y="2603499"/>
            <a:ext cx="9976872" cy="3678031"/>
          </a:xfrm>
        </p:spPr>
        <p:txBody>
          <a:bodyPr/>
          <a:lstStyle/>
          <a:p>
            <a:pPr marL="0" indent="0" algn="ctr">
              <a:buNone/>
            </a:pPr>
            <a:r>
              <a:rPr lang="en-US" sz="2500" dirty="0"/>
              <a:t>Since we did not do a pull before we made changes to the local file, it becomes a little more complicated to fix this issue. </a:t>
            </a:r>
          </a:p>
          <a:p>
            <a:pPr marL="0" indent="0" algn="ctr">
              <a:buNone/>
            </a:pPr>
            <a:endParaRPr lang="en-US" sz="2500" dirty="0"/>
          </a:p>
          <a:p>
            <a:pPr marL="0" indent="0" algn="ctr">
              <a:buNone/>
            </a:pPr>
            <a:r>
              <a:rPr lang="en-US" sz="2500" dirty="0"/>
              <a:t>Let’s take a look at why.</a:t>
            </a:r>
          </a:p>
        </p:txBody>
      </p:sp>
      <p:sp>
        <p:nvSpPr>
          <p:cNvPr id="6" name="TextBox 5">
            <a:extLst>
              <a:ext uri="{FF2B5EF4-FFF2-40B4-BE49-F238E27FC236}">
                <a16:creationId xmlns:a16="http://schemas.microsoft.com/office/drawing/2014/main" id="{1AF5CC99-3D7A-E742-86AC-28FC70137416}"/>
              </a:ext>
            </a:extLst>
          </p:cNvPr>
          <p:cNvSpPr txBox="1"/>
          <p:nvPr/>
        </p:nvSpPr>
        <p:spPr>
          <a:xfrm>
            <a:off x="10605053" y="506896"/>
            <a:ext cx="312906" cy="369332"/>
          </a:xfrm>
          <a:prstGeom prst="rect">
            <a:avLst/>
          </a:prstGeom>
          <a:noFill/>
        </p:spPr>
        <p:txBody>
          <a:bodyPr wrap="none" rtlCol="0">
            <a:spAutoFit/>
          </a:bodyPr>
          <a:lstStyle/>
          <a:p>
            <a:r>
              <a:rPr lang="en-US" dirty="0"/>
              <a:t>2</a:t>
            </a:r>
          </a:p>
        </p:txBody>
      </p:sp>
    </p:spTree>
    <p:extLst>
      <p:ext uri="{BB962C8B-B14F-4D97-AF65-F5344CB8AC3E}">
        <p14:creationId xmlns:p14="http://schemas.microsoft.com/office/powerpoint/2010/main" val="2199372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55917-83E8-4E41-849B-42B59A9FAD8B}"/>
              </a:ext>
            </a:extLst>
          </p:cNvPr>
          <p:cNvSpPr>
            <a:spLocks noGrp="1"/>
          </p:cNvSpPr>
          <p:nvPr>
            <p:ph type="title"/>
          </p:nvPr>
        </p:nvSpPr>
        <p:spPr>
          <a:xfrm>
            <a:off x="487017" y="973668"/>
            <a:ext cx="11181522" cy="706964"/>
          </a:xfrm>
        </p:spPr>
        <p:txBody>
          <a:bodyPr/>
          <a:lstStyle/>
          <a:p>
            <a:pPr algn="ctr"/>
            <a:r>
              <a:rPr lang="en-US" dirty="0"/>
              <a:t>Resolving the Conflict (cont.)</a:t>
            </a:r>
          </a:p>
        </p:txBody>
      </p:sp>
      <p:sp>
        <p:nvSpPr>
          <p:cNvPr id="3" name="Content Placeholder 2">
            <a:extLst>
              <a:ext uri="{FF2B5EF4-FFF2-40B4-BE49-F238E27FC236}">
                <a16:creationId xmlns:a16="http://schemas.microsoft.com/office/drawing/2014/main" id="{93200D56-6992-E743-B0D8-015FED82DC57}"/>
              </a:ext>
            </a:extLst>
          </p:cNvPr>
          <p:cNvSpPr>
            <a:spLocks noGrp="1"/>
          </p:cNvSpPr>
          <p:nvPr>
            <p:ph idx="1"/>
          </p:nvPr>
        </p:nvSpPr>
        <p:spPr>
          <a:xfrm>
            <a:off x="1994912" y="3448590"/>
            <a:ext cx="4008493" cy="1849690"/>
          </a:xfrm>
        </p:spPr>
        <p:txBody>
          <a:bodyPr>
            <a:normAutofit/>
          </a:bodyPr>
          <a:lstStyle/>
          <a:p>
            <a:pPr marL="0" indent="0">
              <a:buNone/>
            </a:pPr>
            <a:r>
              <a:rPr lang="en-US" sz="2000" dirty="0"/>
              <a:t>Remote Repository has 1 file:</a:t>
            </a:r>
            <a:endParaRPr lang="en-US" sz="1900" dirty="0"/>
          </a:p>
          <a:p>
            <a:pPr marL="0" indent="0">
              <a:buNone/>
            </a:pPr>
            <a:r>
              <a:rPr lang="en-US" sz="1900" dirty="0" err="1"/>
              <a:t>hello.txt</a:t>
            </a:r>
            <a:r>
              <a:rPr lang="en-US" sz="1900" dirty="0"/>
              <a:t>:</a:t>
            </a:r>
          </a:p>
          <a:p>
            <a:r>
              <a:rPr lang="en-US" sz="1900" dirty="0"/>
              <a:t>“Hello, World!”</a:t>
            </a:r>
          </a:p>
          <a:p>
            <a:r>
              <a:rPr lang="en-US" sz="1900" dirty="0"/>
              <a:t>“Welcome to CISC 3140”</a:t>
            </a:r>
            <a:endParaRPr lang="en-US" sz="2500" dirty="0"/>
          </a:p>
          <a:p>
            <a:pPr marL="0" indent="0" algn="ctr">
              <a:buNone/>
            </a:pPr>
            <a:endParaRPr lang="en-US" sz="2500" dirty="0"/>
          </a:p>
        </p:txBody>
      </p:sp>
      <p:sp>
        <p:nvSpPr>
          <p:cNvPr id="6" name="TextBox 5">
            <a:extLst>
              <a:ext uri="{FF2B5EF4-FFF2-40B4-BE49-F238E27FC236}">
                <a16:creationId xmlns:a16="http://schemas.microsoft.com/office/drawing/2014/main" id="{1AF5CC99-3D7A-E742-86AC-28FC70137416}"/>
              </a:ext>
            </a:extLst>
          </p:cNvPr>
          <p:cNvSpPr txBox="1"/>
          <p:nvPr/>
        </p:nvSpPr>
        <p:spPr>
          <a:xfrm>
            <a:off x="10605053" y="506896"/>
            <a:ext cx="312906" cy="369332"/>
          </a:xfrm>
          <a:prstGeom prst="rect">
            <a:avLst/>
          </a:prstGeom>
          <a:noFill/>
        </p:spPr>
        <p:txBody>
          <a:bodyPr wrap="none" rtlCol="0">
            <a:spAutoFit/>
          </a:bodyPr>
          <a:lstStyle/>
          <a:p>
            <a:r>
              <a:rPr lang="en-US" dirty="0"/>
              <a:t>2</a:t>
            </a:r>
          </a:p>
        </p:txBody>
      </p:sp>
      <p:sp>
        <p:nvSpPr>
          <p:cNvPr id="8" name="Content Placeholder 2">
            <a:extLst>
              <a:ext uri="{FF2B5EF4-FFF2-40B4-BE49-F238E27FC236}">
                <a16:creationId xmlns:a16="http://schemas.microsoft.com/office/drawing/2014/main" id="{94E2A647-AEDF-3A44-81B4-F79D2E4B6DA6}"/>
              </a:ext>
            </a:extLst>
          </p:cNvPr>
          <p:cNvSpPr txBox="1">
            <a:spLocks/>
          </p:cNvSpPr>
          <p:nvPr/>
        </p:nvSpPr>
        <p:spPr>
          <a:xfrm>
            <a:off x="1100535" y="2410456"/>
            <a:ext cx="10255168" cy="9000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gn="ctr">
              <a:buFont typeface="Wingdings 3" charset="2"/>
              <a:buNone/>
            </a:pPr>
            <a:r>
              <a:rPr lang="en-US" sz="2500" dirty="0"/>
              <a:t>To understand the conflict, let’s examine the structure of both repositories.</a:t>
            </a:r>
          </a:p>
          <a:p>
            <a:pPr marL="0" indent="0" algn="ctr">
              <a:buFont typeface="Wingdings 3" charset="2"/>
              <a:buNone/>
            </a:pPr>
            <a:endParaRPr lang="en-US" sz="2500" dirty="0"/>
          </a:p>
          <a:p>
            <a:pPr marL="0" indent="0" algn="ctr">
              <a:buFont typeface="Wingdings 3" charset="2"/>
              <a:buNone/>
            </a:pPr>
            <a:endParaRPr lang="en-US" sz="2500" dirty="0"/>
          </a:p>
        </p:txBody>
      </p:sp>
      <p:sp>
        <p:nvSpPr>
          <p:cNvPr id="9" name="Content Placeholder 2">
            <a:extLst>
              <a:ext uri="{FF2B5EF4-FFF2-40B4-BE49-F238E27FC236}">
                <a16:creationId xmlns:a16="http://schemas.microsoft.com/office/drawing/2014/main" id="{E51A8C60-97DB-8A47-B27D-66EE76892B3D}"/>
              </a:ext>
            </a:extLst>
          </p:cNvPr>
          <p:cNvSpPr txBox="1">
            <a:spLocks/>
          </p:cNvSpPr>
          <p:nvPr/>
        </p:nvSpPr>
        <p:spPr>
          <a:xfrm>
            <a:off x="6909466" y="3448590"/>
            <a:ext cx="4008493" cy="221344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Font typeface="Wingdings 3" charset="2"/>
              <a:buNone/>
            </a:pPr>
            <a:r>
              <a:rPr lang="en-US" sz="2000" dirty="0"/>
              <a:t>Local Repository has 2 files:</a:t>
            </a:r>
            <a:endParaRPr lang="en-US" sz="1900" dirty="0"/>
          </a:p>
          <a:p>
            <a:pPr marL="0" indent="0">
              <a:buFont typeface="Wingdings 3" charset="2"/>
              <a:buNone/>
            </a:pPr>
            <a:r>
              <a:rPr lang="en-US" sz="1900" dirty="0" err="1"/>
              <a:t>hello.txt</a:t>
            </a:r>
            <a:r>
              <a:rPr lang="en-US" sz="1900" dirty="0"/>
              <a:t>:</a:t>
            </a:r>
          </a:p>
          <a:p>
            <a:r>
              <a:rPr lang="en-US" sz="1900" dirty="0"/>
              <a:t>“Hello, World!”</a:t>
            </a:r>
          </a:p>
          <a:p>
            <a:pPr marL="0" indent="0">
              <a:buNone/>
            </a:pPr>
            <a:r>
              <a:rPr lang="en-US" sz="1900" dirty="0" err="1"/>
              <a:t>greeting.txt</a:t>
            </a:r>
            <a:r>
              <a:rPr lang="en-US" sz="1900" dirty="0"/>
              <a:t>:</a:t>
            </a:r>
          </a:p>
          <a:p>
            <a:r>
              <a:rPr lang="en-US" sz="1900" dirty="0"/>
              <a:t>“Hello, World!”</a:t>
            </a:r>
            <a:endParaRPr lang="en-US" sz="2500" dirty="0"/>
          </a:p>
          <a:p>
            <a:pPr marL="0" indent="0" algn="ctr">
              <a:buFont typeface="Wingdings 3" charset="2"/>
              <a:buNone/>
            </a:pPr>
            <a:endParaRPr lang="en-US" sz="2500" dirty="0"/>
          </a:p>
          <a:p>
            <a:pPr marL="0" indent="0" algn="ctr">
              <a:buFont typeface="Wingdings 3" charset="2"/>
              <a:buNone/>
            </a:pPr>
            <a:endParaRPr lang="en-US" sz="2500" dirty="0"/>
          </a:p>
        </p:txBody>
      </p:sp>
      <p:sp>
        <p:nvSpPr>
          <p:cNvPr id="10" name="Content Placeholder 2">
            <a:extLst>
              <a:ext uri="{FF2B5EF4-FFF2-40B4-BE49-F238E27FC236}">
                <a16:creationId xmlns:a16="http://schemas.microsoft.com/office/drawing/2014/main" id="{9E56A817-2082-A147-A981-E2D55AD2454F}"/>
              </a:ext>
            </a:extLst>
          </p:cNvPr>
          <p:cNvSpPr txBox="1">
            <a:spLocks/>
          </p:cNvSpPr>
          <p:nvPr/>
        </p:nvSpPr>
        <p:spPr>
          <a:xfrm>
            <a:off x="1100535" y="5780076"/>
            <a:ext cx="10255168" cy="9000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gn="ctr">
              <a:buFont typeface="Wingdings 3" charset="2"/>
              <a:buNone/>
            </a:pPr>
            <a:r>
              <a:rPr lang="en-US" sz="2500" dirty="0"/>
              <a:t>Both repositories have unique changes (commits) that aren’t present in the other.</a:t>
            </a:r>
          </a:p>
          <a:p>
            <a:pPr marL="0" indent="0" algn="ctr">
              <a:buFont typeface="Wingdings 3" charset="2"/>
              <a:buNone/>
            </a:pPr>
            <a:endParaRPr lang="en-US" sz="2500" dirty="0"/>
          </a:p>
          <a:p>
            <a:pPr marL="0" indent="0" algn="ctr">
              <a:buFont typeface="Wingdings 3" charset="2"/>
              <a:buNone/>
            </a:pPr>
            <a:endParaRPr lang="en-US" sz="2500" dirty="0"/>
          </a:p>
        </p:txBody>
      </p:sp>
    </p:spTree>
    <p:extLst>
      <p:ext uri="{BB962C8B-B14F-4D97-AF65-F5344CB8AC3E}">
        <p14:creationId xmlns:p14="http://schemas.microsoft.com/office/powerpoint/2010/main" val="767074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55917-83E8-4E41-849B-42B59A9FAD8B}"/>
              </a:ext>
            </a:extLst>
          </p:cNvPr>
          <p:cNvSpPr>
            <a:spLocks noGrp="1"/>
          </p:cNvSpPr>
          <p:nvPr>
            <p:ph type="title"/>
          </p:nvPr>
        </p:nvSpPr>
        <p:spPr>
          <a:xfrm>
            <a:off x="487017" y="973668"/>
            <a:ext cx="11181522" cy="706964"/>
          </a:xfrm>
        </p:spPr>
        <p:txBody>
          <a:bodyPr/>
          <a:lstStyle/>
          <a:p>
            <a:pPr algn="ctr"/>
            <a:r>
              <a:rPr lang="en-US" dirty="0"/>
              <a:t>Resolving the Conflict (cont.)</a:t>
            </a:r>
          </a:p>
        </p:txBody>
      </p:sp>
      <p:sp>
        <p:nvSpPr>
          <p:cNvPr id="6" name="TextBox 5">
            <a:extLst>
              <a:ext uri="{FF2B5EF4-FFF2-40B4-BE49-F238E27FC236}">
                <a16:creationId xmlns:a16="http://schemas.microsoft.com/office/drawing/2014/main" id="{1AF5CC99-3D7A-E742-86AC-28FC70137416}"/>
              </a:ext>
            </a:extLst>
          </p:cNvPr>
          <p:cNvSpPr txBox="1"/>
          <p:nvPr/>
        </p:nvSpPr>
        <p:spPr>
          <a:xfrm>
            <a:off x="10605053" y="506896"/>
            <a:ext cx="312906" cy="369332"/>
          </a:xfrm>
          <a:prstGeom prst="rect">
            <a:avLst/>
          </a:prstGeom>
          <a:noFill/>
        </p:spPr>
        <p:txBody>
          <a:bodyPr wrap="none" rtlCol="0">
            <a:spAutoFit/>
          </a:bodyPr>
          <a:lstStyle/>
          <a:p>
            <a:r>
              <a:rPr lang="en-US" dirty="0"/>
              <a:t>2</a:t>
            </a:r>
          </a:p>
        </p:txBody>
      </p:sp>
      <p:sp>
        <p:nvSpPr>
          <p:cNvPr id="8" name="Content Placeholder 2">
            <a:extLst>
              <a:ext uri="{FF2B5EF4-FFF2-40B4-BE49-F238E27FC236}">
                <a16:creationId xmlns:a16="http://schemas.microsoft.com/office/drawing/2014/main" id="{94E2A647-AEDF-3A44-81B4-F79D2E4B6DA6}"/>
              </a:ext>
            </a:extLst>
          </p:cNvPr>
          <p:cNvSpPr txBox="1">
            <a:spLocks/>
          </p:cNvSpPr>
          <p:nvPr/>
        </p:nvSpPr>
        <p:spPr>
          <a:xfrm>
            <a:off x="1100535" y="2410455"/>
            <a:ext cx="10255168" cy="367664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gn="ctr">
              <a:buFont typeface="Wingdings 3" charset="2"/>
              <a:buNone/>
            </a:pPr>
            <a:r>
              <a:rPr lang="en-US" sz="2500" dirty="0"/>
              <a:t>	The remote repository will not accept any push due to this conflict and suggests you first perform a pull.</a:t>
            </a:r>
          </a:p>
          <a:p>
            <a:pPr marL="0" indent="0" algn="ctr">
              <a:buFont typeface="Wingdings 3" charset="2"/>
              <a:buNone/>
            </a:pPr>
            <a:endParaRPr lang="en-US" sz="2500" dirty="0"/>
          </a:p>
          <a:p>
            <a:pPr marL="0" indent="0" algn="ctr">
              <a:buFont typeface="Wingdings 3" charset="2"/>
              <a:buNone/>
            </a:pPr>
            <a:r>
              <a:rPr lang="en-US" sz="2500" dirty="0"/>
              <a:t>If you pull the changes from the remote repository, it will cause a merge conflict. The local file can’t sync with the remote because it has unique changes (commits) of its own.</a:t>
            </a:r>
          </a:p>
          <a:p>
            <a:pPr marL="0" indent="0" algn="ctr">
              <a:buFont typeface="Wingdings 3" charset="2"/>
              <a:buNone/>
            </a:pPr>
            <a:endParaRPr lang="en-US" sz="2500" dirty="0"/>
          </a:p>
          <a:p>
            <a:pPr marL="0" indent="0" algn="ctr">
              <a:buFont typeface="Wingdings 3" charset="2"/>
              <a:buNone/>
            </a:pPr>
            <a:r>
              <a:rPr lang="en-US" sz="2500" dirty="0"/>
              <a:t>What do we do?</a:t>
            </a:r>
          </a:p>
          <a:p>
            <a:pPr marL="0" indent="0" algn="ctr">
              <a:buFont typeface="Wingdings 3" charset="2"/>
              <a:buNone/>
            </a:pPr>
            <a:endParaRPr lang="en-US" sz="2500" dirty="0"/>
          </a:p>
        </p:txBody>
      </p:sp>
    </p:spTree>
    <p:extLst>
      <p:ext uri="{BB962C8B-B14F-4D97-AF65-F5344CB8AC3E}">
        <p14:creationId xmlns:p14="http://schemas.microsoft.com/office/powerpoint/2010/main" val="3835982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55917-83E8-4E41-849B-42B59A9FAD8B}"/>
              </a:ext>
            </a:extLst>
          </p:cNvPr>
          <p:cNvSpPr>
            <a:spLocks noGrp="1"/>
          </p:cNvSpPr>
          <p:nvPr>
            <p:ph type="title"/>
          </p:nvPr>
        </p:nvSpPr>
        <p:spPr>
          <a:xfrm>
            <a:off x="487017" y="973668"/>
            <a:ext cx="11181522" cy="706964"/>
          </a:xfrm>
        </p:spPr>
        <p:txBody>
          <a:bodyPr/>
          <a:lstStyle/>
          <a:p>
            <a:pPr algn="ctr"/>
            <a:r>
              <a:rPr lang="en-US" dirty="0"/>
              <a:t>Resolving the Conflict (cont.)</a:t>
            </a:r>
          </a:p>
        </p:txBody>
      </p:sp>
      <p:sp>
        <p:nvSpPr>
          <p:cNvPr id="6" name="TextBox 5">
            <a:extLst>
              <a:ext uri="{FF2B5EF4-FFF2-40B4-BE49-F238E27FC236}">
                <a16:creationId xmlns:a16="http://schemas.microsoft.com/office/drawing/2014/main" id="{1AF5CC99-3D7A-E742-86AC-28FC70137416}"/>
              </a:ext>
            </a:extLst>
          </p:cNvPr>
          <p:cNvSpPr txBox="1"/>
          <p:nvPr/>
        </p:nvSpPr>
        <p:spPr>
          <a:xfrm>
            <a:off x="10605053" y="506896"/>
            <a:ext cx="312906" cy="369332"/>
          </a:xfrm>
          <a:prstGeom prst="rect">
            <a:avLst/>
          </a:prstGeom>
          <a:noFill/>
        </p:spPr>
        <p:txBody>
          <a:bodyPr wrap="none" rtlCol="0">
            <a:spAutoFit/>
          </a:bodyPr>
          <a:lstStyle/>
          <a:p>
            <a:r>
              <a:rPr lang="en-US" dirty="0"/>
              <a:t>2</a:t>
            </a:r>
          </a:p>
        </p:txBody>
      </p:sp>
      <p:sp>
        <p:nvSpPr>
          <p:cNvPr id="8" name="Content Placeholder 2">
            <a:extLst>
              <a:ext uri="{FF2B5EF4-FFF2-40B4-BE49-F238E27FC236}">
                <a16:creationId xmlns:a16="http://schemas.microsoft.com/office/drawing/2014/main" id="{94E2A647-AEDF-3A44-81B4-F79D2E4B6DA6}"/>
              </a:ext>
            </a:extLst>
          </p:cNvPr>
          <p:cNvSpPr txBox="1">
            <a:spLocks/>
          </p:cNvSpPr>
          <p:nvPr/>
        </p:nvSpPr>
        <p:spPr>
          <a:xfrm>
            <a:off x="1100535" y="2410455"/>
            <a:ext cx="10255168" cy="367664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gn="ctr">
              <a:buFont typeface="Wingdings 3" charset="2"/>
              <a:buNone/>
            </a:pPr>
            <a:r>
              <a:rPr lang="en-US" sz="2500" dirty="0"/>
              <a:t>	To fix this type of conflict, we will pull using rebasing which updates the local repository with the changes from the remote while avoiding the merge conflicts.</a:t>
            </a:r>
          </a:p>
          <a:p>
            <a:pPr marL="0" indent="0">
              <a:buNone/>
            </a:pPr>
            <a:r>
              <a:rPr lang="en-US" dirty="0"/>
              <a:t>We will use the following command:</a:t>
            </a:r>
          </a:p>
          <a:p>
            <a:r>
              <a:rPr lang="en-US" dirty="0"/>
              <a:t>git pull -r – pulls the remote commits into the correct place (before local commits).</a:t>
            </a:r>
          </a:p>
          <a:p>
            <a:pPr marL="0" indent="0" algn="ctr">
              <a:buFont typeface="Wingdings 3" charset="2"/>
              <a:buNone/>
            </a:pPr>
            <a:r>
              <a:rPr lang="en-US" sz="2500" dirty="0"/>
              <a:t> </a:t>
            </a:r>
          </a:p>
          <a:p>
            <a:pPr marL="0" indent="0" algn="ctr">
              <a:buFont typeface="Wingdings 3" charset="2"/>
              <a:buNone/>
            </a:pPr>
            <a:endParaRPr lang="en-US" sz="2500" dirty="0"/>
          </a:p>
          <a:p>
            <a:pPr marL="0" indent="0" algn="ctr">
              <a:buNone/>
            </a:pPr>
            <a:r>
              <a:rPr lang="en-US" dirty="0"/>
              <a:t>Let’s examine the effect of this on the local repository.</a:t>
            </a:r>
          </a:p>
          <a:p>
            <a:pPr marL="0" indent="0" algn="ctr">
              <a:buFont typeface="Wingdings 3" charset="2"/>
              <a:buNone/>
            </a:pPr>
            <a:endParaRPr lang="en-US" sz="2500" dirty="0"/>
          </a:p>
        </p:txBody>
      </p:sp>
      <p:pic>
        <p:nvPicPr>
          <p:cNvPr id="5" name="Picture 4" descr="A black background with white text&#10;&#10;Description automatically generated with low confidence">
            <a:extLst>
              <a:ext uri="{FF2B5EF4-FFF2-40B4-BE49-F238E27FC236}">
                <a16:creationId xmlns:a16="http://schemas.microsoft.com/office/drawing/2014/main" id="{4FE05285-BD0B-864C-92E9-AC66815DD3BC}"/>
              </a:ext>
            </a:extLst>
          </p:cNvPr>
          <p:cNvPicPr>
            <a:picLocks noChangeAspect="1"/>
          </p:cNvPicPr>
          <p:nvPr/>
        </p:nvPicPr>
        <p:blipFill>
          <a:blip r:embed="rId2"/>
          <a:stretch>
            <a:fillRect/>
          </a:stretch>
        </p:blipFill>
        <p:spPr>
          <a:xfrm>
            <a:off x="2969201" y="4677540"/>
            <a:ext cx="6253598" cy="608928"/>
          </a:xfrm>
          <a:prstGeom prst="rect">
            <a:avLst/>
          </a:prstGeom>
        </p:spPr>
      </p:pic>
    </p:spTree>
    <p:extLst>
      <p:ext uri="{BB962C8B-B14F-4D97-AF65-F5344CB8AC3E}">
        <p14:creationId xmlns:p14="http://schemas.microsoft.com/office/powerpoint/2010/main" val="2786018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55917-83E8-4E41-849B-42B59A9FAD8B}"/>
              </a:ext>
            </a:extLst>
          </p:cNvPr>
          <p:cNvSpPr>
            <a:spLocks noGrp="1"/>
          </p:cNvSpPr>
          <p:nvPr>
            <p:ph type="title"/>
          </p:nvPr>
        </p:nvSpPr>
        <p:spPr>
          <a:xfrm>
            <a:off x="487017" y="973668"/>
            <a:ext cx="11181522" cy="706964"/>
          </a:xfrm>
        </p:spPr>
        <p:txBody>
          <a:bodyPr/>
          <a:lstStyle/>
          <a:p>
            <a:pPr algn="ctr"/>
            <a:r>
              <a:rPr lang="en-US" dirty="0"/>
              <a:t>Resolving the Conflict (cont.)</a:t>
            </a:r>
          </a:p>
        </p:txBody>
      </p:sp>
      <p:sp>
        <p:nvSpPr>
          <p:cNvPr id="6" name="TextBox 5">
            <a:extLst>
              <a:ext uri="{FF2B5EF4-FFF2-40B4-BE49-F238E27FC236}">
                <a16:creationId xmlns:a16="http://schemas.microsoft.com/office/drawing/2014/main" id="{1AF5CC99-3D7A-E742-86AC-28FC70137416}"/>
              </a:ext>
            </a:extLst>
          </p:cNvPr>
          <p:cNvSpPr txBox="1"/>
          <p:nvPr/>
        </p:nvSpPr>
        <p:spPr>
          <a:xfrm>
            <a:off x="10605053" y="506896"/>
            <a:ext cx="312906" cy="369332"/>
          </a:xfrm>
          <a:prstGeom prst="rect">
            <a:avLst/>
          </a:prstGeom>
          <a:noFill/>
        </p:spPr>
        <p:txBody>
          <a:bodyPr wrap="none" rtlCol="0">
            <a:spAutoFit/>
          </a:bodyPr>
          <a:lstStyle/>
          <a:p>
            <a:r>
              <a:rPr lang="en-US" dirty="0"/>
              <a:t>2</a:t>
            </a:r>
          </a:p>
        </p:txBody>
      </p:sp>
      <p:sp>
        <p:nvSpPr>
          <p:cNvPr id="8" name="Content Placeholder 2">
            <a:extLst>
              <a:ext uri="{FF2B5EF4-FFF2-40B4-BE49-F238E27FC236}">
                <a16:creationId xmlns:a16="http://schemas.microsoft.com/office/drawing/2014/main" id="{94E2A647-AEDF-3A44-81B4-F79D2E4B6DA6}"/>
              </a:ext>
            </a:extLst>
          </p:cNvPr>
          <p:cNvSpPr txBox="1">
            <a:spLocks/>
          </p:cNvSpPr>
          <p:nvPr/>
        </p:nvSpPr>
        <p:spPr>
          <a:xfrm>
            <a:off x="1100535" y="2410456"/>
            <a:ext cx="10255168" cy="52630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gn="ctr">
              <a:buNone/>
            </a:pPr>
            <a:r>
              <a:rPr lang="en-US" sz="2500" dirty="0"/>
              <a:t>	The structure of the local repository after a rebased pull:</a:t>
            </a:r>
          </a:p>
        </p:txBody>
      </p:sp>
      <p:sp>
        <p:nvSpPr>
          <p:cNvPr id="7" name="Content Placeholder 2">
            <a:extLst>
              <a:ext uri="{FF2B5EF4-FFF2-40B4-BE49-F238E27FC236}">
                <a16:creationId xmlns:a16="http://schemas.microsoft.com/office/drawing/2014/main" id="{715A5034-7A17-FA40-BE6A-7612CBC9BF46}"/>
              </a:ext>
            </a:extLst>
          </p:cNvPr>
          <p:cNvSpPr txBox="1">
            <a:spLocks/>
          </p:cNvSpPr>
          <p:nvPr/>
        </p:nvSpPr>
        <p:spPr>
          <a:xfrm>
            <a:off x="4383519" y="3078960"/>
            <a:ext cx="4008493" cy="28053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Font typeface="Wingdings 3" charset="2"/>
              <a:buNone/>
            </a:pPr>
            <a:r>
              <a:rPr lang="en-US" sz="2000" dirty="0"/>
              <a:t>Local Repository has 2 files:</a:t>
            </a:r>
            <a:endParaRPr lang="en-US" sz="1900" dirty="0"/>
          </a:p>
          <a:p>
            <a:pPr marL="0" indent="0">
              <a:buFont typeface="Wingdings 3" charset="2"/>
              <a:buNone/>
            </a:pPr>
            <a:r>
              <a:rPr lang="en-US" sz="1900" dirty="0" err="1"/>
              <a:t>hello.txt</a:t>
            </a:r>
            <a:r>
              <a:rPr lang="en-US" sz="1900" dirty="0"/>
              <a:t>:</a:t>
            </a:r>
          </a:p>
          <a:p>
            <a:r>
              <a:rPr lang="en-US" sz="1900" dirty="0"/>
              <a:t>“Hello, World!”</a:t>
            </a:r>
          </a:p>
          <a:p>
            <a:r>
              <a:rPr lang="en-US" sz="1900" dirty="0"/>
              <a:t>“Welcome to CISC 3140”</a:t>
            </a:r>
          </a:p>
          <a:p>
            <a:pPr marL="0" indent="0">
              <a:buNone/>
            </a:pPr>
            <a:r>
              <a:rPr lang="en-US" sz="1900" dirty="0" err="1"/>
              <a:t>greeting.txt</a:t>
            </a:r>
            <a:r>
              <a:rPr lang="en-US" sz="1900" dirty="0"/>
              <a:t>:</a:t>
            </a:r>
          </a:p>
          <a:p>
            <a:r>
              <a:rPr lang="en-US" sz="1900" dirty="0"/>
              <a:t>“Hello, World!”</a:t>
            </a:r>
            <a:endParaRPr lang="en-US" sz="2500" dirty="0"/>
          </a:p>
          <a:p>
            <a:pPr marL="0" indent="0" algn="ctr">
              <a:buFont typeface="Wingdings 3" charset="2"/>
              <a:buNone/>
            </a:pPr>
            <a:endParaRPr lang="en-US" sz="2500" dirty="0"/>
          </a:p>
          <a:p>
            <a:pPr marL="0" indent="0" algn="ctr">
              <a:buFont typeface="Wingdings 3" charset="2"/>
              <a:buNone/>
            </a:pPr>
            <a:endParaRPr lang="en-US" sz="2500" dirty="0"/>
          </a:p>
        </p:txBody>
      </p:sp>
      <p:sp>
        <p:nvSpPr>
          <p:cNvPr id="10" name="Content Placeholder 2">
            <a:extLst>
              <a:ext uri="{FF2B5EF4-FFF2-40B4-BE49-F238E27FC236}">
                <a16:creationId xmlns:a16="http://schemas.microsoft.com/office/drawing/2014/main" id="{0EA3C975-A197-674C-9FDB-11A3FD33FC2F}"/>
              </a:ext>
            </a:extLst>
          </p:cNvPr>
          <p:cNvSpPr txBox="1">
            <a:spLocks/>
          </p:cNvSpPr>
          <p:nvPr/>
        </p:nvSpPr>
        <p:spPr>
          <a:xfrm>
            <a:off x="1100535" y="5869872"/>
            <a:ext cx="10255168" cy="988128"/>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gn="ctr">
              <a:buNone/>
            </a:pPr>
            <a:r>
              <a:rPr lang="en-US" sz="2500" dirty="0"/>
              <a:t>We can see that the local repository has accepted the changes from the remote repository while keeping its own unique changes.</a:t>
            </a:r>
          </a:p>
        </p:txBody>
      </p:sp>
    </p:spTree>
    <p:extLst>
      <p:ext uri="{BB962C8B-B14F-4D97-AF65-F5344CB8AC3E}">
        <p14:creationId xmlns:p14="http://schemas.microsoft.com/office/powerpoint/2010/main" val="654407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55917-83E8-4E41-849B-42B59A9FAD8B}"/>
              </a:ext>
            </a:extLst>
          </p:cNvPr>
          <p:cNvSpPr>
            <a:spLocks noGrp="1"/>
          </p:cNvSpPr>
          <p:nvPr>
            <p:ph type="title"/>
          </p:nvPr>
        </p:nvSpPr>
        <p:spPr>
          <a:xfrm>
            <a:off x="487017" y="973668"/>
            <a:ext cx="11181522" cy="706964"/>
          </a:xfrm>
        </p:spPr>
        <p:txBody>
          <a:bodyPr/>
          <a:lstStyle/>
          <a:p>
            <a:pPr algn="ctr"/>
            <a:r>
              <a:rPr lang="en-US" dirty="0"/>
              <a:t>Git Push (Finally)</a:t>
            </a:r>
          </a:p>
        </p:txBody>
      </p:sp>
      <p:sp>
        <p:nvSpPr>
          <p:cNvPr id="6" name="TextBox 5">
            <a:extLst>
              <a:ext uri="{FF2B5EF4-FFF2-40B4-BE49-F238E27FC236}">
                <a16:creationId xmlns:a16="http://schemas.microsoft.com/office/drawing/2014/main" id="{1AF5CC99-3D7A-E742-86AC-28FC70137416}"/>
              </a:ext>
            </a:extLst>
          </p:cNvPr>
          <p:cNvSpPr txBox="1"/>
          <p:nvPr/>
        </p:nvSpPr>
        <p:spPr>
          <a:xfrm>
            <a:off x="10605053" y="506896"/>
            <a:ext cx="312906" cy="369332"/>
          </a:xfrm>
          <a:prstGeom prst="rect">
            <a:avLst/>
          </a:prstGeom>
          <a:noFill/>
        </p:spPr>
        <p:txBody>
          <a:bodyPr wrap="none" rtlCol="0">
            <a:spAutoFit/>
          </a:bodyPr>
          <a:lstStyle/>
          <a:p>
            <a:r>
              <a:rPr lang="en-US" dirty="0"/>
              <a:t>2</a:t>
            </a:r>
          </a:p>
        </p:txBody>
      </p:sp>
      <p:sp>
        <p:nvSpPr>
          <p:cNvPr id="8" name="Content Placeholder 2">
            <a:extLst>
              <a:ext uri="{FF2B5EF4-FFF2-40B4-BE49-F238E27FC236}">
                <a16:creationId xmlns:a16="http://schemas.microsoft.com/office/drawing/2014/main" id="{94E2A647-AEDF-3A44-81B4-F79D2E4B6DA6}"/>
              </a:ext>
            </a:extLst>
          </p:cNvPr>
          <p:cNvSpPr txBox="1">
            <a:spLocks/>
          </p:cNvSpPr>
          <p:nvPr/>
        </p:nvSpPr>
        <p:spPr>
          <a:xfrm>
            <a:off x="1100535" y="2410456"/>
            <a:ext cx="10255168" cy="142068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gn="ctr">
              <a:buNone/>
            </a:pPr>
            <a:r>
              <a:rPr lang="en-US" sz="2500" dirty="0"/>
              <a:t>	Now that the conflict has been resolved, we can sync the remote repository with the changes we made on our local machine. </a:t>
            </a:r>
          </a:p>
        </p:txBody>
      </p:sp>
      <p:pic>
        <p:nvPicPr>
          <p:cNvPr id="4" name="Picture 3" descr="Text&#10;&#10;Description automatically generated">
            <a:extLst>
              <a:ext uri="{FF2B5EF4-FFF2-40B4-BE49-F238E27FC236}">
                <a16:creationId xmlns:a16="http://schemas.microsoft.com/office/drawing/2014/main" id="{33B83B14-0BE5-1948-920F-BFF4F8E525E0}"/>
              </a:ext>
            </a:extLst>
          </p:cNvPr>
          <p:cNvPicPr>
            <a:picLocks noChangeAspect="1"/>
          </p:cNvPicPr>
          <p:nvPr/>
        </p:nvPicPr>
        <p:blipFill>
          <a:blip r:embed="rId2"/>
          <a:stretch>
            <a:fillRect/>
          </a:stretch>
        </p:blipFill>
        <p:spPr>
          <a:xfrm>
            <a:off x="2683642" y="3917903"/>
            <a:ext cx="7321364" cy="1736183"/>
          </a:xfrm>
          <a:prstGeom prst="rect">
            <a:avLst/>
          </a:prstGeom>
        </p:spPr>
      </p:pic>
    </p:spTree>
    <p:extLst>
      <p:ext uri="{BB962C8B-B14F-4D97-AF65-F5344CB8AC3E}">
        <p14:creationId xmlns:p14="http://schemas.microsoft.com/office/powerpoint/2010/main" val="127330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55917-83E8-4E41-849B-42B59A9FAD8B}"/>
              </a:ext>
            </a:extLst>
          </p:cNvPr>
          <p:cNvSpPr>
            <a:spLocks noGrp="1"/>
          </p:cNvSpPr>
          <p:nvPr>
            <p:ph type="title"/>
          </p:nvPr>
        </p:nvSpPr>
        <p:spPr>
          <a:xfrm>
            <a:off x="487017" y="973668"/>
            <a:ext cx="11181522" cy="706964"/>
          </a:xfrm>
        </p:spPr>
        <p:txBody>
          <a:bodyPr/>
          <a:lstStyle/>
          <a:p>
            <a:pPr algn="ctr"/>
            <a:r>
              <a:rPr lang="en-US" dirty="0"/>
              <a:t>Git Push (Finally)</a:t>
            </a:r>
          </a:p>
        </p:txBody>
      </p:sp>
      <p:sp>
        <p:nvSpPr>
          <p:cNvPr id="6" name="TextBox 5">
            <a:extLst>
              <a:ext uri="{FF2B5EF4-FFF2-40B4-BE49-F238E27FC236}">
                <a16:creationId xmlns:a16="http://schemas.microsoft.com/office/drawing/2014/main" id="{1AF5CC99-3D7A-E742-86AC-28FC70137416}"/>
              </a:ext>
            </a:extLst>
          </p:cNvPr>
          <p:cNvSpPr txBox="1"/>
          <p:nvPr/>
        </p:nvSpPr>
        <p:spPr>
          <a:xfrm>
            <a:off x="10605053" y="506896"/>
            <a:ext cx="312906" cy="369332"/>
          </a:xfrm>
          <a:prstGeom prst="rect">
            <a:avLst/>
          </a:prstGeom>
          <a:noFill/>
        </p:spPr>
        <p:txBody>
          <a:bodyPr wrap="none" rtlCol="0">
            <a:spAutoFit/>
          </a:bodyPr>
          <a:lstStyle/>
          <a:p>
            <a:r>
              <a:rPr lang="en-US" dirty="0"/>
              <a:t>2</a:t>
            </a:r>
          </a:p>
        </p:txBody>
      </p:sp>
      <p:sp>
        <p:nvSpPr>
          <p:cNvPr id="8" name="Content Placeholder 2">
            <a:extLst>
              <a:ext uri="{FF2B5EF4-FFF2-40B4-BE49-F238E27FC236}">
                <a16:creationId xmlns:a16="http://schemas.microsoft.com/office/drawing/2014/main" id="{94E2A647-AEDF-3A44-81B4-F79D2E4B6DA6}"/>
              </a:ext>
            </a:extLst>
          </p:cNvPr>
          <p:cNvSpPr txBox="1">
            <a:spLocks/>
          </p:cNvSpPr>
          <p:nvPr/>
        </p:nvSpPr>
        <p:spPr>
          <a:xfrm>
            <a:off x="1100535" y="2410456"/>
            <a:ext cx="10255168" cy="142068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gn="ctr">
              <a:buNone/>
            </a:pPr>
            <a:r>
              <a:rPr lang="en-US" sz="2500" dirty="0"/>
              <a:t>	The two repositories are finally synced. Remember to always pull any changes from the remote before modifying the local copy to avoid the pitfalls of merge conflicts!</a:t>
            </a:r>
          </a:p>
        </p:txBody>
      </p:sp>
      <p:pic>
        <p:nvPicPr>
          <p:cNvPr id="9" name="Picture 8" descr="A screenshot of a computer&#10;&#10;Description automatically generated with medium confidence">
            <a:extLst>
              <a:ext uri="{FF2B5EF4-FFF2-40B4-BE49-F238E27FC236}">
                <a16:creationId xmlns:a16="http://schemas.microsoft.com/office/drawing/2014/main" id="{B92C5046-E598-1C46-A468-27F2B4A5BEAA}"/>
              </a:ext>
            </a:extLst>
          </p:cNvPr>
          <p:cNvPicPr>
            <a:picLocks noChangeAspect="1"/>
          </p:cNvPicPr>
          <p:nvPr/>
        </p:nvPicPr>
        <p:blipFill>
          <a:blip r:embed="rId2"/>
          <a:stretch>
            <a:fillRect/>
          </a:stretch>
        </p:blipFill>
        <p:spPr>
          <a:xfrm>
            <a:off x="2422825" y="3893874"/>
            <a:ext cx="7881083" cy="2510334"/>
          </a:xfrm>
          <a:prstGeom prst="rect">
            <a:avLst/>
          </a:prstGeom>
        </p:spPr>
      </p:pic>
    </p:spTree>
    <p:extLst>
      <p:ext uri="{BB962C8B-B14F-4D97-AF65-F5344CB8AC3E}">
        <p14:creationId xmlns:p14="http://schemas.microsoft.com/office/powerpoint/2010/main" val="1196352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D2DB0-7F27-8644-9DB2-AF5F5C3DC831}"/>
              </a:ext>
            </a:extLst>
          </p:cNvPr>
          <p:cNvSpPr>
            <a:spLocks noGrp="1"/>
          </p:cNvSpPr>
          <p:nvPr>
            <p:ph type="title"/>
          </p:nvPr>
        </p:nvSpPr>
        <p:spPr>
          <a:xfrm>
            <a:off x="467139" y="973668"/>
            <a:ext cx="11231217" cy="706964"/>
          </a:xfrm>
        </p:spPr>
        <p:txBody>
          <a:bodyPr/>
          <a:lstStyle/>
          <a:p>
            <a:pPr algn="ctr"/>
            <a:r>
              <a:rPr lang="en-US" dirty="0"/>
              <a:t>INTRODUCTION</a:t>
            </a:r>
          </a:p>
        </p:txBody>
      </p:sp>
      <p:sp>
        <p:nvSpPr>
          <p:cNvPr id="3" name="Content Placeholder 2">
            <a:extLst>
              <a:ext uri="{FF2B5EF4-FFF2-40B4-BE49-F238E27FC236}">
                <a16:creationId xmlns:a16="http://schemas.microsoft.com/office/drawing/2014/main" id="{1216B8E3-6068-3F4B-AA34-72F8A6E3E879}"/>
              </a:ext>
            </a:extLst>
          </p:cNvPr>
          <p:cNvSpPr>
            <a:spLocks noGrp="1"/>
          </p:cNvSpPr>
          <p:nvPr>
            <p:ph idx="1"/>
          </p:nvPr>
        </p:nvSpPr>
        <p:spPr>
          <a:xfrm>
            <a:off x="1154954" y="3011371"/>
            <a:ext cx="9802761" cy="2872961"/>
          </a:xfrm>
        </p:spPr>
        <p:txBody>
          <a:bodyPr>
            <a:noAutofit/>
          </a:bodyPr>
          <a:lstStyle/>
          <a:p>
            <a:pPr marL="0" indent="0" algn="ctr">
              <a:buNone/>
            </a:pPr>
            <a:r>
              <a:rPr lang="en-US" sz="2500" dirty="0" err="1"/>
              <a:t>Github</a:t>
            </a:r>
            <a:r>
              <a:rPr lang="en-US" sz="2500" dirty="0"/>
              <a:t> is an essential tool in software development collaboration that provides a remote version-controlled repository that allows others to view and contribute to your project. Before we can learn about how </a:t>
            </a:r>
            <a:r>
              <a:rPr lang="en-US" sz="2500" dirty="0" err="1"/>
              <a:t>Github</a:t>
            </a:r>
            <a:r>
              <a:rPr lang="en-US" sz="2500" dirty="0"/>
              <a:t> helps us collaborate with others, we first need to understand how it works ourselves. </a:t>
            </a:r>
          </a:p>
        </p:txBody>
      </p:sp>
      <p:sp>
        <p:nvSpPr>
          <p:cNvPr id="4" name="TextBox 3">
            <a:extLst>
              <a:ext uri="{FF2B5EF4-FFF2-40B4-BE49-F238E27FC236}">
                <a16:creationId xmlns:a16="http://schemas.microsoft.com/office/drawing/2014/main" id="{1E603DEA-A250-CF4D-BF74-6EF3D48A9804}"/>
              </a:ext>
            </a:extLst>
          </p:cNvPr>
          <p:cNvSpPr txBox="1"/>
          <p:nvPr/>
        </p:nvSpPr>
        <p:spPr>
          <a:xfrm>
            <a:off x="10644809" y="467139"/>
            <a:ext cx="312906"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1504975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7FCF8-A889-3D47-AAEB-D719F4653D38}"/>
              </a:ext>
            </a:extLst>
          </p:cNvPr>
          <p:cNvSpPr>
            <a:spLocks noGrp="1"/>
          </p:cNvSpPr>
          <p:nvPr>
            <p:ph type="ctrTitle"/>
          </p:nvPr>
        </p:nvSpPr>
        <p:spPr>
          <a:xfrm>
            <a:off x="1154955" y="2733261"/>
            <a:ext cx="8825658" cy="2044120"/>
          </a:xfrm>
        </p:spPr>
        <p:txBody>
          <a:bodyPr/>
          <a:lstStyle/>
          <a:p>
            <a:r>
              <a:rPr lang="en-US" dirty="0"/>
              <a:t>Working with Remote Repositories</a:t>
            </a:r>
          </a:p>
        </p:txBody>
      </p:sp>
      <p:sp>
        <p:nvSpPr>
          <p:cNvPr id="3" name="Subtitle 2">
            <a:extLst>
              <a:ext uri="{FF2B5EF4-FFF2-40B4-BE49-F238E27FC236}">
                <a16:creationId xmlns:a16="http://schemas.microsoft.com/office/drawing/2014/main" id="{CBA9D747-75D6-6A4F-8373-DE0742833AD5}"/>
              </a:ext>
            </a:extLst>
          </p:cNvPr>
          <p:cNvSpPr>
            <a:spLocks noGrp="1"/>
          </p:cNvSpPr>
          <p:nvPr>
            <p:ph type="subTitle" idx="1"/>
          </p:nvPr>
        </p:nvSpPr>
        <p:spPr/>
        <p:txBody>
          <a:bodyPr/>
          <a:lstStyle/>
          <a:p>
            <a:r>
              <a:rPr lang="en-US" dirty="0"/>
              <a:t>SYNCING remote and LOCAL Repositories</a:t>
            </a:r>
          </a:p>
          <a:p>
            <a:endParaRPr lang="en-US" dirty="0"/>
          </a:p>
        </p:txBody>
      </p:sp>
    </p:spTree>
    <p:extLst>
      <p:ext uri="{BB962C8B-B14F-4D97-AF65-F5344CB8AC3E}">
        <p14:creationId xmlns:p14="http://schemas.microsoft.com/office/powerpoint/2010/main" val="3584238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55917-83E8-4E41-849B-42B59A9FAD8B}"/>
              </a:ext>
            </a:extLst>
          </p:cNvPr>
          <p:cNvSpPr>
            <a:spLocks noGrp="1"/>
          </p:cNvSpPr>
          <p:nvPr>
            <p:ph type="title"/>
          </p:nvPr>
        </p:nvSpPr>
        <p:spPr>
          <a:xfrm>
            <a:off x="467139" y="973668"/>
            <a:ext cx="11251096" cy="706964"/>
          </a:xfrm>
        </p:spPr>
        <p:txBody>
          <a:bodyPr/>
          <a:lstStyle/>
          <a:p>
            <a:pPr algn="ctr"/>
            <a:r>
              <a:rPr lang="en-US" dirty="0"/>
              <a:t>OVERVIEW</a:t>
            </a:r>
          </a:p>
        </p:txBody>
      </p:sp>
      <p:sp>
        <p:nvSpPr>
          <p:cNvPr id="3" name="Content Placeholder 2">
            <a:extLst>
              <a:ext uri="{FF2B5EF4-FFF2-40B4-BE49-F238E27FC236}">
                <a16:creationId xmlns:a16="http://schemas.microsoft.com/office/drawing/2014/main" id="{93200D56-6992-E743-B0D8-015FED82DC57}"/>
              </a:ext>
            </a:extLst>
          </p:cNvPr>
          <p:cNvSpPr>
            <a:spLocks noGrp="1"/>
          </p:cNvSpPr>
          <p:nvPr>
            <p:ph idx="1"/>
          </p:nvPr>
        </p:nvSpPr>
        <p:spPr>
          <a:xfrm>
            <a:off x="1154954" y="2603500"/>
            <a:ext cx="9887420" cy="3886752"/>
          </a:xfrm>
        </p:spPr>
        <p:txBody>
          <a:bodyPr/>
          <a:lstStyle/>
          <a:p>
            <a:pPr marL="0" indent="0" algn="ctr">
              <a:buNone/>
            </a:pPr>
            <a:r>
              <a:rPr lang="en-US" sz="2500" dirty="0"/>
              <a:t>The basic idea behind a </a:t>
            </a:r>
            <a:r>
              <a:rPr lang="en-US" sz="2500" dirty="0" err="1"/>
              <a:t>Github</a:t>
            </a:r>
            <a:r>
              <a:rPr lang="en-US" sz="2500" dirty="0"/>
              <a:t> remote repository is that it is linked to a local repository on your computer. </a:t>
            </a:r>
          </a:p>
          <a:p>
            <a:pPr marL="0" indent="0" algn="ctr">
              <a:buNone/>
            </a:pPr>
            <a:r>
              <a:rPr lang="en-US" sz="2500" dirty="0"/>
              <a:t>While they are linked, they will not always be identical. </a:t>
            </a:r>
          </a:p>
          <a:p>
            <a:pPr marL="0" indent="0" algn="ctr">
              <a:buNone/>
            </a:pPr>
            <a:r>
              <a:rPr lang="en-US" sz="2500" dirty="0"/>
              <a:t>Changes made on your computer will not automatically reflect on the remote and changes made on the remote will not automatically reflect on the local machine. </a:t>
            </a:r>
          </a:p>
          <a:p>
            <a:pPr marL="0" indent="0" algn="ctr">
              <a:buNone/>
            </a:pPr>
            <a:r>
              <a:rPr lang="en-US" dirty="0"/>
              <a:t>Let’s take a look at some examples</a:t>
            </a:r>
            <a:r>
              <a:rPr lang="en-US" sz="2800" dirty="0"/>
              <a:t>.</a:t>
            </a:r>
            <a:endParaRPr lang="en-US" sz="2500" dirty="0"/>
          </a:p>
          <a:p>
            <a:pPr marL="0" indent="0">
              <a:buNone/>
            </a:pPr>
            <a:endParaRPr lang="en-US" dirty="0"/>
          </a:p>
        </p:txBody>
      </p:sp>
      <p:sp>
        <p:nvSpPr>
          <p:cNvPr id="6" name="TextBox 5">
            <a:extLst>
              <a:ext uri="{FF2B5EF4-FFF2-40B4-BE49-F238E27FC236}">
                <a16:creationId xmlns:a16="http://schemas.microsoft.com/office/drawing/2014/main" id="{1AF5CC99-3D7A-E742-86AC-28FC70137416}"/>
              </a:ext>
            </a:extLst>
          </p:cNvPr>
          <p:cNvSpPr txBox="1"/>
          <p:nvPr/>
        </p:nvSpPr>
        <p:spPr>
          <a:xfrm>
            <a:off x="10605053" y="506896"/>
            <a:ext cx="312906" cy="369332"/>
          </a:xfrm>
          <a:prstGeom prst="rect">
            <a:avLst/>
          </a:prstGeom>
          <a:noFill/>
        </p:spPr>
        <p:txBody>
          <a:bodyPr wrap="none" rtlCol="0">
            <a:spAutoFit/>
          </a:bodyPr>
          <a:lstStyle/>
          <a:p>
            <a:r>
              <a:rPr lang="en-US" dirty="0"/>
              <a:t>2</a:t>
            </a:r>
          </a:p>
        </p:txBody>
      </p:sp>
    </p:spTree>
    <p:extLst>
      <p:ext uri="{BB962C8B-B14F-4D97-AF65-F5344CB8AC3E}">
        <p14:creationId xmlns:p14="http://schemas.microsoft.com/office/powerpoint/2010/main" val="1453460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EAEF0-F2D0-5B49-A9C0-29A7203B653A}"/>
              </a:ext>
            </a:extLst>
          </p:cNvPr>
          <p:cNvSpPr>
            <a:spLocks noGrp="1"/>
          </p:cNvSpPr>
          <p:nvPr>
            <p:ph type="title"/>
          </p:nvPr>
        </p:nvSpPr>
        <p:spPr>
          <a:xfrm>
            <a:off x="487017" y="973668"/>
            <a:ext cx="11211339" cy="706964"/>
          </a:xfrm>
        </p:spPr>
        <p:txBody>
          <a:bodyPr/>
          <a:lstStyle/>
          <a:p>
            <a:pPr algn="ctr"/>
            <a:r>
              <a:rPr lang="en-US" dirty="0"/>
              <a:t>Example 1</a:t>
            </a:r>
          </a:p>
        </p:txBody>
      </p:sp>
      <p:sp>
        <p:nvSpPr>
          <p:cNvPr id="3" name="Content Placeholder 2">
            <a:extLst>
              <a:ext uri="{FF2B5EF4-FFF2-40B4-BE49-F238E27FC236}">
                <a16:creationId xmlns:a16="http://schemas.microsoft.com/office/drawing/2014/main" id="{A9EFD567-C7BA-BB4F-90F8-D75EDF7A4784}"/>
              </a:ext>
            </a:extLst>
          </p:cNvPr>
          <p:cNvSpPr>
            <a:spLocks noGrp="1"/>
          </p:cNvSpPr>
          <p:nvPr>
            <p:ph idx="1"/>
          </p:nvPr>
        </p:nvSpPr>
        <p:spPr>
          <a:xfrm>
            <a:off x="1154954" y="2603499"/>
            <a:ext cx="9753065" cy="3797301"/>
          </a:xfrm>
        </p:spPr>
        <p:txBody>
          <a:bodyPr/>
          <a:lstStyle/>
          <a:p>
            <a:pPr marL="0" indent="0" algn="ctr">
              <a:buNone/>
            </a:pPr>
            <a:r>
              <a:rPr lang="en-US" sz="2500" dirty="0"/>
              <a:t>On our local repository, let’s create and commit a simple text file that says, “Hello World!”</a:t>
            </a:r>
          </a:p>
          <a:p>
            <a:pPr marL="0" indent="0">
              <a:buNone/>
            </a:pPr>
            <a:r>
              <a:rPr lang="en-US" dirty="0"/>
              <a:t>We will use the following commands:</a:t>
            </a:r>
          </a:p>
          <a:p>
            <a:r>
              <a:rPr lang="en-US" dirty="0"/>
              <a:t>touch &lt;</a:t>
            </a:r>
            <a:r>
              <a:rPr lang="en-US" dirty="0" err="1"/>
              <a:t>fileName</a:t>
            </a:r>
            <a:r>
              <a:rPr lang="en-US" dirty="0"/>
              <a:t>&gt; – creates a file with the specified name.</a:t>
            </a:r>
          </a:p>
          <a:p>
            <a:r>
              <a:rPr lang="en-US" dirty="0"/>
              <a:t>open &lt;</a:t>
            </a:r>
            <a:r>
              <a:rPr lang="en-US" dirty="0" err="1"/>
              <a:t>fileName</a:t>
            </a:r>
            <a:r>
              <a:rPr lang="en-US" dirty="0"/>
              <a:t>&gt; – opens the specified file.</a:t>
            </a:r>
          </a:p>
          <a:p>
            <a:r>
              <a:rPr lang="en-US" dirty="0"/>
              <a:t>git add &lt;</a:t>
            </a:r>
            <a:r>
              <a:rPr lang="en-US" dirty="0" err="1"/>
              <a:t>fileName</a:t>
            </a:r>
            <a:r>
              <a:rPr lang="en-US" dirty="0"/>
              <a:t>&gt; –  adds any changes in the specified file to a staging area.</a:t>
            </a:r>
          </a:p>
          <a:p>
            <a:r>
              <a:rPr lang="en-US" dirty="0"/>
              <a:t>git commit -m &lt;message&gt; – commits the changes in the staging area with the specified message. </a:t>
            </a:r>
            <a:endParaRPr lang="en-US" sz="2500" dirty="0"/>
          </a:p>
          <a:p>
            <a:pPr marL="0" indent="0">
              <a:buNone/>
            </a:pPr>
            <a:endParaRPr lang="en-US" dirty="0"/>
          </a:p>
        </p:txBody>
      </p:sp>
      <p:sp>
        <p:nvSpPr>
          <p:cNvPr id="4" name="TextBox 3">
            <a:extLst>
              <a:ext uri="{FF2B5EF4-FFF2-40B4-BE49-F238E27FC236}">
                <a16:creationId xmlns:a16="http://schemas.microsoft.com/office/drawing/2014/main" id="{68045F58-0CE8-184C-8FD5-145E7D03FC4D}"/>
              </a:ext>
            </a:extLst>
          </p:cNvPr>
          <p:cNvSpPr txBox="1"/>
          <p:nvPr/>
        </p:nvSpPr>
        <p:spPr>
          <a:xfrm>
            <a:off x="10595113" y="457199"/>
            <a:ext cx="312906" cy="369332"/>
          </a:xfrm>
          <a:prstGeom prst="rect">
            <a:avLst/>
          </a:prstGeom>
          <a:noFill/>
        </p:spPr>
        <p:txBody>
          <a:bodyPr wrap="none" rtlCol="0">
            <a:spAutoFit/>
          </a:bodyPr>
          <a:lstStyle/>
          <a:p>
            <a:r>
              <a:rPr lang="en-US" dirty="0"/>
              <a:t>3</a:t>
            </a:r>
          </a:p>
        </p:txBody>
      </p:sp>
    </p:spTree>
    <p:extLst>
      <p:ext uri="{BB962C8B-B14F-4D97-AF65-F5344CB8AC3E}">
        <p14:creationId xmlns:p14="http://schemas.microsoft.com/office/powerpoint/2010/main" val="2846282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7FC9E-E1E3-A84B-99AD-284DD46CEC2D}"/>
              </a:ext>
            </a:extLst>
          </p:cNvPr>
          <p:cNvSpPr>
            <a:spLocks noGrp="1"/>
          </p:cNvSpPr>
          <p:nvPr>
            <p:ph type="title"/>
          </p:nvPr>
        </p:nvSpPr>
        <p:spPr>
          <a:xfrm>
            <a:off x="487017" y="973668"/>
            <a:ext cx="11255270" cy="706964"/>
          </a:xfrm>
        </p:spPr>
        <p:txBody>
          <a:bodyPr/>
          <a:lstStyle/>
          <a:p>
            <a:pPr algn="ctr"/>
            <a:r>
              <a:rPr lang="en-US" dirty="0"/>
              <a:t>Example 1 (cont.)</a:t>
            </a:r>
          </a:p>
        </p:txBody>
      </p:sp>
      <p:sp>
        <p:nvSpPr>
          <p:cNvPr id="4" name="TextBox 3">
            <a:extLst>
              <a:ext uri="{FF2B5EF4-FFF2-40B4-BE49-F238E27FC236}">
                <a16:creationId xmlns:a16="http://schemas.microsoft.com/office/drawing/2014/main" id="{5B6AD0FF-8FE1-9E4E-AD07-6613C437624B}"/>
              </a:ext>
            </a:extLst>
          </p:cNvPr>
          <p:cNvSpPr txBox="1"/>
          <p:nvPr/>
        </p:nvSpPr>
        <p:spPr>
          <a:xfrm>
            <a:off x="10624930" y="467139"/>
            <a:ext cx="312906" cy="369332"/>
          </a:xfrm>
          <a:prstGeom prst="rect">
            <a:avLst/>
          </a:prstGeom>
          <a:noFill/>
        </p:spPr>
        <p:txBody>
          <a:bodyPr wrap="none" rtlCol="0">
            <a:spAutoFit/>
          </a:bodyPr>
          <a:lstStyle/>
          <a:p>
            <a:r>
              <a:rPr lang="en-US" dirty="0"/>
              <a:t>4</a:t>
            </a:r>
          </a:p>
        </p:txBody>
      </p:sp>
      <p:pic>
        <p:nvPicPr>
          <p:cNvPr id="5" name="Picture 4" descr="Graphical user interface, text&#10;&#10;Description automatically generated">
            <a:extLst>
              <a:ext uri="{FF2B5EF4-FFF2-40B4-BE49-F238E27FC236}">
                <a16:creationId xmlns:a16="http://schemas.microsoft.com/office/drawing/2014/main" id="{B8409CE6-B4FF-5242-BFC1-D29345B93543}"/>
              </a:ext>
            </a:extLst>
          </p:cNvPr>
          <p:cNvPicPr/>
          <p:nvPr/>
        </p:nvPicPr>
        <p:blipFill rotWithShape="1">
          <a:blip r:embed="rId2">
            <a:extLst>
              <a:ext uri="{28A0092B-C50C-407E-A947-70E740481C1C}">
                <a14:useLocalDpi xmlns:a14="http://schemas.microsoft.com/office/drawing/2010/main" val="0"/>
              </a:ext>
            </a:extLst>
          </a:blip>
          <a:srcRect l="-1" r="45934" b="78771"/>
          <a:stretch/>
        </p:blipFill>
        <p:spPr bwMode="auto">
          <a:xfrm>
            <a:off x="622516" y="2537088"/>
            <a:ext cx="8609007" cy="919926"/>
          </a:xfrm>
          <a:prstGeom prst="rect">
            <a:avLst/>
          </a:prstGeom>
          <a:ln>
            <a:noFill/>
          </a:ln>
          <a:extLst>
            <a:ext uri="{53640926-AAD7-44D8-BBD7-CCE9431645EC}">
              <a14:shadowObscured xmlns:a14="http://schemas.microsoft.com/office/drawing/2010/main"/>
            </a:ext>
          </a:extLst>
        </p:spPr>
      </p:pic>
      <p:pic>
        <p:nvPicPr>
          <p:cNvPr id="6" name="Picture 5" descr="Text&#10;&#10;Description automatically generated">
            <a:extLst>
              <a:ext uri="{FF2B5EF4-FFF2-40B4-BE49-F238E27FC236}">
                <a16:creationId xmlns:a16="http://schemas.microsoft.com/office/drawing/2014/main" id="{9BE38C50-0320-A440-8265-813591DFAB19}"/>
              </a:ext>
            </a:extLst>
          </p:cNvPr>
          <p:cNvPicPr/>
          <p:nvPr/>
        </p:nvPicPr>
        <p:blipFill rotWithShape="1">
          <a:blip r:embed="rId3">
            <a:extLst>
              <a:ext uri="{28A0092B-C50C-407E-A947-70E740481C1C}">
                <a14:useLocalDpi xmlns:a14="http://schemas.microsoft.com/office/drawing/2010/main" val="0"/>
              </a:ext>
            </a:extLst>
          </a:blip>
          <a:srcRect r="17377"/>
          <a:stretch/>
        </p:blipFill>
        <p:spPr bwMode="auto">
          <a:xfrm>
            <a:off x="8270500" y="6075557"/>
            <a:ext cx="2811214" cy="718980"/>
          </a:xfrm>
          <a:prstGeom prst="rect">
            <a:avLst/>
          </a:prstGeom>
          <a:ln>
            <a:noFill/>
          </a:ln>
          <a:extLst>
            <a:ext uri="{53640926-AAD7-44D8-BBD7-CCE9431645EC}">
              <a14:shadowObscured xmlns:a14="http://schemas.microsoft.com/office/drawing/2010/main"/>
            </a:ext>
          </a:extLst>
        </p:spPr>
      </p:pic>
      <p:pic>
        <p:nvPicPr>
          <p:cNvPr id="7" name="Picture 6" descr="Graphical user interface, text&#10;&#10;Description automatically generated">
            <a:extLst>
              <a:ext uri="{FF2B5EF4-FFF2-40B4-BE49-F238E27FC236}">
                <a16:creationId xmlns:a16="http://schemas.microsoft.com/office/drawing/2014/main" id="{F425764B-839D-FE44-A83C-52CA89262540}"/>
              </a:ext>
            </a:extLst>
          </p:cNvPr>
          <p:cNvPicPr/>
          <p:nvPr/>
        </p:nvPicPr>
        <p:blipFill rotWithShape="1">
          <a:blip r:embed="rId2">
            <a:extLst>
              <a:ext uri="{28A0092B-C50C-407E-A947-70E740481C1C}">
                <a14:useLocalDpi xmlns:a14="http://schemas.microsoft.com/office/drawing/2010/main" val="0"/>
              </a:ext>
            </a:extLst>
          </a:blip>
          <a:srcRect t="68404" r="26508"/>
          <a:stretch/>
        </p:blipFill>
        <p:spPr bwMode="auto">
          <a:xfrm>
            <a:off x="622516" y="3444177"/>
            <a:ext cx="10984272" cy="1284910"/>
          </a:xfrm>
          <a:prstGeom prst="rect">
            <a:avLst/>
          </a:prstGeom>
          <a:ln>
            <a:noFill/>
          </a:ln>
          <a:extLst>
            <a:ext uri="{53640926-AAD7-44D8-BBD7-CCE9431645EC}">
              <a14:shadowObscured xmlns:a14="http://schemas.microsoft.com/office/drawing/2010/main"/>
            </a:ext>
          </a:extLst>
        </p:spPr>
      </p:pic>
      <p:pic>
        <p:nvPicPr>
          <p:cNvPr id="9" name="Picture 8" descr="Graphical user interface, application, Teams&#10;&#10;Description automatically generated">
            <a:extLst>
              <a:ext uri="{FF2B5EF4-FFF2-40B4-BE49-F238E27FC236}">
                <a16:creationId xmlns:a16="http://schemas.microsoft.com/office/drawing/2014/main" id="{1ECEAB58-2296-1C47-B55A-7AC3E3EDE339}"/>
              </a:ext>
            </a:extLst>
          </p:cNvPr>
          <p:cNvPicPr>
            <a:picLocks noChangeAspect="1"/>
          </p:cNvPicPr>
          <p:nvPr/>
        </p:nvPicPr>
        <p:blipFill>
          <a:blip r:embed="rId4"/>
          <a:stretch>
            <a:fillRect/>
          </a:stretch>
        </p:blipFill>
        <p:spPr>
          <a:xfrm>
            <a:off x="3731733" y="4922806"/>
            <a:ext cx="1990233" cy="1923052"/>
          </a:xfrm>
          <a:prstGeom prst="rect">
            <a:avLst/>
          </a:prstGeom>
        </p:spPr>
      </p:pic>
      <p:pic>
        <p:nvPicPr>
          <p:cNvPr id="11" name="Picture 10" descr="Graphical user interface, application, Teams&#10;&#10;Description automatically generated">
            <a:extLst>
              <a:ext uri="{FF2B5EF4-FFF2-40B4-BE49-F238E27FC236}">
                <a16:creationId xmlns:a16="http://schemas.microsoft.com/office/drawing/2014/main" id="{80FD1E5B-40FA-6349-8ECC-4D2AD413E410}"/>
              </a:ext>
            </a:extLst>
          </p:cNvPr>
          <p:cNvPicPr>
            <a:picLocks noChangeAspect="1"/>
          </p:cNvPicPr>
          <p:nvPr/>
        </p:nvPicPr>
        <p:blipFill>
          <a:blip r:embed="rId5"/>
          <a:stretch>
            <a:fillRect/>
          </a:stretch>
        </p:blipFill>
        <p:spPr>
          <a:xfrm>
            <a:off x="410321" y="4922806"/>
            <a:ext cx="2098626" cy="1796355"/>
          </a:xfrm>
          <a:prstGeom prst="rect">
            <a:avLst/>
          </a:prstGeom>
        </p:spPr>
      </p:pic>
      <p:sp>
        <p:nvSpPr>
          <p:cNvPr id="12" name="TextBox 11">
            <a:extLst>
              <a:ext uri="{FF2B5EF4-FFF2-40B4-BE49-F238E27FC236}">
                <a16:creationId xmlns:a16="http://schemas.microsoft.com/office/drawing/2014/main" id="{21145E61-BBF3-7448-987A-E2CC76F31B2C}"/>
              </a:ext>
            </a:extLst>
          </p:cNvPr>
          <p:cNvSpPr txBox="1"/>
          <p:nvPr/>
        </p:nvSpPr>
        <p:spPr>
          <a:xfrm>
            <a:off x="2716502" y="5450162"/>
            <a:ext cx="654096" cy="984885"/>
          </a:xfrm>
          <a:prstGeom prst="rect">
            <a:avLst/>
          </a:prstGeom>
          <a:noFill/>
        </p:spPr>
        <p:txBody>
          <a:bodyPr wrap="square" rtlCol="0">
            <a:spAutoFit/>
          </a:bodyPr>
          <a:lstStyle/>
          <a:p>
            <a:r>
              <a:rPr lang="en-US" sz="5800" dirty="0">
                <a:sym typeface="Wingdings" pitchFamily="2" charset="2"/>
              </a:rPr>
              <a:t></a:t>
            </a:r>
            <a:endParaRPr lang="en-US" sz="5800" dirty="0"/>
          </a:p>
        </p:txBody>
      </p:sp>
      <p:sp>
        <p:nvSpPr>
          <p:cNvPr id="13" name="TextBox 12">
            <a:extLst>
              <a:ext uri="{FF2B5EF4-FFF2-40B4-BE49-F238E27FC236}">
                <a16:creationId xmlns:a16="http://schemas.microsoft.com/office/drawing/2014/main" id="{C9765BAD-893B-6149-A998-305E31F64D0A}"/>
              </a:ext>
            </a:extLst>
          </p:cNvPr>
          <p:cNvSpPr txBox="1"/>
          <p:nvPr/>
        </p:nvSpPr>
        <p:spPr>
          <a:xfrm rot="5400000">
            <a:off x="9408041" y="5436451"/>
            <a:ext cx="654096" cy="677108"/>
          </a:xfrm>
          <a:prstGeom prst="rect">
            <a:avLst/>
          </a:prstGeom>
          <a:noFill/>
        </p:spPr>
        <p:txBody>
          <a:bodyPr wrap="square" rtlCol="0">
            <a:spAutoFit/>
          </a:bodyPr>
          <a:lstStyle/>
          <a:p>
            <a:r>
              <a:rPr lang="en-US" sz="3800" dirty="0">
                <a:sym typeface="Wingdings" pitchFamily="2" charset="2"/>
              </a:rPr>
              <a:t></a:t>
            </a:r>
            <a:endParaRPr lang="en-US" sz="3800" dirty="0"/>
          </a:p>
        </p:txBody>
      </p:sp>
      <p:pic>
        <p:nvPicPr>
          <p:cNvPr id="14" name="Picture 13" descr="Text&#10;&#10;Description automatically generated">
            <a:extLst>
              <a:ext uri="{FF2B5EF4-FFF2-40B4-BE49-F238E27FC236}">
                <a16:creationId xmlns:a16="http://schemas.microsoft.com/office/drawing/2014/main" id="{55487153-DAEE-D84A-B5F2-744FDBB9A682}"/>
              </a:ext>
            </a:extLst>
          </p:cNvPr>
          <p:cNvPicPr/>
          <p:nvPr/>
        </p:nvPicPr>
        <p:blipFill rotWithShape="1">
          <a:blip r:embed="rId3">
            <a:extLst>
              <a:ext uri="{28A0092B-C50C-407E-A947-70E740481C1C}">
                <a14:useLocalDpi xmlns:a14="http://schemas.microsoft.com/office/drawing/2010/main" val="0"/>
              </a:ext>
            </a:extLst>
          </a:blip>
          <a:srcRect r="17377"/>
          <a:stretch/>
        </p:blipFill>
        <p:spPr bwMode="auto">
          <a:xfrm>
            <a:off x="8270500" y="4803484"/>
            <a:ext cx="2811214" cy="718980"/>
          </a:xfrm>
          <a:prstGeom prst="rect">
            <a:avLst/>
          </a:prstGeom>
          <a:ln>
            <a:noFill/>
          </a:ln>
          <a:extLst>
            <a:ext uri="{53640926-AAD7-44D8-BBD7-CCE9431645EC}">
              <a14:shadowObscured xmlns:a14="http://schemas.microsoft.com/office/drawing/2010/main"/>
            </a:ext>
          </a:extLst>
        </p:spPr>
      </p:pic>
      <p:pic>
        <p:nvPicPr>
          <p:cNvPr id="15" name="Picture 14" descr="Text&#10;&#10;Description automatically generated">
            <a:extLst>
              <a:ext uri="{FF2B5EF4-FFF2-40B4-BE49-F238E27FC236}">
                <a16:creationId xmlns:a16="http://schemas.microsoft.com/office/drawing/2014/main" id="{952966AD-B818-8D48-B687-551F5533799E}"/>
              </a:ext>
            </a:extLst>
          </p:cNvPr>
          <p:cNvPicPr/>
          <p:nvPr/>
        </p:nvPicPr>
        <p:blipFill rotWithShape="1">
          <a:blip r:embed="rId3">
            <a:extLst>
              <a:ext uri="{28A0092B-C50C-407E-A947-70E740481C1C}">
                <a14:useLocalDpi xmlns:a14="http://schemas.microsoft.com/office/drawing/2010/main" val="0"/>
              </a:ext>
            </a:extLst>
          </a:blip>
          <a:srcRect t="61326" r="17377"/>
          <a:stretch/>
        </p:blipFill>
        <p:spPr bwMode="auto">
          <a:xfrm>
            <a:off x="8270500" y="5059702"/>
            <a:ext cx="2811214" cy="27806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75794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EAEF0-F2D0-5B49-A9C0-29A7203B653A}"/>
              </a:ext>
            </a:extLst>
          </p:cNvPr>
          <p:cNvSpPr>
            <a:spLocks noGrp="1"/>
          </p:cNvSpPr>
          <p:nvPr>
            <p:ph type="title"/>
          </p:nvPr>
        </p:nvSpPr>
        <p:spPr>
          <a:xfrm>
            <a:off x="487018" y="973668"/>
            <a:ext cx="11221278" cy="706964"/>
          </a:xfrm>
        </p:spPr>
        <p:txBody>
          <a:bodyPr/>
          <a:lstStyle/>
          <a:p>
            <a:pPr algn="ctr"/>
            <a:r>
              <a:rPr lang="en-US" dirty="0"/>
              <a:t>Example 1 (cont.)</a:t>
            </a:r>
          </a:p>
        </p:txBody>
      </p:sp>
      <p:sp>
        <p:nvSpPr>
          <p:cNvPr id="3" name="Content Placeholder 2">
            <a:extLst>
              <a:ext uri="{FF2B5EF4-FFF2-40B4-BE49-F238E27FC236}">
                <a16:creationId xmlns:a16="http://schemas.microsoft.com/office/drawing/2014/main" id="{A9EFD567-C7BA-BB4F-90F8-D75EDF7A4784}"/>
              </a:ext>
            </a:extLst>
          </p:cNvPr>
          <p:cNvSpPr>
            <a:spLocks noGrp="1"/>
          </p:cNvSpPr>
          <p:nvPr>
            <p:ph idx="1"/>
          </p:nvPr>
        </p:nvSpPr>
        <p:spPr>
          <a:xfrm>
            <a:off x="1154954" y="2603500"/>
            <a:ext cx="9753065" cy="1083917"/>
          </a:xfrm>
        </p:spPr>
        <p:txBody>
          <a:bodyPr>
            <a:normAutofit/>
          </a:bodyPr>
          <a:lstStyle/>
          <a:p>
            <a:pPr marL="0" indent="0" algn="ctr">
              <a:buNone/>
            </a:pPr>
            <a:r>
              <a:rPr lang="en-US" sz="2500" dirty="0"/>
              <a:t>We can see that the “</a:t>
            </a:r>
            <a:r>
              <a:rPr lang="en-US" sz="2500" dirty="0" err="1"/>
              <a:t>greeting.txt</a:t>
            </a:r>
            <a:r>
              <a:rPr lang="en-US" sz="2500" dirty="0"/>
              <a:t>” file is not automatically present in our remote repository.</a:t>
            </a:r>
          </a:p>
          <a:p>
            <a:pPr marL="0" indent="0" algn="ctr">
              <a:buNone/>
            </a:pPr>
            <a:endParaRPr lang="en-US" dirty="0"/>
          </a:p>
        </p:txBody>
      </p:sp>
      <p:sp>
        <p:nvSpPr>
          <p:cNvPr id="4" name="TextBox 3">
            <a:extLst>
              <a:ext uri="{FF2B5EF4-FFF2-40B4-BE49-F238E27FC236}">
                <a16:creationId xmlns:a16="http://schemas.microsoft.com/office/drawing/2014/main" id="{68045F58-0CE8-184C-8FD5-145E7D03FC4D}"/>
              </a:ext>
            </a:extLst>
          </p:cNvPr>
          <p:cNvSpPr txBox="1"/>
          <p:nvPr/>
        </p:nvSpPr>
        <p:spPr>
          <a:xfrm>
            <a:off x="10595113" y="457199"/>
            <a:ext cx="312906" cy="369332"/>
          </a:xfrm>
          <a:prstGeom prst="rect">
            <a:avLst/>
          </a:prstGeom>
          <a:noFill/>
        </p:spPr>
        <p:txBody>
          <a:bodyPr wrap="none" rtlCol="0">
            <a:spAutoFit/>
          </a:bodyPr>
          <a:lstStyle/>
          <a:p>
            <a:r>
              <a:rPr lang="en-US" dirty="0"/>
              <a:t>3</a:t>
            </a:r>
          </a:p>
        </p:txBody>
      </p:sp>
      <p:pic>
        <p:nvPicPr>
          <p:cNvPr id="5" name="Picture 4" descr="Graphical user interface, application&#10;&#10;Description automatically generated">
            <a:extLst>
              <a:ext uri="{FF2B5EF4-FFF2-40B4-BE49-F238E27FC236}">
                <a16:creationId xmlns:a16="http://schemas.microsoft.com/office/drawing/2014/main" id="{04F295B6-199D-6746-A34F-30066E3A6EA0}"/>
              </a:ext>
            </a:extLst>
          </p:cNvPr>
          <p:cNvPicPr/>
          <p:nvPr/>
        </p:nvPicPr>
        <p:blipFill>
          <a:blip r:embed="rId2">
            <a:extLst>
              <a:ext uri="{28A0092B-C50C-407E-A947-70E740481C1C}">
                <a14:useLocalDpi xmlns:a14="http://schemas.microsoft.com/office/drawing/2010/main" val="0"/>
              </a:ext>
            </a:extLst>
          </a:blip>
          <a:stretch>
            <a:fillRect/>
          </a:stretch>
        </p:blipFill>
        <p:spPr>
          <a:xfrm>
            <a:off x="1082581" y="3687417"/>
            <a:ext cx="9668985" cy="2494722"/>
          </a:xfrm>
          <a:prstGeom prst="rect">
            <a:avLst/>
          </a:prstGeom>
        </p:spPr>
      </p:pic>
    </p:spTree>
    <p:extLst>
      <p:ext uri="{BB962C8B-B14F-4D97-AF65-F5344CB8AC3E}">
        <p14:creationId xmlns:p14="http://schemas.microsoft.com/office/powerpoint/2010/main" val="3229383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55917-83E8-4E41-849B-42B59A9FAD8B}"/>
              </a:ext>
            </a:extLst>
          </p:cNvPr>
          <p:cNvSpPr>
            <a:spLocks noGrp="1"/>
          </p:cNvSpPr>
          <p:nvPr>
            <p:ph type="title"/>
          </p:nvPr>
        </p:nvSpPr>
        <p:spPr>
          <a:xfrm>
            <a:off x="487017" y="973668"/>
            <a:ext cx="11181522" cy="706964"/>
          </a:xfrm>
        </p:spPr>
        <p:txBody>
          <a:bodyPr/>
          <a:lstStyle/>
          <a:p>
            <a:pPr algn="ctr"/>
            <a:r>
              <a:rPr lang="en-US" dirty="0"/>
              <a:t>Git Push</a:t>
            </a:r>
          </a:p>
        </p:txBody>
      </p:sp>
      <p:sp>
        <p:nvSpPr>
          <p:cNvPr id="3" name="Content Placeholder 2">
            <a:extLst>
              <a:ext uri="{FF2B5EF4-FFF2-40B4-BE49-F238E27FC236}">
                <a16:creationId xmlns:a16="http://schemas.microsoft.com/office/drawing/2014/main" id="{93200D56-6992-E743-B0D8-015FED82DC57}"/>
              </a:ext>
            </a:extLst>
          </p:cNvPr>
          <p:cNvSpPr>
            <a:spLocks noGrp="1"/>
          </p:cNvSpPr>
          <p:nvPr>
            <p:ph idx="1"/>
          </p:nvPr>
        </p:nvSpPr>
        <p:spPr>
          <a:xfrm>
            <a:off x="1154954" y="2603499"/>
            <a:ext cx="9887420" cy="2207039"/>
          </a:xfrm>
        </p:spPr>
        <p:txBody>
          <a:bodyPr/>
          <a:lstStyle/>
          <a:p>
            <a:pPr marL="0" indent="0" algn="ctr">
              <a:buNone/>
            </a:pPr>
            <a:r>
              <a:rPr lang="en-US" sz="2500" dirty="0"/>
              <a:t>We need to manually sync the remote repository with the changes on the local one.</a:t>
            </a:r>
          </a:p>
          <a:p>
            <a:pPr marL="0" indent="0">
              <a:buNone/>
            </a:pPr>
            <a:r>
              <a:rPr lang="en-US" dirty="0"/>
              <a:t>We will use the following command:</a:t>
            </a:r>
          </a:p>
          <a:p>
            <a:r>
              <a:rPr lang="en-US" dirty="0"/>
              <a:t>git push – pushes local commits to the remote repository.</a:t>
            </a:r>
            <a:endParaRPr lang="en-US" sz="2500" dirty="0"/>
          </a:p>
          <a:p>
            <a:pPr marL="0" indent="0">
              <a:buNone/>
            </a:pPr>
            <a:endParaRPr lang="en-US" dirty="0"/>
          </a:p>
        </p:txBody>
      </p:sp>
      <p:sp>
        <p:nvSpPr>
          <p:cNvPr id="6" name="TextBox 5">
            <a:extLst>
              <a:ext uri="{FF2B5EF4-FFF2-40B4-BE49-F238E27FC236}">
                <a16:creationId xmlns:a16="http://schemas.microsoft.com/office/drawing/2014/main" id="{1AF5CC99-3D7A-E742-86AC-28FC70137416}"/>
              </a:ext>
            </a:extLst>
          </p:cNvPr>
          <p:cNvSpPr txBox="1"/>
          <p:nvPr/>
        </p:nvSpPr>
        <p:spPr>
          <a:xfrm>
            <a:off x="10605053" y="506896"/>
            <a:ext cx="312906" cy="369332"/>
          </a:xfrm>
          <a:prstGeom prst="rect">
            <a:avLst/>
          </a:prstGeom>
          <a:noFill/>
        </p:spPr>
        <p:txBody>
          <a:bodyPr wrap="none" rtlCol="0">
            <a:spAutoFit/>
          </a:bodyPr>
          <a:lstStyle/>
          <a:p>
            <a:r>
              <a:rPr lang="en-US" dirty="0"/>
              <a:t>2</a:t>
            </a:r>
          </a:p>
        </p:txBody>
      </p:sp>
    </p:spTree>
    <p:extLst>
      <p:ext uri="{BB962C8B-B14F-4D97-AF65-F5344CB8AC3E}">
        <p14:creationId xmlns:p14="http://schemas.microsoft.com/office/powerpoint/2010/main" val="539917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55917-83E8-4E41-849B-42B59A9FAD8B}"/>
              </a:ext>
            </a:extLst>
          </p:cNvPr>
          <p:cNvSpPr>
            <a:spLocks noGrp="1"/>
          </p:cNvSpPr>
          <p:nvPr>
            <p:ph type="title"/>
          </p:nvPr>
        </p:nvSpPr>
        <p:spPr>
          <a:xfrm>
            <a:off x="487017" y="973668"/>
            <a:ext cx="11181522" cy="706964"/>
          </a:xfrm>
        </p:spPr>
        <p:txBody>
          <a:bodyPr/>
          <a:lstStyle/>
          <a:p>
            <a:pPr algn="ctr"/>
            <a:r>
              <a:rPr lang="en-US" dirty="0"/>
              <a:t>Conflicts/Push Rejection (cont.)</a:t>
            </a:r>
          </a:p>
        </p:txBody>
      </p:sp>
      <p:sp>
        <p:nvSpPr>
          <p:cNvPr id="3" name="Content Placeholder 2">
            <a:extLst>
              <a:ext uri="{FF2B5EF4-FFF2-40B4-BE49-F238E27FC236}">
                <a16:creationId xmlns:a16="http://schemas.microsoft.com/office/drawing/2014/main" id="{93200D56-6992-E743-B0D8-015FED82DC57}"/>
              </a:ext>
            </a:extLst>
          </p:cNvPr>
          <p:cNvSpPr>
            <a:spLocks noGrp="1"/>
          </p:cNvSpPr>
          <p:nvPr>
            <p:ph idx="1"/>
          </p:nvPr>
        </p:nvSpPr>
        <p:spPr>
          <a:xfrm>
            <a:off x="1154954" y="4939747"/>
            <a:ext cx="9976872" cy="1838739"/>
          </a:xfrm>
        </p:spPr>
        <p:txBody>
          <a:bodyPr>
            <a:normAutofit/>
          </a:bodyPr>
          <a:lstStyle/>
          <a:p>
            <a:pPr marL="0" indent="0" algn="ctr">
              <a:buNone/>
            </a:pPr>
            <a:r>
              <a:rPr lang="en-US" sz="2500" dirty="0"/>
              <a:t>We can see here that the push was rejected and looking at the hints we can see that the reason is that the remote repository has some changes that are not present in our local copy which resulted in a conflict. </a:t>
            </a:r>
          </a:p>
        </p:txBody>
      </p:sp>
      <p:sp>
        <p:nvSpPr>
          <p:cNvPr id="6" name="TextBox 5">
            <a:extLst>
              <a:ext uri="{FF2B5EF4-FFF2-40B4-BE49-F238E27FC236}">
                <a16:creationId xmlns:a16="http://schemas.microsoft.com/office/drawing/2014/main" id="{1AF5CC99-3D7A-E742-86AC-28FC70137416}"/>
              </a:ext>
            </a:extLst>
          </p:cNvPr>
          <p:cNvSpPr txBox="1"/>
          <p:nvPr/>
        </p:nvSpPr>
        <p:spPr>
          <a:xfrm>
            <a:off x="10605053" y="506896"/>
            <a:ext cx="312906" cy="369332"/>
          </a:xfrm>
          <a:prstGeom prst="rect">
            <a:avLst/>
          </a:prstGeom>
          <a:noFill/>
        </p:spPr>
        <p:txBody>
          <a:bodyPr wrap="none" rtlCol="0">
            <a:spAutoFit/>
          </a:bodyPr>
          <a:lstStyle/>
          <a:p>
            <a:r>
              <a:rPr lang="en-US" dirty="0"/>
              <a:t>2</a:t>
            </a:r>
          </a:p>
        </p:txBody>
      </p:sp>
      <p:pic>
        <p:nvPicPr>
          <p:cNvPr id="7" name="Picture 6" descr="A picture containing table&#10;&#10;Description automatically generated">
            <a:extLst>
              <a:ext uri="{FF2B5EF4-FFF2-40B4-BE49-F238E27FC236}">
                <a16:creationId xmlns:a16="http://schemas.microsoft.com/office/drawing/2014/main" id="{4713BB12-CAB6-3348-9471-682EC7FD7121}"/>
              </a:ext>
            </a:extLst>
          </p:cNvPr>
          <p:cNvPicPr>
            <a:picLocks noChangeAspect="1"/>
          </p:cNvPicPr>
          <p:nvPr/>
        </p:nvPicPr>
        <p:blipFill>
          <a:blip r:embed="rId2"/>
          <a:stretch>
            <a:fillRect/>
          </a:stretch>
        </p:blipFill>
        <p:spPr>
          <a:xfrm>
            <a:off x="1154954" y="2577732"/>
            <a:ext cx="10257183" cy="1923222"/>
          </a:xfrm>
          <a:prstGeom prst="rect">
            <a:avLst/>
          </a:prstGeom>
        </p:spPr>
      </p:pic>
    </p:spTree>
    <p:extLst>
      <p:ext uri="{BB962C8B-B14F-4D97-AF65-F5344CB8AC3E}">
        <p14:creationId xmlns:p14="http://schemas.microsoft.com/office/powerpoint/2010/main" val="7236695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209</TotalTime>
  <Words>876</Words>
  <Application>Microsoft Macintosh PowerPoint</Application>
  <PresentationFormat>Widescreen</PresentationFormat>
  <Paragraphs>95</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Century Gothic</vt:lpstr>
      <vt:lpstr>Wingdings 3</vt:lpstr>
      <vt:lpstr>Ion Boardroom</vt:lpstr>
      <vt:lpstr>Remote Repositories, Branches, gitconfig,and gitignore</vt:lpstr>
      <vt:lpstr>INTRODUCTION</vt:lpstr>
      <vt:lpstr>Working with Remote Repositories</vt:lpstr>
      <vt:lpstr>OVERVIEW</vt:lpstr>
      <vt:lpstr>Example 1</vt:lpstr>
      <vt:lpstr>Example 1 (cont.)</vt:lpstr>
      <vt:lpstr>Example 1 (cont.)</vt:lpstr>
      <vt:lpstr>Git Push</vt:lpstr>
      <vt:lpstr>Conflicts/Push Rejection (cont.)</vt:lpstr>
      <vt:lpstr>Conflicts/Push Rejection (cont.)</vt:lpstr>
      <vt:lpstr>Git Pull</vt:lpstr>
      <vt:lpstr>Resolving the Conflict</vt:lpstr>
      <vt:lpstr>Resolving the Conflict (cont.)</vt:lpstr>
      <vt:lpstr>Resolving the Conflict (cont.)</vt:lpstr>
      <vt:lpstr>Resolving the Conflict (cont.)</vt:lpstr>
      <vt:lpstr>Resolving the Conflict (cont.)</vt:lpstr>
      <vt:lpstr>Git Push (Finally)</vt:lpstr>
      <vt:lpstr>Git Push (Finally)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Remote Repositories</dc:title>
  <dc:creator>Omran Khoja</dc:creator>
  <cp:lastModifiedBy>Omran Khoja</cp:lastModifiedBy>
  <cp:revision>16</cp:revision>
  <dcterms:created xsi:type="dcterms:W3CDTF">2021-07-13T18:45:24Z</dcterms:created>
  <dcterms:modified xsi:type="dcterms:W3CDTF">2021-07-13T22:14:36Z</dcterms:modified>
</cp:coreProperties>
</file>