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78" r:id="rId5"/>
  </p:sldMasterIdLst>
  <p:notesMasterIdLst>
    <p:notesMasterId r:id="rId29"/>
  </p:notesMasterIdLst>
  <p:handoutMasterIdLst>
    <p:handoutMasterId r:id="rId30"/>
  </p:handoutMasterIdLst>
  <p:sldIdLst>
    <p:sldId id="256" r:id="rId6"/>
    <p:sldId id="260" r:id="rId7"/>
    <p:sldId id="302" r:id="rId8"/>
    <p:sldId id="292" r:id="rId9"/>
    <p:sldId id="257" r:id="rId10"/>
    <p:sldId id="258" r:id="rId11"/>
    <p:sldId id="261" r:id="rId12"/>
    <p:sldId id="291" r:id="rId13"/>
    <p:sldId id="290" r:id="rId14"/>
    <p:sldId id="286" r:id="rId15"/>
    <p:sldId id="295" r:id="rId16"/>
    <p:sldId id="287" r:id="rId17"/>
    <p:sldId id="294" r:id="rId18"/>
    <p:sldId id="293" r:id="rId19"/>
    <p:sldId id="296" r:id="rId20"/>
    <p:sldId id="297" r:id="rId21"/>
    <p:sldId id="298" r:id="rId22"/>
    <p:sldId id="300" r:id="rId23"/>
    <p:sldId id="301" r:id="rId24"/>
    <p:sldId id="288" r:id="rId25"/>
    <p:sldId id="299" r:id="rId26"/>
    <p:sldId id="303"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85" d="100"/>
          <a:sy n="85" d="100"/>
        </p:scale>
        <p:origin x="605"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0C66-7D1E-4453-A353-FD7C54CA1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04E0DC-1408-4170-85F5-B8C9E5B4E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9F30F7-F5AA-420C-BB83-67E3BAFA203A}"/>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6A134DEE-6702-4D54-A14D-06FACF374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1E0BC-7F2D-4991-B3B6-460332A1E5E6}"/>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3603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327B-2A10-41E5-A195-62904BF45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869F0-C018-4AFA-8FF4-C398B54A9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6FA5C-A3A5-4E43-9E44-B4B3C08FC2CD}"/>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1B553842-6E9F-4991-8B46-0F8119FD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C9520-6E41-443F-9CD0-28CCB36402D6}"/>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1712432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5602-0B9B-4E54-8641-292FFBCCF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120697-8A4E-4C82-9421-660ED72A9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9D502-9A9C-4B2F-AB22-769C2E31AFA5}"/>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7280C57C-4A0E-4DDD-BE2A-E1912FE23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D0F75-7032-4543-891A-00412CACA919}"/>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03534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E301-E662-41AC-B598-436F6D2B5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E733A-34CC-4A09-A059-7B3704023C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5844B-45C8-41D7-8956-968D95CB69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BE552-C5CA-497D-AE2B-79E78093C8C9}"/>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6" name="Footer Placeholder 5">
            <a:extLst>
              <a:ext uri="{FF2B5EF4-FFF2-40B4-BE49-F238E27FC236}">
                <a16:creationId xmlns:a16="http://schemas.microsoft.com/office/drawing/2014/main" id="{17CB488D-C37B-4F1D-B6B1-D0A9DD465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D6AD-63A8-422E-8E9F-4590C3CCDEFE}"/>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3203891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E14E-D876-4A2D-B5EF-429B4A34ED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4349A-2B4F-41E8-AFDE-7A971F8A6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298C3-DD43-46CA-8BBC-78AEC819A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E2ABC-2BD1-4CEC-AEED-75C83A415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05AF0-360A-43CA-B9D1-E8E3E03F0D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113C3B-1D11-4640-A634-6155A4C27CAD}"/>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8" name="Footer Placeholder 7">
            <a:extLst>
              <a:ext uri="{FF2B5EF4-FFF2-40B4-BE49-F238E27FC236}">
                <a16:creationId xmlns:a16="http://schemas.microsoft.com/office/drawing/2014/main" id="{495A7ACA-8211-47AA-9A94-D81A2C61B9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205B9E-C2EA-4D21-80EE-9CB451944162}"/>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71743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17F1-461B-4E58-A3CD-BFF538E44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012343-2138-4052-B853-963F1CC9F5FE}"/>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4" name="Footer Placeholder 3">
            <a:extLst>
              <a:ext uri="{FF2B5EF4-FFF2-40B4-BE49-F238E27FC236}">
                <a16:creationId xmlns:a16="http://schemas.microsoft.com/office/drawing/2014/main" id="{9679D05F-C043-43D3-B3CD-87A250E33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446A8-68D9-4614-ABD6-CA1C40C9A231}"/>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40515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BEC85-D14A-49EB-8FD3-CCA786F043F2}"/>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3" name="Footer Placeholder 2">
            <a:extLst>
              <a:ext uri="{FF2B5EF4-FFF2-40B4-BE49-F238E27FC236}">
                <a16:creationId xmlns:a16="http://schemas.microsoft.com/office/drawing/2014/main" id="{3BF683E5-26AF-4F94-B4F8-5367611BF7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1878A5-CC43-4E12-9E70-FB192EDD829D}"/>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75265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78F8-D6B9-4475-8D6E-0431914E0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3FD7EE-1F5D-41FC-AB85-86B46A482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63A3F-94D9-4961-82CF-5F8FA82F7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B60DC-72E9-451B-AAC2-3E04C620F588}"/>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6" name="Footer Placeholder 5">
            <a:extLst>
              <a:ext uri="{FF2B5EF4-FFF2-40B4-BE49-F238E27FC236}">
                <a16:creationId xmlns:a16="http://schemas.microsoft.com/office/drawing/2014/main" id="{0C983C4D-E08C-426D-B289-0D8B1255B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BE4DD-60D2-4925-9B5C-6077AE868F10}"/>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35616868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BB06-5C78-449B-A660-722095F3A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54E347-1A27-4EDE-B905-DE0CB0856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1CE2A-B22B-42FB-AAB8-38D0B9DAE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9EF3D-EA3A-4CD5-8358-3CD33EC7DC07}"/>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6" name="Footer Placeholder 5">
            <a:extLst>
              <a:ext uri="{FF2B5EF4-FFF2-40B4-BE49-F238E27FC236}">
                <a16:creationId xmlns:a16="http://schemas.microsoft.com/office/drawing/2014/main" id="{037B6474-03D6-4933-976B-0605E70DC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F1659-DBA1-4733-8FF9-A9BDAE34FFFB}"/>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4086659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FEBC-6366-43C6-BF3F-4F6CF61F4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09C191-20B5-4C6D-A65D-EC5EA84A4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8AAAD-59FD-4876-A861-F5E179A6EB66}"/>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6C1DDEB4-85ED-4EFF-8274-6B62A9F58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A0AE3-F806-49FE-900E-9DC77ACA4CEC}"/>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2438071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84361-517F-4FD1-B335-1559152083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99173-EDE6-4E77-9E22-950164CAD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C06CA-F319-44D5-953B-EF6B3A38D75A}"/>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45E10A08-27C2-423D-AAA0-95DB35B08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CFF7A-4E99-4EC1-9AA8-5058AF817A09}"/>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136988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87E64-DFE3-4E2A-B9B8-FEA70682C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818639-3F6D-4E48-A8BF-B630D19BE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DF5B2-B765-4B76-BEBA-BC20ADECC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6E9526E7-9522-4763-9CCD-894725D22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85A0A2-802E-4865-BC46-408AF8A74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1B538-DEBA-4923-9302-45101070D43A}" type="slidenum">
              <a:rPr lang="en-US" smtClean="0"/>
              <a:t>‹#›</a:t>
            </a:fld>
            <a:endParaRPr lang="en-US"/>
          </a:p>
        </p:txBody>
      </p:sp>
    </p:spTree>
    <p:extLst>
      <p:ext uri="{BB962C8B-B14F-4D97-AF65-F5344CB8AC3E}">
        <p14:creationId xmlns:p14="http://schemas.microsoft.com/office/powerpoint/2010/main" val="13324321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702300" y="4802877"/>
            <a:ext cx="6489700" cy="1597922"/>
          </a:xfrm>
        </p:spPr>
        <p:txBody>
          <a:bodyPr>
            <a:normAutofit/>
          </a:bodyPr>
          <a:lstStyle/>
          <a:p>
            <a:r>
              <a:rPr lang="en-IN" sz="2000" dirty="0"/>
              <a:t>Group Members </a:t>
            </a:r>
            <a:r>
              <a:rPr lang="en-IN" dirty="0"/>
              <a:t>:- </a:t>
            </a:r>
            <a:r>
              <a:rPr lang="en-IN" dirty="0">
                <a:latin typeface="Berlin Sans FB" panose="020E0602020502020306" pitchFamily="34" charset="0"/>
              </a:rPr>
              <a:t>56_Singh_Pooruvi (Leader)</a:t>
            </a:r>
          </a:p>
          <a:p>
            <a:r>
              <a:rPr lang="en-IN" dirty="0">
                <a:latin typeface="Berlin Sans FB" panose="020E0602020502020306" pitchFamily="34" charset="0"/>
              </a:rPr>
              <a:t>                             27_Kini_Aditya</a:t>
            </a:r>
          </a:p>
          <a:p>
            <a:r>
              <a:rPr lang="en-IN" dirty="0">
                <a:latin typeface="Berlin Sans FB" panose="020E0602020502020306" pitchFamily="34" charset="0"/>
              </a:rPr>
              <a:t>                             32_Maurya_Suraj</a:t>
            </a:r>
          </a:p>
          <a:p>
            <a:r>
              <a:rPr lang="en-IN" dirty="0">
                <a:latin typeface="Berlin Sans FB" panose="020E0602020502020306" pitchFamily="34" charset="0"/>
              </a:rPr>
              <a:t>                             59_Tendolkar_Omkar</a:t>
            </a:r>
          </a:p>
          <a:p>
            <a:pPr marL="0" indent="0">
              <a:buNone/>
            </a:pPr>
            <a:endParaRPr lang="en-US" dirty="0"/>
          </a:p>
        </p:txBody>
      </p:sp>
      <p:sp>
        <p:nvSpPr>
          <p:cNvPr id="4" name="Rectangle 3"/>
          <p:cNvSpPr/>
          <p:nvPr/>
        </p:nvSpPr>
        <p:spPr>
          <a:xfrm>
            <a:off x="7711598" y="259834"/>
            <a:ext cx="4254691" cy="369332"/>
          </a:xfrm>
          <a:prstGeom prst="rect">
            <a:avLst/>
          </a:prstGeom>
        </p:spPr>
        <p:txBody>
          <a:bodyPr wrap="none">
            <a:spAutoFit/>
          </a:bodyPr>
          <a:lstStyle/>
          <a:p>
            <a:r>
              <a:rPr lang="en-IN" dirty="0">
                <a:ln w="0"/>
                <a:solidFill>
                  <a:schemeClr val="bg1"/>
                </a:solidFill>
                <a:effectLst>
                  <a:outerShdw blurRad="38100" dist="19050" dir="2700000" algn="tl" rotWithShape="0">
                    <a:schemeClr val="dk1">
                      <a:alpha val="40000"/>
                    </a:schemeClr>
                  </a:outerShdw>
                </a:effectLst>
                <a:latin typeface="Eras Demi ITC" panose="020B0805030504020804" pitchFamily="34" charset="0"/>
              </a:rPr>
              <a:t>Group Unique ID: </a:t>
            </a:r>
            <a:r>
              <a:rPr lang="en-IN" dirty="0">
                <a:solidFill>
                  <a:schemeClr val="bg1"/>
                </a:solidFill>
                <a:latin typeface="Eras Demi ITC" panose="020B0805030504020804" pitchFamily="34" charset="0"/>
              </a:rPr>
              <a:t>AY21TECSM50115</a:t>
            </a:r>
            <a:r>
              <a:rPr lang="en-IN" dirty="0">
                <a:ln w="0"/>
                <a:solidFill>
                  <a:schemeClr val="bg1"/>
                </a:solidFill>
                <a:effectLst>
                  <a:outerShdw blurRad="38100" dist="19050" dir="2700000" algn="tl" rotWithShape="0">
                    <a:schemeClr val="dk1">
                      <a:alpha val="40000"/>
                    </a:schemeClr>
                  </a:outerShdw>
                </a:effectLst>
                <a:latin typeface="Eras Demi ITC" panose="020B0805030504020804" pitchFamily="34" charset="0"/>
              </a:rPr>
              <a:t> </a:t>
            </a:r>
            <a:endParaRPr lang="en-IN" dirty="0">
              <a:solidFill>
                <a:schemeClr val="bg1"/>
              </a:solidFill>
              <a:latin typeface="Eras Demi ITC" panose="020B0805030504020804" pitchFamily="34" charset="0"/>
            </a:endParaRPr>
          </a:p>
        </p:txBody>
      </p:sp>
      <p:sp>
        <p:nvSpPr>
          <p:cNvPr id="5" name="Rectangle 4"/>
          <p:cNvSpPr/>
          <p:nvPr/>
        </p:nvSpPr>
        <p:spPr>
          <a:xfrm>
            <a:off x="715584" y="6169967"/>
            <a:ext cx="3460947" cy="461665"/>
          </a:xfrm>
          <a:prstGeom prst="rect">
            <a:avLst/>
          </a:prstGeom>
        </p:spPr>
        <p:txBody>
          <a:bodyPr wrap="none">
            <a:spAutoFit/>
          </a:bodyPr>
          <a:lstStyle/>
          <a:p>
            <a:r>
              <a:rPr lang="en-IN" sz="2400" dirty="0">
                <a:ln w="0"/>
                <a:solidFill>
                  <a:schemeClr val="bg1"/>
                </a:solidFill>
                <a:effectLst>
                  <a:outerShdw blurRad="38100" dist="19050" dir="2700000" algn="tl" rotWithShape="0">
                    <a:schemeClr val="dk1">
                      <a:alpha val="40000"/>
                    </a:schemeClr>
                  </a:outerShdw>
                </a:effectLst>
                <a:latin typeface="Franklin Gothic Medium" panose="020B0603020102020204" pitchFamily="34" charset="0"/>
              </a:rPr>
              <a:t>Guide:- </a:t>
            </a:r>
            <a:r>
              <a:rPr lang="en-IN" sz="2400" dirty="0" err="1">
                <a:ln w="0"/>
                <a:solidFill>
                  <a:schemeClr val="bg1"/>
                </a:solidFill>
                <a:effectLst>
                  <a:outerShdw blurRad="38100" dist="19050" dir="2700000" algn="tl" rotWithShape="0">
                    <a:schemeClr val="dk1">
                      <a:alpha val="40000"/>
                    </a:schemeClr>
                  </a:outerShdw>
                </a:effectLst>
                <a:latin typeface="Franklin Gothic Medium" panose="020B0603020102020204" pitchFamily="34" charset="0"/>
              </a:rPr>
              <a:t>Neelam</a:t>
            </a:r>
            <a:r>
              <a:rPr lang="en-IN" sz="2400" dirty="0">
                <a:ln w="0"/>
                <a:solidFill>
                  <a:schemeClr val="bg1"/>
                </a:solidFill>
                <a:effectLst>
                  <a:outerShdw blurRad="38100" dist="19050" dir="2700000" algn="tl" rotWithShape="0">
                    <a:schemeClr val="dk1">
                      <a:alpha val="40000"/>
                    </a:schemeClr>
                  </a:outerShdw>
                </a:effectLst>
                <a:latin typeface="Franklin Gothic Medium" panose="020B0603020102020204" pitchFamily="34" charset="0"/>
              </a:rPr>
              <a:t> Kulkarni </a:t>
            </a:r>
            <a:endParaRPr lang="en-IN" sz="2400" dirty="0">
              <a:solidFill>
                <a:schemeClr val="bg1"/>
              </a:solidFill>
              <a:latin typeface="Franklin Gothic Medium" panose="020B0603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50" y="1376171"/>
            <a:ext cx="4991100" cy="2679700"/>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5" name="Picture 4"/>
          <p:cNvPicPr>
            <a:picLocks noChangeAspect="1"/>
          </p:cNvPicPr>
          <p:nvPr/>
        </p:nvPicPr>
        <p:blipFill>
          <a:blip r:embed="rId2"/>
          <a:stretch>
            <a:fillRect/>
          </a:stretch>
        </p:blipFill>
        <p:spPr>
          <a:xfrm>
            <a:off x="457200" y="1397000"/>
            <a:ext cx="8597900" cy="5283200"/>
          </a:xfrm>
          <a:prstGeom prst="rect">
            <a:avLst/>
          </a:prstGeom>
        </p:spPr>
      </p:pic>
      <p:sp>
        <p:nvSpPr>
          <p:cNvPr id="6" name="Rectangle 5"/>
          <p:cNvSpPr/>
          <p:nvPr/>
        </p:nvSpPr>
        <p:spPr>
          <a:xfrm>
            <a:off x="750257" y="310634"/>
            <a:ext cx="4825043" cy="830997"/>
          </a:xfrm>
          <a:prstGeom prst="rect">
            <a:avLst/>
          </a:prstGeom>
        </p:spPr>
        <p:txBody>
          <a:bodyPr wrap="square">
            <a:spAutoFit/>
          </a:bodyPr>
          <a:lstStyle/>
          <a:p>
            <a:r>
              <a:rPr lang="en-IN" sz="4800" dirty="0">
                <a:solidFill>
                  <a:schemeClr val="accent2"/>
                </a:solidFill>
                <a:latin typeface="Berlin Sans FB Demi" panose="020E0802020502020306" pitchFamily="34" charset="0"/>
              </a:rPr>
              <a:t>Proposed System</a:t>
            </a:r>
          </a:p>
        </p:txBody>
      </p:sp>
      <p:sp>
        <p:nvSpPr>
          <p:cNvPr id="7" name="Rectangle 6"/>
          <p:cNvSpPr/>
          <p:nvPr/>
        </p:nvSpPr>
        <p:spPr>
          <a:xfrm>
            <a:off x="9283700" y="3327400"/>
            <a:ext cx="2717800" cy="711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400" dirty="0">
                <a:solidFill>
                  <a:schemeClr val="bg1"/>
                </a:solidFill>
                <a:latin typeface="Eras Demi ITC" panose="020B0805030504020804" pitchFamily="34" charset="0"/>
              </a:rPr>
              <a:t>House Prediction</a:t>
            </a:r>
          </a:p>
        </p:txBody>
      </p:sp>
      <p:grpSp>
        <p:nvGrpSpPr>
          <p:cNvPr id="25" name="Group 24"/>
          <p:cNvGrpSpPr/>
          <p:nvPr/>
        </p:nvGrpSpPr>
        <p:grpSpPr>
          <a:xfrm>
            <a:off x="9283700" y="1693341"/>
            <a:ext cx="2738967" cy="4172800"/>
            <a:chOff x="364818" y="1339253"/>
            <a:chExt cx="4178706" cy="6366235"/>
          </a:xfrm>
        </p:grpSpPr>
        <p:grpSp>
          <p:nvGrpSpPr>
            <p:cNvPr id="26" name="Group 25"/>
            <p:cNvGrpSpPr/>
            <p:nvPr/>
          </p:nvGrpSpPr>
          <p:grpSpPr>
            <a:xfrm>
              <a:off x="364818" y="1339253"/>
              <a:ext cx="4178706" cy="3117426"/>
              <a:chOff x="2287587" y="1937871"/>
              <a:chExt cx="2206625" cy="1646202"/>
            </a:xfrm>
            <a:solidFill>
              <a:schemeClr val="tx1">
                <a:alpha val="8000"/>
              </a:schemeClr>
            </a:solidFill>
          </p:grpSpPr>
          <p:sp>
            <p:nvSpPr>
              <p:cNvPr id="46" name="Rounded Rectangle 45"/>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p:cNvGrpSpPr/>
              <p:nvPr/>
            </p:nvGrpSpPr>
            <p:grpSpPr>
              <a:xfrm>
                <a:off x="2380456" y="2080738"/>
                <a:ext cx="1516062" cy="74666"/>
                <a:chOff x="2380456" y="2572537"/>
                <a:chExt cx="1516062" cy="63500"/>
              </a:xfrm>
              <a:grpFill/>
            </p:grpSpPr>
            <p:sp>
              <p:nvSpPr>
                <p:cNvPr id="62" name="Rounded Rectangle 6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ounded Rectangle 49"/>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a:off x="2496429" y="2366473"/>
                <a:ext cx="1997783" cy="74666"/>
                <a:chOff x="2496429" y="2811430"/>
                <a:chExt cx="1997783" cy="63500"/>
              </a:xfrm>
              <a:grpFill/>
            </p:grpSpPr>
            <p:sp>
              <p:nvSpPr>
                <p:cNvPr id="60" name="Rounded Rectangle 5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ounded Rectangle 6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3" name="Rounded Rectangle 52"/>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ounded Rectangle 54"/>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ounded Rectangle 55"/>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7" name="Group 56"/>
              <p:cNvGrpSpPr/>
              <p:nvPr/>
            </p:nvGrpSpPr>
            <p:grpSpPr>
              <a:xfrm>
                <a:off x="2670261" y="2795076"/>
                <a:ext cx="1595351" cy="74666"/>
                <a:chOff x="2670261" y="3182904"/>
                <a:chExt cx="1595351" cy="63500"/>
              </a:xfrm>
              <a:grpFill/>
            </p:grpSpPr>
            <p:sp>
              <p:nvSpPr>
                <p:cNvPr id="58" name="Rounded Rectangle 5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 name="Group 26"/>
            <p:cNvGrpSpPr/>
            <p:nvPr/>
          </p:nvGrpSpPr>
          <p:grpSpPr>
            <a:xfrm>
              <a:off x="364818" y="4588062"/>
              <a:ext cx="4178706" cy="3117426"/>
              <a:chOff x="2287587" y="1937871"/>
              <a:chExt cx="2206625" cy="1646202"/>
            </a:xfrm>
            <a:solidFill>
              <a:schemeClr val="tx1">
                <a:alpha val="8000"/>
              </a:schemeClr>
            </a:solidFill>
          </p:grpSpPr>
          <p:sp>
            <p:nvSpPr>
              <p:cNvPr id="28" name="Rounded Rectangle 27"/>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p:cNvGrpSpPr/>
              <p:nvPr/>
            </p:nvGrpSpPr>
            <p:grpSpPr>
              <a:xfrm>
                <a:off x="2380456" y="2080738"/>
                <a:ext cx="1516062" cy="74666"/>
                <a:chOff x="2380456" y="2572537"/>
                <a:chExt cx="1516062" cy="63500"/>
              </a:xfrm>
              <a:grpFill/>
            </p:grpSpPr>
            <p:sp>
              <p:nvSpPr>
                <p:cNvPr id="44" name="Rounded Rectangle 4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ounded Rectangle 4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ounded Rectangle 31"/>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2496429" y="2366473"/>
                <a:ext cx="1997783" cy="74666"/>
                <a:chOff x="2496429" y="2811430"/>
                <a:chExt cx="1997783" cy="63500"/>
              </a:xfrm>
              <a:grpFill/>
            </p:grpSpPr>
            <p:sp>
              <p:nvSpPr>
                <p:cNvPr id="42" name="Rounded Rectangle 4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 name="Rounded Rectangle 34"/>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p:cNvGrpSpPr/>
              <p:nvPr/>
            </p:nvGrpSpPr>
            <p:grpSpPr>
              <a:xfrm>
                <a:off x="2670261" y="2795076"/>
                <a:ext cx="1595351" cy="74666"/>
                <a:chOff x="2670261" y="3182904"/>
                <a:chExt cx="1595351" cy="63500"/>
              </a:xfrm>
              <a:grpFill/>
            </p:grpSpPr>
            <p:sp>
              <p:nvSpPr>
                <p:cNvPr id="40" name="Rounded Rectangle 3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36159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 shot of House dataset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91" y="1236372"/>
            <a:ext cx="7059693" cy="5318974"/>
          </a:xfrm>
        </p:spPr>
      </p:pic>
      <p:sp>
        <p:nvSpPr>
          <p:cNvPr id="8" name="TextBox 7"/>
          <p:cNvSpPr txBox="1"/>
          <p:nvPr/>
        </p:nvSpPr>
        <p:spPr>
          <a:xfrm>
            <a:off x="7604054" y="2662860"/>
            <a:ext cx="4054546" cy="5355312"/>
          </a:xfrm>
          <a:prstGeom prst="rect">
            <a:avLst/>
          </a:prstGeom>
          <a:noFill/>
        </p:spPr>
        <p:txBody>
          <a:bodyPr wrap="square" numCol="2" rtlCol="0">
            <a:spAutoFit/>
          </a:bodyPr>
          <a:lstStyle/>
          <a:p>
            <a:r>
              <a:rPr lang="en-US" dirty="0">
                <a:solidFill>
                  <a:schemeClr val="bg1"/>
                </a:solidFill>
              </a:rPr>
              <a:t>a) Area</a:t>
            </a:r>
          </a:p>
          <a:p>
            <a:r>
              <a:rPr lang="en-US" dirty="0">
                <a:solidFill>
                  <a:schemeClr val="bg1"/>
                </a:solidFill>
              </a:rPr>
              <a:t>b) Location</a:t>
            </a:r>
          </a:p>
          <a:p>
            <a:r>
              <a:rPr lang="en-US" dirty="0">
                <a:solidFill>
                  <a:schemeClr val="bg1"/>
                </a:solidFill>
              </a:rPr>
              <a:t>c) Number of Bed rooms</a:t>
            </a:r>
          </a:p>
          <a:p>
            <a:r>
              <a:rPr lang="en-US" dirty="0">
                <a:solidFill>
                  <a:schemeClr val="bg1"/>
                </a:solidFill>
              </a:rPr>
              <a:t>d) New/Resale</a:t>
            </a:r>
          </a:p>
          <a:p>
            <a:r>
              <a:rPr lang="en-US" dirty="0">
                <a:solidFill>
                  <a:schemeClr val="bg1"/>
                </a:solidFill>
              </a:rPr>
              <a:t>e) Gymnasium</a:t>
            </a:r>
          </a:p>
          <a:p>
            <a:r>
              <a:rPr lang="en-US" dirty="0">
                <a:solidFill>
                  <a:schemeClr val="bg1"/>
                </a:solidFill>
              </a:rPr>
              <a:t>f) Lift Available</a:t>
            </a:r>
          </a:p>
          <a:p>
            <a:r>
              <a:rPr lang="en-US" dirty="0">
                <a:solidFill>
                  <a:schemeClr val="bg1"/>
                </a:solidFill>
              </a:rPr>
              <a:t>g) Car parking</a:t>
            </a:r>
          </a:p>
          <a:p>
            <a:r>
              <a:rPr lang="en-US" dirty="0">
                <a:solidFill>
                  <a:schemeClr val="bg1"/>
                </a:solidFill>
              </a:rPr>
              <a:t>h) Maintenance </a:t>
            </a:r>
          </a:p>
          <a:p>
            <a:r>
              <a:rPr lang="en-US" dirty="0" err="1">
                <a:solidFill>
                  <a:schemeClr val="bg1"/>
                </a:solidFill>
              </a:rPr>
              <a:t>i</a:t>
            </a:r>
            <a:r>
              <a:rPr lang="en-US" dirty="0">
                <a:solidFill>
                  <a:schemeClr val="bg1"/>
                </a:solidFill>
              </a:rPr>
              <a:t>) 24x7 security</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j) Children play area</a:t>
            </a:r>
          </a:p>
          <a:p>
            <a:r>
              <a:rPr lang="en-US" dirty="0">
                <a:solidFill>
                  <a:schemeClr val="bg1"/>
                </a:solidFill>
              </a:rPr>
              <a:t>k) Club house</a:t>
            </a:r>
          </a:p>
          <a:p>
            <a:r>
              <a:rPr lang="en-US" dirty="0">
                <a:solidFill>
                  <a:schemeClr val="bg1"/>
                </a:solidFill>
              </a:rPr>
              <a:t>l) Intercom</a:t>
            </a:r>
          </a:p>
          <a:p>
            <a:r>
              <a:rPr lang="en-US" dirty="0">
                <a:solidFill>
                  <a:schemeClr val="bg1"/>
                </a:solidFill>
              </a:rPr>
              <a:t>m) Landscaped gardens</a:t>
            </a:r>
          </a:p>
          <a:p>
            <a:r>
              <a:rPr lang="en-US" dirty="0">
                <a:solidFill>
                  <a:schemeClr val="bg1"/>
                </a:solidFill>
              </a:rPr>
              <a:t>n) Indoor games</a:t>
            </a:r>
          </a:p>
          <a:p>
            <a:r>
              <a:rPr lang="en-US" dirty="0">
                <a:solidFill>
                  <a:schemeClr val="bg1"/>
                </a:solidFill>
              </a:rPr>
              <a:t>o) Gas connection</a:t>
            </a:r>
          </a:p>
          <a:p>
            <a:r>
              <a:rPr lang="en-US" dirty="0">
                <a:solidFill>
                  <a:schemeClr val="bg1"/>
                </a:solidFill>
              </a:rPr>
              <a:t>p) Jogging track</a:t>
            </a:r>
          </a:p>
          <a:p>
            <a:r>
              <a:rPr lang="en-US" dirty="0">
                <a:solidFill>
                  <a:schemeClr val="bg1"/>
                </a:solidFill>
              </a:rPr>
              <a:t>q) Swimming pool</a:t>
            </a:r>
          </a:p>
          <a:p>
            <a:endParaRPr lang="en-US" dirty="0">
              <a:solidFill>
                <a:schemeClr val="bg1"/>
              </a:solidFill>
            </a:endParaRPr>
          </a:p>
          <a:p>
            <a:endParaRPr lang="en-US" dirty="0">
              <a:solidFill>
                <a:schemeClr val="bg1"/>
              </a:solidFill>
            </a:endParaRPr>
          </a:p>
        </p:txBody>
      </p:sp>
      <p:sp>
        <p:nvSpPr>
          <p:cNvPr id="4" name="Rectangle 3"/>
          <p:cNvSpPr/>
          <p:nvPr/>
        </p:nvSpPr>
        <p:spPr>
          <a:xfrm>
            <a:off x="7527854" y="1508027"/>
            <a:ext cx="4308546" cy="923330"/>
          </a:xfrm>
          <a:prstGeom prst="rect">
            <a:avLst/>
          </a:prstGeom>
        </p:spPr>
        <p:txBody>
          <a:bodyPr wrap="square">
            <a:spAutoFit/>
          </a:bodyPr>
          <a:lstStyle/>
          <a:p>
            <a:r>
              <a:rPr lang="en-US" dirty="0">
                <a:solidFill>
                  <a:schemeClr val="bg1"/>
                </a:solidFill>
              </a:rPr>
              <a:t>The dataset contains 6348 rows</a:t>
            </a:r>
          </a:p>
          <a:p>
            <a:endParaRPr lang="en-US" dirty="0">
              <a:solidFill>
                <a:schemeClr val="bg1"/>
              </a:solidFill>
            </a:endParaRPr>
          </a:p>
          <a:p>
            <a:r>
              <a:rPr lang="en-US" dirty="0">
                <a:solidFill>
                  <a:schemeClr val="bg1"/>
                </a:solidFill>
              </a:rPr>
              <a:t>The attributes are</a:t>
            </a:r>
          </a:p>
        </p:txBody>
      </p:sp>
    </p:spTree>
    <p:extLst>
      <p:ext uri="{BB962C8B-B14F-4D97-AF65-F5344CB8AC3E}">
        <p14:creationId xmlns:p14="http://schemas.microsoft.com/office/powerpoint/2010/main" val="20295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2" name="Picture 1"/>
          <p:cNvPicPr>
            <a:picLocks noChangeAspect="1"/>
          </p:cNvPicPr>
          <p:nvPr/>
        </p:nvPicPr>
        <p:blipFill>
          <a:blip r:embed="rId2"/>
          <a:stretch>
            <a:fillRect/>
          </a:stretch>
        </p:blipFill>
        <p:spPr>
          <a:xfrm>
            <a:off x="470857" y="1364882"/>
            <a:ext cx="8610600" cy="5270500"/>
          </a:xfrm>
          <a:prstGeom prst="rect">
            <a:avLst/>
          </a:prstGeom>
        </p:spPr>
      </p:pic>
      <p:sp>
        <p:nvSpPr>
          <p:cNvPr id="6" name="Rectangle 5"/>
          <p:cNvSpPr/>
          <p:nvPr/>
        </p:nvSpPr>
        <p:spPr>
          <a:xfrm>
            <a:off x="750257" y="310634"/>
            <a:ext cx="4825043" cy="830997"/>
          </a:xfrm>
          <a:prstGeom prst="rect">
            <a:avLst/>
          </a:prstGeom>
        </p:spPr>
        <p:txBody>
          <a:bodyPr wrap="square">
            <a:spAutoFit/>
          </a:bodyPr>
          <a:lstStyle/>
          <a:p>
            <a:r>
              <a:rPr lang="en-IN" sz="4800" dirty="0">
                <a:solidFill>
                  <a:schemeClr val="accent2"/>
                </a:solidFill>
                <a:latin typeface="Berlin Sans FB Demi" panose="020E0802020502020306" pitchFamily="34" charset="0"/>
              </a:rPr>
              <a:t>Proposed System</a:t>
            </a:r>
          </a:p>
        </p:txBody>
      </p:sp>
      <p:sp>
        <p:nvSpPr>
          <p:cNvPr id="4" name="Rectangle 3"/>
          <p:cNvSpPr/>
          <p:nvPr/>
        </p:nvSpPr>
        <p:spPr>
          <a:xfrm>
            <a:off x="9613900" y="3333750"/>
            <a:ext cx="2324100" cy="711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400" dirty="0">
                <a:solidFill>
                  <a:schemeClr val="bg1"/>
                </a:solidFill>
                <a:latin typeface="Eras Demi ITC" panose="020B0805030504020804" pitchFamily="34" charset="0"/>
              </a:rPr>
              <a:t>Car Prediction</a:t>
            </a:r>
          </a:p>
        </p:txBody>
      </p:sp>
      <p:grpSp>
        <p:nvGrpSpPr>
          <p:cNvPr id="7" name="Group 6"/>
          <p:cNvGrpSpPr/>
          <p:nvPr/>
        </p:nvGrpSpPr>
        <p:grpSpPr>
          <a:xfrm>
            <a:off x="9406466" y="1756841"/>
            <a:ext cx="2738967" cy="4172800"/>
            <a:chOff x="364818" y="1339253"/>
            <a:chExt cx="4178706" cy="6366235"/>
          </a:xfrm>
        </p:grpSpPr>
        <p:grpSp>
          <p:nvGrpSpPr>
            <p:cNvPr id="8" name="Group 7"/>
            <p:cNvGrpSpPr/>
            <p:nvPr/>
          </p:nvGrpSpPr>
          <p:grpSpPr>
            <a:xfrm>
              <a:off x="364818" y="1339253"/>
              <a:ext cx="4178706" cy="3117426"/>
              <a:chOff x="2287587" y="1937871"/>
              <a:chExt cx="2206625" cy="1646202"/>
            </a:xfrm>
            <a:solidFill>
              <a:schemeClr val="tx1">
                <a:alpha val="8000"/>
              </a:schemeClr>
            </a:solidFill>
          </p:grpSpPr>
          <p:sp>
            <p:nvSpPr>
              <p:cNvPr id="28" name="Rounded Rectangle 27"/>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p:cNvGrpSpPr/>
              <p:nvPr/>
            </p:nvGrpSpPr>
            <p:grpSpPr>
              <a:xfrm>
                <a:off x="2380456" y="2080738"/>
                <a:ext cx="1516062" cy="74666"/>
                <a:chOff x="2380456" y="2572537"/>
                <a:chExt cx="1516062" cy="63500"/>
              </a:xfrm>
              <a:grpFill/>
            </p:grpSpPr>
            <p:sp>
              <p:nvSpPr>
                <p:cNvPr id="44" name="Rounded Rectangle 4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ounded Rectangle 4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ounded Rectangle 31"/>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2496429" y="2366473"/>
                <a:ext cx="1997783" cy="74666"/>
                <a:chOff x="2496429" y="2811430"/>
                <a:chExt cx="1997783" cy="63500"/>
              </a:xfrm>
              <a:grpFill/>
            </p:grpSpPr>
            <p:sp>
              <p:nvSpPr>
                <p:cNvPr id="42" name="Rounded Rectangle 4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 name="Rounded Rectangle 34"/>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p:cNvGrpSpPr/>
              <p:nvPr/>
            </p:nvGrpSpPr>
            <p:grpSpPr>
              <a:xfrm>
                <a:off x="2670261" y="2795076"/>
                <a:ext cx="1595351" cy="74666"/>
                <a:chOff x="2670261" y="3182904"/>
                <a:chExt cx="1595351" cy="63500"/>
              </a:xfrm>
              <a:grpFill/>
            </p:grpSpPr>
            <p:sp>
              <p:nvSpPr>
                <p:cNvPr id="40" name="Rounded Rectangle 3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9" name="Group 8"/>
            <p:cNvGrpSpPr/>
            <p:nvPr/>
          </p:nvGrpSpPr>
          <p:grpSpPr>
            <a:xfrm>
              <a:off x="364818" y="4588062"/>
              <a:ext cx="4178706" cy="3117426"/>
              <a:chOff x="2287587" y="1937871"/>
              <a:chExt cx="2206625" cy="1646202"/>
            </a:xfrm>
            <a:solidFill>
              <a:schemeClr val="tx1">
                <a:alpha val="8000"/>
              </a:schemeClr>
            </a:solidFill>
          </p:grpSpPr>
          <p:sp>
            <p:nvSpPr>
              <p:cNvPr id="10" name="Rounded Rectangle 9"/>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2380456" y="2080738"/>
                <a:ext cx="1516062" cy="74666"/>
                <a:chOff x="2380456" y="2572537"/>
                <a:chExt cx="1516062" cy="63500"/>
              </a:xfrm>
              <a:grpFill/>
            </p:grpSpPr>
            <p:sp>
              <p:nvSpPr>
                <p:cNvPr id="26" name="Rounded Rectangle 2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ounded Rectangle 13"/>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2496429" y="2366473"/>
                <a:ext cx="1997783" cy="74666"/>
                <a:chOff x="2496429" y="2811430"/>
                <a:chExt cx="1997783" cy="63500"/>
              </a:xfrm>
              <a:grpFill/>
            </p:grpSpPr>
            <p:sp>
              <p:nvSpPr>
                <p:cNvPr id="24" name="Rounded Rectangle 2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ounded Rectangle 16"/>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p:cNvGrpSpPr/>
              <p:nvPr/>
            </p:nvGrpSpPr>
            <p:grpSpPr>
              <a:xfrm>
                <a:off x="2670261" y="2795076"/>
                <a:ext cx="1595351" cy="74666"/>
                <a:chOff x="2670261" y="3182904"/>
                <a:chExt cx="1595351" cy="63500"/>
              </a:xfrm>
              <a:grpFill/>
            </p:grpSpPr>
            <p:sp>
              <p:nvSpPr>
                <p:cNvPr id="22" name="Rounded Rectangle 2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313029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 shot of Car dataset </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00" y="1410482"/>
            <a:ext cx="6716154" cy="5087155"/>
          </a:xfrm>
        </p:spPr>
      </p:pic>
      <p:sp>
        <p:nvSpPr>
          <p:cNvPr id="8" name="TextBox 7"/>
          <p:cNvSpPr txBox="1"/>
          <p:nvPr/>
        </p:nvSpPr>
        <p:spPr>
          <a:xfrm>
            <a:off x="7797408" y="1410482"/>
            <a:ext cx="3454792" cy="4247317"/>
          </a:xfrm>
          <a:prstGeom prst="rect">
            <a:avLst/>
          </a:prstGeom>
          <a:noFill/>
        </p:spPr>
        <p:txBody>
          <a:bodyPr wrap="none" rtlCol="0">
            <a:spAutoFit/>
          </a:bodyPr>
          <a:lstStyle/>
          <a:p>
            <a:r>
              <a:rPr lang="en-US" dirty="0">
                <a:solidFill>
                  <a:schemeClr val="bg1"/>
                </a:solidFill>
              </a:rPr>
              <a:t>The dataset contains 4341 rows</a:t>
            </a:r>
          </a:p>
          <a:p>
            <a:endParaRPr lang="en-US" dirty="0">
              <a:solidFill>
                <a:schemeClr val="bg1"/>
              </a:solidFill>
            </a:endParaRPr>
          </a:p>
          <a:p>
            <a:r>
              <a:rPr lang="en-US" dirty="0">
                <a:solidFill>
                  <a:schemeClr val="bg1"/>
                </a:solidFill>
              </a:rPr>
              <a:t>The attributes are</a:t>
            </a:r>
          </a:p>
          <a:p>
            <a:pPr marL="342900" indent="-342900">
              <a:buAutoNum type="alphaLcParenR"/>
            </a:pPr>
            <a:r>
              <a:rPr lang="en-US" dirty="0">
                <a:solidFill>
                  <a:schemeClr val="bg1"/>
                </a:solidFill>
              </a:rPr>
              <a:t>Name</a:t>
            </a:r>
          </a:p>
          <a:p>
            <a:pPr marL="342900" indent="-342900">
              <a:buAutoNum type="alphaLcParenR"/>
            </a:pPr>
            <a:r>
              <a:rPr lang="en-US" dirty="0">
                <a:solidFill>
                  <a:schemeClr val="bg1"/>
                </a:solidFill>
              </a:rPr>
              <a:t>Year</a:t>
            </a:r>
          </a:p>
          <a:p>
            <a:pPr marL="342900" indent="-342900">
              <a:buAutoNum type="alphaLcParenR" startAt="3"/>
            </a:pPr>
            <a:r>
              <a:rPr lang="en-US" dirty="0">
                <a:solidFill>
                  <a:schemeClr val="bg1"/>
                </a:solidFill>
              </a:rPr>
              <a:t>Kilometers driven</a:t>
            </a:r>
          </a:p>
          <a:p>
            <a:pPr marL="342900" indent="-342900">
              <a:buAutoNum type="alphaLcParenR" startAt="3"/>
            </a:pPr>
            <a:r>
              <a:rPr lang="en-US" dirty="0">
                <a:solidFill>
                  <a:schemeClr val="bg1"/>
                </a:solidFill>
              </a:rPr>
              <a:t>Fuel</a:t>
            </a:r>
          </a:p>
          <a:p>
            <a:pPr marL="342900" indent="-342900">
              <a:buAutoNum type="alphaLcParenR" startAt="3"/>
            </a:pPr>
            <a:r>
              <a:rPr lang="en-US" dirty="0">
                <a:solidFill>
                  <a:schemeClr val="bg1"/>
                </a:solidFill>
              </a:rPr>
              <a:t>seller type</a:t>
            </a:r>
          </a:p>
          <a:p>
            <a:pPr marL="342900" indent="-342900">
              <a:buAutoNum type="alphaLcParenR" startAt="3"/>
            </a:pPr>
            <a:r>
              <a:rPr lang="en-US" dirty="0">
                <a:solidFill>
                  <a:schemeClr val="bg1"/>
                </a:solidFill>
              </a:rPr>
              <a:t>Transmission</a:t>
            </a:r>
          </a:p>
          <a:p>
            <a:pPr marL="342900" indent="-342900">
              <a:buAutoNum type="alphaLcParenR" startAt="3"/>
            </a:pPr>
            <a:r>
              <a:rPr lang="en-US" dirty="0">
                <a:solidFill>
                  <a:schemeClr val="bg1"/>
                </a:solidFill>
              </a:rPr>
              <a:t>Owner</a:t>
            </a:r>
          </a:p>
          <a:p>
            <a:pPr marL="342900" indent="-342900">
              <a:buAutoNum type="alphaLcParenR" startAt="3"/>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p>
        </p:txBody>
      </p:sp>
    </p:spTree>
    <p:extLst>
      <p:ext uri="{BB962C8B-B14F-4D97-AF65-F5344CB8AC3E}">
        <p14:creationId xmlns:p14="http://schemas.microsoft.com/office/powerpoint/2010/main" val="192785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17525"/>
            <a:ext cx="4406900" cy="757130"/>
          </a:xfrm>
        </p:spPr>
        <p:txBody>
          <a:bodyPr/>
          <a:lstStyle/>
          <a:p>
            <a:r>
              <a:rPr lang="en-IN" sz="4800" dirty="0">
                <a:solidFill>
                  <a:schemeClr val="accent2"/>
                </a:solidFill>
                <a:latin typeface="Berlin Sans FB Demi" panose="020E0802020502020306" pitchFamily="34" charset="0"/>
              </a:rPr>
              <a:t>Requirements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6" name="Round Diagonal Corner Rectangle 5"/>
          <p:cNvSpPr/>
          <p:nvPr/>
        </p:nvSpPr>
        <p:spPr>
          <a:xfrm>
            <a:off x="330374" y="1465545"/>
            <a:ext cx="5857484" cy="4874929"/>
          </a:xfrm>
          <a:prstGeom prst="round2DiagRect">
            <a:avLst/>
          </a:prstGeom>
          <a:effectLst>
            <a:outerShdw blurRad="76200" dist="12700" dir="2700000" sy="-23000" kx="-800400" algn="bl" rotWithShape="0">
              <a:prstClr val="black">
                <a:alpha val="20000"/>
              </a:prstClr>
            </a:outerShdw>
          </a:effectLst>
          <a:scene3d>
            <a:camera prst="orthographicFront"/>
            <a:lightRig rig="threePt" dir="t"/>
          </a:scene3d>
          <a:sp3d>
            <a:bevelT w="1651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latin typeface="Arial Black" panose="020B0A04020102020204" pitchFamily="34" charset="0"/>
              </a:rPr>
              <a:t>Hardware</a:t>
            </a:r>
          </a:p>
          <a:p>
            <a:endParaRPr lang="en-IN" sz="2400" dirty="0">
              <a:latin typeface="Arial Black" panose="020B0A04020102020204" pitchFamily="34" charset="0"/>
            </a:endParaRPr>
          </a:p>
          <a:p>
            <a:pPr lvl="0"/>
            <a:r>
              <a:rPr lang="en-US" dirty="0"/>
              <a:t>User End:</a:t>
            </a:r>
          </a:p>
          <a:p>
            <a:pPr lvl="0"/>
            <a:endParaRPr lang="en-US" dirty="0"/>
          </a:p>
          <a:p>
            <a:pPr marL="285750" indent="-285750">
              <a:buFont typeface="Arial" panose="020B0604020202020204" pitchFamily="34" charset="0"/>
              <a:buChar char="•"/>
            </a:pPr>
            <a:r>
              <a:rPr lang="en-US" dirty="0"/>
              <a:t>Any android or IOS smartphone ,tablets PCs or Desktop </a:t>
            </a:r>
            <a:br>
              <a:rPr lang="en-US" dirty="0"/>
            </a:br>
            <a:endParaRPr lang="en-US" dirty="0"/>
          </a:p>
          <a:p>
            <a:r>
              <a:rPr lang="en-US" dirty="0"/>
              <a:t>Developer End:</a:t>
            </a:r>
          </a:p>
          <a:p>
            <a:endParaRPr lang="en-US" dirty="0"/>
          </a:p>
          <a:p>
            <a:r>
              <a:rPr lang="en-US" dirty="0"/>
              <a:t>The Minimum system requirement</a:t>
            </a:r>
          </a:p>
          <a:p>
            <a:pPr marL="742950" lvl="1" indent="-285750">
              <a:buFont typeface="Arial" panose="020B0604020202020204" pitchFamily="34" charset="0"/>
              <a:buChar char="•"/>
            </a:pPr>
            <a:r>
              <a:rPr lang="en-US" dirty="0"/>
              <a:t>Operating System:   Windows 8 or later  64-bit Ubuntu 14.04+, Debian 8+, openSUSE 13.3+, or Fedora Linux 24+</a:t>
            </a:r>
          </a:p>
          <a:p>
            <a:pPr marL="742950" lvl="1" indent="-285750">
              <a:buFont typeface="Arial" panose="020B0604020202020204" pitchFamily="34" charset="0"/>
              <a:buChar char="•"/>
            </a:pPr>
            <a:r>
              <a:rPr lang="en-US" dirty="0"/>
              <a:t>Processor: Intel Pentium 4 or later</a:t>
            </a:r>
          </a:p>
          <a:p>
            <a:pPr marL="742950" lvl="1" indent="-285750">
              <a:buFont typeface="Arial" panose="020B0604020202020204" pitchFamily="34" charset="0"/>
              <a:buChar char="•"/>
            </a:pPr>
            <a:r>
              <a:rPr lang="en-US" dirty="0"/>
              <a:t>Memory:2 GB minimum 4GB recommended</a:t>
            </a:r>
          </a:p>
          <a:p>
            <a:pPr marL="742950" lvl="1" indent="-285750">
              <a:buFont typeface="Arial" panose="020B0604020202020204" pitchFamily="34" charset="0"/>
              <a:buChar char="•"/>
            </a:pPr>
            <a:r>
              <a:rPr lang="en-US" dirty="0"/>
              <a:t>Screen resolution:1280x1024 or larger</a:t>
            </a:r>
          </a:p>
        </p:txBody>
      </p:sp>
      <p:sp>
        <p:nvSpPr>
          <p:cNvPr id="9" name="Round Diagonal Corner Rectangle 8"/>
          <p:cNvSpPr/>
          <p:nvPr/>
        </p:nvSpPr>
        <p:spPr>
          <a:xfrm>
            <a:off x="6901841" y="1440146"/>
            <a:ext cx="4756759" cy="4874929"/>
          </a:xfrm>
          <a:prstGeom prst="round2DiagRect">
            <a:avLst/>
          </a:prstGeom>
          <a:effectLst>
            <a:outerShdw blurRad="76200" dist="12700" dir="2700000" sy="-23000" kx="-800400" algn="bl" rotWithShape="0">
              <a:prstClr val="black">
                <a:alpha val="20000"/>
              </a:prstClr>
            </a:outerShdw>
          </a:effectLst>
          <a:scene3d>
            <a:camera prst="orthographicFront"/>
            <a:lightRig rig="threePt" dir="t"/>
          </a:scene3d>
          <a:sp3d>
            <a:bevelT w="1651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latin typeface="Arial Black" panose="020B0A04020102020204" pitchFamily="34" charset="0"/>
              </a:rPr>
              <a:t>Software</a:t>
            </a:r>
            <a:endParaRPr lang="en-IN" dirty="0"/>
          </a:p>
          <a:p>
            <a:endParaRPr lang="en-IN" dirty="0"/>
          </a:p>
          <a:p>
            <a:r>
              <a:rPr lang="en-IN" dirty="0">
                <a:latin typeface="Baskerville Old Face" panose="02020602080505020303" pitchFamily="18" charset="0"/>
              </a:rPr>
              <a:t>Frontend technologies:</a:t>
            </a:r>
          </a:p>
          <a:p>
            <a:endParaRPr lang="en-IN" dirty="0">
              <a:latin typeface="Baskerville Old Face" panose="02020602080505020303" pitchFamily="18" charset="0"/>
            </a:endParaRPr>
          </a:p>
          <a:p>
            <a:pPr marL="742950" lvl="1" indent="-285750">
              <a:buFont typeface="Arial" panose="020B0604020202020204" pitchFamily="34" charset="0"/>
              <a:buChar char="•"/>
            </a:pPr>
            <a:r>
              <a:rPr lang="en-IN" dirty="0">
                <a:latin typeface="Baskerville Old Face" panose="02020602080505020303" pitchFamily="18" charset="0"/>
              </a:rPr>
              <a:t>HTML CSS</a:t>
            </a:r>
          </a:p>
          <a:p>
            <a:pPr marL="742950" lvl="1" indent="-285750">
              <a:buFont typeface="Arial" panose="020B0604020202020204" pitchFamily="34" charset="0"/>
              <a:buChar char="•"/>
            </a:pPr>
            <a:r>
              <a:rPr lang="en-IN" dirty="0">
                <a:latin typeface="Baskerville Old Face" panose="02020602080505020303" pitchFamily="18" charset="0"/>
              </a:rPr>
              <a:t>Bootstrap</a:t>
            </a:r>
          </a:p>
          <a:p>
            <a:pPr marL="742950" lvl="1" indent="-285750">
              <a:buFont typeface="Arial" panose="020B0604020202020204" pitchFamily="34" charset="0"/>
              <a:buChar char="•"/>
            </a:pPr>
            <a:endParaRPr lang="en-IN" dirty="0">
              <a:latin typeface="Baskerville Old Face" panose="02020602080505020303" pitchFamily="18" charset="0"/>
            </a:endParaRPr>
          </a:p>
          <a:p>
            <a:r>
              <a:rPr lang="en-IN" dirty="0">
                <a:latin typeface="Baskerville Old Face" panose="02020602080505020303" pitchFamily="18" charset="0"/>
              </a:rPr>
              <a:t>Backend Technologies:</a:t>
            </a:r>
          </a:p>
          <a:p>
            <a:endParaRPr lang="en-IN" dirty="0">
              <a:latin typeface="Baskerville Old Face" panose="02020602080505020303" pitchFamily="18" charset="0"/>
            </a:endParaRPr>
          </a:p>
          <a:p>
            <a:pPr marL="742950" lvl="1" indent="-285750">
              <a:buFont typeface="Arial" panose="020B0604020202020204" pitchFamily="34" charset="0"/>
              <a:buChar char="•"/>
            </a:pPr>
            <a:r>
              <a:rPr lang="en-IN" dirty="0">
                <a:latin typeface="Baskerville Old Face" panose="02020602080505020303" pitchFamily="18" charset="0"/>
              </a:rPr>
              <a:t>Flask</a:t>
            </a:r>
          </a:p>
          <a:p>
            <a:pPr marL="742950" lvl="1" indent="-285750">
              <a:buFont typeface="Arial" panose="020B0604020202020204" pitchFamily="34" charset="0"/>
              <a:buChar char="•"/>
            </a:pPr>
            <a:r>
              <a:rPr lang="en-IN" dirty="0" err="1">
                <a:latin typeface="Baskerville Old Face" panose="02020602080505020303" pitchFamily="18" charset="0"/>
              </a:rPr>
              <a:t>Sqlite</a:t>
            </a:r>
            <a:r>
              <a:rPr lang="en-IN" dirty="0">
                <a:latin typeface="Baskerville Old Face" panose="02020602080505020303" pitchFamily="18" charset="0"/>
              </a:rPr>
              <a:t> </a:t>
            </a:r>
          </a:p>
          <a:p>
            <a:pPr marL="742950" lvl="1" indent="-285750">
              <a:buFont typeface="Arial" panose="020B0604020202020204" pitchFamily="34" charset="0"/>
              <a:buChar char="•"/>
            </a:pPr>
            <a:r>
              <a:rPr lang="en-IN" dirty="0">
                <a:latin typeface="Baskerville Old Face" panose="02020602080505020303" pitchFamily="18" charset="0"/>
              </a:rPr>
              <a:t>JavaScript</a:t>
            </a:r>
          </a:p>
          <a:p>
            <a:pPr marL="742950" lvl="1" indent="-285750">
              <a:buFont typeface="Arial" panose="020B0604020202020204" pitchFamily="34" charset="0"/>
              <a:buChar char="•"/>
            </a:pPr>
            <a:r>
              <a:rPr lang="en-IN" dirty="0">
                <a:latin typeface="Baskerville Old Face" panose="02020602080505020303" pitchFamily="18" charset="0"/>
              </a:rPr>
              <a:t>Jupiter Notebook</a:t>
            </a:r>
          </a:p>
          <a:p>
            <a:pPr marL="742950" lvl="1" indent="-285750">
              <a:buFont typeface="Arial" panose="020B0604020202020204" pitchFamily="34" charset="0"/>
              <a:buChar char="•"/>
            </a:pPr>
            <a:r>
              <a:rPr lang="en-IN" dirty="0">
                <a:latin typeface="Baskerville Old Face" panose="02020602080505020303" pitchFamily="18" charset="0"/>
              </a:rPr>
              <a:t> AWS.</a:t>
            </a:r>
          </a:p>
        </p:txBody>
      </p:sp>
    </p:spTree>
    <p:extLst>
      <p:ext uri="{BB962C8B-B14F-4D97-AF65-F5344CB8AC3E}">
        <p14:creationId xmlns:p14="http://schemas.microsoft.com/office/powerpoint/2010/main" val="268603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down)">
                                      <p:cBhvr>
                                        <p:cTn id="25" dur="500"/>
                                        <p:tgtEl>
                                          <p:spTgt spid="6">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wipe(down)">
                                      <p:cBhvr>
                                        <p:cTn id="28" dur="500"/>
                                        <p:tgtEl>
                                          <p:spTgt spid="6">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wipe(down)">
                                      <p:cBhvr>
                                        <p:cTn id="31" dur="500"/>
                                        <p:tgtEl>
                                          <p:spTgt spid="6">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wipe(down)">
                                      <p:cBhvr>
                                        <p:cTn id="34" dur="500"/>
                                        <p:tgtEl>
                                          <p:spTgt spid="6">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wipe(down)">
                                      <p:cBhvr>
                                        <p:cTn id="37" dur="500"/>
                                        <p:tgtEl>
                                          <p:spTgt spid="6">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wipe(down)">
                                      <p:cBhvr>
                                        <p:cTn id="40" dur="500"/>
                                        <p:tgtEl>
                                          <p:spTgt spid="6">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fade">
                                      <p:cBhvr>
                                        <p:cTn id="50" dur="1000"/>
                                        <p:tgtEl>
                                          <p:spTgt spid="9">
                                            <p:txEl>
                                              <p:pRg st="0" end="0"/>
                                            </p:txEl>
                                          </p:spTgt>
                                        </p:tgtEl>
                                      </p:cBhvr>
                                    </p:animEffect>
                                    <p:anim calcmode="lin" valueType="num">
                                      <p:cBhvr>
                                        <p:cTn id="5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animEffect transition="in" filter="wipe(down)">
                                      <p:cBhvr>
                                        <p:cTn id="57" dur="500"/>
                                        <p:tgtEl>
                                          <p:spTgt spid="9">
                                            <p:txEl>
                                              <p:pRg st="2" end="2"/>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9">
                                            <p:txEl>
                                              <p:pRg st="4" end="4"/>
                                            </p:txEl>
                                          </p:spTgt>
                                        </p:tgtEl>
                                        <p:attrNameLst>
                                          <p:attrName>style.visibility</p:attrName>
                                        </p:attrNameLst>
                                      </p:cBhvr>
                                      <p:to>
                                        <p:strVal val="visible"/>
                                      </p:to>
                                    </p:set>
                                    <p:animEffect transition="in" filter="wipe(down)">
                                      <p:cBhvr>
                                        <p:cTn id="60" dur="500"/>
                                        <p:tgtEl>
                                          <p:spTgt spid="9">
                                            <p:txEl>
                                              <p:pRg st="4" end="4"/>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animEffect transition="in" filter="wipe(down)">
                                      <p:cBhvr>
                                        <p:cTn id="63" dur="500"/>
                                        <p:tgtEl>
                                          <p:spTgt spid="9">
                                            <p:txEl>
                                              <p:pRg st="5" end="5"/>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9">
                                            <p:txEl>
                                              <p:pRg st="7" end="7"/>
                                            </p:txEl>
                                          </p:spTgt>
                                        </p:tgtEl>
                                        <p:attrNameLst>
                                          <p:attrName>style.visibility</p:attrName>
                                        </p:attrNameLst>
                                      </p:cBhvr>
                                      <p:to>
                                        <p:strVal val="visible"/>
                                      </p:to>
                                    </p:set>
                                    <p:animEffect transition="in" filter="wipe(down)">
                                      <p:cBhvr>
                                        <p:cTn id="66" dur="500"/>
                                        <p:tgtEl>
                                          <p:spTgt spid="9">
                                            <p:txEl>
                                              <p:pRg st="7" end="7"/>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9">
                                            <p:txEl>
                                              <p:pRg st="9" end="9"/>
                                            </p:txEl>
                                          </p:spTgt>
                                        </p:tgtEl>
                                        <p:attrNameLst>
                                          <p:attrName>style.visibility</p:attrName>
                                        </p:attrNameLst>
                                      </p:cBhvr>
                                      <p:to>
                                        <p:strVal val="visible"/>
                                      </p:to>
                                    </p:set>
                                    <p:animEffect transition="in" filter="wipe(down)">
                                      <p:cBhvr>
                                        <p:cTn id="69" dur="500"/>
                                        <p:tgtEl>
                                          <p:spTgt spid="9">
                                            <p:txEl>
                                              <p:pRg st="9" end="9"/>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9">
                                            <p:txEl>
                                              <p:pRg st="10" end="10"/>
                                            </p:txEl>
                                          </p:spTgt>
                                        </p:tgtEl>
                                        <p:attrNameLst>
                                          <p:attrName>style.visibility</p:attrName>
                                        </p:attrNameLst>
                                      </p:cBhvr>
                                      <p:to>
                                        <p:strVal val="visible"/>
                                      </p:to>
                                    </p:set>
                                    <p:animEffect transition="in" filter="wipe(down)">
                                      <p:cBhvr>
                                        <p:cTn id="72" dur="500"/>
                                        <p:tgtEl>
                                          <p:spTgt spid="9">
                                            <p:txEl>
                                              <p:pRg st="10" end="10"/>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9">
                                            <p:txEl>
                                              <p:pRg st="11" end="11"/>
                                            </p:txEl>
                                          </p:spTgt>
                                        </p:tgtEl>
                                        <p:attrNameLst>
                                          <p:attrName>style.visibility</p:attrName>
                                        </p:attrNameLst>
                                      </p:cBhvr>
                                      <p:to>
                                        <p:strVal val="visible"/>
                                      </p:to>
                                    </p:set>
                                    <p:animEffect transition="in" filter="wipe(down)">
                                      <p:cBhvr>
                                        <p:cTn id="75" dur="500"/>
                                        <p:tgtEl>
                                          <p:spTgt spid="9">
                                            <p:txEl>
                                              <p:pRg st="11" end="11"/>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9">
                                            <p:txEl>
                                              <p:pRg st="12" end="12"/>
                                            </p:txEl>
                                          </p:spTgt>
                                        </p:tgtEl>
                                        <p:attrNameLst>
                                          <p:attrName>style.visibility</p:attrName>
                                        </p:attrNameLst>
                                      </p:cBhvr>
                                      <p:to>
                                        <p:strVal val="visible"/>
                                      </p:to>
                                    </p:set>
                                    <p:animEffect transition="in" filter="wipe(down)">
                                      <p:cBhvr>
                                        <p:cTn id="78" dur="500"/>
                                        <p:tgtEl>
                                          <p:spTgt spid="9">
                                            <p:txEl>
                                              <p:pRg st="12" end="12"/>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9">
                                            <p:txEl>
                                              <p:pRg st="13" end="13"/>
                                            </p:txEl>
                                          </p:spTgt>
                                        </p:tgtEl>
                                        <p:attrNameLst>
                                          <p:attrName>style.visibility</p:attrName>
                                        </p:attrNameLst>
                                      </p:cBhvr>
                                      <p:to>
                                        <p:strVal val="visible"/>
                                      </p:to>
                                    </p:set>
                                    <p:animEffect transition="in" filter="wipe(down)">
                                      <p:cBhvr>
                                        <p:cTn id="81"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6425"/>
            <a:ext cx="11214100" cy="757130"/>
          </a:xfrm>
        </p:spPr>
        <p:txBody>
          <a:bodyPr/>
          <a:lstStyle/>
          <a:p>
            <a:r>
              <a:rPr lang="en-IN" sz="4800" b="0" dirty="0">
                <a:solidFill>
                  <a:schemeClr val="accent2"/>
                </a:solidFill>
                <a:latin typeface="Berlin Sans FB Demi" panose="020E0802020502020306" pitchFamily="34" charset="0"/>
              </a:rPr>
              <a:t>Feasibility Study</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291306" y="1728012"/>
            <a:ext cx="10274300" cy="4769625"/>
          </a:xfrm>
        </p:spPr>
        <p:txBody>
          <a:bodyPr>
            <a:normAutofit fontScale="77500" lnSpcReduction="20000"/>
          </a:bodyPr>
          <a:lstStyle/>
          <a:p>
            <a:pPr marL="342900" indent="-342900" algn="l">
              <a:lnSpc>
                <a:spcPct val="120000"/>
              </a:lnSpc>
              <a:buFont typeface="Wingdings" panose="05000000000000000000" pitchFamily="2" charset="2"/>
              <a:buChar char="v"/>
            </a:pPr>
            <a:r>
              <a:rPr lang="en-IN" sz="2200" b="1" dirty="0">
                <a:solidFill>
                  <a:schemeClr val="accent2"/>
                </a:solidFill>
                <a:latin typeface="Bahnschrift" panose="020B0502040204020203" pitchFamily="34" charset="0"/>
              </a:rPr>
              <a:t>Financial Feasibility </a:t>
            </a:r>
            <a:r>
              <a:rPr lang="en-IN" sz="2200" b="1" dirty="0">
                <a:latin typeface="Bahnschrift" panose="020B0502040204020203" pitchFamily="34" charset="0"/>
              </a:rPr>
              <a:t>:  </a:t>
            </a:r>
            <a:r>
              <a:rPr lang="en-IN" sz="2200" dirty="0">
                <a:latin typeface="Bahnschrift" panose="020B0502040204020203" pitchFamily="34" charset="0"/>
              </a:rPr>
              <a:t>As it is a Web Application this system does not require any amount of financial investment .  The financial requirements would be for the following : </a:t>
            </a:r>
          </a:p>
          <a:p>
            <a:pPr marL="857250" indent="-857250" algn="l">
              <a:lnSpc>
                <a:spcPct val="120000"/>
              </a:lnSpc>
              <a:buFont typeface="Arial" panose="020B0604020202020204" pitchFamily="34" charset="0"/>
              <a:buChar char="•"/>
            </a:pPr>
            <a:r>
              <a:rPr lang="en-IN" sz="2200" dirty="0">
                <a:latin typeface="Bahnschrift" panose="020B0502040204020203" pitchFamily="34" charset="0"/>
              </a:rPr>
              <a:t>Domain name .</a:t>
            </a:r>
          </a:p>
          <a:p>
            <a:pPr marL="857250" indent="-857250" algn="l">
              <a:lnSpc>
                <a:spcPct val="120000"/>
              </a:lnSpc>
              <a:buFont typeface="Arial" panose="020B0604020202020204" pitchFamily="34" charset="0"/>
              <a:buChar char="•"/>
            </a:pPr>
            <a:r>
              <a:rPr lang="en-IN" sz="2200" dirty="0">
                <a:latin typeface="Bahnschrift" panose="020B0502040204020203" pitchFamily="34" charset="0"/>
              </a:rPr>
              <a:t>Hosting .</a:t>
            </a:r>
          </a:p>
          <a:p>
            <a:pPr marL="857250" indent="-857250" algn="l">
              <a:lnSpc>
                <a:spcPct val="120000"/>
              </a:lnSpc>
              <a:buFont typeface="Arial" panose="020B0604020202020204" pitchFamily="34" charset="0"/>
              <a:buChar char="•"/>
            </a:pPr>
            <a:r>
              <a:rPr lang="en-IN" sz="2200" dirty="0">
                <a:latin typeface="Bahnschrift" panose="020B0502040204020203" pitchFamily="34" charset="0"/>
              </a:rPr>
              <a:t>AWS cloud storage .</a:t>
            </a:r>
          </a:p>
          <a:p>
            <a:pPr algn="l">
              <a:lnSpc>
                <a:spcPct val="120000"/>
              </a:lnSpc>
            </a:pPr>
            <a:endParaRPr lang="en-IN" sz="2200" dirty="0">
              <a:latin typeface="Bahnschrift" panose="020B0502040204020203" pitchFamily="34" charset="0"/>
            </a:endParaRPr>
          </a:p>
          <a:p>
            <a:pPr marL="342900" indent="-342900" algn="l">
              <a:lnSpc>
                <a:spcPct val="120000"/>
              </a:lnSpc>
              <a:buFont typeface="Wingdings" panose="05000000000000000000" pitchFamily="2" charset="2"/>
              <a:buChar char="v"/>
            </a:pPr>
            <a:r>
              <a:rPr lang="en-IN" sz="2200" b="1" dirty="0">
                <a:solidFill>
                  <a:schemeClr val="accent2"/>
                </a:solidFill>
                <a:latin typeface="Bahnschrift" panose="020B0502040204020203" pitchFamily="34" charset="0"/>
              </a:rPr>
              <a:t>Technical Feasibility </a:t>
            </a:r>
            <a:r>
              <a:rPr lang="en-IN" sz="2200" b="1" dirty="0">
                <a:latin typeface="Bahnschrift" panose="020B0502040204020203" pitchFamily="34" charset="0"/>
              </a:rPr>
              <a:t>: </a:t>
            </a:r>
            <a:r>
              <a:rPr lang="en-IN" sz="2200" dirty="0">
                <a:latin typeface="Bahnschrift" panose="020B0502040204020203" pitchFamily="34" charset="0"/>
              </a:rPr>
              <a:t>House and car price prediction is a complete web application build using ML , HTML , CSS , JS ,JS Node and many more . All the </a:t>
            </a:r>
            <a:r>
              <a:rPr lang="en-IN" sz="2200" dirty="0" err="1">
                <a:latin typeface="Bahnschrift" panose="020B0502040204020203" pitchFamily="34" charset="0"/>
              </a:rPr>
              <a:t>apis</a:t>
            </a:r>
            <a:r>
              <a:rPr lang="en-IN" sz="2200" dirty="0">
                <a:latin typeface="Bahnschrift" panose="020B0502040204020203" pitchFamily="34" charset="0"/>
              </a:rPr>
              <a:t> are properly functional and the response time is less than 2 seconds . maximum features related to this feature are achieved using these technologies.</a:t>
            </a:r>
          </a:p>
          <a:p>
            <a:pPr algn="l">
              <a:lnSpc>
                <a:spcPct val="120000"/>
              </a:lnSpc>
            </a:pPr>
            <a:endParaRPr lang="en-IN" sz="2200" dirty="0">
              <a:latin typeface="Bahnschrift" panose="020B0502040204020203" pitchFamily="34" charset="0"/>
            </a:endParaRPr>
          </a:p>
          <a:p>
            <a:pPr marL="342900" indent="-342900" algn="l">
              <a:lnSpc>
                <a:spcPct val="120000"/>
              </a:lnSpc>
              <a:buFont typeface="Wingdings" panose="05000000000000000000" pitchFamily="2" charset="2"/>
              <a:buChar char="v"/>
            </a:pPr>
            <a:r>
              <a:rPr lang="en-IN" sz="2200" b="1" dirty="0">
                <a:solidFill>
                  <a:schemeClr val="accent2"/>
                </a:solidFill>
                <a:latin typeface="Bahnschrift" panose="020B0502040204020203" pitchFamily="34" charset="0"/>
              </a:rPr>
              <a:t>Resources Feasibility </a:t>
            </a:r>
            <a:r>
              <a:rPr lang="en-IN" sz="2200" b="1" dirty="0">
                <a:latin typeface="Bahnschrift" panose="020B0502040204020203" pitchFamily="34" charset="0"/>
              </a:rPr>
              <a:t>: </a:t>
            </a:r>
            <a:r>
              <a:rPr lang="en-IN" sz="2200" dirty="0">
                <a:latin typeface="Bahnschrift" panose="020B0502040204020203" pitchFamily="34" charset="0"/>
              </a:rPr>
              <a:t>Resources that are required for the house and car price prediction project includes programing device(laptop), Hosting space (freely available) , programming tools(free available).</a:t>
            </a:r>
          </a:p>
          <a:p>
            <a:endParaRPr lang="en-IN" dirty="0"/>
          </a:p>
        </p:txBody>
      </p:sp>
      <p:grpSp>
        <p:nvGrpSpPr>
          <p:cNvPr id="5" name="Group 4"/>
          <p:cNvGrpSpPr/>
          <p:nvPr/>
        </p:nvGrpSpPr>
        <p:grpSpPr>
          <a:xfrm>
            <a:off x="9976642" y="2039471"/>
            <a:ext cx="1997076" cy="2074862"/>
            <a:chOff x="8685213" y="1268413"/>
            <a:chExt cx="1997076" cy="2074862"/>
          </a:xfrm>
          <a:solidFill>
            <a:schemeClr val="tx1">
              <a:lumMod val="85000"/>
              <a:lumOff val="15000"/>
            </a:schemeClr>
          </a:solidFill>
        </p:grpSpPr>
        <p:sp>
          <p:nvSpPr>
            <p:cNvPr id="6"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22523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03225"/>
            <a:ext cx="11214100" cy="757130"/>
          </a:xfrm>
        </p:spPr>
        <p:txBody>
          <a:bodyPr/>
          <a:lstStyle/>
          <a:p>
            <a:r>
              <a:rPr lang="en-IN" sz="4800" b="0" dirty="0">
                <a:solidFill>
                  <a:schemeClr val="accent2"/>
                </a:solidFill>
                <a:latin typeface="Berlin Sans FB Demi" panose="020E0802020502020306" pitchFamily="34" charset="0"/>
              </a:rPr>
              <a:t>Feasibility Study</a:t>
            </a:r>
            <a:endParaRPr lang="en-IN" sz="4800" dirty="0">
              <a:latin typeface="Berlin Sans FB Demi" panose="020E0802020502020306"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5" name="Rectangle 4"/>
          <p:cNvSpPr/>
          <p:nvPr/>
        </p:nvSpPr>
        <p:spPr>
          <a:xfrm>
            <a:off x="114300" y="1960940"/>
            <a:ext cx="9156700" cy="3785652"/>
          </a:xfrm>
          <a:prstGeom prst="rect">
            <a:avLst/>
          </a:prstGeom>
        </p:spPr>
        <p:txBody>
          <a:bodyPr wrap="square">
            <a:spAutoFit/>
          </a:bodyPr>
          <a:lstStyle/>
          <a:p>
            <a:pPr marL="342900" indent="-342900">
              <a:buFont typeface="Wingdings" panose="05000000000000000000" pitchFamily="2" charset="2"/>
              <a:buChar char="v"/>
            </a:pPr>
            <a:r>
              <a:rPr lang="en-IN" sz="2400" b="1" dirty="0">
                <a:solidFill>
                  <a:schemeClr val="accent2"/>
                </a:solidFill>
              </a:rPr>
              <a:t>Time Feasibility </a:t>
            </a:r>
            <a:r>
              <a:rPr lang="en-IN" sz="2400" dirty="0">
                <a:solidFill>
                  <a:schemeClr val="bg1"/>
                </a:solidFill>
              </a:rPr>
              <a:t>: Project developed plan </a:t>
            </a:r>
            <a:r>
              <a:rPr lang="en-IN" sz="2400" dirty="0" err="1">
                <a:solidFill>
                  <a:schemeClr val="bg1"/>
                </a:solidFill>
              </a:rPr>
              <a:t>Prepaired</a:t>
            </a:r>
            <a:r>
              <a:rPr lang="en-IN" sz="2400" dirty="0">
                <a:solidFill>
                  <a:schemeClr val="bg1"/>
                </a:solidFill>
              </a:rPr>
              <a:t> according to availability of number of week and hours/week in the bi-semester.</a:t>
            </a:r>
          </a:p>
          <a:p>
            <a:endParaRPr lang="en-IN" sz="2400" dirty="0">
              <a:solidFill>
                <a:schemeClr val="bg1"/>
              </a:solidFill>
            </a:endParaRPr>
          </a:p>
          <a:p>
            <a:pPr marL="342900" indent="-342900">
              <a:buFont typeface="Wingdings" panose="05000000000000000000" pitchFamily="2" charset="2"/>
              <a:buChar char="v"/>
            </a:pPr>
            <a:r>
              <a:rPr lang="en-IN" sz="2400" b="1" dirty="0">
                <a:solidFill>
                  <a:schemeClr val="accent2"/>
                </a:solidFill>
              </a:rPr>
              <a:t>Social Feasibility </a:t>
            </a:r>
            <a:r>
              <a:rPr lang="en-IN" sz="2400" dirty="0">
                <a:solidFill>
                  <a:schemeClr val="bg1"/>
                </a:solidFill>
              </a:rPr>
              <a:t>: No commission charges excepts the taxes, maintenance , and the other cost required for the website</a:t>
            </a:r>
          </a:p>
          <a:p>
            <a:endParaRPr lang="en-IN" sz="2400" dirty="0">
              <a:solidFill>
                <a:schemeClr val="bg1"/>
              </a:solidFill>
            </a:endParaRPr>
          </a:p>
          <a:p>
            <a:pPr marL="342900" indent="-342900">
              <a:buFont typeface="Wingdings" panose="05000000000000000000" pitchFamily="2" charset="2"/>
              <a:buChar char="v"/>
            </a:pPr>
            <a:r>
              <a:rPr lang="en-IN" sz="2400" b="1" dirty="0">
                <a:solidFill>
                  <a:schemeClr val="accent2"/>
                </a:solidFill>
              </a:rPr>
              <a:t>Risk Feasibility </a:t>
            </a:r>
            <a:r>
              <a:rPr lang="en-IN" sz="2400" dirty="0">
                <a:solidFill>
                  <a:schemeClr val="bg1"/>
                </a:solidFill>
              </a:rPr>
              <a:t>: As it is an web based application there is an risk of corrupting and </a:t>
            </a:r>
            <a:r>
              <a:rPr lang="en-IN" sz="2400" dirty="0" err="1">
                <a:solidFill>
                  <a:schemeClr val="bg1"/>
                </a:solidFill>
              </a:rPr>
              <a:t>interferance</a:t>
            </a:r>
            <a:r>
              <a:rPr lang="en-IN" sz="2400" dirty="0">
                <a:solidFill>
                  <a:schemeClr val="bg1"/>
                </a:solidFill>
              </a:rPr>
              <a:t> of the virus which may slow down the web application and crash the  hosting .</a:t>
            </a:r>
          </a:p>
        </p:txBody>
      </p:sp>
      <p:sp>
        <p:nvSpPr>
          <p:cNvPr id="32" name="Freeform 24"/>
          <p:cNvSpPr>
            <a:spLocks noEditPoints="1"/>
          </p:cNvSpPr>
          <p:nvPr/>
        </p:nvSpPr>
        <p:spPr bwMode="auto">
          <a:xfrm>
            <a:off x="10357427" y="403225"/>
            <a:ext cx="901315" cy="1018877"/>
          </a:xfrm>
          <a:custGeom>
            <a:avLst/>
            <a:gdLst>
              <a:gd name="T0" fmla="*/ 548 w 2945"/>
              <a:gd name="T1" fmla="*/ 612 h 3329"/>
              <a:gd name="T2" fmla="*/ 646 w 2945"/>
              <a:gd name="T3" fmla="*/ 1722 h 3329"/>
              <a:gd name="T4" fmla="*/ 1926 w 2945"/>
              <a:gd name="T5" fmla="*/ 1722 h 3329"/>
              <a:gd name="T6" fmla="*/ 1880 w 2945"/>
              <a:gd name="T7" fmla="*/ 2197 h 3329"/>
              <a:gd name="T8" fmla="*/ 1468 w 2945"/>
              <a:gd name="T9" fmla="*/ 2308 h 3329"/>
              <a:gd name="T10" fmla="*/ 1059 w 2945"/>
              <a:gd name="T11" fmla="*/ 2197 h 3329"/>
              <a:gd name="T12" fmla="*/ 1031 w 2945"/>
              <a:gd name="T13" fmla="*/ 1906 h 3329"/>
              <a:gd name="T14" fmla="*/ 665 w 2945"/>
              <a:gd name="T15" fmla="*/ 1906 h 3329"/>
              <a:gd name="T16" fmla="*/ 711 w 2945"/>
              <a:gd name="T17" fmla="*/ 2484 h 3329"/>
              <a:gd name="T18" fmla="*/ 1468 w 2945"/>
              <a:gd name="T19" fmla="*/ 2692 h 3329"/>
              <a:gd name="T20" fmla="*/ 1476 w 2945"/>
              <a:gd name="T21" fmla="*/ 2692 h 3329"/>
              <a:gd name="T22" fmla="*/ 1476 w 2945"/>
              <a:gd name="T23" fmla="*/ 2690 h 3329"/>
              <a:gd name="T24" fmla="*/ 2227 w 2945"/>
              <a:gd name="T25" fmla="*/ 2484 h 3329"/>
              <a:gd name="T26" fmla="*/ 2332 w 2945"/>
              <a:gd name="T27" fmla="*/ 1352 h 3329"/>
              <a:gd name="T28" fmla="*/ 985 w 2945"/>
              <a:gd name="T29" fmla="*/ 1352 h 3329"/>
              <a:gd name="T30" fmla="*/ 953 w 2945"/>
              <a:gd name="T31" fmla="*/ 976 h 3329"/>
              <a:gd name="T32" fmla="*/ 2363 w 2945"/>
              <a:gd name="T33" fmla="*/ 976 h 3329"/>
              <a:gd name="T34" fmla="*/ 2396 w 2945"/>
              <a:gd name="T35" fmla="*/ 612 h 3329"/>
              <a:gd name="T36" fmla="*/ 548 w 2945"/>
              <a:gd name="T37" fmla="*/ 612 h 3329"/>
              <a:gd name="T38" fmla="*/ 0 w 2945"/>
              <a:gd name="T39" fmla="*/ 0 h 3329"/>
              <a:gd name="T40" fmla="*/ 2945 w 2945"/>
              <a:gd name="T41" fmla="*/ 0 h 3329"/>
              <a:gd name="T42" fmla="*/ 2677 w 2945"/>
              <a:gd name="T43" fmla="*/ 2992 h 3329"/>
              <a:gd name="T44" fmla="*/ 1468 w 2945"/>
              <a:gd name="T45" fmla="*/ 3329 h 3329"/>
              <a:gd name="T46" fmla="*/ 268 w 2945"/>
              <a:gd name="T47" fmla="*/ 2992 h 3329"/>
              <a:gd name="T48" fmla="*/ 0 w 2945"/>
              <a:gd name="T49" fmla="*/ 0 h 3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45" h="3329">
                <a:moveTo>
                  <a:pt x="548" y="612"/>
                </a:moveTo>
                <a:lnTo>
                  <a:pt x="646" y="1722"/>
                </a:lnTo>
                <a:lnTo>
                  <a:pt x="1926" y="1722"/>
                </a:lnTo>
                <a:lnTo>
                  <a:pt x="1880" y="2197"/>
                </a:lnTo>
                <a:lnTo>
                  <a:pt x="1468" y="2308"/>
                </a:lnTo>
                <a:lnTo>
                  <a:pt x="1059" y="2197"/>
                </a:lnTo>
                <a:lnTo>
                  <a:pt x="1031" y="1906"/>
                </a:lnTo>
                <a:lnTo>
                  <a:pt x="665" y="1906"/>
                </a:lnTo>
                <a:lnTo>
                  <a:pt x="711" y="2484"/>
                </a:lnTo>
                <a:lnTo>
                  <a:pt x="1468" y="2692"/>
                </a:lnTo>
                <a:lnTo>
                  <a:pt x="1476" y="2692"/>
                </a:lnTo>
                <a:lnTo>
                  <a:pt x="1476" y="2690"/>
                </a:lnTo>
                <a:lnTo>
                  <a:pt x="2227" y="2484"/>
                </a:lnTo>
                <a:lnTo>
                  <a:pt x="2332" y="1352"/>
                </a:lnTo>
                <a:lnTo>
                  <a:pt x="985" y="1352"/>
                </a:lnTo>
                <a:lnTo>
                  <a:pt x="953" y="976"/>
                </a:lnTo>
                <a:lnTo>
                  <a:pt x="2363" y="976"/>
                </a:lnTo>
                <a:lnTo>
                  <a:pt x="2396" y="612"/>
                </a:lnTo>
                <a:lnTo>
                  <a:pt x="548" y="612"/>
                </a:lnTo>
                <a:close/>
                <a:moveTo>
                  <a:pt x="0" y="0"/>
                </a:moveTo>
                <a:lnTo>
                  <a:pt x="2945" y="0"/>
                </a:lnTo>
                <a:lnTo>
                  <a:pt x="2677" y="2992"/>
                </a:lnTo>
                <a:lnTo>
                  <a:pt x="1468" y="3329"/>
                </a:lnTo>
                <a:lnTo>
                  <a:pt x="268" y="2992"/>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6929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504825"/>
            <a:ext cx="11214100" cy="757130"/>
          </a:xfrm>
        </p:spPr>
        <p:txBody>
          <a:bodyPr/>
          <a:lstStyle/>
          <a:p>
            <a:r>
              <a:rPr lang="en-IN" sz="4800" dirty="0">
                <a:solidFill>
                  <a:schemeClr val="accent2"/>
                </a:solidFill>
                <a:latin typeface="Berlin Sans FB Demi" panose="020E0802020502020306" pitchFamily="34" charset="0"/>
              </a:rPr>
              <a:t>Scope Of The Project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Rectangle 3"/>
          <p:cNvSpPr/>
          <p:nvPr/>
        </p:nvSpPr>
        <p:spPr>
          <a:xfrm>
            <a:off x="723900" y="4417536"/>
            <a:ext cx="8242300" cy="1800493"/>
          </a:xfrm>
          <a:prstGeom prst="rect">
            <a:avLst/>
          </a:prstGeom>
        </p:spPr>
        <p:txBody>
          <a:bodyPr wrap="square">
            <a:spAutoFit/>
          </a:bodyPr>
          <a:lstStyle/>
          <a:p>
            <a:pPr>
              <a:lnSpc>
                <a:spcPct val="150000"/>
              </a:lnSpc>
            </a:pPr>
            <a:r>
              <a:rPr lang="en-IN" sz="2000" b="1" dirty="0">
                <a:solidFill>
                  <a:schemeClr val="accent2"/>
                </a:solidFill>
              </a:rPr>
              <a:t>Main cases associated :</a:t>
            </a:r>
          </a:p>
          <a:p>
            <a:pPr marL="285750" indent="-285750">
              <a:lnSpc>
                <a:spcPct val="150000"/>
              </a:lnSpc>
              <a:buFont typeface="Wingdings" panose="05000000000000000000" pitchFamily="2" charset="2"/>
              <a:buChar char="Ø"/>
            </a:pPr>
            <a:r>
              <a:rPr lang="en-IN" b="1" dirty="0">
                <a:solidFill>
                  <a:schemeClr val="bg1"/>
                </a:solidFill>
                <a:latin typeface="Bahnschrift" panose="020B0502040204020203" pitchFamily="34" charset="0"/>
              </a:rPr>
              <a:t>Real estate agents </a:t>
            </a:r>
            <a:r>
              <a:rPr lang="en-IN" dirty="0">
                <a:solidFill>
                  <a:schemeClr val="bg1"/>
                </a:solidFill>
                <a:latin typeface="Bahnschrift" panose="020B0502040204020203" pitchFamily="34" charset="0"/>
              </a:rPr>
              <a:t>: Evaluation of their properties</a:t>
            </a:r>
          </a:p>
          <a:p>
            <a:pPr marL="285750" indent="-285750">
              <a:lnSpc>
                <a:spcPct val="150000"/>
              </a:lnSpc>
              <a:buFont typeface="Wingdings" panose="05000000000000000000" pitchFamily="2" charset="2"/>
              <a:buChar char="Ø"/>
            </a:pPr>
            <a:r>
              <a:rPr lang="en-IN" b="1" dirty="0">
                <a:solidFill>
                  <a:schemeClr val="bg1"/>
                </a:solidFill>
                <a:latin typeface="Bahnschrift" panose="020B0502040204020203" pitchFamily="34" charset="0"/>
              </a:rPr>
              <a:t>Car dealers             </a:t>
            </a:r>
            <a:r>
              <a:rPr lang="en-IN" dirty="0">
                <a:solidFill>
                  <a:schemeClr val="bg1"/>
                </a:solidFill>
                <a:latin typeface="Bahnschrift" panose="020B0502040204020203" pitchFamily="34" charset="0"/>
              </a:rPr>
              <a:t>: Evaluation of their cars</a:t>
            </a:r>
          </a:p>
          <a:p>
            <a:pPr marL="285750" indent="-285750">
              <a:lnSpc>
                <a:spcPct val="150000"/>
              </a:lnSpc>
              <a:buFont typeface="Wingdings" panose="05000000000000000000" pitchFamily="2" charset="2"/>
              <a:buChar char="Ø"/>
            </a:pPr>
            <a:r>
              <a:rPr lang="en-IN" b="1" dirty="0">
                <a:solidFill>
                  <a:schemeClr val="bg1"/>
                </a:solidFill>
                <a:latin typeface="Bahnschrift" panose="020B0502040204020203" pitchFamily="34" charset="0"/>
              </a:rPr>
              <a:t>Common man         </a:t>
            </a:r>
            <a:r>
              <a:rPr lang="en-IN" dirty="0">
                <a:solidFill>
                  <a:schemeClr val="bg1"/>
                </a:solidFill>
                <a:latin typeface="Bahnschrift" panose="020B0502040204020203" pitchFamily="34" charset="0"/>
              </a:rPr>
              <a:t>: Evaluation of their car</a:t>
            </a:r>
          </a:p>
        </p:txBody>
      </p:sp>
      <p:pic>
        <p:nvPicPr>
          <p:cNvPr id="5" name="Picture 4"/>
          <p:cNvPicPr>
            <a:picLocks noChangeAspect="1"/>
          </p:cNvPicPr>
          <p:nvPr/>
        </p:nvPicPr>
        <p:blipFill>
          <a:blip r:embed="rId2"/>
          <a:stretch>
            <a:fillRect/>
          </a:stretch>
        </p:blipFill>
        <p:spPr>
          <a:xfrm>
            <a:off x="1625600" y="1797495"/>
            <a:ext cx="9118600" cy="2351201"/>
          </a:xfrm>
          <a:prstGeom prst="rect">
            <a:avLst/>
          </a:prstGeom>
        </p:spPr>
      </p:pic>
    </p:spTree>
    <p:extLst>
      <p:ext uri="{BB962C8B-B14F-4D97-AF65-F5344CB8AC3E}">
        <p14:creationId xmlns:p14="http://schemas.microsoft.com/office/powerpoint/2010/main" val="342954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1A45-66FE-4AD6-857A-A0572079498B}"/>
              </a:ext>
            </a:extLst>
          </p:cNvPr>
          <p:cNvSpPr>
            <a:spLocks noGrp="1"/>
          </p:cNvSpPr>
          <p:nvPr>
            <p:ph type="ctrTitle"/>
          </p:nvPr>
        </p:nvSpPr>
        <p:spPr>
          <a:xfrm>
            <a:off x="823738" y="1049055"/>
            <a:ext cx="4945598" cy="1243584"/>
          </a:xfrm>
        </p:spPr>
        <p:txBody>
          <a:bodyPr/>
          <a:lstStyle/>
          <a:p>
            <a:r>
              <a:rPr lang="en-US" dirty="0"/>
              <a:t>LIMITATIONS:</a:t>
            </a:r>
          </a:p>
        </p:txBody>
      </p:sp>
      <p:sp>
        <p:nvSpPr>
          <p:cNvPr id="3" name="TextBox 2">
            <a:extLst>
              <a:ext uri="{FF2B5EF4-FFF2-40B4-BE49-F238E27FC236}">
                <a16:creationId xmlns:a16="http://schemas.microsoft.com/office/drawing/2014/main" id="{43BDFFF2-240F-44E4-BB0E-A8797CC61A03}"/>
              </a:ext>
            </a:extLst>
          </p:cNvPr>
          <p:cNvSpPr txBox="1"/>
          <p:nvPr/>
        </p:nvSpPr>
        <p:spPr>
          <a:xfrm>
            <a:off x="5285983" y="3454052"/>
            <a:ext cx="6212910" cy="2677656"/>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In order to have more robust prediction there is need to gather more data over period of time and there could be more features that can be good predictor for cat price prediction like number of doors, color, mechanical and cosmetic reconditioning time.</a:t>
            </a:r>
          </a:p>
        </p:txBody>
      </p:sp>
    </p:spTree>
    <p:extLst>
      <p:ext uri="{BB962C8B-B14F-4D97-AF65-F5344CB8AC3E}">
        <p14:creationId xmlns:p14="http://schemas.microsoft.com/office/powerpoint/2010/main" val="357116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92125"/>
            <a:ext cx="11214100" cy="757130"/>
          </a:xfrm>
        </p:spPr>
        <p:txBody>
          <a:bodyPr/>
          <a:lstStyle/>
          <a:p>
            <a:r>
              <a:rPr lang="en-IN" sz="4800" dirty="0">
                <a:solidFill>
                  <a:schemeClr val="accent2"/>
                </a:solidFill>
                <a:latin typeface="Berlin Sans FB Demi" panose="020E0802020502020306" pitchFamily="34" charset="0"/>
              </a:rPr>
              <a:t>Application</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Flowchart: Document 3"/>
          <p:cNvSpPr/>
          <p:nvPr/>
        </p:nvSpPr>
        <p:spPr>
          <a:xfrm>
            <a:off x="190500" y="1917700"/>
            <a:ext cx="3721100" cy="3200400"/>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Social:</a:t>
            </a:r>
          </a:p>
          <a:p>
            <a:pPr algn="ctr"/>
            <a:endParaRPr lang="en-IN" dirty="0"/>
          </a:p>
          <a:p>
            <a:pPr algn="ctr"/>
            <a:r>
              <a:rPr lang="en-IN" sz="1600" dirty="0"/>
              <a:t>The Model will Eliminate the need of intermediaries determining the price and people will be assured of the price they are paying or getting for their property or cars.</a:t>
            </a:r>
          </a:p>
        </p:txBody>
      </p:sp>
      <p:sp>
        <p:nvSpPr>
          <p:cNvPr id="5" name="Flowchart: Document 4"/>
          <p:cNvSpPr/>
          <p:nvPr/>
        </p:nvSpPr>
        <p:spPr>
          <a:xfrm>
            <a:off x="4286250" y="1917700"/>
            <a:ext cx="3721100" cy="3200400"/>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Commercial:</a:t>
            </a:r>
          </a:p>
          <a:p>
            <a:pPr algn="ctr"/>
            <a:endParaRPr lang="en-IN" dirty="0"/>
          </a:p>
          <a:p>
            <a:pPr algn="ctr"/>
            <a:r>
              <a:rPr lang="en-IN" sz="1600" dirty="0"/>
              <a:t>The model can be used by various organizations and ventures that provides services like buying and selling to customers in a whole new revolutionized way.</a:t>
            </a:r>
          </a:p>
        </p:txBody>
      </p:sp>
      <p:sp>
        <p:nvSpPr>
          <p:cNvPr id="6" name="Flowchart: Document 5"/>
          <p:cNvSpPr/>
          <p:nvPr/>
        </p:nvSpPr>
        <p:spPr>
          <a:xfrm>
            <a:off x="8382000" y="1917700"/>
            <a:ext cx="3721100" cy="3200400"/>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Industrial:</a:t>
            </a:r>
          </a:p>
          <a:p>
            <a:pPr algn="ctr"/>
            <a:endParaRPr lang="en-IN" dirty="0"/>
          </a:p>
          <a:p>
            <a:pPr algn="ctr"/>
            <a:r>
              <a:rPr lang="en-IN" sz="1600" dirty="0"/>
              <a:t>This will help automobile industries to  manipulate the design of the cars, the business strategy etc. to meet certain price levels. It will help budding automobile industries to enter into market and understand various factors affecting the automobile price.</a:t>
            </a:r>
          </a:p>
        </p:txBody>
      </p:sp>
    </p:spTree>
    <p:extLst>
      <p:ext uri="{BB962C8B-B14F-4D97-AF65-F5344CB8AC3E}">
        <p14:creationId xmlns:p14="http://schemas.microsoft.com/office/powerpoint/2010/main" val="124094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62204" y="4076700"/>
            <a:ext cx="9848596" cy="1976655"/>
          </a:xfrm>
        </p:spPr>
        <p:txBody>
          <a:bodyPr>
            <a:normAutofit/>
          </a:bodyPr>
          <a:lstStyle/>
          <a:p>
            <a:r>
              <a:rPr lang="en-US" dirty="0">
                <a:latin typeface="Berlin Sans FB Demi" panose="020E0802020502020306" pitchFamily="34" charset="0"/>
              </a:rPr>
              <a:t>Car and House price prediction web application </a:t>
            </a:r>
            <a:endParaRPr lang="en-IN" dirty="0">
              <a:latin typeface="Berlin Sans FB Demi" panose="020E0802020502020306"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grpSp>
        <p:nvGrpSpPr>
          <p:cNvPr id="134" name="Group 133"/>
          <p:cNvGrpSpPr/>
          <p:nvPr/>
        </p:nvGrpSpPr>
        <p:grpSpPr>
          <a:xfrm>
            <a:off x="10210800" y="214693"/>
            <a:ext cx="1179694" cy="904668"/>
            <a:chOff x="9801225" y="6884988"/>
            <a:chExt cx="2376488" cy="1822450"/>
          </a:xfrm>
          <a:solidFill>
            <a:schemeClr val="accent2"/>
          </a:solidFill>
        </p:grpSpPr>
        <p:sp>
          <p:nvSpPr>
            <p:cNvPr id="135"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6"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7"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57130"/>
          </a:xfrm>
        </p:spPr>
        <p:txBody>
          <a:bodyPr/>
          <a:lstStyle/>
          <a:p>
            <a:r>
              <a:rPr lang="en-IN" sz="4800" dirty="0">
                <a:solidFill>
                  <a:schemeClr val="accent2"/>
                </a:solidFill>
                <a:latin typeface="Berlin Sans FB Demi" panose="020E0802020502020306" pitchFamily="34" charset="0"/>
              </a:rPr>
              <a:t>Pert Chart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825625"/>
            <a:ext cx="8610599" cy="4351338"/>
          </a:xfrm>
        </p:spPr>
      </p:pic>
    </p:spTree>
    <p:extLst>
      <p:ext uri="{BB962C8B-B14F-4D97-AF65-F5344CB8AC3E}">
        <p14:creationId xmlns:p14="http://schemas.microsoft.com/office/powerpoint/2010/main" val="129485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9276-076A-4E61-88D7-789EC0D94381}"/>
              </a:ext>
            </a:extLst>
          </p:cNvPr>
          <p:cNvSpPr>
            <a:spLocks noGrp="1"/>
          </p:cNvSpPr>
          <p:nvPr>
            <p:ph type="title"/>
          </p:nvPr>
        </p:nvSpPr>
        <p:spPr>
          <a:xfrm>
            <a:off x="444500" y="651832"/>
            <a:ext cx="11214100" cy="757130"/>
          </a:xfrm>
        </p:spPr>
        <p:txBody>
          <a:bodyPr/>
          <a:lstStyle/>
          <a:p>
            <a:r>
              <a:rPr lang="en-US" sz="4800" dirty="0">
                <a:solidFill>
                  <a:schemeClr val="accent2"/>
                </a:solidFill>
                <a:latin typeface="Berlin Sans FB Demi" panose="020E0802020502020306" pitchFamily="34" charset="0"/>
              </a:rPr>
              <a:t>CONCLUSION:</a:t>
            </a:r>
          </a:p>
        </p:txBody>
      </p:sp>
      <p:sp>
        <p:nvSpPr>
          <p:cNvPr id="3" name="Slide Number Placeholder 2">
            <a:extLst>
              <a:ext uri="{FF2B5EF4-FFF2-40B4-BE49-F238E27FC236}">
                <a16:creationId xmlns:a16="http://schemas.microsoft.com/office/drawing/2014/main" id="{AA39FBDA-9CBF-4754-965F-696536253B58}"/>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B237E287-BC74-40D3-A2D8-613C1853CA5D}"/>
              </a:ext>
            </a:extLst>
          </p:cNvPr>
          <p:cNvSpPr>
            <a:spLocks noGrp="1"/>
          </p:cNvSpPr>
          <p:nvPr>
            <p:ph type="body" sz="quarter" idx="13"/>
          </p:nvPr>
        </p:nvSpPr>
        <p:spPr>
          <a:xfrm>
            <a:off x="533400" y="2404394"/>
            <a:ext cx="6718300" cy="4093243"/>
          </a:xfrm>
        </p:spPr>
        <p:txBody>
          <a:bodyPr/>
          <a:lstStyle/>
          <a:p>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A car and House price prediction system has been proposed Which helps user's to evaluate the best  resale value of their cars and value of their housing properties considering number of factors providing users with assurance and transparency</a:t>
            </a:r>
          </a:p>
        </p:txBody>
      </p:sp>
    </p:spTree>
    <p:extLst>
      <p:ext uri="{BB962C8B-B14F-4D97-AF65-F5344CB8AC3E}">
        <p14:creationId xmlns:p14="http://schemas.microsoft.com/office/powerpoint/2010/main" val="257869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125"/>
            <a:ext cx="3378200" cy="757130"/>
          </a:xfrm>
        </p:spPr>
        <p:txBody>
          <a:bodyPr/>
          <a:lstStyle/>
          <a:p>
            <a:r>
              <a:rPr lang="en-IN" sz="4800" dirty="0">
                <a:solidFill>
                  <a:schemeClr val="accent2"/>
                </a:solidFill>
                <a:latin typeface="Berlin Sans FB Demi" panose="020E0802020502020306" pitchFamily="34" charset="0"/>
              </a:rPr>
              <a:t>References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Rectangle 3"/>
          <p:cNvSpPr/>
          <p:nvPr/>
        </p:nvSpPr>
        <p:spPr>
          <a:xfrm>
            <a:off x="279400" y="1419324"/>
            <a:ext cx="11671300" cy="4801314"/>
          </a:xfrm>
          <a:prstGeom prst="rect">
            <a:avLst/>
          </a:prstGeom>
        </p:spPr>
        <p:txBody>
          <a:bodyPr wrap="square">
            <a:spAutoFit/>
          </a:bodyPr>
          <a:lstStyle/>
          <a:p>
            <a:r>
              <a:rPr lang="en-IN" dirty="0">
                <a:solidFill>
                  <a:schemeClr val="bg1"/>
                </a:solidFill>
                <a:latin typeface="Arial Rounded MT Bold" panose="020F0704030504030204" pitchFamily="34" charset="0"/>
              </a:rPr>
              <a:t>https://towardsdatascience.com/predicting-house-prices-with-linear-regression-machine-learning-from-scratch-part-ii-47a0238aeac1 </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https://www.sciencedirect.com/science/article/pii/S1877050920316318</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https://www.ijert.org/real-estate-price-prediction</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https://www.analyticsvidhya.com/blog/2021/07/car-price-prediction-machine-learning-vs-deep-learning/</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https://towardsdatascience.com/predicting-car-price-using-machine-learning-8d2df3898f16</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https://www.irjet.net/archives/V8/i4/IRJET-V8I4278.pdf</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https://www.turcomat.org/index.php/turkbilmat/article/download/6435/5333</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https://www.researchgate.net/publication/344099603_Employing_Machine_Learning_for_House_Price_Prediction</a:t>
            </a:r>
          </a:p>
        </p:txBody>
      </p:sp>
    </p:spTree>
    <p:extLst>
      <p:ext uri="{BB962C8B-B14F-4D97-AF65-F5344CB8AC3E}">
        <p14:creationId xmlns:p14="http://schemas.microsoft.com/office/powerpoint/2010/main" val="145644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670787" y="5493207"/>
            <a:ext cx="6123858" cy="1243584"/>
          </a:xfrm>
        </p:spPr>
        <p:txBody>
          <a:bodyPr/>
          <a:lstStyle/>
          <a:p>
            <a:r>
              <a:rPr lang="en-US" sz="7200" dirty="0">
                <a:latin typeface="Berlin Sans FB Demi" panose="020E0802020502020306" pitchFamily="34" charset="0"/>
              </a:rPr>
              <a:t>Thank You!!!</a:t>
            </a:r>
            <a:endParaRPr lang="en-GB" sz="7200" dirty="0">
              <a:latin typeface="Berlin Sans FB Demi" panose="020E0802020502020306" pitchFamily="34" charset="0"/>
            </a:endParaRPr>
          </a:p>
        </p:txBody>
      </p:sp>
      <p:grpSp>
        <p:nvGrpSpPr>
          <p:cNvPr id="3" name="Group 2"/>
          <p:cNvGrpSpPr/>
          <p:nvPr/>
        </p:nvGrpSpPr>
        <p:grpSpPr>
          <a:xfrm>
            <a:off x="4458555" y="63518"/>
            <a:ext cx="3615620" cy="4555714"/>
            <a:chOff x="1446213" y="1566863"/>
            <a:chExt cx="3529012" cy="4446587"/>
          </a:xfrm>
        </p:grpSpPr>
        <p:sp>
          <p:nvSpPr>
            <p:cNvPr id="4" name="Freeform 6"/>
            <p:cNvSpPr>
              <a:spLocks/>
            </p:cNvSpPr>
            <p:nvPr/>
          </p:nvSpPr>
          <p:spPr bwMode="auto">
            <a:xfrm>
              <a:off x="2471738" y="2678113"/>
              <a:ext cx="227012" cy="425450"/>
            </a:xfrm>
            <a:custGeom>
              <a:avLst/>
              <a:gdLst>
                <a:gd name="T0" fmla="*/ 102 w 287"/>
                <a:gd name="T1" fmla="*/ 0 h 537"/>
                <a:gd name="T2" fmla="*/ 129 w 287"/>
                <a:gd name="T3" fmla="*/ 10 h 537"/>
                <a:gd name="T4" fmla="*/ 156 w 287"/>
                <a:gd name="T5" fmla="*/ 29 h 537"/>
                <a:gd name="T6" fmla="*/ 183 w 287"/>
                <a:gd name="T7" fmla="*/ 56 h 537"/>
                <a:gd name="T8" fmla="*/ 209 w 287"/>
                <a:gd name="T9" fmla="*/ 92 h 537"/>
                <a:gd name="T10" fmla="*/ 232 w 287"/>
                <a:gd name="T11" fmla="*/ 134 h 537"/>
                <a:gd name="T12" fmla="*/ 253 w 287"/>
                <a:gd name="T13" fmla="*/ 182 h 537"/>
                <a:gd name="T14" fmla="*/ 270 w 287"/>
                <a:gd name="T15" fmla="*/ 236 h 537"/>
                <a:gd name="T16" fmla="*/ 280 w 287"/>
                <a:gd name="T17" fmla="*/ 284 h 537"/>
                <a:gd name="T18" fmla="*/ 285 w 287"/>
                <a:gd name="T19" fmla="*/ 331 h 537"/>
                <a:gd name="T20" fmla="*/ 287 w 287"/>
                <a:gd name="T21" fmla="*/ 376 h 537"/>
                <a:gd name="T22" fmla="*/ 285 w 287"/>
                <a:gd name="T23" fmla="*/ 416 h 537"/>
                <a:gd name="T24" fmla="*/ 278 w 287"/>
                <a:gd name="T25" fmla="*/ 452 h 537"/>
                <a:gd name="T26" fmla="*/ 266 w 287"/>
                <a:gd name="T27" fmla="*/ 483 h 537"/>
                <a:gd name="T28" fmla="*/ 253 w 287"/>
                <a:gd name="T29" fmla="*/ 508 h 537"/>
                <a:gd name="T30" fmla="*/ 234 w 287"/>
                <a:gd name="T31" fmla="*/ 525 h 537"/>
                <a:gd name="T32" fmla="*/ 212 w 287"/>
                <a:gd name="T33" fmla="*/ 535 h 537"/>
                <a:gd name="T34" fmla="*/ 187 w 287"/>
                <a:gd name="T35" fmla="*/ 537 h 537"/>
                <a:gd name="T36" fmla="*/ 158 w 287"/>
                <a:gd name="T37" fmla="*/ 527 h 537"/>
                <a:gd name="T38" fmla="*/ 131 w 287"/>
                <a:gd name="T39" fmla="*/ 508 h 537"/>
                <a:gd name="T40" fmla="*/ 103 w 287"/>
                <a:gd name="T41" fmla="*/ 481 h 537"/>
                <a:gd name="T42" fmla="*/ 78 w 287"/>
                <a:gd name="T43" fmla="*/ 445 h 537"/>
                <a:gd name="T44" fmla="*/ 54 w 287"/>
                <a:gd name="T45" fmla="*/ 403 h 537"/>
                <a:gd name="T46" fmla="*/ 34 w 287"/>
                <a:gd name="T47" fmla="*/ 355 h 537"/>
                <a:gd name="T48" fmla="*/ 17 w 287"/>
                <a:gd name="T49" fmla="*/ 301 h 537"/>
                <a:gd name="T50" fmla="*/ 6 w 287"/>
                <a:gd name="T51" fmla="*/ 253 h 537"/>
                <a:gd name="T52" fmla="*/ 1 w 287"/>
                <a:gd name="T53" fmla="*/ 206 h 537"/>
                <a:gd name="T54" fmla="*/ 0 w 287"/>
                <a:gd name="T55" fmla="*/ 162 h 537"/>
                <a:gd name="T56" fmla="*/ 3 w 287"/>
                <a:gd name="T57" fmla="*/ 121 h 537"/>
                <a:gd name="T58" fmla="*/ 10 w 287"/>
                <a:gd name="T59" fmla="*/ 85 h 537"/>
                <a:gd name="T60" fmla="*/ 20 w 287"/>
                <a:gd name="T61" fmla="*/ 55 h 537"/>
                <a:gd name="T62" fmla="*/ 35 w 287"/>
                <a:gd name="T63" fmla="*/ 29 h 537"/>
                <a:gd name="T64" fmla="*/ 52 w 287"/>
                <a:gd name="T65" fmla="*/ 12 h 537"/>
                <a:gd name="T66" fmla="*/ 74 w 287"/>
                <a:gd name="T67" fmla="*/ 2 h 537"/>
                <a:gd name="T68" fmla="*/ 102 w 287"/>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 h="537">
                  <a:moveTo>
                    <a:pt x="102" y="0"/>
                  </a:moveTo>
                  <a:lnTo>
                    <a:pt x="129" y="10"/>
                  </a:lnTo>
                  <a:lnTo>
                    <a:pt x="156" y="29"/>
                  </a:lnTo>
                  <a:lnTo>
                    <a:pt x="183" y="56"/>
                  </a:lnTo>
                  <a:lnTo>
                    <a:pt x="209" y="92"/>
                  </a:lnTo>
                  <a:lnTo>
                    <a:pt x="232" y="134"/>
                  </a:lnTo>
                  <a:lnTo>
                    <a:pt x="253" y="182"/>
                  </a:lnTo>
                  <a:lnTo>
                    <a:pt x="270" y="236"/>
                  </a:lnTo>
                  <a:lnTo>
                    <a:pt x="280" y="284"/>
                  </a:lnTo>
                  <a:lnTo>
                    <a:pt x="285" y="331"/>
                  </a:lnTo>
                  <a:lnTo>
                    <a:pt x="287" y="376"/>
                  </a:lnTo>
                  <a:lnTo>
                    <a:pt x="285" y="416"/>
                  </a:lnTo>
                  <a:lnTo>
                    <a:pt x="278" y="452"/>
                  </a:lnTo>
                  <a:lnTo>
                    <a:pt x="266" y="483"/>
                  </a:lnTo>
                  <a:lnTo>
                    <a:pt x="253" y="508"/>
                  </a:lnTo>
                  <a:lnTo>
                    <a:pt x="234" y="525"/>
                  </a:lnTo>
                  <a:lnTo>
                    <a:pt x="212" y="535"/>
                  </a:lnTo>
                  <a:lnTo>
                    <a:pt x="187" y="537"/>
                  </a:lnTo>
                  <a:lnTo>
                    <a:pt x="158" y="527"/>
                  </a:lnTo>
                  <a:lnTo>
                    <a:pt x="131" y="508"/>
                  </a:lnTo>
                  <a:lnTo>
                    <a:pt x="103" y="481"/>
                  </a:lnTo>
                  <a:lnTo>
                    <a:pt x="78" y="445"/>
                  </a:lnTo>
                  <a:lnTo>
                    <a:pt x="54" y="403"/>
                  </a:lnTo>
                  <a:lnTo>
                    <a:pt x="34" y="355"/>
                  </a:lnTo>
                  <a:lnTo>
                    <a:pt x="17" y="301"/>
                  </a:lnTo>
                  <a:lnTo>
                    <a:pt x="6" y="253"/>
                  </a:lnTo>
                  <a:lnTo>
                    <a:pt x="1" y="206"/>
                  </a:lnTo>
                  <a:lnTo>
                    <a:pt x="0" y="162"/>
                  </a:lnTo>
                  <a:lnTo>
                    <a:pt x="3" y="121"/>
                  </a:lnTo>
                  <a:lnTo>
                    <a:pt x="10" y="85"/>
                  </a:lnTo>
                  <a:lnTo>
                    <a:pt x="20" y="55"/>
                  </a:lnTo>
                  <a:lnTo>
                    <a:pt x="35" y="29"/>
                  </a:lnTo>
                  <a:lnTo>
                    <a:pt x="52" y="12"/>
                  </a:lnTo>
                  <a:lnTo>
                    <a:pt x="74" y="2"/>
                  </a:lnTo>
                  <a:lnTo>
                    <a:pt x="102"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 name="Freeform 7"/>
            <p:cNvSpPr>
              <a:spLocks/>
            </p:cNvSpPr>
            <p:nvPr/>
          </p:nvSpPr>
          <p:spPr bwMode="auto">
            <a:xfrm>
              <a:off x="3700463" y="2678113"/>
              <a:ext cx="228600" cy="425450"/>
            </a:xfrm>
            <a:custGeom>
              <a:avLst/>
              <a:gdLst>
                <a:gd name="T0" fmla="*/ 187 w 289"/>
                <a:gd name="T1" fmla="*/ 0 h 537"/>
                <a:gd name="T2" fmla="*/ 214 w 289"/>
                <a:gd name="T3" fmla="*/ 2 h 537"/>
                <a:gd name="T4" fmla="*/ 234 w 289"/>
                <a:gd name="T5" fmla="*/ 12 h 537"/>
                <a:gd name="T6" fmla="*/ 253 w 289"/>
                <a:gd name="T7" fmla="*/ 29 h 537"/>
                <a:gd name="T8" fmla="*/ 268 w 289"/>
                <a:gd name="T9" fmla="*/ 55 h 537"/>
                <a:gd name="T10" fmla="*/ 279 w 289"/>
                <a:gd name="T11" fmla="*/ 85 h 537"/>
                <a:gd name="T12" fmla="*/ 285 w 289"/>
                <a:gd name="T13" fmla="*/ 121 h 537"/>
                <a:gd name="T14" fmla="*/ 289 w 289"/>
                <a:gd name="T15" fmla="*/ 162 h 537"/>
                <a:gd name="T16" fmla="*/ 287 w 289"/>
                <a:gd name="T17" fmla="*/ 206 h 537"/>
                <a:gd name="T18" fmla="*/ 280 w 289"/>
                <a:gd name="T19" fmla="*/ 253 h 537"/>
                <a:gd name="T20" fmla="*/ 270 w 289"/>
                <a:gd name="T21" fmla="*/ 301 h 537"/>
                <a:gd name="T22" fmla="*/ 253 w 289"/>
                <a:gd name="T23" fmla="*/ 355 h 537"/>
                <a:gd name="T24" fmla="*/ 233 w 289"/>
                <a:gd name="T25" fmla="*/ 403 h 537"/>
                <a:gd name="T26" fmla="*/ 211 w 289"/>
                <a:gd name="T27" fmla="*/ 445 h 537"/>
                <a:gd name="T28" fmla="*/ 185 w 289"/>
                <a:gd name="T29" fmla="*/ 481 h 537"/>
                <a:gd name="T30" fmla="*/ 158 w 289"/>
                <a:gd name="T31" fmla="*/ 508 h 537"/>
                <a:gd name="T32" fmla="*/ 129 w 289"/>
                <a:gd name="T33" fmla="*/ 527 h 537"/>
                <a:gd name="T34" fmla="*/ 102 w 289"/>
                <a:gd name="T35" fmla="*/ 537 h 537"/>
                <a:gd name="T36" fmla="*/ 75 w 289"/>
                <a:gd name="T37" fmla="*/ 535 h 537"/>
                <a:gd name="T38" fmla="*/ 53 w 289"/>
                <a:gd name="T39" fmla="*/ 525 h 537"/>
                <a:gd name="T40" fmla="*/ 36 w 289"/>
                <a:gd name="T41" fmla="*/ 508 h 537"/>
                <a:gd name="T42" fmla="*/ 20 w 289"/>
                <a:gd name="T43" fmla="*/ 483 h 537"/>
                <a:gd name="T44" fmla="*/ 10 w 289"/>
                <a:gd name="T45" fmla="*/ 452 h 537"/>
                <a:gd name="T46" fmla="*/ 3 w 289"/>
                <a:gd name="T47" fmla="*/ 416 h 537"/>
                <a:gd name="T48" fmla="*/ 0 w 289"/>
                <a:gd name="T49" fmla="*/ 376 h 537"/>
                <a:gd name="T50" fmla="*/ 2 w 289"/>
                <a:gd name="T51" fmla="*/ 331 h 537"/>
                <a:gd name="T52" fmla="*/ 7 w 289"/>
                <a:gd name="T53" fmla="*/ 284 h 537"/>
                <a:gd name="T54" fmla="*/ 19 w 289"/>
                <a:gd name="T55" fmla="*/ 236 h 537"/>
                <a:gd name="T56" fmla="*/ 34 w 289"/>
                <a:gd name="T57" fmla="*/ 182 h 537"/>
                <a:gd name="T58" fmla="*/ 54 w 289"/>
                <a:gd name="T59" fmla="*/ 134 h 537"/>
                <a:gd name="T60" fmla="*/ 78 w 289"/>
                <a:gd name="T61" fmla="*/ 92 h 537"/>
                <a:gd name="T62" fmla="*/ 104 w 289"/>
                <a:gd name="T63" fmla="*/ 56 h 537"/>
                <a:gd name="T64" fmla="*/ 131 w 289"/>
                <a:gd name="T65" fmla="*/ 29 h 537"/>
                <a:gd name="T66" fmla="*/ 160 w 289"/>
                <a:gd name="T67" fmla="*/ 10 h 537"/>
                <a:gd name="T68" fmla="*/ 187 w 289"/>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37">
                  <a:moveTo>
                    <a:pt x="187" y="0"/>
                  </a:moveTo>
                  <a:lnTo>
                    <a:pt x="214" y="2"/>
                  </a:lnTo>
                  <a:lnTo>
                    <a:pt x="234" y="12"/>
                  </a:lnTo>
                  <a:lnTo>
                    <a:pt x="253" y="29"/>
                  </a:lnTo>
                  <a:lnTo>
                    <a:pt x="268" y="55"/>
                  </a:lnTo>
                  <a:lnTo>
                    <a:pt x="279" y="85"/>
                  </a:lnTo>
                  <a:lnTo>
                    <a:pt x="285" y="121"/>
                  </a:lnTo>
                  <a:lnTo>
                    <a:pt x="289" y="162"/>
                  </a:lnTo>
                  <a:lnTo>
                    <a:pt x="287" y="206"/>
                  </a:lnTo>
                  <a:lnTo>
                    <a:pt x="280" y="253"/>
                  </a:lnTo>
                  <a:lnTo>
                    <a:pt x="270" y="301"/>
                  </a:lnTo>
                  <a:lnTo>
                    <a:pt x="253" y="355"/>
                  </a:lnTo>
                  <a:lnTo>
                    <a:pt x="233" y="403"/>
                  </a:lnTo>
                  <a:lnTo>
                    <a:pt x="211" y="445"/>
                  </a:lnTo>
                  <a:lnTo>
                    <a:pt x="185" y="481"/>
                  </a:lnTo>
                  <a:lnTo>
                    <a:pt x="158" y="508"/>
                  </a:lnTo>
                  <a:lnTo>
                    <a:pt x="129" y="527"/>
                  </a:lnTo>
                  <a:lnTo>
                    <a:pt x="102" y="537"/>
                  </a:lnTo>
                  <a:lnTo>
                    <a:pt x="75" y="535"/>
                  </a:lnTo>
                  <a:lnTo>
                    <a:pt x="53" y="525"/>
                  </a:lnTo>
                  <a:lnTo>
                    <a:pt x="36" y="508"/>
                  </a:lnTo>
                  <a:lnTo>
                    <a:pt x="20" y="483"/>
                  </a:lnTo>
                  <a:lnTo>
                    <a:pt x="10" y="452"/>
                  </a:lnTo>
                  <a:lnTo>
                    <a:pt x="3" y="416"/>
                  </a:lnTo>
                  <a:lnTo>
                    <a:pt x="0" y="376"/>
                  </a:lnTo>
                  <a:lnTo>
                    <a:pt x="2" y="331"/>
                  </a:lnTo>
                  <a:lnTo>
                    <a:pt x="7" y="284"/>
                  </a:lnTo>
                  <a:lnTo>
                    <a:pt x="19" y="236"/>
                  </a:lnTo>
                  <a:lnTo>
                    <a:pt x="34" y="182"/>
                  </a:lnTo>
                  <a:lnTo>
                    <a:pt x="54" y="134"/>
                  </a:lnTo>
                  <a:lnTo>
                    <a:pt x="78" y="92"/>
                  </a:lnTo>
                  <a:lnTo>
                    <a:pt x="104" y="56"/>
                  </a:lnTo>
                  <a:lnTo>
                    <a:pt x="131" y="29"/>
                  </a:lnTo>
                  <a:lnTo>
                    <a:pt x="160" y="10"/>
                  </a:lnTo>
                  <a:lnTo>
                    <a:pt x="187"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Freeform 8"/>
            <p:cNvSpPr>
              <a:spLocks/>
            </p:cNvSpPr>
            <p:nvPr/>
          </p:nvSpPr>
          <p:spPr bwMode="auto">
            <a:xfrm>
              <a:off x="1446213" y="3794125"/>
              <a:ext cx="3529012" cy="2219325"/>
            </a:xfrm>
            <a:custGeom>
              <a:avLst/>
              <a:gdLst>
                <a:gd name="T0" fmla="*/ 2497 w 4446"/>
                <a:gd name="T1" fmla="*/ 3 h 2796"/>
                <a:gd name="T2" fmla="*/ 2843 w 4446"/>
                <a:gd name="T3" fmla="*/ 24 h 2796"/>
                <a:gd name="T4" fmla="*/ 3119 w 4446"/>
                <a:gd name="T5" fmla="*/ 59 h 2796"/>
                <a:gd name="T6" fmla="*/ 3329 w 4446"/>
                <a:gd name="T7" fmla="*/ 100 h 2796"/>
                <a:gd name="T8" fmla="*/ 3481 w 4446"/>
                <a:gd name="T9" fmla="*/ 144 h 2796"/>
                <a:gd name="T10" fmla="*/ 3584 w 4446"/>
                <a:gd name="T11" fmla="*/ 185 h 2796"/>
                <a:gd name="T12" fmla="*/ 3644 w 4446"/>
                <a:gd name="T13" fmla="*/ 216 h 2796"/>
                <a:gd name="T14" fmla="*/ 3668 w 4446"/>
                <a:gd name="T15" fmla="*/ 233 h 2796"/>
                <a:gd name="T16" fmla="*/ 3739 w 4446"/>
                <a:gd name="T17" fmla="*/ 314 h 2796"/>
                <a:gd name="T18" fmla="*/ 3846 w 4446"/>
                <a:gd name="T19" fmla="*/ 484 h 2796"/>
                <a:gd name="T20" fmla="*/ 3948 w 4446"/>
                <a:gd name="T21" fmla="*/ 696 h 2796"/>
                <a:gd name="T22" fmla="*/ 4047 w 4446"/>
                <a:gd name="T23" fmla="*/ 936 h 2796"/>
                <a:gd name="T24" fmla="*/ 4137 w 4446"/>
                <a:gd name="T25" fmla="*/ 1184 h 2796"/>
                <a:gd name="T26" fmla="*/ 4217 w 4446"/>
                <a:gd name="T27" fmla="*/ 1425 h 2796"/>
                <a:gd name="T28" fmla="*/ 4283 w 4446"/>
                <a:gd name="T29" fmla="*/ 1643 h 2796"/>
                <a:gd name="T30" fmla="*/ 4334 w 4446"/>
                <a:gd name="T31" fmla="*/ 1817 h 2796"/>
                <a:gd name="T32" fmla="*/ 4366 w 4446"/>
                <a:gd name="T33" fmla="*/ 1936 h 2796"/>
                <a:gd name="T34" fmla="*/ 4378 w 4446"/>
                <a:gd name="T35" fmla="*/ 1979 h 2796"/>
                <a:gd name="T36" fmla="*/ 4439 w 4446"/>
                <a:gd name="T37" fmla="*/ 2217 h 2796"/>
                <a:gd name="T38" fmla="*/ 4441 w 4446"/>
                <a:gd name="T39" fmla="*/ 2410 h 2796"/>
                <a:gd name="T40" fmla="*/ 4388 w 4446"/>
                <a:gd name="T41" fmla="*/ 2562 h 2796"/>
                <a:gd name="T42" fmla="*/ 4293 w 4446"/>
                <a:gd name="T43" fmla="*/ 2672 h 2796"/>
                <a:gd name="T44" fmla="*/ 4159 w 4446"/>
                <a:gd name="T45" fmla="*/ 2747 h 2796"/>
                <a:gd name="T46" fmla="*/ 3994 w 4446"/>
                <a:gd name="T47" fmla="*/ 2784 h 2796"/>
                <a:gd name="T48" fmla="*/ 3812 w 4446"/>
                <a:gd name="T49" fmla="*/ 2791 h 2796"/>
                <a:gd name="T50" fmla="*/ 3564 w 4446"/>
                <a:gd name="T51" fmla="*/ 2793 h 2796"/>
                <a:gd name="T52" fmla="*/ 3227 w 4446"/>
                <a:gd name="T53" fmla="*/ 2793 h 2796"/>
                <a:gd name="T54" fmla="*/ 2830 w 4446"/>
                <a:gd name="T55" fmla="*/ 2794 h 2796"/>
                <a:gd name="T56" fmla="*/ 2393 w 4446"/>
                <a:gd name="T57" fmla="*/ 2796 h 2796"/>
                <a:gd name="T58" fmla="*/ 1944 w 4446"/>
                <a:gd name="T59" fmla="*/ 2796 h 2796"/>
                <a:gd name="T60" fmla="*/ 1506 w 4446"/>
                <a:gd name="T61" fmla="*/ 2796 h 2796"/>
                <a:gd name="T62" fmla="*/ 1105 w 4446"/>
                <a:gd name="T63" fmla="*/ 2793 h 2796"/>
                <a:gd name="T64" fmla="*/ 755 w 4446"/>
                <a:gd name="T65" fmla="*/ 2789 h 2796"/>
                <a:gd name="T66" fmla="*/ 472 w 4446"/>
                <a:gd name="T67" fmla="*/ 2771 h 2796"/>
                <a:gd name="T68" fmla="*/ 269 w 4446"/>
                <a:gd name="T69" fmla="*/ 2737 h 2796"/>
                <a:gd name="T70" fmla="*/ 134 w 4446"/>
                <a:gd name="T71" fmla="*/ 2689 h 2796"/>
                <a:gd name="T72" fmla="*/ 53 w 4446"/>
                <a:gd name="T73" fmla="*/ 2628 h 2796"/>
                <a:gd name="T74" fmla="*/ 12 w 4446"/>
                <a:gd name="T75" fmla="*/ 2555 h 2796"/>
                <a:gd name="T76" fmla="*/ 0 w 4446"/>
                <a:gd name="T77" fmla="*/ 2472 h 2796"/>
                <a:gd name="T78" fmla="*/ 2 w 4446"/>
                <a:gd name="T79" fmla="*/ 2380 h 2796"/>
                <a:gd name="T80" fmla="*/ 20 w 4446"/>
                <a:gd name="T81" fmla="*/ 2263 h 2796"/>
                <a:gd name="T82" fmla="*/ 66 w 4446"/>
                <a:gd name="T83" fmla="*/ 2074 h 2796"/>
                <a:gd name="T84" fmla="*/ 134 w 4446"/>
                <a:gd name="T85" fmla="*/ 1833 h 2796"/>
                <a:gd name="T86" fmla="*/ 219 w 4446"/>
                <a:gd name="T87" fmla="*/ 1561 h 2796"/>
                <a:gd name="T88" fmla="*/ 316 w 4446"/>
                <a:gd name="T89" fmla="*/ 1272 h 2796"/>
                <a:gd name="T90" fmla="*/ 420 w 4446"/>
                <a:gd name="T91" fmla="*/ 990 h 2796"/>
                <a:gd name="T92" fmla="*/ 523 w 4446"/>
                <a:gd name="T93" fmla="*/ 730 h 2796"/>
                <a:gd name="T94" fmla="*/ 624 w 4446"/>
                <a:gd name="T95" fmla="*/ 513 h 2796"/>
                <a:gd name="T96" fmla="*/ 716 w 4446"/>
                <a:gd name="T97" fmla="*/ 357 h 2796"/>
                <a:gd name="T98" fmla="*/ 836 w 4446"/>
                <a:gd name="T99" fmla="*/ 239 h 2796"/>
                <a:gd name="T100" fmla="*/ 1018 w 4446"/>
                <a:gd name="T101" fmla="*/ 146 h 2796"/>
                <a:gd name="T102" fmla="*/ 1227 w 4446"/>
                <a:gd name="T103" fmla="*/ 83 h 2796"/>
                <a:gd name="T104" fmla="*/ 1433 w 4446"/>
                <a:gd name="T105" fmla="*/ 44 h 2796"/>
                <a:gd name="T106" fmla="*/ 1604 w 4446"/>
                <a:gd name="T107" fmla="*/ 24 h 2796"/>
                <a:gd name="T108" fmla="*/ 1713 w 4446"/>
                <a:gd name="T109" fmla="*/ 15 h 2796"/>
                <a:gd name="T110" fmla="*/ 1907 w 4446"/>
                <a:gd name="T111" fmla="*/ 7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46" h="2796">
                  <a:moveTo>
                    <a:pt x="2221" y="0"/>
                  </a:moveTo>
                  <a:lnTo>
                    <a:pt x="2362" y="1"/>
                  </a:lnTo>
                  <a:lnTo>
                    <a:pt x="2497" y="3"/>
                  </a:lnTo>
                  <a:lnTo>
                    <a:pt x="2621" y="8"/>
                  </a:lnTo>
                  <a:lnTo>
                    <a:pt x="2736" y="15"/>
                  </a:lnTo>
                  <a:lnTo>
                    <a:pt x="2843" y="24"/>
                  </a:lnTo>
                  <a:lnTo>
                    <a:pt x="2942" y="34"/>
                  </a:lnTo>
                  <a:lnTo>
                    <a:pt x="3034" y="46"/>
                  </a:lnTo>
                  <a:lnTo>
                    <a:pt x="3119" y="59"/>
                  </a:lnTo>
                  <a:lnTo>
                    <a:pt x="3195" y="71"/>
                  </a:lnTo>
                  <a:lnTo>
                    <a:pt x="3265" y="86"/>
                  </a:lnTo>
                  <a:lnTo>
                    <a:pt x="3329" y="100"/>
                  </a:lnTo>
                  <a:lnTo>
                    <a:pt x="3385" y="115"/>
                  </a:lnTo>
                  <a:lnTo>
                    <a:pt x="3436" y="131"/>
                  </a:lnTo>
                  <a:lnTo>
                    <a:pt x="3481" y="144"/>
                  </a:lnTo>
                  <a:lnTo>
                    <a:pt x="3521" y="158"/>
                  </a:lnTo>
                  <a:lnTo>
                    <a:pt x="3555" y="171"/>
                  </a:lnTo>
                  <a:lnTo>
                    <a:pt x="3584" y="185"/>
                  </a:lnTo>
                  <a:lnTo>
                    <a:pt x="3608" y="197"/>
                  </a:lnTo>
                  <a:lnTo>
                    <a:pt x="3629" y="207"/>
                  </a:lnTo>
                  <a:lnTo>
                    <a:pt x="3644" y="216"/>
                  </a:lnTo>
                  <a:lnTo>
                    <a:pt x="3656" y="224"/>
                  </a:lnTo>
                  <a:lnTo>
                    <a:pt x="3663" y="229"/>
                  </a:lnTo>
                  <a:lnTo>
                    <a:pt x="3668" y="233"/>
                  </a:lnTo>
                  <a:lnTo>
                    <a:pt x="3669" y="234"/>
                  </a:lnTo>
                  <a:lnTo>
                    <a:pt x="3705" y="270"/>
                  </a:lnTo>
                  <a:lnTo>
                    <a:pt x="3739" y="314"/>
                  </a:lnTo>
                  <a:lnTo>
                    <a:pt x="3775" y="365"/>
                  </a:lnTo>
                  <a:lnTo>
                    <a:pt x="3810" y="423"/>
                  </a:lnTo>
                  <a:lnTo>
                    <a:pt x="3846" y="484"/>
                  </a:lnTo>
                  <a:lnTo>
                    <a:pt x="3880" y="552"/>
                  </a:lnTo>
                  <a:lnTo>
                    <a:pt x="3914" y="622"/>
                  </a:lnTo>
                  <a:lnTo>
                    <a:pt x="3948" y="696"/>
                  </a:lnTo>
                  <a:lnTo>
                    <a:pt x="3982" y="774"/>
                  </a:lnTo>
                  <a:lnTo>
                    <a:pt x="4014" y="854"/>
                  </a:lnTo>
                  <a:lnTo>
                    <a:pt x="4047" y="936"/>
                  </a:lnTo>
                  <a:lnTo>
                    <a:pt x="4077" y="1019"/>
                  </a:lnTo>
                  <a:lnTo>
                    <a:pt x="4108" y="1102"/>
                  </a:lnTo>
                  <a:lnTo>
                    <a:pt x="4137" y="1184"/>
                  </a:lnTo>
                  <a:lnTo>
                    <a:pt x="4164" y="1267"/>
                  </a:lnTo>
                  <a:lnTo>
                    <a:pt x="4191" y="1347"/>
                  </a:lnTo>
                  <a:lnTo>
                    <a:pt x="4217" y="1425"/>
                  </a:lnTo>
                  <a:lnTo>
                    <a:pt x="4240" y="1502"/>
                  </a:lnTo>
                  <a:lnTo>
                    <a:pt x="4262" y="1575"/>
                  </a:lnTo>
                  <a:lnTo>
                    <a:pt x="4283" y="1643"/>
                  </a:lnTo>
                  <a:lnTo>
                    <a:pt x="4302" y="1707"/>
                  </a:lnTo>
                  <a:lnTo>
                    <a:pt x="4319" y="1765"/>
                  </a:lnTo>
                  <a:lnTo>
                    <a:pt x="4334" y="1817"/>
                  </a:lnTo>
                  <a:lnTo>
                    <a:pt x="4346" y="1865"/>
                  </a:lnTo>
                  <a:lnTo>
                    <a:pt x="4358" y="1904"/>
                  </a:lnTo>
                  <a:lnTo>
                    <a:pt x="4366" y="1936"/>
                  </a:lnTo>
                  <a:lnTo>
                    <a:pt x="4373" y="1960"/>
                  </a:lnTo>
                  <a:lnTo>
                    <a:pt x="4376" y="1974"/>
                  </a:lnTo>
                  <a:lnTo>
                    <a:pt x="4378" y="1979"/>
                  </a:lnTo>
                  <a:lnTo>
                    <a:pt x="4405" y="2064"/>
                  </a:lnTo>
                  <a:lnTo>
                    <a:pt x="4426" y="2144"/>
                  </a:lnTo>
                  <a:lnTo>
                    <a:pt x="4439" y="2217"/>
                  </a:lnTo>
                  <a:lnTo>
                    <a:pt x="4446" y="2286"/>
                  </a:lnTo>
                  <a:lnTo>
                    <a:pt x="4446" y="2351"/>
                  </a:lnTo>
                  <a:lnTo>
                    <a:pt x="4441" y="2410"/>
                  </a:lnTo>
                  <a:lnTo>
                    <a:pt x="4429" y="2466"/>
                  </a:lnTo>
                  <a:lnTo>
                    <a:pt x="4412" y="2516"/>
                  </a:lnTo>
                  <a:lnTo>
                    <a:pt x="4388" y="2562"/>
                  </a:lnTo>
                  <a:lnTo>
                    <a:pt x="4361" y="2602"/>
                  </a:lnTo>
                  <a:lnTo>
                    <a:pt x="4329" y="2640"/>
                  </a:lnTo>
                  <a:lnTo>
                    <a:pt x="4293" y="2672"/>
                  </a:lnTo>
                  <a:lnTo>
                    <a:pt x="4252" y="2701"/>
                  </a:lnTo>
                  <a:lnTo>
                    <a:pt x="4206" y="2726"/>
                  </a:lnTo>
                  <a:lnTo>
                    <a:pt x="4159" y="2747"/>
                  </a:lnTo>
                  <a:lnTo>
                    <a:pt x="4108" y="2762"/>
                  </a:lnTo>
                  <a:lnTo>
                    <a:pt x="4052" y="2776"/>
                  </a:lnTo>
                  <a:lnTo>
                    <a:pt x="3994" y="2784"/>
                  </a:lnTo>
                  <a:lnTo>
                    <a:pt x="3934" y="2789"/>
                  </a:lnTo>
                  <a:lnTo>
                    <a:pt x="3872" y="2791"/>
                  </a:lnTo>
                  <a:lnTo>
                    <a:pt x="3812" y="2791"/>
                  </a:lnTo>
                  <a:lnTo>
                    <a:pt x="3741" y="2791"/>
                  </a:lnTo>
                  <a:lnTo>
                    <a:pt x="3657" y="2791"/>
                  </a:lnTo>
                  <a:lnTo>
                    <a:pt x="3564" y="2793"/>
                  </a:lnTo>
                  <a:lnTo>
                    <a:pt x="3460" y="2793"/>
                  </a:lnTo>
                  <a:lnTo>
                    <a:pt x="3348" y="2793"/>
                  </a:lnTo>
                  <a:lnTo>
                    <a:pt x="3227" y="2793"/>
                  </a:lnTo>
                  <a:lnTo>
                    <a:pt x="3102" y="2794"/>
                  </a:lnTo>
                  <a:lnTo>
                    <a:pt x="2967" y="2794"/>
                  </a:lnTo>
                  <a:lnTo>
                    <a:pt x="2830" y="2794"/>
                  </a:lnTo>
                  <a:lnTo>
                    <a:pt x="2687" y="2794"/>
                  </a:lnTo>
                  <a:lnTo>
                    <a:pt x="2541" y="2796"/>
                  </a:lnTo>
                  <a:lnTo>
                    <a:pt x="2393" y="2796"/>
                  </a:lnTo>
                  <a:lnTo>
                    <a:pt x="2243" y="2796"/>
                  </a:lnTo>
                  <a:lnTo>
                    <a:pt x="2094" y="2796"/>
                  </a:lnTo>
                  <a:lnTo>
                    <a:pt x="1944" y="2796"/>
                  </a:lnTo>
                  <a:lnTo>
                    <a:pt x="1796" y="2796"/>
                  </a:lnTo>
                  <a:lnTo>
                    <a:pt x="1649" y="2796"/>
                  </a:lnTo>
                  <a:lnTo>
                    <a:pt x="1506" y="2796"/>
                  </a:lnTo>
                  <a:lnTo>
                    <a:pt x="1366" y="2794"/>
                  </a:lnTo>
                  <a:lnTo>
                    <a:pt x="1232" y="2794"/>
                  </a:lnTo>
                  <a:lnTo>
                    <a:pt x="1105" y="2793"/>
                  </a:lnTo>
                  <a:lnTo>
                    <a:pt x="982" y="2793"/>
                  </a:lnTo>
                  <a:lnTo>
                    <a:pt x="868" y="2791"/>
                  </a:lnTo>
                  <a:lnTo>
                    <a:pt x="755" y="2789"/>
                  </a:lnTo>
                  <a:lnTo>
                    <a:pt x="651" y="2784"/>
                  </a:lnTo>
                  <a:lnTo>
                    <a:pt x="556" y="2779"/>
                  </a:lnTo>
                  <a:lnTo>
                    <a:pt x="472" y="2771"/>
                  </a:lnTo>
                  <a:lnTo>
                    <a:pt x="396" y="2760"/>
                  </a:lnTo>
                  <a:lnTo>
                    <a:pt x="328" y="2750"/>
                  </a:lnTo>
                  <a:lnTo>
                    <a:pt x="269" y="2737"/>
                  </a:lnTo>
                  <a:lnTo>
                    <a:pt x="218" y="2723"/>
                  </a:lnTo>
                  <a:lnTo>
                    <a:pt x="172" y="2706"/>
                  </a:lnTo>
                  <a:lnTo>
                    <a:pt x="134" y="2689"/>
                  </a:lnTo>
                  <a:lnTo>
                    <a:pt x="102" y="2670"/>
                  </a:lnTo>
                  <a:lnTo>
                    <a:pt x="75" y="2650"/>
                  </a:lnTo>
                  <a:lnTo>
                    <a:pt x="53" y="2628"/>
                  </a:lnTo>
                  <a:lnTo>
                    <a:pt x="36" y="2604"/>
                  </a:lnTo>
                  <a:lnTo>
                    <a:pt x="22" y="2580"/>
                  </a:lnTo>
                  <a:lnTo>
                    <a:pt x="12" y="2555"/>
                  </a:lnTo>
                  <a:lnTo>
                    <a:pt x="5" y="2528"/>
                  </a:lnTo>
                  <a:lnTo>
                    <a:pt x="2" y="2500"/>
                  </a:lnTo>
                  <a:lnTo>
                    <a:pt x="0" y="2472"/>
                  </a:lnTo>
                  <a:lnTo>
                    <a:pt x="0" y="2443"/>
                  </a:lnTo>
                  <a:lnTo>
                    <a:pt x="0" y="2412"/>
                  </a:lnTo>
                  <a:lnTo>
                    <a:pt x="2" y="2380"/>
                  </a:lnTo>
                  <a:lnTo>
                    <a:pt x="5" y="2349"/>
                  </a:lnTo>
                  <a:lnTo>
                    <a:pt x="10" y="2310"/>
                  </a:lnTo>
                  <a:lnTo>
                    <a:pt x="20" y="2263"/>
                  </a:lnTo>
                  <a:lnTo>
                    <a:pt x="32" y="2207"/>
                  </a:lnTo>
                  <a:lnTo>
                    <a:pt x="49" y="2144"/>
                  </a:lnTo>
                  <a:lnTo>
                    <a:pt x="66" y="2074"/>
                  </a:lnTo>
                  <a:lnTo>
                    <a:pt x="87" y="1999"/>
                  </a:lnTo>
                  <a:lnTo>
                    <a:pt x="110" y="1918"/>
                  </a:lnTo>
                  <a:lnTo>
                    <a:pt x="134" y="1833"/>
                  </a:lnTo>
                  <a:lnTo>
                    <a:pt x="161" y="1744"/>
                  </a:lnTo>
                  <a:lnTo>
                    <a:pt x="190" y="1654"/>
                  </a:lnTo>
                  <a:lnTo>
                    <a:pt x="219" y="1561"/>
                  </a:lnTo>
                  <a:lnTo>
                    <a:pt x="252" y="1466"/>
                  </a:lnTo>
                  <a:lnTo>
                    <a:pt x="284" y="1369"/>
                  </a:lnTo>
                  <a:lnTo>
                    <a:pt x="316" y="1272"/>
                  </a:lnTo>
                  <a:lnTo>
                    <a:pt x="350" y="1177"/>
                  </a:lnTo>
                  <a:lnTo>
                    <a:pt x="386" y="1082"/>
                  </a:lnTo>
                  <a:lnTo>
                    <a:pt x="420" y="990"/>
                  </a:lnTo>
                  <a:lnTo>
                    <a:pt x="455" y="900"/>
                  </a:lnTo>
                  <a:lnTo>
                    <a:pt x="489" y="814"/>
                  </a:lnTo>
                  <a:lnTo>
                    <a:pt x="523" y="730"/>
                  </a:lnTo>
                  <a:lnTo>
                    <a:pt x="557" y="652"/>
                  </a:lnTo>
                  <a:lnTo>
                    <a:pt x="591" y="579"/>
                  </a:lnTo>
                  <a:lnTo>
                    <a:pt x="624" y="513"/>
                  </a:lnTo>
                  <a:lnTo>
                    <a:pt x="656" y="453"/>
                  </a:lnTo>
                  <a:lnTo>
                    <a:pt x="687" y="401"/>
                  </a:lnTo>
                  <a:lnTo>
                    <a:pt x="716" y="357"/>
                  </a:lnTo>
                  <a:lnTo>
                    <a:pt x="743" y="321"/>
                  </a:lnTo>
                  <a:lnTo>
                    <a:pt x="785" y="278"/>
                  </a:lnTo>
                  <a:lnTo>
                    <a:pt x="836" y="239"/>
                  </a:lnTo>
                  <a:lnTo>
                    <a:pt x="892" y="205"/>
                  </a:lnTo>
                  <a:lnTo>
                    <a:pt x="953" y="175"/>
                  </a:lnTo>
                  <a:lnTo>
                    <a:pt x="1018" y="146"/>
                  </a:lnTo>
                  <a:lnTo>
                    <a:pt x="1088" y="122"/>
                  </a:lnTo>
                  <a:lnTo>
                    <a:pt x="1157" y="102"/>
                  </a:lnTo>
                  <a:lnTo>
                    <a:pt x="1227" y="83"/>
                  </a:lnTo>
                  <a:lnTo>
                    <a:pt x="1298" y="68"/>
                  </a:lnTo>
                  <a:lnTo>
                    <a:pt x="1366" y="54"/>
                  </a:lnTo>
                  <a:lnTo>
                    <a:pt x="1433" y="44"/>
                  </a:lnTo>
                  <a:lnTo>
                    <a:pt x="1494" y="35"/>
                  </a:lnTo>
                  <a:lnTo>
                    <a:pt x="1552" y="29"/>
                  </a:lnTo>
                  <a:lnTo>
                    <a:pt x="1604" y="24"/>
                  </a:lnTo>
                  <a:lnTo>
                    <a:pt x="1649" y="20"/>
                  </a:lnTo>
                  <a:lnTo>
                    <a:pt x="1686" y="17"/>
                  </a:lnTo>
                  <a:lnTo>
                    <a:pt x="1713" y="15"/>
                  </a:lnTo>
                  <a:lnTo>
                    <a:pt x="1730" y="15"/>
                  </a:lnTo>
                  <a:lnTo>
                    <a:pt x="1737" y="13"/>
                  </a:lnTo>
                  <a:lnTo>
                    <a:pt x="1907" y="7"/>
                  </a:lnTo>
                  <a:lnTo>
                    <a:pt x="2068" y="1"/>
                  </a:lnTo>
                  <a:lnTo>
                    <a:pt x="2221"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Freeform 9"/>
            <p:cNvSpPr>
              <a:spLocks/>
            </p:cNvSpPr>
            <p:nvPr/>
          </p:nvSpPr>
          <p:spPr bwMode="auto">
            <a:xfrm>
              <a:off x="2070100" y="3794125"/>
              <a:ext cx="2308225" cy="2155825"/>
            </a:xfrm>
            <a:custGeom>
              <a:avLst/>
              <a:gdLst>
                <a:gd name="T0" fmla="*/ 1565 w 2908"/>
                <a:gd name="T1" fmla="*/ 0 h 2716"/>
                <a:gd name="T2" fmla="*/ 1820 w 2908"/>
                <a:gd name="T3" fmla="*/ 8 h 2716"/>
                <a:gd name="T4" fmla="*/ 2041 w 2908"/>
                <a:gd name="T5" fmla="*/ 24 h 2716"/>
                <a:gd name="T6" fmla="*/ 2231 w 2908"/>
                <a:gd name="T7" fmla="*/ 44 h 2716"/>
                <a:gd name="T8" fmla="*/ 2393 w 2908"/>
                <a:gd name="T9" fmla="*/ 69 h 2716"/>
                <a:gd name="T10" fmla="*/ 2525 w 2908"/>
                <a:gd name="T11" fmla="*/ 97 h 2716"/>
                <a:gd name="T12" fmla="*/ 2636 w 2908"/>
                <a:gd name="T13" fmla="*/ 126 h 2716"/>
                <a:gd name="T14" fmla="*/ 2721 w 2908"/>
                <a:gd name="T15" fmla="*/ 154 h 2716"/>
                <a:gd name="T16" fmla="*/ 2787 w 2908"/>
                <a:gd name="T17" fmla="*/ 180 h 2716"/>
                <a:gd name="T18" fmla="*/ 2833 w 2908"/>
                <a:gd name="T19" fmla="*/ 204 h 2716"/>
                <a:gd name="T20" fmla="*/ 2864 w 2908"/>
                <a:gd name="T21" fmla="*/ 221 h 2716"/>
                <a:gd name="T22" fmla="*/ 2879 w 2908"/>
                <a:gd name="T23" fmla="*/ 231 h 2716"/>
                <a:gd name="T24" fmla="*/ 2833 w 2908"/>
                <a:gd name="T25" fmla="*/ 316 h 2716"/>
                <a:gd name="T26" fmla="*/ 2785 w 2908"/>
                <a:gd name="T27" fmla="*/ 421 h 2716"/>
                <a:gd name="T28" fmla="*/ 2738 w 2908"/>
                <a:gd name="T29" fmla="*/ 549 h 2716"/>
                <a:gd name="T30" fmla="*/ 2697 w 2908"/>
                <a:gd name="T31" fmla="*/ 698 h 2716"/>
                <a:gd name="T32" fmla="*/ 2661 w 2908"/>
                <a:gd name="T33" fmla="*/ 870 h 2716"/>
                <a:gd name="T34" fmla="*/ 2639 w 2908"/>
                <a:gd name="T35" fmla="*/ 1065 h 2716"/>
                <a:gd name="T36" fmla="*/ 2631 w 2908"/>
                <a:gd name="T37" fmla="*/ 1284 h 2716"/>
                <a:gd name="T38" fmla="*/ 2641 w 2908"/>
                <a:gd name="T39" fmla="*/ 1525 h 2716"/>
                <a:gd name="T40" fmla="*/ 2672 w 2908"/>
                <a:gd name="T41" fmla="*/ 1792 h 2716"/>
                <a:gd name="T42" fmla="*/ 1881 w 2908"/>
                <a:gd name="T43" fmla="*/ 2363 h 2716"/>
                <a:gd name="T44" fmla="*/ 1026 w 2908"/>
                <a:gd name="T45" fmla="*/ 2363 h 2716"/>
                <a:gd name="T46" fmla="*/ 236 w 2908"/>
                <a:gd name="T47" fmla="*/ 1792 h 2716"/>
                <a:gd name="T48" fmla="*/ 267 w 2908"/>
                <a:gd name="T49" fmla="*/ 1517 h 2716"/>
                <a:gd name="T50" fmla="*/ 277 w 2908"/>
                <a:gd name="T51" fmla="*/ 1269 h 2716"/>
                <a:gd name="T52" fmla="*/ 267 w 2908"/>
                <a:gd name="T53" fmla="*/ 1045 h 2716"/>
                <a:gd name="T54" fmla="*/ 241 w 2908"/>
                <a:gd name="T55" fmla="*/ 846 h 2716"/>
                <a:gd name="T56" fmla="*/ 204 w 2908"/>
                <a:gd name="T57" fmla="*/ 671 h 2716"/>
                <a:gd name="T58" fmla="*/ 160 w 2908"/>
                <a:gd name="T59" fmla="*/ 521 h 2716"/>
                <a:gd name="T60" fmla="*/ 110 w 2908"/>
                <a:gd name="T61" fmla="*/ 394 h 2716"/>
                <a:gd name="T62" fmla="*/ 61 w 2908"/>
                <a:gd name="T63" fmla="*/ 290 h 2716"/>
                <a:gd name="T64" fmla="*/ 93 w 2908"/>
                <a:gd name="T65" fmla="*/ 212 h 2716"/>
                <a:gd name="T66" fmla="*/ 221 w 2908"/>
                <a:gd name="T67" fmla="*/ 151 h 2716"/>
                <a:gd name="T68" fmla="*/ 360 w 2908"/>
                <a:gd name="T69" fmla="*/ 103 h 2716"/>
                <a:gd name="T70" fmla="*/ 501 w 2908"/>
                <a:gd name="T71" fmla="*/ 69 h 2716"/>
                <a:gd name="T72" fmla="*/ 639 w 2908"/>
                <a:gd name="T73" fmla="*/ 46 h 2716"/>
                <a:gd name="T74" fmla="*/ 761 w 2908"/>
                <a:gd name="T75" fmla="*/ 29 h 2716"/>
                <a:gd name="T76" fmla="*/ 860 w 2908"/>
                <a:gd name="T77" fmla="*/ 20 h 2716"/>
                <a:gd name="T78" fmla="*/ 926 w 2908"/>
                <a:gd name="T79" fmla="*/ 15 h 2716"/>
                <a:gd name="T80" fmla="*/ 950 w 2908"/>
                <a:gd name="T81" fmla="*/ 13 h 2716"/>
                <a:gd name="T82" fmla="*/ 1276 w 2908"/>
                <a:gd name="T83" fmla="*/ 1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8" h="2716">
                  <a:moveTo>
                    <a:pt x="1426" y="0"/>
                  </a:moveTo>
                  <a:lnTo>
                    <a:pt x="1565" y="0"/>
                  </a:lnTo>
                  <a:lnTo>
                    <a:pt x="1698" y="3"/>
                  </a:lnTo>
                  <a:lnTo>
                    <a:pt x="1820" y="8"/>
                  </a:lnTo>
                  <a:lnTo>
                    <a:pt x="1934" y="15"/>
                  </a:lnTo>
                  <a:lnTo>
                    <a:pt x="2041" y="24"/>
                  </a:lnTo>
                  <a:lnTo>
                    <a:pt x="2140" y="32"/>
                  </a:lnTo>
                  <a:lnTo>
                    <a:pt x="2231" y="44"/>
                  </a:lnTo>
                  <a:lnTo>
                    <a:pt x="2315" y="56"/>
                  </a:lnTo>
                  <a:lnTo>
                    <a:pt x="2393" y="69"/>
                  </a:lnTo>
                  <a:lnTo>
                    <a:pt x="2463" y="83"/>
                  </a:lnTo>
                  <a:lnTo>
                    <a:pt x="2525" y="97"/>
                  </a:lnTo>
                  <a:lnTo>
                    <a:pt x="2583" y="110"/>
                  </a:lnTo>
                  <a:lnTo>
                    <a:pt x="2636" y="126"/>
                  </a:lnTo>
                  <a:lnTo>
                    <a:pt x="2682" y="139"/>
                  </a:lnTo>
                  <a:lnTo>
                    <a:pt x="2721" y="154"/>
                  </a:lnTo>
                  <a:lnTo>
                    <a:pt x="2757" y="168"/>
                  </a:lnTo>
                  <a:lnTo>
                    <a:pt x="2787" y="180"/>
                  </a:lnTo>
                  <a:lnTo>
                    <a:pt x="2813" y="192"/>
                  </a:lnTo>
                  <a:lnTo>
                    <a:pt x="2833" y="204"/>
                  </a:lnTo>
                  <a:lnTo>
                    <a:pt x="2850" y="212"/>
                  </a:lnTo>
                  <a:lnTo>
                    <a:pt x="2864" y="221"/>
                  </a:lnTo>
                  <a:lnTo>
                    <a:pt x="2872" y="227"/>
                  </a:lnTo>
                  <a:lnTo>
                    <a:pt x="2879" y="231"/>
                  </a:lnTo>
                  <a:lnTo>
                    <a:pt x="2857" y="270"/>
                  </a:lnTo>
                  <a:lnTo>
                    <a:pt x="2833" y="316"/>
                  </a:lnTo>
                  <a:lnTo>
                    <a:pt x="2809" y="365"/>
                  </a:lnTo>
                  <a:lnTo>
                    <a:pt x="2785" y="421"/>
                  </a:lnTo>
                  <a:lnTo>
                    <a:pt x="2762" y="482"/>
                  </a:lnTo>
                  <a:lnTo>
                    <a:pt x="2738" y="549"/>
                  </a:lnTo>
                  <a:lnTo>
                    <a:pt x="2716" y="620"/>
                  </a:lnTo>
                  <a:lnTo>
                    <a:pt x="2697" y="698"/>
                  </a:lnTo>
                  <a:lnTo>
                    <a:pt x="2678" y="781"/>
                  </a:lnTo>
                  <a:lnTo>
                    <a:pt x="2661" y="870"/>
                  </a:lnTo>
                  <a:lnTo>
                    <a:pt x="2649" y="965"/>
                  </a:lnTo>
                  <a:lnTo>
                    <a:pt x="2639" y="1065"/>
                  </a:lnTo>
                  <a:lnTo>
                    <a:pt x="2632" y="1172"/>
                  </a:lnTo>
                  <a:lnTo>
                    <a:pt x="2631" y="1284"/>
                  </a:lnTo>
                  <a:lnTo>
                    <a:pt x="2632" y="1401"/>
                  </a:lnTo>
                  <a:lnTo>
                    <a:pt x="2641" y="1525"/>
                  </a:lnTo>
                  <a:lnTo>
                    <a:pt x="2653" y="1656"/>
                  </a:lnTo>
                  <a:lnTo>
                    <a:pt x="2672" y="1792"/>
                  </a:lnTo>
                  <a:lnTo>
                    <a:pt x="2908" y="2193"/>
                  </a:lnTo>
                  <a:lnTo>
                    <a:pt x="1881" y="2363"/>
                  </a:lnTo>
                  <a:lnTo>
                    <a:pt x="1453" y="2716"/>
                  </a:lnTo>
                  <a:lnTo>
                    <a:pt x="1026" y="2363"/>
                  </a:lnTo>
                  <a:lnTo>
                    <a:pt x="0" y="2193"/>
                  </a:lnTo>
                  <a:lnTo>
                    <a:pt x="236" y="1792"/>
                  </a:lnTo>
                  <a:lnTo>
                    <a:pt x="255" y="1651"/>
                  </a:lnTo>
                  <a:lnTo>
                    <a:pt x="267" y="1517"/>
                  </a:lnTo>
                  <a:lnTo>
                    <a:pt x="275" y="1389"/>
                  </a:lnTo>
                  <a:lnTo>
                    <a:pt x="277" y="1269"/>
                  </a:lnTo>
                  <a:lnTo>
                    <a:pt x="274" y="1153"/>
                  </a:lnTo>
                  <a:lnTo>
                    <a:pt x="267" y="1045"/>
                  </a:lnTo>
                  <a:lnTo>
                    <a:pt x="255" y="943"/>
                  </a:lnTo>
                  <a:lnTo>
                    <a:pt x="241" y="846"/>
                  </a:lnTo>
                  <a:lnTo>
                    <a:pt x="224" y="756"/>
                  </a:lnTo>
                  <a:lnTo>
                    <a:pt x="204" y="671"/>
                  </a:lnTo>
                  <a:lnTo>
                    <a:pt x="182" y="593"/>
                  </a:lnTo>
                  <a:lnTo>
                    <a:pt x="160" y="521"/>
                  </a:lnTo>
                  <a:lnTo>
                    <a:pt x="136" y="455"/>
                  </a:lnTo>
                  <a:lnTo>
                    <a:pt x="110" y="394"/>
                  </a:lnTo>
                  <a:lnTo>
                    <a:pt x="87" y="340"/>
                  </a:lnTo>
                  <a:lnTo>
                    <a:pt x="61" y="290"/>
                  </a:lnTo>
                  <a:lnTo>
                    <a:pt x="37" y="248"/>
                  </a:lnTo>
                  <a:lnTo>
                    <a:pt x="93" y="212"/>
                  </a:lnTo>
                  <a:lnTo>
                    <a:pt x="155" y="180"/>
                  </a:lnTo>
                  <a:lnTo>
                    <a:pt x="221" y="151"/>
                  </a:lnTo>
                  <a:lnTo>
                    <a:pt x="289" y="126"/>
                  </a:lnTo>
                  <a:lnTo>
                    <a:pt x="360" y="103"/>
                  </a:lnTo>
                  <a:lnTo>
                    <a:pt x="432" y="85"/>
                  </a:lnTo>
                  <a:lnTo>
                    <a:pt x="501" y="69"/>
                  </a:lnTo>
                  <a:lnTo>
                    <a:pt x="571" y="56"/>
                  </a:lnTo>
                  <a:lnTo>
                    <a:pt x="639" y="46"/>
                  </a:lnTo>
                  <a:lnTo>
                    <a:pt x="702" y="35"/>
                  </a:lnTo>
                  <a:lnTo>
                    <a:pt x="761" y="29"/>
                  </a:lnTo>
                  <a:lnTo>
                    <a:pt x="814" y="24"/>
                  </a:lnTo>
                  <a:lnTo>
                    <a:pt x="860" y="20"/>
                  </a:lnTo>
                  <a:lnTo>
                    <a:pt x="897" y="17"/>
                  </a:lnTo>
                  <a:lnTo>
                    <a:pt x="926" y="15"/>
                  </a:lnTo>
                  <a:lnTo>
                    <a:pt x="943" y="15"/>
                  </a:lnTo>
                  <a:lnTo>
                    <a:pt x="950" y="13"/>
                  </a:lnTo>
                  <a:lnTo>
                    <a:pt x="1118" y="7"/>
                  </a:lnTo>
                  <a:lnTo>
                    <a:pt x="1276" y="1"/>
                  </a:lnTo>
                  <a:lnTo>
                    <a:pt x="1426"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0"/>
            <p:cNvSpPr>
              <a:spLocks/>
            </p:cNvSpPr>
            <p:nvPr/>
          </p:nvSpPr>
          <p:spPr bwMode="auto">
            <a:xfrm>
              <a:off x="2735263" y="4073525"/>
              <a:ext cx="965200" cy="204787"/>
            </a:xfrm>
            <a:custGeom>
              <a:avLst/>
              <a:gdLst>
                <a:gd name="T0" fmla="*/ 608 w 1217"/>
                <a:gd name="T1" fmla="*/ 0 h 259"/>
                <a:gd name="T2" fmla="*/ 690 w 1217"/>
                <a:gd name="T3" fmla="*/ 2 h 259"/>
                <a:gd name="T4" fmla="*/ 770 w 1217"/>
                <a:gd name="T5" fmla="*/ 6 h 259"/>
                <a:gd name="T6" fmla="*/ 845 w 1217"/>
                <a:gd name="T7" fmla="*/ 11 h 259"/>
                <a:gd name="T8" fmla="*/ 916 w 1217"/>
                <a:gd name="T9" fmla="*/ 19 h 259"/>
                <a:gd name="T10" fmla="*/ 981 w 1217"/>
                <a:gd name="T11" fmla="*/ 28 h 259"/>
                <a:gd name="T12" fmla="*/ 1038 w 1217"/>
                <a:gd name="T13" fmla="*/ 38 h 259"/>
                <a:gd name="T14" fmla="*/ 1089 w 1217"/>
                <a:gd name="T15" fmla="*/ 51 h 259"/>
                <a:gd name="T16" fmla="*/ 1134 w 1217"/>
                <a:gd name="T17" fmla="*/ 65 h 259"/>
                <a:gd name="T18" fmla="*/ 1169 w 1217"/>
                <a:gd name="T19" fmla="*/ 80 h 259"/>
                <a:gd name="T20" fmla="*/ 1195 w 1217"/>
                <a:gd name="T21" fmla="*/ 96 h 259"/>
                <a:gd name="T22" fmla="*/ 1212 w 1217"/>
                <a:gd name="T23" fmla="*/ 113 h 259"/>
                <a:gd name="T24" fmla="*/ 1217 w 1217"/>
                <a:gd name="T25" fmla="*/ 130 h 259"/>
                <a:gd name="T26" fmla="*/ 1212 w 1217"/>
                <a:gd name="T27" fmla="*/ 147 h 259"/>
                <a:gd name="T28" fmla="*/ 1195 w 1217"/>
                <a:gd name="T29" fmla="*/ 164 h 259"/>
                <a:gd name="T30" fmla="*/ 1169 w 1217"/>
                <a:gd name="T31" fmla="*/ 181 h 259"/>
                <a:gd name="T32" fmla="*/ 1134 w 1217"/>
                <a:gd name="T33" fmla="*/ 194 h 259"/>
                <a:gd name="T34" fmla="*/ 1089 w 1217"/>
                <a:gd name="T35" fmla="*/ 208 h 259"/>
                <a:gd name="T36" fmla="*/ 1038 w 1217"/>
                <a:gd name="T37" fmla="*/ 221 h 259"/>
                <a:gd name="T38" fmla="*/ 981 w 1217"/>
                <a:gd name="T39" fmla="*/ 231 h 259"/>
                <a:gd name="T40" fmla="*/ 916 w 1217"/>
                <a:gd name="T41" fmla="*/ 242 h 259"/>
                <a:gd name="T42" fmla="*/ 845 w 1217"/>
                <a:gd name="T43" fmla="*/ 248 h 259"/>
                <a:gd name="T44" fmla="*/ 770 w 1217"/>
                <a:gd name="T45" fmla="*/ 254 h 259"/>
                <a:gd name="T46" fmla="*/ 690 w 1217"/>
                <a:gd name="T47" fmla="*/ 257 h 259"/>
                <a:gd name="T48" fmla="*/ 608 w 1217"/>
                <a:gd name="T49" fmla="*/ 259 h 259"/>
                <a:gd name="T50" fmla="*/ 525 w 1217"/>
                <a:gd name="T51" fmla="*/ 257 h 259"/>
                <a:gd name="T52" fmla="*/ 447 w 1217"/>
                <a:gd name="T53" fmla="*/ 254 h 259"/>
                <a:gd name="T54" fmla="*/ 371 w 1217"/>
                <a:gd name="T55" fmla="*/ 248 h 259"/>
                <a:gd name="T56" fmla="*/ 301 w 1217"/>
                <a:gd name="T57" fmla="*/ 242 h 259"/>
                <a:gd name="T58" fmla="*/ 236 w 1217"/>
                <a:gd name="T59" fmla="*/ 231 h 259"/>
                <a:gd name="T60" fmla="*/ 179 w 1217"/>
                <a:gd name="T61" fmla="*/ 221 h 259"/>
                <a:gd name="T62" fmla="*/ 126 w 1217"/>
                <a:gd name="T63" fmla="*/ 208 h 259"/>
                <a:gd name="T64" fmla="*/ 83 w 1217"/>
                <a:gd name="T65" fmla="*/ 194 h 259"/>
                <a:gd name="T66" fmla="*/ 48 w 1217"/>
                <a:gd name="T67" fmla="*/ 181 h 259"/>
                <a:gd name="T68" fmla="*/ 20 w 1217"/>
                <a:gd name="T69" fmla="*/ 164 h 259"/>
                <a:gd name="T70" fmla="*/ 5 w 1217"/>
                <a:gd name="T71" fmla="*/ 147 h 259"/>
                <a:gd name="T72" fmla="*/ 0 w 1217"/>
                <a:gd name="T73" fmla="*/ 130 h 259"/>
                <a:gd name="T74" fmla="*/ 5 w 1217"/>
                <a:gd name="T75" fmla="*/ 113 h 259"/>
                <a:gd name="T76" fmla="*/ 20 w 1217"/>
                <a:gd name="T77" fmla="*/ 96 h 259"/>
                <a:gd name="T78" fmla="*/ 48 w 1217"/>
                <a:gd name="T79" fmla="*/ 80 h 259"/>
                <a:gd name="T80" fmla="*/ 83 w 1217"/>
                <a:gd name="T81" fmla="*/ 65 h 259"/>
                <a:gd name="T82" fmla="*/ 126 w 1217"/>
                <a:gd name="T83" fmla="*/ 51 h 259"/>
                <a:gd name="T84" fmla="*/ 179 w 1217"/>
                <a:gd name="T85" fmla="*/ 38 h 259"/>
                <a:gd name="T86" fmla="*/ 236 w 1217"/>
                <a:gd name="T87" fmla="*/ 28 h 259"/>
                <a:gd name="T88" fmla="*/ 301 w 1217"/>
                <a:gd name="T89" fmla="*/ 19 h 259"/>
                <a:gd name="T90" fmla="*/ 371 w 1217"/>
                <a:gd name="T91" fmla="*/ 11 h 259"/>
                <a:gd name="T92" fmla="*/ 447 w 1217"/>
                <a:gd name="T93" fmla="*/ 6 h 259"/>
                <a:gd name="T94" fmla="*/ 525 w 1217"/>
                <a:gd name="T95" fmla="*/ 2 h 259"/>
                <a:gd name="T96" fmla="*/ 608 w 1217"/>
                <a:gd name="T97"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7" h="259">
                  <a:moveTo>
                    <a:pt x="608" y="0"/>
                  </a:moveTo>
                  <a:lnTo>
                    <a:pt x="690" y="2"/>
                  </a:lnTo>
                  <a:lnTo>
                    <a:pt x="770" y="6"/>
                  </a:lnTo>
                  <a:lnTo>
                    <a:pt x="845" y="11"/>
                  </a:lnTo>
                  <a:lnTo>
                    <a:pt x="916" y="19"/>
                  </a:lnTo>
                  <a:lnTo>
                    <a:pt x="981" y="28"/>
                  </a:lnTo>
                  <a:lnTo>
                    <a:pt x="1038" y="38"/>
                  </a:lnTo>
                  <a:lnTo>
                    <a:pt x="1089" y="51"/>
                  </a:lnTo>
                  <a:lnTo>
                    <a:pt x="1134" y="65"/>
                  </a:lnTo>
                  <a:lnTo>
                    <a:pt x="1169" y="80"/>
                  </a:lnTo>
                  <a:lnTo>
                    <a:pt x="1195" y="96"/>
                  </a:lnTo>
                  <a:lnTo>
                    <a:pt x="1212" y="113"/>
                  </a:lnTo>
                  <a:lnTo>
                    <a:pt x="1217" y="130"/>
                  </a:lnTo>
                  <a:lnTo>
                    <a:pt x="1212" y="147"/>
                  </a:lnTo>
                  <a:lnTo>
                    <a:pt x="1195" y="164"/>
                  </a:lnTo>
                  <a:lnTo>
                    <a:pt x="1169" y="181"/>
                  </a:lnTo>
                  <a:lnTo>
                    <a:pt x="1134" y="194"/>
                  </a:lnTo>
                  <a:lnTo>
                    <a:pt x="1089" y="208"/>
                  </a:lnTo>
                  <a:lnTo>
                    <a:pt x="1038" y="221"/>
                  </a:lnTo>
                  <a:lnTo>
                    <a:pt x="981" y="231"/>
                  </a:lnTo>
                  <a:lnTo>
                    <a:pt x="916" y="242"/>
                  </a:lnTo>
                  <a:lnTo>
                    <a:pt x="845" y="248"/>
                  </a:lnTo>
                  <a:lnTo>
                    <a:pt x="770" y="254"/>
                  </a:lnTo>
                  <a:lnTo>
                    <a:pt x="690" y="257"/>
                  </a:lnTo>
                  <a:lnTo>
                    <a:pt x="608" y="259"/>
                  </a:lnTo>
                  <a:lnTo>
                    <a:pt x="525" y="257"/>
                  </a:lnTo>
                  <a:lnTo>
                    <a:pt x="447" y="254"/>
                  </a:lnTo>
                  <a:lnTo>
                    <a:pt x="371" y="248"/>
                  </a:lnTo>
                  <a:lnTo>
                    <a:pt x="301" y="242"/>
                  </a:lnTo>
                  <a:lnTo>
                    <a:pt x="236" y="231"/>
                  </a:lnTo>
                  <a:lnTo>
                    <a:pt x="179" y="221"/>
                  </a:lnTo>
                  <a:lnTo>
                    <a:pt x="126" y="208"/>
                  </a:lnTo>
                  <a:lnTo>
                    <a:pt x="83" y="194"/>
                  </a:lnTo>
                  <a:lnTo>
                    <a:pt x="48" y="181"/>
                  </a:lnTo>
                  <a:lnTo>
                    <a:pt x="20" y="164"/>
                  </a:lnTo>
                  <a:lnTo>
                    <a:pt x="5" y="147"/>
                  </a:lnTo>
                  <a:lnTo>
                    <a:pt x="0" y="130"/>
                  </a:lnTo>
                  <a:lnTo>
                    <a:pt x="5" y="113"/>
                  </a:lnTo>
                  <a:lnTo>
                    <a:pt x="20" y="96"/>
                  </a:lnTo>
                  <a:lnTo>
                    <a:pt x="48" y="80"/>
                  </a:lnTo>
                  <a:lnTo>
                    <a:pt x="83" y="65"/>
                  </a:lnTo>
                  <a:lnTo>
                    <a:pt x="126" y="51"/>
                  </a:lnTo>
                  <a:lnTo>
                    <a:pt x="179" y="38"/>
                  </a:lnTo>
                  <a:lnTo>
                    <a:pt x="236" y="28"/>
                  </a:lnTo>
                  <a:lnTo>
                    <a:pt x="301" y="19"/>
                  </a:lnTo>
                  <a:lnTo>
                    <a:pt x="371" y="11"/>
                  </a:lnTo>
                  <a:lnTo>
                    <a:pt x="447" y="6"/>
                  </a:lnTo>
                  <a:lnTo>
                    <a:pt x="525" y="2"/>
                  </a:lnTo>
                  <a:lnTo>
                    <a:pt x="608"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11"/>
            <p:cNvSpPr>
              <a:spLocks/>
            </p:cNvSpPr>
            <p:nvPr/>
          </p:nvSpPr>
          <p:spPr bwMode="auto">
            <a:xfrm>
              <a:off x="2803525" y="3308350"/>
              <a:ext cx="839787" cy="892175"/>
            </a:xfrm>
            <a:custGeom>
              <a:avLst/>
              <a:gdLst>
                <a:gd name="T0" fmla="*/ 0 w 1059"/>
                <a:gd name="T1" fmla="*/ 0 h 1125"/>
                <a:gd name="T2" fmla="*/ 1059 w 1059"/>
                <a:gd name="T3" fmla="*/ 0 h 1125"/>
                <a:gd name="T4" fmla="*/ 1059 w 1059"/>
                <a:gd name="T5" fmla="*/ 1053 h 1125"/>
                <a:gd name="T6" fmla="*/ 1053 w 1059"/>
                <a:gd name="T7" fmla="*/ 1065 h 1125"/>
                <a:gd name="T8" fmla="*/ 1036 w 1059"/>
                <a:gd name="T9" fmla="*/ 1076 h 1125"/>
                <a:gd name="T10" fmla="*/ 1009 w 1059"/>
                <a:gd name="T11" fmla="*/ 1084 h 1125"/>
                <a:gd name="T12" fmla="*/ 974 w 1059"/>
                <a:gd name="T13" fmla="*/ 1093 h 1125"/>
                <a:gd name="T14" fmla="*/ 929 w 1059"/>
                <a:gd name="T15" fmla="*/ 1101 h 1125"/>
                <a:gd name="T16" fmla="*/ 877 w 1059"/>
                <a:gd name="T17" fmla="*/ 1108 h 1125"/>
                <a:gd name="T18" fmla="*/ 817 w 1059"/>
                <a:gd name="T19" fmla="*/ 1115 h 1125"/>
                <a:gd name="T20" fmla="*/ 753 w 1059"/>
                <a:gd name="T21" fmla="*/ 1120 h 1125"/>
                <a:gd name="T22" fmla="*/ 681 w 1059"/>
                <a:gd name="T23" fmla="*/ 1123 h 1125"/>
                <a:gd name="T24" fmla="*/ 606 w 1059"/>
                <a:gd name="T25" fmla="*/ 1125 h 1125"/>
                <a:gd name="T26" fmla="*/ 528 w 1059"/>
                <a:gd name="T27" fmla="*/ 1125 h 1125"/>
                <a:gd name="T28" fmla="*/ 450 w 1059"/>
                <a:gd name="T29" fmla="*/ 1125 h 1125"/>
                <a:gd name="T30" fmla="*/ 375 w 1059"/>
                <a:gd name="T31" fmla="*/ 1123 h 1125"/>
                <a:gd name="T32" fmla="*/ 306 w 1059"/>
                <a:gd name="T33" fmla="*/ 1120 h 1125"/>
                <a:gd name="T34" fmla="*/ 241 w 1059"/>
                <a:gd name="T35" fmla="*/ 1115 h 1125"/>
                <a:gd name="T36" fmla="*/ 182 w 1059"/>
                <a:gd name="T37" fmla="*/ 1108 h 1125"/>
                <a:gd name="T38" fmla="*/ 129 w 1059"/>
                <a:gd name="T39" fmla="*/ 1101 h 1125"/>
                <a:gd name="T40" fmla="*/ 85 w 1059"/>
                <a:gd name="T41" fmla="*/ 1093 h 1125"/>
                <a:gd name="T42" fmla="*/ 49 w 1059"/>
                <a:gd name="T43" fmla="*/ 1084 h 1125"/>
                <a:gd name="T44" fmla="*/ 22 w 1059"/>
                <a:gd name="T45" fmla="*/ 1076 h 1125"/>
                <a:gd name="T46" fmla="*/ 5 w 1059"/>
                <a:gd name="T47" fmla="*/ 1065 h 1125"/>
                <a:gd name="T48" fmla="*/ 0 w 1059"/>
                <a:gd name="T49" fmla="*/ 1053 h 1125"/>
                <a:gd name="T50" fmla="*/ 0 w 1059"/>
                <a:gd name="T51" fmla="*/ 0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9" h="1125">
                  <a:moveTo>
                    <a:pt x="0" y="0"/>
                  </a:moveTo>
                  <a:lnTo>
                    <a:pt x="1059" y="0"/>
                  </a:lnTo>
                  <a:lnTo>
                    <a:pt x="1059" y="1053"/>
                  </a:lnTo>
                  <a:lnTo>
                    <a:pt x="1053" y="1065"/>
                  </a:lnTo>
                  <a:lnTo>
                    <a:pt x="1036" y="1076"/>
                  </a:lnTo>
                  <a:lnTo>
                    <a:pt x="1009" y="1084"/>
                  </a:lnTo>
                  <a:lnTo>
                    <a:pt x="974" y="1093"/>
                  </a:lnTo>
                  <a:lnTo>
                    <a:pt x="929" y="1101"/>
                  </a:lnTo>
                  <a:lnTo>
                    <a:pt x="877" y="1108"/>
                  </a:lnTo>
                  <a:lnTo>
                    <a:pt x="817" y="1115"/>
                  </a:lnTo>
                  <a:lnTo>
                    <a:pt x="753" y="1120"/>
                  </a:lnTo>
                  <a:lnTo>
                    <a:pt x="681" y="1123"/>
                  </a:lnTo>
                  <a:lnTo>
                    <a:pt x="606" y="1125"/>
                  </a:lnTo>
                  <a:lnTo>
                    <a:pt x="528" y="1125"/>
                  </a:lnTo>
                  <a:lnTo>
                    <a:pt x="450" y="1125"/>
                  </a:lnTo>
                  <a:lnTo>
                    <a:pt x="375" y="1123"/>
                  </a:lnTo>
                  <a:lnTo>
                    <a:pt x="306" y="1120"/>
                  </a:lnTo>
                  <a:lnTo>
                    <a:pt x="241" y="1115"/>
                  </a:lnTo>
                  <a:lnTo>
                    <a:pt x="182" y="1108"/>
                  </a:lnTo>
                  <a:lnTo>
                    <a:pt x="129" y="1101"/>
                  </a:lnTo>
                  <a:lnTo>
                    <a:pt x="85" y="1093"/>
                  </a:lnTo>
                  <a:lnTo>
                    <a:pt x="49" y="1084"/>
                  </a:lnTo>
                  <a:lnTo>
                    <a:pt x="22" y="1076"/>
                  </a:lnTo>
                  <a:lnTo>
                    <a:pt x="5" y="1065"/>
                  </a:lnTo>
                  <a:lnTo>
                    <a:pt x="0" y="1053"/>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Freeform 12"/>
            <p:cNvSpPr>
              <a:spLocks/>
            </p:cNvSpPr>
            <p:nvPr/>
          </p:nvSpPr>
          <p:spPr bwMode="auto">
            <a:xfrm>
              <a:off x="2549525" y="1817688"/>
              <a:ext cx="1281112" cy="1936750"/>
            </a:xfrm>
            <a:custGeom>
              <a:avLst/>
              <a:gdLst>
                <a:gd name="T0" fmla="*/ 886 w 1613"/>
                <a:gd name="T1" fmla="*/ 2 h 2442"/>
                <a:gd name="T2" fmla="*/ 1008 w 1613"/>
                <a:gd name="T3" fmla="*/ 22 h 2442"/>
                <a:gd name="T4" fmla="*/ 1124 w 1613"/>
                <a:gd name="T5" fmla="*/ 63 h 2442"/>
                <a:gd name="T6" fmla="*/ 1229 w 1613"/>
                <a:gd name="T7" fmla="*/ 129 h 2442"/>
                <a:gd name="T8" fmla="*/ 1324 w 1613"/>
                <a:gd name="T9" fmla="*/ 218 h 2442"/>
                <a:gd name="T10" fmla="*/ 1407 w 1613"/>
                <a:gd name="T11" fmla="*/ 333 h 2442"/>
                <a:gd name="T12" fmla="*/ 1479 w 1613"/>
                <a:gd name="T13" fmla="*/ 476 h 2442"/>
                <a:gd name="T14" fmla="*/ 1537 w 1613"/>
                <a:gd name="T15" fmla="*/ 648 h 2442"/>
                <a:gd name="T16" fmla="*/ 1579 w 1613"/>
                <a:gd name="T17" fmla="*/ 850 h 2442"/>
                <a:gd name="T18" fmla="*/ 1605 w 1613"/>
                <a:gd name="T19" fmla="*/ 1084 h 2442"/>
                <a:gd name="T20" fmla="*/ 1613 w 1613"/>
                <a:gd name="T21" fmla="*/ 1353 h 2442"/>
                <a:gd name="T22" fmla="*/ 1601 w 1613"/>
                <a:gd name="T23" fmla="*/ 1560 h 2442"/>
                <a:gd name="T24" fmla="*/ 1564 w 1613"/>
                <a:gd name="T25" fmla="*/ 1754 h 2442"/>
                <a:gd name="T26" fmla="*/ 1503 w 1613"/>
                <a:gd name="T27" fmla="*/ 1930 h 2442"/>
                <a:gd name="T28" fmla="*/ 1421 w 1613"/>
                <a:gd name="T29" fmla="*/ 2088 h 2442"/>
                <a:gd name="T30" fmla="*/ 1321 w 1613"/>
                <a:gd name="T31" fmla="*/ 2221 h 2442"/>
                <a:gd name="T32" fmla="*/ 1202 w 1613"/>
                <a:gd name="T33" fmla="*/ 2324 h 2442"/>
                <a:gd name="T34" fmla="*/ 1068 w 1613"/>
                <a:gd name="T35" fmla="*/ 2399 h 2442"/>
                <a:gd name="T36" fmla="*/ 920 w 1613"/>
                <a:gd name="T37" fmla="*/ 2436 h 2442"/>
                <a:gd name="T38" fmla="*/ 762 w 1613"/>
                <a:gd name="T39" fmla="*/ 2436 h 2442"/>
                <a:gd name="T40" fmla="*/ 615 w 1613"/>
                <a:gd name="T41" fmla="*/ 2399 h 2442"/>
                <a:gd name="T42" fmla="*/ 483 w 1613"/>
                <a:gd name="T43" fmla="*/ 2324 h 2442"/>
                <a:gd name="T44" fmla="*/ 364 w 1613"/>
                <a:gd name="T45" fmla="*/ 2219 h 2442"/>
                <a:gd name="T46" fmla="*/ 262 w 1613"/>
                <a:gd name="T47" fmla="*/ 2086 h 2442"/>
                <a:gd name="T48" fmla="*/ 175 w 1613"/>
                <a:gd name="T49" fmla="*/ 1928 h 2442"/>
                <a:gd name="T50" fmla="*/ 106 w 1613"/>
                <a:gd name="T51" fmla="*/ 1752 h 2442"/>
                <a:gd name="T52" fmla="*/ 51 w 1613"/>
                <a:gd name="T53" fmla="*/ 1558 h 2442"/>
                <a:gd name="T54" fmla="*/ 17 w 1613"/>
                <a:gd name="T55" fmla="*/ 1353 h 2442"/>
                <a:gd name="T56" fmla="*/ 0 w 1613"/>
                <a:gd name="T57" fmla="*/ 1116 h 2442"/>
                <a:gd name="T58" fmla="*/ 10 w 1613"/>
                <a:gd name="T59" fmla="*/ 902 h 2442"/>
                <a:gd name="T60" fmla="*/ 43 w 1613"/>
                <a:gd name="T61" fmla="*/ 712 h 2442"/>
                <a:gd name="T62" fmla="*/ 95 w 1613"/>
                <a:gd name="T63" fmla="*/ 546 h 2442"/>
                <a:gd name="T64" fmla="*/ 165 w 1613"/>
                <a:gd name="T65" fmla="*/ 400 h 2442"/>
                <a:gd name="T66" fmla="*/ 252 w 1613"/>
                <a:gd name="T67" fmla="*/ 277 h 2442"/>
                <a:gd name="T68" fmla="*/ 350 w 1613"/>
                <a:gd name="T69" fmla="*/ 177 h 2442"/>
                <a:gd name="T70" fmla="*/ 459 w 1613"/>
                <a:gd name="T71" fmla="*/ 99 h 2442"/>
                <a:gd name="T72" fmla="*/ 576 w 1613"/>
                <a:gd name="T73" fmla="*/ 45 h 2442"/>
                <a:gd name="T74" fmla="*/ 697 w 1613"/>
                <a:gd name="T75" fmla="*/ 11 h 2442"/>
                <a:gd name="T76" fmla="*/ 821 w 1613"/>
                <a:gd name="T77" fmla="*/ 0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3" h="2442">
                  <a:moveTo>
                    <a:pt x="821" y="0"/>
                  </a:moveTo>
                  <a:lnTo>
                    <a:pt x="886" y="2"/>
                  </a:lnTo>
                  <a:lnTo>
                    <a:pt x="949" y="11"/>
                  </a:lnTo>
                  <a:lnTo>
                    <a:pt x="1008" y="22"/>
                  </a:lnTo>
                  <a:lnTo>
                    <a:pt x="1068" y="41"/>
                  </a:lnTo>
                  <a:lnTo>
                    <a:pt x="1124" y="63"/>
                  </a:lnTo>
                  <a:lnTo>
                    <a:pt x="1178" y="94"/>
                  </a:lnTo>
                  <a:lnTo>
                    <a:pt x="1229" y="129"/>
                  </a:lnTo>
                  <a:lnTo>
                    <a:pt x="1278" y="170"/>
                  </a:lnTo>
                  <a:lnTo>
                    <a:pt x="1324" y="218"/>
                  </a:lnTo>
                  <a:lnTo>
                    <a:pt x="1368" y="272"/>
                  </a:lnTo>
                  <a:lnTo>
                    <a:pt x="1407" y="333"/>
                  </a:lnTo>
                  <a:lnTo>
                    <a:pt x="1445" y="401"/>
                  </a:lnTo>
                  <a:lnTo>
                    <a:pt x="1479" y="476"/>
                  </a:lnTo>
                  <a:lnTo>
                    <a:pt x="1509" y="558"/>
                  </a:lnTo>
                  <a:lnTo>
                    <a:pt x="1537" y="648"/>
                  </a:lnTo>
                  <a:lnTo>
                    <a:pt x="1559" y="744"/>
                  </a:lnTo>
                  <a:lnTo>
                    <a:pt x="1579" y="850"/>
                  </a:lnTo>
                  <a:lnTo>
                    <a:pt x="1594" y="964"/>
                  </a:lnTo>
                  <a:lnTo>
                    <a:pt x="1605" y="1084"/>
                  </a:lnTo>
                  <a:lnTo>
                    <a:pt x="1611" y="1215"/>
                  </a:lnTo>
                  <a:lnTo>
                    <a:pt x="1613" y="1353"/>
                  </a:lnTo>
                  <a:lnTo>
                    <a:pt x="1610" y="1458"/>
                  </a:lnTo>
                  <a:lnTo>
                    <a:pt x="1601" y="1560"/>
                  </a:lnTo>
                  <a:lnTo>
                    <a:pt x="1584" y="1658"/>
                  </a:lnTo>
                  <a:lnTo>
                    <a:pt x="1564" y="1754"/>
                  </a:lnTo>
                  <a:lnTo>
                    <a:pt x="1535" y="1845"/>
                  </a:lnTo>
                  <a:lnTo>
                    <a:pt x="1503" y="1930"/>
                  </a:lnTo>
                  <a:lnTo>
                    <a:pt x="1465" y="2012"/>
                  </a:lnTo>
                  <a:lnTo>
                    <a:pt x="1421" y="2088"/>
                  </a:lnTo>
                  <a:lnTo>
                    <a:pt x="1373" y="2158"/>
                  </a:lnTo>
                  <a:lnTo>
                    <a:pt x="1321" y="2221"/>
                  </a:lnTo>
                  <a:lnTo>
                    <a:pt x="1263" y="2277"/>
                  </a:lnTo>
                  <a:lnTo>
                    <a:pt x="1202" y="2324"/>
                  </a:lnTo>
                  <a:lnTo>
                    <a:pt x="1137" y="2367"/>
                  </a:lnTo>
                  <a:lnTo>
                    <a:pt x="1068" y="2399"/>
                  </a:lnTo>
                  <a:lnTo>
                    <a:pt x="994" y="2423"/>
                  </a:lnTo>
                  <a:lnTo>
                    <a:pt x="920" y="2436"/>
                  </a:lnTo>
                  <a:lnTo>
                    <a:pt x="840" y="2442"/>
                  </a:lnTo>
                  <a:lnTo>
                    <a:pt x="762" y="2436"/>
                  </a:lnTo>
                  <a:lnTo>
                    <a:pt x="687" y="2423"/>
                  </a:lnTo>
                  <a:lnTo>
                    <a:pt x="615" y="2399"/>
                  </a:lnTo>
                  <a:lnTo>
                    <a:pt x="547" y="2365"/>
                  </a:lnTo>
                  <a:lnTo>
                    <a:pt x="483" y="2324"/>
                  </a:lnTo>
                  <a:lnTo>
                    <a:pt x="422" y="2275"/>
                  </a:lnTo>
                  <a:lnTo>
                    <a:pt x="364" y="2219"/>
                  </a:lnTo>
                  <a:lnTo>
                    <a:pt x="311" y="2156"/>
                  </a:lnTo>
                  <a:lnTo>
                    <a:pt x="262" y="2086"/>
                  </a:lnTo>
                  <a:lnTo>
                    <a:pt x="216" y="2010"/>
                  </a:lnTo>
                  <a:lnTo>
                    <a:pt x="175" y="1928"/>
                  </a:lnTo>
                  <a:lnTo>
                    <a:pt x="138" y="1842"/>
                  </a:lnTo>
                  <a:lnTo>
                    <a:pt x="106" y="1752"/>
                  </a:lnTo>
                  <a:lnTo>
                    <a:pt x="77" y="1657"/>
                  </a:lnTo>
                  <a:lnTo>
                    <a:pt x="51" y="1558"/>
                  </a:lnTo>
                  <a:lnTo>
                    <a:pt x="33" y="1456"/>
                  </a:lnTo>
                  <a:lnTo>
                    <a:pt x="17" y="1353"/>
                  </a:lnTo>
                  <a:lnTo>
                    <a:pt x="5" y="1232"/>
                  </a:lnTo>
                  <a:lnTo>
                    <a:pt x="0" y="1116"/>
                  </a:lnTo>
                  <a:lnTo>
                    <a:pt x="2" y="1006"/>
                  </a:lnTo>
                  <a:lnTo>
                    <a:pt x="10" y="902"/>
                  </a:lnTo>
                  <a:lnTo>
                    <a:pt x="22" y="806"/>
                  </a:lnTo>
                  <a:lnTo>
                    <a:pt x="43" y="712"/>
                  </a:lnTo>
                  <a:lnTo>
                    <a:pt x="67" y="626"/>
                  </a:lnTo>
                  <a:lnTo>
                    <a:pt x="95" y="546"/>
                  </a:lnTo>
                  <a:lnTo>
                    <a:pt x="128" y="469"/>
                  </a:lnTo>
                  <a:lnTo>
                    <a:pt x="165" y="400"/>
                  </a:lnTo>
                  <a:lnTo>
                    <a:pt x="208" y="335"/>
                  </a:lnTo>
                  <a:lnTo>
                    <a:pt x="252" y="277"/>
                  </a:lnTo>
                  <a:lnTo>
                    <a:pt x="299" y="225"/>
                  </a:lnTo>
                  <a:lnTo>
                    <a:pt x="350" y="177"/>
                  </a:lnTo>
                  <a:lnTo>
                    <a:pt x="405" y="136"/>
                  </a:lnTo>
                  <a:lnTo>
                    <a:pt x="459" y="99"/>
                  </a:lnTo>
                  <a:lnTo>
                    <a:pt x="517" y="68"/>
                  </a:lnTo>
                  <a:lnTo>
                    <a:pt x="576" y="45"/>
                  </a:lnTo>
                  <a:lnTo>
                    <a:pt x="636" y="24"/>
                  </a:lnTo>
                  <a:lnTo>
                    <a:pt x="697" y="11"/>
                  </a:lnTo>
                  <a:lnTo>
                    <a:pt x="760" y="2"/>
                  </a:lnTo>
                  <a:lnTo>
                    <a:pt x="82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13"/>
            <p:cNvSpPr>
              <a:spLocks noEditPoints="1"/>
            </p:cNvSpPr>
            <p:nvPr/>
          </p:nvSpPr>
          <p:spPr bwMode="auto">
            <a:xfrm>
              <a:off x="2505075" y="1566863"/>
              <a:ext cx="1441450" cy="1476375"/>
            </a:xfrm>
            <a:custGeom>
              <a:avLst/>
              <a:gdLst>
                <a:gd name="T0" fmla="*/ 116 w 1815"/>
                <a:gd name="T1" fmla="*/ 1823 h 1861"/>
                <a:gd name="T2" fmla="*/ 666 w 1815"/>
                <a:gd name="T3" fmla="*/ 0 h 1861"/>
                <a:gd name="T4" fmla="*/ 780 w 1815"/>
                <a:gd name="T5" fmla="*/ 41 h 1861"/>
                <a:gd name="T6" fmla="*/ 1018 w 1815"/>
                <a:gd name="T7" fmla="*/ 109 h 1861"/>
                <a:gd name="T8" fmla="*/ 1319 w 1815"/>
                <a:gd name="T9" fmla="*/ 189 h 1861"/>
                <a:gd name="T10" fmla="*/ 1589 w 1815"/>
                <a:gd name="T11" fmla="*/ 277 h 1861"/>
                <a:gd name="T12" fmla="*/ 1747 w 1815"/>
                <a:gd name="T13" fmla="*/ 384 h 1861"/>
                <a:gd name="T14" fmla="*/ 1807 w 1815"/>
                <a:gd name="T15" fmla="*/ 564 h 1861"/>
                <a:gd name="T16" fmla="*/ 1812 w 1815"/>
                <a:gd name="T17" fmla="*/ 794 h 1861"/>
                <a:gd name="T18" fmla="*/ 1790 w 1815"/>
                <a:gd name="T19" fmla="*/ 1021 h 1861"/>
                <a:gd name="T20" fmla="*/ 1761 w 1815"/>
                <a:gd name="T21" fmla="*/ 1232 h 1861"/>
                <a:gd name="T22" fmla="*/ 1730 w 1815"/>
                <a:gd name="T23" fmla="*/ 1410 h 1861"/>
                <a:gd name="T24" fmla="*/ 1708 w 1815"/>
                <a:gd name="T25" fmla="*/ 1526 h 1861"/>
                <a:gd name="T26" fmla="*/ 1649 w 1815"/>
                <a:gd name="T27" fmla="*/ 1757 h 1861"/>
                <a:gd name="T28" fmla="*/ 1606 w 1815"/>
                <a:gd name="T29" fmla="*/ 1857 h 1861"/>
                <a:gd name="T30" fmla="*/ 1613 w 1815"/>
                <a:gd name="T31" fmla="*/ 1821 h 1861"/>
                <a:gd name="T32" fmla="*/ 1644 w 1815"/>
                <a:gd name="T33" fmla="*/ 1691 h 1861"/>
                <a:gd name="T34" fmla="*/ 1667 w 1815"/>
                <a:gd name="T35" fmla="*/ 1534 h 1861"/>
                <a:gd name="T36" fmla="*/ 1659 w 1815"/>
                <a:gd name="T37" fmla="*/ 1431 h 1861"/>
                <a:gd name="T38" fmla="*/ 1620 w 1815"/>
                <a:gd name="T39" fmla="*/ 1312 h 1861"/>
                <a:gd name="T40" fmla="*/ 1606 w 1815"/>
                <a:gd name="T41" fmla="*/ 1152 h 1861"/>
                <a:gd name="T42" fmla="*/ 1594 w 1815"/>
                <a:gd name="T43" fmla="*/ 989 h 1861"/>
                <a:gd name="T44" fmla="*/ 1560 w 1815"/>
                <a:gd name="T45" fmla="*/ 863 h 1861"/>
                <a:gd name="T46" fmla="*/ 1480 w 1815"/>
                <a:gd name="T47" fmla="*/ 811 h 1861"/>
                <a:gd name="T48" fmla="*/ 1353 w 1815"/>
                <a:gd name="T49" fmla="*/ 848 h 1861"/>
                <a:gd name="T50" fmla="*/ 1176 w 1815"/>
                <a:gd name="T51" fmla="*/ 918 h 1861"/>
                <a:gd name="T52" fmla="*/ 977 w 1815"/>
                <a:gd name="T53" fmla="*/ 987 h 1861"/>
                <a:gd name="T54" fmla="*/ 814 w 1815"/>
                <a:gd name="T55" fmla="*/ 1021 h 1861"/>
                <a:gd name="T56" fmla="*/ 711 w 1815"/>
                <a:gd name="T57" fmla="*/ 994 h 1861"/>
                <a:gd name="T58" fmla="*/ 558 w 1815"/>
                <a:gd name="T59" fmla="*/ 926 h 1861"/>
                <a:gd name="T60" fmla="*/ 383 w 1815"/>
                <a:gd name="T61" fmla="*/ 858 h 1861"/>
                <a:gd name="T62" fmla="*/ 243 w 1815"/>
                <a:gd name="T63" fmla="*/ 824 h 1861"/>
                <a:gd name="T64" fmla="*/ 172 w 1815"/>
                <a:gd name="T65" fmla="*/ 877 h 1861"/>
                <a:gd name="T66" fmla="*/ 145 w 1815"/>
                <a:gd name="T67" fmla="*/ 1043 h 1861"/>
                <a:gd name="T68" fmla="*/ 162 w 1815"/>
                <a:gd name="T69" fmla="*/ 1230 h 1861"/>
                <a:gd name="T70" fmla="*/ 134 w 1815"/>
                <a:gd name="T71" fmla="*/ 1349 h 1861"/>
                <a:gd name="T72" fmla="*/ 87 w 1815"/>
                <a:gd name="T73" fmla="*/ 1434 h 1861"/>
                <a:gd name="T74" fmla="*/ 75 w 1815"/>
                <a:gd name="T75" fmla="*/ 1526 h 1861"/>
                <a:gd name="T76" fmla="*/ 90 w 1815"/>
                <a:gd name="T77" fmla="*/ 1664 h 1861"/>
                <a:gd name="T78" fmla="*/ 109 w 1815"/>
                <a:gd name="T79" fmla="*/ 1786 h 1861"/>
                <a:gd name="T80" fmla="*/ 97 w 1815"/>
                <a:gd name="T81" fmla="*/ 1726 h 1861"/>
                <a:gd name="T82" fmla="*/ 66 w 1815"/>
                <a:gd name="T83" fmla="*/ 1573 h 1861"/>
                <a:gd name="T84" fmla="*/ 41 w 1815"/>
                <a:gd name="T85" fmla="*/ 1441 h 1861"/>
                <a:gd name="T86" fmla="*/ 32 w 1815"/>
                <a:gd name="T87" fmla="*/ 1395 h 1861"/>
                <a:gd name="T88" fmla="*/ 29 w 1815"/>
                <a:gd name="T89" fmla="*/ 1259 h 1861"/>
                <a:gd name="T90" fmla="*/ 15 w 1815"/>
                <a:gd name="T91" fmla="*/ 962 h 1861"/>
                <a:gd name="T92" fmla="*/ 7 w 1815"/>
                <a:gd name="T93" fmla="*/ 651 h 1861"/>
                <a:gd name="T94" fmla="*/ 95 w 1815"/>
                <a:gd name="T95" fmla="*/ 437 h 1861"/>
                <a:gd name="T96" fmla="*/ 252 w 1815"/>
                <a:gd name="T97" fmla="*/ 247 h 1861"/>
                <a:gd name="T98" fmla="*/ 434 w 1815"/>
                <a:gd name="T99" fmla="*/ 99 h 1861"/>
                <a:gd name="T100" fmla="*/ 602 w 1815"/>
                <a:gd name="T101" fmla="*/ 14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15" h="1861">
                  <a:moveTo>
                    <a:pt x="111" y="1789"/>
                  </a:moveTo>
                  <a:lnTo>
                    <a:pt x="112" y="1805"/>
                  </a:lnTo>
                  <a:lnTo>
                    <a:pt x="116" y="1818"/>
                  </a:lnTo>
                  <a:lnTo>
                    <a:pt x="116" y="1823"/>
                  </a:lnTo>
                  <a:lnTo>
                    <a:pt x="116" y="1818"/>
                  </a:lnTo>
                  <a:lnTo>
                    <a:pt x="112" y="1805"/>
                  </a:lnTo>
                  <a:lnTo>
                    <a:pt x="111" y="1789"/>
                  </a:lnTo>
                  <a:close/>
                  <a:moveTo>
                    <a:pt x="666" y="0"/>
                  </a:moveTo>
                  <a:lnTo>
                    <a:pt x="692" y="4"/>
                  </a:lnTo>
                  <a:lnTo>
                    <a:pt x="712" y="11"/>
                  </a:lnTo>
                  <a:lnTo>
                    <a:pt x="741" y="26"/>
                  </a:lnTo>
                  <a:lnTo>
                    <a:pt x="780" y="41"/>
                  </a:lnTo>
                  <a:lnTo>
                    <a:pt x="830" y="58"/>
                  </a:lnTo>
                  <a:lnTo>
                    <a:pt x="886" y="75"/>
                  </a:lnTo>
                  <a:lnTo>
                    <a:pt x="950" y="92"/>
                  </a:lnTo>
                  <a:lnTo>
                    <a:pt x="1018" y="109"/>
                  </a:lnTo>
                  <a:lnTo>
                    <a:pt x="1091" y="128"/>
                  </a:lnTo>
                  <a:lnTo>
                    <a:pt x="1166" y="148"/>
                  </a:lnTo>
                  <a:lnTo>
                    <a:pt x="1243" y="167"/>
                  </a:lnTo>
                  <a:lnTo>
                    <a:pt x="1319" y="189"/>
                  </a:lnTo>
                  <a:lnTo>
                    <a:pt x="1392" y="209"/>
                  </a:lnTo>
                  <a:lnTo>
                    <a:pt x="1463" y="231"/>
                  </a:lnTo>
                  <a:lnTo>
                    <a:pt x="1530" y="255"/>
                  </a:lnTo>
                  <a:lnTo>
                    <a:pt x="1589" y="277"/>
                  </a:lnTo>
                  <a:lnTo>
                    <a:pt x="1642" y="303"/>
                  </a:lnTo>
                  <a:lnTo>
                    <a:pt x="1686" y="327"/>
                  </a:lnTo>
                  <a:lnTo>
                    <a:pt x="1720" y="354"/>
                  </a:lnTo>
                  <a:lnTo>
                    <a:pt x="1747" y="384"/>
                  </a:lnTo>
                  <a:lnTo>
                    <a:pt x="1769" y="422"/>
                  </a:lnTo>
                  <a:lnTo>
                    <a:pt x="1786" y="464"/>
                  </a:lnTo>
                  <a:lnTo>
                    <a:pt x="1798" y="513"/>
                  </a:lnTo>
                  <a:lnTo>
                    <a:pt x="1807" y="564"/>
                  </a:lnTo>
                  <a:lnTo>
                    <a:pt x="1814" y="619"/>
                  </a:lnTo>
                  <a:lnTo>
                    <a:pt x="1815" y="677"/>
                  </a:lnTo>
                  <a:lnTo>
                    <a:pt x="1815" y="734"/>
                  </a:lnTo>
                  <a:lnTo>
                    <a:pt x="1812" y="794"/>
                  </a:lnTo>
                  <a:lnTo>
                    <a:pt x="1808" y="853"/>
                  </a:lnTo>
                  <a:lnTo>
                    <a:pt x="1802" y="911"/>
                  </a:lnTo>
                  <a:lnTo>
                    <a:pt x="1797" y="967"/>
                  </a:lnTo>
                  <a:lnTo>
                    <a:pt x="1790" y="1021"/>
                  </a:lnTo>
                  <a:lnTo>
                    <a:pt x="1783" y="1072"/>
                  </a:lnTo>
                  <a:lnTo>
                    <a:pt x="1776" y="1118"/>
                  </a:lnTo>
                  <a:lnTo>
                    <a:pt x="1771" y="1159"/>
                  </a:lnTo>
                  <a:lnTo>
                    <a:pt x="1761" y="1232"/>
                  </a:lnTo>
                  <a:lnTo>
                    <a:pt x="1752" y="1291"/>
                  </a:lnTo>
                  <a:lnTo>
                    <a:pt x="1744" y="1341"/>
                  </a:lnTo>
                  <a:lnTo>
                    <a:pt x="1737" y="1382"/>
                  </a:lnTo>
                  <a:lnTo>
                    <a:pt x="1730" y="1410"/>
                  </a:lnTo>
                  <a:lnTo>
                    <a:pt x="1725" y="1432"/>
                  </a:lnTo>
                  <a:lnTo>
                    <a:pt x="1722" y="1444"/>
                  </a:lnTo>
                  <a:lnTo>
                    <a:pt x="1720" y="1448"/>
                  </a:lnTo>
                  <a:lnTo>
                    <a:pt x="1708" y="1526"/>
                  </a:lnTo>
                  <a:lnTo>
                    <a:pt x="1695" y="1597"/>
                  </a:lnTo>
                  <a:lnTo>
                    <a:pt x="1679" y="1658"/>
                  </a:lnTo>
                  <a:lnTo>
                    <a:pt x="1664" y="1713"/>
                  </a:lnTo>
                  <a:lnTo>
                    <a:pt x="1649" y="1757"/>
                  </a:lnTo>
                  <a:lnTo>
                    <a:pt x="1635" y="1794"/>
                  </a:lnTo>
                  <a:lnTo>
                    <a:pt x="1623" y="1823"/>
                  </a:lnTo>
                  <a:lnTo>
                    <a:pt x="1613" y="1844"/>
                  </a:lnTo>
                  <a:lnTo>
                    <a:pt x="1606" y="1857"/>
                  </a:lnTo>
                  <a:lnTo>
                    <a:pt x="1605" y="1861"/>
                  </a:lnTo>
                  <a:lnTo>
                    <a:pt x="1605" y="1855"/>
                  </a:lnTo>
                  <a:lnTo>
                    <a:pt x="1608" y="1844"/>
                  </a:lnTo>
                  <a:lnTo>
                    <a:pt x="1613" y="1821"/>
                  </a:lnTo>
                  <a:lnTo>
                    <a:pt x="1620" y="1796"/>
                  </a:lnTo>
                  <a:lnTo>
                    <a:pt x="1628" y="1764"/>
                  </a:lnTo>
                  <a:lnTo>
                    <a:pt x="1635" y="1728"/>
                  </a:lnTo>
                  <a:lnTo>
                    <a:pt x="1644" y="1691"/>
                  </a:lnTo>
                  <a:lnTo>
                    <a:pt x="1650" y="1650"/>
                  </a:lnTo>
                  <a:lnTo>
                    <a:pt x="1657" y="1611"/>
                  </a:lnTo>
                  <a:lnTo>
                    <a:pt x="1664" y="1572"/>
                  </a:lnTo>
                  <a:lnTo>
                    <a:pt x="1667" y="1534"/>
                  </a:lnTo>
                  <a:lnTo>
                    <a:pt x="1669" y="1500"/>
                  </a:lnTo>
                  <a:lnTo>
                    <a:pt x="1669" y="1472"/>
                  </a:lnTo>
                  <a:lnTo>
                    <a:pt x="1666" y="1448"/>
                  </a:lnTo>
                  <a:lnTo>
                    <a:pt x="1659" y="1431"/>
                  </a:lnTo>
                  <a:lnTo>
                    <a:pt x="1645" y="1407"/>
                  </a:lnTo>
                  <a:lnTo>
                    <a:pt x="1635" y="1378"/>
                  </a:lnTo>
                  <a:lnTo>
                    <a:pt x="1627" y="1346"/>
                  </a:lnTo>
                  <a:lnTo>
                    <a:pt x="1620" y="1312"/>
                  </a:lnTo>
                  <a:lnTo>
                    <a:pt x="1615" y="1273"/>
                  </a:lnTo>
                  <a:lnTo>
                    <a:pt x="1611" y="1234"/>
                  </a:lnTo>
                  <a:lnTo>
                    <a:pt x="1610" y="1193"/>
                  </a:lnTo>
                  <a:lnTo>
                    <a:pt x="1606" y="1152"/>
                  </a:lnTo>
                  <a:lnTo>
                    <a:pt x="1605" y="1110"/>
                  </a:lnTo>
                  <a:lnTo>
                    <a:pt x="1601" y="1069"/>
                  </a:lnTo>
                  <a:lnTo>
                    <a:pt x="1598" y="1028"/>
                  </a:lnTo>
                  <a:lnTo>
                    <a:pt x="1594" y="989"/>
                  </a:lnTo>
                  <a:lnTo>
                    <a:pt x="1589" y="953"/>
                  </a:lnTo>
                  <a:lnTo>
                    <a:pt x="1581" y="919"/>
                  </a:lnTo>
                  <a:lnTo>
                    <a:pt x="1572" y="889"/>
                  </a:lnTo>
                  <a:lnTo>
                    <a:pt x="1560" y="863"/>
                  </a:lnTo>
                  <a:lnTo>
                    <a:pt x="1545" y="841"/>
                  </a:lnTo>
                  <a:lnTo>
                    <a:pt x="1528" y="826"/>
                  </a:lnTo>
                  <a:lnTo>
                    <a:pt x="1506" y="814"/>
                  </a:lnTo>
                  <a:lnTo>
                    <a:pt x="1480" y="811"/>
                  </a:lnTo>
                  <a:lnTo>
                    <a:pt x="1452" y="812"/>
                  </a:lnTo>
                  <a:lnTo>
                    <a:pt x="1416" y="824"/>
                  </a:lnTo>
                  <a:lnTo>
                    <a:pt x="1387" y="835"/>
                  </a:lnTo>
                  <a:lnTo>
                    <a:pt x="1353" y="848"/>
                  </a:lnTo>
                  <a:lnTo>
                    <a:pt x="1314" y="865"/>
                  </a:lnTo>
                  <a:lnTo>
                    <a:pt x="1271" y="882"/>
                  </a:lnTo>
                  <a:lnTo>
                    <a:pt x="1224" y="899"/>
                  </a:lnTo>
                  <a:lnTo>
                    <a:pt x="1176" y="918"/>
                  </a:lnTo>
                  <a:lnTo>
                    <a:pt x="1127" y="936"/>
                  </a:lnTo>
                  <a:lnTo>
                    <a:pt x="1076" y="955"/>
                  </a:lnTo>
                  <a:lnTo>
                    <a:pt x="1027" y="972"/>
                  </a:lnTo>
                  <a:lnTo>
                    <a:pt x="977" y="987"/>
                  </a:lnTo>
                  <a:lnTo>
                    <a:pt x="931" y="999"/>
                  </a:lnTo>
                  <a:lnTo>
                    <a:pt x="887" y="1011"/>
                  </a:lnTo>
                  <a:lnTo>
                    <a:pt x="848" y="1018"/>
                  </a:lnTo>
                  <a:lnTo>
                    <a:pt x="814" y="1021"/>
                  </a:lnTo>
                  <a:lnTo>
                    <a:pt x="785" y="1021"/>
                  </a:lnTo>
                  <a:lnTo>
                    <a:pt x="762" y="1016"/>
                  </a:lnTo>
                  <a:lnTo>
                    <a:pt x="739" y="1006"/>
                  </a:lnTo>
                  <a:lnTo>
                    <a:pt x="711" y="994"/>
                  </a:lnTo>
                  <a:lnTo>
                    <a:pt x="678" y="979"/>
                  </a:lnTo>
                  <a:lnTo>
                    <a:pt x="641" y="964"/>
                  </a:lnTo>
                  <a:lnTo>
                    <a:pt x="600" y="945"/>
                  </a:lnTo>
                  <a:lnTo>
                    <a:pt x="558" y="926"/>
                  </a:lnTo>
                  <a:lnTo>
                    <a:pt x="513" y="909"/>
                  </a:lnTo>
                  <a:lnTo>
                    <a:pt x="469" y="891"/>
                  </a:lnTo>
                  <a:lnTo>
                    <a:pt x="425" y="874"/>
                  </a:lnTo>
                  <a:lnTo>
                    <a:pt x="383" y="858"/>
                  </a:lnTo>
                  <a:lnTo>
                    <a:pt x="342" y="845"/>
                  </a:lnTo>
                  <a:lnTo>
                    <a:pt x="304" y="835"/>
                  </a:lnTo>
                  <a:lnTo>
                    <a:pt x="272" y="828"/>
                  </a:lnTo>
                  <a:lnTo>
                    <a:pt x="243" y="824"/>
                  </a:lnTo>
                  <a:lnTo>
                    <a:pt x="221" y="824"/>
                  </a:lnTo>
                  <a:lnTo>
                    <a:pt x="206" y="831"/>
                  </a:lnTo>
                  <a:lnTo>
                    <a:pt x="187" y="850"/>
                  </a:lnTo>
                  <a:lnTo>
                    <a:pt x="172" y="877"/>
                  </a:lnTo>
                  <a:lnTo>
                    <a:pt x="160" y="913"/>
                  </a:lnTo>
                  <a:lnTo>
                    <a:pt x="151" y="952"/>
                  </a:lnTo>
                  <a:lnTo>
                    <a:pt x="146" y="996"/>
                  </a:lnTo>
                  <a:lnTo>
                    <a:pt x="145" y="1043"/>
                  </a:lnTo>
                  <a:lnTo>
                    <a:pt x="146" y="1091"/>
                  </a:lnTo>
                  <a:lnTo>
                    <a:pt x="150" y="1140"/>
                  </a:lnTo>
                  <a:lnTo>
                    <a:pt x="156" y="1190"/>
                  </a:lnTo>
                  <a:lnTo>
                    <a:pt x="162" y="1230"/>
                  </a:lnTo>
                  <a:lnTo>
                    <a:pt x="160" y="1264"/>
                  </a:lnTo>
                  <a:lnTo>
                    <a:pt x="155" y="1297"/>
                  </a:lnTo>
                  <a:lnTo>
                    <a:pt x="146" y="1324"/>
                  </a:lnTo>
                  <a:lnTo>
                    <a:pt x="134" y="1349"/>
                  </a:lnTo>
                  <a:lnTo>
                    <a:pt x="123" y="1371"/>
                  </a:lnTo>
                  <a:lnTo>
                    <a:pt x="109" y="1393"/>
                  </a:lnTo>
                  <a:lnTo>
                    <a:pt x="97" y="1414"/>
                  </a:lnTo>
                  <a:lnTo>
                    <a:pt x="87" y="1434"/>
                  </a:lnTo>
                  <a:lnTo>
                    <a:pt x="78" y="1456"/>
                  </a:lnTo>
                  <a:lnTo>
                    <a:pt x="75" y="1475"/>
                  </a:lnTo>
                  <a:lnTo>
                    <a:pt x="75" y="1499"/>
                  </a:lnTo>
                  <a:lnTo>
                    <a:pt x="75" y="1526"/>
                  </a:lnTo>
                  <a:lnTo>
                    <a:pt x="77" y="1558"/>
                  </a:lnTo>
                  <a:lnTo>
                    <a:pt x="80" y="1592"/>
                  </a:lnTo>
                  <a:lnTo>
                    <a:pt x="85" y="1628"/>
                  </a:lnTo>
                  <a:lnTo>
                    <a:pt x="90" y="1664"/>
                  </a:lnTo>
                  <a:lnTo>
                    <a:pt x="95" y="1699"/>
                  </a:lnTo>
                  <a:lnTo>
                    <a:pt x="100" y="1731"/>
                  </a:lnTo>
                  <a:lnTo>
                    <a:pt x="106" y="1760"/>
                  </a:lnTo>
                  <a:lnTo>
                    <a:pt x="109" y="1786"/>
                  </a:lnTo>
                  <a:lnTo>
                    <a:pt x="111" y="1789"/>
                  </a:lnTo>
                  <a:lnTo>
                    <a:pt x="109" y="1784"/>
                  </a:lnTo>
                  <a:lnTo>
                    <a:pt x="104" y="1757"/>
                  </a:lnTo>
                  <a:lnTo>
                    <a:pt x="97" y="1726"/>
                  </a:lnTo>
                  <a:lnTo>
                    <a:pt x="90" y="1691"/>
                  </a:lnTo>
                  <a:lnTo>
                    <a:pt x="83" y="1652"/>
                  </a:lnTo>
                  <a:lnTo>
                    <a:pt x="75" y="1613"/>
                  </a:lnTo>
                  <a:lnTo>
                    <a:pt x="66" y="1573"/>
                  </a:lnTo>
                  <a:lnTo>
                    <a:pt x="60" y="1534"/>
                  </a:lnTo>
                  <a:lnTo>
                    <a:pt x="53" y="1499"/>
                  </a:lnTo>
                  <a:lnTo>
                    <a:pt x="46" y="1468"/>
                  </a:lnTo>
                  <a:lnTo>
                    <a:pt x="41" y="1441"/>
                  </a:lnTo>
                  <a:lnTo>
                    <a:pt x="36" y="1419"/>
                  </a:lnTo>
                  <a:lnTo>
                    <a:pt x="32" y="1405"/>
                  </a:lnTo>
                  <a:lnTo>
                    <a:pt x="32" y="1402"/>
                  </a:lnTo>
                  <a:lnTo>
                    <a:pt x="32" y="1395"/>
                  </a:lnTo>
                  <a:lnTo>
                    <a:pt x="32" y="1378"/>
                  </a:lnTo>
                  <a:lnTo>
                    <a:pt x="32" y="1349"/>
                  </a:lnTo>
                  <a:lnTo>
                    <a:pt x="31" y="1310"/>
                  </a:lnTo>
                  <a:lnTo>
                    <a:pt x="29" y="1259"/>
                  </a:lnTo>
                  <a:lnTo>
                    <a:pt x="27" y="1200"/>
                  </a:lnTo>
                  <a:lnTo>
                    <a:pt x="24" y="1130"/>
                  </a:lnTo>
                  <a:lnTo>
                    <a:pt x="21" y="1050"/>
                  </a:lnTo>
                  <a:lnTo>
                    <a:pt x="15" y="962"/>
                  </a:lnTo>
                  <a:lnTo>
                    <a:pt x="9" y="865"/>
                  </a:lnTo>
                  <a:lnTo>
                    <a:pt x="0" y="760"/>
                  </a:lnTo>
                  <a:lnTo>
                    <a:pt x="0" y="705"/>
                  </a:lnTo>
                  <a:lnTo>
                    <a:pt x="7" y="651"/>
                  </a:lnTo>
                  <a:lnTo>
                    <a:pt x="21" y="597"/>
                  </a:lnTo>
                  <a:lnTo>
                    <a:pt x="39" y="542"/>
                  </a:lnTo>
                  <a:lnTo>
                    <a:pt x="65" y="490"/>
                  </a:lnTo>
                  <a:lnTo>
                    <a:pt x="95" y="437"/>
                  </a:lnTo>
                  <a:lnTo>
                    <a:pt x="129" y="388"/>
                  </a:lnTo>
                  <a:lnTo>
                    <a:pt x="168" y="338"/>
                  </a:lnTo>
                  <a:lnTo>
                    <a:pt x="209" y="291"/>
                  </a:lnTo>
                  <a:lnTo>
                    <a:pt x="252" y="247"/>
                  </a:lnTo>
                  <a:lnTo>
                    <a:pt x="296" y="206"/>
                  </a:lnTo>
                  <a:lnTo>
                    <a:pt x="342" y="167"/>
                  </a:lnTo>
                  <a:lnTo>
                    <a:pt x="388" y="131"/>
                  </a:lnTo>
                  <a:lnTo>
                    <a:pt x="434" y="99"/>
                  </a:lnTo>
                  <a:lnTo>
                    <a:pt x="479" y="72"/>
                  </a:lnTo>
                  <a:lnTo>
                    <a:pt x="522" y="48"/>
                  </a:lnTo>
                  <a:lnTo>
                    <a:pt x="563" y="29"/>
                  </a:lnTo>
                  <a:lnTo>
                    <a:pt x="602" y="14"/>
                  </a:lnTo>
                  <a:lnTo>
                    <a:pt x="636" y="5"/>
                  </a:lnTo>
                  <a:lnTo>
                    <a:pt x="666"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14"/>
            <p:cNvSpPr>
              <a:spLocks/>
            </p:cNvSpPr>
            <p:nvPr/>
          </p:nvSpPr>
          <p:spPr bwMode="auto">
            <a:xfrm>
              <a:off x="2566988" y="2847975"/>
              <a:ext cx="1276350" cy="1166812"/>
            </a:xfrm>
            <a:custGeom>
              <a:avLst/>
              <a:gdLst>
                <a:gd name="T0" fmla="*/ 4 w 1608"/>
                <a:gd name="T1" fmla="*/ 5 h 1471"/>
                <a:gd name="T2" fmla="*/ 12 w 1608"/>
                <a:gd name="T3" fmla="*/ 44 h 1471"/>
                <a:gd name="T4" fmla="*/ 28 w 1608"/>
                <a:gd name="T5" fmla="*/ 111 h 1471"/>
                <a:gd name="T6" fmla="*/ 48 w 1608"/>
                <a:gd name="T7" fmla="*/ 197 h 1471"/>
                <a:gd name="T8" fmla="*/ 75 w 1608"/>
                <a:gd name="T9" fmla="*/ 292 h 1471"/>
                <a:gd name="T10" fmla="*/ 106 w 1608"/>
                <a:gd name="T11" fmla="*/ 386 h 1471"/>
                <a:gd name="T12" fmla="*/ 141 w 1608"/>
                <a:gd name="T13" fmla="*/ 471 h 1471"/>
                <a:gd name="T14" fmla="*/ 199 w 1608"/>
                <a:gd name="T15" fmla="*/ 563 h 1471"/>
                <a:gd name="T16" fmla="*/ 271 w 1608"/>
                <a:gd name="T17" fmla="*/ 646 h 1471"/>
                <a:gd name="T18" fmla="*/ 333 w 1608"/>
                <a:gd name="T19" fmla="*/ 688 h 1471"/>
                <a:gd name="T20" fmla="*/ 383 w 1608"/>
                <a:gd name="T21" fmla="*/ 690 h 1471"/>
                <a:gd name="T22" fmla="*/ 451 w 1608"/>
                <a:gd name="T23" fmla="*/ 661 h 1471"/>
                <a:gd name="T24" fmla="*/ 486 w 1608"/>
                <a:gd name="T25" fmla="*/ 641 h 1471"/>
                <a:gd name="T26" fmla="*/ 498 w 1608"/>
                <a:gd name="T27" fmla="*/ 632 h 1471"/>
                <a:gd name="T28" fmla="*/ 809 w 1608"/>
                <a:gd name="T29" fmla="*/ 488 h 1471"/>
                <a:gd name="T30" fmla="*/ 1158 w 1608"/>
                <a:gd name="T31" fmla="*/ 644 h 1471"/>
                <a:gd name="T32" fmla="*/ 1166 w 1608"/>
                <a:gd name="T33" fmla="*/ 653 h 1471"/>
                <a:gd name="T34" fmla="*/ 1193 w 1608"/>
                <a:gd name="T35" fmla="*/ 670 h 1471"/>
                <a:gd name="T36" fmla="*/ 1231 w 1608"/>
                <a:gd name="T37" fmla="*/ 681 h 1471"/>
                <a:gd name="T38" fmla="*/ 1277 w 1608"/>
                <a:gd name="T39" fmla="*/ 673 h 1471"/>
                <a:gd name="T40" fmla="*/ 1314 w 1608"/>
                <a:gd name="T41" fmla="*/ 659 h 1471"/>
                <a:gd name="T42" fmla="*/ 1340 w 1608"/>
                <a:gd name="T43" fmla="*/ 651 h 1471"/>
                <a:gd name="T44" fmla="*/ 1360 w 1608"/>
                <a:gd name="T45" fmla="*/ 629 h 1471"/>
                <a:gd name="T46" fmla="*/ 1379 w 1608"/>
                <a:gd name="T47" fmla="*/ 591 h 1471"/>
                <a:gd name="T48" fmla="*/ 1404 w 1608"/>
                <a:gd name="T49" fmla="*/ 539 h 1471"/>
                <a:gd name="T50" fmla="*/ 1438 w 1608"/>
                <a:gd name="T51" fmla="*/ 461 h 1471"/>
                <a:gd name="T52" fmla="*/ 1476 w 1608"/>
                <a:gd name="T53" fmla="*/ 371 h 1471"/>
                <a:gd name="T54" fmla="*/ 1516 w 1608"/>
                <a:gd name="T55" fmla="*/ 272 h 1471"/>
                <a:gd name="T56" fmla="*/ 1552 w 1608"/>
                <a:gd name="T57" fmla="*/ 177 h 1471"/>
                <a:gd name="T58" fmla="*/ 1581 w 1608"/>
                <a:gd name="T59" fmla="*/ 90 h 1471"/>
                <a:gd name="T60" fmla="*/ 1600 w 1608"/>
                <a:gd name="T61" fmla="*/ 22 h 1471"/>
                <a:gd name="T62" fmla="*/ 1605 w 1608"/>
                <a:gd name="T63" fmla="*/ 0 h 1471"/>
                <a:gd name="T64" fmla="*/ 1608 w 1608"/>
                <a:gd name="T65" fmla="*/ 21 h 1471"/>
                <a:gd name="T66" fmla="*/ 1608 w 1608"/>
                <a:gd name="T67" fmla="*/ 72 h 1471"/>
                <a:gd name="T68" fmla="*/ 1605 w 1608"/>
                <a:gd name="T69" fmla="*/ 148 h 1471"/>
                <a:gd name="T70" fmla="*/ 1600 w 1608"/>
                <a:gd name="T71" fmla="*/ 241 h 1471"/>
                <a:gd name="T72" fmla="*/ 1591 w 1608"/>
                <a:gd name="T73" fmla="*/ 342 h 1471"/>
                <a:gd name="T74" fmla="*/ 1584 w 1608"/>
                <a:gd name="T75" fmla="*/ 440 h 1471"/>
                <a:gd name="T76" fmla="*/ 1574 w 1608"/>
                <a:gd name="T77" fmla="*/ 532 h 1471"/>
                <a:gd name="T78" fmla="*/ 1566 w 1608"/>
                <a:gd name="T79" fmla="*/ 608 h 1471"/>
                <a:gd name="T80" fmla="*/ 1552 w 1608"/>
                <a:gd name="T81" fmla="*/ 698 h 1471"/>
                <a:gd name="T82" fmla="*/ 1528 w 1608"/>
                <a:gd name="T83" fmla="*/ 836 h 1471"/>
                <a:gd name="T84" fmla="*/ 1489 w 1608"/>
                <a:gd name="T85" fmla="*/ 986 h 1471"/>
                <a:gd name="T86" fmla="*/ 1421 w 1608"/>
                <a:gd name="T87" fmla="*/ 1144 h 1471"/>
                <a:gd name="T88" fmla="*/ 1336 w 1608"/>
                <a:gd name="T89" fmla="*/ 1273 h 1471"/>
                <a:gd name="T90" fmla="*/ 1243 w 1608"/>
                <a:gd name="T91" fmla="*/ 1361 h 1471"/>
                <a:gd name="T92" fmla="*/ 1125 w 1608"/>
                <a:gd name="T93" fmla="*/ 1419 h 1471"/>
                <a:gd name="T94" fmla="*/ 976 w 1608"/>
                <a:gd name="T95" fmla="*/ 1456 h 1471"/>
                <a:gd name="T96" fmla="*/ 816 w 1608"/>
                <a:gd name="T97" fmla="*/ 1471 h 1471"/>
                <a:gd name="T98" fmla="*/ 673 w 1608"/>
                <a:gd name="T99" fmla="*/ 1458 h 1471"/>
                <a:gd name="T100" fmla="*/ 542 w 1608"/>
                <a:gd name="T101" fmla="*/ 1410 h 1471"/>
                <a:gd name="T102" fmla="*/ 425 w 1608"/>
                <a:gd name="T103" fmla="*/ 1324 h 1471"/>
                <a:gd name="T104" fmla="*/ 322 w 1608"/>
                <a:gd name="T105" fmla="*/ 1223 h 1471"/>
                <a:gd name="T106" fmla="*/ 245 w 1608"/>
                <a:gd name="T107" fmla="*/ 1138 h 1471"/>
                <a:gd name="T108" fmla="*/ 192 w 1608"/>
                <a:gd name="T109" fmla="*/ 1060 h 1471"/>
                <a:gd name="T110" fmla="*/ 155 w 1608"/>
                <a:gd name="T111" fmla="*/ 982 h 1471"/>
                <a:gd name="T112" fmla="*/ 124 w 1608"/>
                <a:gd name="T113" fmla="*/ 889 h 1471"/>
                <a:gd name="T114" fmla="*/ 92 w 1608"/>
                <a:gd name="T115" fmla="*/ 778 h 1471"/>
                <a:gd name="T116" fmla="*/ 62 w 1608"/>
                <a:gd name="T117" fmla="*/ 659 h 1471"/>
                <a:gd name="T118" fmla="*/ 33 w 1608"/>
                <a:gd name="T119" fmla="*/ 527 h 1471"/>
                <a:gd name="T120" fmla="*/ 12 w 1608"/>
                <a:gd name="T121" fmla="*/ 376 h 1471"/>
                <a:gd name="T122" fmla="*/ 2 w 1608"/>
                <a:gd name="T123" fmla="*/ 202 h 1471"/>
                <a:gd name="T124" fmla="*/ 4 w 1608"/>
                <a:gd name="T12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8" h="1471">
                  <a:moveTo>
                    <a:pt x="4" y="0"/>
                  </a:moveTo>
                  <a:lnTo>
                    <a:pt x="4" y="5"/>
                  </a:lnTo>
                  <a:lnTo>
                    <a:pt x="7" y="21"/>
                  </a:lnTo>
                  <a:lnTo>
                    <a:pt x="12" y="44"/>
                  </a:lnTo>
                  <a:lnTo>
                    <a:pt x="19" y="75"/>
                  </a:lnTo>
                  <a:lnTo>
                    <a:pt x="28" y="111"/>
                  </a:lnTo>
                  <a:lnTo>
                    <a:pt x="36" y="153"/>
                  </a:lnTo>
                  <a:lnTo>
                    <a:pt x="48" y="197"/>
                  </a:lnTo>
                  <a:lnTo>
                    <a:pt x="62" y="245"/>
                  </a:lnTo>
                  <a:lnTo>
                    <a:pt x="75" y="292"/>
                  </a:lnTo>
                  <a:lnTo>
                    <a:pt x="90" y="340"/>
                  </a:lnTo>
                  <a:lnTo>
                    <a:pt x="106" y="386"/>
                  </a:lnTo>
                  <a:lnTo>
                    <a:pt x="124" y="430"/>
                  </a:lnTo>
                  <a:lnTo>
                    <a:pt x="141" y="471"/>
                  </a:lnTo>
                  <a:lnTo>
                    <a:pt x="162" y="505"/>
                  </a:lnTo>
                  <a:lnTo>
                    <a:pt x="199" y="563"/>
                  </a:lnTo>
                  <a:lnTo>
                    <a:pt x="237" y="610"/>
                  </a:lnTo>
                  <a:lnTo>
                    <a:pt x="271" y="646"/>
                  </a:lnTo>
                  <a:lnTo>
                    <a:pt x="305" y="671"/>
                  </a:lnTo>
                  <a:lnTo>
                    <a:pt x="333" y="688"/>
                  </a:lnTo>
                  <a:lnTo>
                    <a:pt x="361" y="693"/>
                  </a:lnTo>
                  <a:lnTo>
                    <a:pt x="383" y="690"/>
                  </a:lnTo>
                  <a:lnTo>
                    <a:pt x="420" y="675"/>
                  </a:lnTo>
                  <a:lnTo>
                    <a:pt x="451" y="661"/>
                  </a:lnTo>
                  <a:lnTo>
                    <a:pt x="473" y="649"/>
                  </a:lnTo>
                  <a:lnTo>
                    <a:pt x="486" y="641"/>
                  </a:lnTo>
                  <a:lnTo>
                    <a:pt x="497" y="634"/>
                  </a:lnTo>
                  <a:lnTo>
                    <a:pt x="498" y="632"/>
                  </a:lnTo>
                  <a:lnTo>
                    <a:pt x="733" y="456"/>
                  </a:lnTo>
                  <a:lnTo>
                    <a:pt x="809" y="488"/>
                  </a:lnTo>
                  <a:lnTo>
                    <a:pt x="906" y="450"/>
                  </a:lnTo>
                  <a:lnTo>
                    <a:pt x="1158" y="644"/>
                  </a:lnTo>
                  <a:lnTo>
                    <a:pt x="1159" y="647"/>
                  </a:lnTo>
                  <a:lnTo>
                    <a:pt x="1166" y="653"/>
                  </a:lnTo>
                  <a:lnTo>
                    <a:pt x="1178" y="661"/>
                  </a:lnTo>
                  <a:lnTo>
                    <a:pt x="1193" y="670"/>
                  </a:lnTo>
                  <a:lnTo>
                    <a:pt x="1210" y="678"/>
                  </a:lnTo>
                  <a:lnTo>
                    <a:pt x="1231" y="681"/>
                  </a:lnTo>
                  <a:lnTo>
                    <a:pt x="1253" y="681"/>
                  </a:lnTo>
                  <a:lnTo>
                    <a:pt x="1277" y="673"/>
                  </a:lnTo>
                  <a:lnTo>
                    <a:pt x="1297" y="664"/>
                  </a:lnTo>
                  <a:lnTo>
                    <a:pt x="1314" y="659"/>
                  </a:lnTo>
                  <a:lnTo>
                    <a:pt x="1328" y="656"/>
                  </a:lnTo>
                  <a:lnTo>
                    <a:pt x="1340" y="651"/>
                  </a:lnTo>
                  <a:lnTo>
                    <a:pt x="1350" y="642"/>
                  </a:lnTo>
                  <a:lnTo>
                    <a:pt x="1360" y="629"/>
                  </a:lnTo>
                  <a:lnTo>
                    <a:pt x="1372" y="608"/>
                  </a:lnTo>
                  <a:lnTo>
                    <a:pt x="1379" y="591"/>
                  </a:lnTo>
                  <a:lnTo>
                    <a:pt x="1391" y="568"/>
                  </a:lnTo>
                  <a:lnTo>
                    <a:pt x="1404" y="539"/>
                  </a:lnTo>
                  <a:lnTo>
                    <a:pt x="1419" y="501"/>
                  </a:lnTo>
                  <a:lnTo>
                    <a:pt x="1438" y="461"/>
                  </a:lnTo>
                  <a:lnTo>
                    <a:pt x="1457" y="416"/>
                  </a:lnTo>
                  <a:lnTo>
                    <a:pt x="1476" y="371"/>
                  </a:lnTo>
                  <a:lnTo>
                    <a:pt x="1496" y="321"/>
                  </a:lnTo>
                  <a:lnTo>
                    <a:pt x="1516" y="272"/>
                  </a:lnTo>
                  <a:lnTo>
                    <a:pt x="1535" y="223"/>
                  </a:lnTo>
                  <a:lnTo>
                    <a:pt x="1552" y="177"/>
                  </a:lnTo>
                  <a:lnTo>
                    <a:pt x="1567" y="131"/>
                  </a:lnTo>
                  <a:lnTo>
                    <a:pt x="1581" y="90"/>
                  </a:lnTo>
                  <a:lnTo>
                    <a:pt x="1593" y="53"/>
                  </a:lnTo>
                  <a:lnTo>
                    <a:pt x="1600" y="22"/>
                  </a:lnTo>
                  <a:lnTo>
                    <a:pt x="1603" y="5"/>
                  </a:lnTo>
                  <a:lnTo>
                    <a:pt x="1605" y="0"/>
                  </a:lnTo>
                  <a:lnTo>
                    <a:pt x="1606" y="5"/>
                  </a:lnTo>
                  <a:lnTo>
                    <a:pt x="1608" y="21"/>
                  </a:lnTo>
                  <a:lnTo>
                    <a:pt x="1608" y="43"/>
                  </a:lnTo>
                  <a:lnTo>
                    <a:pt x="1608" y="72"/>
                  </a:lnTo>
                  <a:lnTo>
                    <a:pt x="1606" y="107"/>
                  </a:lnTo>
                  <a:lnTo>
                    <a:pt x="1605" y="148"/>
                  </a:lnTo>
                  <a:lnTo>
                    <a:pt x="1601" y="192"/>
                  </a:lnTo>
                  <a:lnTo>
                    <a:pt x="1600" y="241"/>
                  </a:lnTo>
                  <a:lnTo>
                    <a:pt x="1596" y="291"/>
                  </a:lnTo>
                  <a:lnTo>
                    <a:pt x="1591" y="342"/>
                  </a:lnTo>
                  <a:lnTo>
                    <a:pt x="1588" y="391"/>
                  </a:lnTo>
                  <a:lnTo>
                    <a:pt x="1584" y="440"/>
                  </a:lnTo>
                  <a:lnTo>
                    <a:pt x="1579" y="488"/>
                  </a:lnTo>
                  <a:lnTo>
                    <a:pt x="1574" y="532"/>
                  </a:lnTo>
                  <a:lnTo>
                    <a:pt x="1571" y="573"/>
                  </a:lnTo>
                  <a:lnTo>
                    <a:pt x="1566" y="608"/>
                  </a:lnTo>
                  <a:lnTo>
                    <a:pt x="1560" y="637"/>
                  </a:lnTo>
                  <a:lnTo>
                    <a:pt x="1552" y="698"/>
                  </a:lnTo>
                  <a:lnTo>
                    <a:pt x="1540" y="765"/>
                  </a:lnTo>
                  <a:lnTo>
                    <a:pt x="1528" y="836"/>
                  </a:lnTo>
                  <a:lnTo>
                    <a:pt x="1511" y="909"/>
                  </a:lnTo>
                  <a:lnTo>
                    <a:pt x="1489" y="986"/>
                  </a:lnTo>
                  <a:lnTo>
                    <a:pt x="1460" y="1064"/>
                  </a:lnTo>
                  <a:lnTo>
                    <a:pt x="1421" y="1144"/>
                  </a:lnTo>
                  <a:lnTo>
                    <a:pt x="1379" y="1215"/>
                  </a:lnTo>
                  <a:lnTo>
                    <a:pt x="1336" y="1273"/>
                  </a:lnTo>
                  <a:lnTo>
                    <a:pt x="1292" y="1322"/>
                  </a:lnTo>
                  <a:lnTo>
                    <a:pt x="1243" y="1361"/>
                  </a:lnTo>
                  <a:lnTo>
                    <a:pt x="1187" y="1393"/>
                  </a:lnTo>
                  <a:lnTo>
                    <a:pt x="1125" y="1419"/>
                  </a:lnTo>
                  <a:lnTo>
                    <a:pt x="1056" y="1439"/>
                  </a:lnTo>
                  <a:lnTo>
                    <a:pt x="976" y="1456"/>
                  </a:lnTo>
                  <a:lnTo>
                    <a:pt x="894" y="1468"/>
                  </a:lnTo>
                  <a:lnTo>
                    <a:pt x="816" y="1471"/>
                  </a:lnTo>
                  <a:lnTo>
                    <a:pt x="743" y="1470"/>
                  </a:lnTo>
                  <a:lnTo>
                    <a:pt x="673" y="1458"/>
                  </a:lnTo>
                  <a:lnTo>
                    <a:pt x="607" y="1439"/>
                  </a:lnTo>
                  <a:lnTo>
                    <a:pt x="542" y="1410"/>
                  </a:lnTo>
                  <a:lnTo>
                    <a:pt x="483" y="1371"/>
                  </a:lnTo>
                  <a:lnTo>
                    <a:pt x="425" y="1324"/>
                  </a:lnTo>
                  <a:lnTo>
                    <a:pt x="369" y="1271"/>
                  </a:lnTo>
                  <a:lnTo>
                    <a:pt x="322" y="1223"/>
                  </a:lnTo>
                  <a:lnTo>
                    <a:pt x="281" y="1181"/>
                  </a:lnTo>
                  <a:lnTo>
                    <a:pt x="245" y="1138"/>
                  </a:lnTo>
                  <a:lnTo>
                    <a:pt x="216" y="1099"/>
                  </a:lnTo>
                  <a:lnTo>
                    <a:pt x="192" y="1060"/>
                  </a:lnTo>
                  <a:lnTo>
                    <a:pt x="172" y="1023"/>
                  </a:lnTo>
                  <a:lnTo>
                    <a:pt x="155" y="982"/>
                  </a:lnTo>
                  <a:lnTo>
                    <a:pt x="141" y="941"/>
                  </a:lnTo>
                  <a:lnTo>
                    <a:pt x="124" y="889"/>
                  </a:lnTo>
                  <a:lnTo>
                    <a:pt x="109" y="834"/>
                  </a:lnTo>
                  <a:lnTo>
                    <a:pt x="92" y="778"/>
                  </a:lnTo>
                  <a:lnTo>
                    <a:pt x="77" y="721"/>
                  </a:lnTo>
                  <a:lnTo>
                    <a:pt x="62" y="659"/>
                  </a:lnTo>
                  <a:lnTo>
                    <a:pt x="46" y="595"/>
                  </a:lnTo>
                  <a:lnTo>
                    <a:pt x="33" y="527"/>
                  </a:lnTo>
                  <a:lnTo>
                    <a:pt x="22" y="454"/>
                  </a:lnTo>
                  <a:lnTo>
                    <a:pt x="12" y="376"/>
                  </a:lnTo>
                  <a:lnTo>
                    <a:pt x="5" y="292"/>
                  </a:lnTo>
                  <a:lnTo>
                    <a:pt x="2" y="202"/>
                  </a:lnTo>
                  <a:lnTo>
                    <a:pt x="0" y="106"/>
                  </a:lnTo>
                  <a:lnTo>
                    <a:pt x="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15"/>
            <p:cNvSpPr>
              <a:spLocks/>
            </p:cNvSpPr>
            <p:nvPr/>
          </p:nvSpPr>
          <p:spPr bwMode="auto">
            <a:xfrm>
              <a:off x="3059113" y="3092450"/>
              <a:ext cx="331787" cy="80962"/>
            </a:xfrm>
            <a:custGeom>
              <a:avLst/>
              <a:gdLst>
                <a:gd name="T0" fmla="*/ 0 w 416"/>
                <a:gd name="T1" fmla="*/ 0 h 102"/>
                <a:gd name="T2" fmla="*/ 197 w 416"/>
                <a:gd name="T3" fmla="*/ 34 h 102"/>
                <a:gd name="T4" fmla="*/ 416 w 416"/>
                <a:gd name="T5" fmla="*/ 0 h 102"/>
                <a:gd name="T6" fmla="*/ 185 w 416"/>
                <a:gd name="T7" fmla="*/ 102 h 102"/>
                <a:gd name="T8" fmla="*/ 0 w 416"/>
                <a:gd name="T9" fmla="*/ 0 h 102"/>
              </a:gdLst>
              <a:ahLst/>
              <a:cxnLst>
                <a:cxn ang="0">
                  <a:pos x="T0" y="T1"/>
                </a:cxn>
                <a:cxn ang="0">
                  <a:pos x="T2" y="T3"/>
                </a:cxn>
                <a:cxn ang="0">
                  <a:pos x="T4" y="T5"/>
                </a:cxn>
                <a:cxn ang="0">
                  <a:pos x="T6" y="T7"/>
                </a:cxn>
                <a:cxn ang="0">
                  <a:pos x="T8" y="T9"/>
                </a:cxn>
              </a:cxnLst>
              <a:rect l="0" t="0" r="r" b="b"/>
              <a:pathLst>
                <a:path w="416" h="102">
                  <a:moveTo>
                    <a:pt x="0" y="0"/>
                  </a:moveTo>
                  <a:lnTo>
                    <a:pt x="197" y="34"/>
                  </a:lnTo>
                  <a:lnTo>
                    <a:pt x="416" y="0"/>
                  </a:lnTo>
                  <a:lnTo>
                    <a:pt x="185" y="102"/>
                  </a:lnTo>
                  <a:lnTo>
                    <a:pt x="0"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16"/>
            <p:cNvSpPr>
              <a:spLocks/>
            </p:cNvSpPr>
            <p:nvPr/>
          </p:nvSpPr>
          <p:spPr bwMode="auto">
            <a:xfrm>
              <a:off x="3048000" y="3405188"/>
              <a:ext cx="350837" cy="77787"/>
            </a:xfrm>
            <a:custGeom>
              <a:avLst/>
              <a:gdLst>
                <a:gd name="T0" fmla="*/ 0 w 444"/>
                <a:gd name="T1" fmla="*/ 0 h 96"/>
                <a:gd name="T2" fmla="*/ 444 w 444"/>
                <a:gd name="T3" fmla="*/ 0 h 96"/>
                <a:gd name="T4" fmla="*/ 323 w 444"/>
                <a:gd name="T5" fmla="*/ 96 h 96"/>
                <a:gd name="T6" fmla="*/ 119 w 444"/>
                <a:gd name="T7" fmla="*/ 96 h 96"/>
                <a:gd name="T8" fmla="*/ 0 w 444"/>
                <a:gd name="T9" fmla="*/ 0 h 96"/>
              </a:gdLst>
              <a:ahLst/>
              <a:cxnLst>
                <a:cxn ang="0">
                  <a:pos x="T0" y="T1"/>
                </a:cxn>
                <a:cxn ang="0">
                  <a:pos x="T2" y="T3"/>
                </a:cxn>
                <a:cxn ang="0">
                  <a:pos x="T4" y="T5"/>
                </a:cxn>
                <a:cxn ang="0">
                  <a:pos x="T6" y="T7"/>
                </a:cxn>
                <a:cxn ang="0">
                  <a:pos x="T8" y="T9"/>
                </a:cxn>
              </a:cxnLst>
              <a:rect l="0" t="0" r="r" b="b"/>
              <a:pathLst>
                <a:path w="444" h="96">
                  <a:moveTo>
                    <a:pt x="0" y="0"/>
                  </a:moveTo>
                  <a:lnTo>
                    <a:pt x="444" y="0"/>
                  </a:lnTo>
                  <a:lnTo>
                    <a:pt x="323" y="96"/>
                  </a:lnTo>
                  <a:lnTo>
                    <a:pt x="119" y="96"/>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5" name="Group 14"/>
            <p:cNvGrpSpPr/>
            <p:nvPr/>
          </p:nvGrpSpPr>
          <p:grpSpPr>
            <a:xfrm>
              <a:off x="2931622" y="3318516"/>
              <a:ext cx="565870" cy="122544"/>
              <a:chOff x="2931622" y="3318516"/>
              <a:chExt cx="565870" cy="122544"/>
            </a:xfrm>
          </p:grpSpPr>
          <p:sp>
            <p:nvSpPr>
              <p:cNvPr id="17" name="Freeform 17"/>
              <p:cNvSpPr>
                <a:spLocks/>
              </p:cNvSpPr>
              <p:nvPr/>
            </p:nvSpPr>
            <p:spPr bwMode="auto">
              <a:xfrm>
                <a:off x="2931622" y="3318516"/>
                <a:ext cx="335944" cy="122544"/>
              </a:xfrm>
              <a:custGeom>
                <a:avLst/>
                <a:gdLst>
                  <a:gd name="T0" fmla="*/ 292 w 318"/>
                  <a:gd name="T1" fmla="*/ 0 h 115"/>
                  <a:gd name="T2" fmla="*/ 318 w 318"/>
                  <a:gd name="T3" fmla="*/ 3 h 115"/>
                  <a:gd name="T4" fmla="*/ 316 w 318"/>
                  <a:gd name="T5" fmla="*/ 6 h 115"/>
                  <a:gd name="T6" fmla="*/ 311 w 318"/>
                  <a:gd name="T7" fmla="*/ 13 h 115"/>
                  <a:gd name="T8" fmla="*/ 302 w 318"/>
                  <a:gd name="T9" fmla="*/ 23 h 115"/>
                  <a:gd name="T10" fmla="*/ 291 w 318"/>
                  <a:gd name="T11" fmla="*/ 37 h 115"/>
                  <a:gd name="T12" fmla="*/ 275 w 318"/>
                  <a:gd name="T13" fmla="*/ 52 h 115"/>
                  <a:gd name="T14" fmla="*/ 255 w 318"/>
                  <a:gd name="T15" fmla="*/ 67 h 115"/>
                  <a:gd name="T16" fmla="*/ 233 w 318"/>
                  <a:gd name="T17" fmla="*/ 81 h 115"/>
                  <a:gd name="T18" fmla="*/ 204 w 318"/>
                  <a:gd name="T19" fmla="*/ 95 h 115"/>
                  <a:gd name="T20" fmla="*/ 173 w 318"/>
                  <a:gd name="T21" fmla="*/ 105 h 115"/>
                  <a:gd name="T22" fmla="*/ 136 w 318"/>
                  <a:gd name="T23" fmla="*/ 112 h 115"/>
                  <a:gd name="T24" fmla="*/ 95 w 318"/>
                  <a:gd name="T25" fmla="*/ 115 h 115"/>
                  <a:gd name="T26" fmla="*/ 51 w 318"/>
                  <a:gd name="T27" fmla="*/ 112 h 115"/>
                  <a:gd name="T28" fmla="*/ 0 w 318"/>
                  <a:gd name="T29" fmla="*/ 101 h 115"/>
                  <a:gd name="T30" fmla="*/ 5 w 318"/>
                  <a:gd name="T31" fmla="*/ 100 h 115"/>
                  <a:gd name="T32" fmla="*/ 15 w 318"/>
                  <a:gd name="T33" fmla="*/ 95 h 115"/>
                  <a:gd name="T34" fmla="*/ 32 w 318"/>
                  <a:gd name="T35" fmla="*/ 86 h 115"/>
                  <a:gd name="T36" fmla="*/ 53 w 318"/>
                  <a:gd name="T37" fmla="*/ 74 h 115"/>
                  <a:gd name="T38" fmla="*/ 78 w 318"/>
                  <a:gd name="T39" fmla="*/ 62 h 115"/>
                  <a:gd name="T40" fmla="*/ 107 w 318"/>
                  <a:gd name="T41" fmla="*/ 50 h 115"/>
                  <a:gd name="T42" fmla="*/ 139 w 318"/>
                  <a:gd name="T43" fmla="*/ 37 h 115"/>
                  <a:gd name="T44" fmla="*/ 172 w 318"/>
                  <a:gd name="T45" fmla="*/ 25 h 115"/>
                  <a:gd name="T46" fmla="*/ 204 w 318"/>
                  <a:gd name="T47" fmla="*/ 15 h 115"/>
                  <a:gd name="T48" fmla="*/ 234 w 318"/>
                  <a:gd name="T49" fmla="*/ 6 h 115"/>
                  <a:gd name="T50" fmla="*/ 265 w 318"/>
                  <a:gd name="T51" fmla="*/ 1 h 115"/>
                  <a:gd name="T52" fmla="*/ 292 w 318"/>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8" h="115">
                    <a:moveTo>
                      <a:pt x="292" y="0"/>
                    </a:moveTo>
                    <a:lnTo>
                      <a:pt x="318" y="3"/>
                    </a:lnTo>
                    <a:lnTo>
                      <a:pt x="316" y="6"/>
                    </a:lnTo>
                    <a:lnTo>
                      <a:pt x="311" y="13"/>
                    </a:lnTo>
                    <a:lnTo>
                      <a:pt x="302" y="23"/>
                    </a:lnTo>
                    <a:lnTo>
                      <a:pt x="291" y="37"/>
                    </a:lnTo>
                    <a:lnTo>
                      <a:pt x="275" y="52"/>
                    </a:lnTo>
                    <a:lnTo>
                      <a:pt x="255" y="67"/>
                    </a:lnTo>
                    <a:lnTo>
                      <a:pt x="233" y="81"/>
                    </a:lnTo>
                    <a:lnTo>
                      <a:pt x="204" y="95"/>
                    </a:lnTo>
                    <a:lnTo>
                      <a:pt x="173" y="105"/>
                    </a:lnTo>
                    <a:lnTo>
                      <a:pt x="136" y="112"/>
                    </a:lnTo>
                    <a:lnTo>
                      <a:pt x="95" y="115"/>
                    </a:lnTo>
                    <a:lnTo>
                      <a:pt x="51" y="112"/>
                    </a:lnTo>
                    <a:lnTo>
                      <a:pt x="0" y="101"/>
                    </a:lnTo>
                    <a:lnTo>
                      <a:pt x="5" y="100"/>
                    </a:lnTo>
                    <a:lnTo>
                      <a:pt x="15" y="95"/>
                    </a:lnTo>
                    <a:lnTo>
                      <a:pt x="32" y="86"/>
                    </a:lnTo>
                    <a:lnTo>
                      <a:pt x="53" y="74"/>
                    </a:lnTo>
                    <a:lnTo>
                      <a:pt x="78" y="62"/>
                    </a:lnTo>
                    <a:lnTo>
                      <a:pt x="107" y="50"/>
                    </a:lnTo>
                    <a:lnTo>
                      <a:pt x="139" y="37"/>
                    </a:lnTo>
                    <a:lnTo>
                      <a:pt x="172" y="25"/>
                    </a:lnTo>
                    <a:lnTo>
                      <a:pt x="204" y="15"/>
                    </a:lnTo>
                    <a:lnTo>
                      <a:pt x="234" y="6"/>
                    </a:lnTo>
                    <a:lnTo>
                      <a:pt x="265" y="1"/>
                    </a:lnTo>
                    <a:lnTo>
                      <a:pt x="292"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18"/>
              <p:cNvSpPr>
                <a:spLocks/>
              </p:cNvSpPr>
              <p:nvPr/>
            </p:nvSpPr>
            <p:spPr bwMode="auto">
              <a:xfrm>
                <a:off x="3163660" y="3318516"/>
                <a:ext cx="333832" cy="122544"/>
              </a:xfrm>
              <a:custGeom>
                <a:avLst/>
                <a:gdLst>
                  <a:gd name="T0" fmla="*/ 24 w 316"/>
                  <a:gd name="T1" fmla="*/ 0 h 115"/>
                  <a:gd name="T2" fmla="*/ 51 w 316"/>
                  <a:gd name="T3" fmla="*/ 1 h 115"/>
                  <a:gd name="T4" fmla="*/ 82 w 316"/>
                  <a:gd name="T5" fmla="*/ 6 h 115"/>
                  <a:gd name="T6" fmla="*/ 114 w 316"/>
                  <a:gd name="T7" fmla="*/ 15 h 115"/>
                  <a:gd name="T8" fmla="*/ 146 w 316"/>
                  <a:gd name="T9" fmla="*/ 25 h 115"/>
                  <a:gd name="T10" fmla="*/ 179 w 316"/>
                  <a:gd name="T11" fmla="*/ 37 h 115"/>
                  <a:gd name="T12" fmla="*/ 209 w 316"/>
                  <a:gd name="T13" fmla="*/ 50 h 115"/>
                  <a:gd name="T14" fmla="*/ 238 w 316"/>
                  <a:gd name="T15" fmla="*/ 62 h 115"/>
                  <a:gd name="T16" fmla="*/ 264 w 316"/>
                  <a:gd name="T17" fmla="*/ 74 h 115"/>
                  <a:gd name="T18" fmla="*/ 286 w 316"/>
                  <a:gd name="T19" fmla="*/ 86 h 115"/>
                  <a:gd name="T20" fmla="*/ 303 w 316"/>
                  <a:gd name="T21" fmla="*/ 95 h 115"/>
                  <a:gd name="T22" fmla="*/ 313 w 316"/>
                  <a:gd name="T23" fmla="*/ 100 h 115"/>
                  <a:gd name="T24" fmla="*/ 316 w 316"/>
                  <a:gd name="T25" fmla="*/ 101 h 115"/>
                  <a:gd name="T26" fmla="*/ 267 w 316"/>
                  <a:gd name="T27" fmla="*/ 112 h 115"/>
                  <a:gd name="T28" fmla="*/ 221 w 316"/>
                  <a:gd name="T29" fmla="*/ 115 h 115"/>
                  <a:gd name="T30" fmla="*/ 180 w 316"/>
                  <a:gd name="T31" fmla="*/ 112 h 115"/>
                  <a:gd name="T32" fmla="*/ 145 w 316"/>
                  <a:gd name="T33" fmla="*/ 105 h 115"/>
                  <a:gd name="T34" fmla="*/ 112 w 316"/>
                  <a:gd name="T35" fmla="*/ 95 h 115"/>
                  <a:gd name="T36" fmla="*/ 85 w 316"/>
                  <a:gd name="T37" fmla="*/ 81 h 115"/>
                  <a:gd name="T38" fmla="*/ 61 w 316"/>
                  <a:gd name="T39" fmla="*/ 67 h 115"/>
                  <a:gd name="T40" fmla="*/ 43 w 316"/>
                  <a:gd name="T41" fmla="*/ 52 h 115"/>
                  <a:gd name="T42" fmla="*/ 27 w 316"/>
                  <a:gd name="T43" fmla="*/ 37 h 115"/>
                  <a:gd name="T44" fmla="*/ 15 w 316"/>
                  <a:gd name="T45" fmla="*/ 23 h 115"/>
                  <a:gd name="T46" fmla="*/ 5 w 316"/>
                  <a:gd name="T47" fmla="*/ 13 h 115"/>
                  <a:gd name="T48" fmla="*/ 2 w 316"/>
                  <a:gd name="T49" fmla="*/ 6 h 115"/>
                  <a:gd name="T50" fmla="*/ 0 w 316"/>
                  <a:gd name="T51" fmla="*/ 3 h 115"/>
                  <a:gd name="T52" fmla="*/ 24 w 316"/>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115">
                    <a:moveTo>
                      <a:pt x="24" y="0"/>
                    </a:moveTo>
                    <a:lnTo>
                      <a:pt x="51" y="1"/>
                    </a:lnTo>
                    <a:lnTo>
                      <a:pt x="82" y="6"/>
                    </a:lnTo>
                    <a:lnTo>
                      <a:pt x="114" y="15"/>
                    </a:lnTo>
                    <a:lnTo>
                      <a:pt x="146" y="25"/>
                    </a:lnTo>
                    <a:lnTo>
                      <a:pt x="179" y="37"/>
                    </a:lnTo>
                    <a:lnTo>
                      <a:pt x="209" y="50"/>
                    </a:lnTo>
                    <a:lnTo>
                      <a:pt x="238" y="62"/>
                    </a:lnTo>
                    <a:lnTo>
                      <a:pt x="264" y="74"/>
                    </a:lnTo>
                    <a:lnTo>
                      <a:pt x="286" y="86"/>
                    </a:lnTo>
                    <a:lnTo>
                      <a:pt x="303" y="95"/>
                    </a:lnTo>
                    <a:lnTo>
                      <a:pt x="313" y="100"/>
                    </a:lnTo>
                    <a:lnTo>
                      <a:pt x="316" y="101"/>
                    </a:lnTo>
                    <a:lnTo>
                      <a:pt x="267" y="112"/>
                    </a:lnTo>
                    <a:lnTo>
                      <a:pt x="221" y="115"/>
                    </a:lnTo>
                    <a:lnTo>
                      <a:pt x="180" y="112"/>
                    </a:lnTo>
                    <a:lnTo>
                      <a:pt x="145" y="105"/>
                    </a:lnTo>
                    <a:lnTo>
                      <a:pt x="112" y="95"/>
                    </a:lnTo>
                    <a:lnTo>
                      <a:pt x="85" y="81"/>
                    </a:lnTo>
                    <a:lnTo>
                      <a:pt x="61" y="67"/>
                    </a:lnTo>
                    <a:lnTo>
                      <a:pt x="43" y="52"/>
                    </a:lnTo>
                    <a:lnTo>
                      <a:pt x="27" y="37"/>
                    </a:lnTo>
                    <a:lnTo>
                      <a:pt x="15" y="23"/>
                    </a:lnTo>
                    <a:lnTo>
                      <a:pt x="5" y="13"/>
                    </a:lnTo>
                    <a:lnTo>
                      <a:pt x="2" y="6"/>
                    </a:lnTo>
                    <a:lnTo>
                      <a:pt x="0" y="3"/>
                    </a:lnTo>
                    <a:lnTo>
                      <a:pt x="2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 name="Freeform 19"/>
            <p:cNvSpPr>
              <a:spLocks noEditPoints="1"/>
            </p:cNvSpPr>
            <p:nvPr/>
          </p:nvSpPr>
          <p:spPr bwMode="auto">
            <a:xfrm>
              <a:off x="2549525" y="2651125"/>
              <a:ext cx="1304925" cy="269875"/>
            </a:xfrm>
            <a:custGeom>
              <a:avLst/>
              <a:gdLst>
                <a:gd name="T0" fmla="*/ 1034 w 1644"/>
                <a:gd name="T1" fmla="*/ 38 h 342"/>
                <a:gd name="T2" fmla="*/ 991 w 1644"/>
                <a:gd name="T3" fmla="*/ 72 h 342"/>
                <a:gd name="T4" fmla="*/ 981 w 1644"/>
                <a:gd name="T5" fmla="*/ 124 h 342"/>
                <a:gd name="T6" fmla="*/ 981 w 1644"/>
                <a:gd name="T7" fmla="*/ 184 h 342"/>
                <a:gd name="T8" fmla="*/ 1011 w 1644"/>
                <a:gd name="T9" fmla="*/ 265 h 342"/>
                <a:gd name="T10" fmla="*/ 1088 w 1644"/>
                <a:gd name="T11" fmla="*/ 304 h 342"/>
                <a:gd name="T12" fmla="*/ 1440 w 1644"/>
                <a:gd name="T13" fmla="*/ 303 h 342"/>
                <a:gd name="T14" fmla="*/ 1503 w 1644"/>
                <a:gd name="T15" fmla="*/ 255 h 342"/>
                <a:gd name="T16" fmla="*/ 1523 w 1644"/>
                <a:gd name="T17" fmla="*/ 168 h 342"/>
                <a:gd name="T18" fmla="*/ 1513 w 1644"/>
                <a:gd name="T19" fmla="*/ 83 h 342"/>
                <a:gd name="T20" fmla="*/ 1469 w 1644"/>
                <a:gd name="T21" fmla="*/ 39 h 342"/>
                <a:gd name="T22" fmla="*/ 1091 w 1644"/>
                <a:gd name="T23" fmla="*/ 31 h 342"/>
                <a:gd name="T24" fmla="*/ 180 w 1644"/>
                <a:gd name="T25" fmla="*/ 39 h 342"/>
                <a:gd name="T26" fmla="*/ 138 w 1644"/>
                <a:gd name="T27" fmla="*/ 83 h 342"/>
                <a:gd name="T28" fmla="*/ 126 w 1644"/>
                <a:gd name="T29" fmla="*/ 168 h 342"/>
                <a:gd name="T30" fmla="*/ 148 w 1644"/>
                <a:gd name="T31" fmla="*/ 255 h 342"/>
                <a:gd name="T32" fmla="*/ 211 w 1644"/>
                <a:gd name="T33" fmla="*/ 303 h 342"/>
                <a:gd name="T34" fmla="*/ 563 w 1644"/>
                <a:gd name="T35" fmla="*/ 304 h 342"/>
                <a:gd name="T36" fmla="*/ 638 w 1644"/>
                <a:gd name="T37" fmla="*/ 265 h 342"/>
                <a:gd name="T38" fmla="*/ 668 w 1644"/>
                <a:gd name="T39" fmla="*/ 184 h 342"/>
                <a:gd name="T40" fmla="*/ 668 w 1644"/>
                <a:gd name="T41" fmla="*/ 124 h 342"/>
                <a:gd name="T42" fmla="*/ 658 w 1644"/>
                <a:gd name="T43" fmla="*/ 72 h 342"/>
                <a:gd name="T44" fmla="*/ 615 w 1644"/>
                <a:gd name="T45" fmla="*/ 38 h 342"/>
                <a:gd name="T46" fmla="*/ 238 w 1644"/>
                <a:gd name="T47" fmla="*/ 31 h 342"/>
                <a:gd name="T48" fmla="*/ 658 w 1644"/>
                <a:gd name="T49" fmla="*/ 2 h 342"/>
                <a:gd name="T50" fmla="*/ 960 w 1644"/>
                <a:gd name="T51" fmla="*/ 17 h 342"/>
                <a:gd name="T52" fmla="*/ 1017 w 1644"/>
                <a:gd name="T53" fmla="*/ 0 h 342"/>
                <a:gd name="T54" fmla="*/ 1639 w 1644"/>
                <a:gd name="T55" fmla="*/ 107 h 342"/>
                <a:gd name="T56" fmla="*/ 1591 w 1644"/>
                <a:gd name="T57" fmla="*/ 121 h 342"/>
                <a:gd name="T58" fmla="*/ 1557 w 1644"/>
                <a:gd name="T59" fmla="*/ 157 h 342"/>
                <a:gd name="T60" fmla="*/ 1557 w 1644"/>
                <a:gd name="T61" fmla="*/ 202 h 342"/>
                <a:gd name="T62" fmla="*/ 1543 w 1644"/>
                <a:gd name="T63" fmla="*/ 281 h 342"/>
                <a:gd name="T64" fmla="*/ 1498 w 1644"/>
                <a:gd name="T65" fmla="*/ 331 h 342"/>
                <a:gd name="T66" fmla="*/ 1112 w 1644"/>
                <a:gd name="T67" fmla="*/ 342 h 342"/>
                <a:gd name="T68" fmla="*/ 1003 w 1644"/>
                <a:gd name="T69" fmla="*/ 303 h 342"/>
                <a:gd name="T70" fmla="*/ 964 w 1644"/>
                <a:gd name="T71" fmla="*/ 262 h 342"/>
                <a:gd name="T72" fmla="*/ 928 w 1644"/>
                <a:gd name="T73" fmla="*/ 190 h 342"/>
                <a:gd name="T74" fmla="*/ 898 w 1644"/>
                <a:gd name="T75" fmla="*/ 114 h 342"/>
                <a:gd name="T76" fmla="*/ 886 w 1644"/>
                <a:gd name="T77" fmla="*/ 78 h 342"/>
                <a:gd name="T78" fmla="*/ 758 w 1644"/>
                <a:gd name="T79" fmla="*/ 95 h 342"/>
                <a:gd name="T80" fmla="*/ 733 w 1644"/>
                <a:gd name="T81" fmla="*/ 163 h 342"/>
                <a:gd name="T82" fmla="*/ 697 w 1644"/>
                <a:gd name="T83" fmla="*/ 241 h 342"/>
                <a:gd name="T84" fmla="*/ 648 w 1644"/>
                <a:gd name="T85" fmla="*/ 303 h 342"/>
                <a:gd name="T86" fmla="*/ 539 w 1644"/>
                <a:gd name="T87" fmla="*/ 342 h 342"/>
                <a:gd name="T88" fmla="*/ 151 w 1644"/>
                <a:gd name="T89" fmla="*/ 331 h 342"/>
                <a:gd name="T90" fmla="*/ 107 w 1644"/>
                <a:gd name="T91" fmla="*/ 281 h 342"/>
                <a:gd name="T92" fmla="*/ 92 w 1644"/>
                <a:gd name="T93" fmla="*/ 202 h 342"/>
                <a:gd name="T94" fmla="*/ 92 w 1644"/>
                <a:gd name="T95" fmla="*/ 157 h 342"/>
                <a:gd name="T96" fmla="*/ 63 w 1644"/>
                <a:gd name="T97" fmla="*/ 124 h 342"/>
                <a:gd name="T98" fmla="*/ 14 w 1644"/>
                <a:gd name="T99" fmla="*/ 109 h 342"/>
                <a:gd name="T100" fmla="*/ 0 w 1644"/>
                <a:gd name="T10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4" h="342">
                  <a:moveTo>
                    <a:pt x="1091" y="31"/>
                  </a:moveTo>
                  <a:lnTo>
                    <a:pt x="1059" y="33"/>
                  </a:lnTo>
                  <a:lnTo>
                    <a:pt x="1034" y="38"/>
                  </a:lnTo>
                  <a:lnTo>
                    <a:pt x="1015" y="46"/>
                  </a:lnTo>
                  <a:lnTo>
                    <a:pt x="1001" y="56"/>
                  </a:lnTo>
                  <a:lnTo>
                    <a:pt x="991" y="72"/>
                  </a:lnTo>
                  <a:lnTo>
                    <a:pt x="986" y="87"/>
                  </a:lnTo>
                  <a:lnTo>
                    <a:pt x="983" y="106"/>
                  </a:lnTo>
                  <a:lnTo>
                    <a:pt x="981" y="124"/>
                  </a:lnTo>
                  <a:lnTo>
                    <a:pt x="981" y="146"/>
                  </a:lnTo>
                  <a:lnTo>
                    <a:pt x="981" y="168"/>
                  </a:lnTo>
                  <a:lnTo>
                    <a:pt x="981" y="184"/>
                  </a:lnTo>
                  <a:lnTo>
                    <a:pt x="984" y="216"/>
                  </a:lnTo>
                  <a:lnTo>
                    <a:pt x="994" y="241"/>
                  </a:lnTo>
                  <a:lnTo>
                    <a:pt x="1011" y="265"/>
                  </a:lnTo>
                  <a:lnTo>
                    <a:pt x="1034" y="282"/>
                  </a:lnTo>
                  <a:lnTo>
                    <a:pt x="1059" y="296"/>
                  </a:lnTo>
                  <a:lnTo>
                    <a:pt x="1088" y="304"/>
                  </a:lnTo>
                  <a:lnTo>
                    <a:pt x="1119" y="306"/>
                  </a:lnTo>
                  <a:lnTo>
                    <a:pt x="1409" y="306"/>
                  </a:lnTo>
                  <a:lnTo>
                    <a:pt x="1440" y="303"/>
                  </a:lnTo>
                  <a:lnTo>
                    <a:pt x="1465" y="292"/>
                  </a:lnTo>
                  <a:lnTo>
                    <a:pt x="1486" y="277"/>
                  </a:lnTo>
                  <a:lnTo>
                    <a:pt x="1503" y="255"/>
                  </a:lnTo>
                  <a:lnTo>
                    <a:pt x="1515" y="230"/>
                  </a:lnTo>
                  <a:lnTo>
                    <a:pt x="1521" y="201"/>
                  </a:lnTo>
                  <a:lnTo>
                    <a:pt x="1523" y="168"/>
                  </a:lnTo>
                  <a:lnTo>
                    <a:pt x="1521" y="136"/>
                  </a:lnTo>
                  <a:lnTo>
                    <a:pt x="1520" y="107"/>
                  </a:lnTo>
                  <a:lnTo>
                    <a:pt x="1513" y="83"/>
                  </a:lnTo>
                  <a:lnTo>
                    <a:pt x="1503" y="65"/>
                  </a:lnTo>
                  <a:lnTo>
                    <a:pt x="1487" y="49"/>
                  </a:lnTo>
                  <a:lnTo>
                    <a:pt x="1469" y="39"/>
                  </a:lnTo>
                  <a:lnTo>
                    <a:pt x="1443" y="33"/>
                  </a:lnTo>
                  <a:lnTo>
                    <a:pt x="1411" y="31"/>
                  </a:lnTo>
                  <a:lnTo>
                    <a:pt x="1091" y="31"/>
                  </a:lnTo>
                  <a:close/>
                  <a:moveTo>
                    <a:pt x="238" y="31"/>
                  </a:moveTo>
                  <a:lnTo>
                    <a:pt x="206" y="33"/>
                  </a:lnTo>
                  <a:lnTo>
                    <a:pt x="180" y="39"/>
                  </a:lnTo>
                  <a:lnTo>
                    <a:pt x="162" y="49"/>
                  </a:lnTo>
                  <a:lnTo>
                    <a:pt x="146" y="65"/>
                  </a:lnTo>
                  <a:lnTo>
                    <a:pt x="138" y="83"/>
                  </a:lnTo>
                  <a:lnTo>
                    <a:pt x="131" y="107"/>
                  </a:lnTo>
                  <a:lnTo>
                    <a:pt x="128" y="136"/>
                  </a:lnTo>
                  <a:lnTo>
                    <a:pt x="126" y="168"/>
                  </a:lnTo>
                  <a:lnTo>
                    <a:pt x="129" y="201"/>
                  </a:lnTo>
                  <a:lnTo>
                    <a:pt x="136" y="230"/>
                  </a:lnTo>
                  <a:lnTo>
                    <a:pt x="148" y="255"/>
                  </a:lnTo>
                  <a:lnTo>
                    <a:pt x="163" y="277"/>
                  </a:lnTo>
                  <a:lnTo>
                    <a:pt x="185" y="292"/>
                  </a:lnTo>
                  <a:lnTo>
                    <a:pt x="211" y="303"/>
                  </a:lnTo>
                  <a:lnTo>
                    <a:pt x="240" y="306"/>
                  </a:lnTo>
                  <a:lnTo>
                    <a:pt x="530" y="306"/>
                  </a:lnTo>
                  <a:lnTo>
                    <a:pt x="563" y="304"/>
                  </a:lnTo>
                  <a:lnTo>
                    <a:pt x="592" y="296"/>
                  </a:lnTo>
                  <a:lnTo>
                    <a:pt x="617" y="282"/>
                  </a:lnTo>
                  <a:lnTo>
                    <a:pt x="638" y="265"/>
                  </a:lnTo>
                  <a:lnTo>
                    <a:pt x="655" y="241"/>
                  </a:lnTo>
                  <a:lnTo>
                    <a:pt x="665" y="216"/>
                  </a:lnTo>
                  <a:lnTo>
                    <a:pt x="668" y="184"/>
                  </a:lnTo>
                  <a:lnTo>
                    <a:pt x="668" y="168"/>
                  </a:lnTo>
                  <a:lnTo>
                    <a:pt x="668" y="146"/>
                  </a:lnTo>
                  <a:lnTo>
                    <a:pt x="668" y="124"/>
                  </a:lnTo>
                  <a:lnTo>
                    <a:pt x="666" y="106"/>
                  </a:lnTo>
                  <a:lnTo>
                    <a:pt x="665" y="87"/>
                  </a:lnTo>
                  <a:lnTo>
                    <a:pt x="658" y="72"/>
                  </a:lnTo>
                  <a:lnTo>
                    <a:pt x="649" y="56"/>
                  </a:lnTo>
                  <a:lnTo>
                    <a:pt x="634" y="46"/>
                  </a:lnTo>
                  <a:lnTo>
                    <a:pt x="615" y="38"/>
                  </a:lnTo>
                  <a:lnTo>
                    <a:pt x="590" y="33"/>
                  </a:lnTo>
                  <a:lnTo>
                    <a:pt x="558" y="31"/>
                  </a:lnTo>
                  <a:lnTo>
                    <a:pt x="238" y="31"/>
                  </a:lnTo>
                  <a:close/>
                  <a:moveTo>
                    <a:pt x="0" y="0"/>
                  </a:moveTo>
                  <a:lnTo>
                    <a:pt x="632" y="0"/>
                  </a:lnTo>
                  <a:lnTo>
                    <a:pt x="658" y="2"/>
                  </a:lnTo>
                  <a:lnTo>
                    <a:pt x="677" y="9"/>
                  </a:lnTo>
                  <a:lnTo>
                    <a:pt x="690" y="17"/>
                  </a:lnTo>
                  <a:lnTo>
                    <a:pt x="960" y="17"/>
                  </a:lnTo>
                  <a:lnTo>
                    <a:pt x="974" y="9"/>
                  </a:lnTo>
                  <a:lnTo>
                    <a:pt x="993" y="2"/>
                  </a:lnTo>
                  <a:lnTo>
                    <a:pt x="1017" y="0"/>
                  </a:lnTo>
                  <a:lnTo>
                    <a:pt x="1644" y="0"/>
                  </a:lnTo>
                  <a:lnTo>
                    <a:pt x="1644" y="106"/>
                  </a:lnTo>
                  <a:lnTo>
                    <a:pt x="1639" y="107"/>
                  </a:lnTo>
                  <a:lnTo>
                    <a:pt x="1627" y="109"/>
                  </a:lnTo>
                  <a:lnTo>
                    <a:pt x="1610" y="114"/>
                  </a:lnTo>
                  <a:lnTo>
                    <a:pt x="1591" y="121"/>
                  </a:lnTo>
                  <a:lnTo>
                    <a:pt x="1574" y="129"/>
                  </a:lnTo>
                  <a:lnTo>
                    <a:pt x="1562" y="141"/>
                  </a:lnTo>
                  <a:lnTo>
                    <a:pt x="1557" y="157"/>
                  </a:lnTo>
                  <a:lnTo>
                    <a:pt x="1557" y="157"/>
                  </a:lnTo>
                  <a:lnTo>
                    <a:pt x="1559" y="172"/>
                  </a:lnTo>
                  <a:lnTo>
                    <a:pt x="1557" y="202"/>
                  </a:lnTo>
                  <a:lnTo>
                    <a:pt x="1555" y="231"/>
                  </a:lnTo>
                  <a:lnTo>
                    <a:pt x="1550" y="257"/>
                  </a:lnTo>
                  <a:lnTo>
                    <a:pt x="1543" y="281"/>
                  </a:lnTo>
                  <a:lnTo>
                    <a:pt x="1532" y="303"/>
                  </a:lnTo>
                  <a:lnTo>
                    <a:pt x="1518" y="320"/>
                  </a:lnTo>
                  <a:lnTo>
                    <a:pt x="1498" y="331"/>
                  </a:lnTo>
                  <a:lnTo>
                    <a:pt x="1475" y="340"/>
                  </a:lnTo>
                  <a:lnTo>
                    <a:pt x="1447" y="342"/>
                  </a:lnTo>
                  <a:lnTo>
                    <a:pt x="1112" y="342"/>
                  </a:lnTo>
                  <a:lnTo>
                    <a:pt x="1071" y="338"/>
                  </a:lnTo>
                  <a:lnTo>
                    <a:pt x="1035" y="325"/>
                  </a:lnTo>
                  <a:lnTo>
                    <a:pt x="1003" y="303"/>
                  </a:lnTo>
                  <a:lnTo>
                    <a:pt x="976" y="275"/>
                  </a:lnTo>
                  <a:lnTo>
                    <a:pt x="976" y="275"/>
                  </a:lnTo>
                  <a:lnTo>
                    <a:pt x="964" y="262"/>
                  </a:lnTo>
                  <a:lnTo>
                    <a:pt x="952" y="241"/>
                  </a:lnTo>
                  <a:lnTo>
                    <a:pt x="940" y="218"/>
                  </a:lnTo>
                  <a:lnTo>
                    <a:pt x="928" y="190"/>
                  </a:lnTo>
                  <a:lnTo>
                    <a:pt x="916" y="163"/>
                  </a:lnTo>
                  <a:lnTo>
                    <a:pt x="906" y="138"/>
                  </a:lnTo>
                  <a:lnTo>
                    <a:pt x="898" y="114"/>
                  </a:lnTo>
                  <a:lnTo>
                    <a:pt x="891" y="95"/>
                  </a:lnTo>
                  <a:lnTo>
                    <a:pt x="887" y="83"/>
                  </a:lnTo>
                  <a:lnTo>
                    <a:pt x="886" y="78"/>
                  </a:lnTo>
                  <a:lnTo>
                    <a:pt x="763" y="78"/>
                  </a:lnTo>
                  <a:lnTo>
                    <a:pt x="762" y="83"/>
                  </a:lnTo>
                  <a:lnTo>
                    <a:pt x="758" y="95"/>
                  </a:lnTo>
                  <a:lnTo>
                    <a:pt x="751" y="114"/>
                  </a:lnTo>
                  <a:lnTo>
                    <a:pt x="743" y="138"/>
                  </a:lnTo>
                  <a:lnTo>
                    <a:pt x="733" y="163"/>
                  </a:lnTo>
                  <a:lnTo>
                    <a:pt x="723" y="190"/>
                  </a:lnTo>
                  <a:lnTo>
                    <a:pt x="711" y="218"/>
                  </a:lnTo>
                  <a:lnTo>
                    <a:pt x="697" y="241"/>
                  </a:lnTo>
                  <a:lnTo>
                    <a:pt x="685" y="262"/>
                  </a:lnTo>
                  <a:lnTo>
                    <a:pt x="673" y="275"/>
                  </a:lnTo>
                  <a:lnTo>
                    <a:pt x="648" y="303"/>
                  </a:lnTo>
                  <a:lnTo>
                    <a:pt x="615" y="325"/>
                  </a:lnTo>
                  <a:lnTo>
                    <a:pt x="578" y="338"/>
                  </a:lnTo>
                  <a:lnTo>
                    <a:pt x="539" y="342"/>
                  </a:lnTo>
                  <a:lnTo>
                    <a:pt x="204" y="342"/>
                  </a:lnTo>
                  <a:lnTo>
                    <a:pt x="175" y="340"/>
                  </a:lnTo>
                  <a:lnTo>
                    <a:pt x="151" y="331"/>
                  </a:lnTo>
                  <a:lnTo>
                    <a:pt x="133" y="320"/>
                  </a:lnTo>
                  <a:lnTo>
                    <a:pt x="117" y="303"/>
                  </a:lnTo>
                  <a:lnTo>
                    <a:pt x="107" y="281"/>
                  </a:lnTo>
                  <a:lnTo>
                    <a:pt x="99" y="257"/>
                  </a:lnTo>
                  <a:lnTo>
                    <a:pt x="94" y="231"/>
                  </a:lnTo>
                  <a:lnTo>
                    <a:pt x="92" y="202"/>
                  </a:lnTo>
                  <a:lnTo>
                    <a:pt x="90" y="172"/>
                  </a:lnTo>
                  <a:lnTo>
                    <a:pt x="92" y="157"/>
                  </a:lnTo>
                  <a:lnTo>
                    <a:pt x="92" y="157"/>
                  </a:lnTo>
                  <a:lnTo>
                    <a:pt x="89" y="143"/>
                  </a:lnTo>
                  <a:lnTo>
                    <a:pt x="77" y="133"/>
                  </a:lnTo>
                  <a:lnTo>
                    <a:pt x="63" y="124"/>
                  </a:lnTo>
                  <a:lnTo>
                    <a:pt x="46" y="117"/>
                  </a:lnTo>
                  <a:lnTo>
                    <a:pt x="29" y="112"/>
                  </a:lnTo>
                  <a:lnTo>
                    <a:pt x="14" y="109"/>
                  </a:lnTo>
                  <a:lnTo>
                    <a:pt x="4" y="107"/>
                  </a:lnTo>
                  <a:lnTo>
                    <a:pt x="0" y="106"/>
                  </a:lnTo>
                  <a:lnTo>
                    <a:pt x="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p:cNvGrpSpPr/>
          <p:nvPr/>
        </p:nvGrpSpPr>
        <p:grpSpPr>
          <a:xfrm>
            <a:off x="4817086" y="2993374"/>
            <a:ext cx="2899734" cy="2281720"/>
            <a:chOff x="2117036" y="2339941"/>
            <a:chExt cx="3917950" cy="3082925"/>
          </a:xfrm>
        </p:grpSpPr>
        <p:sp>
          <p:nvSpPr>
            <p:cNvPr id="20" name="Freeform 19"/>
            <p:cNvSpPr>
              <a:spLocks/>
            </p:cNvSpPr>
            <p:nvPr/>
          </p:nvSpPr>
          <p:spPr bwMode="auto">
            <a:xfrm>
              <a:off x="2117036" y="4379879"/>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20"/>
            <p:cNvSpPr>
              <a:spLocks/>
            </p:cNvSpPr>
            <p:nvPr/>
          </p:nvSpPr>
          <p:spPr bwMode="auto">
            <a:xfrm>
              <a:off x="2117036" y="2339941"/>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21"/>
            <p:cNvSpPr>
              <a:spLocks/>
            </p:cNvSpPr>
            <p:nvPr/>
          </p:nvSpPr>
          <p:spPr bwMode="auto">
            <a:xfrm>
              <a:off x="3582298" y="4610066"/>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Freeform 22"/>
            <p:cNvSpPr>
              <a:spLocks/>
            </p:cNvSpPr>
            <p:nvPr/>
          </p:nvSpPr>
          <p:spPr bwMode="auto">
            <a:xfrm>
              <a:off x="3387036" y="5321266"/>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178308"/>
            <a:ext cx="6555658" cy="1243584"/>
          </a:xfrm>
        </p:spPr>
        <p:txBody>
          <a:bodyPr/>
          <a:lstStyle/>
          <a:p>
            <a:r>
              <a:rPr lang="en-IN" sz="4800" dirty="0">
                <a:latin typeface="Berlin Sans FB Demi" panose="020E0802020502020306" pitchFamily="34" charset="0"/>
              </a:rPr>
              <a:t>Table Of Content</a:t>
            </a:r>
          </a:p>
        </p:txBody>
      </p:sp>
      <p:sp>
        <p:nvSpPr>
          <p:cNvPr id="3" name="Rectangle 2"/>
          <p:cNvSpPr/>
          <p:nvPr/>
        </p:nvSpPr>
        <p:spPr>
          <a:xfrm>
            <a:off x="8693426" y="317499"/>
            <a:ext cx="3130273" cy="6282083"/>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r"/>
            <a:r>
              <a:rPr lang="en-IN" sz="2400" dirty="0">
                <a:latin typeface="Berlin Sans FB Demi" panose="020E0802020502020306" pitchFamily="34" charset="0"/>
              </a:rPr>
              <a:t>Introduction  </a:t>
            </a:r>
          </a:p>
          <a:p>
            <a:pPr algn="r"/>
            <a:r>
              <a:rPr lang="en-IN" sz="2400" dirty="0">
                <a:latin typeface="Berlin Sans FB Demi" panose="020E0802020502020306" pitchFamily="34" charset="0"/>
              </a:rPr>
              <a:t>Problem statement </a:t>
            </a:r>
          </a:p>
          <a:p>
            <a:pPr algn="r"/>
            <a:r>
              <a:rPr lang="en-IN" sz="2400" dirty="0">
                <a:latin typeface="Berlin Sans FB Demi" panose="020E0802020502020306" pitchFamily="34" charset="0"/>
              </a:rPr>
              <a:t>Motivation  </a:t>
            </a:r>
          </a:p>
          <a:p>
            <a:pPr algn="r"/>
            <a:r>
              <a:rPr lang="en-IN" sz="2400" dirty="0">
                <a:latin typeface="Berlin Sans FB Demi" panose="020E0802020502020306" pitchFamily="34" charset="0"/>
              </a:rPr>
              <a:t>Objective </a:t>
            </a:r>
          </a:p>
          <a:p>
            <a:pPr algn="r"/>
            <a:r>
              <a:rPr lang="en-IN" sz="2400" dirty="0">
                <a:latin typeface="Berlin Sans FB Demi" panose="020E0802020502020306" pitchFamily="34" charset="0"/>
              </a:rPr>
              <a:t>Literature Review </a:t>
            </a:r>
          </a:p>
          <a:p>
            <a:pPr algn="r"/>
            <a:r>
              <a:rPr lang="en-IN" sz="2400" dirty="0">
                <a:latin typeface="Berlin Sans FB Demi" panose="020E0802020502020306" pitchFamily="34" charset="0"/>
              </a:rPr>
              <a:t>Proposed System </a:t>
            </a:r>
          </a:p>
          <a:p>
            <a:pPr algn="r"/>
            <a:r>
              <a:rPr lang="en-IN" sz="2400" dirty="0">
                <a:latin typeface="Berlin Sans FB Demi" panose="020E0802020502020306" pitchFamily="34" charset="0"/>
              </a:rPr>
              <a:t>Requirements </a:t>
            </a:r>
          </a:p>
          <a:p>
            <a:pPr algn="r"/>
            <a:r>
              <a:rPr lang="en-IN" sz="2400" dirty="0">
                <a:latin typeface="Berlin Sans FB Demi" panose="020E0802020502020306" pitchFamily="34" charset="0"/>
              </a:rPr>
              <a:t>Feasibility Study </a:t>
            </a:r>
          </a:p>
          <a:p>
            <a:pPr algn="r"/>
            <a:r>
              <a:rPr lang="en-IN" sz="2400" dirty="0">
                <a:latin typeface="Berlin Sans FB Demi" panose="020E0802020502020306" pitchFamily="34" charset="0"/>
              </a:rPr>
              <a:t>Scope of the project </a:t>
            </a:r>
          </a:p>
          <a:p>
            <a:pPr algn="r"/>
            <a:r>
              <a:rPr lang="en-IN" sz="2400" dirty="0">
                <a:latin typeface="Berlin Sans FB Demi" panose="020E0802020502020306" pitchFamily="34" charset="0"/>
              </a:rPr>
              <a:t>Limitation </a:t>
            </a:r>
          </a:p>
          <a:p>
            <a:pPr algn="r"/>
            <a:r>
              <a:rPr lang="en-IN" sz="2400" dirty="0">
                <a:latin typeface="Berlin Sans FB Demi" panose="020E0802020502020306" pitchFamily="34" charset="0"/>
              </a:rPr>
              <a:t>Application </a:t>
            </a:r>
          </a:p>
          <a:p>
            <a:pPr algn="r"/>
            <a:r>
              <a:rPr lang="en-IN" sz="2400" dirty="0">
                <a:latin typeface="Berlin Sans FB Demi" panose="020E0802020502020306" pitchFamily="34" charset="0"/>
              </a:rPr>
              <a:t>PERT Chart </a:t>
            </a:r>
          </a:p>
          <a:p>
            <a:pPr algn="r"/>
            <a:r>
              <a:rPr lang="en-IN" sz="2400" dirty="0">
                <a:latin typeface="Berlin Sans FB Demi" panose="020E0802020502020306" pitchFamily="34" charset="0"/>
              </a:rPr>
              <a:t>Conclusion </a:t>
            </a:r>
          </a:p>
          <a:p>
            <a:pPr algn="r"/>
            <a:r>
              <a:rPr lang="en-IN" sz="2400" dirty="0">
                <a:latin typeface="Berlin Sans FB Demi" panose="020E0802020502020306" pitchFamily="34" charset="0"/>
              </a:rPr>
              <a:t>References </a:t>
            </a:r>
          </a:p>
          <a:p>
            <a:pPr algn="r"/>
            <a:r>
              <a:rPr lang="en-IN" sz="2400" dirty="0">
                <a:latin typeface="Berlin Sans FB Demi" panose="020E0802020502020306" pitchFamily="34" charset="0"/>
              </a:rPr>
              <a:t>Thanks You </a:t>
            </a:r>
          </a:p>
          <a:p>
            <a:endParaRPr lang="en-IN" dirty="0"/>
          </a:p>
        </p:txBody>
      </p:sp>
      <p:sp>
        <p:nvSpPr>
          <p:cNvPr id="4" name="Rectangle 3"/>
          <p:cNvSpPr/>
          <p:nvPr/>
        </p:nvSpPr>
        <p:spPr>
          <a:xfrm>
            <a:off x="7171759" y="178308"/>
            <a:ext cx="1007166" cy="6282083"/>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marL="342900" indent="-342900">
              <a:buFont typeface="Wingdings" panose="05000000000000000000" pitchFamily="2" charset="2"/>
              <a:buChar char="v"/>
            </a:pPr>
            <a:r>
              <a:rPr lang="en-IN" sz="2400" dirty="0">
                <a:latin typeface="Berlin Sans FB Demi" panose="020E0802020502020306" pitchFamily="34" charset="0"/>
              </a:rPr>
              <a:t>01</a:t>
            </a:r>
          </a:p>
          <a:p>
            <a:pPr marL="342900" indent="-342900">
              <a:buFont typeface="Wingdings" panose="05000000000000000000" pitchFamily="2" charset="2"/>
              <a:buChar char="v"/>
            </a:pPr>
            <a:r>
              <a:rPr lang="en-IN" sz="2400" dirty="0">
                <a:latin typeface="Berlin Sans FB Demi" panose="020E0802020502020306" pitchFamily="34" charset="0"/>
              </a:rPr>
              <a:t>02</a:t>
            </a:r>
          </a:p>
          <a:p>
            <a:pPr marL="342900" indent="-342900">
              <a:buFont typeface="Wingdings" panose="05000000000000000000" pitchFamily="2" charset="2"/>
              <a:buChar char="v"/>
            </a:pPr>
            <a:r>
              <a:rPr lang="en-IN" sz="2400" dirty="0">
                <a:latin typeface="Berlin Sans FB Demi" panose="020E0802020502020306" pitchFamily="34" charset="0"/>
              </a:rPr>
              <a:t>03</a:t>
            </a:r>
          </a:p>
          <a:p>
            <a:pPr marL="342900" indent="-342900">
              <a:buFont typeface="Wingdings" panose="05000000000000000000" pitchFamily="2" charset="2"/>
              <a:buChar char="v"/>
            </a:pPr>
            <a:r>
              <a:rPr lang="en-IN" sz="2400" dirty="0">
                <a:latin typeface="Berlin Sans FB Demi" panose="020E0802020502020306" pitchFamily="34" charset="0"/>
              </a:rPr>
              <a:t>04</a:t>
            </a:r>
          </a:p>
          <a:p>
            <a:pPr marL="342900" indent="-342900">
              <a:buFont typeface="Wingdings" panose="05000000000000000000" pitchFamily="2" charset="2"/>
              <a:buChar char="v"/>
            </a:pPr>
            <a:r>
              <a:rPr lang="en-IN" sz="2400" dirty="0">
                <a:latin typeface="Berlin Sans FB Demi" panose="020E0802020502020306" pitchFamily="34" charset="0"/>
              </a:rPr>
              <a:t>05</a:t>
            </a:r>
          </a:p>
          <a:p>
            <a:pPr marL="342900" indent="-342900">
              <a:buFont typeface="Wingdings" panose="05000000000000000000" pitchFamily="2" charset="2"/>
              <a:buChar char="v"/>
            </a:pPr>
            <a:r>
              <a:rPr lang="en-IN" sz="2400" dirty="0">
                <a:latin typeface="Berlin Sans FB Demi" panose="020E0802020502020306" pitchFamily="34" charset="0"/>
              </a:rPr>
              <a:t>06</a:t>
            </a:r>
          </a:p>
          <a:p>
            <a:pPr marL="342900" indent="-342900">
              <a:buFont typeface="Wingdings" panose="05000000000000000000" pitchFamily="2" charset="2"/>
              <a:buChar char="v"/>
            </a:pPr>
            <a:r>
              <a:rPr lang="en-IN" sz="2400" dirty="0">
                <a:latin typeface="Berlin Sans FB Demi" panose="020E0802020502020306" pitchFamily="34" charset="0"/>
              </a:rPr>
              <a:t>07</a:t>
            </a:r>
          </a:p>
          <a:p>
            <a:pPr marL="342900" indent="-342900">
              <a:buFont typeface="Wingdings" panose="05000000000000000000" pitchFamily="2" charset="2"/>
              <a:buChar char="v"/>
            </a:pPr>
            <a:r>
              <a:rPr lang="en-IN" sz="2400" dirty="0">
                <a:latin typeface="Berlin Sans FB Demi" panose="020E0802020502020306" pitchFamily="34" charset="0"/>
              </a:rPr>
              <a:t>08</a:t>
            </a:r>
          </a:p>
          <a:p>
            <a:pPr marL="342900" indent="-342900">
              <a:buFont typeface="Wingdings" panose="05000000000000000000" pitchFamily="2" charset="2"/>
              <a:buChar char="v"/>
            </a:pPr>
            <a:r>
              <a:rPr lang="en-IN" sz="2400" dirty="0">
                <a:latin typeface="Berlin Sans FB Demi" panose="020E0802020502020306" pitchFamily="34" charset="0"/>
              </a:rPr>
              <a:t>09</a:t>
            </a:r>
          </a:p>
          <a:p>
            <a:pPr marL="342900" indent="-342900">
              <a:buFont typeface="Wingdings" panose="05000000000000000000" pitchFamily="2" charset="2"/>
              <a:buChar char="v"/>
            </a:pPr>
            <a:r>
              <a:rPr lang="en-IN" sz="2400" dirty="0">
                <a:latin typeface="Berlin Sans FB Demi" panose="020E0802020502020306" pitchFamily="34" charset="0"/>
              </a:rPr>
              <a:t>10</a:t>
            </a:r>
          </a:p>
          <a:p>
            <a:pPr marL="342900" indent="-342900">
              <a:buFont typeface="Wingdings" panose="05000000000000000000" pitchFamily="2" charset="2"/>
              <a:buChar char="v"/>
            </a:pPr>
            <a:r>
              <a:rPr lang="en-IN" sz="2400" dirty="0">
                <a:latin typeface="Berlin Sans FB Demi" panose="020E0802020502020306" pitchFamily="34" charset="0"/>
              </a:rPr>
              <a:t>11</a:t>
            </a:r>
          </a:p>
          <a:p>
            <a:pPr marL="342900" indent="-342900">
              <a:buFont typeface="Wingdings" panose="05000000000000000000" pitchFamily="2" charset="2"/>
              <a:buChar char="v"/>
            </a:pPr>
            <a:r>
              <a:rPr lang="en-IN" sz="2400" dirty="0">
                <a:latin typeface="Berlin Sans FB Demi" panose="020E0802020502020306" pitchFamily="34" charset="0"/>
              </a:rPr>
              <a:t>12</a:t>
            </a:r>
          </a:p>
          <a:p>
            <a:pPr marL="342900" indent="-342900">
              <a:buFont typeface="Wingdings" panose="05000000000000000000" pitchFamily="2" charset="2"/>
              <a:buChar char="v"/>
            </a:pPr>
            <a:r>
              <a:rPr lang="en-IN" sz="2400" dirty="0">
                <a:latin typeface="Berlin Sans FB Demi" panose="020E0802020502020306" pitchFamily="34" charset="0"/>
              </a:rPr>
              <a:t>13</a:t>
            </a:r>
          </a:p>
          <a:p>
            <a:pPr marL="342900" indent="-342900">
              <a:buFont typeface="Wingdings" panose="05000000000000000000" pitchFamily="2" charset="2"/>
              <a:buChar char="v"/>
            </a:pPr>
            <a:r>
              <a:rPr lang="en-IN" sz="2400" dirty="0">
                <a:latin typeface="Berlin Sans FB Demi" panose="020E0802020502020306" pitchFamily="34" charset="0"/>
              </a:rPr>
              <a:t>14</a:t>
            </a:r>
          </a:p>
          <a:p>
            <a:pPr marL="342900" indent="-342900">
              <a:buFont typeface="Wingdings" panose="05000000000000000000" pitchFamily="2" charset="2"/>
              <a:buChar char="v"/>
            </a:pPr>
            <a:r>
              <a:rPr lang="en-IN" sz="2400" dirty="0">
                <a:latin typeface="Berlin Sans FB Demi" panose="020E0802020502020306" pitchFamily="34" charset="0"/>
              </a:rPr>
              <a:t>15</a:t>
            </a:r>
          </a:p>
        </p:txBody>
      </p:sp>
    </p:spTree>
    <p:extLst>
      <p:ext uri="{BB962C8B-B14F-4D97-AF65-F5344CB8AC3E}">
        <p14:creationId xmlns:p14="http://schemas.microsoft.com/office/powerpoint/2010/main" val="405826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606425"/>
            <a:ext cx="11214100" cy="757130"/>
          </a:xfrm>
        </p:spPr>
        <p:txBody>
          <a:bodyPr/>
          <a:lstStyle/>
          <a:p>
            <a:r>
              <a:rPr lang="en-IN" sz="4800" dirty="0">
                <a:solidFill>
                  <a:schemeClr val="accent2"/>
                </a:solidFill>
                <a:latin typeface="Berlin Sans FB Demi" panose="020E0802020502020306" pitchFamily="34" charset="0"/>
              </a:rPr>
              <a:t>Introduction</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a:xfrm>
            <a:off x="444500" y="1625385"/>
            <a:ext cx="6718300" cy="5054815"/>
          </a:xfrm>
        </p:spPr>
        <p:txBody>
          <a:bodyPr/>
          <a:lstStyle/>
          <a:p>
            <a:pPr marL="0" indent="0">
              <a:buNone/>
            </a:pPr>
            <a:r>
              <a:rPr lang="en-IN" sz="1800" dirty="0">
                <a:latin typeface="Arial Rounded MT Bold" panose="020F0704030504030204" pitchFamily="34" charset="0"/>
              </a:rPr>
              <a:t>The used car market is an ever rising industry with the emergence of the online portals such as cars24 ,</a:t>
            </a:r>
            <a:r>
              <a:rPr lang="en-IN" sz="1800" dirty="0" err="1">
                <a:latin typeface="Arial Rounded MT Bold" panose="020F0704030504030204" pitchFamily="34" charset="0"/>
              </a:rPr>
              <a:t>Quikr</a:t>
            </a:r>
            <a:r>
              <a:rPr lang="en-IN" sz="1800" dirty="0">
                <a:latin typeface="Arial Rounded MT Bold" panose="020F0704030504030204" pitchFamily="34" charset="0"/>
              </a:rPr>
              <a:t> and many others has facilitated the need for both the customer and seller to be informed about the trends and pattern that determines the value of the used car in market. The price of a new car is fixed by manufacturer so the customers are assured of the money they invest but for used cars there is a need of system that predicts the worthiness of car using variety of features. Similarly Real estate is the least transparent industry in our </a:t>
            </a:r>
          </a:p>
          <a:p>
            <a:pPr marL="0" indent="0">
              <a:buNone/>
            </a:pPr>
            <a:r>
              <a:rPr lang="en-IN" sz="1800" dirty="0">
                <a:latin typeface="Arial Rounded MT Bold" panose="020F0704030504030204" pitchFamily="34" charset="0"/>
              </a:rPr>
              <a:t>ecosystem. Housing prices keep changing day in and day out and sometimes are hyped rather than being based on valuation hence to even tackle this there is a requirement of a predictive model which predicts the value of housing property based on various factors.</a:t>
            </a:r>
          </a:p>
        </p:txBody>
      </p:sp>
      <p:grpSp>
        <p:nvGrpSpPr>
          <p:cNvPr id="125" name="Group 124"/>
          <p:cNvGrpSpPr/>
          <p:nvPr/>
        </p:nvGrpSpPr>
        <p:grpSpPr>
          <a:xfrm>
            <a:off x="8926151" y="381000"/>
            <a:ext cx="2738967" cy="5792733"/>
            <a:chOff x="364818" y="1339253"/>
            <a:chExt cx="4178706" cy="6366235"/>
          </a:xfrm>
        </p:grpSpPr>
        <p:grpSp>
          <p:nvGrpSpPr>
            <p:cNvPr id="126" name="Group 125"/>
            <p:cNvGrpSpPr/>
            <p:nvPr/>
          </p:nvGrpSpPr>
          <p:grpSpPr>
            <a:xfrm>
              <a:off x="364818" y="1339253"/>
              <a:ext cx="4178706" cy="3117426"/>
              <a:chOff x="2287587" y="1937871"/>
              <a:chExt cx="2206625" cy="1646202"/>
            </a:xfrm>
            <a:solidFill>
              <a:schemeClr val="tx1">
                <a:alpha val="8000"/>
              </a:schemeClr>
            </a:solidFill>
          </p:grpSpPr>
          <p:sp>
            <p:nvSpPr>
              <p:cNvPr id="146" name="Rounded Rectangle 145"/>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ounded Rectangle 147"/>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9" name="Group 148"/>
              <p:cNvGrpSpPr/>
              <p:nvPr/>
            </p:nvGrpSpPr>
            <p:grpSpPr>
              <a:xfrm>
                <a:off x="2380456" y="2080738"/>
                <a:ext cx="1516062" cy="74666"/>
                <a:chOff x="2380456" y="2572537"/>
                <a:chExt cx="1516062" cy="63500"/>
              </a:xfrm>
              <a:grpFill/>
            </p:grpSpPr>
            <p:sp>
              <p:nvSpPr>
                <p:cNvPr id="162" name="Rounded Rectangle 16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Rounded Rectangle 16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0" name="Rounded Rectangle 149"/>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ounded Rectangle 150"/>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2" name="Group 151"/>
              <p:cNvGrpSpPr/>
              <p:nvPr/>
            </p:nvGrpSpPr>
            <p:grpSpPr>
              <a:xfrm>
                <a:off x="2496429" y="2366473"/>
                <a:ext cx="1997783" cy="74666"/>
                <a:chOff x="2496429" y="2811430"/>
                <a:chExt cx="1997783" cy="63500"/>
              </a:xfrm>
              <a:grpFill/>
            </p:grpSpPr>
            <p:sp>
              <p:nvSpPr>
                <p:cNvPr id="160" name="Rounded Rectangle 15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Rounded Rectangle 16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3" name="Rounded Rectangle 152"/>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ounded Rectangle 153"/>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ounded Rectangle 154"/>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ounded Rectangle 155"/>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7" name="Group 156"/>
              <p:cNvGrpSpPr/>
              <p:nvPr/>
            </p:nvGrpSpPr>
            <p:grpSpPr>
              <a:xfrm>
                <a:off x="2670261" y="2795076"/>
                <a:ext cx="1595351" cy="74666"/>
                <a:chOff x="2670261" y="3182904"/>
                <a:chExt cx="1595351" cy="63500"/>
              </a:xfrm>
              <a:grpFill/>
            </p:grpSpPr>
            <p:sp>
              <p:nvSpPr>
                <p:cNvPr id="158" name="Rounded Rectangle 15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ounded Rectangle 15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27" name="Group 126"/>
            <p:cNvGrpSpPr/>
            <p:nvPr/>
          </p:nvGrpSpPr>
          <p:grpSpPr>
            <a:xfrm>
              <a:off x="364818" y="4588062"/>
              <a:ext cx="4178706" cy="3117426"/>
              <a:chOff x="2287587" y="1937871"/>
              <a:chExt cx="2206625" cy="1646202"/>
            </a:xfrm>
            <a:solidFill>
              <a:schemeClr val="tx1">
                <a:alpha val="8000"/>
              </a:schemeClr>
            </a:solidFill>
          </p:grpSpPr>
          <p:sp>
            <p:nvSpPr>
              <p:cNvPr id="128" name="Rounded Rectangle 127"/>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Rounded Rectangle 128"/>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ounded Rectangle 129"/>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1" name="Group 130"/>
              <p:cNvGrpSpPr/>
              <p:nvPr/>
            </p:nvGrpSpPr>
            <p:grpSpPr>
              <a:xfrm>
                <a:off x="2380456" y="2080738"/>
                <a:ext cx="1516062" cy="74666"/>
                <a:chOff x="2380456" y="2572537"/>
                <a:chExt cx="1516062" cy="63500"/>
              </a:xfrm>
              <a:grpFill/>
            </p:grpSpPr>
            <p:sp>
              <p:nvSpPr>
                <p:cNvPr id="144" name="Rounded Rectangle 14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ounded Rectangle 14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2" name="Rounded Rectangle 131"/>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ounded Rectangle 132"/>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4" name="Group 133"/>
              <p:cNvGrpSpPr/>
              <p:nvPr/>
            </p:nvGrpSpPr>
            <p:grpSpPr>
              <a:xfrm>
                <a:off x="2496429" y="2366473"/>
                <a:ext cx="1997783" cy="74666"/>
                <a:chOff x="2496429" y="2811430"/>
                <a:chExt cx="1997783" cy="63500"/>
              </a:xfrm>
              <a:grpFill/>
            </p:grpSpPr>
            <p:sp>
              <p:nvSpPr>
                <p:cNvPr id="142" name="Rounded Rectangle 14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5" name="Rounded Rectangle 134"/>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ounded Rectangle 135"/>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ounded Rectangle 136"/>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9" name="Group 138"/>
              <p:cNvGrpSpPr/>
              <p:nvPr/>
            </p:nvGrpSpPr>
            <p:grpSpPr>
              <a:xfrm>
                <a:off x="2670261" y="2795076"/>
                <a:ext cx="1595351" cy="74666"/>
                <a:chOff x="2670261" y="3182904"/>
                <a:chExt cx="1595351" cy="63500"/>
              </a:xfrm>
              <a:grpFill/>
            </p:grpSpPr>
            <p:sp>
              <p:nvSpPr>
                <p:cNvPr id="140" name="Rounded Rectangle 13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ounded Rectangle 14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64" name="Group 163"/>
          <p:cNvGrpSpPr/>
          <p:nvPr/>
        </p:nvGrpSpPr>
        <p:grpSpPr>
          <a:xfrm>
            <a:off x="7819906" y="1240747"/>
            <a:ext cx="4285434" cy="3202327"/>
            <a:chOff x="6111306" y="2049035"/>
            <a:chExt cx="5211520" cy="4193837"/>
          </a:xfrm>
        </p:grpSpPr>
        <p:grpSp>
          <p:nvGrpSpPr>
            <p:cNvPr id="165" name="Group 164"/>
            <p:cNvGrpSpPr/>
            <p:nvPr/>
          </p:nvGrpSpPr>
          <p:grpSpPr>
            <a:xfrm>
              <a:off x="8410353" y="2733710"/>
              <a:ext cx="2912473" cy="2841226"/>
              <a:chOff x="8097111" y="2612901"/>
              <a:chExt cx="2912473" cy="2841226"/>
            </a:xfrm>
          </p:grpSpPr>
          <p:sp>
            <p:nvSpPr>
              <p:cNvPr id="245" name="Freeform 67"/>
              <p:cNvSpPr>
                <a:spLocks/>
              </p:cNvSpPr>
              <p:nvPr/>
            </p:nvSpPr>
            <p:spPr bwMode="auto">
              <a:xfrm>
                <a:off x="8630600" y="2612901"/>
                <a:ext cx="2378984" cy="2093992"/>
              </a:xfrm>
              <a:custGeom>
                <a:avLst/>
                <a:gdLst>
                  <a:gd name="T0" fmla="*/ 0 w 2739"/>
                  <a:gd name="T1" fmla="*/ 0 h 2411"/>
                  <a:gd name="T2" fmla="*/ 2167 w 2739"/>
                  <a:gd name="T3" fmla="*/ 0 h 2411"/>
                  <a:gd name="T4" fmla="*/ 2218 w 2739"/>
                  <a:gd name="T5" fmla="*/ 4 h 2411"/>
                  <a:gd name="T6" fmla="*/ 2267 w 2739"/>
                  <a:gd name="T7" fmla="*/ 18 h 2411"/>
                  <a:gd name="T8" fmla="*/ 2311 w 2739"/>
                  <a:gd name="T9" fmla="*/ 38 h 2411"/>
                  <a:gd name="T10" fmla="*/ 2351 w 2739"/>
                  <a:gd name="T11" fmla="*/ 68 h 2411"/>
                  <a:gd name="T12" fmla="*/ 2386 w 2739"/>
                  <a:gd name="T13" fmla="*/ 102 h 2411"/>
                  <a:gd name="T14" fmla="*/ 2413 w 2739"/>
                  <a:gd name="T15" fmla="*/ 142 h 2411"/>
                  <a:gd name="T16" fmla="*/ 2435 w 2739"/>
                  <a:gd name="T17" fmla="*/ 186 h 2411"/>
                  <a:gd name="T18" fmla="*/ 2447 w 2739"/>
                  <a:gd name="T19" fmla="*/ 235 h 2411"/>
                  <a:gd name="T20" fmla="*/ 2453 w 2739"/>
                  <a:gd name="T21" fmla="*/ 286 h 2411"/>
                  <a:gd name="T22" fmla="*/ 2453 w 2739"/>
                  <a:gd name="T23" fmla="*/ 2125 h 2411"/>
                  <a:gd name="T24" fmla="*/ 2457 w 2739"/>
                  <a:gd name="T25" fmla="*/ 2176 h 2411"/>
                  <a:gd name="T26" fmla="*/ 2471 w 2739"/>
                  <a:gd name="T27" fmla="*/ 2225 h 2411"/>
                  <a:gd name="T28" fmla="*/ 2491 w 2739"/>
                  <a:gd name="T29" fmla="*/ 2270 h 2411"/>
                  <a:gd name="T30" fmla="*/ 2520 w 2739"/>
                  <a:gd name="T31" fmla="*/ 2309 h 2411"/>
                  <a:gd name="T32" fmla="*/ 2555 w 2739"/>
                  <a:gd name="T33" fmla="*/ 2343 h 2411"/>
                  <a:gd name="T34" fmla="*/ 2595 w 2739"/>
                  <a:gd name="T35" fmla="*/ 2372 h 2411"/>
                  <a:gd name="T36" fmla="*/ 2638 w 2739"/>
                  <a:gd name="T37" fmla="*/ 2394 h 2411"/>
                  <a:gd name="T38" fmla="*/ 2688 w 2739"/>
                  <a:gd name="T39" fmla="*/ 2407 h 2411"/>
                  <a:gd name="T40" fmla="*/ 2739 w 2739"/>
                  <a:gd name="T41" fmla="*/ 2411 h 2411"/>
                  <a:gd name="T42" fmla="*/ 572 w 2739"/>
                  <a:gd name="T43" fmla="*/ 2411 h 2411"/>
                  <a:gd name="T44" fmla="*/ 521 w 2739"/>
                  <a:gd name="T45" fmla="*/ 2407 h 2411"/>
                  <a:gd name="T46" fmla="*/ 472 w 2739"/>
                  <a:gd name="T47" fmla="*/ 2394 h 2411"/>
                  <a:gd name="T48" fmla="*/ 428 w 2739"/>
                  <a:gd name="T49" fmla="*/ 2372 h 2411"/>
                  <a:gd name="T50" fmla="*/ 388 w 2739"/>
                  <a:gd name="T51" fmla="*/ 2343 h 2411"/>
                  <a:gd name="T52" fmla="*/ 353 w 2739"/>
                  <a:gd name="T53" fmla="*/ 2309 h 2411"/>
                  <a:gd name="T54" fmla="*/ 324 w 2739"/>
                  <a:gd name="T55" fmla="*/ 2270 h 2411"/>
                  <a:gd name="T56" fmla="*/ 304 w 2739"/>
                  <a:gd name="T57" fmla="*/ 2225 h 2411"/>
                  <a:gd name="T58" fmla="*/ 290 w 2739"/>
                  <a:gd name="T59" fmla="*/ 2176 h 2411"/>
                  <a:gd name="T60" fmla="*/ 286 w 2739"/>
                  <a:gd name="T61" fmla="*/ 2125 h 2411"/>
                  <a:gd name="T62" fmla="*/ 286 w 2739"/>
                  <a:gd name="T63" fmla="*/ 286 h 2411"/>
                  <a:gd name="T64" fmla="*/ 281 w 2739"/>
                  <a:gd name="T65" fmla="*/ 235 h 2411"/>
                  <a:gd name="T66" fmla="*/ 268 w 2739"/>
                  <a:gd name="T67" fmla="*/ 186 h 2411"/>
                  <a:gd name="T68" fmla="*/ 246 w 2739"/>
                  <a:gd name="T69" fmla="*/ 142 h 2411"/>
                  <a:gd name="T70" fmla="*/ 219 w 2739"/>
                  <a:gd name="T71" fmla="*/ 102 h 2411"/>
                  <a:gd name="T72" fmla="*/ 184 w 2739"/>
                  <a:gd name="T73" fmla="*/ 68 h 2411"/>
                  <a:gd name="T74" fmla="*/ 144 w 2739"/>
                  <a:gd name="T75" fmla="*/ 38 h 2411"/>
                  <a:gd name="T76" fmla="*/ 100 w 2739"/>
                  <a:gd name="T77" fmla="*/ 18 h 2411"/>
                  <a:gd name="T78" fmla="*/ 51 w 2739"/>
                  <a:gd name="T79" fmla="*/ 4 h 2411"/>
                  <a:gd name="T80" fmla="*/ 0 w 2739"/>
                  <a:gd name="T81" fmla="*/ 0 h 2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411">
                    <a:moveTo>
                      <a:pt x="0" y="0"/>
                    </a:moveTo>
                    <a:lnTo>
                      <a:pt x="2167" y="0"/>
                    </a:lnTo>
                    <a:lnTo>
                      <a:pt x="2218" y="4"/>
                    </a:lnTo>
                    <a:lnTo>
                      <a:pt x="2267" y="18"/>
                    </a:lnTo>
                    <a:lnTo>
                      <a:pt x="2311" y="38"/>
                    </a:lnTo>
                    <a:lnTo>
                      <a:pt x="2351" y="68"/>
                    </a:lnTo>
                    <a:lnTo>
                      <a:pt x="2386" y="102"/>
                    </a:lnTo>
                    <a:lnTo>
                      <a:pt x="2413" y="142"/>
                    </a:lnTo>
                    <a:lnTo>
                      <a:pt x="2435" y="186"/>
                    </a:lnTo>
                    <a:lnTo>
                      <a:pt x="2447" y="235"/>
                    </a:lnTo>
                    <a:lnTo>
                      <a:pt x="2453" y="286"/>
                    </a:lnTo>
                    <a:lnTo>
                      <a:pt x="2453" y="2125"/>
                    </a:lnTo>
                    <a:lnTo>
                      <a:pt x="2457" y="2176"/>
                    </a:lnTo>
                    <a:lnTo>
                      <a:pt x="2471" y="2225"/>
                    </a:lnTo>
                    <a:lnTo>
                      <a:pt x="2491" y="2270"/>
                    </a:lnTo>
                    <a:lnTo>
                      <a:pt x="2520" y="2309"/>
                    </a:lnTo>
                    <a:lnTo>
                      <a:pt x="2555" y="2343"/>
                    </a:lnTo>
                    <a:lnTo>
                      <a:pt x="2595" y="2372"/>
                    </a:lnTo>
                    <a:lnTo>
                      <a:pt x="2638" y="2394"/>
                    </a:lnTo>
                    <a:lnTo>
                      <a:pt x="2688" y="2407"/>
                    </a:lnTo>
                    <a:lnTo>
                      <a:pt x="2739" y="2411"/>
                    </a:lnTo>
                    <a:lnTo>
                      <a:pt x="572" y="2411"/>
                    </a:lnTo>
                    <a:lnTo>
                      <a:pt x="521" y="2407"/>
                    </a:lnTo>
                    <a:lnTo>
                      <a:pt x="472" y="2394"/>
                    </a:lnTo>
                    <a:lnTo>
                      <a:pt x="428" y="2372"/>
                    </a:lnTo>
                    <a:lnTo>
                      <a:pt x="388" y="2343"/>
                    </a:lnTo>
                    <a:lnTo>
                      <a:pt x="353" y="2309"/>
                    </a:lnTo>
                    <a:lnTo>
                      <a:pt x="324" y="2270"/>
                    </a:lnTo>
                    <a:lnTo>
                      <a:pt x="304" y="2225"/>
                    </a:lnTo>
                    <a:lnTo>
                      <a:pt x="290" y="2176"/>
                    </a:lnTo>
                    <a:lnTo>
                      <a:pt x="286" y="2125"/>
                    </a:lnTo>
                    <a:lnTo>
                      <a:pt x="286" y="286"/>
                    </a:lnTo>
                    <a:lnTo>
                      <a:pt x="281" y="235"/>
                    </a:lnTo>
                    <a:lnTo>
                      <a:pt x="268" y="186"/>
                    </a:lnTo>
                    <a:lnTo>
                      <a:pt x="246" y="142"/>
                    </a:lnTo>
                    <a:lnTo>
                      <a:pt x="219" y="102"/>
                    </a:lnTo>
                    <a:lnTo>
                      <a:pt x="184" y="68"/>
                    </a:lnTo>
                    <a:lnTo>
                      <a:pt x="144" y="38"/>
                    </a:lnTo>
                    <a:lnTo>
                      <a:pt x="100" y="18"/>
                    </a:lnTo>
                    <a:lnTo>
                      <a:pt x="51" y="4"/>
                    </a:lnTo>
                    <a:lnTo>
                      <a:pt x="0"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6" name="Freeform 68"/>
              <p:cNvSpPr>
                <a:spLocks/>
              </p:cNvSpPr>
              <p:nvPr/>
            </p:nvSpPr>
            <p:spPr bwMode="auto">
              <a:xfrm>
                <a:off x="8097111" y="2612901"/>
                <a:ext cx="2380721" cy="2841226"/>
              </a:xfrm>
              <a:custGeom>
                <a:avLst/>
                <a:gdLst>
                  <a:gd name="T0" fmla="*/ 574 w 2740"/>
                  <a:gd name="T1" fmla="*/ 0 h 3270"/>
                  <a:gd name="T2" fmla="*/ 2740 w 2740"/>
                  <a:gd name="T3" fmla="*/ 0 h 3270"/>
                  <a:gd name="T4" fmla="*/ 2688 w 2740"/>
                  <a:gd name="T5" fmla="*/ 4 h 3270"/>
                  <a:gd name="T6" fmla="*/ 2640 w 2740"/>
                  <a:gd name="T7" fmla="*/ 18 h 3270"/>
                  <a:gd name="T8" fmla="*/ 2595 w 2740"/>
                  <a:gd name="T9" fmla="*/ 38 h 3270"/>
                  <a:gd name="T10" fmla="*/ 2555 w 2740"/>
                  <a:gd name="T11" fmla="*/ 68 h 3270"/>
                  <a:gd name="T12" fmla="*/ 2522 w 2740"/>
                  <a:gd name="T13" fmla="*/ 102 h 3270"/>
                  <a:gd name="T14" fmla="*/ 2493 w 2740"/>
                  <a:gd name="T15" fmla="*/ 142 h 3270"/>
                  <a:gd name="T16" fmla="*/ 2471 w 2740"/>
                  <a:gd name="T17" fmla="*/ 186 h 3270"/>
                  <a:gd name="T18" fmla="*/ 2458 w 2740"/>
                  <a:gd name="T19" fmla="*/ 235 h 3270"/>
                  <a:gd name="T20" fmla="*/ 2455 w 2740"/>
                  <a:gd name="T21" fmla="*/ 286 h 3270"/>
                  <a:gd name="T22" fmla="*/ 2455 w 2740"/>
                  <a:gd name="T23" fmla="*/ 2984 h 3270"/>
                  <a:gd name="T24" fmla="*/ 2449 w 2740"/>
                  <a:gd name="T25" fmla="*/ 3035 h 3270"/>
                  <a:gd name="T26" fmla="*/ 2437 w 2740"/>
                  <a:gd name="T27" fmla="*/ 3084 h 3270"/>
                  <a:gd name="T28" fmla="*/ 2415 w 2740"/>
                  <a:gd name="T29" fmla="*/ 3128 h 3270"/>
                  <a:gd name="T30" fmla="*/ 2387 w 2740"/>
                  <a:gd name="T31" fmla="*/ 3168 h 3270"/>
                  <a:gd name="T32" fmla="*/ 2353 w 2740"/>
                  <a:gd name="T33" fmla="*/ 3203 h 3270"/>
                  <a:gd name="T34" fmla="*/ 2313 w 2740"/>
                  <a:gd name="T35" fmla="*/ 3232 h 3270"/>
                  <a:gd name="T36" fmla="*/ 2267 w 2740"/>
                  <a:gd name="T37" fmla="*/ 3252 h 3270"/>
                  <a:gd name="T38" fmla="*/ 2220 w 2740"/>
                  <a:gd name="T39" fmla="*/ 3266 h 3270"/>
                  <a:gd name="T40" fmla="*/ 2167 w 2740"/>
                  <a:gd name="T41" fmla="*/ 3270 h 3270"/>
                  <a:gd name="T42" fmla="*/ 0 w 2740"/>
                  <a:gd name="T43" fmla="*/ 3270 h 3270"/>
                  <a:gd name="T44" fmla="*/ 53 w 2740"/>
                  <a:gd name="T45" fmla="*/ 3266 h 3270"/>
                  <a:gd name="T46" fmla="*/ 100 w 2740"/>
                  <a:gd name="T47" fmla="*/ 3252 h 3270"/>
                  <a:gd name="T48" fmla="*/ 146 w 2740"/>
                  <a:gd name="T49" fmla="*/ 3232 h 3270"/>
                  <a:gd name="T50" fmla="*/ 186 w 2740"/>
                  <a:gd name="T51" fmla="*/ 3203 h 3270"/>
                  <a:gd name="T52" fmla="*/ 221 w 2740"/>
                  <a:gd name="T53" fmla="*/ 3168 h 3270"/>
                  <a:gd name="T54" fmla="*/ 248 w 2740"/>
                  <a:gd name="T55" fmla="*/ 3128 h 3270"/>
                  <a:gd name="T56" fmla="*/ 270 w 2740"/>
                  <a:gd name="T57" fmla="*/ 3084 h 3270"/>
                  <a:gd name="T58" fmla="*/ 282 w 2740"/>
                  <a:gd name="T59" fmla="*/ 3035 h 3270"/>
                  <a:gd name="T60" fmla="*/ 288 w 2740"/>
                  <a:gd name="T61" fmla="*/ 2984 h 3270"/>
                  <a:gd name="T62" fmla="*/ 288 w 2740"/>
                  <a:gd name="T63" fmla="*/ 286 h 3270"/>
                  <a:gd name="T64" fmla="*/ 292 w 2740"/>
                  <a:gd name="T65" fmla="*/ 235 h 3270"/>
                  <a:gd name="T66" fmla="*/ 304 w 2740"/>
                  <a:gd name="T67" fmla="*/ 186 h 3270"/>
                  <a:gd name="T68" fmla="*/ 326 w 2740"/>
                  <a:gd name="T69" fmla="*/ 142 h 3270"/>
                  <a:gd name="T70" fmla="*/ 355 w 2740"/>
                  <a:gd name="T71" fmla="*/ 102 h 3270"/>
                  <a:gd name="T72" fmla="*/ 388 w 2740"/>
                  <a:gd name="T73" fmla="*/ 68 h 3270"/>
                  <a:gd name="T74" fmla="*/ 428 w 2740"/>
                  <a:gd name="T75" fmla="*/ 38 h 3270"/>
                  <a:gd name="T76" fmla="*/ 473 w 2740"/>
                  <a:gd name="T77" fmla="*/ 18 h 3270"/>
                  <a:gd name="T78" fmla="*/ 523 w 2740"/>
                  <a:gd name="T79" fmla="*/ 4 h 3270"/>
                  <a:gd name="T80" fmla="*/ 574 w 2740"/>
                  <a:gd name="T81" fmla="*/ 0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3270">
                    <a:moveTo>
                      <a:pt x="574" y="0"/>
                    </a:moveTo>
                    <a:lnTo>
                      <a:pt x="2740" y="0"/>
                    </a:lnTo>
                    <a:lnTo>
                      <a:pt x="2688" y="4"/>
                    </a:lnTo>
                    <a:lnTo>
                      <a:pt x="2640" y="18"/>
                    </a:lnTo>
                    <a:lnTo>
                      <a:pt x="2595" y="38"/>
                    </a:lnTo>
                    <a:lnTo>
                      <a:pt x="2555" y="68"/>
                    </a:lnTo>
                    <a:lnTo>
                      <a:pt x="2522" y="102"/>
                    </a:lnTo>
                    <a:lnTo>
                      <a:pt x="2493" y="142"/>
                    </a:lnTo>
                    <a:lnTo>
                      <a:pt x="2471" y="186"/>
                    </a:lnTo>
                    <a:lnTo>
                      <a:pt x="2458" y="235"/>
                    </a:lnTo>
                    <a:lnTo>
                      <a:pt x="2455" y="286"/>
                    </a:lnTo>
                    <a:lnTo>
                      <a:pt x="2455" y="2984"/>
                    </a:lnTo>
                    <a:lnTo>
                      <a:pt x="2449" y="3035"/>
                    </a:lnTo>
                    <a:lnTo>
                      <a:pt x="2437" y="3084"/>
                    </a:lnTo>
                    <a:lnTo>
                      <a:pt x="2415" y="3128"/>
                    </a:lnTo>
                    <a:lnTo>
                      <a:pt x="2387" y="3168"/>
                    </a:lnTo>
                    <a:lnTo>
                      <a:pt x="2353" y="3203"/>
                    </a:lnTo>
                    <a:lnTo>
                      <a:pt x="2313" y="3232"/>
                    </a:lnTo>
                    <a:lnTo>
                      <a:pt x="2267" y="3252"/>
                    </a:lnTo>
                    <a:lnTo>
                      <a:pt x="2220" y="3266"/>
                    </a:lnTo>
                    <a:lnTo>
                      <a:pt x="2167" y="3270"/>
                    </a:lnTo>
                    <a:lnTo>
                      <a:pt x="0" y="3270"/>
                    </a:lnTo>
                    <a:lnTo>
                      <a:pt x="53" y="3266"/>
                    </a:lnTo>
                    <a:lnTo>
                      <a:pt x="100" y="3252"/>
                    </a:lnTo>
                    <a:lnTo>
                      <a:pt x="146" y="3232"/>
                    </a:lnTo>
                    <a:lnTo>
                      <a:pt x="186" y="3203"/>
                    </a:lnTo>
                    <a:lnTo>
                      <a:pt x="221" y="3168"/>
                    </a:lnTo>
                    <a:lnTo>
                      <a:pt x="248" y="3128"/>
                    </a:lnTo>
                    <a:lnTo>
                      <a:pt x="270" y="3084"/>
                    </a:lnTo>
                    <a:lnTo>
                      <a:pt x="282" y="3035"/>
                    </a:lnTo>
                    <a:lnTo>
                      <a:pt x="288" y="2984"/>
                    </a:lnTo>
                    <a:lnTo>
                      <a:pt x="288" y="286"/>
                    </a:lnTo>
                    <a:lnTo>
                      <a:pt x="292" y="235"/>
                    </a:lnTo>
                    <a:lnTo>
                      <a:pt x="304" y="186"/>
                    </a:lnTo>
                    <a:lnTo>
                      <a:pt x="326" y="142"/>
                    </a:lnTo>
                    <a:lnTo>
                      <a:pt x="355" y="102"/>
                    </a:lnTo>
                    <a:lnTo>
                      <a:pt x="388" y="68"/>
                    </a:lnTo>
                    <a:lnTo>
                      <a:pt x="428" y="38"/>
                    </a:lnTo>
                    <a:lnTo>
                      <a:pt x="473" y="18"/>
                    </a:lnTo>
                    <a:lnTo>
                      <a:pt x="523" y="4"/>
                    </a:lnTo>
                    <a:lnTo>
                      <a:pt x="574"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47" name="Group 246"/>
              <p:cNvGrpSpPr/>
              <p:nvPr/>
            </p:nvGrpSpPr>
            <p:grpSpPr>
              <a:xfrm>
                <a:off x="8566686" y="2871343"/>
                <a:ext cx="1339121" cy="1825839"/>
                <a:chOff x="2475863" y="2530795"/>
                <a:chExt cx="2387147" cy="1825839"/>
              </a:xfrm>
              <a:solidFill>
                <a:schemeClr val="bg1">
                  <a:lumMod val="65000"/>
                </a:schemeClr>
              </a:solidFill>
            </p:grpSpPr>
            <p:sp>
              <p:nvSpPr>
                <p:cNvPr id="248" name="Rounded Rectangle 247"/>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1" name="Group 250"/>
                <p:cNvGrpSpPr/>
                <p:nvPr/>
              </p:nvGrpSpPr>
              <p:grpSpPr>
                <a:xfrm>
                  <a:off x="2576330" y="2608172"/>
                  <a:ext cx="1640090" cy="40439"/>
                  <a:chOff x="2380456" y="2572537"/>
                  <a:chExt cx="1516062" cy="63500"/>
                </a:xfrm>
                <a:grpFill/>
              </p:grpSpPr>
              <p:sp>
                <p:nvSpPr>
                  <p:cNvPr id="282" name="Rounded Rectangle 28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 name="Rounded Rectangle 28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2" name="Rounded Rectangle 251"/>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4" name="Group 253"/>
                <p:cNvGrpSpPr/>
                <p:nvPr/>
              </p:nvGrpSpPr>
              <p:grpSpPr>
                <a:xfrm>
                  <a:off x="2701790" y="2762927"/>
                  <a:ext cx="2161220" cy="40439"/>
                  <a:chOff x="2496429" y="2811430"/>
                  <a:chExt cx="1997783" cy="63500"/>
                </a:xfrm>
                <a:grpFill/>
              </p:grpSpPr>
              <p:sp>
                <p:nvSpPr>
                  <p:cNvPr id="280" name="Rounded Rectangle 27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5" name="Rounded Rectangle 254"/>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9" name="Group 258"/>
                <p:cNvGrpSpPr/>
                <p:nvPr/>
              </p:nvGrpSpPr>
              <p:grpSpPr>
                <a:xfrm>
                  <a:off x="2889843" y="2995059"/>
                  <a:ext cx="1725865" cy="40439"/>
                  <a:chOff x="2670261" y="3182904"/>
                  <a:chExt cx="1595351" cy="63500"/>
                </a:xfrm>
                <a:grpFill/>
              </p:grpSpPr>
              <p:sp>
                <p:nvSpPr>
                  <p:cNvPr id="278" name="Rounded Rectangle 27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Rounded Rectangle 27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0" name="Rounded Rectangle 259"/>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 name="Rounded Rectangle 260"/>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 name="Rounded Rectangle 261"/>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3" name="Group 262"/>
                <p:cNvGrpSpPr/>
                <p:nvPr/>
              </p:nvGrpSpPr>
              <p:grpSpPr>
                <a:xfrm>
                  <a:off x="2576330" y="3542425"/>
                  <a:ext cx="1640090" cy="40439"/>
                  <a:chOff x="2380456" y="2572537"/>
                  <a:chExt cx="1516062" cy="63500"/>
                </a:xfrm>
                <a:grpFill/>
              </p:grpSpPr>
              <p:sp>
                <p:nvSpPr>
                  <p:cNvPr id="276" name="Rounded Rectangle 27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 name="Rounded Rectangle 27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4" name="Rounded Rectangle 263"/>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Rounded Rectangle 264"/>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6" name="Group 265"/>
                <p:cNvGrpSpPr/>
                <p:nvPr/>
              </p:nvGrpSpPr>
              <p:grpSpPr>
                <a:xfrm>
                  <a:off x="2701790" y="3697180"/>
                  <a:ext cx="2161220" cy="40439"/>
                  <a:chOff x="2496429" y="2811430"/>
                  <a:chExt cx="1997783" cy="63500"/>
                </a:xfrm>
                <a:grpFill/>
              </p:grpSpPr>
              <p:sp>
                <p:nvSpPr>
                  <p:cNvPr id="274" name="Rounded Rectangle 27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7" name="Rounded Rectangle 266"/>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 name="Rounded Rectangle 267"/>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1" name="Group 270"/>
                <p:cNvGrpSpPr/>
                <p:nvPr/>
              </p:nvGrpSpPr>
              <p:grpSpPr>
                <a:xfrm>
                  <a:off x="2889843" y="3929312"/>
                  <a:ext cx="1725865" cy="40439"/>
                  <a:chOff x="2670261" y="3182904"/>
                  <a:chExt cx="1595351" cy="63500"/>
                </a:xfrm>
                <a:grpFill/>
              </p:grpSpPr>
              <p:sp>
                <p:nvSpPr>
                  <p:cNvPr id="272" name="Rounded Rectangle 27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66" name="Group 165"/>
            <p:cNvGrpSpPr/>
            <p:nvPr/>
          </p:nvGrpSpPr>
          <p:grpSpPr>
            <a:xfrm>
              <a:off x="7120941" y="2989159"/>
              <a:ext cx="3011526" cy="2585775"/>
              <a:chOff x="6807699" y="2868350"/>
              <a:chExt cx="3011526" cy="2585775"/>
            </a:xfrm>
          </p:grpSpPr>
          <p:sp>
            <p:nvSpPr>
              <p:cNvPr id="206" name="Freeform 69"/>
              <p:cNvSpPr>
                <a:spLocks/>
              </p:cNvSpPr>
              <p:nvPr/>
            </p:nvSpPr>
            <p:spPr bwMode="auto">
              <a:xfrm>
                <a:off x="7440241" y="2868350"/>
                <a:ext cx="2378984" cy="2585775"/>
              </a:xfrm>
              <a:custGeom>
                <a:avLst/>
                <a:gdLst>
                  <a:gd name="T0" fmla="*/ 0 w 2739"/>
                  <a:gd name="T1" fmla="*/ 0 h 2977"/>
                  <a:gd name="T2" fmla="*/ 2167 w 2739"/>
                  <a:gd name="T3" fmla="*/ 0 h 2977"/>
                  <a:gd name="T4" fmla="*/ 2218 w 2739"/>
                  <a:gd name="T5" fmla="*/ 4 h 2977"/>
                  <a:gd name="T6" fmla="*/ 2267 w 2739"/>
                  <a:gd name="T7" fmla="*/ 18 h 2977"/>
                  <a:gd name="T8" fmla="*/ 2311 w 2739"/>
                  <a:gd name="T9" fmla="*/ 39 h 2977"/>
                  <a:gd name="T10" fmla="*/ 2351 w 2739"/>
                  <a:gd name="T11" fmla="*/ 68 h 2977"/>
                  <a:gd name="T12" fmla="*/ 2386 w 2739"/>
                  <a:gd name="T13" fmla="*/ 102 h 2977"/>
                  <a:gd name="T14" fmla="*/ 2415 w 2739"/>
                  <a:gd name="T15" fmla="*/ 142 h 2977"/>
                  <a:gd name="T16" fmla="*/ 2435 w 2739"/>
                  <a:gd name="T17" fmla="*/ 186 h 2977"/>
                  <a:gd name="T18" fmla="*/ 2449 w 2739"/>
                  <a:gd name="T19" fmla="*/ 235 h 2977"/>
                  <a:gd name="T20" fmla="*/ 2453 w 2739"/>
                  <a:gd name="T21" fmla="*/ 286 h 2977"/>
                  <a:gd name="T22" fmla="*/ 2453 w 2739"/>
                  <a:gd name="T23" fmla="*/ 2691 h 2977"/>
                  <a:gd name="T24" fmla="*/ 2458 w 2739"/>
                  <a:gd name="T25" fmla="*/ 2742 h 2977"/>
                  <a:gd name="T26" fmla="*/ 2471 w 2739"/>
                  <a:gd name="T27" fmla="*/ 2791 h 2977"/>
                  <a:gd name="T28" fmla="*/ 2493 w 2739"/>
                  <a:gd name="T29" fmla="*/ 2835 h 2977"/>
                  <a:gd name="T30" fmla="*/ 2520 w 2739"/>
                  <a:gd name="T31" fmla="*/ 2875 h 2977"/>
                  <a:gd name="T32" fmla="*/ 2555 w 2739"/>
                  <a:gd name="T33" fmla="*/ 2910 h 2977"/>
                  <a:gd name="T34" fmla="*/ 2595 w 2739"/>
                  <a:gd name="T35" fmla="*/ 2939 h 2977"/>
                  <a:gd name="T36" fmla="*/ 2640 w 2739"/>
                  <a:gd name="T37" fmla="*/ 2959 h 2977"/>
                  <a:gd name="T38" fmla="*/ 2688 w 2739"/>
                  <a:gd name="T39" fmla="*/ 2973 h 2977"/>
                  <a:gd name="T40" fmla="*/ 2739 w 2739"/>
                  <a:gd name="T41" fmla="*/ 2977 h 2977"/>
                  <a:gd name="T42" fmla="*/ 572 w 2739"/>
                  <a:gd name="T43" fmla="*/ 2977 h 2977"/>
                  <a:gd name="T44" fmla="*/ 521 w 2739"/>
                  <a:gd name="T45" fmla="*/ 2973 h 2977"/>
                  <a:gd name="T46" fmla="*/ 473 w 2739"/>
                  <a:gd name="T47" fmla="*/ 2959 h 2977"/>
                  <a:gd name="T48" fmla="*/ 428 w 2739"/>
                  <a:gd name="T49" fmla="*/ 2939 h 2977"/>
                  <a:gd name="T50" fmla="*/ 388 w 2739"/>
                  <a:gd name="T51" fmla="*/ 2910 h 2977"/>
                  <a:gd name="T52" fmla="*/ 353 w 2739"/>
                  <a:gd name="T53" fmla="*/ 2875 h 2977"/>
                  <a:gd name="T54" fmla="*/ 326 w 2739"/>
                  <a:gd name="T55" fmla="*/ 2835 h 2977"/>
                  <a:gd name="T56" fmla="*/ 304 w 2739"/>
                  <a:gd name="T57" fmla="*/ 2791 h 2977"/>
                  <a:gd name="T58" fmla="*/ 291 w 2739"/>
                  <a:gd name="T59" fmla="*/ 2742 h 2977"/>
                  <a:gd name="T60" fmla="*/ 286 w 2739"/>
                  <a:gd name="T61" fmla="*/ 2691 h 2977"/>
                  <a:gd name="T62" fmla="*/ 286 w 2739"/>
                  <a:gd name="T63" fmla="*/ 286 h 2977"/>
                  <a:gd name="T64" fmla="*/ 282 w 2739"/>
                  <a:gd name="T65" fmla="*/ 235 h 2977"/>
                  <a:gd name="T66" fmla="*/ 268 w 2739"/>
                  <a:gd name="T67" fmla="*/ 186 h 2977"/>
                  <a:gd name="T68" fmla="*/ 248 w 2739"/>
                  <a:gd name="T69" fmla="*/ 142 h 2977"/>
                  <a:gd name="T70" fmla="*/ 219 w 2739"/>
                  <a:gd name="T71" fmla="*/ 102 h 2977"/>
                  <a:gd name="T72" fmla="*/ 184 w 2739"/>
                  <a:gd name="T73" fmla="*/ 68 h 2977"/>
                  <a:gd name="T74" fmla="*/ 144 w 2739"/>
                  <a:gd name="T75" fmla="*/ 39 h 2977"/>
                  <a:gd name="T76" fmla="*/ 100 w 2739"/>
                  <a:gd name="T77" fmla="*/ 18 h 2977"/>
                  <a:gd name="T78" fmla="*/ 51 w 2739"/>
                  <a:gd name="T79" fmla="*/ 4 h 2977"/>
                  <a:gd name="T80" fmla="*/ 0 w 2739"/>
                  <a:gd name="T81" fmla="*/ 0 h 2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977">
                    <a:moveTo>
                      <a:pt x="0" y="0"/>
                    </a:moveTo>
                    <a:lnTo>
                      <a:pt x="2167" y="0"/>
                    </a:lnTo>
                    <a:lnTo>
                      <a:pt x="2218" y="4"/>
                    </a:lnTo>
                    <a:lnTo>
                      <a:pt x="2267" y="18"/>
                    </a:lnTo>
                    <a:lnTo>
                      <a:pt x="2311" y="39"/>
                    </a:lnTo>
                    <a:lnTo>
                      <a:pt x="2351" y="68"/>
                    </a:lnTo>
                    <a:lnTo>
                      <a:pt x="2386" y="102"/>
                    </a:lnTo>
                    <a:lnTo>
                      <a:pt x="2415" y="142"/>
                    </a:lnTo>
                    <a:lnTo>
                      <a:pt x="2435" y="186"/>
                    </a:lnTo>
                    <a:lnTo>
                      <a:pt x="2449" y="235"/>
                    </a:lnTo>
                    <a:lnTo>
                      <a:pt x="2453" y="286"/>
                    </a:lnTo>
                    <a:lnTo>
                      <a:pt x="2453" y="2691"/>
                    </a:lnTo>
                    <a:lnTo>
                      <a:pt x="2458" y="2742"/>
                    </a:lnTo>
                    <a:lnTo>
                      <a:pt x="2471" y="2791"/>
                    </a:lnTo>
                    <a:lnTo>
                      <a:pt x="2493" y="2835"/>
                    </a:lnTo>
                    <a:lnTo>
                      <a:pt x="2520" y="2875"/>
                    </a:lnTo>
                    <a:lnTo>
                      <a:pt x="2555" y="2910"/>
                    </a:lnTo>
                    <a:lnTo>
                      <a:pt x="2595" y="2939"/>
                    </a:lnTo>
                    <a:lnTo>
                      <a:pt x="2640" y="2959"/>
                    </a:lnTo>
                    <a:lnTo>
                      <a:pt x="2688" y="2973"/>
                    </a:lnTo>
                    <a:lnTo>
                      <a:pt x="2739" y="2977"/>
                    </a:lnTo>
                    <a:lnTo>
                      <a:pt x="572" y="2977"/>
                    </a:lnTo>
                    <a:lnTo>
                      <a:pt x="521" y="2973"/>
                    </a:lnTo>
                    <a:lnTo>
                      <a:pt x="473" y="2959"/>
                    </a:lnTo>
                    <a:lnTo>
                      <a:pt x="428" y="2939"/>
                    </a:lnTo>
                    <a:lnTo>
                      <a:pt x="388" y="2910"/>
                    </a:lnTo>
                    <a:lnTo>
                      <a:pt x="353" y="2875"/>
                    </a:lnTo>
                    <a:lnTo>
                      <a:pt x="326" y="2835"/>
                    </a:lnTo>
                    <a:lnTo>
                      <a:pt x="304" y="2791"/>
                    </a:lnTo>
                    <a:lnTo>
                      <a:pt x="291" y="2742"/>
                    </a:lnTo>
                    <a:lnTo>
                      <a:pt x="286" y="2691"/>
                    </a:lnTo>
                    <a:lnTo>
                      <a:pt x="286" y="286"/>
                    </a:lnTo>
                    <a:lnTo>
                      <a:pt x="282" y="235"/>
                    </a:lnTo>
                    <a:lnTo>
                      <a:pt x="268" y="186"/>
                    </a:lnTo>
                    <a:lnTo>
                      <a:pt x="248" y="142"/>
                    </a:lnTo>
                    <a:lnTo>
                      <a:pt x="219" y="102"/>
                    </a:lnTo>
                    <a:lnTo>
                      <a:pt x="184" y="68"/>
                    </a:lnTo>
                    <a:lnTo>
                      <a:pt x="144" y="39"/>
                    </a:lnTo>
                    <a:lnTo>
                      <a:pt x="100" y="18"/>
                    </a:lnTo>
                    <a:lnTo>
                      <a:pt x="51" y="4"/>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7" name="Freeform 70"/>
              <p:cNvSpPr>
                <a:spLocks/>
              </p:cNvSpPr>
              <p:nvPr/>
            </p:nvSpPr>
            <p:spPr bwMode="auto">
              <a:xfrm>
                <a:off x="6807699" y="2868350"/>
                <a:ext cx="2380721" cy="2262554"/>
              </a:xfrm>
              <a:custGeom>
                <a:avLst/>
                <a:gdLst>
                  <a:gd name="T0" fmla="*/ 573 w 2740"/>
                  <a:gd name="T1" fmla="*/ 0 h 2606"/>
                  <a:gd name="T2" fmla="*/ 2740 w 2740"/>
                  <a:gd name="T3" fmla="*/ 0 h 2606"/>
                  <a:gd name="T4" fmla="*/ 2689 w 2740"/>
                  <a:gd name="T5" fmla="*/ 4 h 2606"/>
                  <a:gd name="T6" fmla="*/ 2640 w 2740"/>
                  <a:gd name="T7" fmla="*/ 18 h 2606"/>
                  <a:gd name="T8" fmla="*/ 2594 w 2740"/>
                  <a:gd name="T9" fmla="*/ 39 h 2606"/>
                  <a:gd name="T10" fmla="*/ 2556 w 2740"/>
                  <a:gd name="T11" fmla="*/ 68 h 2606"/>
                  <a:gd name="T12" fmla="*/ 2521 w 2740"/>
                  <a:gd name="T13" fmla="*/ 102 h 2606"/>
                  <a:gd name="T14" fmla="*/ 2492 w 2740"/>
                  <a:gd name="T15" fmla="*/ 142 h 2606"/>
                  <a:gd name="T16" fmla="*/ 2470 w 2740"/>
                  <a:gd name="T17" fmla="*/ 186 h 2606"/>
                  <a:gd name="T18" fmla="*/ 2458 w 2740"/>
                  <a:gd name="T19" fmla="*/ 235 h 2606"/>
                  <a:gd name="T20" fmla="*/ 2454 w 2740"/>
                  <a:gd name="T21" fmla="*/ 286 h 2606"/>
                  <a:gd name="T22" fmla="*/ 2454 w 2740"/>
                  <a:gd name="T23" fmla="*/ 2318 h 2606"/>
                  <a:gd name="T24" fmla="*/ 2448 w 2740"/>
                  <a:gd name="T25" fmla="*/ 2371 h 2606"/>
                  <a:gd name="T26" fmla="*/ 2436 w 2740"/>
                  <a:gd name="T27" fmla="*/ 2418 h 2606"/>
                  <a:gd name="T28" fmla="*/ 2414 w 2740"/>
                  <a:gd name="T29" fmla="*/ 2464 h 2606"/>
                  <a:gd name="T30" fmla="*/ 2387 w 2740"/>
                  <a:gd name="T31" fmla="*/ 2504 h 2606"/>
                  <a:gd name="T32" fmla="*/ 2352 w 2740"/>
                  <a:gd name="T33" fmla="*/ 2538 h 2606"/>
                  <a:gd name="T34" fmla="*/ 2312 w 2740"/>
                  <a:gd name="T35" fmla="*/ 2566 h 2606"/>
                  <a:gd name="T36" fmla="*/ 2267 w 2740"/>
                  <a:gd name="T37" fmla="*/ 2587 h 2606"/>
                  <a:gd name="T38" fmla="*/ 2219 w 2740"/>
                  <a:gd name="T39" fmla="*/ 2600 h 2606"/>
                  <a:gd name="T40" fmla="*/ 2166 w 2740"/>
                  <a:gd name="T41" fmla="*/ 2606 h 2606"/>
                  <a:gd name="T42" fmla="*/ 0 w 2740"/>
                  <a:gd name="T43" fmla="*/ 2606 h 2606"/>
                  <a:gd name="T44" fmla="*/ 52 w 2740"/>
                  <a:gd name="T45" fmla="*/ 2600 h 2606"/>
                  <a:gd name="T46" fmla="*/ 100 w 2740"/>
                  <a:gd name="T47" fmla="*/ 2587 h 2606"/>
                  <a:gd name="T48" fmla="*/ 145 w 2740"/>
                  <a:gd name="T49" fmla="*/ 2566 h 2606"/>
                  <a:gd name="T50" fmla="*/ 185 w 2740"/>
                  <a:gd name="T51" fmla="*/ 2538 h 2606"/>
                  <a:gd name="T52" fmla="*/ 220 w 2740"/>
                  <a:gd name="T53" fmla="*/ 2504 h 2606"/>
                  <a:gd name="T54" fmla="*/ 247 w 2740"/>
                  <a:gd name="T55" fmla="*/ 2464 h 2606"/>
                  <a:gd name="T56" fmla="*/ 269 w 2740"/>
                  <a:gd name="T57" fmla="*/ 2418 h 2606"/>
                  <a:gd name="T58" fmla="*/ 282 w 2740"/>
                  <a:gd name="T59" fmla="*/ 2371 h 2606"/>
                  <a:gd name="T60" fmla="*/ 287 w 2740"/>
                  <a:gd name="T61" fmla="*/ 2318 h 2606"/>
                  <a:gd name="T62" fmla="*/ 287 w 2740"/>
                  <a:gd name="T63" fmla="*/ 286 h 2606"/>
                  <a:gd name="T64" fmla="*/ 291 w 2740"/>
                  <a:gd name="T65" fmla="*/ 235 h 2606"/>
                  <a:gd name="T66" fmla="*/ 303 w 2740"/>
                  <a:gd name="T67" fmla="*/ 186 h 2606"/>
                  <a:gd name="T68" fmla="*/ 325 w 2740"/>
                  <a:gd name="T69" fmla="*/ 142 h 2606"/>
                  <a:gd name="T70" fmla="*/ 354 w 2740"/>
                  <a:gd name="T71" fmla="*/ 102 h 2606"/>
                  <a:gd name="T72" fmla="*/ 389 w 2740"/>
                  <a:gd name="T73" fmla="*/ 68 h 2606"/>
                  <a:gd name="T74" fmla="*/ 427 w 2740"/>
                  <a:gd name="T75" fmla="*/ 39 h 2606"/>
                  <a:gd name="T76" fmla="*/ 473 w 2740"/>
                  <a:gd name="T77" fmla="*/ 18 h 2606"/>
                  <a:gd name="T78" fmla="*/ 522 w 2740"/>
                  <a:gd name="T79" fmla="*/ 4 h 2606"/>
                  <a:gd name="T80" fmla="*/ 573 w 2740"/>
                  <a:gd name="T81" fmla="*/ 0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2606">
                    <a:moveTo>
                      <a:pt x="573" y="0"/>
                    </a:moveTo>
                    <a:lnTo>
                      <a:pt x="2740" y="0"/>
                    </a:lnTo>
                    <a:lnTo>
                      <a:pt x="2689" y="4"/>
                    </a:lnTo>
                    <a:lnTo>
                      <a:pt x="2640" y="18"/>
                    </a:lnTo>
                    <a:lnTo>
                      <a:pt x="2594" y="39"/>
                    </a:lnTo>
                    <a:lnTo>
                      <a:pt x="2556" y="68"/>
                    </a:lnTo>
                    <a:lnTo>
                      <a:pt x="2521" y="102"/>
                    </a:lnTo>
                    <a:lnTo>
                      <a:pt x="2492" y="142"/>
                    </a:lnTo>
                    <a:lnTo>
                      <a:pt x="2470" y="186"/>
                    </a:lnTo>
                    <a:lnTo>
                      <a:pt x="2458" y="235"/>
                    </a:lnTo>
                    <a:lnTo>
                      <a:pt x="2454" y="286"/>
                    </a:lnTo>
                    <a:lnTo>
                      <a:pt x="2454" y="2318"/>
                    </a:lnTo>
                    <a:lnTo>
                      <a:pt x="2448" y="2371"/>
                    </a:lnTo>
                    <a:lnTo>
                      <a:pt x="2436" y="2418"/>
                    </a:lnTo>
                    <a:lnTo>
                      <a:pt x="2414" y="2464"/>
                    </a:lnTo>
                    <a:lnTo>
                      <a:pt x="2387" y="2504"/>
                    </a:lnTo>
                    <a:lnTo>
                      <a:pt x="2352" y="2538"/>
                    </a:lnTo>
                    <a:lnTo>
                      <a:pt x="2312" y="2566"/>
                    </a:lnTo>
                    <a:lnTo>
                      <a:pt x="2267" y="2587"/>
                    </a:lnTo>
                    <a:lnTo>
                      <a:pt x="2219" y="2600"/>
                    </a:lnTo>
                    <a:lnTo>
                      <a:pt x="2166" y="2606"/>
                    </a:lnTo>
                    <a:lnTo>
                      <a:pt x="0" y="2606"/>
                    </a:lnTo>
                    <a:lnTo>
                      <a:pt x="52" y="2600"/>
                    </a:lnTo>
                    <a:lnTo>
                      <a:pt x="100" y="2587"/>
                    </a:lnTo>
                    <a:lnTo>
                      <a:pt x="145" y="2566"/>
                    </a:lnTo>
                    <a:lnTo>
                      <a:pt x="185" y="2538"/>
                    </a:lnTo>
                    <a:lnTo>
                      <a:pt x="220" y="2504"/>
                    </a:lnTo>
                    <a:lnTo>
                      <a:pt x="247" y="2464"/>
                    </a:lnTo>
                    <a:lnTo>
                      <a:pt x="269" y="2418"/>
                    </a:lnTo>
                    <a:lnTo>
                      <a:pt x="282" y="2371"/>
                    </a:lnTo>
                    <a:lnTo>
                      <a:pt x="287" y="2318"/>
                    </a:lnTo>
                    <a:lnTo>
                      <a:pt x="287" y="286"/>
                    </a:lnTo>
                    <a:lnTo>
                      <a:pt x="291" y="235"/>
                    </a:lnTo>
                    <a:lnTo>
                      <a:pt x="303" y="186"/>
                    </a:lnTo>
                    <a:lnTo>
                      <a:pt x="325" y="142"/>
                    </a:lnTo>
                    <a:lnTo>
                      <a:pt x="354" y="102"/>
                    </a:lnTo>
                    <a:lnTo>
                      <a:pt x="389" y="68"/>
                    </a:lnTo>
                    <a:lnTo>
                      <a:pt x="427" y="39"/>
                    </a:lnTo>
                    <a:lnTo>
                      <a:pt x="473" y="18"/>
                    </a:lnTo>
                    <a:lnTo>
                      <a:pt x="522" y="4"/>
                    </a:lnTo>
                    <a:lnTo>
                      <a:pt x="573"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08" name="Group 207"/>
              <p:cNvGrpSpPr/>
              <p:nvPr/>
            </p:nvGrpSpPr>
            <p:grpSpPr>
              <a:xfrm>
                <a:off x="7474486" y="3125343"/>
                <a:ext cx="1339121" cy="1825839"/>
                <a:chOff x="2475863" y="2530795"/>
                <a:chExt cx="2387147" cy="1825839"/>
              </a:xfrm>
              <a:solidFill>
                <a:schemeClr val="bg1">
                  <a:lumMod val="65000"/>
                </a:schemeClr>
              </a:solidFill>
            </p:grpSpPr>
            <p:sp>
              <p:nvSpPr>
                <p:cNvPr id="209" name="Rounded Rectangle 208"/>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Rounded Rectangle 209"/>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Rounded Rectangle 210"/>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2" name="Group 211"/>
                <p:cNvGrpSpPr/>
                <p:nvPr/>
              </p:nvGrpSpPr>
              <p:grpSpPr>
                <a:xfrm>
                  <a:off x="2576330" y="2608172"/>
                  <a:ext cx="1640090" cy="40439"/>
                  <a:chOff x="2380456" y="2572537"/>
                  <a:chExt cx="1516062" cy="63500"/>
                </a:xfrm>
                <a:grpFill/>
              </p:grpSpPr>
              <p:sp>
                <p:nvSpPr>
                  <p:cNvPr id="243" name="Rounded Rectangle 24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3" name="Rounded Rectangle 212"/>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Rounded Rectangle 213"/>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5" name="Group 214"/>
                <p:cNvGrpSpPr/>
                <p:nvPr/>
              </p:nvGrpSpPr>
              <p:grpSpPr>
                <a:xfrm>
                  <a:off x="2701790" y="2762927"/>
                  <a:ext cx="2161220" cy="40439"/>
                  <a:chOff x="2496429" y="2811430"/>
                  <a:chExt cx="1997783" cy="63500"/>
                </a:xfrm>
                <a:grpFill/>
              </p:grpSpPr>
              <p:sp>
                <p:nvSpPr>
                  <p:cNvPr id="241" name="Rounded Rectangle 24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6" name="Rounded Rectangle 215"/>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Rounded Rectangle 216"/>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ounded Rectangle 217"/>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Rounded Rectangle 218"/>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0" name="Group 219"/>
                <p:cNvGrpSpPr/>
                <p:nvPr/>
              </p:nvGrpSpPr>
              <p:grpSpPr>
                <a:xfrm>
                  <a:off x="2889843" y="2995059"/>
                  <a:ext cx="1725865" cy="40439"/>
                  <a:chOff x="2670261" y="3182904"/>
                  <a:chExt cx="1595351" cy="63500"/>
                </a:xfrm>
                <a:grpFill/>
              </p:grpSpPr>
              <p:sp>
                <p:nvSpPr>
                  <p:cNvPr id="239" name="Rounded Rectangle 23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1" name="Rounded Rectangle 220"/>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Rounded Rectangle 221"/>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Rounded Rectangle 222"/>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4" name="Group 223"/>
                <p:cNvGrpSpPr/>
                <p:nvPr/>
              </p:nvGrpSpPr>
              <p:grpSpPr>
                <a:xfrm>
                  <a:off x="2576330" y="3542425"/>
                  <a:ext cx="1640090" cy="40439"/>
                  <a:chOff x="2380456" y="2572537"/>
                  <a:chExt cx="1516062" cy="63500"/>
                </a:xfrm>
                <a:grpFill/>
              </p:grpSpPr>
              <p:sp>
                <p:nvSpPr>
                  <p:cNvPr id="237" name="Rounded Rectangle 236"/>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5" name="Rounded Rectangle 224"/>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 name="Rounded Rectangle 225"/>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7" name="Group 226"/>
                <p:cNvGrpSpPr/>
                <p:nvPr/>
              </p:nvGrpSpPr>
              <p:grpSpPr>
                <a:xfrm>
                  <a:off x="2701790" y="3697180"/>
                  <a:ext cx="2161220" cy="40439"/>
                  <a:chOff x="2496429" y="2811430"/>
                  <a:chExt cx="1997783" cy="63500"/>
                </a:xfrm>
                <a:grpFill/>
              </p:grpSpPr>
              <p:sp>
                <p:nvSpPr>
                  <p:cNvPr id="235" name="Rounded Rectangle 234"/>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8" name="Rounded Rectangle 227"/>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 name="Rounded Rectangle 228"/>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Rounded Rectangle 229"/>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 name="Rounded Rectangle 230"/>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2" name="Group 231"/>
                <p:cNvGrpSpPr/>
                <p:nvPr/>
              </p:nvGrpSpPr>
              <p:grpSpPr>
                <a:xfrm>
                  <a:off x="2889843" y="3929312"/>
                  <a:ext cx="1725865" cy="40439"/>
                  <a:chOff x="2670261" y="3182904"/>
                  <a:chExt cx="1595351" cy="63500"/>
                </a:xfrm>
                <a:grpFill/>
              </p:grpSpPr>
              <p:sp>
                <p:nvSpPr>
                  <p:cNvPr id="233" name="Rounded Rectangle 232"/>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 name="Rounded Rectangle 233"/>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67" name="Freeform 71"/>
            <p:cNvSpPr>
              <a:spLocks/>
            </p:cNvSpPr>
            <p:nvPr/>
          </p:nvSpPr>
          <p:spPr bwMode="auto">
            <a:xfrm>
              <a:off x="6603090" y="2049036"/>
              <a:ext cx="2378984" cy="3202678"/>
            </a:xfrm>
            <a:custGeom>
              <a:avLst/>
              <a:gdLst>
                <a:gd name="T0" fmla="*/ 0 w 2738"/>
                <a:gd name="T1" fmla="*/ 0 h 3687"/>
                <a:gd name="T2" fmla="*/ 2167 w 2738"/>
                <a:gd name="T3" fmla="*/ 0 h 3687"/>
                <a:gd name="T4" fmla="*/ 2218 w 2738"/>
                <a:gd name="T5" fmla="*/ 5 h 3687"/>
                <a:gd name="T6" fmla="*/ 2265 w 2738"/>
                <a:gd name="T7" fmla="*/ 18 h 3687"/>
                <a:gd name="T8" fmla="*/ 2310 w 2738"/>
                <a:gd name="T9" fmla="*/ 40 h 3687"/>
                <a:gd name="T10" fmla="*/ 2350 w 2738"/>
                <a:gd name="T11" fmla="*/ 67 h 3687"/>
                <a:gd name="T12" fmla="*/ 2385 w 2738"/>
                <a:gd name="T13" fmla="*/ 102 h 3687"/>
                <a:gd name="T14" fmla="*/ 2412 w 2738"/>
                <a:gd name="T15" fmla="*/ 142 h 3687"/>
                <a:gd name="T16" fmla="*/ 2434 w 2738"/>
                <a:gd name="T17" fmla="*/ 187 h 3687"/>
                <a:gd name="T18" fmla="*/ 2447 w 2738"/>
                <a:gd name="T19" fmla="*/ 235 h 3687"/>
                <a:gd name="T20" fmla="*/ 2452 w 2738"/>
                <a:gd name="T21" fmla="*/ 287 h 3687"/>
                <a:gd name="T22" fmla="*/ 2452 w 2738"/>
                <a:gd name="T23" fmla="*/ 3399 h 3687"/>
                <a:gd name="T24" fmla="*/ 2456 w 2738"/>
                <a:gd name="T25" fmla="*/ 3452 h 3687"/>
                <a:gd name="T26" fmla="*/ 2471 w 2738"/>
                <a:gd name="T27" fmla="*/ 3499 h 3687"/>
                <a:gd name="T28" fmla="*/ 2491 w 2738"/>
                <a:gd name="T29" fmla="*/ 3545 h 3687"/>
                <a:gd name="T30" fmla="*/ 2520 w 2738"/>
                <a:gd name="T31" fmla="*/ 3585 h 3687"/>
                <a:gd name="T32" fmla="*/ 2554 w 2738"/>
                <a:gd name="T33" fmla="*/ 3619 h 3687"/>
                <a:gd name="T34" fmla="*/ 2594 w 2738"/>
                <a:gd name="T35" fmla="*/ 3647 h 3687"/>
                <a:gd name="T36" fmla="*/ 2638 w 2738"/>
                <a:gd name="T37" fmla="*/ 3668 h 3687"/>
                <a:gd name="T38" fmla="*/ 2687 w 2738"/>
                <a:gd name="T39" fmla="*/ 3681 h 3687"/>
                <a:gd name="T40" fmla="*/ 2738 w 2738"/>
                <a:gd name="T41" fmla="*/ 3687 h 3687"/>
                <a:gd name="T42" fmla="*/ 571 w 2738"/>
                <a:gd name="T43" fmla="*/ 3687 h 3687"/>
                <a:gd name="T44" fmla="*/ 520 w 2738"/>
                <a:gd name="T45" fmla="*/ 3681 h 3687"/>
                <a:gd name="T46" fmla="*/ 471 w 2738"/>
                <a:gd name="T47" fmla="*/ 3668 h 3687"/>
                <a:gd name="T48" fmla="*/ 427 w 2738"/>
                <a:gd name="T49" fmla="*/ 3647 h 3687"/>
                <a:gd name="T50" fmla="*/ 387 w 2738"/>
                <a:gd name="T51" fmla="*/ 3619 h 3687"/>
                <a:gd name="T52" fmla="*/ 353 w 2738"/>
                <a:gd name="T53" fmla="*/ 3585 h 3687"/>
                <a:gd name="T54" fmla="*/ 324 w 2738"/>
                <a:gd name="T55" fmla="*/ 3545 h 3687"/>
                <a:gd name="T56" fmla="*/ 304 w 2738"/>
                <a:gd name="T57" fmla="*/ 3499 h 3687"/>
                <a:gd name="T58" fmla="*/ 289 w 2738"/>
                <a:gd name="T59" fmla="*/ 3452 h 3687"/>
                <a:gd name="T60" fmla="*/ 285 w 2738"/>
                <a:gd name="T61" fmla="*/ 3399 h 3687"/>
                <a:gd name="T62" fmla="*/ 285 w 2738"/>
                <a:gd name="T63" fmla="*/ 287 h 3687"/>
                <a:gd name="T64" fmla="*/ 280 w 2738"/>
                <a:gd name="T65" fmla="*/ 235 h 3687"/>
                <a:gd name="T66" fmla="*/ 267 w 2738"/>
                <a:gd name="T67" fmla="*/ 187 h 3687"/>
                <a:gd name="T68" fmla="*/ 245 w 2738"/>
                <a:gd name="T69" fmla="*/ 142 h 3687"/>
                <a:gd name="T70" fmla="*/ 218 w 2738"/>
                <a:gd name="T71" fmla="*/ 102 h 3687"/>
                <a:gd name="T72" fmla="*/ 184 w 2738"/>
                <a:gd name="T73" fmla="*/ 67 h 3687"/>
                <a:gd name="T74" fmla="*/ 144 w 2738"/>
                <a:gd name="T75" fmla="*/ 40 h 3687"/>
                <a:gd name="T76" fmla="*/ 98 w 2738"/>
                <a:gd name="T77" fmla="*/ 18 h 3687"/>
                <a:gd name="T78" fmla="*/ 51 w 2738"/>
                <a:gd name="T79" fmla="*/ 5 h 3687"/>
                <a:gd name="T80" fmla="*/ 0 w 2738"/>
                <a:gd name="T81" fmla="*/ 0 h 3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687">
                  <a:moveTo>
                    <a:pt x="0" y="0"/>
                  </a:moveTo>
                  <a:lnTo>
                    <a:pt x="2167" y="0"/>
                  </a:lnTo>
                  <a:lnTo>
                    <a:pt x="2218" y="5"/>
                  </a:lnTo>
                  <a:lnTo>
                    <a:pt x="2265" y="18"/>
                  </a:lnTo>
                  <a:lnTo>
                    <a:pt x="2310" y="40"/>
                  </a:lnTo>
                  <a:lnTo>
                    <a:pt x="2350" y="67"/>
                  </a:lnTo>
                  <a:lnTo>
                    <a:pt x="2385" y="102"/>
                  </a:lnTo>
                  <a:lnTo>
                    <a:pt x="2412" y="142"/>
                  </a:lnTo>
                  <a:lnTo>
                    <a:pt x="2434" y="187"/>
                  </a:lnTo>
                  <a:lnTo>
                    <a:pt x="2447" y="235"/>
                  </a:lnTo>
                  <a:lnTo>
                    <a:pt x="2452" y="287"/>
                  </a:lnTo>
                  <a:lnTo>
                    <a:pt x="2452" y="3399"/>
                  </a:lnTo>
                  <a:lnTo>
                    <a:pt x="2456" y="3452"/>
                  </a:lnTo>
                  <a:lnTo>
                    <a:pt x="2471" y="3499"/>
                  </a:lnTo>
                  <a:lnTo>
                    <a:pt x="2491" y="3545"/>
                  </a:lnTo>
                  <a:lnTo>
                    <a:pt x="2520" y="3585"/>
                  </a:lnTo>
                  <a:lnTo>
                    <a:pt x="2554" y="3619"/>
                  </a:lnTo>
                  <a:lnTo>
                    <a:pt x="2594" y="3647"/>
                  </a:lnTo>
                  <a:lnTo>
                    <a:pt x="2638" y="3668"/>
                  </a:lnTo>
                  <a:lnTo>
                    <a:pt x="2687" y="3681"/>
                  </a:lnTo>
                  <a:lnTo>
                    <a:pt x="2738" y="3687"/>
                  </a:lnTo>
                  <a:lnTo>
                    <a:pt x="571" y="3687"/>
                  </a:lnTo>
                  <a:lnTo>
                    <a:pt x="520" y="3681"/>
                  </a:lnTo>
                  <a:lnTo>
                    <a:pt x="471" y="3668"/>
                  </a:lnTo>
                  <a:lnTo>
                    <a:pt x="427" y="3647"/>
                  </a:lnTo>
                  <a:lnTo>
                    <a:pt x="387" y="3619"/>
                  </a:lnTo>
                  <a:lnTo>
                    <a:pt x="353" y="3585"/>
                  </a:lnTo>
                  <a:lnTo>
                    <a:pt x="324" y="3545"/>
                  </a:lnTo>
                  <a:lnTo>
                    <a:pt x="304" y="3499"/>
                  </a:lnTo>
                  <a:lnTo>
                    <a:pt x="289" y="3452"/>
                  </a:lnTo>
                  <a:lnTo>
                    <a:pt x="285" y="3399"/>
                  </a:lnTo>
                  <a:lnTo>
                    <a:pt x="285" y="287"/>
                  </a:lnTo>
                  <a:lnTo>
                    <a:pt x="280" y="235"/>
                  </a:lnTo>
                  <a:lnTo>
                    <a:pt x="267" y="187"/>
                  </a:lnTo>
                  <a:lnTo>
                    <a:pt x="245" y="142"/>
                  </a:lnTo>
                  <a:lnTo>
                    <a:pt x="218" y="102"/>
                  </a:lnTo>
                  <a:lnTo>
                    <a:pt x="184" y="67"/>
                  </a:lnTo>
                  <a:lnTo>
                    <a:pt x="144" y="40"/>
                  </a:lnTo>
                  <a:lnTo>
                    <a:pt x="98" y="18"/>
                  </a:lnTo>
                  <a:lnTo>
                    <a:pt x="51" y="5"/>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8" name="Freeform 72"/>
            <p:cNvSpPr>
              <a:spLocks/>
            </p:cNvSpPr>
            <p:nvPr/>
          </p:nvSpPr>
          <p:spPr bwMode="auto">
            <a:xfrm>
              <a:off x="6111306" y="2049035"/>
              <a:ext cx="2378984" cy="4193837"/>
            </a:xfrm>
            <a:custGeom>
              <a:avLst/>
              <a:gdLst>
                <a:gd name="T0" fmla="*/ 571 w 2738"/>
                <a:gd name="T1" fmla="*/ 0 h 3271"/>
                <a:gd name="T2" fmla="*/ 2738 w 2738"/>
                <a:gd name="T3" fmla="*/ 0 h 3271"/>
                <a:gd name="T4" fmla="*/ 2687 w 2738"/>
                <a:gd name="T5" fmla="*/ 5 h 3271"/>
                <a:gd name="T6" fmla="*/ 2640 w 2738"/>
                <a:gd name="T7" fmla="*/ 18 h 3271"/>
                <a:gd name="T8" fmla="*/ 2594 w 2738"/>
                <a:gd name="T9" fmla="*/ 40 h 3271"/>
                <a:gd name="T10" fmla="*/ 2554 w 2738"/>
                <a:gd name="T11" fmla="*/ 67 h 3271"/>
                <a:gd name="T12" fmla="*/ 2520 w 2738"/>
                <a:gd name="T13" fmla="*/ 102 h 3271"/>
                <a:gd name="T14" fmla="*/ 2493 w 2738"/>
                <a:gd name="T15" fmla="*/ 142 h 3271"/>
                <a:gd name="T16" fmla="*/ 2471 w 2738"/>
                <a:gd name="T17" fmla="*/ 187 h 3271"/>
                <a:gd name="T18" fmla="*/ 2458 w 2738"/>
                <a:gd name="T19" fmla="*/ 235 h 3271"/>
                <a:gd name="T20" fmla="*/ 2453 w 2738"/>
                <a:gd name="T21" fmla="*/ 287 h 3271"/>
                <a:gd name="T22" fmla="*/ 2453 w 2738"/>
                <a:gd name="T23" fmla="*/ 2984 h 3271"/>
                <a:gd name="T24" fmla="*/ 2449 w 2738"/>
                <a:gd name="T25" fmla="*/ 3037 h 3271"/>
                <a:gd name="T26" fmla="*/ 2434 w 2738"/>
                <a:gd name="T27" fmla="*/ 3084 h 3271"/>
                <a:gd name="T28" fmla="*/ 2414 w 2738"/>
                <a:gd name="T29" fmla="*/ 3129 h 3271"/>
                <a:gd name="T30" fmla="*/ 2385 w 2738"/>
                <a:gd name="T31" fmla="*/ 3170 h 3271"/>
                <a:gd name="T32" fmla="*/ 2351 w 2738"/>
                <a:gd name="T33" fmla="*/ 3204 h 3271"/>
                <a:gd name="T34" fmla="*/ 2311 w 2738"/>
                <a:gd name="T35" fmla="*/ 3231 h 3271"/>
                <a:gd name="T36" fmla="*/ 2267 w 2738"/>
                <a:gd name="T37" fmla="*/ 3253 h 3271"/>
                <a:gd name="T38" fmla="*/ 2218 w 2738"/>
                <a:gd name="T39" fmla="*/ 3266 h 3271"/>
                <a:gd name="T40" fmla="*/ 2167 w 2738"/>
                <a:gd name="T41" fmla="*/ 3271 h 3271"/>
                <a:gd name="T42" fmla="*/ 0 w 2738"/>
                <a:gd name="T43" fmla="*/ 3271 h 3271"/>
                <a:gd name="T44" fmla="*/ 51 w 2738"/>
                <a:gd name="T45" fmla="*/ 3266 h 3271"/>
                <a:gd name="T46" fmla="*/ 100 w 2738"/>
                <a:gd name="T47" fmla="*/ 3253 h 3271"/>
                <a:gd name="T48" fmla="*/ 144 w 2738"/>
                <a:gd name="T49" fmla="*/ 3231 h 3271"/>
                <a:gd name="T50" fmla="*/ 184 w 2738"/>
                <a:gd name="T51" fmla="*/ 3204 h 3271"/>
                <a:gd name="T52" fmla="*/ 218 w 2738"/>
                <a:gd name="T53" fmla="*/ 3170 h 3271"/>
                <a:gd name="T54" fmla="*/ 247 w 2738"/>
                <a:gd name="T55" fmla="*/ 3129 h 3271"/>
                <a:gd name="T56" fmla="*/ 267 w 2738"/>
                <a:gd name="T57" fmla="*/ 3084 h 3271"/>
                <a:gd name="T58" fmla="*/ 282 w 2738"/>
                <a:gd name="T59" fmla="*/ 3037 h 3271"/>
                <a:gd name="T60" fmla="*/ 286 w 2738"/>
                <a:gd name="T61" fmla="*/ 2984 h 3271"/>
                <a:gd name="T62" fmla="*/ 286 w 2738"/>
                <a:gd name="T63" fmla="*/ 287 h 3271"/>
                <a:gd name="T64" fmla="*/ 291 w 2738"/>
                <a:gd name="T65" fmla="*/ 235 h 3271"/>
                <a:gd name="T66" fmla="*/ 304 w 2738"/>
                <a:gd name="T67" fmla="*/ 187 h 3271"/>
                <a:gd name="T68" fmla="*/ 326 w 2738"/>
                <a:gd name="T69" fmla="*/ 142 h 3271"/>
                <a:gd name="T70" fmla="*/ 353 w 2738"/>
                <a:gd name="T71" fmla="*/ 102 h 3271"/>
                <a:gd name="T72" fmla="*/ 388 w 2738"/>
                <a:gd name="T73" fmla="*/ 67 h 3271"/>
                <a:gd name="T74" fmla="*/ 428 w 2738"/>
                <a:gd name="T75" fmla="*/ 40 h 3271"/>
                <a:gd name="T76" fmla="*/ 473 w 2738"/>
                <a:gd name="T77" fmla="*/ 18 h 3271"/>
                <a:gd name="T78" fmla="*/ 520 w 2738"/>
                <a:gd name="T79" fmla="*/ 5 h 3271"/>
                <a:gd name="T80" fmla="*/ 571 w 2738"/>
                <a:gd name="T81"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271">
                  <a:moveTo>
                    <a:pt x="571" y="0"/>
                  </a:moveTo>
                  <a:lnTo>
                    <a:pt x="2738" y="0"/>
                  </a:lnTo>
                  <a:lnTo>
                    <a:pt x="2687" y="5"/>
                  </a:lnTo>
                  <a:lnTo>
                    <a:pt x="2640" y="18"/>
                  </a:lnTo>
                  <a:lnTo>
                    <a:pt x="2594" y="40"/>
                  </a:lnTo>
                  <a:lnTo>
                    <a:pt x="2554" y="67"/>
                  </a:lnTo>
                  <a:lnTo>
                    <a:pt x="2520" y="102"/>
                  </a:lnTo>
                  <a:lnTo>
                    <a:pt x="2493" y="142"/>
                  </a:lnTo>
                  <a:lnTo>
                    <a:pt x="2471" y="187"/>
                  </a:lnTo>
                  <a:lnTo>
                    <a:pt x="2458" y="235"/>
                  </a:lnTo>
                  <a:lnTo>
                    <a:pt x="2453" y="287"/>
                  </a:lnTo>
                  <a:lnTo>
                    <a:pt x="2453" y="2984"/>
                  </a:lnTo>
                  <a:lnTo>
                    <a:pt x="2449" y="3037"/>
                  </a:lnTo>
                  <a:lnTo>
                    <a:pt x="2434" y="3084"/>
                  </a:lnTo>
                  <a:lnTo>
                    <a:pt x="2414" y="3129"/>
                  </a:lnTo>
                  <a:lnTo>
                    <a:pt x="2385" y="3170"/>
                  </a:lnTo>
                  <a:lnTo>
                    <a:pt x="2351" y="3204"/>
                  </a:lnTo>
                  <a:lnTo>
                    <a:pt x="2311" y="3231"/>
                  </a:lnTo>
                  <a:lnTo>
                    <a:pt x="2267" y="3253"/>
                  </a:lnTo>
                  <a:lnTo>
                    <a:pt x="2218" y="3266"/>
                  </a:lnTo>
                  <a:lnTo>
                    <a:pt x="2167" y="3271"/>
                  </a:lnTo>
                  <a:lnTo>
                    <a:pt x="0" y="3271"/>
                  </a:lnTo>
                  <a:lnTo>
                    <a:pt x="51" y="3266"/>
                  </a:lnTo>
                  <a:lnTo>
                    <a:pt x="100" y="3253"/>
                  </a:lnTo>
                  <a:lnTo>
                    <a:pt x="144" y="3231"/>
                  </a:lnTo>
                  <a:lnTo>
                    <a:pt x="184" y="3204"/>
                  </a:lnTo>
                  <a:lnTo>
                    <a:pt x="218" y="3170"/>
                  </a:lnTo>
                  <a:lnTo>
                    <a:pt x="247" y="3129"/>
                  </a:lnTo>
                  <a:lnTo>
                    <a:pt x="267" y="3084"/>
                  </a:lnTo>
                  <a:lnTo>
                    <a:pt x="282" y="3037"/>
                  </a:lnTo>
                  <a:lnTo>
                    <a:pt x="286" y="2984"/>
                  </a:lnTo>
                  <a:lnTo>
                    <a:pt x="286" y="287"/>
                  </a:lnTo>
                  <a:lnTo>
                    <a:pt x="291" y="235"/>
                  </a:lnTo>
                  <a:lnTo>
                    <a:pt x="304" y="187"/>
                  </a:lnTo>
                  <a:lnTo>
                    <a:pt x="326" y="142"/>
                  </a:lnTo>
                  <a:lnTo>
                    <a:pt x="353" y="102"/>
                  </a:lnTo>
                  <a:lnTo>
                    <a:pt x="388" y="67"/>
                  </a:lnTo>
                  <a:lnTo>
                    <a:pt x="428" y="40"/>
                  </a:lnTo>
                  <a:lnTo>
                    <a:pt x="473" y="18"/>
                  </a:lnTo>
                  <a:lnTo>
                    <a:pt x="520" y="5"/>
                  </a:lnTo>
                  <a:lnTo>
                    <a:pt x="5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69" name="Group 168"/>
            <p:cNvGrpSpPr/>
            <p:nvPr/>
          </p:nvGrpSpPr>
          <p:grpSpPr>
            <a:xfrm>
              <a:off x="6581228" y="2318427"/>
              <a:ext cx="1339121" cy="2169838"/>
              <a:chOff x="2475863" y="2530795"/>
              <a:chExt cx="2387147" cy="1825839"/>
            </a:xfrm>
          </p:grpSpPr>
          <p:sp>
            <p:nvSpPr>
              <p:cNvPr id="170" name="Rounded Rectangle 169"/>
              <p:cNvSpPr/>
              <p:nvPr/>
            </p:nvSpPr>
            <p:spPr>
              <a:xfrm>
                <a:off x="2475863" y="2530795"/>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ounded Rectangle 170"/>
              <p:cNvSpPr/>
              <p:nvPr/>
            </p:nvSpPr>
            <p:spPr>
              <a:xfrm>
                <a:off x="2475863" y="3381942"/>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Rounded Rectangle 171"/>
              <p:cNvSpPr/>
              <p:nvPr/>
            </p:nvSpPr>
            <p:spPr>
              <a:xfrm>
                <a:off x="2576330" y="3304567"/>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3" name="Group 172"/>
              <p:cNvGrpSpPr/>
              <p:nvPr/>
            </p:nvGrpSpPr>
            <p:grpSpPr>
              <a:xfrm>
                <a:off x="2576330" y="2608172"/>
                <a:ext cx="1640090" cy="40439"/>
                <a:chOff x="2380456" y="2572537"/>
                <a:chExt cx="1516062" cy="63500"/>
              </a:xfrm>
              <a:solidFill>
                <a:schemeClr val="accent2"/>
              </a:solidFill>
            </p:grpSpPr>
            <p:sp>
              <p:nvSpPr>
                <p:cNvPr id="204" name="Rounded Rectangle 20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4" name="Rounded Rectangle 173"/>
              <p:cNvSpPr/>
              <p:nvPr/>
            </p:nvSpPr>
            <p:spPr>
              <a:xfrm>
                <a:off x="2701789" y="2685550"/>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Rounded Rectangle 174"/>
              <p:cNvSpPr/>
              <p:nvPr/>
            </p:nvSpPr>
            <p:spPr>
              <a:xfrm>
                <a:off x="2702556" y="3227190"/>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p:cNvGrpSpPr/>
              <p:nvPr/>
            </p:nvGrpSpPr>
            <p:grpSpPr>
              <a:xfrm>
                <a:off x="2701790" y="2762927"/>
                <a:ext cx="2161220" cy="40439"/>
                <a:chOff x="2496429" y="2811430"/>
                <a:chExt cx="1997783" cy="63500"/>
              </a:xfrm>
              <a:solidFill>
                <a:schemeClr val="accent2"/>
              </a:solidFill>
            </p:grpSpPr>
            <p:sp>
              <p:nvSpPr>
                <p:cNvPr id="202" name="Rounded Rectangle 20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7" name="Rounded Rectangle 176"/>
              <p:cNvSpPr/>
              <p:nvPr/>
            </p:nvSpPr>
            <p:spPr>
              <a:xfrm>
                <a:off x="2701789" y="2840304"/>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ounded Rectangle 177"/>
              <p:cNvSpPr/>
              <p:nvPr/>
            </p:nvSpPr>
            <p:spPr>
              <a:xfrm>
                <a:off x="2889843" y="2917681"/>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Rounded Rectangle 178"/>
              <p:cNvSpPr/>
              <p:nvPr/>
            </p:nvSpPr>
            <p:spPr>
              <a:xfrm>
                <a:off x="2889843" y="3149813"/>
                <a:ext cx="115655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Rounded Rectangle 179"/>
              <p:cNvSpPr/>
              <p:nvPr/>
            </p:nvSpPr>
            <p:spPr>
              <a:xfrm>
                <a:off x="2889842" y="3072436"/>
                <a:ext cx="132657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1" name="Group 180"/>
              <p:cNvGrpSpPr/>
              <p:nvPr/>
            </p:nvGrpSpPr>
            <p:grpSpPr>
              <a:xfrm>
                <a:off x="2889843" y="2995059"/>
                <a:ext cx="1725865" cy="40439"/>
                <a:chOff x="2670261" y="3182904"/>
                <a:chExt cx="1595351" cy="63500"/>
              </a:xfrm>
              <a:solidFill>
                <a:schemeClr val="accent3"/>
              </a:solidFill>
            </p:grpSpPr>
            <p:sp>
              <p:nvSpPr>
                <p:cNvPr id="200" name="Rounded Rectangle 19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 name="Rounded Rectangle 200"/>
                <p:cNvSpPr/>
                <p:nvPr/>
              </p:nvSpPr>
              <p:spPr>
                <a:xfrm>
                  <a:off x="3763255" y="3182904"/>
                  <a:ext cx="502357" cy="6350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2" name="Rounded Rectangle 181"/>
              <p:cNvSpPr/>
              <p:nvPr/>
            </p:nvSpPr>
            <p:spPr>
              <a:xfrm>
                <a:off x="2475863" y="3465048"/>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Rounded Rectangle 182"/>
              <p:cNvSpPr/>
              <p:nvPr/>
            </p:nvSpPr>
            <p:spPr>
              <a:xfrm>
                <a:off x="2475863" y="4316195"/>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Rounded Rectangle 183"/>
              <p:cNvSpPr/>
              <p:nvPr/>
            </p:nvSpPr>
            <p:spPr>
              <a:xfrm>
                <a:off x="2576330" y="4238820"/>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5" name="Group 184"/>
              <p:cNvGrpSpPr/>
              <p:nvPr/>
            </p:nvGrpSpPr>
            <p:grpSpPr>
              <a:xfrm>
                <a:off x="2576330" y="3542425"/>
                <a:ext cx="1640090" cy="40439"/>
                <a:chOff x="2380456" y="2572537"/>
                <a:chExt cx="1516062" cy="63500"/>
              </a:xfrm>
              <a:solidFill>
                <a:schemeClr val="accent2"/>
              </a:solidFill>
            </p:grpSpPr>
            <p:sp>
              <p:nvSpPr>
                <p:cNvPr id="198" name="Rounded Rectangle 197"/>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6" name="Rounded Rectangle 185"/>
              <p:cNvSpPr/>
              <p:nvPr/>
            </p:nvSpPr>
            <p:spPr>
              <a:xfrm>
                <a:off x="2701789" y="3619803"/>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Rounded Rectangle 186"/>
              <p:cNvSpPr/>
              <p:nvPr/>
            </p:nvSpPr>
            <p:spPr>
              <a:xfrm>
                <a:off x="2702556" y="4161443"/>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8" name="Group 187"/>
              <p:cNvGrpSpPr/>
              <p:nvPr/>
            </p:nvGrpSpPr>
            <p:grpSpPr>
              <a:xfrm>
                <a:off x="2701790" y="3697180"/>
                <a:ext cx="2161220" cy="40439"/>
                <a:chOff x="2496429" y="2811430"/>
                <a:chExt cx="1997783" cy="63500"/>
              </a:xfrm>
              <a:solidFill>
                <a:schemeClr val="tx2"/>
              </a:solidFill>
            </p:grpSpPr>
            <p:sp>
              <p:nvSpPr>
                <p:cNvPr id="196" name="Rounded Rectangle 195"/>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9" name="Rounded Rectangle 188"/>
              <p:cNvSpPr/>
              <p:nvPr/>
            </p:nvSpPr>
            <p:spPr>
              <a:xfrm>
                <a:off x="2701789" y="3774557"/>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Rounded Rectangle 189"/>
              <p:cNvSpPr/>
              <p:nvPr/>
            </p:nvSpPr>
            <p:spPr>
              <a:xfrm>
                <a:off x="2889843" y="3851934"/>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Rounded Rectangle 190"/>
              <p:cNvSpPr/>
              <p:nvPr/>
            </p:nvSpPr>
            <p:spPr>
              <a:xfrm>
                <a:off x="2889843" y="4084066"/>
                <a:ext cx="115655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Rounded Rectangle 191"/>
              <p:cNvSpPr/>
              <p:nvPr/>
            </p:nvSpPr>
            <p:spPr>
              <a:xfrm>
                <a:off x="2889842" y="4006689"/>
                <a:ext cx="132657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3" name="Group 192"/>
              <p:cNvGrpSpPr/>
              <p:nvPr/>
            </p:nvGrpSpPr>
            <p:grpSpPr>
              <a:xfrm>
                <a:off x="2889843" y="3929312"/>
                <a:ext cx="1725865" cy="40439"/>
                <a:chOff x="2670261" y="3182904"/>
                <a:chExt cx="1595351" cy="63500"/>
              </a:xfrm>
              <a:solidFill>
                <a:schemeClr val="accent3"/>
              </a:solidFill>
            </p:grpSpPr>
            <p:sp>
              <p:nvSpPr>
                <p:cNvPr id="194" name="Rounded Rectangle 19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Rounded Rectangle 194"/>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265982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36550" y="1054100"/>
            <a:ext cx="8299196" cy="859055"/>
          </a:xfrm>
        </p:spPr>
        <p:txBody>
          <a:bodyPr>
            <a:noAutofit/>
          </a:bodyPr>
          <a:lstStyle/>
          <a:p>
            <a:r>
              <a:rPr lang="en-US" dirty="0">
                <a:solidFill>
                  <a:schemeClr val="accent2"/>
                </a:solidFill>
                <a:latin typeface="Berlin Sans FB Demi" panose="020E0802020502020306" pitchFamily="34" charset="0"/>
              </a:rPr>
              <a:t>Problem Statement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72796" y="2371725"/>
            <a:ext cx="8362950" cy="3943350"/>
          </a:xfrm>
        </p:spPr>
        <p:txBody>
          <a:bodyPr>
            <a:normAutofit/>
          </a:bodyPr>
          <a:lstStyle/>
          <a:p>
            <a:pPr>
              <a:lnSpc>
                <a:spcPct val="150000"/>
              </a:lnSpc>
            </a:pPr>
            <a:r>
              <a:rPr lang="en-US" sz="1800" dirty="0">
                <a:solidFill>
                  <a:schemeClr val="bg1"/>
                </a:solidFill>
                <a:latin typeface="Arial Rounded MT Bold" panose="020F0704030504030204" pitchFamily="34" charset="0"/>
              </a:rPr>
              <a:t>To Develop Machine Learning model that predicts the resale value of used cars on the basis of various factors like Name, Company, Year, Kilometers driven, Fuel-type and value of housing properties on the basis of factors like Area, Location, No of bedroom, New or resale, various amenities and facilities  etc.</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grpSp>
        <p:nvGrpSpPr>
          <p:cNvPr id="10" name="Group 9"/>
          <p:cNvGrpSpPr/>
          <p:nvPr/>
        </p:nvGrpSpPr>
        <p:grpSpPr>
          <a:xfrm>
            <a:off x="9377396" y="2371725"/>
            <a:ext cx="2814604" cy="2924232"/>
            <a:chOff x="8685213" y="1268413"/>
            <a:chExt cx="1997076" cy="2074862"/>
          </a:xfrm>
          <a:solidFill>
            <a:schemeClr val="bg1">
              <a:alpha val="56000"/>
            </a:schemeClr>
          </a:solidFill>
        </p:grpSpPr>
        <p:sp>
          <p:nvSpPr>
            <p:cNvPr id="11"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raphic 5">
            <a:extLst>
              <a:ext uri="{FF2B5EF4-FFF2-40B4-BE49-F238E27FC236}">
                <a16:creationId xmlns:a16="http://schemas.microsoft.com/office/drawing/2014/main" id="{FDDFA4D1-9526-4A2E-8E87-B42687B43AE3}"/>
              </a:ext>
            </a:extLst>
          </p:cNvPr>
          <p:cNvSpPr/>
          <p:nvPr/>
        </p:nvSpPr>
        <p:spPr>
          <a:xfrm>
            <a:off x="4117407" y="1595777"/>
            <a:ext cx="3957187" cy="3666446"/>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04FA0053-4C1D-4660-9B2C-1F15809706A7}"/>
              </a:ext>
            </a:extLst>
          </p:cNvPr>
          <p:cNvGrpSpPr/>
          <p:nvPr/>
        </p:nvGrpSpPr>
        <p:grpSpPr>
          <a:xfrm>
            <a:off x="4442414" y="1902783"/>
            <a:ext cx="3310613" cy="3121868"/>
            <a:chOff x="4802999" y="2172660"/>
            <a:chExt cx="2726915" cy="2649860"/>
          </a:xfrm>
          <a:solidFill>
            <a:schemeClr val="tx1"/>
          </a:solidFill>
        </p:grpSpPr>
        <p:sp>
          <p:nvSpPr>
            <p:cNvPr id="26" name="Freeform: Shape 25">
              <a:extLst>
                <a:ext uri="{FF2B5EF4-FFF2-40B4-BE49-F238E27FC236}">
                  <a16:creationId xmlns:a16="http://schemas.microsoft.com/office/drawing/2014/main" id="{1B1D4798-7B5C-480C-BFD3-9ED61CAFCAB4}"/>
                </a:ext>
              </a:extLst>
            </p:cNvPr>
            <p:cNvSpPr/>
            <p:nvPr/>
          </p:nvSpPr>
          <p:spPr>
            <a:xfrm>
              <a:off x="4802999" y="2172660"/>
              <a:ext cx="1269701" cy="1402283"/>
            </a:xfrm>
            <a:custGeom>
              <a:avLst/>
              <a:gdLst>
                <a:gd name="connsiteX0" fmla="*/ 1144575 w 1144575"/>
                <a:gd name="connsiteY0" fmla="*/ 0 h 1256340"/>
                <a:gd name="connsiteX1" fmla="*/ 979851 w 1144575"/>
                <a:gd name="connsiteY1" fmla="*/ 339331 h 1256340"/>
                <a:gd name="connsiteX2" fmla="*/ 1128375 w 1144575"/>
                <a:gd name="connsiteY2" fmla="*/ 645289 h 1256340"/>
                <a:gd name="connsiteX3" fmla="*/ 1032152 w 1144575"/>
                <a:gd name="connsiteY3" fmla="*/ 673484 h 1256340"/>
                <a:gd name="connsiteX4" fmla="*/ 675522 w 1144575"/>
                <a:gd name="connsiteY4" fmla="*/ 1010116 h 1256340"/>
                <a:gd name="connsiteX5" fmla="*/ 649453 w 1144575"/>
                <a:gd name="connsiteY5" fmla="*/ 1089388 h 1256340"/>
                <a:gd name="connsiteX6" fmla="*/ 305532 w 1144575"/>
                <a:gd name="connsiteY6" fmla="*/ 1256340 h 1256340"/>
                <a:gd name="connsiteX7" fmla="*/ 0 w 1144575"/>
                <a:gd name="connsiteY7" fmla="*/ 1108023 h 1256340"/>
                <a:gd name="connsiteX8" fmla="*/ 16760 w 1144575"/>
                <a:gd name="connsiteY8" fmla="*/ 1001372 h 1256340"/>
                <a:gd name="connsiteX9" fmla="*/ 1030460 w 1144575"/>
                <a:gd name="connsiteY9" fmla="*/ 16913 h 1256340"/>
                <a:gd name="connsiteX10" fmla="*/ 1144575 w 1144575"/>
                <a:gd name="connsiteY10" fmla="*/ 0 h 125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4575" h="1256340">
                  <a:moveTo>
                    <a:pt x="1144575" y="0"/>
                  </a:moveTo>
                  <a:lnTo>
                    <a:pt x="979851" y="339331"/>
                  </a:lnTo>
                  <a:lnTo>
                    <a:pt x="1128375" y="645289"/>
                  </a:lnTo>
                  <a:lnTo>
                    <a:pt x="1032152" y="673484"/>
                  </a:lnTo>
                  <a:cubicBezTo>
                    <a:pt x="871802" y="737503"/>
                    <a:pt x="743344" y="858758"/>
                    <a:pt x="675522" y="1010116"/>
                  </a:cubicBezTo>
                  <a:lnTo>
                    <a:pt x="649453" y="1089388"/>
                  </a:lnTo>
                  <a:lnTo>
                    <a:pt x="305532" y="1256340"/>
                  </a:lnTo>
                  <a:lnTo>
                    <a:pt x="0" y="1108023"/>
                  </a:lnTo>
                  <a:lnTo>
                    <a:pt x="16760" y="1001372"/>
                  </a:lnTo>
                  <a:cubicBezTo>
                    <a:pt x="120880" y="507230"/>
                    <a:pt x="521641" y="118029"/>
                    <a:pt x="1030460" y="16913"/>
                  </a:cubicBezTo>
                  <a:lnTo>
                    <a:pt x="1144575"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FED6EB8B-B4CF-4B05-91E5-4514719A0758}"/>
                </a:ext>
              </a:extLst>
            </p:cNvPr>
            <p:cNvSpPr/>
            <p:nvPr/>
          </p:nvSpPr>
          <p:spPr>
            <a:xfrm>
              <a:off x="6096000" y="2174913"/>
              <a:ext cx="1433914" cy="1231407"/>
            </a:xfrm>
            <a:custGeom>
              <a:avLst/>
              <a:gdLst>
                <a:gd name="connsiteX0" fmla="*/ 163631 w 1292605"/>
                <a:gd name="connsiteY0" fmla="*/ 0 h 1103248"/>
                <a:gd name="connsiteX1" fmla="*/ 262541 w 1292605"/>
                <a:gd name="connsiteY1" fmla="*/ 14660 h 1103248"/>
                <a:gd name="connsiteX2" fmla="*/ 1276241 w 1292605"/>
                <a:gd name="connsiteY2" fmla="*/ 999119 h 1103248"/>
                <a:gd name="connsiteX3" fmla="*/ 1292605 w 1292605"/>
                <a:gd name="connsiteY3" fmla="*/ 1103248 h 1103248"/>
                <a:gd name="connsiteX4" fmla="*/ 958241 w 1292605"/>
                <a:gd name="connsiteY4" fmla="*/ 940936 h 1103248"/>
                <a:gd name="connsiteX5" fmla="*/ 645412 w 1292605"/>
                <a:gd name="connsiteY5" fmla="*/ 1092795 h 1103248"/>
                <a:gd name="connsiteX6" fmla="*/ 617481 w 1292605"/>
                <a:gd name="connsiteY6" fmla="*/ 1007863 h 1103248"/>
                <a:gd name="connsiteX7" fmla="*/ 260851 w 1292605"/>
                <a:gd name="connsiteY7" fmla="*/ 671231 h 1103248"/>
                <a:gd name="connsiteX8" fmla="*/ 145853 w 1292605"/>
                <a:gd name="connsiteY8" fmla="*/ 637535 h 1103248"/>
                <a:gd name="connsiteX9" fmla="*/ 0 w 1292605"/>
                <a:gd name="connsiteY9" fmla="*/ 337078 h 1103248"/>
                <a:gd name="connsiteX10" fmla="*/ 163631 w 1292605"/>
                <a:gd name="connsiteY10" fmla="*/ 0 h 110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2605" h="1103248">
                  <a:moveTo>
                    <a:pt x="163631" y="0"/>
                  </a:moveTo>
                  <a:lnTo>
                    <a:pt x="262541" y="14660"/>
                  </a:lnTo>
                  <a:cubicBezTo>
                    <a:pt x="771360" y="115776"/>
                    <a:pt x="1172121" y="504977"/>
                    <a:pt x="1276241" y="999119"/>
                  </a:cubicBezTo>
                  <a:lnTo>
                    <a:pt x="1292605" y="1103248"/>
                  </a:lnTo>
                  <a:lnTo>
                    <a:pt x="958241" y="940936"/>
                  </a:lnTo>
                  <a:lnTo>
                    <a:pt x="645412" y="1092795"/>
                  </a:lnTo>
                  <a:lnTo>
                    <a:pt x="617481" y="1007863"/>
                  </a:lnTo>
                  <a:cubicBezTo>
                    <a:pt x="549659" y="856505"/>
                    <a:pt x="421201" y="735250"/>
                    <a:pt x="260851" y="671231"/>
                  </a:cubicBezTo>
                  <a:lnTo>
                    <a:pt x="145853" y="637535"/>
                  </a:lnTo>
                  <a:lnTo>
                    <a:pt x="0" y="337078"/>
                  </a:lnTo>
                  <a:lnTo>
                    <a:pt x="163631"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D359CE99-527F-41EF-B22E-FA44E1C8122D}"/>
                </a:ext>
              </a:extLst>
            </p:cNvPr>
            <p:cNvSpPr/>
            <p:nvPr/>
          </p:nvSpPr>
          <p:spPr>
            <a:xfrm>
              <a:off x="6216360" y="3428999"/>
              <a:ext cx="1298536" cy="1393521"/>
            </a:xfrm>
            <a:custGeom>
              <a:avLst/>
              <a:gdLst>
                <a:gd name="connsiteX0" fmla="*/ 837880 w 1170568"/>
                <a:gd name="connsiteY0" fmla="*/ 0 h 1248490"/>
                <a:gd name="connsiteX1" fmla="*/ 1170568 w 1170568"/>
                <a:gd name="connsiteY1" fmla="*/ 161499 h 1248490"/>
                <a:gd name="connsiteX2" fmla="*/ 1155880 w 1170568"/>
                <a:gd name="connsiteY2" fmla="*/ 254967 h 1248490"/>
                <a:gd name="connsiteX3" fmla="*/ 142180 w 1170568"/>
                <a:gd name="connsiteY3" fmla="*/ 1239426 h 1248490"/>
                <a:gd name="connsiteX4" fmla="*/ 81030 w 1170568"/>
                <a:gd name="connsiteY4" fmla="*/ 1248490 h 1248490"/>
                <a:gd name="connsiteX5" fmla="*/ 192790 w 1170568"/>
                <a:gd name="connsiteY5" fmla="*/ 1018262 h 1248490"/>
                <a:gd name="connsiteX6" fmla="*/ 0 w 1170568"/>
                <a:gd name="connsiteY6" fmla="*/ 621113 h 1248490"/>
                <a:gd name="connsiteX7" fmla="*/ 14697 w 1170568"/>
                <a:gd name="connsiteY7" fmla="*/ 619714 h 1248490"/>
                <a:gd name="connsiteX8" fmla="*/ 497120 w 1170568"/>
                <a:gd name="connsiteY8" fmla="*/ 246223 h 1248490"/>
                <a:gd name="connsiteX9" fmla="*/ 528742 w 1170568"/>
                <a:gd name="connsiteY9" fmla="*/ 150067 h 1248490"/>
                <a:gd name="connsiteX10" fmla="*/ 837880 w 1170568"/>
                <a:gd name="connsiteY10" fmla="*/ 0 h 124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0568" h="1248490">
                  <a:moveTo>
                    <a:pt x="837880" y="0"/>
                  </a:moveTo>
                  <a:lnTo>
                    <a:pt x="1170568" y="161499"/>
                  </a:lnTo>
                  <a:lnTo>
                    <a:pt x="1155880" y="254967"/>
                  </a:lnTo>
                  <a:cubicBezTo>
                    <a:pt x="1051760" y="749109"/>
                    <a:pt x="650999" y="1138310"/>
                    <a:pt x="142180" y="1239426"/>
                  </a:cubicBezTo>
                  <a:lnTo>
                    <a:pt x="81030" y="1248490"/>
                  </a:lnTo>
                  <a:lnTo>
                    <a:pt x="192790" y="1018262"/>
                  </a:lnTo>
                  <a:lnTo>
                    <a:pt x="0" y="621113"/>
                  </a:lnTo>
                  <a:lnTo>
                    <a:pt x="14697" y="619714"/>
                  </a:lnTo>
                  <a:cubicBezTo>
                    <a:pt x="232821" y="577582"/>
                    <a:pt x="412342" y="435421"/>
                    <a:pt x="497120" y="246223"/>
                  </a:cubicBezTo>
                  <a:lnTo>
                    <a:pt x="528742" y="150067"/>
                  </a:lnTo>
                  <a:lnTo>
                    <a:pt x="83788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519527B-C081-49C7-88DF-A886B1E556A7}"/>
                </a:ext>
              </a:extLst>
            </p:cNvPr>
            <p:cNvSpPr/>
            <p:nvPr/>
          </p:nvSpPr>
          <p:spPr>
            <a:xfrm>
              <a:off x="4805807" y="3578057"/>
              <a:ext cx="1431237" cy="1239315"/>
            </a:xfrm>
            <a:custGeom>
              <a:avLst/>
              <a:gdLst>
                <a:gd name="connsiteX0" fmla="*/ 640758 w 1290192"/>
                <a:gd name="connsiteY0" fmla="*/ 0 h 1110333"/>
                <a:gd name="connsiteX1" fmla="*/ 672712 w 1290192"/>
                <a:gd name="connsiteY1" fmla="*/ 97167 h 1110333"/>
                <a:gd name="connsiteX2" fmla="*/ 1029342 w 1290192"/>
                <a:gd name="connsiteY2" fmla="*/ 433799 h 1110333"/>
                <a:gd name="connsiteX3" fmla="*/ 1087036 w 1290192"/>
                <a:gd name="connsiteY3" fmla="*/ 450704 h 1110333"/>
                <a:gd name="connsiteX4" fmla="*/ 1290192 w 1290192"/>
                <a:gd name="connsiteY4" fmla="*/ 869206 h 1110333"/>
                <a:gd name="connsiteX5" fmla="*/ 1173140 w 1290192"/>
                <a:gd name="connsiteY5" fmla="*/ 1110333 h 1110333"/>
                <a:gd name="connsiteX6" fmla="*/ 1156997 w 1290192"/>
                <a:gd name="connsiteY6" fmla="*/ 1109541 h 1110333"/>
                <a:gd name="connsiteX7" fmla="*/ 13950 w 1290192"/>
                <a:gd name="connsiteY7" fmla="*/ 105911 h 1110333"/>
                <a:gd name="connsiteX8" fmla="*/ 0 w 1290192"/>
                <a:gd name="connsiteY8" fmla="*/ 17143 h 1110333"/>
                <a:gd name="connsiteX9" fmla="*/ 302722 w 1290192"/>
                <a:gd name="connsiteY9" fmla="*/ 164095 h 1110333"/>
                <a:gd name="connsiteX10" fmla="*/ 640758 w 1290192"/>
                <a:gd name="connsiteY10" fmla="*/ 0 h 11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0192" h="1110333">
                  <a:moveTo>
                    <a:pt x="640758" y="0"/>
                  </a:moveTo>
                  <a:lnTo>
                    <a:pt x="672712" y="97167"/>
                  </a:lnTo>
                  <a:cubicBezTo>
                    <a:pt x="740534" y="248525"/>
                    <a:pt x="868992" y="369780"/>
                    <a:pt x="1029342" y="433799"/>
                  </a:cubicBezTo>
                  <a:lnTo>
                    <a:pt x="1087036" y="450704"/>
                  </a:lnTo>
                  <a:lnTo>
                    <a:pt x="1290192" y="869206"/>
                  </a:lnTo>
                  <a:lnTo>
                    <a:pt x="1173140" y="1110333"/>
                  </a:lnTo>
                  <a:lnTo>
                    <a:pt x="1156997" y="1109541"/>
                  </a:lnTo>
                  <a:cubicBezTo>
                    <a:pt x="587685" y="1053393"/>
                    <a:pt x="126746" y="641231"/>
                    <a:pt x="13950" y="105911"/>
                  </a:cubicBezTo>
                  <a:lnTo>
                    <a:pt x="0" y="17143"/>
                  </a:lnTo>
                  <a:lnTo>
                    <a:pt x="302722" y="164095"/>
                  </a:lnTo>
                  <a:lnTo>
                    <a:pt x="640758"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6" name="Group 35">
            <a:extLst>
              <a:ext uri="{FF2B5EF4-FFF2-40B4-BE49-F238E27FC236}">
                <a16:creationId xmlns:a16="http://schemas.microsoft.com/office/drawing/2014/main" id="{07B128D3-A309-47A0-9530-3DF69E26988B}"/>
              </a:ext>
            </a:extLst>
          </p:cNvPr>
          <p:cNvGrpSpPr/>
          <p:nvPr/>
        </p:nvGrpSpPr>
        <p:grpSpPr>
          <a:xfrm rot="528906">
            <a:off x="4634447" y="2038435"/>
            <a:ext cx="2923106" cy="2781131"/>
            <a:chOff x="4802999" y="2172660"/>
            <a:chExt cx="2726915" cy="2649860"/>
          </a:xfrm>
        </p:grpSpPr>
        <p:sp>
          <p:nvSpPr>
            <p:cNvPr id="37" name="Freeform: Shape 36">
              <a:extLst>
                <a:ext uri="{FF2B5EF4-FFF2-40B4-BE49-F238E27FC236}">
                  <a16:creationId xmlns:a16="http://schemas.microsoft.com/office/drawing/2014/main" id="{770E42B6-CB5B-46D2-8F88-251EBFA750EC}"/>
                </a:ext>
              </a:extLst>
            </p:cNvPr>
            <p:cNvSpPr/>
            <p:nvPr/>
          </p:nvSpPr>
          <p:spPr>
            <a:xfrm>
              <a:off x="4802999" y="2172660"/>
              <a:ext cx="1269701" cy="1402283"/>
            </a:xfrm>
            <a:custGeom>
              <a:avLst/>
              <a:gdLst>
                <a:gd name="connsiteX0" fmla="*/ 1144575 w 1144575"/>
                <a:gd name="connsiteY0" fmla="*/ 0 h 1256340"/>
                <a:gd name="connsiteX1" fmla="*/ 979851 w 1144575"/>
                <a:gd name="connsiteY1" fmla="*/ 339331 h 1256340"/>
                <a:gd name="connsiteX2" fmla="*/ 1128375 w 1144575"/>
                <a:gd name="connsiteY2" fmla="*/ 645289 h 1256340"/>
                <a:gd name="connsiteX3" fmla="*/ 1032152 w 1144575"/>
                <a:gd name="connsiteY3" fmla="*/ 673484 h 1256340"/>
                <a:gd name="connsiteX4" fmla="*/ 675522 w 1144575"/>
                <a:gd name="connsiteY4" fmla="*/ 1010116 h 1256340"/>
                <a:gd name="connsiteX5" fmla="*/ 649453 w 1144575"/>
                <a:gd name="connsiteY5" fmla="*/ 1089388 h 1256340"/>
                <a:gd name="connsiteX6" fmla="*/ 305532 w 1144575"/>
                <a:gd name="connsiteY6" fmla="*/ 1256340 h 1256340"/>
                <a:gd name="connsiteX7" fmla="*/ 0 w 1144575"/>
                <a:gd name="connsiteY7" fmla="*/ 1108023 h 1256340"/>
                <a:gd name="connsiteX8" fmla="*/ 16760 w 1144575"/>
                <a:gd name="connsiteY8" fmla="*/ 1001372 h 1256340"/>
                <a:gd name="connsiteX9" fmla="*/ 1030460 w 1144575"/>
                <a:gd name="connsiteY9" fmla="*/ 16913 h 1256340"/>
                <a:gd name="connsiteX10" fmla="*/ 1144575 w 1144575"/>
                <a:gd name="connsiteY10" fmla="*/ 0 h 125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4575" h="1256340">
                  <a:moveTo>
                    <a:pt x="1144575" y="0"/>
                  </a:moveTo>
                  <a:lnTo>
                    <a:pt x="979851" y="339331"/>
                  </a:lnTo>
                  <a:lnTo>
                    <a:pt x="1128375" y="645289"/>
                  </a:lnTo>
                  <a:lnTo>
                    <a:pt x="1032152" y="673484"/>
                  </a:lnTo>
                  <a:cubicBezTo>
                    <a:pt x="871802" y="737503"/>
                    <a:pt x="743344" y="858758"/>
                    <a:pt x="675522" y="1010116"/>
                  </a:cubicBezTo>
                  <a:lnTo>
                    <a:pt x="649453" y="1089388"/>
                  </a:lnTo>
                  <a:lnTo>
                    <a:pt x="305532" y="1256340"/>
                  </a:lnTo>
                  <a:lnTo>
                    <a:pt x="0" y="1108023"/>
                  </a:lnTo>
                  <a:lnTo>
                    <a:pt x="16760" y="1001372"/>
                  </a:lnTo>
                  <a:cubicBezTo>
                    <a:pt x="120880" y="507230"/>
                    <a:pt x="521641" y="118029"/>
                    <a:pt x="1030460" y="16913"/>
                  </a:cubicBezTo>
                  <a:lnTo>
                    <a:pt x="1144575" y="0"/>
                  </a:lnTo>
                  <a:close/>
                </a:path>
              </a:pathLst>
            </a:cu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EEB265B2-9FFF-4194-80BE-E994FC41688F}"/>
                </a:ext>
              </a:extLst>
            </p:cNvPr>
            <p:cNvSpPr/>
            <p:nvPr/>
          </p:nvSpPr>
          <p:spPr>
            <a:xfrm>
              <a:off x="6096000" y="2174913"/>
              <a:ext cx="1433914" cy="1231407"/>
            </a:xfrm>
            <a:custGeom>
              <a:avLst/>
              <a:gdLst>
                <a:gd name="connsiteX0" fmla="*/ 163631 w 1292605"/>
                <a:gd name="connsiteY0" fmla="*/ 0 h 1103248"/>
                <a:gd name="connsiteX1" fmla="*/ 262541 w 1292605"/>
                <a:gd name="connsiteY1" fmla="*/ 14660 h 1103248"/>
                <a:gd name="connsiteX2" fmla="*/ 1276241 w 1292605"/>
                <a:gd name="connsiteY2" fmla="*/ 999119 h 1103248"/>
                <a:gd name="connsiteX3" fmla="*/ 1292605 w 1292605"/>
                <a:gd name="connsiteY3" fmla="*/ 1103248 h 1103248"/>
                <a:gd name="connsiteX4" fmla="*/ 958241 w 1292605"/>
                <a:gd name="connsiteY4" fmla="*/ 940936 h 1103248"/>
                <a:gd name="connsiteX5" fmla="*/ 645412 w 1292605"/>
                <a:gd name="connsiteY5" fmla="*/ 1092795 h 1103248"/>
                <a:gd name="connsiteX6" fmla="*/ 617481 w 1292605"/>
                <a:gd name="connsiteY6" fmla="*/ 1007863 h 1103248"/>
                <a:gd name="connsiteX7" fmla="*/ 260851 w 1292605"/>
                <a:gd name="connsiteY7" fmla="*/ 671231 h 1103248"/>
                <a:gd name="connsiteX8" fmla="*/ 145853 w 1292605"/>
                <a:gd name="connsiteY8" fmla="*/ 637535 h 1103248"/>
                <a:gd name="connsiteX9" fmla="*/ 0 w 1292605"/>
                <a:gd name="connsiteY9" fmla="*/ 337078 h 1103248"/>
                <a:gd name="connsiteX10" fmla="*/ 163631 w 1292605"/>
                <a:gd name="connsiteY10" fmla="*/ 0 h 110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2605" h="1103248">
                  <a:moveTo>
                    <a:pt x="163631" y="0"/>
                  </a:moveTo>
                  <a:lnTo>
                    <a:pt x="262541" y="14660"/>
                  </a:lnTo>
                  <a:cubicBezTo>
                    <a:pt x="771360" y="115776"/>
                    <a:pt x="1172121" y="504977"/>
                    <a:pt x="1276241" y="999119"/>
                  </a:cubicBezTo>
                  <a:lnTo>
                    <a:pt x="1292605" y="1103248"/>
                  </a:lnTo>
                  <a:lnTo>
                    <a:pt x="958241" y="940936"/>
                  </a:lnTo>
                  <a:lnTo>
                    <a:pt x="645412" y="1092795"/>
                  </a:lnTo>
                  <a:lnTo>
                    <a:pt x="617481" y="1007863"/>
                  </a:lnTo>
                  <a:cubicBezTo>
                    <a:pt x="549659" y="856505"/>
                    <a:pt x="421201" y="735250"/>
                    <a:pt x="260851" y="671231"/>
                  </a:cubicBezTo>
                  <a:lnTo>
                    <a:pt x="145853" y="637535"/>
                  </a:lnTo>
                  <a:lnTo>
                    <a:pt x="0" y="337078"/>
                  </a:lnTo>
                  <a:lnTo>
                    <a:pt x="163631" y="0"/>
                  </a:lnTo>
                  <a:close/>
                </a:path>
              </a:pathLst>
            </a:custGeom>
            <a:gradFill>
              <a:gsLst>
                <a:gs pos="22000">
                  <a:srgbClr val="7030A0"/>
                </a:gs>
                <a:gs pos="100000">
                  <a:srgbClr val="E03EEC"/>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A6910487-1531-4875-B77D-4CD8B0D806B5}"/>
                </a:ext>
              </a:extLst>
            </p:cNvPr>
            <p:cNvSpPr/>
            <p:nvPr/>
          </p:nvSpPr>
          <p:spPr>
            <a:xfrm>
              <a:off x="6216360" y="3428999"/>
              <a:ext cx="1298536" cy="1393521"/>
            </a:xfrm>
            <a:custGeom>
              <a:avLst/>
              <a:gdLst>
                <a:gd name="connsiteX0" fmla="*/ 837880 w 1170568"/>
                <a:gd name="connsiteY0" fmla="*/ 0 h 1248490"/>
                <a:gd name="connsiteX1" fmla="*/ 1170568 w 1170568"/>
                <a:gd name="connsiteY1" fmla="*/ 161499 h 1248490"/>
                <a:gd name="connsiteX2" fmla="*/ 1155880 w 1170568"/>
                <a:gd name="connsiteY2" fmla="*/ 254967 h 1248490"/>
                <a:gd name="connsiteX3" fmla="*/ 142180 w 1170568"/>
                <a:gd name="connsiteY3" fmla="*/ 1239426 h 1248490"/>
                <a:gd name="connsiteX4" fmla="*/ 81030 w 1170568"/>
                <a:gd name="connsiteY4" fmla="*/ 1248490 h 1248490"/>
                <a:gd name="connsiteX5" fmla="*/ 192790 w 1170568"/>
                <a:gd name="connsiteY5" fmla="*/ 1018262 h 1248490"/>
                <a:gd name="connsiteX6" fmla="*/ 0 w 1170568"/>
                <a:gd name="connsiteY6" fmla="*/ 621113 h 1248490"/>
                <a:gd name="connsiteX7" fmla="*/ 14697 w 1170568"/>
                <a:gd name="connsiteY7" fmla="*/ 619714 h 1248490"/>
                <a:gd name="connsiteX8" fmla="*/ 497120 w 1170568"/>
                <a:gd name="connsiteY8" fmla="*/ 246223 h 1248490"/>
                <a:gd name="connsiteX9" fmla="*/ 528742 w 1170568"/>
                <a:gd name="connsiteY9" fmla="*/ 150067 h 1248490"/>
                <a:gd name="connsiteX10" fmla="*/ 837880 w 1170568"/>
                <a:gd name="connsiteY10" fmla="*/ 0 h 124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0568" h="1248490">
                  <a:moveTo>
                    <a:pt x="837880" y="0"/>
                  </a:moveTo>
                  <a:lnTo>
                    <a:pt x="1170568" y="161499"/>
                  </a:lnTo>
                  <a:lnTo>
                    <a:pt x="1155880" y="254967"/>
                  </a:lnTo>
                  <a:cubicBezTo>
                    <a:pt x="1051760" y="749109"/>
                    <a:pt x="650999" y="1138310"/>
                    <a:pt x="142180" y="1239426"/>
                  </a:cubicBezTo>
                  <a:lnTo>
                    <a:pt x="81030" y="1248490"/>
                  </a:lnTo>
                  <a:lnTo>
                    <a:pt x="192790" y="1018262"/>
                  </a:lnTo>
                  <a:lnTo>
                    <a:pt x="0" y="621113"/>
                  </a:lnTo>
                  <a:lnTo>
                    <a:pt x="14697" y="619714"/>
                  </a:lnTo>
                  <a:cubicBezTo>
                    <a:pt x="232821" y="577582"/>
                    <a:pt x="412342" y="435421"/>
                    <a:pt x="497120" y="246223"/>
                  </a:cubicBezTo>
                  <a:lnTo>
                    <a:pt x="528742" y="150067"/>
                  </a:lnTo>
                  <a:lnTo>
                    <a:pt x="837880" y="0"/>
                  </a:lnTo>
                  <a:close/>
                </a:path>
              </a:pathLst>
            </a:custGeom>
            <a:gradFill>
              <a:gsLst>
                <a:gs pos="46000">
                  <a:srgbClr val="FFC000"/>
                </a:gs>
                <a:gs pos="100000">
                  <a:srgbClr val="FFFF00"/>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0F3194EC-7829-4253-83C8-411EE185C0D6}"/>
                </a:ext>
              </a:extLst>
            </p:cNvPr>
            <p:cNvSpPr/>
            <p:nvPr/>
          </p:nvSpPr>
          <p:spPr>
            <a:xfrm>
              <a:off x="4805807" y="3578057"/>
              <a:ext cx="1431237" cy="1239315"/>
            </a:xfrm>
            <a:custGeom>
              <a:avLst/>
              <a:gdLst>
                <a:gd name="connsiteX0" fmla="*/ 640758 w 1290192"/>
                <a:gd name="connsiteY0" fmla="*/ 0 h 1110333"/>
                <a:gd name="connsiteX1" fmla="*/ 672712 w 1290192"/>
                <a:gd name="connsiteY1" fmla="*/ 97167 h 1110333"/>
                <a:gd name="connsiteX2" fmla="*/ 1029342 w 1290192"/>
                <a:gd name="connsiteY2" fmla="*/ 433799 h 1110333"/>
                <a:gd name="connsiteX3" fmla="*/ 1087036 w 1290192"/>
                <a:gd name="connsiteY3" fmla="*/ 450704 h 1110333"/>
                <a:gd name="connsiteX4" fmla="*/ 1290192 w 1290192"/>
                <a:gd name="connsiteY4" fmla="*/ 869206 h 1110333"/>
                <a:gd name="connsiteX5" fmla="*/ 1173140 w 1290192"/>
                <a:gd name="connsiteY5" fmla="*/ 1110333 h 1110333"/>
                <a:gd name="connsiteX6" fmla="*/ 1156997 w 1290192"/>
                <a:gd name="connsiteY6" fmla="*/ 1109541 h 1110333"/>
                <a:gd name="connsiteX7" fmla="*/ 13950 w 1290192"/>
                <a:gd name="connsiteY7" fmla="*/ 105911 h 1110333"/>
                <a:gd name="connsiteX8" fmla="*/ 0 w 1290192"/>
                <a:gd name="connsiteY8" fmla="*/ 17143 h 1110333"/>
                <a:gd name="connsiteX9" fmla="*/ 302722 w 1290192"/>
                <a:gd name="connsiteY9" fmla="*/ 164095 h 1110333"/>
                <a:gd name="connsiteX10" fmla="*/ 640758 w 1290192"/>
                <a:gd name="connsiteY10" fmla="*/ 0 h 11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0192" h="1110333">
                  <a:moveTo>
                    <a:pt x="640758" y="0"/>
                  </a:moveTo>
                  <a:lnTo>
                    <a:pt x="672712" y="97167"/>
                  </a:lnTo>
                  <a:cubicBezTo>
                    <a:pt x="740534" y="248525"/>
                    <a:pt x="868992" y="369780"/>
                    <a:pt x="1029342" y="433799"/>
                  </a:cubicBezTo>
                  <a:lnTo>
                    <a:pt x="1087036" y="450704"/>
                  </a:lnTo>
                  <a:lnTo>
                    <a:pt x="1290192" y="869206"/>
                  </a:lnTo>
                  <a:lnTo>
                    <a:pt x="1173140" y="1110333"/>
                  </a:lnTo>
                  <a:lnTo>
                    <a:pt x="1156997" y="1109541"/>
                  </a:lnTo>
                  <a:cubicBezTo>
                    <a:pt x="587685" y="1053393"/>
                    <a:pt x="126746" y="641231"/>
                    <a:pt x="13950" y="105911"/>
                  </a:cubicBezTo>
                  <a:lnTo>
                    <a:pt x="0" y="17143"/>
                  </a:lnTo>
                  <a:lnTo>
                    <a:pt x="302722" y="164095"/>
                  </a:lnTo>
                  <a:lnTo>
                    <a:pt x="640758" y="0"/>
                  </a:lnTo>
                  <a:close/>
                </a:path>
              </a:pathLst>
            </a:custGeom>
            <a:gradFill flip="none" rotWithShape="1">
              <a:gsLst>
                <a:gs pos="46000">
                  <a:srgbClr val="00B0F0"/>
                </a:gs>
                <a:gs pos="100000">
                  <a:srgbClr val="0070C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 name="Graphic 5">
            <a:extLst>
              <a:ext uri="{FF2B5EF4-FFF2-40B4-BE49-F238E27FC236}">
                <a16:creationId xmlns:a16="http://schemas.microsoft.com/office/drawing/2014/main" id="{96DE88F5-D4E2-49AA-B96D-0125305083BB}"/>
              </a:ext>
            </a:extLst>
          </p:cNvPr>
          <p:cNvSpPr/>
          <p:nvPr/>
        </p:nvSpPr>
        <p:spPr>
          <a:xfrm>
            <a:off x="835896" y="406878"/>
            <a:ext cx="3643181" cy="3469734"/>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Graphic 5">
            <a:extLst>
              <a:ext uri="{FF2B5EF4-FFF2-40B4-BE49-F238E27FC236}">
                <a16:creationId xmlns:a16="http://schemas.microsoft.com/office/drawing/2014/main" id="{952853A9-3234-46D1-8505-84B7D59594B6}"/>
              </a:ext>
            </a:extLst>
          </p:cNvPr>
          <p:cNvSpPr/>
          <p:nvPr/>
        </p:nvSpPr>
        <p:spPr>
          <a:xfrm>
            <a:off x="7473835" y="-91279"/>
            <a:ext cx="3957187" cy="3666446"/>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Graphic 5">
            <a:extLst>
              <a:ext uri="{FF2B5EF4-FFF2-40B4-BE49-F238E27FC236}">
                <a16:creationId xmlns:a16="http://schemas.microsoft.com/office/drawing/2014/main" id="{B3762D8E-D3D3-45F9-9EB1-6591E26A531A}"/>
              </a:ext>
            </a:extLst>
          </p:cNvPr>
          <p:cNvSpPr/>
          <p:nvPr/>
        </p:nvSpPr>
        <p:spPr>
          <a:xfrm>
            <a:off x="7269960" y="3783242"/>
            <a:ext cx="3510787" cy="3410787"/>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Graphic 5">
            <a:extLst>
              <a:ext uri="{FF2B5EF4-FFF2-40B4-BE49-F238E27FC236}">
                <a16:creationId xmlns:a16="http://schemas.microsoft.com/office/drawing/2014/main" id="{2A3A069F-FD1F-4640-B65E-D2CF550D1A98}"/>
              </a:ext>
            </a:extLst>
          </p:cNvPr>
          <p:cNvSpPr/>
          <p:nvPr/>
        </p:nvSpPr>
        <p:spPr>
          <a:xfrm>
            <a:off x="1779378" y="4074788"/>
            <a:ext cx="3479649" cy="3288087"/>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lowchart: Connector 44">
            <a:extLst>
              <a:ext uri="{FF2B5EF4-FFF2-40B4-BE49-F238E27FC236}">
                <a16:creationId xmlns:a16="http://schemas.microsoft.com/office/drawing/2014/main" id="{B4BB881E-2D93-4539-A500-167BE02B2435}"/>
              </a:ext>
            </a:extLst>
          </p:cNvPr>
          <p:cNvSpPr/>
          <p:nvPr/>
        </p:nvSpPr>
        <p:spPr>
          <a:xfrm>
            <a:off x="1739258" y="1241050"/>
            <a:ext cx="1836456" cy="180138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cut the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intermediar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 cost</a:t>
            </a:r>
          </a:p>
        </p:txBody>
      </p:sp>
      <p:sp>
        <p:nvSpPr>
          <p:cNvPr id="46" name="Flowchart: Connector 45">
            <a:extLst>
              <a:ext uri="{FF2B5EF4-FFF2-40B4-BE49-F238E27FC236}">
                <a16:creationId xmlns:a16="http://schemas.microsoft.com/office/drawing/2014/main" id="{0C6B608B-2152-419B-90AE-81C2F26251D8}"/>
              </a:ext>
            </a:extLst>
          </p:cNvPr>
          <p:cNvSpPr/>
          <p:nvPr/>
        </p:nvSpPr>
        <p:spPr>
          <a:xfrm>
            <a:off x="2608431" y="4860773"/>
            <a:ext cx="1821544" cy="17161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regulate the reselling-item system.</a:t>
            </a:r>
          </a:p>
        </p:txBody>
      </p:sp>
      <p:sp>
        <p:nvSpPr>
          <p:cNvPr id="47" name="Flowchart: Connector 46">
            <a:extLst>
              <a:ext uri="{FF2B5EF4-FFF2-40B4-BE49-F238E27FC236}">
                <a16:creationId xmlns:a16="http://schemas.microsoft.com/office/drawing/2014/main" id="{58EF159D-2030-4916-86A7-14E5BC8283C2}"/>
              </a:ext>
            </a:extLst>
          </p:cNvPr>
          <p:cNvSpPr/>
          <p:nvPr/>
        </p:nvSpPr>
        <p:spPr>
          <a:xfrm>
            <a:off x="8074594" y="4538749"/>
            <a:ext cx="1918492" cy="18967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decide whether a used car is worth the posted price </a:t>
            </a:r>
          </a:p>
        </p:txBody>
      </p:sp>
      <p:sp>
        <p:nvSpPr>
          <p:cNvPr id="48" name="Flowchart: Connector 47">
            <a:extLst>
              <a:ext uri="{FF2B5EF4-FFF2-40B4-BE49-F238E27FC236}">
                <a16:creationId xmlns:a16="http://schemas.microsoft.com/office/drawing/2014/main" id="{386B08D6-CA01-4E21-A881-8EA280BD65DD}"/>
              </a:ext>
            </a:extLst>
          </p:cNvPr>
          <p:cNvSpPr/>
          <p:nvPr/>
        </p:nvSpPr>
        <p:spPr>
          <a:xfrm>
            <a:off x="8435167" y="785308"/>
            <a:ext cx="2034521" cy="19132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Bring Transparency to the consumer</a:t>
            </a:r>
          </a:p>
        </p:txBody>
      </p:sp>
      <p:sp>
        <p:nvSpPr>
          <p:cNvPr id="49" name="TextBox 48">
            <a:extLst>
              <a:ext uri="{FF2B5EF4-FFF2-40B4-BE49-F238E27FC236}">
                <a16:creationId xmlns:a16="http://schemas.microsoft.com/office/drawing/2014/main" id="{DD94935B-3D63-4676-9B3B-BB0E84732233}"/>
              </a:ext>
            </a:extLst>
          </p:cNvPr>
          <p:cNvSpPr txBox="1"/>
          <p:nvPr/>
        </p:nvSpPr>
        <p:spPr>
          <a:xfrm>
            <a:off x="4993668" y="348701"/>
            <a:ext cx="30809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outerShdw blurRad="50800" dist="38100" dir="2700000" algn="tl" rotWithShape="0">
                    <a:prstClr val="black">
                      <a:alpha val="40000"/>
                    </a:prstClr>
                  </a:outerShdw>
                </a:effectLst>
                <a:uLnTx/>
                <a:uFillTx/>
                <a:latin typeface="Calibri" panose="020F0502020204030204"/>
                <a:ea typeface="+mn-ea"/>
                <a:cs typeface="+mn-cs"/>
              </a:rPr>
              <a:t>MOTIVATION</a:t>
            </a:r>
          </a:p>
        </p:txBody>
      </p:sp>
      <p:cxnSp>
        <p:nvCxnSpPr>
          <p:cNvPr id="50" name="Straight Arrow Connector 49">
            <a:extLst>
              <a:ext uri="{FF2B5EF4-FFF2-40B4-BE49-F238E27FC236}">
                <a16:creationId xmlns:a16="http://schemas.microsoft.com/office/drawing/2014/main" id="{8FF6C3DD-0D7C-438F-B1CD-AE60E609D126}"/>
              </a:ext>
            </a:extLst>
          </p:cNvPr>
          <p:cNvCxnSpPr/>
          <p:nvPr/>
        </p:nvCxnSpPr>
        <p:spPr>
          <a:xfrm>
            <a:off x="4993668" y="1112018"/>
            <a:ext cx="24801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repeatCount="indefinite" fill="hold" grpId="1" nodeType="clickEffect">
                                  <p:stCondLst>
                                    <p:cond delay="0"/>
                                  </p:stCondLst>
                                  <p:childTnLst>
                                    <p:animRot by="21600000">
                                      <p:cBhvr>
                                        <p:cTn id="38" dur="5000" fill="hold"/>
                                        <p:tgtEl>
                                          <p:spTgt spid="41"/>
                                        </p:tgtEl>
                                        <p:attrNameLst>
                                          <p:attrName>r</p:attrName>
                                        </p:attrNameLst>
                                      </p:cBhvr>
                                    </p:animRot>
                                  </p:childTnLst>
                                </p:cTn>
                              </p:par>
                              <p:par>
                                <p:cTn id="39" presetID="8" presetClass="emph" presetSubtype="0" repeatCount="indefinite" fill="hold" grpId="1" nodeType="withEffect">
                                  <p:stCondLst>
                                    <p:cond delay="500"/>
                                  </p:stCondLst>
                                  <p:childTnLst>
                                    <p:animRot by="21600000">
                                      <p:cBhvr>
                                        <p:cTn id="40" dur="5000" fill="hold"/>
                                        <p:tgtEl>
                                          <p:spTgt spid="42"/>
                                        </p:tgtEl>
                                        <p:attrNameLst>
                                          <p:attrName>r</p:attrName>
                                        </p:attrNameLst>
                                      </p:cBhvr>
                                    </p:animRot>
                                  </p:childTnLst>
                                </p:cTn>
                              </p:par>
                              <p:par>
                                <p:cTn id="41" presetID="8" presetClass="emph" presetSubtype="0" repeatCount="indefinite" fill="hold" grpId="1" nodeType="withEffect">
                                  <p:stCondLst>
                                    <p:cond delay="500"/>
                                  </p:stCondLst>
                                  <p:childTnLst>
                                    <p:animRot by="21600000">
                                      <p:cBhvr>
                                        <p:cTn id="42" dur="5000" fill="hold"/>
                                        <p:tgtEl>
                                          <p:spTgt spid="43"/>
                                        </p:tgtEl>
                                        <p:attrNameLst>
                                          <p:attrName>r</p:attrName>
                                        </p:attrNameLst>
                                      </p:cBhvr>
                                    </p:animRot>
                                  </p:childTnLst>
                                </p:cTn>
                              </p:par>
                              <p:par>
                                <p:cTn id="43" presetID="8" presetClass="emph" presetSubtype="0" repeatCount="indefinite" fill="hold" grpId="1" nodeType="withEffect">
                                  <p:stCondLst>
                                    <p:cond delay="0"/>
                                  </p:stCondLst>
                                  <p:childTnLst>
                                    <p:animRot by="21600000">
                                      <p:cBhvr>
                                        <p:cTn id="44" dur="5000" fill="hold"/>
                                        <p:tgtEl>
                                          <p:spTgt spid="44"/>
                                        </p:tgtEl>
                                        <p:attrNameLst>
                                          <p:attrName>r</p:attrName>
                                        </p:attrNameLst>
                                      </p:cBhvr>
                                    </p:animRot>
                                  </p:childTnLst>
                                </p:cTn>
                              </p:par>
                              <p:par>
                                <p:cTn id="45" presetID="8" presetClass="emph" presetSubtype="0" repeatCount="indefinite" fill="hold" grpId="0" nodeType="withEffect">
                                  <p:stCondLst>
                                    <p:cond delay="0"/>
                                  </p:stCondLst>
                                  <p:childTnLst>
                                    <p:animRot by="-21600000">
                                      <p:cBhvr>
                                        <p:cTn id="46" dur="500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animBg="1"/>
      <p:bldP spid="41" grpId="1" animBg="1"/>
      <p:bldP spid="42" grpId="0" animBg="1"/>
      <p:bldP spid="42" grpId="1" animBg="1"/>
      <p:bldP spid="43" grpId="0" animBg="1"/>
      <p:bldP spid="43" grpId="1" animBg="1"/>
      <p:bldP spid="44" grpId="0" animBg="1"/>
      <p:bldP spid="44" grpId="1" animBg="1"/>
      <p:bldP spid="45" grpId="0" animBg="1"/>
      <p:bldP spid="46"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635000" y="466725"/>
            <a:ext cx="5232400" cy="840230"/>
          </a:xfrm>
        </p:spPr>
        <p:txBody>
          <a:bodyPr/>
          <a:lstStyle/>
          <a:p>
            <a:r>
              <a:rPr lang="en-US" sz="5400" dirty="0">
                <a:solidFill>
                  <a:schemeClr val="accent2"/>
                </a:solidFill>
                <a:latin typeface="Berlin Sans FB Demi" panose="020E0802020502020306" pitchFamily="34" charset="0"/>
              </a:rPr>
              <a:t>Objectives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735136"/>
            <a:ext cx="11442700" cy="4762501"/>
          </a:xfrm>
        </p:spPr>
        <p:txBody>
          <a:bodyPr/>
          <a:lstStyle/>
          <a:p>
            <a:r>
              <a:rPr lang="en-IN" sz="2000" dirty="0">
                <a:latin typeface="Arial Rounded MT Bold" panose="020F0704030504030204" pitchFamily="34" charset="0"/>
              </a:rPr>
              <a:t>To develop a web application that helps users to predict the value of the used cars and housing properties</a:t>
            </a:r>
            <a:r>
              <a:rPr lang="en-US" sz="2000" dirty="0">
                <a:latin typeface="Arial Rounded MT Bold" panose="020F0704030504030204" pitchFamily="34" charset="0"/>
              </a:rPr>
              <a:t>.</a:t>
            </a:r>
          </a:p>
          <a:p>
            <a:r>
              <a:rPr lang="en-IN" sz="2000" dirty="0">
                <a:latin typeface="Arial Rounded MT Bold" panose="020F0704030504030204" pitchFamily="34" charset="0"/>
              </a:rPr>
              <a:t>To help car dealers better understand what makes a car desirable , it’s important feature in order to provide better services.</a:t>
            </a:r>
          </a:p>
          <a:p>
            <a:r>
              <a:rPr lang="en-IN" sz="2000" dirty="0">
                <a:latin typeface="Arial Rounded MT Bold" panose="020F0704030504030204" pitchFamily="34" charset="0"/>
              </a:rPr>
              <a:t>To predict the efficient house pricing for real estate customers by considering number of factors.</a:t>
            </a:r>
          </a:p>
          <a:p>
            <a:r>
              <a:rPr lang="en-IN" sz="2000" dirty="0">
                <a:latin typeface="Arial Rounded MT Bold" panose="020F0704030504030204" pitchFamily="34" charset="0"/>
              </a:rPr>
              <a:t>To develop the frontend </a:t>
            </a:r>
          </a:p>
          <a:p>
            <a:pPr marL="0" indent="0" algn="ctr">
              <a:buNone/>
            </a:pPr>
            <a:r>
              <a:rPr lang="en-IN" sz="2000" dirty="0">
                <a:latin typeface="Arial Rounded MT Bold" panose="020F0704030504030204" pitchFamily="34" charset="0"/>
              </a:rPr>
              <a:t>       </a:t>
            </a:r>
            <a:r>
              <a:rPr lang="en-IN" dirty="0">
                <a:latin typeface="Arial Rounded MT Bold" panose="020F0704030504030204" pitchFamily="34" charset="0"/>
              </a:rPr>
              <a:t>To develop an interactive client-side interface with the help of technologies like HTML, CSS and JavaScript so that user can see and interact directly</a:t>
            </a:r>
          </a:p>
          <a:p>
            <a:r>
              <a:rPr lang="en-IN" sz="2000" dirty="0">
                <a:latin typeface="Arial Rounded MT Bold" panose="020F0704030504030204" pitchFamily="34" charset="0"/>
              </a:rPr>
              <a:t>To develop backend            </a:t>
            </a:r>
          </a:p>
          <a:p>
            <a:pPr marL="0" indent="0" algn="ctr">
              <a:buNone/>
            </a:pPr>
            <a:r>
              <a:rPr lang="en-IN" sz="2000" dirty="0">
                <a:latin typeface="Arial Rounded MT Bold" panose="020F0704030504030204" pitchFamily="34" charset="0"/>
              </a:rPr>
              <a:t>         </a:t>
            </a:r>
            <a:r>
              <a:rPr lang="en-IN" dirty="0">
                <a:latin typeface="Arial Rounded MT Bold" panose="020F0704030504030204" pitchFamily="34" charset="0"/>
              </a:rPr>
              <a:t>It will help to deploy and integrate our machine learning model with the help of technology like  Flask.</a:t>
            </a:r>
            <a:endParaRPr lang="en-US" dirty="0">
              <a:latin typeface="Arial Rounded MT Bold" panose="020F0704030504030204" pitchFamily="34" charset="0"/>
            </a:endParaRP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down)">
                                      <p:cBhvr>
                                        <p:cTn id="31" dur="500"/>
                                        <p:tgtEl>
                                          <p:spTgt spid="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 calcmode="lin" valueType="num">
                                      <p:cBhvr additive="base">
                                        <p:cTn id="36"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wipe(down)">
                                      <p:cBhvr>
                                        <p:cTn id="4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57130"/>
          </a:xfrm>
        </p:spPr>
        <p:txBody>
          <a:bodyPr/>
          <a:lstStyle/>
          <a:p>
            <a:r>
              <a:rPr lang="en-IN" sz="4800" dirty="0">
                <a:solidFill>
                  <a:schemeClr val="accent2"/>
                </a:solidFill>
                <a:latin typeface="Berlin Sans FB Demi" panose="020E0802020502020306" pitchFamily="34" charset="0"/>
              </a:rPr>
              <a:t>Literature Review</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val="2003976344"/>
              </p:ext>
            </p:extLst>
          </p:nvPr>
        </p:nvGraphicFramePr>
        <p:xfrm>
          <a:off x="0" y="1300053"/>
          <a:ext cx="12192000" cy="5557946"/>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124055515"/>
                    </a:ext>
                  </a:extLst>
                </a:gridCol>
                <a:gridCol w="2438400">
                  <a:extLst>
                    <a:ext uri="{9D8B030D-6E8A-4147-A177-3AD203B41FA5}">
                      <a16:colId xmlns:a16="http://schemas.microsoft.com/office/drawing/2014/main" val="3342885198"/>
                    </a:ext>
                  </a:extLst>
                </a:gridCol>
                <a:gridCol w="2438400">
                  <a:extLst>
                    <a:ext uri="{9D8B030D-6E8A-4147-A177-3AD203B41FA5}">
                      <a16:colId xmlns:a16="http://schemas.microsoft.com/office/drawing/2014/main" val="3880328344"/>
                    </a:ext>
                  </a:extLst>
                </a:gridCol>
                <a:gridCol w="2438400">
                  <a:extLst>
                    <a:ext uri="{9D8B030D-6E8A-4147-A177-3AD203B41FA5}">
                      <a16:colId xmlns:a16="http://schemas.microsoft.com/office/drawing/2014/main" val="4051757521"/>
                    </a:ext>
                  </a:extLst>
                </a:gridCol>
                <a:gridCol w="2438400">
                  <a:extLst>
                    <a:ext uri="{9D8B030D-6E8A-4147-A177-3AD203B41FA5}">
                      <a16:colId xmlns:a16="http://schemas.microsoft.com/office/drawing/2014/main" val="2792995232"/>
                    </a:ext>
                  </a:extLst>
                </a:gridCol>
              </a:tblGrid>
              <a:tr h="797065">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Reference Paper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Authors </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Journal / Conference and year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Algorithm and Tool used</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Observations and Results </a:t>
                      </a:r>
                      <a:endParaRPr lang="en-IN" dirty="0">
                        <a:effectLst/>
                      </a:endParaRPr>
                    </a:p>
                  </a:txBody>
                  <a:tcPr marL="63500" marR="63500" marT="63500" marB="63500"/>
                </a:tc>
                <a:extLst>
                  <a:ext uri="{0D108BD9-81ED-4DB2-BD59-A6C34878D82A}">
                    <a16:rowId xmlns:a16="http://schemas.microsoft.com/office/drawing/2014/main" val="398575041"/>
                  </a:ext>
                </a:extLst>
              </a:tr>
              <a:tr h="1783191">
                <a:tc>
                  <a:txBody>
                    <a:bodyPr/>
                    <a:lstStyle/>
                    <a:p>
                      <a:pPr rtl="0" fontAlgn="t">
                        <a:spcBef>
                          <a:spcPts val="0"/>
                        </a:spcBef>
                        <a:spcAft>
                          <a:spcPts val="0"/>
                        </a:spcAft>
                      </a:pPr>
                      <a:r>
                        <a:rPr lang="en-IN" sz="1200" b="0" i="0" u="none" strike="noStrike" dirty="0">
                          <a:solidFill>
                            <a:srgbClr val="000000"/>
                          </a:solidFill>
                          <a:effectLst/>
                          <a:latin typeface="Arial" panose="020B0604020202020204" pitchFamily="34" charset="0"/>
                        </a:rPr>
                        <a:t>Prediction of Prices for Used Car by Using  Regression Models</a:t>
                      </a:r>
                      <a:endParaRPr lang="en-IN" sz="1200" dirty="0">
                        <a:effectLst/>
                      </a:endParaRPr>
                    </a:p>
                    <a:p>
                      <a:pPr rtl="0" fontAlgn="t">
                        <a:spcBef>
                          <a:spcPts val="0"/>
                        </a:spcBef>
                        <a:spcAft>
                          <a:spcPts val="0"/>
                        </a:spcAft>
                      </a:pPr>
                      <a:br>
                        <a:rPr lang="en-IN" sz="1200" dirty="0">
                          <a:effectLst/>
                        </a:rPr>
                      </a:br>
                      <a:br>
                        <a:rPr lang="en-IN" sz="1200" dirty="0">
                          <a:effectLst/>
                        </a:rPr>
                      </a:br>
                      <a:r>
                        <a:rPr lang="en-IN" sz="1200" b="1" i="0" u="none" strike="noStrike" dirty="0">
                          <a:solidFill>
                            <a:srgbClr val="000000"/>
                          </a:solidFill>
                          <a:effectLst/>
                          <a:latin typeface="Arial" panose="020B0604020202020204" pitchFamily="34" charset="0"/>
                        </a:rPr>
                        <a:t>  </a:t>
                      </a:r>
                      <a:endParaRPr lang="en-IN" sz="1200" dirty="0">
                        <a:effectLst/>
                      </a:endParaRPr>
                    </a:p>
                    <a:p>
                      <a:pPr fontAlgn="t"/>
                      <a:br>
                        <a:rPr lang="en-IN" sz="1200" dirty="0">
                          <a:effectLst/>
                        </a:rPr>
                      </a:br>
                      <a:br>
                        <a:rPr lang="en-IN" sz="1200" dirty="0">
                          <a:effectLst/>
                        </a:rPr>
                      </a:br>
                      <a:endParaRPr lang="en-IN" sz="1200" dirty="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Nitis Monburinon,</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Prajak Chertchom Thongchai Kaewkiriya,</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Suwat Rungpheung,</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Sabir Buya,</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Pitchayakit Boonpou  </a:t>
                      </a:r>
                      <a:endParaRPr lang="en-IN" sz="1200">
                        <a:effectLst/>
                      </a:endParaRPr>
                    </a:p>
                    <a:p>
                      <a:pPr rtl="0" fontAlgn="t">
                        <a:spcBef>
                          <a:spcPts val="0"/>
                        </a:spcBef>
                        <a:spcAft>
                          <a:spcPts val="0"/>
                        </a:spcAft>
                      </a:pPr>
                      <a:r>
                        <a:rPr lang="en-IN" sz="1200" b="1" i="0" u="none" strike="noStrike">
                          <a:solidFill>
                            <a:srgbClr val="000000"/>
                          </a:solidFill>
                          <a:effectLst/>
                          <a:latin typeface="Arial" panose="020B0604020202020204" pitchFamily="34" charset="0"/>
                        </a:rPr>
                        <a:t>.</a:t>
                      </a:r>
                      <a:endParaRPr lang="en-IN" sz="1200">
                        <a:effectLst/>
                      </a:endParaRPr>
                    </a:p>
                    <a:p>
                      <a:pPr fontAlgn="t"/>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2018 5th International Conference on Business and Industrial Research (ICBIR), Bangkok, Thailand </a:t>
                      </a:r>
                      <a:endParaRPr lang="en-IN" sz="1200">
                        <a:effectLst/>
                      </a:endParaRPr>
                    </a:p>
                    <a:p>
                      <a:pPr fontAlgn="t"/>
                      <a:br>
                        <a:rPr lang="en-IN" sz="1200">
                          <a:effectLst/>
                        </a:rPr>
                      </a:br>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Gradient Boosted regression tree,</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Random forest,multiple linear regression</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Gradient boosted regression trees gave the highest</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performance with only MAE =0.28. Followed by random</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forest regression with 0.35 errors, and multiple linear</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regression with 0.55 errors.</a:t>
                      </a:r>
                      <a:endParaRPr lang="en-IN" sz="1200">
                        <a:effectLst/>
                      </a:endParaRPr>
                    </a:p>
                  </a:txBody>
                  <a:tcPr marL="63500" marR="63500" marT="63500" marB="63500"/>
                </a:tc>
                <a:extLst>
                  <a:ext uri="{0D108BD9-81ED-4DB2-BD59-A6C34878D82A}">
                    <a16:rowId xmlns:a16="http://schemas.microsoft.com/office/drawing/2014/main" val="4172597579"/>
                  </a:ext>
                </a:extLst>
              </a:tr>
              <a:tr h="1594484">
                <a:tc>
                  <a:txBody>
                    <a:bodyPr/>
                    <a:lstStyle/>
                    <a:p>
                      <a:pPr rtl="0" fontAlgn="t">
                        <a:spcBef>
                          <a:spcPts val="0"/>
                        </a:spcBef>
                        <a:spcAft>
                          <a:spcPts val="0"/>
                        </a:spcAft>
                      </a:pPr>
                      <a:r>
                        <a:rPr lang="en-IN" sz="1200" b="0" i="0" u="none" strike="noStrike" dirty="0">
                          <a:solidFill>
                            <a:srgbClr val="000000"/>
                          </a:solidFill>
                          <a:effectLst/>
                          <a:latin typeface="Arial" panose="020B0604020202020204" pitchFamily="34" charset="0"/>
                        </a:rPr>
                        <a:t>Used Cars Price Prediction using Supervised  Learning Techniques </a:t>
                      </a:r>
                      <a:endParaRPr lang="en-IN" sz="1200" dirty="0">
                        <a:effectLst/>
                      </a:endParaRPr>
                    </a:p>
                    <a:p>
                      <a:pPr fontAlgn="t"/>
                      <a:br>
                        <a:rPr lang="en-IN" sz="1200" dirty="0">
                          <a:effectLst/>
                        </a:rPr>
                      </a:br>
                      <a:endParaRPr lang="en-IN" sz="1200" dirty="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Pattabiraman Venkatasubbu, Mukkesh Ganesh</a:t>
                      </a:r>
                      <a:endParaRPr lang="en-IN" sz="1200">
                        <a:effectLst/>
                      </a:endParaRPr>
                    </a:p>
                    <a:p>
                      <a:pPr fontAlgn="t"/>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International Journal of Engineering and Advanced Technology (IJEAT) </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ISSN: 2249 – 8958, Volume-9 Issue-1S3, December 2019 </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Lasso regression,Multiple regression,Regression tree</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The prediction error rate of all the models was well under the  accepted 5% of error. But,the mean error  of the regression tree model was found to be more than the  mean error rate of the multiple regression and lasso regression  models. </a:t>
                      </a:r>
                      <a:endParaRPr lang="en-IN" sz="1200">
                        <a:effectLst/>
                      </a:endParaRPr>
                    </a:p>
                  </a:txBody>
                  <a:tcPr marL="63500" marR="63500" marT="63500" marB="63500"/>
                </a:tc>
                <a:extLst>
                  <a:ext uri="{0D108BD9-81ED-4DB2-BD59-A6C34878D82A}">
                    <a16:rowId xmlns:a16="http://schemas.microsoft.com/office/drawing/2014/main" val="2644542922"/>
                  </a:ext>
                </a:extLst>
              </a:tr>
              <a:tr h="1383206">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Used Car Price Prediction using K-Nearest Neighbor Based</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Model</a:t>
                      </a:r>
                      <a:endParaRPr lang="en-IN" sz="1200">
                        <a:effectLst/>
                      </a:endParaRPr>
                    </a:p>
                    <a:p>
                      <a:pPr fontAlgn="t"/>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K.Samruddhi,</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 Dr R.Ashok Kumar</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International Journal of Innovative Research in Applied Sciences and Engineering (IJIRASE)</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 Volume 4, Issue 2, August 2020</a:t>
                      </a:r>
                      <a:endParaRPr lang="en-IN" sz="1200">
                        <a:effectLst/>
                      </a:endParaRPr>
                    </a:p>
                    <a:p>
                      <a:pPr fontAlgn="t"/>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K nearest neighbour algorithm  </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Arial" panose="020B0604020202020204" pitchFamily="34" charset="0"/>
                        </a:rPr>
                        <a:t>It has 85% accuracy,</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Root-Mean Squared Error (RMSE) rate of 4.01 and Means</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Absolute Error (MAE) rate of 2.01 with K value of 4.</a:t>
                      </a:r>
                      <a:endParaRPr lang="en-IN" sz="1200" dirty="0">
                        <a:effectLst/>
                      </a:endParaRPr>
                    </a:p>
                  </a:txBody>
                  <a:tcPr marL="63500" marR="63500" marT="63500" marB="63500"/>
                </a:tc>
                <a:extLst>
                  <a:ext uri="{0D108BD9-81ED-4DB2-BD59-A6C34878D82A}">
                    <a16:rowId xmlns:a16="http://schemas.microsoft.com/office/drawing/2014/main" val="1491559897"/>
                  </a:ext>
                </a:extLst>
              </a:tr>
            </a:tbl>
          </a:graphicData>
        </a:graphic>
      </p:graphicFrame>
    </p:spTree>
    <p:extLst>
      <p:ext uri="{BB962C8B-B14F-4D97-AF65-F5344CB8AC3E}">
        <p14:creationId xmlns:p14="http://schemas.microsoft.com/office/powerpoint/2010/main" val="405602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309122"/>
            <a:ext cx="11214100" cy="757130"/>
          </a:xfrm>
        </p:spPr>
        <p:txBody>
          <a:bodyPr/>
          <a:lstStyle/>
          <a:p>
            <a:r>
              <a:rPr lang="en-IN" sz="4800" dirty="0">
                <a:solidFill>
                  <a:schemeClr val="accent2"/>
                </a:solidFill>
                <a:latin typeface="Berlin Sans FB Demi" panose="020E0802020502020306" pitchFamily="34"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306615552"/>
              </p:ext>
            </p:extLst>
          </p:nvPr>
        </p:nvGraphicFramePr>
        <p:xfrm>
          <a:off x="0" y="1066252"/>
          <a:ext cx="12192000" cy="5791748"/>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18635126"/>
                    </a:ext>
                  </a:extLst>
                </a:gridCol>
                <a:gridCol w="1612900">
                  <a:extLst>
                    <a:ext uri="{9D8B030D-6E8A-4147-A177-3AD203B41FA5}">
                      <a16:colId xmlns:a16="http://schemas.microsoft.com/office/drawing/2014/main" val="1735378907"/>
                    </a:ext>
                  </a:extLst>
                </a:gridCol>
                <a:gridCol w="2324100">
                  <a:extLst>
                    <a:ext uri="{9D8B030D-6E8A-4147-A177-3AD203B41FA5}">
                      <a16:colId xmlns:a16="http://schemas.microsoft.com/office/drawing/2014/main" val="2040181966"/>
                    </a:ext>
                  </a:extLst>
                </a:gridCol>
                <a:gridCol w="3124200">
                  <a:extLst>
                    <a:ext uri="{9D8B030D-6E8A-4147-A177-3AD203B41FA5}">
                      <a16:colId xmlns:a16="http://schemas.microsoft.com/office/drawing/2014/main" val="4246039585"/>
                    </a:ext>
                  </a:extLst>
                </a:gridCol>
                <a:gridCol w="3657600">
                  <a:extLst>
                    <a:ext uri="{9D8B030D-6E8A-4147-A177-3AD203B41FA5}">
                      <a16:colId xmlns:a16="http://schemas.microsoft.com/office/drawing/2014/main" val="1060909921"/>
                    </a:ext>
                  </a:extLst>
                </a:gridCol>
              </a:tblGrid>
              <a:tr h="558475">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Reference Paper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Authors </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Journal / Conference and year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Algorithm and Tool used</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Observations and Results </a:t>
                      </a:r>
                      <a:endParaRPr lang="en-IN" dirty="0">
                        <a:effectLst/>
                      </a:endParaRPr>
                    </a:p>
                  </a:txBody>
                  <a:tcPr marL="63500" marR="63500" marT="63500" marB="63500"/>
                </a:tc>
                <a:extLst>
                  <a:ext uri="{0D108BD9-81ED-4DB2-BD59-A6C34878D82A}">
                    <a16:rowId xmlns:a16="http://schemas.microsoft.com/office/drawing/2014/main" val="1906586976"/>
                  </a:ext>
                </a:extLst>
              </a:tr>
              <a:tr h="1690800">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House Resale Price Prediction Using Classification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Algorithms</a:t>
                      </a:r>
                      <a:endParaRPr lang="en-IN" sz="1100" dirty="0">
                        <a:effectLst/>
                      </a:endParaRPr>
                    </a:p>
                    <a:p>
                      <a:pPr fontAlgn="t"/>
                      <a:br>
                        <a:rPr lang="en-IN" sz="1100" dirty="0">
                          <a:effectLst/>
                        </a:rPr>
                      </a:b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P. </a:t>
                      </a:r>
                      <a:r>
                        <a:rPr lang="en-IN" sz="1100" b="0" i="0" u="none" strike="noStrike" dirty="0" err="1">
                          <a:solidFill>
                            <a:srgbClr val="000000"/>
                          </a:solidFill>
                          <a:effectLst/>
                          <a:latin typeface="Arial" panose="020B0604020202020204" pitchFamily="34" charset="0"/>
                        </a:rPr>
                        <a:t>Durganjali</a:t>
                      </a:r>
                      <a:r>
                        <a:rPr lang="en-IN" sz="1100" b="0" i="0" u="none" strike="noStrike" dirty="0">
                          <a:solidFill>
                            <a:srgbClr val="000000"/>
                          </a:solidFill>
                          <a:effectLst/>
                          <a:latin typeface="Arial" panose="020B0604020202020204" pitchFamily="34" charset="0"/>
                        </a:rPr>
                        <a:t>, </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M. Vani </a:t>
                      </a:r>
                      <a:r>
                        <a:rPr lang="en-IN" sz="1100" b="0" i="0" u="none" strike="noStrike" dirty="0" err="1">
                          <a:solidFill>
                            <a:srgbClr val="000000"/>
                          </a:solidFill>
                          <a:effectLst/>
                          <a:latin typeface="Arial" panose="020B0604020202020204" pitchFamily="34" charset="0"/>
                        </a:rPr>
                        <a:t>Pujitha</a:t>
                      </a:r>
                      <a:r>
                        <a:rPr lang="en-IN" sz="1100" b="0" i="0" u="none" strike="noStrike" dirty="0">
                          <a:solidFill>
                            <a:srgbClr val="000000"/>
                          </a:solidFill>
                          <a:effectLst/>
                          <a:latin typeface="Arial" panose="020B0604020202020204" pitchFamily="34" charset="0"/>
                        </a:rPr>
                        <a:t> </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IEEE 6th International Conference on smart structures and systems ICSSS 2019.</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 In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this paper, the resale price prediction of the house is done using</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different classification algorithms like Logistic regression, Decision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tree, Naive Bayes and Random forest are used . </a:t>
                      </a:r>
                      <a:r>
                        <a:rPr lang="en-IN" sz="1100" b="0" i="0" u="none" strike="noStrike" dirty="0" err="1">
                          <a:solidFill>
                            <a:srgbClr val="000000"/>
                          </a:solidFill>
                          <a:effectLst/>
                          <a:latin typeface="Arial" panose="020B0604020202020204" pitchFamily="34" charset="0"/>
                        </a:rPr>
                        <a:t>AdaBoost</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algorithm for boosting up the weak learners to strong learners.</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The accuracy of logistic regression is 81.4 %and accuracy of decision tree is highest that is 92 %</a:t>
                      </a:r>
                      <a:endParaRPr lang="en-IN" sz="1100" dirty="0">
                        <a:effectLst/>
                      </a:endParaRPr>
                    </a:p>
                  </a:txBody>
                  <a:tcPr marL="63500" marR="63500" marT="63500" marB="63500"/>
                </a:tc>
                <a:extLst>
                  <a:ext uri="{0D108BD9-81ED-4DB2-BD59-A6C34878D82A}">
                    <a16:rowId xmlns:a16="http://schemas.microsoft.com/office/drawing/2014/main" val="4267294098"/>
                  </a:ext>
                </a:extLst>
              </a:tr>
              <a:tr h="2257735">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House Price Prediction Using Regression</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Techniques: A Comparative Study</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CH.Raga Madhuri, </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Anuradha G, </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M.Vani Pujitha</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IEEE 6th International Conference on smart structures and systems ICSSS 2019.</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The</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paper involves predictions using different Regression techniques</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like Multiple linear, Ridge, LASSO, Elastic Net, Gradient</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boosting and </a:t>
                      </a:r>
                      <a:r>
                        <a:rPr lang="en-IN" sz="1100" b="0" i="0" u="none" strike="noStrike" dirty="0" err="1">
                          <a:solidFill>
                            <a:srgbClr val="000000"/>
                          </a:solidFill>
                          <a:effectLst/>
                          <a:latin typeface="Arial" panose="020B0604020202020204" pitchFamily="34" charset="0"/>
                        </a:rPr>
                        <a:t>AdaBoost</a:t>
                      </a:r>
                      <a:r>
                        <a:rPr lang="en-IN" sz="1100" b="0" i="0" u="none" strike="noStrike" dirty="0">
                          <a:solidFill>
                            <a:srgbClr val="000000"/>
                          </a:solidFill>
                          <a:effectLst/>
                          <a:latin typeface="Arial" panose="020B0604020202020204" pitchFamily="34" charset="0"/>
                        </a:rPr>
                        <a:t> Regression.</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This article mainly concentrates on the comparison between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different machine learning algorithms and among all algorithms gradient boosting has high</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accuracy value Here the [MSE] Mean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Square Error and [RMSE] Root Mean Square Error are used in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in order to calculate the accuracy value of the algorithm. It has a score of 0.9177022, MSE of 12037006088.27804,RMSE of 109713</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90390</a:t>
                      </a:r>
                      <a:endParaRPr lang="en-IN" sz="1100" dirty="0">
                        <a:effectLst/>
                      </a:endParaRPr>
                    </a:p>
                  </a:txBody>
                  <a:tcPr marL="63500" marR="63500" marT="63500" marB="63500"/>
                </a:tc>
                <a:extLst>
                  <a:ext uri="{0D108BD9-81ED-4DB2-BD59-A6C34878D82A}">
                    <a16:rowId xmlns:a16="http://schemas.microsoft.com/office/drawing/2014/main" val="3190184648"/>
                  </a:ext>
                </a:extLst>
              </a:tr>
              <a:tr h="1167573">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HOUSE PRICE FORECASTING USING</a:t>
                      </a:r>
                      <a:endParaRPr lang="en-IN" sz="1100">
                        <a:effectLst/>
                      </a:endParaRPr>
                    </a:p>
                    <a:p>
                      <a:pPr rtl="0" fontAlgn="t">
                        <a:spcBef>
                          <a:spcPts val="0"/>
                        </a:spcBef>
                        <a:spcAft>
                          <a:spcPts val="0"/>
                        </a:spcAft>
                      </a:pPr>
                      <a:br>
                        <a:rPr lang="en-IN" sz="1100">
                          <a:effectLst/>
                        </a:rPr>
                      </a:br>
                      <a:r>
                        <a:rPr lang="en-IN" sz="1100" b="0" i="0" u="none" strike="noStrike">
                          <a:solidFill>
                            <a:srgbClr val="000000"/>
                          </a:solidFill>
                          <a:effectLst/>
                          <a:latin typeface="Arial" panose="020B0604020202020204" pitchFamily="34" charset="0"/>
                        </a:rPr>
                        <a:t>MACHINE LEARNING</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ALISHA KUVALEKAR,</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SHIVANI MANCHEWAR,</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SIDHIKA MAHADIK,</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SHILA JAWALE</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Proceedings of the 3rd International Conference on Advances in Science &amp; Technology (ICAST) 2020</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Decision tree regressor </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The accuracy of the model obtained  was 89%</a:t>
                      </a:r>
                      <a:endParaRPr lang="en-IN" sz="1100" dirty="0">
                        <a:effectLst/>
                      </a:endParaRPr>
                    </a:p>
                  </a:txBody>
                  <a:tcPr marL="63500" marR="63500" marT="63500" marB="63500"/>
                </a:tc>
                <a:extLst>
                  <a:ext uri="{0D108BD9-81ED-4DB2-BD59-A6C34878D82A}">
                    <a16:rowId xmlns:a16="http://schemas.microsoft.com/office/drawing/2014/main" val="3579638170"/>
                  </a:ext>
                </a:extLst>
              </a:tr>
            </a:tbl>
          </a:graphicData>
        </a:graphic>
      </p:graphicFrame>
    </p:spTree>
    <p:extLst>
      <p:ext uri="{BB962C8B-B14F-4D97-AF65-F5344CB8AC3E}">
        <p14:creationId xmlns:p14="http://schemas.microsoft.com/office/powerpoint/2010/main" val="170240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1759</Words>
  <Application>Microsoft Office PowerPoint</Application>
  <PresentationFormat>Widescreen</PresentationFormat>
  <Paragraphs>287</Paragraphs>
  <Slides>23</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23</vt:i4>
      </vt:variant>
    </vt:vector>
  </HeadingPairs>
  <TitlesOfParts>
    <vt:vector size="39" baseType="lpstr">
      <vt:lpstr>Arial</vt:lpstr>
      <vt:lpstr>Arial Black</vt:lpstr>
      <vt:lpstr>Arial Rounded MT Bold</vt:lpstr>
      <vt:lpstr>Bahnschrift</vt:lpstr>
      <vt:lpstr>Baskerville Old Face</vt:lpstr>
      <vt:lpstr>Berlin Sans FB</vt:lpstr>
      <vt:lpstr>Berlin Sans FB Demi</vt:lpstr>
      <vt:lpstr>Calibri</vt:lpstr>
      <vt:lpstr>Calibri Light</vt:lpstr>
      <vt:lpstr>Eras Demi ITC</vt:lpstr>
      <vt:lpstr>Franklin Gothic Medium</vt:lpstr>
      <vt:lpstr>Trade Gothic LT Pro</vt:lpstr>
      <vt:lpstr>Trebuchet MS</vt:lpstr>
      <vt:lpstr>Wingdings</vt:lpstr>
      <vt:lpstr>Office Theme</vt:lpstr>
      <vt:lpstr>1_Office Theme</vt:lpstr>
      <vt:lpstr>PowerPoint Presentation</vt:lpstr>
      <vt:lpstr>Car and House price prediction web application </vt:lpstr>
      <vt:lpstr>Table Of Content</vt:lpstr>
      <vt:lpstr>Introduction</vt:lpstr>
      <vt:lpstr>Problem Statement</vt:lpstr>
      <vt:lpstr>PowerPoint Presentation</vt:lpstr>
      <vt:lpstr>Objectives</vt:lpstr>
      <vt:lpstr>Literature Review</vt:lpstr>
      <vt:lpstr>Literature Review</vt:lpstr>
      <vt:lpstr>PowerPoint Presentation</vt:lpstr>
      <vt:lpstr>Snap shot of House dataset</vt:lpstr>
      <vt:lpstr>PowerPoint Presentation</vt:lpstr>
      <vt:lpstr>Snap shot of Car dataset </vt:lpstr>
      <vt:lpstr>Requirements</vt:lpstr>
      <vt:lpstr>Feasibility Study</vt:lpstr>
      <vt:lpstr>Feasibility Study</vt:lpstr>
      <vt:lpstr>Scope Of The Project</vt:lpstr>
      <vt:lpstr>LIMITATIONS:</vt:lpstr>
      <vt:lpstr>Application</vt:lpstr>
      <vt:lpstr>Pert Chart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2021-09-16T14:23:44Z</dcterms:created>
  <dcterms:modified xsi:type="dcterms:W3CDTF">2022-04-29T13:28:09Z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