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67" r:id="rId4"/>
    <p:sldId id="368" r:id="rId5"/>
    <p:sldId id="369" r:id="rId6"/>
    <p:sldId id="414" r:id="rId7"/>
    <p:sldId id="486" r:id="rId8"/>
    <p:sldId id="378" r:id="rId9"/>
    <p:sldId id="487" r:id="rId10"/>
    <p:sldId id="398" r:id="rId11"/>
    <p:sldId id="489" r:id="rId12"/>
    <p:sldId id="514" r:id="rId13"/>
    <p:sldId id="515" r:id="rId14"/>
    <p:sldId id="496" r:id="rId15"/>
    <p:sldId id="497" r:id="rId16"/>
    <p:sldId id="491" r:id="rId17"/>
    <p:sldId id="492" r:id="rId18"/>
    <p:sldId id="488" r:id="rId19"/>
    <p:sldId id="493" r:id="rId20"/>
    <p:sldId id="495" r:id="rId21"/>
    <p:sldId id="494" r:id="rId22"/>
    <p:sldId id="516" r:id="rId23"/>
    <p:sldId id="265" r:id="rId24"/>
    <p:sldId id="499" r:id="rId25"/>
    <p:sldId id="513" r:id="rId26"/>
    <p:sldId id="504" r:id="rId27"/>
    <p:sldId id="510" r:id="rId28"/>
    <p:sldId id="438" r:id="rId29"/>
    <p:sldId id="517" r:id="rId30"/>
    <p:sldId id="422" r:id="rId31"/>
    <p:sldId id="439" r:id="rId32"/>
    <p:sldId id="440" r:id="rId33"/>
    <p:sldId id="441" r:id="rId34"/>
    <p:sldId id="44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3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AA93A-775C-4B13-8D75-29E51F66B902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95B0E-2596-4A16-8D48-144DEBF85B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05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D47E7-1143-4226-A64E-FC757BF41C58}" type="slidenum">
              <a:rPr lang="en-US"/>
              <a:pPr/>
              <a:t>6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D47E7-1143-4226-A64E-FC757BF41C58}" type="slidenum">
              <a:rPr lang="en-US"/>
              <a:pPr/>
              <a:t>9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A47286CB-441D-40DF-898D-E30B7C1CF187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403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0B38-D20A-498A-8A3F-E6CB27494668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CA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Internship @</a:t>
            </a:r>
          </a:p>
          <a:p>
            <a:r>
              <a:rPr lang="en-CA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Silver Oak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DC5B2-F9CF-85BE-0A53-2E213C71F24B}"/>
              </a:ext>
            </a:extLst>
          </p:cNvPr>
          <p:cNvSpPr txBox="1"/>
          <p:nvPr/>
        </p:nvSpPr>
        <p:spPr>
          <a:xfrm>
            <a:off x="3779912" y="609329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</a:rPr>
              <a:t>By :- Prof. Kinjal Thakar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for ‘client side’ interaction</a:t>
            </a:r>
          </a:p>
          <a:p>
            <a:pPr lvl="1"/>
            <a:r>
              <a:rPr lang="en-US" dirty="0"/>
              <a:t>Code executes on the local machine</a:t>
            </a:r>
          </a:p>
          <a:p>
            <a:pPr lvl="1"/>
            <a:r>
              <a:rPr lang="en-US" dirty="0"/>
              <a:t>No need for network connection once script runs</a:t>
            </a:r>
          </a:p>
          <a:p>
            <a:r>
              <a:rPr lang="en-US" dirty="0"/>
              <a:t>Developed by Netscape in 1995</a:t>
            </a:r>
          </a:p>
          <a:p>
            <a:pPr lvl="1"/>
            <a:r>
              <a:rPr lang="en-US" dirty="0"/>
              <a:t>(Not related to the Java Language)</a:t>
            </a:r>
          </a:p>
          <a:p>
            <a:r>
              <a:rPr lang="en-US" dirty="0"/>
              <a:t>Actually </a:t>
            </a:r>
            <a:r>
              <a:rPr lang="en-US" i="1" dirty="0" err="1"/>
              <a:t>ECMAScript</a:t>
            </a:r>
            <a:r>
              <a:rPr lang="en-US" i="1" dirty="0"/>
              <a:t> (ECMA-262)</a:t>
            </a:r>
          </a:p>
          <a:p>
            <a:pPr lvl="1"/>
            <a:r>
              <a:rPr lang="en-US" dirty="0"/>
              <a:t>en.wikipedia.org/wiki/</a:t>
            </a:r>
            <a:r>
              <a:rPr lang="en-US" dirty="0" err="1"/>
              <a:t>ECMAScript</a:t>
            </a:r>
            <a:endParaRPr lang="en-US" dirty="0"/>
          </a:p>
          <a:p>
            <a:pPr lvl="1"/>
            <a:r>
              <a:rPr lang="en-US" dirty="0"/>
              <a:t>Several variants (</a:t>
            </a:r>
            <a:r>
              <a:rPr lang="en-US" dirty="0" err="1"/>
              <a:t>JScript</a:t>
            </a:r>
            <a:r>
              <a:rPr lang="en-US" dirty="0"/>
              <a:t>, Action Script…)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32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JavaScript do?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full programming language</a:t>
            </a:r>
          </a:p>
          <a:p>
            <a:pPr lvl="1"/>
            <a:r>
              <a:rPr lang="en-US" dirty="0"/>
              <a:t>API (application programming interface) is specific to working with browsers</a:t>
            </a:r>
          </a:p>
          <a:p>
            <a:r>
              <a:rPr lang="en-US" dirty="0"/>
              <a:t>Restrictions:</a:t>
            </a:r>
          </a:p>
          <a:p>
            <a:pPr lvl="1"/>
            <a:r>
              <a:rPr lang="en-US" dirty="0"/>
              <a:t>Security-based limitations</a:t>
            </a:r>
          </a:p>
          <a:p>
            <a:pPr lvl="2"/>
            <a:r>
              <a:rPr lang="en-US" dirty="0"/>
              <a:t>No networking</a:t>
            </a:r>
          </a:p>
          <a:p>
            <a:pPr lvl="2"/>
            <a:r>
              <a:rPr lang="en-US" dirty="0"/>
              <a:t>No access to local file system</a:t>
            </a:r>
          </a:p>
          <a:p>
            <a:pPr lvl="1"/>
            <a:r>
              <a:rPr lang="en-US" dirty="0"/>
              <a:t>Limited UI toolkit and graphics</a:t>
            </a:r>
          </a:p>
          <a:p>
            <a:pPr lvl="2"/>
            <a:r>
              <a:rPr lang="en-US" dirty="0"/>
              <a:t>(This is changing with HTML5)</a:t>
            </a:r>
          </a:p>
        </p:txBody>
      </p:sp>
    </p:spTree>
    <p:extLst>
      <p:ext uri="{BB962C8B-B14F-4D97-AF65-F5344CB8AC3E}">
        <p14:creationId xmlns:p14="http://schemas.microsoft.com/office/powerpoint/2010/main" val="343191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376B-E83E-D94F-CF3A-36F5E420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Google Sans"/>
              </a:rPr>
              <a:t>What can JavaScript Do?</a:t>
            </a:r>
            <a:b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68FA-ADA8-DCA6-7B85-CE033C25D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JavaScript Can Change HTML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JavaScript Can Change HTML Attribute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JavaScript Can Change HTML Styles (CSS)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JavaScript Can Hide HTML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JavaScript Can Show HTML Elements.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48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B5EB4-9513-8B2C-562B-D300327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object model, JavaScript gets all the power it needs to create dynamic HTML</a:t>
            </a:r>
          </a:p>
          <a:p>
            <a:pPr marL="0" indent="0" algn="just">
              <a:buNone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change all the HTML elements in the page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change all the HTML attributes in the page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change all the CSS styles in the page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remove existing HTML elements and attributes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add new HTML elements and attributes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react to all existing HTML events in the page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create new HTML events in the page</a:t>
            </a:r>
          </a:p>
        </p:txBody>
      </p:sp>
    </p:spTree>
    <p:extLst>
      <p:ext uri="{BB962C8B-B14F-4D97-AF65-F5344CB8AC3E}">
        <p14:creationId xmlns:p14="http://schemas.microsoft.com/office/powerpoint/2010/main" val="60989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writing to the page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97" y="1600200"/>
            <a:ext cx="509680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88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loading a random image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97" y="1600200"/>
            <a:ext cx="509680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39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do scripts 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the HMTL page</a:t>
            </a:r>
          </a:p>
          <a:p>
            <a:r>
              <a:rPr lang="en-CA" dirty="0"/>
              <a:t>Like styles, can be external, internal, or inline</a:t>
            </a:r>
          </a:p>
          <a:p>
            <a:pPr lvl="1"/>
            <a:r>
              <a:rPr lang="en-CA" dirty="0"/>
              <a:t>Use these for different situations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4135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do scripts 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scripts that respond to user events, and for functions:</a:t>
            </a:r>
          </a:p>
          <a:p>
            <a:pPr lvl="1"/>
            <a:r>
              <a:rPr lang="en-CA" dirty="0"/>
              <a:t>Either external or internal</a:t>
            </a:r>
          </a:p>
          <a:p>
            <a:pPr lvl="1"/>
            <a:r>
              <a:rPr lang="en-CA" dirty="0"/>
              <a:t>In &lt;head&gt;…&lt;/head&gt;</a:t>
            </a:r>
          </a:p>
          <a:p>
            <a:r>
              <a:rPr lang="en-CA" dirty="0"/>
              <a:t>For scripts that write document content:</a:t>
            </a:r>
          </a:p>
          <a:p>
            <a:pPr lvl="1"/>
            <a:r>
              <a:rPr lang="en-CA" dirty="0"/>
              <a:t>In &lt;body&gt;…&lt;/body&gt;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44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Body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&lt;script type="text/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javascript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buNone/>
            </a:pPr>
            <a:r>
              <a:rPr lang="en-CA" sz="2000" dirty="0" err="1">
                <a:latin typeface="Consolas" pitchFamily="49" charset="0"/>
                <a:cs typeface="Consolas" pitchFamily="49" charset="0"/>
              </a:rPr>
              <a:t>document.write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("This message written by JavaScript");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602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&lt;script type="text/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javascript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function message()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alert("This alert was called with the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onload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event");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&lt;body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onload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="message()"&gt;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&lt;/html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14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Introduction to JavaScript</a:t>
            </a:r>
          </a:p>
          <a:p>
            <a:r>
              <a:rPr lang="en-CA" dirty="0"/>
              <a:t>Resources</a:t>
            </a:r>
          </a:p>
          <a:p>
            <a:r>
              <a:rPr lang="en-CA" dirty="0"/>
              <a:t>What is JavaScript?</a:t>
            </a:r>
          </a:p>
          <a:p>
            <a:r>
              <a:rPr lang="en-CA" dirty="0"/>
              <a:t>JavaScript in web pages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External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 &lt;script type="text/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javascript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="xyz.js"&gt;&lt;/script&gt;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8780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does JS access the 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DOM: Document Object Model</a:t>
            </a:r>
          </a:p>
          <a:p>
            <a:pPr lvl="1"/>
            <a:r>
              <a:rPr lang="en-US" dirty="0"/>
              <a:t>A framework to describe a web page (document) in a tree-like structure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214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42C0-0F18-3115-9923-DA62ADFEF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800" dirty="0"/>
              <a:t>What is the HTML DOM?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>
                <a:solidFill>
                  <a:srgbClr val="FFFF00"/>
                </a:solidFill>
              </a:rPr>
              <a:t>Document Object Model</a:t>
            </a:r>
          </a:p>
          <a:p>
            <a:r>
              <a:rPr lang="en-US" sz="3800" dirty="0"/>
              <a:t>The HTML DOM is a standard object model and programming interface for HTML. </a:t>
            </a:r>
          </a:p>
          <a:p>
            <a:pPr marL="0" indent="0">
              <a:buNone/>
            </a:pPr>
            <a:r>
              <a:rPr lang="en-US" sz="3800" dirty="0"/>
              <a:t>It defines:</a:t>
            </a:r>
          </a:p>
          <a:p>
            <a:pPr>
              <a:buFont typeface="Arial" pitchFamily="34" charset="0"/>
              <a:buChar char="•"/>
            </a:pPr>
            <a:r>
              <a:rPr lang="en-US" sz="3800" dirty="0"/>
              <a:t>The HTML elements as objects</a:t>
            </a:r>
          </a:p>
          <a:p>
            <a:pPr>
              <a:buFont typeface="Arial" pitchFamily="34" charset="0"/>
              <a:buChar char="•"/>
            </a:pPr>
            <a:r>
              <a:rPr lang="en-US" sz="3800" dirty="0"/>
              <a:t>The properties of all HTML elements</a:t>
            </a:r>
          </a:p>
          <a:p>
            <a:pPr>
              <a:buFont typeface="Arial" pitchFamily="34" charset="0"/>
              <a:buChar char="•"/>
            </a:pPr>
            <a:r>
              <a:rPr lang="en-US" sz="3800" dirty="0"/>
              <a:t>The methods to access all HTML elements</a:t>
            </a:r>
          </a:p>
          <a:p>
            <a:pPr>
              <a:buFont typeface="Arial" pitchFamily="34" charset="0"/>
              <a:buChar char="•"/>
            </a:pPr>
            <a:r>
              <a:rPr lang="en-US" sz="3800" dirty="0"/>
              <a:t>The events for all HTML elements</a:t>
            </a:r>
          </a:p>
          <a:p>
            <a:r>
              <a:rPr lang="en-US" sz="3800" dirty="0"/>
              <a:t>In other words: The HTML DOM is a standard for how to get, change, add, or delete HTML elements.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523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C820184-F868-6C46-DAAA-F03B101F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HTML Tree - DOM</a:t>
            </a:r>
            <a:endParaRPr lang="en-US" altLang="en-US"/>
          </a:p>
        </p:txBody>
      </p:sp>
      <p:grpSp>
        <p:nvGrpSpPr>
          <p:cNvPr id="12291" name="Group 27">
            <a:extLst>
              <a:ext uri="{FF2B5EF4-FFF2-40B4-BE49-F238E27FC236}">
                <a16:creationId xmlns:a16="http://schemas.microsoft.com/office/drawing/2014/main" id="{8F3F5C45-5B40-9C42-5D00-4745594659C3}"/>
              </a:ext>
            </a:extLst>
          </p:cNvPr>
          <p:cNvGrpSpPr>
            <a:grpSpLocks/>
          </p:cNvGrpSpPr>
          <p:nvPr/>
        </p:nvGrpSpPr>
        <p:grpSpPr bwMode="auto">
          <a:xfrm>
            <a:off x="1965325" y="1654175"/>
            <a:ext cx="5824538" cy="4805363"/>
            <a:chOff x="2396837" y="1662545"/>
            <a:chExt cx="4961906" cy="3602181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3AD214A-7DA0-9C99-CA9D-F4F076FB0ED0}"/>
                </a:ext>
              </a:extLst>
            </p:cNvPr>
            <p:cNvSpPr/>
            <p:nvPr/>
          </p:nvSpPr>
          <p:spPr>
            <a:xfrm>
              <a:off x="3764100" y="1662545"/>
              <a:ext cx="1614749" cy="6652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&lt;html&gt;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92C0FAF-8EC7-8810-BE0F-028D35879F8D}"/>
                </a:ext>
              </a:extLst>
            </p:cNvPr>
            <p:cNvSpPr/>
            <p:nvPr/>
          </p:nvSpPr>
          <p:spPr>
            <a:xfrm>
              <a:off x="2396837" y="2751411"/>
              <a:ext cx="1391606" cy="45339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&lt;head&gt;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EB44429-A355-F65A-8049-04AEB2551B81}"/>
                </a:ext>
              </a:extLst>
            </p:cNvPr>
            <p:cNvSpPr/>
            <p:nvPr/>
          </p:nvSpPr>
          <p:spPr>
            <a:xfrm>
              <a:off x="5125953" y="2751411"/>
              <a:ext cx="1441644" cy="50218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&lt;body&gt;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0B2E717-0616-D31D-2276-B884CFD41766}"/>
                </a:ext>
              </a:extLst>
            </p:cNvPr>
            <p:cNvSpPr/>
            <p:nvPr/>
          </p:nvSpPr>
          <p:spPr>
            <a:xfrm>
              <a:off x="2465809" y="3877166"/>
              <a:ext cx="1249605" cy="42959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&lt;title&gt;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EE7CA70-A2AA-8A91-6C20-1E797DCB055C}"/>
                </a:ext>
              </a:extLst>
            </p:cNvPr>
            <p:cNvSpPr/>
            <p:nvPr/>
          </p:nvSpPr>
          <p:spPr>
            <a:xfrm>
              <a:off x="6110490" y="3877166"/>
              <a:ext cx="1248253" cy="42959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&lt;p&gt;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9A93492-E5A1-01B4-475E-51421DCE3798}"/>
                </a:ext>
              </a:extLst>
            </p:cNvPr>
            <p:cNvSpPr/>
            <p:nvPr/>
          </p:nvSpPr>
          <p:spPr>
            <a:xfrm>
              <a:off x="4433531" y="3877166"/>
              <a:ext cx="1248253" cy="42959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&lt;h1&gt;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8D7BB8B-E847-B070-6333-3991689657DA}"/>
                </a:ext>
              </a:extLst>
            </p:cNvPr>
            <p:cNvSpPr/>
            <p:nvPr/>
          </p:nvSpPr>
          <p:spPr>
            <a:xfrm>
              <a:off x="6106433" y="4835130"/>
              <a:ext cx="1248252" cy="42959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&lt;span&gt;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628A7230-2437-292B-8109-FC0F55347ED1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 rot="5400000">
              <a:off x="3619896" y="1799832"/>
              <a:ext cx="423646" cy="147951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3639A588-32EF-51D3-696C-F81E3380B488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 rot="16200000" flipH="1">
              <a:off x="4997302" y="1901937"/>
              <a:ext cx="423646" cy="127530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81242E-0293-967B-DBAC-B6D7D8287DA1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rot="5400000">
              <a:off x="2755108" y="3540310"/>
              <a:ext cx="672360" cy="13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D32267FC-81B3-79EF-D4B3-DE9D157A17F0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 rot="5400000">
              <a:off x="5140770" y="3171161"/>
              <a:ext cx="623569" cy="78844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79C9A569-6D3B-7264-22D4-9C78F2CF806D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rot="16200000" flipH="1">
              <a:off x="5978573" y="3121799"/>
              <a:ext cx="623569" cy="88716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EDD7ED2-45D5-BAAD-56B6-18A27B37FF2A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5400000">
              <a:off x="6467728" y="4568917"/>
              <a:ext cx="528367" cy="40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2292" name="TextBox 16">
            <a:extLst>
              <a:ext uri="{FF2B5EF4-FFF2-40B4-BE49-F238E27FC236}">
                <a16:creationId xmlns:a16="http://schemas.microsoft.com/office/drawing/2014/main" id="{100FD02E-FADA-ACB6-5A36-47BB153F9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88" y="1887538"/>
            <a:ext cx="2493962" cy="369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b="1" dirty="0">
                <a:solidFill>
                  <a:srgbClr val="C00000"/>
                </a:solidFill>
              </a:rPr>
              <a:t>Ancestor to all tags</a:t>
            </a:r>
          </a:p>
        </p:txBody>
      </p:sp>
      <p:sp>
        <p:nvSpPr>
          <p:cNvPr id="12293" name="TextBox 17">
            <a:extLst>
              <a:ext uri="{FF2B5EF4-FFF2-40B4-BE49-F238E27FC236}">
                <a16:creationId xmlns:a16="http://schemas.microsoft.com/office/drawing/2014/main" id="{D32F392D-A518-1EB8-6217-7289FF7B9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025" y="2728913"/>
            <a:ext cx="2698750" cy="369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00000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latin typeface="Tw Cen MT" panose="020B0602020104020603" pitchFamily="34" charset="0"/>
              </a:defRPr>
            </a:lvl2pPr>
            <a:lvl3pPr marL="1143000" indent="-228600">
              <a:defRPr>
                <a:latin typeface="Tw Cen MT" panose="020B0602020104020603" pitchFamily="34" charset="0"/>
              </a:defRPr>
            </a:lvl3pPr>
            <a:lvl4pPr marL="1600200" indent="-228600">
              <a:defRPr>
                <a:latin typeface="Tw Cen MT" panose="020B0602020104020603" pitchFamily="34" charset="0"/>
              </a:defRPr>
            </a:lvl4pPr>
            <a:lvl5pPr marL="2057400" indent="-228600">
              <a:defRPr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9pPr>
          </a:lstStyle>
          <a:p>
            <a:r>
              <a:rPr lang="en-US" altLang="en-US" dirty="0"/>
              <a:t>Ancestor to h1, p, strong</a:t>
            </a:r>
          </a:p>
        </p:txBody>
      </p:sp>
      <p:sp>
        <p:nvSpPr>
          <p:cNvPr id="12294" name="TextBox 18">
            <a:extLst>
              <a:ext uri="{FF2B5EF4-FFF2-40B4-BE49-F238E27FC236}">
                <a16:creationId xmlns:a16="http://schemas.microsoft.com/office/drawing/2014/main" id="{5EE1BCEC-8DDB-E610-ED01-2399CC23C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251" y="4240213"/>
            <a:ext cx="950913" cy="368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00000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latin typeface="Tw Cen MT" panose="020B0602020104020603" pitchFamily="34" charset="0"/>
              </a:defRPr>
            </a:lvl2pPr>
            <a:lvl3pPr marL="1143000" indent="-228600">
              <a:defRPr>
                <a:latin typeface="Tw Cen MT" panose="020B0602020104020603" pitchFamily="34" charset="0"/>
              </a:defRPr>
            </a:lvl3pPr>
            <a:lvl4pPr marL="1600200" indent="-228600">
              <a:defRPr>
                <a:latin typeface="Tw Cen MT" panose="020B0602020104020603" pitchFamily="34" charset="0"/>
              </a:defRPr>
            </a:lvl4pPr>
            <a:lvl5pPr marL="2057400" indent="-228600">
              <a:defRPr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9pPr>
          </a:lstStyle>
          <a:p>
            <a:r>
              <a:rPr lang="en-US" altLang="en-US" dirty="0"/>
              <a:t>Siblings</a:t>
            </a:r>
          </a:p>
        </p:txBody>
      </p:sp>
      <p:sp>
        <p:nvSpPr>
          <p:cNvPr id="12295" name="TextBox 19">
            <a:extLst>
              <a:ext uri="{FF2B5EF4-FFF2-40B4-BE49-F238E27FC236}">
                <a16:creationId xmlns:a16="http://schemas.microsoft.com/office/drawing/2014/main" id="{082349A8-8065-7AC0-DB90-9AB605506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5529263"/>
            <a:ext cx="1500188" cy="369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00000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latin typeface="Tw Cen MT" panose="020B0602020104020603" pitchFamily="34" charset="0"/>
              </a:defRPr>
            </a:lvl2pPr>
            <a:lvl3pPr marL="1143000" indent="-228600">
              <a:defRPr>
                <a:latin typeface="Tw Cen MT" panose="020B0602020104020603" pitchFamily="34" charset="0"/>
              </a:defRPr>
            </a:lvl3pPr>
            <a:lvl4pPr marL="1600200" indent="-228600">
              <a:defRPr>
                <a:latin typeface="Tw Cen MT" panose="020B0602020104020603" pitchFamily="34" charset="0"/>
              </a:defRPr>
            </a:lvl4pPr>
            <a:lvl5pPr marL="2057400" indent="-228600">
              <a:defRPr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9pPr>
          </a:lstStyle>
          <a:p>
            <a:r>
              <a:rPr lang="en-US" altLang="en-US"/>
              <a:t>Child of &lt;p&gt;</a:t>
            </a:r>
          </a:p>
        </p:txBody>
      </p:sp>
      <p:sp>
        <p:nvSpPr>
          <p:cNvPr id="12296" name="TextBox 21">
            <a:extLst>
              <a:ext uri="{FF2B5EF4-FFF2-40B4-BE49-F238E27FC236}">
                <a16:creationId xmlns:a16="http://schemas.microsoft.com/office/drawing/2014/main" id="{E4AAD28D-6B4C-5859-E657-E70ACF48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2798763"/>
            <a:ext cx="2697162" cy="369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00000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latin typeface="Tw Cen MT" panose="020B0602020104020603" pitchFamily="34" charset="0"/>
              </a:defRPr>
            </a:lvl2pPr>
            <a:lvl3pPr marL="1143000" indent="-228600">
              <a:defRPr>
                <a:latin typeface="Tw Cen MT" panose="020B0602020104020603" pitchFamily="34" charset="0"/>
              </a:defRPr>
            </a:lvl3pPr>
            <a:lvl4pPr marL="1600200" indent="-228600">
              <a:defRPr>
                <a:latin typeface="Tw Cen MT" panose="020B0602020104020603" pitchFamily="34" charset="0"/>
              </a:defRPr>
            </a:lvl4pPr>
            <a:lvl5pPr marL="2057400" indent="-228600">
              <a:defRPr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9pPr>
          </a:lstStyle>
          <a:p>
            <a:r>
              <a:rPr lang="en-US" altLang="en-US" dirty="0"/>
              <a:t>Descendent of &lt;html&gt;</a:t>
            </a:r>
          </a:p>
        </p:txBody>
      </p:sp>
      <p:sp>
        <p:nvSpPr>
          <p:cNvPr id="12297" name="TextBox 23">
            <a:extLst>
              <a:ext uri="{FF2B5EF4-FFF2-40B4-BE49-F238E27FC236}">
                <a16:creationId xmlns:a16="http://schemas.microsoft.com/office/drawing/2014/main" id="{D0503222-8D13-8A17-3032-9B47A3D33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4292600"/>
            <a:ext cx="4049713" cy="3698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00000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latin typeface="Tw Cen MT" panose="020B0602020104020603" pitchFamily="34" charset="0"/>
              </a:defRPr>
            </a:lvl2pPr>
            <a:lvl3pPr marL="1143000" indent="-228600">
              <a:defRPr>
                <a:latin typeface="Tw Cen MT" panose="020B0602020104020603" pitchFamily="34" charset="0"/>
              </a:defRPr>
            </a:lvl3pPr>
            <a:lvl4pPr marL="1600200" indent="-228600">
              <a:defRPr>
                <a:latin typeface="Tw Cen MT" panose="020B0602020104020603" pitchFamily="34" charset="0"/>
              </a:defRPr>
            </a:lvl4pPr>
            <a:lvl5pPr marL="2057400" indent="-228600">
              <a:defRPr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9pPr>
          </a:lstStyle>
          <a:p>
            <a:r>
              <a:rPr lang="en-US" altLang="en-US" dirty="0"/>
              <a:t>Descendent of &lt;html&gt; and &lt;head&gt;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DOM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70485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46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C0E3-ADDA-C6B4-963B-1BC7DB41D0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Simple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C443-271A-92CA-E941-5CF4B93A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  </a:t>
            </a:r>
          </a:p>
          <a:p>
            <a:pPr marL="0" indent="0">
              <a:buNone/>
            </a:pPr>
            <a:r>
              <a:rPr lang="en-US" dirty="0"/>
              <a:t>&lt;body&gt;  </a:t>
            </a:r>
          </a:p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  </a:t>
            </a:r>
          </a:p>
          <a:p>
            <a:pPr marL="0" indent="0">
              <a:buNone/>
            </a:pPr>
            <a:r>
              <a:rPr lang="en-US" dirty="0"/>
              <a:t> alert("Hello Good Morning");  </a:t>
            </a:r>
          </a:p>
          <a:p>
            <a:pPr marL="0" indent="0">
              <a:buNone/>
            </a:pPr>
            <a:r>
              <a:rPr lang="en-US" dirty="0"/>
              <a:t>&lt;/script&gt;  </a:t>
            </a:r>
          </a:p>
          <a:p>
            <a:pPr marL="0" indent="0">
              <a:buNone/>
            </a:pPr>
            <a:r>
              <a:rPr lang="en-US" dirty="0"/>
              <a:t>&lt;/body&gt; 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136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JavaScript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Statements</a:t>
            </a:r>
          </a:p>
          <a:p>
            <a:r>
              <a:rPr lang="en-CA" dirty="0"/>
              <a:t>Variables</a:t>
            </a:r>
          </a:p>
          <a:p>
            <a:r>
              <a:rPr lang="en-CA" dirty="0"/>
              <a:t>Events</a:t>
            </a:r>
          </a:p>
          <a:p>
            <a:r>
              <a:rPr lang="en-CA" dirty="0"/>
              <a:t>Functions</a:t>
            </a:r>
          </a:p>
          <a:p>
            <a:r>
              <a:rPr lang="en-CA" dirty="0"/>
              <a:t>Dialogs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537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&lt;script type="text/</a:t>
            </a:r>
            <a:r>
              <a:rPr lang="en-CA" sz="2000" dirty="0" err="1"/>
              <a:t>javascript</a:t>
            </a:r>
            <a:r>
              <a:rPr lang="en-CA" sz="2000" dirty="0"/>
              <a:t>"&gt;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a = 10;</a:t>
            </a:r>
          </a:p>
          <a:p>
            <a:pPr marL="0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b = 11;</a:t>
            </a:r>
          </a:p>
          <a:p>
            <a:pPr marL="0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c;</a:t>
            </a:r>
          </a:p>
          <a:p>
            <a:pPr marL="0" indent="0">
              <a:buNone/>
            </a:pPr>
            <a:r>
              <a:rPr lang="en-CA" sz="2000" dirty="0"/>
              <a:t>c = a + b;</a:t>
            </a:r>
          </a:p>
          <a:p>
            <a:pPr marL="0" indent="0">
              <a:buNone/>
            </a:pPr>
            <a:r>
              <a:rPr lang="en-CA" sz="2000" dirty="0"/>
              <a:t>alert(‘The answer is’ + c);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&lt;/script&gt;</a:t>
            </a:r>
            <a:br>
              <a:rPr lang="en-CA" sz="2000" dirty="0"/>
            </a:br>
            <a:endParaRPr lang="en-CA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65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JavaScript Variables 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Variables are used to store data. </a:t>
            </a:r>
          </a:p>
          <a:p>
            <a:r>
              <a:rPr lang="tr-TR" dirty="0"/>
              <a:t>Rules for variable names:</a:t>
            </a:r>
          </a:p>
          <a:p>
            <a:pPr lvl="1"/>
            <a:r>
              <a:rPr lang="tr-TR" dirty="0"/>
              <a:t>Variable names are case sensitive </a:t>
            </a:r>
          </a:p>
          <a:p>
            <a:pPr lvl="1"/>
            <a:r>
              <a:rPr lang="tr-TR" dirty="0"/>
              <a:t>They must begin with a letter or the underscore character </a:t>
            </a:r>
          </a:p>
          <a:p>
            <a:pPr lvl="2"/>
            <a:r>
              <a:rPr lang="tr-TR" dirty="0"/>
              <a:t>strname – STRNAME (not same)</a:t>
            </a:r>
          </a:p>
        </p:txBody>
      </p:sp>
    </p:spTree>
    <p:extLst>
      <p:ext uri="{BB962C8B-B14F-4D97-AF65-F5344CB8AC3E}">
        <p14:creationId xmlns:p14="http://schemas.microsoft.com/office/powerpoint/2010/main" val="1944445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940C-2569-D505-B230-1FEC9408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vs 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9DC2-502C-D5A7-2131-A1DEB16B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	var</a:t>
            </a:r>
          </a:p>
          <a:p>
            <a:r>
              <a:rPr lang="en-US" dirty="0"/>
              <a:t>let is block-scoped.	</a:t>
            </a:r>
          </a:p>
          <a:p>
            <a:r>
              <a:rPr lang="en-US" dirty="0"/>
              <a:t>var is function scoped.</a:t>
            </a:r>
          </a:p>
          <a:p>
            <a:r>
              <a:rPr lang="en-US" dirty="0"/>
              <a:t>let does not allow to redeclare variables.	</a:t>
            </a:r>
          </a:p>
          <a:p>
            <a:r>
              <a:rPr lang="en-US" dirty="0"/>
              <a:t>var allows to redeclare variables.</a:t>
            </a:r>
          </a:p>
        </p:txBody>
      </p:sp>
    </p:spTree>
    <p:extLst>
      <p:ext uri="{BB962C8B-B14F-4D97-AF65-F5344CB8AC3E}">
        <p14:creationId xmlns:p14="http://schemas.microsoft.com/office/powerpoint/2010/main" val="326640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HTML + CSS + JavaScript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7974" y="1600200"/>
            <a:ext cx="5388051" cy="4525963"/>
          </a:xfrm>
        </p:spPr>
      </p:pic>
    </p:spTree>
    <p:extLst>
      <p:ext uri="{BB962C8B-B14F-4D97-AF65-F5344CB8AC3E}">
        <p14:creationId xmlns:p14="http://schemas.microsoft.com/office/powerpoint/2010/main" val="4178647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Variables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Variables: containers for data</a:t>
            </a:r>
          </a:p>
          <a:p>
            <a:pPr lvl="1"/>
            <a:r>
              <a:rPr lang="en-US" dirty="0"/>
              <a:t>All variables have 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Type – JavaScript is loosely typed</a:t>
            </a:r>
          </a:p>
          <a:p>
            <a:pPr lvl="2"/>
            <a:r>
              <a:rPr lang="en-US" dirty="0"/>
              <a:t>Value or “null”</a:t>
            </a:r>
          </a:p>
          <a:p>
            <a:pPr lvl="2"/>
            <a:r>
              <a:rPr lang="en-US" dirty="0"/>
              <a:t>To declare a variable</a:t>
            </a:r>
          </a:p>
          <a:p>
            <a:pPr lvl="3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variableName</a:t>
            </a:r>
            <a:endParaRPr lang="en-US" dirty="0"/>
          </a:p>
          <a:p>
            <a:pPr lvl="2"/>
            <a:r>
              <a:rPr lang="en-US" dirty="0"/>
              <a:t>Beware of reserved words:</a:t>
            </a:r>
          </a:p>
          <a:p>
            <a:pPr lvl="3"/>
            <a:r>
              <a:rPr lang="en-US" dirty="0"/>
              <a:t>E.g., ‘if’, ‘Document’, ‘Math’, etc.</a:t>
            </a:r>
          </a:p>
        </p:txBody>
      </p:sp>
    </p:spTree>
    <p:extLst>
      <p:ext uri="{BB962C8B-B14F-4D97-AF65-F5344CB8AC3E}">
        <p14:creationId xmlns:p14="http://schemas.microsoft.com/office/powerpoint/2010/main" val="769292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680120"/>
          </a:xfrm>
        </p:spPr>
        <p:txBody>
          <a:bodyPr>
            <a:normAutofit fontScale="90000"/>
          </a:bodyPr>
          <a:lstStyle/>
          <a:p>
            <a:r>
              <a:rPr lang="tr-TR" dirty="0"/>
              <a:t>JavaScript Operators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908720"/>
            <a:ext cx="3838327" cy="432048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Arithmetic Operators</a:t>
            </a:r>
          </a:p>
          <a:p>
            <a:endParaRPr lang="tr-TR" dirty="0"/>
          </a:p>
        </p:txBody>
      </p:sp>
      <p:graphicFrame>
        <p:nvGraphicFramePr>
          <p:cNvPr id="12673" name="Group 38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6548004"/>
              </p:ext>
            </p:extLst>
          </p:nvPr>
        </p:nvGraphicFramePr>
        <p:xfrm>
          <a:off x="348580" y="1412776"/>
          <a:ext cx="8446839" cy="5282361"/>
        </p:xfrm>
        <a:graphic>
          <a:graphicData uri="http://schemas.openxmlformats.org/drawingml/2006/table">
            <a:tbl>
              <a:tblPr/>
              <a:tblGrid>
                <a:gridCol w="176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6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75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x=2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y=2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x+y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475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Subtraction</a:t>
                      </a:r>
                      <a:endParaRPr kumimoji="0" lang="tr-T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x=5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y=2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x-y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475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x=5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y=4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x*y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47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15/5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5/2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475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 (division remainder)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5%2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10%8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10%2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47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Increment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x=5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x=6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x++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47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Decrement</a:t>
                      </a:r>
                      <a:endParaRPr kumimoji="0" lang="tr-T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x=5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x=4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x--</a:t>
                      </a:r>
                      <a:endParaRPr kumimoji="0" lang="tr-T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841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JavaScript Operators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Assignment Operators</a:t>
            </a:r>
          </a:p>
        </p:txBody>
      </p:sp>
      <p:graphicFrame>
        <p:nvGraphicFramePr>
          <p:cNvPr id="14473" name="Group 137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194175" cy="4498975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4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Operator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Example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Is The Same As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=</a:t>
                      </a: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+=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x+=y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x=x+y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-=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x-=y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x=x-y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*=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x*=y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x=x*y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/=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x/=y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x=x/y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%=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x%=y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x=x%y</a:t>
                      </a: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661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132556"/>
            <a:ext cx="8540750" cy="1143000"/>
          </a:xfrm>
        </p:spPr>
        <p:txBody>
          <a:bodyPr/>
          <a:lstStyle/>
          <a:p>
            <a:r>
              <a:rPr lang="tr-TR" dirty="0"/>
              <a:t>JavaScript Operators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124744"/>
            <a:ext cx="5710535" cy="475456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Comparison Operators</a:t>
            </a:r>
          </a:p>
          <a:p>
            <a:endParaRPr lang="tr-TR" dirty="0"/>
          </a:p>
        </p:txBody>
      </p:sp>
      <p:graphicFrame>
        <p:nvGraphicFramePr>
          <p:cNvPr id="16590" name="Group 20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1349502"/>
              </p:ext>
            </p:extLst>
          </p:nvPr>
        </p:nvGraphicFramePr>
        <p:xfrm>
          <a:off x="534045" y="1916832"/>
          <a:ext cx="8302823" cy="4615181"/>
        </p:xfrm>
        <a:graphic>
          <a:graphicData uri="http://schemas.openxmlformats.org/drawingml/2006/table">
            <a:tbl>
              <a:tblPr/>
              <a:tblGrid>
                <a:gridCol w="1844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8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9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equal to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5==8 returns false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 rowSpan="5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equal to (checks for both value and type)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x=5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y="5"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x==y returns true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x===y returns false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not equal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5!=8 returns true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greater than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5&gt;8 returns false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less than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5&lt;8 returns true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greater than or equal to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5&gt;=8 returns false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less than or equal to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5&lt;=8 returns true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580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JavaScript Operators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177280"/>
            <a:ext cx="3622303" cy="388640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Logical Operators</a:t>
            </a:r>
          </a:p>
          <a:p>
            <a:endParaRPr lang="tr-TR" dirty="0"/>
          </a:p>
        </p:txBody>
      </p:sp>
      <p:graphicFrame>
        <p:nvGraphicFramePr>
          <p:cNvPr id="18623" name="Group 19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6652832"/>
              </p:ext>
            </p:extLst>
          </p:nvPr>
        </p:nvGraphicFramePr>
        <p:xfrm>
          <a:off x="301626" y="1565920"/>
          <a:ext cx="8446838" cy="4824414"/>
        </p:xfrm>
        <a:graphic>
          <a:graphicData uri="http://schemas.openxmlformats.org/drawingml/2006/table">
            <a:tbl>
              <a:tblPr/>
              <a:tblGrid>
                <a:gridCol w="287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x=6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y=3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 &lt; 10 &amp;&amp; y &gt; 1) returns true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x=6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y=3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(x==5 || y==5) returns false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x=6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y=3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!(x==y) returns true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46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Separation of Concerns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185" y="1600200"/>
            <a:ext cx="7985629" cy="4525963"/>
          </a:xfrm>
        </p:spPr>
      </p:pic>
    </p:spTree>
    <p:extLst>
      <p:ext uri="{BB962C8B-B14F-4D97-AF65-F5344CB8AC3E}">
        <p14:creationId xmlns:p14="http://schemas.microsoft.com/office/powerpoint/2010/main" val="161281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Separation of Concerns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47651"/>
            <a:ext cx="8229600" cy="4231060"/>
          </a:xfrm>
        </p:spPr>
      </p:pic>
    </p:spTree>
    <p:extLst>
      <p:ext uri="{BB962C8B-B14F-4D97-AF65-F5344CB8AC3E}">
        <p14:creationId xmlns:p14="http://schemas.microsoft.com/office/powerpoint/2010/main" val="196539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computer languages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vs. Low Level</a:t>
            </a:r>
          </a:p>
          <a:p>
            <a:r>
              <a:rPr lang="en-US" dirty="0"/>
              <a:t>Compiled vs. Interpreted</a:t>
            </a:r>
          </a:p>
          <a:p>
            <a:r>
              <a:rPr lang="en-US" dirty="0"/>
              <a:t>Structured vs. Object Oriented</a:t>
            </a:r>
          </a:p>
          <a:p>
            <a:r>
              <a:rPr lang="en-US" dirty="0"/>
              <a:t>Scripting vs. Programming</a:t>
            </a:r>
          </a:p>
        </p:txBody>
      </p:sp>
    </p:spTree>
    <p:extLst>
      <p:ext uri="{BB962C8B-B14F-4D97-AF65-F5344CB8AC3E}">
        <p14:creationId xmlns:p14="http://schemas.microsoft.com/office/powerpoint/2010/main" val="333805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JavaScript (</a:t>
            </a:r>
            <a:r>
              <a:rPr lang="en-US" dirty="0" err="1"/>
              <a:t>js</a:t>
            </a:r>
            <a:r>
              <a:rPr lang="en-US" dirty="0"/>
              <a:t>) is a light-weight object-oriented programming language which is used by several websites for scripting the webpages.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It is an interpreted, full-fledged programming language that enables dynamic interactivity on websites when applied to an HTML document.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was introduced in the year 1995 for adding programs to the webpages in the Netscape Navigator browser.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Since then, it has been adopted by all other graphical web browsers.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With JavaScript, users can build modern web applications to interact directly without reloading the page every time. </a:t>
            </a:r>
          </a:p>
        </p:txBody>
      </p:sp>
    </p:spTree>
    <p:extLst>
      <p:ext uri="{BB962C8B-B14F-4D97-AF65-F5344CB8AC3E}">
        <p14:creationId xmlns:p14="http://schemas.microsoft.com/office/powerpoint/2010/main" val="414702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Why JavaScript?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JavaScript is used to create interactive websites. </a:t>
            </a:r>
          </a:p>
          <a:p>
            <a:pPr marL="0" indent="0">
              <a:buNone/>
            </a:pPr>
            <a:r>
              <a:rPr lang="en-CA" dirty="0"/>
              <a:t>It is mainly used for: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Client-side validation,</a:t>
            </a:r>
          </a:p>
          <a:p>
            <a:r>
              <a:rPr lang="en-CA" dirty="0"/>
              <a:t>Dynamic drop-down menus,</a:t>
            </a:r>
          </a:p>
          <a:p>
            <a:r>
              <a:rPr lang="en-CA" dirty="0"/>
              <a:t>Displaying date and time,</a:t>
            </a:r>
          </a:p>
          <a:p>
            <a:r>
              <a:rPr lang="en-CA" dirty="0"/>
              <a:t>Displaying pop-up windows and dialog boxes (like an alert dialog box, confirm dialog box and prompt dialog box),</a:t>
            </a:r>
          </a:p>
          <a:p>
            <a:r>
              <a:rPr lang="en-CA" dirty="0"/>
              <a:t>Displaying clocks etc.</a:t>
            </a:r>
          </a:p>
        </p:txBody>
      </p:sp>
    </p:spTree>
    <p:extLst>
      <p:ext uri="{BB962C8B-B14F-4D97-AF65-F5344CB8AC3E}">
        <p14:creationId xmlns:p14="http://schemas.microsoft.com/office/powerpoint/2010/main" val="202827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2545" y="3284984"/>
            <a:ext cx="1629215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203848" y="2708920"/>
            <a:ext cx="2880320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987824" y="2132856"/>
            <a:ext cx="2160240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755576" y="1556792"/>
            <a:ext cx="1944216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vs. Low Level</a:t>
            </a:r>
          </a:p>
          <a:p>
            <a:r>
              <a:rPr lang="en-US" dirty="0"/>
              <a:t>Compiled vs. Interpreted</a:t>
            </a:r>
          </a:p>
          <a:p>
            <a:r>
              <a:rPr lang="en-US" dirty="0"/>
              <a:t>Structured vs. Object Oriented</a:t>
            </a:r>
          </a:p>
          <a:p>
            <a:r>
              <a:rPr lang="en-US" dirty="0"/>
              <a:t>Scripting vs. Programming</a:t>
            </a:r>
          </a:p>
        </p:txBody>
      </p:sp>
    </p:spTree>
    <p:extLst>
      <p:ext uri="{BB962C8B-B14F-4D97-AF65-F5344CB8AC3E}">
        <p14:creationId xmlns:p14="http://schemas.microsoft.com/office/powerpoint/2010/main" val="145688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4626</TotalTime>
  <Words>1312</Words>
  <Application>Microsoft Office PowerPoint</Application>
  <PresentationFormat>On-screen Show (4:3)</PresentationFormat>
  <Paragraphs>327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</vt:lpstr>
      <vt:lpstr>Arial Black</vt:lpstr>
      <vt:lpstr>Calibri</vt:lpstr>
      <vt:lpstr>Consolas</vt:lpstr>
      <vt:lpstr>Google Sans</vt:lpstr>
      <vt:lpstr>Times New Roman</vt:lpstr>
      <vt:lpstr>Tw Cen MT</vt:lpstr>
      <vt:lpstr>Verdana</vt:lpstr>
      <vt:lpstr>Office Theme</vt:lpstr>
      <vt:lpstr>JavaScript</vt:lpstr>
      <vt:lpstr>Outline</vt:lpstr>
      <vt:lpstr>HTML + CSS + JavaScript</vt:lpstr>
      <vt:lpstr>Separation of Concerns</vt:lpstr>
      <vt:lpstr>Separation of Concerns</vt:lpstr>
      <vt:lpstr>Types of computer languages</vt:lpstr>
      <vt:lpstr>What is Javascript?</vt:lpstr>
      <vt:lpstr>Why JavaScript?</vt:lpstr>
      <vt:lpstr>JavaScript</vt:lpstr>
      <vt:lpstr>History</vt:lpstr>
      <vt:lpstr>What can JavaScript do?</vt:lpstr>
      <vt:lpstr>What can JavaScript Do? </vt:lpstr>
      <vt:lpstr>PowerPoint Presentation</vt:lpstr>
      <vt:lpstr>Example: writing to the page</vt:lpstr>
      <vt:lpstr>Example: loading a random image</vt:lpstr>
      <vt:lpstr>Where do scripts go?</vt:lpstr>
      <vt:lpstr>Where do scripts go?</vt:lpstr>
      <vt:lpstr>Body example</vt:lpstr>
      <vt:lpstr>Internal example</vt:lpstr>
      <vt:lpstr>External example</vt:lpstr>
      <vt:lpstr>How does JS access the page?</vt:lpstr>
      <vt:lpstr>PowerPoint Presentation</vt:lpstr>
      <vt:lpstr>HTML Tree - DOM</vt:lpstr>
      <vt:lpstr>DOM</vt:lpstr>
      <vt:lpstr>Simple Program</vt:lpstr>
      <vt:lpstr>JavaScript Basics</vt:lpstr>
      <vt:lpstr>Statements</vt:lpstr>
      <vt:lpstr>JavaScript Variables </vt:lpstr>
      <vt:lpstr>let vs var</vt:lpstr>
      <vt:lpstr>JavaScript Variables</vt:lpstr>
      <vt:lpstr>JavaScript Operators</vt:lpstr>
      <vt:lpstr>JavaScript Operators</vt:lpstr>
      <vt:lpstr>JavaScript Operators</vt:lpstr>
      <vt:lpstr>JavaScript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WWW</dc:title>
  <dc:creator>gutwin</dc:creator>
  <cp:lastModifiedBy>LENOVO</cp:lastModifiedBy>
  <cp:revision>161</cp:revision>
  <dcterms:created xsi:type="dcterms:W3CDTF">2010-09-09T01:15:16Z</dcterms:created>
  <dcterms:modified xsi:type="dcterms:W3CDTF">2022-08-02T15:51:22Z</dcterms:modified>
</cp:coreProperties>
</file>