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8" r:id="rId3"/>
    <p:sldId id="257" r:id="rId4"/>
    <p:sldId id="260" r:id="rId5"/>
    <p:sldId id="261" r:id="rId6"/>
    <p:sldId id="259" r:id="rId7"/>
    <p:sldId id="262" r:id="rId8"/>
    <p:sldId id="263" r:id="rId9"/>
    <p:sldId id="279" r:id="rId10"/>
    <p:sldId id="280" r:id="rId11"/>
    <p:sldId id="265" r:id="rId12"/>
    <p:sldId id="272" r:id="rId13"/>
    <p:sldId id="273" r:id="rId14"/>
    <p:sldId id="274" r:id="rId15"/>
    <p:sldId id="275" r:id="rId16"/>
    <p:sldId id="266" r:id="rId17"/>
    <p:sldId id="276" r:id="rId18"/>
    <p:sldId id="277" r:id="rId19"/>
    <p:sldId id="267" r:id="rId20"/>
    <p:sldId id="269" r:id="rId21"/>
    <p:sldId id="27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820DB7-ED0A-4482-8D39-EAB0384FCAF5}" type="datetimeFigureOut">
              <a:rPr lang="en-US" smtClean="0"/>
              <a:t>5/5/2015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77E92-CB53-43AF-8D81-2D5A4C5CBF9A}" type="slidenum">
              <a:rPr lang="en-US" smtClean="0"/>
              <a:t>‹#›</a:t>
            </a:fld>
            <a:endParaRPr lang="en-US"/>
          </a:p>
        </p:txBody>
      </p:sp>
    </p:spTree>
    <p:extLst>
      <p:ext uri="{BB962C8B-B14F-4D97-AF65-F5344CB8AC3E}">
        <p14:creationId xmlns:p14="http://schemas.microsoft.com/office/powerpoint/2010/main" val="193018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715473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668621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pPr/>
              <a:t>5/5/2015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pPr/>
              <a:t>5/5/2015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pPr/>
              <a:t>5/5/2015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pPr/>
              <a:t>5/5/2015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pPr/>
              <a:t>5/5/2015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pPr/>
              <a:t>5/5/2015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pPr/>
              <a:t>5/5/2015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pPr/>
              <a:t>5/5/2015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pPr/>
              <a:t>5/5/2015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pPr/>
              <a:t>5/5/2015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pPr/>
              <a:t>5/5/2015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pPr/>
              <a:t>5/5/2015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msproject.uphero.com/form.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1348" y="1280159"/>
            <a:ext cx="10058400" cy="3348111"/>
          </a:xfrm>
        </p:spPr>
        <p:txBody>
          <a:bodyPr>
            <a:normAutofit fontScale="90000"/>
          </a:bodyPr>
          <a:lstStyle/>
          <a:p>
            <a:pPr algn="ctr"/>
            <a:r>
              <a:rPr lang="en-US" sz="10700" dirty="0" smtClean="0">
                <a:latin typeface="Tw Cen MT" panose="020B0602020104020603" pitchFamily="34" charset="0"/>
              </a:rPr>
              <a:t>Tri State Businesses</a:t>
            </a:r>
            <a:r>
              <a:rPr lang="en-US" dirty="0" smtClean="0">
                <a:latin typeface="Tw Cen MT" panose="020B0602020104020603" pitchFamily="34" charset="0"/>
              </a:rPr>
              <a:t/>
            </a:r>
            <a:br>
              <a:rPr lang="en-US" dirty="0" smtClean="0">
                <a:latin typeface="Tw Cen MT" panose="020B0602020104020603" pitchFamily="34" charset="0"/>
              </a:rPr>
            </a:br>
            <a:r>
              <a:rPr lang="en-US" sz="5300" dirty="0" smtClean="0">
                <a:latin typeface="Tw Cen MT" panose="020B0602020104020603" pitchFamily="34" charset="0"/>
              </a:rPr>
              <a:t>(Web page creation using SQL &amp; PHP)</a:t>
            </a:r>
            <a:r>
              <a:rPr lang="en-US" dirty="0" smtClean="0">
                <a:latin typeface="Tw Cen MT" panose="020B0602020104020603" pitchFamily="34" charset="0"/>
              </a:rPr>
              <a:t/>
            </a:r>
            <a:br>
              <a:rPr lang="en-US" dirty="0" smtClean="0">
                <a:latin typeface="Tw Cen MT" panose="020B0602020104020603" pitchFamily="34" charset="0"/>
              </a:rPr>
            </a:br>
            <a:endParaRPr lang="en-US" dirty="0">
              <a:latin typeface="Tw Cen MT" panose="020B0602020104020603" pitchFamily="34" charset="0"/>
            </a:endParaRPr>
          </a:p>
        </p:txBody>
      </p:sp>
      <p:sp>
        <p:nvSpPr>
          <p:cNvPr id="3" name="Subtitle 2"/>
          <p:cNvSpPr>
            <a:spLocks noGrp="1"/>
          </p:cNvSpPr>
          <p:nvPr>
            <p:ph type="subTitle" idx="1"/>
          </p:nvPr>
        </p:nvSpPr>
        <p:spPr>
          <a:xfrm>
            <a:off x="1100051" y="4455620"/>
            <a:ext cx="10058400" cy="1480945"/>
          </a:xfrm>
        </p:spPr>
        <p:txBody>
          <a:bodyPr>
            <a:normAutofit/>
          </a:bodyPr>
          <a:lstStyle/>
          <a:p>
            <a:pPr algn="ctr"/>
            <a:r>
              <a:rPr lang="en-US" sz="2000" dirty="0">
                <a:latin typeface="Tw Cen MT" panose="020B0602020104020603" pitchFamily="34" charset="0"/>
              </a:rPr>
              <a:t>MIS 630 </a:t>
            </a:r>
            <a:r>
              <a:rPr lang="en-US" sz="2000" dirty="0" smtClean="0">
                <a:latin typeface="Tw Cen MT" panose="020B0602020104020603" pitchFamily="34" charset="0"/>
              </a:rPr>
              <a:t>A: </a:t>
            </a:r>
            <a:r>
              <a:rPr lang="en-US" sz="2000" dirty="0">
                <a:latin typeface="Tw Cen MT" panose="020B0602020104020603" pitchFamily="34" charset="0"/>
              </a:rPr>
              <a:t>Data and Knowledge Management—Spring </a:t>
            </a:r>
            <a:r>
              <a:rPr lang="en-US" sz="2000" dirty="0" smtClean="0">
                <a:latin typeface="Tw Cen MT" panose="020B0602020104020603" pitchFamily="34" charset="0"/>
              </a:rPr>
              <a:t>2015</a:t>
            </a:r>
          </a:p>
          <a:p>
            <a:pPr algn="ctr"/>
            <a:r>
              <a:rPr lang="en-US" sz="2000" b="1" dirty="0" smtClean="0">
                <a:latin typeface="Tw Cen MT" panose="020B0602020104020603" pitchFamily="34" charset="0"/>
              </a:rPr>
              <a:t>Team 5: </a:t>
            </a:r>
          </a:p>
          <a:p>
            <a:pPr algn="ctr"/>
            <a:r>
              <a:rPr lang="en-US" sz="2000" dirty="0" err="1" smtClean="0">
                <a:latin typeface="Tw Cen MT" panose="020B0602020104020603" pitchFamily="34" charset="0"/>
              </a:rPr>
              <a:t>Kinjal</a:t>
            </a:r>
            <a:r>
              <a:rPr lang="en-US" sz="2000" dirty="0" smtClean="0">
                <a:latin typeface="Tw Cen MT" panose="020B0602020104020603" pitchFamily="34" charset="0"/>
              </a:rPr>
              <a:t> Darji, </a:t>
            </a:r>
            <a:r>
              <a:rPr lang="en-US" sz="2000" dirty="0" err="1" smtClean="0">
                <a:latin typeface="Tw Cen MT" panose="020B0602020104020603" pitchFamily="34" charset="0"/>
              </a:rPr>
              <a:t>majula</a:t>
            </a:r>
            <a:r>
              <a:rPr lang="en-US" sz="2000" dirty="0" smtClean="0">
                <a:latin typeface="Tw Cen MT" panose="020B0602020104020603" pitchFamily="34" charset="0"/>
              </a:rPr>
              <a:t> Fernando, </a:t>
            </a:r>
            <a:r>
              <a:rPr lang="en-US" sz="2000" dirty="0" err="1" smtClean="0">
                <a:latin typeface="Tw Cen MT" panose="020B0602020104020603" pitchFamily="34" charset="0"/>
              </a:rPr>
              <a:t>rakshat</a:t>
            </a:r>
            <a:r>
              <a:rPr lang="en-US" sz="2000" dirty="0" smtClean="0">
                <a:latin typeface="Tw Cen MT" panose="020B0602020104020603" pitchFamily="34" charset="0"/>
              </a:rPr>
              <a:t> </a:t>
            </a:r>
            <a:r>
              <a:rPr lang="en-US" sz="2000" dirty="0" err="1" smtClean="0">
                <a:latin typeface="Tw Cen MT" panose="020B0602020104020603" pitchFamily="34" charset="0"/>
              </a:rPr>
              <a:t>puri</a:t>
            </a:r>
            <a:r>
              <a:rPr lang="en-US" sz="2000" dirty="0" smtClean="0">
                <a:latin typeface="Tw Cen MT" panose="020B0602020104020603" pitchFamily="34" charset="0"/>
              </a:rPr>
              <a:t>, </a:t>
            </a:r>
            <a:r>
              <a:rPr lang="en-US" sz="2000" dirty="0" err="1" smtClean="0">
                <a:latin typeface="Tw Cen MT" panose="020B0602020104020603" pitchFamily="34" charset="0"/>
              </a:rPr>
              <a:t>ugandhara</a:t>
            </a:r>
            <a:r>
              <a:rPr lang="en-US" sz="2000" dirty="0" smtClean="0">
                <a:latin typeface="Tw Cen MT" panose="020B0602020104020603" pitchFamily="34" charset="0"/>
              </a:rPr>
              <a:t> </a:t>
            </a:r>
            <a:r>
              <a:rPr lang="en-US" sz="2000" dirty="0" err="1" smtClean="0">
                <a:latin typeface="Tw Cen MT" panose="020B0602020104020603" pitchFamily="34" charset="0"/>
              </a:rPr>
              <a:t>yarabham</a:t>
            </a:r>
            <a:endParaRPr lang="en-US" sz="2000" dirty="0">
              <a:latin typeface="Tw Cen MT" panose="020B0602020104020603" pitchFamily="34" charset="0"/>
            </a:endParaRPr>
          </a:p>
        </p:txBody>
      </p:sp>
      <p:pic>
        <p:nvPicPr>
          <p:cNvPr id="4" name="Picture 3"/>
          <p:cNvPicPr>
            <a:picLocks noChangeAspect="1"/>
          </p:cNvPicPr>
          <p:nvPr/>
        </p:nvPicPr>
        <p:blipFill rotWithShape="1">
          <a:blip r:embed="rId2"/>
          <a:srcRect l="40882" t="27845" r="43116" b="54296"/>
          <a:stretch/>
        </p:blipFill>
        <p:spPr>
          <a:xfrm>
            <a:off x="4979963" y="309490"/>
            <a:ext cx="2082018" cy="1308296"/>
          </a:xfrm>
          <a:prstGeom prst="rect">
            <a:avLst/>
          </a:prstGeom>
        </p:spPr>
      </p:pic>
    </p:spTree>
    <p:extLst>
      <p:ext uri="{BB962C8B-B14F-4D97-AF65-F5344CB8AC3E}">
        <p14:creationId xmlns:p14="http://schemas.microsoft.com/office/powerpoint/2010/main" val="32184284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7" name="Shape 157"/>
          <p:cNvSpPr txBox="1">
            <a:spLocks noGrp="1"/>
          </p:cNvSpPr>
          <p:nvPr>
            <p:ph type="title"/>
          </p:nvPr>
        </p:nvSpPr>
        <p:spPr>
          <a:xfrm>
            <a:off x="1097279" y="286603"/>
            <a:ext cx="10058399" cy="993600"/>
          </a:xfrm>
          <a:prstGeom prst="rect">
            <a:avLst/>
          </a:prstGeom>
          <a:noFill/>
          <a:ln>
            <a:noFill/>
          </a:ln>
        </p:spPr>
        <p:txBody>
          <a:bodyPr lIns="91425" tIns="45700" rIns="91425" bIns="45700" anchor="b" anchorCtr="0">
            <a:noAutofit/>
          </a:bodyPr>
          <a:lstStyle/>
          <a:p>
            <a:pPr marL="0" marR="0" lvl="0" indent="0" algn="ctr" rtl="0">
              <a:lnSpc>
                <a:spcPct val="85000"/>
              </a:lnSpc>
              <a:spcBef>
                <a:spcPts val="0"/>
              </a:spcBef>
              <a:buClr>
                <a:srgbClr val="3F3F3F"/>
              </a:buClr>
              <a:buSzPct val="25000"/>
              <a:buFont typeface="Arial"/>
              <a:buNone/>
            </a:pPr>
            <a:r>
              <a:rPr lang="en-US" sz="4800" b="0" i="0" u="none" strike="noStrike" cap="none" baseline="0">
                <a:solidFill>
                  <a:srgbClr val="3F3F3F"/>
                </a:solidFill>
                <a:latin typeface="Arial"/>
                <a:ea typeface="Arial"/>
                <a:cs typeface="Arial"/>
                <a:sym typeface="Arial"/>
              </a:rPr>
              <a:t>4. Scenario 2 (</a:t>
            </a:r>
            <a:r>
              <a:rPr lang="en-US" sz="4800">
                <a:solidFill>
                  <a:srgbClr val="3F3F3F"/>
                </a:solidFill>
              </a:rPr>
              <a:t>Cont.)</a:t>
            </a:r>
          </a:p>
        </p:txBody>
      </p:sp>
      <p:pic>
        <p:nvPicPr>
          <p:cNvPr id="158" name="Shape 158"/>
          <p:cNvPicPr preferRelativeResize="0"/>
          <p:nvPr/>
        </p:nvPicPr>
        <p:blipFill rotWithShape="1">
          <a:blip r:embed="rId3">
            <a:alphaModFix/>
          </a:blip>
          <a:srcRect t="7838" b="45673"/>
          <a:stretch/>
        </p:blipFill>
        <p:spPr>
          <a:xfrm>
            <a:off x="534572" y="2025746"/>
            <a:ext cx="11254154" cy="3108961"/>
          </a:xfrm>
          <a:prstGeom prst="rect">
            <a:avLst/>
          </a:prstGeom>
          <a:noFill/>
          <a:ln>
            <a:noFill/>
          </a:ln>
        </p:spPr>
      </p:pic>
    </p:spTree>
    <p:extLst>
      <p:ext uri="{BB962C8B-B14F-4D97-AF65-F5344CB8AC3E}">
        <p14:creationId xmlns:p14="http://schemas.microsoft.com/office/powerpoint/2010/main" val="3317076140"/>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A customer is looking </a:t>
            </a:r>
            <a:r>
              <a:rPr lang="en-US" dirty="0" smtClean="0">
                <a:latin typeface="Arial" panose="020B0604020202020204" pitchFamily="34" charset="0"/>
                <a:cs typeface="Arial" panose="020B0604020202020204" pitchFamily="34" charset="0"/>
              </a:rPr>
              <a:t>to write a review. </a:t>
            </a:r>
            <a:r>
              <a:rPr lang="en-US" dirty="0">
                <a:latin typeface="Arial" panose="020B0604020202020204" pitchFamily="34" charset="0"/>
                <a:cs typeface="Arial" panose="020B0604020202020204" pitchFamily="34" charset="0"/>
              </a:rPr>
              <a:t>He/she opens </a:t>
            </a:r>
            <a:r>
              <a:rPr lang="en-US" dirty="0" err="1">
                <a:latin typeface="Arial" panose="020B0604020202020204" pitchFamily="34" charset="0"/>
                <a:cs typeface="Arial" panose="020B0604020202020204" pitchFamily="34" charset="0"/>
              </a:rPr>
              <a:t>TSB.com</a:t>
            </a:r>
            <a:r>
              <a:rPr lang="en-US" dirty="0">
                <a:latin typeface="Arial" panose="020B0604020202020204" pitchFamily="34" charset="0"/>
                <a:cs typeface="Arial" panose="020B0604020202020204" pitchFamily="34" charset="0"/>
              </a:rPr>
              <a:t> enters the </a:t>
            </a:r>
            <a:r>
              <a:rPr lang="en-US" dirty="0" smtClean="0">
                <a:latin typeface="Arial" panose="020B0604020202020204" pitchFamily="34" charset="0"/>
                <a:cs typeface="Arial" panose="020B0604020202020204" pitchFamily="34" charset="0"/>
              </a:rPr>
              <a:t>business id </a:t>
            </a:r>
            <a:r>
              <a:rPr lang="en-US" dirty="0">
                <a:latin typeface="Arial" panose="020B0604020202020204" pitchFamily="34" charset="0"/>
                <a:cs typeface="Arial" panose="020B0604020202020204" pitchFamily="34" charset="0"/>
              </a:rPr>
              <a:t>and </a:t>
            </a:r>
            <a:r>
              <a:rPr lang="en-US" dirty="0" smtClean="0">
                <a:latin typeface="Arial" panose="020B0604020202020204" pitchFamily="34" charset="0"/>
                <a:cs typeface="Arial" panose="020B0604020202020204" pitchFamily="34" charset="0"/>
              </a:rPr>
              <a:t>receipt id and the review .</a:t>
            </a:r>
            <a:endParaRPr lang="en-US" dirty="0">
              <a:latin typeface="Arial" panose="020B0604020202020204" pitchFamily="34" charset="0"/>
              <a:cs typeface="Arial" panose="020B0604020202020204" pitchFamily="34" charset="0"/>
            </a:endParaRPr>
          </a:p>
        </p:txBody>
      </p:sp>
      <p:sp>
        <p:nvSpPr>
          <p:cNvPr id="4" name="Title 1"/>
          <p:cNvSpPr>
            <a:spLocks noGrp="1"/>
          </p:cNvSpPr>
          <p:nvPr>
            <p:ph type="title"/>
          </p:nvPr>
        </p:nvSpPr>
        <p:spPr>
          <a:xfrm>
            <a:off x="1097280" y="286603"/>
            <a:ext cx="10058400" cy="993557"/>
          </a:xfrm>
        </p:spPr>
        <p:txBody>
          <a:bodyPr/>
          <a:lstStyle/>
          <a:p>
            <a:pPr algn="ctr"/>
            <a:r>
              <a:rPr lang="en-US" dirty="0" smtClean="0">
                <a:latin typeface="Tw Cen MT" panose="020B0602020104020603" pitchFamily="34" charset="0"/>
              </a:rPr>
              <a:t>5. Scenario 3</a:t>
            </a:r>
            <a:endParaRPr lang="en-US" dirty="0">
              <a:latin typeface="Tw Cen MT" panose="020B0602020104020603" pitchFamily="34" charset="0"/>
            </a:endParaRPr>
          </a:p>
        </p:txBody>
      </p:sp>
      <p:pic>
        <p:nvPicPr>
          <p:cNvPr id="2" name="Picture 1" descr="Screen Shot 2015-05-04 at 12.01.0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77623"/>
            <a:ext cx="12192000" cy="3702596"/>
          </a:xfrm>
          <a:prstGeom prst="rect">
            <a:avLst/>
          </a:prstGeom>
        </p:spPr>
      </p:pic>
    </p:spTree>
    <p:extLst>
      <p:ext uri="{BB962C8B-B14F-4D97-AF65-F5344CB8AC3E}">
        <p14:creationId xmlns:p14="http://schemas.microsoft.com/office/powerpoint/2010/main" val="9142560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3 - Test Case 1 – Enter all mandatory fields</a:t>
            </a:r>
            <a:endParaRPr lang="en-US" dirty="0"/>
          </a:p>
        </p:txBody>
      </p:sp>
      <p:pic>
        <p:nvPicPr>
          <p:cNvPr id="4" name="Content Placeholder 3" descr="Screen Shot 2015-05-04 at 12.09.08 PM.png"/>
          <p:cNvPicPr>
            <a:picLocks noGrp="1" noChangeAspect="1"/>
          </p:cNvPicPr>
          <p:nvPr>
            <p:ph idx="1"/>
          </p:nvPr>
        </p:nvPicPr>
        <p:blipFill>
          <a:blip r:embed="rId2">
            <a:extLst>
              <a:ext uri="{28A0092B-C50C-407E-A947-70E740481C1C}">
                <a14:useLocalDpi xmlns:a14="http://schemas.microsoft.com/office/drawing/2010/main" val="0"/>
              </a:ext>
            </a:extLst>
          </a:blip>
          <a:srcRect l="1513" r="1513"/>
          <a:stretch>
            <a:fillRect/>
          </a:stretch>
        </p:blipFill>
        <p:spPr>
          <a:xfrm>
            <a:off x="1083452" y="1711164"/>
            <a:ext cx="5767387" cy="4022725"/>
          </a:xfrm>
        </p:spPr>
      </p:pic>
      <p:pic>
        <p:nvPicPr>
          <p:cNvPr id="5" name="Picture 4" descr="Screen Shot 2015-05-04 at 12.09.2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3061" y="1718321"/>
            <a:ext cx="5368939" cy="1854200"/>
          </a:xfrm>
          <a:prstGeom prst="rect">
            <a:avLst/>
          </a:prstGeom>
        </p:spPr>
      </p:pic>
    </p:spTree>
    <p:extLst>
      <p:ext uri="{BB962C8B-B14F-4D97-AF65-F5344CB8AC3E}">
        <p14:creationId xmlns:p14="http://schemas.microsoft.com/office/powerpoint/2010/main" val="25194631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3 – Test Case 2- Duplicate Entry</a:t>
            </a:r>
            <a:endParaRPr lang="en-US" dirty="0"/>
          </a:p>
        </p:txBody>
      </p:sp>
      <p:pic>
        <p:nvPicPr>
          <p:cNvPr id="4" name="Content Placeholder 3" descr="Screen Shot 2015-05-04 at 12.12.21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435" t="1679" r="-73485" b="-1679"/>
          <a:stretch/>
        </p:blipFill>
        <p:spPr/>
      </p:pic>
      <p:pic>
        <p:nvPicPr>
          <p:cNvPr id="5" name="Picture 4" descr="Screen Shot 2015-05-04 at 12.12.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4173" y="1859404"/>
            <a:ext cx="4870434" cy="2298700"/>
          </a:xfrm>
          <a:prstGeom prst="rect">
            <a:avLst/>
          </a:prstGeom>
        </p:spPr>
      </p:pic>
    </p:spTree>
    <p:extLst>
      <p:ext uri="{BB962C8B-B14F-4D97-AF65-F5344CB8AC3E}">
        <p14:creationId xmlns:p14="http://schemas.microsoft.com/office/powerpoint/2010/main" val="7280100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3 – Test Case 3- Invalid ID</a:t>
            </a:r>
            <a:endParaRPr lang="en-US" dirty="0"/>
          </a:p>
        </p:txBody>
      </p:sp>
      <p:pic>
        <p:nvPicPr>
          <p:cNvPr id="5" name="Content Placeholder 4" descr="Screen Shot 2015-05-04 at 12.16.30 PM.png"/>
          <p:cNvPicPr>
            <a:picLocks noGrp="1" noChangeAspect="1"/>
          </p:cNvPicPr>
          <p:nvPr>
            <p:ph idx="1"/>
          </p:nvPr>
        </p:nvPicPr>
        <p:blipFill>
          <a:blip r:embed="rId2">
            <a:extLst>
              <a:ext uri="{28A0092B-C50C-407E-A947-70E740481C1C}">
                <a14:useLocalDpi xmlns:a14="http://schemas.microsoft.com/office/drawing/2010/main" val="0"/>
              </a:ext>
            </a:extLst>
          </a:blip>
          <a:srcRect l="-36207" r="-36207"/>
          <a:stretch>
            <a:fillRect/>
          </a:stretch>
        </p:blipFill>
        <p:spPr>
          <a:xfrm>
            <a:off x="-1050971" y="1791694"/>
            <a:ext cx="10058400" cy="4023360"/>
          </a:xfrm>
        </p:spPr>
      </p:pic>
      <p:pic>
        <p:nvPicPr>
          <p:cNvPr id="6" name="Picture 5" descr="Screen Shot 2015-05-04 at 12.16.3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955" y="1833233"/>
            <a:ext cx="4493717" cy="1879600"/>
          </a:xfrm>
          <a:prstGeom prst="rect">
            <a:avLst/>
          </a:prstGeom>
        </p:spPr>
      </p:pic>
    </p:spTree>
    <p:extLst>
      <p:ext uri="{BB962C8B-B14F-4D97-AF65-F5344CB8AC3E}">
        <p14:creationId xmlns:p14="http://schemas.microsoft.com/office/powerpoint/2010/main" val="41931932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3 – Test Case 4 – Review submitted successfully</a:t>
            </a:r>
            <a:endParaRPr lang="en-US" dirty="0"/>
          </a:p>
        </p:txBody>
      </p:sp>
      <p:pic>
        <p:nvPicPr>
          <p:cNvPr id="4" name="Content Placeholder 3" descr="Screen Shot 2015-05-04 at 12.22.10 PM.png"/>
          <p:cNvPicPr>
            <a:picLocks noGrp="1" noChangeAspect="1"/>
          </p:cNvPicPr>
          <p:nvPr>
            <p:ph idx="1"/>
          </p:nvPr>
        </p:nvPicPr>
        <p:blipFill>
          <a:blip r:embed="rId2">
            <a:extLst>
              <a:ext uri="{28A0092B-C50C-407E-A947-70E740481C1C}">
                <a14:useLocalDpi xmlns:a14="http://schemas.microsoft.com/office/drawing/2010/main" val="0"/>
              </a:ext>
            </a:extLst>
          </a:blip>
          <a:srcRect l="-37047" r="-37047"/>
          <a:stretch>
            <a:fillRect/>
          </a:stretch>
        </p:blipFill>
        <p:spPr>
          <a:xfrm>
            <a:off x="-1132037" y="1805204"/>
            <a:ext cx="10058400" cy="4023360"/>
          </a:xfrm>
        </p:spPr>
      </p:pic>
      <p:pic>
        <p:nvPicPr>
          <p:cNvPr id="5" name="Picture 4" descr="Screen Shot 2015-05-04 at 12.22.2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4309" y="1748235"/>
            <a:ext cx="4814699" cy="1841500"/>
          </a:xfrm>
          <a:prstGeom prst="rect">
            <a:avLst/>
          </a:prstGeom>
        </p:spPr>
      </p:pic>
    </p:spTree>
    <p:extLst>
      <p:ext uri="{BB962C8B-B14F-4D97-AF65-F5344CB8AC3E}">
        <p14:creationId xmlns:p14="http://schemas.microsoft.com/office/powerpoint/2010/main" val="855687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97280" y="286603"/>
            <a:ext cx="10058400" cy="993557"/>
          </a:xfrm>
        </p:spPr>
        <p:txBody>
          <a:bodyPr/>
          <a:lstStyle/>
          <a:p>
            <a:pPr algn="ctr"/>
            <a:r>
              <a:rPr lang="en-US" dirty="0" smtClean="0">
                <a:latin typeface="Tw Cen MT" panose="020B0602020104020603" pitchFamily="34" charset="0"/>
              </a:rPr>
              <a:t>6. Scenario 4</a:t>
            </a:r>
            <a:endParaRPr lang="en-US" dirty="0">
              <a:latin typeface="Tw Cen MT" panose="020B0602020104020603" pitchFamily="34" charset="0"/>
            </a:endParaRPr>
          </a:p>
        </p:txBody>
      </p:sp>
      <p:sp>
        <p:nvSpPr>
          <p:cNvPr id="8" name="TextBox 7"/>
          <p:cNvSpPr txBox="1"/>
          <p:nvPr/>
        </p:nvSpPr>
        <p:spPr>
          <a:xfrm>
            <a:off x="1496291" y="1805049"/>
            <a:ext cx="4690753" cy="369332"/>
          </a:xfrm>
          <a:prstGeom prst="rect">
            <a:avLst/>
          </a:prstGeom>
          <a:noFill/>
        </p:spPr>
        <p:txBody>
          <a:bodyPr wrap="square" rtlCol="0">
            <a:spAutoFit/>
          </a:bodyPr>
          <a:lstStyle/>
          <a:p>
            <a:r>
              <a:rPr lang="en-US" dirty="0" smtClean="0"/>
              <a:t>Business Owner Login</a:t>
            </a:r>
            <a:endParaRPr lang="en-US" dirty="0"/>
          </a:p>
        </p:txBody>
      </p:sp>
      <p:pic>
        <p:nvPicPr>
          <p:cNvPr id="2052" name="Picture 4"/>
          <p:cNvPicPr>
            <a:picLocks noGrp="1" noChangeAspect="1" noChangeArrowheads="1"/>
          </p:cNvPicPr>
          <p:nvPr>
            <p:ph idx="1"/>
          </p:nvPr>
        </p:nvPicPr>
        <p:blipFill>
          <a:blip r:embed="rId2"/>
          <a:srcRect/>
          <a:stretch>
            <a:fillRect/>
          </a:stretch>
        </p:blipFill>
        <p:spPr bwMode="auto">
          <a:xfrm>
            <a:off x="6495802" y="2206625"/>
            <a:ext cx="4476997" cy="3302000"/>
          </a:xfrm>
          <a:prstGeom prst="rect">
            <a:avLst/>
          </a:prstGeom>
          <a:noFill/>
          <a:ln w="9525">
            <a:noFill/>
            <a:miter lim="800000"/>
            <a:headEnd/>
            <a:tailEnd/>
          </a:ln>
        </p:spPr>
      </p:pic>
      <p:pic>
        <p:nvPicPr>
          <p:cNvPr id="2053" name="Picture 5"/>
          <p:cNvPicPr>
            <a:picLocks noChangeAspect="1" noChangeArrowheads="1"/>
          </p:cNvPicPr>
          <p:nvPr/>
        </p:nvPicPr>
        <p:blipFill>
          <a:blip r:embed="rId3"/>
          <a:srcRect/>
          <a:stretch>
            <a:fillRect/>
          </a:stretch>
        </p:blipFill>
        <p:spPr bwMode="auto">
          <a:xfrm>
            <a:off x="1280742" y="2208810"/>
            <a:ext cx="4977554" cy="3360717"/>
          </a:xfrm>
          <a:prstGeom prst="rect">
            <a:avLst/>
          </a:prstGeom>
          <a:noFill/>
          <a:ln w="9525">
            <a:noFill/>
            <a:miter lim="800000"/>
            <a:headEnd/>
            <a:tailEnd/>
          </a:ln>
        </p:spPr>
      </p:pic>
    </p:spTree>
    <p:extLst>
      <p:ext uri="{BB962C8B-B14F-4D97-AF65-F5344CB8AC3E}">
        <p14:creationId xmlns:p14="http://schemas.microsoft.com/office/powerpoint/2010/main" val="31174466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w Cen MT" panose="020B0602020104020603" pitchFamily="34" charset="0"/>
              </a:rPr>
              <a:t>             6. Scenario 4</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940832" y="2434443"/>
            <a:ext cx="8370662" cy="3434546"/>
          </a:xfrm>
          <a:prstGeom prst="rect">
            <a:avLst/>
          </a:prstGeom>
          <a:noFill/>
          <a:ln w="9525">
            <a:noFill/>
            <a:miter lim="800000"/>
            <a:headEnd/>
            <a:tailEnd/>
          </a:ln>
        </p:spPr>
      </p:pic>
      <p:sp>
        <p:nvSpPr>
          <p:cNvPr id="6" name="TextBox 5"/>
          <p:cNvSpPr txBox="1"/>
          <p:nvPr/>
        </p:nvSpPr>
        <p:spPr>
          <a:xfrm>
            <a:off x="1448790" y="1816925"/>
            <a:ext cx="5130140" cy="646331"/>
          </a:xfrm>
          <a:prstGeom prst="rect">
            <a:avLst/>
          </a:prstGeom>
          <a:noFill/>
        </p:spPr>
        <p:txBody>
          <a:bodyPr wrap="square" rtlCol="0">
            <a:spAutoFit/>
          </a:bodyPr>
          <a:lstStyle/>
          <a:p>
            <a:r>
              <a:rPr lang="en-US" dirty="0" smtClean="0"/>
              <a:t>Business Owner view review and write response</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w Cen MT" panose="020B0602020104020603" pitchFamily="34" charset="0"/>
              </a:rPr>
              <a:t>		6. Scenario 4</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1132589" y="2661311"/>
            <a:ext cx="10058400" cy="2943842"/>
          </a:xfrm>
          <a:prstGeom prst="rect">
            <a:avLst/>
          </a:prstGeom>
          <a:noFill/>
          <a:ln w="9525">
            <a:noFill/>
            <a:miter lim="800000"/>
            <a:headEnd/>
            <a:tailEnd/>
          </a:ln>
        </p:spPr>
      </p:pic>
      <p:sp>
        <p:nvSpPr>
          <p:cNvPr id="6" name="TextBox 5"/>
          <p:cNvSpPr txBox="1"/>
          <p:nvPr/>
        </p:nvSpPr>
        <p:spPr>
          <a:xfrm>
            <a:off x="1211283" y="1900052"/>
            <a:ext cx="5248894" cy="369332"/>
          </a:xfrm>
          <a:prstGeom prst="rect">
            <a:avLst/>
          </a:prstGeom>
          <a:noFill/>
        </p:spPr>
        <p:txBody>
          <a:bodyPr wrap="square" rtlCol="0">
            <a:spAutoFit/>
          </a:bodyPr>
          <a:lstStyle/>
          <a:p>
            <a:r>
              <a:rPr lang="en-US" dirty="0" smtClean="0"/>
              <a:t>Business owner response confirmation page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r>
              <a:rPr lang="en-US" sz="3200" dirty="0" smtClean="0">
                <a:latin typeface="Arial" panose="020B0604020202020204" pitchFamily="34" charset="0"/>
                <a:cs typeface="Arial" panose="020B0604020202020204" pitchFamily="34" charset="0"/>
                <a:hlinkClick r:id="rId2"/>
              </a:rPr>
              <a:t>Tri-State Businesses</a:t>
            </a:r>
            <a:endParaRPr lang="en-US" sz="3200"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p:txBody>
      </p:sp>
      <p:sp>
        <p:nvSpPr>
          <p:cNvPr id="4" name="Title 1"/>
          <p:cNvSpPr>
            <a:spLocks noGrp="1"/>
          </p:cNvSpPr>
          <p:nvPr>
            <p:ph type="title"/>
          </p:nvPr>
        </p:nvSpPr>
        <p:spPr>
          <a:xfrm>
            <a:off x="1097280" y="286603"/>
            <a:ext cx="10058400" cy="993557"/>
          </a:xfrm>
        </p:spPr>
        <p:txBody>
          <a:bodyPr/>
          <a:lstStyle/>
          <a:p>
            <a:pPr algn="ctr"/>
            <a:r>
              <a:rPr lang="en-US" dirty="0" smtClean="0">
                <a:latin typeface="Tw Cen MT" panose="020B0602020104020603" pitchFamily="34" charset="0"/>
              </a:rPr>
              <a:t>7. Webpage Demo</a:t>
            </a:r>
            <a:endParaRPr lang="en-US" dirty="0">
              <a:latin typeface="Tw Cen MT" panose="020B0602020104020603" pitchFamily="34" charset="0"/>
            </a:endParaRPr>
          </a:p>
        </p:txBody>
      </p:sp>
    </p:spTree>
    <p:extLst>
      <p:ext uri="{BB962C8B-B14F-4D97-AF65-F5344CB8AC3E}">
        <p14:creationId xmlns:p14="http://schemas.microsoft.com/office/powerpoint/2010/main" val="38957629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81015"/>
          </a:xfrm>
        </p:spPr>
        <p:txBody>
          <a:bodyPr/>
          <a:lstStyle/>
          <a:p>
            <a:pPr algn="ctr"/>
            <a:r>
              <a:rPr lang="en-US" dirty="0" smtClean="0">
                <a:latin typeface="Tw Cen MT" panose="020B0602020104020603" pitchFamily="34" charset="0"/>
              </a:rPr>
              <a:t>Overview</a:t>
            </a:r>
            <a:endParaRPr lang="en-US" dirty="0">
              <a:latin typeface="Tw Cen MT" panose="020B0602020104020603"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1. business idea</a:t>
            </a:r>
          </a:p>
          <a:p>
            <a:r>
              <a:rPr lang="en-US" dirty="0" smtClean="0">
                <a:latin typeface="Arial" panose="020B0604020202020204" pitchFamily="34" charset="0"/>
                <a:cs typeface="Arial" panose="020B0604020202020204" pitchFamily="34" charset="0"/>
              </a:rPr>
              <a:t>2. Entity relationship diagram</a:t>
            </a:r>
          </a:p>
          <a:p>
            <a:r>
              <a:rPr lang="en-US" dirty="0" smtClean="0">
                <a:latin typeface="Arial" panose="020B0604020202020204" pitchFamily="34" charset="0"/>
                <a:cs typeface="Arial" panose="020B0604020202020204" pitchFamily="34" charset="0"/>
              </a:rPr>
              <a:t>3. Scenario 1</a:t>
            </a:r>
          </a:p>
          <a:p>
            <a:r>
              <a:rPr lang="en-US" dirty="0" smtClean="0">
                <a:latin typeface="Arial" panose="020B0604020202020204" pitchFamily="34" charset="0"/>
                <a:cs typeface="Arial" panose="020B0604020202020204" pitchFamily="34" charset="0"/>
              </a:rPr>
              <a:t>4. Scenario 2</a:t>
            </a:r>
          </a:p>
          <a:p>
            <a:r>
              <a:rPr lang="en-US" dirty="0" smtClean="0">
                <a:latin typeface="Arial" panose="020B0604020202020204" pitchFamily="34" charset="0"/>
                <a:cs typeface="Arial" panose="020B0604020202020204" pitchFamily="34" charset="0"/>
              </a:rPr>
              <a:t>5. Scenario 3</a:t>
            </a:r>
          </a:p>
          <a:p>
            <a:r>
              <a:rPr lang="en-US" dirty="0" smtClean="0">
                <a:latin typeface="Arial" panose="020B0604020202020204" pitchFamily="34" charset="0"/>
                <a:cs typeface="Arial" panose="020B0604020202020204" pitchFamily="34" charset="0"/>
              </a:rPr>
              <a:t>6. Scenario 4</a:t>
            </a:r>
          </a:p>
          <a:p>
            <a:r>
              <a:rPr lang="en-US" dirty="0" smtClean="0">
                <a:latin typeface="Arial" panose="020B0604020202020204" pitchFamily="34" charset="0"/>
                <a:cs typeface="Arial" panose="020B0604020202020204" pitchFamily="34" charset="0"/>
              </a:rPr>
              <a:t>7. Web-page demo</a:t>
            </a:r>
          </a:p>
          <a:p>
            <a:r>
              <a:rPr lang="en-US" dirty="0" smtClean="0">
                <a:latin typeface="Arial" panose="020B0604020202020204" pitchFamily="34" charset="0"/>
                <a:cs typeface="Arial" panose="020B0604020202020204" pitchFamily="34" charset="0"/>
              </a:rPr>
              <a:t>8. References</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7826" y="2284829"/>
            <a:ext cx="3074962" cy="3074962"/>
          </a:xfrm>
          <a:prstGeom prst="rect">
            <a:avLst/>
          </a:prstGeom>
        </p:spPr>
      </p:pic>
    </p:spTree>
    <p:extLst>
      <p:ext uri="{BB962C8B-B14F-4D97-AF65-F5344CB8AC3E}">
        <p14:creationId xmlns:p14="http://schemas.microsoft.com/office/powerpoint/2010/main" val="34008571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latin typeface="Arial" panose="020B0604020202020204" pitchFamily="34" charset="0"/>
                <a:cs typeface="Arial" panose="020B0604020202020204" pitchFamily="34" charset="0"/>
              </a:rPr>
              <a:t> Prof Hani </a:t>
            </a:r>
            <a:r>
              <a:rPr lang="en-US" dirty="0" err="1" smtClean="0">
                <a:latin typeface="Arial" panose="020B0604020202020204" pitchFamily="34" charset="0"/>
                <a:cs typeface="Arial" panose="020B0604020202020204" pitchFamily="34" charset="0"/>
              </a:rPr>
              <a:t>Safadi’s</a:t>
            </a:r>
            <a:r>
              <a:rPr lang="en-US" dirty="0" smtClean="0">
                <a:latin typeface="Arial" panose="020B0604020202020204" pitchFamily="34" charset="0"/>
                <a:cs typeface="Arial" panose="020B0604020202020204" pitchFamily="34" charset="0"/>
              </a:rPr>
              <a:t> class notes and course references</a:t>
            </a:r>
          </a:p>
          <a:p>
            <a:pPr>
              <a:buFont typeface="Wingdings" panose="05000000000000000000" pitchFamily="2" charset="2"/>
              <a:buChar char="q"/>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a:t>
            </a:r>
            <a:r>
              <a:rPr lang="en-US" dirty="0" err="1" smtClean="0">
                <a:latin typeface="Arial" panose="020B0604020202020204" pitchFamily="34" charset="0"/>
                <a:cs typeface="Arial" panose="020B0604020202020204" pitchFamily="34" charset="0"/>
              </a:rPr>
              <a:t>ithub</a:t>
            </a:r>
            <a:endParaRPr lang="en-US" dirty="0" smtClean="0">
              <a:latin typeface="Arial" panose="020B0604020202020204" pitchFamily="34" charset="0"/>
              <a:cs typeface="Arial" panose="020B0604020202020204" pitchFamily="34" charset="0"/>
            </a:endParaRPr>
          </a:p>
          <a:p>
            <a:pPr>
              <a:buFont typeface="Wingdings" panose="05000000000000000000" pitchFamily="2" charset="2"/>
              <a:buChar char="q"/>
            </a:pP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Mysql</a:t>
            </a:r>
            <a:r>
              <a:rPr lang="en-US" dirty="0" smtClean="0">
                <a:latin typeface="Arial" panose="020B0604020202020204" pitchFamily="34" charset="0"/>
                <a:cs typeface="Arial" panose="020B0604020202020204" pitchFamily="34" charset="0"/>
              </a:rPr>
              <a:t> work bench</a:t>
            </a:r>
          </a:p>
          <a:p>
            <a:pPr>
              <a:buFont typeface="Wingdings" panose="05000000000000000000" pitchFamily="2" charset="2"/>
              <a:buChar char="q"/>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000webhost</a:t>
            </a:r>
          </a:p>
          <a:p>
            <a:pPr>
              <a:buFont typeface="Wingdings" panose="05000000000000000000" pitchFamily="2" charset="2"/>
              <a:buChar char="q"/>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www.w3schools.com</a:t>
            </a:r>
          </a:p>
          <a:p>
            <a:pPr>
              <a:buFont typeface="Wingdings" panose="05000000000000000000" pitchFamily="2" charset="2"/>
              <a:buChar char="q"/>
            </a:pPr>
            <a:endParaRPr lang="en-US" dirty="0">
              <a:latin typeface="Arial" panose="020B0604020202020204" pitchFamily="34" charset="0"/>
              <a:cs typeface="Arial" panose="020B0604020202020204" pitchFamily="34" charset="0"/>
            </a:endParaRPr>
          </a:p>
        </p:txBody>
      </p:sp>
      <p:sp>
        <p:nvSpPr>
          <p:cNvPr id="4" name="Title 1"/>
          <p:cNvSpPr>
            <a:spLocks noGrp="1"/>
          </p:cNvSpPr>
          <p:nvPr>
            <p:ph type="title"/>
          </p:nvPr>
        </p:nvSpPr>
        <p:spPr>
          <a:xfrm>
            <a:off x="1097280" y="286603"/>
            <a:ext cx="10058400" cy="993557"/>
          </a:xfrm>
        </p:spPr>
        <p:txBody>
          <a:bodyPr/>
          <a:lstStyle/>
          <a:p>
            <a:pPr algn="ctr"/>
            <a:r>
              <a:rPr lang="en-US" dirty="0" smtClean="0">
                <a:latin typeface="Tw Cen MT" panose="020B0602020104020603" pitchFamily="34" charset="0"/>
              </a:rPr>
              <a:t>8. References</a:t>
            </a:r>
            <a:endParaRPr lang="en-US" dirty="0">
              <a:latin typeface="Tw Cen MT" panose="020B0602020104020603" pitchFamily="34" charset="0"/>
            </a:endParaRPr>
          </a:p>
        </p:txBody>
      </p:sp>
    </p:spTree>
    <p:extLst>
      <p:ext uri="{BB962C8B-B14F-4D97-AF65-F5344CB8AC3E}">
        <p14:creationId xmlns:p14="http://schemas.microsoft.com/office/powerpoint/2010/main" val="5860301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1661" y="1037785"/>
            <a:ext cx="3565573" cy="4159836"/>
          </a:xfrm>
          <a:prstGeom prst="rect">
            <a:avLst/>
          </a:prstGeom>
        </p:spPr>
      </p:pic>
      <p:sp>
        <p:nvSpPr>
          <p:cNvPr id="3" name="Title 1"/>
          <p:cNvSpPr txBox="1">
            <a:spLocks/>
          </p:cNvSpPr>
          <p:nvPr/>
        </p:nvSpPr>
        <p:spPr>
          <a:xfrm>
            <a:off x="1237956" y="5463514"/>
            <a:ext cx="10058400" cy="9935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dirty="0" smtClean="0">
                <a:latin typeface="Tw Cen MT" panose="020B0602020104020603" pitchFamily="34" charset="0"/>
              </a:rPr>
              <a:t>Thank you!</a:t>
            </a:r>
            <a:endParaRPr lang="en-US" dirty="0">
              <a:latin typeface="Tw Cen MT" panose="020B0602020104020603" pitchFamily="34" charset="0"/>
            </a:endParaRPr>
          </a:p>
        </p:txBody>
      </p:sp>
    </p:spTree>
    <p:extLst>
      <p:ext uri="{BB962C8B-B14F-4D97-AF65-F5344CB8AC3E}">
        <p14:creationId xmlns:p14="http://schemas.microsoft.com/office/powerpoint/2010/main" val="23019157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993557"/>
          </a:xfrm>
        </p:spPr>
        <p:txBody>
          <a:bodyPr/>
          <a:lstStyle/>
          <a:p>
            <a:pPr algn="ctr"/>
            <a:r>
              <a:rPr lang="en-US" dirty="0" smtClean="0">
                <a:latin typeface="Tw Cen MT" panose="020B0602020104020603" pitchFamily="34" charset="0"/>
              </a:rPr>
              <a:t>1. Business Idea</a:t>
            </a:r>
            <a:endParaRPr lang="en-US" dirty="0">
              <a:latin typeface="Tw Cen MT" panose="020B0602020104020603" pitchFamily="34" charset="0"/>
            </a:endParaRPr>
          </a:p>
        </p:txBody>
      </p:sp>
      <p:sp>
        <p:nvSpPr>
          <p:cNvPr id="3" name="Content Placeholder 2"/>
          <p:cNvSpPr>
            <a:spLocks noGrp="1"/>
          </p:cNvSpPr>
          <p:nvPr>
            <p:ph idx="1"/>
          </p:nvPr>
        </p:nvSpPr>
        <p:spPr/>
        <p:txBody>
          <a:bodyPr/>
          <a:lstStyle/>
          <a:p>
            <a:r>
              <a:rPr lang="en-US" b="1" dirty="0" smtClean="0">
                <a:solidFill>
                  <a:srgbClr val="0070C0"/>
                </a:solidFill>
                <a:latin typeface="Arial" panose="020B0604020202020204" pitchFamily="34" charset="0"/>
                <a:cs typeface="Arial" panose="020B0604020202020204" pitchFamily="34" charset="0"/>
              </a:rPr>
              <a:t>OBJECTIVE</a:t>
            </a:r>
          </a:p>
          <a:p>
            <a:r>
              <a:rPr lang="en-US" dirty="0" smtClean="0">
                <a:latin typeface="Arial" panose="020B0604020202020204" pitchFamily="34" charset="0"/>
                <a:cs typeface="Arial" panose="020B0604020202020204" pitchFamily="34" charset="0"/>
              </a:rPr>
              <a:t>Create a directory of businesses in </a:t>
            </a:r>
            <a:r>
              <a:rPr lang="en-US" dirty="0" err="1" smtClean="0">
                <a:latin typeface="Arial" panose="020B0604020202020204" pitchFamily="34" charset="0"/>
                <a:cs typeface="Arial" panose="020B0604020202020204" pitchFamily="34" charset="0"/>
              </a:rPr>
              <a:t>Tri-state</a:t>
            </a:r>
            <a:r>
              <a:rPr lang="en-US" dirty="0" smtClean="0">
                <a:latin typeface="Arial" panose="020B0604020202020204" pitchFamily="34" charset="0"/>
                <a:cs typeface="Arial" panose="020B0604020202020204" pitchFamily="34" charset="0"/>
              </a:rPr>
              <a:t> area</a:t>
            </a:r>
          </a:p>
          <a:p>
            <a:r>
              <a:rPr lang="en-US" dirty="0" smtClean="0">
                <a:latin typeface="Arial" panose="020B0604020202020204" pitchFamily="34" charset="0"/>
                <a:cs typeface="Arial" panose="020B0604020202020204" pitchFamily="34" charset="0"/>
              </a:rPr>
              <a:t>Create the database and web pages that will support the business processes and functionalities</a:t>
            </a:r>
          </a:p>
          <a:p>
            <a:endParaRPr lang="en-US" dirty="0">
              <a:latin typeface="Arial" panose="020B0604020202020204" pitchFamily="34" charset="0"/>
              <a:cs typeface="Arial" panose="020B0604020202020204" pitchFamily="34" charset="0"/>
            </a:endParaRPr>
          </a:p>
          <a:p>
            <a:pPr marL="0" indent="0">
              <a:buNone/>
            </a:pPr>
            <a:r>
              <a:rPr lang="en-US" b="1" dirty="0" smtClean="0">
                <a:solidFill>
                  <a:srgbClr val="0070C0"/>
                </a:solidFill>
                <a:latin typeface="Arial" panose="020B0604020202020204" pitchFamily="34" charset="0"/>
                <a:cs typeface="Arial" panose="020B0604020202020204" pitchFamily="34" charset="0"/>
              </a:rPr>
              <a:t>PROCESS</a:t>
            </a:r>
          </a:p>
          <a:p>
            <a:pPr>
              <a:buFont typeface="Arial" panose="020B0604020202020204" pitchFamily="34" charset="0"/>
              <a:buChar char="•"/>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We used </a:t>
            </a:r>
            <a:r>
              <a:rPr lang="en-US" dirty="0" err="1" smtClean="0">
                <a:latin typeface="Arial" panose="020B0604020202020204" pitchFamily="34" charset="0"/>
                <a:cs typeface="Arial" panose="020B0604020202020204" pitchFamily="34" charset="0"/>
              </a:rPr>
              <a:t>github</a:t>
            </a:r>
            <a:r>
              <a:rPr lang="en-US" dirty="0" smtClean="0">
                <a:latin typeface="Arial" panose="020B0604020202020204" pitchFamily="34" charset="0"/>
                <a:cs typeface="Arial" panose="020B0604020202020204" pitchFamily="34" charset="0"/>
              </a:rPr>
              <a:t> to share the ideas and suggestions to draft the project requirements</a:t>
            </a:r>
          </a:p>
          <a:p>
            <a:pPr>
              <a:buFont typeface="Arial" panose="020B0604020202020204" pitchFamily="34" charset="0"/>
              <a:buChar char="•"/>
            </a:pP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Mysql</a:t>
            </a:r>
            <a:r>
              <a:rPr lang="en-US" dirty="0" smtClean="0">
                <a:latin typeface="Arial" panose="020B0604020202020204" pitchFamily="34" charset="0"/>
                <a:cs typeface="Arial" panose="020B0604020202020204" pitchFamily="34" charset="0"/>
              </a:rPr>
              <a:t> workbench was used to create tables, values and run </a:t>
            </a:r>
            <a:r>
              <a:rPr lang="en-US" dirty="0" err="1" smtClean="0">
                <a:latin typeface="Arial" panose="020B0604020202020204" pitchFamily="34" charset="0"/>
                <a:cs typeface="Arial" panose="020B0604020202020204" pitchFamily="34" charset="0"/>
              </a:rPr>
              <a:t>sql</a:t>
            </a:r>
            <a:r>
              <a:rPr lang="en-US" dirty="0" smtClean="0">
                <a:latin typeface="Arial" panose="020B0604020202020204" pitchFamily="34" charset="0"/>
                <a:cs typeface="Arial" panose="020B0604020202020204" pitchFamily="34" charset="0"/>
              </a:rPr>
              <a:t> queries</a:t>
            </a:r>
          </a:p>
          <a:p>
            <a:pPr>
              <a:buFont typeface="Arial" panose="020B0604020202020204" pitchFamily="34" charset="0"/>
              <a:buChar char="•"/>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finally we used 000webhost to create domain and webpages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45011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993557"/>
          </a:xfrm>
        </p:spPr>
        <p:txBody>
          <a:bodyPr/>
          <a:lstStyle/>
          <a:p>
            <a:pPr algn="ctr"/>
            <a:r>
              <a:rPr lang="en-US" dirty="0" smtClean="0">
                <a:latin typeface="Tw Cen MT" panose="020B0602020104020603" pitchFamily="34" charset="0"/>
              </a:rPr>
              <a:t>1. Business Idea (Cont.)</a:t>
            </a:r>
            <a:endParaRPr lang="en-US" dirty="0">
              <a:latin typeface="Tw Cen MT" panose="020B0602020104020603" pitchFamily="34" charset="0"/>
            </a:endParaRPr>
          </a:p>
        </p:txBody>
      </p:sp>
      <p:sp>
        <p:nvSpPr>
          <p:cNvPr id="3" name="Content Placeholder 2"/>
          <p:cNvSpPr>
            <a:spLocks noGrp="1"/>
          </p:cNvSpPr>
          <p:nvPr>
            <p:ph idx="1"/>
          </p:nvPr>
        </p:nvSpPr>
        <p:spPr/>
        <p:txBody>
          <a:bodyPr>
            <a:normAutofit fontScale="92500" lnSpcReduction="10000"/>
          </a:bodyPr>
          <a:lstStyle/>
          <a:p>
            <a:pPr>
              <a:lnSpc>
                <a:spcPct val="100000"/>
              </a:lnSpc>
            </a:pPr>
            <a:r>
              <a:rPr lang="en-US" sz="2200" b="1" dirty="0">
                <a:solidFill>
                  <a:srgbClr val="0070C0"/>
                </a:solidFill>
                <a:latin typeface="Arial" panose="020B0604020202020204" pitchFamily="34" charset="0"/>
                <a:cs typeface="Arial" panose="020B0604020202020204" pitchFamily="34" charset="0"/>
              </a:rPr>
              <a:t>MISSION STATEMENT</a:t>
            </a:r>
          </a:p>
          <a:p>
            <a:r>
              <a:rPr lang="en-US" dirty="0"/>
              <a:t>The purpose of TSB is to build a database which stores the local businesses data in a directory which will be accessed by the clients/customers using web application. This directory will make it easier for the clients to find the interesting businesses and will also help the businesses to be easily available and accessed by huge customer base of this directory. People can also rate a business or write a review of a business</a:t>
            </a:r>
            <a:r>
              <a:rPr lang="en-US" dirty="0" smtClean="0"/>
              <a:t>.</a:t>
            </a:r>
            <a:endParaRPr lang="en-US" dirty="0" smtClean="0">
              <a:latin typeface="Arial" panose="020B0604020202020204" pitchFamily="34" charset="0"/>
              <a:cs typeface="Arial" panose="020B0604020202020204" pitchFamily="34" charset="0"/>
            </a:endParaRPr>
          </a:p>
          <a:p>
            <a:pPr>
              <a:lnSpc>
                <a:spcPct val="100000"/>
              </a:lnSpc>
            </a:pPr>
            <a:r>
              <a:rPr lang="en-US" sz="2200" b="1" dirty="0">
                <a:solidFill>
                  <a:srgbClr val="0070C0"/>
                </a:solidFill>
                <a:latin typeface="Arial" panose="020B0604020202020204" pitchFamily="34" charset="0"/>
                <a:cs typeface="Arial" panose="020B0604020202020204" pitchFamily="34" charset="0"/>
              </a:rPr>
              <a:t>GOAL</a:t>
            </a:r>
          </a:p>
          <a:p>
            <a:r>
              <a:rPr lang="en-US" dirty="0"/>
              <a:t>The goal is to provide an ability to the local business owners(in tri states) to publish their businesses on the website/app and respond to customer reviews. At the same time, allow the customers to search for the local businesses and write the experience in form of reviews.</a:t>
            </a:r>
          </a:p>
          <a:p>
            <a:pPr>
              <a:lnSpc>
                <a:spcPct val="100000"/>
              </a:lnSpc>
            </a:pPr>
            <a:r>
              <a:rPr lang="en-US" sz="2200" b="1" dirty="0">
                <a:solidFill>
                  <a:srgbClr val="0070C0"/>
                </a:solidFill>
                <a:latin typeface="Arial" panose="020B0604020202020204" pitchFamily="34" charset="0"/>
                <a:cs typeface="Arial" panose="020B0604020202020204" pitchFamily="34" charset="0"/>
              </a:rPr>
              <a:t>USERS</a:t>
            </a:r>
          </a:p>
          <a:p>
            <a:r>
              <a:rPr lang="en-US" dirty="0"/>
              <a:t>Local business owners and customers.</a:t>
            </a:r>
          </a:p>
        </p:txBody>
      </p:sp>
    </p:spTree>
    <p:extLst>
      <p:ext uri="{BB962C8B-B14F-4D97-AF65-F5344CB8AC3E}">
        <p14:creationId xmlns:p14="http://schemas.microsoft.com/office/powerpoint/2010/main" val="7572639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993557"/>
          </a:xfrm>
        </p:spPr>
        <p:txBody>
          <a:bodyPr/>
          <a:lstStyle/>
          <a:p>
            <a:pPr algn="ctr"/>
            <a:r>
              <a:rPr lang="en-US" dirty="0" smtClean="0">
                <a:latin typeface="Tw Cen MT" panose="020B0602020104020603" pitchFamily="34" charset="0"/>
              </a:rPr>
              <a:t>1. Business Idea (Cont.)</a:t>
            </a:r>
            <a:endParaRPr lang="en-US" dirty="0">
              <a:latin typeface="Tw Cen MT" panose="020B0602020104020603" pitchFamily="34" charset="0"/>
            </a:endParaRPr>
          </a:p>
        </p:txBody>
      </p:sp>
      <p:sp>
        <p:nvSpPr>
          <p:cNvPr id="3" name="Content Placeholder 2"/>
          <p:cNvSpPr>
            <a:spLocks noGrp="1"/>
          </p:cNvSpPr>
          <p:nvPr>
            <p:ph idx="1"/>
          </p:nvPr>
        </p:nvSpPr>
        <p:spPr/>
        <p:txBody>
          <a:bodyPr>
            <a:normAutofit fontScale="92500"/>
          </a:bodyPr>
          <a:lstStyle/>
          <a:p>
            <a:pPr>
              <a:lnSpc>
                <a:spcPct val="100000"/>
              </a:lnSpc>
            </a:pPr>
            <a:r>
              <a:rPr lang="en-US" sz="2200" b="1" dirty="0" smtClean="0">
                <a:solidFill>
                  <a:srgbClr val="0070C0"/>
                </a:solidFill>
                <a:latin typeface="Arial" panose="020B0604020202020204" pitchFamily="34" charset="0"/>
                <a:cs typeface="Arial" panose="020B0604020202020204" pitchFamily="34" charset="0"/>
              </a:rPr>
              <a:t>SCOPE</a:t>
            </a:r>
            <a:endParaRPr lang="en-US" sz="2200" b="1" dirty="0">
              <a:solidFill>
                <a:srgbClr val="0070C0"/>
              </a:solidFill>
              <a:latin typeface="Arial" panose="020B0604020202020204" pitchFamily="34" charset="0"/>
              <a:cs typeface="Arial" panose="020B0604020202020204" pitchFamily="34" charset="0"/>
            </a:endParaRPr>
          </a:p>
          <a:p>
            <a:pPr marL="457200" indent="-457200">
              <a:buFont typeface="+mj-lt"/>
              <a:buAutoNum type="arabicPeriod"/>
            </a:pPr>
            <a:r>
              <a:rPr lang="en-US" dirty="0"/>
              <a:t>Provide a platform for the customers to search local businesses for their individual needs like a saloon, restaurant, pet grooming parlors etc.</a:t>
            </a:r>
          </a:p>
          <a:p>
            <a:pPr marL="457200" indent="-457200">
              <a:buFont typeface="+mj-lt"/>
              <a:buAutoNum type="arabicPeriod"/>
            </a:pPr>
            <a:r>
              <a:rPr lang="en-US" dirty="0"/>
              <a:t>Allow the customers to write reviews about their experience at a particular business</a:t>
            </a:r>
          </a:p>
          <a:p>
            <a:pPr marL="457200" indent="-457200">
              <a:buFont typeface="+mj-lt"/>
              <a:buAutoNum type="arabicPeriod"/>
            </a:pPr>
            <a:r>
              <a:rPr lang="en-US" dirty="0"/>
              <a:t>Allow the local businesses to publish their business information</a:t>
            </a:r>
          </a:p>
          <a:p>
            <a:pPr marL="457200" indent="-457200">
              <a:buFont typeface="+mj-lt"/>
              <a:buAutoNum type="arabicPeriod"/>
            </a:pPr>
            <a:r>
              <a:rPr lang="en-US" dirty="0"/>
              <a:t>Allow the businesses to respond to the reviews</a:t>
            </a:r>
          </a:p>
          <a:p>
            <a:pPr marL="457200" indent="-457200">
              <a:buFont typeface="+mj-lt"/>
              <a:buAutoNum type="arabicPeriod"/>
            </a:pPr>
            <a:r>
              <a:rPr lang="en-US" dirty="0"/>
              <a:t>Website/App to reflect all reviews of the businesses correctly that will enable the customer to decide the right place to visit</a:t>
            </a:r>
          </a:p>
          <a:p>
            <a:pPr marL="457200" indent="-457200">
              <a:buFont typeface="+mj-lt"/>
              <a:buAutoNum type="arabicPeriod"/>
            </a:pPr>
            <a:r>
              <a:rPr lang="en-US" dirty="0"/>
              <a:t>Extend training to local businesses to effectively respond to negative feedbacks from customers</a:t>
            </a:r>
          </a:p>
          <a:p>
            <a:pPr marL="457200" indent="-457200">
              <a:buFont typeface="+mj-lt"/>
              <a:buAutoNum type="arabicPeriod"/>
            </a:pPr>
            <a:r>
              <a:rPr lang="en-US" dirty="0"/>
              <a:t>Monitor and reduce fake reviews about the businesses</a:t>
            </a:r>
          </a:p>
        </p:txBody>
      </p:sp>
    </p:spTree>
    <p:extLst>
      <p:ext uri="{BB962C8B-B14F-4D97-AF65-F5344CB8AC3E}">
        <p14:creationId xmlns:p14="http://schemas.microsoft.com/office/powerpoint/2010/main" val="27547556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993557"/>
          </a:xfrm>
        </p:spPr>
        <p:txBody>
          <a:bodyPr/>
          <a:lstStyle/>
          <a:p>
            <a:pPr algn="ctr"/>
            <a:r>
              <a:rPr lang="en-US" dirty="0" smtClean="0">
                <a:latin typeface="Tw Cen MT" panose="020B0602020104020603" pitchFamily="34" charset="0"/>
              </a:rPr>
              <a:t>2. Entity Relationship Diagram</a:t>
            </a:r>
            <a:endParaRPr lang="en-US" dirty="0">
              <a:latin typeface="Tw Cen MT" panose="020B0602020104020603" pitchFamily="34" charset="0"/>
            </a:endParaRP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456314" y="1846263"/>
            <a:ext cx="5339698" cy="4022725"/>
          </a:xfrm>
          <a:prstGeom prst="rect">
            <a:avLst/>
          </a:prstGeom>
          <a:noFill/>
          <a:ln>
            <a:noFill/>
          </a:ln>
        </p:spPr>
      </p:pic>
    </p:spTree>
    <p:extLst>
      <p:ext uri="{BB962C8B-B14F-4D97-AF65-F5344CB8AC3E}">
        <p14:creationId xmlns:p14="http://schemas.microsoft.com/office/powerpoint/2010/main" val="14525451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A customer is looking for a restaurant to have </a:t>
            </a:r>
            <a:r>
              <a:rPr lang="en-US" dirty="0" smtClean="0">
                <a:latin typeface="Arial" panose="020B0604020202020204" pitchFamily="34" charset="0"/>
                <a:cs typeface="Arial" panose="020B0604020202020204" pitchFamily="34" charset="0"/>
              </a:rPr>
              <a:t>lunch. He/she </a:t>
            </a:r>
            <a:r>
              <a:rPr lang="en-US" dirty="0">
                <a:latin typeface="Arial" panose="020B0604020202020204" pitchFamily="34" charset="0"/>
                <a:cs typeface="Arial" panose="020B0604020202020204" pitchFamily="34" charset="0"/>
              </a:rPr>
              <a:t>opens TSB.com enters the service and location. TSB displays the list of restaurants, their description, address, contact information, website address and the reviews.</a:t>
            </a:r>
          </a:p>
        </p:txBody>
      </p:sp>
      <p:sp>
        <p:nvSpPr>
          <p:cNvPr id="4" name="Title 1"/>
          <p:cNvSpPr>
            <a:spLocks noGrp="1"/>
          </p:cNvSpPr>
          <p:nvPr>
            <p:ph type="title"/>
          </p:nvPr>
        </p:nvSpPr>
        <p:spPr>
          <a:xfrm>
            <a:off x="1097280" y="286603"/>
            <a:ext cx="10058400" cy="993557"/>
          </a:xfrm>
        </p:spPr>
        <p:txBody>
          <a:bodyPr/>
          <a:lstStyle/>
          <a:p>
            <a:pPr algn="ctr"/>
            <a:r>
              <a:rPr lang="en-US" dirty="0">
                <a:latin typeface="Tw Cen MT" panose="020B0602020104020603" pitchFamily="34" charset="0"/>
              </a:rPr>
              <a:t>3</a:t>
            </a:r>
            <a:r>
              <a:rPr lang="en-US" dirty="0" smtClean="0">
                <a:latin typeface="Tw Cen MT" panose="020B0602020104020603" pitchFamily="34" charset="0"/>
              </a:rPr>
              <a:t>. Scenario 1</a:t>
            </a:r>
            <a:endParaRPr lang="en-US" dirty="0">
              <a:latin typeface="Tw Cen MT" panose="020B0602020104020603" pitchFamily="34" charset="0"/>
            </a:endParaRPr>
          </a:p>
        </p:txBody>
      </p:sp>
      <p:pic>
        <p:nvPicPr>
          <p:cNvPr id="5" name="Picture 4"/>
          <p:cNvPicPr>
            <a:picLocks noChangeAspect="1"/>
          </p:cNvPicPr>
          <p:nvPr/>
        </p:nvPicPr>
        <p:blipFill rotWithShape="1">
          <a:blip r:embed="rId2"/>
          <a:srcRect l="26394" t="12548" r="26574" b="43029"/>
          <a:stretch/>
        </p:blipFill>
        <p:spPr>
          <a:xfrm>
            <a:off x="3080823" y="2869808"/>
            <a:ext cx="6119447" cy="3249637"/>
          </a:xfrm>
          <a:prstGeom prst="rect">
            <a:avLst/>
          </a:prstGeom>
        </p:spPr>
      </p:pic>
    </p:spTree>
    <p:extLst>
      <p:ext uri="{BB962C8B-B14F-4D97-AF65-F5344CB8AC3E}">
        <p14:creationId xmlns:p14="http://schemas.microsoft.com/office/powerpoint/2010/main" val="805697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After selecting service and location, the customer clicks submit. The page displays the search results.</a:t>
            </a:r>
            <a:endParaRPr lang="en-US" dirty="0">
              <a:latin typeface="Arial" panose="020B0604020202020204" pitchFamily="34" charset="0"/>
              <a:cs typeface="Arial" panose="020B0604020202020204" pitchFamily="34" charset="0"/>
            </a:endParaRPr>
          </a:p>
        </p:txBody>
      </p:sp>
      <p:sp>
        <p:nvSpPr>
          <p:cNvPr id="4" name="Title 1"/>
          <p:cNvSpPr>
            <a:spLocks noGrp="1"/>
          </p:cNvSpPr>
          <p:nvPr>
            <p:ph type="title"/>
          </p:nvPr>
        </p:nvSpPr>
        <p:spPr>
          <a:xfrm>
            <a:off x="1097280" y="286603"/>
            <a:ext cx="10058400" cy="993557"/>
          </a:xfrm>
        </p:spPr>
        <p:txBody>
          <a:bodyPr/>
          <a:lstStyle/>
          <a:p>
            <a:pPr algn="ctr"/>
            <a:r>
              <a:rPr lang="en-US" dirty="0">
                <a:latin typeface="Tw Cen MT" panose="020B0602020104020603" pitchFamily="34" charset="0"/>
              </a:rPr>
              <a:t>3</a:t>
            </a:r>
            <a:r>
              <a:rPr lang="en-US" dirty="0" smtClean="0">
                <a:latin typeface="Tw Cen MT" panose="020B0602020104020603" pitchFamily="34" charset="0"/>
              </a:rPr>
              <a:t>. Scenario 1 (Cont.)</a:t>
            </a:r>
            <a:endParaRPr lang="en-US" dirty="0">
              <a:latin typeface="Tw Cen MT" panose="020B0602020104020603" pitchFamily="34" charset="0"/>
            </a:endParaRPr>
          </a:p>
        </p:txBody>
      </p:sp>
      <p:pic>
        <p:nvPicPr>
          <p:cNvPr id="2" name="Picture 1"/>
          <p:cNvPicPr>
            <a:picLocks noChangeAspect="1"/>
          </p:cNvPicPr>
          <p:nvPr/>
        </p:nvPicPr>
        <p:blipFill rotWithShape="1">
          <a:blip r:embed="rId2"/>
          <a:srcRect t="4087" b="43990"/>
          <a:stretch/>
        </p:blipFill>
        <p:spPr>
          <a:xfrm>
            <a:off x="182880" y="2532185"/>
            <a:ext cx="11813784" cy="3448736"/>
          </a:xfrm>
          <a:prstGeom prst="rect">
            <a:avLst/>
          </a:prstGeom>
        </p:spPr>
      </p:pic>
    </p:spTree>
    <p:extLst>
      <p:ext uri="{BB962C8B-B14F-4D97-AF65-F5344CB8AC3E}">
        <p14:creationId xmlns:p14="http://schemas.microsoft.com/office/powerpoint/2010/main" val="27268895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0" name="Shape 150"/>
          <p:cNvSpPr txBox="1">
            <a:spLocks noGrp="1"/>
          </p:cNvSpPr>
          <p:nvPr>
            <p:ph type="title"/>
          </p:nvPr>
        </p:nvSpPr>
        <p:spPr>
          <a:xfrm>
            <a:off x="1097279" y="286603"/>
            <a:ext cx="10058399" cy="993557"/>
          </a:xfrm>
          <a:prstGeom prst="rect">
            <a:avLst/>
          </a:prstGeom>
          <a:noFill/>
          <a:ln>
            <a:noFill/>
          </a:ln>
        </p:spPr>
        <p:txBody>
          <a:bodyPr lIns="91425" tIns="45700" rIns="91425" bIns="45700" anchor="b" anchorCtr="0">
            <a:noAutofit/>
          </a:bodyPr>
          <a:lstStyle/>
          <a:p>
            <a:pPr marL="0" marR="0" lvl="0" indent="0" algn="ctr" rtl="0">
              <a:lnSpc>
                <a:spcPct val="85000"/>
              </a:lnSpc>
              <a:spcBef>
                <a:spcPts val="0"/>
              </a:spcBef>
              <a:buClr>
                <a:srgbClr val="3F3F3F"/>
              </a:buClr>
              <a:buSzPct val="25000"/>
              <a:buFont typeface="Arial"/>
              <a:buNone/>
            </a:pPr>
            <a:r>
              <a:rPr lang="en-US" sz="4800" b="0" i="0" u="none" strike="noStrike" cap="none" baseline="0">
                <a:solidFill>
                  <a:srgbClr val="3F3F3F"/>
                </a:solidFill>
                <a:latin typeface="Arial"/>
                <a:ea typeface="Arial"/>
                <a:cs typeface="Arial"/>
                <a:sym typeface="Arial"/>
              </a:rPr>
              <a:t>4. Scenario 2</a:t>
            </a:r>
          </a:p>
        </p:txBody>
      </p:sp>
      <p:pic>
        <p:nvPicPr>
          <p:cNvPr id="151" name="Shape 151"/>
          <p:cNvPicPr preferRelativeResize="0"/>
          <p:nvPr/>
        </p:nvPicPr>
        <p:blipFill rotWithShape="1">
          <a:blip r:embed="rId3">
            <a:alphaModFix/>
          </a:blip>
          <a:srcRect l="-2" t="7015" r="20568" b="30402"/>
          <a:stretch/>
        </p:blipFill>
        <p:spPr>
          <a:xfrm>
            <a:off x="1266092" y="1871003"/>
            <a:ext cx="9748910" cy="4121834"/>
          </a:xfrm>
          <a:prstGeom prst="rect">
            <a:avLst/>
          </a:prstGeom>
          <a:noFill/>
          <a:ln>
            <a:noFill/>
          </a:ln>
        </p:spPr>
      </p:pic>
    </p:spTree>
    <p:extLst>
      <p:ext uri="{BB962C8B-B14F-4D97-AF65-F5344CB8AC3E}">
        <p14:creationId xmlns:p14="http://schemas.microsoft.com/office/powerpoint/2010/main" val="2889317075"/>
      </p:ext>
    </p:extLst>
  </p:cSld>
  <p:clrMapOvr>
    <a:masterClrMapping/>
  </p:clrMapOvr>
  <p:transition spd="slow">
    <p:cut/>
  </p:transition>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113</TotalTime>
  <Words>581</Words>
  <Application>Microsoft Office PowerPoint</Application>
  <PresentationFormat>Widescreen</PresentationFormat>
  <Paragraphs>66</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Tw Cen MT</vt:lpstr>
      <vt:lpstr>Wingdings</vt:lpstr>
      <vt:lpstr>Retrospect</vt:lpstr>
      <vt:lpstr>Tri State Businesses (Web page creation using SQL &amp; PHP) </vt:lpstr>
      <vt:lpstr>Overview</vt:lpstr>
      <vt:lpstr>1. Business Idea</vt:lpstr>
      <vt:lpstr>1. Business Idea (Cont.)</vt:lpstr>
      <vt:lpstr>1. Business Idea (Cont.)</vt:lpstr>
      <vt:lpstr>2. Entity Relationship Diagram</vt:lpstr>
      <vt:lpstr>3. Scenario 1</vt:lpstr>
      <vt:lpstr>3. Scenario 1 (Cont.)</vt:lpstr>
      <vt:lpstr>4. Scenario 2</vt:lpstr>
      <vt:lpstr>4. Scenario 2 (Cont.)</vt:lpstr>
      <vt:lpstr>5. Scenario 3</vt:lpstr>
      <vt:lpstr>Scenario 3 - Test Case 1 – Enter all mandatory fields</vt:lpstr>
      <vt:lpstr>Scenario 3 – Test Case 2- Duplicate Entry</vt:lpstr>
      <vt:lpstr>Scenario 3 – Test Case 3- Invalid ID</vt:lpstr>
      <vt:lpstr>Scenario 3 – Test Case 4 – Review submitted successfully</vt:lpstr>
      <vt:lpstr>6. Scenario 4</vt:lpstr>
      <vt:lpstr>             6. Scenario 4</vt:lpstr>
      <vt:lpstr>  6. Scenario 4</vt:lpstr>
      <vt:lpstr>7. Webpage Demo</vt:lpstr>
      <vt:lpstr>8. 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 State Businesses (MSQ and P</dc:title>
  <dc:creator>Vivek Darji</dc:creator>
  <cp:lastModifiedBy>Vivek Darji</cp:lastModifiedBy>
  <cp:revision>25</cp:revision>
  <dcterms:created xsi:type="dcterms:W3CDTF">2015-05-03T18:25:28Z</dcterms:created>
  <dcterms:modified xsi:type="dcterms:W3CDTF">2015-05-05T04:15:17Z</dcterms:modified>
</cp:coreProperties>
</file>