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D81EB7-AAC3-4AA6-A713-964C0A73FBB8}">
  <a:tblStyle styleId="{10D81EB7-AAC3-4AA6-A713-964C0A73FB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ecf02a34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8ecf02a34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6</a:t>
            </a:r>
            <a:r>
              <a:rPr lang="ja"/>
              <a:t>から14</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468ba03f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468ba03f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468ba03f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468ba03f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a:t>
            </a:r>
            <a:r>
              <a:rPr lang="ja"/>
              <a:t>.畳み込み層の生成</a:t>
            </a:r>
            <a:endParaRPr/>
          </a:p>
          <a:p>
            <a:pPr indent="0" lvl="0" marL="0" rtl="0" algn="l">
              <a:spcBef>
                <a:spcPts val="0"/>
              </a:spcBef>
              <a:spcAft>
                <a:spcPts val="0"/>
              </a:spcAft>
              <a:buNone/>
            </a:pPr>
            <a:r>
              <a:rPr lang="ja"/>
              <a:t>4.条件を変えて機械学習を行う</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ecf02a34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ecf02a34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8ecf02a34_1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8ecf02a34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epoch </a:t>
            </a:r>
            <a:r>
              <a:rPr lang="ja"/>
              <a:t>毎に学習させた結果</a:t>
            </a:r>
            <a:endParaRPr/>
          </a:p>
          <a:p>
            <a:pPr indent="0" lvl="0" marL="0" rtl="0" algn="l">
              <a:spcBef>
                <a:spcPts val="0"/>
              </a:spcBef>
              <a:spcAft>
                <a:spcPts val="0"/>
              </a:spcAft>
              <a:buNone/>
            </a:pPr>
            <a:r>
              <a:rPr lang="ja"/>
              <a:t>epoch1では、</a:t>
            </a:r>
            <a:endParaRPr/>
          </a:p>
          <a:p>
            <a:pPr indent="0" lvl="0" marL="0" rtl="0" algn="l">
              <a:spcBef>
                <a:spcPts val="0"/>
              </a:spcBef>
              <a:spcAft>
                <a:spcPts val="0"/>
              </a:spcAft>
              <a:buNone/>
            </a:pPr>
            <a:r>
              <a:rPr lang="ja"/>
              <a:t>epoch3では、ID、指の正答率ともに急激に上昇</a:t>
            </a:r>
            <a:endParaRPr/>
          </a:p>
          <a:p>
            <a:pPr indent="0" lvl="0" marL="0" rtl="0" algn="l">
              <a:spcBef>
                <a:spcPts val="0"/>
              </a:spcBef>
              <a:spcAft>
                <a:spcPts val="0"/>
              </a:spcAft>
              <a:buNone/>
            </a:pPr>
            <a:r>
              <a:rPr lang="ja"/>
              <a:t>epoch5では、ともに90%に到達</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ecf02a3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ecf02a3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batch_sizeは</a:t>
            </a:r>
            <a:r>
              <a:rPr lang="ja"/>
              <a:t>四種類で実験しました。</a:t>
            </a:r>
            <a:endParaRPr/>
          </a:p>
          <a:p>
            <a:pPr indent="0" lvl="0" marL="0" rtl="0" algn="l">
              <a:spcBef>
                <a:spcPts val="0"/>
              </a:spcBef>
              <a:spcAft>
                <a:spcPts val="0"/>
              </a:spcAft>
              <a:buNone/>
            </a:pPr>
            <a:r>
              <a:rPr lang="ja"/>
              <a:t>基本batch sizeでは学習の向上は見られず</a:t>
            </a:r>
            <a:endParaRPr/>
          </a:p>
          <a:p>
            <a:pPr indent="0" lvl="0" marL="0" rtl="0" algn="l">
              <a:spcBef>
                <a:spcPts val="0"/>
              </a:spcBef>
              <a:spcAft>
                <a:spcPts val="0"/>
              </a:spcAft>
              <a:buNone/>
            </a:pPr>
            <a:r>
              <a:rPr lang="ja"/>
              <a:t>batch_sizeを1024にした場合に関しては学習率が異常に落ちている。</a:t>
            </a:r>
            <a:endParaRPr/>
          </a:p>
          <a:p>
            <a:pPr indent="0" lvl="0" marL="0" rtl="0" algn="l">
              <a:spcBef>
                <a:spcPts val="0"/>
              </a:spcBef>
              <a:spcAft>
                <a:spcPts val="0"/>
              </a:spcAft>
              <a:buNone/>
            </a:pPr>
            <a:r>
              <a:rPr lang="ja"/>
              <a:t>これはbatch_sizeを大きくすることによって、</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8ecf02a34_1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8ecf02a34_1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次は</a:t>
            </a:r>
            <a:r>
              <a:rPr lang="ja"/>
              <a:t>学習に用いる活性化関数を変化させたときの値の表が以下のようになります。</a:t>
            </a:r>
            <a:endParaRPr/>
          </a:p>
          <a:p>
            <a:pPr indent="0" lvl="0" marL="0" rtl="0" algn="l">
              <a:spcBef>
                <a:spcPts val="0"/>
              </a:spcBef>
              <a:spcAft>
                <a:spcPts val="0"/>
              </a:spcAft>
              <a:buNone/>
            </a:pPr>
            <a:r>
              <a:rPr lang="ja"/>
              <a:t>sigmoid 0-1</a:t>
            </a:r>
            <a:endParaRPr/>
          </a:p>
          <a:p>
            <a:pPr indent="0" lvl="0" marL="0" rtl="0" algn="l">
              <a:spcBef>
                <a:spcPts val="0"/>
              </a:spcBef>
              <a:spcAft>
                <a:spcPts val="0"/>
              </a:spcAft>
              <a:buNone/>
            </a:pPr>
            <a:r>
              <a:rPr lang="ja"/>
              <a:t>tanh   -1~1</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8ecf02a34_1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8ecf02a34_1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次は活性化関数LeakyReluのアルファの値を変更させた結果が以下</a:t>
            </a:r>
            <a:endParaRPr/>
          </a:p>
          <a:p>
            <a:pPr indent="0" lvl="0" marL="0" rtl="0" algn="l">
              <a:spcBef>
                <a:spcPts val="0"/>
              </a:spcBef>
              <a:spcAft>
                <a:spcPts val="0"/>
              </a:spcAft>
              <a:buNone/>
            </a:pPr>
            <a:r>
              <a:rPr lang="ja"/>
              <a:t>アルファの値の違いによって学習率の変化は見られなかった。</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8ecf02a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8ecf02a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ecf02a34_3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ecf02a34_3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468ba03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468ba03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ecf02a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ecf02a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8ecf02a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8ecf02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8ecf02a34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8ecf02a34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ecf02a34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8ecf02a34_3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5cd27175f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5cd27175f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ecf02a34_3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ecf02a34_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ecf02a34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ecf02a34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468ba03f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468ba03f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1282725"/>
            <a:ext cx="8520600" cy="158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ja"/>
              <a:t>指紋認証を用いたCNN手法の模索</a:t>
            </a:r>
            <a:endParaRPr/>
          </a:p>
        </p:txBody>
      </p:sp>
      <p:sp>
        <p:nvSpPr>
          <p:cNvPr id="60" name="Google Shape;60;p13"/>
          <p:cNvSpPr txBox="1"/>
          <p:nvPr>
            <p:ph idx="1" type="subTitle"/>
          </p:nvPr>
        </p:nvSpPr>
        <p:spPr>
          <a:xfrm>
            <a:off x="3589600" y="3128025"/>
            <a:ext cx="3297900" cy="19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ja" sz="2000"/>
              <a:t>185710A 金城海斗</a:t>
            </a:r>
            <a:endParaRPr i="1" sz="2000"/>
          </a:p>
          <a:p>
            <a:pPr indent="0" lvl="0" marL="0" rtl="0" algn="l">
              <a:spcBef>
                <a:spcPts val="0"/>
              </a:spcBef>
              <a:spcAft>
                <a:spcPts val="0"/>
              </a:spcAft>
              <a:buNone/>
            </a:pPr>
            <a:r>
              <a:rPr i="1" lang="ja" sz="2000"/>
              <a:t>185714C 石橋竜弥</a:t>
            </a:r>
            <a:endParaRPr i="1" sz="2000"/>
          </a:p>
          <a:p>
            <a:pPr indent="0" lvl="0" marL="0" rtl="0" algn="l">
              <a:spcBef>
                <a:spcPts val="0"/>
              </a:spcBef>
              <a:spcAft>
                <a:spcPts val="0"/>
              </a:spcAft>
              <a:buNone/>
            </a:pPr>
            <a:r>
              <a:rPr i="1" lang="ja" sz="2000"/>
              <a:t>185745C 上間　翔</a:t>
            </a:r>
            <a:endParaRPr i="1" sz="2000"/>
          </a:p>
          <a:p>
            <a:pPr indent="0" lvl="0" marL="0" rtl="0" algn="l">
              <a:spcBef>
                <a:spcPts val="0"/>
              </a:spcBef>
              <a:spcAft>
                <a:spcPts val="0"/>
              </a:spcAft>
              <a:buNone/>
            </a:pPr>
            <a:r>
              <a:rPr i="1" lang="ja" sz="2000"/>
              <a:t>185752F 新垣裕二</a:t>
            </a:r>
            <a:endParaRPr i="1" sz="2000"/>
          </a:p>
          <a:p>
            <a:pPr indent="0" lvl="0" marL="0" rtl="0" algn="l">
              <a:spcBef>
                <a:spcPts val="0"/>
              </a:spcBef>
              <a:spcAft>
                <a:spcPts val="0"/>
              </a:spcAft>
              <a:buNone/>
            </a:pPr>
            <a:r>
              <a:rPr i="1" lang="ja" sz="2000"/>
              <a:t>185763B 草薙幸菜</a:t>
            </a:r>
            <a:endParaRPr i="1" sz="2000"/>
          </a:p>
        </p:txBody>
      </p:sp>
      <p:pic>
        <p:nvPicPr>
          <p:cNvPr id="61" name="Google Shape;61;p13"/>
          <p:cNvPicPr preferRelativeResize="0"/>
          <p:nvPr/>
        </p:nvPicPr>
        <p:blipFill>
          <a:blip r:embed="rId3">
            <a:alphaModFix/>
          </a:blip>
          <a:stretch>
            <a:fillRect/>
          </a:stretch>
        </p:blipFill>
        <p:spPr>
          <a:xfrm>
            <a:off x="7268800" y="378325"/>
            <a:ext cx="1656900" cy="1656900"/>
          </a:xfrm>
          <a:prstGeom prst="rect">
            <a:avLst/>
          </a:prstGeom>
          <a:noFill/>
          <a:ln>
            <a:noFill/>
          </a:ln>
        </p:spPr>
      </p:pic>
      <p:sp>
        <p:nvSpPr>
          <p:cNvPr id="62" name="Google Shape;62;p13"/>
          <p:cNvSpPr txBox="1"/>
          <p:nvPr/>
        </p:nvSpPr>
        <p:spPr>
          <a:xfrm>
            <a:off x="7201149" y="103975"/>
            <a:ext cx="202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rgbClr val="FFFFFF"/>
                </a:solidFill>
              </a:rPr>
              <a:t>今</a:t>
            </a:r>
            <a:r>
              <a:rPr lang="ja" sz="1200">
                <a:solidFill>
                  <a:srgbClr val="FFFFFF"/>
                </a:solidFill>
              </a:rPr>
              <a:t>流行りの令和ポーズ</a:t>
            </a:r>
            <a:endParaRPr sz="1200">
              <a:solidFill>
                <a:srgbClr val="FFFFFF"/>
              </a:solidFill>
            </a:endParaRPr>
          </a:p>
        </p:txBody>
      </p:sp>
      <p:sp>
        <p:nvSpPr>
          <p:cNvPr id="63" name="Google Shape;63;p13"/>
          <p:cNvSpPr txBox="1"/>
          <p:nvPr/>
        </p:nvSpPr>
        <p:spPr>
          <a:xfrm>
            <a:off x="358450" y="1595700"/>
            <a:ext cx="165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ja" sz="2800">
                <a:solidFill>
                  <a:srgbClr val="FFFFFF"/>
                </a:solidFill>
                <a:latin typeface="Roboto"/>
                <a:ea typeface="Roboto"/>
                <a:cs typeface="Roboto"/>
                <a:sym typeface="Roboto"/>
              </a:rPr>
              <a:t>Group3</a:t>
            </a:r>
            <a:endParaRPr i="1" sz="2800">
              <a:solidFill>
                <a:srgbClr val="FFFFFF"/>
              </a:solidFill>
              <a:latin typeface="Roboto"/>
              <a:ea typeface="Roboto"/>
              <a:cs typeface="Roboto"/>
              <a:sym typeface="Roboto"/>
            </a:endParaRPr>
          </a:p>
        </p:txBody>
      </p:sp>
      <p:sp>
        <p:nvSpPr>
          <p:cNvPr id="64" name="Google Shape;64;p13"/>
          <p:cNvSpPr txBox="1"/>
          <p:nvPr/>
        </p:nvSpPr>
        <p:spPr>
          <a:xfrm>
            <a:off x="1988200" y="3738875"/>
            <a:ext cx="1397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ja" sz="2200">
                <a:solidFill>
                  <a:schemeClr val="lt1"/>
                </a:solidFill>
                <a:latin typeface="Proxima Nova"/>
                <a:ea typeface="Proxima Nova"/>
                <a:cs typeface="Proxima Nova"/>
                <a:sym typeface="Proxima Nova"/>
              </a:rPr>
              <a:t>Member :</a:t>
            </a:r>
            <a:endParaRPr sz="16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142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ja" sz="2920">
                <a:solidFill>
                  <a:srgbClr val="0000FF"/>
                </a:solidFill>
              </a:rPr>
              <a:t>5.</a:t>
            </a:r>
            <a:r>
              <a:rPr b="1" lang="ja" sz="2920">
                <a:solidFill>
                  <a:srgbClr val="0000FF"/>
                </a:solidFill>
              </a:rPr>
              <a:t>実験</a:t>
            </a:r>
            <a:endParaRPr b="1" sz="2920">
              <a:solidFill>
                <a:srgbClr val="0000FF"/>
              </a:solidFill>
            </a:endParaRPr>
          </a:p>
        </p:txBody>
      </p:sp>
      <p:sp>
        <p:nvSpPr>
          <p:cNvPr id="132" name="Google Shape;132;p22"/>
          <p:cNvSpPr txBox="1"/>
          <p:nvPr>
            <p:ph idx="1" type="body"/>
          </p:nvPr>
        </p:nvSpPr>
        <p:spPr>
          <a:xfrm>
            <a:off x="597300" y="1740275"/>
            <a:ext cx="8181900" cy="1734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ja" sz="2000">
                <a:solidFill>
                  <a:schemeClr val="dk1"/>
                </a:solidFill>
              </a:rPr>
              <a:t>ネットに公開されているCNNのコードを書き換えて、より効率よく学習させることが出来ないか検証した。</a:t>
            </a:r>
            <a:endParaRPr sz="2000">
              <a:solidFill>
                <a:schemeClr val="dk1"/>
              </a:solidFill>
            </a:endParaRPr>
          </a:p>
        </p:txBody>
      </p:sp>
      <p:sp>
        <p:nvSpPr>
          <p:cNvPr id="133" name="Google Shape;133;p22"/>
          <p:cNvSpPr txBox="1"/>
          <p:nvPr/>
        </p:nvSpPr>
        <p:spPr>
          <a:xfrm>
            <a:off x="623850" y="1174700"/>
            <a:ext cx="2236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500">
                <a:solidFill>
                  <a:srgbClr val="0000FF"/>
                </a:solidFill>
                <a:latin typeface="Proxima Nova"/>
                <a:ea typeface="Proxima Nova"/>
                <a:cs typeface="Proxima Nova"/>
                <a:sym typeface="Proxima Nova"/>
              </a:rPr>
              <a:t>a.実験概要</a:t>
            </a:r>
            <a:endParaRPr b="1" sz="2500">
              <a:solidFill>
                <a:srgbClr val="0000FF"/>
              </a:solidFill>
              <a:latin typeface="Proxima Nova"/>
              <a:ea typeface="Proxima Nova"/>
              <a:cs typeface="Proxima Nova"/>
              <a:sym typeface="Proxima Nova"/>
            </a:endParaRPr>
          </a:p>
        </p:txBody>
      </p:sp>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ja" sz="2550">
                <a:solidFill>
                  <a:srgbClr val="0000FF"/>
                </a:solidFill>
              </a:rPr>
              <a:t>5-</a:t>
            </a:r>
            <a:r>
              <a:rPr b="1" lang="ja" sz="2550">
                <a:solidFill>
                  <a:srgbClr val="0000FF"/>
                </a:solidFill>
              </a:rPr>
              <a:t>a-1.コード概要</a:t>
            </a:r>
            <a:endParaRPr b="1" sz="2550">
              <a:solidFill>
                <a:srgbClr val="0000FF"/>
              </a:solidFill>
            </a:endParaRPr>
          </a:p>
          <a:p>
            <a:pPr indent="0" lvl="0" marL="0" rtl="0" algn="l">
              <a:spcBef>
                <a:spcPts val="0"/>
              </a:spcBef>
              <a:spcAft>
                <a:spcPts val="0"/>
              </a:spcAft>
              <a:buSzPts val="990"/>
              <a:buNone/>
            </a:pPr>
            <a:r>
              <a:t/>
            </a:r>
            <a:endParaRPr sz="2520"/>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00">
                <a:solidFill>
                  <a:srgbClr val="000000"/>
                </a:solidFill>
              </a:rPr>
              <a:t>1.</a:t>
            </a:r>
            <a:r>
              <a:rPr lang="ja" sz="2000">
                <a:solidFill>
                  <a:srgbClr val="000000"/>
                </a:solidFill>
              </a:rPr>
              <a:t>指紋画像を(画像データ)、指の部位、通し番号に分解</a:t>
            </a:r>
            <a:endParaRPr sz="2000">
              <a:solidFill>
                <a:srgbClr val="000000"/>
              </a:solidFill>
            </a:endParaRPr>
          </a:p>
          <a:p>
            <a:pPr indent="0" lvl="0" marL="0" rtl="0" algn="l">
              <a:spcBef>
                <a:spcPts val="1200"/>
              </a:spcBef>
              <a:spcAft>
                <a:spcPts val="0"/>
              </a:spcAft>
              <a:buNone/>
            </a:pPr>
            <a:r>
              <a:rPr lang="ja" sz="2000">
                <a:solidFill>
                  <a:srgbClr val="000000"/>
                </a:solidFill>
              </a:rPr>
              <a:t>2.画像データを正則化、クラスを指の部位と通し番号の2パターンに複製</a:t>
            </a:r>
            <a:endParaRPr sz="2000">
              <a:solidFill>
                <a:srgbClr val="000000"/>
              </a:solidFill>
            </a:endParaRPr>
          </a:p>
          <a:p>
            <a:pPr indent="0" lvl="0" marL="0" rtl="0" algn="l">
              <a:spcBef>
                <a:spcPts val="1200"/>
              </a:spcBef>
              <a:spcAft>
                <a:spcPts val="0"/>
              </a:spcAft>
              <a:buNone/>
            </a:pPr>
            <a:r>
              <a:rPr lang="ja" sz="2000">
                <a:solidFill>
                  <a:srgbClr val="000000"/>
                </a:solidFill>
              </a:rPr>
              <a:t>3.</a:t>
            </a:r>
            <a:r>
              <a:rPr lang="ja" sz="2000">
                <a:solidFill>
                  <a:srgbClr val="000000"/>
                </a:solidFill>
              </a:rPr>
              <a:t>畳み込み層の生成</a:t>
            </a:r>
            <a:endParaRPr sz="2000">
              <a:solidFill>
                <a:srgbClr val="000000"/>
              </a:solidFill>
            </a:endParaRPr>
          </a:p>
          <a:p>
            <a:pPr indent="0" lvl="0" marL="0" rtl="0" algn="l">
              <a:spcBef>
                <a:spcPts val="1200"/>
              </a:spcBef>
              <a:spcAft>
                <a:spcPts val="0"/>
              </a:spcAft>
              <a:buNone/>
            </a:pPr>
            <a:r>
              <a:rPr lang="ja" sz="2000">
                <a:solidFill>
                  <a:srgbClr val="000000"/>
                </a:solidFill>
              </a:rPr>
              <a:t>4.条件を変えて機械学習を行う</a:t>
            </a:r>
            <a:endParaRPr sz="2000">
              <a:solidFill>
                <a:srgbClr val="000000"/>
              </a:solidFill>
            </a:endParaRPr>
          </a:p>
          <a:p>
            <a:pPr indent="0" lvl="0" marL="0" rtl="0" algn="l">
              <a:spcBef>
                <a:spcPts val="1200"/>
              </a:spcBef>
              <a:spcAft>
                <a:spcPts val="1200"/>
              </a:spcAft>
              <a:buNone/>
            </a:pPr>
            <a:r>
              <a:rPr lang="ja" sz="2000">
                <a:solidFill>
                  <a:srgbClr val="000000"/>
                </a:solidFill>
              </a:rPr>
              <a:t>5指の部位(fingerNum)、通し番号(subjectID)で正答率を比較する</a:t>
            </a:r>
            <a:endParaRPr sz="2000">
              <a:solidFill>
                <a:srgbClr val="000000"/>
              </a:solidFill>
            </a:endParaRPr>
          </a:p>
        </p:txBody>
      </p:sp>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55100"/>
            <a:ext cx="434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ja" sz="2550">
                <a:solidFill>
                  <a:srgbClr val="0000FF"/>
                </a:solidFill>
              </a:rPr>
              <a:t>5-a-2.コード</a:t>
            </a:r>
            <a:r>
              <a:rPr b="1" lang="ja" sz="2550">
                <a:solidFill>
                  <a:srgbClr val="0000FF"/>
                </a:solidFill>
              </a:rPr>
              <a:t>のパラメーター</a:t>
            </a:r>
            <a:endParaRPr b="1" sz="2550">
              <a:solidFill>
                <a:srgbClr val="0000FF"/>
              </a:solidFill>
            </a:endParaRPr>
          </a:p>
          <a:p>
            <a:pPr indent="0" lvl="0" marL="0" rtl="0" algn="l">
              <a:spcBef>
                <a:spcPts val="0"/>
              </a:spcBef>
              <a:spcAft>
                <a:spcPts val="0"/>
              </a:spcAft>
              <a:buSzPts val="990"/>
              <a:buNone/>
            </a:pPr>
            <a:r>
              <a:t/>
            </a:r>
            <a:endParaRPr sz="2520"/>
          </a:p>
        </p:txBody>
      </p:sp>
      <p:sp>
        <p:nvSpPr>
          <p:cNvPr id="147" name="Google Shape;147;p24"/>
          <p:cNvSpPr txBox="1"/>
          <p:nvPr>
            <p:ph idx="1" type="body"/>
          </p:nvPr>
        </p:nvSpPr>
        <p:spPr>
          <a:xfrm>
            <a:off x="311700" y="1165400"/>
            <a:ext cx="8520600" cy="3416400"/>
          </a:xfrm>
          <a:prstGeom prst="rect">
            <a:avLst/>
          </a:prstGeom>
          <a:solidFill>
            <a:srgbClr val="FFFFFF"/>
          </a:solidFill>
          <a:ln cap="flat" cmpd="sng" w="9525">
            <a:solidFill>
              <a:srgbClr val="6AA84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ja" sz="2000"/>
              <a:t>epoch：</a:t>
            </a:r>
            <a:r>
              <a:rPr b="1" lang="ja" sz="2000"/>
              <a:t>画像データを畳み込み層に通す回数</a:t>
            </a:r>
            <a:endParaRPr b="1" sz="2000"/>
          </a:p>
          <a:p>
            <a:pPr indent="0" lvl="0" marL="0" rtl="0" algn="l">
              <a:spcBef>
                <a:spcPts val="1200"/>
              </a:spcBef>
              <a:spcAft>
                <a:spcPts val="0"/>
              </a:spcAft>
              <a:buNone/>
            </a:pPr>
            <a:r>
              <a:rPr b="1" lang="ja" sz="2000"/>
              <a:t>batch_size：</a:t>
            </a:r>
            <a:r>
              <a:rPr b="1" lang="ja" sz="2000"/>
              <a:t>一緒に回す枚数</a:t>
            </a:r>
            <a:endParaRPr b="1" sz="2000"/>
          </a:p>
          <a:p>
            <a:pPr indent="0" lvl="0" marL="0" rtl="0" algn="l">
              <a:spcBef>
                <a:spcPts val="1200"/>
              </a:spcBef>
              <a:spcAft>
                <a:spcPts val="0"/>
              </a:spcAft>
              <a:buNone/>
            </a:pPr>
            <a:r>
              <a:rPr b="1" lang="ja" sz="2000"/>
              <a:t>活性化関数：</a:t>
            </a:r>
            <a:r>
              <a:rPr b="1" lang="ja" sz="2000"/>
              <a:t>入力された値を重みと式に従って新しい値を返す</a:t>
            </a:r>
            <a:endParaRPr b="1" sz="2000"/>
          </a:p>
          <a:p>
            <a:pPr indent="0" lvl="0" marL="0" rtl="0" algn="l">
              <a:spcBef>
                <a:spcPts val="1200"/>
              </a:spcBef>
              <a:spcAft>
                <a:spcPts val="1200"/>
              </a:spcAft>
              <a:buNone/>
            </a:pPr>
            <a:r>
              <a:rPr b="1" lang="ja" sz="2000"/>
              <a:t>LeakyReLu(alpha)</a:t>
            </a:r>
            <a:r>
              <a:rPr b="1" lang="ja" sz="2000"/>
              <a:t>：活性化関数の一つ、負の値であるとき一定の重みをかける</a:t>
            </a:r>
            <a:endParaRPr b="1" sz="2000"/>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625450" y="464375"/>
            <a:ext cx="3535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solidFill>
                  <a:srgbClr val="0000FF"/>
                </a:solidFill>
              </a:rPr>
              <a:t>b.実験方法</a:t>
            </a:r>
            <a:endParaRPr b="1">
              <a:solidFill>
                <a:srgbClr val="0000FF"/>
              </a:solidFill>
            </a:endParaRPr>
          </a:p>
        </p:txBody>
      </p:sp>
      <p:sp>
        <p:nvSpPr>
          <p:cNvPr id="154" name="Google Shape;154;p25"/>
          <p:cNvSpPr txBox="1"/>
          <p:nvPr>
            <p:ph idx="1" type="body"/>
          </p:nvPr>
        </p:nvSpPr>
        <p:spPr>
          <a:xfrm>
            <a:off x="509150" y="1160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00">
                <a:solidFill>
                  <a:srgbClr val="000000"/>
                </a:solidFill>
              </a:rPr>
              <a:t>実験において以下の箇所を変更し、CNNの学習の向上が見られないか観察した</a:t>
            </a:r>
            <a:endParaRPr sz="2000">
              <a:solidFill>
                <a:srgbClr val="000000"/>
              </a:solidFill>
            </a:endParaRPr>
          </a:p>
          <a:p>
            <a:pPr indent="-355600" lvl="0" marL="457200" rtl="0" algn="l">
              <a:spcBef>
                <a:spcPts val="1200"/>
              </a:spcBef>
              <a:spcAft>
                <a:spcPts val="0"/>
              </a:spcAft>
              <a:buClr>
                <a:srgbClr val="000000"/>
              </a:buClr>
              <a:buSzPts val="2000"/>
              <a:buAutoNum type="arabicPeriod"/>
            </a:pPr>
            <a:r>
              <a:rPr lang="ja" sz="2000">
                <a:solidFill>
                  <a:srgbClr val="000000"/>
                </a:solidFill>
              </a:rPr>
              <a:t>epoch</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ja" sz="2000">
                <a:solidFill>
                  <a:srgbClr val="000000"/>
                </a:solidFill>
              </a:rPr>
              <a:t>batch_size</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ja" sz="2000">
                <a:solidFill>
                  <a:srgbClr val="000000"/>
                </a:solidFill>
              </a:rPr>
              <a:t>活性化関数</a:t>
            </a:r>
            <a:endParaRPr sz="2000">
              <a:solidFill>
                <a:srgbClr val="000000"/>
              </a:solidFill>
            </a:endParaRPr>
          </a:p>
        </p:txBody>
      </p:sp>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825925" y="266550"/>
            <a:ext cx="458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solidFill>
                  <a:srgbClr val="0000FF"/>
                </a:solidFill>
              </a:rPr>
              <a:t>c.</a:t>
            </a:r>
            <a:r>
              <a:rPr b="1" lang="ja">
                <a:solidFill>
                  <a:srgbClr val="0000FF"/>
                </a:solidFill>
              </a:rPr>
              <a:t>実験結果-1</a:t>
            </a:r>
            <a:endParaRPr b="1">
              <a:solidFill>
                <a:srgbClr val="0000FF"/>
              </a:solidFill>
            </a:endParaRPr>
          </a:p>
        </p:txBody>
      </p:sp>
      <p:graphicFrame>
        <p:nvGraphicFramePr>
          <p:cNvPr id="161" name="Google Shape;161;p26"/>
          <p:cNvGraphicFramePr/>
          <p:nvPr/>
        </p:nvGraphicFramePr>
        <p:xfrm>
          <a:off x="825925" y="1148947"/>
          <a:ext cx="3000000" cy="3000000"/>
        </p:xfrm>
        <a:graphic>
          <a:graphicData uri="http://schemas.openxmlformats.org/drawingml/2006/table">
            <a:tbl>
              <a:tblPr>
                <a:noFill/>
                <a:tableStyleId>{10D81EB7-AAC3-4AA6-A713-964C0A73FBB8}</a:tableStyleId>
              </a:tblPr>
              <a:tblGrid>
                <a:gridCol w="1064250"/>
                <a:gridCol w="4051650"/>
                <a:gridCol w="2557950"/>
              </a:tblGrid>
              <a:tr h="443500">
                <a:tc gridSpan="3">
                  <a:txBody>
                    <a:bodyPr/>
                    <a:lstStyle/>
                    <a:p>
                      <a:pPr indent="0" lvl="0" marL="0" rtl="0" algn="ctr">
                        <a:lnSpc>
                          <a:spcPct val="115000"/>
                        </a:lnSpc>
                        <a:spcBef>
                          <a:spcPts val="0"/>
                        </a:spcBef>
                        <a:spcAft>
                          <a:spcPts val="0"/>
                        </a:spcAft>
                        <a:buNone/>
                      </a:pPr>
                      <a:r>
                        <a:rPr lang="ja" sz="1500">
                          <a:solidFill>
                            <a:schemeClr val="dk1"/>
                          </a:solidFill>
                        </a:rPr>
                        <a:t>epoch</a:t>
                      </a:r>
                      <a:r>
                        <a:rPr lang="ja" sz="1500">
                          <a:solidFill>
                            <a:schemeClr val="dk1"/>
                          </a:solidFill>
                        </a:rPr>
                        <a:t>を変更した場合</a:t>
                      </a:r>
                      <a:endParaRPr sz="1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r>
              <a:tr h="443500">
                <a:tc>
                  <a:txBody>
                    <a:bodyPr/>
                    <a:lstStyle/>
                    <a:p>
                      <a:pPr indent="0" lvl="0" marL="0" rtl="0" algn="ctr">
                        <a:spcBef>
                          <a:spcPts val="0"/>
                        </a:spcBef>
                        <a:spcAft>
                          <a:spcPts val="0"/>
                        </a:spcAft>
                        <a:buNone/>
                      </a:pPr>
                      <a:r>
                        <a:rPr lang="ja" sz="1600"/>
                        <a:t>epoch</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sz="1500">
                          <a:solidFill>
                            <a:schemeClr val="dk1"/>
                          </a:solidFill>
                        </a:rPr>
                        <a:t>subjectID accuracy</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sz="1500">
                          <a:solidFill>
                            <a:schemeClr val="dk1"/>
                          </a:solidFill>
                        </a:rPr>
                        <a:t>fingerNum accuracy</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7275">
                <a:tc>
                  <a:txBody>
                    <a:bodyPr/>
                    <a:lstStyle/>
                    <a:p>
                      <a:pPr indent="0" lvl="0" marL="0" rtl="0" algn="ctr">
                        <a:spcBef>
                          <a:spcPts val="0"/>
                        </a:spcBef>
                        <a:spcAft>
                          <a:spcPts val="0"/>
                        </a:spcAft>
                        <a:buNone/>
                      </a:pPr>
                      <a:r>
                        <a:rPr lang="ja" sz="1600"/>
                        <a:t>1</a:t>
                      </a:r>
                      <a:endParaRPr sz="16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  </a:t>
                      </a:r>
                      <a:r>
                        <a:rPr lang="ja" sz="1500"/>
                        <a:t>1.53333 %</a:t>
                      </a:r>
                      <a:endParaRPr sz="15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63.01666 %</a:t>
                      </a:r>
                      <a:endParaRPr sz="15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7275">
                <a:tc>
                  <a:txBody>
                    <a:bodyPr/>
                    <a:lstStyle/>
                    <a:p>
                      <a:pPr indent="0" lvl="0" marL="0" rtl="0" algn="ctr">
                        <a:spcBef>
                          <a:spcPts val="0"/>
                        </a:spcBef>
                        <a:spcAft>
                          <a:spcPts val="0"/>
                        </a:spcAft>
                        <a:buNone/>
                      </a:pPr>
                      <a:r>
                        <a:rPr lang="ja" sz="1600"/>
                        <a:t>3</a:t>
                      </a:r>
                      <a:endParaRPr sz="16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61.28333 %</a:t>
                      </a:r>
                      <a:endParaRPr sz="15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89.48333 %</a:t>
                      </a:r>
                      <a:endParaRPr sz="15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7275">
                <a:tc>
                  <a:txBody>
                    <a:bodyPr/>
                    <a:lstStyle/>
                    <a:p>
                      <a:pPr indent="0" lvl="0" marL="0" rtl="0" algn="ctr">
                        <a:spcBef>
                          <a:spcPts val="0"/>
                        </a:spcBef>
                        <a:spcAft>
                          <a:spcPts val="0"/>
                        </a:spcAft>
                        <a:buNone/>
                      </a:pPr>
                      <a:r>
                        <a:rPr lang="ja" sz="1600"/>
                        <a:t>5</a:t>
                      </a:r>
                      <a:endParaRPr sz="16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96.35000 %</a:t>
                      </a:r>
                      <a:endParaRPr sz="15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98.15000 %</a:t>
                      </a:r>
                      <a:endParaRPr sz="15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7275">
                <a:tc>
                  <a:txBody>
                    <a:bodyPr/>
                    <a:lstStyle/>
                    <a:p>
                      <a:pPr indent="0" lvl="0" marL="0" rtl="0" algn="ctr">
                        <a:spcBef>
                          <a:spcPts val="0"/>
                        </a:spcBef>
                        <a:spcAft>
                          <a:spcPts val="0"/>
                        </a:spcAft>
                        <a:buNone/>
                      </a:pPr>
                      <a:r>
                        <a:rPr lang="ja" sz="1600"/>
                        <a:t>10</a:t>
                      </a:r>
                      <a:endParaRPr sz="16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99.71666 %</a:t>
                      </a:r>
                      <a:endParaRPr sz="1500">
                        <a:solidFill>
                          <a:schemeClr val="dk1"/>
                        </a:solidFill>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99.71666 %</a:t>
                      </a:r>
                      <a:endParaRPr sz="1500">
                        <a:solidFill>
                          <a:schemeClr val="dk1"/>
                        </a:solidFill>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7275">
                <a:tc>
                  <a:txBody>
                    <a:bodyPr/>
                    <a:lstStyle/>
                    <a:p>
                      <a:pPr indent="0" lvl="0" marL="0" rtl="0" algn="ctr">
                        <a:spcBef>
                          <a:spcPts val="0"/>
                        </a:spcBef>
                        <a:spcAft>
                          <a:spcPts val="0"/>
                        </a:spcAft>
                        <a:buNone/>
                      </a:pPr>
                      <a:r>
                        <a:rPr lang="ja" sz="1600"/>
                        <a:t>20</a:t>
                      </a:r>
                      <a:endParaRPr sz="16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99.73333 %</a:t>
                      </a:r>
                      <a:endParaRPr sz="1500">
                        <a:solidFill>
                          <a:schemeClr val="dk1"/>
                        </a:solidFill>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99.88333 %</a:t>
                      </a:r>
                      <a:endParaRPr sz="1500">
                        <a:solidFill>
                          <a:schemeClr val="dk1"/>
                        </a:solidFill>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7275">
                <a:tc>
                  <a:txBody>
                    <a:bodyPr/>
                    <a:lstStyle/>
                    <a:p>
                      <a:pPr indent="0" lvl="0" marL="0" rtl="0" algn="ctr">
                        <a:spcBef>
                          <a:spcPts val="0"/>
                        </a:spcBef>
                        <a:spcAft>
                          <a:spcPts val="0"/>
                        </a:spcAft>
                        <a:buNone/>
                      </a:pPr>
                      <a:r>
                        <a:rPr lang="ja" sz="1600"/>
                        <a:t>30</a:t>
                      </a:r>
                      <a:endParaRPr sz="16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99.73333 %</a:t>
                      </a:r>
                      <a:endParaRPr sz="1500">
                        <a:solidFill>
                          <a:schemeClr val="dk1"/>
                        </a:solidFill>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500"/>
                        <a:t>99.90000 %</a:t>
                      </a:r>
                      <a:endParaRPr sz="1500">
                        <a:solidFill>
                          <a:schemeClr val="dk1"/>
                        </a:solidFill>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2" name="Google Shape;162;p26"/>
          <p:cNvSpPr txBox="1"/>
          <p:nvPr/>
        </p:nvSpPr>
        <p:spPr>
          <a:xfrm>
            <a:off x="817450" y="4521550"/>
            <a:ext cx="76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Proxima Nova"/>
                <a:ea typeface="Proxima Nova"/>
                <a:cs typeface="Proxima Nova"/>
                <a:sym typeface="Proxima Nova"/>
              </a:rPr>
              <a:t>subjectID accuracy : 誰の指かを当てる精度,   fingerNum accuracy : どの指かを当てる精度</a:t>
            </a:r>
            <a:endParaRPr>
              <a:latin typeface="Proxima Nova"/>
              <a:ea typeface="Proxima Nova"/>
              <a:cs typeface="Proxima Nova"/>
              <a:sym typeface="Proxima Nova"/>
            </a:endParaRPr>
          </a:p>
        </p:txBody>
      </p:sp>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918525" y="411825"/>
            <a:ext cx="339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solidFill>
                  <a:srgbClr val="0000FF"/>
                </a:solidFill>
              </a:rPr>
              <a:t>c.実験結果-2</a:t>
            </a:r>
            <a:endParaRPr b="1">
              <a:solidFill>
                <a:srgbClr val="0000FF"/>
              </a:solidFill>
            </a:endParaRPr>
          </a:p>
        </p:txBody>
      </p:sp>
      <p:graphicFrame>
        <p:nvGraphicFramePr>
          <p:cNvPr id="169" name="Google Shape;169;p27"/>
          <p:cNvGraphicFramePr/>
          <p:nvPr/>
        </p:nvGraphicFramePr>
        <p:xfrm>
          <a:off x="918525" y="1315200"/>
          <a:ext cx="3000000" cy="3000000"/>
        </p:xfrm>
        <a:graphic>
          <a:graphicData uri="http://schemas.openxmlformats.org/drawingml/2006/table">
            <a:tbl>
              <a:tblPr>
                <a:noFill/>
                <a:tableStyleId>{10D81EB7-AAC3-4AA6-A713-964C0A73FBB8}</a:tableStyleId>
              </a:tblPr>
              <a:tblGrid>
                <a:gridCol w="1768300"/>
                <a:gridCol w="2757375"/>
                <a:gridCol w="2747300"/>
              </a:tblGrid>
              <a:tr h="493850">
                <a:tc gridSpan="3">
                  <a:txBody>
                    <a:bodyPr/>
                    <a:lstStyle/>
                    <a:p>
                      <a:pPr indent="0" lvl="0" marL="0" rtl="0" algn="ctr">
                        <a:lnSpc>
                          <a:spcPct val="115000"/>
                        </a:lnSpc>
                        <a:spcBef>
                          <a:spcPts val="0"/>
                        </a:spcBef>
                        <a:spcAft>
                          <a:spcPts val="0"/>
                        </a:spcAft>
                        <a:buClr>
                          <a:schemeClr val="dk1"/>
                        </a:buClr>
                        <a:buSzPts val="1100"/>
                        <a:buFont typeface="Arial"/>
                        <a:buNone/>
                      </a:pPr>
                      <a:r>
                        <a:rPr lang="ja" sz="1800"/>
                        <a:t>batch_sizeを変更した場合(条件:epoch=20)</a:t>
                      </a:r>
                      <a:endParaRPr sz="1800"/>
                    </a:p>
                  </a:txBody>
                  <a:tcPr marT="91425" marB="91425" marR="91425" marL="91425"/>
                </a:tc>
                <a:tc hMerge="1"/>
                <a:tc hMerge="1"/>
              </a:tr>
              <a:tr h="441050">
                <a:tc>
                  <a:txBody>
                    <a:bodyPr/>
                    <a:lstStyle/>
                    <a:p>
                      <a:pPr indent="0" lvl="0" marL="0" rtl="0" algn="ctr">
                        <a:spcBef>
                          <a:spcPts val="0"/>
                        </a:spcBef>
                        <a:spcAft>
                          <a:spcPts val="0"/>
                        </a:spcAft>
                        <a:buClr>
                          <a:schemeClr val="dk1"/>
                        </a:buClr>
                        <a:buSzPts val="1100"/>
                        <a:buFont typeface="Arial"/>
                        <a:buNone/>
                      </a:pPr>
                      <a:r>
                        <a:rPr lang="ja" sz="1800"/>
                        <a:t>batch_size</a:t>
                      </a:r>
                      <a:endParaRPr sz="1800"/>
                    </a:p>
                  </a:txBody>
                  <a:tcPr marT="91425" marB="91425" marR="91425" marL="91425"/>
                </a:tc>
                <a:tc>
                  <a:txBody>
                    <a:bodyPr/>
                    <a:lstStyle/>
                    <a:p>
                      <a:pPr indent="0" lvl="0" marL="0" rtl="0" algn="ctr">
                        <a:spcBef>
                          <a:spcPts val="0"/>
                        </a:spcBef>
                        <a:spcAft>
                          <a:spcPts val="0"/>
                        </a:spcAft>
                        <a:buNone/>
                      </a:pPr>
                      <a:r>
                        <a:rPr lang="ja" sz="1800"/>
                        <a:t>subjectID accuracy</a:t>
                      </a:r>
                      <a:endParaRPr sz="1800"/>
                    </a:p>
                  </a:txBody>
                  <a:tcPr marT="91425" marB="91425" marR="91425" marL="91425"/>
                </a:tc>
                <a:tc>
                  <a:txBody>
                    <a:bodyPr/>
                    <a:lstStyle/>
                    <a:p>
                      <a:pPr indent="0" lvl="0" marL="0" rtl="0" algn="ctr">
                        <a:spcBef>
                          <a:spcPts val="0"/>
                        </a:spcBef>
                        <a:spcAft>
                          <a:spcPts val="0"/>
                        </a:spcAft>
                        <a:buNone/>
                      </a:pPr>
                      <a:r>
                        <a:rPr lang="ja" sz="1800"/>
                        <a:t>fingerNum accuracy</a:t>
                      </a:r>
                      <a:endParaRPr sz="1800"/>
                    </a:p>
                  </a:txBody>
                  <a:tcPr marT="91425" marB="91425" marR="91425" marL="91425"/>
                </a:tc>
              </a:tr>
              <a:tr h="441050">
                <a:tc>
                  <a:txBody>
                    <a:bodyPr/>
                    <a:lstStyle/>
                    <a:p>
                      <a:pPr indent="0" lvl="0" marL="0" rtl="0" algn="ctr">
                        <a:spcBef>
                          <a:spcPts val="0"/>
                        </a:spcBef>
                        <a:spcAft>
                          <a:spcPts val="0"/>
                        </a:spcAft>
                        <a:buClr>
                          <a:schemeClr val="dk1"/>
                        </a:buClr>
                        <a:buSzPts val="1100"/>
                        <a:buFont typeface="Arial"/>
                        <a:buNone/>
                      </a:pPr>
                      <a:r>
                        <a:rPr lang="ja" sz="1800"/>
                        <a:t>32</a:t>
                      </a:r>
                      <a:endParaRPr sz="1800"/>
                    </a:p>
                  </a:txBody>
                  <a:tcPr marT="91425" marB="91425" marR="91425" marL="91425"/>
                </a:tc>
                <a:tc>
                  <a:txBody>
                    <a:bodyPr/>
                    <a:lstStyle/>
                    <a:p>
                      <a:pPr indent="0" lvl="0" marL="0" rtl="0" algn="ctr">
                        <a:lnSpc>
                          <a:spcPct val="115000"/>
                        </a:lnSpc>
                        <a:spcBef>
                          <a:spcPts val="0"/>
                        </a:spcBef>
                        <a:spcAft>
                          <a:spcPts val="0"/>
                        </a:spcAft>
                        <a:buNone/>
                      </a:pPr>
                      <a:r>
                        <a:rPr lang="ja" sz="1800"/>
                        <a:t>99.73333 %</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800"/>
                        <a:t>99.90000 %</a:t>
                      </a:r>
                      <a:endParaRPr sz="1800"/>
                    </a:p>
                  </a:txBody>
                  <a:tcPr marT="91425" marB="91425" marR="91425" marL="91425">
                    <a:lnB cap="flat" cmpd="sng" w="9525">
                      <a:solidFill>
                        <a:srgbClr val="9E9E9E"/>
                      </a:solidFill>
                      <a:prstDash val="solid"/>
                      <a:round/>
                      <a:headEnd len="sm" w="sm" type="none"/>
                      <a:tailEnd len="sm" w="sm" type="none"/>
                    </a:lnB>
                  </a:tcPr>
                </a:tc>
              </a:tr>
              <a:tr h="441050">
                <a:tc>
                  <a:txBody>
                    <a:bodyPr/>
                    <a:lstStyle/>
                    <a:p>
                      <a:pPr indent="0" lvl="0" marL="0" rtl="0" algn="ctr">
                        <a:spcBef>
                          <a:spcPts val="0"/>
                        </a:spcBef>
                        <a:spcAft>
                          <a:spcPts val="0"/>
                        </a:spcAft>
                        <a:buNone/>
                      </a:pPr>
                      <a:r>
                        <a:rPr lang="ja" sz="1800"/>
                        <a:t>64</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ja" sz="1800"/>
                        <a:t>99.73333 %</a:t>
                      </a:r>
                      <a:endParaRPr sz="1800">
                        <a:solidFill>
                          <a:schemeClr val="dk1"/>
                        </a:solidFill>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ja" sz="1800"/>
                        <a:t>99.88333 %</a:t>
                      </a:r>
                      <a:endParaRPr sz="1800">
                        <a:solidFill>
                          <a:schemeClr val="dk1"/>
                        </a:solidFill>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050">
                <a:tc>
                  <a:txBody>
                    <a:bodyPr/>
                    <a:lstStyle/>
                    <a:p>
                      <a:pPr indent="0" lvl="0" marL="0" rtl="0" algn="ctr">
                        <a:spcBef>
                          <a:spcPts val="0"/>
                        </a:spcBef>
                        <a:spcAft>
                          <a:spcPts val="0"/>
                        </a:spcAft>
                        <a:buNone/>
                      </a:pPr>
                      <a:r>
                        <a:rPr lang="ja" sz="1800"/>
                        <a:t>128</a:t>
                      </a:r>
                      <a:endParaRPr sz="1800"/>
                    </a:p>
                  </a:txBody>
                  <a:tcPr marT="91425" marB="91425" marR="91425" marL="91425"/>
                </a:tc>
                <a:tc>
                  <a:txBody>
                    <a:bodyPr/>
                    <a:lstStyle/>
                    <a:p>
                      <a:pPr indent="0" lvl="0" marL="0" rtl="0" algn="ctr">
                        <a:lnSpc>
                          <a:spcPct val="115000"/>
                        </a:lnSpc>
                        <a:spcBef>
                          <a:spcPts val="0"/>
                        </a:spcBef>
                        <a:spcAft>
                          <a:spcPts val="0"/>
                        </a:spcAft>
                        <a:buNone/>
                      </a:pPr>
                      <a:r>
                        <a:rPr lang="ja" sz="1800"/>
                        <a:t>99.71666%</a:t>
                      </a:r>
                      <a:endParaRPr sz="1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ja" sz="1800"/>
                        <a:t>99.88333 %</a:t>
                      </a:r>
                      <a:endParaRPr sz="1800"/>
                    </a:p>
                  </a:txBody>
                  <a:tcPr marT="91425" marB="91425" marR="91425" marL="91425">
                    <a:lnT cap="flat" cmpd="sng" w="9525">
                      <a:solidFill>
                        <a:srgbClr val="9E9E9E"/>
                      </a:solidFill>
                      <a:prstDash val="solid"/>
                      <a:round/>
                      <a:headEnd len="sm" w="sm" type="none"/>
                      <a:tailEnd len="sm" w="sm" type="none"/>
                    </a:lnT>
                  </a:tcPr>
                </a:tc>
              </a:tr>
              <a:tr h="562300">
                <a:tc>
                  <a:txBody>
                    <a:bodyPr/>
                    <a:lstStyle/>
                    <a:p>
                      <a:pPr indent="0" lvl="0" marL="0" rtl="0" algn="ctr">
                        <a:spcBef>
                          <a:spcPts val="0"/>
                        </a:spcBef>
                        <a:spcAft>
                          <a:spcPts val="0"/>
                        </a:spcAft>
                        <a:buNone/>
                      </a:pPr>
                      <a:r>
                        <a:rPr lang="ja" sz="1800"/>
                        <a:t>1024</a:t>
                      </a:r>
                      <a:endParaRPr sz="1800"/>
                    </a:p>
                  </a:txBody>
                  <a:tcPr marT="91425" marB="91425" marR="91425" marL="91425"/>
                </a:tc>
                <a:tc>
                  <a:txBody>
                    <a:bodyPr/>
                    <a:lstStyle/>
                    <a:p>
                      <a:pPr indent="0" lvl="0" marL="0" rtl="0" algn="ctr">
                        <a:lnSpc>
                          <a:spcPct val="115000"/>
                        </a:lnSpc>
                        <a:spcBef>
                          <a:spcPts val="0"/>
                        </a:spcBef>
                        <a:spcAft>
                          <a:spcPts val="0"/>
                        </a:spcAft>
                        <a:buNone/>
                      </a:pPr>
                      <a:r>
                        <a:rPr lang="ja" sz="1800"/>
                        <a:t>0.21666 %</a:t>
                      </a:r>
                      <a:endParaRPr sz="1800"/>
                    </a:p>
                  </a:txBody>
                  <a:tcPr marT="91425" marB="91425" marR="91425" marL="91425"/>
                </a:tc>
                <a:tc>
                  <a:txBody>
                    <a:bodyPr/>
                    <a:lstStyle/>
                    <a:p>
                      <a:pPr indent="0" lvl="0" marL="0" rtl="0" algn="ctr">
                        <a:lnSpc>
                          <a:spcPct val="115000"/>
                        </a:lnSpc>
                        <a:spcBef>
                          <a:spcPts val="0"/>
                        </a:spcBef>
                        <a:spcAft>
                          <a:spcPts val="0"/>
                        </a:spcAft>
                        <a:buNone/>
                      </a:pPr>
                      <a:r>
                        <a:rPr lang="ja" sz="1800"/>
                        <a:t>56.73333 %</a:t>
                      </a:r>
                      <a:endParaRPr sz="1800"/>
                    </a:p>
                  </a:txBody>
                  <a:tcPr marT="91425" marB="91425" marR="91425" marL="91425"/>
                </a:tc>
              </a:tr>
            </a:tbl>
          </a:graphicData>
        </a:graphic>
      </p:graphicFrame>
      <p:sp>
        <p:nvSpPr>
          <p:cNvPr id="170" name="Google Shape;170;p27"/>
          <p:cNvSpPr txBox="1"/>
          <p:nvPr/>
        </p:nvSpPr>
        <p:spPr>
          <a:xfrm>
            <a:off x="797250" y="4249050"/>
            <a:ext cx="769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Proxima Nova"/>
                <a:ea typeface="Proxima Nova"/>
                <a:cs typeface="Proxima Nova"/>
                <a:sym typeface="Proxima Nova"/>
              </a:rPr>
              <a:t>batch_size : 一緒に回す枚数</a:t>
            </a:r>
            <a:endParaRPr>
              <a:latin typeface="Proxima Nova"/>
              <a:ea typeface="Proxima Nova"/>
              <a:cs typeface="Proxima Nova"/>
              <a:sym typeface="Proxima Nova"/>
            </a:endParaRPr>
          </a:p>
          <a:p>
            <a:pPr indent="0" lvl="0" marL="0" rtl="0" algn="l">
              <a:spcBef>
                <a:spcPts val="0"/>
              </a:spcBef>
              <a:spcAft>
                <a:spcPts val="0"/>
              </a:spcAft>
              <a:buNone/>
            </a:pPr>
            <a:r>
              <a:rPr lang="ja">
                <a:latin typeface="Proxima Nova"/>
                <a:ea typeface="Proxima Nova"/>
                <a:cs typeface="Proxima Nova"/>
                <a:sym typeface="Proxima Nova"/>
              </a:rPr>
              <a:t>subjectID accuracy : 誰の指かを当てる精度、fingerNum accuracy : どの指かを当てる精度</a:t>
            </a:r>
            <a:endParaRPr>
              <a:latin typeface="Proxima Nova"/>
              <a:ea typeface="Proxima Nova"/>
              <a:cs typeface="Proxima Nova"/>
              <a:sym typeface="Proxima Nova"/>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259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solidFill>
                  <a:srgbClr val="0000FF"/>
                </a:solidFill>
              </a:rPr>
              <a:t>c.</a:t>
            </a:r>
            <a:r>
              <a:rPr b="1" lang="ja">
                <a:solidFill>
                  <a:srgbClr val="0000FF"/>
                </a:solidFill>
              </a:rPr>
              <a:t>実験結果-3</a:t>
            </a:r>
            <a:endParaRPr b="1">
              <a:solidFill>
                <a:srgbClr val="0000FF"/>
              </a:solidFill>
            </a:endParaRPr>
          </a:p>
        </p:txBody>
      </p:sp>
      <p:graphicFrame>
        <p:nvGraphicFramePr>
          <p:cNvPr id="177" name="Google Shape;177;p28"/>
          <p:cNvGraphicFramePr/>
          <p:nvPr/>
        </p:nvGraphicFramePr>
        <p:xfrm>
          <a:off x="625913" y="1148675"/>
          <a:ext cx="3000000" cy="3000000"/>
        </p:xfrm>
        <a:graphic>
          <a:graphicData uri="http://schemas.openxmlformats.org/drawingml/2006/table">
            <a:tbl>
              <a:tblPr>
                <a:noFill/>
                <a:tableStyleId>{10D81EB7-AAC3-4AA6-A713-964C0A73FBB8}</a:tableStyleId>
              </a:tblPr>
              <a:tblGrid>
                <a:gridCol w="2587000"/>
                <a:gridCol w="2486050"/>
                <a:gridCol w="2536525"/>
              </a:tblGrid>
              <a:tr h="624250">
                <a:tc gridSpan="3">
                  <a:txBody>
                    <a:bodyPr/>
                    <a:lstStyle/>
                    <a:p>
                      <a:pPr indent="0" lvl="0" marL="0" rtl="0" algn="ctr">
                        <a:lnSpc>
                          <a:spcPct val="115000"/>
                        </a:lnSpc>
                        <a:spcBef>
                          <a:spcPts val="0"/>
                        </a:spcBef>
                        <a:spcAft>
                          <a:spcPts val="0"/>
                        </a:spcAft>
                        <a:buNone/>
                      </a:pPr>
                      <a:r>
                        <a:rPr lang="ja" sz="1800">
                          <a:solidFill>
                            <a:schemeClr val="dk1"/>
                          </a:solidFill>
                        </a:rPr>
                        <a:t>三種類の活性化関数</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hMerge="1"/>
                <a:tc hMerge="1"/>
              </a:tr>
              <a:tr h="763575">
                <a:tc>
                  <a:txBody>
                    <a:bodyPr/>
                    <a:lstStyle/>
                    <a:p>
                      <a:pPr indent="0" lvl="0" marL="0" rtl="0" algn="l">
                        <a:spcBef>
                          <a:spcPts val="0"/>
                        </a:spcBef>
                        <a:spcAft>
                          <a:spcPts val="0"/>
                        </a:spcAft>
                        <a:buNone/>
                      </a:pPr>
                      <a:r>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solidFill>
                            <a:schemeClr val="dk1"/>
                          </a:solidFill>
                        </a:rPr>
                        <a:t>subjectID accuracy</a:t>
                      </a:r>
                      <a:endParaRPr sz="1800"/>
                    </a:p>
                  </a:txBody>
                  <a:tcPr marT="91425" marB="91425" marR="91425" marL="91425">
                    <a:lnL cap="flat" cmpd="sng" w="1270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solidFill>
                            <a:schemeClr val="dk1"/>
                          </a:solidFill>
                        </a:rPr>
                        <a:t>fingerNum accuracy</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763575">
                <a:tc>
                  <a:txBody>
                    <a:bodyPr/>
                    <a:lstStyle/>
                    <a:p>
                      <a:pPr indent="0" lvl="0" marL="0" rtl="0" algn="l">
                        <a:spcBef>
                          <a:spcPts val="0"/>
                        </a:spcBef>
                        <a:spcAft>
                          <a:spcPts val="0"/>
                        </a:spcAft>
                        <a:buNone/>
                      </a:pPr>
                      <a:r>
                        <a:rPr lang="ja" sz="1800"/>
                        <a:t>sigmoid</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t>99.73333 %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t>99.86666 %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763575">
                <a:tc>
                  <a:txBody>
                    <a:bodyPr/>
                    <a:lstStyle/>
                    <a:p>
                      <a:pPr indent="0" lvl="0" marL="0" rtl="0" algn="l">
                        <a:spcBef>
                          <a:spcPts val="0"/>
                        </a:spcBef>
                        <a:spcAft>
                          <a:spcPts val="0"/>
                        </a:spcAft>
                        <a:buNone/>
                      </a:pPr>
                      <a:r>
                        <a:rPr lang="ja" sz="1800"/>
                        <a:t>tanh</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t>99.73333 %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t>99.88333 %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763575">
                <a:tc>
                  <a:txBody>
                    <a:bodyPr/>
                    <a:lstStyle/>
                    <a:p>
                      <a:pPr indent="0" lvl="0" marL="0" rtl="0" algn="l">
                        <a:spcBef>
                          <a:spcPts val="0"/>
                        </a:spcBef>
                        <a:spcAft>
                          <a:spcPts val="0"/>
                        </a:spcAft>
                        <a:buNone/>
                      </a:pPr>
                      <a:r>
                        <a:rPr lang="ja" sz="1800"/>
                        <a:t>LeakyReLU (alpha=0.3)</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800"/>
                        <a:t>99.71666 %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800"/>
                        <a:t>99.73333 %</a:t>
                      </a:r>
                      <a:endParaRPr sz="1800">
                        <a:solidFill>
                          <a:schemeClr val="dk1"/>
                        </a:solidFill>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bl>
          </a:graphicData>
        </a:graphic>
      </p:graphicFrame>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918525" y="445025"/>
            <a:ext cx="650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solidFill>
                  <a:srgbClr val="0000FF"/>
                </a:solidFill>
              </a:rPr>
              <a:t>c.</a:t>
            </a:r>
            <a:r>
              <a:rPr b="1" lang="ja">
                <a:solidFill>
                  <a:srgbClr val="0000FF"/>
                </a:solidFill>
              </a:rPr>
              <a:t>実験結果-4</a:t>
            </a:r>
            <a:endParaRPr b="1">
              <a:solidFill>
                <a:srgbClr val="0000FF"/>
              </a:solidFill>
            </a:endParaRPr>
          </a:p>
        </p:txBody>
      </p:sp>
      <p:graphicFrame>
        <p:nvGraphicFramePr>
          <p:cNvPr id="184" name="Google Shape;184;p29"/>
          <p:cNvGraphicFramePr/>
          <p:nvPr/>
        </p:nvGraphicFramePr>
        <p:xfrm>
          <a:off x="918525" y="1229400"/>
          <a:ext cx="3000000" cy="3000000"/>
        </p:xfrm>
        <a:graphic>
          <a:graphicData uri="http://schemas.openxmlformats.org/drawingml/2006/table">
            <a:tbl>
              <a:tblPr>
                <a:noFill/>
                <a:tableStyleId>{10D81EB7-AAC3-4AA6-A713-964C0A73FBB8}</a:tableStyleId>
              </a:tblPr>
              <a:tblGrid>
                <a:gridCol w="2805675"/>
                <a:gridCol w="2200075"/>
                <a:gridCol w="2502875"/>
              </a:tblGrid>
              <a:tr h="530000">
                <a:tc gridSpan="3">
                  <a:txBody>
                    <a:bodyPr/>
                    <a:lstStyle/>
                    <a:p>
                      <a:pPr indent="0" lvl="0" marL="0" rtl="0" algn="ctr">
                        <a:lnSpc>
                          <a:spcPct val="115000"/>
                        </a:lnSpc>
                        <a:spcBef>
                          <a:spcPts val="0"/>
                        </a:spcBef>
                        <a:spcAft>
                          <a:spcPts val="0"/>
                        </a:spcAft>
                        <a:buNone/>
                      </a:pPr>
                      <a:r>
                        <a:rPr lang="ja" sz="1800">
                          <a:solidFill>
                            <a:schemeClr val="dk1"/>
                          </a:solidFill>
                        </a:rPr>
                        <a:t>活性化関数LeakyReLU</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hMerge="1"/>
                <a:tc hMerge="1"/>
              </a:tr>
              <a:tr h="530000">
                <a:tc>
                  <a:txBody>
                    <a:bodyPr/>
                    <a:lstStyle/>
                    <a:p>
                      <a:pPr indent="0" lvl="0" marL="0" rtl="0" algn="l">
                        <a:spcBef>
                          <a:spcPts val="0"/>
                        </a:spcBef>
                        <a:spcAft>
                          <a:spcPts val="0"/>
                        </a:spcAft>
                        <a:buNone/>
                      </a:pPr>
                      <a:r>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solidFill>
                            <a:schemeClr val="dk1"/>
                          </a:solidFill>
                        </a:rPr>
                        <a:t>subjectID accuracy</a:t>
                      </a:r>
                      <a:endParaRPr sz="1800"/>
                    </a:p>
                  </a:txBody>
                  <a:tcPr marT="91425" marB="91425" marR="91425" marL="91425">
                    <a:lnL cap="flat" cmpd="sng" w="1270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solidFill>
                            <a:schemeClr val="dk1"/>
                          </a:solidFill>
                        </a:rPr>
                        <a:t>fingerNum accuracy</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3000">
                <a:tc>
                  <a:txBody>
                    <a:bodyPr/>
                    <a:lstStyle/>
                    <a:p>
                      <a:pPr indent="0" lvl="0" marL="0" rtl="0" algn="l">
                        <a:spcBef>
                          <a:spcPts val="0"/>
                        </a:spcBef>
                        <a:spcAft>
                          <a:spcPts val="0"/>
                        </a:spcAft>
                        <a:buNone/>
                      </a:pPr>
                      <a:r>
                        <a:rPr lang="ja" sz="1800"/>
                        <a:t>LeakyReLU (alpha=-0.5)</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t>99.43333 %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800"/>
                        <a:t>99.88333 %</a:t>
                      </a:r>
                      <a:endParaRPr sz="1800">
                        <a:solidFill>
                          <a:schemeClr val="dk1"/>
                        </a:solidFill>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743000">
                <a:tc>
                  <a:txBody>
                    <a:bodyPr/>
                    <a:lstStyle/>
                    <a:p>
                      <a:pPr indent="0" lvl="0" marL="0" rtl="0" algn="l">
                        <a:spcBef>
                          <a:spcPts val="0"/>
                        </a:spcBef>
                        <a:spcAft>
                          <a:spcPts val="0"/>
                        </a:spcAft>
                        <a:buNone/>
                      </a:pPr>
                      <a:r>
                        <a:rPr lang="ja" sz="1800"/>
                        <a:t>LeakyReLU (alpha=0.3)</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800"/>
                        <a:t>99.71666 %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800"/>
                        <a:t>99.73333 %</a:t>
                      </a:r>
                      <a:endParaRPr sz="1800">
                        <a:solidFill>
                          <a:schemeClr val="dk1"/>
                        </a:solidFill>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743000">
                <a:tc>
                  <a:txBody>
                    <a:bodyPr/>
                    <a:lstStyle/>
                    <a:p>
                      <a:pPr indent="0" lvl="0" marL="0" rtl="0" algn="l">
                        <a:spcBef>
                          <a:spcPts val="0"/>
                        </a:spcBef>
                        <a:spcAft>
                          <a:spcPts val="0"/>
                        </a:spcAft>
                        <a:buNone/>
                      </a:pPr>
                      <a:r>
                        <a:rPr lang="ja" sz="1800"/>
                        <a:t>LeakyReLU (alpha=0.5)</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800"/>
                        <a:t>99.69999 %</a:t>
                      </a:r>
                      <a:endParaRPr sz="1800"/>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800"/>
                        <a:t>99.63333 %</a:t>
                      </a:r>
                      <a:endParaRPr sz="1800">
                        <a:solidFill>
                          <a:schemeClr val="dk1"/>
                        </a:solidFill>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bl>
          </a:graphicData>
        </a:graphic>
      </p:graphicFrame>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ja" sz="2920">
                <a:solidFill>
                  <a:srgbClr val="0000FF"/>
                </a:solidFill>
              </a:rPr>
              <a:t>6.</a:t>
            </a:r>
            <a:r>
              <a:rPr b="1" lang="ja" sz="2920">
                <a:solidFill>
                  <a:srgbClr val="0000FF"/>
                </a:solidFill>
              </a:rPr>
              <a:t>考察</a:t>
            </a:r>
            <a:endParaRPr b="1" sz="2920">
              <a:solidFill>
                <a:srgbClr val="0000FF"/>
              </a:solidFill>
            </a:endParaRPr>
          </a:p>
        </p:txBody>
      </p:sp>
      <p:sp>
        <p:nvSpPr>
          <p:cNvPr id="191" name="Google Shape;191;p30"/>
          <p:cNvSpPr txBox="1"/>
          <p:nvPr>
            <p:ph idx="1" type="body"/>
          </p:nvPr>
        </p:nvSpPr>
        <p:spPr>
          <a:xfrm>
            <a:off x="311700" y="1152475"/>
            <a:ext cx="8520600" cy="38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2000">
                <a:solidFill>
                  <a:srgbClr val="FF0000"/>
                </a:solidFill>
              </a:rPr>
              <a:t>精度が向上した要因</a:t>
            </a:r>
            <a:endParaRPr b="1" sz="2000">
              <a:solidFill>
                <a:srgbClr val="FF0000"/>
              </a:solidFill>
            </a:endParaRPr>
          </a:p>
          <a:p>
            <a:pPr indent="0" lvl="0" marL="0" rtl="0" algn="l">
              <a:spcBef>
                <a:spcPts val="1200"/>
              </a:spcBef>
              <a:spcAft>
                <a:spcPts val="0"/>
              </a:spcAft>
              <a:buNone/>
            </a:pPr>
            <a:r>
              <a:rPr b="1" lang="ja" sz="2000"/>
              <a:t>　epoch数をあげることによってfingerNum accuracyは上昇した。エポック数をあげることによって細かい特徴が識別できるようになるため、</a:t>
            </a:r>
            <a:r>
              <a:rPr b="1" lang="ja" sz="2000"/>
              <a:t>fingerNum accuracyの方が識別のためにより細かい特徴を必要としたと考える。</a:t>
            </a:r>
            <a:endParaRPr b="1" sz="2000"/>
          </a:p>
          <a:p>
            <a:pPr indent="0" lvl="0" marL="0" rtl="0" algn="l">
              <a:spcBef>
                <a:spcPts val="1200"/>
              </a:spcBef>
              <a:spcAft>
                <a:spcPts val="0"/>
              </a:spcAft>
              <a:buNone/>
            </a:pPr>
            <a:r>
              <a:rPr b="1" lang="ja" sz="2000">
                <a:solidFill>
                  <a:srgbClr val="FF0000"/>
                </a:solidFill>
              </a:rPr>
              <a:t>精度が変わらない、下がった要因</a:t>
            </a:r>
            <a:endParaRPr b="1" sz="2000">
              <a:solidFill>
                <a:srgbClr val="FF0000"/>
              </a:solidFill>
            </a:endParaRPr>
          </a:p>
          <a:p>
            <a:pPr indent="0" lvl="0" marL="0" rtl="0" algn="l">
              <a:spcBef>
                <a:spcPts val="1200"/>
              </a:spcBef>
              <a:spcAft>
                <a:spcPts val="1200"/>
              </a:spcAft>
              <a:buNone/>
            </a:pPr>
            <a:r>
              <a:rPr b="1" lang="ja" sz="2000"/>
              <a:t>　今回の実験では最適化関数を変更していないため、元の</a:t>
            </a:r>
            <a:r>
              <a:rPr b="1" lang="ja" sz="2000"/>
              <a:t>最適化関数が精度を向上させている要因になっていると考える。</a:t>
            </a:r>
            <a:endParaRPr b="1" sz="2000"/>
          </a:p>
        </p:txBody>
      </p:sp>
      <p:sp>
        <p:nvSpPr>
          <p:cNvPr id="192" name="Google Shape;19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52075" y="253275"/>
            <a:ext cx="839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ja" sz="2920">
                <a:solidFill>
                  <a:srgbClr val="0000FF"/>
                </a:solidFill>
              </a:rPr>
              <a:t>7.まとめと振り返り</a:t>
            </a:r>
            <a:endParaRPr b="1" sz="2920">
              <a:solidFill>
                <a:srgbClr val="0000FF"/>
              </a:solidFill>
            </a:endParaRPr>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ja">
                <a:solidFill>
                  <a:srgbClr val="000000"/>
                </a:solidFill>
              </a:rPr>
              <a:t>データマイニングのプロセスから、画像認証で使われるCNNについて実装を通して理解を深めることと、改善実験に務めることができ、時間がまだあれば、他の手法との比較見当もできれば良いなと感じた。</a:t>
            </a:r>
            <a:endParaRPr>
              <a:solidFill>
                <a:srgbClr val="000000"/>
              </a:solidFill>
            </a:endParaRPr>
          </a:p>
          <a:p>
            <a:pPr indent="-342900" lvl="0" marL="457200" rtl="0" algn="l">
              <a:spcBef>
                <a:spcPts val="0"/>
              </a:spcBef>
              <a:spcAft>
                <a:spcPts val="0"/>
              </a:spcAft>
              <a:buClr>
                <a:srgbClr val="000000"/>
              </a:buClr>
              <a:buSzPts val="1800"/>
              <a:buChar char="●"/>
            </a:pPr>
            <a:r>
              <a:rPr lang="ja">
                <a:solidFill>
                  <a:srgbClr val="000000"/>
                </a:solidFill>
              </a:rPr>
              <a:t>CNNの構造についての知見を深めることができた。</a:t>
            </a:r>
            <a:endParaRPr>
              <a:solidFill>
                <a:srgbClr val="000000"/>
              </a:solidFill>
            </a:endParaRPr>
          </a:p>
          <a:p>
            <a:pPr indent="-342900" lvl="0" marL="457200" rtl="0" algn="l">
              <a:spcBef>
                <a:spcPts val="0"/>
              </a:spcBef>
              <a:spcAft>
                <a:spcPts val="0"/>
              </a:spcAft>
              <a:buClr>
                <a:srgbClr val="000000"/>
              </a:buClr>
              <a:buSzPts val="1800"/>
              <a:buChar char="●"/>
            </a:pPr>
            <a:r>
              <a:rPr lang="ja">
                <a:solidFill>
                  <a:srgbClr val="000000"/>
                </a:solidFill>
              </a:rPr>
              <a:t>画像認証と言えば、CNNということはよく聞くが、実際に指紋認証を通して効率の良さと、パラメーターの調整のしやすさから、改善実験を繰り返し、高い正答率と結果を得ることができた。</a:t>
            </a:r>
            <a:endParaRPr>
              <a:solidFill>
                <a:srgbClr val="000000"/>
              </a:solidFill>
            </a:endParaRPr>
          </a:p>
          <a:p>
            <a:pPr indent="-342900" lvl="0" marL="457200" rtl="0" algn="l">
              <a:spcBef>
                <a:spcPts val="0"/>
              </a:spcBef>
              <a:spcAft>
                <a:spcPts val="0"/>
              </a:spcAft>
              <a:buClr>
                <a:srgbClr val="000000"/>
              </a:buClr>
              <a:buSzPts val="1800"/>
              <a:buChar char="●"/>
            </a:pPr>
            <a:r>
              <a:rPr lang="ja">
                <a:solidFill>
                  <a:srgbClr val="000000"/>
                </a:solidFill>
              </a:rPr>
              <a:t>畳み込み層を設定するだけでCNNが学習する様子は壮観だった。</a:t>
            </a:r>
            <a:endParaRPr>
              <a:solidFill>
                <a:srgbClr val="000000"/>
              </a:solidFill>
            </a:endParaRPr>
          </a:p>
          <a:p>
            <a:pPr indent="-342900" lvl="0" marL="457200" rtl="0" algn="l">
              <a:spcBef>
                <a:spcPts val="0"/>
              </a:spcBef>
              <a:spcAft>
                <a:spcPts val="0"/>
              </a:spcAft>
              <a:buClr>
                <a:srgbClr val="000000"/>
              </a:buClr>
              <a:buSzPts val="1800"/>
              <a:buChar char="●"/>
            </a:pPr>
            <a:r>
              <a:rPr lang="ja">
                <a:solidFill>
                  <a:srgbClr val="000000"/>
                </a:solidFill>
              </a:rPr>
              <a:t>役割を分担して効率良く進めることができた。</a:t>
            </a:r>
            <a:endParaRPr>
              <a:solidFill>
                <a:srgbClr val="000000"/>
              </a:solidFill>
            </a:endParaRPr>
          </a:p>
        </p:txBody>
      </p:sp>
      <p:sp>
        <p:nvSpPr>
          <p:cNvPr id="199" name="Google Shape;19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ctrTitle"/>
          </p:nvPr>
        </p:nvSpPr>
        <p:spPr>
          <a:xfrm>
            <a:off x="483925" y="389725"/>
            <a:ext cx="4152600" cy="7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3200">
                <a:solidFill>
                  <a:srgbClr val="434343"/>
                </a:solidFill>
              </a:rPr>
              <a:t>目次</a:t>
            </a:r>
            <a:endParaRPr b="1" sz="3200">
              <a:solidFill>
                <a:srgbClr val="434343"/>
              </a:solidFill>
            </a:endParaRPr>
          </a:p>
        </p:txBody>
      </p:sp>
      <p:sp>
        <p:nvSpPr>
          <p:cNvPr id="70" name="Google Shape;70;p14"/>
          <p:cNvSpPr txBox="1"/>
          <p:nvPr>
            <p:ph idx="4294967295" type="subTitle"/>
          </p:nvPr>
        </p:nvSpPr>
        <p:spPr>
          <a:xfrm>
            <a:off x="483925" y="1324000"/>
            <a:ext cx="4991400" cy="33351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Clr>
                <a:srgbClr val="000000"/>
              </a:buClr>
              <a:buSzPts val="2000"/>
              <a:buAutoNum type="arabicPeriod"/>
            </a:pPr>
            <a:r>
              <a:rPr lang="ja" sz="2000">
                <a:solidFill>
                  <a:srgbClr val="000000"/>
                </a:solidFill>
              </a:rPr>
              <a:t>題材</a:t>
            </a:r>
            <a:endParaRPr sz="2000">
              <a:solidFill>
                <a:srgbClr val="000000"/>
              </a:solidFill>
            </a:endParaRPr>
          </a:p>
          <a:p>
            <a:pPr indent="-355600" lvl="0" marL="457200" rtl="0" algn="l">
              <a:lnSpc>
                <a:spcPct val="95000"/>
              </a:lnSpc>
              <a:spcBef>
                <a:spcPts val="0"/>
              </a:spcBef>
              <a:spcAft>
                <a:spcPts val="0"/>
              </a:spcAft>
              <a:buClr>
                <a:srgbClr val="000000"/>
              </a:buClr>
              <a:buSzPts val="2000"/>
              <a:buAutoNum type="arabicPeriod"/>
            </a:pPr>
            <a:r>
              <a:rPr lang="ja" sz="2000">
                <a:solidFill>
                  <a:srgbClr val="000000"/>
                </a:solidFill>
              </a:rPr>
              <a:t>指紋認証となったきっかけ</a:t>
            </a:r>
            <a:endParaRPr sz="2000">
              <a:solidFill>
                <a:srgbClr val="000000"/>
              </a:solidFill>
            </a:endParaRPr>
          </a:p>
          <a:p>
            <a:pPr indent="-355600" lvl="0" marL="457200" rtl="0" algn="l">
              <a:lnSpc>
                <a:spcPct val="95000"/>
              </a:lnSpc>
              <a:spcBef>
                <a:spcPts val="0"/>
              </a:spcBef>
              <a:spcAft>
                <a:spcPts val="0"/>
              </a:spcAft>
              <a:buClr>
                <a:srgbClr val="000000"/>
              </a:buClr>
              <a:buSzPts val="2000"/>
              <a:buAutoNum type="arabicPeriod"/>
            </a:pPr>
            <a:r>
              <a:rPr lang="ja" sz="2000">
                <a:solidFill>
                  <a:srgbClr val="000000"/>
                </a:solidFill>
              </a:rPr>
              <a:t>CNNとは</a:t>
            </a:r>
            <a:endParaRPr sz="2000">
              <a:solidFill>
                <a:srgbClr val="000000"/>
              </a:solidFill>
            </a:endParaRPr>
          </a:p>
          <a:p>
            <a:pPr indent="-355600" lvl="0" marL="457200" rtl="0" algn="l">
              <a:lnSpc>
                <a:spcPct val="95000"/>
              </a:lnSpc>
              <a:spcBef>
                <a:spcPts val="0"/>
              </a:spcBef>
              <a:spcAft>
                <a:spcPts val="0"/>
              </a:spcAft>
              <a:buClr>
                <a:srgbClr val="000000"/>
              </a:buClr>
              <a:buSzPts val="2000"/>
              <a:buAutoNum type="arabicPeriod"/>
            </a:pPr>
            <a:r>
              <a:rPr lang="ja" sz="2000">
                <a:solidFill>
                  <a:srgbClr val="000000"/>
                </a:solidFill>
              </a:rPr>
              <a:t>データセット</a:t>
            </a:r>
            <a:endParaRPr sz="2000">
              <a:solidFill>
                <a:srgbClr val="000000"/>
              </a:solidFill>
            </a:endParaRPr>
          </a:p>
          <a:p>
            <a:pPr indent="-355600" lvl="0" marL="457200" rtl="0" algn="l">
              <a:lnSpc>
                <a:spcPct val="95000"/>
              </a:lnSpc>
              <a:spcBef>
                <a:spcPts val="0"/>
              </a:spcBef>
              <a:spcAft>
                <a:spcPts val="0"/>
              </a:spcAft>
              <a:buClr>
                <a:srgbClr val="000000"/>
              </a:buClr>
              <a:buSzPts val="2000"/>
              <a:buAutoNum type="arabicPeriod"/>
            </a:pPr>
            <a:r>
              <a:rPr lang="ja" sz="2000">
                <a:solidFill>
                  <a:srgbClr val="000000"/>
                </a:solidFill>
              </a:rPr>
              <a:t>実験</a:t>
            </a:r>
            <a:endParaRPr sz="2000">
              <a:solidFill>
                <a:srgbClr val="000000"/>
              </a:solidFill>
            </a:endParaRPr>
          </a:p>
          <a:p>
            <a:pPr indent="-355600" lvl="1" marL="914400" rtl="0" algn="l">
              <a:lnSpc>
                <a:spcPct val="95000"/>
              </a:lnSpc>
              <a:spcBef>
                <a:spcPts val="0"/>
              </a:spcBef>
              <a:spcAft>
                <a:spcPts val="0"/>
              </a:spcAft>
              <a:buClr>
                <a:srgbClr val="000000"/>
              </a:buClr>
              <a:buSzPts val="2000"/>
              <a:buAutoNum type="alphaLcPeriod"/>
            </a:pPr>
            <a:r>
              <a:rPr lang="ja" sz="2000">
                <a:solidFill>
                  <a:srgbClr val="000000"/>
                </a:solidFill>
              </a:rPr>
              <a:t>実験概要</a:t>
            </a:r>
            <a:endParaRPr sz="2000">
              <a:solidFill>
                <a:srgbClr val="000000"/>
              </a:solidFill>
            </a:endParaRPr>
          </a:p>
          <a:p>
            <a:pPr indent="-355600" lvl="1" marL="914400" rtl="0" algn="l">
              <a:lnSpc>
                <a:spcPct val="95000"/>
              </a:lnSpc>
              <a:spcBef>
                <a:spcPts val="0"/>
              </a:spcBef>
              <a:spcAft>
                <a:spcPts val="0"/>
              </a:spcAft>
              <a:buClr>
                <a:srgbClr val="000000"/>
              </a:buClr>
              <a:buSzPts val="2000"/>
              <a:buAutoNum type="alphaLcPeriod"/>
            </a:pPr>
            <a:r>
              <a:rPr lang="ja" sz="2000">
                <a:solidFill>
                  <a:srgbClr val="000000"/>
                </a:solidFill>
              </a:rPr>
              <a:t>実験方法</a:t>
            </a:r>
            <a:endParaRPr sz="2000">
              <a:solidFill>
                <a:srgbClr val="000000"/>
              </a:solidFill>
            </a:endParaRPr>
          </a:p>
          <a:p>
            <a:pPr indent="-355600" lvl="1" marL="914400" rtl="0" algn="l">
              <a:lnSpc>
                <a:spcPct val="95000"/>
              </a:lnSpc>
              <a:spcBef>
                <a:spcPts val="0"/>
              </a:spcBef>
              <a:spcAft>
                <a:spcPts val="0"/>
              </a:spcAft>
              <a:buClr>
                <a:srgbClr val="000000"/>
              </a:buClr>
              <a:buSzPts val="2000"/>
              <a:buAutoNum type="alphaLcPeriod"/>
            </a:pPr>
            <a:r>
              <a:rPr lang="ja" sz="2000">
                <a:solidFill>
                  <a:srgbClr val="000000"/>
                </a:solidFill>
              </a:rPr>
              <a:t>実験結果</a:t>
            </a:r>
            <a:endParaRPr sz="2000">
              <a:solidFill>
                <a:srgbClr val="000000"/>
              </a:solidFill>
            </a:endParaRPr>
          </a:p>
          <a:p>
            <a:pPr indent="-355600" lvl="0" marL="457200" rtl="0" algn="l">
              <a:lnSpc>
                <a:spcPct val="95000"/>
              </a:lnSpc>
              <a:spcBef>
                <a:spcPts val="0"/>
              </a:spcBef>
              <a:spcAft>
                <a:spcPts val="0"/>
              </a:spcAft>
              <a:buClr>
                <a:srgbClr val="000000"/>
              </a:buClr>
              <a:buSzPts val="2000"/>
              <a:buAutoNum type="arabicPeriod"/>
            </a:pPr>
            <a:r>
              <a:rPr lang="ja" sz="2000">
                <a:solidFill>
                  <a:srgbClr val="000000"/>
                </a:solidFill>
              </a:rPr>
              <a:t>考察</a:t>
            </a:r>
            <a:endParaRPr sz="2000">
              <a:solidFill>
                <a:srgbClr val="000000"/>
              </a:solidFill>
            </a:endParaRPr>
          </a:p>
          <a:p>
            <a:pPr indent="-355600" lvl="0" marL="457200" rtl="0" algn="l">
              <a:lnSpc>
                <a:spcPct val="95000"/>
              </a:lnSpc>
              <a:spcBef>
                <a:spcPts val="0"/>
              </a:spcBef>
              <a:spcAft>
                <a:spcPts val="0"/>
              </a:spcAft>
              <a:buClr>
                <a:srgbClr val="000000"/>
              </a:buClr>
              <a:buSzPts val="2000"/>
              <a:buAutoNum type="arabicPeriod"/>
            </a:pPr>
            <a:r>
              <a:rPr lang="ja" sz="2000">
                <a:solidFill>
                  <a:srgbClr val="000000"/>
                </a:solidFill>
              </a:rPr>
              <a:t>まとめと振り返り</a:t>
            </a:r>
            <a:endParaRPr sz="2000">
              <a:solidFill>
                <a:srgbClr val="000000"/>
              </a:solidFill>
            </a:endParaRPr>
          </a:p>
          <a:p>
            <a:pPr indent="0" lvl="0" marL="0" rtl="0" algn="l">
              <a:lnSpc>
                <a:spcPct val="95000"/>
              </a:lnSpc>
              <a:spcBef>
                <a:spcPts val="1200"/>
              </a:spcBef>
              <a:spcAft>
                <a:spcPts val="1200"/>
              </a:spcAft>
              <a:buNone/>
            </a:pPr>
            <a:r>
              <a:t/>
            </a:r>
            <a:endParaRPr sz="1800"/>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ご清聴ありがとうございました</a:t>
            </a:r>
            <a:endParaRPr/>
          </a:p>
        </p:txBody>
      </p:sp>
      <p:sp>
        <p:nvSpPr>
          <p:cNvPr id="205" name="Google Shape;20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311700" y="1620775"/>
            <a:ext cx="8520600" cy="16644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Clr>
                <a:srgbClr val="000000"/>
              </a:buClr>
              <a:buSzPts val="3600"/>
              <a:buChar char="●"/>
            </a:pPr>
            <a:r>
              <a:rPr b="1" lang="ja" sz="3600">
                <a:solidFill>
                  <a:srgbClr val="000000"/>
                </a:solidFill>
              </a:rPr>
              <a:t>指紋</a:t>
            </a:r>
            <a:endParaRPr b="1" sz="3600">
              <a:solidFill>
                <a:srgbClr val="000000"/>
              </a:solidFill>
            </a:endParaRPr>
          </a:p>
          <a:p>
            <a:pPr indent="-457200" lvl="0" marL="457200" rtl="0" algn="l">
              <a:spcBef>
                <a:spcPts val="0"/>
              </a:spcBef>
              <a:spcAft>
                <a:spcPts val="0"/>
              </a:spcAft>
              <a:buClr>
                <a:srgbClr val="000000"/>
              </a:buClr>
              <a:buSzPts val="3600"/>
              <a:buChar char="●"/>
            </a:pPr>
            <a:r>
              <a:rPr b="1" lang="ja" sz="3600">
                <a:solidFill>
                  <a:srgbClr val="000000"/>
                </a:solidFill>
              </a:rPr>
              <a:t>CNN</a:t>
            </a:r>
            <a:endParaRPr b="1" sz="3600">
              <a:solidFill>
                <a:srgbClr val="000000"/>
              </a:solidFill>
            </a:endParaRPr>
          </a:p>
        </p:txBody>
      </p:sp>
      <p:sp>
        <p:nvSpPr>
          <p:cNvPr id="77" name="Google Shape;77;p15"/>
          <p:cNvSpPr txBox="1"/>
          <p:nvPr>
            <p:ph type="title"/>
          </p:nvPr>
        </p:nvSpPr>
        <p:spPr>
          <a:xfrm>
            <a:off x="311700" y="407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ja" sz="2920">
                <a:solidFill>
                  <a:srgbClr val="0000FF"/>
                </a:solidFill>
              </a:rPr>
              <a:t>1.題材</a:t>
            </a:r>
            <a:endParaRPr b="1" sz="2920">
              <a:solidFill>
                <a:srgbClr val="0000FF"/>
              </a:solidFill>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ja" sz="2920">
                <a:solidFill>
                  <a:srgbClr val="0000FF"/>
                </a:solidFill>
              </a:rPr>
              <a:t>2.なぜ指紋を題材にしたのか？</a:t>
            </a:r>
            <a:endParaRPr b="1" sz="2920">
              <a:solidFill>
                <a:srgbClr val="0000FF"/>
              </a:solidFill>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chemeClr val="dk1"/>
              </a:buClr>
              <a:buSzPts val="2000"/>
              <a:buChar char="●"/>
            </a:pPr>
            <a:r>
              <a:rPr lang="ja" sz="2000">
                <a:solidFill>
                  <a:schemeClr val="dk1"/>
                </a:solidFill>
              </a:rPr>
              <a:t>授業で扱った数値としてのデータではなく、</a:t>
            </a:r>
            <a:r>
              <a:rPr lang="ja" sz="2000">
                <a:solidFill>
                  <a:srgbClr val="FF0000"/>
                </a:solidFill>
              </a:rPr>
              <a:t>画像としてのデータ</a:t>
            </a:r>
            <a:r>
              <a:rPr lang="ja" sz="2000">
                <a:solidFill>
                  <a:srgbClr val="000000"/>
                </a:solidFill>
              </a:rPr>
              <a:t>で</a:t>
            </a:r>
            <a:r>
              <a:rPr lang="ja" sz="2000">
                <a:solidFill>
                  <a:schemeClr val="dk1"/>
                </a:solidFill>
              </a:rPr>
              <a:t>機械学習をしたかった！！！</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ja" sz="2000">
                <a:solidFill>
                  <a:schemeClr val="dk1"/>
                </a:solidFill>
              </a:rPr>
              <a:t>現代当たり前に使用されている指紋認証に目をつけた</a:t>
            </a:r>
            <a:endParaRPr sz="2000">
              <a:solidFill>
                <a:schemeClr val="dk1"/>
              </a:solidFill>
            </a:endParaRPr>
          </a:p>
          <a:p>
            <a:pPr indent="-330200" lvl="1" marL="914400" rtl="0" algn="l">
              <a:lnSpc>
                <a:spcPct val="150000"/>
              </a:lnSpc>
              <a:spcBef>
                <a:spcPts val="0"/>
              </a:spcBef>
              <a:spcAft>
                <a:spcPts val="0"/>
              </a:spcAft>
              <a:buClr>
                <a:schemeClr val="dk1"/>
              </a:buClr>
              <a:buSzPts val="1600"/>
              <a:buChar char="○"/>
            </a:pPr>
            <a:r>
              <a:rPr lang="ja" sz="1600">
                <a:solidFill>
                  <a:schemeClr val="dk1"/>
                </a:solidFill>
              </a:rPr>
              <a:t>iPhone, Android, 銀行ATM, 決済認証</a:t>
            </a:r>
            <a:endParaRPr sz="1600">
              <a:solidFill>
                <a:schemeClr val="dk1"/>
              </a:solidFill>
            </a:endParaRPr>
          </a:p>
          <a:p>
            <a:pPr indent="-355600" lvl="0" marL="457200" rtl="0" algn="l">
              <a:lnSpc>
                <a:spcPct val="150000"/>
              </a:lnSpc>
              <a:spcBef>
                <a:spcPts val="0"/>
              </a:spcBef>
              <a:spcAft>
                <a:spcPts val="0"/>
              </a:spcAft>
              <a:buClr>
                <a:schemeClr val="dk1"/>
              </a:buClr>
              <a:buSzPts val="2000"/>
              <a:buChar char="●"/>
            </a:pPr>
            <a:r>
              <a:rPr lang="ja" sz="2000">
                <a:solidFill>
                  <a:schemeClr val="dk1"/>
                </a:solidFill>
              </a:rPr>
              <a:t>データが複雑かつラベルがはっきりしている</a:t>
            </a:r>
            <a:endParaRPr sz="2000">
              <a:solidFill>
                <a:schemeClr val="dk1"/>
              </a:solidFill>
            </a:endParaRPr>
          </a:p>
        </p:txBody>
      </p:sp>
      <p:pic>
        <p:nvPicPr>
          <p:cNvPr id="85" name="Google Shape;85;p16"/>
          <p:cNvPicPr preferRelativeResize="0"/>
          <p:nvPr/>
        </p:nvPicPr>
        <p:blipFill rotWithShape="1">
          <a:blip r:embed="rId3">
            <a:alphaModFix/>
          </a:blip>
          <a:srcRect b="17200" l="33329" r="32642" t="13190"/>
          <a:stretch/>
        </p:blipFill>
        <p:spPr>
          <a:xfrm>
            <a:off x="6756550" y="2522725"/>
            <a:ext cx="1995175" cy="2299525"/>
          </a:xfrm>
          <a:prstGeom prst="rect">
            <a:avLst/>
          </a:prstGeom>
          <a:noFill/>
          <a:ln>
            <a:noFill/>
          </a:ln>
        </p:spPr>
      </p:pic>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ja" sz="2920">
                <a:solidFill>
                  <a:srgbClr val="0000FF"/>
                </a:solidFill>
              </a:rPr>
              <a:t>3.CNN(畳み込みニューラルネットワーク)とは？</a:t>
            </a:r>
            <a:endParaRPr b="1" sz="2920">
              <a:solidFill>
                <a:srgbClr val="0000FF"/>
              </a:solidFill>
            </a:endParaRPr>
          </a:p>
        </p:txBody>
      </p:sp>
      <p:sp>
        <p:nvSpPr>
          <p:cNvPr id="92" name="Google Shape;92;p17"/>
          <p:cNvSpPr txBox="1"/>
          <p:nvPr>
            <p:ph idx="1" type="body"/>
          </p:nvPr>
        </p:nvSpPr>
        <p:spPr>
          <a:xfrm>
            <a:off x="311700" y="1425000"/>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00000"/>
              </a:buClr>
              <a:buSzPts val="2000"/>
              <a:buChar char="●"/>
            </a:pPr>
            <a:r>
              <a:rPr lang="ja" sz="2000">
                <a:solidFill>
                  <a:srgbClr val="000000"/>
                </a:solidFill>
              </a:rPr>
              <a:t>画像の特徴をフィルタによって抽出しそれを用いて学習を行う。</a:t>
            </a:r>
            <a:endParaRPr sz="2000">
              <a:solidFill>
                <a:srgbClr val="000000"/>
              </a:solidFill>
            </a:endParaRPr>
          </a:p>
          <a:p>
            <a:pPr indent="-355600" lvl="1" marL="914400" rtl="0" algn="l">
              <a:lnSpc>
                <a:spcPct val="150000"/>
              </a:lnSpc>
              <a:spcBef>
                <a:spcPts val="0"/>
              </a:spcBef>
              <a:spcAft>
                <a:spcPts val="0"/>
              </a:spcAft>
              <a:buClr>
                <a:srgbClr val="000000"/>
              </a:buClr>
              <a:buSzPts val="2000"/>
              <a:buChar char="○"/>
            </a:pPr>
            <a:r>
              <a:rPr lang="ja" sz="2000">
                <a:solidFill>
                  <a:srgbClr val="000000"/>
                </a:solidFill>
              </a:rPr>
              <a:t>畳み込み層</a:t>
            </a:r>
            <a:endParaRPr sz="2000">
              <a:solidFill>
                <a:srgbClr val="000000"/>
              </a:solidFill>
            </a:endParaRPr>
          </a:p>
          <a:p>
            <a:pPr indent="-355600" lvl="1" marL="914400" rtl="0" algn="l">
              <a:lnSpc>
                <a:spcPct val="200000"/>
              </a:lnSpc>
              <a:spcBef>
                <a:spcPts val="0"/>
              </a:spcBef>
              <a:spcAft>
                <a:spcPts val="0"/>
              </a:spcAft>
              <a:buClr>
                <a:srgbClr val="000000"/>
              </a:buClr>
              <a:buSzPts val="2000"/>
              <a:buChar char="○"/>
            </a:pPr>
            <a:r>
              <a:rPr lang="ja" sz="2000">
                <a:solidFill>
                  <a:srgbClr val="000000"/>
                </a:solidFill>
              </a:rPr>
              <a:t>プーリング層</a:t>
            </a:r>
            <a:endParaRPr sz="2000">
              <a:solidFill>
                <a:srgbClr val="000000"/>
              </a:solidFill>
            </a:endParaRPr>
          </a:p>
          <a:p>
            <a:pPr indent="-355600" lvl="0" marL="457200" rtl="0" algn="l">
              <a:lnSpc>
                <a:spcPct val="200000"/>
              </a:lnSpc>
              <a:spcBef>
                <a:spcPts val="0"/>
              </a:spcBef>
              <a:spcAft>
                <a:spcPts val="0"/>
              </a:spcAft>
              <a:buClr>
                <a:srgbClr val="000000"/>
              </a:buClr>
              <a:buSzPts val="2000"/>
              <a:buChar char="●"/>
            </a:pPr>
            <a:r>
              <a:rPr lang="ja" sz="2000">
                <a:solidFill>
                  <a:srgbClr val="000000"/>
                </a:solidFill>
              </a:rPr>
              <a:t>画像認識や動画認識などに使われている</a:t>
            </a:r>
            <a:endParaRPr sz="2000">
              <a:solidFill>
                <a:srgbClr val="000000"/>
              </a:solidFill>
            </a:endParaRPr>
          </a:p>
        </p:txBody>
      </p:sp>
      <p:pic>
        <p:nvPicPr>
          <p:cNvPr id="93" name="Google Shape;93;p17"/>
          <p:cNvPicPr preferRelativeResize="0"/>
          <p:nvPr/>
        </p:nvPicPr>
        <p:blipFill>
          <a:blip r:embed="rId3">
            <a:alphaModFix/>
          </a:blip>
          <a:stretch>
            <a:fillRect/>
          </a:stretch>
        </p:blipFill>
        <p:spPr>
          <a:xfrm>
            <a:off x="6076450" y="2400800"/>
            <a:ext cx="1714500" cy="1714500"/>
          </a:xfrm>
          <a:prstGeom prst="rect">
            <a:avLst/>
          </a:prstGeom>
          <a:noFill/>
          <a:ln>
            <a:noFill/>
          </a:ln>
        </p:spPr>
      </p:pic>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0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solidFill>
                  <a:srgbClr val="0000FF"/>
                </a:solidFill>
              </a:rPr>
              <a:t>画像から特徴を抽出</a:t>
            </a:r>
            <a:endParaRPr b="1">
              <a:solidFill>
                <a:srgbClr val="0000FF"/>
              </a:solidFill>
            </a:endParaRPr>
          </a:p>
        </p:txBody>
      </p:sp>
      <p:pic>
        <p:nvPicPr>
          <p:cNvPr id="100" name="Google Shape;100;p18"/>
          <p:cNvPicPr preferRelativeResize="0"/>
          <p:nvPr/>
        </p:nvPicPr>
        <p:blipFill>
          <a:blip r:embed="rId3">
            <a:alphaModFix/>
          </a:blip>
          <a:stretch>
            <a:fillRect/>
          </a:stretch>
        </p:blipFill>
        <p:spPr>
          <a:xfrm>
            <a:off x="1189975" y="769387"/>
            <a:ext cx="6764050" cy="3520475"/>
          </a:xfrm>
          <a:prstGeom prst="rect">
            <a:avLst/>
          </a:prstGeom>
          <a:noFill/>
          <a:ln>
            <a:noFill/>
          </a:ln>
        </p:spPr>
      </p:pic>
      <p:sp>
        <p:nvSpPr>
          <p:cNvPr id="101" name="Google Shape;101;p18"/>
          <p:cNvSpPr txBox="1"/>
          <p:nvPr/>
        </p:nvSpPr>
        <p:spPr>
          <a:xfrm>
            <a:off x="2608800" y="4544875"/>
            <a:ext cx="6223500" cy="6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1300"/>
              <a:t>出典：https://udemy.benesse.co.jp/data-science/ai/convolution-neural-network.html</a:t>
            </a:r>
            <a:endParaRPr sz="1300"/>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rotWithShape="1">
          <a:blip r:embed="rId3">
            <a:alphaModFix/>
          </a:blip>
          <a:srcRect b="7977" l="5478" r="2913" t="10701"/>
          <a:stretch/>
        </p:blipFill>
        <p:spPr>
          <a:xfrm>
            <a:off x="-24350" y="994550"/>
            <a:ext cx="9192751" cy="3464950"/>
          </a:xfrm>
          <a:prstGeom prst="rect">
            <a:avLst/>
          </a:prstGeom>
          <a:noFill/>
          <a:ln>
            <a:noFill/>
          </a:ln>
        </p:spPr>
      </p:pic>
      <p:sp>
        <p:nvSpPr>
          <p:cNvPr id="108" name="Google Shape;108;p19"/>
          <p:cNvSpPr txBox="1"/>
          <p:nvPr/>
        </p:nvSpPr>
        <p:spPr>
          <a:xfrm>
            <a:off x="322975" y="363350"/>
            <a:ext cx="8498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900">
                <a:solidFill>
                  <a:srgbClr val="0000FF"/>
                </a:solidFill>
              </a:rPr>
              <a:t>畳み込み層</a:t>
            </a:r>
            <a:endParaRPr b="1" sz="2900">
              <a:solidFill>
                <a:srgbClr val="0000FF"/>
              </a:solidFill>
            </a:endParaRPr>
          </a:p>
        </p:txBody>
      </p:sp>
      <p:sp>
        <p:nvSpPr>
          <p:cNvPr id="109" name="Google Shape;109;p19"/>
          <p:cNvSpPr txBox="1"/>
          <p:nvPr/>
        </p:nvSpPr>
        <p:spPr>
          <a:xfrm>
            <a:off x="2545600" y="4592725"/>
            <a:ext cx="6223500" cy="6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1300"/>
              <a:t>出典：https://udemy.benesse.co.jp/data-science/ai/convolution-neural-network.html</a:t>
            </a:r>
            <a:endParaRPr sz="1300"/>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90825" y="242600"/>
            <a:ext cx="8498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900">
                <a:solidFill>
                  <a:srgbClr val="0000FF"/>
                </a:solidFill>
              </a:rPr>
              <a:t>プーリング</a:t>
            </a:r>
            <a:r>
              <a:rPr b="1" lang="ja" sz="2900">
                <a:solidFill>
                  <a:srgbClr val="0000FF"/>
                </a:solidFill>
              </a:rPr>
              <a:t>層</a:t>
            </a:r>
            <a:endParaRPr b="1" sz="2900">
              <a:solidFill>
                <a:srgbClr val="0000FF"/>
              </a:solidFill>
            </a:endParaRPr>
          </a:p>
        </p:txBody>
      </p:sp>
      <p:pic>
        <p:nvPicPr>
          <p:cNvPr id="116" name="Google Shape;116;p20"/>
          <p:cNvPicPr preferRelativeResize="0"/>
          <p:nvPr/>
        </p:nvPicPr>
        <p:blipFill rotWithShape="1">
          <a:blip r:embed="rId3">
            <a:alphaModFix/>
          </a:blip>
          <a:srcRect b="10584" l="8869" r="7929" t="7495"/>
          <a:stretch/>
        </p:blipFill>
        <p:spPr>
          <a:xfrm>
            <a:off x="544400" y="832125"/>
            <a:ext cx="7590976" cy="3867425"/>
          </a:xfrm>
          <a:prstGeom prst="rect">
            <a:avLst/>
          </a:prstGeom>
          <a:noFill/>
          <a:ln>
            <a:noFill/>
          </a:ln>
        </p:spPr>
      </p:pic>
      <p:sp>
        <p:nvSpPr>
          <p:cNvPr id="117" name="Google Shape;117;p20"/>
          <p:cNvSpPr txBox="1"/>
          <p:nvPr/>
        </p:nvSpPr>
        <p:spPr>
          <a:xfrm>
            <a:off x="2034650" y="4627525"/>
            <a:ext cx="6223500" cy="6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1300"/>
              <a:t>出典：https://udemy.benesse.co.jp/data-science/ai/convolution-neural-network.html</a:t>
            </a:r>
            <a:endParaRPr sz="1300"/>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ja" sz="2920">
                <a:solidFill>
                  <a:srgbClr val="0000FF"/>
                </a:solidFill>
              </a:rPr>
              <a:t>4.</a:t>
            </a:r>
            <a:r>
              <a:rPr b="1" lang="ja" sz="2920">
                <a:solidFill>
                  <a:srgbClr val="0000FF"/>
                </a:solidFill>
              </a:rPr>
              <a:t>データセット</a:t>
            </a:r>
            <a:endParaRPr b="1" sz="2920">
              <a:solidFill>
                <a:srgbClr val="0000FF"/>
              </a:solidFill>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00000"/>
              </a:buClr>
              <a:buSzPts val="2000"/>
              <a:buChar char="●"/>
            </a:pPr>
            <a:r>
              <a:rPr lang="ja" sz="2000">
                <a:solidFill>
                  <a:srgbClr val="000000"/>
                </a:solidFill>
              </a:rPr>
              <a:t>指紋のデータセットはSokoto Coventry Fingerprint Datasetを使用した</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ja" sz="2000">
                <a:solidFill>
                  <a:srgbClr val="000000"/>
                </a:solidFill>
              </a:rPr>
              <a:t>600人のアフリカ人の両手の各指　計6000枚の画像データ</a:t>
            </a:r>
            <a:endParaRPr sz="2000">
              <a:solidFill>
                <a:srgbClr val="000000"/>
              </a:solidFill>
            </a:endParaRPr>
          </a:p>
          <a:p>
            <a:pPr indent="-330200" lvl="1" marL="914400" rtl="0" algn="l">
              <a:lnSpc>
                <a:spcPct val="150000"/>
              </a:lnSpc>
              <a:spcBef>
                <a:spcPts val="0"/>
              </a:spcBef>
              <a:spcAft>
                <a:spcPts val="0"/>
              </a:spcAft>
              <a:buClr>
                <a:srgbClr val="000000"/>
              </a:buClr>
              <a:buSzPts val="1600"/>
              <a:buChar char="○"/>
            </a:pPr>
            <a:r>
              <a:rPr lang="ja" sz="1600">
                <a:solidFill>
                  <a:srgbClr val="000000"/>
                </a:solidFill>
              </a:rPr>
              <a:t>性別</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ja" sz="1600">
                <a:solidFill>
                  <a:srgbClr val="000000"/>
                </a:solidFill>
              </a:rPr>
              <a:t>どちらの手か</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ja" sz="1600">
                <a:solidFill>
                  <a:srgbClr val="000000"/>
                </a:solidFill>
              </a:rPr>
              <a:t>どの指か　　　　などのラベルが貼られている</a:t>
            </a:r>
            <a:endParaRPr sz="1600">
              <a:solidFill>
                <a:srgbClr val="000000"/>
              </a:solidFill>
            </a:endParaRPr>
          </a:p>
        </p:txBody>
      </p:sp>
      <p:pic>
        <p:nvPicPr>
          <p:cNvPr id="125" name="Google Shape;125;p21"/>
          <p:cNvPicPr preferRelativeResize="0"/>
          <p:nvPr/>
        </p:nvPicPr>
        <p:blipFill rotWithShape="1">
          <a:blip r:embed="rId3">
            <a:alphaModFix/>
          </a:blip>
          <a:srcRect b="3722" l="2553" r="0" t="2758"/>
          <a:stretch/>
        </p:blipFill>
        <p:spPr>
          <a:xfrm>
            <a:off x="6565975" y="2571750"/>
            <a:ext cx="2266325" cy="2333475"/>
          </a:xfrm>
          <a:prstGeom prst="rect">
            <a:avLst/>
          </a:prstGeom>
          <a:noFill/>
          <a:ln>
            <a:noFill/>
          </a:ln>
        </p:spPr>
      </p:pic>
      <p:sp>
        <p:nvSpPr>
          <p:cNvPr id="126" name="Google Shape;12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