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1" r:id="rId5"/>
    <p:sldId id="262" r:id="rId6"/>
    <p:sldId id="263" r:id="rId7"/>
    <p:sldId id="258" r:id="rId8"/>
    <p:sldId id="264" r:id="rId9"/>
    <p:sldId id="265" r:id="rId10"/>
    <p:sldId id="266" r:id="rId11"/>
    <p:sldId id="267" r:id="rId12"/>
    <p:sldId id="269" r:id="rId13"/>
    <p:sldId id="271" r:id="rId14"/>
    <p:sldId id="272" r:id="rId15"/>
    <p:sldId id="273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2A00"/>
    <a:srgbClr val="4E0233"/>
    <a:srgbClr val="1D3A00"/>
    <a:srgbClr val="00CC99"/>
    <a:srgbClr val="66FFCC"/>
    <a:srgbClr val="007033"/>
    <a:srgbClr val="FE9202"/>
    <a:srgbClr val="CC0099"/>
    <a:srgbClr val="6C1A00"/>
    <a:srgbClr val="E7F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8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59785" y="2419045"/>
            <a:ext cx="7177135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9785" y="3793391"/>
            <a:ext cx="7177135" cy="76352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86585"/>
            <a:ext cx="8246070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02815"/>
            <a:ext cx="8246070" cy="3206806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433880"/>
            <a:ext cx="6413610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197405"/>
            <a:ext cx="6413610" cy="3511061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86585"/>
            <a:ext cx="8246070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75" y="2419045"/>
            <a:ext cx="7329840" cy="1527050"/>
          </a:xfrm>
        </p:spPr>
        <p:txBody>
          <a:bodyPr>
            <a:normAutofit/>
          </a:bodyPr>
          <a:lstStyle/>
          <a:p>
            <a:r>
              <a:rPr lang="en-US" dirty="0" smtClean="0"/>
              <a:t>Student Dropout Prediction Project using Machine Learning.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9785" y="3946094"/>
            <a:ext cx="7024430" cy="763525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A Data Science and Machine Learning Approach to Reducing Student </a:t>
            </a:r>
            <a:r>
              <a:rPr lang="en-US" dirty="0" smtClean="0"/>
              <a:t>Dropout.</a:t>
            </a:r>
          </a:p>
          <a:p>
            <a:r>
              <a:rPr lang="en-US" b="1" dirty="0"/>
              <a:t>Presented by</a:t>
            </a:r>
            <a:r>
              <a:rPr lang="en-US" dirty="0"/>
              <a:t>: </a:t>
            </a:r>
            <a:r>
              <a:rPr lang="en-US" dirty="0" err="1" smtClean="0"/>
              <a:t>Nwamaka</a:t>
            </a:r>
            <a:r>
              <a:rPr lang="en-US" dirty="0" smtClean="0"/>
              <a:t> </a:t>
            </a:r>
            <a:r>
              <a:rPr lang="en-US" dirty="0" err="1" smtClean="0"/>
              <a:t>Ajunwa</a:t>
            </a:r>
            <a:endParaRPr lang="en-US" dirty="0" smtClean="0"/>
          </a:p>
          <a:p>
            <a:r>
              <a:rPr lang="en-US" b="1" dirty="0"/>
              <a:t>Date</a:t>
            </a:r>
            <a:r>
              <a:rPr lang="en-US" dirty="0"/>
              <a:t>: </a:t>
            </a:r>
            <a:r>
              <a:rPr lang="en-US" dirty="0" smtClean="0"/>
              <a:t>22/10/2024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False Negatives</a:t>
            </a:r>
            <a:r>
              <a:rPr lang="en-US" dirty="0"/>
              <a:t>: The risk of missing some at-risk students</a:t>
            </a:r>
            <a:r>
              <a:rPr lang="en-US" dirty="0" smtClean="0"/>
              <a:t>.</a:t>
            </a:r>
          </a:p>
          <a:p>
            <a:r>
              <a:rPr lang="en-US" b="1" dirty="0"/>
              <a:t>Data Bias</a:t>
            </a:r>
            <a:r>
              <a:rPr lang="en-US" dirty="0"/>
              <a:t>: Potential biases in the dataset (e.g., underrepresented groups</a:t>
            </a:r>
            <a:r>
              <a:rPr lang="en-US" dirty="0" smtClean="0"/>
              <a:t>)</a:t>
            </a:r>
          </a:p>
          <a:p>
            <a:r>
              <a:rPr lang="en-US" b="1" dirty="0"/>
              <a:t>Generalizability</a:t>
            </a:r>
            <a:r>
              <a:rPr lang="en-US" dirty="0"/>
              <a:t>: Performance may decrease on datasets from other institutions without retraining</a:t>
            </a:r>
          </a:p>
        </p:txBody>
      </p:sp>
    </p:spTree>
    <p:extLst>
      <p:ext uri="{BB962C8B-B14F-4D97-AF65-F5344CB8AC3E}">
        <p14:creationId xmlns:p14="http://schemas.microsoft.com/office/powerpoint/2010/main" val="2603374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Privacy</a:t>
            </a:r>
            <a:r>
              <a:rPr lang="en-US" dirty="0"/>
              <a:t>: </a:t>
            </a:r>
            <a:r>
              <a:rPr lang="en-US" dirty="0" smtClean="0"/>
              <a:t>Handle </a:t>
            </a:r>
            <a:r>
              <a:rPr lang="en-US" dirty="0"/>
              <a:t>sensitive student data in </a:t>
            </a:r>
            <a:r>
              <a:rPr lang="en-US" dirty="0" smtClean="0"/>
              <a:t>accordance </a:t>
            </a:r>
            <a:r>
              <a:rPr lang="en-US" dirty="0"/>
              <a:t>with data privacy laws</a:t>
            </a:r>
            <a:r>
              <a:rPr lang="en-US" dirty="0" smtClean="0"/>
              <a:t>.</a:t>
            </a:r>
          </a:p>
          <a:p>
            <a:r>
              <a:rPr lang="en-US" b="1" dirty="0"/>
              <a:t>Human Oversight</a:t>
            </a:r>
            <a:r>
              <a:rPr lang="en-US" dirty="0"/>
              <a:t>: The model is a support tool and should not be used to make final decisions without human </a:t>
            </a:r>
            <a:r>
              <a:rPr lang="en-US" dirty="0" smtClean="0"/>
              <a:t>intervention.</a:t>
            </a:r>
          </a:p>
          <a:p>
            <a:r>
              <a:rPr lang="en-US" b="1" dirty="0"/>
              <a:t>Bias</a:t>
            </a:r>
            <a:r>
              <a:rPr lang="en-US" dirty="0"/>
              <a:t>: </a:t>
            </a:r>
            <a:r>
              <a:rPr lang="en-US" dirty="0" smtClean="0"/>
              <a:t>Ensure </a:t>
            </a:r>
            <a:r>
              <a:rPr lang="en-US" dirty="0"/>
              <a:t>fairness </a:t>
            </a:r>
            <a:r>
              <a:rPr lang="en-US" dirty="0" smtClean="0"/>
              <a:t>across various demographics by </a:t>
            </a:r>
            <a:r>
              <a:rPr lang="en-US" dirty="0"/>
              <a:t>regularly monitoring model </a:t>
            </a:r>
            <a:r>
              <a:rPr lang="en-US" dirty="0" smtClean="0"/>
              <a:t>performance.</a:t>
            </a:r>
          </a:p>
        </p:txBody>
      </p:sp>
    </p:spTree>
    <p:extLst>
      <p:ext uri="{BB962C8B-B14F-4D97-AF65-F5344CB8AC3E}">
        <p14:creationId xmlns:p14="http://schemas.microsoft.com/office/powerpoint/2010/main" val="2486345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Continuous Retraining</a:t>
            </a:r>
            <a:r>
              <a:rPr lang="en-US" dirty="0"/>
              <a:t>: Automatically retrain the model with new data to maintain performance</a:t>
            </a:r>
            <a:r>
              <a:rPr lang="en-US" dirty="0" smtClean="0"/>
              <a:t>.</a:t>
            </a:r>
          </a:p>
          <a:p>
            <a:r>
              <a:rPr lang="en-US" b="1" dirty="0"/>
              <a:t>Expand Dataset</a:t>
            </a:r>
            <a:r>
              <a:rPr lang="en-US" dirty="0"/>
              <a:t>: Integrate data from multiple institutions to improve </a:t>
            </a:r>
            <a:r>
              <a:rPr lang="en-US" dirty="0" smtClean="0"/>
              <a:t>generalizability.</a:t>
            </a:r>
          </a:p>
          <a:p>
            <a:r>
              <a:rPr lang="en-US" b="1" dirty="0"/>
              <a:t>Mobile Access</a:t>
            </a:r>
            <a:r>
              <a:rPr lang="en-US" dirty="0"/>
              <a:t>: Develop a mobile-friendly version of the application for better accessibility.</a:t>
            </a:r>
          </a:p>
        </p:txBody>
      </p:sp>
    </p:spTree>
    <p:extLst>
      <p:ext uri="{BB962C8B-B14F-4D97-AF65-F5344CB8AC3E}">
        <p14:creationId xmlns:p14="http://schemas.microsoft.com/office/powerpoint/2010/main" val="952756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project successfully built a </a:t>
            </a:r>
            <a:r>
              <a:rPr lang="en-US" b="1" dirty="0"/>
              <a:t>Random Forest model</a:t>
            </a:r>
            <a:r>
              <a:rPr lang="en-US" dirty="0"/>
              <a:t> capable of predicting student dropout with good </a:t>
            </a:r>
            <a:r>
              <a:rPr lang="en-US" dirty="0" smtClean="0"/>
              <a:t>accuracy</a:t>
            </a:r>
            <a:r>
              <a:rPr lang="en-US" dirty="0"/>
              <a:t> </a:t>
            </a:r>
            <a:r>
              <a:rPr lang="en-US" dirty="0" smtClean="0"/>
              <a:t>of 84%.</a:t>
            </a:r>
          </a:p>
          <a:p>
            <a:r>
              <a:rPr lang="en-US" dirty="0"/>
              <a:t>The </a:t>
            </a:r>
            <a:r>
              <a:rPr lang="en-US" b="1" dirty="0" err="1"/>
              <a:t>Streamlit</a:t>
            </a:r>
            <a:r>
              <a:rPr lang="en-US" b="1" dirty="0"/>
              <a:t> app</a:t>
            </a:r>
            <a:r>
              <a:rPr lang="en-US" dirty="0"/>
              <a:t> offers an intuitive way for institutions to monitor and support at-risk students</a:t>
            </a:r>
            <a:r>
              <a:rPr lang="en-US" dirty="0" smtClean="0"/>
              <a:t>.</a:t>
            </a:r>
          </a:p>
          <a:p>
            <a:r>
              <a:rPr lang="en-US" b="1" dirty="0"/>
              <a:t>Key Takeaway</a:t>
            </a:r>
            <a:r>
              <a:rPr lang="en-US" dirty="0"/>
              <a:t>: This tool empowers institutions to take early action, improving student retention and success.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23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2113636"/>
            <a:ext cx="5802790" cy="610820"/>
          </a:xfrm>
        </p:spPr>
        <p:txBody>
          <a:bodyPr/>
          <a:lstStyle/>
          <a:p>
            <a:pPr algn="ctr"/>
            <a:r>
              <a:rPr lang="en-US" dirty="0"/>
              <a:t>Questions and Answers</a:t>
            </a:r>
          </a:p>
        </p:txBody>
      </p:sp>
    </p:spTree>
    <p:extLst>
      <p:ext uri="{BB962C8B-B14F-4D97-AF65-F5344CB8AC3E}">
        <p14:creationId xmlns:p14="http://schemas.microsoft.com/office/powerpoint/2010/main" val="1173383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2419045"/>
            <a:ext cx="8246070" cy="916230"/>
          </a:xfrm>
        </p:spPr>
        <p:txBody>
          <a:bodyPr/>
          <a:lstStyle/>
          <a:p>
            <a:pPr algn="ctr"/>
            <a:r>
              <a:rPr lang="en-US" dirty="0" smtClean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401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86585"/>
            <a:ext cx="8246070" cy="91623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Importance</a:t>
            </a:r>
            <a:r>
              <a:rPr lang="en-US" dirty="0"/>
              <a:t>: Identifying students at risk of dropping out is crucial for improving retention rates and student success.</a:t>
            </a:r>
            <a:endParaRPr lang="en-US" dirty="0" smtClean="0"/>
          </a:p>
          <a:p>
            <a:r>
              <a:rPr lang="en-US" b="1" dirty="0"/>
              <a:t>Solution</a:t>
            </a:r>
            <a:r>
              <a:rPr lang="en-US" dirty="0"/>
              <a:t>: Using machine learning to predict dropout based on academic, demographic, and financial data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b="1" dirty="0"/>
              <a:t>Objective</a:t>
            </a:r>
            <a:r>
              <a:rPr lang="en-US" dirty="0"/>
              <a:t>: Develop a predictive model to help educational institutions intervene early and support at-risk students.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86835" y="433880"/>
            <a:ext cx="6108200" cy="725349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76016" y="1502815"/>
            <a:ext cx="6719020" cy="3358356"/>
          </a:xfrm>
        </p:spPr>
        <p:txBody>
          <a:bodyPr>
            <a:normAutofit/>
          </a:bodyPr>
          <a:lstStyle/>
          <a:p>
            <a:r>
              <a:rPr lang="en-US" sz="2400" dirty="0"/>
              <a:t>High dropout rates negatively impact both students and educational institutions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Early identification allows for proactive, supportive interventions</a:t>
            </a:r>
            <a:r>
              <a:rPr lang="en-US" sz="2400" dirty="0" smtClean="0"/>
              <a:t>.</a:t>
            </a:r>
          </a:p>
          <a:p>
            <a:r>
              <a:rPr lang="en-US" sz="2400" b="1" dirty="0"/>
              <a:t>Solution</a:t>
            </a:r>
            <a:r>
              <a:rPr lang="en-US" sz="2400" dirty="0"/>
              <a:t>: Implement machine learning to predict dropout risk and provide actionable insights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and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Dataset</a:t>
            </a:r>
            <a:r>
              <a:rPr lang="en-US" dirty="0"/>
              <a:t>: Description of the dataset, including the size and source (e.g., student records from multiple semesters</a:t>
            </a:r>
            <a:r>
              <a:rPr lang="en-US" dirty="0" smtClean="0"/>
              <a:t>).</a:t>
            </a:r>
          </a:p>
          <a:p>
            <a:r>
              <a:rPr lang="en-US" b="1" dirty="0"/>
              <a:t>Features</a:t>
            </a:r>
            <a:r>
              <a:rPr lang="en-US" dirty="0"/>
              <a:t>: Demographic (age, previous qualifications), academic performance (grades, curricular units), and financial status (tuition fees</a:t>
            </a:r>
            <a:r>
              <a:rPr lang="en-US" dirty="0" smtClean="0"/>
              <a:t>).</a:t>
            </a:r>
          </a:p>
          <a:p>
            <a:r>
              <a:rPr lang="en-US" b="1" dirty="0"/>
              <a:t>Target Variable</a:t>
            </a:r>
            <a:r>
              <a:rPr lang="en-US" dirty="0"/>
              <a:t>: </a:t>
            </a:r>
            <a:r>
              <a:rPr lang="en-US" dirty="0" smtClean="0"/>
              <a:t>Enrolled, Graduate and Dropout. Binary </a:t>
            </a:r>
            <a:r>
              <a:rPr lang="en-US" dirty="0"/>
              <a:t>classification (1 = Dropout, 0 = Not Dropout)</a:t>
            </a:r>
          </a:p>
        </p:txBody>
      </p:sp>
    </p:spTree>
    <p:extLst>
      <p:ext uri="{BB962C8B-B14F-4D97-AF65-F5344CB8AC3E}">
        <p14:creationId xmlns:p14="http://schemas.microsoft.com/office/powerpoint/2010/main" val="821073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Data Cleaning</a:t>
            </a:r>
            <a:r>
              <a:rPr lang="en-US" sz="2400" dirty="0"/>
              <a:t>: Addressed missing values and </a:t>
            </a:r>
            <a:r>
              <a:rPr lang="en-US" sz="2400" dirty="0" smtClean="0"/>
              <a:t>outliers.</a:t>
            </a:r>
          </a:p>
          <a:p>
            <a:r>
              <a:rPr lang="en-US" sz="2400" b="1" dirty="0"/>
              <a:t>Feature Engineering</a:t>
            </a:r>
            <a:r>
              <a:rPr lang="en-US" sz="2400" dirty="0"/>
              <a:t>: Created derived features (e.g., study time per credit</a:t>
            </a:r>
            <a:r>
              <a:rPr lang="en-US" sz="2400" dirty="0" smtClean="0"/>
              <a:t>).</a:t>
            </a:r>
          </a:p>
          <a:p>
            <a:r>
              <a:rPr lang="en-US" sz="2400" b="1" dirty="0"/>
              <a:t>Encoding and Scaling</a:t>
            </a:r>
            <a:r>
              <a:rPr lang="en-US" sz="2400" dirty="0"/>
              <a:t>: Converted categorical features (e.g., tuition fees) into numerical values and applied scaling to normalize data</a:t>
            </a:r>
            <a:r>
              <a:rPr lang="en-US" sz="2400" dirty="0" smtClean="0"/>
              <a:t>.</a:t>
            </a:r>
          </a:p>
          <a:p>
            <a:r>
              <a:rPr lang="en-US" sz="2400" b="1" dirty="0"/>
              <a:t>Splitting the Data</a:t>
            </a:r>
            <a:r>
              <a:rPr lang="en-US" sz="2400" dirty="0"/>
              <a:t>: Split into training (80%), validation (10%), and test (10%) sets.</a:t>
            </a:r>
          </a:p>
        </p:txBody>
      </p:sp>
    </p:spTree>
    <p:extLst>
      <p:ext uri="{BB962C8B-B14F-4D97-AF65-F5344CB8AC3E}">
        <p14:creationId xmlns:p14="http://schemas.microsoft.com/office/powerpoint/2010/main" val="2348493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and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Model Chosen</a:t>
            </a:r>
            <a:r>
              <a:rPr lang="en-US" dirty="0"/>
              <a:t>: Random Forest Classifier, selected for its handling of non-linear relationships and interactions between features</a:t>
            </a:r>
            <a:r>
              <a:rPr lang="en-US" dirty="0" smtClean="0"/>
              <a:t>.</a:t>
            </a:r>
          </a:p>
          <a:p>
            <a:r>
              <a:rPr lang="en-US" b="1" dirty="0"/>
              <a:t>Training</a:t>
            </a:r>
            <a:r>
              <a:rPr lang="en-US" dirty="0"/>
              <a:t>: Model was trained on the processed dataset and evaluated on validation data</a:t>
            </a:r>
            <a:r>
              <a:rPr lang="en-US" dirty="0" smtClean="0"/>
              <a:t>.</a:t>
            </a:r>
          </a:p>
          <a:p>
            <a:r>
              <a:rPr lang="en-US" b="1" dirty="0"/>
              <a:t>Metrics Used</a:t>
            </a:r>
            <a:r>
              <a:rPr lang="en-US" dirty="0"/>
              <a:t>: Accuracy, precision, recall, F1-score.</a:t>
            </a:r>
          </a:p>
        </p:txBody>
      </p:sp>
    </p:spTree>
    <p:extLst>
      <p:ext uri="{BB962C8B-B14F-4D97-AF65-F5344CB8AC3E}">
        <p14:creationId xmlns:p14="http://schemas.microsoft.com/office/powerpoint/2010/main" val="69280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586585"/>
            <a:ext cx="8093365" cy="916230"/>
          </a:xfrm>
        </p:spPr>
        <p:txBody>
          <a:bodyPr>
            <a:normAutofit/>
          </a:bodyPr>
          <a:lstStyle/>
          <a:p>
            <a:r>
              <a:rPr lang="en-US" dirty="0"/>
              <a:t>Model Performance and Evaluation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6879" y="1960929"/>
            <a:ext cx="4040188" cy="479822"/>
          </a:xfrm>
        </p:spPr>
        <p:txBody>
          <a:bodyPr/>
          <a:lstStyle/>
          <a:p>
            <a:pPr algn="just"/>
            <a:r>
              <a:rPr lang="en-US" dirty="0"/>
              <a:t>Performance Metric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6879" y="2433326"/>
            <a:ext cx="4040188" cy="2276294"/>
          </a:xfrm>
        </p:spPr>
        <p:txBody>
          <a:bodyPr>
            <a:normAutofit fontScale="92500"/>
          </a:bodyPr>
          <a:lstStyle/>
          <a:p>
            <a:pPr algn="just"/>
            <a:r>
              <a:rPr lang="en-US" b="1" dirty="0"/>
              <a:t>Accuracy</a:t>
            </a:r>
            <a:r>
              <a:rPr lang="en-US" dirty="0"/>
              <a:t>: </a:t>
            </a:r>
            <a:r>
              <a:rPr lang="en-US" dirty="0" smtClean="0"/>
              <a:t>84.07%</a:t>
            </a:r>
          </a:p>
          <a:p>
            <a:pPr algn="just"/>
            <a:r>
              <a:rPr lang="en-US" b="1" dirty="0"/>
              <a:t>Precision</a:t>
            </a:r>
            <a:r>
              <a:rPr lang="en-US" dirty="0"/>
              <a:t>: </a:t>
            </a:r>
            <a:r>
              <a:rPr lang="en-US" dirty="0" smtClean="0"/>
              <a:t>84.04%</a:t>
            </a:r>
          </a:p>
          <a:p>
            <a:pPr algn="just"/>
            <a:r>
              <a:rPr lang="en-US" b="1" dirty="0" smtClean="0"/>
              <a:t>Recall</a:t>
            </a:r>
            <a:r>
              <a:rPr lang="en-US" dirty="0"/>
              <a:t>: </a:t>
            </a:r>
            <a:r>
              <a:rPr lang="en-US" dirty="0" smtClean="0"/>
              <a:t>68.35%</a:t>
            </a:r>
          </a:p>
          <a:p>
            <a:pPr algn="just"/>
            <a:r>
              <a:rPr lang="en-US" b="1" dirty="0"/>
              <a:t>F1-Score</a:t>
            </a:r>
            <a:r>
              <a:rPr lang="en-US" dirty="0"/>
              <a:t>: </a:t>
            </a:r>
            <a:r>
              <a:rPr lang="en-US" dirty="0" smtClean="0"/>
              <a:t>75.39%</a:t>
            </a:r>
          </a:p>
          <a:p>
            <a:pPr algn="just"/>
            <a:r>
              <a:rPr lang="en-US" dirty="0" smtClean="0"/>
              <a:t>Cross-Validation accuracy: 87%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572000" y="1960929"/>
            <a:ext cx="4041775" cy="479822"/>
          </a:xfrm>
        </p:spPr>
        <p:txBody>
          <a:bodyPr/>
          <a:lstStyle/>
          <a:p>
            <a:pPr algn="just"/>
            <a:r>
              <a:rPr lang="en-US" dirty="0"/>
              <a:t>Confusion Matrix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572000" y="2433326"/>
            <a:ext cx="4041775" cy="2276294"/>
          </a:xfrm>
        </p:spPr>
        <p:txBody>
          <a:bodyPr/>
          <a:lstStyle/>
          <a:p>
            <a:pPr algn="just"/>
            <a:r>
              <a:rPr lang="en-US" dirty="0"/>
              <a:t>True </a:t>
            </a:r>
            <a:r>
              <a:rPr lang="en-US" dirty="0" smtClean="0"/>
              <a:t>Positives: 288</a:t>
            </a:r>
          </a:p>
          <a:p>
            <a:pPr algn="just"/>
            <a:r>
              <a:rPr lang="en-US" dirty="0"/>
              <a:t>True </a:t>
            </a:r>
            <a:r>
              <a:rPr lang="en-US" dirty="0" smtClean="0"/>
              <a:t>Negatives: 106</a:t>
            </a:r>
          </a:p>
          <a:p>
            <a:pPr algn="just"/>
            <a:r>
              <a:rPr lang="en-US" dirty="0"/>
              <a:t>False </a:t>
            </a:r>
            <a:r>
              <a:rPr lang="en-US" dirty="0" smtClean="0"/>
              <a:t>Positives: 13</a:t>
            </a:r>
          </a:p>
          <a:p>
            <a:pPr algn="just"/>
            <a:r>
              <a:rPr lang="en-US" dirty="0" smtClean="0"/>
              <a:t>Negatives: 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Hyperparameter</a:t>
            </a:r>
            <a:r>
              <a:rPr lang="en-US" dirty="0"/>
              <a:t>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Tuning Method</a:t>
            </a:r>
            <a:r>
              <a:rPr lang="en-US" dirty="0"/>
              <a:t>: Used </a:t>
            </a:r>
            <a:r>
              <a:rPr lang="en-US" dirty="0" err="1"/>
              <a:t>GridSearchCV</a:t>
            </a:r>
            <a:r>
              <a:rPr lang="en-US" dirty="0"/>
              <a:t> and </a:t>
            </a:r>
            <a:r>
              <a:rPr lang="en-US" dirty="0" err="1"/>
              <a:t>RandomSearch</a:t>
            </a:r>
            <a:r>
              <a:rPr lang="en-US" dirty="0"/>
              <a:t> for optimizing </a:t>
            </a:r>
            <a:r>
              <a:rPr lang="en-US" dirty="0" err="1"/>
              <a:t>hyperparameters</a:t>
            </a:r>
            <a:r>
              <a:rPr lang="en-US" dirty="0"/>
              <a:t> (e.g., number of trees, depth</a:t>
            </a:r>
            <a:r>
              <a:rPr lang="en-US" dirty="0" smtClean="0"/>
              <a:t>).</a:t>
            </a:r>
          </a:p>
          <a:p>
            <a:r>
              <a:rPr lang="en-US" b="1" dirty="0" smtClean="0"/>
              <a:t>Result</a:t>
            </a:r>
            <a:r>
              <a:rPr lang="en-US" dirty="0"/>
              <a:t>: Improved model performance after tuning, resulting in higher accuracy and better precision/recall balance.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661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015" y="433880"/>
            <a:ext cx="6719020" cy="7253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 Saving, </a:t>
            </a:r>
            <a:r>
              <a:rPr lang="en-US" dirty="0"/>
              <a:t>Deployment and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350110"/>
            <a:ext cx="6413610" cy="3358356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Serialization</a:t>
            </a:r>
            <a:r>
              <a:rPr lang="en-US" dirty="0" smtClean="0"/>
              <a:t>: Saved </a:t>
            </a:r>
            <a:r>
              <a:rPr lang="en-US" dirty="0"/>
              <a:t>the trained model using pickle </a:t>
            </a:r>
            <a:r>
              <a:rPr lang="en-US" dirty="0" smtClean="0"/>
              <a:t>which ensures the </a:t>
            </a:r>
            <a:r>
              <a:rPr lang="en-US" dirty="0"/>
              <a:t>future predictions</a:t>
            </a:r>
            <a:endParaRPr lang="en-US" b="1" dirty="0" smtClean="0"/>
          </a:p>
          <a:p>
            <a:r>
              <a:rPr lang="en-US" b="1" dirty="0" smtClean="0"/>
              <a:t>Deployment </a:t>
            </a:r>
            <a:r>
              <a:rPr lang="en-US" b="1" dirty="0"/>
              <a:t>Tool</a:t>
            </a:r>
            <a:r>
              <a:rPr lang="en-US" dirty="0"/>
              <a:t>: The trained model was deployed using </a:t>
            </a:r>
            <a:r>
              <a:rPr lang="en-US" b="1" dirty="0" err="1"/>
              <a:t>Streamlit</a:t>
            </a:r>
            <a:r>
              <a:rPr lang="en-US" dirty="0"/>
              <a:t>, providing an interactive interface for educators</a:t>
            </a:r>
            <a:r>
              <a:rPr lang="en-US" dirty="0" smtClean="0"/>
              <a:t>.</a:t>
            </a:r>
          </a:p>
          <a:p>
            <a:r>
              <a:rPr lang="en-US" b="1" dirty="0"/>
              <a:t>Key Features</a:t>
            </a:r>
            <a:r>
              <a:rPr lang="en-US" dirty="0" smtClean="0"/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Input </a:t>
            </a:r>
            <a:r>
              <a:rPr lang="en-US" dirty="0"/>
              <a:t>fields for student </a:t>
            </a:r>
            <a:r>
              <a:rPr lang="en-US" dirty="0" smtClean="0"/>
              <a:t>data.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Real-time prediction of dropout risk</a:t>
            </a:r>
            <a:r>
              <a:rPr lang="en-US" dirty="0" smtClean="0"/>
              <a:t>.</a:t>
            </a:r>
          </a:p>
          <a:p>
            <a:r>
              <a:rPr lang="en-US" b="1" dirty="0"/>
              <a:t>Impact</a:t>
            </a:r>
            <a:r>
              <a:rPr lang="en-US" dirty="0"/>
              <a:t>: Enables timely interventions and data-driven decision-making for improving retention.</a:t>
            </a:r>
          </a:p>
        </p:txBody>
      </p:sp>
    </p:spTree>
    <p:extLst>
      <p:ext uri="{BB962C8B-B14F-4D97-AF65-F5344CB8AC3E}">
        <p14:creationId xmlns:p14="http://schemas.microsoft.com/office/powerpoint/2010/main" val="3963515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647</Words>
  <Application>Microsoft Office PowerPoint</Application>
  <PresentationFormat>On-screen Show (16:9)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Theme</vt:lpstr>
      <vt:lpstr>Student Dropout Prediction Project using Machine Learning.</vt:lpstr>
      <vt:lpstr>Introduction.</vt:lpstr>
      <vt:lpstr>Problem Statement</vt:lpstr>
      <vt:lpstr>Data Collection and Overview</vt:lpstr>
      <vt:lpstr>Data Preprocessing</vt:lpstr>
      <vt:lpstr>Model Selection and Training</vt:lpstr>
      <vt:lpstr>Model Performance and Evaluation</vt:lpstr>
      <vt:lpstr>Hyperparameter Tuning</vt:lpstr>
      <vt:lpstr>Model Saving, Deployment and Usage</vt:lpstr>
      <vt:lpstr>Limitations of the Model</vt:lpstr>
      <vt:lpstr>Ethical Considerations</vt:lpstr>
      <vt:lpstr>Future Enhancements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2024-10-23T00:49:29Z</dcterms:modified>
</cp:coreProperties>
</file>