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7" r:id="rId3"/>
  </p:sldMasterIdLst>
  <p:sldIdLst>
    <p:sldId id="256" r:id="rId4"/>
    <p:sldId id="257" r:id="rId5"/>
    <p:sldId id="266" r:id="rId6"/>
    <p:sldId id="265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AB756-9787-2503-DE6D-0EC716B9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CB2D0-BF5C-1573-3CEE-5AC04C33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65C32-E229-AE67-BD2C-ECCAE965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0B934-5D30-ACC8-18DA-E3947685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02AE2-EA84-F9AC-3C70-AB354CC7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1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FCB2-AD9A-D4DC-4115-C2CD145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D294B-822A-806B-9AE7-3E394989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AFF5F-CB32-ED65-FDB8-18177F76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2C7B6-7843-82E5-32DC-2F689C3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032BA-B50D-16F1-0CD5-BD405240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3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FB4E5-D169-D6D7-7ACD-C1BD87B1B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EE53AF-5276-E98C-8F43-47133EB3F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7C03C-7BC9-E4C3-CF33-98DA7C34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C7D58-D7C0-7592-2E0D-9C5C7CD8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7B42E-3FCA-9E92-4E75-3FFCB9F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217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69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04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832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36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49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92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AD8C-5EB8-9B8C-BDE9-B21A4578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4F645-EE9B-91CD-FBEF-80ACE56E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B7255-DC05-5F4F-48F2-561A144F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7E0CF-48EA-A4DA-193C-12DC177E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75311-4905-296F-4F38-62239BE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759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0040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355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042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4427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206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265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07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289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9525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28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F6977-BEB6-3062-A311-31C52A7B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28C6F-0672-6852-E756-E53DAB93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D80B-3605-223D-DED4-8BFA33CF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C9DBA-1DC1-BF30-BF08-423697D8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8284D-6787-124E-7684-2E8D392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4423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938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7076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2546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402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9743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452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6182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0685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924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837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EFFF-99C7-CE8F-BD2E-BA6119A7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09CB7-7F3F-EED8-043F-61C8C0398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74BBB-8BBD-B121-1089-97DE7720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B43B6-9DF8-B4C4-6F70-82C3A3F7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D956A3-C832-40CE-642A-C01A2E67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BAFEAA-11DA-8124-726F-6BFF39E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877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8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F8BE-9512-821D-D51E-2FFF55C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03590-5348-E661-C65C-0A4858F8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D053AD-F769-138C-5804-39C8AEF9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816CF7-D052-E2E3-7C90-D844E5EF8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9D6DD7-6E9E-0A3A-53B6-2FA1433D8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D1B701-ACCF-179F-C64C-2E6517C6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2E324D-D9BD-1BA9-BAF2-F76084E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D6C2CC-07CD-1191-7870-89AC054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693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A1CCC-DC65-4DFE-CB95-3BF2571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FF1FF5-C7E6-94C7-128F-79FE8BAD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16025D-3EC4-4DE7-43C4-CBB320D5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5541E-497B-7BC7-C46A-ABC18CB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62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55C8F6-715E-BDBE-EAF9-3493417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F5F208-A721-71DF-1442-FAC66FD4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E25898-7EA6-0727-9982-F059B041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75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AF84-02D5-8F89-EDB4-A9D300A7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19CDA-C984-7D26-8F8E-B43E83C0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F6C455-1973-FF34-9F60-DE90F411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B982B3-E9B3-B7E1-87FD-3E4C9CC8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41F64F-CF3F-6967-8956-9FD45080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0A313-5C03-E2B6-DFBB-8F534EF3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5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D452-E779-0ABD-8E6E-0F668F3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9365E-5239-0B98-3E50-00C26CE3D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DC598-C31A-3405-E17E-AB7C60A0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FA9BCA-8738-EC5C-65CD-43133EED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351288-A38B-ED1D-7C2F-18EBBDFB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C1E894-1624-2949-2555-EDEE25D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551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13605F-4024-1F66-B79F-7AD4FA38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19BA2-3628-46FA-ADE3-E9F206D4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118FB-C8CF-6C0D-F2D7-AAA30E75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37341-69A5-6A5B-71E2-D573F1E2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7A432-57CC-951C-460A-5D49263B6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5E79A710-D9A1-BFB5-659E-528E6490E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8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67C757-BCA7-583A-D985-79EC9390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5118" y="-192843"/>
            <a:ext cx="6359882" cy="2483316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/>
          <a:p>
            <a:r>
              <a:rPr lang="es-MX" b="1" dirty="0">
                <a:latin typeface="Abadi" panose="020B0604020104020204" pitchFamily="34" charset="0"/>
              </a:rPr>
              <a:t>ESTRUCTURA DE DATOS CON C++</a:t>
            </a:r>
          </a:p>
        </p:txBody>
      </p:sp>
    </p:spTree>
    <p:extLst>
      <p:ext uri="{BB962C8B-B14F-4D97-AF65-F5344CB8AC3E}">
        <p14:creationId xmlns:p14="http://schemas.microsoft.com/office/powerpoint/2010/main" val="34988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B56D5-98C6-5BAC-DFA5-B05668C5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5" y="192193"/>
            <a:ext cx="4626695" cy="701041"/>
          </a:xfrm>
        </p:spPr>
        <p:txBody>
          <a:bodyPr/>
          <a:lstStyle/>
          <a:p>
            <a:r>
              <a:rPr lang="es-MX" dirty="0"/>
              <a:t>Codificación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A98E2-BD44-77DE-D039-AB934F733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9" t="15602" r="41933" b="45223"/>
          <a:stretch/>
        </p:blipFill>
        <p:spPr>
          <a:xfrm>
            <a:off x="310341" y="976809"/>
            <a:ext cx="10465065" cy="50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F256-B361-BFDD-2A1B-B26526C9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20227"/>
            <a:ext cx="7958328" cy="891540"/>
          </a:xfrm>
        </p:spPr>
        <p:txBody>
          <a:bodyPr/>
          <a:lstStyle/>
          <a:p>
            <a:r>
              <a:rPr lang="es-MX" dirty="0"/>
              <a:t>¿Qué vemos en lo anterior?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CA4098-8A6E-35F4-EECB-96B73E5949C2}"/>
              </a:ext>
            </a:extLst>
          </p:cNvPr>
          <p:cNvSpPr txBox="1"/>
          <p:nvPr/>
        </p:nvSpPr>
        <p:spPr>
          <a:xfrm>
            <a:off x="215900" y="1270000"/>
            <a:ext cx="10418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/>
              <a:t>Tenemos 7 métodos/miembros y 3 atributos/métodos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/>
              <a:t>3 de los miembros son privados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/>
              <a:t>Podemos acceder a los 3 miembros a partir de los 7 métodos/miembros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/>
              <a:t>Tenemos un parámetro de referencia constante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/>
              <a:t>La palabra </a:t>
            </a:r>
            <a:r>
              <a:rPr lang="es-MX" sz="3600" dirty="0" err="1"/>
              <a:t>const</a:t>
            </a:r>
            <a:r>
              <a:rPr lang="es-MX" sz="3600" dirty="0"/>
              <a:t> en las funciones </a:t>
            </a:r>
          </a:p>
        </p:txBody>
      </p:sp>
    </p:spTree>
    <p:extLst>
      <p:ext uri="{BB962C8B-B14F-4D97-AF65-F5344CB8AC3E}">
        <p14:creationId xmlns:p14="http://schemas.microsoft.com/office/powerpoint/2010/main" val="248359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897430-5348-32E2-55CF-5374D03B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66" y="141817"/>
            <a:ext cx="1447800" cy="1447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58A13B-AD77-60E7-2D62-3199F54ED0BC}"/>
              </a:ext>
            </a:extLst>
          </p:cNvPr>
          <p:cNvSpPr txBox="1"/>
          <p:nvPr/>
        </p:nvSpPr>
        <p:spPr>
          <a:xfrm>
            <a:off x="101600" y="418353"/>
            <a:ext cx="710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inicializamos las variables dentro de la clase </a:t>
            </a:r>
          </a:p>
          <a:p>
            <a:r>
              <a:rPr lang="es-MX" dirty="0"/>
              <a:t>C++ no las inicializa de forma automática cuando las declara </a:t>
            </a:r>
          </a:p>
        </p:txBody>
      </p:sp>
    </p:spTree>
    <p:extLst>
      <p:ext uri="{BB962C8B-B14F-4D97-AF65-F5344CB8AC3E}">
        <p14:creationId xmlns:p14="http://schemas.microsoft.com/office/powerpoint/2010/main" val="10293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8A59E85-254E-E4BA-E57A-3F47C30C87C6}"/>
              </a:ext>
            </a:extLst>
          </p:cNvPr>
          <p:cNvSpPr txBox="1"/>
          <p:nvPr/>
        </p:nvSpPr>
        <p:spPr>
          <a:xfrm>
            <a:off x="1240367" y="873760"/>
            <a:ext cx="9711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/>
              <a:t>ÍNDICE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Definición de Estructura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Diseño orientado a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Apuntadores y lista basada en arreglos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Listas ligadas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Pilas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Colas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Arboles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Grafos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Tablas Hash y Hashing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Conjuntos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Mapas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nsolas" panose="020B0609020204030204" pitchFamily="49" charset="0"/>
              </a:rPr>
              <a:t>Heap </a:t>
            </a:r>
          </a:p>
        </p:txBody>
      </p:sp>
    </p:spTree>
    <p:extLst>
      <p:ext uri="{BB962C8B-B14F-4D97-AF65-F5344CB8AC3E}">
        <p14:creationId xmlns:p14="http://schemas.microsoft.com/office/powerpoint/2010/main" val="2163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62D3E4-BD11-731C-D3DA-0E7967A3753B}"/>
              </a:ext>
            </a:extLst>
          </p:cNvPr>
          <p:cNvSpPr txBox="1"/>
          <p:nvPr/>
        </p:nvSpPr>
        <p:spPr>
          <a:xfrm>
            <a:off x="3936999" y="1649567"/>
            <a:ext cx="2510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ESTRUCTURA</a:t>
            </a:r>
            <a:r>
              <a:rPr lang="es-MX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s-MX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D40C14-B3AD-5C97-E957-D0C922D62279}"/>
              </a:ext>
            </a:extLst>
          </p:cNvPr>
          <p:cNvSpPr txBox="1"/>
          <p:nvPr/>
        </p:nvSpPr>
        <p:spPr>
          <a:xfrm>
            <a:off x="258233" y="451535"/>
            <a:ext cx="4567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U</a:t>
            </a:r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 forma específica de organizar y almacenar datos en la memoria de una computadora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8FB60CB2-AE33-D3C0-4B19-A658BF52AB56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542117" y="1374865"/>
            <a:ext cx="1195916" cy="7799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4CA3A2E6-E0A9-5181-F1AC-393B56308564}"/>
              </a:ext>
            </a:extLst>
          </p:cNvPr>
          <p:cNvSpPr/>
          <p:nvPr/>
        </p:nvSpPr>
        <p:spPr>
          <a:xfrm>
            <a:off x="3873499" y="1727200"/>
            <a:ext cx="63500" cy="8551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1EB44B-676C-A07C-F77A-EC79D1BAEA3F}"/>
              </a:ext>
            </a:extLst>
          </p:cNvPr>
          <p:cNvSpPr txBox="1"/>
          <p:nvPr/>
        </p:nvSpPr>
        <p:spPr>
          <a:xfrm>
            <a:off x="7929032" y="232602"/>
            <a:ext cx="2709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efiniremos cómo se agrupan los datos y cómo se relacionan entre sí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19E616D5-4DAC-8072-EBA2-F49538792E49}"/>
              </a:ext>
            </a:extLst>
          </p:cNvPr>
          <p:cNvCxnSpPr>
            <a:stCxn id="10" idx="1"/>
            <a:endCxn id="2" idx="0"/>
          </p:cNvCxnSpPr>
          <p:nvPr/>
        </p:nvCxnSpPr>
        <p:spPr>
          <a:xfrm rot="10800000" flipV="1">
            <a:off x="5192184" y="832767"/>
            <a:ext cx="2736849" cy="8168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200C32-ABA5-5361-F1B4-B037064ABB6C}"/>
              </a:ext>
            </a:extLst>
          </p:cNvPr>
          <p:cNvSpPr txBox="1"/>
          <p:nvPr/>
        </p:nvSpPr>
        <p:spPr>
          <a:xfrm>
            <a:off x="7715248" y="2695202"/>
            <a:ext cx="3136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ueden ser cualquier tipo de información que se almacena y procesa en una computadora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4EB5112B-4860-F099-77CC-57EB283C05DD}"/>
              </a:ext>
            </a:extLst>
          </p:cNvPr>
          <p:cNvCxnSpPr>
            <a:stCxn id="14" idx="0"/>
          </p:cNvCxnSpPr>
          <p:nvPr/>
        </p:nvCxnSpPr>
        <p:spPr>
          <a:xfrm rot="16200000" flipV="1">
            <a:off x="7561449" y="972952"/>
            <a:ext cx="354169" cy="30903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ESTRUCTURA DE DATOS: 3.1 LISTA ENLAZADAS">
            <a:extLst>
              <a:ext uri="{FF2B5EF4-FFF2-40B4-BE49-F238E27FC236}">
                <a16:creationId xmlns:a16="http://schemas.microsoft.com/office/drawing/2014/main" id="{77322566-48B8-9088-9F2F-4CD847272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9"/>
          <a:stretch/>
        </p:blipFill>
        <p:spPr bwMode="auto">
          <a:xfrm>
            <a:off x="319087" y="3118446"/>
            <a:ext cx="288607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eglos en Java- Cursos de Java">
            <a:extLst>
              <a:ext uri="{FF2B5EF4-FFF2-40B4-BE49-F238E27FC236}">
                <a16:creationId xmlns:a16="http://schemas.microsoft.com/office/drawing/2014/main" id="{D55C829B-3417-EE22-5FD4-34F95A28F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r="54233"/>
          <a:stretch/>
        </p:blipFill>
        <p:spPr bwMode="auto">
          <a:xfrm>
            <a:off x="389466" y="4221163"/>
            <a:ext cx="1026637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CB04E32-BF6F-2CFA-EDC5-4D2F61C585D7}"/>
              </a:ext>
            </a:extLst>
          </p:cNvPr>
          <p:cNvSpPr txBox="1"/>
          <p:nvPr/>
        </p:nvSpPr>
        <p:spPr>
          <a:xfrm>
            <a:off x="-413280" y="6223000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Arreglos</a:t>
            </a:r>
          </a:p>
        </p:txBody>
      </p:sp>
      <p:pic>
        <p:nvPicPr>
          <p:cNvPr id="2054" name="Picture 6" descr="Cola (informática) - Wikipedia, la enciclopedia libre">
            <a:extLst>
              <a:ext uri="{FF2B5EF4-FFF2-40B4-BE49-F238E27FC236}">
                <a16:creationId xmlns:a16="http://schemas.microsoft.com/office/drawing/2014/main" id="{C983DF97-526F-EBDB-B483-B07D9D32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15" y="4639584"/>
            <a:ext cx="2354019" cy="14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323933C-C308-D2AB-7D02-3CA1945D9E9A}"/>
              </a:ext>
            </a:extLst>
          </p:cNvPr>
          <p:cNvSpPr txBox="1"/>
          <p:nvPr/>
        </p:nvSpPr>
        <p:spPr>
          <a:xfrm>
            <a:off x="1762124" y="6221799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Colas</a:t>
            </a:r>
          </a:p>
        </p:txBody>
      </p:sp>
      <p:pic>
        <p:nvPicPr>
          <p:cNvPr id="2056" name="Picture 8" descr="Dibujo de bocchi Wa ha ha - Dibujos de don Vegeta | Facebook">
            <a:extLst>
              <a:ext uri="{FF2B5EF4-FFF2-40B4-BE49-F238E27FC236}">
                <a16:creationId xmlns:a16="http://schemas.microsoft.com/office/drawing/2014/main" id="{4458B753-E32B-790C-A615-0B5E577BB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5" b="89831" l="9825" r="89825">
                        <a14:foregroundMark x1="32982" y1="41243" x2="32982" y2="41243"/>
                        <a14:foregroundMark x1="11930" y1="31073" x2="23860" y2="68362"/>
                        <a14:foregroundMark x1="23860" y1="68362" x2="44561" y2="80226"/>
                        <a14:foregroundMark x1="44561" y1="80226" x2="71579" y2="77401"/>
                        <a14:foregroundMark x1="71579" y1="77401" x2="79298" y2="49153"/>
                        <a14:foregroundMark x1="22456" y1="75706" x2="51930" y2="85876"/>
                        <a14:foregroundMark x1="72281" y1="84746" x2="75439" y2="70621"/>
                        <a14:foregroundMark x1="86667" y1="32203" x2="86667" y2="32203"/>
                        <a14:foregroundMark x1="86667" y1="24859" x2="83509" y2="31638"/>
                        <a14:foregroundMark x1="77895" y1="32768" x2="62456" y2="16949"/>
                        <a14:foregroundMark x1="59298" y1="7345" x2="51228" y2="9040"/>
                        <a14:foregroundMark x1="59298" y1="24294" x2="74386" y2="49153"/>
                        <a14:foregroundMark x1="68772" y1="37288" x2="37193" y2="47458"/>
                        <a14:foregroundMark x1="48070" y1="44633" x2="62105" y2="56497"/>
                        <a14:foregroundMark x1="34035" y1="39548" x2="23158" y2="45198"/>
                        <a14:foregroundMark x1="37895" y1="52542" x2="60702" y2="58757"/>
                        <a14:foregroundMark x1="60702" y1="58757" x2="60702" y2="58757"/>
                        <a14:foregroundMark x1="49123" y1="62147" x2="27719" y2="53672"/>
                        <a14:foregroundMark x1="27719" y1="53672" x2="25965" y2="50847"/>
                        <a14:foregroundMark x1="37895" y1="30508" x2="26316" y2="62147"/>
                        <a14:foregroundMark x1="67018" y1="83616" x2="28772" y2="84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003" y="6381065"/>
            <a:ext cx="840003" cy="5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Árbol (informática) - Wikipedia, la enciclopedia libre">
            <a:extLst>
              <a:ext uri="{FF2B5EF4-FFF2-40B4-BE49-F238E27FC236}">
                <a16:creationId xmlns:a16="http://schemas.microsoft.com/office/drawing/2014/main" id="{4FC999B6-BA06-A0AC-AD8D-E25C3D01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4" y="4575498"/>
            <a:ext cx="1828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B2FDC7F-2AC6-5A98-40B1-B7AD05A74009}"/>
              </a:ext>
            </a:extLst>
          </p:cNvPr>
          <p:cNvSpPr txBox="1"/>
          <p:nvPr/>
        </p:nvSpPr>
        <p:spPr>
          <a:xfrm>
            <a:off x="4044827" y="6220598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Pilas</a:t>
            </a:r>
          </a:p>
        </p:txBody>
      </p:sp>
      <p:pic>
        <p:nvPicPr>
          <p:cNvPr id="2060" name="Picture 12" descr="Pila (informática) - Wikipedia, la enciclopedia libre">
            <a:extLst>
              <a:ext uri="{FF2B5EF4-FFF2-40B4-BE49-F238E27FC236}">
                <a16:creationId xmlns:a16="http://schemas.microsoft.com/office/drawing/2014/main" id="{2AC45A0A-E405-B9AF-A66A-3D9F7110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26" y="4851284"/>
            <a:ext cx="1655348" cy="11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5832A96-A067-36D0-9869-32E613D19BCB}"/>
              </a:ext>
            </a:extLst>
          </p:cNvPr>
          <p:cNvSpPr txBox="1"/>
          <p:nvPr/>
        </p:nvSpPr>
        <p:spPr>
          <a:xfrm>
            <a:off x="6235700" y="6290752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Arboles</a:t>
            </a:r>
          </a:p>
        </p:txBody>
      </p:sp>
      <p:pic>
        <p:nvPicPr>
          <p:cNvPr id="2062" name="Picture 14" descr="Teoria dos Grafos – Uma introdução | Luiz Bitencourt">
            <a:extLst>
              <a:ext uri="{FF2B5EF4-FFF2-40B4-BE49-F238E27FC236}">
                <a16:creationId xmlns:a16="http://schemas.microsoft.com/office/drawing/2014/main" id="{617B6437-2685-8A46-0378-B691D4C5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4376996"/>
            <a:ext cx="1930050" cy="181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5262BE3-F2CC-987C-3626-BD3DA3C76826}"/>
              </a:ext>
            </a:extLst>
          </p:cNvPr>
          <p:cNvSpPr txBox="1"/>
          <p:nvPr/>
        </p:nvSpPr>
        <p:spPr>
          <a:xfrm>
            <a:off x="8589433" y="6192283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Grafos</a:t>
            </a:r>
          </a:p>
        </p:txBody>
      </p:sp>
    </p:spTree>
    <p:extLst>
      <p:ext uri="{BB962C8B-B14F-4D97-AF65-F5344CB8AC3E}">
        <p14:creationId xmlns:p14="http://schemas.microsoft.com/office/powerpoint/2010/main" val="10834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E53157-20BC-68CC-28AE-6C10319D2C73}"/>
              </a:ext>
            </a:extLst>
          </p:cNvPr>
          <p:cNvSpPr txBox="1"/>
          <p:nvPr/>
        </p:nvSpPr>
        <p:spPr>
          <a:xfrm>
            <a:off x="182034" y="655934"/>
            <a:ext cx="4288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Söhne"/>
              </a:rPr>
              <a:t>U</a:t>
            </a:r>
            <a:r>
              <a:rPr lang="es-MX" b="1" i="0" dirty="0">
                <a:effectLst/>
                <a:latin typeface="Söhne"/>
              </a:rPr>
              <a:t>na categoría que define el conjunto de valores que una variable puede contener y las operaciones que se pueden realizar en esos valores</a:t>
            </a:r>
            <a:endParaRPr lang="es-MX" b="1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25FEF77-95A3-57E3-4302-61410C043D84}"/>
              </a:ext>
            </a:extLst>
          </p:cNvPr>
          <p:cNvGrpSpPr/>
          <p:nvPr/>
        </p:nvGrpSpPr>
        <p:grpSpPr>
          <a:xfrm>
            <a:off x="1727199" y="2497668"/>
            <a:ext cx="7721600" cy="856627"/>
            <a:chOff x="1553633" y="2637368"/>
            <a:chExt cx="7721600" cy="856627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B2E5E0-0D2E-C307-5E4E-D5C3DF9C3C9F}"/>
                </a:ext>
              </a:extLst>
            </p:cNvPr>
            <p:cNvSpPr txBox="1"/>
            <p:nvPr/>
          </p:nvSpPr>
          <p:spPr>
            <a:xfrm>
              <a:off x="1553633" y="2847664"/>
              <a:ext cx="772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TIPO DE DATO ABSTRACTO (ADT)</a:t>
              </a:r>
            </a:p>
            <a:p>
              <a:pPr algn="ctr"/>
              <a:r>
                <a:rPr lang="es-MX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Abstract Data Type</a:t>
              </a:r>
            </a:p>
          </p:txBody>
        </p:sp>
        <p:sp>
          <p:nvSpPr>
            <p:cNvPr id="7" name="Abrir llave 6">
              <a:extLst>
                <a:ext uri="{FF2B5EF4-FFF2-40B4-BE49-F238E27FC236}">
                  <a16:creationId xmlns:a16="http://schemas.microsoft.com/office/drawing/2014/main" id="{8A880C70-1214-A298-94A7-DB95AAB24820}"/>
                </a:ext>
              </a:extLst>
            </p:cNvPr>
            <p:cNvSpPr/>
            <p:nvPr/>
          </p:nvSpPr>
          <p:spPr>
            <a:xfrm rot="5400000">
              <a:off x="4115483" y="1815417"/>
              <a:ext cx="235698" cy="1879600"/>
            </a:xfrm>
            <a:prstGeom prst="leftBrace">
              <a:avLst/>
            </a:prstGeom>
            <a:ln>
              <a:solidFill>
                <a:srgbClr val="FF0000">
                  <a:alpha val="95000"/>
                </a:srgb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EA1983-E35E-E8CD-A7EF-E58473F69E4D}"/>
              </a:ext>
            </a:extLst>
          </p:cNvPr>
          <p:cNvSpPr txBox="1"/>
          <p:nvPr/>
        </p:nvSpPr>
        <p:spPr>
          <a:xfrm>
            <a:off x="5063068" y="655934"/>
            <a:ext cx="5317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Söhne"/>
              </a:rPr>
              <a:t>N</a:t>
            </a:r>
            <a:r>
              <a:rPr lang="es-MX" b="1" i="0" dirty="0">
                <a:effectLst/>
                <a:latin typeface="Söhne"/>
              </a:rPr>
              <a:t>o se trata de una implementación concreta, sino de una descripción de la estructura y el comportamiento de un tipo de dato sin entrar en detalles específicos</a:t>
            </a:r>
            <a:endParaRPr lang="es-MX" b="1" dirty="0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5214661D-1652-6AD0-349F-D73089B6E070}"/>
              </a:ext>
            </a:extLst>
          </p:cNvPr>
          <p:cNvSpPr/>
          <p:nvPr/>
        </p:nvSpPr>
        <p:spPr>
          <a:xfrm rot="5400000">
            <a:off x="5997576" y="1942044"/>
            <a:ext cx="237065" cy="1348315"/>
          </a:xfrm>
          <a:prstGeom prst="leftBrac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Hitori Bocchi out of context #11 : r/HitoriBocchiOfficial">
            <a:extLst>
              <a:ext uri="{FF2B5EF4-FFF2-40B4-BE49-F238E27FC236}">
                <a16:creationId xmlns:a16="http://schemas.microsoft.com/office/drawing/2014/main" id="{70EE56FD-5E7C-26C2-CD5F-E406845F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717" b="98485" l="56030" r="93878">
                        <a14:foregroundMark x1="70315" y1="48232" x2="61410" y2="54798"/>
                        <a14:foregroundMark x1="61410" y1="54798" x2="62894" y2="83838"/>
                        <a14:foregroundMark x1="62894" y1="83838" x2="69202" y2="93434"/>
                        <a14:foregroundMark x1="69202" y1="93434" x2="75139" y2="73485"/>
                        <a14:foregroundMark x1="75139" y1="73485" x2="75510" y2="57828"/>
                        <a14:foregroundMark x1="70315" y1="58586" x2="63636" y2="69697"/>
                        <a14:foregroundMark x1="61410" y1="87626" x2="71429" y2="94192"/>
                        <a14:foregroundMark x1="71429" y1="94192" x2="76438" y2="93939"/>
                        <a14:foregroundMark x1="60668" y1="87879" x2="56030" y2="98737"/>
                        <a14:foregroundMark x1="76438" y1="94444" x2="76438" y2="96212"/>
                        <a14:foregroundMark x1="67904" y1="46717" x2="67904" y2="46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76" t="44591" r="2092" b="4209"/>
          <a:stretch/>
        </p:blipFill>
        <p:spPr bwMode="auto">
          <a:xfrm>
            <a:off x="0" y="4926797"/>
            <a:ext cx="2019299" cy="193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ocadillo nube: nube 15">
            <a:extLst>
              <a:ext uri="{FF2B5EF4-FFF2-40B4-BE49-F238E27FC236}">
                <a16:creationId xmlns:a16="http://schemas.microsoft.com/office/drawing/2014/main" id="{DDFC6AC0-BE25-034C-E648-B7EE338B6B66}"/>
              </a:ext>
            </a:extLst>
          </p:cNvPr>
          <p:cNvSpPr/>
          <p:nvPr/>
        </p:nvSpPr>
        <p:spPr>
          <a:xfrm>
            <a:off x="716280" y="3008389"/>
            <a:ext cx="2199640" cy="1645117"/>
          </a:xfrm>
          <a:prstGeom prst="cloudCallout">
            <a:avLst>
              <a:gd name="adj1" fmla="val -38616"/>
              <a:gd name="adj2" fmla="val 7083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¿Por qué no pasar directamente a la acción?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7CBB90-EAD9-B3C7-A96B-DE0855449830}"/>
              </a:ext>
            </a:extLst>
          </p:cNvPr>
          <p:cNvSpPr txBox="1"/>
          <p:nvPr/>
        </p:nvSpPr>
        <p:spPr>
          <a:xfrm>
            <a:off x="3903979" y="3680735"/>
            <a:ext cx="3368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u="sng" dirty="0">
                <a:latin typeface="Söhne"/>
              </a:rPr>
              <a:t>D</a:t>
            </a:r>
            <a:r>
              <a:rPr lang="es-MX" b="1" i="0" u="sng" dirty="0">
                <a:effectLst/>
                <a:latin typeface="Söhne"/>
              </a:rPr>
              <a:t>escripción abstracta de una estructura de datos </a:t>
            </a:r>
            <a:endParaRPr lang="es-MX" b="1" u="sng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D065932-B6CA-E61E-E64E-8A5953DD81A0}"/>
              </a:ext>
            </a:extLst>
          </p:cNvPr>
          <p:cNvCxnSpPr>
            <a:stCxn id="2" idx="2"/>
            <a:endCxn id="18" idx="0"/>
          </p:cNvCxnSpPr>
          <p:nvPr/>
        </p:nvCxnSpPr>
        <p:spPr>
          <a:xfrm>
            <a:off x="5587999" y="3354295"/>
            <a:ext cx="0" cy="326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9E94C1-B67B-1422-047E-841A198EA08D}"/>
              </a:ext>
            </a:extLst>
          </p:cNvPr>
          <p:cNvSpPr txBox="1"/>
          <p:nvPr/>
        </p:nvSpPr>
        <p:spPr>
          <a:xfrm>
            <a:off x="2443480" y="5180985"/>
            <a:ext cx="817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s-MX" sz="24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bstraemos la lógica de cómo se almacenan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Nos centramos </a:t>
            </a:r>
            <a:r>
              <a:rPr lang="es-MX" sz="24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cómo utilizar los datos de manera efectiva sin preocuparnos por los detalles internos</a:t>
            </a:r>
            <a:endParaRPr lang="es-MX" sz="2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D1B1C27-C97F-83AA-FAE1-2FE3F8383710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045855" y="1136624"/>
            <a:ext cx="641405" cy="2080681"/>
          </a:xfrm>
          <a:prstGeom prst="bentConnector5">
            <a:avLst>
              <a:gd name="adj1" fmla="val 35641"/>
              <a:gd name="adj2" fmla="val 100003"/>
              <a:gd name="adj3" fmla="val 643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A1BA9229-BF2F-6B60-75CB-D2F23A17DFBE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5400000">
            <a:off x="6459653" y="1235719"/>
            <a:ext cx="918405" cy="16054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1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595F23-D36B-A203-DB57-3304B321281A}"/>
              </a:ext>
            </a:extLst>
          </p:cNvPr>
          <p:cNvSpPr txBox="1"/>
          <p:nvPr/>
        </p:nvSpPr>
        <p:spPr>
          <a:xfrm>
            <a:off x="1569720" y="2211218"/>
            <a:ext cx="675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DISEÑO ORIENTADO A OBJETOS (OOD)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A4E8BD-CF38-B877-E1A1-C68EA0C79CFA}"/>
              </a:ext>
            </a:extLst>
          </p:cNvPr>
          <p:cNvSpPr txBox="1"/>
          <p:nvPr/>
        </p:nvSpPr>
        <p:spPr>
          <a:xfrm>
            <a:off x="115570" y="404614"/>
            <a:ext cx="376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Planificación y creación de una estructura lógica y organizada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9B8A8CD4-0F11-740E-F95A-CF0A159D9D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5054" y="1133504"/>
            <a:ext cx="854056" cy="688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A2B82FA-3122-F9C1-9E3D-8119F7BBCBA8}"/>
              </a:ext>
            </a:extLst>
          </p:cNvPr>
          <p:cNvSpPr/>
          <p:nvPr/>
        </p:nvSpPr>
        <p:spPr>
          <a:xfrm rot="5400000">
            <a:off x="2786687" y="1489657"/>
            <a:ext cx="187345" cy="1255776"/>
          </a:xfrm>
          <a:prstGeom prst="leftBrac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F59220-5D1E-E63F-9620-F7A433144164}"/>
              </a:ext>
            </a:extLst>
          </p:cNvPr>
          <p:cNvSpPr txBox="1"/>
          <p:nvPr/>
        </p:nvSpPr>
        <p:spPr>
          <a:xfrm>
            <a:off x="4218942" y="266114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paradigma de programación que se basa en la idea de que el software se puede modelar en términos de objetos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585EFA8-E445-74DE-AA08-D609D5ABB1C8}"/>
              </a:ext>
            </a:extLst>
          </p:cNvPr>
          <p:cNvSpPr/>
          <p:nvPr/>
        </p:nvSpPr>
        <p:spPr>
          <a:xfrm rot="5400000">
            <a:off x="5609591" y="173483"/>
            <a:ext cx="200658" cy="39014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B16963B-D007-01DD-FD49-450E25D20D12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5400000">
            <a:off x="6073121" y="826243"/>
            <a:ext cx="834430" cy="1560832"/>
          </a:xfrm>
          <a:prstGeom prst="bentConnector5">
            <a:avLst>
              <a:gd name="adj1" fmla="val 27396"/>
              <a:gd name="adj2" fmla="val 100021"/>
              <a:gd name="adj3" fmla="val 726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1BCB10-BB99-9447-4A0F-793D8820DE5D}"/>
              </a:ext>
            </a:extLst>
          </p:cNvPr>
          <p:cNvSpPr txBox="1"/>
          <p:nvPr/>
        </p:nvSpPr>
        <p:spPr>
          <a:xfrm>
            <a:off x="1893570" y="3590328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ENFOQUE DE PROGRAMACIÓN QUE UTILIZA CLASES Y OBJETOS PARA MODELAR EL MUNDO REAL</a:t>
            </a:r>
            <a:endParaRPr lang="es-MX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E627D6B-8A0E-2E05-EF8F-C522CE769EEF}"/>
              </a:ext>
            </a:extLst>
          </p:cNvPr>
          <p:cNvCxnSpPr>
            <a:stCxn id="2" idx="2"/>
            <a:endCxn id="24" idx="0"/>
          </p:cNvCxnSpPr>
          <p:nvPr/>
        </p:nvCxnSpPr>
        <p:spPr>
          <a:xfrm>
            <a:off x="4945380" y="3165325"/>
            <a:ext cx="0" cy="425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Aprende JAVA: ¿Cual es la diferencia entre una Clase y un Objeto en JAVA?">
            <a:extLst>
              <a:ext uri="{FF2B5EF4-FFF2-40B4-BE49-F238E27FC236}">
                <a16:creationId xmlns:a16="http://schemas.microsoft.com/office/drawing/2014/main" id="{4BD17909-291B-CC41-7FA6-B654F6EBC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7399" r="5933" b="2643"/>
          <a:stretch/>
        </p:blipFill>
        <p:spPr bwMode="auto">
          <a:xfrm>
            <a:off x="115570" y="4661662"/>
            <a:ext cx="2836684" cy="13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4DB1FD08-2D33-A719-F1AA-95082666CA76}"/>
              </a:ext>
            </a:extLst>
          </p:cNvPr>
          <p:cNvSpPr txBox="1"/>
          <p:nvPr/>
        </p:nvSpPr>
        <p:spPr>
          <a:xfrm>
            <a:off x="272933" y="6372381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Clases y objetos</a:t>
            </a:r>
          </a:p>
        </p:txBody>
      </p:sp>
      <p:pic>
        <p:nvPicPr>
          <p:cNvPr id="4102" name="Picture 6" descr="Encapsulación: definición e importancia">
            <a:extLst>
              <a:ext uri="{FF2B5EF4-FFF2-40B4-BE49-F238E27FC236}">
                <a16:creationId xmlns:a16="http://schemas.microsoft.com/office/drawing/2014/main" id="{D5DFF1DD-F192-EA2C-EC2B-EEABC7F8E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12326" r="22969" b="10617"/>
          <a:stretch/>
        </p:blipFill>
        <p:spPr bwMode="auto">
          <a:xfrm>
            <a:off x="3361690" y="4656661"/>
            <a:ext cx="1805478" cy="13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5849F03-C7AA-DC6C-45D8-69A29B5AB742}"/>
              </a:ext>
            </a:extLst>
          </p:cNvPr>
          <p:cNvSpPr txBox="1"/>
          <p:nvPr/>
        </p:nvSpPr>
        <p:spPr>
          <a:xfrm>
            <a:off x="2974056" y="6407220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Encapsulamiento</a:t>
            </a:r>
          </a:p>
        </p:txBody>
      </p:sp>
      <p:pic>
        <p:nvPicPr>
          <p:cNvPr id="4104" name="Picture 8" descr="Paradigma de la programación orientada a objetos">
            <a:extLst>
              <a:ext uri="{FF2B5EF4-FFF2-40B4-BE49-F238E27FC236}">
                <a16:creationId xmlns:a16="http://schemas.microsoft.com/office/drawing/2014/main" id="{63939DFD-5A65-56F2-49EF-F37A32B92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r="5235" b="10982"/>
          <a:stretch/>
        </p:blipFill>
        <p:spPr bwMode="auto">
          <a:xfrm>
            <a:off x="5335849" y="4236659"/>
            <a:ext cx="3014401" cy="21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D213EB6B-3F98-60A9-51F3-A66F59CE222A}"/>
              </a:ext>
            </a:extLst>
          </p:cNvPr>
          <p:cNvSpPr txBox="1"/>
          <p:nvPr/>
        </p:nvSpPr>
        <p:spPr>
          <a:xfrm>
            <a:off x="5552676" y="6407220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Abstracción</a:t>
            </a:r>
          </a:p>
        </p:txBody>
      </p:sp>
      <p:pic>
        <p:nvPicPr>
          <p:cNvPr id="4110" name="Picture 14" descr="Herencia - Iconos gratis de médico">
            <a:extLst>
              <a:ext uri="{FF2B5EF4-FFF2-40B4-BE49-F238E27FC236}">
                <a16:creationId xmlns:a16="http://schemas.microsoft.com/office/drawing/2014/main" id="{4F19D5A0-A8CE-6D39-3FC2-B9E53692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42" y="4335981"/>
            <a:ext cx="2036400" cy="203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152C7028-165A-B187-55EB-CA06BE10A4FF}"/>
              </a:ext>
            </a:extLst>
          </p:cNvPr>
          <p:cNvSpPr txBox="1"/>
          <p:nvPr/>
        </p:nvSpPr>
        <p:spPr>
          <a:xfrm>
            <a:off x="8403469" y="6407220"/>
            <a:ext cx="25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badi" panose="020B0604020104020204" pitchFamily="34" charset="0"/>
              </a:rPr>
              <a:t>Herencia</a:t>
            </a:r>
          </a:p>
        </p:txBody>
      </p:sp>
      <p:pic>
        <p:nvPicPr>
          <p:cNvPr id="4112" name="Picture 16" descr="Please follow the creatorof hitoribocchi, @katuwo__ , on twitter. Its a  gold mine. : r/HitoriBocchiOfficial">
            <a:extLst>
              <a:ext uri="{FF2B5EF4-FFF2-40B4-BE49-F238E27FC236}">
                <a16:creationId xmlns:a16="http://schemas.microsoft.com/office/drawing/2014/main" id="{70BB3FFA-9447-7D64-8748-3322F58B9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0622" y1="27871" x2="44870" y2="77241"/>
                        <a14:foregroundMark x1="56684" y1="28922" x2="60622" y2="42507"/>
                        <a14:foregroundMark x1="47254" y1="33824" x2="46839" y2="56443"/>
                        <a14:foregroundMark x1="55855" y1="44608" x2="56062" y2="55672"/>
                        <a14:foregroundMark x1="59585" y1="51961" x2="59067" y2="66877"/>
                        <a14:foregroundMark x1="63731" y1="33053" x2="61554" y2="46849"/>
                        <a14:foregroundMark x1="52642" y1="45168" x2="39171" y2="57633"/>
                        <a14:foregroundMark x1="39171" y1="57633" x2="39171" y2="57633"/>
                        <a14:foregroundMark x1="44974" y1="47129" x2="44974" y2="47129"/>
                        <a14:foregroundMark x1="59171" y1="67857" x2="59171" y2="67857"/>
                        <a14:foregroundMark x1="53264" y1="78081" x2="53264" y2="78081"/>
                        <a14:foregroundMark x1="35751" y1="62675" x2="35751" y2="626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59" t="17664" r="15877" b="13188"/>
          <a:stretch/>
        </p:blipFill>
        <p:spPr bwMode="auto">
          <a:xfrm>
            <a:off x="11309607" y="5212080"/>
            <a:ext cx="88239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DEE893-C964-70C1-88A6-E9213C329206}"/>
              </a:ext>
            </a:extLst>
          </p:cNvPr>
          <p:cNvSpPr txBox="1"/>
          <p:nvPr/>
        </p:nvSpPr>
        <p:spPr>
          <a:xfrm>
            <a:off x="558800" y="248920"/>
            <a:ext cx="1021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8A1E54-B539-CCEB-63DF-4F5A19848891}"/>
              </a:ext>
            </a:extLst>
          </p:cNvPr>
          <p:cNvSpPr/>
          <p:nvPr/>
        </p:nvSpPr>
        <p:spPr>
          <a:xfrm>
            <a:off x="654262" y="1537712"/>
            <a:ext cx="2275840" cy="1427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Componentes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EAEEB4-48AB-B442-AC97-1FA1B6292F6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930102" y="2251452"/>
            <a:ext cx="691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A041D2-A50F-48F9-46DA-0F349ED121C3}"/>
              </a:ext>
            </a:extLst>
          </p:cNvPr>
          <p:cNvSpPr/>
          <p:nvPr/>
        </p:nvSpPr>
        <p:spPr>
          <a:xfrm>
            <a:off x="3621828" y="1537712"/>
            <a:ext cx="2275840" cy="1427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Objetos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FC7983-988C-A5EB-4D4A-FD04D15CBA25}"/>
              </a:ext>
            </a:extLst>
          </p:cNvPr>
          <p:cNvSpPr txBox="1"/>
          <p:nvPr/>
        </p:nvSpPr>
        <p:spPr>
          <a:xfrm>
            <a:off x="1198246" y="1168380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Identificar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593696BB-B057-1DC4-4B8F-3648594AAB43}"/>
              </a:ext>
            </a:extLst>
          </p:cNvPr>
          <p:cNvSpPr/>
          <p:nvPr/>
        </p:nvSpPr>
        <p:spPr>
          <a:xfrm>
            <a:off x="5963289" y="1405632"/>
            <a:ext cx="391160" cy="17983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A71ECE-B55C-6661-AA15-E196AF9D60F5}"/>
              </a:ext>
            </a:extLst>
          </p:cNvPr>
          <p:cNvSpPr txBox="1"/>
          <p:nvPr/>
        </p:nvSpPr>
        <p:spPr>
          <a:xfrm>
            <a:off x="2989157" y="193546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son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BC62379A-D7BD-FEA5-C4C2-C057B7B5773E}"/>
              </a:ext>
            </a:extLst>
          </p:cNvPr>
          <p:cNvSpPr/>
          <p:nvPr/>
        </p:nvSpPr>
        <p:spPr>
          <a:xfrm>
            <a:off x="6898105" y="1287552"/>
            <a:ext cx="956734" cy="9144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20" name="Diagrama de flujo: documento 19">
            <a:extLst>
              <a:ext uri="{FF2B5EF4-FFF2-40B4-BE49-F238E27FC236}">
                <a16:creationId xmlns:a16="http://schemas.microsoft.com/office/drawing/2014/main" id="{0CCA1AF0-4B47-7897-DCC0-00463EB9F2CE}"/>
              </a:ext>
            </a:extLst>
          </p:cNvPr>
          <p:cNvSpPr/>
          <p:nvPr/>
        </p:nvSpPr>
        <p:spPr>
          <a:xfrm>
            <a:off x="6718751" y="2269918"/>
            <a:ext cx="1363133" cy="974017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Operaciones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F2F7325F-0808-DB29-4381-D16E600F0569}"/>
              </a:ext>
            </a:extLst>
          </p:cNvPr>
          <p:cNvSpPr/>
          <p:nvPr/>
        </p:nvSpPr>
        <p:spPr>
          <a:xfrm>
            <a:off x="8184095" y="1935460"/>
            <a:ext cx="867834" cy="6011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E8A6623D-F42F-7CA1-E4AC-7CE2A35CD600}"/>
              </a:ext>
            </a:extLst>
          </p:cNvPr>
          <p:cNvSpPr/>
          <p:nvPr/>
        </p:nvSpPr>
        <p:spPr>
          <a:xfrm>
            <a:off x="9103907" y="1823782"/>
            <a:ext cx="2097493" cy="7966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Encapsulamiento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B974464-7122-B5A7-86AA-8537E17C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28512"/>
            <a:ext cx="4445287" cy="1855731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F6F9A95-F51B-63B6-D1C3-68FF54C79746}"/>
              </a:ext>
            </a:extLst>
          </p:cNvPr>
          <p:cNvCxnSpPr>
            <a:stCxn id="14" idx="2"/>
          </p:cNvCxnSpPr>
          <p:nvPr/>
        </p:nvCxnSpPr>
        <p:spPr>
          <a:xfrm>
            <a:off x="4759748" y="2965192"/>
            <a:ext cx="0" cy="117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0DB55C8-FCCD-B071-E48A-F9BA1265CCD6}"/>
              </a:ext>
            </a:extLst>
          </p:cNvPr>
          <p:cNvSpPr txBox="1"/>
          <p:nvPr/>
        </p:nvSpPr>
        <p:spPr>
          <a:xfrm>
            <a:off x="6300671" y="1117342"/>
            <a:ext cx="508281" cy="23749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dirty="0"/>
              <a:t>Combina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D41847F-895A-46C4-3F35-357C295B8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9" t="15370" r="55858" b="66393"/>
          <a:stretch/>
        </p:blipFill>
        <p:spPr>
          <a:xfrm>
            <a:off x="6668763" y="3900418"/>
            <a:ext cx="4624077" cy="159375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08A53179-36B3-A60F-64D3-765B952E1C9F}"/>
              </a:ext>
            </a:extLst>
          </p:cNvPr>
          <p:cNvSpPr txBox="1"/>
          <p:nvPr/>
        </p:nvSpPr>
        <p:spPr>
          <a:xfrm>
            <a:off x="6668763" y="361406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C++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250779E-D283-8818-796E-74D4F8B6C848}"/>
              </a:ext>
            </a:extLst>
          </p:cNvPr>
          <p:cNvSpPr txBox="1"/>
          <p:nvPr/>
        </p:nvSpPr>
        <p:spPr>
          <a:xfrm>
            <a:off x="5698068" y="6053667"/>
            <a:ext cx="295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PALABRA RESERVADA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0FD19C0-AA32-39B3-875C-53F24DF6F3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5443" y="4903579"/>
            <a:ext cx="1667935" cy="632245"/>
          </a:xfrm>
          <a:prstGeom prst="bentConnector3">
            <a:avLst>
              <a:gd name="adj1" fmla="val 9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5E6F8F-3FA3-FAF7-C383-CD459501612A}"/>
              </a:ext>
            </a:extLst>
          </p:cNvPr>
          <p:cNvSpPr txBox="1"/>
          <p:nvPr/>
        </p:nvSpPr>
        <p:spPr>
          <a:xfrm>
            <a:off x="334433" y="855134"/>
            <a:ext cx="40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MIEMBROS DE UNA CLASE</a:t>
            </a:r>
            <a:r>
              <a:rPr lang="es-MX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DD0F28-EE5C-DB8B-687F-BF1B81F04FF4}"/>
              </a:ext>
            </a:extLst>
          </p:cNvPr>
          <p:cNvSpPr txBox="1"/>
          <p:nvPr/>
        </p:nvSpPr>
        <p:spPr>
          <a:xfrm>
            <a:off x="334433" y="1265766"/>
            <a:ext cx="6002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MX" dirty="0"/>
              <a:t>Pueden incluir variables( para almacenar datos)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Declaradas como siempre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u="sng" dirty="0">
                <a:solidFill>
                  <a:srgbClr val="FF0000"/>
                </a:solidFill>
              </a:rPr>
              <a:t>No se pueden inicializar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/>
              <a:t>Pueden incluir funciones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Por lo general es el prototipo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 Acceso a todos los miembros dentro de la clase bajo ciertas condiciones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453119-F3CE-5B0A-DF8E-B8DFF0263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8" t="15618" r="58750" b="31420"/>
          <a:stretch/>
        </p:blipFill>
        <p:spPr>
          <a:xfrm>
            <a:off x="6637867" y="228600"/>
            <a:ext cx="3166533" cy="36322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405ADF9-7DF0-1411-05E9-06B7E0B6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7" y="5384799"/>
            <a:ext cx="1363133" cy="1363133"/>
          </a:xfrm>
          <a:prstGeom prst="rect">
            <a:avLst/>
          </a:prstGeom>
        </p:spPr>
      </p:pic>
      <p:sp>
        <p:nvSpPr>
          <p:cNvPr id="15" name="Nube 14">
            <a:extLst>
              <a:ext uri="{FF2B5EF4-FFF2-40B4-BE49-F238E27FC236}">
                <a16:creationId xmlns:a16="http://schemas.microsoft.com/office/drawing/2014/main" id="{39473E84-B091-8530-9C98-B29DB05C120B}"/>
              </a:ext>
            </a:extLst>
          </p:cNvPr>
          <p:cNvSpPr/>
          <p:nvPr/>
        </p:nvSpPr>
        <p:spPr>
          <a:xfrm>
            <a:off x="706967" y="3699933"/>
            <a:ext cx="3230033" cy="2065867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¿Qué es la palabra class aparte de una palabra reservada?</a:t>
            </a:r>
            <a:endParaRPr lang="es-MX" dirty="0"/>
          </a:p>
        </p:txBody>
      </p:sp>
      <p:pic>
        <p:nvPicPr>
          <p:cNvPr id="1028" name="Picture 4" descr="pilas estructura de datos | Teoría de Algoritmos">
            <a:extLst>
              <a:ext uri="{FF2B5EF4-FFF2-40B4-BE49-F238E27FC236}">
                <a16:creationId xmlns:a16="http://schemas.microsoft.com/office/drawing/2014/main" id="{DFE765DC-A2C3-652E-101B-CB54A89D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t="40443" r="19743" b="3368"/>
          <a:stretch/>
        </p:blipFill>
        <p:spPr bwMode="auto">
          <a:xfrm>
            <a:off x="9152467" y="4089398"/>
            <a:ext cx="1591734" cy="20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D2BB596-7051-967E-FCD0-7520078A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t="40988" r="64028" b="55308"/>
          <a:stretch/>
        </p:blipFill>
        <p:spPr>
          <a:xfrm>
            <a:off x="6460067" y="5414430"/>
            <a:ext cx="2082802" cy="254001"/>
          </a:xfrm>
          <a:prstGeom prst="rect">
            <a:avLst/>
          </a:prstGeom>
        </p:spPr>
      </p:pic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273A4F19-C36D-63A0-8253-C0C0C1B8223C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7871885" y="4197349"/>
            <a:ext cx="846664" cy="15874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AF5354-9E25-2946-DBA8-2ACAC7A8789C}"/>
              </a:ext>
            </a:extLst>
          </p:cNvPr>
          <p:cNvSpPr txBox="1"/>
          <p:nvPr/>
        </p:nvSpPr>
        <p:spPr>
          <a:xfrm>
            <a:off x="9215967" y="6101601"/>
            <a:ext cx="159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Stack</a:t>
            </a:r>
          </a:p>
          <a:p>
            <a:pPr algn="ctr"/>
            <a:r>
              <a:rPr lang="es-MX" dirty="0"/>
              <a:t>Memoria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D0AF2CBD-8245-CC84-58D7-D97A9CC858B3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8343901" y="3738033"/>
            <a:ext cx="584199" cy="829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rt 45 CFF Copias certificadas contabilidad">
            <a:extLst>
              <a:ext uri="{FF2B5EF4-FFF2-40B4-BE49-F238E27FC236}">
                <a16:creationId xmlns:a16="http://schemas.microsoft.com/office/drawing/2014/main" id="{C6E79C0F-7B2A-75E2-C8BD-0C72679C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69302" y="4152899"/>
            <a:ext cx="173567" cy="1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03C6F41-0D88-9525-3BDF-454E5FEE768D}"/>
              </a:ext>
            </a:extLst>
          </p:cNvPr>
          <p:cNvSpPr txBox="1"/>
          <p:nvPr/>
        </p:nvSpPr>
        <p:spPr>
          <a:xfrm>
            <a:off x="4140200" y="4162113"/>
            <a:ext cx="2840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b="1" u="sng" dirty="0"/>
              <a:t>Identificador de tipo de datos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b="1" u="sng" dirty="0"/>
              <a:t>Plantilla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b="1" u="sng" dirty="0"/>
              <a:t>Sin memoria asignada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B175E4DC-2C82-547D-B553-509BD81D198A}"/>
              </a:ext>
            </a:extLst>
          </p:cNvPr>
          <p:cNvSpPr/>
          <p:nvPr/>
        </p:nvSpPr>
        <p:spPr>
          <a:xfrm>
            <a:off x="6578602" y="3395133"/>
            <a:ext cx="381000" cy="4656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9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35D69-D90E-A881-AEC5-EBAE0F7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9" y="192193"/>
            <a:ext cx="9692640" cy="1325562"/>
          </a:xfrm>
        </p:spPr>
        <p:txBody>
          <a:bodyPr/>
          <a:lstStyle/>
          <a:p>
            <a:r>
              <a:rPr lang="es-MX" dirty="0"/>
              <a:t>Miembros de una clase: Especificadores de acceso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3D3143-CF90-0F1C-7EAB-AE22102F6613}"/>
              </a:ext>
            </a:extLst>
          </p:cNvPr>
          <p:cNvSpPr txBox="1"/>
          <p:nvPr/>
        </p:nvSpPr>
        <p:spPr>
          <a:xfrm>
            <a:off x="362712" y="1858432"/>
            <a:ext cx="12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private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5C2057-7CDF-EAD6-3085-2CB7C9D3065A}"/>
              </a:ext>
            </a:extLst>
          </p:cNvPr>
          <p:cNvSpPr txBox="1"/>
          <p:nvPr/>
        </p:nvSpPr>
        <p:spPr>
          <a:xfrm>
            <a:off x="4515613" y="1858432"/>
            <a:ext cx="11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public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898E95-6DCE-62F1-2FAC-1EA99029BD2C}"/>
              </a:ext>
            </a:extLst>
          </p:cNvPr>
          <p:cNvSpPr txBox="1"/>
          <p:nvPr/>
        </p:nvSpPr>
        <p:spPr>
          <a:xfrm>
            <a:off x="8541513" y="1858433"/>
            <a:ext cx="14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protected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4676E6-0E4D-9679-6DA7-537CFB821ADC}"/>
              </a:ext>
            </a:extLst>
          </p:cNvPr>
          <p:cNvSpPr txBox="1"/>
          <p:nvPr/>
        </p:nvSpPr>
        <p:spPr>
          <a:xfrm>
            <a:off x="362712" y="2658533"/>
            <a:ext cx="10584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MX" dirty="0"/>
              <a:t>Por defecto todos son private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/>
              <a:t>Ser private implica no ser accesible desde fuera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/>
              <a:t>Ser public implica ser accesible fuera de la clase 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/>
              <a:t>private, public y protected son </a:t>
            </a:r>
            <a:r>
              <a:rPr lang="es-MX" dirty="0">
                <a:solidFill>
                  <a:srgbClr val="FF0000"/>
                </a:solidFill>
              </a:rPr>
              <a:t>palabras reservadas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1E0CBF-9B46-525B-6534-1E58FF80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6" t="15556" r="58472" b="51358"/>
          <a:stretch/>
        </p:blipFill>
        <p:spPr>
          <a:xfrm>
            <a:off x="267039" y="4396740"/>
            <a:ext cx="3175000" cy="22690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50FB8A5-789F-7486-21AC-2EA422A9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39" y="4054051"/>
            <a:ext cx="3487871" cy="24525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17E6C80-D3E9-5F37-9537-36F7AEDF7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7" t="15494" r="62674" b="52840"/>
          <a:stretch/>
        </p:blipFill>
        <p:spPr>
          <a:xfrm>
            <a:off x="7484533" y="4194492"/>
            <a:ext cx="2832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C6466-2A72-AFF0-6F2B-20C7166F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9" y="126998"/>
            <a:ext cx="7065094" cy="836189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Ejemplo:clockType_version1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98B95A-2654-84D0-D3F3-3A8C5DAE88F8}"/>
              </a:ext>
            </a:extLst>
          </p:cNvPr>
          <p:cNvSpPr txBox="1"/>
          <p:nvPr/>
        </p:nvSpPr>
        <p:spPr>
          <a:xfrm>
            <a:off x="6793627" y="2482721"/>
            <a:ext cx="36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Atributos/miembros </a:t>
            </a:r>
            <a:r>
              <a:rPr lang="es-MX" dirty="0">
                <a:solidFill>
                  <a:srgbClr val="FF0000"/>
                </a:solidFill>
              </a:rPr>
              <a:t>privados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F002D2-B554-2CB1-BC31-FFBC2BBAC495}"/>
              </a:ext>
            </a:extLst>
          </p:cNvPr>
          <p:cNvSpPr txBox="1"/>
          <p:nvPr/>
        </p:nvSpPr>
        <p:spPr>
          <a:xfrm>
            <a:off x="6890993" y="4350033"/>
            <a:ext cx="36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Métodos/miembros </a:t>
            </a:r>
            <a:r>
              <a:rPr lang="es-MX" dirty="0" err="1">
                <a:solidFill>
                  <a:srgbClr val="FF0000"/>
                </a:solidFill>
              </a:rPr>
              <a:t>publicos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B7473FB-4EC9-3CEF-6124-ED254DB1F3C1}"/>
              </a:ext>
            </a:extLst>
          </p:cNvPr>
          <p:cNvSpPr/>
          <p:nvPr/>
        </p:nvSpPr>
        <p:spPr>
          <a:xfrm>
            <a:off x="5524500" y="2494232"/>
            <a:ext cx="114723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1C98CBE-0DEB-8B3C-7FA7-04E6B2B7C308}"/>
              </a:ext>
            </a:extLst>
          </p:cNvPr>
          <p:cNvSpPr/>
          <p:nvPr/>
        </p:nvSpPr>
        <p:spPr>
          <a:xfrm>
            <a:off x="5524500" y="4350033"/>
            <a:ext cx="114723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47F8FD-4F7C-E97C-36AA-10D8CB2F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2" y="1615651"/>
            <a:ext cx="4560672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446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Abadi</vt:lpstr>
      <vt:lpstr>ADLaM Display</vt:lpstr>
      <vt:lpstr>Arial</vt:lpstr>
      <vt:lpstr>Calibri</vt:lpstr>
      <vt:lpstr>Calibri Light</vt:lpstr>
      <vt:lpstr>Century Schoolbook</vt:lpstr>
      <vt:lpstr>Consolas</vt:lpstr>
      <vt:lpstr>Söhne</vt:lpstr>
      <vt:lpstr>Tw Cen MT</vt:lpstr>
      <vt:lpstr>Wingdings 2</vt:lpstr>
      <vt:lpstr>Tema de Office</vt:lpstr>
      <vt:lpstr>Gota</vt:lpstr>
      <vt:lpstr>Vista</vt:lpstr>
      <vt:lpstr>ESTRUCTURA DE DATOS CON C++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Miembros de una clase: Especificadores de acceso </vt:lpstr>
      <vt:lpstr>Ejemplo:clockType_version1</vt:lpstr>
      <vt:lpstr>Codificación</vt:lpstr>
      <vt:lpstr>¿Qué vemos en lo anterior?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Leonardo Vicente Jimenez</dc:creator>
  <cp:lastModifiedBy>Leonardo Vicente Jimenez</cp:lastModifiedBy>
  <cp:revision>3</cp:revision>
  <dcterms:created xsi:type="dcterms:W3CDTF">2023-11-06T21:14:24Z</dcterms:created>
  <dcterms:modified xsi:type="dcterms:W3CDTF">2023-11-08T21:29:50Z</dcterms:modified>
</cp:coreProperties>
</file>