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35476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304" y="16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presProps" Target="presProps.xml"  /><Relationship Id="rId47" Type="http://schemas.openxmlformats.org/officeDocument/2006/relationships/viewProps" Target="viewProps.xml"  /><Relationship Id="rId48" Type="http://schemas.openxmlformats.org/officeDocument/2006/relationships/theme" Target="theme/theme1.xml"  /><Relationship Id="rId49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2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5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8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9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0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2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3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0544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034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16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6829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dirty="0"/>
              <a:t>http://minheeblog.tistory.com/category/PPT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3146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dirty="0"/>
              <a:t>http://minheeblog.tistory.com/category/PPT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7696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dirty="0"/>
              <a:t>http://minheeblog.tistory.com/category/PPT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849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논리 회로에 안정되고 유효한 신호가 입력되는 순간부터 회로가 안정되고 유효한 신호를 출력할 때까지 걸리는 시간</a:t>
            </a:r>
            <a:r>
              <a:rPr lang="ko-KR" altLang="en-US" sz="1200"/>
              <a:t> </a:t>
            </a:r>
            <a:r>
              <a:rPr lang="en-US" altLang="ko-KR" sz="1200"/>
              <a:t>=</a:t>
            </a:r>
            <a:r>
              <a:rPr lang="ko-KR" altLang="en-US" sz="1200"/>
              <a:t> 동작 시간</a:t>
            </a:r>
          </a:p>
          <a:p>
            <a:pPr lvl="0">
              <a:defRPr/>
            </a:pPr>
            <a:r>
              <a:rPr lang="ko-KR" altLang="en-US" sz="1200"/>
              <a:t>신호가 임계치</a:t>
            </a:r>
            <a:r>
              <a:rPr lang="en-US" altLang="ko-KR" sz="1200"/>
              <a:t>(50%)</a:t>
            </a:r>
            <a:r>
              <a:rPr lang="ko-KR" altLang="en-US" sz="1200"/>
              <a:t>를 넘어섰을 때부터 유효한 신호</a:t>
            </a:r>
          </a:p>
          <a:p>
            <a:pPr lvl="0">
              <a:defRPr/>
            </a:pPr>
            <a:r>
              <a:rPr lang="ko-KR" altLang="en-US" sz="1200"/>
              <a:t>지연 시간이 작을수록 데이터를 빠르게 처리하고 전반적인 시스템 향상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FA</a:t>
            </a:r>
            <a:r>
              <a:rPr lang="ko-KR" altLang="en-US" sz="1200"/>
              <a:t>에 들어가는 연산은 </a:t>
            </a:r>
            <a:r>
              <a:rPr lang="en-US" altLang="ko-KR" sz="1200"/>
              <a:t>AND, OR, XOR Gate</a:t>
            </a:r>
            <a:r>
              <a:rPr lang="ko-KR" altLang="en-US" sz="1200"/>
              <a:t>이고 지연시간이 다르다</a:t>
            </a:r>
            <a:r>
              <a:rPr lang="en-US" altLang="ko-KR" sz="1200"/>
              <a:t>.</a:t>
            </a:r>
            <a:r>
              <a:rPr lang="ko-KR" altLang="en-US" sz="1200"/>
              <a:t> 하지만 계산할 때는 임의로 모든 게이트가 </a:t>
            </a:r>
            <a:r>
              <a:rPr lang="en-US" altLang="ko-KR" sz="1200"/>
              <a:t>1Δ</a:t>
            </a:r>
            <a:r>
              <a:rPr lang="ko-KR" altLang="en-US" sz="1200"/>
              <a:t>라고 가정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처음 빨간색원에서 </a:t>
            </a:r>
            <a:r>
              <a:rPr lang="en-US" altLang="ko-KR" sz="1200"/>
              <a:t>1Δ</a:t>
            </a:r>
            <a:r>
              <a:rPr lang="ko-KR" altLang="en-US" sz="1200"/>
              <a:t> 소요 </a:t>
            </a:r>
            <a:r>
              <a:rPr lang="en-US" altLang="ko-KR" sz="1200"/>
              <a:t>/</a:t>
            </a:r>
            <a:r>
              <a:rPr lang="ko-KR" altLang="en-US" sz="1200"/>
              <a:t> 그다음 파란색원에서 각각 </a:t>
            </a:r>
            <a:r>
              <a:rPr lang="en-US" altLang="ko-KR" sz="1200"/>
              <a:t>2Δ</a:t>
            </a:r>
            <a:r>
              <a:rPr lang="ko-KR" altLang="en-US" sz="1200"/>
              <a:t> 소요 </a:t>
            </a:r>
            <a:r>
              <a:rPr lang="en-US" altLang="ko-KR" sz="1200"/>
              <a:t>/</a:t>
            </a:r>
            <a:r>
              <a:rPr lang="ko-KR" altLang="en-US" sz="1200"/>
              <a:t> 마지막 초록색원에서 </a:t>
            </a:r>
            <a:r>
              <a:rPr lang="en-US" altLang="ko-KR" sz="1200"/>
              <a:t>1Δ</a:t>
            </a:r>
            <a:r>
              <a:rPr lang="ko-KR" altLang="en-US" sz="1200"/>
              <a:t> 소요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xi/yi</a:t>
            </a:r>
            <a:r>
              <a:rPr lang="ko-KR" altLang="en-US" sz="1200"/>
              <a:t>에서 </a:t>
            </a:r>
            <a:r>
              <a:rPr lang="en-US" altLang="ko-KR" sz="1200"/>
              <a:t>ci+4</a:t>
            </a:r>
            <a:r>
              <a:rPr lang="ko-KR" altLang="en-US" sz="1200"/>
              <a:t>로 갈때는 </a:t>
            </a:r>
            <a:r>
              <a:rPr lang="en-US" altLang="ko-KR" sz="1200"/>
              <a:t>9</a:t>
            </a:r>
            <a:r>
              <a:rPr lang="en-US" altLang="ko-KR" sz="1200">
                <a:solidFill>
                  <a:schemeClr val="dk1"/>
                </a:solidFill>
              </a:rPr>
              <a:t>Δ</a:t>
            </a:r>
            <a:r>
              <a:rPr lang="ko-KR" altLang="en-US" sz="1200">
                <a:solidFill>
                  <a:schemeClr val="dk1"/>
                </a:solidFill>
              </a:rPr>
              <a:t> 소요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xi/yi</a:t>
            </a:r>
            <a:r>
              <a:rPr lang="ko-KR" altLang="en-US" sz="1200"/>
              <a:t>에서 </a:t>
            </a:r>
            <a:r>
              <a:rPr lang="en-US" altLang="ko-KR" sz="1200"/>
              <a:t>ci+4</a:t>
            </a:r>
            <a:r>
              <a:rPr lang="ko-KR" altLang="en-US" sz="1200"/>
              <a:t>로 갈때는 </a:t>
            </a:r>
            <a:r>
              <a:rPr lang="en-US" altLang="ko-KR" sz="1200"/>
              <a:t>8</a:t>
            </a:r>
            <a:r>
              <a:rPr lang="en-US" altLang="ko-KR" sz="1200">
                <a:solidFill>
                  <a:schemeClr val="dk1"/>
                </a:solidFill>
              </a:rPr>
              <a:t>Δ</a:t>
            </a:r>
            <a:r>
              <a:rPr lang="ko-KR" altLang="en-US" sz="1200">
                <a:solidFill>
                  <a:schemeClr val="dk1"/>
                </a:solidFill>
              </a:rPr>
              <a:t> 소요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ci+4,</a:t>
            </a:r>
            <a:r>
              <a:rPr lang="ko-KR" altLang="en-US" sz="1200"/>
              <a:t> </a:t>
            </a:r>
            <a:r>
              <a:rPr lang="en-US" altLang="ko-KR" sz="1200"/>
              <a:t>si+3</a:t>
            </a:r>
            <a:r>
              <a:rPr lang="ko-KR" altLang="en-US" sz="1200"/>
              <a:t>까지 계산하는데 오래걸림 </a:t>
            </a:r>
            <a:r>
              <a:rPr lang="en-US" altLang="ko-KR" sz="1200"/>
              <a:t>-</a:t>
            </a:r>
            <a:r>
              <a:rPr lang="ko-KR" altLang="en-US" sz="1200"/>
              <a:t> 이전의 </a:t>
            </a:r>
            <a:r>
              <a:rPr lang="en-US" altLang="ko-KR" sz="1200"/>
              <a:t>carry</a:t>
            </a:r>
            <a:r>
              <a:rPr lang="ko-KR" altLang="en-US" sz="1200"/>
              <a:t>값 계산을 기다려야 하기 때문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CLA</a:t>
            </a:r>
            <a:r>
              <a:rPr lang="ko-KR" altLang="en-US" sz="1200"/>
              <a:t>를 통해 </a:t>
            </a:r>
            <a:r>
              <a:rPr lang="en-US" altLang="ko-KR" sz="1200"/>
              <a:t>carry</a:t>
            </a:r>
            <a:r>
              <a:rPr lang="ko-KR" altLang="en-US" sz="1200"/>
              <a:t>들을 한 번에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이 연산을 이용하여 각 자리의 </a:t>
            </a:r>
            <a:r>
              <a:rPr lang="en-US" altLang="ko-KR" sz="1200"/>
              <a:t>carry</a:t>
            </a:r>
            <a:r>
              <a:rPr lang="ko-KR" altLang="en-US" sz="1200"/>
              <a:t>들을 계산</a:t>
            </a:r>
          </a:p>
          <a:p>
            <a:pPr lvl="0">
              <a:defRPr/>
            </a:pPr>
            <a:r>
              <a:rPr lang="en-US" altLang="ko-KR" sz="1200"/>
              <a:t>G : carry-generate function - 기존 연산과 관계 없이 반드시 자리올림수가 생성됨을 확인하는 출력 값</a:t>
            </a:r>
          </a:p>
          <a:p>
            <a:pPr lvl="0">
              <a:defRPr/>
            </a:pPr>
            <a:r>
              <a:rPr lang="en-US" altLang="ko-KR" sz="1200"/>
              <a:t>P : carry-propagate function - 추가적으로 자리올림수가 발생할 가능성을 검사</a:t>
            </a:r>
          </a:p>
          <a:p>
            <a:pPr lvl="0">
              <a:defRPr/>
            </a:pPr>
            <a:r>
              <a:rPr lang="ko-KR" altLang="en-US" sz="1200"/>
              <a:t>이를 통해 기존의 </a:t>
            </a:r>
            <a:r>
              <a:rPr lang="en-US" altLang="ko-KR" sz="1200"/>
              <a:t>si, ci+1 </a:t>
            </a:r>
            <a:r>
              <a:rPr lang="ko-KR" altLang="en-US" sz="1200"/>
              <a:t>계산을 바꿀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다음과 같이 재귀적으로 모든 </a:t>
            </a:r>
            <a:r>
              <a:rPr lang="en-US" altLang="ko-KR" sz="1200"/>
              <a:t>carry</a:t>
            </a:r>
            <a:r>
              <a:rPr lang="ko-KR" altLang="en-US" sz="1200"/>
              <a:t>들을 계산할 수 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r>
              <a:rPr lang="en-US" altLang="ko-KR" sz="1200"/>
              <a:t>-&gt;</a:t>
            </a:r>
            <a:r>
              <a:rPr lang="ko-KR" altLang="en-US" sz="1200"/>
              <a:t> 모든 자리를 계산할 때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and</a:t>
            </a:r>
            <a:r>
              <a:rPr lang="ko-KR" altLang="en-US" sz="1200"/>
              <a:t>연산 한번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or</a:t>
            </a:r>
            <a:r>
              <a:rPr lang="ko-KR" altLang="en-US" sz="1200"/>
              <a:t>연산 한번이므로 총 </a:t>
            </a:r>
            <a:r>
              <a:rPr lang="en-US" altLang="ko-KR" sz="1200"/>
              <a:t>2</a:t>
            </a:r>
            <a:r>
              <a:rPr lang="en-US" altLang="ko-KR" sz="1200">
                <a:solidFill>
                  <a:schemeClr val="dk1"/>
                </a:solidFill>
              </a:rPr>
              <a:t>Δ</a:t>
            </a:r>
            <a:r>
              <a:rPr lang="ko-KR" altLang="en-US" sz="1200">
                <a:solidFill>
                  <a:schemeClr val="dk1"/>
                </a:solidFill>
              </a:rPr>
              <a:t>  소요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pi, gi </a:t>
            </a:r>
            <a:r>
              <a:rPr lang="ko-KR" altLang="en-US" sz="1200"/>
              <a:t>계산 </a:t>
            </a:r>
            <a:r>
              <a:rPr lang="en-US" altLang="ko-KR" sz="1200"/>
              <a:t>1</a:t>
            </a:r>
            <a:r>
              <a:rPr lang="ko-KR" altLang="en-US" sz="1200"/>
              <a:t> 소요 </a:t>
            </a:r>
            <a:r>
              <a:rPr lang="en-US" altLang="ko-KR" sz="1200"/>
              <a:t>+</a:t>
            </a:r>
            <a:r>
              <a:rPr lang="ko-KR" altLang="en-US" sz="1200"/>
              <a:t> </a:t>
            </a:r>
            <a:r>
              <a:rPr lang="en-US" altLang="ko-KR" sz="1200"/>
              <a:t>CLA</a:t>
            </a:r>
            <a:r>
              <a:rPr lang="ko-KR" altLang="en-US" sz="1200"/>
              <a:t>로 각 </a:t>
            </a:r>
            <a:r>
              <a:rPr lang="en-US" altLang="ko-KR" sz="1200"/>
              <a:t>carry </a:t>
            </a:r>
            <a:r>
              <a:rPr lang="ko-KR" altLang="en-US" sz="1200"/>
              <a:t>계산 </a:t>
            </a:r>
            <a:r>
              <a:rPr lang="en-US" altLang="ko-KR" sz="1200"/>
              <a:t>2</a:t>
            </a:r>
            <a:r>
              <a:rPr lang="ko-KR" altLang="en-US" sz="1200"/>
              <a:t> 소요 </a:t>
            </a:r>
            <a:r>
              <a:rPr lang="en-US" altLang="ko-KR" sz="1200"/>
              <a:t>+</a:t>
            </a:r>
            <a:r>
              <a:rPr lang="ko-KR" altLang="en-US" sz="1200"/>
              <a:t> 각 </a:t>
            </a:r>
            <a:r>
              <a:rPr lang="en-US" altLang="ko-KR" sz="1200"/>
              <a:t>si</a:t>
            </a:r>
            <a:r>
              <a:rPr lang="ko-KR" altLang="en-US" sz="1200"/>
              <a:t> 계산 </a:t>
            </a:r>
            <a:r>
              <a:rPr lang="en-US" altLang="ko-KR" sz="1200"/>
              <a:t>1</a:t>
            </a:r>
            <a:r>
              <a:rPr lang="ko-KR" altLang="en-US" sz="1200"/>
              <a:t> 소요 </a:t>
            </a:r>
            <a:r>
              <a:rPr lang="en-US" altLang="ko-KR" sz="1200"/>
              <a:t>=</a:t>
            </a:r>
            <a:r>
              <a:rPr lang="ko-KR" altLang="en-US" sz="1200"/>
              <a:t> 총 </a:t>
            </a:r>
            <a:r>
              <a:rPr lang="en-US" altLang="ko-KR" sz="1200"/>
              <a:t>4</a:t>
            </a:r>
            <a:r>
              <a:rPr lang="ko-KR" altLang="en-US" sz="1200"/>
              <a:t> 소요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CLA</a:t>
            </a:r>
            <a:r>
              <a:rPr lang="ko-KR" altLang="en-US" sz="1200"/>
              <a:t>를 통해 </a:t>
            </a:r>
            <a:r>
              <a:rPr lang="en-US" altLang="ko-KR" sz="1200"/>
              <a:t>carry</a:t>
            </a:r>
            <a:r>
              <a:rPr lang="ko-KR" altLang="en-US" sz="1200"/>
              <a:t>들을 한 번에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6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dirty="0"/>
              <a:t>http://minheeblog.tistory.com/category/PPT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231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dirty="0"/>
              <a:t>http://minheeblog.tistory.com/category/PPT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96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dirty="0"/>
              <a:t>http://minheeblog.tistory.com/category/PPT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23956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2022. 11. 10.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2022. 11. 10.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2022. 11. 10.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2022. 11. 10.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2022. 11. 10.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2022. 11. 10.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2022. 11. 10.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6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6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8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8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8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9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5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9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9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8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9.xml"  /><Relationship Id="rId3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1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2.xml"  /><Relationship Id="rId3" Type="http://schemas.openxmlformats.org/officeDocument/2006/relationships/image" Target="../media/image1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3.xml"  /><Relationship Id="rId3" Type="http://schemas.openxmlformats.org/officeDocument/2006/relationships/image" Target="../media/image1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4.xml"  /><Relationship Id="rId3" Type="http://schemas.openxmlformats.org/officeDocument/2006/relationships/image" Target="../media/image14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5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6.xml"  /><Relationship Id="rId3" Type="http://schemas.openxmlformats.org/officeDocument/2006/relationships/image" Target="../media/image1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7.xml"  /><Relationship Id="rId3" Type="http://schemas.openxmlformats.org/officeDocument/2006/relationships/image" Target="../media/image13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8.xml"  /><Relationship Id="rId3" Type="http://schemas.openxmlformats.org/officeDocument/2006/relationships/image" Target="../media/image13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0.xml"  /><Relationship Id="rId3" Type="http://schemas.openxmlformats.org/officeDocument/2006/relationships/image" Target="../media/image20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1.xml"  /><Relationship Id="rId3" Type="http://schemas.openxmlformats.org/officeDocument/2006/relationships/image" Target="../media/image21.gif"  /><Relationship Id="rId4" Type="http://schemas.openxmlformats.org/officeDocument/2006/relationships/image" Target="../media/image22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696" y="2708920"/>
            <a:ext cx="5472608" cy="75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 spc="-150">
                <a:solidFill>
                  <a:schemeClr val="bg1"/>
                </a:solidFill>
              </a:rPr>
              <a:t> </a:t>
            </a:r>
            <a:r>
              <a:rPr lang="en-US" altLang="ko-KR" sz="4400" b="1" spc="-150">
                <a:solidFill>
                  <a:schemeClr val="bg1"/>
                </a:solidFill>
              </a:rPr>
              <a:t>MSI</a:t>
            </a:r>
            <a:r>
              <a:rPr lang="ko-KR" altLang="en-US" sz="4400" b="1" spc="-150">
                <a:solidFill>
                  <a:schemeClr val="bg1"/>
                </a:solidFill>
              </a:rPr>
              <a:t> </a:t>
            </a:r>
            <a:r>
              <a:rPr lang="en-US" altLang="ko-KR" sz="4400" b="1" spc="-150">
                <a:solidFill>
                  <a:schemeClr val="bg1"/>
                </a:solidFill>
              </a:rPr>
              <a:t>/</a:t>
            </a:r>
            <a:r>
              <a:rPr lang="ko-KR" altLang="en-US" sz="4400" b="1" spc="-150">
                <a:solidFill>
                  <a:schemeClr val="bg1"/>
                </a:solidFill>
              </a:rPr>
              <a:t> </a:t>
            </a:r>
            <a:r>
              <a:rPr lang="en-US" altLang="ko-KR" sz="4400" b="1" spc="-150">
                <a:solidFill>
                  <a:schemeClr val="bg1"/>
                </a:solidFill>
              </a:rPr>
              <a:t>LSI </a:t>
            </a:r>
            <a:r>
              <a:rPr lang="ko-KR" altLang="en-US" sz="4400" b="1" spc="-150">
                <a:solidFill>
                  <a:schemeClr val="bg1"/>
                </a:solidFill>
              </a:rPr>
              <a:t> 연산 회로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7848" y="4170566"/>
            <a:ext cx="2736304" cy="818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20181251</a:t>
            </a:r>
            <a:r>
              <a:rPr lang="ko-KR" altLang="en-US" sz="1600" b="1">
                <a:solidFill>
                  <a:schemeClr val="bg1"/>
                </a:solidFill>
              </a:rPr>
              <a:t> 강민석</a:t>
            </a:r>
          </a:p>
          <a:p>
            <a:pPr algn="dist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20181255</a:t>
            </a:r>
            <a:r>
              <a:rPr lang="ko-KR" altLang="en-US" sz="1600" b="1">
                <a:solidFill>
                  <a:schemeClr val="bg1"/>
                </a:solidFill>
              </a:rPr>
              <a:t> 김기철</a:t>
            </a:r>
          </a:p>
          <a:p>
            <a:pPr algn="dist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20211589</a:t>
            </a:r>
            <a:r>
              <a:rPr lang="ko-KR" altLang="en-US" sz="1600" b="1">
                <a:solidFill>
                  <a:schemeClr val="bg1"/>
                </a:solidFill>
              </a:rPr>
              <a:t> 정서영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7768" y="2276872"/>
            <a:ext cx="4256473" cy="2929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컴퓨터공학실험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CB057-D6D0-1A84-F8EA-5612B662665E}"/>
              </a:ext>
            </a:extLst>
          </p:cNvPr>
          <p:cNvSpPr txBox="1"/>
          <p:nvPr/>
        </p:nvSpPr>
        <p:spPr>
          <a:xfrm>
            <a:off x="3327816" y="854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0999" y="1220564"/>
            <a:ext cx="11430001" cy="525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90343"/>
            <a:ext cx="83753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4-bit Binary Parallel Subtractor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C0B11-AB26-193D-21AE-91C5C2AF5097}"/>
              </a:ext>
            </a:extLst>
          </p:cNvPr>
          <p:cNvSpPr txBox="1"/>
          <p:nvPr/>
        </p:nvSpPr>
        <p:spPr>
          <a:xfrm>
            <a:off x="717224" y="1628318"/>
            <a:ext cx="100204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▪ 4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비트 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진수 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개를 입력 받아 뺄셈을 진행하는 회로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C502A-514C-E1EB-B161-C337B87DB834}"/>
              </a:ext>
            </a:extLst>
          </p:cNvPr>
          <p:cNvSpPr txBox="1"/>
          <p:nvPr/>
        </p:nvSpPr>
        <p:spPr>
          <a:xfrm>
            <a:off x="1010685" y="2250878"/>
            <a:ext cx="886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FS(Full Subtractor)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를 병렬로 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7D209-943F-2A6A-FD0A-2EB6A57FC85D}"/>
              </a:ext>
            </a:extLst>
          </p:cNvPr>
          <p:cNvSpPr txBox="1"/>
          <p:nvPr/>
        </p:nvSpPr>
        <p:spPr>
          <a:xfrm>
            <a:off x="1010684" y="2732454"/>
            <a:ext cx="932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하위 비트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FS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에서 생성된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Borrow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가 상위 비트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FS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Input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으로 입력되는 방식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2BA5D7-6CF0-1ADE-BE64-6D2F0C67D09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9" y="3366438"/>
            <a:ext cx="756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984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0999" y="1220564"/>
            <a:ext cx="11430001" cy="525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90343"/>
            <a:ext cx="83753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4-bit Binary Parallel Subtractor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AB89E-1F0C-8E8A-906A-AA069CDD77B3}"/>
              </a:ext>
            </a:extLst>
          </p:cNvPr>
          <p:cNvSpPr txBox="1"/>
          <p:nvPr/>
        </p:nvSpPr>
        <p:spPr>
          <a:xfrm>
            <a:off x="717224" y="1628319"/>
            <a:ext cx="9499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Review) Full Subtractor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B4BED2CE-CEC1-1EAC-CCA5-6BEDDE00988D}"/>
              </a:ext>
            </a:extLst>
          </p:cNvPr>
          <p:cNvGraphicFramePr>
            <a:graphicFrameLocks noGrp="1"/>
          </p:cNvGraphicFramePr>
          <p:nvPr/>
        </p:nvGraphicFramePr>
        <p:xfrm>
          <a:off x="877077" y="2443296"/>
          <a:ext cx="4525345" cy="360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69">
                  <a:extLst>
                    <a:ext uri="{9D8B030D-6E8A-4147-A177-3AD203B41FA5}">
                      <a16:colId xmlns:a16="http://schemas.microsoft.com/office/drawing/2014/main" val="41320243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4260011623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1703781278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2286637655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732756861"/>
                    </a:ext>
                  </a:extLst>
                </a:gridCol>
              </a:tblGrid>
              <a:tr h="4427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j-ea"/>
                          <a:ea typeface="+mj-ea"/>
                        </a:rPr>
                        <a:t>Input</a:t>
                      </a:r>
                      <a:endParaRPr lang="ko-KR" altLang="en-US" sz="2200" b="1" dirty="0">
                        <a:latin typeface="+mj-ea"/>
                        <a:ea typeface="+mj-ea"/>
                      </a:endParaRPr>
                    </a:p>
                  </a:txBody>
                  <a:tcPr marL="89079" marR="89079" marT="44539" marB="44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Output</a:t>
                      </a:r>
                      <a:endParaRPr lang="ko-KR" altLang="en-US" sz="2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9079" marR="89079" marT="44539" marB="44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66717"/>
                  </a:ext>
                </a:extLst>
              </a:tr>
              <a:tr h="425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sz="2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lang="ko-KR" altLang="en-US" sz="2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ko-KR" sz="2200" b="1" baseline="-250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in</a:t>
                      </a:r>
                      <a:endParaRPr lang="ko-KR" altLang="en-US" sz="2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kern="12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b</a:t>
                      </a:r>
                      <a:r>
                        <a:rPr lang="en-US" altLang="ko-KR" sz="2200" b="1" kern="1200" baseline="-250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out</a:t>
                      </a:r>
                      <a:endParaRPr lang="ko-KR" altLang="en-US" sz="2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2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2932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251278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650391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23450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106494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362647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997859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64051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06863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6AA6C91A-8E83-B46E-A613-A3A4C7B23A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1" y="3368618"/>
            <a:ext cx="6120000" cy="28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9668BD-92B5-2335-84B1-E0AC31E663EA}"/>
              </a:ext>
            </a:extLst>
          </p:cNvPr>
          <p:cNvSpPr txBox="1"/>
          <p:nvPr/>
        </p:nvSpPr>
        <p:spPr>
          <a:xfrm>
            <a:off x="5861177" y="2490690"/>
            <a:ext cx="531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2000" b="1" baseline="-25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out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= (A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⊕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B)’</a:t>
            </a:r>
            <a:r>
              <a:rPr lang="en-US" altLang="ko-KR" sz="20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2000" b="1" baseline="-25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in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+ A’B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A0BD2-8B52-A2DB-E5C3-6B4361C800F2}"/>
              </a:ext>
            </a:extLst>
          </p:cNvPr>
          <p:cNvSpPr txBox="1"/>
          <p:nvPr/>
        </p:nvSpPr>
        <p:spPr>
          <a:xfrm>
            <a:off x="5861176" y="3019993"/>
            <a:ext cx="531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= A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⊕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B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⊕ </a:t>
            </a:r>
            <a:r>
              <a:rPr lang="en-US" altLang="ko-KR" sz="20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2000" b="1" baseline="-25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8270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0999" y="1220564"/>
            <a:ext cx="11430001" cy="525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999" y="190343"/>
            <a:ext cx="105321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4-bit Binary Parallel Subtractor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D40F0-E4B3-2523-F95B-6E479050EAD7}"/>
              </a:ext>
            </a:extLst>
          </p:cNvPr>
          <p:cNvSpPr txBox="1"/>
          <p:nvPr/>
        </p:nvSpPr>
        <p:spPr>
          <a:xfrm>
            <a:off x="886409" y="1601833"/>
            <a:ext cx="3564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예시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 0110 - 0101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862E2-6332-E1B2-2197-E28C8DC7D9F3}"/>
              </a:ext>
            </a:extLst>
          </p:cNvPr>
          <p:cNvSpPr txBox="1"/>
          <p:nvPr/>
        </p:nvSpPr>
        <p:spPr>
          <a:xfrm>
            <a:off x="886408" y="2187083"/>
            <a:ext cx="8714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0110, 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0101 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십진수로는 각각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260E8-181F-5F70-4E3D-8108D6AC1411}"/>
              </a:ext>
            </a:extLst>
          </p:cNvPr>
          <p:cNvSpPr txBox="1"/>
          <p:nvPr/>
        </p:nvSpPr>
        <p:spPr>
          <a:xfrm>
            <a:off x="886409" y="2609940"/>
            <a:ext cx="613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하위 비트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입력되는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Borrow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4C2AA2-37D9-0C64-E335-6D2067E86F4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9" y="3332148"/>
            <a:ext cx="7560000" cy="28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E5934-D39F-CA80-DDD0-6B1D273631EB}"/>
              </a:ext>
            </a:extLst>
          </p:cNvPr>
          <p:cNvSpPr txBox="1"/>
          <p:nvPr/>
        </p:nvSpPr>
        <p:spPr>
          <a:xfrm>
            <a:off x="8471384" y="312362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89DF9-FC6A-6B90-59BD-6AA99DA2F23B}"/>
              </a:ext>
            </a:extLst>
          </p:cNvPr>
          <p:cNvSpPr txBox="1"/>
          <p:nvPr/>
        </p:nvSpPr>
        <p:spPr>
          <a:xfrm>
            <a:off x="8018882" y="312362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C24F2-9C0B-5441-6BDE-48B313E56E80}"/>
              </a:ext>
            </a:extLst>
          </p:cNvPr>
          <p:cNvSpPr txBox="1"/>
          <p:nvPr/>
        </p:nvSpPr>
        <p:spPr>
          <a:xfrm>
            <a:off x="6902092" y="3132564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C2D88-CD11-D5DD-0261-BA129AA8EFFB}"/>
              </a:ext>
            </a:extLst>
          </p:cNvPr>
          <p:cNvSpPr txBox="1"/>
          <p:nvPr/>
        </p:nvSpPr>
        <p:spPr>
          <a:xfrm>
            <a:off x="6396910" y="3133547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F456F-529C-CBFD-317D-C33BBBBDE407}"/>
              </a:ext>
            </a:extLst>
          </p:cNvPr>
          <p:cNvSpPr txBox="1"/>
          <p:nvPr/>
        </p:nvSpPr>
        <p:spPr>
          <a:xfrm>
            <a:off x="5274610" y="3133547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DFCD0-6544-F91E-CB86-3019A99A84C7}"/>
              </a:ext>
            </a:extLst>
          </p:cNvPr>
          <p:cNvSpPr txBox="1"/>
          <p:nvPr/>
        </p:nvSpPr>
        <p:spPr>
          <a:xfrm>
            <a:off x="4810478" y="3133547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9DD16-A78A-E893-AD65-CD54F00D6666}"/>
              </a:ext>
            </a:extLst>
          </p:cNvPr>
          <p:cNvSpPr txBox="1"/>
          <p:nvPr/>
        </p:nvSpPr>
        <p:spPr>
          <a:xfrm>
            <a:off x="3688178" y="312362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D8CFF8-188A-2F66-B3AF-84DA49867EA3}"/>
              </a:ext>
            </a:extLst>
          </p:cNvPr>
          <p:cNvSpPr txBox="1"/>
          <p:nvPr/>
        </p:nvSpPr>
        <p:spPr>
          <a:xfrm>
            <a:off x="3182996" y="3133547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AFF15C-7CBC-FB28-A286-84A78C9DCDD3}"/>
              </a:ext>
            </a:extLst>
          </p:cNvPr>
          <p:cNvSpPr txBox="1"/>
          <p:nvPr/>
        </p:nvSpPr>
        <p:spPr>
          <a:xfrm>
            <a:off x="7522772" y="4248397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5723C7-6155-852C-DF51-61C761C29792}"/>
              </a:ext>
            </a:extLst>
          </p:cNvPr>
          <p:cNvSpPr txBox="1"/>
          <p:nvPr/>
        </p:nvSpPr>
        <p:spPr>
          <a:xfrm>
            <a:off x="9451909" y="4248397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6A21B-6761-AB9C-5BEF-CAD4A413D37F}"/>
              </a:ext>
            </a:extLst>
          </p:cNvPr>
          <p:cNvSpPr txBox="1"/>
          <p:nvPr/>
        </p:nvSpPr>
        <p:spPr>
          <a:xfrm>
            <a:off x="5934947" y="4248397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F86E99-9890-1AE7-F084-94CFCB8E81CB}"/>
              </a:ext>
            </a:extLst>
          </p:cNvPr>
          <p:cNvSpPr txBox="1"/>
          <p:nvPr/>
        </p:nvSpPr>
        <p:spPr>
          <a:xfrm>
            <a:off x="4331704" y="4248397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A05F82-5205-9170-543E-64231FAFEA06}"/>
              </a:ext>
            </a:extLst>
          </p:cNvPr>
          <p:cNvSpPr txBox="1"/>
          <p:nvPr/>
        </p:nvSpPr>
        <p:spPr>
          <a:xfrm>
            <a:off x="2369975" y="5792233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F19C8E-9E56-0668-D25D-C1C19BFB8060}"/>
              </a:ext>
            </a:extLst>
          </p:cNvPr>
          <p:cNvSpPr txBox="1"/>
          <p:nvPr/>
        </p:nvSpPr>
        <p:spPr>
          <a:xfrm>
            <a:off x="8317462" y="6071723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5D3307-5C5A-0FDF-9F5D-CB5487860C5D}"/>
              </a:ext>
            </a:extLst>
          </p:cNvPr>
          <p:cNvSpPr txBox="1"/>
          <p:nvPr/>
        </p:nvSpPr>
        <p:spPr>
          <a:xfrm>
            <a:off x="6695490" y="607232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C5DE35-90C5-04A7-BE3B-FC28C89D99E3}"/>
              </a:ext>
            </a:extLst>
          </p:cNvPr>
          <p:cNvSpPr txBox="1"/>
          <p:nvPr/>
        </p:nvSpPr>
        <p:spPr>
          <a:xfrm>
            <a:off x="5109058" y="607232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EC4673-08DE-E261-C5D2-51F530B18141}"/>
              </a:ext>
            </a:extLst>
          </p:cNvPr>
          <p:cNvSpPr txBox="1"/>
          <p:nvPr/>
        </p:nvSpPr>
        <p:spPr>
          <a:xfrm>
            <a:off x="3440936" y="6069683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96BCD6-0C37-EC8E-C25F-72F9901CF873}"/>
              </a:ext>
            </a:extLst>
          </p:cNvPr>
          <p:cNvSpPr txBox="1"/>
          <p:nvPr/>
        </p:nvSpPr>
        <p:spPr>
          <a:xfrm>
            <a:off x="9116007" y="5470772"/>
            <a:ext cx="24034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결과값은 십진수 </a:t>
            </a:r>
            <a:r>
              <a:rPr lang="en-US" altLang="ko-KR" sz="1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나타내는 이진수 </a:t>
            </a:r>
            <a:r>
              <a:rPr lang="en-US" altLang="ko-KR" sz="1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0001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3425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0999" y="1220564"/>
            <a:ext cx="11430001" cy="525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999" y="190343"/>
            <a:ext cx="105321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4-bit Binary Parallel Adder / Subtractor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F0FAD-5D1D-862D-6256-EDBBD7C8455E}"/>
              </a:ext>
            </a:extLst>
          </p:cNvPr>
          <p:cNvSpPr txBox="1"/>
          <p:nvPr/>
        </p:nvSpPr>
        <p:spPr>
          <a:xfrm>
            <a:off x="717224" y="1628318"/>
            <a:ext cx="11093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▪ 4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비트 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진수 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개를 입력 받아 덧셈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및 뺄셈을 진행하는 회로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FB084-A0F4-AC64-2C02-94F0310AFEF8}"/>
              </a:ext>
            </a:extLst>
          </p:cNvPr>
          <p:cNvSpPr txBox="1"/>
          <p:nvPr/>
        </p:nvSpPr>
        <p:spPr>
          <a:xfrm>
            <a:off x="1010685" y="2250878"/>
            <a:ext cx="10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4-bit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Binary Parallel Adder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XOR gate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와 제어 신호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M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95F73-DDAA-AD42-E141-22D8C3A46493}"/>
              </a:ext>
            </a:extLst>
          </p:cNvPr>
          <p:cNvSpPr txBox="1"/>
          <p:nvPr/>
        </p:nvSpPr>
        <p:spPr>
          <a:xfrm>
            <a:off x="1010684" y="2732454"/>
            <a:ext cx="901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제어 신호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M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의 값이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일 때는 덧셈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일 때는 뺄셈 수행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B08B12-D12E-3ED5-120B-CF60BE5E4501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99" y="3366438"/>
            <a:ext cx="61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9318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0999" y="1220564"/>
            <a:ext cx="11430001" cy="525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999" y="190343"/>
            <a:ext cx="105321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4-bit Binary Parallel Adder / Subtractor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F0FAD-5D1D-862D-6256-EDBBD7C8455E}"/>
              </a:ext>
            </a:extLst>
          </p:cNvPr>
          <p:cNvSpPr txBox="1"/>
          <p:nvPr/>
        </p:nvSpPr>
        <p:spPr>
          <a:xfrm>
            <a:off x="717224" y="1628319"/>
            <a:ext cx="10918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▪ XOR gate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를 추가한 이유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FB084-A0F4-AC64-2C02-94F0310AFEF8}"/>
              </a:ext>
            </a:extLst>
          </p:cNvPr>
          <p:cNvSpPr txBox="1"/>
          <p:nvPr/>
        </p:nvSpPr>
        <p:spPr>
          <a:xfrm>
            <a:off x="1010685" y="2516240"/>
            <a:ext cx="886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이진수의 뺄셈 진행할 때에는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의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보수법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(2’s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complement)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05D59-1932-D054-2501-E32AEC5CA57F}"/>
              </a:ext>
            </a:extLst>
          </p:cNvPr>
          <p:cNvSpPr txBox="1"/>
          <p:nvPr/>
        </p:nvSpPr>
        <p:spPr>
          <a:xfrm>
            <a:off x="1010683" y="3161226"/>
            <a:ext cx="901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XOR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연산의 특성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13DF4-8E78-0327-F836-184A60E62C5E}"/>
              </a:ext>
            </a:extLst>
          </p:cNvPr>
          <p:cNvSpPr txBox="1"/>
          <p:nvPr/>
        </p:nvSpPr>
        <p:spPr>
          <a:xfrm>
            <a:off x="1010682" y="3765598"/>
            <a:ext cx="901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1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⊕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X = X’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61FA4-8404-63E0-3707-468A297E7D5C}"/>
              </a:ext>
            </a:extLst>
          </p:cNvPr>
          <p:cNvSpPr txBox="1"/>
          <p:nvPr/>
        </p:nvSpPr>
        <p:spPr>
          <a:xfrm>
            <a:off x="1010681" y="4342282"/>
            <a:ext cx="901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0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⊕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X = X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7427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0999" y="1220564"/>
            <a:ext cx="11430001" cy="525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999" y="190343"/>
            <a:ext cx="105321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4-bit Binary Parallel Adder / Subtractor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831F8-D28E-5A9C-C4CD-6B201792F5A0}"/>
              </a:ext>
            </a:extLst>
          </p:cNvPr>
          <p:cNvSpPr txBox="1"/>
          <p:nvPr/>
        </p:nvSpPr>
        <p:spPr>
          <a:xfrm>
            <a:off x="886409" y="1601833"/>
            <a:ext cx="3564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예시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 1011 + 0011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E8D1E-3586-833E-0EEB-DBED0782B91B}"/>
              </a:ext>
            </a:extLst>
          </p:cNvPr>
          <p:cNvSpPr txBox="1"/>
          <p:nvPr/>
        </p:nvSpPr>
        <p:spPr>
          <a:xfrm>
            <a:off x="886408" y="2187083"/>
            <a:ext cx="822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1011, 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0011 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십진수로는 각각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7E1118-7FDF-E421-827D-80E176E0394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99" y="2952970"/>
            <a:ext cx="6480000" cy="32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E2E5D-38CA-5A91-5A47-81890988F3F4}"/>
              </a:ext>
            </a:extLst>
          </p:cNvPr>
          <p:cNvSpPr txBox="1"/>
          <p:nvPr/>
        </p:nvSpPr>
        <p:spPr>
          <a:xfrm>
            <a:off x="3463208" y="295297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62D71-59A3-1ACD-0874-A1B48B752233}"/>
              </a:ext>
            </a:extLst>
          </p:cNvPr>
          <p:cNvSpPr txBox="1"/>
          <p:nvPr/>
        </p:nvSpPr>
        <p:spPr>
          <a:xfrm>
            <a:off x="4996538" y="295297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8AD04-5004-33A6-272C-A72E6CB732E8}"/>
              </a:ext>
            </a:extLst>
          </p:cNvPr>
          <p:cNvSpPr txBox="1"/>
          <p:nvPr/>
        </p:nvSpPr>
        <p:spPr>
          <a:xfrm>
            <a:off x="6541922" y="2924977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C29ED-17F7-CB1C-C7A7-7B86DFB6861F}"/>
              </a:ext>
            </a:extLst>
          </p:cNvPr>
          <p:cNvSpPr txBox="1"/>
          <p:nvPr/>
        </p:nvSpPr>
        <p:spPr>
          <a:xfrm>
            <a:off x="8028986" y="2906315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A6D54-7A46-A1CC-2CEF-190C2F889181}"/>
              </a:ext>
            </a:extLst>
          </p:cNvPr>
          <p:cNvSpPr txBox="1"/>
          <p:nvPr/>
        </p:nvSpPr>
        <p:spPr>
          <a:xfrm>
            <a:off x="4060835" y="342900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7182-BD8C-9F9B-4DEF-3283B2A18CF2}"/>
              </a:ext>
            </a:extLst>
          </p:cNvPr>
          <p:cNvSpPr txBox="1"/>
          <p:nvPr/>
        </p:nvSpPr>
        <p:spPr>
          <a:xfrm>
            <a:off x="5540146" y="342900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0B597-2184-57C3-61A1-6F309B4F4F7E}"/>
              </a:ext>
            </a:extLst>
          </p:cNvPr>
          <p:cNvSpPr txBox="1"/>
          <p:nvPr/>
        </p:nvSpPr>
        <p:spPr>
          <a:xfrm>
            <a:off x="7047450" y="342900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AA36B-B9E2-B6AA-11F0-12A9BBB0974E}"/>
              </a:ext>
            </a:extLst>
          </p:cNvPr>
          <p:cNvSpPr txBox="1"/>
          <p:nvPr/>
        </p:nvSpPr>
        <p:spPr>
          <a:xfrm>
            <a:off x="8597128" y="342900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0FA09-AB3C-B054-BA1C-0DACD93AE05D}"/>
              </a:ext>
            </a:extLst>
          </p:cNvPr>
          <p:cNvSpPr txBox="1"/>
          <p:nvPr/>
        </p:nvSpPr>
        <p:spPr>
          <a:xfrm>
            <a:off x="9293721" y="320701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EF8C9-6B8C-2565-2CF6-7AA63D24ECF9}"/>
              </a:ext>
            </a:extLst>
          </p:cNvPr>
          <p:cNvSpPr txBox="1"/>
          <p:nvPr/>
        </p:nvSpPr>
        <p:spPr>
          <a:xfrm>
            <a:off x="3466316" y="3935787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20CE6-E48D-2AD6-EFCE-4FD3F75E3DD3}"/>
              </a:ext>
            </a:extLst>
          </p:cNvPr>
          <p:cNvSpPr txBox="1"/>
          <p:nvPr/>
        </p:nvSpPr>
        <p:spPr>
          <a:xfrm>
            <a:off x="5008974" y="3945118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E5AEED-5D71-BDA9-B47A-255E6E650509}"/>
              </a:ext>
            </a:extLst>
          </p:cNvPr>
          <p:cNvSpPr txBox="1"/>
          <p:nvPr/>
        </p:nvSpPr>
        <p:spPr>
          <a:xfrm>
            <a:off x="6507706" y="3935796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672FB9-660C-AA54-EF3E-7F54DF0EFCA4}"/>
              </a:ext>
            </a:extLst>
          </p:cNvPr>
          <p:cNvSpPr txBox="1"/>
          <p:nvPr/>
        </p:nvSpPr>
        <p:spPr>
          <a:xfrm>
            <a:off x="8022764" y="3917136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0E7A58-8BED-9238-F876-FA87ECD1585C}"/>
              </a:ext>
            </a:extLst>
          </p:cNvPr>
          <p:cNvSpPr txBox="1"/>
          <p:nvPr/>
        </p:nvSpPr>
        <p:spPr>
          <a:xfrm>
            <a:off x="8684214" y="4206544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395010-D452-37EC-EF7B-F9D840667DF4}"/>
              </a:ext>
            </a:extLst>
          </p:cNvPr>
          <p:cNvSpPr txBox="1"/>
          <p:nvPr/>
        </p:nvSpPr>
        <p:spPr>
          <a:xfrm>
            <a:off x="7558317" y="4209649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13C469-D72F-059A-192E-16A9652B6634}"/>
              </a:ext>
            </a:extLst>
          </p:cNvPr>
          <p:cNvSpPr txBox="1"/>
          <p:nvPr/>
        </p:nvSpPr>
        <p:spPr>
          <a:xfrm>
            <a:off x="7141553" y="4212757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5EC0FE-BB9C-E308-7989-FE069E4CDF6D}"/>
              </a:ext>
            </a:extLst>
          </p:cNvPr>
          <p:cNvSpPr txBox="1"/>
          <p:nvPr/>
        </p:nvSpPr>
        <p:spPr>
          <a:xfrm>
            <a:off x="6015660" y="4215865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D5E127-2B49-B08B-3A98-641739472647}"/>
              </a:ext>
            </a:extLst>
          </p:cNvPr>
          <p:cNvSpPr txBox="1"/>
          <p:nvPr/>
        </p:nvSpPr>
        <p:spPr>
          <a:xfrm>
            <a:off x="5614441" y="4215867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ABB48-13E5-601C-1A94-C74ECE894987}"/>
              </a:ext>
            </a:extLst>
          </p:cNvPr>
          <p:cNvSpPr txBox="1"/>
          <p:nvPr/>
        </p:nvSpPr>
        <p:spPr>
          <a:xfrm>
            <a:off x="4479211" y="4218975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FA8CE4-91CA-A7F7-45C1-20EBF55232FD}"/>
              </a:ext>
            </a:extLst>
          </p:cNvPr>
          <p:cNvSpPr txBox="1"/>
          <p:nvPr/>
        </p:nvSpPr>
        <p:spPr>
          <a:xfrm>
            <a:off x="4099769" y="4222084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39F009-82F9-9C23-F575-25E50E17D009}"/>
              </a:ext>
            </a:extLst>
          </p:cNvPr>
          <p:cNvSpPr txBox="1"/>
          <p:nvPr/>
        </p:nvSpPr>
        <p:spPr>
          <a:xfrm>
            <a:off x="2871234" y="4225189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5FBF3B-E96F-7EC2-101B-63A72CE7ADBF}"/>
              </a:ext>
            </a:extLst>
          </p:cNvPr>
          <p:cNvSpPr txBox="1"/>
          <p:nvPr/>
        </p:nvSpPr>
        <p:spPr>
          <a:xfrm>
            <a:off x="8136816" y="6019802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E49B5-30AD-1617-51B7-974346D11F40}"/>
              </a:ext>
            </a:extLst>
          </p:cNvPr>
          <p:cNvSpPr txBox="1"/>
          <p:nvPr/>
        </p:nvSpPr>
        <p:spPr>
          <a:xfrm>
            <a:off x="6581714" y="6013581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D489A3-2933-C067-8F65-35F7E271CF39}"/>
              </a:ext>
            </a:extLst>
          </p:cNvPr>
          <p:cNvSpPr txBox="1"/>
          <p:nvPr/>
        </p:nvSpPr>
        <p:spPr>
          <a:xfrm>
            <a:off x="5073261" y="600736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E4CA34-04CD-3809-CB27-9DD4C25FE656}"/>
              </a:ext>
            </a:extLst>
          </p:cNvPr>
          <p:cNvSpPr txBox="1"/>
          <p:nvPr/>
        </p:nvSpPr>
        <p:spPr>
          <a:xfrm>
            <a:off x="3527486" y="6010467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E3DA31-417E-55BA-01B8-522FD90A63C0}"/>
              </a:ext>
            </a:extLst>
          </p:cNvPr>
          <p:cNvSpPr txBox="1"/>
          <p:nvPr/>
        </p:nvSpPr>
        <p:spPr>
          <a:xfrm>
            <a:off x="9116007" y="5470772"/>
            <a:ext cx="24034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결과값은 십진수 </a:t>
            </a:r>
            <a:r>
              <a:rPr lang="en-US" altLang="ko-KR" sz="1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-2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나타내는 이진수 </a:t>
            </a:r>
            <a:r>
              <a:rPr lang="en-US" altLang="ko-KR" sz="1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1110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9769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0999" y="1220564"/>
            <a:ext cx="11430001" cy="525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999" y="190343"/>
            <a:ext cx="105321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4-bit Binary Parallel Adder / Subtractor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831F8-D28E-5A9C-C4CD-6B201792F5A0}"/>
              </a:ext>
            </a:extLst>
          </p:cNvPr>
          <p:cNvSpPr txBox="1"/>
          <p:nvPr/>
        </p:nvSpPr>
        <p:spPr>
          <a:xfrm>
            <a:off x="886409" y="1601833"/>
            <a:ext cx="3564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예시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 1011 - 0011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E8D1E-3586-833E-0EEB-DBED0782B91B}"/>
              </a:ext>
            </a:extLst>
          </p:cNvPr>
          <p:cNvSpPr txBox="1"/>
          <p:nvPr/>
        </p:nvSpPr>
        <p:spPr>
          <a:xfrm>
            <a:off x="886408" y="2187083"/>
            <a:ext cx="822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1011, 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0011 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십진수로는 각각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7E1118-7FDF-E421-827D-80E176E0394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99" y="2952970"/>
            <a:ext cx="6480000" cy="32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E2E5D-38CA-5A91-5A47-81890988F3F4}"/>
              </a:ext>
            </a:extLst>
          </p:cNvPr>
          <p:cNvSpPr txBox="1"/>
          <p:nvPr/>
        </p:nvSpPr>
        <p:spPr>
          <a:xfrm>
            <a:off x="3463208" y="295297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62D71-59A3-1ACD-0874-A1B48B752233}"/>
              </a:ext>
            </a:extLst>
          </p:cNvPr>
          <p:cNvSpPr txBox="1"/>
          <p:nvPr/>
        </p:nvSpPr>
        <p:spPr>
          <a:xfrm>
            <a:off x="4996538" y="295297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8AD04-5004-33A6-272C-A72E6CB732E8}"/>
              </a:ext>
            </a:extLst>
          </p:cNvPr>
          <p:cNvSpPr txBox="1"/>
          <p:nvPr/>
        </p:nvSpPr>
        <p:spPr>
          <a:xfrm>
            <a:off x="6541922" y="2924977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C29ED-17F7-CB1C-C7A7-7B86DFB6861F}"/>
              </a:ext>
            </a:extLst>
          </p:cNvPr>
          <p:cNvSpPr txBox="1"/>
          <p:nvPr/>
        </p:nvSpPr>
        <p:spPr>
          <a:xfrm>
            <a:off x="8028986" y="2906315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A6D54-7A46-A1CC-2CEF-190C2F889181}"/>
              </a:ext>
            </a:extLst>
          </p:cNvPr>
          <p:cNvSpPr txBox="1"/>
          <p:nvPr/>
        </p:nvSpPr>
        <p:spPr>
          <a:xfrm>
            <a:off x="4060835" y="342900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27182-BD8C-9F9B-4DEF-3283B2A18CF2}"/>
              </a:ext>
            </a:extLst>
          </p:cNvPr>
          <p:cNvSpPr txBox="1"/>
          <p:nvPr/>
        </p:nvSpPr>
        <p:spPr>
          <a:xfrm>
            <a:off x="5540146" y="342900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0B597-2184-57C3-61A1-6F309B4F4F7E}"/>
              </a:ext>
            </a:extLst>
          </p:cNvPr>
          <p:cNvSpPr txBox="1"/>
          <p:nvPr/>
        </p:nvSpPr>
        <p:spPr>
          <a:xfrm>
            <a:off x="7047450" y="342900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AA36B-B9E2-B6AA-11F0-12A9BBB0974E}"/>
              </a:ext>
            </a:extLst>
          </p:cNvPr>
          <p:cNvSpPr txBox="1"/>
          <p:nvPr/>
        </p:nvSpPr>
        <p:spPr>
          <a:xfrm>
            <a:off x="8597128" y="342900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0FA09-AB3C-B054-BA1C-0DACD93AE05D}"/>
              </a:ext>
            </a:extLst>
          </p:cNvPr>
          <p:cNvSpPr txBox="1"/>
          <p:nvPr/>
        </p:nvSpPr>
        <p:spPr>
          <a:xfrm>
            <a:off x="9293721" y="320701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EF8C9-6B8C-2565-2CF6-7AA63D24ECF9}"/>
              </a:ext>
            </a:extLst>
          </p:cNvPr>
          <p:cNvSpPr txBox="1"/>
          <p:nvPr/>
        </p:nvSpPr>
        <p:spPr>
          <a:xfrm>
            <a:off x="3466316" y="3935787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20CE6-E48D-2AD6-EFCE-4FD3F75E3DD3}"/>
              </a:ext>
            </a:extLst>
          </p:cNvPr>
          <p:cNvSpPr txBox="1"/>
          <p:nvPr/>
        </p:nvSpPr>
        <p:spPr>
          <a:xfrm>
            <a:off x="5008974" y="3945118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E5AEED-5D71-BDA9-B47A-255E6E650509}"/>
              </a:ext>
            </a:extLst>
          </p:cNvPr>
          <p:cNvSpPr txBox="1"/>
          <p:nvPr/>
        </p:nvSpPr>
        <p:spPr>
          <a:xfrm>
            <a:off x="6507706" y="3935796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672FB9-660C-AA54-EF3E-7F54DF0EFCA4}"/>
              </a:ext>
            </a:extLst>
          </p:cNvPr>
          <p:cNvSpPr txBox="1"/>
          <p:nvPr/>
        </p:nvSpPr>
        <p:spPr>
          <a:xfrm>
            <a:off x="8022764" y="3917136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0E7A58-8BED-9238-F876-FA87ECD1585C}"/>
              </a:ext>
            </a:extLst>
          </p:cNvPr>
          <p:cNvSpPr txBox="1"/>
          <p:nvPr/>
        </p:nvSpPr>
        <p:spPr>
          <a:xfrm>
            <a:off x="8684214" y="4206544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395010-D452-37EC-EF7B-F9D840667DF4}"/>
              </a:ext>
            </a:extLst>
          </p:cNvPr>
          <p:cNvSpPr txBox="1"/>
          <p:nvPr/>
        </p:nvSpPr>
        <p:spPr>
          <a:xfrm>
            <a:off x="7558317" y="4209649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13C469-D72F-059A-192E-16A9652B6634}"/>
              </a:ext>
            </a:extLst>
          </p:cNvPr>
          <p:cNvSpPr txBox="1"/>
          <p:nvPr/>
        </p:nvSpPr>
        <p:spPr>
          <a:xfrm>
            <a:off x="7141553" y="4212757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5EC0FE-BB9C-E308-7989-FE069E4CDF6D}"/>
              </a:ext>
            </a:extLst>
          </p:cNvPr>
          <p:cNvSpPr txBox="1"/>
          <p:nvPr/>
        </p:nvSpPr>
        <p:spPr>
          <a:xfrm>
            <a:off x="6015660" y="4215865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D5E127-2B49-B08B-3A98-641739472647}"/>
              </a:ext>
            </a:extLst>
          </p:cNvPr>
          <p:cNvSpPr txBox="1"/>
          <p:nvPr/>
        </p:nvSpPr>
        <p:spPr>
          <a:xfrm>
            <a:off x="5614441" y="4215867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ABB48-13E5-601C-1A94-C74ECE894987}"/>
              </a:ext>
            </a:extLst>
          </p:cNvPr>
          <p:cNvSpPr txBox="1"/>
          <p:nvPr/>
        </p:nvSpPr>
        <p:spPr>
          <a:xfrm>
            <a:off x="4479211" y="4218975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FA8CE4-91CA-A7F7-45C1-20EBF55232FD}"/>
              </a:ext>
            </a:extLst>
          </p:cNvPr>
          <p:cNvSpPr txBox="1"/>
          <p:nvPr/>
        </p:nvSpPr>
        <p:spPr>
          <a:xfrm>
            <a:off x="4099769" y="4222084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39F009-82F9-9C23-F575-25E50E17D009}"/>
              </a:ext>
            </a:extLst>
          </p:cNvPr>
          <p:cNvSpPr txBox="1"/>
          <p:nvPr/>
        </p:nvSpPr>
        <p:spPr>
          <a:xfrm>
            <a:off x="2871234" y="4225189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5FBF3B-E96F-7EC2-101B-63A72CE7ADBF}"/>
              </a:ext>
            </a:extLst>
          </p:cNvPr>
          <p:cNvSpPr txBox="1"/>
          <p:nvPr/>
        </p:nvSpPr>
        <p:spPr>
          <a:xfrm>
            <a:off x="8136816" y="6019802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E49B5-30AD-1617-51B7-974346D11F40}"/>
              </a:ext>
            </a:extLst>
          </p:cNvPr>
          <p:cNvSpPr txBox="1"/>
          <p:nvPr/>
        </p:nvSpPr>
        <p:spPr>
          <a:xfrm>
            <a:off x="6581714" y="6013581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D489A3-2933-C067-8F65-35F7E271CF39}"/>
              </a:ext>
            </a:extLst>
          </p:cNvPr>
          <p:cNvSpPr txBox="1"/>
          <p:nvPr/>
        </p:nvSpPr>
        <p:spPr>
          <a:xfrm>
            <a:off x="5073261" y="6007360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E4CA34-04CD-3809-CB27-9DD4C25FE656}"/>
              </a:ext>
            </a:extLst>
          </p:cNvPr>
          <p:cNvSpPr txBox="1"/>
          <p:nvPr/>
        </p:nvSpPr>
        <p:spPr>
          <a:xfrm>
            <a:off x="3527486" y="6010467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E3DA31-417E-55BA-01B8-522FD90A63C0}"/>
              </a:ext>
            </a:extLst>
          </p:cNvPr>
          <p:cNvSpPr txBox="1"/>
          <p:nvPr/>
        </p:nvSpPr>
        <p:spPr>
          <a:xfrm>
            <a:off x="9116007" y="5470772"/>
            <a:ext cx="24034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결과값은 십진수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-8</a:t>
            </a:r>
            <a:r>
              <a:rPr lang="ko-KR" altLang="en-US" sz="1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나타내는 이진수 </a:t>
            </a:r>
            <a:r>
              <a:rPr lang="en-US" altLang="ko-KR" sz="1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1000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7575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2888884"/>
            <a:ext cx="12192000" cy="108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6500" b="1" i="0" u="sng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4-bit Carry Look Ahead Adder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9227345" cy="69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Gate Delay</a:t>
            </a:r>
            <a:r>
              <a:rPr kumimoji="0" lang="ko-KR" altLang="en-US" sz="4000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kumimoji="0" lang="en-US" altLang="ko-KR" sz="4000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(</a:t>
            </a:r>
            <a:r>
              <a:rPr kumimoji="0" lang="ko-KR" altLang="en-US" sz="4000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지연 시간</a:t>
            </a:r>
            <a:r>
              <a:rPr kumimoji="0" lang="en-US" altLang="ko-KR" sz="4000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7095" y="1484572"/>
            <a:ext cx="11517809" cy="462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900" b="1"/>
              <a:t>논리 회로에 유효한 신호가 입력될 때부터 출력될 때까지 걸리는 시간</a:t>
            </a:r>
          </a:p>
          <a:p>
            <a:pPr algn="ctr">
              <a:defRPr/>
            </a:pPr>
            <a:endParaRPr lang="ko-KR" altLang="en-US" sz="2900" b="1"/>
          </a:p>
          <a:p>
            <a:pPr algn="ctr">
              <a:defRPr/>
            </a:pPr>
            <a:endParaRPr lang="ko-KR" altLang="en-US" sz="3000" b="1"/>
          </a:p>
          <a:p>
            <a:pPr algn="ctr">
              <a:defRPr/>
            </a:pPr>
            <a:endParaRPr lang="ko-KR" altLang="en-US" sz="3000" b="1"/>
          </a:p>
          <a:p>
            <a:pPr algn="ctr">
              <a:defRPr/>
            </a:pPr>
            <a:endParaRPr lang="ko-KR" altLang="en-US" sz="3000" b="1"/>
          </a:p>
          <a:p>
            <a:pPr algn="ctr">
              <a:defRPr/>
            </a:pPr>
            <a:endParaRPr lang="ko-KR" altLang="en-US" sz="3000" b="1"/>
          </a:p>
          <a:p>
            <a:pPr algn="ctr">
              <a:defRPr/>
            </a:pPr>
            <a:endParaRPr lang="ko-KR" altLang="en-US" sz="3000" b="1"/>
          </a:p>
          <a:p>
            <a:pPr algn="ctr">
              <a:defRPr/>
            </a:pPr>
            <a:endParaRPr lang="ko-KR" altLang="en-US" sz="3000" b="1"/>
          </a:p>
          <a:p>
            <a:pPr algn="ctr">
              <a:defRPr/>
            </a:pPr>
            <a:endParaRPr lang="ko-KR" altLang="en-US" sz="3000" b="1"/>
          </a:p>
          <a:p>
            <a:pPr algn="ctr">
              <a:defRPr/>
            </a:pPr>
            <a:endParaRPr lang="ko-KR" altLang="en-US" sz="3000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00760" y="2397257"/>
            <a:ext cx="9190481" cy="42239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553890" y="1484572"/>
            <a:ext cx="1940718" cy="521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104083" y="3137297"/>
            <a:ext cx="216027" cy="216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 flipV="1">
            <a:off x="4638228" y="5066245"/>
            <a:ext cx="216027" cy="216027"/>
          </a:xfrm>
          <a:prstGeom prst="ellipse">
            <a:avLst/>
          </a:prstGeom>
          <a:solidFill>
            <a:srgbClr val="FF0000">
              <a:alpha val="100000"/>
            </a:srgbClr>
          </a:solidFill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39753" y="5911861"/>
            <a:ext cx="1452562" cy="4025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9227345" cy="69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4-bit Binary Parallel Adder Gate Delay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341" y="1920614"/>
            <a:ext cx="11193318" cy="400050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6788051" y="2780110"/>
            <a:ext cx="1695151" cy="9644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466958" y="2780110"/>
            <a:ext cx="1695151" cy="964406"/>
          </a:xfrm>
          <a:prstGeom prst="ellipse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92489" y="2780110"/>
            <a:ext cx="1695151" cy="9644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01676" y="2780110"/>
            <a:ext cx="1695151" cy="9644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130246" y="2235654"/>
            <a:ext cx="673424" cy="54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rgbClr val="FF0000"/>
                </a:solidFill>
              </a:rPr>
              <a:t>1Δ</a:t>
            </a:r>
            <a:r>
              <a:rPr lang="ko-KR" altLang="en-US" sz="3000" b="1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9" name="타원 28"/>
          <p:cNvSpPr/>
          <p:nvPr/>
        </p:nvSpPr>
        <p:spPr>
          <a:xfrm>
            <a:off x="9114235" y="3744516"/>
            <a:ext cx="1702593" cy="869155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435329" y="3744516"/>
            <a:ext cx="1702593" cy="869155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810000" y="3744516"/>
            <a:ext cx="1702593" cy="869155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64964" y="3744516"/>
            <a:ext cx="1702593" cy="869155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26844" y="3262313"/>
            <a:ext cx="673424" cy="54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2Δ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1801" y="5036769"/>
            <a:ext cx="673424" cy="54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1Δ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  <p:sp>
        <p:nvSpPr>
          <p:cNvPr id="42" name="타원 41"/>
          <p:cNvSpPr/>
          <p:nvPr/>
        </p:nvSpPr>
        <p:spPr>
          <a:xfrm>
            <a:off x="2458879" y="4594622"/>
            <a:ext cx="631030" cy="714375"/>
          </a:xfrm>
          <a:prstGeom prst="ellipse">
            <a:avLst/>
          </a:prstGeom>
          <a:noFill/>
          <a:ln w="5715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114627" y="4594622"/>
            <a:ext cx="662581" cy="714375"/>
          </a:xfrm>
          <a:prstGeom prst="ellipse">
            <a:avLst/>
          </a:prstGeom>
          <a:noFill/>
          <a:ln w="5715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749482" y="4594622"/>
            <a:ext cx="662581" cy="714375"/>
          </a:xfrm>
          <a:prstGeom prst="ellipse">
            <a:avLst/>
          </a:prstGeom>
          <a:noFill/>
          <a:ln w="5715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437913" y="4594622"/>
            <a:ext cx="662581" cy="714375"/>
          </a:xfrm>
          <a:prstGeom prst="ellipse">
            <a:avLst/>
          </a:prstGeom>
          <a:noFill/>
          <a:ln w="5715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42" grpId="0" animBg="1"/>
      <p:bldP spid="47" grpId="0" animBg="1"/>
      <p:bldP spid="48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8809" y="548679"/>
            <a:ext cx="4176464" cy="1001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 dirty="0">
                <a:solidFill>
                  <a:schemeClr val="bg1"/>
                </a:solidFill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8809" y="2196272"/>
            <a:ext cx="107735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bg1"/>
                </a:solidFill>
              </a:rPr>
              <a:t>01.   4-bit Binary Parallel Adder / Subtractor</a:t>
            </a:r>
          </a:p>
          <a:p>
            <a:pPr>
              <a:defRPr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kumimoji="0" lang="en-US" altLang="ko-KR" sz="4000" b="1" i="0" u="none" strike="noStrike" kern="1200" cap="none" spc="0" normalizeH="0" baseline="0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02.   4-bit Carry Look Ahead Adder</a:t>
            </a:r>
          </a:p>
          <a:p>
            <a:pPr>
              <a:defRPr/>
            </a:pPr>
            <a:endParaRPr lang="en-US" altLang="ko-KR" sz="2000" b="1" dirty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>
              <a:defRPr/>
            </a:pPr>
            <a:r>
              <a:rPr kumimoji="0" lang="en-US" altLang="ko-KR" sz="4000" b="1" i="0" u="none" strike="noStrike" kern="1200" cap="none" spc="0" normalizeH="0" baseline="0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03.   BCD Adder</a:t>
            </a:r>
          </a:p>
          <a:p>
            <a:pPr lvl="0">
              <a:defRPr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kumimoji="0" lang="en-US" altLang="ko-KR" sz="4000" b="1" i="0" u="none" strike="noStrike" kern="1200" cap="none" spc="0" normalizeH="0" baseline="0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04.   ALU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DE58B5-4666-F191-AC4A-B2AE5B4FBE6D}"/>
              </a:ext>
            </a:extLst>
          </p:cNvPr>
          <p:cNvSpPr/>
          <p:nvPr/>
        </p:nvSpPr>
        <p:spPr>
          <a:xfrm>
            <a:off x="668809" y="1442434"/>
            <a:ext cx="3632735" cy="108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9227345" cy="69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4-bit Binary Parallel Adder Gate Delay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341" y="1920614"/>
            <a:ext cx="11193318" cy="4000500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9466958" y="2780110"/>
            <a:ext cx="1695151" cy="964406"/>
          </a:xfrm>
          <a:prstGeom prst="ellipse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14236" y="2235654"/>
            <a:ext cx="673424" cy="54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rgbClr val="FF0000"/>
                </a:solidFill>
              </a:rPr>
              <a:t>1Δ</a:t>
            </a:r>
            <a:r>
              <a:rPr lang="ko-KR" altLang="en-US" sz="3000" b="1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9" name="타원 28"/>
          <p:cNvSpPr/>
          <p:nvPr/>
        </p:nvSpPr>
        <p:spPr>
          <a:xfrm>
            <a:off x="9114235" y="3744516"/>
            <a:ext cx="1702593" cy="869155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435329" y="3744516"/>
            <a:ext cx="1702593" cy="869155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810000" y="3744516"/>
            <a:ext cx="1702593" cy="869155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64964" y="3744516"/>
            <a:ext cx="1702593" cy="869155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27652" y="3262313"/>
            <a:ext cx="673424" cy="54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2Δ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83585" y="5921114"/>
            <a:ext cx="5638584" cy="54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dk1"/>
                </a:solidFill>
              </a:rPr>
              <a:t>x</a:t>
            </a:r>
            <a:r>
              <a:rPr lang="en-US" altLang="ko-KR" sz="1500" b="1">
                <a:solidFill>
                  <a:schemeClr val="dk1"/>
                </a:solidFill>
              </a:rPr>
              <a:t>i</a:t>
            </a:r>
            <a:r>
              <a:rPr lang="en-US" altLang="ko-KR" sz="3000" b="1">
                <a:solidFill>
                  <a:schemeClr val="dk1"/>
                </a:solidFill>
              </a:rPr>
              <a:t>/y</a:t>
            </a:r>
            <a:r>
              <a:rPr lang="en-US" altLang="ko-KR" sz="1500" b="1">
                <a:solidFill>
                  <a:schemeClr val="dk1"/>
                </a:solidFill>
              </a:rPr>
              <a:t>i</a:t>
            </a:r>
            <a:r>
              <a:rPr lang="en-US" altLang="ko-KR" sz="3000" b="1">
                <a:solidFill>
                  <a:schemeClr val="dk1"/>
                </a:solidFill>
              </a:rPr>
              <a:t> ~ c</a:t>
            </a:r>
            <a:r>
              <a:rPr lang="en-US" altLang="ko-KR" sz="1500" b="1">
                <a:solidFill>
                  <a:schemeClr val="dk1"/>
                </a:solidFill>
              </a:rPr>
              <a:t>i+4</a:t>
            </a:r>
            <a:r>
              <a:rPr lang="en-US" altLang="ko-KR" sz="3000" b="1">
                <a:solidFill>
                  <a:schemeClr val="dk1"/>
                </a:solidFill>
              </a:rPr>
              <a:t> : </a:t>
            </a:r>
            <a:r>
              <a:rPr lang="en-US" altLang="ko-KR" sz="3000" b="1">
                <a:solidFill>
                  <a:srgbClr val="FF0000"/>
                </a:solidFill>
              </a:rPr>
              <a:t>1Δ</a:t>
            </a:r>
            <a:r>
              <a:rPr lang="en-US" altLang="ko-KR" sz="3000" b="1">
                <a:solidFill>
                  <a:schemeClr val="dk1"/>
                </a:solidFill>
              </a:rPr>
              <a:t>+</a:t>
            </a:r>
            <a:r>
              <a:rPr lang="en-US" altLang="ko-KR" sz="3000" b="1">
                <a:solidFill>
                  <a:srgbClr val="0000FF"/>
                </a:solidFill>
              </a:rPr>
              <a:t>2Δ</a:t>
            </a:r>
            <a:r>
              <a:rPr lang="en-US" altLang="ko-KR" sz="3000" b="1">
                <a:solidFill>
                  <a:schemeClr val="dk1"/>
                </a:solidFill>
              </a:rPr>
              <a:t>+</a:t>
            </a:r>
            <a:r>
              <a:rPr lang="en-US" altLang="ko-KR" sz="3000" b="1">
                <a:solidFill>
                  <a:srgbClr val="0000FF"/>
                </a:solidFill>
              </a:rPr>
              <a:t>2Δ</a:t>
            </a:r>
            <a:r>
              <a:rPr lang="en-US" altLang="ko-KR" sz="3000" b="1">
                <a:solidFill>
                  <a:schemeClr val="dk1"/>
                </a:solidFill>
              </a:rPr>
              <a:t>+</a:t>
            </a:r>
            <a:r>
              <a:rPr lang="en-US" altLang="ko-KR" sz="3000" b="1">
                <a:solidFill>
                  <a:srgbClr val="0000FF"/>
                </a:solidFill>
              </a:rPr>
              <a:t>2Δ</a:t>
            </a:r>
            <a:r>
              <a:rPr lang="en-US" altLang="ko-KR" sz="3000" b="1">
                <a:solidFill>
                  <a:schemeClr val="dk1"/>
                </a:solidFill>
              </a:rPr>
              <a:t>+</a:t>
            </a:r>
            <a:r>
              <a:rPr lang="en-US" altLang="ko-KR" sz="3000" b="1">
                <a:solidFill>
                  <a:srgbClr val="0000FF"/>
                </a:solidFill>
              </a:rPr>
              <a:t>2Δ</a:t>
            </a:r>
            <a:r>
              <a:rPr lang="en-US" altLang="ko-KR" sz="3000" b="1">
                <a:solidFill>
                  <a:schemeClr val="dk1"/>
                </a:solidFill>
              </a:rPr>
              <a:t>=9Δ   </a:t>
            </a:r>
            <a:r>
              <a:rPr lang="ko-KR" altLang="en-US" sz="3000" b="1">
                <a:solidFill>
                  <a:schemeClr val="dk1"/>
                </a:solidFill>
              </a:rPr>
              <a:t>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48745" y="3262313"/>
            <a:ext cx="673424" cy="54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2Δ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68513" y="3262313"/>
            <a:ext cx="673424" cy="54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2Δ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6873" y="3262313"/>
            <a:ext cx="673424" cy="54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2Δ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9227345" cy="69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4-bit Binary Parallel Adder Gate Delay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341" y="1920614"/>
            <a:ext cx="11193318" cy="4000500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9466958" y="2780110"/>
            <a:ext cx="1695151" cy="964406"/>
          </a:xfrm>
          <a:prstGeom prst="ellipse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14236" y="2235654"/>
            <a:ext cx="673424" cy="54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rgbClr val="FF0000"/>
                </a:solidFill>
              </a:rPr>
              <a:t>1Δ</a:t>
            </a:r>
            <a:r>
              <a:rPr lang="ko-KR" altLang="en-US" sz="3000" b="1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9" name="타원 28"/>
          <p:cNvSpPr/>
          <p:nvPr/>
        </p:nvSpPr>
        <p:spPr>
          <a:xfrm>
            <a:off x="9114235" y="3744516"/>
            <a:ext cx="1702593" cy="869155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435329" y="3744516"/>
            <a:ext cx="1702593" cy="869155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810000" y="3744516"/>
            <a:ext cx="1702593" cy="869155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27652" y="3262313"/>
            <a:ext cx="673424" cy="54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2Δ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1801" y="5035510"/>
            <a:ext cx="673424" cy="54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1Δ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83585" y="5921114"/>
            <a:ext cx="5638584" cy="54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dk1"/>
                </a:solidFill>
              </a:rPr>
              <a:t>x</a:t>
            </a:r>
            <a:r>
              <a:rPr lang="en-US" altLang="ko-KR" sz="1500" b="1">
                <a:solidFill>
                  <a:schemeClr val="dk1"/>
                </a:solidFill>
              </a:rPr>
              <a:t>i</a:t>
            </a:r>
            <a:r>
              <a:rPr lang="en-US" altLang="ko-KR" sz="3000" b="1">
                <a:solidFill>
                  <a:schemeClr val="dk1"/>
                </a:solidFill>
              </a:rPr>
              <a:t>/y</a:t>
            </a:r>
            <a:r>
              <a:rPr lang="en-US" altLang="ko-KR" sz="1500" b="1">
                <a:solidFill>
                  <a:schemeClr val="dk1"/>
                </a:solidFill>
              </a:rPr>
              <a:t>i</a:t>
            </a:r>
            <a:r>
              <a:rPr lang="en-US" altLang="ko-KR" sz="3000" b="1">
                <a:solidFill>
                  <a:schemeClr val="dk1"/>
                </a:solidFill>
              </a:rPr>
              <a:t> ~ s</a:t>
            </a:r>
            <a:r>
              <a:rPr lang="en-US" altLang="ko-KR" sz="1500" b="1">
                <a:solidFill>
                  <a:schemeClr val="dk1"/>
                </a:solidFill>
              </a:rPr>
              <a:t>i+3</a:t>
            </a:r>
            <a:r>
              <a:rPr lang="en-US" altLang="ko-KR" sz="3000" b="1">
                <a:solidFill>
                  <a:schemeClr val="dk1"/>
                </a:solidFill>
              </a:rPr>
              <a:t> : </a:t>
            </a:r>
            <a:r>
              <a:rPr lang="en-US" altLang="ko-KR" sz="3000" b="1">
                <a:solidFill>
                  <a:srgbClr val="FF0000"/>
                </a:solidFill>
              </a:rPr>
              <a:t>1Δ</a:t>
            </a:r>
            <a:r>
              <a:rPr lang="en-US" altLang="ko-KR" sz="3000" b="1">
                <a:solidFill>
                  <a:schemeClr val="dk1"/>
                </a:solidFill>
              </a:rPr>
              <a:t>+</a:t>
            </a:r>
            <a:r>
              <a:rPr lang="en-US" altLang="ko-KR" sz="3000" b="1">
                <a:solidFill>
                  <a:srgbClr val="0000FF"/>
                </a:solidFill>
              </a:rPr>
              <a:t>2Δ</a:t>
            </a:r>
            <a:r>
              <a:rPr lang="en-US" altLang="ko-KR" sz="3000" b="1">
                <a:solidFill>
                  <a:schemeClr val="dk1"/>
                </a:solidFill>
              </a:rPr>
              <a:t>+</a:t>
            </a:r>
            <a:r>
              <a:rPr lang="en-US" altLang="ko-KR" sz="3000" b="1">
                <a:solidFill>
                  <a:srgbClr val="0000FF"/>
                </a:solidFill>
              </a:rPr>
              <a:t>2Δ</a:t>
            </a:r>
            <a:r>
              <a:rPr lang="en-US" altLang="ko-KR" sz="3000" b="1">
                <a:solidFill>
                  <a:schemeClr val="dk1"/>
                </a:solidFill>
              </a:rPr>
              <a:t>+</a:t>
            </a:r>
            <a:r>
              <a:rPr lang="en-US" altLang="ko-KR" sz="3000" b="1">
                <a:solidFill>
                  <a:srgbClr val="0000FF"/>
                </a:solidFill>
              </a:rPr>
              <a:t>2Δ</a:t>
            </a:r>
            <a:r>
              <a:rPr lang="en-US" altLang="ko-KR" sz="3000" b="1">
                <a:solidFill>
                  <a:schemeClr val="dk1"/>
                </a:solidFill>
              </a:rPr>
              <a:t>+</a:t>
            </a:r>
            <a:r>
              <a:rPr lang="en-US" altLang="ko-KR" sz="3000" b="1">
                <a:solidFill>
                  <a:srgbClr val="008000"/>
                </a:solidFill>
              </a:rPr>
              <a:t>1Δ</a:t>
            </a:r>
            <a:r>
              <a:rPr lang="en-US" altLang="ko-KR" sz="3000" b="1">
                <a:solidFill>
                  <a:schemeClr val="dk1"/>
                </a:solidFill>
              </a:rPr>
              <a:t>=8Δ   </a:t>
            </a:r>
            <a:r>
              <a:rPr lang="ko-KR" altLang="en-US" sz="3000" b="1">
                <a:solidFill>
                  <a:schemeClr val="dk1"/>
                </a:solidFill>
              </a:rPr>
              <a:t>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48745" y="3262313"/>
            <a:ext cx="673424" cy="54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2Δ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68513" y="3262313"/>
            <a:ext cx="673424" cy="545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2Δ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  <p:sp>
        <p:nvSpPr>
          <p:cNvPr id="57" name="타원 56"/>
          <p:cNvSpPr/>
          <p:nvPr/>
        </p:nvSpPr>
        <p:spPr>
          <a:xfrm>
            <a:off x="2458879" y="4594622"/>
            <a:ext cx="631030" cy="714375"/>
          </a:xfrm>
          <a:prstGeom prst="ellipse">
            <a:avLst/>
          </a:prstGeom>
          <a:noFill/>
          <a:ln w="57150" cap="flat" cmpd="sng" algn="ctr">
            <a:solidFill>
              <a:srgbClr val="008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9" grpId="0" animBg="1"/>
      <p:bldP spid="30" grpId="0" animBg="1"/>
      <p:bldP spid="31" grpId="0" animBg="1"/>
      <p:bldP spid="37" grpId="0" animBg="1"/>
      <p:bldP spid="38" grpId="0" animBg="1"/>
      <p:bldP spid="53" grpId="0" animBg="1"/>
      <p:bldP spid="54" grpId="0" animBg="1"/>
      <p:bldP spid="55" grpId="0" animBg="1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9227345" cy="69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1">
                <a:solidFill>
                  <a:schemeClr val="lt1"/>
                </a:solidFill>
              </a:rPr>
              <a:t> </a:t>
            </a:r>
            <a:r>
              <a:rPr lang="en-US" altLang="ko-KR" sz="4000" b="1">
                <a:solidFill>
                  <a:schemeClr val="lt1"/>
                </a:solidFill>
              </a:rPr>
              <a:t>CLA (Carry Look Ahead</a:t>
            </a:r>
            <a:r>
              <a:rPr lang="ko-KR" altLang="en-US" sz="4000" b="1">
                <a:solidFill>
                  <a:schemeClr val="lt1"/>
                </a:solidFill>
              </a:rPr>
              <a:t> </a:t>
            </a:r>
            <a:r>
              <a:rPr lang="en-US" altLang="ko-KR" sz="4000" b="1">
                <a:solidFill>
                  <a:schemeClr val="lt1"/>
                </a:solidFill>
              </a:rPr>
              <a:t>Adder)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734" y="1484573"/>
            <a:ext cx="9620252" cy="361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341" y="1920614"/>
            <a:ext cx="11193318" cy="400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9227345" cy="69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1">
                <a:solidFill>
                  <a:schemeClr val="lt1"/>
                </a:solidFill>
              </a:rPr>
              <a:t> </a:t>
            </a:r>
            <a:r>
              <a:rPr lang="en-US" altLang="ko-KR" sz="4000" b="1">
                <a:solidFill>
                  <a:schemeClr val="lt1"/>
                </a:solidFill>
              </a:rPr>
              <a:t>CLA (Carry Look Ahead</a:t>
            </a:r>
            <a:r>
              <a:rPr lang="ko-KR" altLang="en-US" sz="4000" b="1">
                <a:solidFill>
                  <a:schemeClr val="lt1"/>
                </a:solidFill>
              </a:rPr>
              <a:t> </a:t>
            </a:r>
            <a:r>
              <a:rPr lang="en-US" altLang="ko-KR" sz="4000" b="1">
                <a:solidFill>
                  <a:schemeClr val="lt1"/>
                </a:solidFill>
              </a:rPr>
              <a:t>Adder)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8448" y="1761864"/>
            <a:ext cx="11495104" cy="431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05388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9227345" cy="69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1">
                <a:solidFill>
                  <a:schemeClr val="lt1"/>
                </a:solidFill>
              </a:rPr>
              <a:t> </a:t>
            </a:r>
            <a:r>
              <a:rPr lang="en-US" altLang="ko-KR" sz="4000" b="1">
                <a:solidFill>
                  <a:schemeClr val="lt1"/>
                </a:solidFill>
              </a:rPr>
              <a:t>CLA (Carry Look Ahead</a:t>
            </a:r>
            <a:r>
              <a:rPr lang="ko-KR" altLang="en-US" sz="4000" b="1">
                <a:solidFill>
                  <a:schemeClr val="lt1"/>
                </a:solidFill>
              </a:rPr>
              <a:t> </a:t>
            </a:r>
            <a:r>
              <a:rPr lang="en-US" altLang="ko-KR" sz="4000" b="1">
                <a:solidFill>
                  <a:schemeClr val="lt1"/>
                </a:solidFill>
              </a:rPr>
              <a:t>Adder)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061" y="2062412"/>
            <a:ext cx="11191876" cy="168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/>
              <a:t>Carry-generate function </a:t>
            </a:r>
            <a:r>
              <a:rPr lang="en-US" altLang="ko-KR" sz="3500">
                <a:solidFill>
                  <a:srgbClr val="0000FF"/>
                </a:solidFill>
              </a:rPr>
              <a:t>g</a:t>
            </a:r>
            <a:r>
              <a:rPr lang="en-US" altLang="ko-KR" sz="2000">
                <a:solidFill>
                  <a:srgbClr val="0000FF"/>
                </a:solidFill>
              </a:rPr>
              <a:t>i</a:t>
            </a:r>
            <a:r>
              <a:rPr lang="en-US" altLang="ko-KR" sz="3500">
                <a:solidFill>
                  <a:srgbClr val="0000FF"/>
                </a:solidFill>
              </a:rPr>
              <a:t> = x</a:t>
            </a:r>
            <a:r>
              <a:rPr lang="en-US" altLang="ko-KR" sz="2000">
                <a:solidFill>
                  <a:srgbClr val="0000FF"/>
                </a:solidFill>
              </a:rPr>
              <a:t>i</a:t>
            </a:r>
            <a:r>
              <a:rPr lang="en-US" altLang="ko-KR" sz="3500">
                <a:solidFill>
                  <a:srgbClr val="0000FF"/>
                </a:solidFill>
              </a:rPr>
              <a:t>y</a:t>
            </a:r>
            <a:r>
              <a:rPr lang="en-US" altLang="ko-KR" sz="2000">
                <a:solidFill>
                  <a:srgbClr val="0000FF"/>
                </a:solidFill>
              </a:rPr>
              <a:t>i</a:t>
            </a:r>
            <a:endParaRPr lang="en-US" altLang="ko-KR" sz="3500"/>
          </a:p>
          <a:p>
            <a:pPr>
              <a:defRPr/>
            </a:pPr>
            <a:endParaRPr lang="en-US" altLang="ko-KR" sz="3500"/>
          </a:p>
          <a:p>
            <a:pPr>
              <a:defRPr/>
            </a:pPr>
            <a:r>
              <a:rPr lang="en-US" altLang="ko-KR" sz="3500"/>
              <a:t>Carry-propagate function </a:t>
            </a:r>
            <a:r>
              <a:rPr lang="en-US" altLang="ko-KR" sz="3500">
                <a:solidFill>
                  <a:srgbClr val="FF0000"/>
                </a:solidFill>
              </a:rPr>
              <a:t>p</a:t>
            </a:r>
            <a:r>
              <a:rPr lang="en-US" altLang="ko-KR" sz="2000">
                <a:solidFill>
                  <a:srgbClr val="FF0000"/>
                </a:solidFill>
              </a:rPr>
              <a:t>i </a:t>
            </a:r>
            <a:r>
              <a:rPr lang="en-US" altLang="ko-KR" sz="3500">
                <a:solidFill>
                  <a:srgbClr val="FF0000"/>
                </a:solidFill>
              </a:rPr>
              <a:t>= x</a:t>
            </a:r>
            <a:r>
              <a:rPr lang="en-US" altLang="ko-KR" sz="2000">
                <a:solidFill>
                  <a:srgbClr val="FF0000"/>
                </a:solidFill>
              </a:rPr>
              <a:t>i</a:t>
            </a:r>
            <a:r>
              <a:rPr lang="ko-KR" altLang="ko-KR" sz="3500">
                <a:solidFill>
                  <a:srgbClr val="FF0000"/>
                </a:solidFill>
              </a:rPr>
              <a:t>⊕</a:t>
            </a:r>
            <a:r>
              <a:rPr lang="en-US" altLang="ko-KR" sz="3500">
                <a:solidFill>
                  <a:srgbClr val="FF0000"/>
                </a:solidFill>
              </a:rPr>
              <a:t>y</a:t>
            </a:r>
            <a:r>
              <a:rPr lang="en-US" altLang="ko-KR" sz="200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2" y="4143624"/>
            <a:ext cx="11191876" cy="115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=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x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lang="ko-KR" altLang="ko-KR" sz="3500">
                <a:solidFill>
                  <a:srgbClr val="FF0000"/>
                </a:solidFill>
              </a:rPr>
              <a:t>⊕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y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lang="ko-KR" altLang="ko-KR" sz="3500"/>
              <a:t>⊕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                         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-&gt;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s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=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lang="ko-KR" altLang="ko-KR" sz="3500"/>
              <a:t>⊕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 </a:t>
            </a:r>
          </a:p>
          <a:p>
            <a:pPr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=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x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y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+(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x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lang="ko-KR" altLang="ko-KR" sz="3500">
                <a:solidFill>
                  <a:srgbClr val="FF0000"/>
                </a:solidFill>
              </a:rPr>
              <a:t>⊕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y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)c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   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 -&gt; 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=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 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+ 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05388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9227345" cy="69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1">
                <a:solidFill>
                  <a:schemeClr val="lt1"/>
                </a:solidFill>
              </a:rPr>
              <a:t> </a:t>
            </a:r>
            <a:r>
              <a:rPr lang="en-US" altLang="ko-KR" sz="4000" b="1">
                <a:solidFill>
                  <a:schemeClr val="lt1"/>
                </a:solidFill>
              </a:rPr>
              <a:t>CLA (Carry Look Ahead</a:t>
            </a:r>
            <a:r>
              <a:rPr lang="ko-KR" altLang="en-US" sz="4000" b="1">
                <a:solidFill>
                  <a:schemeClr val="lt1"/>
                </a:solidFill>
              </a:rPr>
              <a:t> </a:t>
            </a:r>
            <a:r>
              <a:rPr lang="en-US" altLang="ko-KR" sz="4000" b="1">
                <a:solidFill>
                  <a:schemeClr val="lt1"/>
                </a:solidFill>
              </a:rPr>
              <a:t>Adder)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2" y="2400791"/>
            <a:ext cx="11191876" cy="623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=  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62" y="1484573"/>
            <a:ext cx="11191876" cy="77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45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 = g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45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 + p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45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062" y="3117302"/>
            <a:ext cx="11191876" cy="62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i+2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= 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= 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062" y="3905688"/>
            <a:ext cx="11191876" cy="62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i+3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= 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i+2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i+2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i+2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= 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i+2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i+2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i+2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i+2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062" y="4736745"/>
            <a:ext cx="11428511" cy="623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i+4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= 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i+3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i+3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i+3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= 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i+3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i+3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i+2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i+3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i+2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i+3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i+2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g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i+3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i+2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9227345" cy="69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1">
                <a:solidFill>
                  <a:schemeClr val="lt1"/>
                </a:solidFill>
              </a:rPr>
              <a:t> </a:t>
            </a:r>
            <a:r>
              <a:rPr lang="en-US" altLang="ko-KR" sz="4000" b="1">
                <a:solidFill>
                  <a:schemeClr val="lt1"/>
                </a:solidFill>
              </a:rPr>
              <a:t>CLA (Carry Look Ahead</a:t>
            </a:r>
            <a:r>
              <a:rPr lang="ko-KR" altLang="en-US" sz="4000" b="1">
                <a:solidFill>
                  <a:schemeClr val="lt1"/>
                </a:solidFill>
              </a:rPr>
              <a:t> </a:t>
            </a:r>
            <a:r>
              <a:rPr lang="en-US" altLang="ko-KR" sz="4000" b="1">
                <a:solidFill>
                  <a:schemeClr val="lt1"/>
                </a:solidFill>
              </a:rPr>
              <a:t>Adder)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3260" y="1913926"/>
            <a:ext cx="10685480" cy="4013874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9466958" y="2589609"/>
            <a:ext cx="1492745" cy="8393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859489" y="2589609"/>
            <a:ext cx="1492745" cy="8393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244340" y="2589609"/>
            <a:ext cx="1492745" cy="8393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78115" y="2589609"/>
            <a:ext cx="1492745" cy="8393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793534" y="2317381"/>
            <a:ext cx="673424" cy="54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1Δ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  <p:sp>
        <p:nvSpPr>
          <p:cNvPr id="22" name="타원 21"/>
          <p:cNvSpPr/>
          <p:nvPr/>
        </p:nvSpPr>
        <p:spPr>
          <a:xfrm>
            <a:off x="4435078" y="4816078"/>
            <a:ext cx="3321844" cy="690562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015522" y="4888468"/>
            <a:ext cx="673424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2Δ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  <p:sp>
        <p:nvSpPr>
          <p:cNvPr id="24" name="타원 23"/>
          <p:cNvSpPr/>
          <p:nvPr/>
        </p:nvSpPr>
        <p:spPr>
          <a:xfrm>
            <a:off x="2499121" y="3637359"/>
            <a:ext cx="600313" cy="750093"/>
          </a:xfrm>
          <a:prstGeom prst="ellipse">
            <a:avLst/>
          </a:prstGeom>
          <a:noFill/>
          <a:ln w="5715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136771" y="3637359"/>
            <a:ext cx="600313" cy="750093"/>
          </a:xfrm>
          <a:prstGeom prst="ellipse">
            <a:avLst/>
          </a:prstGeom>
          <a:noFill/>
          <a:ln w="5715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715365" y="3637359"/>
            <a:ext cx="600313" cy="750093"/>
          </a:xfrm>
          <a:prstGeom prst="ellipse">
            <a:avLst/>
          </a:prstGeom>
          <a:noFill/>
          <a:ln w="5715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359389" y="3637359"/>
            <a:ext cx="600313" cy="750093"/>
          </a:xfrm>
          <a:prstGeom prst="ellipse">
            <a:avLst/>
          </a:prstGeom>
          <a:noFill/>
          <a:ln w="5715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68513" y="3840480"/>
            <a:ext cx="673424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1Δ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3585" y="5921114"/>
            <a:ext cx="8146661" cy="54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x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/y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~ s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i+1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/s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i+2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/s</a:t>
            </a: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i+3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 : 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1Δ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2Δ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+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1Δ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=4Δ   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9227345" cy="69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1">
                <a:solidFill>
                  <a:schemeClr val="lt1"/>
                </a:solidFill>
              </a:rPr>
              <a:t> </a:t>
            </a:r>
            <a:r>
              <a:rPr lang="en-US" altLang="ko-KR" sz="4000" b="1">
                <a:solidFill>
                  <a:schemeClr val="lt1"/>
                </a:solidFill>
              </a:rPr>
              <a:t>CLA (Carry Look Ahead</a:t>
            </a:r>
            <a:r>
              <a:rPr lang="ko-KR" altLang="en-US" sz="4000" b="1">
                <a:solidFill>
                  <a:schemeClr val="lt1"/>
                </a:solidFill>
              </a:rPr>
              <a:t> </a:t>
            </a:r>
            <a:r>
              <a:rPr lang="en-US" altLang="ko-KR" sz="4000" b="1">
                <a:solidFill>
                  <a:schemeClr val="lt1"/>
                </a:solidFill>
              </a:rPr>
              <a:t>Adder)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406" y="1351801"/>
            <a:ext cx="11025188" cy="54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/>
              <a:t>예시</a:t>
            </a:r>
            <a:r>
              <a:rPr lang="en-US" altLang="ko-KR" sz="3000" b="1"/>
              <a:t>)</a:t>
            </a:r>
            <a:r>
              <a:rPr lang="ko-KR" altLang="en-US" sz="3000" b="1"/>
              <a:t> </a:t>
            </a:r>
            <a:r>
              <a:rPr lang="en-US" altLang="ko-KR" sz="3000" b="1">
                <a:solidFill>
                  <a:srgbClr val="0000FF"/>
                </a:solidFill>
              </a:rPr>
              <a:t>0111</a:t>
            </a:r>
            <a:r>
              <a:rPr lang="ko-KR" altLang="en-US" sz="3000" b="1">
                <a:solidFill>
                  <a:srgbClr val="0000FF"/>
                </a:solidFill>
              </a:rPr>
              <a:t> </a:t>
            </a:r>
            <a:r>
              <a:rPr lang="en-US" altLang="ko-KR" sz="3000" b="1"/>
              <a:t>+</a:t>
            </a:r>
            <a:r>
              <a:rPr lang="ko-KR" altLang="en-US" sz="3000" b="1"/>
              <a:t> </a:t>
            </a:r>
            <a:r>
              <a:rPr lang="en-US" altLang="ko-KR" sz="3000" b="1">
                <a:solidFill>
                  <a:srgbClr val="FF0000"/>
                </a:solidFill>
              </a:rPr>
              <a:t>0101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2792" y="2419089"/>
            <a:ext cx="10566416" cy="396914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93163" y="1870687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73787" y="1870687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16573" y="1870687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5292" y="1870687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FF"/>
                </a:solidFill>
                <a:latin typeface="Calibri"/>
                <a:ea typeface="맑은 고딕"/>
                <a:cs typeface="Times New Roman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38507" y="1870687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66757" y="1870687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06913" y="1870687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34148" y="1870687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0000"/>
                </a:solidFill>
                <a:latin typeface="Calibri"/>
                <a:ea typeface="맑은 고딕"/>
                <a:cs typeface="Times New Roman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30246" y="3429000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87059" y="3429000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02878" y="3429000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7784" y="3429000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75219" y="3429000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03469" y="3429000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43625" y="3429000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0860" y="3429000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8000"/>
                </a:solidFill>
                <a:latin typeface="Calibri"/>
                <a:ea typeface="맑은 고딕"/>
                <a:cs typeface="Times New Roman"/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379208" y="5274469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Times New Roman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93534" y="5839836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0" y="5839836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36869" y="5839836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6080" y="5291434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Times New Roman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101795" y="4572000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800080"/>
                </a:solidFill>
                <a:latin typeface="Calibri"/>
                <a:ea typeface="맑은 고딕"/>
                <a:cs typeface="Times New Roman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30045" y="4572000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800080"/>
                </a:solidFill>
                <a:latin typeface="Calibri"/>
                <a:ea typeface="맑은 고딕"/>
                <a:cs typeface="Times New Roman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0201" y="4572000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80008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97436" y="4572000"/>
            <a:ext cx="336712" cy="54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800080"/>
                </a:solidFill>
                <a:latin typeface="Calibri"/>
                <a:ea typeface="맑은 고딕"/>
                <a:cs typeface="Times New Roman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2888884"/>
            <a:ext cx="12192000" cy="108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6500" b="1" i="0" u="sng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BCD Adder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ko-Kore-KR" sz="1800" dirty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25693" y="2429019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1141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BCD</a:t>
            </a:r>
            <a:r>
              <a:rPr lang="ko-KR" altLang="en-US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Code (Binary Coded Decimal Code)</a:t>
            </a:r>
            <a:endParaRPr kumimoji="0" lang="en-US" altLang="ko-KR" sz="4000" b="1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12531-6956-3ACF-1E80-F7F26131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8" y="1436696"/>
            <a:ext cx="3920732" cy="4968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C0AA8-8FB3-F8DA-EC4D-4B7234B3E792}"/>
              </a:ext>
            </a:extLst>
          </p:cNvPr>
          <p:cNvSpPr txBox="1"/>
          <p:nvPr/>
        </p:nvSpPr>
        <p:spPr>
          <a:xfrm>
            <a:off x="9202915" y="2890391"/>
            <a:ext cx="202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   0110</a:t>
            </a:r>
          </a:p>
          <a:p>
            <a:r>
              <a:rPr kumimoji="1" lang="en-US" altLang="ko-Kore-KR" sz="3200" dirty="0"/>
              <a:t>+ 0011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EF7B4-8A2B-A41F-645C-1E78AD07369D}"/>
              </a:ext>
            </a:extLst>
          </p:cNvPr>
          <p:cNvSpPr txBox="1"/>
          <p:nvPr/>
        </p:nvSpPr>
        <p:spPr>
          <a:xfrm>
            <a:off x="9509789" y="4043209"/>
            <a:ext cx="107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1001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51933B6-93A6-FF62-4E76-0F0FDB30EA23}"/>
              </a:ext>
            </a:extLst>
          </p:cNvPr>
          <p:cNvCxnSpPr>
            <a:cxnSpLocks/>
          </p:cNvCxnSpPr>
          <p:nvPr/>
        </p:nvCxnSpPr>
        <p:spPr>
          <a:xfrm>
            <a:off x="8805365" y="3987459"/>
            <a:ext cx="1815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1303F2-97E0-B4E4-690B-726591A35AAF}"/>
              </a:ext>
            </a:extLst>
          </p:cNvPr>
          <p:cNvSpPr txBox="1"/>
          <p:nvPr/>
        </p:nvSpPr>
        <p:spPr>
          <a:xfrm>
            <a:off x="6493549" y="2890391"/>
            <a:ext cx="202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   6</a:t>
            </a:r>
          </a:p>
          <a:p>
            <a:r>
              <a:rPr kumimoji="1" lang="en-US" altLang="ko-Kore-KR" sz="3200" dirty="0"/>
              <a:t>+ 3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2FEF5-25D0-C577-9194-481EED6F5007}"/>
              </a:ext>
            </a:extLst>
          </p:cNvPr>
          <p:cNvSpPr txBox="1"/>
          <p:nvPr/>
        </p:nvSpPr>
        <p:spPr>
          <a:xfrm>
            <a:off x="6772367" y="3987459"/>
            <a:ext cx="524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9</a:t>
            </a: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81A0A98F-D8F7-9550-0336-8283785CDAE3}"/>
              </a:ext>
            </a:extLst>
          </p:cNvPr>
          <p:cNvCxnSpPr>
            <a:cxnSpLocks/>
          </p:cNvCxnSpPr>
          <p:nvPr/>
        </p:nvCxnSpPr>
        <p:spPr>
          <a:xfrm>
            <a:off x="6033851" y="3967609"/>
            <a:ext cx="1329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434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2888884"/>
            <a:ext cx="121920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500" b="1" u="sng" spc="-100" dirty="0">
                <a:solidFill>
                  <a:schemeClr val="bg1"/>
                </a:solidFill>
              </a:rPr>
              <a:t>4-bit Binary Parallel Adder / Subtractor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ko-Kore-KR" sz="1800" dirty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1141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BCD</a:t>
            </a:r>
            <a:r>
              <a:rPr lang="ko-KR" altLang="en-US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Code (Binary Coded Decimal Code)</a:t>
            </a:r>
            <a:endParaRPr kumimoji="0" lang="en-US" altLang="ko-KR" sz="4000" b="1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12531-6956-3ACF-1E80-F7F26131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8" y="1436696"/>
            <a:ext cx="3920732" cy="4968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29E7E6-1B9F-CAFA-5088-12A49D5A3B4F}"/>
                  </a:ext>
                </a:extLst>
              </p:cNvPr>
              <p:cNvSpPr txBox="1"/>
              <p:nvPr/>
            </p:nvSpPr>
            <p:spPr>
              <a:xfrm>
                <a:off x="6899979" y="2049471"/>
                <a:ext cx="27497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3200" b="0" i="0" smtClean="0">
                              <a:latin typeface="Cambria Math" panose="02040503050406030204" pitchFamily="18" charset="0"/>
                            </a:rPr>
                            <m:t>BCD</m:t>
                          </m:r>
                        </m:e>
                        <m:sub>
                          <m:r>
                            <a:rPr kumimoji="1" lang="en-US" altLang="ko-Kore-KR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sz="32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ko-Kore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ore-KR" sz="3200" b="0" i="0" smtClean="0">
                              <a:latin typeface="Cambria Math" panose="02040503050406030204" pitchFamily="18" charset="0"/>
                            </a:rPr>
                            <m:t>BCD</m:t>
                          </m:r>
                        </m:e>
                        <m:sub>
                          <m:r>
                            <a:rPr kumimoji="1" lang="en-US" altLang="ko-Kore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29E7E6-1B9F-CAFA-5088-12A49D5A3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79" y="2049471"/>
                <a:ext cx="2749748" cy="584775"/>
              </a:xfrm>
              <a:prstGeom prst="rect">
                <a:avLst/>
              </a:prstGeom>
              <a:blipFill>
                <a:blip r:embed="rId4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22C0AA8-8FB3-F8DA-EC4D-4B7234B3E792}"/>
              </a:ext>
            </a:extLst>
          </p:cNvPr>
          <p:cNvSpPr txBox="1"/>
          <p:nvPr/>
        </p:nvSpPr>
        <p:spPr>
          <a:xfrm>
            <a:off x="7505382" y="3429000"/>
            <a:ext cx="202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   </a:t>
            </a:r>
            <a:r>
              <a:rPr kumimoji="1" lang="en-US" altLang="ko-Kore-KR" sz="3200" dirty="0">
                <a:solidFill>
                  <a:srgbClr val="FF0000"/>
                </a:solidFill>
              </a:rPr>
              <a:t>1010</a:t>
            </a:r>
          </a:p>
          <a:p>
            <a:r>
              <a:rPr kumimoji="1" lang="en-US" altLang="ko-Kore-KR" sz="3200" dirty="0"/>
              <a:t>+ 0110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EF7B4-8A2B-A41F-645C-1E78AD07369D}"/>
              </a:ext>
            </a:extLst>
          </p:cNvPr>
          <p:cNvSpPr txBox="1"/>
          <p:nvPr/>
        </p:nvSpPr>
        <p:spPr>
          <a:xfrm>
            <a:off x="6838563" y="4594998"/>
            <a:ext cx="214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0001  0000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51933B6-93A6-FF62-4E76-0F0FDB30EA23}"/>
              </a:ext>
            </a:extLst>
          </p:cNvPr>
          <p:cNvCxnSpPr/>
          <p:nvPr/>
        </p:nvCxnSpPr>
        <p:spPr>
          <a:xfrm>
            <a:off x="6646460" y="4506218"/>
            <a:ext cx="2702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9CB44D-5E30-E0A0-0258-D017228AD725}"/>
              </a:ext>
            </a:extLst>
          </p:cNvPr>
          <p:cNvCxnSpPr/>
          <p:nvPr/>
        </p:nvCxnSpPr>
        <p:spPr>
          <a:xfrm>
            <a:off x="8261205" y="2738456"/>
            <a:ext cx="0" cy="5693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왼쪽 중괄호[L] 17">
            <a:extLst>
              <a:ext uri="{FF2B5EF4-FFF2-40B4-BE49-F238E27FC236}">
                <a16:creationId xmlns:a16="http://schemas.microsoft.com/office/drawing/2014/main" id="{DC0799AC-FD8C-433F-AE7F-887292EF0775}"/>
              </a:ext>
            </a:extLst>
          </p:cNvPr>
          <p:cNvSpPr/>
          <p:nvPr/>
        </p:nvSpPr>
        <p:spPr>
          <a:xfrm rot="16200000">
            <a:off x="7218039" y="4710761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170D7170-E4AB-894F-9633-F9285FD7121E}"/>
              </a:ext>
            </a:extLst>
          </p:cNvPr>
          <p:cNvSpPr/>
          <p:nvPr/>
        </p:nvSpPr>
        <p:spPr>
          <a:xfrm rot="16200000">
            <a:off x="8292098" y="4706874"/>
            <a:ext cx="155448" cy="914400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E0E774-AF33-61BD-62A4-81146CBFD867}"/>
              </a:ext>
            </a:extLst>
          </p:cNvPr>
          <p:cNvSpPr txBox="1"/>
          <p:nvPr/>
        </p:nvSpPr>
        <p:spPr>
          <a:xfrm>
            <a:off x="7102782" y="5296920"/>
            <a:ext cx="38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>
                <a:solidFill>
                  <a:srgbClr val="5D81DA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3A55A-4761-B987-60DC-042FC92E077B}"/>
              </a:ext>
            </a:extLst>
          </p:cNvPr>
          <p:cNvSpPr txBox="1"/>
          <p:nvPr/>
        </p:nvSpPr>
        <p:spPr>
          <a:xfrm>
            <a:off x="8176842" y="5296920"/>
            <a:ext cx="38596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3200" dirty="0">
                <a:solidFill>
                  <a:srgbClr val="5D81DA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6949253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1141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BCD</a:t>
            </a:r>
            <a:r>
              <a:rPr lang="ko-KR" altLang="en-US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 </a:t>
            </a:r>
            <a:r>
              <a:rPr lang="en-US" altLang="ko-KR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Code (Binary Coded Decimal Code)</a:t>
            </a:r>
            <a:endParaRPr kumimoji="0" lang="en-US" altLang="ko-KR" sz="4000" b="1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FCAE5-5D6D-5A4B-A8E3-E5608A819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6" y="1710693"/>
            <a:ext cx="10082387" cy="44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6145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1141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BCD Adder</a:t>
            </a:r>
            <a:endParaRPr kumimoji="0" lang="en-US" altLang="ko-KR" sz="4000" b="1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439A87-88D9-9290-06A1-7DB798BE79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/>
          <a:stretch/>
        </p:blipFill>
        <p:spPr bwMode="auto">
          <a:xfrm>
            <a:off x="2367253" y="1748582"/>
            <a:ext cx="7157528" cy="45529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99561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1141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BCD Adder</a:t>
            </a:r>
            <a:endParaRPr kumimoji="0" lang="en-US" altLang="ko-KR" sz="4000" b="1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F61322-0D50-5E34-EAC4-C073E20D1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28" y="1307662"/>
            <a:ext cx="8477944" cy="522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72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1141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BCD Adder</a:t>
            </a:r>
            <a:endParaRPr kumimoji="0" lang="en-US" altLang="ko-KR" sz="4000" b="1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F61322-0D50-5E34-EAC4-C073E20D1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28" y="1307662"/>
            <a:ext cx="8477944" cy="52264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54C7415-2A16-D97D-05B1-8051A158E1F0}"/>
              </a:ext>
            </a:extLst>
          </p:cNvPr>
          <p:cNvSpPr/>
          <p:nvPr/>
        </p:nvSpPr>
        <p:spPr>
          <a:xfrm>
            <a:off x="2132072" y="4121426"/>
            <a:ext cx="7952832" cy="2266121"/>
          </a:xfrm>
          <a:prstGeom prst="rect">
            <a:avLst/>
          </a:prstGeom>
          <a:solidFill>
            <a:srgbClr val="FFDB01">
              <a:alpha val="1912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819891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1141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BCD Adder</a:t>
            </a:r>
            <a:endParaRPr kumimoji="0" lang="en-US" altLang="ko-KR" sz="4000" b="1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18770C-D132-A65C-F849-972A49D94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12" y="1900441"/>
            <a:ext cx="4023289" cy="3909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E9953-8DD8-0425-8BEF-7A2A3D917734}"/>
              </a:ext>
            </a:extLst>
          </p:cNvPr>
          <p:cNvSpPr txBox="1"/>
          <p:nvPr/>
        </p:nvSpPr>
        <p:spPr>
          <a:xfrm>
            <a:off x="7439948" y="2165985"/>
            <a:ext cx="289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00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      </a:t>
            </a:r>
            <a:r>
              <a:rPr kumimoji="1" lang="en-US" altLang="ko-Kore-KR" sz="2400" dirty="0"/>
              <a:t>01</a:t>
            </a:r>
            <a:r>
              <a:rPr kumimoji="1" lang="ko-KR" altLang="en-US" sz="2400" dirty="0"/>
              <a:t>      </a:t>
            </a:r>
            <a:r>
              <a:rPr kumimoji="1" lang="en-US" altLang="ko-KR" sz="2400" dirty="0"/>
              <a:t>11</a:t>
            </a:r>
            <a:r>
              <a:rPr kumimoji="1" lang="ko-KR" altLang="en-US" sz="2400" dirty="0"/>
              <a:t>     </a:t>
            </a:r>
            <a:r>
              <a:rPr kumimoji="1" lang="en-US" altLang="ko-KR" sz="2400" dirty="0"/>
              <a:t>10</a:t>
            </a:r>
            <a:endParaRPr kumimoji="1" lang="en-US" altLang="ko-Kore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3B1BC-FFCA-748F-B0DB-5745EA7C9EC9}"/>
              </a:ext>
            </a:extLst>
          </p:cNvPr>
          <p:cNvSpPr txBox="1"/>
          <p:nvPr/>
        </p:nvSpPr>
        <p:spPr>
          <a:xfrm>
            <a:off x="6805443" y="2741443"/>
            <a:ext cx="54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14EBF-FE67-35CA-0F6C-A777059B43EE}"/>
              </a:ext>
            </a:extLst>
          </p:cNvPr>
          <p:cNvSpPr txBox="1"/>
          <p:nvPr/>
        </p:nvSpPr>
        <p:spPr>
          <a:xfrm>
            <a:off x="6805442" y="3500303"/>
            <a:ext cx="54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0</a:t>
            </a:r>
            <a:r>
              <a:rPr kumimoji="1" lang="en-US" altLang="ko-KR" sz="2400" dirty="0"/>
              <a:t>1</a:t>
            </a:r>
            <a:endParaRPr kumimoji="1" lang="en-US" altLang="ko-Kore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FA927-479E-A5EF-3EBB-52280FA22B33}"/>
              </a:ext>
            </a:extLst>
          </p:cNvPr>
          <p:cNvSpPr txBox="1"/>
          <p:nvPr/>
        </p:nvSpPr>
        <p:spPr>
          <a:xfrm>
            <a:off x="6805442" y="4238671"/>
            <a:ext cx="54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11</a:t>
            </a:r>
            <a:endParaRPr kumimoji="1" lang="en-US" altLang="ko-Kore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9E0E1-DC63-2DCF-A79F-23CA7D84E9FE}"/>
              </a:ext>
            </a:extLst>
          </p:cNvPr>
          <p:cNvSpPr txBox="1"/>
          <p:nvPr/>
        </p:nvSpPr>
        <p:spPr>
          <a:xfrm>
            <a:off x="6805442" y="4977039"/>
            <a:ext cx="54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10</a:t>
            </a:r>
            <a:endParaRPr kumimoji="1" lang="en-US" altLang="ko-Kore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D7672-2EC9-C5D8-A305-81EAF46BC2DF}"/>
              </a:ext>
            </a:extLst>
          </p:cNvPr>
          <p:cNvSpPr txBox="1"/>
          <p:nvPr/>
        </p:nvSpPr>
        <p:spPr>
          <a:xfrm>
            <a:off x="7529742" y="4238670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</a:t>
            </a:r>
            <a:endParaRPr kumimoji="1" lang="en-US" altLang="ko-Kore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DFAD0-81E5-7742-1757-E9F099D18CBC}"/>
              </a:ext>
            </a:extLst>
          </p:cNvPr>
          <p:cNvSpPr txBox="1"/>
          <p:nvPr/>
        </p:nvSpPr>
        <p:spPr>
          <a:xfrm>
            <a:off x="8941022" y="4238669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</a:t>
            </a:r>
            <a:endParaRPr kumimoji="1" lang="en-US" altLang="ko-Kore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03DFB-EFC1-8907-98FE-5122F7E0E4E7}"/>
              </a:ext>
            </a:extLst>
          </p:cNvPr>
          <p:cNvSpPr txBox="1"/>
          <p:nvPr/>
        </p:nvSpPr>
        <p:spPr>
          <a:xfrm>
            <a:off x="9697446" y="4238668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</a:t>
            </a:r>
            <a:endParaRPr kumimoji="1" lang="en-US" altLang="ko-Kore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CFB15-0432-4272-AFEA-8C4A920CB864}"/>
              </a:ext>
            </a:extLst>
          </p:cNvPr>
          <p:cNvSpPr txBox="1"/>
          <p:nvPr/>
        </p:nvSpPr>
        <p:spPr>
          <a:xfrm>
            <a:off x="9697446" y="4933215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</a:t>
            </a:r>
            <a:endParaRPr kumimoji="1" lang="en-US" altLang="ko-Kore-K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8A68D-DA94-689D-EEF7-004A42A3F0B1}"/>
              </a:ext>
            </a:extLst>
          </p:cNvPr>
          <p:cNvSpPr txBox="1"/>
          <p:nvPr/>
        </p:nvSpPr>
        <p:spPr>
          <a:xfrm>
            <a:off x="8944635" y="4918371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</a:t>
            </a:r>
            <a:endParaRPr kumimoji="1" lang="en-US" altLang="ko-Kore-KR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4CDF42-7092-EA25-2A6C-8419F8FB1ED5}"/>
              </a:ext>
            </a:extLst>
          </p:cNvPr>
          <p:cNvSpPr txBox="1"/>
          <p:nvPr/>
        </p:nvSpPr>
        <p:spPr>
          <a:xfrm>
            <a:off x="8215994" y="4238667"/>
            <a:ext cx="38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</a:t>
            </a:r>
            <a:endParaRPr kumimoji="1" lang="en-US" altLang="ko-Kore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FFD6C6-FC0A-6C17-C37E-9979C1CF5A82}"/>
                  </a:ext>
                </a:extLst>
              </p:cNvPr>
              <p:cNvSpPr txBox="1"/>
              <p:nvPr/>
            </p:nvSpPr>
            <p:spPr>
              <a:xfrm>
                <a:off x="6281341" y="2338868"/>
                <a:ext cx="1048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ko-Kore-K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ore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ko-Kore-K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ore-KR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FFD6C6-FC0A-6C17-C37E-9979C1CF5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341" y="2338868"/>
                <a:ext cx="104820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2F8B36-BB94-88B3-D761-8CADEA187D0D}"/>
                  </a:ext>
                </a:extLst>
              </p:cNvPr>
              <p:cNvSpPr txBox="1"/>
              <p:nvPr/>
            </p:nvSpPr>
            <p:spPr>
              <a:xfrm>
                <a:off x="6676466" y="2049086"/>
                <a:ext cx="1048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ko-Kore-K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ore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ko-Kore-KR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ko-Kore-KR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2F8B36-BB94-88B3-D761-8CADEA187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466" y="2049086"/>
                <a:ext cx="104820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4608CC-49FE-DC63-0963-55EE8899FE54}"/>
              </a:ext>
            </a:extLst>
          </p:cNvPr>
          <p:cNvSpPr/>
          <p:nvPr/>
        </p:nvSpPr>
        <p:spPr>
          <a:xfrm>
            <a:off x="7456175" y="4238667"/>
            <a:ext cx="2631121" cy="461665"/>
          </a:xfrm>
          <a:prstGeom prst="rect">
            <a:avLst/>
          </a:prstGeom>
          <a:noFill/>
          <a:ln w="25400">
            <a:solidFill>
              <a:srgbClr val="5D81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E11C37-EDFA-5393-B0AB-4B9AD070E0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0" r="44525" b="36719"/>
          <a:stretch/>
        </p:blipFill>
        <p:spPr>
          <a:xfrm>
            <a:off x="747124" y="1875825"/>
            <a:ext cx="4647471" cy="5028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3F339D6-BB81-A84C-E5C1-BEB77A8931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17" r="44525" b="20152"/>
          <a:stretch/>
        </p:blipFill>
        <p:spPr>
          <a:xfrm>
            <a:off x="747124" y="2741443"/>
            <a:ext cx="4647471" cy="92667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829133D-CE71-980E-B421-EE2922AF64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76" r="44525"/>
          <a:stretch/>
        </p:blipFill>
        <p:spPr>
          <a:xfrm>
            <a:off x="747123" y="4099063"/>
            <a:ext cx="4647471" cy="106742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710195-CBED-5D21-8E99-34D26540FB36}"/>
              </a:ext>
            </a:extLst>
          </p:cNvPr>
          <p:cNvSpPr/>
          <p:nvPr/>
        </p:nvSpPr>
        <p:spPr>
          <a:xfrm>
            <a:off x="8789408" y="4168777"/>
            <a:ext cx="1190616" cy="1269927"/>
          </a:xfrm>
          <a:prstGeom prst="rect">
            <a:avLst/>
          </a:prstGeom>
          <a:noFill/>
          <a:ln w="254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D1E7B-8BEC-3FFB-EA01-29DCD47F4A92}"/>
                  </a:ext>
                </a:extLst>
              </p:cNvPr>
              <p:cNvSpPr txBox="1"/>
              <p:nvPr/>
            </p:nvSpPr>
            <p:spPr>
              <a:xfrm>
                <a:off x="979605" y="5518010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sz="3200" b="1" dirty="0">
                    <a:effectLst/>
                    <a:latin typeface="Calibri" panose="020F0502020204030204" pitchFamily="34" charset="0"/>
                    <a:ea typeface="맑은 고딕" panose="020B0503020000020004" pitchFamily="34" charset="-127"/>
                    <a:cs typeface="Times New Roman" panose="02020603050405020304" pitchFamily="18" charset="0"/>
                    <a:sym typeface="Wingdings" pitchFamily="2" charset="2"/>
                  </a:rPr>
                  <a:t>   </a:t>
                </a:r>
                <a:r>
                  <a:rPr lang="en-US" altLang="ko-Kore-KR" sz="3200" b="1" dirty="0">
                    <a:effectLst/>
                    <a:latin typeface="Calibri" panose="020F0502020204030204" pitchFamily="34" charset="0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C = K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3200" b="1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ore-KR" sz="3200" b="1" i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ko-Kore-KR" altLang="ko-Kore-KR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3200" b="1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ore-KR" sz="3200" b="1" i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ore-KR" sz="3200" b="1" dirty="0">
                    <a:effectLst/>
                    <a:latin typeface="Calibri" panose="020F0502020204030204" pitchFamily="34" charset="0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3200" b="1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ore-KR" sz="3200" b="1" i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ko-Kore-KR" altLang="ko-Kore-KR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3200" b="1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ore-KR" sz="3200" b="1" i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ore-KR" altLang="ko-Kore-KR" sz="3200" b="1" dirty="0">
                    <a:effectLst/>
                  </a:rPr>
                  <a:t> </a:t>
                </a:r>
                <a:endParaRPr lang="ko-Kore-KR" altLang="en-US" sz="32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D1E7B-8BEC-3FFB-EA01-29DCD47F4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05" y="5518010"/>
                <a:ext cx="6096000" cy="584775"/>
              </a:xfrm>
              <a:prstGeom prst="rect">
                <a:avLst/>
              </a:prstGeom>
              <a:blipFill>
                <a:blip r:embed="rId7"/>
                <a:stretch>
                  <a:fillRect l="-2495" t="-14894" b="-319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51436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1141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BCD Adder</a:t>
            </a:r>
            <a:endParaRPr kumimoji="0" lang="en-US" altLang="ko-KR" sz="4000" b="1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439A87-88D9-9290-06A1-7DB798BE79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/>
          <a:stretch/>
        </p:blipFill>
        <p:spPr bwMode="auto">
          <a:xfrm>
            <a:off x="2367253" y="1748582"/>
            <a:ext cx="7157528" cy="45529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AC731D-E917-F002-9A63-5F7208C2C25C}"/>
              </a:ext>
            </a:extLst>
          </p:cNvPr>
          <p:cNvSpPr/>
          <p:nvPr/>
        </p:nvSpPr>
        <p:spPr>
          <a:xfrm>
            <a:off x="5802923" y="1617345"/>
            <a:ext cx="3516923" cy="1524440"/>
          </a:xfrm>
          <a:prstGeom prst="rect">
            <a:avLst/>
          </a:prstGeom>
          <a:solidFill>
            <a:srgbClr val="FFDB01">
              <a:alpha val="3437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342890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1141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BCD Adder</a:t>
            </a:r>
            <a:endParaRPr kumimoji="0" lang="en-US" altLang="ko-KR" sz="4000" b="1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439A87-88D9-9290-06A1-7DB798BE79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/>
          <a:stretch/>
        </p:blipFill>
        <p:spPr bwMode="auto">
          <a:xfrm>
            <a:off x="2367253" y="1748582"/>
            <a:ext cx="7157528" cy="45529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AC731D-E917-F002-9A63-5F7208C2C25C}"/>
              </a:ext>
            </a:extLst>
          </p:cNvPr>
          <p:cNvSpPr/>
          <p:nvPr/>
        </p:nvSpPr>
        <p:spPr>
          <a:xfrm>
            <a:off x="2461846" y="3106615"/>
            <a:ext cx="5838092" cy="1383324"/>
          </a:xfrm>
          <a:prstGeom prst="rect">
            <a:avLst/>
          </a:prstGeom>
          <a:solidFill>
            <a:srgbClr val="FFDB01">
              <a:alpha val="3437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11DA42-9930-0CEC-105F-344D56C0A69C}"/>
              </a:ext>
            </a:extLst>
          </p:cNvPr>
          <p:cNvSpPr/>
          <p:nvPr/>
        </p:nvSpPr>
        <p:spPr>
          <a:xfrm>
            <a:off x="6901133" y="3286664"/>
            <a:ext cx="504000" cy="504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5C87D0-35F4-48AA-0DB9-AC4B08FB5722}"/>
              </a:ext>
            </a:extLst>
          </p:cNvPr>
          <p:cNvSpPr/>
          <p:nvPr/>
        </p:nvSpPr>
        <p:spPr>
          <a:xfrm>
            <a:off x="6984521" y="3956022"/>
            <a:ext cx="612000" cy="612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906408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1141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b="1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BCD Adder</a:t>
            </a:r>
            <a:endParaRPr kumimoji="0" lang="en-US" altLang="ko-KR" sz="4000" b="1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439A87-88D9-9290-06A1-7DB798BE79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/>
          <a:stretch/>
        </p:blipFill>
        <p:spPr bwMode="auto">
          <a:xfrm>
            <a:off x="2367253" y="1748582"/>
            <a:ext cx="7157528" cy="45529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AC731D-E917-F002-9A63-5F7208C2C25C}"/>
              </a:ext>
            </a:extLst>
          </p:cNvPr>
          <p:cNvSpPr/>
          <p:nvPr/>
        </p:nvSpPr>
        <p:spPr>
          <a:xfrm>
            <a:off x="3642214" y="4478214"/>
            <a:ext cx="5838092" cy="1723293"/>
          </a:xfrm>
          <a:prstGeom prst="rect">
            <a:avLst/>
          </a:prstGeom>
          <a:solidFill>
            <a:srgbClr val="FFDB01">
              <a:alpha val="3437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107720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2888884"/>
            <a:ext cx="12192000" cy="108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6500" b="1" i="0" u="sng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ALU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000" y="1220564"/>
            <a:ext cx="11430001" cy="525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90343"/>
            <a:ext cx="7550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MSI / LSI </a:t>
            </a:r>
            <a:r>
              <a:rPr kumimoji="0" lang="ko-KR" alt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연산 회로</a:t>
            </a:r>
            <a:endParaRPr kumimoji="0" lang="en-US" altLang="ko-KR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7B722-4ED3-0B0E-9638-98CA341525C4}"/>
              </a:ext>
            </a:extLst>
          </p:cNvPr>
          <p:cNvSpPr txBox="1"/>
          <p:nvPr/>
        </p:nvSpPr>
        <p:spPr>
          <a:xfrm>
            <a:off x="717222" y="1957031"/>
            <a:ext cx="9499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▪ MSI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회로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F077E-ABB7-6D96-BF6A-DC460C46D1AE}"/>
              </a:ext>
            </a:extLst>
          </p:cNvPr>
          <p:cNvSpPr txBox="1"/>
          <p:nvPr/>
        </p:nvSpPr>
        <p:spPr>
          <a:xfrm>
            <a:off x="1010683" y="2579590"/>
            <a:ext cx="886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MSI (Medium-Scale Integrated Circuit)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EFCB0-7474-45C6-A208-9CFB7FC04627}"/>
              </a:ext>
            </a:extLst>
          </p:cNvPr>
          <p:cNvSpPr txBox="1"/>
          <p:nvPr/>
        </p:nvSpPr>
        <p:spPr>
          <a:xfrm>
            <a:off x="1010683" y="3048261"/>
            <a:ext cx="886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100 ~ 1000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개의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소자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(Gate)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가 집적된 회로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AAAEF-B282-6358-2CBB-BDC648867E2C}"/>
              </a:ext>
            </a:extLst>
          </p:cNvPr>
          <p:cNvSpPr txBox="1"/>
          <p:nvPr/>
        </p:nvSpPr>
        <p:spPr>
          <a:xfrm>
            <a:off x="717223" y="3871693"/>
            <a:ext cx="9499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▪ LSI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회로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679B6-EEDB-FDCB-CCE3-E72903DE048F}"/>
              </a:ext>
            </a:extLst>
          </p:cNvPr>
          <p:cNvSpPr txBox="1"/>
          <p:nvPr/>
        </p:nvSpPr>
        <p:spPr>
          <a:xfrm>
            <a:off x="1010683" y="4523222"/>
            <a:ext cx="886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LSI (Large-Scale Integrated Circuit)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846AE-C60A-F09F-1300-8C5158DCE95D}"/>
              </a:ext>
            </a:extLst>
          </p:cNvPr>
          <p:cNvSpPr txBox="1"/>
          <p:nvPr/>
        </p:nvSpPr>
        <p:spPr>
          <a:xfrm>
            <a:off x="1034462" y="5024901"/>
            <a:ext cx="886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1000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 이상의 소자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(Gate)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가 집적된 회로</a:t>
            </a:r>
          </a:p>
        </p:txBody>
      </p:sp>
    </p:spTree>
    <p:extLst>
      <p:ext uri="{BB962C8B-B14F-4D97-AF65-F5344CB8AC3E}">
        <p14:creationId xmlns:p14="http://schemas.microsoft.com/office/powerpoint/2010/main" val="400390973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1141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ALU (Arithmetic Logic Unit)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0537" y="1440814"/>
            <a:ext cx="6150960" cy="4960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1141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0" normalizeH="0" baseline="0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ALU (Arithmetic Logic Unit)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F230E6-35FB-F1D4-203F-4756BAB41F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6" y="2666528"/>
            <a:ext cx="4290646" cy="23697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3ECDEC-EF71-0465-826F-001DBD9B6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010" y="1910051"/>
            <a:ext cx="6163412" cy="40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0639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427" y="1220564"/>
            <a:ext cx="11665146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13" y="279796"/>
            <a:ext cx="1141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 b="1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참고 문헌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7FE0F-A30F-27EF-9B51-238EC0244DCC}"/>
              </a:ext>
            </a:extLst>
          </p:cNvPr>
          <p:cNvSpPr txBox="1"/>
          <p:nvPr/>
        </p:nvSpPr>
        <p:spPr>
          <a:xfrm>
            <a:off x="899680" y="1566373"/>
            <a:ext cx="88653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참고 문헌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정차근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디지털 논리회로 설계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원리와 응용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YOUNG(2011)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장태무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컴퓨터 논리회로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정익사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(1997)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임석구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처음 만나는 디지털 논리회로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한빛아카데미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(2016)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Digital Design(Fifth Edition), </a:t>
            </a:r>
            <a:r>
              <a:rPr lang="en-US" altLang="ko-KR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M.Morris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Mano, PEARSON(2011)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서강대학교 컴퓨터공학실험</a:t>
            </a:r>
            <a:r>
              <a:rPr kumimoji="0" lang="en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II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주차 강의자료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서강대학교 디지털회로개론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강의자료 </a:t>
            </a:r>
            <a:endParaRPr kumimoji="0" lang="en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기여도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20181251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강민석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33.3%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20181255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김기철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33.3%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20211589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정서영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33.3%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38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THANK</a:t>
            </a:r>
          </a:p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7848" y="5178678"/>
            <a:ext cx="2736304" cy="820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20181251</a:t>
            </a:r>
            <a:r>
              <a:rPr lang="ko-KR" altLang="en-US" sz="1600" b="1">
                <a:solidFill>
                  <a:schemeClr val="tx1"/>
                </a:solidFill>
              </a:rPr>
              <a:t> 강민석</a:t>
            </a:r>
          </a:p>
          <a:p>
            <a:pPr algn="dist"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20181255</a:t>
            </a:r>
            <a:r>
              <a:rPr lang="ko-KR" altLang="en-US" sz="1600" b="1">
                <a:solidFill>
                  <a:schemeClr val="tx1"/>
                </a:solidFill>
              </a:rPr>
              <a:t> 김기철</a:t>
            </a:r>
          </a:p>
          <a:p>
            <a:pPr algn="dist">
              <a:defRPr/>
            </a:pPr>
            <a:r>
              <a:rPr lang="en-US" altLang="ko-KR" sz="1600" b="1">
                <a:solidFill>
                  <a:schemeClr val="tx1"/>
                </a:solidFill>
              </a:rPr>
              <a:t>20211589</a:t>
            </a:r>
            <a:r>
              <a:rPr lang="ko-KR" altLang="en-US" sz="1600" b="1">
                <a:solidFill>
                  <a:schemeClr val="tx1"/>
                </a:solidFill>
              </a:rPr>
              <a:t> 정서영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000" y="1220564"/>
            <a:ext cx="11430001" cy="525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90343"/>
            <a:ext cx="7550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4-bit Binary Parallel Adder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A3C25-3ECD-DD05-5BFB-FE2346078004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9" y="3301011"/>
            <a:ext cx="7560000" cy="28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C7B722-4ED3-0B0E-9638-98CA341525C4}"/>
              </a:ext>
            </a:extLst>
          </p:cNvPr>
          <p:cNvSpPr txBox="1"/>
          <p:nvPr/>
        </p:nvSpPr>
        <p:spPr>
          <a:xfrm>
            <a:off x="717224" y="1628318"/>
            <a:ext cx="9863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▪ 4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비트 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진수 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개를 입력 받아 덧셈을 진행하는 회로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4023E-CFEE-10AB-0335-A6BD4C90E210}"/>
              </a:ext>
            </a:extLst>
          </p:cNvPr>
          <p:cNvSpPr txBox="1"/>
          <p:nvPr/>
        </p:nvSpPr>
        <p:spPr>
          <a:xfrm>
            <a:off x="1010685" y="2250878"/>
            <a:ext cx="886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개의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FA(Full Adder)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를 병렬로 연결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5D416-6CB7-AFC3-73F9-7F56FBFF1555}"/>
              </a:ext>
            </a:extLst>
          </p:cNvPr>
          <p:cNvSpPr txBox="1"/>
          <p:nvPr/>
        </p:nvSpPr>
        <p:spPr>
          <a:xfrm>
            <a:off x="1010684" y="2732454"/>
            <a:ext cx="901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하위 비트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FA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에서 생성된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Carry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가 상위 비트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FA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Input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으로 입력되는 방식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000" y="1220564"/>
            <a:ext cx="11430001" cy="525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kumimoji="0" lang="en-US" altLang="ko-KR" sz="180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90343"/>
            <a:ext cx="7550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4-bit Binary Parallel Adder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7B722-4ED3-0B0E-9638-98CA341525C4}"/>
              </a:ext>
            </a:extLst>
          </p:cNvPr>
          <p:cNvSpPr txBox="1"/>
          <p:nvPr/>
        </p:nvSpPr>
        <p:spPr>
          <a:xfrm>
            <a:off x="717224" y="1628319"/>
            <a:ext cx="9499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Review) Full Adder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62DA1CA-8899-A4AD-CF23-E07D8964A238}"/>
              </a:ext>
            </a:extLst>
          </p:cNvPr>
          <p:cNvGraphicFramePr>
            <a:graphicFrameLocks noGrp="1"/>
          </p:cNvGraphicFramePr>
          <p:nvPr/>
        </p:nvGraphicFramePr>
        <p:xfrm>
          <a:off x="877076" y="2451497"/>
          <a:ext cx="4488025" cy="360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05">
                  <a:extLst>
                    <a:ext uri="{9D8B030D-6E8A-4147-A177-3AD203B41FA5}">
                      <a16:colId xmlns:a16="http://schemas.microsoft.com/office/drawing/2014/main" val="41320243"/>
                    </a:ext>
                  </a:extLst>
                </a:gridCol>
                <a:gridCol w="897605">
                  <a:extLst>
                    <a:ext uri="{9D8B030D-6E8A-4147-A177-3AD203B41FA5}">
                      <a16:colId xmlns:a16="http://schemas.microsoft.com/office/drawing/2014/main" val="4260011623"/>
                    </a:ext>
                  </a:extLst>
                </a:gridCol>
                <a:gridCol w="897605">
                  <a:extLst>
                    <a:ext uri="{9D8B030D-6E8A-4147-A177-3AD203B41FA5}">
                      <a16:colId xmlns:a16="http://schemas.microsoft.com/office/drawing/2014/main" val="1703781278"/>
                    </a:ext>
                  </a:extLst>
                </a:gridCol>
                <a:gridCol w="897605">
                  <a:extLst>
                    <a:ext uri="{9D8B030D-6E8A-4147-A177-3AD203B41FA5}">
                      <a16:colId xmlns:a16="http://schemas.microsoft.com/office/drawing/2014/main" val="2286637655"/>
                    </a:ext>
                  </a:extLst>
                </a:gridCol>
                <a:gridCol w="897605">
                  <a:extLst>
                    <a:ext uri="{9D8B030D-6E8A-4147-A177-3AD203B41FA5}">
                      <a16:colId xmlns:a16="http://schemas.microsoft.com/office/drawing/2014/main" val="732756861"/>
                    </a:ext>
                  </a:extLst>
                </a:gridCol>
              </a:tblGrid>
              <a:tr h="4427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+mj-ea"/>
                          <a:ea typeface="+mj-ea"/>
                        </a:rPr>
                        <a:t>Input</a:t>
                      </a:r>
                      <a:endParaRPr lang="ko-KR" altLang="en-US" sz="2200" b="1" dirty="0">
                        <a:latin typeface="+mj-ea"/>
                        <a:ea typeface="+mj-ea"/>
                      </a:endParaRPr>
                    </a:p>
                  </a:txBody>
                  <a:tcPr marL="89079" marR="89079" marT="44539" marB="44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Output</a:t>
                      </a:r>
                      <a:endParaRPr lang="ko-KR" altLang="en-US" sz="2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9079" marR="89079" marT="44539" marB="445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66717"/>
                  </a:ext>
                </a:extLst>
              </a:tr>
              <a:tr h="425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sz="2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lang="ko-KR" altLang="en-US" sz="2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ko-KR" sz="2200" b="1" baseline="-2500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in</a:t>
                      </a:r>
                      <a:endParaRPr lang="ko-KR" altLang="en-US" sz="2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kern="120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C</a:t>
                      </a:r>
                      <a:r>
                        <a:rPr lang="en-US" altLang="ko-KR" sz="2200" b="1" kern="1200" baseline="-2500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out</a:t>
                      </a:r>
                      <a:endParaRPr lang="ko-KR" altLang="en-US" sz="2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</a:t>
                      </a:r>
                      <a:endParaRPr lang="ko-KR" altLang="en-US" sz="2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2932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251278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650391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23450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106494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362647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997859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0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64051"/>
                  </a:ext>
                </a:extLst>
              </a:tr>
              <a:tr h="336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700" b="1" dirty="0">
                        <a:latin typeface="+mj-ea"/>
                        <a:ea typeface="+mj-ea"/>
                      </a:endParaRPr>
                    </a:p>
                  </a:txBody>
                  <a:tcPr marL="83449" marR="83449" marT="41724" marB="41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06863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87E16B3-DA3F-82AF-A4FB-E87567BBCB9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51" y="3429000"/>
            <a:ext cx="5760000" cy="28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F5A630-E407-2C38-D158-DBFBCCA3CADB}"/>
              </a:ext>
            </a:extLst>
          </p:cNvPr>
          <p:cNvSpPr txBox="1"/>
          <p:nvPr/>
        </p:nvSpPr>
        <p:spPr>
          <a:xfrm>
            <a:off x="5861177" y="2490690"/>
            <a:ext cx="531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lang="en-US" altLang="ko-KR" sz="20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2000" b="1" baseline="-25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out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= AB + </a:t>
            </a:r>
            <a:r>
              <a:rPr lang="en-US" altLang="ko-KR" sz="20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2000" b="1" baseline="-25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in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(A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⊕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B)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E6389-AEFD-B52E-72F0-C297ED01A7FC}"/>
              </a:ext>
            </a:extLst>
          </p:cNvPr>
          <p:cNvSpPr txBox="1"/>
          <p:nvPr/>
        </p:nvSpPr>
        <p:spPr>
          <a:xfrm>
            <a:off x="5861176" y="3003219"/>
            <a:ext cx="531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= A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⊕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B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⊕ </a:t>
            </a:r>
            <a:r>
              <a:rPr lang="en-US" altLang="ko-KR" sz="20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en-US" altLang="ko-KR" sz="2000" b="1" baseline="-25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83262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000" y="1220564"/>
            <a:ext cx="11430001" cy="525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kumimoji="0" lang="en-US" altLang="ko-KR" sz="1800" b="0" i="0" u="none" strike="noStrike" kern="120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90343"/>
            <a:ext cx="7550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4-bit Binary Parallel Adder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7B722-4ED3-0B0E-9638-98CA341525C4}"/>
              </a:ext>
            </a:extLst>
          </p:cNvPr>
          <p:cNvSpPr txBox="1"/>
          <p:nvPr/>
        </p:nvSpPr>
        <p:spPr>
          <a:xfrm>
            <a:off x="717224" y="1628318"/>
            <a:ext cx="581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▪ 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부호가 </a:t>
            </a:r>
            <a:r>
              <a:rPr kumimoji="0" lang="ko-KR" altLang="en-US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있</a:t>
            </a:r>
            <a:r>
              <a:rPr lang="ko-KR" altLang="en-US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는</a:t>
            </a:r>
            <a:r>
              <a:rPr lang="en-US" altLang="ko-KR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(Signed) 4</a:t>
            </a:r>
            <a:r>
              <a:rPr lang="ko-KR" altLang="en-US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비트 </a:t>
            </a:r>
            <a:r>
              <a:rPr lang="en-US" altLang="ko-KR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</a:t>
            </a:r>
            <a:r>
              <a:rPr lang="ko-KR" altLang="en-US" sz="2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진수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30AA51-F868-DDA5-88DA-1F3F516B1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94" y="2180462"/>
            <a:ext cx="4342732" cy="42247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22483A-3C6C-139A-41E9-9036FC8F4E57}"/>
              </a:ext>
            </a:extLst>
          </p:cNvPr>
          <p:cNvSpPr/>
          <p:nvPr/>
        </p:nvSpPr>
        <p:spPr>
          <a:xfrm>
            <a:off x="5995358" y="2180462"/>
            <a:ext cx="1936068" cy="422476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577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000" y="1220564"/>
            <a:ext cx="11430001" cy="525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ㅍ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90343"/>
            <a:ext cx="7550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4-bit Binary Parallel Adder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9065A-5C77-F505-F712-BC4E4C713167}"/>
              </a:ext>
            </a:extLst>
          </p:cNvPr>
          <p:cNvSpPr txBox="1"/>
          <p:nvPr/>
        </p:nvSpPr>
        <p:spPr>
          <a:xfrm>
            <a:off x="886409" y="1601833"/>
            <a:ext cx="3564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예시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 1011 + 0010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1467B7-5820-EB41-9E58-980157C9150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9" y="3301011"/>
            <a:ext cx="7560000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8D79E-5A07-FD66-9AB9-CC8123C19B97}"/>
              </a:ext>
            </a:extLst>
          </p:cNvPr>
          <p:cNvSpPr txBox="1"/>
          <p:nvPr/>
        </p:nvSpPr>
        <p:spPr>
          <a:xfrm>
            <a:off x="886408" y="2187083"/>
            <a:ext cx="822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1011, 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0010 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십진수로는 각각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-5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2688C-AEE5-063B-1D86-9D6BC86556C5}"/>
              </a:ext>
            </a:extLst>
          </p:cNvPr>
          <p:cNvSpPr txBox="1"/>
          <p:nvPr/>
        </p:nvSpPr>
        <p:spPr>
          <a:xfrm>
            <a:off x="8518849" y="301378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9C887-E3EA-571B-C08C-C94D339511E4}"/>
              </a:ext>
            </a:extLst>
          </p:cNvPr>
          <p:cNvSpPr txBox="1"/>
          <p:nvPr/>
        </p:nvSpPr>
        <p:spPr>
          <a:xfrm>
            <a:off x="8074865" y="3018899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50C47-1541-2733-32CD-8FDCDA104CA6}"/>
              </a:ext>
            </a:extLst>
          </p:cNvPr>
          <p:cNvSpPr txBox="1"/>
          <p:nvPr/>
        </p:nvSpPr>
        <p:spPr>
          <a:xfrm>
            <a:off x="6944626" y="3007936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88D0F-580E-612F-0A5F-DC81A79038A0}"/>
              </a:ext>
            </a:extLst>
          </p:cNvPr>
          <p:cNvSpPr txBox="1"/>
          <p:nvPr/>
        </p:nvSpPr>
        <p:spPr>
          <a:xfrm>
            <a:off x="6414339" y="3001709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E49CB-ADB3-558D-CA41-7D63F1E48C90}"/>
              </a:ext>
            </a:extLst>
          </p:cNvPr>
          <p:cNvSpPr txBox="1"/>
          <p:nvPr/>
        </p:nvSpPr>
        <p:spPr>
          <a:xfrm>
            <a:off x="4806819" y="3012572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F6E81-6EA6-C56A-7C1F-BA472489C64B}"/>
              </a:ext>
            </a:extLst>
          </p:cNvPr>
          <p:cNvSpPr txBox="1"/>
          <p:nvPr/>
        </p:nvSpPr>
        <p:spPr>
          <a:xfrm>
            <a:off x="5347531" y="301378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330107-F8B4-6AE0-4CB2-CD0C45355BC6}"/>
              </a:ext>
            </a:extLst>
          </p:cNvPr>
          <p:cNvSpPr txBox="1"/>
          <p:nvPr/>
        </p:nvSpPr>
        <p:spPr>
          <a:xfrm>
            <a:off x="3737683" y="3015682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A73B3-307B-8606-8BDE-040A396712A2}"/>
              </a:ext>
            </a:extLst>
          </p:cNvPr>
          <p:cNvSpPr txBox="1"/>
          <p:nvPr/>
        </p:nvSpPr>
        <p:spPr>
          <a:xfrm>
            <a:off x="3250156" y="3011101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F1E9BF-55A4-AAB8-36BF-1027A82A86EE}"/>
              </a:ext>
            </a:extLst>
          </p:cNvPr>
          <p:cNvSpPr txBox="1"/>
          <p:nvPr/>
        </p:nvSpPr>
        <p:spPr>
          <a:xfrm>
            <a:off x="9436358" y="4186335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75F2C-8630-611B-02F5-61B80FB2A402}"/>
              </a:ext>
            </a:extLst>
          </p:cNvPr>
          <p:cNvSpPr txBox="1"/>
          <p:nvPr/>
        </p:nvSpPr>
        <p:spPr>
          <a:xfrm>
            <a:off x="7542244" y="4186335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5A2987-5C4F-FED5-A61C-1A6AEF982842}"/>
              </a:ext>
            </a:extLst>
          </p:cNvPr>
          <p:cNvSpPr txBox="1"/>
          <p:nvPr/>
        </p:nvSpPr>
        <p:spPr>
          <a:xfrm>
            <a:off x="8286682" y="599878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E37803-D8EB-209F-052A-218A067260F4}"/>
              </a:ext>
            </a:extLst>
          </p:cNvPr>
          <p:cNvSpPr txBox="1"/>
          <p:nvPr/>
        </p:nvSpPr>
        <p:spPr>
          <a:xfrm>
            <a:off x="6712919" y="599878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573F4E-5B11-93EF-C9A0-20A5026CBEEA}"/>
              </a:ext>
            </a:extLst>
          </p:cNvPr>
          <p:cNvSpPr txBox="1"/>
          <p:nvPr/>
        </p:nvSpPr>
        <p:spPr>
          <a:xfrm>
            <a:off x="4382731" y="4186335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A6BCA6-94A6-6204-FA54-1B7FA93FF306}"/>
              </a:ext>
            </a:extLst>
          </p:cNvPr>
          <p:cNvSpPr txBox="1"/>
          <p:nvPr/>
        </p:nvSpPr>
        <p:spPr>
          <a:xfrm>
            <a:off x="5123602" y="5995910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DA0FE-CEBF-20B8-51BC-AC4818D5457C}"/>
              </a:ext>
            </a:extLst>
          </p:cNvPr>
          <p:cNvSpPr txBox="1"/>
          <p:nvPr/>
        </p:nvSpPr>
        <p:spPr>
          <a:xfrm>
            <a:off x="5946710" y="4186335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82B0FF-CC12-0343-62E9-9E02BC6C8D66}"/>
              </a:ext>
            </a:extLst>
          </p:cNvPr>
          <p:cNvSpPr txBox="1"/>
          <p:nvPr/>
        </p:nvSpPr>
        <p:spPr>
          <a:xfrm>
            <a:off x="3515172" y="599878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088525-2A54-0290-507F-500B3EAA3C79}"/>
              </a:ext>
            </a:extLst>
          </p:cNvPr>
          <p:cNvSpPr txBox="1"/>
          <p:nvPr/>
        </p:nvSpPr>
        <p:spPr>
          <a:xfrm>
            <a:off x="2467716" y="599878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34E589-D370-C38F-E1A8-45AE5EEB5A3F}"/>
              </a:ext>
            </a:extLst>
          </p:cNvPr>
          <p:cNvSpPr txBox="1"/>
          <p:nvPr/>
        </p:nvSpPr>
        <p:spPr>
          <a:xfrm>
            <a:off x="886409" y="2609940"/>
            <a:ext cx="613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하위 비트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입력되는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Carry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AA68A1-D354-020C-A00D-75920B7D94EE}"/>
              </a:ext>
            </a:extLst>
          </p:cNvPr>
          <p:cNvSpPr txBox="1"/>
          <p:nvPr/>
        </p:nvSpPr>
        <p:spPr>
          <a:xfrm>
            <a:off x="9116007" y="5470772"/>
            <a:ext cx="24034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결과값은 십진수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-3</a:t>
            </a:r>
            <a:r>
              <a:rPr lang="ko-KR" altLang="en-US" sz="1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나타내는 이진수 </a:t>
            </a:r>
            <a:r>
              <a:rPr lang="en-US" altLang="ko-KR" sz="1500" b="1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1101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8371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000" y="1220564"/>
            <a:ext cx="11430001" cy="525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ㅍ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70860" y="1351801"/>
            <a:ext cx="1268730" cy="265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제목을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90343"/>
            <a:ext cx="75504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Times New Roman"/>
              </a:rPr>
              <a:t>4-bit Binary Parallel Adder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9065A-5C77-F505-F712-BC4E4C713167}"/>
              </a:ext>
            </a:extLst>
          </p:cNvPr>
          <p:cNvSpPr txBox="1"/>
          <p:nvPr/>
        </p:nvSpPr>
        <p:spPr>
          <a:xfrm>
            <a:off x="886409" y="1601833"/>
            <a:ext cx="658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예시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 0111 + 0101 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(Overflow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발생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1467B7-5820-EB41-9E58-980157C9150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99" y="3301011"/>
            <a:ext cx="7560000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8D79E-5A07-FD66-9AB9-CC8123C19B97}"/>
              </a:ext>
            </a:extLst>
          </p:cNvPr>
          <p:cNvSpPr txBox="1"/>
          <p:nvPr/>
        </p:nvSpPr>
        <p:spPr>
          <a:xfrm>
            <a:off x="886408" y="2187083"/>
            <a:ext cx="822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0111, 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0101 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십진수로는 각각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2688C-AEE5-063B-1D86-9D6BC86556C5}"/>
              </a:ext>
            </a:extLst>
          </p:cNvPr>
          <p:cNvSpPr txBox="1"/>
          <p:nvPr/>
        </p:nvSpPr>
        <p:spPr>
          <a:xfrm>
            <a:off x="8518849" y="301378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9C887-E3EA-571B-C08C-C94D339511E4}"/>
              </a:ext>
            </a:extLst>
          </p:cNvPr>
          <p:cNvSpPr txBox="1"/>
          <p:nvPr/>
        </p:nvSpPr>
        <p:spPr>
          <a:xfrm>
            <a:off x="8074865" y="3018899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50C47-1541-2733-32CD-8FDCDA104CA6}"/>
              </a:ext>
            </a:extLst>
          </p:cNvPr>
          <p:cNvSpPr txBox="1"/>
          <p:nvPr/>
        </p:nvSpPr>
        <p:spPr>
          <a:xfrm>
            <a:off x="6944626" y="3007936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88D0F-580E-612F-0A5F-DC81A79038A0}"/>
              </a:ext>
            </a:extLst>
          </p:cNvPr>
          <p:cNvSpPr txBox="1"/>
          <p:nvPr/>
        </p:nvSpPr>
        <p:spPr>
          <a:xfrm>
            <a:off x="6414339" y="3001709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E49CB-ADB3-558D-CA41-7D63F1E48C90}"/>
              </a:ext>
            </a:extLst>
          </p:cNvPr>
          <p:cNvSpPr txBox="1"/>
          <p:nvPr/>
        </p:nvSpPr>
        <p:spPr>
          <a:xfrm>
            <a:off x="4806819" y="3012572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F6E81-6EA6-C56A-7C1F-BA472489C64B}"/>
              </a:ext>
            </a:extLst>
          </p:cNvPr>
          <p:cNvSpPr txBox="1"/>
          <p:nvPr/>
        </p:nvSpPr>
        <p:spPr>
          <a:xfrm>
            <a:off x="5347531" y="301378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330107-F8B4-6AE0-4CB2-CD0C45355BC6}"/>
              </a:ext>
            </a:extLst>
          </p:cNvPr>
          <p:cNvSpPr txBox="1"/>
          <p:nvPr/>
        </p:nvSpPr>
        <p:spPr>
          <a:xfrm>
            <a:off x="3737683" y="3015682"/>
            <a:ext cx="27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A73B3-307B-8606-8BDE-040A396712A2}"/>
              </a:ext>
            </a:extLst>
          </p:cNvPr>
          <p:cNvSpPr txBox="1"/>
          <p:nvPr/>
        </p:nvSpPr>
        <p:spPr>
          <a:xfrm>
            <a:off x="3250156" y="3011101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F1E9BF-55A4-AAB8-36BF-1027A82A86EE}"/>
              </a:ext>
            </a:extLst>
          </p:cNvPr>
          <p:cNvSpPr txBox="1"/>
          <p:nvPr/>
        </p:nvSpPr>
        <p:spPr>
          <a:xfrm>
            <a:off x="9436358" y="4186335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75F2C-8630-611B-02F5-61B80FB2A402}"/>
              </a:ext>
            </a:extLst>
          </p:cNvPr>
          <p:cNvSpPr txBox="1"/>
          <p:nvPr/>
        </p:nvSpPr>
        <p:spPr>
          <a:xfrm>
            <a:off x="7542244" y="4186335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5A2987-5C4F-FED5-A61C-1A6AEF982842}"/>
              </a:ext>
            </a:extLst>
          </p:cNvPr>
          <p:cNvSpPr txBox="1"/>
          <p:nvPr/>
        </p:nvSpPr>
        <p:spPr>
          <a:xfrm>
            <a:off x="8286682" y="599878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E37803-D8EB-209F-052A-218A067260F4}"/>
              </a:ext>
            </a:extLst>
          </p:cNvPr>
          <p:cNvSpPr txBox="1"/>
          <p:nvPr/>
        </p:nvSpPr>
        <p:spPr>
          <a:xfrm>
            <a:off x="6712919" y="599878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573F4E-5B11-93EF-C9A0-20A5026CBEEA}"/>
              </a:ext>
            </a:extLst>
          </p:cNvPr>
          <p:cNvSpPr txBox="1"/>
          <p:nvPr/>
        </p:nvSpPr>
        <p:spPr>
          <a:xfrm>
            <a:off x="4382731" y="4186335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A6BCA6-94A6-6204-FA54-1B7FA93FF306}"/>
              </a:ext>
            </a:extLst>
          </p:cNvPr>
          <p:cNvSpPr txBox="1"/>
          <p:nvPr/>
        </p:nvSpPr>
        <p:spPr>
          <a:xfrm>
            <a:off x="5123602" y="5995910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DA0FE-CEBF-20B8-51BC-AC4818D5457C}"/>
              </a:ext>
            </a:extLst>
          </p:cNvPr>
          <p:cNvSpPr txBox="1"/>
          <p:nvPr/>
        </p:nvSpPr>
        <p:spPr>
          <a:xfrm>
            <a:off x="5946710" y="4186335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82B0FF-CC12-0343-62E9-9E02BC6C8D66}"/>
              </a:ext>
            </a:extLst>
          </p:cNvPr>
          <p:cNvSpPr txBox="1"/>
          <p:nvPr/>
        </p:nvSpPr>
        <p:spPr>
          <a:xfrm>
            <a:off x="3515172" y="599878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088525-2A54-0290-507F-500B3EAA3C79}"/>
              </a:ext>
            </a:extLst>
          </p:cNvPr>
          <p:cNvSpPr txBox="1"/>
          <p:nvPr/>
        </p:nvSpPr>
        <p:spPr>
          <a:xfrm>
            <a:off x="2467716" y="5998788"/>
            <a:ext cx="29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34E589-D370-C38F-E1A8-45AE5EEB5A3F}"/>
              </a:ext>
            </a:extLst>
          </p:cNvPr>
          <p:cNvSpPr txBox="1"/>
          <p:nvPr/>
        </p:nvSpPr>
        <p:spPr>
          <a:xfrm>
            <a:off x="886409" y="2609940"/>
            <a:ext cx="613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가장 하위 비트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입력되는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Carry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AA68A1-D354-020C-A00D-75920B7D94EE}"/>
              </a:ext>
            </a:extLst>
          </p:cNvPr>
          <p:cNvSpPr txBox="1"/>
          <p:nvPr/>
        </p:nvSpPr>
        <p:spPr>
          <a:xfrm>
            <a:off x="9116007" y="5470772"/>
            <a:ext cx="25210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∙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이진수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1100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십진수로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-4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나타냄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잘못된 값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3963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2012</ep:Words>
  <ep:PresentationFormat>와이드스크린</ep:PresentationFormat>
  <ep:Paragraphs>536</ep:Paragraphs>
  <ep:Slides>43</ep:Slides>
  <ep:Notes>43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ep:HeadingPairs>
  <ep:TitlesOfParts>
    <vt:vector size="44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2022-11-06T06:18:32.000</dcterms:created>
  <dc:creator>USER</dc:creator>
  <cp:lastModifiedBy>USER</cp:lastModifiedBy>
  <dcterms:modified xsi:type="dcterms:W3CDTF">2022-11-10T04:42:15.520</dcterms:modified>
  <cp:revision>25</cp:revision>
  <dc:title>PowerPoint 프레젠테이션</dc:title>
  <cp:version>1000.0100.01</cp:version>
</cp:coreProperties>
</file>