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2" r:id="rId2"/>
  </p:sldMasterIdLst>
  <p:notesMasterIdLst>
    <p:notesMasterId r:id="rId22"/>
  </p:notesMasterIdLst>
  <p:sldIdLst>
    <p:sldId id="337" r:id="rId3"/>
    <p:sldId id="308" r:id="rId4"/>
    <p:sldId id="312" r:id="rId5"/>
    <p:sldId id="351" r:id="rId6"/>
    <p:sldId id="314" r:id="rId7"/>
    <p:sldId id="358" r:id="rId8"/>
    <p:sldId id="369" r:id="rId9"/>
    <p:sldId id="327" r:id="rId10"/>
    <p:sldId id="340" r:id="rId11"/>
    <p:sldId id="359" r:id="rId12"/>
    <p:sldId id="361" r:id="rId13"/>
    <p:sldId id="370" r:id="rId14"/>
    <p:sldId id="363" r:id="rId15"/>
    <p:sldId id="364" r:id="rId16"/>
    <p:sldId id="368" r:id="rId17"/>
    <p:sldId id="350" r:id="rId18"/>
    <p:sldId id="339" r:id="rId19"/>
    <p:sldId id="299" r:id="rId20"/>
    <p:sldId id="269" r:id="rId2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4E0"/>
    <a:srgbClr val="CADF87"/>
    <a:srgbClr val="D9A7DA"/>
    <a:srgbClr val="E2B384"/>
    <a:srgbClr val="FFFF99"/>
    <a:srgbClr val="000000"/>
    <a:srgbClr val="213AE4"/>
    <a:srgbClr val="FFFFFF"/>
    <a:srgbClr val="C2D78D"/>
    <a:srgbClr val="DEE9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050" autoAdjust="0"/>
  </p:normalViewPr>
  <p:slideViewPr>
    <p:cSldViewPr>
      <p:cViewPr varScale="1">
        <p:scale>
          <a:sx n="65" d="100"/>
          <a:sy n="65" d="100"/>
        </p:scale>
        <p:origin x="93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89F39DC5-DEF7-4A66-A930-649759A065ED}" type="datetimeFigureOut">
              <a:rPr lang="en-US"/>
              <a:pPr>
                <a:defRPr/>
              </a:pPr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5F58CB99-7BDE-4972-BE45-1A504972B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21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E3A7D21-CBC4-4975-86F7-64A9BC57DAE7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27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ED456-4D91-0734-449B-4409BA77E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D1BD2A7E-A9F8-2960-2ACC-F68E0A4ECA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179C911D-0ED9-BA46-A6D1-2B1B4255DBC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baseline="0" dirty="0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6FF8DEF5-987D-D3D4-0949-35C4DBD9DD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6487A9-A05F-4B3B-8488-581E18B7AFB3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19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4098D-CF7F-AE61-4D79-F53E00112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6A7ADF23-97CE-CD14-726D-1BF53FE591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D7A4D42A-3E94-809A-EE29-F0A47D1A89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baseline="0" dirty="0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F72EF132-850A-848C-7A08-4C39B0C879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6487A9-A05F-4B3B-8488-581E18B7AFB3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54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EFE53-2151-9E9D-50D7-F6A98CFDB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37B5ED59-5089-B054-683A-44FD3BFBD8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1E20605-139F-BFF4-FAE5-45F2B28CEE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baseline="0" dirty="0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38220D96-B755-03CB-CACF-7D3568A51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6487A9-A05F-4B3B-8488-581E18B7AFB3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33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D4C7B-83DA-FBE1-34A2-C61BFCD33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C19CCEFD-8837-3D1A-5B62-715E25C692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BA54336B-558F-4D99-709A-A4DAD2830B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baseline="0" dirty="0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90418FAC-D358-1C5A-DB84-8F7245FBB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6487A9-A05F-4B3B-8488-581E18B7AFB3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87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baseline="0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6487A9-A05F-4B3B-8488-581E18B7AFB3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76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  <a:p>
            <a:r>
              <a:rPr lang="en-GB" dirty="0"/>
              <a:t>Sing we are </a:t>
            </a:r>
            <a:r>
              <a:rPr lang="en-GB" dirty="0" err="1"/>
              <a:t>Brainiacs</a:t>
            </a:r>
            <a:r>
              <a:rPr lang="en-GB" dirty="0"/>
              <a:t> while engaging the children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4E32A10-F786-453A-8D37-C127AEBD71AB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67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EDC65D-C171-4F25-BD1C-86719567C6BC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8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58CB99-7BDE-4972-BE45-1A504972B61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19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baseline="0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6487A9-A05F-4B3B-8488-581E18B7AFB3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1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baseline="0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6487A9-A05F-4B3B-8488-581E18B7AFB3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8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37FB3-4308-1211-C90D-7CD0DCF76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69626169-9C0B-6866-9137-9D8D33B9D5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60E109A6-E950-2D4C-FB1F-71C1795812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baseline="0" dirty="0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5AC7612E-DA78-5873-C206-0F5B804950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6487A9-A05F-4B3B-8488-581E18B7AFB3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39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baseline="0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6487A9-A05F-4B3B-8488-581E18B7AFB3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13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baseline="0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6487A9-A05F-4B3B-8488-581E18B7AFB3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9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82298-A771-1A81-3DC9-41E8836CD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853C1EE4-E2CB-5589-AA67-AD26B44923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FF61F0F0-C7D4-30A6-A0AE-C9C0F0314B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baseline="0" dirty="0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0FBA4DC5-E998-5006-56F1-5BB1ACCF38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6487A9-A05F-4B3B-8488-581E18B7AFB3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08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C0CBC-77CC-F84F-6296-D3EC06593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5DA53AF3-EE91-66B8-BEA8-9215168866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605DAE52-60E9-9062-C7E1-21267CB323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baseline="0" dirty="0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D7F21D08-CBD6-A5EA-FABA-951C0B8E13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6487A9-A05F-4B3B-8488-581E18B7AFB3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5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D7E4192-BB0A-46C6-A545-578DF7D36038}" type="datetime1">
              <a:rPr lang="en-US" smtClean="0"/>
              <a:pPr>
                <a:defRPr/>
              </a:pPr>
              <a:t>2/19/2025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/>
              <a:t>A Sahel Education Business                                              Brainiacs Hub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0D8EDBF-FF0C-49EF-96FA-FFC81EDBAA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560773-138F-4EAF-8FB9-137469A29E3A}" type="datetime1">
              <a:rPr lang="en-US" smtClean="0"/>
              <a:pPr>
                <a:defRPr/>
              </a:pPr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 Sahel Education Business                                              Brainiacs Hub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FD84A-3FC9-47E4-A1FD-D51EE43363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pPr>
              <a:defRPr/>
            </a:pPr>
            <a:fld id="{97E11836-3A01-4319-9725-5D2D3CDA265F}" type="datetime1">
              <a:rPr lang="en-US" smtClean="0"/>
              <a:pPr>
                <a:defRPr/>
              </a:pPr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pPr>
              <a:defRPr/>
            </a:pPr>
            <a:r>
              <a:rPr lang="en-GB"/>
              <a:t>A Sahel Education Business                                              Brainiacs Hub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pPr>
              <a:defRPr/>
            </a:pPr>
            <a:fld id="{153E1597-1994-43CF-9130-A26C77B39E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203200" y="4267200"/>
            <a:ext cx="11988800" cy="2590800"/>
          </a:xfrm>
          <a:prstGeom prst="rect">
            <a:avLst/>
          </a:prstGeom>
          <a:solidFill>
            <a:srgbClr val="FFC20E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7291917" y="2459039"/>
            <a:ext cx="4900083" cy="1692275"/>
          </a:xfrm>
          <a:prstGeom prst="rect">
            <a:avLst/>
          </a:prstGeom>
          <a:solidFill>
            <a:srgbClr val="3FAEE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203201" y="0"/>
            <a:ext cx="4144433" cy="228600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4572000" y="1187451"/>
            <a:ext cx="7620000" cy="1114425"/>
          </a:xfrm>
          <a:prstGeom prst="rect">
            <a:avLst/>
          </a:prstGeom>
          <a:solidFill>
            <a:srgbClr val="CEE39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7177618" y="1"/>
            <a:ext cx="2324100" cy="1058863"/>
          </a:xfrm>
          <a:prstGeom prst="rect">
            <a:avLst/>
          </a:prstGeom>
          <a:solidFill>
            <a:srgbClr val="BFE5E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4550834" y="1"/>
            <a:ext cx="2415117" cy="1058863"/>
          </a:xfrm>
          <a:prstGeom prst="rect">
            <a:avLst/>
          </a:prstGeom>
          <a:solidFill>
            <a:srgbClr val="B5D55B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9734552" y="0"/>
            <a:ext cx="2457449" cy="1060450"/>
          </a:xfrm>
          <a:prstGeom prst="rect">
            <a:avLst/>
          </a:prstGeom>
          <a:solidFill>
            <a:srgbClr val="36363E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4"/>
          </p:nvPr>
        </p:nvSpPr>
        <p:spPr>
          <a:xfrm>
            <a:off x="812800" y="4572000"/>
            <a:ext cx="10566400" cy="457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0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Text Placeholder 39"/>
          <p:cNvSpPr>
            <a:spLocks noGrp="1"/>
          </p:cNvSpPr>
          <p:nvPr>
            <p:ph type="body" sz="quarter" idx="15"/>
          </p:nvPr>
        </p:nvSpPr>
        <p:spPr>
          <a:xfrm>
            <a:off x="812800" y="5054600"/>
            <a:ext cx="9855200" cy="381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227584" y="2450592"/>
            <a:ext cx="6807200" cy="166420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GB" noProof="0"/>
              <a:t>Drag picture to placeholder or click icon to add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pitchFamily="34" charset="-128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203200" y="4962525"/>
            <a:ext cx="3810000" cy="1752600"/>
          </a:xfrm>
          <a:prstGeom prst="rect">
            <a:avLst/>
          </a:prstGeom>
          <a:solidFill>
            <a:srgbClr val="FFC20E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230718" y="165100"/>
            <a:ext cx="11741149" cy="4616450"/>
          </a:xfrm>
          <a:prstGeom prst="rect">
            <a:avLst/>
          </a:prstGeom>
          <a:solidFill>
            <a:srgbClr val="CEE39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4230624" y="4953000"/>
            <a:ext cx="7705344" cy="174955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289"/>
          <p:cNvSpPr>
            <a:spLocks noGrp="1"/>
          </p:cNvSpPr>
          <p:nvPr>
            <p:ph type="body" sz="quarter" idx="13"/>
          </p:nvPr>
        </p:nvSpPr>
        <p:spPr>
          <a:xfrm>
            <a:off x="609600" y="228600"/>
            <a:ext cx="8534400" cy="381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tabLst>
                <a:tab pos="854075" algn="l"/>
              </a:tabLst>
              <a:defRPr sz="25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able Placeholder 9"/>
          <p:cNvSpPr>
            <a:spLocks noGrp="1"/>
          </p:cNvSpPr>
          <p:nvPr>
            <p:ph type="tbl" sz="quarter" idx="14"/>
          </p:nvPr>
        </p:nvSpPr>
        <p:spPr>
          <a:xfrm>
            <a:off x="609600" y="685800"/>
            <a:ext cx="10972800" cy="38862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GB" noProof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49A396-716E-423E-BCFB-97A08684147D}" type="datetime1">
              <a:rPr lang="en-US" smtClean="0"/>
              <a:pPr>
                <a:defRPr/>
              </a:pPr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 Sahel Education Business                                              Brainiacs Hub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5A16208-4A2B-4982-9F57-35AAACA3D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E41ABD-0A24-4BDB-B8B8-D61B0A69138A}" type="datetime1">
              <a:rPr lang="en-US" smtClean="0"/>
              <a:pPr>
                <a:defRPr/>
              </a:pPr>
              <a:t>2/19/2025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51E6DE5-2ACF-4B5F-8AA0-9D5EF6E2F0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 Sahel Education Business                                              Brainiacs Hub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BE8FFAB8-B4AC-4473-9671-F940D9F2B82C}" type="datetime1">
              <a:rPr lang="en-US" smtClean="0"/>
              <a:pPr>
                <a:defRPr/>
              </a:pPr>
              <a:t>2/19/2025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F981C92C-3D8E-4232-AE06-AACB8AC010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r>
              <a:rPr lang="en-GB"/>
              <a:t>A Sahel Education Business                                              Brainiacs Hub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fld id="{BE2ABA31-BFF5-4291-82B3-A34E4E50DE0A}" type="datetime1">
              <a:rPr lang="en-US" smtClean="0"/>
              <a:pPr>
                <a:defRPr/>
              </a:pPr>
              <a:t>2/19/2025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A25B975-5E7F-434D-B9FC-961775E155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r>
              <a:rPr lang="en-GB"/>
              <a:t>A Sahel Education Business                                              Brainiacs Hub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8FDD9-07FA-49E8-BBF2-69D902328243}" type="datetime1">
              <a:rPr lang="en-US" smtClean="0"/>
              <a:pPr>
                <a:defRPr/>
              </a:pPr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 Sahel Education Business                                              Brainiacs Hub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EA70D8F-7901-4636-8AEC-408B24260C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46F21B-F7E7-44F5-9485-05CE8A3B287F}" type="datetime1">
              <a:rPr lang="en-US" smtClean="0"/>
              <a:pPr>
                <a:defRPr/>
              </a:pPr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 Sahel Education Business                                              Brainiacs Hub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3D17B4E-E4D3-45A9-ABD1-A9D0A0986C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D3FB3F-AC30-434C-8C49-887FF796241A}" type="datetime1">
              <a:rPr lang="en-US" smtClean="0"/>
              <a:pPr>
                <a:defRPr/>
              </a:pPr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 Sahel Education Business                                              Brainiacs Hub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DA4EB85-313E-4060-A6B7-FE2732872F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pPr>
              <a:defRPr/>
            </a:pPr>
            <a:fld id="{ACCEB3E2-5CAB-46AC-BDBC-6B34B102DE8C}" type="datetime1">
              <a:rPr lang="en-US" smtClean="0"/>
              <a:pPr>
                <a:defRPr/>
              </a:pPr>
              <a:t>2/19/2025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13852E2-8CBD-4FCF-B14F-BA243E60A1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pPr>
              <a:defRPr/>
            </a:pPr>
            <a:r>
              <a:rPr lang="en-GB"/>
              <a:t>A Sahel Education Business                                              Brainiacs Hub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F502BE8-6CA1-499D-AD3B-49709C0C8B72}" type="datetime1">
              <a:rPr lang="en-US" smtClean="0"/>
              <a:pPr>
                <a:defRPr/>
              </a:pPr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/>
              <a:t>A Sahel Education Business                                              Brainiacs Hub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5D96595-DB9E-4100-B6E9-C28995923B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18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ainiacs.com.ng/" TargetMode="External"/><Relationship Id="rId2" Type="http://schemas.openxmlformats.org/officeDocument/2006/relationships/hyperlink" Target="mailto:brainiacsng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533400" y="2590805"/>
            <a:ext cx="6305549" cy="1638296"/>
          </a:xfrm>
        </p:spPr>
        <p:txBody>
          <a:bodyPr>
            <a:normAutofit fontScale="62500" lnSpcReduction="20000"/>
          </a:bodyPr>
          <a:lstStyle/>
          <a:p>
            <a:r>
              <a:rPr lang="en-US" sz="6000" dirty="0">
                <a:solidFill>
                  <a:schemeClr val="bg2">
                    <a:lumMod val="10000"/>
                  </a:schemeClr>
                </a:solidFill>
              </a:rPr>
              <a:t> TEACHABLE MACHINE WITH GOOGLE (VOICE RECOGNITION PROJECT)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3075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2133601" y="5486400"/>
            <a:ext cx="8229600" cy="4572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Garamond" pitchFamily="18" charset="0"/>
              </a:rPr>
              <a:t>…Nurturing STEM Skills for the future</a:t>
            </a:r>
          </a:p>
        </p:txBody>
      </p:sp>
      <p:sp>
        <p:nvSpPr>
          <p:cNvPr id="3083" name="TextBox 13"/>
          <p:cNvSpPr txBox="1">
            <a:spLocks noChangeArrowheads="1"/>
          </p:cNvSpPr>
          <p:nvPr/>
        </p:nvSpPr>
        <p:spPr bwMode="auto">
          <a:xfrm>
            <a:off x="258581" y="6396964"/>
            <a:ext cx="2217919" cy="337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17375E"/>
                </a:solidFill>
                <a:latin typeface="Garamond" pitchFamily="18" charset="0"/>
              </a:rPr>
              <a:t>www.brainiacs.com.ng</a:t>
            </a:r>
          </a:p>
        </p:txBody>
      </p:sp>
      <p:sp>
        <p:nvSpPr>
          <p:cNvPr id="3077" name="Text Placeholder 22"/>
          <p:cNvSpPr txBox="1">
            <a:spLocks/>
          </p:cNvSpPr>
          <p:nvPr/>
        </p:nvSpPr>
        <p:spPr bwMode="auto">
          <a:xfrm>
            <a:off x="8932350" y="6335381"/>
            <a:ext cx="3126300" cy="461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>
              <a:spcBef>
                <a:spcPct val="20000"/>
              </a:spcBef>
            </a:pPr>
            <a:r>
              <a:rPr lang="en-US" sz="1600" i="1" dirty="0">
                <a:solidFill>
                  <a:srgbClr val="17375E"/>
                </a:solidFill>
                <a:latin typeface="Courier New" pitchFamily="49" charset="0"/>
                <a:cs typeface="Courier New" pitchFamily="49" charset="0"/>
              </a:rPr>
              <a:t>Learn, Play, Innovate</a:t>
            </a:r>
            <a:endParaRPr lang="en-US" i="1" dirty="0">
              <a:solidFill>
                <a:srgbClr val="17375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78" name="Text Placeholder 14"/>
          <p:cNvSpPr txBox="1">
            <a:spLocks/>
          </p:cNvSpPr>
          <p:nvPr/>
        </p:nvSpPr>
        <p:spPr bwMode="auto">
          <a:xfrm>
            <a:off x="7581901" y="3048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000" b="1" dirty="0">
                <a:latin typeface="Garamond" pitchFamily="18" charset="0"/>
                <a:ea typeface="+mn-ea"/>
                <a:cs typeface="Courier New" pitchFamily="49" charset="0"/>
              </a:rPr>
              <a:t>Coding</a:t>
            </a:r>
          </a:p>
        </p:txBody>
      </p:sp>
      <p:sp>
        <p:nvSpPr>
          <p:cNvPr id="3079" name="Text Placeholder 14"/>
          <p:cNvSpPr txBox="1">
            <a:spLocks/>
          </p:cNvSpPr>
          <p:nvPr/>
        </p:nvSpPr>
        <p:spPr bwMode="auto">
          <a:xfrm>
            <a:off x="5181600" y="4572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000" b="1" dirty="0">
                <a:latin typeface="Garamond" pitchFamily="18" charset="0"/>
                <a:ea typeface="+mn-ea"/>
                <a:cs typeface="Courier New" pitchFamily="49" charset="0"/>
              </a:rPr>
              <a:t>Robotics</a:t>
            </a:r>
          </a:p>
        </p:txBody>
      </p:sp>
      <p:sp>
        <p:nvSpPr>
          <p:cNvPr id="3080" name="Text Placeholder 14"/>
          <p:cNvSpPr txBox="1">
            <a:spLocks/>
          </p:cNvSpPr>
          <p:nvPr/>
        </p:nvSpPr>
        <p:spPr bwMode="auto">
          <a:xfrm>
            <a:off x="5029201" y="1447800"/>
            <a:ext cx="5105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457200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000" b="1" dirty="0">
                <a:latin typeface="Garamond" pitchFamily="18" charset="0"/>
                <a:ea typeface="+mn-ea"/>
                <a:cs typeface="Courier New" pitchFamily="49" charset="0"/>
              </a:rPr>
              <a:t>Games and Apps Development</a:t>
            </a:r>
          </a:p>
        </p:txBody>
      </p:sp>
      <p:sp>
        <p:nvSpPr>
          <p:cNvPr id="13" name="Text Placeholder 14"/>
          <p:cNvSpPr txBox="1">
            <a:spLocks/>
          </p:cNvSpPr>
          <p:nvPr/>
        </p:nvSpPr>
        <p:spPr>
          <a:xfrm>
            <a:off x="7543800" y="2908300"/>
            <a:ext cx="4514850" cy="63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000" b="1" kern="1200">
                <a:solidFill>
                  <a:schemeClr val="bg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sz="14500" dirty="0">
              <a:solidFill>
                <a:schemeClr val="tx1"/>
              </a:solidFill>
            </a:endParaRPr>
          </a:p>
          <a:p>
            <a:endParaRPr lang="en-US" sz="6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 Placeholder 14"/>
          <p:cNvSpPr txBox="1">
            <a:spLocks/>
          </p:cNvSpPr>
          <p:nvPr/>
        </p:nvSpPr>
        <p:spPr>
          <a:xfrm>
            <a:off x="7581900" y="3048000"/>
            <a:ext cx="3771899" cy="8382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000" b="1" kern="1200">
                <a:solidFill>
                  <a:schemeClr val="bg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MACHINE LEARNING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84BE67-5541-4AA1-8188-1615C51B5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76053"/>
            <a:ext cx="3048000" cy="178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47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7FC72-E91A-74A5-8160-16DB1846B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3">
            <a:extLst>
              <a:ext uri="{FF2B5EF4-FFF2-40B4-BE49-F238E27FC236}">
                <a16:creationId xmlns:a16="http://schemas.microsoft.com/office/drawing/2014/main" id="{3E32864D-D6ED-DA7E-A272-A081B62E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39993"/>
            <a:ext cx="8804512" cy="1412997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Garamond" panose="02020404030301010803" pitchFamily="18" charset="0"/>
              </a:rPr>
              <a:t>Steps to Train a Voice Recognition Model on Google Teachable Machine  </a:t>
            </a:r>
            <a:endParaRPr lang="en-US" sz="36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29117F-BA06-9E20-DBC8-6EC4FECB15E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70782" y="1802904"/>
            <a:ext cx="4250436" cy="40386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GB" sz="3200" dirty="0">
              <a:latin typeface="Garamond" panose="02020404030301010803" pitchFamily="18" charset="0"/>
            </a:endParaRPr>
          </a:p>
          <a:p>
            <a:pPr marL="0" indent="0">
              <a:buSzPct val="110000"/>
              <a:buNone/>
            </a:pPr>
            <a:endParaRPr lang="en-US" sz="3200" dirty="0">
              <a:latin typeface="Garamond" panose="02020404030301010803" pitchFamily="18" charset="0"/>
            </a:endParaRPr>
          </a:p>
        </p:txBody>
      </p:sp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9D4B83C4-9DA6-58D1-5F9F-2731D218BA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 algn="ctr"/>
            <a:fld id="{D4A0C5F2-B914-458F-95F4-7D33775ED980}" type="slidenum">
              <a:rPr lang="en-US" sz="1600">
                <a:solidFill>
                  <a:schemeClr val="tx1"/>
                </a:solidFill>
                <a:latin typeface="Garamond" pitchFamily="18" charset="0"/>
              </a:rPr>
              <a:pPr algn="ctr"/>
              <a:t>10</a:t>
            </a:fld>
            <a:endParaRPr lang="en-US" sz="160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6DFE96-0C61-F671-15B6-7011E5393061}"/>
              </a:ext>
            </a:extLst>
          </p:cNvPr>
          <p:cNvSpPr/>
          <p:nvPr/>
        </p:nvSpPr>
        <p:spPr>
          <a:xfrm>
            <a:off x="0" y="6425208"/>
            <a:ext cx="205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www.brainiacs.com.ng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5164FB-D327-12A3-2375-9EABF33386CC}"/>
              </a:ext>
            </a:extLst>
          </p:cNvPr>
          <p:cNvSpPr/>
          <p:nvPr/>
        </p:nvSpPr>
        <p:spPr>
          <a:xfrm>
            <a:off x="10024416" y="6425208"/>
            <a:ext cx="2056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Learn, Play, Innovate</a:t>
            </a:r>
            <a:endParaRPr lang="en-US" sz="2000" i="1" dirty="0">
              <a:solidFill>
                <a:prstClr val="black"/>
              </a:solidFill>
              <a:latin typeface="Garamond" pitchFamily="18" charset="0"/>
            </a:endParaRPr>
          </a:p>
        </p:txBody>
      </p:sp>
      <p:pic>
        <p:nvPicPr>
          <p:cNvPr id="9" name="Picture 10" descr="C:\Users\Musa.Mohammed\Desktop\Pers\Opportunities\Brainiacs\Pictures\Inner back.jpg">
            <a:extLst>
              <a:ext uri="{FF2B5EF4-FFF2-40B4-BE49-F238E27FC236}">
                <a16:creationId xmlns:a16="http://schemas.microsoft.com/office/drawing/2014/main" id="{B9A90FF0-E717-203E-F536-AE54B895C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32715" y="161925"/>
            <a:ext cx="12482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DC4961-C3F7-5495-5E82-F3426A220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33" y="39993"/>
            <a:ext cx="2030267" cy="1181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CC965F-039F-0B3E-377A-CEC911243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1821038"/>
            <a:ext cx="8804512" cy="409899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56CD05-879C-1BF0-2EB6-738261C0F47A}"/>
              </a:ext>
            </a:extLst>
          </p:cNvPr>
          <p:cNvCxnSpPr>
            <a:cxnSpLocks/>
          </p:cNvCxnSpPr>
          <p:nvPr/>
        </p:nvCxnSpPr>
        <p:spPr>
          <a:xfrm>
            <a:off x="1712436" y="4572000"/>
            <a:ext cx="43835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5775AF-17FA-99F8-4EC8-C77A4FEF45B2}"/>
              </a:ext>
            </a:extLst>
          </p:cNvPr>
          <p:cNvSpPr/>
          <p:nvPr/>
        </p:nvSpPr>
        <p:spPr>
          <a:xfrm>
            <a:off x="296312" y="3757453"/>
            <a:ext cx="1407742" cy="16290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STEP 3: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Click on Audio Project</a:t>
            </a:r>
          </a:p>
        </p:txBody>
      </p:sp>
    </p:spTree>
    <p:extLst>
      <p:ext uri="{BB962C8B-B14F-4D97-AF65-F5344CB8AC3E}">
        <p14:creationId xmlns:p14="http://schemas.microsoft.com/office/powerpoint/2010/main" val="1019784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367B7-BFB3-A784-5CC3-CEDC270A7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3">
            <a:extLst>
              <a:ext uri="{FF2B5EF4-FFF2-40B4-BE49-F238E27FC236}">
                <a16:creationId xmlns:a16="http://schemas.microsoft.com/office/drawing/2014/main" id="{8DD5D5D0-5445-68D1-E8D6-7155DC49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39993"/>
            <a:ext cx="8801100" cy="1412997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Garamond" panose="02020404030301010803" pitchFamily="18" charset="0"/>
              </a:rPr>
              <a:t>Steps to Train a Voice Recognition Model on Google Teachable Machine  </a:t>
            </a:r>
            <a:endParaRPr lang="en-US" sz="36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5D317D-3573-84DB-89EB-B9AFFD0A995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70782" y="1802904"/>
            <a:ext cx="4250436" cy="40386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GB" sz="3200" dirty="0">
              <a:latin typeface="Garamond" panose="02020404030301010803" pitchFamily="18" charset="0"/>
            </a:endParaRPr>
          </a:p>
          <a:p>
            <a:pPr marL="0" indent="0">
              <a:buSzPct val="110000"/>
              <a:buNone/>
            </a:pPr>
            <a:endParaRPr lang="en-US" sz="3200" dirty="0">
              <a:latin typeface="Garamond" panose="02020404030301010803" pitchFamily="18" charset="0"/>
            </a:endParaRPr>
          </a:p>
        </p:txBody>
      </p:sp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B4446924-930D-E3F7-83C3-AC8FC21C78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 algn="ctr"/>
            <a:fld id="{D4A0C5F2-B914-458F-95F4-7D33775ED980}" type="slidenum">
              <a:rPr lang="en-US" sz="1600">
                <a:solidFill>
                  <a:schemeClr val="tx1"/>
                </a:solidFill>
                <a:latin typeface="Garamond" pitchFamily="18" charset="0"/>
              </a:rPr>
              <a:pPr algn="ctr"/>
              <a:t>11</a:t>
            </a:fld>
            <a:endParaRPr lang="en-US" sz="160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433F74-C888-C571-A8F7-79A9F737A68C}"/>
              </a:ext>
            </a:extLst>
          </p:cNvPr>
          <p:cNvSpPr/>
          <p:nvPr/>
        </p:nvSpPr>
        <p:spPr>
          <a:xfrm>
            <a:off x="0" y="6425208"/>
            <a:ext cx="205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www.brainiacs.com.ng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8F6942-CED5-3D9E-4330-152367A876CC}"/>
              </a:ext>
            </a:extLst>
          </p:cNvPr>
          <p:cNvSpPr/>
          <p:nvPr/>
        </p:nvSpPr>
        <p:spPr>
          <a:xfrm>
            <a:off x="10024416" y="6425208"/>
            <a:ext cx="2056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Learn, Play, Innovate</a:t>
            </a:r>
            <a:endParaRPr lang="en-US" sz="2000" i="1" dirty="0">
              <a:solidFill>
                <a:prstClr val="black"/>
              </a:solidFill>
              <a:latin typeface="Garamond" pitchFamily="18" charset="0"/>
            </a:endParaRPr>
          </a:p>
        </p:txBody>
      </p:sp>
      <p:pic>
        <p:nvPicPr>
          <p:cNvPr id="9" name="Picture 10" descr="C:\Users\Musa.Mohammed\Desktop\Pers\Opportunities\Brainiacs\Pictures\Inner back.jpg">
            <a:extLst>
              <a:ext uri="{FF2B5EF4-FFF2-40B4-BE49-F238E27FC236}">
                <a16:creationId xmlns:a16="http://schemas.microsoft.com/office/drawing/2014/main" id="{035B1F0C-5176-9B25-0263-33B809B6A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32715" y="161925"/>
            <a:ext cx="12482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C0DF3A-BAAC-C9DE-4A27-A2AE82CBB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33" y="39993"/>
            <a:ext cx="2030267" cy="1181299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7631C25-A0CC-F918-9816-280780ABFD89}"/>
              </a:ext>
            </a:extLst>
          </p:cNvPr>
          <p:cNvSpPr/>
          <p:nvPr/>
        </p:nvSpPr>
        <p:spPr>
          <a:xfrm>
            <a:off x="304693" y="2743200"/>
            <a:ext cx="1752707" cy="33866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STEP 4: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Click here to rename it to desirable voice command but for the purpose of the is project rename it as HELLO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822E5E3-38C1-577B-0DDA-4F14AFE0D2B4}"/>
              </a:ext>
            </a:extLst>
          </p:cNvPr>
          <p:cNvSpPr/>
          <p:nvPr/>
        </p:nvSpPr>
        <p:spPr>
          <a:xfrm>
            <a:off x="10024416" y="2985573"/>
            <a:ext cx="1487232" cy="21749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STEP 5: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Click here to Add another class and rename it as HI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60A75-AD61-C212-4E27-A299531B2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144" y="1864746"/>
            <a:ext cx="5662864" cy="481575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390FB5-C7A4-5956-2816-DB53BBBC5333}"/>
              </a:ext>
            </a:extLst>
          </p:cNvPr>
          <p:cNvCxnSpPr>
            <a:cxnSpLocks/>
          </p:cNvCxnSpPr>
          <p:nvPr/>
        </p:nvCxnSpPr>
        <p:spPr>
          <a:xfrm flipH="1">
            <a:off x="6172200" y="4572000"/>
            <a:ext cx="3852216" cy="1681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31CFD3-865B-E7DB-09D1-B01FFFEE12DC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057400" y="4272623"/>
            <a:ext cx="1600200" cy="163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19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C57E0-5EF8-4CFE-7D41-C6468DDAC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0A39A7-9434-99C5-D618-2BF0A07F3BC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70782" y="1802904"/>
            <a:ext cx="4250436" cy="40386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GB" sz="3200" dirty="0">
              <a:latin typeface="Garamond" panose="02020404030301010803" pitchFamily="18" charset="0"/>
            </a:endParaRPr>
          </a:p>
          <a:p>
            <a:pPr marL="0" indent="0">
              <a:buSzPct val="110000"/>
              <a:buNone/>
            </a:pPr>
            <a:endParaRPr lang="en-US" sz="3200" dirty="0">
              <a:latin typeface="Garamond" panose="02020404030301010803" pitchFamily="18" charset="0"/>
            </a:endParaRPr>
          </a:p>
        </p:txBody>
      </p:sp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B751B715-68C4-27DC-D34E-F113CFF738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 algn="ctr"/>
            <a:fld id="{D4A0C5F2-B914-458F-95F4-7D33775ED980}" type="slidenum">
              <a:rPr lang="en-US" sz="1600">
                <a:solidFill>
                  <a:schemeClr val="tx1"/>
                </a:solidFill>
                <a:latin typeface="Garamond" pitchFamily="18" charset="0"/>
              </a:rPr>
              <a:pPr algn="ctr"/>
              <a:t>12</a:t>
            </a:fld>
            <a:endParaRPr lang="en-US" sz="160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43DA38-1370-29CE-3B4C-8F3A4FBFFCDB}"/>
              </a:ext>
            </a:extLst>
          </p:cNvPr>
          <p:cNvSpPr/>
          <p:nvPr/>
        </p:nvSpPr>
        <p:spPr>
          <a:xfrm>
            <a:off x="0" y="6425208"/>
            <a:ext cx="205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www.brainiacs.com.ng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C7866-DBD8-B518-571A-846588215A5A}"/>
              </a:ext>
            </a:extLst>
          </p:cNvPr>
          <p:cNvSpPr/>
          <p:nvPr/>
        </p:nvSpPr>
        <p:spPr>
          <a:xfrm>
            <a:off x="10024416" y="6425208"/>
            <a:ext cx="2056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Learn, Play, Innovate</a:t>
            </a:r>
            <a:endParaRPr lang="en-US" sz="2000" i="1" dirty="0">
              <a:solidFill>
                <a:prstClr val="black"/>
              </a:solidFill>
              <a:latin typeface="Garamond" pitchFamily="18" charset="0"/>
            </a:endParaRPr>
          </a:p>
        </p:txBody>
      </p:sp>
      <p:pic>
        <p:nvPicPr>
          <p:cNvPr id="9" name="Picture 10" descr="C:\Users\Musa.Mohammed\Desktop\Pers\Opportunities\Brainiacs\Pictures\Inner back.jpg">
            <a:extLst>
              <a:ext uri="{FF2B5EF4-FFF2-40B4-BE49-F238E27FC236}">
                <a16:creationId xmlns:a16="http://schemas.microsoft.com/office/drawing/2014/main" id="{FC1F6F34-6C18-64A3-4466-48CB1986C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32715" y="161925"/>
            <a:ext cx="12482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3DC8DB-6793-D48B-ADCD-1196E23D5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33" y="39993"/>
            <a:ext cx="2030267" cy="1181299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FC66AA-1230-1162-E0AF-C32A252B5C23}"/>
              </a:ext>
            </a:extLst>
          </p:cNvPr>
          <p:cNvSpPr/>
          <p:nvPr/>
        </p:nvSpPr>
        <p:spPr>
          <a:xfrm>
            <a:off x="304693" y="3124200"/>
            <a:ext cx="1752707" cy="24615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STEP 7: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Click here to record your HELLO voice note and extract at least eight (8) samples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7AD60D8-2935-5FFC-CBF6-5644898029D6}"/>
              </a:ext>
            </a:extLst>
          </p:cNvPr>
          <p:cNvSpPr/>
          <p:nvPr/>
        </p:nvSpPr>
        <p:spPr>
          <a:xfrm>
            <a:off x="10134600" y="1764101"/>
            <a:ext cx="1676400" cy="250309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STEP 6: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Click on the Mic to record the BACKGROUND NOISE for at least 20  seconds and extract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3B810-0B63-8522-2C60-6C196DB34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098" y="1671570"/>
            <a:ext cx="4715533" cy="475363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15BDCB-9166-5D0C-150B-415FFD2F41DD}"/>
              </a:ext>
            </a:extLst>
          </p:cNvPr>
          <p:cNvCxnSpPr>
            <a:cxnSpLocks/>
          </p:cNvCxnSpPr>
          <p:nvPr/>
        </p:nvCxnSpPr>
        <p:spPr>
          <a:xfrm flipH="1">
            <a:off x="4114800" y="2717628"/>
            <a:ext cx="6019800" cy="25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97AA0F-74E6-F05C-9899-F73A8EB7B526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057400" y="4348712"/>
            <a:ext cx="1878969" cy="6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5CCBC0-19A7-E57F-AB37-11F574E59A0C}"/>
              </a:ext>
            </a:extLst>
          </p:cNvPr>
          <p:cNvCxnSpPr>
            <a:cxnSpLocks/>
          </p:cNvCxnSpPr>
          <p:nvPr/>
        </p:nvCxnSpPr>
        <p:spPr>
          <a:xfrm flipH="1">
            <a:off x="4114800" y="5841504"/>
            <a:ext cx="4876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8B5F3B8-4261-2EE5-EF74-AC800C3861E6}"/>
              </a:ext>
            </a:extLst>
          </p:cNvPr>
          <p:cNvSpPr/>
          <p:nvPr/>
        </p:nvSpPr>
        <p:spPr>
          <a:xfrm>
            <a:off x="8984226" y="4578311"/>
            <a:ext cx="1676400" cy="17203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STEP 8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: Repeat STEP 7 here too but this time record your HI voice note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itle 13">
            <a:extLst>
              <a:ext uri="{FF2B5EF4-FFF2-40B4-BE49-F238E27FC236}">
                <a16:creationId xmlns:a16="http://schemas.microsoft.com/office/drawing/2014/main" id="{BFEB2C17-16D3-4976-47E8-BC850C11C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0" y="223771"/>
            <a:ext cx="8636000" cy="990600"/>
          </a:xfrm>
        </p:spPr>
        <p:txBody>
          <a:bodyPr>
            <a:noAutofit/>
          </a:bodyPr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Garamond" panose="02020404030301010803" pitchFamily="18" charset="0"/>
              </a:rPr>
              <a:t>Steps to Train a Voice Recognition Model on Google Teachable Machine  </a:t>
            </a:r>
            <a:endParaRPr lang="en-US" sz="3600" b="1" dirty="0">
              <a:solidFill>
                <a:schemeClr val="tx1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288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E7058-6F32-1515-1661-718D4430E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3">
            <a:extLst>
              <a:ext uri="{FF2B5EF4-FFF2-40B4-BE49-F238E27FC236}">
                <a16:creationId xmlns:a16="http://schemas.microsoft.com/office/drawing/2014/main" id="{47012145-C73D-BE24-8DBC-C8F140B3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699" y="39993"/>
            <a:ext cx="9334501" cy="1412997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Garamond" panose="02020404030301010803" pitchFamily="18" charset="0"/>
              </a:rPr>
              <a:t>Steps to Train a Voice Recognition Model on Google Teachable Machine  </a:t>
            </a:r>
            <a:endParaRPr lang="en-US" sz="36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69A260-BCDF-21E6-F540-7EC8E259DEA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70782" y="1802904"/>
            <a:ext cx="4250436" cy="40386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GB" sz="3200" dirty="0">
              <a:latin typeface="Garamond" panose="02020404030301010803" pitchFamily="18" charset="0"/>
            </a:endParaRPr>
          </a:p>
          <a:p>
            <a:pPr marL="0" indent="0">
              <a:buSzPct val="110000"/>
              <a:buNone/>
            </a:pPr>
            <a:endParaRPr lang="en-US" sz="3200" dirty="0">
              <a:latin typeface="Garamond" panose="02020404030301010803" pitchFamily="18" charset="0"/>
            </a:endParaRPr>
          </a:p>
        </p:txBody>
      </p:sp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1BD75DD0-8738-2928-4202-3F729419E6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 algn="ctr"/>
            <a:fld id="{D4A0C5F2-B914-458F-95F4-7D33775ED980}" type="slidenum">
              <a:rPr lang="en-US" sz="1600">
                <a:solidFill>
                  <a:schemeClr val="tx1"/>
                </a:solidFill>
                <a:latin typeface="Garamond" pitchFamily="18" charset="0"/>
              </a:rPr>
              <a:pPr algn="ctr"/>
              <a:t>13</a:t>
            </a:fld>
            <a:endParaRPr lang="en-US" sz="160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2E64F6-23DA-0D52-D851-997FA623C325}"/>
              </a:ext>
            </a:extLst>
          </p:cNvPr>
          <p:cNvSpPr/>
          <p:nvPr/>
        </p:nvSpPr>
        <p:spPr>
          <a:xfrm>
            <a:off x="0" y="6425208"/>
            <a:ext cx="205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www.brainiacs.com.ng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2C0917-1135-5F05-12AF-9CE8E20F73E1}"/>
              </a:ext>
            </a:extLst>
          </p:cNvPr>
          <p:cNvSpPr/>
          <p:nvPr/>
        </p:nvSpPr>
        <p:spPr>
          <a:xfrm>
            <a:off x="10024416" y="6425208"/>
            <a:ext cx="2056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Learn, Play, Innovate</a:t>
            </a:r>
            <a:endParaRPr lang="en-US" sz="2000" i="1" dirty="0">
              <a:solidFill>
                <a:prstClr val="black"/>
              </a:solidFill>
              <a:latin typeface="Garamond" pitchFamily="18" charset="0"/>
            </a:endParaRPr>
          </a:p>
        </p:txBody>
      </p:sp>
      <p:pic>
        <p:nvPicPr>
          <p:cNvPr id="9" name="Picture 10" descr="C:\Users\Musa.Mohammed\Desktop\Pers\Opportunities\Brainiacs\Pictures\Inner back.jpg">
            <a:extLst>
              <a:ext uri="{FF2B5EF4-FFF2-40B4-BE49-F238E27FC236}">
                <a16:creationId xmlns:a16="http://schemas.microsoft.com/office/drawing/2014/main" id="{4C4880C9-E560-EDEB-B883-026DEC533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32715" y="161925"/>
            <a:ext cx="12482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3102A8-B4E0-C3F1-6E97-86048FAD8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33" y="39993"/>
            <a:ext cx="2030267" cy="1181299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A369D3-1A28-6873-7629-E1B1313F9E26}"/>
              </a:ext>
            </a:extLst>
          </p:cNvPr>
          <p:cNvSpPr/>
          <p:nvPr/>
        </p:nvSpPr>
        <p:spPr>
          <a:xfrm>
            <a:off x="9623323" y="2514602"/>
            <a:ext cx="2056525" cy="29717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STEP 9: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Proceed to click here to train your model and remember not to switch your computer  tabs while training your 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FBA52-60CE-D81C-AC01-B9EAFC0AE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1728730"/>
            <a:ext cx="6687483" cy="489653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89C226-CC22-5A72-CA84-6B510039984E}"/>
              </a:ext>
            </a:extLst>
          </p:cNvPr>
          <p:cNvCxnSpPr>
            <a:cxnSpLocks/>
          </p:cNvCxnSpPr>
          <p:nvPr/>
        </p:nvCxnSpPr>
        <p:spPr>
          <a:xfrm flipH="1">
            <a:off x="8382000" y="4100796"/>
            <a:ext cx="1219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2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3FFE9-ED08-26DE-5B2F-E4DE6A5B7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3">
            <a:extLst>
              <a:ext uri="{FF2B5EF4-FFF2-40B4-BE49-F238E27FC236}">
                <a16:creationId xmlns:a16="http://schemas.microsoft.com/office/drawing/2014/main" id="{9B32BC69-62FE-EB50-329D-BC03BDAF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39993"/>
            <a:ext cx="8610600" cy="1412997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Garamond" panose="02020404030301010803" pitchFamily="18" charset="0"/>
              </a:rPr>
              <a:t>Steps to Train a Voice Recognition Model on Google Teachable Machine  </a:t>
            </a:r>
            <a:endParaRPr lang="en-US" sz="36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5739E8-045F-EEB7-895A-51BBC6D3F11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70782" y="1802904"/>
            <a:ext cx="4250436" cy="40386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GB" sz="3200" dirty="0">
              <a:latin typeface="Garamond" panose="02020404030301010803" pitchFamily="18" charset="0"/>
            </a:endParaRPr>
          </a:p>
          <a:p>
            <a:pPr marL="0" indent="0">
              <a:buSzPct val="110000"/>
              <a:buNone/>
            </a:pPr>
            <a:endParaRPr lang="en-US" sz="3200" dirty="0">
              <a:latin typeface="Garamond" panose="02020404030301010803" pitchFamily="18" charset="0"/>
            </a:endParaRPr>
          </a:p>
        </p:txBody>
      </p:sp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C1E6A9C7-BD1E-503D-4E40-1FBC5A4959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 algn="ctr"/>
            <a:fld id="{D4A0C5F2-B914-458F-95F4-7D33775ED980}" type="slidenum">
              <a:rPr lang="en-US" sz="1600">
                <a:solidFill>
                  <a:schemeClr val="tx1"/>
                </a:solidFill>
                <a:latin typeface="Garamond" pitchFamily="18" charset="0"/>
              </a:rPr>
              <a:pPr algn="ctr"/>
              <a:t>14</a:t>
            </a:fld>
            <a:endParaRPr lang="en-US" sz="160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524871-9E97-5A79-07CB-EB505C36E57C}"/>
              </a:ext>
            </a:extLst>
          </p:cNvPr>
          <p:cNvSpPr/>
          <p:nvPr/>
        </p:nvSpPr>
        <p:spPr>
          <a:xfrm>
            <a:off x="0" y="6425208"/>
            <a:ext cx="205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www.brainiacs.com.ng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EB9E0-947C-2306-D6AD-1BAD0B375DD7}"/>
              </a:ext>
            </a:extLst>
          </p:cNvPr>
          <p:cNvSpPr/>
          <p:nvPr/>
        </p:nvSpPr>
        <p:spPr>
          <a:xfrm>
            <a:off x="10024416" y="6425208"/>
            <a:ext cx="2056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Learn, Play, Innovate</a:t>
            </a:r>
            <a:endParaRPr lang="en-US" sz="2000" i="1" dirty="0">
              <a:solidFill>
                <a:prstClr val="black"/>
              </a:solidFill>
              <a:latin typeface="Garamond" pitchFamily="18" charset="0"/>
            </a:endParaRPr>
          </a:p>
        </p:txBody>
      </p:sp>
      <p:pic>
        <p:nvPicPr>
          <p:cNvPr id="9" name="Picture 10" descr="C:\Users\Musa.Mohammed\Desktop\Pers\Opportunities\Brainiacs\Pictures\Inner back.jpg">
            <a:extLst>
              <a:ext uri="{FF2B5EF4-FFF2-40B4-BE49-F238E27FC236}">
                <a16:creationId xmlns:a16="http://schemas.microsoft.com/office/drawing/2014/main" id="{9683F5E1-2106-5B2B-F1FC-E720B01B4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32715" y="161925"/>
            <a:ext cx="12482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DC2863-A0D1-EDB0-77D6-A87A18AB0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33" y="39993"/>
            <a:ext cx="2030267" cy="1181299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6F45134-8A2A-1B7D-FF8A-25A8AFE2F017}"/>
              </a:ext>
            </a:extLst>
          </p:cNvPr>
          <p:cNvSpPr/>
          <p:nvPr/>
        </p:nvSpPr>
        <p:spPr>
          <a:xfrm>
            <a:off x="571954" y="3048000"/>
            <a:ext cx="2616111" cy="26474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STEP 7: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After successfully training your voice recognition model, move close to your mic and say </a:t>
            </a:r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HELLO or HI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and observe the accuracy of the output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FD52A4-7356-50AF-D11F-FA79277D8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5796" y="1691727"/>
            <a:ext cx="5105400" cy="49335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7B99E6-5C54-981D-876C-E14D2FE94537}"/>
              </a:ext>
            </a:extLst>
          </p:cNvPr>
          <p:cNvSpPr/>
          <p:nvPr/>
        </p:nvSpPr>
        <p:spPr>
          <a:xfrm>
            <a:off x="6705599" y="5029200"/>
            <a:ext cx="2298336" cy="1396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02DFB1-52D5-4A92-094C-C601DF0B30E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188065" y="5029200"/>
            <a:ext cx="3517534" cy="698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82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603AB-DA9D-F787-83D2-D765DBEA4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3">
            <a:extLst>
              <a:ext uri="{FF2B5EF4-FFF2-40B4-BE49-F238E27FC236}">
                <a16:creationId xmlns:a16="http://schemas.microsoft.com/office/drawing/2014/main" id="{947112ED-2AFE-E9FE-9873-970833681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39993"/>
            <a:ext cx="8610600" cy="1412997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Garamond" panose="02020404030301010803" pitchFamily="18" charset="0"/>
              </a:rPr>
              <a:t>Exporting a Voice Recognition Model on Google Teachable Machine  </a:t>
            </a:r>
            <a:endParaRPr lang="en-US" sz="36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C84929-1939-B6CA-930D-7EE73CFBEC0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70782" y="1802904"/>
            <a:ext cx="4250436" cy="40386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GB" sz="3200" dirty="0">
              <a:latin typeface="Garamond" panose="02020404030301010803" pitchFamily="18" charset="0"/>
            </a:endParaRPr>
          </a:p>
          <a:p>
            <a:pPr marL="0" indent="0">
              <a:buSzPct val="110000"/>
              <a:buNone/>
            </a:pPr>
            <a:endParaRPr lang="en-US" sz="3200" dirty="0">
              <a:latin typeface="Garamond" panose="02020404030301010803" pitchFamily="18" charset="0"/>
            </a:endParaRPr>
          </a:p>
        </p:txBody>
      </p:sp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C393B5F3-4B65-81E8-7EBC-3A88E8DE7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 algn="ctr"/>
            <a:fld id="{D4A0C5F2-B914-458F-95F4-7D33775ED980}" type="slidenum">
              <a:rPr lang="en-US" sz="1600">
                <a:solidFill>
                  <a:schemeClr val="tx1"/>
                </a:solidFill>
                <a:latin typeface="Garamond" pitchFamily="18" charset="0"/>
              </a:rPr>
              <a:pPr algn="ctr"/>
              <a:t>15</a:t>
            </a:fld>
            <a:endParaRPr lang="en-US" sz="160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BD7685-067C-6EDA-0439-9EE29F1B5BE8}"/>
              </a:ext>
            </a:extLst>
          </p:cNvPr>
          <p:cNvSpPr/>
          <p:nvPr/>
        </p:nvSpPr>
        <p:spPr>
          <a:xfrm>
            <a:off x="0" y="6425208"/>
            <a:ext cx="205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www.brainiacs.com.ng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A2446A-3253-5AB4-CF5D-2F587CB3B2C3}"/>
              </a:ext>
            </a:extLst>
          </p:cNvPr>
          <p:cNvSpPr/>
          <p:nvPr/>
        </p:nvSpPr>
        <p:spPr>
          <a:xfrm>
            <a:off x="10024416" y="6425208"/>
            <a:ext cx="2056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Learn, Play, Innovate</a:t>
            </a:r>
            <a:endParaRPr lang="en-US" sz="2000" i="1" dirty="0">
              <a:solidFill>
                <a:prstClr val="black"/>
              </a:solidFill>
              <a:latin typeface="Garamond" pitchFamily="18" charset="0"/>
            </a:endParaRPr>
          </a:p>
        </p:txBody>
      </p:sp>
      <p:pic>
        <p:nvPicPr>
          <p:cNvPr id="9" name="Picture 10" descr="C:\Users\Musa.Mohammed\Desktop\Pers\Opportunities\Brainiacs\Pictures\Inner back.jpg">
            <a:extLst>
              <a:ext uri="{FF2B5EF4-FFF2-40B4-BE49-F238E27FC236}">
                <a16:creationId xmlns:a16="http://schemas.microsoft.com/office/drawing/2014/main" id="{6599B98A-0A42-12E4-D7D5-F98462C61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32715" y="161925"/>
            <a:ext cx="12482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804EB1-62A7-41D3-C622-354A09F70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33" y="39993"/>
            <a:ext cx="2030267" cy="1181299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925DB8-27BB-60C9-C0B4-187CB3DEF8D1}"/>
              </a:ext>
            </a:extLst>
          </p:cNvPr>
          <p:cNvSpPr/>
          <p:nvPr/>
        </p:nvSpPr>
        <p:spPr>
          <a:xfrm>
            <a:off x="304693" y="2938356"/>
            <a:ext cx="1565067" cy="26474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STEP 1: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Upon being satisfied with your model output click here to export your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4DDE2-6DA2-8435-B7C7-CA6DC906D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072" y="1894719"/>
            <a:ext cx="5466493" cy="4579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4EDF4-E5AB-0DEB-D9ED-8F178BF00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4200" y="3198863"/>
            <a:ext cx="2314898" cy="50489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4F283B-A919-C0A8-94CE-A93EA0DF4CF0}"/>
              </a:ext>
            </a:extLst>
          </p:cNvPr>
          <p:cNvCxnSpPr>
            <a:cxnSpLocks/>
          </p:cNvCxnSpPr>
          <p:nvPr/>
        </p:nvCxnSpPr>
        <p:spPr>
          <a:xfrm flipH="1">
            <a:off x="7924800" y="3164829"/>
            <a:ext cx="21732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FC4FA9A-DE86-11F8-E11C-73C87461C750}"/>
              </a:ext>
            </a:extLst>
          </p:cNvPr>
          <p:cNvSpPr/>
          <p:nvPr/>
        </p:nvSpPr>
        <p:spPr>
          <a:xfrm>
            <a:off x="10111159" y="2448477"/>
            <a:ext cx="1797877" cy="19610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STEP 5: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Click here to finally download your model for future use</a:t>
            </a:r>
            <a:endParaRPr lang="en-US" b="1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092225-B123-C99A-6076-369B9C0DA83F}"/>
              </a:ext>
            </a:extLst>
          </p:cNvPr>
          <p:cNvCxnSpPr>
            <a:cxnSpLocks/>
          </p:cNvCxnSpPr>
          <p:nvPr/>
        </p:nvCxnSpPr>
        <p:spPr>
          <a:xfrm>
            <a:off x="1869760" y="3429000"/>
            <a:ext cx="13118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203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3"/>
          <p:cNvSpPr>
            <a:spLocks noGrp="1"/>
          </p:cNvSpPr>
          <p:nvPr>
            <p:ph type="title"/>
          </p:nvPr>
        </p:nvSpPr>
        <p:spPr>
          <a:xfrm>
            <a:off x="1905000" y="39993"/>
            <a:ext cx="8763000" cy="1412997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Garamond" panose="02020404030301010803" pitchFamily="18" charset="0"/>
              </a:rPr>
              <a:t>Lesson Outcomes  </a:t>
            </a:r>
            <a:endParaRPr lang="en-US" sz="36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711200" y="1802904"/>
            <a:ext cx="11023600" cy="40386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Learners can,</a:t>
            </a:r>
          </a:p>
          <a:p>
            <a:pPr marL="514350" indent="-514350">
              <a:buAutoNum type="arabicPeriod"/>
              <a:defRPr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List examples of voice recognition in everyday life.</a:t>
            </a:r>
          </a:p>
          <a:p>
            <a:pPr marL="514350" indent="-514350">
              <a:buAutoNum type="arabicPeriod"/>
              <a:defRPr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Successfully collect and record different voice samples.</a:t>
            </a:r>
          </a:p>
          <a:p>
            <a:pPr marL="514350" indent="-514350">
              <a:buAutoNum type="arabicPeriod"/>
              <a:defRPr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Label and classify recorded voice data in Teachable Machine.</a:t>
            </a:r>
          </a:p>
          <a:p>
            <a:pPr marL="514350" indent="-514350">
              <a:buAutoNum type="arabicPeriod"/>
              <a:defRPr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Train a simple voice recognition model to identify specific sound.</a:t>
            </a:r>
          </a:p>
          <a:p>
            <a:pPr marL="514350" indent="-514350">
              <a:buAutoNum type="arabicPeriod"/>
              <a:defRPr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Input new voice samples to test model accuracy.</a:t>
            </a:r>
          </a:p>
        </p:txBody>
      </p:sp>
      <p:sp>
        <p:nvSpPr>
          <p:cNvPr id="10242" name="Slide Number Placeholder 4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 algn="ctr"/>
            <a:fld id="{D4A0C5F2-B914-458F-95F4-7D33775ED980}" type="slidenum">
              <a:rPr lang="en-US" sz="1600">
                <a:solidFill>
                  <a:schemeClr val="tx1"/>
                </a:solidFill>
                <a:latin typeface="Garamond" pitchFamily="18" charset="0"/>
              </a:rPr>
              <a:pPr algn="ctr"/>
              <a:t>16</a:t>
            </a:fld>
            <a:endParaRPr lang="en-US" sz="160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25208"/>
            <a:ext cx="205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www.brainiacs.com.ng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24416" y="6425208"/>
            <a:ext cx="2056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Learn, Play, Innovate</a:t>
            </a:r>
            <a:endParaRPr lang="en-US" sz="2000" i="1" dirty="0">
              <a:solidFill>
                <a:prstClr val="black"/>
              </a:solidFill>
              <a:latin typeface="Garamond" pitchFamily="18" charset="0"/>
            </a:endParaRPr>
          </a:p>
        </p:txBody>
      </p:sp>
      <p:pic>
        <p:nvPicPr>
          <p:cNvPr id="9" name="Picture 10" descr="C:\Users\Musa.Mohammed\Desktop\Pers\Opportunities\Brainiacs\Pictures\Inner bac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32715" y="161925"/>
            <a:ext cx="12482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8C6B49-3FFF-0E0F-EDC3-6B9EFA84A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8" y="59078"/>
            <a:ext cx="2030144" cy="117663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B38A668-3CC5-7F38-539E-EBFA27FAF5BB}"/>
              </a:ext>
            </a:extLst>
          </p:cNvPr>
          <p:cNvSpPr/>
          <p:nvPr/>
        </p:nvSpPr>
        <p:spPr>
          <a:xfrm>
            <a:off x="2093422" y="161925"/>
            <a:ext cx="80217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12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title"/>
          </p:nvPr>
        </p:nvSpPr>
        <p:spPr>
          <a:xfrm>
            <a:off x="1828800" y="3276601"/>
            <a:ext cx="8229600" cy="8683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8000" dirty="0">
                <a:solidFill>
                  <a:schemeClr val="tx1"/>
                </a:solidFill>
                <a:latin typeface="Gabriola" pitchFamily="82" charset="0"/>
              </a:rPr>
              <a:t>End of Lesson</a:t>
            </a:r>
            <a:endParaRPr lang="en-US" sz="8000" u="sng" dirty="0">
              <a:solidFill>
                <a:schemeClr val="tx1"/>
              </a:solidFill>
              <a:latin typeface="Gabriola" pitchFamily="82" charset="0"/>
              <a:hlinkClick r:id="" action="ppaction://noactio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25208"/>
            <a:ext cx="205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www.brainiacs.com.ng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24416" y="6425208"/>
            <a:ext cx="2056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Learn, Play, Innovate</a:t>
            </a:r>
            <a:endParaRPr lang="en-US" sz="2000" i="1" dirty="0">
              <a:solidFill>
                <a:prstClr val="black"/>
              </a:solidFill>
              <a:latin typeface="Garamond" pitchFamily="18" charset="0"/>
            </a:endParaRPr>
          </a:p>
        </p:txBody>
      </p:sp>
      <p:pic>
        <p:nvPicPr>
          <p:cNvPr id="8" name="Picture 10" descr="C:\Users\Musa.Mohammed\Desktop\Pers\Opportunities\Brainiacs\Pictures\Inner bac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32715" y="161925"/>
            <a:ext cx="12482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4"/>
          <p:cNvSpPr txBox="1">
            <a:spLocks/>
          </p:cNvSpPr>
          <p:nvPr/>
        </p:nvSpPr>
        <p:spPr bwMode="auto">
          <a:xfrm>
            <a:off x="0" y="1219200"/>
            <a:ext cx="723900" cy="29749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b="1" kern="12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180827F5-93E2-4AEA-9E4E-617AFFAA4736}" type="slidenum">
              <a:rPr lang="en-US" sz="1200" smtClean="0">
                <a:solidFill>
                  <a:schemeClr val="tx1"/>
                </a:solidFill>
                <a:latin typeface="Garamond" pitchFamily="18" charset="0"/>
              </a:rPr>
              <a:pPr/>
              <a:t>17</a:t>
            </a:fld>
            <a:endParaRPr lang="en-US" sz="1200" dirty="0">
              <a:solidFill>
                <a:schemeClr val="tx1"/>
              </a:solidFill>
              <a:latin typeface="Garamond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D38286-0354-4FDB-BD1A-9665CF66A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33" y="39993"/>
            <a:ext cx="2030267" cy="118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US" sz="3600" u="sng" dirty="0">
                <a:solidFill>
                  <a:schemeClr val="tx1"/>
                </a:solidFill>
                <a:latin typeface="Garamond"/>
                <a:cs typeface="Garamond"/>
              </a:rPr>
              <a:t>How you can get to us</a:t>
            </a:r>
          </a:p>
        </p:txBody>
      </p:sp>
      <p:sp>
        <p:nvSpPr>
          <p:cNvPr id="16388" name="Text Placeholder 9"/>
          <p:cNvSpPr>
            <a:spLocks noGrp="1"/>
          </p:cNvSpPr>
          <p:nvPr>
            <p:ph sz="quarter" idx="1"/>
          </p:nvPr>
        </p:nvSpPr>
        <p:spPr>
          <a:xfrm>
            <a:off x="838200" y="1676401"/>
            <a:ext cx="9525000" cy="4754563"/>
          </a:xfrm>
        </p:spPr>
        <p:txBody>
          <a:bodyPr/>
          <a:lstStyle/>
          <a:p>
            <a:pPr marL="0" indent="0" algn="just">
              <a:buFont typeface="Wingdings" pitchFamily="2" charset="2"/>
              <a:buChar char="§"/>
            </a:pPr>
            <a:r>
              <a:rPr lang="en-GB" dirty="0">
                <a:solidFill>
                  <a:srgbClr val="17375E"/>
                </a:solidFill>
                <a:latin typeface="Garamond" pitchFamily="18" charset="0"/>
              </a:rPr>
              <a:t> </a:t>
            </a:r>
            <a:r>
              <a:rPr lang="en-GB" dirty="0">
                <a:latin typeface="Garamond" pitchFamily="18" charset="0"/>
              </a:rPr>
              <a:t>Twitter: </a:t>
            </a:r>
            <a:r>
              <a:rPr lang="en-US" dirty="0" err="1">
                <a:latin typeface="Garamond" pitchFamily="18" charset="0"/>
              </a:rPr>
              <a:t>Brainiacs_Ng</a:t>
            </a:r>
            <a:endParaRPr lang="en-US" dirty="0">
              <a:latin typeface="Garamond" pitchFamily="18" charset="0"/>
            </a:endParaRPr>
          </a:p>
          <a:p>
            <a:pPr marL="0" indent="0" algn="just">
              <a:buFont typeface="Wingdings" pitchFamily="2" charset="2"/>
              <a:buChar char="§"/>
            </a:pPr>
            <a:r>
              <a:rPr lang="en-US" dirty="0">
                <a:latin typeface="Garamond" pitchFamily="18" charset="0"/>
              </a:rPr>
              <a:t> Phone No: +234 909 109 5057</a:t>
            </a:r>
            <a:r>
              <a:rPr lang="en-GB" dirty="0">
                <a:latin typeface="Garamond" pitchFamily="18" charset="0"/>
              </a:rPr>
              <a:t> 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dirty="0">
                <a:latin typeface="Garamond" pitchFamily="18" charset="0"/>
              </a:rPr>
              <a:t> Email: </a:t>
            </a:r>
            <a:r>
              <a:rPr lang="en-GB" dirty="0">
                <a:latin typeface="Garamond" pitchFamily="18" charset="0"/>
                <a:hlinkClick r:id="rId2"/>
              </a:rPr>
              <a:t>brainiacsng@gmail.com</a:t>
            </a:r>
            <a:endParaRPr lang="en-GB" dirty="0">
              <a:latin typeface="Garamond" pitchFamily="18" charset="0"/>
            </a:endParaRPr>
          </a:p>
          <a:p>
            <a:pPr marL="1050925" lvl="3" indent="0" algn="just">
              <a:buNone/>
            </a:pPr>
            <a:r>
              <a:rPr lang="en-GB" sz="2900" dirty="0">
                <a:latin typeface="Garamond" pitchFamily="18" charset="0"/>
                <a:hlinkClick r:id="rId2"/>
              </a:rPr>
              <a:t> info@brainiacs.com.ng</a:t>
            </a:r>
          </a:p>
          <a:p>
            <a:pPr marL="0" indent="0" algn="just">
              <a:buFont typeface="Wingdings" pitchFamily="2" charset="2"/>
              <a:buChar char="§"/>
            </a:pPr>
            <a:r>
              <a:rPr lang="en-GB" dirty="0">
                <a:latin typeface="Garamond" pitchFamily="18" charset="0"/>
              </a:rPr>
              <a:t> Website: </a:t>
            </a:r>
            <a:r>
              <a:rPr lang="en-GB" dirty="0">
                <a:latin typeface="Garamond" pitchFamily="18" charset="0"/>
                <a:hlinkClick r:id="rId3"/>
              </a:rPr>
              <a:t>www.brainiacs.com.ng</a:t>
            </a:r>
            <a:endParaRPr lang="en-GB" dirty="0">
              <a:latin typeface="Garamond" pitchFamily="18" charset="0"/>
            </a:endParaRPr>
          </a:p>
          <a:p>
            <a:pPr marL="0" indent="0" algn="just">
              <a:buFont typeface="Wingdings" pitchFamily="2" charset="2"/>
              <a:buChar char="§"/>
            </a:pPr>
            <a:r>
              <a:rPr lang="en-GB" dirty="0">
                <a:latin typeface="Garamond" pitchFamily="18" charset="0"/>
              </a:rPr>
              <a:t> google+: </a:t>
            </a:r>
            <a:r>
              <a:rPr lang="en-GB" dirty="0" err="1">
                <a:latin typeface="Garamond" pitchFamily="18" charset="0"/>
              </a:rPr>
              <a:t>brainiacsng</a:t>
            </a:r>
            <a:endParaRPr lang="en-GB" dirty="0">
              <a:latin typeface="Garamond" pitchFamily="18" charset="0"/>
            </a:endParaRPr>
          </a:p>
          <a:p>
            <a:pPr marL="0" indent="0" algn="just">
              <a:buFont typeface="Wingdings" pitchFamily="2" charset="2"/>
              <a:buChar char="§"/>
            </a:pP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>
                <a:latin typeface="Garamond" pitchFamily="18" charset="0"/>
              </a:rPr>
              <a:t>Youtube</a:t>
            </a:r>
            <a:r>
              <a:rPr lang="en-US" dirty="0">
                <a:latin typeface="Garamond" pitchFamily="18" charset="0"/>
              </a:rPr>
              <a:t> Channel: </a:t>
            </a:r>
            <a:r>
              <a:rPr lang="en-US" dirty="0" err="1">
                <a:latin typeface="Garamond" pitchFamily="18" charset="0"/>
              </a:rPr>
              <a:t>Brainiacs_Ng</a:t>
            </a:r>
            <a:endParaRPr lang="en-US" dirty="0">
              <a:latin typeface="Garamond" pitchFamily="18" charset="0"/>
            </a:endParaRPr>
          </a:p>
          <a:p>
            <a:pPr marL="0" indent="0" algn="just">
              <a:buNone/>
            </a:pPr>
            <a:endParaRPr lang="en-GB" dirty="0">
              <a:latin typeface="Garamond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25208"/>
            <a:ext cx="205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www.brainiacs.com.ng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24416" y="6425208"/>
            <a:ext cx="2056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Learn, Play, Innovate</a:t>
            </a:r>
            <a:endParaRPr lang="en-US" sz="2000" i="1" dirty="0">
              <a:solidFill>
                <a:prstClr val="black"/>
              </a:solidFill>
              <a:latin typeface="Garamond" pitchFamily="18" charset="0"/>
            </a:endParaRPr>
          </a:p>
        </p:txBody>
      </p:sp>
      <p:pic>
        <p:nvPicPr>
          <p:cNvPr id="9" name="Picture 10" descr="C:\Users\Musa.Mohammed\Desktop\Pers\Opportunities\Brainiacs\Pictures\Inner back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32715" y="161925"/>
            <a:ext cx="12482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 Number Placeholder 4"/>
          <p:cNvSpPr txBox="1">
            <a:spLocks/>
          </p:cNvSpPr>
          <p:nvPr/>
        </p:nvSpPr>
        <p:spPr bwMode="auto">
          <a:xfrm>
            <a:off x="0" y="1219200"/>
            <a:ext cx="723900" cy="29749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b="1" kern="12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180827F5-93E2-4AEA-9E4E-617AFFAA4736}" type="slidenum">
              <a:rPr lang="en-US" sz="1200" smtClean="0">
                <a:solidFill>
                  <a:schemeClr val="tx1"/>
                </a:solidFill>
                <a:latin typeface="Garamond" pitchFamily="18" charset="0"/>
              </a:rPr>
              <a:pPr/>
              <a:t>18</a:t>
            </a:fld>
            <a:endParaRPr lang="en-US" sz="1200" dirty="0">
              <a:solidFill>
                <a:schemeClr val="tx1"/>
              </a:solidFill>
              <a:latin typeface="Garamond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D38286-0354-4FDB-BD1A-9665CF66A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33" y="39993"/>
            <a:ext cx="2030267" cy="118129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84676" y="1600200"/>
            <a:ext cx="3276600" cy="466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28"/>
          <p:cNvSpPr txBox="1">
            <a:spLocks/>
          </p:cNvSpPr>
          <p:nvPr/>
        </p:nvSpPr>
        <p:spPr>
          <a:xfrm>
            <a:off x="-97308" y="2717304"/>
            <a:ext cx="9948216" cy="2209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sz="13800" dirty="0">
                <a:solidFill>
                  <a:srgbClr val="17375E"/>
                </a:solidFill>
                <a:latin typeface="Garamond"/>
                <a:cs typeface="Garamond"/>
              </a:rPr>
              <a:t>Well-done!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6425208"/>
            <a:ext cx="205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www.brainiacs.com.ng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24416" y="6425208"/>
            <a:ext cx="2056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Learn, Play, Innovate</a:t>
            </a:r>
            <a:endParaRPr lang="en-US" sz="2000" i="1" dirty="0">
              <a:solidFill>
                <a:prstClr val="black"/>
              </a:solidFill>
              <a:latin typeface="Garamond" pitchFamily="18" charset="0"/>
            </a:endParaRPr>
          </a:p>
        </p:txBody>
      </p:sp>
      <p:pic>
        <p:nvPicPr>
          <p:cNvPr id="9" name="Picture 10" descr="C:\Users\Musa.Mohammed\Desktop\Pers\Opportunities\Brainiacs\Pictures\Inner back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32716" y="161924"/>
            <a:ext cx="12482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lide Number Placeholder 4"/>
          <p:cNvSpPr txBox="1">
            <a:spLocks/>
          </p:cNvSpPr>
          <p:nvPr/>
        </p:nvSpPr>
        <p:spPr bwMode="auto">
          <a:xfrm>
            <a:off x="0" y="1219200"/>
            <a:ext cx="723900" cy="29749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anchor="ctr" anchorCtr="0">
            <a:noAutofit/>
          </a:bodyPr>
          <a:lstStyle>
            <a:defPPr>
              <a:defRPr lang="en-US"/>
            </a:defPPr>
            <a:lvl1pPr algn="ct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400" b="1" kern="12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180827F5-93E2-4AEA-9E4E-617AFFAA4736}" type="slidenum">
              <a:rPr lang="en-US" sz="1200" smtClean="0">
                <a:solidFill>
                  <a:schemeClr val="tx1"/>
                </a:solidFill>
                <a:latin typeface="Garamond" pitchFamily="18" charset="0"/>
              </a:rPr>
              <a:pPr/>
              <a:t>19</a:t>
            </a:fld>
            <a:endParaRPr lang="en-US" sz="1200" dirty="0">
              <a:solidFill>
                <a:schemeClr val="tx1"/>
              </a:solidFill>
              <a:latin typeface="Garamond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D38286-0354-4FDB-BD1A-9665CF66A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33" y="39993"/>
            <a:ext cx="2030267" cy="11812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Garamond" pitchFamily="18" charset="0"/>
              </a:rPr>
              <a:t>Key Skills to Learn</a:t>
            </a:r>
          </a:p>
        </p:txBody>
      </p:sp>
      <p:sp>
        <p:nvSpPr>
          <p:cNvPr id="9219" name="Text Placeholder 9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969000" cy="467530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Garamond" pitchFamily="18" charset="0"/>
              </a:rPr>
              <a:t>Creativity.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Garamond" pitchFamily="18" charset="0"/>
              </a:rPr>
              <a:t>Critical Thinking.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Garamond" pitchFamily="18" charset="0"/>
              </a:rPr>
              <a:t>Problem solving.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Garamond" pitchFamily="18" charset="0"/>
              </a:rPr>
              <a:t>Communication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Garamond" pitchFamily="18" charset="0"/>
              </a:rPr>
              <a:t>Digital Literacy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latin typeface="Garamond" pitchFamily="18" charset="0"/>
              </a:rPr>
              <a:t>Collaboration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>
              <a:latin typeface="Garamond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28800"/>
            <a:ext cx="5922389" cy="4436075"/>
          </a:xfrm>
        </p:spPr>
      </p:pic>
      <p:sp>
        <p:nvSpPr>
          <p:cNvPr id="12" name="Rectangle 11"/>
          <p:cNvSpPr/>
          <p:nvPr/>
        </p:nvSpPr>
        <p:spPr>
          <a:xfrm>
            <a:off x="0" y="6425208"/>
            <a:ext cx="205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www.brainiacs.com.ng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024416" y="6425208"/>
            <a:ext cx="2056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Learn, Play, Innovate</a:t>
            </a:r>
            <a:endParaRPr lang="en-US" sz="2000" i="1" dirty="0">
              <a:solidFill>
                <a:prstClr val="black"/>
              </a:solidFill>
              <a:latin typeface="Garamond" pitchFamily="18" charset="0"/>
            </a:endParaRPr>
          </a:p>
        </p:txBody>
      </p:sp>
      <p:pic>
        <p:nvPicPr>
          <p:cNvPr id="8" name="Picture 10" descr="C:\Users\Musa.Mohammed\Desktop\Pers\Opportunities\Brainiacs\Pictures\Inner back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32716" y="161925"/>
            <a:ext cx="12482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D38286-0354-4FDB-BD1A-9665CF66A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33" y="39993"/>
            <a:ext cx="2030267" cy="118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0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Garamond" panose="02020404030301010803" pitchFamily="18" charset="0"/>
              </a:rPr>
              <a:t>Learning Objectives</a:t>
            </a:r>
            <a:endParaRPr lang="en-US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08578" y="1589567"/>
            <a:ext cx="11475422" cy="4835641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GB" dirty="0">
                <a:latin typeface="Garamond" panose="02020404030301010803" pitchFamily="18" charset="0"/>
              </a:rPr>
              <a:t>At the end of the lesson the pupils should be able to:</a:t>
            </a:r>
            <a:endParaRPr lang="en-US" dirty="0">
              <a:latin typeface="Garamond" panose="02020404030301010803" pitchFamily="18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Explore the concept of Voice Recognition.</a:t>
            </a:r>
          </a:p>
          <a:p>
            <a:pPr marL="514350" indent="-514350"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Use Teachable Machine to Train a Voice Recognition Model.</a:t>
            </a:r>
          </a:p>
          <a:p>
            <a:pPr marL="514350" indent="-514350"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Test and Evaluate the Model’s performance.</a:t>
            </a:r>
          </a:p>
          <a:p>
            <a:pPr marL="514350" indent="-514350">
              <a:buAutoNum type="arabicPeriod"/>
            </a:pPr>
            <a:r>
              <a:rPr lang="en-US" dirty="0">
                <a:latin typeface="Garamond" panose="02020404030301010803" pitchFamily="18" charset="0"/>
              </a:rPr>
              <a:t>Export the Train Model.</a:t>
            </a:r>
          </a:p>
        </p:txBody>
      </p:sp>
      <p:sp>
        <p:nvSpPr>
          <p:cNvPr id="10242" name="Slide Number Placeholder 4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 algn="ctr"/>
            <a:fld id="{D4A0C5F2-B914-458F-95F4-7D33775ED980}" type="slidenum">
              <a:rPr lang="en-US" sz="1600">
                <a:solidFill>
                  <a:schemeClr val="tx1"/>
                </a:solidFill>
                <a:latin typeface="Garamond" pitchFamily="18" charset="0"/>
              </a:rPr>
              <a:pPr algn="ctr"/>
              <a:t>3</a:t>
            </a:fld>
            <a:endParaRPr lang="en-US" sz="160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25208"/>
            <a:ext cx="205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www.brainiacs.com.ng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24416" y="6425208"/>
            <a:ext cx="2056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Learn, Play, Innovate</a:t>
            </a:r>
            <a:endParaRPr lang="en-US" sz="2000" i="1" dirty="0">
              <a:solidFill>
                <a:prstClr val="black"/>
              </a:solidFill>
              <a:latin typeface="Garamond" pitchFamily="18" charset="0"/>
            </a:endParaRPr>
          </a:p>
        </p:txBody>
      </p:sp>
      <p:pic>
        <p:nvPicPr>
          <p:cNvPr id="9" name="Picture 10" descr="C:\Users\Musa.Mohammed\Desktop\Pers\Opportunities\Brainiacs\Pictures\Inner bac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32716" y="161925"/>
            <a:ext cx="12482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D38286-0354-4FDB-BD1A-9665CF66A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33" y="39993"/>
            <a:ext cx="2030267" cy="118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2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3"/>
          <p:cNvSpPr>
            <a:spLocks noGrp="1"/>
          </p:cNvSpPr>
          <p:nvPr>
            <p:ph type="title"/>
          </p:nvPr>
        </p:nvSpPr>
        <p:spPr>
          <a:xfrm>
            <a:off x="2286000" y="161925"/>
            <a:ext cx="7391400" cy="935343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Garamond" panose="02020404030301010803" pitchFamily="18" charset="0"/>
              </a:rPr>
              <a:t>Wow Factor</a:t>
            </a:r>
            <a:endParaRPr lang="en-US" sz="36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970782" y="1802904"/>
            <a:ext cx="4250436" cy="40386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GB" sz="3200" dirty="0">
              <a:latin typeface="Garamond" panose="02020404030301010803" pitchFamily="18" charset="0"/>
            </a:endParaRPr>
          </a:p>
          <a:p>
            <a:pPr marL="0" indent="0">
              <a:buSzPct val="110000"/>
              <a:buNone/>
            </a:pPr>
            <a:endParaRPr lang="en-US" sz="3200" dirty="0">
              <a:latin typeface="Garamond" panose="02020404030301010803" pitchFamily="18" charset="0"/>
            </a:endParaRPr>
          </a:p>
        </p:txBody>
      </p:sp>
      <p:sp>
        <p:nvSpPr>
          <p:cNvPr id="10242" name="Slide Number Placeholder 4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 algn="ctr"/>
            <a:fld id="{D4A0C5F2-B914-458F-95F4-7D33775ED980}" type="slidenum">
              <a:rPr lang="en-US" sz="1600">
                <a:solidFill>
                  <a:schemeClr val="tx1"/>
                </a:solidFill>
                <a:latin typeface="Garamond" pitchFamily="18" charset="0"/>
              </a:rPr>
              <a:pPr algn="ctr"/>
              <a:t>4</a:t>
            </a:fld>
            <a:endParaRPr lang="en-US" sz="160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25208"/>
            <a:ext cx="205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www.brainiacs.com.ng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24416" y="6425208"/>
            <a:ext cx="2056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Learn, Play, Innovate</a:t>
            </a:r>
            <a:endParaRPr lang="en-US" sz="2000" i="1" dirty="0">
              <a:solidFill>
                <a:prstClr val="black"/>
              </a:solidFill>
              <a:latin typeface="Garamond" pitchFamily="18" charset="0"/>
            </a:endParaRPr>
          </a:p>
        </p:txBody>
      </p:sp>
      <p:pic>
        <p:nvPicPr>
          <p:cNvPr id="9" name="Picture 10" descr="C:\Users\Musa.Mohammed\Desktop\Pers\Opportunities\Brainiacs\Pictures\Inner back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832715" y="161925"/>
            <a:ext cx="12482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D38286-0354-4FDB-BD1A-9665CF66A6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33" y="39993"/>
            <a:ext cx="2030267" cy="1181299"/>
          </a:xfrm>
          <a:prstGeom prst="rect">
            <a:avLst/>
          </a:prstGeom>
        </p:spPr>
      </p:pic>
      <p:pic>
        <p:nvPicPr>
          <p:cNvPr id="8" name="Screen Recording 7">
            <a:hlinkClick r:id="" action="ppaction://media"/>
            <a:extLst>
              <a:ext uri="{FF2B5EF4-FFF2-40B4-BE49-F238E27FC236}">
                <a16:creationId xmlns:a16="http://schemas.microsoft.com/office/drawing/2014/main" id="{0E96F7CB-B914-B08A-0BD1-3CF0C1509DD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123768" y="1563423"/>
            <a:ext cx="8144803" cy="451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95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53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B7E354-20FE-72E0-36D5-E0EDFE95202C}"/>
              </a:ext>
            </a:extLst>
          </p:cNvPr>
          <p:cNvSpPr txBox="1"/>
          <p:nvPr/>
        </p:nvSpPr>
        <p:spPr>
          <a:xfrm>
            <a:off x="3034146" y="3281741"/>
            <a:ext cx="6101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2057400" y="102036"/>
            <a:ext cx="7823148" cy="990600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Garamond" pitchFamily="18" charset="0"/>
              </a:rPr>
              <a:t>What is Voice Recognition?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425208"/>
            <a:ext cx="205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www.brainiacs.com.ng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24416" y="6425208"/>
            <a:ext cx="2056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Learn, Play, Innovate</a:t>
            </a:r>
            <a:endParaRPr lang="en-US" sz="2000" i="1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77820" y="6488668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latin typeface="Garamond" pitchFamily="18" charset="0"/>
              </a:rPr>
              <a:t>2</a:t>
            </a:r>
          </a:p>
        </p:txBody>
      </p:sp>
      <p:pic>
        <p:nvPicPr>
          <p:cNvPr id="14" name="Picture 10" descr="C:\Users\Musa.Mohammed\Desktop\Pers\Opportunities\Brainiacs\Pictures\Inner bac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32716" y="161925"/>
            <a:ext cx="12482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95400" y="3244334"/>
            <a:ext cx="95373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  </a:t>
            </a:r>
            <a:endParaRPr lang="en-US" sz="4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D38286-0354-4FDB-BD1A-9665CF66A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33" y="39993"/>
            <a:ext cx="2030267" cy="11812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32238E-F7C4-5B26-EBD8-2F385B11D002}"/>
              </a:ext>
            </a:extLst>
          </p:cNvPr>
          <p:cNvSpPr txBox="1"/>
          <p:nvPr/>
        </p:nvSpPr>
        <p:spPr>
          <a:xfrm>
            <a:off x="381000" y="2133600"/>
            <a:ext cx="67818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  <a:cs typeface="Times New Roman" panose="02020603050405020304" pitchFamily="18" charset="0"/>
              </a:rPr>
              <a:t>Voice recognition, also known as speech recognition, is a technology that enables a machine or computer to understand, process, and respond to human speech. It allows devices to convert spoken words into text or commands, making interactions between humans and computers more natural.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DBDB69-742F-491F-E90A-9E066F40B84F}"/>
              </a:ext>
            </a:extLst>
          </p:cNvPr>
          <p:cNvSpPr txBox="1"/>
          <p:nvPr/>
        </p:nvSpPr>
        <p:spPr>
          <a:xfrm>
            <a:off x="3034146" y="3281741"/>
            <a:ext cx="6101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9FEFC-335A-B00A-53B2-B33431CB4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57" y="2155723"/>
            <a:ext cx="4503416" cy="42385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11DA0-EF64-CAD6-4000-DDF8BCDFD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BA11C5-9FA8-131D-FB40-10EA8C1DEE93}"/>
              </a:ext>
            </a:extLst>
          </p:cNvPr>
          <p:cNvSpPr txBox="1"/>
          <p:nvPr/>
        </p:nvSpPr>
        <p:spPr>
          <a:xfrm>
            <a:off x="3034146" y="3281741"/>
            <a:ext cx="6101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C0A8A9D4-8389-4DD2-0300-C3D4E258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483" y="241798"/>
            <a:ext cx="7823148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Garamond" pitchFamily="18" charset="0"/>
              </a:rPr>
              <a:t>How does Voice Recognition Work?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3131D4-6456-31B3-0554-CBEB6123BCF6}"/>
              </a:ext>
            </a:extLst>
          </p:cNvPr>
          <p:cNvSpPr/>
          <p:nvPr/>
        </p:nvSpPr>
        <p:spPr>
          <a:xfrm>
            <a:off x="0" y="6425208"/>
            <a:ext cx="205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www.brainiacs.com.ng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AAD9DB-8F6F-721D-EDE8-A932B541EB4C}"/>
              </a:ext>
            </a:extLst>
          </p:cNvPr>
          <p:cNvSpPr/>
          <p:nvPr/>
        </p:nvSpPr>
        <p:spPr>
          <a:xfrm>
            <a:off x="10024416" y="6425208"/>
            <a:ext cx="2056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Learn, Play, Innovate</a:t>
            </a:r>
            <a:endParaRPr lang="en-US" sz="2000" i="1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F10365-8F68-6F9B-85E5-E6ECB07ABDD8}"/>
              </a:ext>
            </a:extLst>
          </p:cNvPr>
          <p:cNvSpPr txBox="1"/>
          <p:nvPr/>
        </p:nvSpPr>
        <p:spPr>
          <a:xfrm>
            <a:off x="5877820" y="6488668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latin typeface="Garamond" pitchFamily="18" charset="0"/>
              </a:rPr>
              <a:t>2</a:t>
            </a:r>
          </a:p>
        </p:txBody>
      </p:sp>
      <p:pic>
        <p:nvPicPr>
          <p:cNvPr id="14" name="Picture 10" descr="C:\Users\Musa.Mohammed\Desktop\Pers\Opportunities\Brainiacs\Pictures\Inner back.jpg">
            <a:extLst>
              <a:ext uri="{FF2B5EF4-FFF2-40B4-BE49-F238E27FC236}">
                <a16:creationId xmlns:a16="http://schemas.microsoft.com/office/drawing/2014/main" id="{64154A85-8B37-D5DD-9CBC-3A23E939E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32716" y="161925"/>
            <a:ext cx="12482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358CE3-A1BC-E7AE-8D10-6909B88D72A5}"/>
              </a:ext>
            </a:extLst>
          </p:cNvPr>
          <p:cNvSpPr/>
          <p:nvPr/>
        </p:nvSpPr>
        <p:spPr>
          <a:xfrm>
            <a:off x="1295400" y="3244334"/>
            <a:ext cx="95373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Garamond" panose="02020404030301010803" pitchFamily="18" charset="0"/>
              </a:rPr>
              <a:t>  </a:t>
            </a:r>
            <a:endParaRPr lang="en-US" sz="4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7E4197-78AE-E8B2-BEE3-8E7E15C82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33" y="39993"/>
            <a:ext cx="2030267" cy="11812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73E579-4B45-F51C-6BF2-31E64DDA577B}"/>
              </a:ext>
            </a:extLst>
          </p:cNvPr>
          <p:cNvSpPr txBox="1"/>
          <p:nvPr/>
        </p:nvSpPr>
        <p:spPr>
          <a:xfrm>
            <a:off x="381000" y="1746401"/>
            <a:ext cx="1158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  <a:cs typeface="Times New Roman" panose="02020603050405020304" pitchFamily="18" charset="0"/>
              </a:rPr>
              <a:t>Voice recognition works as listed in the steps below;</a:t>
            </a:r>
          </a:p>
          <a:p>
            <a:r>
              <a:rPr lang="en-US" sz="3200" dirty="0">
                <a:latin typeface="Garamond" panose="02020404030301010803" pitchFamily="18" charset="0"/>
                <a:cs typeface="Times New Roman" panose="02020603050405020304" pitchFamily="18" charset="0"/>
              </a:rPr>
              <a:t>Step 1: It captures the sound.</a:t>
            </a:r>
          </a:p>
          <a:p>
            <a:r>
              <a:rPr lang="en-US" sz="3200" dirty="0">
                <a:latin typeface="Garamond" panose="02020404030301010803" pitchFamily="18" charset="0"/>
                <a:cs typeface="Times New Roman" panose="02020603050405020304" pitchFamily="18" charset="0"/>
              </a:rPr>
              <a:t>Step 2: Moves on to process the sound.</a:t>
            </a:r>
          </a:p>
          <a:p>
            <a:r>
              <a:rPr lang="en-US" sz="3200" dirty="0">
                <a:latin typeface="Garamond" panose="02020404030301010803" pitchFamily="18" charset="0"/>
                <a:cs typeface="Times New Roman" panose="02020603050405020304" pitchFamily="18" charset="0"/>
              </a:rPr>
              <a:t>Step 3: Breaks down the sound into small units called phonemes.</a:t>
            </a:r>
          </a:p>
          <a:p>
            <a:r>
              <a:rPr lang="en-US" sz="3200" dirty="0">
                <a:latin typeface="Garamond" panose="02020404030301010803" pitchFamily="18" charset="0"/>
                <a:cs typeface="Times New Roman" panose="02020603050405020304" pitchFamily="18" charset="0"/>
              </a:rPr>
              <a:t>Step 4: Match the sound to known words.</a:t>
            </a:r>
          </a:p>
          <a:p>
            <a:r>
              <a:rPr lang="en-US" sz="3200" dirty="0">
                <a:latin typeface="Garamond" panose="02020404030301010803" pitchFamily="18" charset="0"/>
                <a:cs typeface="Times New Roman" panose="02020603050405020304" pitchFamily="18" charset="0"/>
              </a:rPr>
              <a:t>Step 5: Then finally, understands send out the output.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1E318-F98F-B273-76BE-E138666C6FB0}"/>
              </a:ext>
            </a:extLst>
          </p:cNvPr>
          <p:cNvSpPr txBox="1"/>
          <p:nvPr/>
        </p:nvSpPr>
        <p:spPr>
          <a:xfrm>
            <a:off x="3034146" y="3281741"/>
            <a:ext cx="6101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2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22CEF-D0E7-C8BB-2650-F813D35F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3">
            <a:extLst>
              <a:ext uri="{FF2B5EF4-FFF2-40B4-BE49-F238E27FC236}">
                <a16:creationId xmlns:a16="http://schemas.microsoft.com/office/drawing/2014/main" id="{D66DB583-9386-B611-E46A-471BC2A7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39993"/>
            <a:ext cx="8610600" cy="1412997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Garamond" panose="02020404030301010803" pitchFamily="18" charset="0"/>
              </a:rPr>
              <a:t>Application of Voice Recognition in Everyday Life</a:t>
            </a:r>
            <a:endParaRPr lang="en-US" sz="36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B47C39-19DF-B7D8-473B-AD1C0A083A5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70782" y="1802904"/>
            <a:ext cx="4250436" cy="40386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GB" sz="3200" dirty="0">
              <a:latin typeface="Garamond" panose="02020404030301010803" pitchFamily="18" charset="0"/>
            </a:endParaRPr>
          </a:p>
          <a:p>
            <a:pPr marL="0" indent="0">
              <a:buSzPct val="110000"/>
              <a:buNone/>
            </a:pPr>
            <a:endParaRPr lang="en-US" sz="3200" dirty="0">
              <a:latin typeface="Garamond" panose="02020404030301010803" pitchFamily="18" charset="0"/>
            </a:endParaRPr>
          </a:p>
        </p:txBody>
      </p:sp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B135303A-2188-A1A2-8E98-9C7FC95959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 algn="ctr"/>
            <a:fld id="{D4A0C5F2-B914-458F-95F4-7D33775ED980}" type="slidenum">
              <a:rPr lang="en-US" sz="1600">
                <a:solidFill>
                  <a:schemeClr val="tx1"/>
                </a:solidFill>
                <a:latin typeface="Garamond" pitchFamily="18" charset="0"/>
              </a:rPr>
              <a:pPr algn="ctr"/>
              <a:t>7</a:t>
            </a:fld>
            <a:endParaRPr lang="en-US" sz="160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EDECA1-59FB-A921-7A38-07F109A20597}"/>
              </a:ext>
            </a:extLst>
          </p:cNvPr>
          <p:cNvSpPr/>
          <p:nvPr/>
        </p:nvSpPr>
        <p:spPr>
          <a:xfrm>
            <a:off x="0" y="6425208"/>
            <a:ext cx="205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www.brainiacs.com.ng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7C8ED1-1B67-A8D0-31AB-7F695E5192F4}"/>
              </a:ext>
            </a:extLst>
          </p:cNvPr>
          <p:cNvSpPr/>
          <p:nvPr/>
        </p:nvSpPr>
        <p:spPr>
          <a:xfrm>
            <a:off x="10024416" y="6425208"/>
            <a:ext cx="2056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Learn, Play, Innovate</a:t>
            </a:r>
            <a:endParaRPr lang="en-US" sz="2000" i="1" dirty="0">
              <a:solidFill>
                <a:prstClr val="black"/>
              </a:solidFill>
              <a:latin typeface="Garamond" pitchFamily="18" charset="0"/>
            </a:endParaRPr>
          </a:p>
        </p:txBody>
      </p:sp>
      <p:pic>
        <p:nvPicPr>
          <p:cNvPr id="9" name="Picture 10" descr="C:\Users\Musa.Mohammed\Desktop\Pers\Opportunities\Brainiacs\Pictures\Inner back.jpg">
            <a:extLst>
              <a:ext uri="{FF2B5EF4-FFF2-40B4-BE49-F238E27FC236}">
                <a16:creationId xmlns:a16="http://schemas.microsoft.com/office/drawing/2014/main" id="{93A4E67F-427A-DC0E-FEAB-6C743EA9A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32715" y="161925"/>
            <a:ext cx="12482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F6CBDB-FBF8-E5E8-9CA4-DFAF9E927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33" y="39993"/>
            <a:ext cx="2030267" cy="1181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FA0D65-0E85-25D6-9C4F-81713A6D0F4C}"/>
              </a:ext>
            </a:extLst>
          </p:cNvPr>
          <p:cNvSpPr txBox="1"/>
          <p:nvPr/>
        </p:nvSpPr>
        <p:spPr>
          <a:xfrm>
            <a:off x="320739" y="1644621"/>
            <a:ext cx="11566462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Voice Recognition has several real-world application and could be found in the following areas below;</a:t>
            </a:r>
          </a:p>
          <a:p>
            <a:pPr marL="514350" indent="-514350">
              <a:buAutoNum type="arabicPeriod"/>
            </a:pPr>
            <a:r>
              <a:rPr lang="en-US" sz="2800" b="1" dirty="0">
                <a:latin typeface="Garamond" panose="02020404030301010803" pitchFamily="18" charset="0"/>
              </a:rPr>
              <a:t>Virtual Assistants </a:t>
            </a:r>
            <a:r>
              <a:rPr lang="en-US" sz="2800" dirty="0">
                <a:latin typeface="Garamond" panose="02020404030301010803" pitchFamily="18" charset="0"/>
              </a:rPr>
              <a:t>– Siri, Google Assistant, Alexa, and Cortana respond to voice commands</a:t>
            </a:r>
          </a:p>
          <a:p>
            <a:pPr marL="514350" indent="-514350">
              <a:buAutoNum type="arabicPeriod"/>
            </a:pPr>
            <a:r>
              <a:rPr lang="en-US" sz="2800" b="1" dirty="0">
                <a:latin typeface="Garamond" panose="02020404030301010803" pitchFamily="18" charset="0"/>
              </a:rPr>
              <a:t>Voice-to-Text</a:t>
            </a:r>
            <a:r>
              <a:rPr lang="en-US" sz="2800" dirty="0">
                <a:latin typeface="Garamond" panose="02020404030301010803" pitchFamily="18" charset="0"/>
              </a:rPr>
              <a:t> – Dictation apps convert speech into written text.</a:t>
            </a:r>
          </a:p>
          <a:p>
            <a:pPr marL="514350" indent="-514350">
              <a:buAutoNum type="arabicPeriod"/>
            </a:pPr>
            <a:r>
              <a:rPr lang="en-US" sz="2800" b="1" dirty="0">
                <a:latin typeface="Garamond" panose="02020404030301010803" pitchFamily="18" charset="0"/>
              </a:rPr>
              <a:t>Smart Homes </a:t>
            </a:r>
            <a:r>
              <a:rPr lang="en-US" sz="2800" dirty="0">
                <a:latin typeface="Garamond" panose="02020404030301010803" pitchFamily="18" charset="0"/>
              </a:rPr>
              <a:t>– Voice-controlled devices like lights and thermostats.</a:t>
            </a:r>
          </a:p>
          <a:p>
            <a:pPr marL="514350" indent="-514350">
              <a:buAutoNum type="arabicPeriod"/>
            </a:pPr>
            <a:r>
              <a:rPr lang="en-US" sz="2800" b="1" dirty="0">
                <a:latin typeface="Garamond" panose="02020404030301010803" pitchFamily="18" charset="0"/>
              </a:rPr>
              <a:t>Security &amp; Authentication </a:t>
            </a:r>
            <a:r>
              <a:rPr lang="en-US" sz="2800" dirty="0">
                <a:latin typeface="Garamond" panose="02020404030301010803" pitchFamily="18" charset="0"/>
              </a:rPr>
              <a:t>– Some systems use voice as a biometric for identity verification.</a:t>
            </a:r>
          </a:p>
          <a:p>
            <a:pPr marL="514350" indent="-514350">
              <a:buAutoNum type="arabicPeriod"/>
            </a:pPr>
            <a:r>
              <a:rPr lang="en-US" sz="2800" b="1" dirty="0">
                <a:latin typeface="Garamond" panose="02020404030301010803" pitchFamily="18" charset="0"/>
              </a:rPr>
              <a:t>Customer Service Bots </a:t>
            </a:r>
            <a:r>
              <a:rPr lang="en-US" sz="2800" dirty="0">
                <a:latin typeface="Garamond" panose="02020404030301010803" pitchFamily="18" charset="0"/>
              </a:rPr>
              <a:t>– Automated call centers that understand and process voice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1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3"/>
          <p:cNvSpPr>
            <a:spLocks noGrp="1"/>
          </p:cNvSpPr>
          <p:nvPr>
            <p:ph type="title"/>
          </p:nvPr>
        </p:nvSpPr>
        <p:spPr>
          <a:xfrm>
            <a:off x="1790699" y="39993"/>
            <a:ext cx="9042015" cy="1412997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Garamond" panose="02020404030301010803" pitchFamily="18" charset="0"/>
              </a:rPr>
              <a:t>Training a Voice Recognition Model using Google Teachable Machine</a:t>
            </a:r>
            <a:endParaRPr lang="en-US" sz="36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970782" y="1802904"/>
            <a:ext cx="4250436" cy="40386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GB" sz="3200" dirty="0">
              <a:latin typeface="Garamond" panose="02020404030301010803" pitchFamily="18" charset="0"/>
            </a:endParaRPr>
          </a:p>
          <a:p>
            <a:pPr marL="0" indent="0">
              <a:buSzPct val="110000"/>
              <a:buNone/>
            </a:pPr>
            <a:endParaRPr lang="en-US" sz="3200" dirty="0">
              <a:latin typeface="Garamond" panose="02020404030301010803" pitchFamily="18" charset="0"/>
            </a:endParaRPr>
          </a:p>
        </p:txBody>
      </p:sp>
      <p:sp>
        <p:nvSpPr>
          <p:cNvPr id="10242" name="Slide Number Placeholder 4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 algn="ctr"/>
            <a:fld id="{D4A0C5F2-B914-458F-95F4-7D33775ED980}" type="slidenum">
              <a:rPr lang="en-US" sz="1600">
                <a:solidFill>
                  <a:schemeClr val="tx1"/>
                </a:solidFill>
                <a:latin typeface="Garamond" pitchFamily="18" charset="0"/>
              </a:rPr>
              <a:pPr algn="ctr"/>
              <a:t>8</a:t>
            </a:fld>
            <a:endParaRPr lang="en-US" sz="160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25208"/>
            <a:ext cx="205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www.brainiacs.com.ng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24416" y="6425208"/>
            <a:ext cx="2056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Learn, Play, Innovate</a:t>
            </a:r>
            <a:endParaRPr lang="en-US" sz="2000" i="1" dirty="0">
              <a:solidFill>
                <a:prstClr val="black"/>
              </a:solidFill>
              <a:latin typeface="Garamond" pitchFamily="18" charset="0"/>
            </a:endParaRPr>
          </a:p>
        </p:txBody>
      </p:sp>
      <p:pic>
        <p:nvPicPr>
          <p:cNvPr id="9" name="Picture 10" descr="C:\Users\Musa.Mohammed\Desktop\Pers\Opportunities\Brainiacs\Pictures\Inner bac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32715" y="161925"/>
            <a:ext cx="12482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D38286-0354-4FDB-BD1A-9665CF66A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33" y="39993"/>
            <a:ext cx="2030267" cy="1181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7D37B6-B30E-7FF6-5CCC-1D433293823B}"/>
              </a:ext>
            </a:extLst>
          </p:cNvPr>
          <p:cNvSpPr txBox="1"/>
          <p:nvPr/>
        </p:nvSpPr>
        <p:spPr>
          <a:xfrm>
            <a:off x="355600" y="1567628"/>
            <a:ext cx="115316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To train a voice recognition model using google teachable machine the following steps must be taken into consideration;</a:t>
            </a:r>
          </a:p>
          <a:p>
            <a:endParaRPr lang="en-US" sz="2800" dirty="0">
              <a:latin typeface="Garamond" panose="02020404030301010803" pitchFamily="18" charset="0"/>
            </a:endParaRPr>
          </a:p>
          <a:p>
            <a:pPr marL="514350" indent="-514350">
              <a:buAutoNum type="arabicPeriod"/>
            </a:pPr>
            <a:r>
              <a:rPr lang="en-US" sz="2800" dirty="0">
                <a:latin typeface="Garamond" panose="02020404030301010803" pitchFamily="18" charset="0"/>
              </a:rPr>
              <a:t>Collect and record different voice samples for training.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Garamond" panose="02020404030301010803" pitchFamily="18" charset="0"/>
              </a:rPr>
              <a:t>Label and classify different sounds or words.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Garamond" panose="02020404030301010803" pitchFamily="18" charset="0"/>
              </a:rPr>
              <a:t>Train the model to recognize voice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4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3"/>
          <p:cNvSpPr>
            <a:spLocks noGrp="1"/>
          </p:cNvSpPr>
          <p:nvPr>
            <p:ph type="title"/>
          </p:nvPr>
        </p:nvSpPr>
        <p:spPr>
          <a:xfrm>
            <a:off x="1790700" y="39993"/>
            <a:ext cx="8801100" cy="1412997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Garamond" panose="02020404030301010803" pitchFamily="18" charset="0"/>
              </a:rPr>
              <a:t>Steps to Train a Voice Recognition Model on Google Teachable Machine  </a:t>
            </a:r>
            <a:endParaRPr lang="en-US" sz="3600" b="1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970782" y="1802904"/>
            <a:ext cx="4250436" cy="40386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GB" sz="3200" dirty="0">
              <a:latin typeface="Garamond" panose="02020404030301010803" pitchFamily="18" charset="0"/>
            </a:endParaRPr>
          </a:p>
          <a:p>
            <a:pPr marL="0" indent="0">
              <a:buSzPct val="110000"/>
              <a:buNone/>
            </a:pPr>
            <a:endParaRPr lang="en-US" sz="3200" dirty="0">
              <a:latin typeface="Garamond" panose="02020404030301010803" pitchFamily="18" charset="0"/>
            </a:endParaRPr>
          </a:p>
        </p:txBody>
      </p:sp>
      <p:sp>
        <p:nvSpPr>
          <p:cNvPr id="10242" name="Slide Number Placeholder 4"/>
          <p:cNvSpPr>
            <a:spLocks noGrp="1"/>
          </p:cNvSpPr>
          <p:nvPr>
            <p:ph type="sldNum" sz="quarter" idx="16"/>
          </p:nvPr>
        </p:nvSpPr>
        <p:spPr bwMode="auto">
          <a:noFill/>
          <a:ln>
            <a:miter lim="800000"/>
            <a:headEnd/>
            <a:tailEnd/>
          </a:ln>
        </p:spPr>
        <p:txBody>
          <a:bodyPr>
            <a:normAutofit fontScale="77500" lnSpcReduction="20000"/>
          </a:bodyPr>
          <a:lstStyle/>
          <a:p>
            <a:pPr algn="ctr"/>
            <a:fld id="{D4A0C5F2-B914-458F-95F4-7D33775ED980}" type="slidenum">
              <a:rPr lang="en-US" sz="1600">
                <a:solidFill>
                  <a:schemeClr val="tx1"/>
                </a:solidFill>
                <a:latin typeface="Garamond" pitchFamily="18" charset="0"/>
              </a:rPr>
              <a:pPr algn="ctr"/>
              <a:t>9</a:t>
            </a:fld>
            <a:endParaRPr lang="en-US" sz="160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425208"/>
            <a:ext cx="205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www.brainiacs.com.ng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024416" y="6425208"/>
            <a:ext cx="2056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2000" i="1" dirty="0">
                <a:solidFill>
                  <a:prstClr val="black"/>
                </a:solidFill>
                <a:latin typeface="Garamond" pitchFamily="18" charset="0"/>
              </a:rPr>
              <a:t>Learn, Play, Innovate</a:t>
            </a:r>
            <a:endParaRPr lang="en-US" sz="2000" i="1" dirty="0">
              <a:solidFill>
                <a:prstClr val="black"/>
              </a:solidFill>
              <a:latin typeface="Garamond" pitchFamily="18" charset="0"/>
            </a:endParaRPr>
          </a:p>
        </p:txBody>
      </p:sp>
      <p:pic>
        <p:nvPicPr>
          <p:cNvPr id="9" name="Picture 10" descr="C:\Users\Musa.Mohammed\Desktop\Pers\Opportunities\Brainiacs\Pictures\Inner bac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32715" y="161925"/>
            <a:ext cx="12482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D38286-0354-4FDB-BD1A-9665CF66A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33" y="39993"/>
            <a:ext cx="2030267" cy="1181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22FF2F-FD26-EC3C-8AE1-C9B46D48B0C1}"/>
              </a:ext>
            </a:extLst>
          </p:cNvPr>
          <p:cNvSpPr txBox="1"/>
          <p:nvPr/>
        </p:nvSpPr>
        <p:spPr>
          <a:xfrm>
            <a:off x="355600" y="1567628"/>
            <a:ext cx="1153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STEP 1: </a:t>
            </a:r>
            <a:r>
              <a:rPr lang="en-US" sz="2400" dirty="0">
                <a:latin typeface="Garamond" panose="02020404030301010803" pitchFamily="18" charset="0"/>
              </a:rPr>
              <a:t>Open the Google Teachable Machine platform  by clicking on the link below</a:t>
            </a:r>
            <a:r>
              <a:rPr lang="en-US" dirty="0"/>
              <a:t>: </a:t>
            </a:r>
          </a:p>
          <a:p>
            <a:r>
              <a:rPr lang="en-US" sz="2400" dirty="0">
                <a:solidFill>
                  <a:srgbClr val="FF0000"/>
                </a:solidFill>
                <a:latin typeface="Garamond" panose="02020404030301010803" pitchFamily="18" charset="0"/>
              </a:rPr>
              <a:t>https://teachablemachine.withgoogle.com/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0BE90-802C-82E3-3C9F-27D9600A8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0" y="2398625"/>
            <a:ext cx="8686800" cy="373414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7B0810-9500-812C-4FC6-5F40055594B6}"/>
              </a:ext>
            </a:extLst>
          </p:cNvPr>
          <p:cNvCxnSpPr>
            <a:cxnSpLocks/>
          </p:cNvCxnSpPr>
          <p:nvPr/>
        </p:nvCxnSpPr>
        <p:spPr>
          <a:xfrm flipH="1">
            <a:off x="10134600" y="26670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3E001E1-071B-E47C-FBEE-0C6C191C36DC}"/>
              </a:ext>
            </a:extLst>
          </p:cNvPr>
          <p:cNvSpPr/>
          <p:nvPr/>
        </p:nvSpPr>
        <p:spPr>
          <a:xfrm>
            <a:off x="10674249" y="2363368"/>
            <a:ext cx="1168400" cy="11827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STEP 2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: Click on ‘Get Started’</a:t>
            </a:r>
          </a:p>
        </p:txBody>
      </p:sp>
    </p:spTree>
    <p:extLst>
      <p:ext uri="{BB962C8B-B14F-4D97-AF65-F5344CB8AC3E}">
        <p14:creationId xmlns:p14="http://schemas.microsoft.com/office/powerpoint/2010/main" val="1298214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2E8AA36-F33F-41D9-8BB3-2FE38E87BB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33772</TotalTime>
  <Words>1026</Words>
  <Application>Microsoft Office PowerPoint</Application>
  <PresentationFormat>Widescreen</PresentationFormat>
  <Paragraphs>154</Paragraphs>
  <Slides>19</Slides>
  <Notes>16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ＭＳ Ｐゴシック</vt:lpstr>
      <vt:lpstr>Arial</vt:lpstr>
      <vt:lpstr>Calibri</vt:lpstr>
      <vt:lpstr>Courier New</vt:lpstr>
      <vt:lpstr>Gabriola</vt:lpstr>
      <vt:lpstr>Garamond</vt:lpstr>
      <vt:lpstr>Tw Cen MT</vt:lpstr>
      <vt:lpstr>Wingdings</vt:lpstr>
      <vt:lpstr>Wingdings 2</vt:lpstr>
      <vt:lpstr>Median</vt:lpstr>
      <vt:lpstr>PowerPoint Presentation</vt:lpstr>
      <vt:lpstr>Key Skills to Learn</vt:lpstr>
      <vt:lpstr>Learning Objectives</vt:lpstr>
      <vt:lpstr>Wow Factor</vt:lpstr>
      <vt:lpstr>What is Voice Recognition?</vt:lpstr>
      <vt:lpstr>How does Voice Recognition Work?</vt:lpstr>
      <vt:lpstr>Application of Voice Recognition in Everyday Life</vt:lpstr>
      <vt:lpstr>Training a Voice Recognition Model using Google Teachable Machine</vt:lpstr>
      <vt:lpstr>Steps to Train a Voice Recognition Model on Google Teachable Machine  </vt:lpstr>
      <vt:lpstr>Steps to Train a Voice Recognition Model on Google Teachable Machine  </vt:lpstr>
      <vt:lpstr>Steps to Train a Voice Recognition Model on Google Teachable Machine  </vt:lpstr>
      <vt:lpstr>Steps to Train a Voice Recognition Model on Google Teachable Machine  </vt:lpstr>
      <vt:lpstr>Steps to Train a Voice Recognition Model on Google Teachable Machine  </vt:lpstr>
      <vt:lpstr>Steps to Train a Voice Recognition Model on Google Teachable Machine  </vt:lpstr>
      <vt:lpstr>Exporting a Voice Recognition Model on Google Teachable Machine  </vt:lpstr>
      <vt:lpstr>Lesson Outcomes  </vt:lpstr>
      <vt:lpstr>End of Lesson</vt:lpstr>
      <vt:lpstr>How you can get to 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lharris_healthcare_presentation</dc:title>
  <dc:creator>Mohammed, Musa SNEPCO-PTP/D/NESH</dc:creator>
  <cp:lastModifiedBy>Kingsley Edet</cp:lastModifiedBy>
  <cp:revision>496</cp:revision>
  <dcterms:modified xsi:type="dcterms:W3CDTF">2025-02-19T14:00:07Z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TC019153349991</vt:lpwstr>
  </property>
</Properties>
</file>