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a370ea44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a370ea44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a370ea44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a370ea44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a370ea44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a370ea44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a370ea44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a370ea44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a370ea44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a370ea44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a370ea44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2a370ea44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a370ea44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2a370ea44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a370ea44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2a370ea44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a370ea44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2a370ea44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de23b88e5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fde23b88e5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a370ea44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a370ea44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a370ea44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a370ea44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a370ea44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a370ea44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a370ea44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a370ea44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a370ea44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a370ea44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a370ea44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a370ea44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a370ea44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a370ea44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a370ea44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a370ea44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31.png"/><Relationship Id="rId5" Type="http://schemas.openxmlformats.org/officeDocument/2006/relationships/image" Target="../media/image29.png"/><Relationship Id="rId6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1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Tables &amp; Forms in HTML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Sandeep 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 to Forms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use physical forms all the time - </a:t>
            </a:r>
            <a:r>
              <a:rPr lang="en-GB">
                <a:highlight>
                  <a:srgbClr val="FFFF00"/>
                </a:highlight>
              </a:rPr>
              <a:t>Bank applications, </a:t>
            </a:r>
            <a:r>
              <a:rPr lang="en-GB">
                <a:highlight>
                  <a:srgbClr val="FFFF00"/>
                </a:highlight>
              </a:rPr>
              <a:t>registrations, buying an insurance</a:t>
            </a:r>
            <a:r>
              <a:rPr lang="en-GB"/>
              <a:t>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Just like physical forms, HTML forms are </a:t>
            </a:r>
            <a:r>
              <a:rPr lang="en-GB">
                <a:highlight>
                  <a:srgbClr val="FFFF00"/>
                </a:highlight>
              </a:rPr>
              <a:t>responsible for collecting information</a:t>
            </a:r>
            <a:r>
              <a:rPr lang="en-GB"/>
              <a:t> from user and send it to </a:t>
            </a:r>
            <a:r>
              <a:rPr lang="en-GB">
                <a:highlight>
                  <a:srgbClr val="FFFF00"/>
                </a:highlight>
              </a:rPr>
              <a:t>backend for processing</a:t>
            </a:r>
            <a:r>
              <a:rPr lang="en-GB"/>
              <a:t>.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0175" y="2698075"/>
            <a:ext cx="4499600" cy="30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Form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Form tag is used to </a:t>
            </a:r>
            <a:r>
              <a:rPr lang="en-GB">
                <a:highlight>
                  <a:srgbClr val="FFFF00"/>
                </a:highlight>
              </a:rPr>
              <a:t>contain all the form elements</a:t>
            </a:r>
            <a:r>
              <a:rPr lang="en-GB"/>
              <a:t> and </a:t>
            </a:r>
            <a:r>
              <a:rPr lang="en-GB"/>
              <a:t>declared by &lt;form&gt;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 contains attributes -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Action - the address of the backend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Method - signifies the type of request (GET/POST)</a:t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075" y="3159922"/>
            <a:ext cx="3814523" cy="6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Form Elements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Text Input - responsible for </a:t>
            </a:r>
            <a:r>
              <a:rPr lang="en-GB">
                <a:highlight>
                  <a:srgbClr val="FFFF00"/>
                </a:highlight>
              </a:rPr>
              <a:t>creating an input field </a:t>
            </a:r>
            <a:r>
              <a:rPr lang="en-GB"/>
              <a:t>in our form. It contains the following attributes -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-GB"/>
              <a:t>Type</a:t>
            </a:r>
            <a:r>
              <a:rPr lang="en-GB"/>
              <a:t>: type of input it can accept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-GB"/>
              <a:t>Name</a:t>
            </a:r>
            <a:r>
              <a:rPr lang="en-GB"/>
              <a:t>: used by the server to know about the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-GB"/>
              <a:t>Id</a:t>
            </a:r>
            <a:r>
              <a:rPr lang="en-GB"/>
              <a:t>: unique identifier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Label - It is used to </a:t>
            </a:r>
            <a:r>
              <a:rPr lang="en-GB">
                <a:highlight>
                  <a:srgbClr val="FFFF00"/>
                </a:highlight>
              </a:rPr>
              <a:t>describe</a:t>
            </a:r>
            <a:r>
              <a:rPr lang="en-GB">
                <a:highlight>
                  <a:srgbClr val="FFFF00"/>
                </a:highlight>
              </a:rPr>
              <a:t> an input box</a:t>
            </a:r>
            <a:r>
              <a:rPr lang="en-GB"/>
              <a:t>. </a:t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600" y="3600175"/>
            <a:ext cx="4457051" cy="45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0850" y="4169600"/>
            <a:ext cx="2431925" cy="3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For</a:t>
            </a:r>
            <a:r>
              <a:rPr lang="en-GB"/>
              <a:t>m: Password &amp; Textarea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Password Input</a:t>
            </a:r>
            <a:r>
              <a:rPr lang="en-GB"/>
              <a:t>: </a:t>
            </a:r>
            <a:r>
              <a:rPr lang="en-GB">
                <a:highlight>
                  <a:srgbClr val="FFFF00"/>
                </a:highlight>
              </a:rPr>
              <a:t>replaces the text </a:t>
            </a:r>
            <a:r>
              <a:rPr lang="en-GB">
                <a:highlight>
                  <a:srgbClr val="FFFF00"/>
                </a:highlight>
              </a:rPr>
              <a:t>with asterisk(*) when you type</a:t>
            </a:r>
            <a:r>
              <a:rPr lang="en-GB"/>
              <a:t>. You must have saw when you type in your password.</a:t>
            </a:r>
            <a:br>
              <a:rPr lang="en-GB"/>
            </a:b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TextArea</a:t>
            </a:r>
            <a:r>
              <a:rPr lang="en-GB"/>
              <a:t>: Used when user need to </a:t>
            </a:r>
            <a:r>
              <a:rPr lang="en-GB">
                <a:highlight>
                  <a:srgbClr val="FFFF00"/>
                </a:highlight>
              </a:rPr>
              <a:t>write more information</a:t>
            </a:r>
            <a:r>
              <a:rPr lang="en-GB"/>
              <a:t> at once. It contains the attributes like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Rows: specifying the number of visible rows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Cols: specifying the number of visible columns</a:t>
            </a: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225" y="2693118"/>
            <a:ext cx="4112749" cy="2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0150" y="2649740"/>
            <a:ext cx="2106624" cy="32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4150" y="3768300"/>
            <a:ext cx="3285750" cy="2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5925" y="3544700"/>
            <a:ext cx="1543225" cy="14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Form: Radio &amp; Select dropdown</a:t>
            </a:r>
            <a:endParaRPr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Radio element</a:t>
            </a:r>
            <a:r>
              <a:rPr lang="en-GB"/>
              <a:t>: It </a:t>
            </a:r>
            <a:r>
              <a:rPr lang="en-GB"/>
              <a:t> allow users to </a:t>
            </a:r>
            <a:r>
              <a:rPr lang="en-GB">
                <a:highlight>
                  <a:srgbClr val="FFFF00"/>
                </a:highlight>
              </a:rPr>
              <a:t>pick just one of a number of options</a:t>
            </a:r>
            <a:r>
              <a:rPr lang="en-GB"/>
              <a:t>.</a:t>
            </a: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Checkbox element</a:t>
            </a:r>
            <a:r>
              <a:rPr lang="en-GB"/>
              <a:t>:  Allow users to select (and unselect) one or more options. Written by </a:t>
            </a:r>
            <a:r>
              <a:rPr lang="en-GB">
                <a:highlight>
                  <a:srgbClr val="FFFF00"/>
                </a:highlight>
              </a:rPr>
              <a:t>type=”checkbox”</a:t>
            </a:r>
            <a:endParaRPr>
              <a:highlight>
                <a:srgbClr val="FFFF00"/>
              </a:highlight>
            </a:endParaRPr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1050" y="2078875"/>
            <a:ext cx="1643500" cy="3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6150" y="2487673"/>
            <a:ext cx="3705499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1950" y="3556350"/>
            <a:ext cx="3576951" cy="2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84875" y="3955226"/>
            <a:ext cx="4027624" cy="8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Form: Drop-down-list &amp; Submit Button</a:t>
            </a:r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Select-Options</a:t>
            </a:r>
            <a:r>
              <a:rPr lang="en-GB"/>
              <a:t>: The &lt;select&gt; &lt;option&gt; tag is used to create a dropdown list.</a:t>
            </a: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Submit Button</a:t>
            </a:r>
            <a:r>
              <a:rPr lang="en-GB"/>
              <a:t>: Used to </a:t>
            </a:r>
            <a:r>
              <a:rPr lang="en-GB">
                <a:highlight>
                  <a:srgbClr val="FFFF00"/>
                </a:highlight>
              </a:rPr>
              <a:t>send the form data to the server</a:t>
            </a:r>
            <a:r>
              <a:rPr lang="en-GB"/>
              <a:t>. It contains the </a:t>
            </a:r>
            <a:r>
              <a:rPr lang="en-GB">
                <a:highlight>
                  <a:srgbClr val="FFFF00"/>
                </a:highlight>
              </a:rPr>
              <a:t>attribute “value”</a:t>
            </a:r>
            <a:r>
              <a:rPr lang="en-GB"/>
              <a:t> to specify the </a:t>
            </a:r>
            <a:r>
              <a:rPr lang="en-GB">
                <a:highlight>
                  <a:srgbClr val="FFFF00"/>
                </a:highlight>
              </a:rPr>
              <a:t>text on button</a:t>
            </a:r>
            <a:r>
              <a:rPr lang="en-GB"/>
              <a:t>.</a:t>
            </a:r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9750" y="1979500"/>
            <a:ext cx="24193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5700" y="2404018"/>
            <a:ext cx="3063399" cy="11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5675" y="4551275"/>
            <a:ext cx="4558800" cy="33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90925" y="4412363"/>
            <a:ext cx="998975" cy="6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Semantic HTML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Semantic HTML </a:t>
            </a:r>
            <a:endParaRPr/>
          </a:p>
        </p:txBody>
      </p:sp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</a:t>
            </a:r>
            <a:r>
              <a:rPr lang="en-GB"/>
              <a:t>Semantic elements </a:t>
            </a:r>
            <a:r>
              <a:rPr lang="en-GB">
                <a:highlight>
                  <a:srgbClr val="FFFF00"/>
                </a:highlight>
              </a:rPr>
              <a:t>provide information about the content between the opening and closing tags</a:t>
            </a:r>
            <a:r>
              <a:rPr lang="en-GB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Some of the examples of semantic elements -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-GB"/>
              <a:t>&lt;header&gt;</a:t>
            </a:r>
            <a:r>
              <a:rPr lang="en-GB"/>
              <a:t> : Usually contains either </a:t>
            </a:r>
            <a:r>
              <a:rPr lang="en-GB">
                <a:highlight>
                  <a:srgbClr val="FFFF00"/>
                </a:highlight>
              </a:rPr>
              <a:t>navigational links</a:t>
            </a:r>
            <a:r>
              <a:rPr lang="en-GB"/>
              <a:t> or introductory content containing </a:t>
            </a:r>
            <a:r>
              <a:rPr lang="en-GB">
                <a:highlight>
                  <a:srgbClr val="FFFF00"/>
                </a:highlight>
              </a:rPr>
              <a:t>&lt;h1&gt; to &lt;h6&gt; headings</a:t>
            </a:r>
            <a:r>
              <a:rPr lang="en-GB"/>
              <a:t>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-GB"/>
              <a:t>&lt;nav&gt;</a:t>
            </a:r>
            <a:r>
              <a:rPr lang="en-GB"/>
              <a:t>: A &lt;nav&gt; is used to define a</a:t>
            </a:r>
            <a:r>
              <a:rPr lang="en-GB">
                <a:highlight>
                  <a:srgbClr val="FFFF00"/>
                </a:highlight>
              </a:rPr>
              <a:t> block of navigation links such as menus</a:t>
            </a:r>
            <a:r>
              <a:rPr lang="en-GB"/>
              <a:t> and tables of contents.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-GB"/>
              <a:t>&lt;main&gt;</a:t>
            </a:r>
            <a:r>
              <a:rPr lang="en-GB"/>
              <a:t>: &lt;main&gt; is used to </a:t>
            </a:r>
            <a:r>
              <a:rPr lang="en-GB">
                <a:highlight>
                  <a:srgbClr val="FFFF00"/>
                </a:highlight>
              </a:rPr>
              <a:t>encapsulate the dominant content</a:t>
            </a:r>
            <a:r>
              <a:rPr lang="en-GB"/>
              <a:t> within a webpage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&lt;article&gt;: Can hold contains like article, blogs, magazine, etc.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&lt;aside&gt;: Used to give </a:t>
            </a:r>
            <a:r>
              <a:rPr lang="en-GB">
                <a:highlight>
                  <a:srgbClr val="FFFF00"/>
                </a:highlight>
              </a:rPr>
              <a:t>additional information</a:t>
            </a:r>
            <a:r>
              <a:rPr lang="en-GB"/>
              <a:t>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&lt;figure&gt;:  used to </a:t>
            </a:r>
            <a:r>
              <a:rPr lang="en-GB">
                <a:highlight>
                  <a:srgbClr val="FFF615"/>
                </a:highlight>
              </a:rPr>
              <a:t>encapsulate media</a:t>
            </a:r>
            <a:r>
              <a:rPr lang="en-GB"/>
              <a:t> such as an image, illustration, diagram, code snippet, etc.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&lt;footer&gt;: </a:t>
            </a:r>
            <a:r>
              <a:rPr lang="en-GB">
                <a:highlight>
                  <a:srgbClr val="FFFF00"/>
                </a:highlight>
              </a:rPr>
              <a:t>contains the  copyright information</a:t>
            </a:r>
            <a:r>
              <a:rPr lang="en-GB"/>
              <a:t>, along with links to the privacy policy and terms and conditions.</a:t>
            </a:r>
            <a:endParaRPr/>
          </a:p>
        </p:txBody>
      </p:sp>
      <p:pic>
        <p:nvPicPr>
          <p:cNvPr id="213" name="Google Shape;2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1275" y="0"/>
            <a:ext cx="3052726" cy="12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/>
          <p:nvPr/>
        </p:nvSpPr>
        <p:spPr>
          <a:xfrm>
            <a:off x="3128675" y="467563"/>
            <a:ext cx="195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Specifying </a:t>
            </a:r>
            <a:r>
              <a:rPr lang="en-GB" sz="1100">
                <a:latin typeface="Lato"/>
                <a:ea typeface="Lato"/>
                <a:cs typeface="Lato"/>
                <a:sym typeface="Lato"/>
              </a:rPr>
              <a:t>the</a:t>
            </a:r>
            <a:r>
              <a:rPr lang="en-GB" sz="1100">
                <a:latin typeface="Lato"/>
                <a:ea typeface="Lato"/>
                <a:cs typeface="Lato"/>
                <a:sym typeface="Lato"/>
              </a:rPr>
              <a:t> content inside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5" name="Google Shape;215;p29"/>
          <p:cNvCxnSpPr>
            <a:stCxn id="214" idx="3"/>
          </p:cNvCxnSpPr>
          <p:nvPr/>
        </p:nvCxnSpPr>
        <p:spPr>
          <a:xfrm flipH="1" rot="10800000">
            <a:off x="5087075" y="307063"/>
            <a:ext cx="1076400" cy="3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9"/>
          <p:cNvCxnSpPr>
            <a:stCxn id="214" idx="3"/>
          </p:cNvCxnSpPr>
          <p:nvPr/>
        </p:nvCxnSpPr>
        <p:spPr>
          <a:xfrm>
            <a:off x="5087075" y="644563"/>
            <a:ext cx="10638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9"/>
          <p:cNvSpPr txBox="1"/>
          <p:nvPr/>
        </p:nvSpPr>
        <p:spPr>
          <a:xfrm>
            <a:off x="625800" y="4868054"/>
            <a:ext cx="840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chemeClr val="lt1"/>
                </a:solidFill>
                <a:highlight>
                  <a:schemeClr val="dk1"/>
                </a:highlight>
              </a:rPr>
              <a:t>Screen readers and web browsers are better able to identify that whatever is inside of the tag is the bulk of the content.</a:t>
            </a:r>
            <a:endParaRPr i="1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2" y="999175"/>
            <a:ext cx="4333102" cy="334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 and Happy coding!</a:t>
            </a:r>
            <a:endParaRPr/>
          </a:p>
        </p:txBody>
      </p:sp>
      <p:sp>
        <p:nvSpPr>
          <p:cNvPr id="230" name="Google Shape;23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Am I?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Engineer / Front End developer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Worked in Software AG, MSFT,  SAP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~9 years of experience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Worked in React JS, TypeScript, JS, CSS, </a:t>
            </a:r>
            <a:r>
              <a:rPr b="1" lang="en-GB"/>
              <a:t>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HTML Tables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HTML Forms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Semantic HTML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474" y="2409050"/>
            <a:ext cx="428263" cy="535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Tables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Tables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>
                <a:highlight>
                  <a:srgbClr val="FFFF00"/>
                </a:highlight>
              </a:rPr>
              <a:t>Tables are everywhere</a:t>
            </a:r>
            <a:r>
              <a:rPr lang="en-GB"/>
              <a:t> Attendance register, Train Timetable, Stock Reports,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 HTML we use </a:t>
            </a:r>
            <a:r>
              <a:rPr lang="en-GB">
                <a:highlight>
                  <a:srgbClr val="FFFF00"/>
                </a:highlight>
              </a:rPr>
              <a:t>&lt;table&gt; tag</a:t>
            </a:r>
            <a:r>
              <a:rPr lang="en-GB"/>
              <a:t>, in order to make tables.</a:t>
            </a:r>
            <a:br>
              <a:rPr lang="en-GB"/>
            </a:br>
            <a:r>
              <a:rPr lang="en-GB"/>
              <a:t>&lt;tr&gt; - Row</a:t>
            </a:r>
            <a:br>
              <a:rPr lang="en-GB"/>
            </a:br>
            <a:r>
              <a:rPr lang="en-GB"/>
              <a:t>&lt;td&gt; - Data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0305" y="2322025"/>
            <a:ext cx="2083700" cy="28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3450" y="3406200"/>
            <a:ext cx="3024652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Heading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use </a:t>
            </a:r>
            <a:r>
              <a:rPr lang="en-GB">
                <a:highlight>
                  <a:srgbClr val="FFFF00"/>
                </a:highlight>
              </a:rPr>
              <a:t>&lt;th&gt; tags</a:t>
            </a:r>
            <a:r>
              <a:rPr lang="en-GB"/>
              <a:t> to declare a table heading.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If we leave an </a:t>
            </a:r>
            <a:r>
              <a:rPr lang="en-GB">
                <a:highlight>
                  <a:srgbClr val="FFFF00"/>
                </a:highlight>
              </a:rPr>
              <a:t>empty td/th tags</a:t>
            </a:r>
            <a:r>
              <a:rPr lang="en-GB"/>
              <a:t>, that cell would be empty.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925" y="964375"/>
            <a:ext cx="1647875" cy="98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3050" y="1999675"/>
            <a:ext cx="2443625" cy="95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1200" y="2859900"/>
            <a:ext cx="1536050" cy="8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31200" y="3931800"/>
            <a:ext cx="1787400" cy="2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Spanning columns and rows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Using the attribute “</a:t>
            </a:r>
            <a:r>
              <a:rPr lang="en-GB">
                <a:highlight>
                  <a:srgbClr val="FFFF00"/>
                </a:highlight>
              </a:rPr>
              <a:t>colspan</a:t>
            </a:r>
            <a:r>
              <a:rPr lang="en-GB"/>
              <a:t>” you can </a:t>
            </a:r>
            <a:r>
              <a:rPr lang="en-GB">
                <a:highlight>
                  <a:srgbClr val="FFFF00"/>
                </a:highlight>
              </a:rPr>
              <a:t>merge </a:t>
            </a:r>
            <a:r>
              <a:rPr lang="en-GB">
                <a:highlight>
                  <a:srgbClr val="FFFF00"/>
                </a:highlight>
              </a:rPr>
              <a:t>multiple</a:t>
            </a:r>
            <a:r>
              <a:rPr lang="en-GB">
                <a:highlight>
                  <a:srgbClr val="FFFF00"/>
                </a:highlight>
              </a:rPr>
              <a:t> columns in a row.</a:t>
            </a:r>
            <a:br>
              <a:rPr lang="en-GB">
                <a:highlight>
                  <a:srgbClr val="FFFF00"/>
                </a:highlight>
              </a:rPr>
            </a:br>
            <a:br>
              <a:rPr lang="en-GB">
                <a:highlight>
                  <a:srgbClr val="FFFF00"/>
                </a:highlight>
              </a:rPr>
            </a:br>
            <a:br>
              <a:rPr lang="en-GB">
                <a:highlight>
                  <a:srgbClr val="FFFF00"/>
                </a:highlight>
              </a:rPr>
            </a:br>
            <a:br>
              <a:rPr lang="en-GB">
                <a:highlight>
                  <a:srgbClr val="FFFF00"/>
                </a:highlight>
              </a:rPr>
            </a:br>
            <a:br>
              <a:rPr lang="en-GB">
                <a:highlight>
                  <a:srgbClr val="FFFF00"/>
                </a:highlight>
              </a:rPr>
            </a:br>
            <a:endParaRPr>
              <a:highlight>
                <a:srgbClr val="FFFF00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Using the attribute “</a:t>
            </a:r>
            <a:r>
              <a:rPr lang="en-GB">
                <a:highlight>
                  <a:srgbClr val="FFFF00"/>
                </a:highlight>
              </a:rPr>
              <a:t>rowspan</a:t>
            </a:r>
            <a:r>
              <a:rPr lang="en-GB"/>
              <a:t>” you can </a:t>
            </a:r>
            <a:r>
              <a:rPr lang="en-GB">
                <a:highlight>
                  <a:srgbClr val="FFFF00"/>
                </a:highlight>
              </a:rPr>
              <a:t>merge multiple rows.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875" y="2571748"/>
            <a:ext cx="2356799" cy="66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7675" y="2457225"/>
            <a:ext cx="1810650" cy="89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6800" y="3456100"/>
            <a:ext cx="2356800" cy="16874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9"/>
          <p:cNvCxnSpPr>
            <a:stCxn id="130" idx="3"/>
            <a:endCxn id="131" idx="1"/>
          </p:cNvCxnSpPr>
          <p:nvPr/>
        </p:nvCxnSpPr>
        <p:spPr>
          <a:xfrm>
            <a:off x="3666674" y="2903686"/>
            <a:ext cx="56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9"/>
          <p:cNvCxnSpPr>
            <a:stCxn id="132" idx="1"/>
          </p:cNvCxnSpPr>
          <p:nvPr/>
        </p:nvCxnSpPr>
        <p:spPr>
          <a:xfrm flipH="1">
            <a:off x="5037200" y="4299805"/>
            <a:ext cx="9696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5" name="Google Shape;13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55200" y="4081975"/>
            <a:ext cx="2112122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THead, TBody, TFoot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HTML gives us the options to group the </a:t>
            </a:r>
            <a:r>
              <a:rPr lang="en-GB"/>
              <a:t>heater</a:t>
            </a:r>
            <a:r>
              <a:rPr lang="en-GB"/>
              <a:t>, main rows and footer. This can be </a:t>
            </a:r>
            <a:r>
              <a:rPr lang="en-GB">
                <a:highlight>
                  <a:srgbClr val="FFFF00"/>
                </a:highlight>
              </a:rPr>
              <a:t>used</a:t>
            </a:r>
            <a:r>
              <a:rPr lang="en-GB"/>
              <a:t> by the browser by browser, </a:t>
            </a:r>
            <a:r>
              <a:rPr lang="en-GB">
                <a:highlight>
                  <a:srgbClr val="FFFF00"/>
                </a:highlight>
              </a:rPr>
              <a:t>when showing a large table</a:t>
            </a:r>
            <a:r>
              <a:rPr lang="en-GB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By using these table</a:t>
            </a:r>
            <a:r>
              <a:rPr lang="en-GB">
                <a:highlight>
                  <a:srgbClr val="FFFF00"/>
                </a:highlight>
              </a:rPr>
              <a:t> header can stay in top</a:t>
            </a:r>
            <a:r>
              <a:rPr lang="en-GB"/>
              <a:t> and there is </a:t>
            </a:r>
            <a:r>
              <a:rPr lang="en-GB">
                <a:highlight>
                  <a:srgbClr val="FFFF00"/>
                </a:highlight>
              </a:rPr>
              <a:t>scroll for the contents</a:t>
            </a:r>
            <a:r>
              <a:rPr lang="en-GB"/>
              <a:t>, when the table is long.</a:t>
            </a: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75" y="3295250"/>
            <a:ext cx="1911850" cy="138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1599" y="3219050"/>
            <a:ext cx="1826552" cy="164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6975" y="3508268"/>
            <a:ext cx="3426900" cy="8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Forms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