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c14cd4a0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c14cd4a0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c14cd4a0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c14cd4a0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14cd4a0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14cd4a0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14cd4a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14cd4a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14cd4a0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14cd4a0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14cd4a0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14cd4a0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c14cd4a0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c14cd4a0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c14cd4a0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c14cd4a0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c14cd4a0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c14cd4a0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de23b88e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de23b88e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de23b8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de23b8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7a1b7d8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7a1b7d8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faf392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9faf392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c14cd4a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c14cd4a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14cd4a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14cd4a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c14cd4a0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c14cd4a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c14cd4a0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c14cd4a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14cd4a0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14cd4a0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Box Model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Sandeep 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Margin and making center!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Margin can help you to make the contents in center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order to do that 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highlight>
                  <a:srgbClr val="FFFF00"/>
                </a:highlight>
              </a:rPr>
              <a:t>Zero</a:t>
            </a:r>
            <a:r>
              <a:rPr lang="en-GB"/>
              <a:t> will automatically set the </a:t>
            </a:r>
            <a:r>
              <a:rPr lang="en-GB">
                <a:highlight>
                  <a:srgbClr val="FFFF00"/>
                </a:highlight>
              </a:rPr>
              <a:t>top-bottom margin 0</a:t>
            </a:r>
            <a:r>
              <a:rPr lang="en-GB"/>
              <a:t>.</a:t>
            </a:r>
            <a:br>
              <a:rPr lang="en-GB"/>
            </a:br>
            <a:r>
              <a:rPr lang="en-GB"/>
              <a:t>	</a:t>
            </a:r>
            <a:r>
              <a:rPr b="1" lang="en-GB">
                <a:highlight>
                  <a:srgbClr val="FFFF00"/>
                </a:highlight>
              </a:rPr>
              <a:t>Auto</a:t>
            </a:r>
            <a:r>
              <a:rPr lang="en-GB"/>
              <a:t> would instruct the </a:t>
            </a:r>
            <a:r>
              <a:rPr lang="en-GB">
                <a:highlight>
                  <a:srgbClr val="FFFF00"/>
                </a:highlight>
              </a:rPr>
              <a:t>browser to put the div to center</a:t>
            </a:r>
            <a:r>
              <a:rPr lang="en-GB"/>
              <a:t>.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425" y="2638975"/>
            <a:ext cx="1198850" cy="7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Positioning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/>
          <p:nvPr/>
        </p:nvSpPr>
        <p:spPr>
          <a:xfrm>
            <a:off x="8105450" y="3657075"/>
            <a:ext cx="996600" cy="75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Positioning	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treats each element as a </a:t>
            </a:r>
            <a:r>
              <a:rPr lang="en-GB">
                <a:highlight>
                  <a:srgbClr val="FFFF00"/>
                </a:highlight>
              </a:rPr>
              <a:t>box</a:t>
            </a:r>
            <a:r>
              <a:rPr lang="en-GB"/>
              <a:t>, which it </a:t>
            </a:r>
            <a:r>
              <a:rPr lang="en-GB">
                <a:highlight>
                  <a:srgbClr val="FFFF00"/>
                </a:highlight>
              </a:rPr>
              <a:t>either start on a new line(block level) or adjusts in the same line(inline)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position can have the following values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Position:</a:t>
            </a:r>
            <a:r>
              <a:rPr b="1" lang="en-GB"/>
              <a:t>static</a:t>
            </a:r>
            <a:r>
              <a:rPr lang="en-GB"/>
              <a:t>(default)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Position:</a:t>
            </a:r>
            <a:r>
              <a:rPr b="1" lang="en-GB"/>
              <a:t>relative</a:t>
            </a:r>
            <a:r>
              <a:rPr lang="en-GB"/>
              <a:t> - with this css property, element is </a:t>
            </a:r>
            <a:r>
              <a:rPr lang="en-GB">
                <a:highlight>
                  <a:srgbClr val="FFFF00"/>
                </a:highlight>
              </a:rPr>
              <a:t>positioned relative to the normal position</a:t>
            </a:r>
            <a:r>
              <a:rPr lang="en-GB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Position:</a:t>
            </a:r>
            <a:r>
              <a:rPr b="1" lang="en-GB"/>
              <a:t>absolute</a:t>
            </a:r>
            <a:r>
              <a:rPr lang="en-GB"/>
              <a:t> - An element with position: absolute; is </a:t>
            </a:r>
            <a:r>
              <a:rPr lang="en-GB">
                <a:highlight>
                  <a:srgbClr val="FFFF00"/>
                </a:highlight>
              </a:rPr>
              <a:t>positioned relative to the nearest positioned ancestor</a:t>
            </a:r>
            <a:r>
              <a:rPr lang="en-GB"/>
              <a:t>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Position: </a:t>
            </a:r>
            <a:r>
              <a:rPr b="1" lang="en-GB"/>
              <a:t>fixed</a:t>
            </a:r>
            <a:r>
              <a:rPr lang="en-GB"/>
              <a:t> - It is helped in making an </a:t>
            </a:r>
            <a:r>
              <a:rPr lang="en-GB">
                <a:highlight>
                  <a:srgbClr val="FFFF00"/>
                </a:highlight>
              </a:rPr>
              <a:t>element always visible, even if you scroll down</a:t>
            </a:r>
            <a:r>
              <a:rPr lang="en-GB"/>
              <a:t>. E.g. navbar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Position: </a:t>
            </a:r>
            <a:r>
              <a:rPr b="1" lang="en-GB"/>
              <a:t>sticky</a:t>
            </a:r>
            <a:r>
              <a:rPr lang="en-GB"/>
              <a:t> - It would be the normal part of document, but </a:t>
            </a:r>
            <a:r>
              <a:rPr lang="en-GB">
                <a:highlight>
                  <a:srgbClr val="FFFF00"/>
                </a:highlight>
              </a:rPr>
              <a:t>if you scroll to that position it would </a:t>
            </a:r>
            <a:br>
              <a:rPr lang="en-GB">
                <a:highlight>
                  <a:srgbClr val="FFFF00"/>
                </a:highlight>
              </a:rPr>
            </a:br>
            <a:r>
              <a:rPr lang="en-GB">
                <a:highlight>
                  <a:srgbClr val="FFFF00"/>
                </a:highlight>
              </a:rPr>
              <a:t>Stick</a:t>
            </a:r>
            <a:r>
              <a:rPr lang="en-GB"/>
              <a:t> to a position. Eg. sticky navbar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5099725" y="595050"/>
            <a:ext cx="5568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5765225" y="595050"/>
            <a:ext cx="5568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6430725" y="595050"/>
            <a:ext cx="5568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7096225" y="595050"/>
            <a:ext cx="5568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7177150" y="488675"/>
            <a:ext cx="5568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63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6347"/>
              </a:highlight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7096225" y="1095650"/>
            <a:ext cx="120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Lato"/>
                <a:ea typeface="Lato"/>
                <a:cs typeface="Lato"/>
                <a:sym typeface="Lato"/>
              </a:rPr>
              <a:t>Position: relative</a:t>
            </a:r>
            <a:br>
              <a:rPr lang="en-GB" sz="1000"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latin typeface="Lato"/>
                <a:ea typeface="Lato"/>
                <a:cs typeface="Lato"/>
                <a:sym typeface="Lato"/>
              </a:rPr>
              <a:t>Left: 10px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Bottom: 10px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8105450" y="3657075"/>
            <a:ext cx="556800" cy="275400"/>
          </a:xfrm>
          <a:prstGeom prst="rect">
            <a:avLst/>
          </a:prstGeom>
          <a:solidFill>
            <a:srgbClr val="3CB37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4945525" y="461525"/>
            <a:ext cx="1189200" cy="5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Z-index property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Controls the </a:t>
            </a:r>
            <a:r>
              <a:rPr lang="en-GB">
                <a:highlight>
                  <a:srgbClr val="FFFF00"/>
                </a:highlight>
              </a:rPr>
              <a:t>order of overlapping elements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Elements</a:t>
            </a:r>
            <a:r>
              <a:rPr lang="en-GB"/>
              <a:t> with </a:t>
            </a:r>
            <a:r>
              <a:rPr lang="en-GB">
                <a:highlight>
                  <a:srgbClr val="FFFF00"/>
                </a:highlight>
              </a:rPr>
              <a:t>higher z-index would be placed above</a:t>
            </a:r>
            <a:r>
              <a:rPr lang="en-GB"/>
              <a:t>.</a:t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5099725" y="595050"/>
            <a:ext cx="1189200" cy="588300"/>
          </a:xfrm>
          <a:prstGeom prst="rect">
            <a:avLst/>
          </a:prstGeom>
          <a:solidFill>
            <a:srgbClr val="FF63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5277150" y="730350"/>
            <a:ext cx="1189200" cy="588300"/>
          </a:xfrm>
          <a:prstGeom prst="rect">
            <a:avLst/>
          </a:prstGeom>
          <a:solidFill>
            <a:srgbClr val="3CB37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Visibility &amp; Display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Visibility 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property helps in </a:t>
            </a:r>
            <a:r>
              <a:rPr lang="en-GB">
                <a:highlight>
                  <a:srgbClr val="FFFF00"/>
                </a:highlight>
              </a:rPr>
              <a:t>deciding the visibility</a:t>
            </a:r>
            <a:r>
              <a:rPr lang="en-GB"/>
              <a:t> of an element.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Following are some of the values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Hidden - hides </a:t>
            </a:r>
            <a:r>
              <a:rPr lang="en-GB"/>
              <a:t>the elements, but reserves the place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Visible - shows the elements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property </a:t>
            </a:r>
            <a:r>
              <a:rPr lang="en-GB">
                <a:highlight>
                  <a:srgbClr val="FFFF00"/>
                </a:highlight>
              </a:rPr>
              <a:t>determines</a:t>
            </a:r>
            <a:r>
              <a:rPr lang="en-GB"/>
              <a:t> the CSS box in the viewport, </a:t>
            </a:r>
            <a:r>
              <a:rPr lang="en-GB"/>
              <a:t>whether</a:t>
            </a:r>
            <a:r>
              <a:rPr lang="en-GB"/>
              <a:t> it should </a:t>
            </a:r>
            <a:r>
              <a:rPr lang="en-GB">
                <a:highlight>
                  <a:srgbClr val="FFFF00"/>
                </a:highlight>
              </a:rPr>
              <a:t>show the element in the same or new line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Following</a:t>
            </a:r>
            <a:r>
              <a:rPr lang="en-GB"/>
              <a:t> are some of the values of ‘display’ property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Display: </a:t>
            </a:r>
            <a:r>
              <a:rPr b="1" lang="en-GB"/>
              <a:t>inline</a:t>
            </a:r>
            <a:r>
              <a:rPr lang="en-GB"/>
              <a:t> - elements like &lt;em&gt;, &lt;strong&gt;, and &lt;a&gt;, is called inline, which </a:t>
            </a:r>
            <a:r>
              <a:rPr lang="en-GB">
                <a:highlight>
                  <a:srgbClr val="FFFF00"/>
                </a:highlight>
              </a:rPr>
              <a:t>does not start from new line</a:t>
            </a:r>
            <a:r>
              <a:rPr lang="en-GB"/>
              <a:t>. You </a:t>
            </a:r>
            <a:r>
              <a:rPr lang="en-GB">
                <a:highlight>
                  <a:srgbClr val="FFFF00"/>
                </a:highlight>
              </a:rPr>
              <a:t>can not adjust </a:t>
            </a:r>
            <a:r>
              <a:rPr lang="en-GB">
                <a:highlight>
                  <a:srgbClr val="FFFF00"/>
                </a:highlight>
              </a:rPr>
              <a:t>width</a:t>
            </a:r>
            <a:r>
              <a:rPr lang="en-GB">
                <a:highlight>
                  <a:srgbClr val="FFFF00"/>
                </a:highlight>
              </a:rPr>
              <a:t> and height</a:t>
            </a:r>
            <a:r>
              <a:rPr lang="en-GB"/>
              <a:t> for it.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Display: </a:t>
            </a:r>
            <a:r>
              <a:rPr b="1" lang="en-GB"/>
              <a:t>block</a:t>
            </a:r>
            <a:r>
              <a:rPr lang="en-GB"/>
              <a:t> - used for elements when you want to </a:t>
            </a:r>
            <a:r>
              <a:rPr lang="en-GB">
                <a:highlight>
                  <a:srgbClr val="FFFF00"/>
                </a:highlight>
              </a:rPr>
              <a:t>show in a new line</a:t>
            </a:r>
            <a:r>
              <a:rPr lang="en-GB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Display: </a:t>
            </a:r>
            <a:r>
              <a:rPr b="1" lang="en-GB"/>
              <a:t>inline-block</a:t>
            </a:r>
            <a:r>
              <a:rPr lang="en-GB"/>
              <a:t> - used in the cases when you wish to show multiple </a:t>
            </a:r>
            <a:r>
              <a:rPr lang="en-GB">
                <a:highlight>
                  <a:srgbClr val="FFFF00"/>
                </a:highlight>
              </a:rPr>
              <a:t>blocks in the same line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Floating elements	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Float property helps to place an element </a:t>
            </a:r>
            <a:r>
              <a:rPr lang="en-GB">
                <a:highlight>
                  <a:srgbClr val="FFFF00"/>
                </a:highlight>
              </a:rPr>
              <a:t>left or right of the parent element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the below mentioned webpage, we had the </a:t>
            </a:r>
            <a:r>
              <a:rPr lang="en-GB">
                <a:highlight>
                  <a:srgbClr val="FFFF00"/>
                </a:highlight>
              </a:rPr>
              <a:t>image float:right, which moved to the extreme right</a:t>
            </a:r>
            <a:r>
              <a:rPr lang="en-GB"/>
              <a:t>.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375" y="2840826"/>
            <a:ext cx="5660750" cy="16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253" y="0"/>
            <a:ext cx="644274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/>
        </p:nvSpPr>
        <p:spPr>
          <a:xfrm>
            <a:off x="488100" y="832825"/>
            <a:ext cx="36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Make this webpage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and Happy coding!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Am I?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Engineer / Front End developer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Worked in Software AG, MSFT,  SAP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~9 years of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Worked in React JS, TypeScript, JS, CSS, </a:t>
            </a:r>
            <a:r>
              <a:rPr b="1" lang="en-GB"/>
              <a:t>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Typography in CSS (covered in previous class)</a:t>
            </a:r>
            <a:br>
              <a:rPr lang="en-GB"/>
            </a:b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Understanding the box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Display and positioning in CSS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535" y="2304150"/>
            <a:ext cx="428263" cy="53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535" y="3036250"/>
            <a:ext cx="428263" cy="53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box model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defines the part of an element which take up space in webpage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model include the following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Width and height of content area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Padding- space between </a:t>
            </a:r>
            <a:r>
              <a:rPr lang="en-GB">
                <a:highlight>
                  <a:srgbClr val="FFFF00"/>
                </a:highlight>
              </a:rPr>
              <a:t>content and border</a:t>
            </a:r>
            <a:endParaRPr>
              <a:highlight>
                <a:srgbClr val="FFFF00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Border - Thickness and style of border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Margin - Space between </a:t>
            </a:r>
            <a:r>
              <a:rPr lang="en-GB">
                <a:highlight>
                  <a:srgbClr val="FFFF00"/>
                </a:highlight>
              </a:rPr>
              <a:t>border and outside edge</a:t>
            </a:r>
            <a:r>
              <a:rPr lang="en-GB"/>
              <a:t>.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322" y="2716300"/>
            <a:ext cx="3585351" cy="240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5844" y="61700"/>
            <a:ext cx="2051826" cy="25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0400" y="241813"/>
            <a:ext cx="1442301" cy="214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6945850" y="63175"/>
            <a:ext cx="2021100" cy="250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Height and Width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defines the dimensions of the content.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are 3 major units to define these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Pixels - 1/96 of 1 inch.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Percentage - </a:t>
            </a:r>
            <a:r>
              <a:rPr lang="en-GB">
                <a:highlight>
                  <a:srgbClr val="FFFF00"/>
                </a:highlight>
              </a:rPr>
              <a:t>relative</a:t>
            </a:r>
            <a:r>
              <a:rPr lang="en-GB"/>
              <a:t> to the </a:t>
            </a:r>
            <a:r>
              <a:rPr lang="en-GB">
                <a:highlight>
                  <a:srgbClr val="FFFF00"/>
                </a:highlight>
              </a:rPr>
              <a:t>size of the window</a:t>
            </a:r>
            <a:r>
              <a:rPr lang="en-GB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em - </a:t>
            </a:r>
            <a:r>
              <a:rPr lang="en-GB">
                <a:highlight>
                  <a:srgbClr val="FFFF00"/>
                </a:highlight>
              </a:rPr>
              <a:t>relative</a:t>
            </a:r>
            <a:r>
              <a:rPr lang="en-GB"/>
              <a:t> to the </a:t>
            </a:r>
            <a:r>
              <a:rPr lang="en-GB">
                <a:highlight>
                  <a:srgbClr val="FFFF00"/>
                </a:highlight>
              </a:rPr>
              <a:t>size of the font</a:t>
            </a:r>
            <a:r>
              <a:rPr lang="en-GB"/>
              <a:t>. E.g. if the font is 14px, then 2em would be 28px.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200" y="0"/>
            <a:ext cx="2650800" cy="1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325" y="724525"/>
            <a:ext cx="1615425" cy="8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Border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highlight>
                  <a:srgbClr val="FFFF00"/>
                </a:highlight>
              </a:rPr>
              <a:t>Line surrounding</a:t>
            </a:r>
            <a:r>
              <a:rPr lang="en-GB"/>
              <a:t> an element is called border.</a:t>
            </a:r>
            <a:br>
              <a:rPr lang="en-GB"/>
            </a:b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Border radius helps is modifying </a:t>
            </a:r>
            <a:r>
              <a:rPr lang="en-GB"/>
              <a:t>corner</a:t>
            </a:r>
            <a:r>
              <a:rPr lang="en-GB"/>
              <a:t> of elements.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844" y="61700"/>
            <a:ext cx="2051826" cy="25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0400" y="241813"/>
            <a:ext cx="1442301" cy="214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/>
          <p:nvPr/>
        </p:nvSpPr>
        <p:spPr>
          <a:xfrm>
            <a:off x="6945850" y="63175"/>
            <a:ext cx="2021100" cy="250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2625" y="1903625"/>
            <a:ext cx="1753900" cy="6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Padding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</a:t>
            </a:r>
            <a:r>
              <a:rPr lang="en-GB">
                <a:highlight>
                  <a:srgbClr val="FFFF00"/>
                </a:highlight>
              </a:rPr>
              <a:t>space between</a:t>
            </a:r>
            <a:r>
              <a:rPr lang="en-GB"/>
              <a:t> </a:t>
            </a:r>
            <a:r>
              <a:rPr lang="en-GB"/>
              <a:t>content</a:t>
            </a:r>
            <a:r>
              <a:rPr lang="en-GB"/>
              <a:t> of the </a:t>
            </a:r>
            <a:r>
              <a:rPr lang="en-GB">
                <a:highlight>
                  <a:srgbClr val="FFFF00"/>
                </a:highlight>
              </a:rPr>
              <a:t>box and the border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Increasing the padding, will increase the outside area of the </a:t>
            </a:r>
            <a:r>
              <a:rPr lang="en-GB"/>
              <a:t>content</a:t>
            </a:r>
            <a:br>
              <a:rPr lang="en-GB"/>
            </a:br>
            <a:r>
              <a:rPr lang="en-GB"/>
              <a:t>Hence, used in </a:t>
            </a:r>
            <a:r>
              <a:rPr lang="en-GB">
                <a:highlight>
                  <a:srgbClr val="FFFF00"/>
                </a:highlight>
              </a:rPr>
              <a:t>expanding the background color</a:t>
            </a:r>
            <a:r>
              <a:rPr lang="en-GB"/>
              <a:t>.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844" y="61700"/>
            <a:ext cx="2051826" cy="25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0400" y="241813"/>
            <a:ext cx="1442301" cy="214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6945850" y="63175"/>
            <a:ext cx="2021100" cy="250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4" name="Google Shape;144;p20"/>
          <p:cNvCxnSpPr/>
          <p:nvPr/>
        </p:nvCxnSpPr>
        <p:spPr>
          <a:xfrm rot="10800000">
            <a:off x="5606475" y="207025"/>
            <a:ext cx="1595700" cy="4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/>
          <p:nvPr/>
        </p:nvCxnSpPr>
        <p:spPr>
          <a:xfrm>
            <a:off x="7058275" y="663875"/>
            <a:ext cx="225300" cy="6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0"/>
          <p:cNvSpPr txBox="1"/>
          <p:nvPr/>
        </p:nvSpPr>
        <p:spPr>
          <a:xfrm>
            <a:off x="4974575" y="31900"/>
            <a:ext cx="8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padding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Margin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Space directly outside the border is called margin.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helps in</a:t>
            </a:r>
            <a:r>
              <a:rPr lang="en-GB">
                <a:highlight>
                  <a:srgbClr val="FFFF00"/>
                </a:highlight>
              </a:rPr>
              <a:t> increasing the space outside the border of content area</a:t>
            </a:r>
            <a:r>
              <a:rPr lang="en-GB"/>
              <a:t>.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844" y="61700"/>
            <a:ext cx="2051826" cy="25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0400" y="241813"/>
            <a:ext cx="1442301" cy="214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6557700" y="62425"/>
            <a:ext cx="2403000" cy="250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 rot="10800000">
            <a:off x="5606575" y="207075"/>
            <a:ext cx="11889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6557700" y="826575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1"/>
          <p:cNvSpPr txBox="1"/>
          <p:nvPr/>
        </p:nvSpPr>
        <p:spPr>
          <a:xfrm>
            <a:off x="4843150" y="25650"/>
            <a:ext cx="88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Margin left: 10px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5300" y="2634900"/>
            <a:ext cx="3648876" cy="25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5058100" y="3769725"/>
            <a:ext cx="408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Lato"/>
                <a:ea typeface="Lato"/>
                <a:cs typeface="Lato"/>
                <a:sym typeface="Lato"/>
              </a:rPr>
              <a:t>Margin Collapse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: </a:t>
            </a:r>
            <a:br>
              <a:rPr lang="en-GB" sz="1000"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latin typeface="Lato"/>
                <a:ea typeface="Lato"/>
                <a:cs typeface="Lato"/>
                <a:sym typeface="Lato"/>
              </a:rPr>
              <a:t>From the left image, note that - </a:t>
            </a:r>
            <a:r>
              <a:rPr lang="en-GB" sz="10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space </a:t>
            </a:r>
            <a:r>
              <a:rPr lang="en-GB" sz="10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between</a:t>
            </a:r>
            <a:r>
              <a:rPr lang="en-GB" sz="10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A and B is </a:t>
            </a:r>
            <a:r>
              <a:rPr b="1" lang="en-GB" sz="10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20px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But, space between </a:t>
            </a:r>
            <a:r>
              <a:rPr lang="en-GB" sz="10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A &amp; C is </a:t>
            </a:r>
            <a:r>
              <a:rPr b="1" lang="en-GB" sz="10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30px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, as it took greater of 2 margins.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