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464b4e80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464b4e80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464b4e80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1464b4e80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464b4e80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464b4e80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464b4e80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464b4e80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1464b4e80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1464b4e80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464b4e80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1464b4e80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464b4e80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1464b4e80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de23b88e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de23b88e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a370ea4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a370ea4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a370ea4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a370ea4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a370ea44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a370ea44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464b4e8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464b4e8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464b4e8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464b4e8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464b4e80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464b4e80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464b4e80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464b4e80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464b4e80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464b4e80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5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Relationship Id="rId5" Type="http://schemas.openxmlformats.org/officeDocument/2006/relationships/image" Target="../media/image34.png"/><Relationship Id="rId6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schools.com/css/tryit.asp?filename=trycss_grid_item" TargetMode="External"/><Relationship Id="rId4" Type="http://schemas.openxmlformats.org/officeDocument/2006/relationships/image" Target="../media/image28.png"/><Relationship Id="rId5" Type="http://schemas.openxmlformats.org/officeDocument/2006/relationships/image" Target="../media/image30.png"/><Relationship Id="rId6" Type="http://schemas.openxmlformats.org/officeDocument/2006/relationships/image" Target="../media/image37.png"/><Relationship Id="rId7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3.png"/><Relationship Id="rId10" Type="http://schemas.openxmlformats.org/officeDocument/2006/relationships/image" Target="../media/image13.png"/><Relationship Id="rId9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22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 &amp; Debugging in CSS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Sandeep 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Explore other flex </a:t>
            </a:r>
            <a:r>
              <a:rPr lang="en-GB"/>
              <a:t>property yourself.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</a:t>
            </a:r>
            <a:r>
              <a:rPr lang="en-GB"/>
              <a:t> with Grid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Grid	</a:t>
            </a:r>
            <a:endParaRPr/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Flexbox is useful in 1-D </a:t>
            </a:r>
            <a:r>
              <a:rPr lang="en-GB"/>
              <a:t>layout, </a:t>
            </a:r>
            <a:r>
              <a:rPr lang="en-GB">
                <a:highlight>
                  <a:srgbClr val="FFFF00"/>
                </a:highlight>
              </a:rPr>
              <a:t>Grids</a:t>
            </a:r>
            <a:r>
              <a:rPr lang="en-GB"/>
              <a:t> are useful in layouting in </a:t>
            </a:r>
            <a:r>
              <a:rPr lang="en-GB">
                <a:highlight>
                  <a:srgbClr val="FFFF00"/>
                </a:highlight>
              </a:rPr>
              <a:t>2-D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can enable the grid in CSS, with the option </a:t>
            </a:r>
            <a:r>
              <a:rPr lang="en-GB">
                <a:highlight>
                  <a:srgbClr val="FFFF00"/>
                </a:highlight>
              </a:rPr>
              <a:t>display:</a:t>
            </a:r>
            <a:r>
              <a:rPr b="1" lang="en-GB">
                <a:highlight>
                  <a:srgbClr val="FFFF00"/>
                </a:highlight>
              </a:rPr>
              <a:t>grid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By default, we </a:t>
            </a:r>
            <a:r>
              <a:rPr lang="en-GB">
                <a:highlight>
                  <a:srgbClr val="FFFF00"/>
                </a:highlight>
              </a:rPr>
              <a:t>just have 1 column</a:t>
            </a:r>
            <a:r>
              <a:rPr lang="en-GB"/>
              <a:t>, and new elements are added to a new row.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 order to add columns we have to use the property - </a:t>
            </a:r>
            <a:r>
              <a:rPr lang="en-GB">
                <a:highlight>
                  <a:srgbClr val="FFFF00"/>
                </a:highlight>
              </a:rPr>
              <a:t>grid-template-columns</a:t>
            </a:r>
            <a:r>
              <a:rPr lang="en-GB"/>
              <a:t>.</a:t>
            </a:r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9350" y="0"/>
            <a:ext cx="424650" cy="3392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5875" y="3727725"/>
            <a:ext cx="2420301" cy="86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3296" y="3072950"/>
            <a:ext cx="2756824" cy="20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Grid template</a:t>
            </a:r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Previously mentioned grid-template-params can be replaced by </a:t>
            </a:r>
            <a:r>
              <a:rPr lang="en-GB">
                <a:highlight>
                  <a:srgbClr val="FFFF00"/>
                </a:highlight>
              </a:rPr>
              <a:t>grid-template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Grid-template is written in the </a:t>
            </a:r>
            <a:r>
              <a:rPr lang="en-GB"/>
              <a:t>following</a:t>
            </a:r>
            <a:r>
              <a:rPr lang="en-GB"/>
              <a:t> format - </a:t>
            </a:r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925" y="2686600"/>
            <a:ext cx="4584424" cy="30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1875" y="2422200"/>
            <a:ext cx="2682076" cy="269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1228650" y="3173050"/>
            <a:ext cx="41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latin typeface="Lato"/>
                <a:ea typeface="Lato"/>
                <a:cs typeface="Lato"/>
                <a:sym typeface="Lato"/>
              </a:rPr>
              <a:t>height-</a:t>
            </a:r>
            <a:r>
              <a:rPr lang="en-GB" u="sng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row1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u="sng">
                <a:latin typeface="Lato"/>
                <a:ea typeface="Lato"/>
                <a:cs typeface="Lato"/>
                <a:sym typeface="Lato"/>
              </a:rPr>
              <a:t>height-</a:t>
            </a:r>
            <a:r>
              <a:rPr lang="en-GB" u="sng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row2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/ &lt;column ratios&gt;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Grid </a:t>
            </a:r>
            <a:r>
              <a:rPr lang="en-GB"/>
              <a:t>with</a:t>
            </a:r>
            <a:r>
              <a:rPr lang="en-GB"/>
              <a:t> fr (fraction)</a:t>
            </a:r>
            <a:endParaRPr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Size of the column can also be defined by ‘fr’ which is fraction of the grid’s length and width.</a:t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50" y="2523147"/>
            <a:ext cx="3926824" cy="83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/>
        </p:nvSpPr>
        <p:spPr>
          <a:xfrm>
            <a:off x="2133775" y="3335725"/>
            <a:ext cx="3604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Row / column = height / width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r>
              <a:rPr lang="en-GB">
                <a:latin typeface="Lato"/>
                <a:ea typeface="Lato"/>
                <a:cs typeface="Lato"/>
                <a:sym typeface="Lato"/>
              </a:rPr>
              <a:t>2fr = (2/4)*400 = 200px;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r>
              <a:rPr lang="en-GB">
                <a:latin typeface="Lato"/>
                <a:ea typeface="Lato"/>
                <a:cs typeface="Lato"/>
                <a:sym typeface="Lato"/>
              </a:rPr>
              <a:t>1fr = (1/4)*400 = 100px;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r>
              <a:rPr lang="en-GB">
                <a:latin typeface="Lato"/>
                <a:ea typeface="Lato"/>
                <a:cs typeface="Lato"/>
                <a:sym typeface="Lato"/>
              </a:rPr>
              <a:t>~ </a:t>
            </a:r>
            <a:r>
              <a:rPr lang="en-GB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200px 100px 100px / ___ ___ ___</a:t>
            </a:r>
            <a:endParaRPr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350" y="3101466"/>
            <a:ext cx="4223651" cy="1298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727650" y="605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Misc Grid properties</a:t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727650" y="1334250"/>
            <a:ext cx="76887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Repeat Property</a:t>
            </a:r>
            <a:r>
              <a:rPr lang="en-GB"/>
              <a:t> -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Shorthand</a:t>
            </a:r>
            <a:r>
              <a:rPr lang="en-GB"/>
              <a:t> property to write grid template -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The above </a:t>
            </a:r>
            <a:r>
              <a:rPr lang="en-GB"/>
              <a:t>example</a:t>
            </a:r>
            <a:r>
              <a:rPr lang="en-GB"/>
              <a:t> create 3 columns with 100px each.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Minmax Property</a:t>
            </a:r>
            <a:r>
              <a:rPr lang="en-GB"/>
              <a:t> -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Helps in creating a column of varying width, in the given range.</a:t>
            </a:r>
            <a:br>
              <a:rPr lang="en-GB"/>
            </a:b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In the above example 1st and 3rd row will always be 100px, but </a:t>
            </a:r>
            <a:r>
              <a:rPr lang="en-GB">
                <a:highlight>
                  <a:srgbClr val="FFFF00"/>
                </a:highlight>
              </a:rPr>
              <a:t>2nd row will grow from 100 to 500px, when we </a:t>
            </a:r>
            <a:r>
              <a:rPr lang="en-GB">
                <a:highlight>
                  <a:srgbClr val="FFFF00"/>
                </a:highlight>
              </a:rPr>
              <a:t>change</a:t>
            </a:r>
            <a:r>
              <a:rPr lang="en-GB">
                <a:highlight>
                  <a:srgbClr val="FFFF00"/>
                </a:highlight>
              </a:rPr>
              <a:t> the screen size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Grid gap property</a:t>
            </a:r>
            <a:r>
              <a:rPr lang="en-GB"/>
              <a:t> -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>
                <a:highlight>
                  <a:srgbClr val="FFFF00"/>
                </a:highlight>
              </a:rPr>
              <a:t>Instead of giving a margin</a:t>
            </a:r>
            <a:r>
              <a:rPr lang="en-GB"/>
              <a:t> around the box, we may add grid-gap to add space between.</a:t>
            </a:r>
            <a:endParaRPr/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725" y="1623989"/>
            <a:ext cx="3232825" cy="20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0100" y="2974446"/>
            <a:ext cx="3683314" cy="20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2826" y="3523475"/>
            <a:ext cx="1673050" cy="155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3825" y="494325"/>
            <a:ext cx="2680175" cy="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Multiple Row items</a:t>
            </a:r>
            <a:endParaRPr/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can create the grid layout using the property </a:t>
            </a:r>
            <a:r>
              <a:rPr b="1" lang="en-GB"/>
              <a:t>grid-area</a:t>
            </a:r>
            <a:r>
              <a:rPr lang="en-GB"/>
              <a:t> - </a:t>
            </a: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Test in W3Schools -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W3Schools Tryit Editor</a:t>
            </a:r>
            <a:endParaRPr/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425" y="2078875"/>
            <a:ext cx="27432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0037" y="946675"/>
            <a:ext cx="2768576" cy="113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0051" y="2534200"/>
            <a:ext cx="1709907" cy="257175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6" name="Google Shape;22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03625" y="3671425"/>
            <a:ext cx="4213325" cy="1240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and Happy coding!</a:t>
            </a:r>
            <a:endParaRPr/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Am I?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Engineer / Front End developer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Worked in Software AG, MSFT,  SAP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~9 years of experience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Worked in React JS, TypeScript, JS, CSS, </a:t>
            </a:r>
            <a:r>
              <a:rPr b="1" lang="en-GB"/>
              <a:t>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FlexBox layout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Grid Layout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Debugging in CSS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199" y="2158775"/>
            <a:ext cx="428263" cy="535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Flexbox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Flexbox -display:</a:t>
            </a:r>
            <a:r>
              <a:rPr i="1" lang="en-GB">
                <a:highlight>
                  <a:srgbClr val="FFFF00"/>
                </a:highlight>
              </a:rPr>
              <a:t>flex</a:t>
            </a:r>
            <a:r>
              <a:rPr lang="en-GB"/>
              <a:t>	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Helps</a:t>
            </a:r>
            <a:r>
              <a:rPr lang="en-GB"/>
              <a:t> to </a:t>
            </a:r>
            <a:r>
              <a:rPr lang="en-GB"/>
              <a:t>simplify the positioning of elements in webpage.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Two important components of flexbox -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GB"/>
              <a:t>Flex container</a:t>
            </a:r>
            <a:r>
              <a:rPr lang="en-GB"/>
              <a:t> - </a:t>
            </a:r>
            <a:r>
              <a:rPr lang="en-GB">
                <a:highlight>
                  <a:srgbClr val="FFFF00"/>
                </a:highlight>
              </a:rPr>
              <a:t>Parent element</a:t>
            </a:r>
            <a:r>
              <a:rPr lang="en-GB"/>
              <a:t> having ‘flex items’ as child. Have the css property - </a:t>
            </a:r>
            <a:r>
              <a:rPr lang="en-GB">
                <a:highlight>
                  <a:srgbClr val="FFFF00"/>
                </a:highlight>
              </a:rPr>
              <a:t>display:flex</a:t>
            </a:r>
            <a:r>
              <a:rPr lang="en-GB"/>
              <a:t>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GB"/>
              <a:t>Flex items</a:t>
            </a:r>
            <a:r>
              <a:rPr lang="en-GB"/>
              <a:t> - </a:t>
            </a:r>
            <a:r>
              <a:rPr lang="en-GB">
                <a:highlight>
                  <a:srgbClr val="FFFF00"/>
                </a:highlight>
              </a:rPr>
              <a:t>Direct child</a:t>
            </a:r>
            <a:r>
              <a:rPr lang="en-GB"/>
              <a:t> of the above mentioned type of parent.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Usage</a:t>
            </a:r>
            <a:r>
              <a:rPr lang="en-GB"/>
              <a:t> -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Helps to make our </a:t>
            </a:r>
            <a:r>
              <a:rPr lang="en-GB">
                <a:highlight>
                  <a:srgbClr val="FFFF00"/>
                </a:highlight>
              </a:rPr>
              <a:t>website responsive</a:t>
            </a:r>
            <a:r>
              <a:rPr lang="en-GB"/>
              <a:t> with less complications.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 other words - it helps to </a:t>
            </a:r>
            <a:r>
              <a:rPr lang="en-GB">
                <a:highlight>
                  <a:srgbClr val="FFFF00"/>
                </a:highlight>
              </a:rPr>
              <a:t>create websites</a:t>
            </a:r>
            <a:r>
              <a:rPr lang="en-GB"/>
              <a:t> which </a:t>
            </a:r>
            <a:r>
              <a:rPr lang="en-GB">
                <a:highlight>
                  <a:srgbClr val="FFFF00"/>
                </a:highlight>
              </a:rPr>
              <a:t>responds to screen change</a:t>
            </a:r>
            <a:r>
              <a:rPr lang="en-GB"/>
              <a:t>.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949" y="0"/>
            <a:ext cx="2754051" cy="219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4">
            <a:alphaModFix/>
          </a:blip>
          <a:srcRect b="0" l="-14180" r="14180" t="0"/>
          <a:stretch/>
        </p:blipFill>
        <p:spPr>
          <a:xfrm>
            <a:off x="3662850" y="202650"/>
            <a:ext cx="2337951" cy="154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/>
          <p:nvPr/>
        </p:nvSpPr>
        <p:spPr>
          <a:xfrm>
            <a:off x="4017225" y="200850"/>
            <a:ext cx="2052300" cy="154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4684625" y="1552425"/>
            <a:ext cx="10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highlight>
                  <a:srgbClr val="FFF615"/>
                </a:highlight>
                <a:latin typeface="Lato"/>
                <a:ea typeface="Lato"/>
                <a:cs typeface="Lato"/>
                <a:sym typeface="Lato"/>
              </a:rPr>
              <a:t>display:flex</a:t>
            </a:r>
            <a:endParaRPr sz="1000">
              <a:highlight>
                <a:srgbClr val="FFF615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</a:t>
            </a:r>
            <a:r>
              <a:rPr lang="en-GB"/>
              <a:t>ustify-content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It is helpful in </a:t>
            </a:r>
            <a:r>
              <a:rPr lang="en-GB">
                <a:highlight>
                  <a:srgbClr val="FFFF00"/>
                </a:highlight>
              </a:rPr>
              <a:t>aligning the containers in the screen</a:t>
            </a:r>
            <a:r>
              <a:rPr lang="en-GB"/>
              <a:t>.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949" y="0"/>
            <a:ext cx="2754051" cy="219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4">
            <a:alphaModFix/>
          </a:blip>
          <a:srcRect b="0" l="-14180" r="14180" t="0"/>
          <a:stretch/>
        </p:blipFill>
        <p:spPr>
          <a:xfrm>
            <a:off x="3662850" y="202650"/>
            <a:ext cx="2337951" cy="154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/>
          <p:nvPr/>
        </p:nvSpPr>
        <p:spPr>
          <a:xfrm>
            <a:off x="4017225" y="200850"/>
            <a:ext cx="2052300" cy="154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4684625" y="1552425"/>
            <a:ext cx="10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highlight>
                  <a:srgbClr val="FFF615"/>
                </a:highlight>
                <a:latin typeface="Lato"/>
                <a:ea typeface="Lato"/>
                <a:cs typeface="Lato"/>
                <a:sym typeface="Lato"/>
              </a:rPr>
              <a:t>display:flex</a:t>
            </a:r>
            <a:endParaRPr sz="1000">
              <a:highlight>
                <a:srgbClr val="FFF615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250" y="2782175"/>
            <a:ext cx="1760182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9925" y="3657075"/>
            <a:ext cx="1373350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9925" y="4658325"/>
            <a:ext cx="2125463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81725" y="2251776"/>
            <a:ext cx="3362275" cy="869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81725" y="3228084"/>
            <a:ext cx="3239394" cy="869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92988" y="4218750"/>
            <a:ext cx="3216867" cy="869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2" name="Google Shape;132;p18"/>
          <p:cNvCxnSpPr>
            <a:stCxn id="126" idx="3"/>
            <a:endCxn id="129" idx="1"/>
          </p:cNvCxnSpPr>
          <p:nvPr/>
        </p:nvCxnSpPr>
        <p:spPr>
          <a:xfrm flipH="1" rot="10800000">
            <a:off x="2585432" y="2686325"/>
            <a:ext cx="31962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>
            <a:stCxn id="127" idx="3"/>
            <a:endCxn id="130" idx="1"/>
          </p:cNvCxnSpPr>
          <p:nvPr/>
        </p:nvCxnSpPr>
        <p:spPr>
          <a:xfrm flipH="1" rot="10800000">
            <a:off x="2233275" y="3662625"/>
            <a:ext cx="35484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8"/>
          <p:cNvCxnSpPr>
            <a:stCxn id="128" idx="3"/>
            <a:endCxn id="131" idx="1"/>
          </p:cNvCxnSpPr>
          <p:nvPr/>
        </p:nvCxnSpPr>
        <p:spPr>
          <a:xfrm flipH="1" rot="10800000">
            <a:off x="2985388" y="4653375"/>
            <a:ext cx="2807700" cy="1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9450" y="630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r>
              <a:rPr lang="en-GB"/>
              <a:t>lign -items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729450" y="1284200"/>
            <a:ext cx="76887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Helps in </a:t>
            </a:r>
            <a:r>
              <a:rPr lang="en-GB">
                <a:highlight>
                  <a:srgbClr val="FFFF00"/>
                </a:highlight>
              </a:rPr>
              <a:t>aligning items, vertically</a:t>
            </a:r>
            <a:r>
              <a:rPr lang="en-GB"/>
              <a:t> in a container. Setting height is a ‘must’.</a:t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25" y="1848775"/>
            <a:ext cx="1740426" cy="62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2201" y="1563625"/>
            <a:ext cx="1915451" cy="136129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" name="Google Shape;143;p19"/>
          <p:cNvPicPr preferRelativeResize="0"/>
          <p:nvPr/>
        </p:nvPicPr>
        <p:blipFill rotWithShape="1">
          <a:blip r:embed="rId5">
            <a:alphaModFix/>
          </a:blip>
          <a:srcRect b="15853" l="0" r="0" t="0"/>
          <a:stretch/>
        </p:blipFill>
        <p:spPr>
          <a:xfrm>
            <a:off x="4231675" y="2371925"/>
            <a:ext cx="2384824" cy="1526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8625" y="2869075"/>
            <a:ext cx="1740424" cy="609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72199" y="3773620"/>
            <a:ext cx="2217526" cy="13016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8625" y="4207300"/>
            <a:ext cx="1856925" cy="68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19"/>
          <p:cNvCxnSpPr/>
          <p:nvPr/>
        </p:nvCxnSpPr>
        <p:spPr>
          <a:xfrm flipH="1" rot="10800000">
            <a:off x="2529051" y="1959025"/>
            <a:ext cx="4185000" cy="2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9"/>
          <p:cNvCxnSpPr>
            <a:stCxn id="144" idx="3"/>
            <a:endCxn id="143" idx="1"/>
          </p:cNvCxnSpPr>
          <p:nvPr/>
        </p:nvCxnSpPr>
        <p:spPr>
          <a:xfrm flipH="1" rot="10800000">
            <a:off x="2529049" y="3135552"/>
            <a:ext cx="1702500" cy="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9"/>
          <p:cNvCxnSpPr>
            <a:endCxn id="145" idx="1"/>
          </p:cNvCxnSpPr>
          <p:nvPr/>
        </p:nvCxnSpPr>
        <p:spPr>
          <a:xfrm flipH="1" rot="10800000">
            <a:off x="2645699" y="4424445"/>
            <a:ext cx="4126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729450" y="624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Flex grow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729450" y="1327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Allows us to specify if item should </a:t>
            </a:r>
            <a:r>
              <a:rPr lang="en-GB">
                <a:highlight>
                  <a:srgbClr val="FFFF00"/>
                </a:highlight>
              </a:rPr>
              <a:t>grow to fill a container</a:t>
            </a:r>
            <a:r>
              <a:rPr lang="en-GB"/>
              <a:t>. Also, </a:t>
            </a:r>
            <a:r>
              <a:rPr lang="en-GB">
                <a:highlight>
                  <a:srgbClr val="FFFF00"/>
                </a:highlight>
              </a:rPr>
              <a:t>which item </a:t>
            </a:r>
            <a:r>
              <a:rPr lang="en-GB">
                <a:highlight>
                  <a:srgbClr val="FFFF00"/>
                </a:highlight>
              </a:rPr>
              <a:t>should</a:t>
            </a:r>
            <a:r>
              <a:rPr lang="en-GB">
                <a:highlight>
                  <a:srgbClr val="FFFF00"/>
                </a:highlight>
              </a:rPr>
              <a:t> grow more</a:t>
            </a:r>
            <a:r>
              <a:rPr lang="en-GB"/>
              <a:t> than others.</a:t>
            </a:r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500" y="0"/>
            <a:ext cx="2639501" cy="88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50" y="1834100"/>
            <a:ext cx="1512074" cy="12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3553086" y="228712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Left : right: center        </a:t>
            </a:r>
            <a:r>
              <a:rPr lang="en-GB">
                <a:highlight>
                  <a:srgbClr val="FFF615"/>
                </a:highlight>
                <a:latin typeface="Lato"/>
                <a:ea typeface="Lato"/>
                <a:cs typeface="Lato"/>
                <a:sym typeface="Lato"/>
              </a:rPr>
              <a:t>1:1:2</a:t>
            </a:r>
            <a:endParaRPr>
              <a:highlight>
                <a:srgbClr val="FFF615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400" y="3168648"/>
            <a:ext cx="8265073" cy="13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flex-wrap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Enable us to </a:t>
            </a:r>
            <a:r>
              <a:rPr lang="en-GB">
                <a:highlight>
                  <a:srgbClr val="FFFF00"/>
                </a:highlight>
              </a:rPr>
              <a:t>move the </a:t>
            </a:r>
            <a:r>
              <a:rPr lang="en-GB">
                <a:highlight>
                  <a:srgbClr val="FFFF00"/>
                </a:highlight>
              </a:rPr>
              <a:t>element</a:t>
            </a:r>
            <a:r>
              <a:rPr lang="en-GB">
                <a:highlight>
                  <a:srgbClr val="FFFF00"/>
                </a:highlight>
              </a:rPr>
              <a:t> to move to the next line</a:t>
            </a:r>
            <a:r>
              <a:rPr lang="en-GB"/>
              <a:t>, if necessary.</a:t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398" y="1518575"/>
            <a:ext cx="3273600" cy="362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550" y="2887650"/>
            <a:ext cx="1660900" cy="9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9550" y="4065800"/>
            <a:ext cx="2152124" cy="69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8950" y="143900"/>
            <a:ext cx="1536476" cy="79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