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86e218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86e218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86e218b8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86e218b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86e218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86e218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e23b88e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de23b88e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370ea4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370ea4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370ea4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370ea4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70ea4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370ea4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86e218b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86e218b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86e218b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86e218b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86e218b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86e218b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86e218b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86e218b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86e218b8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86e218b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0" Type="http://schemas.openxmlformats.org/officeDocument/2006/relationships/image" Target="../media/image17.png"/><Relationship Id="rId9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3/getting-started/introduction/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getbootstrap.com/docs/5.3/getting-started/introduction/" TargetMode="External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dn.jsdelivr.net/npm/bootstrap@5.3.0-alpha3/dist/css/bootstrap.min.css" TargetMode="External"/><Relationship Id="rId4" Type="http://schemas.openxmlformats.org/officeDocument/2006/relationships/hyperlink" Target="https://cdn.jsdelivr.net/npm/bootstrap@5.3.0-alpha3/dist/js/bootstrap.bundle.min.js" TargetMode="External"/><Relationship Id="rId5" Type="http://schemas.openxmlformats.org/officeDocument/2006/relationships/hyperlink" Target="https://getbootstrap.com/docs/5.3/getting-started/downloa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BootStrap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Sandeep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</a:t>
            </a:r>
            <a:r>
              <a:rPr lang="en-GB"/>
              <a:t> Grid system	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enables you to create </a:t>
            </a:r>
            <a:r>
              <a:rPr lang="en-GB">
                <a:highlight>
                  <a:srgbClr val="FFFF00"/>
                </a:highlight>
              </a:rPr>
              <a:t>advance layouts using rows and columns</a:t>
            </a:r>
            <a:endParaRPr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layout can have upto </a:t>
            </a:r>
            <a:r>
              <a:rPr lang="en-GB">
                <a:highlight>
                  <a:srgbClr val="FFFF00"/>
                </a:highlight>
              </a:rPr>
              <a:t>12 columns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various </a:t>
            </a:r>
            <a:r>
              <a:rPr lang="en-GB">
                <a:highlight>
                  <a:srgbClr val="FFFF00"/>
                </a:highlight>
              </a:rPr>
              <a:t>predefined grid layout classes</a:t>
            </a:r>
            <a:r>
              <a:rPr lang="en-GB"/>
              <a:t> which would help you to make grids in no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class hierarchy should be like this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.container &gt; .row &gt; .col-lg-12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25" y="3355900"/>
            <a:ext cx="4521025" cy="166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326" y="3181350"/>
            <a:ext cx="3246676" cy="19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5925700" y="3338375"/>
            <a:ext cx="3218400" cy="157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025" y="5"/>
            <a:ext cx="4278125" cy="18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</a:t>
            </a:r>
            <a:r>
              <a:rPr lang="en-GB"/>
              <a:t> Components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Components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1891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Button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Button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Dropdowns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Progress 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Navbar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Slider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300" y="2097647"/>
            <a:ext cx="3181926" cy="2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350" y="2440797"/>
            <a:ext cx="1439346" cy="2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5580" y="1959175"/>
            <a:ext cx="1381251" cy="176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4475" y="2571750"/>
            <a:ext cx="1126798" cy="10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3513" y="2798000"/>
            <a:ext cx="2220563" cy="11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6300" y="4038853"/>
            <a:ext cx="4227300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8325" y="3818399"/>
            <a:ext cx="2325050" cy="125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18500" y="1416400"/>
            <a:ext cx="4288320" cy="3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and Happy coding!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Engineer / Front 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Software AG, MSFT,  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~9 years of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React JS, TypeScript, JS, CSS, </a:t>
            </a:r>
            <a:r>
              <a:rPr b="1" lang="en-GB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a UI library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Bootstrap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Bootstrap is useful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Getting started with bootstrap</a:t>
            </a: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Bootstrap’s Grid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Components in Bootstrap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99" y="3072350"/>
            <a:ext cx="428263" cy="53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CSS Framework?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a library which provides </a:t>
            </a:r>
            <a:r>
              <a:rPr lang="en-GB">
                <a:highlight>
                  <a:srgbClr val="FFFF00"/>
                </a:highlight>
              </a:rPr>
              <a:t>ready-made UI components</a:t>
            </a:r>
            <a:r>
              <a:rPr lang="en-GB"/>
              <a:t>,  such as button, input, dialogs,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Biggest perks of these being - the UI components are </a:t>
            </a:r>
            <a:r>
              <a:rPr lang="en-GB">
                <a:highlight>
                  <a:srgbClr val="FFFF00"/>
                </a:highlight>
              </a:rPr>
              <a:t>mobile compatible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highlight>
                  <a:srgbClr val="FFFF00"/>
                </a:highlight>
              </a:rPr>
              <a:t>Easy</a:t>
            </a:r>
            <a:r>
              <a:rPr lang="en-GB"/>
              <a:t> to use - easy to </a:t>
            </a:r>
            <a:r>
              <a:rPr lang="en-GB">
                <a:highlight>
                  <a:srgbClr val="FFFF00"/>
                </a:highlight>
              </a:rPr>
              <a:t>customize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Some of the </a:t>
            </a:r>
            <a:r>
              <a:rPr lang="en-GB"/>
              <a:t>popular</a:t>
            </a:r>
            <a:r>
              <a:rPr lang="en-GB"/>
              <a:t> CSS Framework - </a:t>
            </a:r>
            <a:r>
              <a:rPr lang="en-GB">
                <a:highlight>
                  <a:srgbClr val="FFFF00"/>
                </a:highlight>
              </a:rPr>
              <a:t>Bootstrap, </a:t>
            </a:r>
            <a:r>
              <a:rPr lang="en-GB">
                <a:highlight>
                  <a:srgbClr val="FFFF00"/>
                </a:highlight>
              </a:rPr>
              <a:t>Tailwind</a:t>
            </a:r>
            <a:r>
              <a:rPr lang="en-GB">
                <a:highlight>
                  <a:srgbClr val="FFFF00"/>
                </a:highlight>
              </a:rPr>
              <a:t>, Foundation</a:t>
            </a:r>
            <a:r>
              <a:rPr lang="en-GB"/>
              <a:t>, etc.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4" y="3316975"/>
            <a:ext cx="2093024" cy="15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073" y="3204325"/>
            <a:ext cx="2168925" cy="187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325" y="4031338"/>
            <a:ext cx="855050" cy="4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>
            <a:off x="5298861" y="4102275"/>
            <a:ext cx="21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125" y="4167325"/>
            <a:ext cx="3389276" cy="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BootStrap?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framework designed to come up with </a:t>
            </a:r>
            <a:r>
              <a:rPr lang="en-GB">
                <a:highlight>
                  <a:srgbClr val="FFFF00"/>
                </a:highlight>
              </a:rPr>
              <a:t>mobile-friendly, responsive front-end web</a:t>
            </a:r>
            <a:r>
              <a:rPr lang="en-GB"/>
              <a:t> development.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Useful in - 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Developers </a:t>
            </a:r>
            <a:r>
              <a:rPr lang="en-GB">
                <a:highlight>
                  <a:srgbClr val="FFFF00"/>
                </a:highlight>
              </a:rPr>
              <a:t>no</a:t>
            </a:r>
            <a:r>
              <a:rPr lang="en-GB"/>
              <a:t> longer need to </a:t>
            </a:r>
            <a:r>
              <a:rPr lang="en-GB">
                <a:highlight>
                  <a:srgbClr val="FFFF00"/>
                </a:highlight>
              </a:rPr>
              <a:t>code from scratch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Helps to create </a:t>
            </a:r>
            <a:r>
              <a:rPr lang="en-GB">
                <a:highlight>
                  <a:srgbClr val="FFFF00"/>
                </a:highlight>
              </a:rPr>
              <a:t>responsive/m</a:t>
            </a:r>
            <a:r>
              <a:rPr lang="en-GB">
                <a:highlight>
                  <a:srgbClr val="FFFF00"/>
                </a:highlight>
              </a:rPr>
              <a:t>obile friendly</a:t>
            </a:r>
            <a:r>
              <a:rPr lang="en-GB"/>
              <a:t> web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may have </a:t>
            </a:r>
            <a:r>
              <a:rPr lang="en-GB">
                <a:highlight>
                  <a:srgbClr val="FFFF00"/>
                </a:highlight>
              </a:rPr>
              <a:t>uniformity</a:t>
            </a:r>
            <a:r>
              <a:rPr lang="en-GB"/>
              <a:t> in our website.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highlight>
                  <a:srgbClr val="FFFF00"/>
                </a:highlight>
              </a:rPr>
              <a:t>Cross browser</a:t>
            </a:r>
            <a:r>
              <a:rPr lang="en-GB"/>
              <a:t> compatibility.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Easy to customize.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Target </a:t>
            </a:r>
            <a:r>
              <a:rPr lang="en-GB">
                <a:highlight>
                  <a:srgbClr val="FFFF00"/>
                </a:highlight>
              </a:rPr>
              <a:t>wide range of device</a:t>
            </a:r>
            <a:r>
              <a:rPr lang="en-GB"/>
              <a:t> - </a:t>
            </a:r>
            <a:endParaRPr/>
          </a:p>
        </p:txBody>
      </p:sp>
      <p:pic>
        <p:nvPicPr>
          <p:cNvPr id="123" name="Google Shape;123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200" y="567775"/>
            <a:ext cx="993225" cy="7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594075" y="663875"/>
            <a:ext cx="221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https://getbootstrap.com/docs/5.3/getting-started/introduction/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1675" y="3686850"/>
            <a:ext cx="3947326" cy="12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CDN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Add the CSS CDN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GB"/>
              <a:t>, in the &lt;header&gt;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Add the JS CDN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GB"/>
              <a:t> in the &lt;body&gt;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Downloading </a:t>
            </a:r>
            <a:r>
              <a:rPr lang="en-GB"/>
              <a:t>form the official source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You may download the </a:t>
            </a:r>
            <a:r>
              <a:rPr lang="en-GB">
                <a:highlight>
                  <a:srgbClr val="FFFF00"/>
                </a:highlight>
              </a:rPr>
              <a:t>bootstrap.min.css</a:t>
            </a:r>
            <a:r>
              <a:rPr lang="en-GB"/>
              <a:t> and </a:t>
            </a:r>
            <a:r>
              <a:rPr lang="en-GB">
                <a:highlight>
                  <a:srgbClr val="FFFF00"/>
                </a:highlight>
              </a:rPr>
              <a:t>bootstrap.bundle.min.js</a:t>
            </a:r>
            <a:r>
              <a:rPr lang="en-GB"/>
              <a:t> from the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bootstrap download page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Once done, you may add in the &lt;header&gt; and &lt;body&gt; respectively.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918275" y="1227025"/>
            <a:ext cx="36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Breakpoints in bootstrap	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Breakpoints are the </a:t>
            </a:r>
            <a:r>
              <a:rPr lang="en-GB">
                <a:highlight>
                  <a:srgbClr val="FFFF00"/>
                </a:highlight>
              </a:rPr>
              <a:t>building block</a:t>
            </a:r>
            <a:r>
              <a:rPr lang="en-GB"/>
              <a:t> of responsive design.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decides, when your </a:t>
            </a:r>
            <a:r>
              <a:rPr lang="en-GB">
                <a:highlight>
                  <a:srgbClr val="FFFF00"/>
                </a:highlight>
              </a:rPr>
              <a:t>layout</a:t>
            </a:r>
            <a:r>
              <a:rPr lang="en-GB"/>
              <a:t> will can be </a:t>
            </a:r>
            <a:r>
              <a:rPr lang="en-GB">
                <a:highlight>
                  <a:srgbClr val="FFFF00"/>
                </a:highlight>
              </a:rPr>
              <a:t>adapted at a particular viewport</a:t>
            </a:r>
            <a:r>
              <a:rPr lang="en-GB"/>
              <a:t> or device size.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They internally use </a:t>
            </a:r>
            <a:r>
              <a:rPr lang="en-GB">
                <a:highlight>
                  <a:srgbClr val="FFFF00"/>
                </a:highlight>
              </a:rPr>
              <a:t>css media queries</a:t>
            </a:r>
            <a:r>
              <a:rPr lang="en-GB"/>
              <a:t>,  to apply </a:t>
            </a:r>
            <a:r>
              <a:rPr lang="en-GB">
                <a:highlight>
                  <a:srgbClr val="FFFF00"/>
                </a:highlight>
              </a:rPr>
              <a:t>different css for </a:t>
            </a:r>
            <a:r>
              <a:rPr lang="en-GB">
                <a:highlight>
                  <a:srgbClr val="FFFF00"/>
                </a:highlight>
              </a:rPr>
              <a:t>different</a:t>
            </a:r>
            <a:r>
              <a:rPr lang="en-GB">
                <a:highlight>
                  <a:srgbClr val="FFFF00"/>
                </a:highlight>
              </a:rPr>
              <a:t> screen</a:t>
            </a:r>
            <a:r>
              <a:rPr lang="en-GB"/>
              <a:t> sizes.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50" y="770925"/>
            <a:ext cx="3947326" cy="1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65" y="2868846"/>
            <a:ext cx="4803526" cy="218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</a:t>
            </a:r>
            <a:r>
              <a:rPr lang="en-GB">
                <a:highlight>
                  <a:srgbClr val="FFFF00"/>
                </a:highlight>
              </a:rPr>
              <a:t>wrapper component</a:t>
            </a:r>
            <a:r>
              <a:rPr lang="en-GB"/>
              <a:t> which will contain other elements and its grid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2 </a:t>
            </a:r>
            <a:r>
              <a:rPr lang="en-GB"/>
              <a:t>major</a:t>
            </a:r>
            <a:r>
              <a:rPr lang="en-GB"/>
              <a:t> types of components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Container</a:t>
            </a:r>
            <a:r>
              <a:rPr lang="en-GB"/>
              <a:t> - fixed width container, which will change when it faces </a:t>
            </a:r>
            <a:br>
              <a:rPr lang="en-GB"/>
            </a:br>
            <a:r>
              <a:rPr lang="en-GB"/>
              <a:t>A breakpoint.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Responsive-containers</a:t>
            </a:r>
            <a:r>
              <a:rPr lang="en-GB"/>
              <a:t> - This helps in controlling the container</a:t>
            </a:r>
            <a:br>
              <a:rPr lang="en-GB"/>
            </a:br>
            <a:r>
              <a:rPr lang="en-GB"/>
              <a:t>Width when in different screen sizes.</a:t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Containers in Bootstrap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375" y="1009425"/>
            <a:ext cx="214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326" y="2571750"/>
            <a:ext cx="3246676" cy="19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5925700" y="2728775"/>
            <a:ext cx="3218400" cy="157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925700" y="2729682"/>
            <a:ext cx="1276500" cy="819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925699" y="2728800"/>
            <a:ext cx="488100" cy="657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7202200" y="4274325"/>
            <a:ext cx="86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HD Screens</a:t>
            </a:r>
            <a:endParaRPr sz="800"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129100" y="3506925"/>
            <a:ext cx="86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Tablet</a:t>
            </a:r>
            <a:endParaRPr sz="800"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206425" y="2903400"/>
            <a:ext cx="86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Mobile</a:t>
            </a:r>
            <a:endParaRPr sz="800"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225" y="3506925"/>
            <a:ext cx="2712350" cy="1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