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  <p:sldMasterId id="2147483840" r:id="rId3"/>
    <p:sldMasterId id="2147483852" r:id="rId4"/>
    <p:sldMasterId id="2147483864" r:id="rId5"/>
    <p:sldMasterId id="2147483876" r:id="rId6"/>
    <p:sldMasterId id="2147483888" r:id="rId7"/>
    <p:sldMasterId id="2147483900" r:id="rId8"/>
    <p:sldMasterId id="2147483912" r:id="rId9"/>
    <p:sldMasterId id="2147483924" r:id="rId10"/>
    <p:sldMasterId id="2147483936" r:id="rId11"/>
    <p:sldMasterId id="2147483948" r:id="rId12"/>
    <p:sldMasterId id="2147483960" r:id="rId13"/>
    <p:sldMasterId id="2147483972" r:id="rId14"/>
    <p:sldMasterId id="2147483984" r:id="rId15"/>
  </p:sldMasterIdLst>
  <p:notesMasterIdLst>
    <p:notesMasterId r:id="rId208"/>
  </p:notesMasterIdLst>
  <p:sldIdLst>
    <p:sldId id="256" r:id="rId16"/>
    <p:sldId id="397" r:id="rId17"/>
    <p:sldId id="398" r:id="rId18"/>
    <p:sldId id="257" r:id="rId19"/>
    <p:sldId id="490" r:id="rId20"/>
    <p:sldId id="491" r:id="rId21"/>
    <p:sldId id="495" r:id="rId22"/>
    <p:sldId id="492" r:id="rId23"/>
    <p:sldId id="493" r:id="rId24"/>
    <p:sldId id="494" r:id="rId25"/>
    <p:sldId id="489" r:id="rId26"/>
    <p:sldId id="294" r:id="rId27"/>
    <p:sldId id="297" r:id="rId28"/>
    <p:sldId id="295" r:id="rId29"/>
    <p:sldId id="296" r:id="rId30"/>
    <p:sldId id="302" r:id="rId31"/>
    <p:sldId id="300" r:id="rId32"/>
    <p:sldId id="301" r:id="rId33"/>
    <p:sldId id="298" r:id="rId34"/>
    <p:sldId id="299" r:id="rId35"/>
    <p:sldId id="303" r:id="rId36"/>
    <p:sldId id="293" r:id="rId37"/>
    <p:sldId id="305" r:id="rId38"/>
    <p:sldId id="306" r:id="rId39"/>
    <p:sldId id="310" r:id="rId40"/>
    <p:sldId id="307" r:id="rId41"/>
    <p:sldId id="308" r:id="rId42"/>
    <p:sldId id="309" r:id="rId43"/>
    <p:sldId id="311" r:id="rId44"/>
    <p:sldId id="317" r:id="rId45"/>
    <p:sldId id="312" r:id="rId46"/>
    <p:sldId id="315" r:id="rId47"/>
    <p:sldId id="313" r:id="rId48"/>
    <p:sldId id="314" r:id="rId49"/>
    <p:sldId id="316" r:id="rId50"/>
    <p:sldId id="375" r:id="rId51"/>
    <p:sldId id="376" r:id="rId52"/>
    <p:sldId id="374" r:id="rId53"/>
    <p:sldId id="289" r:id="rId54"/>
    <p:sldId id="325" r:id="rId55"/>
    <p:sldId id="291" r:id="rId56"/>
    <p:sldId id="318" r:id="rId57"/>
    <p:sldId id="319" r:id="rId58"/>
    <p:sldId id="320" r:id="rId59"/>
    <p:sldId id="321" r:id="rId60"/>
    <p:sldId id="367" r:id="rId61"/>
    <p:sldId id="368" r:id="rId62"/>
    <p:sldId id="372" r:id="rId63"/>
    <p:sldId id="399" r:id="rId64"/>
    <p:sldId id="373" r:id="rId65"/>
    <p:sldId id="292" r:id="rId66"/>
    <p:sldId id="324" r:id="rId67"/>
    <p:sldId id="322" r:id="rId68"/>
    <p:sldId id="326" r:id="rId69"/>
    <p:sldId id="323" r:id="rId70"/>
    <p:sldId id="458" r:id="rId71"/>
    <p:sldId id="459" r:id="rId72"/>
    <p:sldId id="462" r:id="rId73"/>
    <p:sldId id="461" r:id="rId74"/>
    <p:sldId id="463" r:id="rId75"/>
    <p:sldId id="460" r:id="rId76"/>
    <p:sldId id="288" r:id="rId77"/>
    <p:sldId id="259" r:id="rId78"/>
    <p:sldId id="328" r:id="rId79"/>
    <p:sldId id="341" r:id="rId80"/>
    <p:sldId id="327" r:id="rId81"/>
    <p:sldId id="343" r:id="rId82"/>
    <p:sldId id="342" r:id="rId83"/>
    <p:sldId id="344" r:id="rId84"/>
    <p:sldId id="329" r:id="rId85"/>
    <p:sldId id="496" r:id="rId86"/>
    <p:sldId id="262" r:id="rId87"/>
    <p:sldId id="345" r:id="rId88"/>
    <p:sldId id="331" r:id="rId89"/>
    <p:sldId id="264" r:id="rId90"/>
    <p:sldId id="260" r:id="rId91"/>
    <p:sldId id="360" r:id="rId92"/>
    <p:sldId id="366" r:id="rId93"/>
    <p:sldId id="361" r:id="rId94"/>
    <p:sldId id="370" r:id="rId95"/>
    <p:sldId id="369" r:id="rId96"/>
    <p:sldId id="403" r:id="rId97"/>
    <p:sldId id="371" r:id="rId98"/>
    <p:sldId id="377" r:id="rId99"/>
    <p:sldId id="362" r:id="rId100"/>
    <p:sldId id="363" r:id="rId101"/>
    <p:sldId id="364" r:id="rId102"/>
    <p:sldId id="393" r:id="rId103"/>
    <p:sldId id="454" r:id="rId104"/>
    <p:sldId id="455" r:id="rId105"/>
    <p:sldId id="457" r:id="rId106"/>
    <p:sldId id="456" r:id="rId107"/>
    <p:sldId id="502" r:id="rId108"/>
    <p:sldId id="503" r:id="rId109"/>
    <p:sldId id="497" r:id="rId110"/>
    <p:sldId id="499" r:id="rId111"/>
    <p:sldId id="365" r:id="rId112"/>
    <p:sldId id="385" r:id="rId113"/>
    <p:sldId id="379" r:id="rId114"/>
    <p:sldId id="381" r:id="rId115"/>
    <p:sldId id="382" r:id="rId116"/>
    <p:sldId id="380" r:id="rId117"/>
    <p:sldId id="383" r:id="rId118"/>
    <p:sldId id="404" r:id="rId119"/>
    <p:sldId id="405" r:id="rId120"/>
    <p:sldId id="333" r:id="rId121"/>
    <p:sldId id="501" r:id="rId122"/>
    <p:sldId id="486" r:id="rId123"/>
    <p:sldId id="387" r:id="rId124"/>
    <p:sldId id="388" r:id="rId125"/>
    <p:sldId id="390" r:id="rId126"/>
    <p:sldId id="396" r:id="rId127"/>
    <p:sldId id="391" r:id="rId128"/>
    <p:sldId id="401" r:id="rId129"/>
    <p:sldId id="392" r:id="rId130"/>
    <p:sldId id="402" r:id="rId131"/>
    <p:sldId id="475" r:id="rId132"/>
    <p:sldId id="476" r:id="rId133"/>
    <p:sldId id="336" r:id="rId134"/>
    <p:sldId id="348" r:id="rId135"/>
    <p:sldId id="406" r:id="rId136"/>
    <p:sldId id="347" r:id="rId137"/>
    <p:sldId id="407" r:id="rId138"/>
    <p:sldId id="350" r:id="rId139"/>
    <p:sldId id="351" r:id="rId140"/>
    <p:sldId id="352" r:id="rId141"/>
    <p:sldId id="384" r:id="rId142"/>
    <p:sldId id="386" r:id="rId143"/>
    <p:sldId id="477" r:id="rId144"/>
    <p:sldId id="478" r:id="rId145"/>
    <p:sldId id="479" r:id="rId146"/>
    <p:sldId id="480" r:id="rId147"/>
    <p:sldId id="408" r:id="rId148"/>
    <p:sldId id="353" r:id="rId149"/>
    <p:sldId id="474" r:id="rId150"/>
    <p:sldId id="416" r:id="rId151"/>
    <p:sldId id="418" r:id="rId152"/>
    <p:sldId id="410" r:id="rId153"/>
    <p:sldId id="411" r:id="rId154"/>
    <p:sldId id="481" r:id="rId155"/>
    <p:sldId id="412" r:id="rId156"/>
    <p:sldId id="420" r:id="rId157"/>
    <p:sldId id="421" r:id="rId158"/>
    <p:sldId id="346" r:id="rId159"/>
    <p:sldId id="422" r:id="rId160"/>
    <p:sldId id="487" r:id="rId161"/>
    <p:sldId id="504" r:id="rId162"/>
    <p:sldId id="488" r:id="rId163"/>
    <p:sldId id="423" r:id="rId164"/>
    <p:sldId id="269" r:id="rId165"/>
    <p:sldId id="335" r:id="rId166"/>
    <p:sldId id="424" r:id="rId167"/>
    <p:sldId id="332" r:id="rId168"/>
    <p:sldId id="441" r:id="rId169"/>
    <p:sldId id="268" r:id="rId170"/>
    <p:sldId id="427" r:id="rId171"/>
    <p:sldId id="433" r:id="rId172"/>
    <p:sldId id="428" r:id="rId173"/>
    <p:sldId id="429" r:id="rId174"/>
    <p:sldId id="432" r:id="rId175"/>
    <p:sldId id="430" r:id="rId176"/>
    <p:sldId id="434" r:id="rId177"/>
    <p:sldId id="435" r:id="rId178"/>
    <p:sldId id="431" r:id="rId179"/>
    <p:sldId id="287" r:id="rId180"/>
    <p:sldId id="417" r:id="rId181"/>
    <p:sldId id="378" r:id="rId182"/>
    <p:sldId id="274" r:id="rId183"/>
    <p:sldId id="354" r:id="rId184"/>
    <p:sldId id="437" r:id="rId185"/>
    <p:sldId id="438" r:id="rId186"/>
    <p:sldId id="439" r:id="rId187"/>
    <p:sldId id="464" r:id="rId188"/>
    <p:sldId id="465" r:id="rId189"/>
    <p:sldId id="466" r:id="rId190"/>
    <p:sldId id="467" r:id="rId191"/>
    <p:sldId id="469" r:id="rId192"/>
    <p:sldId id="470" r:id="rId193"/>
    <p:sldId id="468" r:id="rId194"/>
    <p:sldId id="446" r:id="rId195"/>
    <p:sldId id="471" r:id="rId196"/>
    <p:sldId id="440" r:id="rId197"/>
    <p:sldId id="473" r:id="rId198"/>
    <p:sldId id="482" r:id="rId199"/>
    <p:sldId id="483" r:id="rId200"/>
    <p:sldId id="484" r:id="rId201"/>
    <p:sldId id="485" r:id="rId202"/>
    <p:sldId id="443" r:id="rId203"/>
    <p:sldId id="275" r:id="rId204"/>
    <p:sldId id="436" r:id="rId205"/>
    <p:sldId id="277" r:id="rId206"/>
    <p:sldId id="270" r:id="rId20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9" autoAdjust="0"/>
    <p:restoredTop sz="94778" autoAdjust="0"/>
  </p:normalViewPr>
  <p:slideViewPr>
    <p:cSldViewPr>
      <p:cViewPr>
        <p:scale>
          <a:sx n="50" d="100"/>
          <a:sy n="50" d="100"/>
        </p:scale>
        <p:origin x="-1890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7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2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63" Type="http://schemas.openxmlformats.org/officeDocument/2006/relationships/slide" Target="slides/slide48.xml"/><Relationship Id="rId84" Type="http://schemas.openxmlformats.org/officeDocument/2006/relationships/slide" Target="slides/slide69.xml"/><Relationship Id="rId138" Type="http://schemas.openxmlformats.org/officeDocument/2006/relationships/slide" Target="slides/slide123.xml"/><Relationship Id="rId159" Type="http://schemas.openxmlformats.org/officeDocument/2006/relationships/slide" Target="slides/slide144.xml"/><Relationship Id="rId170" Type="http://schemas.openxmlformats.org/officeDocument/2006/relationships/slide" Target="slides/slide155.xml"/><Relationship Id="rId191" Type="http://schemas.openxmlformats.org/officeDocument/2006/relationships/slide" Target="slides/slide176.xml"/><Relationship Id="rId205" Type="http://schemas.openxmlformats.org/officeDocument/2006/relationships/slide" Target="slides/slide190.xml"/><Relationship Id="rId107" Type="http://schemas.openxmlformats.org/officeDocument/2006/relationships/slide" Target="slides/slide92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7.xml"/><Relationship Id="rId53" Type="http://schemas.openxmlformats.org/officeDocument/2006/relationships/slide" Target="slides/slide38.xml"/><Relationship Id="rId74" Type="http://schemas.openxmlformats.org/officeDocument/2006/relationships/slide" Target="slides/slide59.xml"/><Relationship Id="rId128" Type="http://schemas.openxmlformats.org/officeDocument/2006/relationships/slide" Target="slides/slide113.xml"/><Relationship Id="rId149" Type="http://schemas.openxmlformats.org/officeDocument/2006/relationships/slide" Target="slides/slide134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0.xml"/><Relationship Id="rId160" Type="http://schemas.openxmlformats.org/officeDocument/2006/relationships/slide" Target="slides/slide145.xml"/><Relationship Id="rId181" Type="http://schemas.openxmlformats.org/officeDocument/2006/relationships/slide" Target="slides/slide166.xml"/><Relationship Id="rId22" Type="http://schemas.openxmlformats.org/officeDocument/2006/relationships/slide" Target="slides/slide7.xml"/><Relationship Id="rId43" Type="http://schemas.openxmlformats.org/officeDocument/2006/relationships/slide" Target="slides/slide28.xml"/><Relationship Id="rId64" Type="http://schemas.openxmlformats.org/officeDocument/2006/relationships/slide" Target="slides/slide49.xml"/><Relationship Id="rId118" Type="http://schemas.openxmlformats.org/officeDocument/2006/relationships/slide" Target="slides/slide103.xml"/><Relationship Id="rId139" Type="http://schemas.openxmlformats.org/officeDocument/2006/relationships/slide" Target="slides/slide124.xml"/><Relationship Id="rId85" Type="http://schemas.openxmlformats.org/officeDocument/2006/relationships/slide" Target="slides/slide70.xml"/><Relationship Id="rId150" Type="http://schemas.openxmlformats.org/officeDocument/2006/relationships/slide" Target="slides/slide135.xml"/><Relationship Id="rId171" Type="http://schemas.openxmlformats.org/officeDocument/2006/relationships/slide" Target="slides/slide156.xml"/><Relationship Id="rId192" Type="http://schemas.openxmlformats.org/officeDocument/2006/relationships/slide" Target="slides/slide177.xml"/><Relationship Id="rId206" Type="http://schemas.openxmlformats.org/officeDocument/2006/relationships/slide" Target="slides/slide191.xml"/><Relationship Id="rId12" Type="http://schemas.openxmlformats.org/officeDocument/2006/relationships/slideMaster" Target="slideMasters/slideMaster12.xml"/><Relationship Id="rId33" Type="http://schemas.openxmlformats.org/officeDocument/2006/relationships/slide" Target="slides/slide18.xml"/><Relationship Id="rId108" Type="http://schemas.openxmlformats.org/officeDocument/2006/relationships/slide" Target="slides/slide93.xml"/><Relationship Id="rId129" Type="http://schemas.openxmlformats.org/officeDocument/2006/relationships/slide" Target="slides/slide114.xml"/><Relationship Id="rId54" Type="http://schemas.openxmlformats.org/officeDocument/2006/relationships/slide" Target="slides/slide39.xml"/><Relationship Id="rId75" Type="http://schemas.openxmlformats.org/officeDocument/2006/relationships/slide" Target="slides/slide60.xml"/><Relationship Id="rId96" Type="http://schemas.openxmlformats.org/officeDocument/2006/relationships/slide" Target="slides/slide81.xml"/><Relationship Id="rId140" Type="http://schemas.openxmlformats.org/officeDocument/2006/relationships/slide" Target="slides/slide125.xml"/><Relationship Id="rId161" Type="http://schemas.openxmlformats.org/officeDocument/2006/relationships/slide" Target="slides/slide146.xml"/><Relationship Id="rId182" Type="http://schemas.openxmlformats.org/officeDocument/2006/relationships/slide" Target="slides/slide167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8.xml"/><Relationship Id="rId119" Type="http://schemas.openxmlformats.org/officeDocument/2006/relationships/slide" Target="slides/slide104.xml"/><Relationship Id="rId44" Type="http://schemas.openxmlformats.org/officeDocument/2006/relationships/slide" Target="slides/slide29.xml"/><Relationship Id="rId65" Type="http://schemas.openxmlformats.org/officeDocument/2006/relationships/slide" Target="slides/slide50.xml"/><Relationship Id="rId86" Type="http://schemas.openxmlformats.org/officeDocument/2006/relationships/slide" Target="slides/slide71.xml"/><Relationship Id="rId130" Type="http://schemas.openxmlformats.org/officeDocument/2006/relationships/slide" Target="slides/slide115.xml"/><Relationship Id="rId151" Type="http://schemas.openxmlformats.org/officeDocument/2006/relationships/slide" Target="slides/slide136.xml"/><Relationship Id="rId172" Type="http://schemas.openxmlformats.org/officeDocument/2006/relationships/slide" Target="slides/slide157.xml"/><Relationship Id="rId193" Type="http://schemas.openxmlformats.org/officeDocument/2006/relationships/slide" Target="slides/slide178.xml"/><Relationship Id="rId207" Type="http://schemas.openxmlformats.org/officeDocument/2006/relationships/slide" Target="slides/slide192.xml"/><Relationship Id="rId13" Type="http://schemas.openxmlformats.org/officeDocument/2006/relationships/slideMaster" Target="slideMasters/slideMaster13.xml"/><Relationship Id="rId109" Type="http://schemas.openxmlformats.org/officeDocument/2006/relationships/slide" Target="slides/slide94.xml"/><Relationship Id="rId34" Type="http://schemas.openxmlformats.org/officeDocument/2006/relationships/slide" Target="slides/slide19.xml"/><Relationship Id="rId55" Type="http://schemas.openxmlformats.org/officeDocument/2006/relationships/slide" Target="slides/slide40.xml"/><Relationship Id="rId76" Type="http://schemas.openxmlformats.org/officeDocument/2006/relationships/slide" Target="slides/slide61.xml"/><Relationship Id="rId97" Type="http://schemas.openxmlformats.org/officeDocument/2006/relationships/slide" Target="slides/slide82.xml"/><Relationship Id="rId120" Type="http://schemas.openxmlformats.org/officeDocument/2006/relationships/slide" Target="slides/slide105.xml"/><Relationship Id="rId141" Type="http://schemas.openxmlformats.org/officeDocument/2006/relationships/slide" Target="slides/slide126.xml"/><Relationship Id="rId7" Type="http://schemas.openxmlformats.org/officeDocument/2006/relationships/slideMaster" Target="slideMasters/slideMaster7.xml"/><Relationship Id="rId162" Type="http://schemas.openxmlformats.org/officeDocument/2006/relationships/slide" Target="slides/slide147.xml"/><Relationship Id="rId183" Type="http://schemas.openxmlformats.org/officeDocument/2006/relationships/slide" Target="slides/slide168.xml"/><Relationship Id="rId24" Type="http://schemas.openxmlformats.org/officeDocument/2006/relationships/slide" Target="slides/slide9.xml"/><Relationship Id="rId45" Type="http://schemas.openxmlformats.org/officeDocument/2006/relationships/slide" Target="slides/slide30.xml"/><Relationship Id="rId66" Type="http://schemas.openxmlformats.org/officeDocument/2006/relationships/slide" Target="slides/slide51.xml"/><Relationship Id="rId87" Type="http://schemas.openxmlformats.org/officeDocument/2006/relationships/slide" Target="slides/slide72.xml"/><Relationship Id="rId110" Type="http://schemas.openxmlformats.org/officeDocument/2006/relationships/slide" Target="slides/slide95.xml"/><Relationship Id="rId131" Type="http://schemas.openxmlformats.org/officeDocument/2006/relationships/slide" Target="slides/slide116.xml"/><Relationship Id="rId61" Type="http://schemas.openxmlformats.org/officeDocument/2006/relationships/slide" Target="slides/slide46.xml"/><Relationship Id="rId82" Type="http://schemas.openxmlformats.org/officeDocument/2006/relationships/slide" Target="slides/slide67.xml"/><Relationship Id="rId152" Type="http://schemas.openxmlformats.org/officeDocument/2006/relationships/slide" Target="slides/slide137.xml"/><Relationship Id="rId173" Type="http://schemas.openxmlformats.org/officeDocument/2006/relationships/slide" Target="slides/slide158.xml"/><Relationship Id="rId194" Type="http://schemas.openxmlformats.org/officeDocument/2006/relationships/slide" Target="slides/slide179.xml"/><Relationship Id="rId199" Type="http://schemas.openxmlformats.org/officeDocument/2006/relationships/slide" Target="slides/slide184.xml"/><Relationship Id="rId203" Type="http://schemas.openxmlformats.org/officeDocument/2006/relationships/slide" Target="slides/slide188.xml"/><Relationship Id="rId208" Type="http://schemas.openxmlformats.org/officeDocument/2006/relationships/notesMaster" Target="notesMasters/notesMaster1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56" Type="http://schemas.openxmlformats.org/officeDocument/2006/relationships/slide" Target="slides/slide41.xml"/><Relationship Id="rId77" Type="http://schemas.openxmlformats.org/officeDocument/2006/relationships/slide" Target="slides/slide62.xml"/><Relationship Id="rId100" Type="http://schemas.openxmlformats.org/officeDocument/2006/relationships/slide" Target="slides/slide85.xml"/><Relationship Id="rId105" Type="http://schemas.openxmlformats.org/officeDocument/2006/relationships/slide" Target="slides/slide90.xml"/><Relationship Id="rId126" Type="http://schemas.openxmlformats.org/officeDocument/2006/relationships/slide" Target="slides/slide111.xml"/><Relationship Id="rId147" Type="http://schemas.openxmlformats.org/officeDocument/2006/relationships/slide" Target="slides/slide132.xml"/><Relationship Id="rId168" Type="http://schemas.openxmlformats.org/officeDocument/2006/relationships/slide" Target="slides/slide15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slide" Target="slides/slide57.xml"/><Relationship Id="rId93" Type="http://schemas.openxmlformats.org/officeDocument/2006/relationships/slide" Target="slides/slide78.xml"/><Relationship Id="rId98" Type="http://schemas.openxmlformats.org/officeDocument/2006/relationships/slide" Target="slides/slide83.xml"/><Relationship Id="rId121" Type="http://schemas.openxmlformats.org/officeDocument/2006/relationships/slide" Target="slides/slide106.xml"/><Relationship Id="rId142" Type="http://schemas.openxmlformats.org/officeDocument/2006/relationships/slide" Target="slides/slide127.xml"/><Relationship Id="rId163" Type="http://schemas.openxmlformats.org/officeDocument/2006/relationships/slide" Target="slides/slide148.xml"/><Relationship Id="rId184" Type="http://schemas.openxmlformats.org/officeDocument/2006/relationships/slide" Target="slides/slide169.xml"/><Relationship Id="rId189" Type="http://schemas.openxmlformats.org/officeDocument/2006/relationships/slide" Target="slides/slide17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0.xml"/><Relationship Id="rId46" Type="http://schemas.openxmlformats.org/officeDocument/2006/relationships/slide" Target="slides/slide31.xml"/><Relationship Id="rId67" Type="http://schemas.openxmlformats.org/officeDocument/2006/relationships/slide" Target="slides/slide52.xml"/><Relationship Id="rId116" Type="http://schemas.openxmlformats.org/officeDocument/2006/relationships/slide" Target="slides/slide101.xml"/><Relationship Id="rId137" Type="http://schemas.openxmlformats.org/officeDocument/2006/relationships/slide" Target="slides/slide122.xml"/><Relationship Id="rId158" Type="http://schemas.openxmlformats.org/officeDocument/2006/relationships/slide" Target="slides/slide143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62" Type="http://schemas.openxmlformats.org/officeDocument/2006/relationships/slide" Target="slides/slide47.xml"/><Relationship Id="rId83" Type="http://schemas.openxmlformats.org/officeDocument/2006/relationships/slide" Target="slides/slide68.xml"/><Relationship Id="rId88" Type="http://schemas.openxmlformats.org/officeDocument/2006/relationships/slide" Target="slides/slide73.xml"/><Relationship Id="rId111" Type="http://schemas.openxmlformats.org/officeDocument/2006/relationships/slide" Target="slides/slide96.xml"/><Relationship Id="rId132" Type="http://schemas.openxmlformats.org/officeDocument/2006/relationships/slide" Target="slides/slide117.xml"/><Relationship Id="rId153" Type="http://schemas.openxmlformats.org/officeDocument/2006/relationships/slide" Target="slides/slide138.xml"/><Relationship Id="rId174" Type="http://schemas.openxmlformats.org/officeDocument/2006/relationships/slide" Target="slides/slide159.xml"/><Relationship Id="rId179" Type="http://schemas.openxmlformats.org/officeDocument/2006/relationships/slide" Target="slides/slide164.xml"/><Relationship Id="rId195" Type="http://schemas.openxmlformats.org/officeDocument/2006/relationships/slide" Target="slides/slide180.xml"/><Relationship Id="rId209" Type="http://schemas.openxmlformats.org/officeDocument/2006/relationships/presProps" Target="presProps.xml"/><Relationship Id="rId190" Type="http://schemas.openxmlformats.org/officeDocument/2006/relationships/slide" Target="slides/slide175.xml"/><Relationship Id="rId204" Type="http://schemas.openxmlformats.org/officeDocument/2006/relationships/slide" Target="slides/slide189.xml"/><Relationship Id="rId15" Type="http://schemas.openxmlformats.org/officeDocument/2006/relationships/slideMaster" Target="slideMasters/slideMaster15.xml"/><Relationship Id="rId36" Type="http://schemas.openxmlformats.org/officeDocument/2006/relationships/slide" Target="slides/slide21.xml"/><Relationship Id="rId57" Type="http://schemas.openxmlformats.org/officeDocument/2006/relationships/slide" Target="slides/slide42.xml"/><Relationship Id="rId106" Type="http://schemas.openxmlformats.org/officeDocument/2006/relationships/slide" Target="slides/slide91.xml"/><Relationship Id="rId127" Type="http://schemas.openxmlformats.org/officeDocument/2006/relationships/slide" Target="slides/slide11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52" Type="http://schemas.openxmlformats.org/officeDocument/2006/relationships/slide" Target="slides/slide37.xml"/><Relationship Id="rId73" Type="http://schemas.openxmlformats.org/officeDocument/2006/relationships/slide" Target="slides/slide58.xml"/><Relationship Id="rId78" Type="http://schemas.openxmlformats.org/officeDocument/2006/relationships/slide" Target="slides/slide63.xml"/><Relationship Id="rId94" Type="http://schemas.openxmlformats.org/officeDocument/2006/relationships/slide" Target="slides/slide79.xml"/><Relationship Id="rId99" Type="http://schemas.openxmlformats.org/officeDocument/2006/relationships/slide" Target="slides/slide84.xml"/><Relationship Id="rId101" Type="http://schemas.openxmlformats.org/officeDocument/2006/relationships/slide" Target="slides/slide86.xml"/><Relationship Id="rId122" Type="http://schemas.openxmlformats.org/officeDocument/2006/relationships/slide" Target="slides/slide107.xml"/><Relationship Id="rId143" Type="http://schemas.openxmlformats.org/officeDocument/2006/relationships/slide" Target="slides/slide128.xml"/><Relationship Id="rId148" Type="http://schemas.openxmlformats.org/officeDocument/2006/relationships/slide" Target="slides/slide133.xml"/><Relationship Id="rId164" Type="http://schemas.openxmlformats.org/officeDocument/2006/relationships/slide" Target="slides/slide149.xml"/><Relationship Id="rId169" Type="http://schemas.openxmlformats.org/officeDocument/2006/relationships/slide" Target="slides/slide154.xml"/><Relationship Id="rId185" Type="http://schemas.openxmlformats.org/officeDocument/2006/relationships/slide" Target="slides/slide17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80" Type="http://schemas.openxmlformats.org/officeDocument/2006/relationships/slide" Target="slides/slide165.xml"/><Relationship Id="rId210" Type="http://schemas.openxmlformats.org/officeDocument/2006/relationships/viewProps" Target="viewProps.xml"/><Relationship Id="rId26" Type="http://schemas.openxmlformats.org/officeDocument/2006/relationships/slide" Target="slides/slide11.xml"/><Relationship Id="rId47" Type="http://schemas.openxmlformats.org/officeDocument/2006/relationships/slide" Target="slides/slide32.xml"/><Relationship Id="rId68" Type="http://schemas.openxmlformats.org/officeDocument/2006/relationships/slide" Target="slides/slide53.xml"/><Relationship Id="rId89" Type="http://schemas.openxmlformats.org/officeDocument/2006/relationships/slide" Target="slides/slide74.xml"/><Relationship Id="rId112" Type="http://schemas.openxmlformats.org/officeDocument/2006/relationships/slide" Target="slides/slide97.xml"/><Relationship Id="rId133" Type="http://schemas.openxmlformats.org/officeDocument/2006/relationships/slide" Target="slides/slide118.xml"/><Relationship Id="rId154" Type="http://schemas.openxmlformats.org/officeDocument/2006/relationships/slide" Target="slides/slide139.xml"/><Relationship Id="rId175" Type="http://schemas.openxmlformats.org/officeDocument/2006/relationships/slide" Target="slides/slide160.xml"/><Relationship Id="rId196" Type="http://schemas.openxmlformats.org/officeDocument/2006/relationships/slide" Target="slides/slide181.xml"/><Relationship Id="rId200" Type="http://schemas.openxmlformats.org/officeDocument/2006/relationships/slide" Target="slides/slide185.xml"/><Relationship Id="rId16" Type="http://schemas.openxmlformats.org/officeDocument/2006/relationships/slide" Target="slides/slide1.xml"/><Relationship Id="rId37" Type="http://schemas.openxmlformats.org/officeDocument/2006/relationships/slide" Target="slides/slide22.xml"/><Relationship Id="rId58" Type="http://schemas.openxmlformats.org/officeDocument/2006/relationships/slide" Target="slides/slide43.xml"/><Relationship Id="rId79" Type="http://schemas.openxmlformats.org/officeDocument/2006/relationships/slide" Target="slides/slide64.xml"/><Relationship Id="rId102" Type="http://schemas.openxmlformats.org/officeDocument/2006/relationships/slide" Target="slides/slide87.xml"/><Relationship Id="rId123" Type="http://schemas.openxmlformats.org/officeDocument/2006/relationships/slide" Target="slides/slide108.xml"/><Relationship Id="rId144" Type="http://schemas.openxmlformats.org/officeDocument/2006/relationships/slide" Target="slides/slide129.xml"/><Relationship Id="rId90" Type="http://schemas.openxmlformats.org/officeDocument/2006/relationships/slide" Target="slides/slide75.xml"/><Relationship Id="rId165" Type="http://schemas.openxmlformats.org/officeDocument/2006/relationships/slide" Target="slides/slide150.xml"/><Relationship Id="rId186" Type="http://schemas.openxmlformats.org/officeDocument/2006/relationships/slide" Target="slides/slide171.xml"/><Relationship Id="rId211" Type="http://schemas.openxmlformats.org/officeDocument/2006/relationships/theme" Target="theme/theme1.xml"/><Relationship Id="rId27" Type="http://schemas.openxmlformats.org/officeDocument/2006/relationships/slide" Target="slides/slide12.xml"/><Relationship Id="rId48" Type="http://schemas.openxmlformats.org/officeDocument/2006/relationships/slide" Target="slides/slide33.xml"/><Relationship Id="rId69" Type="http://schemas.openxmlformats.org/officeDocument/2006/relationships/slide" Target="slides/slide54.xml"/><Relationship Id="rId113" Type="http://schemas.openxmlformats.org/officeDocument/2006/relationships/slide" Target="slides/slide98.xml"/><Relationship Id="rId134" Type="http://schemas.openxmlformats.org/officeDocument/2006/relationships/slide" Target="slides/slide119.xml"/><Relationship Id="rId80" Type="http://schemas.openxmlformats.org/officeDocument/2006/relationships/slide" Target="slides/slide65.xml"/><Relationship Id="rId155" Type="http://schemas.openxmlformats.org/officeDocument/2006/relationships/slide" Target="slides/slide140.xml"/><Relationship Id="rId176" Type="http://schemas.openxmlformats.org/officeDocument/2006/relationships/slide" Target="slides/slide161.xml"/><Relationship Id="rId197" Type="http://schemas.openxmlformats.org/officeDocument/2006/relationships/slide" Target="slides/slide182.xml"/><Relationship Id="rId201" Type="http://schemas.openxmlformats.org/officeDocument/2006/relationships/slide" Target="slides/slide186.xml"/><Relationship Id="rId17" Type="http://schemas.openxmlformats.org/officeDocument/2006/relationships/slide" Target="slides/slide2.xml"/><Relationship Id="rId38" Type="http://schemas.openxmlformats.org/officeDocument/2006/relationships/slide" Target="slides/slide23.xml"/><Relationship Id="rId59" Type="http://schemas.openxmlformats.org/officeDocument/2006/relationships/slide" Target="slides/slide44.xml"/><Relationship Id="rId103" Type="http://schemas.openxmlformats.org/officeDocument/2006/relationships/slide" Target="slides/slide88.xml"/><Relationship Id="rId124" Type="http://schemas.openxmlformats.org/officeDocument/2006/relationships/slide" Target="slides/slide109.xml"/><Relationship Id="rId70" Type="http://schemas.openxmlformats.org/officeDocument/2006/relationships/slide" Target="slides/slide55.xml"/><Relationship Id="rId91" Type="http://schemas.openxmlformats.org/officeDocument/2006/relationships/slide" Target="slides/slide76.xml"/><Relationship Id="rId145" Type="http://schemas.openxmlformats.org/officeDocument/2006/relationships/slide" Target="slides/slide130.xml"/><Relationship Id="rId166" Type="http://schemas.openxmlformats.org/officeDocument/2006/relationships/slide" Target="slides/slide151.xml"/><Relationship Id="rId187" Type="http://schemas.openxmlformats.org/officeDocument/2006/relationships/slide" Target="slides/slide172.xml"/><Relationship Id="rId1" Type="http://schemas.openxmlformats.org/officeDocument/2006/relationships/slideMaster" Target="slideMasters/slideMaster1.xml"/><Relationship Id="rId212" Type="http://schemas.openxmlformats.org/officeDocument/2006/relationships/tableStyles" Target="tableStyles.xml"/><Relationship Id="rId28" Type="http://schemas.openxmlformats.org/officeDocument/2006/relationships/slide" Target="slides/slide13.xml"/><Relationship Id="rId49" Type="http://schemas.openxmlformats.org/officeDocument/2006/relationships/slide" Target="slides/slide34.xml"/><Relationship Id="rId114" Type="http://schemas.openxmlformats.org/officeDocument/2006/relationships/slide" Target="slides/slide99.xml"/><Relationship Id="rId60" Type="http://schemas.openxmlformats.org/officeDocument/2006/relationships/slide" Target="slides/slide45.xml"/><Relationship Id="rId81" Type="http://schemas.openxmlformats.org/officeDocument/2006/relationships/slide" Target="slides/slide66.xml"/><Relationship Id="rId135" Type="http://schemas.openxmlformats.org/officeDocument/2006/relationships/slide" Target="slides/slide120.xml"/><Relationship Id="rId156" Type="http://schemas.openxmlformats.org/officeDocument/2006/relationships/slide" Target="slides/slide141.xml"/><Relationship Id="rId177" Type="http://schemas.openxmlformats.org/officeDocument/2006/relationships/slide" Target="slides/slide162.xml"/><Relationship Id="rId198" Type="http://schemas.openxmlformats.org/officeDocument/2006/relationships/slide" Target="slides/slide183.xml"/><Relationship Id="rId202" Type="http://schemas.openxmlformats.org/officeDocument/2006/relationships/slide" Target="slides/slide187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50" Type="http://schemas.openxmlformats.org/officeDocument/2006/relationships/slide" Target="slides/slide35.xml"/><Relationship Id="rId104" Type="http://schemas.openxmlformats.org/officeDocument/2006/relationships/slide" Target="slides/slide89.xml"/><Relationship Id="rId125" Type="http://schemas.openxmlformats.org/officeDocument/2006/relationships/slide" Target="slides/slide110.xml"/><Relationship Id="rId146" Type="http://schemas.openxmlformats.org/officeDocument/2006/relationships/slide" Target="slides/slide131.xml"/><Relationship Id="rId167" Type="http://schemas.openxmlformats.org/officeDocument/2006/relationships/slide" Target="slides/slide152.xml"/><Relationship Id="rId188" Type="http://schemas.openxmlformats.org/officeDocument/2006/relationships/slide" Target="slides/slide173.xml"/><Relationship Id="rId71" Type="http://schemas.openxmlformats.org/officeDocument/2006/relationships/slide" Target="slides/slide56.xml"/><Relationship Id="rId92" Type="http://schemas.openxmlformats.org/officeDocument/2006/relationships/slide" Target="slides/slide7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4.xml"/><Relationship Id="rId40" Type="http://schemas.openxmlformats.org/officeDocument/2006/relationships/slide" Target="slides/slide25.xml"/><Relationship Id="rId115" Type="http://schemas.openxmlformats.org/officeDocument/2006/relationships/slide" Target="slides/slide100.xml"/><Relationship Id="rId136" Type="http://schemas.openxmlformats.org/officeDocument/2006/relationships/slide" Target="slides/slide121.xml"/><Relationship Id="rId157" Type="http://schemas.openxmlformats.org/officeDocument/2006/relationships/slide" Target="slides/slide142.xml"/><Relationship Id="rId178" Type="http://schemas.openxmlformats.org/officeDocument/2006/relationships/slide" Target="slides/slide16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A2ED-5637-4F19-8139-B58684588B48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0F8EC-899B-4F10-A59C-9D256E78F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03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859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06985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0773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45529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2009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52085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28020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1106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9230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84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6266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9770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586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1534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8363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8350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1550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7795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871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3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11704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9602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51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584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99840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61188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3739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3932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52702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1407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036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2899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00543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9112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12201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3879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7717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5316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5912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4518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2394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3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26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0391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7636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04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45949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5013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2505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4153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8928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4502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84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824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694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027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1361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8739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3715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5086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41297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8313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340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6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0719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482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9289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9120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34649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36570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099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829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821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631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874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330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26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97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94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3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07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98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16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13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06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650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20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70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5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4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80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2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630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382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929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700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1045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837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50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521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155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625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23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672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532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94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688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6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0663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6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4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667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052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970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854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221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449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34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71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4361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74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4278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397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3528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1536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74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564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5523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96562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5446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3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042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7649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940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3926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3261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812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72805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64260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7839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9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948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7904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535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745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7410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752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434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8984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1065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0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1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63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93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20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2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505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2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66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23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59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6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8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40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npca.jp/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8" Type="http://schemas.openxmlformats.org/officeDocument/2006/relationships/hyperlink" Target="http://d.hatena.ne.jp/kazu-yamamoto/20110413/1302683869" TargetMode="External"/><Relationship Id="rId3" Type="http://schemas.openxmlformats.org/officeDocument/2006/relationships/hyperlink" Target="http://itpro.nikkeibp.co.jp/article/COLUMN/20060915/248215/" TargetMode="External"/><Relationship Id="rId7" Type="http://schemas.openxmlformats.org/officeDocument/2006/relationships/hyperlink" Target="http://d.hatena.ne.jp/kazu-yamamoto/" TargetMode="External"/><Relationship Id="rId2" Type="http://schemas.openxmlformats.org/officeDocument/2006/relationships/hyperlink" Target="http://www.sampou.org/haskell/a-a-monads/htm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w.org/~kazu/material/2012-monad.pdf" TargetMode="External"/><Relationship Id="rId5" Type="http://schemas.openxmlformats.org/officeDocument/2006/relationships/hyperlink" Target="http://snak.tdiary.net/20091020.html" TargetMode="External"/><Relationship Id="rId4" Type="http://schemas.openxmlformats.org/officeDocument/2006/relationships/hyperlink" Target="http://www.haskell.org/haskellwiki/Typeclassopedia" TargetMode="Externa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5400" dirty="0" smtClean="0">
                <a:ea typeface="Migu 1C" pitchFamily="50" charset="-128"/>
                <a:cs typeface="Migu 1C" pitchFamily="50" charset="-128"/>
              </a:rPr>
              <a:t>Haskell Lecture 2</a:t>
            </a:r>
            <a:endParaRPr kumimoji="1" lang="ja-JP" altLang="en-US" dirty="0">
              <a:ea typeface="Migu 1C" pitchFamily="50" charset="-128"/>
              <a:cs typeface="Migu 1C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>
                <a:latin typeface="+mj-lt"/>
              </a:rPr>
              <a:t>kinokkory@shiatsumat</a:t>
            </a:r>
            <a:endParaRPr lang="en-US" altLang="ja-JP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39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r>
              <a:rPr kumimoji="1" lang="ja-JP" altLang="en-US" b="1" dirty="0" smtClean="0"/>
              <a:t>と再帰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-&gt;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)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_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と同じ。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入出力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hGetChar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Char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hGetLine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smtClean="0"/>
              <a:t>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hLookAhead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Char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String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hIsEOF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Char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hPrint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Show a =&gt; Handle -&gt; a -&gt; IO 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5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ランダムアクセス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SeekMode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</a:t>
            </a:r>
            <a:br>
              <a:rPr lang="en-US" altLang="ja-JP" dirty="0" smtClean="0"/>
            </a:br>
            <a:r>
              <a:rPr lang="en-US" altLang="ja-JP" dirty="0" smtClean="0"/>
              <a:t>    </a:t>
            </a:r>
            <a:r>
              <a:rPr lang="en-US" altLang="ja-JP" dirty="0" err="1" smtClean="0">
                <a:solidFill>
                  <a:srgbClr val="00B0F0"/>
                </a:solidFill>
              </a:rPr>
              <a:t>AbsoluteSeek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| </a:t>
            </a:r>
            <a:r>
              <a:rPr lang="en-US" altLang="ja-JP" dirty="0" err="1" smtClean="0">
                <a:solidFill>
                  <a:srgbClr val="00B0F0"/>
                </a:solidFill>
              </a:rPr>
              <a:t>RelativeSeek</a:t>
            </a:r>
            <a:r>
              <a:rPr lang="en-US" altLang="ja-JP" dirty="0" smtClean="0"/>
              <a:t> | </a:t>
            </a:r>
            <a:r>
              <a:rPr lang="en-US" altLang="ja-JP" dirty="0" err="1" smtClean="0">
                <a:solidFill>
                  <a:srgbClr val="00B0F0"/>
                </a:solidFill>
              </a:rPr>
              <a:t>SeekFromEnd</a:t>
            </a: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Handle Integer</a:t>
            </a:r>
            <a:r>
              <a:rPr lang="en-US" altLang="ja-JP" dirty="0">
                <a:solidFill>
                  <a:srgbClr val="00B0F0"/>
                </a:solidFill>
              </a:rPr>
              <a:t/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err="1">
                <a:solidFill>
                  <a:srgbClr val="00B0F0"/>
                </a:solidFill>
              </a:rPr>
              <a:t>hFileSize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Integer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hTell</a:t>
            </a:r>
            <a:r>
              <a:rPr lang="en-US" altLang="ja-JP" dirty="0" smtClean="0"/>
              <a:t> :: Handle -&gt; IO Integer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</a:t>
            </a:r>
            <a:r>
              <a:rPr lang="en-US" altLang="ja-JP" dirty="0" err="1" smtClean="0"/>
              <a:t>SeekMode</a:t>
            </a:r>
            <a:r>
              <a:rPr lang="en-US" altLang="ja-JP" dirty="0" smtClean="0"/>
              <a:t> -&gt; Integer -&gt; IO()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> -&gt; IO ()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8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コンソール処理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stdin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stdout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stderr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Handle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hGetChar</a:t>
            </a:r>
            <a:r>
              <a:rPr lang="en-US" altLang="ja-JP" dirty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getLine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hGetContents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isEOF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hIsEOF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hPutChar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hPutStrLn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print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hPrint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6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便利な関数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readIO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Read a =&gt; String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readLn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getLine</a:t>
            </a:r>
            <a:r>
              <a:rPr lang="ja-JP" altLang="en-US" dirty="0"/>
              <a:t> </a:t>
            </a:r>
            <a:r>
              <a:rPr lang="en-US" altLang="ja-JP" dirty="0" smtClean="0"/>
              <a:t>&gt;&gt;= </a:t>
            </a:r>
            <a:r>
              <a:rPr lang="en-US" altLang="ja-JP" dirty="0" err="1" smtClean="0"/>
              <a:t>readIO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interact</a:t>
            </a:r>
            <a:r>
              <a:rPr lang="en-US" altLang="ja-JP" dirty="0" smtClean="0"/>
              <a:t> :: (String -&gt; String) -&gt; IO ()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699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lang="ja-JP" altLang="en-US" b="1" dirty="0" err="1"/>
              <a:t>も</a:t>
            </a:r>
            <a:r>
              <a:rPr kumimoji="1" lang="ja-JP" altLang="en-US" b="1" dirty="0" err="1" smtClean="0"/>
              <a:t>遅</a:t>
            </a:r>
            <a:r>
              <a:rPr kumimoji="1" lang="ja-JP" altLang="en-US" b="1" dirty="0" smtClean="0"/>
              <a:t>延評価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B0F0"/>
                </a:solidFill>
              </a:rPr>
              <a:t>遅延評価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の基本。</a:t>
            </a:r>
            <a:endParaRPr lang="en-US" altLang="ja-JP" dirty="0"/>
          </a:p>
          <a:p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も当然</a:t>
            </a:r>
            <a:r>
              <a:rPr kumimoji="1" lang="ja-JP" altLang="en-US" dirty="0" smtClean="0">
                <a:solidFill>
                  <a:srgbClr val="00B0F0"/>
                </a:solidFill>
              </a:rPr>
              <a:t>遅延評価</a:t>
            </a:r>
            <a:r>
              <a:rPr kumimoji="1" lang="ja-JP" altLang="en-US" dirty="0" smtClean="0"/>
              <a:t>される。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うまく使いこなせると楽しい。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32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kumimoji="1" lang="ja-JP" altLang="en-US" b="1" dirty="0" err="1" smtClean="0"/>
              <a:t>も遅</a:t>
            </a:r>
            <a:r>
              <a:rPr kumimoji="1" lang="ja-JP" altLang="en-US" b="1" dirty="0" smtClean="0"/>
              <a:t>延評価 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machine :: </a:t>
            </a:r>
            <a:r>
              <a:rPr lang="en-US" altLang="ja-JP" dirty="0" err="1"/>
              <a:t>Int</a:t>
            </a:r>
            <a:r>
              <a:rPr lang="en-US" altLang="ja-JP" dirty="0"/>
              <a:t> -&gt; [String] -&gt; String</a:t>
            </a:r>
          </a:p>
          <a:p>
            <a:pPr marL="109728" indent="0">
              <a:buNone/>
            </a:pPr>
            <a:r>
              <a:rPr lang="en-US" altLang="ja-JP" dirty="0"/>
              <a:t>machine n (</a:t>
            </a:r>
            <a:r>
              <a:rPr lang="en-US" altLang="ja-JP" dirty="0" err="1"/>
              <a:t>s:ss</a:t>
            </a:r>
            <a:r>
              <a:rPr lang="en-US" altLang="ja-JP" dirty="0"/>
              <a:t>) = case s of</a:t>
            </a:r>
          </a:p>
          <a:p>
            <a:pPr marL="109728" indent="0">
              <a:buNone/>
            </a:pPr>
            <a:r>
              <a:rPr lang="en-US" altLang="ja-JP" dirty="0"/>
              <a:t>    </a:t>
            </a:r>
            <a:r>
              <a:rPr lang="en-US" altLang="ja-JP" dirty="0" smtClean="0"/>
              <a:t>“end” </a:t>
            </a:r>
            <a:r>
              <a:rPr lang="en-US" altLang="ja-JP" dirty="0"/>
              <a:t>-&gt; </a:t>
            </a:r>
            <a:r>
              <a:rPr lang="en-US" altLang="ja-JP" dirty="0" smtClean="0"/>
              <a:t>“goodbye\n”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    </a:t>
            </a:r>
            <a:r>
              <a:rPr lang="en-US" altLang="ja-JP" dirty="0" smtClean="0"/>
              <a:t>“sum” </a:t>
            </a:r>
            <a:r>
              <a:rPr lang="en-US" altLang="ja-JP" dirty="0"/>
              <a:t>-&gt; </a:t>
            </a:r>
            <a:r>
              <a:rPr lang="en-US" altLang="ja-JP" dirty="0" smtClean="0"/>
              <a:t>“the </a:t>
            </a:r>
            <a:r>
              <a:rPr lang="en-US" altLang="ja-JP" dirty="0"/>
              <a:t>sum </a:t>
            </a:r>
            <a:r>
              <a:rPr lang="en-US" altLang="ja-JP" dirty="0" smtClean="0"/>
              <a:t>is” ++ show n ++ “\n”</a:t>
            </a:r>
            <a:br>
              <a:rPr lang="en-US" altLang="ja-JP" dirty="0" smtClean="0"/>
            </a:br>
            <a:r>
              <a:rPr lang="en-US" altLang="ja-JP" dirty="0" smtClean="0"/>
              <a:t>			++</a:t>
            </a:r>
            <a:r>
              <a:rPr lang="en-US" altLang="ja-JP" dirty="0"/>
              <a:t>machine 0 </a:t>
            </a:r>
            <a:r>
              <a:rPr lang="en-US" altLang="ja-JP" dirty="0" err="1"/>
              <a:t>ss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    _ -&gt; machine (</a:t>
            </a:r>
            <a:r>
              <a:rPr lang="en-US" altLang="ja-JP" dirty="0" smtClean="0"/>
              <a:t>n + read </a:t>
            </a:r>
            <a:r>
              <a:rPr lang="en-US" altLang="ja-JP" dirty="0"/>
              <a:t>s) </a:t>
            </a:r>
            <a:r>
              <a:rPr lang="en-US" altLang="ja-JP" dirty="0" err="1"/>
              <a:t>ss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main = </a:t>
            </a:r>
            <a:r>
              <a:rPr lang="en-US" altLang="ja-JP" dirty="0">
                <a:solidFill>
                  <a:srgbClr val="00B0F0"/>
                </a:solidFill>
              </a:rPr>
              <a:t>interact</a:t>
            </a:r>
            <a:r>
              <a:rPr lang="en-US" altLang="ja-JP" dirty="0"/>
              <a:t> $ machine </a:t>
            </a:r>
            <a:r>
              <a:rPr lang="en-US" altLang="ja-JP" dirty="0" smtClean="0"/>
              <a:t>0 . lines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1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newIORef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IO (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writeIORef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a -&gt; IO ()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(a -&gt; a) -&gt; </a:t>
            </a:r>
            <a:r>
              <a:rPr lang="en-US" altLang="ja-JP" dirty="0"/>
              <a:t>IO ()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IORef</a:t>
            </a:r>
            <a:r>
              <a:rPr lang="en-US" altLang="ja-JP" dirty="0"/>
              <a:t> a -&gt; (a -&gt; a) -&gt; IO </a:t>
            </a:r>
            <a:r>
              <a:rPr lang="en-US" altLang="ja-JP" dirty="0" smtClean="0"/>
              <a:t>()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再代入可能</a:t>
            </a:r>
            <a:r>
              <a:rPr kumimoji="1" lang="ja-JP" altLang="en-US" dirty="0" smtClean="0"/>
              <a:t>な変数への参照。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メモリの削減に役立つ。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5064" y="4478056"/>
            <a:ext cx="13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92D050"/>
                </a:solidFill>
              </a:rPr>
              <a:t>正格評価版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性能比較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big = 1000000</a:t>
            </a:r>
          </a:p>
          <a:p>
            <a:pPr marL="109728" indent="0">
              <a:buNone/>
            </a:pPr>
            <a:r>
              <a:rPr lang="en-US" altLang="ja-JP" dirty="0"/>
              <a:t>go1 = f big </a:t>
            </a:r>
            <a:r>
              <a:rPr lang="en-US" altLang="ja-JP"/>
              <a:t>&gt;&gt;= </a:t>
            </a:r>
            <a:r>
              <a:rPr lang="en-US" altLang="ja-JP" smtClean="0"/>
              <a:t>print</a:t>
            </a:r>
            <a:br>
              <a:rPr lang="en-US" altLang="ja-JP" smtClean="0"/>
            </a:br>
            <a:r>
              <a:rPr lang="en-US" altLang="ja-JP" smtClean="0"/>
              <a:t>    where</a:t>
            </a:r>
            <a:r>
              <a:rPr lang="en-US" altLang="ja-JP" dirty="0" smtClean="0"/>
              <a:t>	f </a:t>
            </a:r>
            <a:r>
              <a:rPr lang="en-US" altLang="ja-JP" dirty="0"/>
              <a:t>0 = return  </a:t>
            </a:r>
            <a:r>
              <a:rPr lang="en-US" altLang="ja-JP" dirty="0" smtClean="0"/>
              <a:t>0</a:t>
            </a:r>
            <a:br>
              <a:rPr lang="en-US" altLang="ja-JP" dirty="0" smtClean="0"/>
            </a:br>
            <a:r>
              <a:rPr lang="en-US" altLang="ja-JP" dirty="0" smtClean="0"/>
              <a:t>       	     	f </a:t>
            </a:r>
            <a:r>
              <a:rPr lang="en-US" altLang="ja-JP" dirty="0"/>
              <a:t>n = f (n-1) &gt;&gt;= return.(+1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go2 </a:t>
            </a:r>
            <a:r>
              <a:rPr lang="en-US" altLang="ja-JP" dirty="0"/>
              <a:t>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>
                <a:solidFill>
                  <a:srgbClr val="00B0F0"/>
                </a:solidFill>
              </a:rPr>
              <a:t>modifyIORef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(+1));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print}</a:t>
            </a:r>
          </a:p>
          <a:p>
            <a:pPr marL="109728" indent="0">
              <a:buNone/>
            </a:pPr>
            <a:r>
              <a:rPr lang="en-US" altLang="ja-JP" dirty="0"/>
              <a:t>go3 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‘</a:t>
            </a:r>
            <a:r>
              <a:rPr lang="en-US" altLang="ja-JP" dirty="0" smtClean="0"/>
              <a:t> </a:t>
            </a:r>
            <a:r>
              <a:rPr lang="en-US" altLang="ja-JP" dirty="0"/>
              <a:t>r (+1</a:t>
            </a:r>
            <a:r>
              <a:rPr lang="en-US" altLang="ja-JP" dirty="0" smtClean="0"/>
              <a:t>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</a:t>
            </a:r>
            <a:r>
              <a:rPr lang="en-US" altLang="ja-JP" dirty="0" smtClean="0"/>
              <a:t>print}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go3</a:t>
            </a: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r>
              <a:rPr lang="en-US" altLang="ja-JP" dirty="0" smtClean="0">
                <a:solidFill>
                  <a:srgbClr val="92D050"/>
                </a:solidFill>
              </a:rPr>
              <a:t>go1, go2</a:t>
            </a:r>
            <a:r>
              <a:rPr lang="ja-JP" altLang="en-US" dirty="0" smtClean="0">
                <a:solidFill>
                  <a:srgbClr val="92D050"/>
                </a:solidFill>
              </a:rPr>
              <a:t>と比べてメモリを大きく削減する</a:t>
            </a:r>
            <a:endParaRPr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乱数生成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乱数</a:t>
            </a:r>
            <a:r>
              <a:rPr lang="ja-JP" altLang="en-US" dirty="0" smtClean="0"/>
              <a:t>も基本的に参照透明性を壊してしまう。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を用いて乱数を生成する。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基本的に、次の使い方だけ覚えればよい。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randomR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lo::</a:t>
            </a:r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,hi</a:t>
            </a:r>
            <a:r>
              <a:rPr kumimoji="1" lang="en-US" altLang="ja-JP" dirty="0" smtClean="0"/>
              <a:t>::a)) :: IO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>
                <a:solidFill>
                  <a:srgbClr val="92D050"/>
                </a:solidFill>
              </a:rPr>
              <a:t>lo</a:t>
            </a:r>
            <a:r>
              <a:rPr lang="ja-JP" altLang="en-US" dirty="0">
                <a:solidFill>
                  <a:srgbClr val="92D050"/>
                </a:solidFill>
              </a:rPr>
              <a:t>以上</a:t>
            </a:r>
            <a:r>
              <a:rPr lang="en-US" altLang="ja-JP" dirty="0">
                <a:solidFill>
                  <a:srgbClr val="92D050"/>
                </a:solidFill>
              </a:rPr>
              <a:t>hi</a:t>
            </a:r>
            <a:r>
              <a:rPr lang="ja-JP" altLang="en-US" dirty="0">
                <a:solidFill>
                  <a:srgbClr val="92D050"/>
                </a:solidFill>
              </a:rPr>
              <a:t>以下の乱数の</a:t>
            </a:r>
            <a:r>
              <a:rPr lang="ja-JP" altLang="en-US" dirty="0" smtClean="0">
                <a:solidFill>
                  <a:srgbClr val="92D050"/>
                </a:solidFill>
              </a:rPr>
              <a:t>取得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lang="en-US" altLang="ja-JP" dirty="0" smtClean="0">
                <a:solidFill>
                  <a:srgbClr val="00B0F0"/>
                </a:solidFill>
              </a:rPr>
              <a:t> random</a:t>
            </a:r>
            <a:r>
              <a:rPr lang="en-US" altLang="ja-JP" dirty="0" smtClean="0"/>
              <a:t> </a:t>
            </a:r>
            <a:r>
              <a:rPr lang="en-US" altLang="ja-JP" dirty="0"/>
              <a:t>:: IO </a:t>
            </a:r>
            <a:r>
              <a:rPr lang="en-US" altLang="ja-JP" dirty="0" smtClean="0"/>
              <a:t>a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 smtClean="0">
                <a:solidFill>
                  <a:srgbClr val="92D050"/>
                </a:solidFill>
              </a:rPr>
              <a:t>の上限から下限までの範囲の乱数の取得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ただし実数型については</a:t>
            </a:r>
            <a:r>
              <a:rPr lang="en-US" altLang="ja-JP" dirty="0" smtClean="0">
                <a:solidFill>
                  <a:srgbClr val="92D050"/>
                </a:solidFill>
              </a:rPr>
              <a:t>0</a:t>
            </a:r>
            <a:r>
              <a:rPr lang="ja-JP" altLang="en-US" dirty="0" smtClean="0">
                <a:solidFill>
                  <a:srgbClr val="92D050"/>
                </a:solidFill>
              </a:rPr>
              <a:t>以上</a:t>
            </a:r>
            <a:r>
              <a:rPr lang="en-US" altLang="ja-JP" dirty="0" smtClean="0">
                <a:solidFill>
                  <a:srgbClr val="92D050"/>
                </a:solidFill>
              </a:rPr>
              <a:t>1</a:t>
            </a:r>
            <a:r>
              <a:rPr lang="ja-JP" altLang="en-US" dirty="0" smtClean="0">
                <a:solidFill>
                  <a:srgbClr val="92D050"/>
                </a:solidFill>
              </a:rPr>
              <a:t>未満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モナド変換子とあそぼう！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6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データ型と仲良くなろう！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99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複数の</a:t>
            </a:r>
            <a:r>
              <a:rPr kumimoji="1" lang="ja-JP" altLang="en-US" dirty="0" smtClean="0"/>
              <a:t>モナドの機能をくっつけて新しいモナドを作りたいことは多い。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で</a:t>
            </a:r>
            <a:r>
              <a:rPr lang="ja-JP" altLang="en-US" dirty="0" smtClean="0">
                <a:solidFill>
                  <a:srgbClr val="00B0F0"/>
                </a:solidFill>
              </a:rPr>
              <a:t>モナド変換子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直列に</a:t>
            </a:r>
            <a:r>
              <a:rPr lang="ja-JP" altLang="en-US" dirty="0" smtClean="0"/>
              <a:t>つなぐのに使える。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854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t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:: Monad m =&gt; m a -&gt; t m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一段上のモナド</a:t>
            </a:r>
            <a:r>
              <a:rPr lang="ja-JP" altLang="en-US" dirty="0" smtClean="0"/>
              <a:t>にできる。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（各 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に対し </a:t>
            </a:r>
            <a:r>
              <a:rPr lang="en-US" altLang="ja-JP" dirty="0" smtClean="0"/>
              <a:t>Monad m =&gt; Monad (t m) </a:t>
            </a:r>
            <a:r>
              <a:rPr lang="ja-JP" altLang="en-US" smtClean="0"/>
              <a:t>をインスタンス</a:t>
            </a:r>
            <a:r>
              <a:rPr lang="ja-JP" altLang="en-US" dirty="0" smtClean="0"/>
              <a:t>宣言する必要がある。）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624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(m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f)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m :: t m a, f :: a -&gt; t m b, m &gt;&gt;= f :: t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(m &gt;&gt;= f) ::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:: m a, lift . f :: a -&gt;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&gt;&gt;= (lift . f) :: m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(Maybe a)}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Just</a:t>
            </a:r>
            <a:r>
              <a:rPr lang="en-US" altLang="ja-JP" dirty="0" smtClean="0"/>
              <a:t> &lt;$&gt; 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6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m)=&gt;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MaybeT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v &lt;- </a:t>
            </a:r>
            <a:r>
              <a:rPr lang="en-US" altLang="ja-JP" dirty="0" err="1"/>
              <a:t>runMaybeT</a:t>
            </a:r>
            <a:r>
              <a:rPr lang="en-US" altLang="ja-JP" dirty="0"/>
              <a:t> x</a:t>
            </a:r>
            <a:br>
              <a:rPr lang="en-US" altLang="ja-JP" dirty="0"/>
            </a:br>
            <a:r>
              <a:rPr lang="en-US" altLang="ja-JP" dirty="0"/>
              <a:t>		case v of</a:t>
            </a:r>
            <a:br>
              <a:rPr lang="en-US" altLang="ja-JP" dirty="0"/>
            </a:br>
            <a:r>
              <a:rPr lang="en-US" altLang="ja-JP" dirty="0"/>
              <a:t>			Nothing -&gt; return Nothing</a:t>
            </a:r>
            <a:br>
              <a:rPr lang="en-US" altLang="ja-JP" dirty="0"/>
            </a:br>
            <a:r>
              <a:rPr lang="en-US" altLang="ja-JP" dirty="0"/>
              <a:t>			Just y -&gt; </a:t>
            </a:r>
            <a:r>
              <a:rPr lang="en-US" altLang="ja-JP" dirty="0" err="1"/>
              <a:t>runMaybeT</a:t>
            </a:r>
            <a:r>
              <a:rPr lang="en-US" altLang="ja-JP" dirty="0"/>
              <a:t> (f y)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MaybeT</a:t>
            </a:r>
            <a:r>
              <a:rPr lang="en-US" altLang="ja-JP" dirty="0"/>
              <a:t> (return Nothing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2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ListT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[a]}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ListT</a:t>
            </a:r>
            <a:r>
              <a:rPr kumimoji="1" lang="en-US" altLang="ja-JP" dirty="0" smtClean="0"/>
              <a:t> $ do {a &lt;- m; return [a]}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2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ListT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ListT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smtClean="0"/>
              <a:t>lift . return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ListT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a &lt;- </a:t>
            </a:r>
            <a:r>
              <a:rPr lang="en-US" altLang="ja-JP" dirty="0" err="1"/>
              <a:t>runListT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concat</a:t>
            </a:r>
            <a:r>
              <a:rPr lang="en-US" altLang="ja-JP" dirty="0"/>
              <a:t> &lt;$&gt; </a:t>
            </a:r>
            <a:r>
              <a:rPr lang="en-US" altLang="ja-JP" dirty="0" err="1"/>
              <a:t>mapM</a:t>
            </a:r>
            <a:r>
              <a:rPr lang="en-US" altLang="ja-JP" dirty="0"/>
              <a:t> (</a:t>
            </a:r>
            <a:r>
              <a:rPr lang="en-US" altLang="ja-JP" dirty="0" err="1"/>
              <a:t>runListT</a:t>
            </a:r>
            <a:r>
              <a:rPr lang="en-US" altLang="ja-JP" dirty="0"/>
              <a:t> . k) a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ListT</a:t>
            </a:r>
            <a:r>
              <a:rPr lang="en-US" altLang="ja-JP" dirty="0"/>
              <a:t> $ return </a:t>
            </a:r>
            <a:r>
              <a:rPr lang="en-US" altLang="ja-JP" dirty="0" smtClean="0"/>
              <a:t>[]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(Monad m)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IO a -&gt; m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IO</a:t>
            </a:r>
            <a:r>
              <a:rPr lang="ja-JP" altLang="en-US" dirty="0" smtClean="0">
                <a:solidFill>
                  <a:srgbClr val="00B0F0"/>
                </a:solidFill>
              </a:rPr>
              <a:t>からの変換</a:t>
            </a:r>
            <a:r>
              <a:rPr lang="ja-JP" altLang="en-US" dirty="0" smtClean="0"/>
              <a:t>。最適化のためにある。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95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r>
              <a:rPr kumimoji="1" lang="ja-JP" altLang="en-US" b="1" dirty="0" smtClean="0"/>
              <a:t>のインスタンス宣言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IO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id</a:t>
            </a:r>
            <a:br>
              <a:rPr lang="en-US" altLang="ja-JP" dirty="0" smtClean="0"/>
            </a:br>
            <a:r>
              <a:rPr lang="en-US" altLang="ja-JP" dirty="0" smtClean="0"/>
              <a:t>instance (Monad m)=&gt;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ListT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lift . </a:t>
            </a:r>
            <a:r>
              <a:rPr lang="en-US" altLang="ja-JP" dirty="0" err="1" smtClean="0"/>
              <a:t>liftIO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>
                <a:solidFill>
                  <a:srgbClr val="92D050"/>
                </a:solidFill>
              </a:rPr>
              <a:t>ほぼすべて</a:t>
            </a:r>
            <a:r>
              <a:rPr lang="ja-JP" altLang="en-US" dirty="0" smtClean="0">
                <a:solidFill>
                  <a:srgbClr val="92D050"/>
                </a:solidFill>
              </a:rPr>
              <a:t>のモナド変換子で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 smtClean="0">
                <a:solidFill>
                  <a:srgbClr val="92D050"/>
                </a:solidFill>
              </a:rPr>
              <a:t>このように宣言する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状態遷移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2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がたくさん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=	a </a:t>
            </a:r>
            <a:r>
              <a:rPr lang="en-US" altLang="ja-JP" dirty="0" smtClean="0">
                <a:solidFill>
                  <a:srgbClr val="00B0F0"/>
                </a:solidFill>
              </a:rPr>
              <a:t>: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cons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|	</a:t>
            </a:r>
            <a:r>
              <a:rPr lang="en-US" altLang="ja-JP" dirty="0" smtClean="0">
                <a:solidFill>
                  <a:srgbClr val="00B0F0"/>
                </a:solidFill>
              </a:rPr>
              <a:t>[]</a:t>
            </a:r>
            <a:r>
              <a:rPr lang="en-US" altLang="ja-JP" dirty="0" smtClean="0"/>
              <a:t>		</a:t>
            </a:r>
            <a:r>
              <a:rPr lang="en-US" altLang="ja-JP" dirty="0" smtClean="0">
                <a:solidFill>
                  <a:srgbClr val="92D050"/>
                </a:solidFill>
              </a:rPr>
              <a:t>-- nil</a:t>
            </a:r>
          </a:p>
          <a:p>
            <a:pPr marL="109728" indent="0">
              <a:buNone/>
            </a:pPr>
            <a:endParaRPr kumimoji="1"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[] a = [a]</a:t>
            </a:r>
            <a:endParaRPr kumimoji="1"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State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 -&gt; m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古い状態から</a:t>
            </a:r>
            <a:r>
              <a:rPr lang="ja-JP" altLang="en-US" dirty="0" smtClean="0">
                <a:solidFill>
                  <a:srgbClr val="00B0F0"/>
                </a:solidFill>
              </a:rPr>
              <a:t>値と新しい状態</a:t>
            </a:r>
            <a:r>
              <a:rPr lang="ja-JP" altLang="en-US" dirty="0" smtClean="0"/>
              <a:t>を得る。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58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((,) &lt;$&gt; m)</a:t>
            </a:r>
            <a:br>
              <a:rPr lang="en-US" altLang="ja-JP" dirty="0" smtClean="0"/>
            </a:br>
            <a:r>
              <a:rPr lang="en-US" altLang="ja-JP" dirty="0"/>
              <a:t>instance Monad m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StateT</a:t>
            </a:r>
            <a:r>
              <a:rPr lang="en-US" altLang="ja-JP" dirty="0"/>
              <a:t> s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(</a:t>
            </a:r>
            <a:r>
              <a:rPr lang="en-US" altLang="ja-JP" dirty="0" err="1"/>
              <a:t>StateT</a:t>
            </a:r>
            <a:r>
              <a:rPr lang="en-US" altLang="ja-JP" dirty="0"/>
              <a:t> x)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StateT</a:t>
            </a:r>
            <a:r>
              <a:rPr lang="en-US" altLang="ja-JP" dirty="0"/>
              <a:t> $ \s -&gt; do</a:t>
            </a:r>
            <a:br>
              <a:rPr lang="en-US" altLang="ja-JP" dirty="0"/>
            </a:br>
            <a:r>
              <a:rPr lang="en-US" altLang="ja-JP" dirty="0"/>
              <a:t>		(</a:t>
            </a:r>
            <a:r>
              <a:rPr lang="en-US" altLang="ja-JP" dirty="0" err="1"/>
              <a:t>v,s</a:t>
            </a:r>
            <a:r>
              <a:rPr lang="en-US" altLang="ja-JP" dirty="0"/>
              <a:t>’) &lt;- x s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runStateT</a:t>
            </a:r>
            <a:r>
              <a:rPr lang="en-US" altLang="ja-JP" dirty="0"/>
              <a:t> (f v) s</a:t>
            </a:r>
            <a:r>
              <a:rPr lang="en-US" altLang="ja-JP" dirty="0" smtClean="0"/>
              <a:t>’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1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91264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|</a:t>
            </a:r>
            <a:r>
              <a:rPr lang="ja-JP" altLang="en-US" dirty="0"/>
              <a:t> </a:t>
            </a:r>
            <a:r>
              <a:rPr kumimoji="1" lang="en-US" altLang="ja-JP" dirty="0" smtClean="0"/>
              <a:t>m-&gt;s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:: m s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:: s -&gt; m ()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:: (s -&gt;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)) -&gt; m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get = state (\s -&gt; (</a:t>
            </a:r>
            <a:r>
              <a:rPr lang="en-US" altLang="ja-JP" dirty="0" err="1" smtClean="0"/>
              <a:t>s,s</a:t>
            </a:r>
            <a:r>
              <a:rPr lang="en-US" altLang="ja-JP" dirty="0" smtClean="0"/>
              <a:t>))</a:t>
            </a:r>
            <a:br>
              <a:rPr lang="en-US" altLang="ja-JP" dirty="0" smtClean="0"/>
            </a:br>
            <a:r>
              <a:rPr lang="en-US" altLang="ja-JP" dirty="0" smtClean="0"/>
              <a:t>	put s = state (\_ -&gt; ((),s))</a:t>
            </a:r>
            <a:br>
              <a:rPr lang="en-US" altLang="ja-JP" dirty="0" smtClean="0"/>
            </a:br>
            <a:r>
              <a:rPr lang="en-US" altLang="ja-JP" dirty="0" smtClean="0"/>
              <a:t>	state f = do ~(</a:t>
            </a:r>
            <a:r>
              <a:rPr lang="en-US" altLang="ja-JP" dirty="0" err="1" smtClean="0"/>
              <a:t>a,s</a:t>
            </a:r>
            <a:r>
              <a:rPr lang="en-US" altLang="ja-JP" dirty="0" smtClean="0"/>
              <a:t>’) &lt;- f &lt;$&gt; get</a:t>
            </a:r>
            <a:br>
              <a:rPr lang="en-US" altLang="ja-JP" dirty="0" smtClean="0"/>
            </a:br>
            <a:r>
              <a:rPr lang="en-US" altLang="ja-JP" dirty="0" smtClean="0"/>
              <a:t>			   put s’</a:t>
            </a:r>
            <a:br>
              <a:rPr lang="en-US" altLang="ja-JP" dirty="0" smtClean="0"/>
            </a:br>
            <a:r>
              <a:rPr lang="en-US" altLang="ja-JP" dirty="0" smtClean="0"/>
              <a:t>			   return a</a:t>
            </a:r>
          </a:p>
          <a:p>
            <a:pPr marL="109728" indent="0">
              <a:buNone/>
            </a:pPr>
            <a:r>
              <a:rPr kumimoji="1" lang="ja-JP" altLang="en-US" dirty="0" smtClean="0"/>
              <a:t>状態の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取得と更新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68162" y="2721694"/>
            <a:ext cx="318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 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m </a:t>
            </a:r>
            <a:r>
              <a:rPr lang="ja-JP" altLang="en-US" dirty="0" smtClean="0"/>
              <a:t>に</a:t>
            </a:r>
            <a:r>
              <a:rPr lang="ja-JP" altLang="en-US" dirty="0"/>
              <a:t>応じて一意に</a:t>
            </a:r>
            <a:r>
              <a:rPr lang="ja-JP" altLang="en-US" dirty="0" smtClean="0"/>
              <a:t>決まる</a:t>
            </a:r>
            <a:endParaRPr lang="en-US" altLang="ja-JP" dirty="0" smtClean="0"/>
          </a:p>
          <a:p>
            <a:r>
              <a:rPr lang="en-US" altLang="ja-JP" dirty="0"/>
              <a:t>(</a:t>
            </a:r>
            <a:r>
              <a:rPr lang="ja-JP" altLang="en-US" dirty="0" smtClean="0">
                <a:solidFill>
                  <a:srgbClr val="00B0F0"/>
                </a:solidFill>
              </a:rPr>
              <a:t>関数従属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61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smtClean="0"/>
              <a:t>StateT</a:t>
            </a:r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lang="en-US" altLang="ja-JP" dirty="0" smtClean="0"/>
              <a:t>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m)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\s -&gt; return (</a:t>
            </a:r>
            <a:r>
              <a:rPr kumimoji="1" lang="en-US" altLang="ja-JP" dirty="0" err="1" smtClean="0"/>
              <a:t>s,s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\_ -&gt; return ((),s)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5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ツッコミ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tate</a:t>
            </a:r>
            <a:r>
              <a:rPr kumimoji="1" lang="ja-JP" altLang="en-US" dirty="0" smtClean="0"/>
              <a:t>モナドは新しい状態にする際、古い状態は残したままで、取り替える方式にしてある。</a:t>
            </a:r>
            <a:endParaRPr kumimoji="1" lang="en-US" altLang="ja-JP" dirty="0" smtClean="0"/>
          </a:p>
          <a:p>
            <a:r>
              <a:rPr lang="ja-JP" altLang="en-US" dirty="0"/>
              <a:t>古い</a:t>
            </a:r>
            <a:r>
              <a:rPr kumimoji="1" lang="ja-JP" altLang="en-US" dirty="0" smtClean="0"/>
              <a:t>状態を上書きしていく形式にすればいいじゃない</a:t>
            </a:r>
            <a:r>
              <a:rPr lang="ja-JP" altLang="en-US" dirty="0" smtClean="0"/>
              <a:t>か！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ST</a:t>
            </a:r>
            <a:r>
              <a:rPr kumimoji="1" lang="ja-JP" altLang="en-US" dirty="0" smtClean="0"/>
              <a:t>モナド。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35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 =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 </a:t>
            </a:r>
            <a:r>
              <a:rPr kumimoji="1" lang="en-US" altLang="ja-JP" dirty="0" smtClean="0"/>
              <a:t>s -&gt; (#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s, a #))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 = ST (\s -&gt; (#</a:t>
            </a:r>
            <a:r>
              <a:rPr kumimoji="1" lang="en-US" altLang="ja-JP" dirty="0" err="1" smtClean="0"/>
              <a:t>s,x</a:t>
            </a:r>
            <a:r>
              <a:rPr kumimoji="1" lang="en-US" altLang="ja-JP" dirty="0" smtClean="0"/>
              <a:t>#))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(ST m)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ST (\s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let{(#</a:t>
            </a:r>
            <a:r>
              <a:rPr kumimoji="1" lang="en-US" altLang="ja-JP" dirty="0" err="1" smtClean="0"/>
              <a:t>new_s,r</a:t>
            </a:r>
            <a:r>
              <a:rPr kumimoji="1" lang="en-US" altLang="ja-JP" dirty="0" smtClean="0"/>
              <a:t>#) = m </a:t>
            </a:r>
            <a:r>
              <a:rPr kumimoji="1" lang="en-US" altLang="ja-JP" dirty="0" err="1" smtClean="0"/>
              <a:t>s</a:t>
            </a:r>
            <a:r>
              <a:rPr lang="en-US" altLang="ja-JP" dirty="0" err="1" smtClean="0"/>
              <a:t>;</a:t>
            </a:r>
            <a:r>
              <a:rPr kumimoji="1" lang="en-US" altLang="ja-JP" dirty="0" err="1" smtClean="0"/>
              <a:t>ST</a:t>
            </a:r>
            <a:r>
              <a:rPr kumimoji="1" lang="en-US" altLang="ja-JP" dirty="0" smtClean="0"/>
              <a:t> k2 = k r} in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(k2 </a:t>
            </a:r>
            <a:r>
              <a:rPr kumimoji="1" lang="en-US" altLang="ja-JP" dirty="0" err="1" smtClean="0"/>
              <a:t>new_s</a:t>
            </a:r>
            <a:r>
              <a:rPr kumimoji="1"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runST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(</a:t>
            </a:r>
            <a:r>
              <a:rPr kumimoji="1" lang="en-US" altLang="ja-JP" dirty="0" err="1" smtClean="0"/>
              <a:t>forall</a:t>
            </a:r>
            <a:r>
              <a:rPr kumimoji="1" lang="en-US" altLang="ja-JP" dirty="0" smtClean="0"/>
              <a:t> s.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a) -&gt;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黒魔術によって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モナドを効率化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47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</a:t>
            </a:r>
            <a:r>
              <a:rPr lang="en-US" altLang="ja-JP" b="1" dirty="0" err="1"/>
              <a:t>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a =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MutVar</a:t>
            </a:r>
            <a:r>
              <a:rPr lang="en-US" altLang="ja-JP" dirty="0">
                <a:solidFill>
                  <a:srgbClr val="00B0F0"/>
                </a:solidFill>
              </a:rPr>
              <a:t>#</a:t>
            </a:r>
            <a:r>
              <a:rPr lang="en-US" altLang="ja-JP" dirty="0"/>
              <a:t> s a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newSTRef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ST s (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readSTRef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ST s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writeSTRef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a -&gt; ST s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(a -&gt; a) -&gt; ST ()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/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STRef</a:t>
            </a:r>
            <a:r>
              <a:rPr lang="en-US" altLang="ja-JP" dirty="0"/>
              <a:t> s a -&gt; (a -&gt; a) -&gt; ST </a:t>
            </a:r>
            <a:r>
              <a:rPr lang="en-US" altLang="ja-JP" dirty="0" smtClean="0"/>
              <a:t>()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再代入可能</a:t>
            </a:r>
            <a:r>
              <a:rPr lang="ja-JP" altLang="en-US" dirty="0"/>
              <a:t>な変数への参照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81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IO</a:t>
            </a:r>
            <a:r>
              <a:rPr kumimoji="1" lang="ja-JP" altLang="en-US" b="1" dirty="0" smtClean="0"/>
              <a:t>は</a:t>
            </a:r>
            <a:r>
              <a:rPr kumimoji="1" lang="en-US" altLang="ja-JP" b="1" dirty="0" smtClean="0"/>
              <a:t>ST </a:t>
            </a:r>
            <a:r>
              <a:rPr kumimoji="1"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RealWorld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</a:t>
            </a:r>
            <a:r>
              <a:rPr lang="en-US" altLang="ja-JP" dirty="0" smtClean="0">
                <a:solidFill>
                  <a:srgbClr val="FFC000"/>
                </a:solidFill>
              </a:rPr>
              <a:t>???</a:t>
            </a:r>
            <a:r>
              <a:rPr lang="ja-JP" altLang="en-US" dirty="0" smtClean="0"/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-- Haskell</a:t>
            </a:r>
            <a:r>
              <a:rPr lang="ja-JP" altLang="en-US" dirty="0" smtClean="0">
                <a:solidFill>
                  <a:srgbClr val="92D050"/>
                </a:solidFill>
              </a:rPr>
              <a:t>の闇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ST</a:t>
            </a:r>
            <a:r>
              <a:rPr lang="en-US" altLang="ja-JP" dirty="0"/>
              <a:t> s a </a:t>
            </a:r>
            <a:r>
              <a:rPr lang="en-US" altLang="ja-JP" dirty="0" smtClean="0"/>
              <a:t>=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State# </a:t>
            </a:r>
            <a:r>
              <a:rPr lang="en-US" altLang="ja-JP" dirty="0"/>
              <a:t>s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>
                <a:solidFill>
                  <a:srgbClr val="00B0F0"/>
                </a:solidFill>
              </a:rPr>
              <a:t>State#</a:t>
            </a:r>
            <a:r>
              <a:rPr lang="en-US" altLang="ja-JP" dirty="0"/>
              <a:t> s, a </a:t>
            </a:r>
            <a:r>
              <a:rPr lang="en-US" altLang="ja-JP" dirty="0" smtClean="0"/>
              <a:t>#))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/>
              <a:t>, a #)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::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(ST m) = IO m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:: IO a -&gt;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(IO m) = ST m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r>
              <a:rPr kumimoji="1" lang="ja-JP" altLang="en-US" b="1" dirty="0" smtClean="0"/>
              <a:t>は</a:t>
            </a:r>
            <a:r>
              <a:rPr lang="en-US" altLang="ja-JP" b="1" dirty="0" err="1" smtClean="0"/>
              <a:t>STRef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=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0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と</a:t>
            </a:r>
            <a:r>
              <a:rPr lang="en-US" altLang="ja-JP" b="1" dirty="0" smtClean="0"/>
              <a:t>R</a:t>
            </a:r>
            <a:r>
              <a:rPr kumimoji="1" lang="en-US" altLang="ja-JP" b="1" dirty="0" smtClean="0"/>
              <a:t>eader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</a:t>
            </a:r>
            <a:r>
              <a:rPr lang="ja-JP" altLang="en-US" dirty="0"/>
              <a:t> </a:t>
            </a:r>
            <a:r>
              <a:rPr lang="en-US" altLang="ja-JP" dirty="0" smtClean="0"/>
              <a:t>a =</a:t>
            </a:r>
            <a:br>
              <a:rPr lang="en-US" altLang="ja-JP" dirty="0" smtClean="0"/>
            </a:br>
            <a:r>
              <a:rPr lang="en-US" altLang="ja-JP" dirty="0" smtClean="0"/>
              <a:t>		</a:t>
            </a:r>
            <a:r>
              <a:rPr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runReaderT</a:t>
            </a:r>
            <a:r>
              <a:rPr lang="en-US" altLang="ja-JP" dirty="0" smtClean="0"/>
              <a:t> :: r -&gt; m a}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環境を</a:t>
            </a:r>
            <a:r>
              <a:rPr lang="ja-JP" altLang="en-US" dirty="0" smtClean="0">
                <a:solidFill>
                  <a:srgbClr val="00B0F0"/>
                </a:solidFill>
              </a:rPr>
              <a:t>参照</a:t>
            </a:r>
            <a:r>
              <a:rPr lang="ja-JP" altLang="en-US" dirty="0" smtClean="0"/>
              <a:t>できる計算。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Reader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関数モナド</a:t>
            </a:r>
            <a:r>
              <a:rPr lang="ja-JP" altLang="en-US" dirty="0" smtClean="0"/>
              <a:t>と同じ。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53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タプル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ユニット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ペア（直積型）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トリプル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(,) a b = ((,) a) b = (</a:t>
            </a:r>
            <a:r>
              <a:rPr lang="en-US" altLang="ja-JP" dirty="0" err="1" smtClean="0">
                <a:solidFill>
                  <a:srgbClr val="92D050"/>
                </a:solidFill>
              </a:rPr>
              <a:t>a,b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(,) x y = ((,) x) y = (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x,y</a:t>
            </a:r>
            <a:r>
              <a:rPr kumimoji="1" lang="en-US" altLang="ja-JP" dirty="0" smtClean="0">
                <a:solidFill>
                  <a:srgbClr val="92D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5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\_ -&gt;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m=&gt;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/>
              <a:t> 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 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(k a) 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89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 | m-&gt;r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::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:: (r -&gt; r) -&gt; m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reader</a:t>
            </a:r>
            <a:r>
              <a:rPr kumimoji="1" lang="en-US" altLang="ja-JP" dirty="0" smtClean="0"/>
              <a:t> :: (r -&gt; a)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reader f = f &lt;$&gt; ask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環境の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取得と更新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103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m =&gt;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(f r)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7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Writer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m a =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 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Identity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ログを蓄積する</a:t>
            </a:r>
            <a:r>
              <a:rPr kumimoji="1" lang="ja-JP" altLang="en-US" dirty="0" smtClean="0"/>
              <a:t>計算。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ログは必ず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モノイド</a:t>
            </a:r>
            <a:r>
              <a:rPr kumimoji="1" lang="ja-JP" altLang="en-US" dirty="0" smtClean="0"/>
              <a:t>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8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m=</a:t>
            </a:r>
            <a:r>
              <a:rPr lang="en-US" altLang="ja-JP" dirty="0" err="1" smtClean="0"/>
              <a:t>WriterT</a:t>
            </a:r>
            <a:r>
              <a:rPr lang="en-US" altLang="ja-JP" dirty="0" smtClean="0"/>
              <a:t>$</a:t>
            </a:r>
            <a:br>
              <a:rPr lang="en-US" altLang="ja-JP" dirty="0" smtClean="0"/>
            </a:br>
            <a:r>
              <a:rPr lang="en-US" altLang="ja-JP" dirty="0" smtClean="0"/>
              <a:t>			do {a&lt;-m; return (</a:t>
            </a:r>
            <a:r>
              <a:rPr lang="en-US" altLang="ja-JP" dirty="0" err="1" smtClean="0"/>
              <a:t>a,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/>
              <a:t>)}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66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WriterT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</a:t>
            </a:r>
            <a:r>
              <a:rPr lang="en-US" altLang="ja-JP" dirty="0" err="1">
                <a:solidFill>
                  <a:srgbClr val="00B0F0"/>
                </a:solidFill>
              </a:rPr>
              <a:t>Monoid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w, Monad m) =&gt;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WriterT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~(a, w) &lt;- </a:t>
            </a:r>
            <a:r>
              <a:rPr lang="en-US" altLang="ja-JP" dirty="0" err="1"/>
              <a:t>runWriterT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~(b, w’) &lt;- </a:t>
            </a:r>
            <a:r>
              <a:rPr lang="en-US" altLang="ja-JP" dirty="0" err="1"/>
              <a:t>runWriterT</a:t>
            </a:r>
            <a:r>
              <a:rPr lang="en-US" altLang="ja-JP" dirty="0"/>
              <a:t> (k a)</a:t>
            </a:r>
            <a:br>
              <a:rPr lang="en-US" altLang="ja-JP" dirty="0"/>
            </a:br>
            <a:r>
              <a:rPr lang="en-US" altLang="ja-JP" dirty="0"/>
              <a:t>		return (b, w</a:t>
            </a:r>
            <a:r>
              <a:rPr lang="en-US" altLang="ja-JP" dirty="0">
                <a:solidFill>
                  <a:srgbClr val="00B0F0"/>
                </a:solidFill>
              </a:rPr>
              <a:t>&lt;&gt;</a:t>
            </a:r>
            <a:r>
              <a:rPr lang="en-US" altLang="ja-JP" dirty="0"/>
              <a:t>w’)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= </a:t>
            </a:r>
            <a:r>
              <a:rPr lang="en-US" altLang="ja-JP" dirty="0" err="1"/>
              <a:t>WriterT</a:t>
            </a:r>
            <a:r>
              <a:rPr lang="en-US" altLang="ja-JP" dirty="0"/>
              <a:t> . </a:t>
            </a:r>
            <a:r>
              <a:rPr lang="en-US" altLang="ja-JP" dirty="0" smtClean="0"/>
              <a:t>fail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64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:: (a, w)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</a:t>
            </a:r>
            <a:r>
              <a:rPr lang="en-US" altLang="ja-JP" dirty="0" smtClean="0">
                <a:solidFill>
                  <a:srgbClr val="00B0F0"/>
                </a:solidFill>
              </a:rPr>
              <a:t>ll</a:t>
            </a:r>
            <a:r>
              <a:rPr lang="en-US" altLang="ja-JP" dirty="0" smtClean="0"/>
              <a:t> :: w -&gt; m ()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listen</a:t>
            </a:r>
            <a:r>
              <a:rPr lang="en-US" altLang="ja-JP" dirty="0" smtClean="0"/>
              <a:t> :: m a -&gt; m (a, w)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:: m (a, w -&gt; w) -&gt; m a</a:t>
            </a:r>
            <a:br>
              <a:rPr lang="en-US" altLang="ja-JP" dirty="0" smtClean="0"/>
            </a:br>
            <a:r>
              <a:rPr lang="en-US" altLang="ja-JP" dirty="0" smtClean="0"/>
              <a:t>	writer ~(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 = tell w &gt;&gt; return a</a:t>
            </a:r>
            <a:br>
              <a:rPr lang="en-US" altLang="ja-JP" dirty="0" smtClean="0"/>
            </a:br>
            <a:r>
              <a:rPr lang="en-US" altLang="ja-JP" dirty="0" smtClean="0"/>
              <a:t>	tell w = writer ((), w)</a:t>
            </a:r>
            <a:br>
              <a:rPr lang="en-US" altLang="ja-JP" dirty="0" smtClean="0"/>
            </a:br>
            <a:r>
              <a:rPr lang="ja-JP" altLang="en-US" dirty="0" smtClean="0"/>
              <a:t>ログへの</a:t>
            </a:r>
            <a:r>
              <a:rPr lang="ja-JP" altLang="en-US" dirty="0" smtClean="0">
                <a:solidFill>
                  <a:srgbClr val="00B0F0"/>
                </a:solidFill>
              </a:rPr>
              <a:t>書き足し</a:t>
            </a:r>
            <a:r>
              <a:rPr lang="ja-JP" altLang="en-US" dirty="0" smtClean="0"/>
              <a:t>とログの</a:t>
            </a:r>
            <a:r>
              <a:rPr lang="ja-JP" altLang="en-US" dirty="0" smtClean="0">
                <a:solidFill>
                  <a:srgbClr val="00B0F0"/>
                </a:solidFill>
              </a:rPr>
              <a:t>取得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75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return ((),w)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a,w</a:t>
            </a:r>
            <a:r>
              <a:rPr kumimoji="1" lang="en-US" altLang="ja-JP" dirty="0" smtClean="0"/>
              <a:t>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((a, w), 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pass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~((</a:t>
            </a:r>
            <a:r>
              <a:rPr kumimoji="1" lang="en-US" altLang="ja-JP" dirty="0" err="1" smtClean="0"/>
              <a:t>a,f</a:t>
            </a:r>
            <a:r>
              <a:rPr kumimoji="1" lang="en-US" altLang="ja-JP" dirty="0" smtClean="0"/>
              <a:t>), w)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(a, f w)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4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</a:t>
            </a:r>
            <a:r>
              <a:rPr lang="en-US" altLang="ja-JP" b="1" dirty="0" smtClean="0"/>
              <a:t>T</a:t>
            </a:r>
            <a:r>
              <a:rPr lang="ja-JP" altLang="en-US" b="1" dirty="0" smtClean="0"/>
              <a:t>と</a:t>
            </a:r>
            <a:r>
              <a:rPr lang="en-US" altLang="ja-JP" b="1" dirty="0" smtClean="0"/>
              <a:t>RWS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m r w s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runRWST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 -&gt; s -&gt; m (</a:t>
            </a:r>
            <a:r>
              <a:rPr kumimoji="1" lang="en-US" altLang="ja-JP" dirty="0" err="1" smtClean="0"/>
              <a:t>a,s,w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</a:t>
            </a:r>
            <a:r>
              <a:rPr kumimoji="1" lang="en-US" altLang="ja-JP" dirty="0" smtClean="0"/>
              <a:t> = RWST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を全部合成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かなり汎用的に使えて便利。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6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RWST $ \_ s -&gt;</a:t>
            </a:r>
            <a:br>
              <a:rPr lang="en-US" altLang="ja-JP" dirty="0" smtClean="0"/>
            </a:br>
            <a:r>
              <a:rPr lang="en-US" altLang="ja-JP" dirty="0" smtClean="0"/>
              <a:t>		do {a&lt;-m; return (</a:t>
            </a:r>
            <a:r>
              <a:rPr lang="en-US" altLang="ja-JP" dirty="0" err="1" smtClean="0"/>
              <a:t>a,s,mempty</a:t>
            </a:r>
            <a:r>
              <a:rPr lang="en-US" altLang="ja-JP" dirty="0" smtClean="0"/>
              <a:t>)}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3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かもしれない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   </a:t>
            </a:r>
            <a:r>
              <a:rPr kumimoji="1" lang="en-US" altLang="ja-JP" dirty="0" smtClean="0"/>
              <a:t>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Just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値がある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Nothing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値がない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w, Monad m) =&gt;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= lift . return</a:t>
            </a:r>
            <a:br>
              <a:rPr lang="en-US" altLang="ja-JP" dirty="0" smtClean="0"/>
            </a:br>
            <a:r>
              <a:rPr lang="en-US" altLang="ja-JP" dirty="0" smtClean="0"/>
              <a:t>	m </a:t>
            </a:r>
            <a:r>
              <a:rPr lang="en-US" altLang="ja-JP" dirty="0" smtClean="0">
                <a:solidFill>
                  <a:srgbClr val="00B0F0"/>
                </a:solidFill>
              </a:rPr>
              <a:t>&gt;&gt;=</a:t>
            </a:r>
            <a:r>
              <a:rPr lang="en-US" altLang="ja-JP" dirty="0" smtClean="0"/>
              <a:t> k = RWST $ \r s -&gt; do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a,s’,w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b,s’’,w</a:t>
            </a:r>
            <a:r>
              <a:rPr lang="en-US" altLang="ja-JP" dirty="0" smtClean="0"/>
              <a:t>’)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(k a) r s’</a:t>
            </a:r>
            <a:br>
              <a:rPr lang="en-US" altLang="ja-JP" dirty="0" smtClean="0"/>
            </a:br>
            <a:r>
              <a:rPr lang="en-US" altLang="ja-JP" dirty="0" smtClean="0"/>
              <a:t>		return (b, s’’, w&lt;&gt;w’)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RWST $ \_ 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857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RWST $ \_ s -&gt; return (</a:t>
            </a:r>
            <a:r>
              <a:rPr kumimoji="1" lang="en-US" altLang="ja-JP" dirty="0" err="1" smtClean="0"/>
              <a:t>s,s,mempty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RWST $ \_ _ -&gt; return ((),</a:t>
            </a:r>
            <a:r>
              <a:rPr kumimoji="1" lang="en-US" altLang="ja-JP" dirty="0" err="1" smtClean="0"/>
              <a:t>s,mem</a:t>
            </a:r>
            <a:r>
              <a:rPr lang="en-US" altLang="ja-JP" dirty="0" err="1" smtClean="0"/>
              <a:t>pty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6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RWST $ \r s -&gt; return (</a:t>
            </a:r>
            <a:r>
              <a:rPr kumimoji="1" lang="en-US" altLang="ja-JP" dirty="0" err="1" smtClean="0"/>
              <a:t>r,s,mempty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RWST $ \r s -&gt; </a:t>
            </a:r>
            <a:r>
              <a:rPr kumimoji="1" lang="en-US" altLang="ja-JP" dirty="0" err="1" smtClean="0"/>
              <a:t>runRWST</a:t>
            </a:r>
            <a:r>
              <a:rPr kumimoji="1" lang="en-US" altLang="ja-JP" dirty="0" smtClean="0"/>
              <a:t> m (f r)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87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RWST $ \_ s -&gt; return ((),</a:t>
            </a:r>
            <a:r>
              <a:rPr kumimoji="1" lang="en-US" altLang="ja-JP" dirty="0" err="1" smtClean="0"/>
              <a:t>s,w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RWST $ \r s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a,s</a:t>
            </a:r>
            <a:r>
              <a:rPr lang="en-US" altLang="ja-JP" dirty="0" err="1" smtClean="0"/>
              <a:t>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m = RWST $ \r s -&gt; do</a:t>
            </a:r>
            <a:br>
              <a:rPr lang="en-US" altLang="ja-JP" dirty="0" smtClean="0"/>
            </a:br>
            <a:r>
              <a:rPr lang="en-US" altLang="ja-JP" dirty="0" smtClean="0"/>
              <a:t>		~((</a:t>
            </a:r>
            <a:r>
              <a:rPr lang="en-US" altLang="ja-JP" dirty="0" err="1" smtClean="0"/>
              <a:t>a,f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(a,s’,</a:t>
            </a:r>
            <a:r>
              <a:rPr lang="en-US" altLang="ja-JP" dirty="0" err="1" smtClean="0"/>
              <a:t>f,w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7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エラー処理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0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(Either e a)}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エラー</a:t>
            </a:r>
            <a:r>
              <a:rPr lang="ja-JP" altLang="en-US" dirty="0"/>
              <a:t>に</a:t>
            </a:r>
            <a:r>
              <a:rPr lang="ja-JP" altLang="en-US" dirty="0" smtClean="0"/>
              <a:t>なる可能性のあるモナド。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Maybe</a:t>
            </a:r>
            <a:r>
              <a:rPr lang="ja-JP" altLang="en-US" dirty="0" smtClean="0"/>
              <a:t>モナドの改善版。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e</a:t>
            </a:r>
            <a:r>
              <a:rPr lang="ja-JP" altLang="en-US" dirty="0" smtClean="0"/>
              <a:t>は必ずエラーのインスタンス。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771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noMsg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strMsg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String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noMsg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“”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_ = </a:t>
            </a:r>
            <a:r>
              <a:rPr kumimoji="1" lang="en-US" altLang="ja-JP" dirty="0" err="1" smtClean="0"/>
              <a:t>noMsg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8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エラーの</a:t>
            </a:r>
            <a:r>
              <a:rPr lang="ja-JP" altLang="en-US" b="1" dirty="0"/>
              <a:t>インスタンス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Char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[a]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もちろん自分</a:t>
            </a:r>
            <a:r>
              <a:rPr lang="ja-JP" altLang="en-US" dirty="0" smtClean="0">
                <a:solidFill>
                  <a:srgbClr val="92D050"/>
                </a:solidFill>
              </a:rPr>
              <a:t>でもインスタンス宣言できる。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Right &lt;$&gt;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4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 </a:t>
            </a:r>
            <a:r>
              <a:rPr kumimoji="1" lang="en-US" altLang="ja-JP" dirty="0" smtClean="0"/>
              <a:t>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_ -&gt; return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(k r)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ErrorT$return</a:t>
            </a:r>
            <a:r>
              <a:rPr kumimoji="1" lang="en-US" altLang="ja-JP" dirty="0" smtClean="0"/>
              <a:t>(Left (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37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Either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または</a:t>
            </a:r>
            <a:r>
              <a:rPr kumimoji="1" lang="en-US" altLang="ja-JP" dirty="0" smtClean="0">
                <a:solidFill>
                  <a:srgbClr val="92D050"/>
                </a:solidFill>
              </a:rPr>
              <a:t>b</a:t>
            </a:r>
            <a:r>
              <a:rPr lang="ja-JP" altLang="en-US" dirty="0" smtClean="0">
                <a:solidFill>
                  <a:srgbClr val="92D050"/>
                </a:solidFill>
              </a:rPr>
              <a:t>（直和型）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Left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Right</a:t>
            </a:r>
            <a:r>
              <a:rPr kumimoji="1" lang="en-US" altLang="ja-JP" dirty="0" smtClean="0"/>
              <a:t>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| m-&gt;e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e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-&gt; (e -&gt; m a)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エラーの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スローとキャッチ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06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l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return (Left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/>
              <a:t>` h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l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(h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8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(Monad m, Error e)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e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mzero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return (Left </a:t>
            </a:r>
            <a:r>
              <a:rPr lang="en-US" altLang="ja-JP" dirty="0" err="1" smtClean="0"/>
              <a:t>noMsg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m `</a:t>
            </a:r>
            <a:r>
              <a:rPr lang="en-US" altLang="ja-JP" dirty="0" err="1" smtClean="0">
                <a:solidFill>
                  <a:srgbClr val="00B0F0"/>
                </a:solidFill>
              </a:rPr>
              <a:t>mplus</a:t>
            </a:r>
            <a:r>
              <a:rPr lang="en-US" altLang="ja-JP" dirty="0" smtClean="0"/>
              <a:t>` n 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do</a:t>
            </a:r>
            <a:br>
              <a:rPr lang="en-US" altLang="ja-JP" dirty="0" smtClean="0"/>
            </a:br>
            <a:r>
              <a:rPr lang="en-US" altLang="ja-JP" dirty="0" smtClean="0"/>
              <a:t>		a &lt;-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m</a:t>
            </a:r>
            <a:br>
              <a:rPr lang="en-US" altLang="ja-JP" dirty="0" smtClean="0"/>
            </a:br>
            <a:r>
              <a:rPr lang="en-US" altLang="ja-JP" dirty="0" smtClean="0"/>
              <a:t>		case a of</a:t>
            </a:r>
            <a:br>
              <a:rPr lang="en-US" altLang="ja-JP" dirty="0" smtClean="0"/>
            </a:br>
            <a:r>
              <a:rPr lang="en-US" altLang="ja-JP" dirty="0" smtClean="0"/>
              <a:t>			Left _ -&gt;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n</a:t>
            </a:r>
            <a:br>
              <a:rPr lang="en-US" altLang="ja-JP" dirty="0" smtClean="0"/>
            </a:br>
            <a:r>
              <a:rPr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構文解析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85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モナディックパーサーはすごく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実用的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しかも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モナドの総まとめ</a:t>
            </a:r>
            <a:r>
              <a:rPr kumimoji="1" lang="ja-JP" altLang="en-US" dirty="0" smtClean="0"/>
              <a:t>として最適。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105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いろいろなモナディックパーサー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― </a:t>
            </a:r>
            <a:r>
              <a:rPr kumimoji="1" lang="ja-JP" altLang="en-US" dirty="0" smtClean="0"/>
              <a:t>いちばん有名</a:t>
            </a:r>
            <a:endParaRPr kumimoji="1" lang="en-US" altLang="ja-JP" dirty="0" smtClean="0"/>
          </a:p>
          <a:p>
            <a:r>
              <a:rPr lang="en-US" altLang="ja-JP" dirty="0" err="1" smtClean="0"/>
              <a:t>Attoparsec</a:t>
            </a:r>
            <a:r>
              <a:rPr lang="en-US" altLang="ja-JP" dirty="0" smtClean="0"/>
              <a:t> </a:t>
            </a:r>
            <a:r>
              <a:rPr lang="en-US" altLang="ja-JP" dirty="0"/>
              <a:t>―</a:t>
            </a:r>
            <a:r>
              <a:rPr lang="en-US" altLang="ja-JP" dirty="0" smtClean="0"/>
              <a:t> Parsec</a:t>
            </a:r>
            <a:r>
              <a:rPr lang="ja-JP" altLang="en-US" dirty="0" smtClean="0"/>
              <a:t>より機能が貧弱だが高速</a:t>
            </a:r>
            <a:endParaRPr lang="en-US" altLang="ja-JP" dirty="0" smtClean="0"/>
          </a:p>
          <a:p>
            <a:r>
              <a:rPr lang="en-US" altLang="ja-JP" dirty="0" smtClean="0"/>
              <a:t>Pappy ― </a:t>
            </a:r>
            <a:r>
              <a:rPr lang="ja-JP" altLang="en-US" dirty="0" smtClean="0"/>
              <a:t>パックラットパーサー</a:t>
            </a:r>
            <a:endParaRPr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どれも使い方は似ている。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ここ</a:t>
            </a:r>
            <a:r>
              <a:rPr lang="ja-JP" altLang="en-US" dirty="0"/>
              <a:t>で</a:t>
            </a:r>
            <a:r>
              <a:rPr lang="ja-JP" altLang="en-US" dirty="0" smtClean="0"/>
              <a:t>は</a:t>
            </a:r>
            <a:r>
              <a:rPr lang="en-US" altLang="ja-JP" dirty="0" smtClean="0">
                <a:solidFill>
                  <a:srgbClr val="00B0F0"/>
                </a:solidFill>
              </a:rPr>
              <a:t>Parsec</a:t>
            </a:r>
            <a:r>
              <a:rPr lang="ja-JP" altLang="en-US" dirty="0" err="1" smtClean="0"/>
              <a:t>を紹</a:t>
            </a:r>
            <a:r>
              <a:rPr lang="ja-JP" altLang="en-US" dirty="0" smtClean="0"/>
              <a:t>介する。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371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ParsecT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Parsec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0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さまざま</a:t>
            </a:r>
            <a:r>
              <a:rPr kumimoji="1" lang="ja-JP" altLang="en-US" b="1" dirty="0" smtClean="0"/>
              <a:t>なインスタンス宣言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基本操作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3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字句解析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0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列挙型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Bool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True</a:t>
            </a:r>
            <a:r>
              <a:rPr lang="en-US" altLang="ja-JP" dirty="0" smtClean="0"/>
              <a:t> | </a:t>
            </a:r>
            <a:r>
              <a:rPr lang="en-US" altLang="ja-JP" dirty="0" smtClean="0">
                <a:solidFill>
                  <a:srgbClr val="00B0F0"/>
                </a:solidFill>
              </a:rPr>
              <a:t>False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ArithException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Overflow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Underflow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LossOfPrecision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DividedByZero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Denormal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RatioZeroDenominator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高度な構文解析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入力についての状態遷移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5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走査場所についての状態遷移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8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ユーザー状態の遷移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5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8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フリーモナドとあそぼう！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11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モナドを作るのは面倒だ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新しいモナドを作ろうと思うと細々とした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F0"/>
                </a:solidFill>
              </a:rPr>
              <a:t>インスタンス宣言</a:t>
            </a:r>
            <a:r>
              <a:rPr kumimoji="1" lang="ja-JP" altLang="en-US" dirty="0" smtClean="0"/>
              <a:t>が必要。すごく面倒くさい。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で</a:t>
            </a:r>
            <a:r>
              <a:rPr lang="en-US" altLang="ja-JP" dirty="0" smtClean="0">
                <a:solidFill>
                  <a:srgbClr val="00B0F0"/>
                </a:solidFill>
              </a:rPr>
              <a:t>Free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を使うと、新しいモナドを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簡単に</a:t>
            </a:r>
            <a:r>
              <a:rPr lang="ja-JP" altLang="en-US" dirty="0" smtClean="0"/>
              <a:t>生成できる！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56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MonadFree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m | m-&gt;f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wrap</a:t>
            </a:r>
            <a:r>
              <a:rPr kumimoji="1" lang="en-US" altLang="ja-JP" dirty="0" smtClean="0"/>
              <a:t> :: f (m a)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一層くるむ。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36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4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木構造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二分木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=	</a:t>
            </a:r>
            <a:r>
              <a:rPr lang="en-US" altLang="ja-JP" dirty="0" smtClean="0">
                <a:solidFill>
                  <a:srgbClr val="00B0F0"/>
                </a:solidFill>
              </a:rPr>
              <a:t>Bin</a:t>
            </a:r>
            <a:r>
              <a:rPr kumimoji="1" lang="en-US" altLang="ja-JP" dirty="0" smtClean="0"/>
              <a:t> a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</a:t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Tip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多分木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 </a:t>
            </a:r>
            <a:r>
              <a:rPr kumimoji="1" lang="en-US" altLang="ja-JP" dirty="0" smtClean="0"/>
              <a:t>a [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6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FreeF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err="1" smtClean="0"/>
              <a:t>FreeT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FreeT</a:t>
            </a:r>
            <a:r>
              <a:rPr kumimoji="1" lang="ja-JP" altLang="en-US" b="1" dirty="0" smtClean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3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kumimoji="1" lang="ja-JP" altLang="en-US" b="1" dirty="0" smtClean="0"/>
              <a:t>プリティプリント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6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kumimoji="1" lang="ja-JP" altLang="en-US" b="1" dirty="0" smtClean="0"/>
              <a:t>入力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4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出力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12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一時停止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33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終了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値を持たない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48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並行計算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48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モナドの埋め込み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6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抽象構文木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数式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  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ENumber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EBinary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EUnary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演習問題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1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モナドライフを始めよう！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3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さあ、旅立とう！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モナドを使っているソースコードを</a:t>
            </a:r>
            <a:r>
              <a:rPr kumimoji="1" lang="ja-JP" altLang="en-US" dirty="0" smtClean="0">
                <a:solidFill>
                  <a:srgbClr val="00B0F0"/>
                </a:solidFill>
              </a:rPr>
              <a:t>読もう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を使ってソースコードを</a:t>
            </a:r>
            <a:r>
              <a:rPr lang="ja-JP" altLang="en-US" dirty="0" smtClean="0">
                <a:solidFill>
                  <a:srgbClr val="00B0F0"/>
                </a:solidFill>
              </a:rPr>
              <a:t>書こう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内部実装</a:t>
            </a:r>
            <a:r>
              <a:rPr kumimoji="1" lang="ja-JP" altLang="en-US" dirty="0" smtClean="0"/>
              <a:t>をより詳しく見てみよう。</a:t>
            </a:r>
            <a:endParaRPr kumimoji="1" lang="en-US" altLang="ja-JP" dirty="0" smtClean="0"/>
          </a:p>
          <a:p>
            <a:r>
              <a:rPr lang="ja-JP" altLang="en-US" dirty="0" smtClean="0"/>
              <a:t>モナドで</a:t>
            </a:r>
            <a:r>
              <a:rPr lang="ja-JP" altLang="en-US" dirty="0" smtClean="0">
                <a:solidFill>
                  <a:srgbClr val="00B0F0"/>
                </a:solidFill>
              </a:rPr>
              <a:t>作曲</a:t>
            </a:r>
            <a:r>
              <a:rPr lang="ja-JP" altLang="en-US" dirty="0" smtClean="0"/>
              <a:t>しよう。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演習問題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B0F0"/>
                </a:solidFill>
                <a:hlinkClick r:id="rId2"/>
              </a:rPr>
              <a:t>NPCA Judge</a:t>
            </a:r>
            <a:r>
              <a:rPr lang="ja-JP" altLang="en-US" dirty="0" smtClean="0"/>
              <a:t>に問題を上げてあります。</a:t>
            </a:r>
            <a:endParaRPr lang="en-US" altLang="ja-JP" dirty="0" smtClean="0"/>
          </a:p>
          <a:p>
            <a:r>
              <a:rPr kumimoji="1" lang="ja-JP" altLang="en-US" dirty="0" smtClean="0"/>
              <a:t>答えは僕が出してあるソースコードなどを参考にしてください。</a:t>
            </a:r>
            <a:endParaRPr kumimoji="1" lang="en-US" altLang="ja-JP" dirty="0" smtClean="0"/>
          </a:p>
          <a:p>
            <a:r>
              <a:rPr lang="ja-JP" altLang="en-US" dirty="0"/>
              <a:t>間違っていても</a:t>
            </a:r>
            <a:r>
              <a:rPr lang="ja-JP" altLang="en-US" dirty="0" smtClean="0"/>
              <a:t>構いませんから、ぜひ提出してください。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Pipes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7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Conduit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7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GLUT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OpenGL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Haskell</a:t>
            </a:r>
            <a:r>
              <a:rPr kumimoji="1" lang="ja-JP" altLang="en-US" dirty="0" smtClean="0"/>
              <a:t>で使うためのもの。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を使うと</a:t>
            </a:r>
            <a:r>
              <a:rPr lang="ja-JP" altLang="en-US" dirty="0" smtClean="0">
                <a:solidFill>
                  <a:srgbClr val="00B0F0"/>
                </a:solidFill>
              </a:rPr>
              <a:t>手続き型</a:t>
            </a:r>
            <a:r>
              <a:rPr lang="ja-JP" altLang="en-US" dirty="0" smtClean="0"/>
              <a:t>にしか見えない。</a:t>
            </a:r>
            <a:endParaRPr lang="en-US" altLang="ja-JP" dirty="0" smtClean="0"/>
          </a:p>
          <a:p>
            <a:r>
              <a:rPr lang="en-US" altLang="ja-JP" dirty="0" smtClean="0"/>
              <a:t>Haskell</a:t>
            </a:r>
            <a:r>
              <a:rPr lang="ja-JP" altLang="en-US" dirty="0" err="1" smtClean="0"/>
              <a:t>で簡</a:t>
            </a:r>
            <a:r>
              <a:rPr lang="ja-JP" altLang="en-US" dirty="0" smtClean="0"/>
              <a:t>単に</a:t>
            </a:r>
            <a:r>
              <a:rPr lang="en-US" altLang="ja-JP" dirty="0" smtClean="0">
                <a:solidFill>
                  <a:srgbClr val="00B0F0"/>
                </a:solidFill>
              </a:rPr>
              <a:t>GUI</a:t>
            </a:r>
            <a:r>
              <a:rPr lang="ja-JP" altLang="en-US" dirty="0" smtClean="0"/>
              <a:t>がつくれて感動！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1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Free Game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B0F0"/>
                </a:solidFill>
              </a:rPr>
              <a:t>Free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でゲームを作ろうという試み。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クロスプラットフォーム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fumieval</a:t>
            </a:r>
            <a:r>
              <a:rPr lang="ja-JP" altLang="en-US" dirty="0" smtClean="0"/>
              <a:t>氏が開発中。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8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圏論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そろそろファンクタ則とかモナド則とか気になってきたはず。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Haskell</a:t>
            </a:r>
            <a:r>
              <a:rPr lang="ja-JP" altLang="en-US" dirty="0" smtClean="0">
                <a:solidFill>
                  <a:srgbClr val="00B0F0"/>
                </a:solidFill>
              </a:rPr>
              <a:t>をつかう</a:t>
            </a:r>
            <a:r>
              <a:rPr lang="ja-JP" altLang="en-US" dirty="0">
                <a:solidFill>
                  <a:srgbClr val="00B0F0"/>
                </a:solidFill>
              </a:rPr>
              <a:t>のに</a:t>
            </a:r>
            <a:r>
              <a:rPr lang="ja-JP" altLang="en-US" dirty="0" smtClean="0">
                <a:solidFill>
                  <a:srgbClr val="00B0F0"/>
                </a:solidFill>
              </a:rPr>
              <a:t>は圏論は要らない</a:t>
            </a:r>
            <a:r>
              <a:rPr lang="ja-JP" altLang="en-US" dirty="0" smtClean="0"/>
              <a:t>けれど、プログラミングでの法則を説明したり、新しい概念を考えたりするのに圏論はつかえる。</a:t>
            </a:r>
            <a:endParaRPr lang="en-US" altLang="ja-JP" dirty="0" smtClean="0"/>
          </a:p>
          <a:p>
            <a:r>
              <a:rPr lang="ja-JP" altLang="en-US" dirty="0" smtClean="0"/>
              <a:t>まずはソースコードを書くのが先決だけれど、なんとなく理解しておいてもいいかもしれない。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5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アロー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モナド</a:t>
            </a:r>
            <a:r>
              <a:rPr lang="ja-JP" altLang="en-US" dirty="0"/>
              <a:t>よりも</a:t>
            </a:r>
            <a:r>
              <a:rPr lang="ja-JP" altLang="en-US" dirty="0">
                <a:solidFill>
                  <a:srgbClr val="00B0F0"/>
                </a:solidFill>
              </a:rPr>
              <a:t>一般化された計算機構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僕も正直</a:t>
            </a:r>
            <a:r>
              <a:rPr lang="ja-JP" altLang="en-US" dirty="0" smtClean="0"/>
              <a:t>ほとんど</a:t>
            </a:r>
            <a:r>
              <a:rPr kumimoji="1" lang="ja-JP" altLang="en-US" dirty="0" smtClean="0"/>
              <a:t>理解していない。</a:t>
            </a:r>
            <a:endParaRPr kumimoji="1" lang="en-US" altLang="ja-JP" dirty="0" smtClean="0"/>
          </a:p>
          <a:p>
            <a:r>
              <a:rPr lang="ja-JP" altLang="en-US" dirty="0" smtClean="0"/>
              <a:t>トレース圏とかが書けてうれしいみたい。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8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Identity, </a:t>
            </a:r>
            <a:r>
              <a:rPr lang="en-US" altLang="ja-JP" b="1" dirty="0" err="1" smtClean="0"/>
              <a:t>Const</a:t>
            </a:r>
            <a:r>
              <a:rPr lang="en-US" altLang="ja-JP" b="1" dirty="0" smtClean="0"/>
              <a:t>, Tagged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runIdentity</a:t>
            </a:r>
            <a:r>
              <a:rPr kumimoji="1" lang="en-US" altLang="ja-JP" dirty="0" smtClean="0"/>
              <a:t>::a}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b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unTagged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9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双対</a:t>
            </a:r>
            <a:r>
              <a:rPr kumimoji="1" lang="ja-JP" altLang="en-US" dirty="0" smtClean="0"/>
              <a:t>。</a:t>
            </a:r>
            <a:r>
              <a:rPr kumimoji="1" lang="ja-JP" altLang="en-US" dirty="0" smtClean="0">
                <a:solidFill>
                  <a:srgbClr val="00B0F0"/>
                </a:solidFill>
              </a:rPr>
              <a:t>再帰の一般化</a:t>
            </a:r>
            <a:r>
              <a:rPr kumimoji="1" lang="ja-JP" altLang="en-US" dirty="0" smtClean="0"/>
              <a:t>のために使える。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330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文献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hlinkClick r:id="rId2"/>
              </a:rPr>
              <a:t>モナドのすべて</a:t>
            </a:r>
            <a:endParaRPr kumimoji="1" lang="en-US" altLang="ja-JP" dirty="0" smtClean="0"/>
          </a:p>
          <a:p>
            <a:r>
              <a:rPr lang="ja-JP" altLang="en-US" dirty="0">
                <a:hlinkClick r:id="rId3"/>
              </a:rPr>
              <a:t>本物のプログラマ</a:t>
            </a:r>
            <a:r>
              <a:rPr lang="ja-JP" altLang="en-US" dirty="0" smtClean="0">
                <a:hlinkClick r:id="rId3"/>
              </a:rPr>
              <a:t>は</a:t>
            </a:r>
            <a:r>
              <a:rPr lang="en-US" altLang="ja-JP" dirty="0" smtClean="0">
                <a:hlinkClick r:id="rId3"/>
              </a:rPr>
              <a:t>Haskell</a:t>
            </a:r>
            <a:r>
              <a:rPr lang="ja-JP" altLang="en-US" dirty="0" smtClean="0">
                <a:hlinkClick r:id="rId3"/>
              </a:rPr>
              <a:t>を使う</a:t>
            </a:r>
            <a:endParaRPr lang="en-US" altLang="ja-JP" dirty="0" smtClean="0"/>
          </a:p>
          <a:p>
            <a:r>
              <a:rPr lang="en-US" altLang="ja-JP" dirty="0" err="1" smtClean="0">
                <a:hlinkClick r:id="rId4"/>
              </a:rPr>
              <a:t>Typeclassopedia</a:t>
            </a:r>
            <a:r>
              <a:rPr lang="en-US" altLang="ja-JP" dirty="0" smtClean="0"/>
              <a:t> (</a:t>
            </a:r>
            <a:r>
              <a:rPr lang="ja-JP" altLang="en-US" dirty="0" smtClean="0">
                <a:hlinkClick r:id="rId5"/>
              </a:rPr>
              <a:t>日本語訳</a:t>
            </a:r>
            <a:r>
              <a:rPr lang="en-US" altLang="ja-JP" dirty="0" smtClean="0"/>
              <a:t>)</a:t>
            </a:r>
          </a:p>
          <a:p>
            <a:r>
              <a:rPr lang="ja-JP" altLang="en-US" dirty="0">
                <a:hlinkClick r:id="rId6"/>
              </a:rPr>
              <a:t>モナモナ言わないモナド</a:t>
            </a:r>
            <a:r>
              <a:rPr lang="ja-JP" altLang="en-US" dirty="0" smtClean="0">
                <a:hlinkClick r:id="rId6"/>
              </a:rPr>
              <a:t>入門</a:t>
            </a:r>
            <a:endParaRPr lang="en-US" altLang="ja-JP" dirty="0" smtClean="0"/>
          </a:p>
          <a:p>
            <a:r>
              <a:rPr kumimoji="1" lang="ja-JP" altLang="en-US" dirty="0">
                <a:hlinkClick r:id="rId7"/>
              </a:rPr>
              <a:t>あどけない</a:t>
            </a:r>
            <a:r>
              <a:rPr kumimoji="1" lang="ja-JP" altLang="en-US" dirty="0" smtClean="0">
                <a:hlinkClick r:id="rId7"/>
              </a:rPr>
              <a:t>話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hlinkClick r:id="rId8"/>
              </a:rPr>
              <a:t>QA</a:t>
            </a:r>
            <a:r>
              <a:rPr kumimoji="1" lang="ja-JP" altLang="en-US" dirty="0" smtClean="0">
                <a:hlinkClick r:id="rId8"/>
              </a:rPr>
              <a:t>で学ぶ</a:t>
            </a:r>
            <a:r>
              <a:rPr kumimoji="1" lang="en-US" altLang="ja-JP" dirty="0" smtClean="0">
                <a:hlinkClick r:id="rId8"/>
              </a:rPr>
              <a:t>Monad</a:t>
            </a:r>
            <a:r>
              <a:rPr kumimoji="1" lang="ja-JP" altLang="en-US" dirty="0" smtClean="0"/>
              <a:t>など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1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4000" dirty="0" smtClean="0">
                <a:latin typeface="+mj-ea"/>
                <a:cs typeface="Migu 1C" pitchFamily="50" charset="-128"/>
              </a:rPr>
              <a:t>Haskell Lecture 3 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へつづく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67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関数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データ型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型</a:t>
            </a:r>
            <a:r>
              <a:rPr lang="ja-JP" altLang="en-US" dirty="0" smtClean="0">
                <a:solidFill>
                  <a:srgbClr val="00B0F0"/>
                </a:solidFill>
              </a:rPr>
              <a:t>クラス</a:t>
            </a:r>
            <a:r>
              <a:rPr lang="ja-JP" altLang="en-US" dirty="0"/>
              <a:t>と仲良く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kumimoji="1" lang="ja-JP" altLang="en-US" dirty="0">
                <a:solidFill>
                  <a:srgbClr val="00B0F0"/>
                </a:solidFill>
              </a:rPr>
              <a:t>ファンクタ</a:t>
            </a:r>
            <a:r>
              <a:rPr kumimoji="1" lang="ja-JP" altLang="en-US" dirty="0"/>
              <a:t>と仲良く</a:t>
            </a:r>
            <a:r>
              <a:rPr kumimoji="1" lang="ja-JP" altLang="en-US" dirty="0" smtClean="0"/>
              <a:t>なろう！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/>
              <a:t>と友達に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いろいろ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なモナド</a:t>
            </a:r>
            <a:r>
              <a:rPr kumimoji="1" lang="ja-JP" altLang="en-US" dirty="0" smtClean="0"/>
              <a:t>を見てみよう！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もっとモナド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を便利に</a:t>
            </a:r>
            <a:r>
              <a:rPr kumimoji="1" lang="ja-JP" altLang="en-US" dirty="0" smtClean="0"/>
              <a:t>しよう！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61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 T1a T2a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T2a T2b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T1a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T2a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 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</a:t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lang="en-US" altLang="ja-JP" dirty="0" smtClean="0"/>
              <a:t>|</a:t>
            </a:r>
            <a:r>
              <a:rPr lang="en-US" altLang="ja-JP" dirty="0" smtClean="0">
                <a:solidFill>
                  <a:srgbClr val="00B0F0"/>
                </a:solidFill>
              </a:rPr>
              <a:t>	C3 T3a T3b T3c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(Either </a:t>
            </a:r>
            <a:r>
              <a:rPr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T3c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型クラスと仲良くなろう！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Eq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等しさがある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等しくない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</a:t>
            </a:r>
            <a:r>
              <a:rPr lang="en-US" altLang="ja-JP" dirty="0" smtClean="0"/>
              <a:t>x == y = not (x /= y)</a:t>
            </a:r>
            <a:br>
              <a:rPr lang="en-US" altLang="ja-JP" dirty="0" smtClean="0"/>
            </a:br>
            <a:r>
              <a:rPr lang="en-US" altLang="ja-JP" dirty="0" smtClean="0"/>
              <a:t>	x /= y = not (x == y)</a:t>
            </a:r>
            <a:endParaRPr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Ord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LT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GT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Eq</a:t>
            </a:r>
            <a:r>
              <a:rPr kumimoji="1" lang="en-US" altLang="ja-JP" dirty="0" smtClean="0"/>
              <a:t> a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比較可能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compare</a:t>
            </a:r>
            <a:r>
              <a:rPr kumimoji="1" lang="en-US" altLang="ja-JP" dirty="0" smtClean="0"/>
              <a:t> :: a -&gt; a -&gt;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(</a:t>
            </a:r>
            <a:r>
              <a:rPr lang="en-US" altLang="ja-JP" dirty="0" smtClean="0">
                <a:solidFill>
                  <a:srgbClr val="00B0F0"/>
                </a:solidFill>
              </a:rPr>
              <a:t>&lt;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&gt;=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&lt;=</a:t>
            </a:r>
            <a:r>
              <a:rPr lang="en-US" altLang="ja-JP" dirty="0" smtClean="0"/>
              <a:t>) :: a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max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B0F0"/>
                </a:solidFill>
              </a:rPr>
              <a:t>min</a:t>
            </a:r>
            <a:r>
              <a:rPr lang="en-US" altLang="ja-JP" dirty="0" smtClean="0"/>
              <a:t> :: a -&gt; a -&gt; a</a:t>
            </a:r>
            <a:br>
              <a:rPr lang="en-US" altLang="ja-JP" dirty="0" smtClean="0"/>
            </a:br>
            <a:r>
              <a:rPr lang="en-US" altLang="ja-JP" dirty="0" smtClean="0"/>
              <a:t>	x&lt;y = compare x y == LT</a:t>
            </a:r>
            <a:br>
              <a:rPr lang="en-US" altLang="ja-JP" dirty="0" smtClean="0"/>
            </a:br>
            <a:r>
              <a:rPr lang="en-US" altLang="ja-JP" dirty="0" smtClean="0"/>
              <a:t>	x&gt;=y = compare x y /= LT</a:t>
            </a:r>
            <a:br>
              <a:rPr lang="en-US" altLang="ja-JP" dirty="0" smtClean="0"/>
            </a:br>
            <a:r>
              <a:rPr lang="en-US" altLang="ja-JP" dirty="0" smtClean="0"/>
              <a:t>	...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643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列挙</a:t>
            </a:r>
            <a:r>
              <a:rPr kumimoji="1" lang="ja-JP" altLang="en-US" dirty="0" smtClean="0">
                <a:solidFill>
                  <a:srgbClr val="92D050"/>
                </a:solidFill>
              </a:rPr>
              <a:t>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succ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pred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toEnum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enumFromThen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[</a:t>
            </a:r>
            <a:r>
              <a:rPr lang="en-US" altLang="ja-JP" dirty="0"/>
              <a:t>a]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a -&gt; [a</a:t>
            </a:r>
            <a:r>
              <a:rPr lang="en-US" altLang="ja-JP" dirty="0" smtClean="0"/>
              <a:t>]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enumFromThenTo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a -&gt; a </a:t>
            </a:r>
            <a:r>
              <a:rPr lang="en-US" altLang="ja-JP" dirty="0"/>
              <a:t>-&gt; a -&gt; [a]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490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Bounded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Bounded</a:t>
            </a:r>
            <a:r>
              <a:rPr kumimoji="1" lang="en-US" altLang="ja-JP" dirty="0" smtClean="0"/>
              <a:t> a where</a:t>
            </a:r>
            <a:r>
              <a:rPr lang="ja-JP" altLang="en-US" dirty="0"/>
              <a:t> </a:t>
            </a:r>
            <a:r>
              <a:rPr kumimoji="1" lang="en-US" altLang="ja-JP" dirty="0" smtClean="0"/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最小値と最大値がある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minBound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maxBound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</a:p>
        </p:txBody>
      </p:sp>
    </p:spTree>
    <p:extLst>
      <p:ext uri="{BB962C8B-B14F-4D97-AF65-F5344CB8AC3E}">
        <p14:creationId xmlns:p14="http://schemas.microsoft.com/office/powerpoint/2010/main" val="4775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Show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文字列に変換可能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:: a -&gt; String</a:t>
            </a:r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type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String -&gt; [(</a:t>
            </a:r>
            <a:r>
              <a:rPr kumimoji="1" lang="en-US" altLang="ja-JP" dirty="0" err="1" smtClean="0"/>
              <a:t>a,String</a:t>
            </a:r>
            <a:r>
              <a:rPr kumimoji="1" lang="en-US" altLang="ja-JP" dirty="0" smtClean="0"/>
              <a:t>)]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文字列から変換可能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readsPrec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:: </a:t>
            </a: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a =&gt; String -&gt; a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Ord</a:t>
            </a:r>
            <a:r>
              <a:rPr kumimoji="1" lang="en-US" altLang="ja-JP" dirty="0" smtClean="0"/>
              <a:t> 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Ix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区間を考えられる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range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a,a</a:t>
            </a:r>
            <a:r>
              <a:rPr lang="en-US" altLang="ja-JP" dirty="0" smtClean="0"/>
              <a:t>) -&gt; [a]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index</a:t>
            </a:r>
            <a:r>
              <a:rPr lang="en-US" altLang="ja-JP" dirty="0" smtClean="0"/>
              <a:t> 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inRange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rangeSize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</a:t>
            </a:r>
            <a:r>
              <a:rPr lang="en-US" altLang="ja-JP" dirty="0" err="1" smtClean="0"/>
              <a:t>Int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911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入出力</a:t>
            </a:r>
            <a:r>
              <a:rPr lang="ja-JP" altLang="en-US" dirty="0"/>
              <a:t>であそぼう！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モナド変換子</a:t>
            </a:r>
            <a:r>
              <a:rPr lang="ja-JP" altLang="en-US" dirty="0"/>
              <a:t>とあそぼう！</a:t>
            </a:r>
          </a:p>
          <a:p>
            <a:r>
              <a:rPr lang="ja-JP" altLang="en-US" dirty="0" smtClean="0">
                <a:solidFill>
                  <a:srgbClr val="00B0F0"/>
                </a:solidFill>
              </a:rPr>
              <a:t>状態遷移</a:t>
            </a:r>
            <a:r>
              <a:rPr lang="ja-JP" altLang="en-US" dirty="0"/>
              <a:t>で</a:t>
            </a:r>
            <a:r>
              <a:rPr lang="ja-JP" altLang="en-US" dirty="0" smtClean="0"/>
              <a:t>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エラー</a:t>
            </a:r>
            <a:r>
              <a:rPr lang="ja-JP" altLang="en-US" dirty="0" smtClean="0">
                <a:solidFill>
                  <a:srgbClr val="00B0F0"/>
                </a:solidFill>
              </a:rPr>
              <a:t>処理</a:t>
            </a:r>
            <a:r>
              <a:rPr lang="ja-JP" altLang="en-US" dirty="0"/>
              <a:t>であそぼう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構文解析</a:t>
            </a:r>
            <a:r>
              <a:rPr lang="ja-JP" altLang="en-US" dirty="0"/>
              <a:t>であそぼう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フリーモナド</a:t>
            </a:r>
            <a:r>
              <a:rPr lang="ja-JP" altLang="en-US" dirty="0" smtClean="0"/>
              <a:t>とあそぼう！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モナドライフ</a:t>
            </a:r>
            <a:r>
              <a:rPr kumimoji="1" lang="ja-JP" altLang="en-US" dirty="0" smtClean="0"/>
              <a:t>を始めよう！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deriving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Bounded, Show, Read, Ix </a:t>
            </a:r>
            <a:r>
              <a:rPr lang="ja-JP" altLang="en-US" dirty="0"/>
              <a:t>については</a:t>
            </a:r>
            <a:r>
              <a:rPr lang="ja-JP" altLang="en-US" dirty="0" smtClean="0"/>
              <a:t>、インスタンス宣言をしなくても、データの宣言の際に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ja-JP" altLang="en-US" dirty="0" smtClean="0"/>
              <a:t>を用いればインスタンスに</a:t>
            </a:r>
            <a:r>
              <a:rPr lang="ja-JP" altLang="en-US" dirty="0"/>
              <a:t>でき</a:t>
            </a:r>
            <a:r>
              <a:rPr lang="ja-JP" altLang="en-US" dirty="0" smtClean="0"/>
              <a:t>る。</a:t>
            </a:r>
            <a:endParaRPr lang="en-US" altLang="ja-JP" dirty="0" smtClean="0"/>
          </a:p>
          <a:p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</a:t>
            </a:r>
            <a:r>
              <a:rPr lang="en-US" altLang="ja-JP" dirty="0"/>
              <a:t>=</a:t>
            </a:r>
            <a:r>
              <a:rPr lang="en-US" altLang="ja-JP" dirty="0" smtClean="0"/>
              <a:t> True | False</a:t>
            </a:r>
            <a:br>
              <a:rPr lang="en-US" altLang="ja-JP" dirty="0" smtClean="0"/>
            </a:b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Eq,Ord,Enum,Bounded,Show,Read,Ix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45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+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negate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abs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signum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fromInteger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Integer -&gt; a</a:t>
            </a:r>
          </a:p>
        </p:txBody>
      </p:sp>
    </p:spTree>
    <p:extLst>
      <p:ext uri="{BB962C8B-B14F-4D97-AF65-F5344CB8AC3E}">
        <p14:creationId xmlns:p14="http://schemas.microsoft.com/office/powerpoint/2010/main" val="13590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a = !a </a:t>
            </a:r>
            <a:r>
              <a:rPr lang="en-US" altLang="ja-JP" dirty="0" smtClean="0">
                <a:solidFill>
                  <a:srgbClr val="00B0F0"/>
                </a:solidFill>
              </a:rPr>
              <a:t>:%</a:t>
            </a:r>
            <a:r>
              <a:rPr lang="en-US" altLang="ja-JP" dirty="0" smtClean="0"/>
              <a:t> !a</a:t>
            </a:r>
          </a:p>
          <a:p>
            <a:pPr marL="109728" indent="0">
              <a:buNone/>
            </a:pP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Rational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Integer</a:t>
            </a:r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(</a:t>
            </a:r>
            <a:r>
              <a:rPr lang="en-US" altLang="ja-JP" dirty="0" err="1"/>
              <a:t>Num</a:t>
            </a:r>
            <a:r>
              <a:rPr lang="en-US" altLang="ja-JP" dirty="0"/>
              <a:t> a, </a:t>
            </a:r>
            <a:r>
              <a:rPr lang="en-US" altLang="ja-JP" dirty="0" err="1"/>
              <a:t>Ord</a:t>
            </a:r>
            <a:r>
              <a:rPr lang="en-US" altLang="ja-JP" dirty="0"/>
              <a:t> a) =&gt; </a:t>
            </a:r>
            <a:r>
              <a:rPr lang="en-US" altLang="ja-JP" dirty="0">
                <a:solidFill>
                  <a:srgbClr val="00B0F0"/>
                </a:solidFill>
              </a:rPr>
              <a:t>Real</a:t>
            </a:r>
            <a:r>
              <a:rPr lang="en-US" altLang="ja-JP" dirty="0"/>
              <a:t> a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toRational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</a:t>
            </a:r>
            <a:r>
              <a:rPr lang="en-US" altLang="ja-JP" dirty="0">
                <a:solidFill>
                  <a:srgbClr val="00B0F0"/>
                </a:solidFill>
              </a:rPr>
              <a:t>Rational</a:t>
            </a:r>
            <a:endParaRPr lang="ja-JP" altLang="en-US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4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Integral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(Real a, </a:t>
            </a:r>
            <a:r>
              <a:rPr kumimoji="1" lang="en-US" altLang="ja-JP" dirty="0" err="1" smtClean="0"/>
              <a:t>Enum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Integral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quot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rem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div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mod</a:t>
            </a:r>
            <a:r>
              <a:rPr kumimoji="1" lang="en-US" altLang="ja-JP" dirty="0" smtClean="0"/>
              <a:t> :: a -&gt;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quotRem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B0F0"/>
                </a:solidFill>
              </a:rPr>
              <a:t>divMod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a -&gt;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toInteger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Integer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692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Fractional, </a:t>
            </a:r>
            <a:r>
              <a:rPr kumimoji="1" lang="en-US" altLang="ja-JP" b="1" dirty="0" err="1" smtClean="0"/>
              <a:t>RealFrac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Fractional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recip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fromRational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Rational -&gt;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(Real a, Fractional a)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RealFrac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truncate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round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ceiling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floor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	:: (Integral b) =&gt; a -&gt; b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properFraction</a:t>
            </a:r>
            <a:r>
              <a:rPr lang="en-US" altLang="ja-JP" dirty="0" smtClean="0"/>
              <a:t> :: (Integral b) =&gt; a -&gt; (</a:t>
            </a:r>
            <a:r>
              <a:rPr lang="en-US" altLang="ja-JP" dirty="0" err="1" smtClean="0"/>
              <a:t>b,a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97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Floating, </a:t>
            </a:r>
            <a:r>
              <a:rPr kumimoji="1" lang="en-US" altLang="ja-JP" b="1" dirty="0" err="1" smtClean="0"/>
              <a:t>RealFloat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(Fractional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Floating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pi</a:t>
            </a:r>
            <a:r>
              <a:rPr kumimoji="1" lang="en-US" altLang="ja-JP" dirty="0" smtClean="0"/>
              <a:t> 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log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sqrt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</a:t>
            </a:r>
            <a:r>
              <a:rPr kumimoji="1" lang="en-US" altLang="ja-JP" dirty="0" smtClean="0"/>
              <a:t>,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atanh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**</a:t>
            </a:r>
            <a:r>
              <a:rPr lang="en-US" altLang="ja-JP" dirty="0" smtClean="0"/>
              <a:t>),</a:t>
            </a:r>
            <a:r>
              <a:rPr lang="en-US" altLang="ja-JP" dirty="0" err="1" smtClean="0">
                <a:solidFill>
                  <a:srgbClr val="00B0F0"/>
                </a:solidFill>
              </a:rPr>
              <a:t>logBase</a:t>
            </a:r>
            <a:r>
              <a:rPr lang="en-US" altLang="ja-JP" dirty="0" smtClean="0"/>
              <a:t> :: a -&gt; a –&gt; a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RealFrac</a:t>
            </a:r>
            <a:r>
              <a:rPr kumimoji="1" lang="en-US" altLang="ja-JP" dirty="0" smtClean="0"/>
              <a:t> a, Floating a)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RealFloat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floatRadix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Integer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52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mconcat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[a]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mconcat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mappend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mempty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&lt;&gt;</a:t>
            </a:r>
            <a:r>
              <a:rPr lang="en-US" altLang="ja-JP" dirty="0" smtClean="0"/>
              <a:t> x = x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x</a:t>
            </a:r>
            <a:br>
              <a:rPr lang="en-US" altLang="ja-JP" dirty="0" smtClean="0"/>
            </a:br>
            <a:r>
              <a:rPr lang="en-US" altLang="ja-JP" dirty="0" err="1" smtClean="0"/>
              <a:t>x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(y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z) = (x </a:t>
            </a:r>
            <a:r>
              <a:rPr lang="en-US" altLang="ja-JP" dirty="0" smtClean="0">
                <a:solidFill>
                  <a:srgbClr val="00B0F0"/>
                </a:solidFill>
              </a:rPr>
              <a:t>&lt;&gt; </a:t>
            </a:r>
            <a:r>
              <a:rPr lang="en-US" altLang="ja-JP" dirty="0" smtClean="0"/>
              <a:t>y)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</a:t>
            </a:r>
          </a:p>
        </p:txBody>
      </p:sp>
    </p:spTree>
    <p:extLst>
      <p:ext uri="{BB962C8B-B14F-4D97-AF65-F5344CB8AC3E}">
        <p14:creationId xmlns:p14="http://schemas.microsoft.com/office/powerpoint/2010/main" val="36837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ファンクタ</a:t>
            </a:r>
            <a:r>
              <a:rPr lang="ja-JP" altLang="en-US" sz="4000" dirty="0" smtClean="0">
                <a:latin typeface="+mj-ea"/>
                <a:cs typeface="Migu 1C" pitchFamily="50" charset="-128"/>
              </a:rPr>
              <a:t>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6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データ間の変換をおこなう</a:t>
            </a:r>
            <a:r>
              <a:rPr kumimoji="1" lang="ja-JP" altLang="en-US" dirty="0" smtClean="0"/>
              <a:t>ためのもの。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日本語の訳語は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関手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型引数をひとつ取るデータ型</a:t>
            </a:r>
            <a:r>
              <a:rPr kumimoji="1" lang="ja-JP" altLang="en-US" dirty="0" smtClean="0"/>
              <a:t>は、基本的には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必ずファンクタにすることができる。</a:t>
            </a:r>
            <a:endParaRPr kumimoji="1"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/>
              <a:t> f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a -&gt; f b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&lt;$&gt;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関数と仲良くなろう！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==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.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62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[] = []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(</a:t>
            </a:r>
            <a:r>
              <a:rPr lang="en-US" altLang="ja-JP" dirty="0" err="1" smtClean="0"/>
              <a:t>x:xs</a:t>
            </a:r>
            <a:r>
              <a:rPr lang="en-US" altLang="ja-JP" dirty="0" smtClean="0"/>
              <a:t>) = f x :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</a:t>
            </a:r>
            <a:r>
              <a:rPr lang="en-US" altLang="ja-JP" dirty="0" err="1" smtClean="0"/>
              <a:t>xs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map f [</a:t>
            </a:r>
            <a:r>
              <a:rPr lang="en-US" altLang="ja-JP" dirty="0" err="1" smtClean="0">
                <a:solidFill>
                  <a:srgbClr val="92D050"/>
                </a:solidFill>
              </a:rPr>
              <a:t>a,b,c</a:t>
            </a:r>
            <a:r>
              <a:rPr lang="en-US" altLang="ja-JP" dirty="0" smtClean="0">
                <a:solidFill>
                  <a:srgbClr val="92D050"/>
                </a:solidFill>
              </a:rPr>
              <a:t>] = [f a, f b, f c]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ファンクタ</a:t>
            </a:r>
            <a:r>
              <a:rPr kumimoji="1" lang="en-US" altLang="ja-JP" b="1" dirty="0" smtClean="0"/>
              <a:t>, Either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Nothing 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(Just a) = Just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(Left x) = Left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(Right y) = Right (f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9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</a:t>
            </a:r>
            <a:r>
              <a:rPr lang="en-US" altLang="ja-JP" dirty="0" err="1" smtClean="0"/>
              <a:t>x,f</a:t>
            </a:r>
            <a:r>
              <a:rPr lang="en-US" altLang="ja-JP" dirty="0" smtClean="0"/>
              <a:t> y)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9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(-&gt;)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x = </a:t>
            </a:r>
            <a:r>
              <a:rPr kumimoji="1" lang="en-US" altLang="ja-JP" dirty="0" err="1" smtClean="0"/>
              <a:t>f.x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:: b -&gt; c, x :: a -&gt; b,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:: a -&gt; c</a:t>
            </a:r>
          </a:p>
        </p:txBody>
      </p:sp>
    </p:spTree>
    <p:extLst>
      <p:ext uri="{BB962C8B-B14F-4D97-AF65-F5344CB8AC3E}">
        <p14:creationId xmlns:p14="http://schemas.microsoft.com/office/powerpoint/2010/main" val="9901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91264" cy="1066800"/>
          </a:xfrm>
        </p:spPr>
        <p:txBody>
          <a:bodyPr>
            <a:noAutofit/>
          </a:bodyPr>
          <a:lstStyle/>
          <a:p>
            <a:r>
              <a:rPr kumimoji="1" lang="en-US" altLang="ja-JP" b="1" dirty="0" smtClean="0"/>
              <a:t>Identity</a:t>
            </a:r>
            <a:r>
              <a:rPr lang="en-US" altLang="ja-JP" b="1" dirty="0" smtClean="0"/>
              <a:t>/</a:t>
            </a:r>
            <a:r>
              <a:rPr kumimoji="1" lang="en-US" altLang="ja-JP" b="1" dirty="0" err="1" smtClean="0"/>
              <a:t>Const</a:t>
            </a:r>
            <a:r>
              <a:rPr lang="en-US" altLang="ja-JP" b="1" dirty="0" smtClean="0"/>
              <a:t>/</a:t>
            </a:r>
            <a:r>
              <a:rPr kumimoji="1" lang="en-US" altLang="ja-JP" b="1" dirty="0" smtClean="0"/>
              <a:t>Tagged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(Id x) = Id (f x)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</a:t>
            </a:r>
            <a:r>
              <a:rPr kumimoji="1" lang="en-US" altLang="ja-JP" dirty="0" smtClean="0"/>
              <a:t>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x =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Tagged x) = Tagged (f x)</a:t>
            </a:r>
          </a:p>
        </p:txBody>
      </p:sp>
    </p:spTree>
    <p:extLst>
      <p:ext uri="{BB962C8B-B14F-4D97-AF65-F5344CB8AC3E}">
        <p14:creationId xmlns:p14="http://schemas.microsoft.com/office/powerpoint/2010/main" val="31302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ファンクタがいっぱい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これまでの例から考えると、</a:t>
            </a:r>
            <a:r>
              <a:rPr lang="ja-JP" altLang="en-US" dirty="0" smtClean="0">
                <a:solidFill>
                  <a:srgbClr val="00B0F0"/>
                </a:solidFill>
              </a:rPr>
              <a:t>多く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のデータ型はファンクタ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/>
              <a:t>再帰的なデータ型の場合、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ja-JP" altLang="en-US" dirty="0" smtClean="0">
                <a:solidFill>
                  <a:srgbClr val="00B0F0"/>
                </a:solidFill>
              </a:rPr>
              <a:t>も再帰的</a:t>
            </a:r>
            <a:r>
              <a:rPr lang="ja-JP" altLang="en-US" dirty="0" smtClean="0"/>
              <a:t>になる。</a:t>
            </a:r>
            <a:endParaRPr lang="en-US" altLang="ja-JP" dirty="0" smtClean="0"/>
          </a:p>
          <a:p>
            <a:r>
              <a:rPr kumimoji="1" lang="ja-JP" altLang="en-US" dirty="0" smtClean="0"/>
              <a:t>実は、</a:t>
            </a:r>
            <a:r>
              <a:rPr lang="en-US" altLang="ja-JP" dirty="0" err="1" smtClean="0"/>
              <a:t>ghc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DeriveFunctor</a:t>
            </a:r>
            <a:r>
              <a:rPr lang="ja-JP" altLang="en-US" dirty="0" smtClean="0"/>
              <a:t>拡張で</a:t>
            </a:r>
            <a:r>
              <a:rPr lang="ja-JP" altLang="en-US" dirty="0" smtClean="0">
                <a:solidFill>
                  <a:srgbClr val="00B0F0"/>
                </a:solidFill>
              </a:rPr>
              <a:t>ファンクタ</a:t>
            </a:r>
            <a:r>
              <a:rPr lang="ja-JP" altLang="en-US" dirty="0">
                <a:solidFill>
                  <a:srgbClr val="00B0F0"/>
                </a:solidFill>
              </a:rPr>
              <a:t>を</a:t>
            </a:r>
            <a:r>
              <a:rPr lang="ja-JP" altLang="en-US" dirty="0" smtClean="0">
                <a:solidFill>
                  <a:srgbClr val="00B0F0"/>
                </a:solidFill>
              </a:rPr>
              <a:t>自動生成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deriving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(deriving </a:t>
            </a:r>
            <a:r>
              <a:rPr lang="en-US" altLang="ja-JP" dirty="0" err="1" smtClean="0"/>
              <a:t>Functor</a:t>
            </a:r>
            <a:r>
              <a:rPr lang="ja-JP" altLang="en-US" dirty="0" smtClean="0"/>
              <a:t>の挙動を理解するの</a:t>
            </a:r>
            <a:r>
              <a:rPr lang="ja-JP" altLang="en-US" dirty="0"/>
              <a:t>も</a:t>
            </a:r>
            <a:r>
              <a:rPr lang="ja-JP" altLang="en-US" dirty="0" smtClean="0"/>
              <a:t>重要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ファンクタにしよう！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	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多分木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=	</a:t>
            </a:r>
            <a:r>
              <a:rPr lang="en-US" altLang="ja-JP" dirty="0">
                <a:solidFill>
                  <a:srgbClr val="00B0F0"/>
                </a:solidFill>
              </a:rPr>
              <a:t>Rose </a:t>
            </a:r>
            <a:r>
              <a:rPr lang="en-US" altLang="ja-JP" dirty="0"/>
              <a:t>a [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a]</a:t>
            </a:r>
            <a:endParaRPr lang="ja-JP" altLang="en-US" dirty="0"/>
          </a:p>
          <a:p>
            <a:pPr marL="109728" indent="0">
              <a:buNone/>
            </a:pP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x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(f x)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f)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0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 smtClean="0"/>
              <a:t>ファンクタと逆の対応付けをするもの。</a:t>
            </a:r>
            <a:endParaRPr kumimoji="1" lang="en-US" altLang="ja-JP" dirty="0" smtClean="0"/>
          </a:p>
          <a:p>
            <a:r>
              <a:rPr lang="ja-JP" altLang="en-US" dirty="0"/>
              <a:t>ふつう</a:t>
            </a:r>
            <a:r>
              <a:rPr lang="ja-JP" altLang="en-US" dirty="0" smtClean="0"/>
              <a:t>のファンクタは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ファンクタともいう。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F0"/>
                </a:solidFill>
              </a:rPr>
              <a:t>反変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双対</a:t>
            </a:r>
            <a:r>
              <a:rPr lang="ja-JP" altLang="en-US" dirty="0" smtClean="0"/>
              <a:t>の概念。</a:t>
            </a:r>
            <a:endParaRPr kumimoji="1" lang="en-US" altLang="ja-JP" dirty="0" smtClean="0"/>
          </a:p>
          <a:p>
            <a:r>
              <a:rPr lang="en-US" altLang="ja-JP" dirty="0" err="1" smtClean="0"/>
              <a:t>contravariant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b -&gt; f a</a:t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&gt;$&lt;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&gt;$$&lt;</a:t>
            </a:r>
            <a:r>
              <a:rPr lang="en-US" altLang="ja-JP" dirty="0" smtClean="0"/>
              <a:t>) = flip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 id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.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(g . f)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9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関数のおさらい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全ての関数型</a:t>
            </a:r>
            <a:r>
              <a:rPr kumimoji="1" lang="en-US" altLang="ja-JP" dirty="0" smtClean="0">
                <a:solidFill>
                  <a:srgbClr val="00B0F0"/>
                </a:solidFill>
              </a:rPr>
              <a:t>a-&gt;b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一引数関数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引数関数の型は</a:t>
            </a:r>
            <a:r>
              <a:rPr lang="en-US" altLang="ja-JP" dirty="0" smtClean="0">
                <a:solidFill>
                  <a:srgbClr val="00B0F0"/>
                </a:solidFill>
              </a:rPr>
              <a:t>a-&gt;b-&gt;c</a:t>
            </a:r>
            <a:r>
              <a:rPr lang="ja-JP" altLang="en-US" dirty="0" smtClean="0"/>
              <a:t>となる。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a-&gt;b-&gt;c = a-&gt;(b-&gt;c)</a:t>
            </a:r>
            <a:br>
              <a:rPr lang="en-US" altLang="ja-JP" dirty="0" smtClean="0"/>
            </a:br>
            <a:r>
              <a:rPr lang="en-US" altLang="ja-JP" dirty="0" smtClean="0"/>
              <a:t>f x y = (f x) y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関数は</a:t>
            </a:r>
            <a:r>
              <a:rPr kumimoji="1" lang="ja-JP" altLang="en-US" dirty="0">
                <a:solidFill>
                  <a:srgbClr val="00B0F0"/>
                </a:solidFill>
              </a:rPr>
              <a:t>部分適用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できる</a:t>
            </a:r>
            <a:r>
              <a:rPr kumimoji="1" lang="ja-JP" altLang="en-US" dirty="0"/>
              <a:t>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2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双対関数反変ファンクタ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 -&gt; 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g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. f)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b -&gt; c, g :: Op a c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g :: Op a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双ファンクタって何？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ファンクタの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引数版。</a:t>
            </a:r>
            <a:endParaRPr lang="en-US" altLang="ja-JP" dirty="0"/>
          </a:p>
          <a:p>
            <a:r>
              <a:rPr lang="en-US" altLang="ja-JP" dirty="0" err="1" smtClean="0"/>
              <a:t>bifunctors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</a:t>
            </a:r>
            <a:r>
              <a:rPr lang="en-US" altLang="ja-JP" dirty="0" err="1" smtClean="0">
                <a:solidFill>
                  <a:srgbClr val="00B0F0"/>
                </a:solidFill>
              </a:rPr>
              <a:t>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(a-&gt;b) -&gt; (c-&gt;d) -&gt; p a c -&gt; p b d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:: (a-&gt;b) -&gt; p a c -&gt; p b c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:: (b-&gt;c) -&gt; p a b -&gt; p a c</a:t>
            </a:r>
            <a:br>
              <a:rPr lang="en-US" altLang="ja-JP" dirty="0" smtClean="0"/>
            </a:br>
            <a:r>
              <a:rPr lang="en-US" altLang="ja-JP" dirty="0" smtClean="0"/>
              <a:t>	first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f id</a:t>
            </a:r>
            <a:br>
              <a:rPr lang="en-US" altLang="ja-JP" dirty="0" smtClean="0"/>
            </a:br>
            <a:r>
              <a:rPr lang="en-US" altLang="ja-JP" dirty="0" smtClean="0"/>
              <a:t>	second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id f</a:t>
            </a:r>
          </a:p>
        </p:txBody>
      </p:sp>
    </p:spTree>
    <p:extLst>
      <p:ext uri="{BB962C8B-B14F-4D97-AF65-F5344CB8AC3E}">
        <p14:creationId xmlns:p14="http://schemas.microsoft.com/office/powerpoint/2010/main" val="3693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smtClean="0"/>
              <a:t>双ファンクタ則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id </a:t>
            </a:r>
            <a:r>
              <a:rPr lang="en-US" altLang="ja-JP" dirty="0" err="1" smtClean="0"/>
              <a:t>id</a:t>
            </a:r>
            <a:r>
              <a:rPr lang="en-US" altLang="ja-JP" dirty="0" smtClean="0"/>
              <a:t>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(h .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h .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 </a:t>
            </a:r>
            <a:r>
              <a:rPr lang="en-US" altLang="ja-JP" dirty="0" err="1" smtClean="0"/>
              <a:t>i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30915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(,)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(f x, 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68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Either</a:t>
            </a:r>
            <a:r>
              <a:rPr lang="ja-JP" altLang="en-US" b="1" dirty="0" smtClean="0"/>
              <a:t>双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Either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_ (Left x) = Left (f x)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_ g (Right y) = Right (g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Const</a:t>
            </a:r>
            <a:r>
              <a:rPr lang="en-US" altLang="ja-JP" b="1" dirty="0" smtClean="0"/>
              <a:t>/Tagged</a:t>
            </a:r>
            <a:r>
              <a:rPr lang="ja-JP" altLang="en-US" b="1" dirty="0" smtClean="0"/>
              <a:t>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_ (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a) = 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g (Tagged b) = Tagged (g 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93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反変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基本的な型構築子のそれぞれの引数について、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か</a:t>
            </a:r>
            <a:r>
              <a:rPr kumimoji="1" lang="ja-JP" altLang="en-US" dirty="0" smtClean="0">
                <a:solidFill>
                  <a:srgbClr val="FF0000"/>
                </a:solidFill>
              </a:rPr>
              <a:t>反変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lt"/>
              </a:rPr>
              <a:t>−</a:t>
            </a:r>
            <a:r>
              <a:rPr kumimoji="1" lang="en-US" altLang="ja-JP" dirty="0" smtClean="0"/>
              <a:t>) </a:t>
            </a:r>
            <a:r>
              <a:rPr kumimoji="1" lang="ja-JP" altLang="en-US" dirty="0" err="1" smtClean="0"/>
              <a:t>かを</a:t>
            </a:r>
            <a:r>
              <a:rPr lang="ja-JP" altLang="en-US" dirty="0"/>
              <a:t>あらわす</a:t>
            </a:r>
            <a:r>
              <a:rPr lang="ja-JP" altLang="en-US" dirty="0" smtClean="0"/>
              <a:t>と以下の通り。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Either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ja-JP" altLang="en-US" dirty="0" smtClean="0">
                <a:solidFill>
                  <a:srgbClr val="92D050"/>
                </a:solidFill>
              </a:rPr>
              <a:t>（</a:t>
            </a:r>
            <a:r>
              <a:rPr lang="ja-JP" altLang="en-US" dirty="0" smtClean="0">
                <a:solidFill>
                  <a:srgbClr val="92D050"/>
                </a:solidFill>
              </a:rPr>
              <a:t>以降、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|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と表記する。）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72200" y="6021288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共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covariant</a:t>
            </a:r>
          </a:p>
          <a:p>
            <a:r>
              <a:rPr lang="ja-JP" altLang="en-US" sz="2000" dirty="0" smtClean="0">
                <a:solidFill>
                  <a:srgbClr val="FFC000"/>
                </a:solidFill>
              </a:rPr>
              <a:t>反変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contravariant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組み合わせ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sz="1000" dirty="0" smtClean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/>
              <a:t> 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/>
          </a:p>
          <a:p>
            <a:r>
              <a:rPr lang="en-US" altLang="ja-JP" dirty="0" smtClean="0"/>
              <a:t>((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 -&gt;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 </a:t>
            </a:r>
            <a:r>
              <a:rPr lang="en-US" altLang="ja-JP" dirty="0"/>
              <a:t>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b="1" dirty="0" smtClean="0">
              <a:solidFill>
                <a:srgbClr val="00B050"/>
              </a:solidFill>
            </a:endParaRPr>
          </a:p>
          <a:p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| 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,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) </a:t>
            </a:r>
            <a:r>
              <a:rPr lang="en-US" altLang="ja-JP" dirty="0" smtClean="0"/>
              <a:t>-&gt; 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|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) -&gt;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|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(?</a:t>
            </a:r>
            <a:r>
              <a:rPr lang="en-US" altLang="ja-JP" dirty="0" smtClean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b="1" dirty="0"/>
              <a:t>)</a:t>
            </a:r>
            <a:r>
              <a:rPr lang="en-US" altLang="ja-JP" dirty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b="1" dirty="0">
                <a:solidFill>
                  <a:schemeClr val="accent5"/>
                </a:solidFill>
              </a:rPr>
              <a:t> </a:t>
            </a:r>
            <a:r>
              <a:rPr lang="ja-JP" altLang="en-US" b="1" dirty="0" smtClean="0"/>
              <a:t>の</a:t>
            </a:r>
            <a:r>
              <a:rPr lang="ja-JP" altLang="en-US" b="1" dirty="0" smtClean="0">
                <a:solidFill>
                  <a:srgbClr val="00B050"/>
                </a:solidFill>
              </a:rPr>
              <a:t>共変性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Foo b c 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= Foo ((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-&gt; b) -&gt; </a:t>
            </a:r>
            <a:r>
              <a:rPr lang="en-US" altLang="ja-JP" dirty="0" smtClean="0"/>
              <a:t>c)</a:t>
            </a:r>
            <a:br>
              <a:rPr lang="en-US" altLang="ja-JP" dirty="0" smtClean="0"/>
            </a:br>
            <a:r>
              <a:rPr lang="en-US" altLang="ja-JP" dirty="0" smtClean="0"/>
              <a:t>instance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(Foo b c)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(Foo x) = Foo (\y -&gt; x (</a:t>
            </a:r>
            <a:r>
              <a:rPr lang="en-US" altLang="ja-JP" dirty="0" smtClean="0"/>
              <a:t>y . f))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f :: a -&gt; d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x :: (a -&gt; b) -&gt; c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:: d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. f :: a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\y -&gt; x (y . f) :: (d -&gt; b) -&gt; c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accent2"/>
                </a:solidFill>
              </a:rPr>
              <a:t>自由変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7030A0"/>
                </a:solidFill>
              </a:rPr>
              <a:t>固定変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 err="1"/>
              <a:t>Const</a:t>
            </a:r>
            <a:r>
              <a:rPr lang="en-US" altLang="ja-JP" dirty="0"/>
              <a:t> a b = 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smtClean="0"/>
              <a:t>a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b</a:t>
            </a:r>
            <a:r>
              <a:rPr lang="ja-JP" altLang="en-US" dirty="0" smtClean="0"/>
              <a:t>は右辺に</a:t>
            </a:r>
            <a:r>
              <a:rPr lang="ja-JP" altLang="en-US" dirty="0"/>
              <a:t>あらわれて</a:t>
            </a:r>
            <a:r>
              <a:rPr lang="ja-JP" altLang="en-US" dirty="0" smtClean="0"/>
              <a:t>いないので、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とも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ともとれる状態。このとき、</a:t>
            </a:r>
            <a:r>
              <a:rPr lang="ja-JP" altLang="en-US" dirty="0">
                <a:solidFill>
                  <a:schemeClr val="accent2"/>
                </a:solidFill>
              </a:rPr>
              <a:t>自由変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r>
              <a:rPr kumimoji="1" lang="en-US" altLang="ja-JP" dirty="0" smtClean="0"/>
              <a:t> </a:t>
            </a:r>
          </a:p>
          <a:p>
            <a:r>
              <a:rPr lang="en-US" altLang="ja-JP" dirty="0" smtClean="0"/>
              <a:t>data X a b = Fun </a:t>
            </a:r>
            <a:r>
              <a:rPr lang="en-US" altLang="ja-JP" dirty="0" smtClean="0"/>
              <a:t>(a </a:t>
            </a:r>
            <a:r>
              <a:rPr lang="en-US" altLang="ja-JP" dirty="0" smtClean="0"/>
              <a:t>-&gt; </a:t>
            </a:r>
            <a:r>
              <a:rPr lang="en-US" altLang="ja-JP" dirty="0" smtClean="0"/>
              <a:t>b) </a:t>
            </a:r>
            <a:r>
              <a:rPr lang="en-US" altLang="ja-JP" dirty="0" smtClean="0"/>
              <a:t>| </a:t>
            </a:r>
            <a:r>
              <a:rPr lang="en-US" altLang="ja-JP" dirty="0" err="1" smtClean="0"/>
              <a:t>Nuf</a:t>
            </a:r>
            <a:r>
              <a:rPr lang="en-US" altLang="ja-JP" smtClean="0"/>
              <a:t> </a:t>
            </a:r>
            <a:r>
              <a:rPr lang="en-US" altLang="ja-JP" smtClean="0"/>
              <a:t>(b </a:t>
            </a:r>
            <a:r>
              <a:rPr lang="en-US" altLang="ja-JP" smtClean="0"/>
              <a:t>-&gt; </a:t>
            </a:r>
            <a:r>
              <a:rPr lang="en-US" altLang="ja-JP" smtClean="0"/>
              <a:t>a)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</a:t>
            </a:r>
            <a:r>
              <a:rPr lang="ja-JP" altLang="en-US" dirty="0"/>
              <a:t>も</a:t>
            </a:r>
            <a:r>
              <a:rPr lang="en-US" altLang="ja-JP" dirty="0" smtClean="0"/>
              <a:t>b</a:t>
            </a:r>
            <a:r>
              <a:rPr lang="ja-JP" altLang="en-US" dirty="0"/>
              <a:t>も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の両方でなくてはならず、問題。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このとき、</a:t>
            </a:r>
            <a:r>
              <a:rPr lang="ja-JP" altLang="en-US" dirty="0" smtClean="0">
                <a:solidFill>
                  <a:srgbClr val="7030A0"/>
                </a:solidFill>
              </a:rPr>
              <a:t>固定変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Const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 </a:t>
            </a:r>
            <a:r>
              <a:rPr lang="ja-JP" altLang="en-US" b="1" dirty="0" smtClean="0">
                <a:solidFill>
                  <a:schemeClr val="accent2"/>
                </a:solidFill>
                <a:latin typeface="+mj-lt"/>
              </a:rPr>
              <a:t>⊥</a:t>
            </a:r>
            <a:endParaRPr lang="en-US" altLang="ja-JP" b="1" dirty="0" smtClean="0">
              <a:solidFill>
                <a:schemeClr val="accent2"/>
              </a:solidFill>
              <a:latin typeface="+mj-lt"/>
            </a:endParaRPr>
          </a:p>
          <a:p>
            <a:r>
              <a:rPr lang="en-US" altLang="ja-JP" dirty="0" smtClean="0"/>
              <a:t>X </a:t>
            </a:r>
            <a:r>
              <a:rPr lang="en-US" altLang="ja-JP" b="1" dirty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 </a:t>
            </a:r>
            <a:r>
              <a:rPr lang="en-US" altLang="ja-JP" b="1" dirty="0" err="1">
                <a:solidFill>
                  <a:srgbClr val="7030A0"/>
                </a:solidFill>
              </a:rPr>
              <a:t>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35896" y="60212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自由</a:t>
            </a:r>
            <a:r>
              <a:rPr kumimoji="1"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free-variant </a:t>
            </a:r>
            <a:r>
              <a:rPr lang="en-US" altLang="ja-JP" sz="2000" dirty="0" smtClean="0">
                <a:solidFill>
                  <a:srgbClr val="FFC000"/>
                </a:solidFill>
              </a:rPr>
              <a:t>(or </a:t>
            </a:r>
            <a:r>
              <a:rPr lang="ja-JP" altLang="en-US" sz="2000" dirty="0">
                <a:solidFill>
                  <a:srgbClr val="FFC000"/>
                </a:solidFill>
              </a:rPr>
              <a:t>非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>
                <a:solidFill>
                  <a:srgbClr val="FFC000"/>
                </a:solidFill>
              </a:rPr>
              <a:t>n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onvariant</a:t>
            </a:r>
            <a:r>
              <a:rPr lang="en-US" altLang="ja-JP" sz="2000" dirty="0" smtClean="0">
                <a:solidFill>
                  <a:srgbClr val="FFC000"/>
                </a:solidFill>
              </a:rPr>
              <a:t> )</a:t>
            </a:r>
            <a:endParaRPr kumimoji="1" lang="en-US" altLang="ja-JP" sz="2000" dirty="0" smtClean="0">
              <a:solidFill>
                <a:srgbClr val="FFC000"/>
              </a:solidFill>
            </a:endParaRPr>
          </a:p>
          <a:p>
            <a:r>
              <a:rPr kumimoji="1" lang="ja-JP" altLang="en-US" sz="2000" dirty="0" smtClean="0">
                <a:solidFill>
                  <a:srgbClr val="FFC000"/>
                </a:solidFill>
              </a:rPr>
              <a:t>固定変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fixed-variant (or </a:t>
            </a:r>
            <a:r>
              <a:rPr lang="ja-JP" altLang="en-US" sz="2000" dirty="0">
                <a:solidFill>
                  <a:srgbClr val="FFC000"/>
                </a:solidFill>
              </a:rPr>
              <a:t>不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>
                <a:solidFill>
                  <a:srgbClr val="FFC000"/>
                </a:solidFill>
              </a:rPr>
              <a:t>i</a:t>
            </a:r>
            <a:r>
              <a:rPr lang="en-US" altLang="ja-JP" sz="2000" dirty="0" smtClean="0">
                <a:solidFill>
                  <a:srgbClr val="FFC000"/>
                </a:solidFill>
              </a:rPr>
              <a:t>nvariant)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) :: (a-&gt;b) -&gt; a -&gt; b</a:t>
            </a:r>
            <a:br>
              <a:rPr lang="en-US" altLang="ja-JP" dirty="0"/>
            </a:br>
            <a:r>
              <a:rPr lang="en-US" altLang="ja-JP" dirty="0"/>
              <a:t>f 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 x = f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$ </a:t>
            </a:r>
            <a:r>
              <a:rPr lang="ja-JP" altLang="en-US" dirty="0" err="1">
                <a:solidFill>
                  <a:srgbClr val="92D050"/>
                </a:solidFill>
              </a:rPr>
              <a:t>の優</a:t>
            </a:r>
            <a:r>
              <a:rPr lang="ja-JP" altLang="en-US" dirty="0">
                <a:solidFill>
                  <a:srgbClr val="92D050"/>
                </a:solidFill>
              </a:rPr>
              <a:t>先順位は低く、かつ右</a:t>
            </a:r>
            <a:r>
              <a:rPr lang="ja-JP" altLang="en-US" dirty="0" smtClean="0">
                <a:solidFill>
                  <a:srgbClr val="92D050"/>
                </a:solidFill>
              </a:rPr>
              <a:t>結合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f x $ g y $ h z = f x (g y (h z))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通常の関数適用の優先順位は最高で左結合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.</a:t>
            </a:r>
            <a:r>
              <a:rPr lang="en-US" altLang="ja-JP" dirty="0" smtClean="0"/>
              <a:t>) </a:t>
            </a:r>
            <a:r>
              <a:rPr lang="en-US" altLang="ja-JP" dirty="0"/>
              <a:t>:: (b-&gt;c) -&gt; (a-&gt;b) -&gt; a -&gt; c</a:t>
            </a:r>
            <a:br>
              <a:rPr lang="en-US" altLang="ja-JP" dirty="0"/>
            </a:br>
            <a:r>
              <a:rPr lang="en-US" altLang="ja-JP" dirty="0" smtClean="0"/>
              <a:t>(</a:t>
            </a:r>
            <a:r>
              <a:rPr lang="en-US" altLang="ja-JP" dirty="0" err="1" smtClean="0"/>
              <a:t>f</a:t>
            </a:r>
            <a:r>
              <a:rPr lang="en-US" altLang="ja-JP" dirty="0" err="1" smtClean="0">
                <a:solidFill>
                  <a:srgbClr val="00B0F0"/>
                </a:solidFill>
              </a:rPr>
              <a:t>.</a:t>
            </a:r>
            <a:r>
              <a:rPr lang="en-US" altLang="ja-JP" dirty="0" err="1" smtClean="0"/>
              <a:t>g</a:t>
            </a:r>
            <a:r>
              <a:rPr lang="en-US" altLang="ja-JP" dirty="0" smtClean="0"/>
              <a:t>) x </a:t>
            </a:r>
            <a:r>
              <a:rPr lang="en-US" altLang="ja-JP" dirty="0"/>
              <a:t>= f (g x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f.g</a:t>
            </a:r>
            <a:r>
              <a:rPr lang="en-US" altLang="ja-JP" dirty="0">
                <a:solidFill>
                  <a:srgbClr val="92D050"/>
                </a:solidFill>
              </a:rPr>
              <a:t>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と </a:t>
            </a:r>
            <a:r>
              <a:rPr lang="en-US" altLang="ja-JP" dirty="0">
                <a:solidFill>
                  <a:srgbClr val="92D050"/>
                </a:solidFill>
              </a:rPr>
              <a:t>g </a:t>
            </a:r>
            <a:r>
              <a:rPr lang="ja-JP" altLang="en-US" dirty="0">
                <a:solidFill>
                  <a:srgbClr val="92D050"/>
                </a:solidFill>
              </a:rPr>
              <a:t>の合成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補足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Identity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Tagged </a:t>
            </a:r>
            <a:r>
              <a:rPr lang="ja-JP" altLang="en-US" b="1" dirty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Maybe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]</a:t>
            </a:r>
          </a:p>
          <a:p>
            <a:r>
              <a:rPr kumimoji="1" lang="en-US" altLang="ja-JP" dirty="0" err="1" smtClean="0"/>
              <a:t>BinaryTree</a:t>
            </a:r>
            <a:r>
              <a:rPr kumimoji="1"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RoseTree</a:t>
            </a:r>
            <a:r>
              <a:rPr kumimoji="1" lang="en-US" altLang="ja-JP" dirty="0" smtClean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109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ファンクタはすごい！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325112"/>
          </a:xfrm>
        </p:spPr>
        <p:txBody>
          <a:bodyPr>
            <a:noAutofit/>
          </a:bodyPr>
          <a:lstStyle/>
          <a:p>
            <a:r>
              <a:rPr kumimoji="1" lang="ja-JP" altLang="en-US" dirty="0" smtClean="0"/>
              <a:t>すべてのデータ型は直和・直積・関数型と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再帰的定義によって書ける。</a:t>
            </a:r>
            <a:endParaRPr kumimoji="1" lang="en-US" altLang="ja-JP" dirty="0" smtClean="0"/>
          </a:p>
          <a:p>
            <a:r>
              <a:rPr lang="ja-JP" altLang="en-US" dirty="0" smtClean="0"/>
              <a:t>よって、</a:t>
            </a:r>
            <a:r>
              <a:rPr lang="ja-JP" altLang="en-US" dirty="0"/>
              <a:t>ほとんど</a:t>
            </a:r>
            <a:r>
              <a:rPr lang="ja-JP" altLang="en-US" dirty="0" smtClean="0"/>
              <a:t>の一引数のデータ型は、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か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のいずれかである。</a:t>
            </a:r>
            <a:endParaRPr lang="en-US" altLang="ja-JP" dirty="0" smtClean="0"/>
          </a:p>
          <a:p>
            <a:r>
              <a:rPr lang="ja-JP" altLang="en-US" dirty="0" smtClean="0"/>
              <a:t>双ファンクタは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の二引数版である。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同様にして、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二引数からなる版もつくれるし、</a:t>
            </a:r>
            <a:r>
              <a:rPr lang="en-US" altLang="ja-JP" dirty="0" smtClean="0"/>
              <a:t>n</a:t>
            </a:r>
            <a:r>
              <a:rPr lang="ja-JP" altLang="en-US" dirty="0" smtClean="0"/>
              <a:t>引数版のものもつくれる。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ほとんどのデータ型は広い意味でのファンクタ！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モナドと友達になろう！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10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手続き型的な計算</a:t>
            </a:r>
            <a:r>
              <a:rPr kumimoji="1" lang="ja-JP" altLang="en-US" dirty="0" smtClean="0"/>
              <a:t>を抽象化したもの。</a:t>
            </a:r>
            <a:endParaRPr kumimoji="1" lang="en-US" altLang="ja-JP" dirty="0" smtClean="0"/>
          </a:p>
          <a:p>
            <a:r>
              <a:rPr lang="ja-JP" altLang="en-US" dirty="0" smtClean="0"/>
              <a:t>計算を</a:t>
            </a:r>
            <a:r>
              <a:rPr lang="ja-JP" altLang="en-US" dirty="0" smtClean="0">
                <a:solidFill>
                  <a:srgbClr val="00B0F0"/>
                </a:solidFill>
              </a:rPr>
              <a:t>構造化</a:t>
            </a:r>
            <a:r>
              <a:rPr lang="ja-JP" altLang="en-US" dirty="0" smtClean="0"/>
              <a:t>して</a:t>
            </a:r>
            <a:r>
              <a:rPr lang="ja-JP" altLang="en-US" dirty="0" smtClean="0">
                <a:solidFill>
                  <a:srgbClr val="00B0F0"/>
                </a:solidFill>
              </a:rPr>
              <a:t>柔軟</a:t>
            </a:r>
            <a:r>
              <a:rPr lang="ja-JP" altLang="en-US" dirty="0" smtClean="0"/>
              <a:t>に扱えるようになる。</a:t>
            </a:r>
            <a:endParaRPr lang="en-US" altLang="ja-JP" dirty="0" smtClean="0"/>
          </a:p>
          <a:p>
            <a:r>
              <a:rPr lang="ja-JP" altLang="en-US" dirty="0" smtClean="0"/>
              <a:t>さまざまな</a:t>
            </a:r>
            <a:r>
              <a:rPr lang="ja-JP" altLang="en-US" dirty="0" smtClean="0">
                <a:solidFill>
                  <a:srgbClr val="00B0F0"/>
                </a:solidFill>
              </a:rPr>
              <a:t>モナドに触れる</a:t>
            </a:r>
            <a:r>
              <a:rPr lang="ja-JP" altLang="en-US" dirty="0" smtClean="0"/>
              <a:t>ことが理解の近道。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モナドはとっても楽しい！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) :: m a -&gt; m b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::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:: String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&gt;&gt; k = m &gt;&gt;= \_ -&gt; k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fail s = error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35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</a:t>
            </a:r>
            <a:r>
              <a:rPr lang="en-US" altLang="ja-JP" dirty="0"/>
              <a:t>m a -&gt; (a -&gt; m b) -&gt; m </a:t>
            </a:r>
            <a:r>
              <a:rPr lang="en-US" altLang="ja-JP" dirty="0" smtClean="0"/>
              <a:t>b</a:t>
            </a:r>
          </a:p>
          <a:p>
            <a:pPr marL="402336" lvl="1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第一</a:t>
            </a:r>
            <a:r>
              <a:rPr lang="ja-JP" altLang="en-US" dirty="0" smtClean="0">
                <a:solidFill>
                  <a:schemeClr val="tx1"/>
                </a:solidFill>
              </a:rPr>
              <a:t>引数を計算した結果を、第二引数に渡して、あらたな結果を得る（バインドと読む）。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&gt;&gt;</a:t>
            </a:r>
            <a:r>
              <a:rPr lang="en-US" altLang="ja-JP" dirty="0" smtClean="0"/>
              <a:t>) :: m a -&gt; m b -&gt; m b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第一引数を計算し、</a:t>
            </a:r>
            <a:r>
              <a:rPr lang="ja-JP" altLang="en-US" dirty="0">
                <a:solidFill>
                  <a:schemeClr val="tx1"/>
                </a:solidFill>
              </a:rPr>
              <a:t>その</a:t>
            </a:r>
            <a:r>
              <a:rPr lang="ja-JP" altLang="en-US" dirty="0" smtClean="0">
                <a:solidFill>
                  <a:schemeClr val="tx1"/>
                </a:solidFill>
              </a:rPr>
              <a:t>結果を無視して、第二引数の計算を引き続き行う。</a:t>
            </a:r>
            <a:endParaRPr lang="en-US" altLang="ja-JP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>
                <a:solidFill>
                  <a:schemeClr val="tx1"/>
                </a:solidFill>
              </a:rPr>
              <a:t> :: a -&gt; m a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値を返す単純な計算を得る。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モナドのメンバ関数のみをもちいるとき、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a -&gt; m a</a:t>
            </a:r>
            <a:r>
              <a:rPr kumimoji="1" lang="ja-JP" altLang="en-US" dirty="0" smtClean="0"/>
              <a:t>」という操作をすることはできるが、「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m a -&gt; a</a:t>
            </a:r>
            <a:r>
              <a:rPr kumimoji="1" lang="ja-JP" altLang="en-US" dirty="0" smtClean="0"/>
              <a:t>」という操作はすることができない。</a:t>
            </a:r>
            <a:endParaRPr kumimoji="1" lang="en-US" altLang="ja-JP" dirty="0" smtClean="0"/>
          </a:p>
          <a:p>
            <a:r>
              <a:rPr lang="en-US" altLang="ja-JP" dirty="0" smtClean="0"/>
              <a:t>IO</a:t>
            </a:r>
            <a:r>
              <a:rPr lang="ja-JP" altLang="en-US" dirty="0" smtClean="0"/>
              <a:t>モナドは基本的に、内部のデータ構造を隠蔽している。このおかげで、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において</a:t>
            </a:r>
            <a:r>
              <a:rPr lang="ja-JP" altLang="en-US" dirty="0" smtClean="0">
                <a:solidFill>
                  <a:srgbClr val="00B0F0"/>
                </a:solidFill>
              </a:rPr>
              <a:t>参照透過性</a:t>
            </a:r>
            <a:r>
              <a:rPr lang="ja-JP" altLang="en-US" dirty="0" smtClean="0"/>
              <a:t>が守られている。これが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モナドの</a:t>
            </a:r>
            <a:r>
              <a:rPr lang="ja-JP" altLang="en-US" dirty="0" smtClean="0">
                <a:solidFill>
                  <a:srgbClr val="00B0F0"/>
                </a:solidFill>
              </a:rPr>
              <a:t>一方向性</a:t>
            </a:r>
            <a:r>
              <a:rPr lang="ja-JP" altLang="en-US" dirty="0" smtClean="0"/>
              <a:t>である。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9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一方向なモナドだけれど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main</a:t>
            </a:r>
            <a:r>
              <a:rPr lang="ja-JP" altLang="en-US" dirty="0" smtClean="0"/>
              <a:t>関数の型は </a:t>
            </a:r>
            <a:r>
              <a:rPr lang="en-US" altLang="ja-JP" dirty="0" smtClean="0">
                <a:solidFill>
                  <a:srgbClr val="00B0F0"/>
                </a:solidFill>
              </a:rPr>
              <a:t>IO a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。</a:t>
            </a:r>
            <a:r>
              <a:rPr lang="ja-JP" altLang="en-US" dirty="0" smtClean="0"/>
              <a:t>だから、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モナドから脱出できなくても構わない。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22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   do	</a:t>
            </a:r>
            <a:r>
              <a:rPr kumimoji="1" lang="ja-JP" altLang="en-US" dirty="0" smtClean="0">
                <a:solidFill>
                  <a:srgbClr val="00B0F0"/>
                </a:solidFill>
              </a:rPr>
              <a:t>文</a:t>
            </a:r>
            <a:r>
              <a:rPr kumimoji="1" lang="en-US" altLang="ja-JP" dirty="0" smtClean="0">
                <a:solidFill>
                  <a:srgbClr val="00B0F0"/>
                </a:solidFill>
              </a:rPr>
              <a:t>1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2</a:t>
            </a:r>
          </a:p>
          <a:p>
            <a:pPr marL="109728" indent="0">
              <a:buNone/>
            </a:pPr>
            <a:r>
              <a:rPr kumimoji="1" lang="en-US" altLang="ja-JP" dirty="0">
                <a:solidFill>
                  <a:srgbClr val="00B0F0"/>
                </a:solidFill>
              </a:rPr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n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/>
              <a:t>と</a:t>
            </a:r>
            <a:r>
              <a:rPr lang="ja-JP" altLang="en-US" dirty="0" smtClean="0"/>
              <a:t>いう形式で書く。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文はモナドか、モナドから値を取りだす操作 </a:t>
            </a:r>
            <a:r>
              <a:rPr kumimoji="1" lang="en-US" altLang="ja-JP" dirty="0" smtClean="0"/>
              <a:t>(“x &lt;-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”, </a:t>
            </a:r>
            <a:r>
              <a:rPr kumimoji="1" lang="ja-JP" altLang="en-US" dirty="0" smtClean="0"/>
              <a:t>ただし</a:t>
            </a:r>
            <a:r>
              <a:rPr kumimoji="1" lang="en-US" altLang="ja-JP" dirty="0" smtClean="0"/>
              <a:t>x :: a,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 :: m a) </a:t>
            </a:r>
            <a:r>
              <a:rPr kumimoji="1" lang="ja-JP" altLang="en-US" dirty="0" smtClean="0"/>
              <a:t>か、</a:t>
            </a:r>
            <a:r>
              <a:rPr kumimoji="1" lang="en-US" altLang="ja-JP" dirty="0" smtClean="0"/>
              <a:t>let</a:t>
            </a:r>
            <a:r>
              <a:rPr lang="ja-JP" altLang="en-US" dirty="0"/>
              <a:t>式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(let x =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のいずれか。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1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単なる糖衣構文。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   do	x &lt;- e1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y &lt;- e2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e3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</a:t>
            </a:r>
            <a:r>
              <a:rPr lang="en-US" altLang="ja-JP" dirty="0" smtClean="0">
                <a:solidFill>
                  <a:srgbClr val="00B0F0"/>
                </a:solidFill>
              </a:rPr>
              <a:t>e1 &gt;&gt;= (\x -&gt; e2 &gt;&gt;= (\y -&gt; e3))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ja-JP" altLang="en-US" dirty="0" smtClean="0"/>
              <a:t>と変換できる。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モナドなどでの挙動を</a:t>
            </a:r>
            <a:r>
              <a:rPr lang="ja-JP" altLang="en-US" dirty="0"/>
              <a:t>理解しよう</a:t>
            </a:r>
            <a:r>
              <a:rPr lang="ja-JP" altLang="en-US" dirty="0" smtClean="0"/>
              <a:t>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08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id</a:t>
            </a:r>
            <a:r>
              <a:rPr lang="en-US" altLang="ja-JP" dirty="0" smtClean="0"/>
              <a:t> </a:t>
            </a:r>
            <a:r>
              <a:rPr lang="en-US" altLang="ja-JP" dirty="0"/>
              <a:t>:: a -&gt; a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id</a:t>
            </a:r>
            <a:r>
              <a:rPr lang="en-US" altLang="ja-JP" dirty="0"/>
              <a:t> x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恒等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:: a -&gt; b -&gt; a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x _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const</a:t>
            </a:r>
            <a:r>
              <a:rPr lang="en-US" altLang="ja-JP" dirty="0">
                <a:solidFill>
                  <a:srgbClr val="92D050"/>
                </a:solidFill>
              </a:rPr>
              <a:t> x</a:t>
            </a:r>
            <a:r>
              <a:rPr lang="ja-JP" altLang="en-US" dirty="0">
                <a:solidFill>
                  <a:srgbClr val="92D050"/>
                </a:solidFill>
              </a:rPr>
              <a:t> は定数関数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48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fail</a:t>
            </a:r>
            <a:r>
              <a:rPr lang="ja-JP" altLang="en-US" b="1" dirty="0" smtClean="0"/>
              <a:t>はなんなのか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あんまり気にしなくていいと思う。自分で</a:t>
            </a:r>
            <a:r>
              <a:rPr kumimoji="1" lang="en-US" altLang="ja-JP" dirty="0" smtClean="0"/>
              <a:t>fail</a:t>
            </a:r>
            <a:r>
              <a:rPr kumimoji="1" lang="ja-JP" altLang="en-US" dirty="0" smtClean="0"/>
              <a:t>を呼び出すことは少ない。</a:t>
            </a:r>
            <a:endParaRPr kumimoji="1" lang="en-US" altLang="ja-JP" dirty="0" smtClean="0"/>
          </a:p>
          <a:p>
            <a:r>
              <a:rPr lang="ja-JP" altLang="en-US" dirty="0" smtClean="0"/>
              <a:t>ただ</a:t>
            </a:r>
            <a:r>
              <a:rPr lang="en-US" altLang="ja-JP" dirty="0" smtClean="0"/>
              <a:t>do</a:t>
            </a:r>
            <a:r>
              <a:rPr lang="ja-JP" altLang="en-US" dirty="0" smtClean="0"/>
              <a:t>記法中でパターンマッチに失敗すると呼ばれるので、その動作を変えたければ、</a:t>
            </a:r>
            <a:r>
              <a:rPr lang="en-US" altLang="ja-JP" dirty="0" smtClean="0"/>
              <a:t>fail</a:t>
            </a:r>
            <a:r>
              <a:rPr lang="ja-JP" altLang="en-US" dirty="0" smtClean="0"/>
              <a:t>を変えればよい。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96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</a:t>
            </a:r>
            <a:r>
              <a:rPr lang="ja-JP" altLang="en-US" dirty="0" smtClean="0"/>
              <a:t>のモナド則はプログラムを書く上では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重要</a:t>
            </a:r>
            <a:r>
              <a:rPr lang="ja-JP" altLang="en-US" dirty="0" smtClean="0"/>
              <a:t>ではありません。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</a:t>
            </a:r>
            <a:r>
              <a:rPr lang="ja-JP" altLang="en-US" dirty="0">
                <a:solidFill>
                  <a:srgbClr val="00B0F0"/>
                </a:solidFill>
              </a:rPr>
              <a:t>法則 </a:t>
            </a:r>
            <a:r>
              <a:rPr lang="en-US" altLang="ja-JP" dirty="0"/>
              <a:t>(m&gt;&gt;=f)&gt;&gt;= g = m&gt;&gt;=(\x-&gt;f x&gt;&gt;=g)</a:t>
            </a:r>
            <a:endParaRPr lang="ja-JP" altLang="en-US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return x &gt;&gt;= f = f x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m &gt;&gt;= return =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7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>
                <a:latin typeface="+mj-ea"/>
                <a:cs typeface="Migu 1C" pitchFamily="50" charset="-128"/>
              </a:rPr>
              <a:t>いろいろ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なモナドを見てみよう！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51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Identity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		= Identity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(Identity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	= f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ただ</a:t>
            </a:r>
            <a:r>
              <a:rPr kumimoji="1" lang="ja-JP" altLang="en-US" dirty="0" smtClean="0">
                <a:solidFill>
                  <a:srgbClr val="00B0F0"/>
                </a:solidFill>
              </a:rPr>
              <a:t>普通</a:t>
            </a:r>
            <a:r>
              <a:rPr kumimoji="1" lang="ja-JP" altLang="en-US" dirty="0" smtClean="0"/>
              <a:t>に計算するだけのモナド。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8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</a:t>
            </a:r>
            <a:r>
              <a:rPr lang="en-US" altLang="ja-JP" dirty="0"/>
              <a:t>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	= Just </a:t>
            </a:r>
            <a:r>
              <a:rPr lang="en-US" altLang="ja-JP" dirty="0" smtClean="0"/>
              <a:t>x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(Just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k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_	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	= Nothing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部分関数</a:t>
            </a:r>
            <a:r>
              <a:rPr kumimoji="1" lang="ja-JP" altLang="en-US" dirty="0" smtClean="0"/>
              <a:t>を実現しているモナド。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1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List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= [x</a:t>
            </a:r>
            <a:r>
              <a:rPr lang="en-US" altLang="ja-JP" dirty="0" smtClean="0"/>
              <a:t>]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((++).k) []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= []</a:t>
            </a: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多値</a:t>
            </a:r>
            <a:r>
              <a:rPr lang="ja-JP" altLang="en-US" dirty="0" smtClean="0">
                <a:solidFill>
                  <a:srgbClr val="00B0F0"/>
                </a:solidFill>
              </a:rPr>
              <a:t>関数</a:t>
            </a:r>
            <a:r>
              <a:rPr lang="ja-JP" altLang="en-US" dirty="0" smtClean="0"/>
              <a:t>を実現しているモナド。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53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((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-&gt;</a:t>
            </a:r>
            <a:r>
              <a:rPr kumimoji="1" lang="en-US" altLang="ja-JP" dirty="0" smtClean="0"/>
              <a:t>)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= \_ -&gt;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\r -&gt; k (f r)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a -&gt; b, k :: b -&gt; a -&gt; c, r :: a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&gt;&gt;= k :: a -&gt; c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一種</a:t>
            </a:r>
            <a:r>
              <a:rPr lang="ja-JP" altLang="en-US" dirty="0" smtClean="0"/>
              <a:t>の関数合成をしつづける不思議なモナド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実は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そのもの。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7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もっとモナドを</a:t>
            </a:r>
            <a:r>
              <a:rPr lang="ja-JP" altLang="en-US" sz="4000" dirty="0">
                <a:latin typeface="+mj-ea"/>
                <a:cs typeface="Migu 1C" pitchFamily="50" charset="-128"/>
              </a:rPr>
              <a:t>便利に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しよう</a:t>
            </a:r>
            <a:r>
              <a:rPr lang="ja-JP" altLang="en-US" sz="4000" dirty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64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x = x &gt;&gt;= (</a:t>
            </a:r>
            <a:r>
              <a:rPr lang="en-US" altLang="ja-JP" dirty="0" err="1"/>
              <a:t>return.f</a:t>
            </a:r>
            <a:r>
              <a:rPr lang="en-US" altLang="ja-JP" dirty="0" smtClean="0"/>
              <a:t>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 smtClean="0">
                <a:solidFill>
                  <a:srgbClr val="92D050"/>
                </a:solidFill>
              </a:rPr>
              <a:t>ghc</a:t>
            </a:r>
            <a:r>
              <a:rPr lang="ja-JP" altLang="en-US" dirty="0" smtClean="0">
                <a:solidFill>
                  <a:srgbClr val="92D050"/>
                </a:solidFill>
              </a:rPr>
              <a:t>拡張</a:t>
            </a:r>
            <a:r>
              <a:rPr lang="ja-JP" altLang="en-US" dirty="0">
                <a:solidFill>
                  <a:srgbClr val="92D050"/>
                </a:solidFill>
              </a:rPr>
              <a:t>が</a:t>
            </a:r>
            <a:r>
              <a:rPr lang="ja-JP" altLang="en-US" dirty="0" smtClean="0">
                <a:solidFill>
                  <a:srgbClr val="92D050"/>
                </a:solidFill>
              </a:rPr>
              <a:t>必要。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92D050"/>
                </a:solidFill>
              </a:rPr>
              <a:t>WrappedMonad</a:t>
            </a:r>
            <a:r>
              <a:rPr kumimoji="1" lang="ja-JP" altLang="en-US" dirty="0" smtClean="0">
                <a:solidFill>
                  <a:srgbClr val="92D050"/>
                </a:solidFill>
              </a:rPr>
              <a:t>を使うと同様のことができる。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</a:t>
            </a:r>
            <a:r>
              <a:rPr lang="ja-JP" altLang="en-US" b="1" dirty="0" smtClean="0"/>
              <a:t>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::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) :: f (a-&gt;b) -&gt; f a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*&gt;</a:t>
            </a:r>
            <a:r>
              <a:rPr kumimoji="1" lang="en-US" altLang="ja-JP" dirty="0" smtClean="0"/>
              <a:t>) :: f a -&gt; f b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</a:t>
            </a:r>
            <a:r>
              <a:rPr kumimoji="1" lang="en-US" altLang="ja-JP" dirty="0" smtClean="0"/>
              <a:t>) :: f a -&gt; f b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*&gt; g = 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&lt;* g = f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関数適用</a:t>
            </a:r>
            <a:r>
              <a:rPr lang="ja-JP" altLang="en-US" dirty="0"/>
              <a:t>の</a:t>
            </a:r>
            <a:r>
              <a:rPr lang="ja-JP" altLang="en-US" dirty="0" smtClean="0"/>
              <a:t>できるファンクタ。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55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関数の</a:t>
            </a:r>
            <a:r>
              <a:rPr lang="ja-JP" altLang="en-US" b="1" dirty="0" smtClean="0"/>
              <a:t>ライブラリ</a:t>
            </a:r>
            <a:r>
              <a:rPr lang="en-US" altLang="ja-JP" b="1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:: (a-&gt;b-&gt;c) -&gt; b-&gt; a -&gt; c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f x y = f y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flip f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の二引数を逆転した</a:t>
            </a:r>
            <a:r>
              <a:rPr lang="ja-JP" altLang="en-US" dirty="0" smtClean="0">
                <a:solidFill>
                  <a:srgbClr val="92D050"/>
                </a:solidFill>
              </a:rPr>
              <a:t>もの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 :: (b-&gt;b-&gt;c) -&gt; (a-&gt;b) -&gt; a -&gt; a -&gt;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(f `</a:t>
            </a: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` g) x y = f (g x) (g y)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smtClean="0">
                <a:solidFill>
                  <a:srgbClr val="92D050"/>
                </a:solidFill>
              </a:rPr>
              <a:t>g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の一種の関数合成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アプリカティヴ則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id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= v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(.)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 =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w)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f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x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(f x)</a:t>
            </a:r>
          </a:p>
          <a:p>
            <a:pPr marL="109728" indent="0">
              <a:buNone/>
            </a:pPr>
            <a:r>
              <a:rPr lang="en-US" altLang="ja-JP" dirty="0" smtClean="0"/>
              <a:t>u </a:t>
            </a:r>
            <a:r>
              <a:rPr lang="en-US" altLang="ja-JP" dirty="0" smtClean="0">
                <a:solidFill>
                  <a:srgbClr val="00B0F0"/>
                </a:solidFill>
              </a:rPr>
              <a:t>&lt;*&gt; pure</a:t>
            </a:r>
            <a:r>
              <a:rPr lang="en-US" altLang="ja-JP" dirty="0" smtClean="0"/>
              <a:t> y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($ y)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u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92D050"/>
                </a:solidFill>
              </a:rPr>
              <a:t>ちなみに、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= pure f &lt;*&gt; x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>
                <a:solidFill>
                  <a:srgbClr val="00B0F0"/>
                </a:solidFill>
              </a:rPr>
              <a:t>Applicative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= return</a:t>
            </a:r>
            <a:br>
              <a:rPr lang="en-US" altLang="ja-JP" dirty="0" smtClean="0"/>
            </a:br>
            <a:r>
              <a:rPr lang="en-US" altLang="ja-JP" dirty="0" smtClean="0"/>
              <a:t>	f </a:t>
            </a:r>
            <a:r>
              <a:rPr lang="en-US" altLang="ja-JP" dirty="0">
                <a:solidFill>
                  <a:srgbClr val="00B0F0"/>
                </a:solidFill>
              </a:rPr>
              <a:t>&lt;*&gt;</a:t>
            </a:r>
            <a:r>
              <a:rPr lang="en-US" altLang="ja-JP" dirty="0"/>
              <a:t> </a:t>
            </a:r>
            <a:r>
              <a:rPr lang="en-US" altLang="ja-JP" dirty="0" smtClean="0"/>
              <a:t>g</a:t>
            </a:r>
            <a:r>
              <a:rPr lang="ja-JP" altLang="en-US" dirty="0"/>
              <a:t> </a:t>
            </a:r>
            <a:r>
              <a:rPr lang="en-US" altLang="ja-JP" dirty="0" smtClean="0"/>
              <a:t>= </a:t>
            </a:r>
            <a:r>
              <a:rPr lang="en-US" altLang="ja-JP" dirty="0"/>
              <a:t>do{x &lt;- f; y &lt;- g; return (x y</a:t>
            </a:r>
            <a:r>
              <a:rPr lang="en-US" altLang="ja-JP" dirty="0" smtClean="0"/>
              <a:t>)}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do {x&lt;-a; y&lt;-b; z&lt;-c; return (f a b c)} 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&lt;$&gt;</a:t>
            </a:r>
            <a:r>
              <a:rPr kumimoji="1" lang="en-US" altLang="ja-JP" dirty="0" smtClean="0"/>
              <a:t> 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b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c </a:t>
            </a:r>
            <a:r>
              <a:rPr kumimoji="1" lang="ja-JP" altLang="en-US" dirty="0" smtClean="0"/>
              <a:t>と書ける。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9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モナドじゃないアプリカティヴ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x =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/>
              <a:t>, x)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(u, f)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(v, x) = (u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v,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12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オルターナティヴって何？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Applicative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::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:: f a -&gt; f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some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many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some v = (</a:t>
            </a:r>
            <a:r>
              <a:rPr lang="en-US" altLang="ja-JP" dirty="0" smtClean="0">
                <a:sym typeface="Wingdings" pitchFamily="2" charset="2"/>
              </a:rPr>
              <a:t>:)</a:t>
            </a:r>
            <a:r>
              <a:rPr kumimoji="1" lang="en-US" altLang="ja-JP" dirty="0" smtClean="0">
                <a:sym typeface="Wingdings" pitchFamily="2" charset="2"/>
              </a:rPr>
              <a:t> &lt;$&gt; v &lt;*&gt; many v</a:t>
            </a:r>
            <a:br>
              <a:rPr kumimoji="1" lang="en-US" altLang="ja-JP" dirty="0" smtClean="0">
                <a:sym typeface="Wingdings" pitchFamily="2" charset="2"/>
              </a:rPr>
            </a:br>
            <a:r>
              <a:rPr kumimoji="1" lang="en-US" altLang="ja-JP" dirty="0" smtClean="0">
                <a:sym typeface="Wingdings" pitchFamily="2" charset="2"/>
              </a:rPr>
              <a:t>	many v = some v &lt;|&gt; pure []</a:t>
            </a:r>
          </a:p>
          <a:p>
            <a:pPr marL="109728" indent="0">
              <a:buNone/>
            </a:pPr>
            <a:endParaRPr lang="en-US" altLang="ja-JP" dirty="0">
              <a:sym typeface="Wingdings" pitchFamily="2" charset="2"/>
            </a:endParaRPr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モノイドのある</a:t>
            </a:r>
            <a:r>
              <a:rPr kumimoji="1" lang="ja-JP" altLang="en-US" dirty="0" smtClean="0"/>
              <a:t>アプリカティヴ。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58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 -&gt; m a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失敗と選択</a:t>
            </a:r>
            <a:r>
              <a:rPr kumimoji="1" lang="ja-JP" altLang="en-US" dirty="0" smtClean="0"/>
              <a:t>のあるモナド。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List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[]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[]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(++)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52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r>
              <a:rPr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</a:t>
            </a:r>
            <a:r>
              <a:rPr kumimoji="1" lang="en-US" altLang="ja-JP" dirty="0" err="1" smtClean="0"/>
              <a:t>ys</a:t>
            </a:r>
            <a:r>
              <a:rPr lang="en-US" altLang="ja-JP" dirty="0"/>
              <a:t>	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ys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xs</a:t>
            </a:r>
            <a:r>
              <a:rPr kumimoji="1" lang="en-US" altLang="ja-JP" dirty="0" smtClean="0"/>
              <a:t>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_		= </a:t>
            </a:r>
            <a:r>
              <a:rPr kumimoji="1" lang="en-US" altLang="ja-JP" dirty="0" err="1" smtClean="0"/>
              <a:t>xs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9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モナドプラスはオルターナティヴ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sequence</a:t>
            </a:r>
            <a:r>
              <a:rPr lang="en-US" altLang="ja-JP" dirty="0" smtClean="0"/>
              <a:t> :: Monad m =&gt; [m a] -&gt; m [a]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sequence_</a:t>
            </a:r>
            <a:r>
              <a:rPr lang="en-US" altLang="ja-JP" dirty="0" smtClean="0"/>
              <a:t> :: Monad m =&gt; [m a] -&gt; 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[a]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()</a:t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Monad m =&gt; (a -&gt; m b) -&gt; [a] -&gt; m [b]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:: Monad m =&gt; (a -&gt; m b) -&gt; [a] -&gt; m ()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flip </a:t>
            </a:r>
            <a:r>
              <a:rPr lang="en-US" altLang="ja-JP" dirty="0" err="1"/>
              <a:t>mapM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= flip </a:t>
            </a:r>
            <a:r>
              <a:rPr lang="en-US" altLang="ja-JP" dirty="0" err="1" smtClean="0"/>
              <a:t>mapM</a:t>
            </a:r>
            <a:r>
              <a:rPr lang="en-US" altLang="ja-JP" dirty="0" smtClean="0"/>
              <a:t>_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forever</a:t>
            </a:r>
            <a:r>
              <a:rPr lang="en-US" altLang="ja-JP" dirty="0" smtClean="0"/>
              <a:t> </a:t>
            </a:r>
            <a:r>
              <a:rPr lang="en-US" altLang="ja-JP" dirty="0"/>
              <a:t>:: Monad m =&gt; m a -&gt; m 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97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:: (a-&gt;a) -&gt;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 = 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fix 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の最小不動点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つまり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x = 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となる値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のうち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最小の計算で終わるもの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畳み込み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m=&gt; (a-&gt;b-&gt;m a)-&gt;a-&gt;[b]-&gt;m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::Monad </a:t>
            </a:r>
            <a:r>
              <a:rPr lang="en-US" altLang="ja-JP" dirty="0"/>
              <a:t>m</a:t>
            </a:r>
            <a:r>
              <a:rPr lang="en-US" altLang="ja-JP" dirty="0" smtClean="0"/>
              <a:t>=&gt;(</a:t>
            </a:r>
            <a:r>
              <a:rPr lang="en-US" altLang="ja-JP" dirty="0"/>
              <a:t>a-&gt;b-&gt;m a)-&gt;a-&gt;[b]-&gt;</a:t>
            </a:r>
            <a:r>
              <a:rPr lang="en-US" altLang="ja-JP" dirty="0" smtClean="0"/>
              <a:t>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msum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 =&gt; [m a] -&gt; 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3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条件分岐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guard</a:t>
            </a:r>
            <a:r>
              <a:rPr lang="en-US" altLang="ja-JP" dirty="0" smtClean="0"/>
              <a:t> :: </a:t>
            </a:r>
            <a:r>
              <a:rPr lang="en-US" altLang="ja-JP" dirty="0" err="1" smtClean="0"/>
              <a:t>MonadPlus</a:t>
            </a:r>
            <a:r>
              <a:rPr lang="en-US" altLang="ja-JP" dirty="0" smtClean="0"/>
              <a:t>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when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unless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when.not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mfilter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m=&gt; (a-&gt;</a:t>
            </a:r>
            <a:r>
              <a:rPr lang="en-US" altLang="ja-JP" dirty="0" err="1"/>
              <a:t>Bool</a:t>
            </a:r>
            <a:r>
              <a:rPr lang="en-US" altLang="ja-JP" dirty="0"/>
              <a:t>)-&gt;m a-&gt;m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51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その他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=&lt;&lt;</a:t>
            </a:r>
            <a:r>
              <a:rPr kumimoji="1" lang="en-US" altLang="ja-JP" dirty="0" smtClean="0"/>
              <a:t>) = flip (&gt;&gt;=)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c)-&gt;a-&gt;m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&lt;=&lt;</a:t>
            </a:r>
            <a:r>
              <a:rPr kumimoji="1" lang="en-US" altLang="ja-JP" dirty="0" smtClean="0"/>
              <a:t>) = flip (&gt;=&gt;)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liftM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(a -&gt; r) -&gt; m a -&gt; 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liftM2</a:t>
            </a:r>
            <a:r>
              <a:rPr kumimoji="1" lang="en-US" altLang="ja-JP" dirty="0" smtClean="0"/>
              <a:t> :: Monad m=&gt;(a-&gt;b-&gt;r)-&gt;m a-&gt;m b-&gt;m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liftM5</a:t>
            </a:r>
            <a:r>
              <a:rPr kumimoji="1" lang="en-US" altLang="ja-JP" dirty="0" smtClean="0"/>
              <a:t> :: Monad m =&gt;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m (a -&gt; b) -&gt; m a -&gt; m 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5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モナド則 クライスリ圏版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c)-&gt;(a-&gt;m c)</a:t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 g = \x -&gt; f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g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&gt;=&gt;</a:t>
            </a:r>
            <a:r>
              <a:rPr lang="ja-JP" altLang="en-US" dirty="0" smtClean="0">
                <a:solidFill>
                  <a:srgbClr val="92D050"/>
                </a:solidFill>
              </a:rPr>
              <a:t>と</a:t>
            </a:r>
            <a:r>
              <a:rPr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) :: Monad m =&gt; m a -&gt; (a -&gt; m b) -&gt; m b</a:t>
            </a:r>
            <a:br>
              <a:rPr lang="en-US" altLang="ja-JP" dirty="0"/>
            </a:br>
            <a:r>
              <a:rPr lang="en-US" altLang="ja-JP" dirty="0"/>
              <a:t>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</a:t>
            </a:r>
            <a:r>
              <a:rPr lang="en-US" altLang="ja-JP" dirty="0" smtClean="0"/>
              <a:t>= (</a:t>
            </a:r>
            <a:r>
              <a:rPr lang="en-US" altLang="ja-JP" dirty="0" err="1" smtClean="0"/>
              <a:t>const</a:t>
            </a:r>
            <a:r>
              <a:rPr lang="en-US" altLang="ja-JP" dirty="0" smtClean="0"/>
              <a:t> x </a:t>
            </a:r>
            <a:r>
              <a:rPr lang="en-US" altLang="ja-JP" dirty="0" smtClean="0">
                <a:solidFill>
                  <a:srgbClr val="00B0F0"/>
                </a:solidFill>
              </a:rPr>
              <a:t>&gt;=&gt;</a:t>
            </a:r>
            <a:r>
              <a:rPr lang="en-US" altLang="ja-JP" dirty="0" smtClean="0"/>
              <a:t> f) 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70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 </a:t>
            </a:r>
            <a:r>
              <a:rPr lang="ja-JP" altLang="en-US" b="1" dirty="0" smtClean="0"/>
              <a:t>クライスリ圏版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結合法則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f &gt;=&gt; g) &gt;=&gt; h = f &gt;=&gt; (g &gt;=&gt; h)</a:t>
            </a:r>
            <a:r>
              <a:rPr kumimoji="1" lang="en-US" altLang="ja-JP" dirty="0" smtClean="0">
                <a:solidFill>
                  <a:srgbClr val="00B0F0"/>
                </a:solidFill>
              </a:rPr>
              <a:t/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kumimoji="1" lang="ja-JP" altLang="en-US" dirty="0" smtClean="0">
                <a:solidFill>
                  <a:srgbClr val="00B0F0"/>
                </a:solidFill>
              </a:rPr>
              <a:t>単位元則 </a:t>
            </a:r>
            <a:r>
              <a:rPr kumimoji="1" lang="en-US" altLang="ja-JP" dirty="0" smtClean="0"/>
              <a:t>return &gt;=&gt;</a:t>
            </a:r>
            <a:r>
              <a:rPr lang="en-US" altLang="ja-JP" dirty="0" smtClean="0"/>
              <a:t>f = f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f &gt;=&gt; return = 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x =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id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join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Monad m =&gt;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/>
              <a:t>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74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結合法則 </a:t>
            </a:r>
            <a:r>
              <a:rPr lang="en-US" altLang="ja-JP" dirty="0" smtClean="0"/>
              <a:t>join </a:t>
            </a:r>
            <a:r>
              <a:rPr lang="en-US" altLang="ja-JP" dirty="0"/>
              <a:t>. </a:t>
            </a:r>
            <a:r>
              <a:rPr lang="en-US" altLang="ja-JP" dirty="0" err="1"/>
              <a:t>fmap</a:t>
            </a:r>
            <a:r>
              <a:rPr lang="en-US" altLang="ja-JP" dirty="0"/>
              <a:t> join = join . </a:t>
            </a:r>
            <a:r>
              <a:rPr lang="en-US" altLang="ja-JP" dirty="0" smtClean="0"/>
              <a:t>join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</a:t>
            </a:r>
            <a:r>
              <a:rPr lang="en-US" altLang="ja-JP" dirty="0"/>
              <a:t>. return = id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return = id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</a:t>
            </a: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 . f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return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　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f)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join</a:t>
            </a:r>
          </a:p>
        </p:txBody>
      </p:sp>
    </p:spTree>
    <p:extLst>
      <p:ext uri="{BB962C8B-B14F-4D97-AF65-F5344CB8AC3E}">
        <p14:creationId xmlns:p14="http://schemas.microsoft.com/office/powerpoint/2010/main" val="9581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入出力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1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現実世界を裏で</a:t>
            </a:r>
            <a:r>
              <a:rPr lang="ja-JP" altLang="en-US" dirty="0">
                <a:solidFill>
                  <a:srgbClr val="00B0F0"/>
                </a:solidFill>
              </a:rPr>
              <a:t>操作する</a:t>
            </a:r>
            <a:r>
              <a:rPr kumimoji="1" lang="ja-JP" altLang="en-US" dirty="0" smtClean="0"/>
              <a:t>計算。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9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ファイル処理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Handle</a:t>
            </a:r>
            <a:r>
              <a:rPr kumimoji="1" lang="en-US" altLang="ja-JP" dirty="0" smtClean="0"/>
              <a:t>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IOMode</a:t>
            </a:r>
            <a:r>
              <a:rPr kumimoji="1" lang="en-US" altLang="ja-JP" dirty="0" smtClean="0"/>
              <a:t>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AppendMode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ReadWriteMode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type </a:t>
            </a:r>
            <a:r>
              <a:rPr lang="en-US" altLang="ja-JP" dirty="0" err="1" smtClean="0">
                <a:solidFill>
                  <a:srgbClr val="00B0F0"/>
                </a:solidFill>
              </a:rPr>
              <a:t>FilePath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openFile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FilePath</a:t>
            </a:r>
            <a:r>
              <a:rPr lang="en-US" altLang="ja-JP" dirty="0" smtClean="0"/>
              <a:t> -&gt; </a:t>
            </a:r>
            <a:r>
              <a:rPr lang="en-US" altLang="ja-JP" dirty="0" err="1" smtClean="0"/>
              <a:t>IOMode</a:t>
            </a:r>
            <a:r>
              <a:rPr lang="en-US" altLang="ja-JP" dirty="0" smtClean="0"/>
              <a:t> -&gt; IO Handle</a:t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49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3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6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4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7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8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5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3758</TotalTime>
  <Words>2630</Words>
  <Application>Microsoft Office PowerPoint</Application>
  <PresentationFormat>画面に合わせる (4:3)</PresentationFormat>
  <Paragraphs>584</Paragraphs>
  <Slides>192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15</vt:i4>
      </vt:variant>
      <vt:variant>
        <vt:lpstr>スライド タイトル</vt:lpstr>
      </vt:variant>
      <vt:variant>
        <vt:i4>192</vt:i4>
      </vt:variant>
    </vt:vector>
  </HeadingPairs>
  <TitlesOfParts>
    <vt:vector size="207" baseType="lpstr">
      <vt:lpstr>アーバン</vt:lpstr>
      <vt:lpstr>Office ​​テーマ</vt:lpstr>
      <vt:lpstr>1_Office ​​テーマ</vt:lpstr>
      <vt:lpstr>2_Office ​​テーマ</vt:lpstr>
      <vt:lpstr>3_Office ​​テーマ</vt:lpstr>
      <vt:lpstr>4_Office ​​テーマ</vt:lpstr>
      <vt:lpstr>1_アーバン</vt:lpstr>
      <vt:lpstr>2_アーバン</vt:lpstr>
      <vt:lpstr>5_Office ​​テーマ</vt:lpstr>
      <vt:lpstr>3_アーバン</vt:lpstr>
      <vt:lpstr>6_Office ​​テーマ</vt:lpstr>
      <vt:lpstr>4_アーバン</vt:lpstr>
      <vt:lpstr>7_Office ​​テーマ</vt:lpstr>
      <vt:lpstr>8_Office ​​テーマ</vt:lpstr>
      <vt:lpstr>5_アーバン</vt:lpstr>
      <vt:lpstr>Haskell Lecture 2</vt:lpstr>
      <vt:lpstr>目次</vt:lpstr>
      <vt:lpstr>目次2</vt:lpstr>
      <vt:lpstr>関数と仲良くなろう！</vt:lpstr>
      <vt:lpstr>関数のおさらい</vt:lpstr>
      <vt:lpstr>関数のライブラリ</vt:lpstr>
      <vt:lpstr>関数のライブラリ2</vt:lpstr>
      <vt:lpstr>関数のライブラリ3</vt:lpstr>
      <vt:lpstr>fix</vt:lpstr>
      <vt:lpstr>fixと再帰</vt:lpstr>
      <vt:lpstr>データ型と仲良くなろう！</vt:lpstr>
      <vt:lpstr>リスト</vt:lpstr>
      <vt:lpstr>タプル</vt:lpstr>
      <vt:lpstr>Maybe</vt:lpstr>
      <vt:lpstr>Either</vt:lpstr>
      <vt:lpstr>列挙型</vt:lpstr>
      <vt:lpstr>木構造</vt:lpstr>
      <vt:lpstr>抽象構文木</vt:lpstr>
      <vt:lpstr>Identity, Const, Tagged</vt:lpstr>
      <vt:lpstr>代数的データ型は直積の直和</vt:lpstr>
      <vt:lpstr>代数的データ型は直積の直和 2</vt:lpstr>
      <vt:lpstr>型クラスと仲良くなろう！</vt:lpstr>
      <vt:lpstr>Eq</vt:lpstr>
      <vt:lpstr>Ord</vt:lpstr>
      <vt:lpstr>Enum</vt:lpstr>
      <vt:lpstr>Bounded</vt:lpstr>
      <vt:lpstr>Show</vt:lpstr>
      <vt:lpstr>Read</vt:lpstr>
      <vt:lpstr>Ix</vt:lpstr>
      <vt:lpstr>deriving</vt:lpstr>
      <vt:lpstr>Num</vt:lpstr>
      <vt:lpstr>Real</vt:lpstr>
      <vt:lpstr>Integral</vt:lpstr>
      <vt:lpstr>Fractional, RealFrac</vt:lpstr>
      <vt:lpstr>Floating, RealFloat</vt:lpstr>
      <vt:lpstr>モノイド</vt:lpstr>
      <vt:lpstr>モノイド則</vt:lpstr>
      <vt:lpstr>ファンクタと仲良くなろう！</vt:lpstr>
      <vt:lpstr>ファンクタって何？</vt:lpstr>
      <vt:lpstr>ファンクタ則</vt:lpstr>
      <vt:lpstr>リストファンクタ</vt:lpstr>
      <vt:lpstr>Maybeファンクタ, Eitherファンクタ</vt:lpstr>
      <vt:lpstr>タプルファンクタ</vt:lpstr>
      <vt:lpstr>関数ファンクタ</vt:lpstr>
      <vt:lpstr>Identity/Const/Taggedファンクタ</vt:lpstr>
      <vt:lpstr>ファンクタがいっぱい</vt:lpstr>
      <vt:lpstr>ファンクタにしよう！</vt:lpstr>
      <vt:lpstr>反変ファンクタって何？</vt:lpstr>
      <vt:lpstr>反変ファンクタ則</vt:lpstr>
      <vt:lpstr>双対関数反変ファンクタ</vt:lpstr>
      <vt:lpstr>双ファンクタって何？</vt:lpstr>
      <vt:lpstr>双ファンクタ則</vt:lpstr>
      <vt:lpstr>タプル双ファンクタ</vt:lpstr>
      <vt:lpstr>Either双ファンクタ</vt:lpstr>
      <vt:lpstr>Const/Tagged双ファンクタ</vt:lpstr>
      <vt:lpstr>共変と反変</vt:lpstr>
      <vt:lpstr>組み合わせ</vt:lpstr>
      <vt:lpstr>(? -&gt; −) -&gt; + の共変性</vt:lpstr>
      <vt:lpstr>自由変と固定変</vt:lpstr>
      <vt:lpstr>補足</vt:lpstr>
      <vt:lpstr>ファンクタはすごい！</vt:lpstr>
      <vt:lpstr>モナドと友達になろう！</vt:lpstr>
      <vt:lpstr>モナドって何？</vt:lpstr>
      <vt:lpstr>モナドの定義</vt:lpstr>
      <vt:lpstr>モナドの意味</vt:lpstr>
      <vt:lpstr>一方向なモナド</vt:lpstr>
      <vt:lpstr>一方向なモナドだけれど</vt:lpstr>
      <vt:lpstr>do記法</vt:lpstr>
      <vt:lpstr>do記法の意味</vt:lpstr>
      <vt:lpstr>failはなんなのか</vt:lpstr>
      <vt:lpstr>モナド則</vt:lpstr>
      <vt:lpstr>いろいろなモナドを見てみよう！</vt:lpstr>
      <vt:lpstr>Identityモナド</vt:lpstr>
      <vt:lpstr>Maybeモナド</vt:lpstr>
      <vt:lpstr>Listモナド</vt:lpstr>
      <vt:lpstr>関数モナド</vt:lpstr>
      <vt:lpstr>もっとモナドを便利にしよう！</vt:lpstr>
      <vt:lpstr>モナドはファンクタ</vt:lpstr>
      <vt:lpstr>アプリカティヴって何？</vt:lpstr>
      <vt:lpstr>アプリカティヴ則</vt:lpstr>
      <vt:lpstr>モナドはアプリカティヴ</vt:lpstr>
      <vt:lpstr>モナドはアプリカティヴ2</vt:lpstr>
      <vt:lpstr>モナドじゃないアプリカティヴ</vt:lpstr>
      <vt:lpstr>オルターナティヴって何？</vt:lpstr>
      <vt:lpstr>モナドプラスって何？</vt:lpstr>
      <vt:lpstr>Listモナドプラス</vt:lpstr>
      <vt:lpstr>Maybeモナドプラス</vt:lpstr>
      <vt:lpstr>モナドプラスはオルターナティヴ</vt:lpstr>
      <vt:lpstr>繰り返し</vt:lpstr>
      <vt:lpstr>畳み込み</vt:lpstr>
      <vt:lpstr>条件分岐</vt:lpstr>
      <vt:lpstr>その他</vt:lpstr>
      <vt:lpstr>モナド則 クライスリ圏版</vt:lpstr>
      <vt:lpstr>モナド則 クライスリ圏版2</vt:lpstr>
      <vt:lpstr>モナド則 自然変換版</vt:lpstr>
      <vt:lpstr>モナド則 自然変換版2</vt:lpstr>
      <vt:lpstr>入出力であそぼう！</vt:lpstr>
      <vt:lpstr>IOモナド</vt:lpstr>
      <vt:lpstr>ファイル処理</vt:lpstr>
      <vt:lpstr>入出力</vt:lpstr>
      <vt:lpstr>ランダムアクセス</vt:lpstr>
      <vt:lpstr>コンソール処理</vt:lpstr>
      <vt:lpstr>便利な関数</vt:lpstr>
      <vt:lpstr>IOも遅延評価</vt:lpstr>
      <vt:lpstr>IOも遅延評価 例</vt:lpstr>
      <vt:lpstr>IORef</vt:lpstr>
      <vt:lpstr>性能比較</vt:lpstr>
      <vt:lpstr>乱数生成</vt:lpstr>
      <vt:lpstr>モナド変換子とあそぼう！</vt:lpstr>
      <vt:lpstr>モナド変換子って何？</vt:lpstr>
      <vt:lpstr>モナド変換子の定義</vt:lpstr>
      <vt:lpstr>モナド変換子則</vt:lpstr>
      <vt:lpstr>MaybeTモナド変換子</vt:lpstr>
      <vt:lpstr>MaybeTモナド変換子2</vt:lpstr>
      <vt:lpstr>ListTモナド変換子</vt:lpstr>
      <vt:lpstr>ListTモナド変換子2</vt:lpstr>
      <vt:lpstr>MonadIO</vt:lpstr>
      <vt:lpstr>MonadIOのインスタンス宣言</vt:lpstr>
      <vt:lpstr>状態遷移であそぼう！</vt:lpstr>
      <vt:lpstr>StateTとState</vt:lpstr>
      <vt:lpstr>StateTモナド変換子</vt:lpstr>
      <vt:lpstr>モナドステート</vt:lpstr>
      <vt:lpstr>StateTモナドステート</vt:lpstr>
      <vt:lpstr>ツッコミ</vt:lpstr>
      <vt:lpstr>STモナド</vt:lpstr>
      <vt:lpstr>STRef</vt:lpstr>
      <vt:lpstr>IOはST RealWorld</vt:lpstr>
      <vt:lpstr>IORefはSTRef RealWorld</vt:lpstr>
      <vt:lpstr>ReaderTとReader</vt:lpstr>
      <vt:lpstr>ReaderTモナド変換子</vt:lpstr>
      <vt:lpstr>モナドリーダー</vt:lpstr>
      <vt:lpstr>ReaderTモナドリーダー</vt:lpstr>
      <vt:lpstr>WriterTとWriter</vt:lpstr>
      <vt:lpstr>WriterTモナド変換子</vt:lpstr>
      <vt:lpstr>WriterTモナド変換子2</vt:lpstr>
      <vt:lpstr>モナドライター</vt:lpstr>
      <vt:lpstr>WriterTモナドライター</vt:lpstr>
      <vt:lpstr>RWSTとRWS</vt:lpstr>
      <vt:lpstr>RWSTモナド変換子</vt:lpstr>
      <vt:lpstr>RWSTモナド変換子2</vt:lpstr>
      <vt:lpstr>RWSTモナドステート</vt:lpstr>
      <vt:lpstr>RWSTモナドリーダー</vt:lpstr>
      <vt:lpstr>RWSTモナドライター</vt:lpstr>
      <vt:lpstr>エラー処理であそぼう！</vt:lpstr>
      <vt:lpstr>ErrorT</vt:lpstr>
      <vt:lpstr>エラー</vt:lpstr>
      <vt:lpstr>エラーのインスタンス</vt:lpstr>
      <vt:lpstr>ErrorTモナド変換子</vt:lpstr>
      <vt:lpstr>ErrorTモナド変換子2</vt:lpstr>
      <vt:lpstr>モナドエラー</vt:lpstr>
      <vt:lpstr>ErrorTモナドエラー</vt:lpstr>
      <vt:lpstr>ErrorTモナドプラス</vt:lpstr>
      <vt:lpstr>構文解析であそぼう！</vt:lpstr>
      <vt:lpstr>モナディックパーサー</vt:lpstr>
      <vt:lpstr>いろいろなモナディックパーサー</vt:lpstr>
      <vt:lpstr>ParsecTとParsec</vt:lpstr>
      <vt:lpstr>さまざまなインスタンス宣言</vt:lpstr>
      <vt:lpstr>基本操作</vt:lpstr>
      <vt:lpstr>字句解析</vt:lpstr>
      <vt:lpstr>高度な構文解析</vt:lpstr>
      <vt:lpstr>入力についての状態遷移</vt:lpstr>
      <vt:lpstr>走査場所についての状態遷移</vt:lpstr>
      <vt:lpstr>ユーザー状態の遷移</vt:lpstr>
      <vt:lpstr>エラー処理</vt:lpstr>
      <vt:lpstr>フリーモナドとあそぼう！</vt:lpstr>
      <vt:lpstr>モナドを作るのは面倒だ</vt:lpstr>
      <vt:lpstr>Freeモナド</vt:lpstr>
      <vt:lpstr>モナドフリー</vt:lpstr>
      <vt:lpstr>Freeモナドフリー</vt:lpstr>
      <vt:lpstr>FreeFとFreeT</vt:lpstr>
      <vt:lpstr>FreeTモナド変換子</vt:lpstr>
      <vt:lpstr>FreeTモナドフリー</vt:lpstr>
      <vt:lpstr>Freeモナド ― プリティプリント</vt:lpstr>
      <vt:lpstr>Freeモナド ― 入力</vt:lpstr>
      <vt:lpstr>Freeモナド ― 出力</vt:lpstr>
      <vt:lpstr>Freeモナド ― 一時停止</vt:lpstr>
      <vt:lpstr>Freeモナド ― 終了</vt:lpstr>
      <vt:lpstr>Freeモナド ― 並行計算</vt:lpstr>
      <vt:lpstr>Freeモナド ― モナドの埋め込み</vt:lpstr>
      <vt:lpstr>演習問題</vt:lpstr>
      <vt:lpstr>モナドライフを始めよう！</vt:lpstr>
      <vt:lpstr>さあ、旅立とう！</vt:lpstr>
      <vt:lpstr>演習問題</vt:lpstr>
      <vt:lpstr>Pipes</vt:lpstr>
      <vt:lpstr>Conduit</vt:lpstr>
      <vt:lpstr>GUI ― GLUT</vt:lpstr>
      <vt:lpstr>GUI ― Free Game</vt:lpstr>
      <vt:lpstr>圏論</vt:lpstr>
      <vt:lpstr>アロー</vt:lpstr>
      <vt:lpstr>コモナド</vt:lpstr>
      <vt:lpstr>文献</vt:lpstr>
      <vt:lpstr>Haskell Lecture 3 へつづく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Lecture 1 - Introduction</dc:title>
  <dc:creator>松下祐介</dc:creator>
  <cp:lastModifiedBy>yusuke</cp:lastModifiedBy>
  <cp:revision>1384</cp:revision>
  <dcterms:created xsi:type="dcterms:W3CDTF">2013-09-28T15:00:10Z</dcterms:created>
  <dcterms:modified xsi:type="dcterms:W3CDTF">2013-10-17T05:14:11Z</dcterms:modified>
</cp:coreProperties>
</file>