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8" r:id="rId2"/>
    <p:sldMasterId id="2147483840" r:id="rId3"/>
    <p:sldMasterId id="2147483852" r:id="rId4"/>
    <p:sldMasterId id="2147483864" r:id="rId5"/>
    <p:sldMasterId id="2147483876" r:id="rId6"/>
  </p:sldMasterIdLst>
  <p:notesMasterIdLst>
    <p:notesMasterId r:id="rId86"/>
  </p:notesMasterIdLst>
  <p:sldIdLst>
    <p:sldId id="256" r:id="rId7"/>
    <p:sldId id="257" r:id="rId8"/>
    <p:sldId id="258" r:id="rId9"/>
    <p:sldId id="259" r:id="rId10"/>
    <p:sldId id="260" r:id="rId11"/>
    <p:sldId id="261" r:id="rId12"/>
    <p:sldId id="262" r:id="rId13"/>
    <p:sldId id="263" r:id="rId14"/>
    <p:sldId id="267" r:id="rId15"/>
    <p:sldId id="265" r:id="rId16"/>
    <p:sldId id="266" r:id="rId17"/>
    <p:sldId id="268" r:id="rId18"/>
    <p:sldId id="270" r:id="rId19"/>
    <p:sldId id="291" r:id="rId20"/>
    <p:sldId id="294" r:id="rId21"/>
    <p:sldId id="292" r:id="rId22"/>
    <p:sldId id="319" r:id="rId23"/>
    <p:sldId id="278" r:id="rId24"/>
    <p:sldId id="280" r:id="rId25"/>
    <p:sldId id="284" r:id="rId26"/>
    <p:sldId id="285" r:id="rId27"/>
    <p:sldId id="286" r:id="rId28"/>
    <p:sldId id="289" r:id="rId29"/>
    <p:sldId id="290" r:id="rId30"/>
    <p:sldId id="293" r:id="rId31"/>
    <p:sldId id="282" r:id="rId32"/>
    <p:sldId id="299" r:id="rId33"/>
    <p:sldId id="312" r:id="rId34"/>
    <p:sldId id="329" r:id="rId35"/>
    <p:sldId id="295" r:id="rId36"/>
    <p:sldId id="301" r:id="rId37"/>
    <p:sldId id="313" r:id="rId38"/>
    <p:sldId id="279" r:id="rId39"/>
    <p:sldId id="348" r:id="rId40"/>
    <p:sldId id="347" r:id="rId41"/>
    <p:sldId id="349" r:id="rId42"/>
    <p:sldId id="310" r:id="rId43"/>
    <p:sldId id="325" r:id="rId44"/>
    <p:sldId id="326" r:id="rId45"/>
    <p:sldId id="309" r:id="rId46"/>
    <p:sldId id="314" r:id="rId47"/>
    <p:sldId id="311" r:id="rId48"/>
    <p:sldId id="308" r:id="rId49"/>
    <p:sldId id="333" r:id="rId50"/>
    <p:sldId id="334" r:id="rId51"/>
    <p:sldId id="335" r:id="rId52"/>
    <p:sldId id="281" r:id="rId53"/>
    <p:sldId id="330" r:id="rId54"/>
    <p:sldId id="316" r:id="rId55"/>
    <p:sldId id="315" r:id="rId56"/>
    <p:sldId id="303" r:id="rId57"/>
    <p:sldId id="304" r:id="rId58"/>
    <p:sldId id="307" r:id="rId59"/>
    <p:sldId id="332" r:id="rId60"/>
    <p:sldId id="336" r:id="rId61"/>
    <p:sldId id="305" r:id="rId62"/>
    <p:sldId id="306" r:id="rId63"/>
    <p:sldId id="277" r:id="rId64"/>
    <p:sldId id="302" r:id="rId65"/>
    <p:sldId id="317" r:id="rId66"/>
    <p:sldId id="342" r:id="rId67"/>
    <p:sldId id="343" r:id="rId68"/>
    <p:sldId id="322" r:id="rId69"/>
    <p:sldId id="337" r:id="rId70"/>
    <p:sldId id="320" r:id="rId71"/>
    <p:sldId id="324" r:id="rId72"/>
    <p:sldId id="321" r:id="rId73"/>
    <p:sldId id="323" r:id="rId74"/>
    <p:sldId id="339" r:id="rId75"/>
    <p:sldId id="344" r:id="rId76"/>
    <p:sldId id="271" r:id="rId77"/>
    <p:sldId id="327" r:id="rId78"/>
    <p:sldId id="296" r:id="rId79"/>
    <p:sldId id="340" r:id="rId80"/>
    <p:sldId id="341" r:id="rId81"/>
    <p:sldId id="345" r:id="rId82"/>
    <p:sldId id="272" r:id="rId83"/>
    <p:sldId id="297" r:id="rId84"/>
    <p:sldId id="338" r:id="rId8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707" autoAdjust="0"/>
  </p:normalViewPr>
  <p:slideViewPr>
    <p:cSldViewPr>
      <p:cViewPr varScale="1">
        <p:scale>
          <a:sx n="61" d="100"/>
          <a:sy n="61" d="100"/>
        </p:scale>
        <p:origin x="-1356" y="-96"/>
      </p:cViewPr>
      <p:guideLst>
        <p:guide orient="horz" pos="2160"/>
        <p:guide pos="2880"/>
      </p:guideLst>
    </p:cSldViewPr>
  </p:slideViewPr>
  <p:outlineViewPr>
    <p:cViewPr>
      <p:scale>
        <a:sx n="33" d="100"/>
        <a:sy n="33" d="100"/>
      </p:scale>
      <p:origin x="78" y="2355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theme" Target="theme/theme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presProps" Target="pres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0A2ED-5637-4F19-8139-B58684588B48}" type="datetimeFigureOut">
              <a:rPr kumimoji="1" lang="ja-JP" altLang="en-US" smtClean="0"/>
              <a:t>2013/9/30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0F8EC-899B-4F10-A59C-9D256E78FC47}" type="slidenum">
              <a:rPr kumimoji="1" lang="ja-JP" altLang="en-US" smtClean="0"/>
              <a:t>‹#›</a:t>
            </a:fld>
            <a:endParaRPr kumimoji="1" lang="ja-JP" altLang="en-US"/>
          </a:p>
        </p:txBody>
      </p:sp>
    </p:spTree>
    <p:extLst>
      <p:ext uri="{BB962C8B-B14F-4D97-AF65-F5344CB8AC3E}">
        <p14:creationId xmlns:p14="http://schemas.microsoft.com/office/powerpoint/2010/main" val="9370339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058D45BA-BB04-4BA8-8259-289F6A5F4883}" type="datetime1">
              <a:rPr kumimoji="1" lang="ja-JP" altLang="en-US" smtClean="0"/>
              <a:t>2013/9/30</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EAA1C39-A2FF-43A8-BCC6-1DBC4B352772}"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24D5A73C-59CA-4556-9458-1862A8F2AE7D}"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4C9545-8840-4C5F-91F6-300192C94E6F}"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86117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FA09F4-D55D-4A70-95EC-63C01573CFA9}"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32289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CD42E7-25D4-4C7D-9775-B656AEBF4CF0}"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95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5362B2-41FA-4020-B9CB-79E032D01443}"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6748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B482673-D4E3-409E-9609-4E370FB06706}" type="datetime1">
              <a:rPr kumimoji="1" lang="ja-JP" altLang="en-US" smtClean="0"/>
              <a:t>2013/9/30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0590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275C56F-9776-46DC-BE89-530EBFA7278C}" type="datetime1">
              <a:rPr kumimoji="1" lang="ja-JP" altLang="en-US" smtClean="0"/>
              <a:t>2013/9/30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58829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742EE0-9B43-46D6-B89A-407A6FC31C44}" type="datetime1">
              <a:rPr kumimoji="1" lang="ja-JP" altLang="en-US" smtClean="0"/>
              <a:t>2013/9/30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26821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A68E46-4114-4D30-B08B-138D337C601D}"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23866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66E23361-6EAA-46D2-B687-54A7C2CEB7A6}"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1B35584-5C16-4E5D-93A4-CA42387EA218}"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43631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B40003-C4DC-4E23-AB73-F66052F6BCDF}"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03874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84BDF6-9C0E-4C6F-A0CC-2DC4A5A9694C}"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73330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29BA76D-586D-4214-9859-C2D8B2D779E5}"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74530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071F60A-E74F-4881-9EA2-BA0DC4597802}"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388645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0FC1C9B-F5EB-43A4-8807-DA04AD3796C2}"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428454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31F2EF-6435-4BE7-A963-A3C643468C7D}"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467793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C51BA3F-97BE-4FD5-8091-D218A080B852}"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FFFFFF">
                  <a:tint val="75000"/>
                </a:srgbClr>
              </a:solidFill>
            </a:endParaRPr>
          </a:p>
        </p:txBody>
      </p:sp>
      <p:sp>
        <p:nvSpPr>
          <p:cNvPr id="9" name="スライド番号プレースホルダー 8"/>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154463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5670663-B400-4685-8E52-58E1BCCDDEAD}"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FFFFFF">
                  <a:tint val="75000"/>
                </a:srgbClr>
              </a:solidFill>
            </a:endParaRPr>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958185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1A0FB06-40A5-479D-A4AF-5644687F6889}"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FFFFFF">
                  <a:tint val="75000"/>
                </a:srgbClr>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8368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40390DC0-B098-4763-A828-9813FCE242FD}" type="datetime1">
              <a:rPr kumimoji="1" lang="ja-JP" altLang="en-US" smtClean="0"/>
              <a:t>2013/9/30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387C619-EB17-4539-8F4A-0DE25E16DD50}"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262798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53B19DD-6E0D-4C37-BC18-5C1F055FDE65}"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584561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D537F-4400-49B9-8950-3CE74776C149}"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863377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454C7A3-5612-435A-8A41-7414F7E1F2D8}"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984817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4C9545-8840-4C5F-91F6-300192C94E6F}"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40885198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FA09F4-D55D-4A70-95EC-63C01573CFA9}"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56375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CD42E7-25D4-4C7D-9775-B656AEBF4CF0}"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476924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5362B2-41FA-4020-B9CB-79E032D01443}"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370174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B482673-D4E3-409E-9609-4E370FB06706}"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FFFFFF">
                  <a:tint val="75000"/>
                </a:srgbClr>
              </a:solidFill>
            </a:endParaRPr>
          </a:p>
        </p:txBody>
      </p:sp>
      <p:sp>
        <p:nvSpPr>
          <p:cNvPr id="9" name="スライド番号プレースホルダー 8"/>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578319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275C56F-9776-46DC-BE89-530EBFA7278C}"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FFFFFF">
                  <a:tint val="75000"/>
                </a:srgbClr>
              </a:solidFill>
            </a:endParaRPr>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43118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5227290-E077-4F83-8164-09E24D40225F}"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742EE0-9B43-46D6-B89A-407A6FC31C44}"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FFFFFF">
                  <a:tint val="75000"/>
                </a:srgbClr>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146608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A68E46-4114-4D30-B08B-138D337C601D}"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3375565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1B35584-5C16-4E5D-93A4-CA42387EA218}"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6066215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B40003-C4DC-4E23-AB73-F66052F6BCDF}"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7544232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84BDF6-9C0E-4C6F-A0CC-2DC4A5A9694C}"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857461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058D45BA-BB04-4BA8-8259-289F6A5F4883}" type="datetime1">
              <a:rPr kumimoji="1" lang="ja-JP" altLang="en-US" smtClean="0">
                <a:solidFill>
                  <a:srgbClr val="F5C201"/>
                </a:solidFill>
              </a:rPr>
              <a:pPr/>
              <a:t>2013/9/30</a:t>
            </a:fld>
            <a:endParaRPr kumimoji="1" lang="ja-JP" altLang="en-US">
              <a:solidFill>
                <a:srgbClr val="F5C201"/>
              </a:solidFill>
            </a:endParaRPr>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solidFill>
                <a:srgbClr val="F5C201"/>
              </a:solidFill>
            </a:endParaRPr>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D8002D-B5B0-4BAC-B1F6-782DDCCE6D9C}" type="slidenum">
              <a:rPr kumimoji="1" lang="ja-JP" altLang="en-US" smtClean="0">
                <a:solidFill>
                  <a:srgbClr val="FFFFFF"/>
                </a:solidFill>
              </a:rPr>
              <a:pPr/>
              <a:t>‹#›</a:t>
            </a:fld>
            <a:endParaRPr kumimoji="1" lang="ja-JP" altLang="en-US">
              <a:solidFill>
                <a:srgbClr val="FFFFFF"/>
              </a:solidFill>
            </a:endParaRPr>
          </a:p>
        </p:txBody>
      </p:sp>
    </p:spTree>
    <p:extLst>
      <p:ext uri="{BB962C8B-B14F-4D97-AF65-F5344CB8AC3E}">
        <p14:creationId xmlns:p14="http://schemas.microsoft.com/office/powerpoint/2010/main" val="40249288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66E23361-6EAA-46D2-B687-54A7C2CEB7A6}" type="datetime1">
              <a:rPr kumimoji="1" lang="ja-JP" altLang="en-US" smtClean="0">
                <a:solidFill>
                  <a:srgbClr val="F5C201"/>
                </a:solidFill>
              </a:rPr>
              <a:pPr/>
              <a:t>2013/9/30</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2225666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40390DC0-B098-4763-A828-9813FCE242FD}" type="datetime1">
              <a:rPr kumimoji="1" lang="ja-JP" altLang="en-US" smtClean="0">
                <a:solidFill>
                  <a:srgbClr val="F5C201"/>
                </a:solidFill>
              </a:rPr>
              <a:pPr/>
              <a:t>2013/9/30</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8394650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5227290-E077-4F83-8164-09E24D40225F}" type="datetime1">
              <a:rPr kumimoji="1" lang="ja-JP" altLang="en-US" smtClean="0">
                <a:solidFill>
                  <a:srgbClr val="F5C201"/>
                </a:solidFill>
              </a:rPr>
              <a:pPr/>
              <a:t>2013/9/30</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328361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1153DB8B-4498-413A-B27B-4DCB66535FF6}" type="datetime1">
              <a:rPr kumimoji="1" lang="ja-JP" altLang="en-US" smtClean="0">
                <a:solidFill>
                  <a:srgbClr val="F5C201"/>
                </a:solidFill>
              </a:rPr>
              <a:pPr/>
              <a:t>2013/9/30</a:t>
            </a:fld>
            <a:endParaRPr kumimoji="1" lang="ja-JP" altLang="en-US">
              <a:solidFill>
                <a:srgbClr val="F5C201"/>
              </a:solidFill>
            </a:endParaRPr>
          </a:p>
        </p:txBody>
      </p:sp>
      <p:sp>
        <p:nvSpPr>
          <p:cNvPr id="27" name="スライド番号プレースホルダー 26"/>
          <p:cNvSpPr>
            <a:spLocks noGrp="1"/>
          </p:cNvSpPr>
          <p:nvPr>
            <p:ph type="sldNum" sz="quarter" idx="11"/>
          </p:nvPr>
        </p:nvSpPr>
        <p:spPr/>
        <p:txBody>
          <a:bodyPr rtlCol="0"/>
          <a:lstStyle/>
          <a:p>
            <a:fld id="{D2D8002D-B5B0-4BAC-B1F6-782DDCCE6D9C}" type="slidenum">
              <a:rPr kumimoji="1" lang="ja-JP" altLang="en-US" smtClean="0"/>
              <a:pPr/>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solidFill>
                <a:srgbClr val="F5C201"/>
              </a:solidFill>
            </a:endParaRPr>
          </a:p>
        </p:txBody>
      </p:sp>
    </p:spTree>
    <p:extLst>
      <p:ext uri="{BB962C8B-B14F-4D97-AF65-F5344CB8AC3E}">
        <p14:creationId xmlns:p14="http://schemas.microsoft.com/office/powerpoint/2010/main" val="409939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1153DB8B-4498-413A-B27B-4DCB66535FF6}" type="datetime1">
              <a:rPr kumimoji="1" lang="ja-JP" altLang="en-US" smtClean="0"/>
              <a:t>2013/9/30</a:t>
            </a:fld>
            <a:endParaRPr kumimoji="1" lang="ja-JP" altLang="en-US"/>
          </a:p>
        </p:txBody>
      </p:sp>
      <p:sp>
        <p:nvSpPr>
          <p:cNvPr id="27" name="スライド番号プレースホルダー 26"/>
          <p:cNvSpPr>
            <a:spLocks noGrp="1"/>
          </p:cNvSpPr>
          <p:nvPr>
            <p:ph type="sldNum" sz="quarter" idx="11"/>
          </p:nvPr>
        </p:nvSpPr>
        <p:spPr/>
        <p:txBody>
          <a:bodyPr rtlCol="0"/>
          <a:lstStyle/>
          <a:p>
            <a:fld id="{D2D8002D-B5B0-4BAC-B1F6-782DDCCE6D9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89622950-9816-4F01-B7B6-A03E409D76B7}" type="datetime1">
              <a:rPr kumimoji="1" lang="ja-JP" altLang="en-US" smtClean="0">
                <a:solidFill>
                  <a:srgbClr val="F5C201"/>
                </a:solidFill>
              </a:rPr>
              <a:pPr/>
              <a:t>2013/9/30</a:t>
            </a:fld>
            <a:endParaRPr kumimoji="1" lang="ja-JP" altLang="en-US">
              <a:solidFill>
                <a:srgbClr val="F5C201"/>
              </a:solidFill>
            </a:endParaRPr>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solidFill>
                <a:srgbClr val="F5C201"/>
              </a:solidFill>
            </a:endParaRPr>
          </a:p>
        </p:txBody>
      </p:sp>
      <p:sp>
        <p:nvSpPr>
          <p:cNvPr id="5" name="スライド番号プレースホルダー 4"/>
          <p:cNvSpPr>
            <a:spLocks noGrp="1"/>
          </p:cNvSpPr>
          <p:nvPr>
            <p:ph type="sldNum" sz="quarter" idx="12"/>
          </p:nvPr>
        </p:nvSpPr>
        <p:spPr>
          <a:xfrm>
            <a:off x="8174736" y="2272"/>
            <a:ext cx="762000" cy="365760"/>
          </a:xfrm>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960320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0D82AEB-8EC7-41D1-A39B-2AE762DCBC08}" type="datetime1">
              <a:rPr kumimoji="1" lang="ja-JP" altLang="en-US" smtClean="0">
                <a:solidFill>
                  <a:srgbClr val="F5C201"/>
                </a:solidFill>
              </a:rPr>
              <a:pPr/>
              <a:t>2013/9/30</a:t>
            </a:fld>
            <a:endParaRPr kumimoji="1" lang="ja-JP" altLang="en-US">
              <a:solidFill>
                <a:srgbClr val="F5C201"/>
              </a:solidFill>
            </a:endParaRPr>
          </a:p>
        </p:txBody>
      </p:sp>
      <p:sp>
        <p:nvSpPr>
          <p:cNvPr id="3" name="フッター プレースホルダー 2"/>
          <p:cNvSpPr>
            <a:spLocks noGrp="1"/>
          </p:cNvSpPr>
          <p:nvPr>
            <p:ph type="ftr" sz="quarter" idx="11"/>
          </p:nvPr>
        </p:nvSpPr>
        <p:spPr/>
        <p:txBody>
          <a:bodyPr/>
          <a:lstStyle/>
          <a:p>
            <a:endParaRPr kumimoji="1" lang="ja-JP" altLang="en-US">
              <a:solidFill>
                <a:srgbClr val="F5C201"/>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12034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60A40CFE-1AF7-4DE7-974A-A28DAC18ACEF}" type="datetime1">
              <a:rPr kumimoji="1" lang="ja-JP" altLang="en-US" smtClean="0">
                <a:solidFill>
                  <a:srgbClr val="F5C201"/>
                </a:solidFill>
              </a:rPr>
              <a:pPr/>
              <a:t>2013/9/30</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447139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61D574A5-1181-45C1-970B-65A32B3C3446}" type="datetime1">
              <a:rPr kumimoji="1" lang="ja-JP" altLang="en-US" smtClean="0">
                <a:solidFill>
                  <a:srgbClr val="F5C201"/>
                </a:solidFill>
              </a:rPr>
              <a:pPr/>
              <a:t>2013/9/30</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3013742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EAA1C39-A2FF-43A8-BCC6-1DBC4B352772}" type="datetime1">
              <a:rPr kumimoji="1" lang="ja-JP" altLang="en-US" smtClean="0">
                <a:solidFill>
                  <a:srgbClr val="F5C201"/>
                </a:solidFill>
              </a:rPr>
              <a:pPr/>
              <a:t>2013/9/30</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42511005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24D5A73C-59CA-4556-9458-1862A8F2AE7D}" type="datetime1">
              <a:rPr kumimoji="1" lang="ja-JP" altLang="en-US" smtClean="0">
                <a:solidFill>
                  <a:srgbClr val="F5C201"/>
                </a:solidFill>
              </a:rPr>
              <a:pPr/>
              <a:t>2013/9/30</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1954240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4C9545-8840-4C5F-91F6-300192C94E6F}"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886113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FA09F4-D55D-4A70-95EC-63C01573CFA9}"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3644410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CD42E7-25D4-4C7D-9775-B656AEBF4CF0}"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6807193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5362B2-41FA-4020-B9CB-79E032D01443}"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4605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89622950-9816-4F01-B7B6-A03E409D76B7}" type="datetime1">
              <a:rPr kumimoji="1" lang="ja-JP" altLang="en-US" smtClean="0"/>
              <a:t>2013/9/30</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B482673-D4E3-409E-9609-4E370FB06706}"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FFFFFF">
                  <a:tint val="75000"/>
                </a:srgbClr>
              </a:solidFill>
            </a:endParaRPr>
          </a:p>
        </p:txBody>
      </p:sp>
      <p:sp>
        <p:nvSpPr>
          <p:cNvPr id="9" name="スライド番号プレースホルダー 8"/>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1605957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275C56F-9776-46DC-BE89-530EBFA7278C}"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FFFFFF">
                  <a:tint val="75000"/>
                </a:srgbClr>
              </a:solidFill>
            </a:endParaRPr>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0544282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742EE0-9B43-46D6-B89A-407A6FC31C44}"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FFFFFF">
                  <a:tint val="75000"/>
                </a:srgbClr>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5822206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A68E46-4114-4D30-B08B-138D337C601D}"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457838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1B35584-5C16-4E5D-93A4-CA42387EA218}"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1873250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B40003-C4DC-4E23-AB73-F66052F6BCDF}"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115252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84BDF6-9C0E-4C6F-A0CC-2DC4A5A9694C}"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8615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0D82AEB-8EC7-41D1-A39B-2AE762DCBC08}" type="datetime1">
              <a:rPr kumimoji="1" lang="ja-JP" altLang="en-US" smtClean="0"/>
              <a:t>2013/9/30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60A40CFE-1AF7-4DE7-974A-A28DAC18ACEF}"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61D574A5-1181-45C1-970B-65A32B3C3446}" type="datetime1">
              <a:rPr kumimoji="1" lang="ja-JP" altLang="en-US" smtClean="0"/>
              <a:t>2013/9/30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BE6CEE3-6E2C-41B1-82FD-317163EC55E9}" type="datetime1">
              <a:rPr kumimoji="1" lang="ja-JP" altLang="en-US" smtClean="0"/>
              <a:t>2013/9/30</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A6E5A-E0F6-45CB-B5C3-435BF2DBEA4B}" type="datetime1">
              <a:rPr kumimoji="1" lang="ja-JP" altLang="en-US" smtClean="0"/>
              <a:t>2013/9/30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73350567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D45FE-5175-439D-941C-96DF0F691958}" type="datetime1">
              <a:rPr lang="ja-JP" altLang="en-US" smtClean="0">
                <a:solidFill>
                  <a:srgbClr val="FFFFFF">
                    <a:tint val="75000"/>
                  </a:srgbClr>
                </a:solidFill>
              </a:rPr>
              <a:t>2013/9/30</a:t>
            </a:fld>
            <a:endParaRPr lang="ja-JP" altLang="en-US">
              <a:solidFill>
                <a:srgbClr val="FFFFFF">
                  <a:tint val="75000"/>
                </a:srgb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62164536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A6E5A-E0F6-45CB-B5C3-435BF2DBEA4B}"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79228502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BE6CEE3-6E2C-41B1-82FD-317163EC55E9}" type="datetime1">
              <a:rPr kumimoji="1" lang="ja-JP" altLang="en-US" smtClean="0">
                <a:solidFill>
                  <a:srgbClr val="F5C201"/>
                </a:solidFill>
              </a:rPr>
              <a:pPr/>
              <a:t>2013/9/30</a:t>
            </a:fld>
            <a:endParaRPr kumimoji="1" lang="ja-JP" altLang="en-US">
              <a:solidFill>
                <a:srgbClr val="F5C201"/>
              </a:solidFill>
            </a:endParaRPr>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solidFill>
                <a:srgbClr val="F5C201"/>
              </a:solidFill>
            </a:endParaRPr>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9341925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A6E5A-E0F6-45CB-B5C3-435BF2DBEA4B}" type="datetime1">
              <a:rPr lang="ja-JP" altLang="en-US" smtClean="0">
                <a:solidFill>
                  <a:srgbClr val="FFFFFF">
                    <a:tint val="75000"/>
                  </a:srgbClr>
                </a:solidFill>
              </a:rPr>
              <a:pPr/>
              <a:t>2013/9/30</a:t>
            </a:fld>
            <a:endParaRPr lang="ja-JP" altLang="en-US">
              <a:solidFill>
                <a:srgbClr val="FFFFFF">
                  <a:tint val="75000"/>
                </a:srgb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161801460"/>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hyperlink" Target="http://www.haskell.org/hoogl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kotha.net/ghcguide_ja/latest/"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ja.wikibooks.org/wiki/Haskell" TargetMode="External"/><Relationship Id="rId2" Type="http://schemas.openxmlformats.org/officeDocument/2006/relationships/hyperlink" Target="http://itpro.nikkeibp.co.jp/article/COLUMN/20060915/248215/" TargetMode="External"/><Relationship Id="rId1" Type="http://schemas.openxmlformats.org/officeDocument/2006/relationships/slideLayout" Target="../slideLayouts/slideLayout2.xml"/><Relationship Id="rId4" Type="http://schemas.openxmlformats.org/officeDocument/2006/relationships/hyperlink" Target="http://www.haskell.org/haskellwiki/Haskell"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codeforces.com/problemset" TargetMode="External"/><Relationship Id="rId2" Type="http://schemas.openxmlformats.org/officeDocument/2006/relationships/hyperlink" Target="https://judge.npca.jp/problems" TargetMode="External"/><Relationship Id="rId1" Type="http://schemas.openxmlformats.org/officeDocument/2006/relationships/slideLayout" Target="../slideLayouts/slideLayout2.xml"/><Relationship Id="rId4" Type="http://schemas.openxmlformats.org/officeDocument/2006/relationships/hyperlink" Target="http://www.spoj.com/problems/classica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kumimoji="1" lang="en-US" altLang="ja-JP" sz="5400" dirty="0" smtClean="0">
                <a:ea typeface="Migu 1C" pitchFamily="50" charset="-128"/>
                <a:cs typeface="Migu 1C" pitchFamily="50" charset="-128"/>
              </a:rPr>
              <a:t>Haskell Lecture 1</a:t>
            </a:r>
            <a:endParaRPr kumimoji="1" lang="ja-JP" altLang="en-US" dirty="0">
              <a:ea typeface="Migu 1C" pitchFamily="50" charset="-128"/>
              <a:cs typeface="Migu 1C" pitchFamily="50" charset="-128"/>
            </a:endParaRPr>
          </a:p>
        </p:txBody>
      </p:sp>
      <p:sp>
        <p:nvSpPr>
          <p:cNvPr id="3" name="サブタイトル 2"/>
          <p:cNvSpPr>
            <a:spLocks noGrp="1"/>
          </p:cNvSpPr>
          <p:nvPr>
            <p:ph type="subTitle" idx="1"/>
          </p:nvPr>
        </p:nvSpPr>
        <p:spPr/>
        <p:txBody>
          <a:bodyPr/>
          <a:lstStyle/>
          <a:p>
            <a:r>
              <a:rPr lang="en-US" altLang="ja-JP" dirty="0" err="1" smtClean="0">
                <a:latin typeface="+mj-lt"/>
              </a:rPr>
              <a:t>kinokkory@shiatsumat</a:t>
            </a:r>
            <a:endParaRPr lang="en-US" altLang="ja-JP" dirty="0" smtClean="0">
              <a:latin typeface="+mj-lt"/>
            </a:endParaRPr>
          </a:p>
        </p:txBody>
      </p:sp>
    </p:spTree>
    <p:extLst>
      <p:ext uri="{BB962C8B-B14F-4D97-AF65-F5344CB8AC3E}">
        <p14:creationId xmlns:p14="http://schemas.microsoft.com/office/powerpoint/2010/main" val="4273981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solidFill>
                  <a:srgbClr val="00B0F0"/>
                </a:solidFill>
              </a:rPr>
              <a:t>Haskell </a:t>
            </a:r>
            <a:r>
              <a:rPr lang="en-US" altLang="ja-JP" b="1" dirty="0">
                <a:solidFill>
                  <a:srgbClr val="00B0F0"/>
                </a:solidFill>
              </a:rPr>
              <a:t>Platform</a:t>
            </a:r>
            <a:endParaRPr kumimoji="1" lang="ja-JP" altLang="en-US" b="1" dirty="0">
              <a:solidFill>
                <a:srgbClr val="00B0F0"/>
              </a:solidFill>
            </a:endParaRPr>
          </a:p>
        </p:txBody>
      </p:sp>
      <p:sp>
        <p:nvSpPr>
          <p:cNvPr id="3" name="コンテンツ プレースホルダー 2"/>
          <p:cNvSpPr>
            <a:spLocks noGrp="1"/>
          </p:cNvSpPr>
          <p:nvPr>
            <p:ph idx="1"/>
          </p:nvPr>
        </p:nvSpPr>
        <p:spPr/>
        <p:txBody>
          <a:bodyPr/>
          <a:lstStyle/>
          <a:p>
            <a:r>
              <a:rPr kumimoji="1" lang="en-US" altLang="ja-JP" dirty="0" smtClean="0">
                <a:solidFill>
                  <a:srgbClr val="00B0F0"/>
                </a:solidFill>
              </a:rPr>
              <a:t>Haskell Platform</a:t>
            </a:r>
            <a:r>
              <a:rPr kumimoji="1" lang="ja-JP" altLang="en-US" dirty="0" smtClean="0"/>
              <a:t>を入れましょう。以上！</a:t>
            </a:r>
            <a:endParaRPr kumimoji="1" lang="en-US" altLang="ja-JP" dirty="0" smtClean="0"/>
          </a:p>
          <a:p>
            <a:endParaRPr lang="en-US" altLang="ja-JP" dirty="0" smtClean="0"/>
          </a:p>
          <a:p>
            <a:r>
              <a:rPr lang="en-US" altLang="ja-JP" dirty="0" smtClean="0">
                <a:solidFill>
                  <a:srgbClr val="00B0F0"/>
                </a:solidFill>
              </a:rPr>
              <a:t>GHC</a:t>
            </a:r>
            <a:r>
              <a:rPr lang="en-US" altLang="ja-JP" dirty="0" smtClean="0"/>
              <a:t> (</a:t>
            </a:r>
            <a:r>
              <a:rPr lang="ja-JP" altLang="en-US" dirty="0" smtClean="0"/>
              <a:t>コンパイラ</a:t>
            </a:r>
            <a:r>
              <a:rPr lang="en-US" altLang="ja-JP" dirty="0" smtClean="0"/>
              <a:t>), </a:t>
            </a:r>
            <a:r>
              <a:rPr lang="en-US" altLang="ja-JP" dirty="0" err="1" smtClean="0">
                <a:solidFill>
                  <a:srgbClr val="00B0F0"/>
                </a:solidFill>
              </a:rPr>
              <a:t>GHCi</a:t>
            </a:r>
            <a:r>
              <a:rPr lang="en-US" altLang="ja-JP" dirty="0" smtClean="0">
                <a:solidFill>
                  <a:srgbClr val="00B0F0"/>
                </a:solidFill>
              </a:rPr>
              <a:t> </a:t>
            </a:r>
            <a:r>
              <a:rPr lang="en-US" altLang="ja-JP" dirty="0" smtClean="0"/>
              <a:t>(</a:t>
            </a:r>
            <a:r>
              <a:rPr lang="ja-JP" altLang="en-US" dirty="0" smtClean="0"/>
              <a:t>インタープリタ</a:t>
            </a:r>
            <a:r>
              <a:rPr lang="en-US" altLang="ja-JP" dirty="0" smtClean="0"/>
              <a:t>), </a:t>
            </a:r>
            <a:r>
              <a:rPr lang="en-US" altLang="ja-JP" dirty="0" smtClean="0">
                <a:solidFill>
                  <a:srgbClr val="00B0F0"/>
                </a:solidFill>
              </a:rPr>
              <a:t>Cabal</a:t>
            </a:r>
            <a:r>
              <a:rPr lang="en-US" altLang="ja-JP" dirty="0" smtClean="0"/>
              <a:t> (</a:t>
            </a:r>
            <a:r>
              <a:rPr lang="ja-JP" altLang="en-US" dirty="0" smtClean="0"/>
              <a:t>パッケージマネージャ</a:t>
            </a:r>
            <a:r>
              <a:rPr lang="en-US" altLang="ja-JP" dirty="0" smtClean="0"/>
              <a:t>), </a:t>
            </a:r>
            <a:r>
              <a:rPr lang="en-US" altLang="ja-JP" dirty="0" smtClean="0">
                <a:solidFill>
                  <a:srgbClr val="00B0F0"/>
                </a:solidFill>
              </a:rPr>
              <a:t>Haddock</a:t>
            </a:r>
            <a:r>
              <a:rPr lang="en-US" altLang="ja-JP" dirty="0" smtClean="0"/>
              <a:t> (</a:t>
            </a:r>
            <a:r>
              <a:rPr lang="ja-JP" altLang="en-US" dirty="0"/>
              <a:t>文書</a:t>
            </a:r>
            <a:r>
              <a:rPr lang="ja-JP" altLang="en-US" dirty="0" smtClean="0"/>
              <a:t>ジェネレータ</a:t>
            </a:r>
            <a:r>
              <a:rPr lang="en-US" altLang="ja-JP" dirty="0" smtClean="0"/>
              <a:t>), </a:t>
            </a:r>
            <a:r>
              <a:rPr lang="ja-JP" altLang="en-US" dirty="0" smtClean="0"/>
              <a:t>便利なライブラリなどが入っています。</a:t>
            </a:r>
            <a:endParaRPr kumimoji="1" lang="ja-JP" altLang="en-US" dirty="0"/>
          </a:p>
        </p:txBody>
      </p:sp>
    </p:spTree>
    <p:extLst>
      <p:ext uri="{BB962C8B-B14F-4D97-AF65-F5344CB8AC3E}">
        <p14:creationId xmlns:p14="http://schemas.microsoft.com/office/powerpoint/2010/main" val="70266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エディタ</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solidFill>
                  <a:srgbClr val="00B0F0"/>
                </a:solidFill>
              </a:rPr>
              <a:t>Vim</a:t>
            </a:r>
            <a:r>
              <a:rPr kumimoji="1" lang="ja-JP" altLang="en-US" dirty="0" smtClean="0"/>
              <a:t>や</a:t>
            </a:r>
            <a:r>
              <a:rPr kumimoji="1" lang="en-US" altLang="ja-JP" dirty="0" err="1" smtClean="0">
                <a:solidFill>
                  <a:srgbClr val="00B0F0"/>
                </a:solidFill>
              </a:rPr>
              <a:t>Emacs</a:t>
            </a:r>
            <a:r>
              <a:rPr kumimoji="1" lang="ja-JP" altLang="en-US" dirty="0" smtClean="0"/>
              <a:t>など好きなものを使えばいいとおもいます。インデントの設定だけ気をつけましょう </a:t>
            </a:r>
            <a:r>
              <a:rPr kumimoji="1" lang="en-US" altLang="ja-JP" dirty="0" smtClean="0"/>
              <a:t>(</a:t>
            </a:r>
            <a:r>
              <a:rPr kumimoji="1" lang="ja-JP" altLang="en-US" dirty="0" smtClean="0"/>
              <a:t>タブではなくスペースを推奨します</a:t>
            </a:r>
            <a:r>
              <a:rPr kumimoji="1" lang="en-US" altLang="ja-JP" dirty="0" smtClean="0"/>
              <a:t>) </a:t>
            </a:r>
            <a:r>
              <a:rPr kumimoji="1" lang="ja-JP" altLang="en-US" dirty="0" err="1" smtClean="0"/>
              <a:t>。</a:t>
            </a:r>
            <a:endParaRPr kumimoji="1" lang="en-US" altLang="ja-JP" dirty="0" smtClean="0"/>
          </a:p>
          <a:p>
            <a:endParaRPr lang="en-US" altLang="ja-JP" dirty="0" smtClean="0"/>
          </a:p>
          <a:p>
            <a:r>
              <a:rPr lang="en-US" altLang="ja-JP" dirty="0" smtClean="0"/>
              <a:t>IDE</a:t>
            </a:r>
            <a:r>
              <a:rPr lang="ja-JP" altLang="en-US" dirty="0" smtClean="0"/>
              <a:t>をインストールすることもできますが、おすすめできる</a:t>
            </a:r>
            <a:r>
              <a:rPr lang="en-US" altLang="ja-JP" dirty="0" smtClean="0"/>
              <a:t>IDE</a:t>
            </a:r>
            <a:r>
              <a:rPr lang="ja-JP" altLang="en-US" dirty="0" smtClean="0"/>
              <a:t>はいまのところありません。</a:t>
            </a:r>
            <a:endParaRPr kumimoji="1" lang="ja-JP" altLang="en-US" dirty="0"/>
          </a:p>
        </p:txBody>
      </p:sp>
    </p:spTree>
    <p:extLst>
      <p:ext uri="{BB962C8B-B14F-4D97-AF65-F5344CB8AC3E}">
        <p14:creationId xmlns:p14="http://schemas.microsoft.com/office/powerpoint/2010/main" val="42021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動かそう！</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err="1" smtClean="0">
                <a:solidFill>
                  <a:srgbClr val="00B0F0"/>
                </a:solidFill>
              </a:rPr>
              <a:t>ghc</a:t>
            </a:r>
            <a:r>
              <a:rPr kumimoji="1" lang="en-US" altLang="ja-JP" dirty="0" smtClean="0">
                <a:solidFill>
                  <a:srgbClr val="00B0F0"/>
                </a:solidFill>
              </a:rPr>
              <a:t> *.</a:t>
            </a:r>
            <a:r>
              <a:rPr kumimoji="1" lang="en-US" altLang="ja-JP" dirty="0" err="1" smtClean="0">
                <a:solidFill>
                  <a:srgbClr val="00B0F0"/>
                </a:solidFill>
              </a:rPr>
              <a:t>hs</a:t>
            </a:r>
            <a:r>
              <a:rPr kumimoji="1" lang="en-US" altLang="ja-JP" dirty="0" smtClean="0"/>
              <a:t> ― </a:t>
            </a:r>
            <a:r>
              <a:rPr kumimoji="1" lang="ja-JP" altLang="en-US" dirty="0" smtClean="0"/>
              <a:t>コンパイラ</a:t>
            </a:r>
            <a:endParaRPr kumimoji="1" lang="en-US" altLang="ja-JP" dirty="0" smtClean="0"/>
          </a:p>
          <a:p>
            <a:r>
              <a:rPr lang="en-US" altLang="ja-JP" dirty="0" err="1" smtClean="0">
                <a:solidFill>
                  <a:srgbClr val="00B0F0"/>
                </a:solidFill>
              </a:rPr>
              <a:t>ghci</a:t>
            </a:r>
            <a:r>
              <a:rPr lang="en-US" altLang="ja-JP" dirty="0" smtClean="0"/>
              <a:t> ― </a:t>
            </a:r>
            <a:r>
              <a:rPr lang="ja-JP" altLang="en-US" dirty="0" smtClean="0"/>
              <a:t>インタープリタ</a:t>
            </a:r>
            <a:endParaRPr lang="en-US" altLang="ja-JP" dirty="0" smtClean="0"/>
          </a:p>
          <a:p>
            <a:r>
              <a:rPr kumimoji="1" lang="en-US" altLang="ja-JP" dirty="0" smtClean="0">
                <a:solidFill>
                  <a:srgbClr val="00B0F0"/>
                </a:solidFill>
              </a:rPr>
              <a:t>cabal install *</a:t>
            </a:r>
            <a:r>
              <a:rPr kumimoji="1" lang="en-US" altLang="ja-JP" dirty="0" smtClean="0"/>
              <a:t> ― </a:t>
            </a:r>
            <a:r>
              <a:rPr kumimoji="1" lang="ja-JP" altLang="en-US" dirty="0" smtClean="0"/>
              <a:t>ライブラリの取得</a:t>
            </a:r>
            <a:endParaRPr kumimoji="1" lang="ja-JP" altLang="en-US" dirty="0"/>
          </a:p>
        </p:txBody>
      </p:sp>
    </p:spTree>
    <p:extLst>
      <p:ext uri="{BB962C8B-B14F-4D97-AF65-F5344CB8AC3E}">
        <p14:creationId xmlns:p14="http://schemas.microsoft.com/office/powerpoint/2010/main" val="378980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00000" y="5013176"/>
            <a:ext cx="7772400" cy="1470025"/>
          </a:xfrm>
        </p:spPr>
        <p:txBody>
          <a:bodyPr anchor="b">
            <a:normAutofit/>
          </a:bodyPr>
          <a:lstStyle/>
          <a:p>
            <a:pPr algn="l"/>
            <a:r>
              <a:rPr kumimoji="1" lang="en-US" altLang="ja-JP" sz="4000" dirty="0" smtClean="0">
                <a:latin typeface="+mj-ea"/>
                <a:cs typeface="Migu 1C" pitchFamily="50" charset="-128"/>
              </a:rPr>
              <a:t>Haskell</a:t>
            </a:r>
            <a:r>
              <a:rPr lang="ja-JP" altLang="en-US" sz="4000" dirty="0">
                <a:latin typeface="+mj-ea"/>
                <a:cs typeface="Migu 1C" pitchFamily="50" charset="-128"/>
              </a:rPr>
              <a:t>の</a:t>
            </a:r>
            <a:r>
              <a:rPr lang="ja-JP" altLang="en-US" sz="4000" dirty="0" smtClean="0">
                <a:latin typeface="+mj-ea"/>
                <a:cs typeface="Migu 1C" pitchFamily="50" charset="-128"/>
              </a:rPr>
              <a:t>文法を</a:t>
            </a:r>
            <a:r>
              <a:rPr lang="ja-JP" altLang="en-US" sz="4000" dirty="0">
                <a:latin typeface="+mj-ea"/>
                <a:cs typeface="Migu 1C" pitchFamily="50" charset="-128"/>
              </a:rPr>
              <a:t>一気に</a:t>
            </a:r>
            <a:r>
              <a:rPr lang="ja-JP" altLang="en-US" sz="4000" dirty="0" smtClean="0">
                <a:latin typeface="+mj-ea"/>
                <a:cs typeface="Migu 1C" pitchFamily="50" charset="-128"/>
              </a:rPr>
              <a:t>学ぼう！</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2621076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どうやって？</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基本的な概念の</a:t>
            </a:r>
            <a:r>
              <a:rPr kumimoji="1" lang="ja-JP" altLang="en-US" dirty="0" smtClean="0">
                <a:solidFill>
                  <a:srgbClr val="00B0F0"/>
                </a:solidFill>
              </a:rPr>
              <a:t>意味</a:t>
            </a:r>
            <a:r>
              <a:rPr kumimoji="1" lang="ja-JP" altLang="en-US" dirty="0" smtClean="0"/>
              <a:t>を概観していきます。</a:t>
            </a:r>
            <a:endParaRPr kumimoji="1" lang="en-US" altLang="ja-JP" dirty="0" smtClean="0"/>
          </a:p>
          <a:p>
            <a:endParaRPr kumimoji="1" lang="en-US" altLang="ja-JP" dirty="0" smtClean="0"/>
          </a:p>
          <a:p>
            <a:r>
              <a:rPr kumimoji="1" lang="ja-JP" altLang="en-US" dirty="0" smtClean="0"/>
              <a:t>リファレンスとして、</a:t>
            </a:r>
            <a:r>
              <a:rPr lang="en-US" altLang="ja-JP" dirty="0"/>
              <a:t> BNF</a:t>
            </a:r>
            <a:r>
              <a:rPr lang="ja-JP" altLang="en-US" dirty="0"/>
              <a:t>記法に近い</a:t>
            </a:r>
            <a:r>
              <a:rPr lang="ja-JP" altLang="en-US" dirty="0" smtClean="0"/>
              <a:t>スタイルの文法</a:t>
            </a:r>
            <a:r>
              <a:rPr kumimoji="1" lang="ja-JP" altLang="en-US" dirty="0" smtClean="0"/>
              <a:t>を書いてあります。文法は実際よりも多少簡略化してあります。いまのところは無視してもかまいません。</a:t>
            </a:r>
            <a:endParaRPr kumimoji="1" lang="en-US" altLang="ja-JP" dirty="0" smtClean="0"/>
          </a:p>
          <a:p>
            <a:endParaRPr lang="en-US" altLang="ja-JP" dirty="0"/>
          </a:p>
          <a:p>
            <a:r>
              <a:rPr lang="ja-JP" altLang="en-US" dirty="0"/>
              <a:t>基本的に</a:t>
            </a:r>
            <a:r>
              <a:rPr kumimoji="1" lang="ja-JP" altLang="en-US" dirty="0" smtClean="0">
                <a:solidFill>
                  <a:srgbClr val="00B0F0"/>
                </a:solidFill>
              </a:rPr>
              <a:t>トップダウン</a:t>
            </a:r>
            <a:r>
              <a:rPr kumimoji="1" lang="ja-JP" altLang="en-US" dirty="0" smtClean="0"/>
              <a:t>の順番で説明します。</a:t>
            </a:r>
            <a:endParaRPr kumimoji="1" lang="en-US" altLang="ja-JP" dirty="0" smtClean="0"/>
          </a:p>
        </p:txBody>
      </p:sp>
    </p:spTree>
    <p:extLst>
      <p:ext uri="{BB962C8B-B14F-4D97-AF65-F5344CB8AC3E}">
        <p14:creationId xmlns:p14="http://schemas.microsoft.com/office/powerpoint/2010/main" val="155908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どう</a:t>
            </a:r>
            <a:r>
              <a:rPr kumimoji="1" lang="ja-JP" altLang="en-US" b="1" dirty="0" smtClean="0"/>
              <a:t>すればいいの？</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基本的な文法を</a:t>
            </a:r>
            <a:r>
              <a:rPr lang="ja-JP" altLang="en-US" dirty="0">
                <a:solidFill>
                  <a:srgbClr val="00B0F0"/>
                </a:solidFill>
              </a:rPr>
              <a:t>網羅</a:t>
            </a:r>
            <a:r>
              <a:rPr lang="ja-JP" altLang="en-US" dirty="0"/>
              <a:t>することを重視しているので情報量が多いですが、重要度のぶんだけ</a:t>
            </a:r>
            <a:r>
              <a:rPr lang="ja-JP" altLang="en-US" dirty="0" smtClean="0">
                <a:solidFill>
                  <a:srgbClr val="00B0F0"/>
                </a:solidFill>
              </a:rPr>
              <a:t>星印</a:t>
            </a:r>
            <a:r>
              <a:rPr lang="ja-JP" altLang="en-US" dirty="0" smtClean="0">
                <a:solidFill>
                  <a:srgbClr val="FFFF00"/>
                </a:solidFill>
              </a:rPr>
              <a:t>★</a:t>
            </a:r>
            <a:r>
              <a:rPr lang="ja-JP" altLang="en-US" dirty="0" smtClean="0"/>
              <a:t>を</a:t>
            </a:r>
            <a:r>
              <a:rPr lang="ja-JP" altLang="en-US" dirty="0"/>
              <a:t>つけたので、それを参考</a:t>
            </a:r>
            <a:r>
              <a:rPr lang="ja-JP" altLang="en-US" dirty="0" smtClean="0"/>
              <a:t>にして適当に読みとばしていってください。</a:t>
            </a:r>
            <a:endParaRPr lang="en-US" altLang="ja-JP" dirty="0" smtClean="0"/>
          </a:p>
          <a:p>
            <a:endParaRPr lang="en-US" altLang="ja-JP" dirty="0" smtClean="0"/>
          </a:p>
          <a:p>
            <a:r>
              <a:rPr lang="ja-JP" altLang="en-US" dirty="0" smtClean="0"/>
              <a:t>入門書を併用することを強くおすすめします。</a:t>
            </a:r>
            <a:endParaRPr lang="en-US" altLang="ja-JP" dirty="0" smtClean="0"/>
          </a:p>
          <a:p>
            <a:endParaRPr lang="en-US" altLang="ja-JP" dirty="0" smtClean="0"/>
          </a:p>
          <a:p>
            <a:r>
              <a:rPr lang="ja-JP" altLang="en-US" dirty="0" smtClean="0"/>
              <a:t>とりあえずざっと理解したら、プログラムを書いてみましょう。</a:t>
            </a:r>
            <a:endParaRPr kumimoji="1" lang="ja-JP" altLang="en-US" dirty="0"/>
          </a:p>
        </p:txBody>
      </p:sp>
    </p:spTree>
    <p:extLst>
      <p:ext uri="{BB962C8B-B14F-4D97-AF65-F5344CB8AC3E}">
        <p14:creationId xmlns:p14="http://schemas.microsoft.com/office/powerpoint/2010/main" val="248604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記号一覧</a:t>
            </a:r>
            <a:endParaRPr kumimoji="1" lang="ja-JP" altLang="en-US" b="1" dirty="0"/>
          </a:p>
        </p:txBody>
      </p:sp>
      <p:sp>
        <p:nvSpPr>
          <p:cNvPr id="3" name="コンテンツ プレースホルダー 2"/>
          <p:cNvSpPr>
            <a:spLocks noGrp="1"/>
          </p:cNvSpPr>
          <p:nvPr>
            <p:ph idx="1"/>
          </p:nvPr>
        </p:nvSpPr>
        <p:spPr/>
        <p:txBody>
          <a:bodyPr/>
          <a:lstStyle/>
          <a:p>
            <a:pPr marL="576072" indent="-457200"/>
            <a:r>
              <a:rPr lang="en-US" altLang="ja-JP" dirty="0">
                <a:solidFill>
                  <a:schemeClr val="tx1"/>
                </a:solidFill>
              </a:rPr>
              <a:t>[</a:t>
            </a:r>
            <a:r>
              <a:rPr lang="en-US" altLang="ja-JP" i="1" dirty="0">
                <a:solidFill>
                  <a:schemeClr val="tx1"/>
                </a:solidFill>
              </a:rPr>
              <a:t>pattern</a:t>
            </a:r>
            <a:r>
              <a:rPr lang="en-US" altLang="ja-JP" dirty="0">
                <a:solidFill>
                  <a:schemeClr val="tx1"/>
                </a:solidFill>
              </a:rPr>
              <a:t>] </a:t>
            </a:r>
            <a:r>
              <a:rPr lang="ja-JP" altLang="en-US" dirty="0">
                <a:solidFill>
                  <a:schemeClr val="tx1"/>
                </a:solidFill>
              </a:rPr>
              <a:t>オプション</a:t>
            </a:r>
          </a:p>
          <a:p>
            <a:pPr marL="576072" indent="-457200"/>
            <a:r>
              <a:rPr lang="en-US" altLang="ja-JP" dirty="0">
                <a:solidFill>
                  <a:schemeClr val="tx1"/>
                </a:solidFill>
              </a:rPr>
              <a:t>{</a:t>
            </a:r>
            <a:r>
              <a:rPr lang="en-US" altLang="ja-JP" i="1" dirty="0">
                <a:solidFill>
                  <a:schemeClr val="tx1"/>
                </a:solidFill>
              </a:rPr>
              <a:t>pattern</a:t>
            </a:r>
            <a:r>
              <a:rPr lang="en-US" altLang="ja-JP" dirty="0">
                <a:solidFill>
                  <a:schemeClr val="tx1"/>
                </a:solidFill>
              </a:rPr>
              <a:t>} 0</a:t>
            </a:r>
            <a:r>
              <a:rPr lang="ja-JP" altLang="en-US" dirty="0">
                <a:solidFill>
                  <a:schemeClr val="tx1"/>
                </a:solidFill>
              </a:rPr>
              <a:t>回以上の</a:t>
            </a:r>
            <a:r>
              <a:rPr lang="ja-JP" altLang="en-US" dirty="0" smtClean="0"/>
              <a:t>繰りかえし</a:t>
            </a:r>
            <a:endParaRPr lang="ja-JP" altLang="en-US" dirty="0"/>
          </a:p>
          <a:p>
            <a:pPr marL="576072" indent="-457200"/>
            <a:r>
              <a:rPr lang="en-US" altLang="ja-JP" dirty="0"/>
              <a:t>{</a:t>
            </a:r>
            <a:r>
              <a:rPr lang="en-US" altLang="ja-JP" i="1" dirty="0" smtClean="0"/>
              <a:t>pattern</a:t>
            </a:r>
            <a:r>
              <a:rPr lang="en-US" altLang="ja-JP" dirty="0" smtClean="0"/>
              <a:t>}</a:t>
            </a:r>
            <a:r>
              <a:rPr lang="en-US" altLang="ja-JP" baseline="30000" dirty="0"/>
              <a:t>+</a:t>
            </a:r>
            <a:r>
              <a:rPr lang="en-US" altLang="ja-JP" dirty="0" smtClean="0"/>
              <a:t> 1</a:t>
            </a:r>
            <a:r>
              <a:rPr lang="ja-JP" altLang="en-US" dirty="0" smtClean="0"/>
              <a:t>回</a:t>
            </a:r>
            <a:r>
              <a:rPr lang="ja-JP" altLang="en-US" dirty="0"/>
              <a:t>以上の</a:t>
            </a:r>
            <a:r>
              <a:rPr lang="ja-JP" altLang="en-US" dirty="0" smtClean="0"/>
              <a:t>繰り</a:t>
            </a:r>
            <a:r>
              <a:rPr lang="ja-JP" altLang="en-US" dirty="0"/>
              <a:t>かえし</a:t>
            </a:r>
            <a:endParaRPr lang="ja-JP" altLang="en-US" dirty="0">
              <a:solidFill>
                <a:schemeClr val="tx1"/>
              </a:solidFill>
            </a:endParaRPr>
          </a:p>
          <a:p>
            <a:pPr marL="576072" indent="-457200"/>
            <a:r>
              <a:rPr lang="en-US" altLang="ja-JP" dirty="0"/>
              <a:t>(</a:t>
            </a:r>
            <a:r>
              <a:rPr lang="en-US" altLang="ja-JP" i="1" dirty="0" smtClean="0">
                <a:solidFill>
                  <a:schemeClr val="tx1"/>
                </a:solidFill>
              </a:rPr>
              <a:t>pattern</a:t>
            </a:r>
            <a:r>
              <a:rPr lang="en-US" altLang="ja-JP" dirty="0"/>
              <a:t>)</a:t>
            </a:r>
            <a:r>
              <a:rPr lang="en-US" altLang="ja-JP" dirty="0" smtClean="0">
                <a:solidFill>
                  <a:schemeClr val="tx1"/>
                </a:solidFill>
              </a:rPr>
              <a:t> </a:t>
            </a:r>
            <a:r>
              <a:rPr lang="ja-JP" altLang="en-US" dirty="0">
                <a:solidFill>
                  <a:schemeClr val="tx1"/>
                </a:solidFill>
              </a:rPr>
              <a:t>グループ化</a:t>
            </a:r>
          </a:p>
          <a:p>
            <a:pPr marL="576072" indent="-457200"/>
            <a:r>
              <a:rPr lang="en-US" altLang="ja-JP" i="1" dirty="0">
                <a:solidFill>
                  <a:schemeClr val="tx1"/>
                </a:solidFill>
              </a:rPr>
              <a:t>pattern</a:t>
            </a:r>
            <a:r>
              <a:rPr lang="en-US" altLang="ja-JP" i="1" baseline="-25000" dirty="0">
                <a:solidFill>
                  <a:schemeClr val="tx1"/>
                </a:solidFill>
              </a:rPr>
              <a:t>1</a:t>
            </a:r>
            <a:r>
              <a:rPr lang="en-US" altLang="ja-JP" dirty="0">
                <a:solidFill>
                  <a:schemeClr val="tx1"/>
                </a:solidFill>
              </a:rPr>
              <a:t> | </a:t>
            </a:r>
            <a:r>
              <a:rPr lang="en-US" altLang="ja-JP" i="1" dirty="0">
                <a:solidFill>
                  <a:schemeClr val="tx1"/>
                </a:solidFill>
              </a:rPr>
              <a:t>pattern</a:t>
            </a:r>
            <a:r>
              <a:rPr lang="en-US" altLang="ja-JP" i="1" baseline="-25000" dirty="0">
                <a:solidFill>
                  <a:schemeClr val="tx1"/>
                </a:solidFill>
              </a:rPr>
              <a:t>2</a:t>
            </a:r>
            <a:r>
              <a:rPr lang="en-US" altLang="ja-JP" dirty="0">
                <a:solidFill>
                  <a:schemeClr val="tx1"/>
                </a:solidFill>
              </a:rPr>
              <a:t>  </a:t>
            </a:r>
            <a:r>
              <a:rPr lang="ja-JP" altLang="en-US" dirty="0">
                <a:solidFill>
                  <a:schemeClr val="tx1"/>
                </a:solidFill>
              </a:rPr>
              <a:t>選択</a:t>
            </a:r>
          </a:p>
          <a:p>
            <a:pPr marL="576072" indent="-457200"/>
            <a:r>
              <a:rPr lang="en-US" altLang="ja-JP" i="1" dirty="0" smtClean="0">
                <a:solidFill>
                  <a:schemeClr val="tx1"/>
                </a:solidFill>
              </a:rPr>
              <a:t>pattern</a:t>
            </a:r>
            <a:r>
              <a:rPr lang="en-US" altLang="ja-JP" baseline="-25000" dirty="0" smtClean="0">
                <a:solidFill>
                  <a:schemeClr val="tx1"/>
                </a:solidFill>
              </a:rPr>
              <a:t>&lt;</a:t>
            </a:r>
            <a:r>
              <a:rPr lang="en-US" altLang="ja-JP" i="1" baseline="-25000" dirty="0" smtClean="0">
                <a:solidFill>
                  <a:schemeClr val="tx1"/>
                </a:solidFill>
              </a:rPr>
              <a:t>pattern’</a:t>
            </a:r>
            <a:r>
              <a:rPr lang="en-US" altLang="ja-JP" baseline="-25000" dirty="0" smtClean="0">
                <a:solidFill>
                  <a:schemeClr val="tx1"/>
                </a:solidFill>
              </a:rPr>
              <a:t>&gt;</a:t>
            </a:r>
            <a:r>
              <a:rPr lang="en-US" altLang="ja-JP" dirty="0" smtClean="0">
                <a:solidFill>
                  <a:schemeClr val="tx1"/>
                </a:solidFill>
              </a:rPr>
              <a:t> </a:t>
            </a:r>
            <a:r>
              <a:rPr lang="ja-JP" altLang="en-US" dirty="0" smtClean="0">
                <a:solidFill>
                  <a:schemeClr val="tx1"/>
                </a:solidFill>
              </a:rPr>
              <a:t>差異</a:t>
            </a:r>
            <a:endParaRPr lang="en-US" altLang="ja-JP" dirty="0" smtClean="0">
              <a:solidFill>
                <a:schemeClr val="tx1"/>
              </a:solidFill>
            </a:endParaRPr>
          </a:p>
          <a:p>
            <a:pPr marL="576072" indent="-457200"/>
            <a:r>
              <a:rPr lang="en-US" altLang="ja-JP" dirty="0" smtClean="0"/>
              <a:t>... </a:t>
            </a:r>
            <a:r>
              <a:rPr lang="ja-JP" altLang="en-US" dirty="0" smtClean="0"/>
              <a:t>同様に繰りかえす</a:t>
            </a:r>
            <a:endParaRPr lang="ja-JP" altLang="en-US" dirty="0">
              <a:solidFill>
                <a:schemeClr val="tx1"/>
              </a:solidFill>
            </a:endParaRPr>
          </a:p>
          <a:p>
            <a:pPr marL="576072" indent="-457200"/>
            <a:r>
              <a:rPr lang="en-US" altLang="ja-JP" dirty="0">
                <a:solidFill>
                  <a:schemeClr val="tx1"/>
                </a:solidFill>
              </a:rPr>
              <a:t>[a..zA..</a:t>
            </a:r>
            <a:r>
              <a:rPr lang="en-US" altLang="ja-JP" dirty="0" smtClean="0">
                <a:solidFill>
                  <a:schemeClr val="tx1"/>
                </a:solidFill>
              </a:rPr>
              <a:t>Z] </a:t>
            </a:r>
            <a:r>
              <a:rPr lang="ja-JP" altLang="en-US" dirty="0" smtClean="0"/>
              <a:t>アルファベット一文字</a:t>
            </a:r>
            <a:endParaRPr lang="ja-JP" altLang="en-US" dirty="0">
              <a:solidFill>
                <a:schemeClr val="tx1"/>
              </a:solidFill>
            </a:endParaRPr>
          </a:p>
          <a:p>
            <a:pPr marL="576072" indent="-457200"/>
            <a:endParaRPr lang="en-US" altLang="ja-JP" dirty="0">
              <a:solidFill>
                <a:schemeClr val="tx1"/>
              </a:solidFill>
            </a:endParaRPr>
          </a:p>
        </p:txBody>
      </p:sp>
    </p:spTree>
    <p:extLst>
      <p:ext uri="{BB962C8B-B14F-4D97-AF65-F5344CB8AC3E}">
        <p14:creationId xmlns:p14="http://schemas.microsoft.com/office/powerpoint/2010/main" val="64344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264096" y="446807"/>
            <a:ext cx="7772400" cy="1470025"/>
          </a:xfrm>
        </p:spPr>
        <p:txBody>
          <a:bodyPr anchor="t">
            <a:normAutofit/>
          </a:bodyPr>
          <a:lstStyle/>
          <a:p>
            <a:pPr algn="r"/>
            <a:r>
              <a:rPr lang="ja-JP" altLang="en-US" sz="4000" dirty="0">
                <a:latin typeface="+mj-ea"/>
                <a:cs typeface="Migu 1C" pitchFamily="50" charset="-128"/>
              </a:rPr>
              <a:t>さっそく</a:t>
            </a:r>
            <a:r>
              <a:rPr lang="ja-JP" altLang="en-US" sz="4000" dirty="0" smtClean="0">
                <a:latin typeface="+mj-ea"/>
                <a:cs typeface="Migu 1C" pitchFamily="50" charset="-128"/>
              </a:rPr>
              <a:t>はじめよう！</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10907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プログラム</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kumimoji="1" lang="ja-JP" altLang="en-US" dirty="0" smtClean="0"/>
              <a:t>プログラムは、複数のモジュールからなる。</a:t>
            </a:r>
            <a:endParaRPr kumimoji="1" lang="en-US" altLang="ja-JP" dirty="0" smtClean="0"/>
          </a:p>
          <a:p>
            <a:r>
              <a:rPr lang="ja-JP" altLang="en-US" dirty="0"/>
              <a:t>プログラムは</a:t>
            </a:r>
            <a:r>
              <a:rPr lang="en-US" altLang="ja-JP" dirty="0" smtClean="0"/>
              <a:t>Main</a:t>
            </a:r>
            <a:r>
              <a:rPr lang="ja-JP" altLang="en-US" dirty="0" smtClean="0"/>
              <a:t>モジュールの</a:t>
            </a:r>
            <a:r>
              <a:rPr lang="en-US" altLang="ja-JP" dirty="0" smtClean="0"/>
              <a:t>main</a:t>
            </a:r>
            <a:r>
              <a:rPr lang="ja-JP" altLang="en-US" dirty="0" smtClean="0"/>
              <a:t>関数から実行される。</a:t>
            </a:r>
            <a:endParaRPr lang="en-US" altLang="ja-JP" dirty="0" smtClean="0"/>
          </a:p>
          <a:p>
            <a:r>
              <a:rPr lang="ja-JP" altLang="en-US" dirty="0" smtClean="0"/>
              <a:t>もうすこしキザな言いかたをすると、</a:t>
            </a:r>
            <a:r>
              <a:rPr lang="ja-JP" altLang="en-US" dirty="0" smtClean="0">
                <a:solidFill>
                  <a:srgbClr val="00B0F0"/>
                </a:solidFill>
              </a:rPr>
              <a:t>プログラムの値は</a:t>
            </a:r>
            <a:r>
              <a:rPr lang="en-US" altLang="ja-JP" dirty="0" smtClean="0">
                <a:solidFill>
                  <a:srgbClr val="00B0F0"/>
                </a:solidFill>
              </a:rPr>
              <a:t>Main</a:t>
            </a:r>
            <a:r>
              <a:rPr lang="ja-JP" altLang="en-US" dirty="0" smtClean="0">
                <a:solidFill>
                  <a:srgbClr val="00B0F0"/>
                </a:solidFill>
              </a:rPr>
              <a:t>モジュールの</a:t>
            </a:r>
            <a:r>
              <a:rPr lang="en-US" altLang="ja-JP" dirty="0" smtClean="0">
                <a:solidFill>
                  <a:srgbClr val="00B0F0"/>
                </a:solidFill>
              </a:rPr>
              <a:t>main</a:t>
            </a:r>
            <a:r>
              <a:rPr lang="ja-JP" altLang="en-US" dirty="0">
                <a:solidFill>
                  <a:srgbClr val="00B0F0"/>
                </a:solidFill>
              </a:rPr>
              <a:t>で</a:t>
            </a:r>
            <a:r>
              <a:rPr lang="ja-JP" altLang="en-US" dirty="0" smtClean="0">
                <a:solidFill>
                  <a:srgbClr val="00B0F0"/>
                </a:solidFill>
              </a:rPr>
              <a:t>ある</a:t>
            </a:r>
            <a:r>
              <a:rPr lang="ja-JP" altLang="en-US" dirty="0" smtClean="0"/>
              <a:t>。</a:t>
            </a:r>
            <a:endParaRPr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90289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モジュール</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noAutofit/>
          </a:bodyPr>
          <a:lstStyle/>
          <a:p>
            <a:r>
              <a:rPr kumimoji="1" lang="ja-JP" altLang="en-US" dirty="0" smtClean="0"/>
              <a:t>モジュールは、</a:t>
            </a:r>
            <a:r>
              <a:rPr kumimoji="1" lang="ja-JP" altLang="en-US" dirty="0" smtClean="0">
                <a:solidFill>
                  <a:srgbClr val="00B0F0"/>
                </a:solidFill>
              </a:rPr>
              <a:t>モジュール宣言</a:t>
            </a:r>
            <a:r>
              <a:rPr kumimoji="1" lang="ja-JP" altLang="en-US" dirty="0" smtClean="0"/>
              <a:t>と</a:t>
            </a:r>
            <a:r>
              <a:rPr kumimoji="1" lang="ja-JP" altLang="en-US" dirty="0" smtClean="0">
                <a:solidFill>
                  <a:srgbClr val="00B0F0"/>
                </a:solidFill>
              </a:rPr>
              <a:t>インポート宣言</a:t>
            </a:r>
            <a:r>
              <a:rPr kumimoji="1" lang="ja-JP" altLang="en-US" dirty="0" smtClean="0"/>
              <a:t>と</a:t>
            </a:r>
            <a:r>
              <a:rPr kumimoji="1" lang="ja-JP" altLang="en-US" dirty="0" smtClean="0">
                <a:solidFill>
                  <a:srgbClr val="00B0F0"/>
                </a:solidFill>
              </a:rPr>
              <a:t>トップレベル宣言</a:t>
            </a:r>
            <a:r>
              <a:rPr kumimoji="1" lang="ja-JP" altLang="en-US" dirty="0" smtClean="0"/>
              <a:t>からなる。</a:t>
            </a:r>
            <a:r>
              <a:rPr lang="ja-JP" altLang="en-US" dirty="0" smtClean="0">
                <a:solidFill>
                  <a:srgbClr val="00B0F0"/>
                </a:solidFill>
              </a:rPr>
              <a:t>一つのファイルが一つのモジュール</a:t>
            </a:r>
            <a:r>
              <a:rPr lang="ja-JP" altLang="en-US" dirty="0" smtClean="0"/>
              <a:t>をなさなければならない。</a:t>
            </a:r>
            <a:endParaRPr lang="en-US" altLang="ja-JP" dirty="0" smtClean="0"/>
          </a:p>
          <a:p>
            <a:r>
              <a:rPr lang="ja-JP" altLang="en-US" dirty="0"/>
              <a:t>モジュール</a:t>
            </a:r>
            <a:r>
              <a:rPr lang="ja-JP" altLang="en-US" dirty="0" smtClean="0"/>
              <a:t>は階層化できる。</a:t>
            </a:r>
          </a:p>
          <a:p>
            <a:r>
              <a:rPr kumimoji="1" lang="en-US" altLang="ja-JP" dirty="0" smtClean="0"/>
              <a:t>Main</a:t>
            </a:r>
            <a:r>
              <a:rPr kumimoji="1" lang="ja-JP" altLang="en-US" dirty="0" smtClean="0"/>
              <a:t>のモジュール宣言のみ省略できる。</a:t>
            </a:r>
            <a:endParaRPr kumimoji="1" lang="en-US" altLang="ja-JP" dirty="0" smtClean="0"/>
          </a:p>
          <a:p>
            <a:r>
              <a:rPr lang="ja-JP" altLang="en-US" dirty="0" smtClean="0"/>
              <a:t>モジュール名とファイル名は基本的に</a:t>
            </a:r>
            <a:r>
              <a:rPr lang="ja-JP" altLang="en-US" dirty="0" smtClean="0">
                <a:solidFill>
                  <a:srgbClr val="00B0F0"/>
                </a:solidFill>
              </a:rPr>
              <a:t>一致</a:t>
            </a:r>
            <a:r>
              <a:rPr lang="ja-JP" altLang="en-US" dirty="0" smtClean="0"/>
              <a:t>している必要がある </a:t>
            </a:r>
            <a:r>
              <a:rPr lang="en-US" altLang="ja-JP" dirty="0" smtClean="0"/>
              <a:t>(Main</a:t>
            </a:r>
            <a:r>
              <a:rPr lang="ja-JP" altLang="en-US" dirty="0" smtClean="0"/>
              <a:t>モジュールは例外</a:t>
            </a:r>
            <a:r>
              <a:rPr lang="en-US" altLang="ja-JP" dirty="0" smtClean="0"/>
              <a:t>)</a:t>
            </a:r>
            <a:r>
              <a:rPr lang="ja-JP" altLang="en-US" dirty="0" err="1" smtClean="0"/>
              <a:t>。</a:t>
            </a:r>
            <a:r>
              <a:rPr lang="ja-JP" altLang="en-US" dirty="0" smtClean="0"/>
              <a:t>また、モジュールの階層はフォルダの階層と</a:t>
            </a:r>
            <a:r>
              <a:rPr lang="ja-JP" altLang="en-US" dirty="0" smtClean="0">
                <a:solidFill>
                  <a:srgbClr val="00B0F0"/>
                </a:solidFill>
              </a:rPr>
              <a:t>一致</a:t>
            </a:r>
            <a:r>
              <a:rPr lang="ja-JP" altLang="en-US" dirty="0" smtClean="0"/>
              <a:t>している必要がある。</a:t>
            </a:r>
            <a:endParaRPr kumimoji="1" lang="en-US" altLang="ja-JP" dirty="0" smtClean="0"/>
          </a:p>
          <a:p>
            <a:endParaRPr kumimoji="1" lang="en-US" altLang="ja-JP" dirty="0" smtClean="0"/>
          </a:p>
        </p:txBody>
      </p:sp>
      <p:sp>
        <p:nvSpPr>
          <p:cNvPr id="5" name="テキスト ボックス 4"/>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73994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00000" y="5013176"/>
            <a:ext cx="7772400" cy="1470025"/>
          </a:xfrm>
        </p:spPr>
        <p:txBody>
          <a:bodyPr anchor="b">
            <a:normAutofit/>
          </a:bodyPr>
          <a:lstStyle/>
          <a:p>
            <a:pPr algn="l"/>
            <a:r>
              <a:rPr kumimoji="1" lang="en-US" altLang="ja-JP" sz="4000" dirty="0" smtClean="0">
                <a:latin typeface="+mj-ea"/>
                <a:cs typeface="Migu 1C" pitchFamily="50" charset="-128"/>
              </a:rPr>
              <a:t>Haskell</a:t>
            </a:r>
            <a:r>
              <a:rPr lang="ja-JP" altLang="en-US" sz="4000" dirty="0" smtClean="0">
                <a:latin typeface="+mj-ea"/>
                <a:cs typeface="Migu 1C" pitchFamily="50" charset="-128"/>
              </a:rPr>
              <a:t>はどんな言語？</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183955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エクスポート宣言</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lang="ja-JP" altLang="en-US" dirty="0"/>
              <a:t>モジュール宣言には</a:t>
            </a:r>
            <a:r>
              <a:rPr lang="ja-JP" altLang="en-US" dirty="0">
                <a:solidFill>
                  <a:srgbClr val="00B0F0"/>
                </a:solidFill>
              </a:rPr>
              <a:t>エクスポート宣言</a:t>
            </a:r>
            <a:r>
              <a:rPr lang="ja-JP" altLang="en-US" dirty="0"/>
              <a:t>を含めることができる。エクスポート宣言というのは、いわゆる</a:t>
            </a:r>
            <a:r>
              <a:rPr lang="en-US" altLang="ja-JP" dirty="0">
                <a:solidFill>
                  <a:srgbClr val="00B0F0"/>
                </a:solidFill>
              </a:rPr>
              <a:t>public</a:t>
            </a:r>
            <a:r>
              <a:rPr lang="ja-JP" altLang="en-US" dirty="0"/>
              <a:t>に</a:t>
            </a:r>
            <a:r>
              <a:rPr lang="ja-JP" altLang="en-US" dirty="0" smtClean="0"/>
              <a:t>するエンティティを</a:t>
            </a:r>
            <a:r>
              <a:rPr lang="ja-JP" altLang="en-US" dirty="0"/>
              <a:t>指定することである</a:t>
            </a:r>
            <a:r>
              <a:rPr lang="ja-JP" altLang="en-US" dirty="0" smtClean="0"/>
              <a:t>。ほかのエンティティは</a:t>
            </a:r>
            <a:r>
              <a:rPr lang="en-US" altLang="ja-JP" dirty="0" smtClean="0">
                <a:solidFill>
                  <a:srgbClr val="00B0F0"/>
                </a:solidFill>
              </a:rPr>
              <a:t>private</a:t>
            </a:r>
            <a:r>
              <a:rPr lang="ja-JP" altLang="en-US" dirty="0" smtClean="0"/>
              <a:t>になる。エンティティとは、変数</a:t>
            </a:r>
            <a:r>
              <a:rPr lang="en-US" altLang="ja-JP" dirty="0" smtClean="0"/>
              <a:t>/</a:t>
            </a:r>
            <a:r>
              <a:rPr lang="ja-JP" altLang="en-US" dirty="0" smtClean="0"/>
              <a:t>関数や型や型クラスなどである。</a:t>
            </a:r>
            <a:endParaRPr lang="en-US" altLang="ja-JP" dirty="0" smtClean="0"/>
          </a:p>
          <a:p>
            <a:r>
              <a:rPr kumimoji="1" lang="ja-JP" altLang="en-US" dirty="0" smtClean="0"/>
              <a:t>エクスポート宣言を付けない場合、すべてのエンティティが</a:t>
            </a:r>
            <a:r>
              <a:rPr kumimoji="1" lang="en-US" altLang="ja-JP" dirty="0" smtClean="0"/>
              <a:t>public</a:t>
            </a:r>
            <a:r>
              <a:rPr kumimoji="1" lang="ja-JP" altLang="en-US" dirty="0" smtClean="0"/>
              <a:t>となる。</a:t>
            </a:r>
            <a:endParaRPr kumimoji="1" lang="ja-JP" altLang="en-US" dirty="0"/>
          </a:p>
        </p:txBody>
      </p:sp>
      <p:sp>
        <p:nvSpPr>
          <p:cNvPr id="5" name="テキスト ボックス 4"/>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24376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インポート宣言</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kumimoji="1" lang="ja-JP" altLang="en-US" dirty="0" smtClean="0"/>
              <a:t>インポート宣言とは、あるモジュールで</a:t>
            </a:r>
            <a:r>
              <a:rPr kumimoji="1" lang="en-US" altLang="ja-JP" dirty="0" smtClean="0"/>
              <a:t>public</a:t>
            </a:r>
            <a:r>
              <a:rPr kumimoji="1" lang="ja-JP" altLang="en-US" dirty="0" smtClean="0"/>
              <a:t>になっているエンティティを使えるようにするためのものである。</a:t>
            </a:r>
            <a:endParaRPr kumimoji="1" lang="en-US" altLang="ja-JP" dirty="0" smtClean="0"/>
          </a:p>
          <a:p>
            <a:r>
              <a:rPr kumimoji="1" lang="ja-JP" altLang="en-US" dirty="0" smtClean="0"/>
              <a:t>インポートするエンティティを</a:t>
            </a:r>
            <a:r>
              <a:rPr kumimoji="1" lang="ja-JP" altLang="en-US" dirty="0" smtClean="0">
                <a:solidFill>
                  <a:srgbClr val="00B0F0"/>
                </a:solidFill>
              </a:rPr>
              <a:t>指定</a:t>
            </a:r>
            <a:r>
              <a:rPr kumimoji="1" lang="ja-JP" altLang="en-US" dirty="0" smtClean="0"/>
              <a:t>することもできる。</a:t>
            </a:r>
            <a:endParaRPr kumimoji="1" lang="en-US" altLang="ja-JP" dirty="0" smtClean="0"/>
          </a:p>
          <a:p>
            <a:r>
              <a:rPr lang="ja-JP" altLang="en-US" dirty="0"/>
              <a:t>デフォルトで</a:t>
            </a:r>
            <a:r>
              <a:rPr lang="ja-JP" altLang="en-US" dirty="0" smtClean="0"/>
              <a:t>はとくにプレフィクスを付けないで使えるが、</a:t>
            </a:r>
            <a:r>
              <a:rPr lang="ja-JP" altLang="en-US" dirty="0" smtClean="0">
                <a:solidFill>
                  <a:srgbClr val="00B0F0"/>
                </a:solidFill>
              </a:rPr>
              <a:t>プレフィクス</a:t>
            </a:r>
            <a:r>
              <a:rPr lang="ja-JP" altLang="en-US" dirty="0" smtClean="0"/>
              <a:t>を付けて使うようにすることもできる。</a:t>
            </a:r>
            <a:endParaRPr kumimoji="1" lang="ja-JP" altLang="en-US" dirty="0"/>
          </a:p>
        </p:txBody>
      </p:sp>
      <p:sp>
        <p:nvSpPr>
          <p:cNvPr id="5" name="テキスト ボックス 4"/>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8168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indent="0">
              <a:spcBef>
                <a:spcPts val="900"/>
              </a:spcBef>
              <a:buNone/>
            </a:pPr>
            <a:r>
              <a:rPr lang="en-US" altLang="ja-JP" sz="2400" i="1" dirty="0" smtClean="0"/>
              <a:t>module</a:t>
            </a:r>
            <a:r>
              <a:rPr lang="en-US" altLang="ja-JP" sz="1800" dirty="0" smtClean="0"/>
              <a:t> </a:t>
            </a:r>
            <a:r>
              <a:rPr lang="ja-JP" altLang="en-US" sz="2400" dirty="0"/>
              <a:t>→</a:t>
            </a:r>
            <a:endParaRPr lang="en-US" altLang="ja-JP" sz="2400" dirty="0" smtClean="0"/>
          </a:p>
          <a:p>
            <a:pPr marL="109728" indent="0">
              <a:spcBef>
                <a:spcPts val="900"/>
              </a:spcBef>
              <a:buNone/>
            </a:pPr>
            <a:r>
              <a:rPr kumimoji="1" lang="en-US" altLang="ja-JP" sz="2400" dirty="0"/>
              <a:t>	</a:t>
            </a:r>
            <a:r>
              <a:rPr kumimoji="1" lang="en-US" altLang="ja-JP" sz="2400" b="1" dirty="0" smtClean="0"/>
              <a:t>module</a:t>
            </a:r>
            <a:r>
              <a:rPr kumimoji="1" lang="en-US" altLang="ja-JP" sz="2400" dirty="0" smtClean="0"/>
              <a:t> </a:t>
            </a:r>
            <a:r>
              <a:rPr kumimoji="1" lang="en-US" altLang="ja-JP" sz="2400" i="1" dirty="0" err="1" smtClean="0"/>
              <a:t>modid</a:t>
            </a:r>
            <a:r>
              <a:rPr kumimoji="1" lang="en-US" altLang="ja-JP" sz="2400" dirty="0" smtClean="0"/>
              <a:t>  </a:t>
            </a:r>
            <a:r>
              <a:rPr kumimoji="1" lang="en-US" altLang="ja-JP" sz="2400" b="1" dirty="0" smtClean="0"/>
              <a:t>where</a:t>
            </a:r>
            <a:r>
              <a:rPr kumimoji="1" lang="en-US" altLang="ja-JP" sz="2400" dirty="0" smtClean="0"/>
              <a:t/>
            </a:r>
            <a:br>
              <a:rPr kumimoji="1" lang="en-US" altLang="ja-JP" sz="2400" dirty="0" smtClean="0"/>
            </a:br>
            <a:r>
              <a:rPr kumimoji="1" lang="en-US" altLang="ja-JP" sz="2400" dirty="0" smtClean="0"/>
              <a:t>	</a:t>
            </a:r>
            <a:r>
              <a:rPr kumimoji="1" lang="en-US" altLang="ja-JP" sz="2400" i="1" dirty="0" smtClean="0"/>
              <a:t>body</a:t>
            </a:r>
            <a:r>
              <a:rPr lang="en-US" altLang="ja-JP" sz="2400" i="1" dirty="0"/>
              <a:t/>
            </a:r>
            <a:br>
              <a:rPr lang="en-US" altLang="ja-JP" sz="2400" i="1" dirty="0"/>
            </a:br>
            <a:r>
              <a:rPr lang="en-US" altLang="ja-JP" sz="2400" dirty="0" smtClean="0"/>
              <a:t>    |	</a:t>
            </a:r>
            <a:r>
              <a:rPr kumimoji="1" lang="en-US" altLang="ja-JP" sz="2400" b="1" dirty="0" smtClean="0"/>
              <a:t>module</a:t>
            </a:r>
            <a:r>
              <a:rPr kumimoji="1" lang="en-US" altLang="ja-JP" sz="2400" dirty="0" smtClean="0"/>
              <a:t> </a:t>
            </a:r>
            <a:r>
              <a:rPr kumimoji="1" lang="en-US" altLang="ja-JP" sz="2400" i="1" dirty="0" err="1" smtClean="0"/>
              <a:t>modid</a:t>
            </a:r>
            <a:r>
              <a:rPr lang="en-US" altLang="ja-JP" sz="2400" dirty="0"/>
              <a:t> </a:t>
            </a:r>
            <a:r>
              <a:rPr lang="en-US" altLang="ja-JP" sz="2400" b="1" dirty="0" smtClean="0"/>
              <a:t>(</a:t>
            </a:r>
            <a:r>
              <a:rPr lang="en-US" altLang="ja-JP" sz="2400" i="1" dirty="0" smtClean="0"/>
              <a:t>export</a:t>
            </a:r>
            <a:r>
              <a:rPr lang="en-US" altLang="ja-JP" sz="2400" i="1" baseline="-25000" dirty="0" smtClean="0"/>
              <a:t>1</a:t>
            </a:r>
            <a:r>
              <a:rPr lang="en-US" altLang="ja-JP" sz="2400" b="1" dirty="0" smtClean="0"/>
              <a:t>,</a:t>
            </a:r>
            <a:r>
              <a:rPr lang="en-US" altLang="ja-JP" sz="2400" dirty="0" smtClean="0"/>
              <a:t> ...</a:t>
            </a:r>
            <a:r>
              <a:rPr lang="en-US" altLang="ja-JP" sz="2400" b="1" dirty="0" smtClean="0"/>
              <a:t>)</a:t>
            </a:r>
            <a:r>
              <a:rPr lang="en-US" altLang="ja-JP" sz="2400" dirty="0" smtClean="0"/>
              <a:t> </a:t>
            </a:r>
            <a:r>
              <a:rPr lang="en-US" altLang="ja-JP" sz="2400" b="1" dirty="0" smtClean="0"/>
              <a:t>where</a:t>
            </a:r>
            <a:r>
              <a:rPr lang="en-US" altLang="ja-JP" sz="2400" dirty="0" smtClean="0"/>
              <a:t/>
            </a:r>
            <a:br>
              <a:rPr lang="en-US" altLang="ja-JP" sz="2400" dirty="0" smtClean="0"/>
            </a:br>
            <a:r>
              <a:rPr lang="en-US" altLang="ja-JP" sz="2400" dirty="0" smtClean="0"/>
              <a:t>	</a:t>
            </a:r>
            <a:r>
              <a:rPr lang="en-US" altLang="ja-JP" sz="2400" i="1" dirty="0" smtClean="0"/>
              <a:t>body</a:t>
            </a:r>
            <a:r>
              <a:rPr lang="en-US" altLang="ja-JP" sz="2400" dirty="0"/>
              <a:t/>
            </a:r>
            <a:br>
              <a:rPr lang="en-US" altLang="ja-JP" sz="2400" dirty="0"/>
            </a:br>
            <a:r>
              <a:rPr kumimoji="1" lang="en-US" altLang="ja-JP" sz="2400" dirty="0" smtClean="0"/>
              <a:t>    |	</a:t>
            </a:r>
            <a:r>
              <a:rPr kumimoji="1" lang="en-US" altLang="ja-JP" sz="2400" i="1" dirty="0" smtClean="0"/>
              <a:t>body</a:t>
            </a:r>
            <a:endParaRPr lang="en-US" altLang="ja-JP" sz="2400" dirty="0" smtClean="0"/>
          </a:p>
          <a:p>
            <a:pPr marL="109728" indent="0">
              <a:spcBef>
                <a:spcPts val="900"/>
              </a:spcBef>
              <a:buNone/>
            </a:pPr>
            <a:r>
              <a:rPr lang="en-US" altLang="ja-JP" sz="2400" i="1" dirty="0" err="1" smtClean="0"/>
              <a:t>modid</a:t>
            </a:r>
            <a:r>
              <a:rPr lang="en-US" altLang="ja-JP" sz="2400" dirty="0" smtClean="0"/>
              <a:t> </a:t>
            </a:r>
            <a:r>
              <a:rPr lang="ja-JP" altLang="en-US" sz="2400" dirty="0"/>
              <a:t>→</a:t>
            </a:r>
            <a:r>
              <a:rPr lang="en-US" altLang="ja-JP" sz="2400" dirty="0" smtClean="0"/>
              <a:t> {</a:t>
            </a:r>
            <a:r>
              <a:rPr lang="en-US" altLang="ja-JP" sz="2400" i="1" dirty="0" err="1" smtClean="0"/>
              <a:t>modid</a:t>
            </a:r>
            <a:r>
              <a:rPr lang="en-US" altLang="ja-JP" sz="2400" i="1" dirty="0" smtClean="0"/>
              <a:t>’ </a:t>
            </a:r>
            <a:r>
              <a:rPr lang="en-US" altLang="ja-JP" sz="2400" b="1" dirty="0" smtClean="0"/>
              <a:t>.</a:t>
            </a:r>
            <a:r>
              <a:rPr lang="en-US" altLang="ja-JP" sz="2400" dirty="0" smtClean="0"/>
              <a:t>} </a:t>
            </a:r>
            <a:r>
              <a:rPr lang="en-US" altLang="ja-JP" sz="2400" i="1" dirty="0" err="1" smtClean="0"/>
              <a:t>modid</a:t>
            </a:r>
            <a:r>
              <a:rPr lang="en-US" altLang="ja-JP" sz="2400" i="1" dirty="0" smtClean="0"/>
              <a:t>’</a:t>
            </a:r>
          </a:p>
          <a:p>
            <a:pPr marL="109728" indent="0">
              <a:spcBef>
                <a:spcPts val="900"/>
              </a:spcBef>
              <a:buNone/>
            </a:pPr>
            <a:r>
              <a:rPr lang="en-US" altLang="ja-JP" sz="2400" i="1" dirty="0" err="1" smtClean="0"/>
              <a:t>modid</a:t>
            </a:r>
            <a:r>
              <a:rPr lang="en-US" altLang="ja-JP" sz="2400" i="1" dirty="0" smtClean="0"/>
              <a:t>’</a:t>
            </a:r>
            <a:r>
              <a:rPr lang="en-US" altLang="ja-JP" sz="2400" dirty="0" smtClean="0"/>
              <a:t> </a:t>
            </a:r>
            <a:r>
              <a:rPr lang="ja-JP" altLang="en-US" sz="2400" dirty="0" smtClean="0"/>
              <a:t>→</a:t>
            </a:r>
            <a:r>
              <a:rPr lang="en-US" altLang="ja-JP" sz="2400" dirty="0" smtClean="0"/>
              <a:t> [A..Z] {[a..zA..Z0..9’]}</a:t>
            </a:r>
          </a:p>
        </p:txBody>
      </p:sp>
      <p:sp>
        <p:nvSpPr>
          <p:cNvPr id="4" name="テキスト ボックス 3"/>
          <p:cNvSpPr txBox="1"/>
          <p:nvPr/>
        </p:nvSpPr>
        <p:spPr>
          <a:xfrm>
            <a:off x="5348590" y="4005064"/>
            <a:ext cx="2160240" cy="369332"/>
          </a:xfrm>
          <a:prstGeom prst="rect">
            <a:avLst/>
          </a:prstGeom>
          <a:noFill/>
        </p:spPr>
        <p:txBody>
          <a:bodyPr wrap="square" rtlCol="0">
            <a:spAutoFit/>
          </a:bodyPr>
          <a:lstStyle/>
          <a:p>
            <a:pPr marL="109728" indent="0">
              <a:buNone/>
            </a:pPr>
            <a:r>
              <a:rPr lang="ja-JP" altLang="en-US" dirty="0" smtClean="0"/>
              <a:t>一文字目は大文字</a:t>
            </a:r>
            <a:endParaRPr lang="en-US" altLang="ja-JP" dirty="0"/>
          </a:p>
        </p:txBody>
      </p:sp>
      <p:sp>
        <p:nvSpPr>
          <p:cNvPr id="2" name="テキスト ボックス 1"/>
          <p:cNvSpPr txBox="1"/>
          <p:nvPr/>
        </p:nvSpPr>
        <p:spPr>
          <a:xfrm>
            <a:off x="2627784" y="3059668"/>
            <a:ext cx="5472608" cy="369332"/>
          </a:xfrm>
          <a:prstGeom prst="rect">
            <a:avLst/>
          </a:prstGeom>
          <a:noFill/>
        </p:spPr>
        <p:txBody>
          <a:bodyPr wrap="square" rtlCol="0">
            <a:spAutoFit/>
          </a:bodyPr>
          <a:lstStyle/>
          <a:p>
            <a:r>
              <a:rPr lang="en-US" altLang="ja-JP" dirty="0"/>
              <a:t>module Main (main) where </a:t>
            </a:r>
            <a:r>
              <a:rPr lang="ja-JP" altLang="en-US" dirty="0"/>
              <a:t>を省略したことに</a:t>
            </a:r>
            <a:r>
              <a:rPr lang="ja-JP" altLang="en-US" dirty="0" smtClean="0"/>
              <a:t>なる</a:t>
            </a:r>
            <a:endParaRPr lang="en-US" altLang="ja-JP" dirty="0"/>
          </a:p>
        </p:txBody>
      </p:sp>
    </p:spTree>
    <p:extLst>
      <p:ext uri="{BB962C8B-B14F-4D97-AF65-F5344CB8AC3E}">
        <p14:creationId xmlns:p14="http://schemas.microsoft.com/office/powerpoint/2010/main" val="2423977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a:solidFill>
                  <a:srgbClr val="000000"/>
                </a:solidFill>
              </a:rPr>
              <a:t>export</a:t>
            </a:r>
            <a:r>
              <a:rPr lang="en-US" altLang="ja-JP" sz="2400" dirty="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a:solidFill>
                  <a:srgbClr val="000000"/>
                </a:solidFill>
              </a:rPr>
              <a:t>	</a:t>
            </a:r>
            <a:r>
              <a:rPr lang="en-US" altLang="ja-JP" sz="2400" i="1" dirty="0" err="1" smtClean="0">
                <a:solidFill>
                  <a:srgbClr val="000000"/>
                </a:solidFill>
              </a:rPr>
              <a:t>qvar</a:t>
            </a:r>
            <a:r>
              <a:rPr lang="en-US" altLang="ja-JP" sz="2400" i="1" dirty="0" smtClean="0">
                <a:solidFill>
                  <a:srgbClr val="000000"/>
                </a:solidFill>
              </a:rPr>
              <a:t/>
            </a:r>
            <a:br>
              <a:rPr lang="en-US" altLang="ja-JP" sz="2400" i="1"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smtClean="0">
                <a:solidFill>
                  <a:srgbClr val="000000"/>
                </a:solidFill>
              </a:rPr>
              <a:t>qtycon</a:t>
            </a:r>
            <a:r>
              <a:rPr lang="en-US" altLang="ja-JP" sz="2400" i="1" dirty="0" smtClean="0">
                <a:solidFill>
                  <a:srgbClr val="000000"/>
                </a:solidFill>
              </a:rPr>
              <a:t/>
            </a:r>
            <a:br>
              <a:rPr lang="en-US" altLang="ja-JP" sz="2400" i="1"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a:solidFill>
                  <a:srgbClr val="000000"/>
                </a:solidFill>
              </a:rPr>
              <a:t>qtycon</a:t>
            </a:r>
            <a:r>
              <a:rPr lang="en-US" altLang="ja-JP" sz="2400" dirty="0">
                <a:solidFill>
                  <a:srgbClr val="000000"/>
                </a:solidFill>
              </a:rPr>
              <a:t> </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a:solidFill>
                  <a:srgbClr val="000000"/>
                </a:solidFill>
              </a:rPr>
              <a:t>qtycon</a:t>
            </a:r>
            <a:r>
              <a:rPr lang="en-US" altLang="ja-JP" sz="2400" dirty="0">
                <a:solidFill>
                  <a:srgbClr val="000000"/>
                </a:solidFill>
              </a:rPr>
              <a:t> </a:t>
            </a:r>
            <a:r>
              <a:rPr lang="en-US" altLang="ja-JP" sz="2400" b="1" dirty="0">
                <a:solidFill>
                  <a:srgbClr val="000000"/>
                </a:solidFill>
              </a:rPr>
              <a:t>(</a:t>
            </a:r>
            <a:r>
              <a:rPr lang="en-US" altLang="ja-JP" sz="2400" i="1" dirty="0">
                <a:solidFill>
                  <a:srgbClr val="000000"/>
                </a:solidFill>
              </a:rPr>
              <a:t>cname</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smtClean="0">
                <a:solidFill>
                  <a:srgbClr val="000000"/>
                </a:solidFill>
              </a:rPr>
              <a:t>qtycls</a:t>
            </a:r>
            <a:r>
              <a:rPr lang="en-US" altLang="ja-JP" sz="2400" i="1" dirty="0" smtClean="0">
                <a:solidFill>
                  <a:srgbClr val="000000"/>
                </a:solidFill>
              </a:rPr>
              <a:t/>
            </a:r>
            <a:br>
              <a:rPr lang="en-US" altLang="ja-JP" sz="2400" i="1"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a:solidFill>
                  <a:srgbClr val="000000"/>
                </a:solidFill>
              </a:rPr>
              <a:t>qtycls</a:t>
            </a:r>
            <a:r>
              <a:rPr lang="en-US" altLang="ja-JP" sz="2400" dirty="0">
                <a:solidFill>
                  <a:srgbClr val="000000"/>
                </a:solidFill>
              </a:rPr>
              <a:t> </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i="1" dirty="0" err="1">
                <a:solidFill>
                  <a:srgbClr val="000000"/>
                </a:solidFill>
              </a:rPr>
              <a:t>qtycls</a:t>
            </a:r>
            <a:r>
              <a:rPr lang="en-US" altLang="ja-JP" sz="2400" dirty="0">
                <a:solidFill>
                  <a:srgbClr val="000000"/>
                </a:solidFill>
              </a:rPr>
              <a:t> </a:t>
            </a:r>
            <a:r>
              <a:rPr lang="en-US" altLang="ja-JP" sz="2400" b="1" dirty="0">
                <a:solidFill>
                  <a:srgbClr val="000000"/>
                </a:solidFill>
              </a:rPr>
              <a:t>(</a:t>
            </a:r>
            <a:r>
              <a:rPr lang="en-US" altLang="ja-JP" sz="2400" i="1" dirty="0">
                <a:solidFill>
                  <a:srgbClr val="000000"/>
                </a:solidFill>
              </a:rPr>
              <a:t>qvar</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dirty="0">
                <a:solidFill>
                  <a:srgbClr val="000000"/>
                </a:solidFill>
              </a:rPr>
              <a:t>|	</a:t>
            </a:r>
            <a:r>
              <a:rPr lang="en-US" altLang="ja-JP" sz="2400" b="1" dirty="0">
                <a:solidFill>
                  <a:srgbClr val="000000"/>
                </a:solidFill>
              </a:rPr>
              <a:t>module</a:t>
            </a:r>
            <a:r>
              <a:rPr lang="en-US" altLang="ja-JP" sz="2400" dirty="0">
                <a:solidFill>
                  <a:srgbClr val="000000"/>
                </a:solidFill>
              </a:rPr>
              <a:t> </a:t>
            </a:r>
            <a:r>
              <a:rPr lang="en-US" altLang="ja-JP" sz="2400" i="1" dirty="0" err="1">
                <a:solidFill>
                  <a:srgbClr val="000000"/>
                </a:solidFill>
              </a:rPr>
              <a:t>modid</a:t>
            </a:r>
            <a:endParaRPr lang="en-US" altLang="ja-JP" sz="2400" i="1" dirty="0">
              <a:solidFill>
                <a:srgbClr val="000000"/>
              </a:solidFill>
            </a:endParaRPr>
          </a:p>
          <a:p>
            <a:pPr marL="109728" indent="0">
              <a:spcBef>
                <a:spcPts val="900"/>
              </a:spcBef>
              <a:buNone/>
            </a:pPr>
            <a:endParaRPr lang="en-US" altLang="ja-JP" sz="2400" dirty="0" smtClean="0"/>
          </a:p>
        </p:txBody>
      </p:sp>
      <p:sp>
        <p:nvSpPr>
          <p:cNvPr id="5" name="テキスト ボックス 4"/>
          <p:cNvSpPr txBox="1"/>
          <p:nvPr/>
        </p:nvSpPr>
        <p:spPr>
          <a:xfrm>
            <a:off x="3105378" y="1844824"/>
            <a:ext cx="1673932" cy="369332"/>
          </a:xfrm>
          <a:prstGeom prst="rect">
            <a:avLst/>
          </a:prstGeom>
          <a:noFill/>
        </p:spPr>
        <p:txBody>
          <a:bodyPr wrap="square" rtlCol="0">
            <a:spAutoFit/>
          </a:bodyPr>
          <a:lstStyle/>
          <a:p>
            <a:pPr marL="109728" indent="0">
              <a:buNone/>
            </a:pPr>
            <a:r>
              <a:rPr lang="ja-JP" altLang="en-US" dirty="0"/>
              <a:t>型構築子のみ</a:t>
            </a:r>
            <a:endParaRPr lang="en-US" altLang="ja-JP" sz="2400" dirty="0"/>
          </a:p>
        </p:txBody>
      </p:sp>
      <p:sp>
        <p:nvSpPr>
          <p:cNvPr id="6" name="テキスト ボックス 5"/>
          <p:cNvSpPr txBox="1"/>
          <p:nvPr/>
        </p:nvSpPr>
        <p:spPr>
          <a:xfrm>
            <a:off x="3105378" y="2211018"/>
            <a:ext cx="6120680" cy="369332"/>
          </a:xfrm>
          <a:prstGeom prst="rect">
            <a:avLst/>
          </a:prstGeom>
          <a:noFill/>
        </p:spPr>
        <p:txBody>
          <a:bodyPr wrap="square" rtlCol="0">
            <a:spAutoFit/>
          </a:bodyPr>
          <a:lstStyle/>
          <a:p>
            <a:pPr marL="109728" indent="0">
              <a:buNone/>
            </a:pPr>
            <a:r>
              <a:rPr lang="ja-JP" altLang="en-US" dirty="0" smtClean="0"/>
              <a:t>型構築子・データ構築子・フィールドラベルのすべて</a:t>
            </a:r>
            <a:endParaRPr lang="en-US" altLang="ja-JP" dirty="0"/>
          </a:p>
        </p:txBody>
      </p:sp>
      <p:sp>
        <p:nvSpPr>
          <p:cNvPr id="7" name="テキスト ボックス 6"/>
          <p:cNvSpPr txBox="1"/>
          <p:nvPr/>
        </p:nvSpPr>
        <p:spPr>
          <a:xfrm>
            <a:off x="4257506" y="2577212"/>
            <a:ext cx="4752528" cy="369332"/>
          </a:xfrm>
          <a:prstGeom prst="rect">
            <a:avLst/>
          </a:prstGeom>
          <a:noFill/>
        </p:spPr>
        <p:txBody>
          <a:bodyPr wrap="square" rtlCol="0">
            <a:spAutoFit/>
          </a:bodyPr>
          <a:lstStyle/>
          <a:p>
            <a:pPr marL="109728" indent="0">
              <a:buNone/>
            </a:pPr>
            <a:r>
              <a:rPr lang="ja-JP" altLang="en-US" dirty="0"/>
              <a:t>データ</a:t>
            </a:r>
            <a:r>
              <a:rPr lang="ja-JP" altLang="en-US" dirty="0" smtClean="0"/>
              <a:t>構築子とフィールドラベルを指定</a:t>
            </a:r>
            <a:endParaRPr lang="en-US" altLang="ja-JP" sz="2400" dirty="0"/>
          </a:p>
        </p:txBody>
      </p:sp>
      <p:sp>
        <p:nvSpPr>
          <p:cNvPr id="8" name="テキスト ボックス 7"/>
          <p:cNvSpPr txBox="1"/>
          <p:nvPr/>
        </p:nvSpPr>
        <p:spPr>
          <a:xfrm>
            <a:off x="3107274" y="2943406"/>
            <a:ext cx="1673932" cy="369332"/>
          </a:xfrm>
          <a:prstGeom prst="rect">
            <a:avLst/>
          </a:prstGeom>
          <a:noFill/>
        </p:spPr>
        <p:txBody>
          <a:bodyPr wrap="square" rtlCol="0">
            <a:spAutoFit/>
          </a:bodyPr>
          <a:lstStyle/>
          <a:p>
            <a:pPr marL="109728" indent="0">
              <a:buNone/>
            </a:pPr>
            <a:r>
              <a:rPr lang="ja-JP" altLang="en-US" dirty="0" smtClean="0"/>
              <a:t>型クラスのみ</a:t>
            </a:r>
            <a:endParaRPr lang="en-US" altLang="ja-JP" dirty="0"/>
          </a:p>
        </p:txBody>
      </p:sp>
      <p:sp>
        <p:nvSpPr>
          <p:cNvPr id="9" name="テキスト ボックス 8"/>
          <p:cNvSpPr txBox="1"/>
          <p:nvPr/>
        </p:nvSpPr>
        <p:spPr>
          <a:xfrm>
            <a:off x="3105024" y="3309600"/>
            <a:ext cx="3978188" cy="369332"/>
          </a:xfrm>
          <a:prstGeom prst="rect">
            <a:avLst/>
          </a:prstGeom>
          <a:noFill/>
        </p:spPr>
        <p:txBody>
          <a:bodyPr wrap="square" rtlCol="0">
            <a:spAutoFit/>
          </a:bodyPr>
          <a:lstStyle/>
          <a:p>
            <a:pPr marL="109728" indent="0">
              <a:buNone/>
            </a:pPr>
            <a:r>
              <a:rPr lang="ja-JP" altLang="en-US" dirty="0" smtClean="0"/>
              <a:t>型クラスとクラスメソッドのすべて</a:t>
            </a:r>
            <a:endParaRPr lang="en-US" altLang="ja-JP" dirty="0"/>
          </a:p>
        </p:txBody>
      </p:sp>
      <p:sp>
        <p:nvSpPr>
          <p:cNvPr id="10" name="テキスト ボックス 9"/>
          <p:cNvSpPr txBox="1"/>
          <p:nvPr/>
        </p:nvSpPr>
        <p:spPr>
          <a:xfrm>
            <a:off x="4256154" y="3675796"/>
            <a:ext cx="2827058" cy="369332"/>
          </a:xfrm>
          <a:prstGeom prst="rect">
            <a:avLst/>
          </a:prstGeom>
          <a:noFill/>
        </p:spPr>
        <p:txBody>
          <a:bodyPr wrap="square" rtlCol="0">
            <a:spAutoFit/>
          </a:bodyPr>
          <a:lstStyle/>
          <a:p>
            <a:pPr marL="109728" indent="0">
              <a:buNone/>
            </a:pPr>
            <a:r>
              <a:rPr lang="ja-JP" altLang="en-US" dirty="0" smtClean="0"/>
              <a:t>クラスメソッドを指定</a:t>
            </a:r>
            <a:endParaRPr lang="en-US" altLang="ja-JP" dirty="0"/>
          </a:p>
        </p:txBody>
      </p:sp>
    </p:spTree>
    <p:extLst>
      <p:ext uri="{BB962C8B-B14F-4D97-AF65-F5344CB8AC3E}">
        <p14:creationId xmlns:p14="http://schemas.microsoft.com/office/powerpoint/2010/main" val="493410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smtClean="0">
                <a:solidFill>
                  <a:srgbClr val="000000"/>
                </a:solidFill>
              </a:rPr>
              <a:t>body </a:t>
            </a:r>
            <a:r>
              <a:rPr lang="ja-JP" altLang="en-US" sz="2400" dirty="0">
                <a:solidFill>
                  <a:srgbClr val="000000"/>
                </a:solidFill>
              </a:rPr>
              <a:t>→</a:t>
            </a:r>
            <a:r>
              <a:rPr lang="en-US" altLang="ja-JP" sz="2400" dirty="0" smtClean="0">
                <a:solidFill>
                  <a:srgbClr val="000000"/>
                </a:solidFill>
              </a:rPr>
              <a:t> {</a:t>
            </a:r>
            <a:r>
              <a:rPr lang="en-US" altLang="ja-JP" sz="2400" i="1" dirty="0" err="1" smtClean="0">
                <a:solidFill>
                  <a:srgbClr val="000000"/>
                </a:solidFill>
              </a:rPr>
              <a:t>impdecl</a:t>
            </a:r>
            <a:r>
              <a:rPr lang="en-US" altLang="ja-JP" sz="2400" dirty="0" smtClean="0">
                <a:solidFill>
                  <a:srgbClr val="000000"/>
                </a:solidFill>
              </a:rPr>
              <a:t>}{</a:t>
            </a:r>
            <a:r>
              <a:rPr lang="en-US" altLang="ja-JP" sz="2400" i="1" dirty="0" err="1" smtClean="0">
                <a:solidFill>
                  <a:srgbClr val="000000"/>
                </a:solidFill>
              </a:rPr>
              <a:t>topdecl</a:t>
            </a:r>
            <a:r>
              <a:rPr lang="en-US" altLang="ja-JP" sz="2400" dirty="0" smtClean="0">
                <a:solidFill>
                  <a:srgbClr val="000000"/>
                </a:solidFill>
              </a:rPr>
              <a:t>}</a:t>
            </a:r>
          </a:p>
          <a:p>
            <a:pPr marL="109728" lvl="0" indent="0">
              <a:spcBef>
                <a:spcPts val="900"/>
              </a:spcBef>
              <a:buClr>
                <a:srgbClr val="526DB0"/>
              </a:buClr>
              <a:buNone/>
            </a:pPr>
            <a:r>
              <a:rPr lang="en-US" altLang="ja-JP" sz="2400" i="1" dirty="0" err="1" smtClean="0"/>
              <a:t>impdecl</a:t>
            </a:r>
            <a:r>
              <a:rPr lang="en-US" altLang="ja-JP" sz="2400" dirty="0" smtClean="0"/>
              <a:t> </a:t>
            </a:r>
            <a:r>
              <a:rPr lang="ja-JP" altLang="en-US" sz="2400" dirty="0" smtClean="0"/>
              <a:t>→</a:t>
            </a:r>
            <a:r>
              <a:rPr lang="en-US" altLang="ja-JP" sz="2400" dirty="0" smtClean="0"/>
              <a:t/>
            </a:r>
            <a:br>
              <a:rPr lang="en-US" altLang="ja-JP" sz="2400" dirty="0" smtClean="0"/>
            </a:br>
            <a:r>
              <a:rPr lang="en-US" altLang="ja-JP" sz="2400" dirty="0"/>
              <a:t>	</a:t>
            </a:r>
            <a:r>
              <a:rPr lang="en-US" altLang="ja-JP" sz="2400" b="1" dirty="0" smtClean="0"/>
              <a:t>import</a:t>
            </a:r>
            <a:r>
              <a:rPr lang="en-US" altLang="ja-JP" sz="2400" dirty="0" smtClean="0"/>
              <a:t> </a:t>
            </a:r>
            <a:r>
              <a:rPr lang="en-US" altLang="ja-JP" sz="2400" i="1" dirty="0" err="1" smtClean="0"/>
              <a:t>modid</a:t>
            </a:r>
            <a:r>
              <a:rPr lang="en-US" altLang="ja-JP" sz="2400" dirty="0" smtClean="0"/>
              <a:t> [</a:t>
            </a:r>
            <a:r>
              <a:rPr lang="en-US" altLang="ja-JP" sz="2400" i="1" dirty="0" err="1" smtClean="0"/>
              <a:t>impspec</a:t>
            </a:r>
            <a:r>
              <a:rPr lang="en-US" altLang="ja-JP" sz="2400" dirty="0" smtClean="0"/>
              <a:t>]</a:t>
            </a:r>
            <a:br>
              <a:rPr lang="en-US" altLang="ja-JP" sz="2400" dirty="0" smtClean="0"/>
            </a:br>
            <a:r>
              <a:rPr lang="en-US" altLang="ja-JP" sz="2400" dirty="0" smtClean="0"/>
              <a:t>    |	</a:t>
            </a:r>
            <a:r>
              <a:rPr lang="en-US" altLang="ja-JP" sz="2400" b="1" dirty="0" smtClean="0"/>
              <a:t>import</a:t>
            </a:r>
            <a:r>
              <a:rPr lang="en-US" altLang="ja-JP" sz="2400" dirty="0" smtClean="0"/>
              <a:t> </a:t>
            </a:r>
            <a:r>
              <a:rPr lang="en-US" altLang="ja-JP" sz="2400" i="1" dirty="0" err="1" smtClean="0"/>
              <a:t>modid</a:t>
            </a:r>
            <a:r>
              <a:rPr lang="en-US" altLang="ja-JP" sz="2400" dirty="0" smtClean="0"/>
              <a:t> </a:t>
            </a:r>
            <a:r>
              <a:rPr lang="en-US" altLang="ja-JP" sz="2400" b="1" dirty="0" smtClean="0"/>
              <a:t>as</a:t>
            </a:r>
            <a:r>
              <a:rPr lang="en-US" altLang="ja-JP" sz="2400" dirty="0" smtClean="0"/>
              <a:t> </a:t>
            </a:r>
            <a:r>
              <a:rPr lang="en-US" altLang="ja-JP" sz="2400" i="1" dirty="0" err="1" smtClean="0"/>
              <a:t>modid</a:t>
            </a:r>
            <a:r>
              <a:rPr lang="en-US" altLang="ja-JP" sz="2400" i="1" dirty="0" smtClean="0"/>
              <a:t>’</a:t>
            </a:r>
            <a:r>
              <a:rPr lang="en-US" altLang="ja-JP" sz="2400" dirty="0" smtClean="0"/>
              <a:t> [</a:t>
            </a:r>
            <a:r>
              <a:rPr lang="en-US" altLang="ja-JP" sz="2400" i="1" dirty="0" err="1" smtClean="0"/>
              <a:t>impspec</a:t>
            </a:r>
            <a:r>
              <a:rPr lang="en-US" altLang="ja-JP" sz="2400" dirty="0" smtClean="0"/>
              <a:t>]</a:t>
            </a:r>
            <a:r>
              <a:rPr lang="en-US" altLang="ja-JP" sz="2400" dirty="0"/>
              <a:t> </a:t>
            </a:r>
            <a:br>
              <a:rPr lang="en-US" altLang="ja-JP" sz="2400" dirty="0"/>
            </a:br>
            <a:r>
              <a:rPr lang="en-US" altLang="ja-JP" sz="2400" dirty="0"/>
              <a:t>    |	</a:t>
            </a:r>
            <a:r>
              <a:rPr lang="en-US" altLang="ja-JP" sz="2400" b="1" dirty="0"/>
              <a:t>import</a:t>
            </a:r>
            <a:r>
              <a:rPr lang="en-US" altLang="ja-JP" sz="2400" dirty="0"/>
              <a:t> </a:t>
            </a:r>
            <a:r>
              <a:rPr lang="en-US" altLang="ja-JP" sz="2400" b="1" dirty="0"/>
              <a:t>qualified</a:t>
            </a:r>
            <a:r>
              <a:rPr lang="en-US" altLang="ja-JP" sz="2400" dirty="0"/>
              <a:t> </a:t>
            </a:r>
            <a:r>
              <a:rPr lang="en-US" altLang="ja-JP" sz="2400" i="1" dirty="0" err="1"/>
              <a:t>modid</a:t>
            </a:r>
            <a:r>
              <a:rPr lang="en-US" altLang="ja-JP" sz="2400" dirty="0"/>
              <a:t> [</a:t>
            </a:r>
            <a:r>
              <a:rPr lang="en-US" altLang="ja-JP" sz="2400" i="1" dirty="0" err="1"/>
              <a:t>impspec</a:t>
            </a:r>
            <a:r>
              <a:rPr lang="en-US" altLang="ja-JP" sz="2400" dirty="0"/>
              <a:t>]</a:t>
            </a:r>
            <a:r>
              <a:rPr lang="en-US" altLang="ja-JP" sz="2400" dirty="0" smtClean="0"/>
              <a:t/>
            </a:r>
            <a:br>
              <a:rPr lang="en-US" altLang="ja-JP" sz="2400" dirty="0" smtClean="0"/>
            </a:br>
            <a:r>
              <a:rPr lang="en-US" altLang="ja-JP" sz="2400" dirty="0" smtClean="0"/>
              <a:t>    |	</a:t>
            </a:r>
            <a:r>
              <a:rPr lang="en-US" altLang="ja-JP" sz="2400" b="1" dirty="0" smtClean="0"/>
              <a:t>import</a:t>
            </a:r>
            <a:r>
              <a:rPr lang="en-US" altLang="ja-JP" sz="2400" dirty="0" smtClean="0"/>
              <a:t> </a:t>
            </a:r>
            <a:r>
              <a:rPr lang="en-US" altLang="ja-JP" sz="2400" b="1" dirty="0" smtClean="0"/>
              <a:t>qualified</a:t>
            </a:r>
            <a:r>
              <a:rPr lang="en-US" altLang="ja-JP" sz="2400" dirty="0" smtClean="0"/>
              <a:t> </a:t>
            </a:r>
            <a:r>
              <a:rPr lang="en-US" altLang="ja-JP" sz="2400" i="1" dirty="0" err="1" smtClean="0"/>
              <a:t>modid</a:t>
            </a:r>
            <a:r>
              <a:rPr lang="en-US" altLang="ja-JP" sz="2400" dirty="0" smtClean="0"/>
              <a:t> </a:t>
            </a:r>
            <a:r>
              <a:rPr lang="en-US" altLang="ja-JP" sz="2400" b="1" dirty="0" smtClean="0"/>
              <a:t>as</a:t>
            </a:r>
            <a:r>
              <a:rPr lang="en-US" altLang="ja-JP" sz="2400" dirty="0" smtClean="0"/>
              <a:t> </a:t>
            </a:r>
            <a:r>
              <a:rPr lang="en-US" altLang="ja-JP" sz="2400" i="1" dirty="0" err="1" smtClean="0"/>
              <a:t>modid</a:t>
            </a:r>
            <a:r>
              <a:rPr lang="en-US" altLang="ja-JP" sz="2400" i="1" dirty="0" smtClean="0"/>
              <a:t>’</a:t>
            </a:r>
            <a:r>
              <a:rPr lang="en-US" altLang="ja-JP" sz="2400" dirty="0" smtClean="0"/>
              <a:t> [</a:t>
            </a:r>
            <a:r>
              <a:rPr lang="en-US" altLang="ja-JP" sz="2400" i="1" dirty="0" err="1" smtClean="0"/>
              <a:t>impspec</a:t>
            </a:r>
            <a:r>
              <a:rPr lang="en-US" altLang="ja-JP" sz="2400" dirty="0" smtClean="0"/>
              <a:t>]</a:t>
            </a:r>
          </a:p>
          <a:p>
            <a:pPr marL="109728" lvl="0" indent="0">
              <a:spcBef>
                <a:spcPts val="900"/>
              </a:spcBef>
              <a:buClr>
                <a:srgbClr val="526DB0"/>
              </a:buClr>
              <a:buNone/>
            </a:pPr>
            <a:r>
              <a:rPr lang="en-US" altLang="ja-JP" sz="2400" i="1" dirty="0" err="1" smtClean="0"/>
              <a:t>impspec</a:t>
            </a:r>
            <a:r>
              <a:rPr lang="en-US" altLang="ja-JP" sz="2400" dirty="0" smtClean="0"/>
              <a:t> </a:t>
            </a:r>
            <a:r>
              <a:rPr lang="ja-JP" altLang="en-US" sz="2400" dirty="0" smtClean="0"/>
              <a:t>→</a:t>
            </a:r>
            <a:r>
              <a:rPr lang="en-US" altLang="ja-JP" sz="2400" dirty="0" smtClean="0"/>
              <a:t/>
            </a:r>
            <a:br>
              <a:rPr lang="en-US" altLang="ja-JP" sz="2400" dirty="0" smtClean="0"/>
            </a:br>
            <a:r>
              <a:rPr lang="en-US" altLang="ja-JP" sz="2400" dirty="0" smtClean="0"/>
              <a:t>	</a:t>
            </a:r>
            <a:r>
              <a:rPr lang="en-US" altLang="ja-JP" sz="2400" b="1" dirty="0" smtClean="0"/>
              <a:t>(</a:t>
            </a:r>
            <a:r>
              <a:rPr lang="en-US" altLang="ja-JP" sz="2400" i="1" dirty="0" smtClean="0"/>
              <a:t>import</a:t>
            </a:r>
            <a:r>
              <a:rPr lang="en-US" altLang="ja-JP" sz="2400" i="1" baseline="-25000" dirty="0" smtClean="0"/>
              <a:t>1</a:t>
            </a:r>
            <a:r>
              <a:rPr lang="en-US" altLang="ja-JP" sz="2400" b="1" dirty="0" smtClean="0"/>
              <a:t>,</a:t>
            </a:r>
            <a:r>
              <a:rPr lang="en-US" altLang="ja-JP" sz="2400" dirty="0" smtClean="0"/>
              <a:t> ...</a:t>
            </a:r>
            <a:r>
              <a:rPr lang="en-US" altLang="ja-JP" sz="2400" b="1" dirty="0" smtClean="0"/>
              <a:t>)</a:t>
            </a:r>
            <a:r>
              <a:rPr lang="en-US" altLang="ja-JP" sz="2400" dirty="0" smtClean="0"/>
              <a:t/>
            </a:r>
            <a:br>
              <a:rPr lang="en-US" altLang="ja-JP" sz="2400" dirty="0" smtClean="0"/>
            </a:br>
            <a:r>
              <a:rPr lang="en-US" altLang="ja-JP" sz="2400" dirty="0" smtClean="0"/>
              <a:t>    |	</a:t>
            </a:r>
            <a:r>
              <a:rPr lang="en-US" altLang="ja-JP" sz="2400" b="1" dirty="0" smtClean="0"/>
              <a:t>hiding</a:t>
            </a:r>
            <a:r>
              <a:rPr lang="en-US" altLang="ja-JP" sz="2400" dirty="0" smtClean="0"/>
              <a:t> </a:t>
            </a:r>
            <a:r>
              <a:rPr lang="en-US" altLang="ja-JP" sz="2400" b="1" dirty="0"/>
              <a:t>(</a:t>
            </a:r>
            <a:r>
              <a:rPr lang="en-US" altLang="ja-JP" sz="2400" i="1" dirty="0"/>
              <a:t>import</a:t>
            </a:r>
            <a:r>
              <a:rPr lang="en-US" altLang="ja-JP" sz="2400" i="1" baseline="-25000" dirty="0"/>
              <a:t>1</a:t>
            </a:r>
            <a:r>
              <a:rPr lang="en-US" altLang="ja-JP" sz="2400" b="1" dirty="0"/>
              <a:t>,</a:t>
            </a:r>
            <a:r>
              <a:rPr lang="en-US" altLang="ja-JP" sz="2400" dirty="0"/>
              <a:t> </a:t>
            </a:r>
            <a:r>
              <a:rPr lang="en-US" altLang="ja-JP" sz="2400" dirty="0" smtClean="0"/>
              <a:t>...</a:t>
            </a:r>
            <a:r>
              <a:rPr lang="en-US" altLang="ja-JP" sz="2400" b="1" dirty="0" smtClean="0"/>
              <a:t>)</a:t>
            </a:r>
          </a:p>
          <a:p>
            <a:pPr marL="109728" lvl="0" indent="0">
              <a:spcBef>
                <a:spcPts val="900"/>
              </a:spcBef>
              <a:buClr>
                <a:srgbClr val="526DB0"/>
              </a:buClr>
              <a:buNone/>
            </a:pPr>
            <a:r>
              <a:rPr lang="en-US" altLang="ja-JP" sz="2400" i="1" dirty="0" smtClean="0"/>
              <a:t>import</a:t>
            </a:r>
            <a:r>
              <a:rPr lang="en-US" altLang="ja-JP" sz="2400" dirty="0" smtClean="0"/>
              <a:t> </a:t>
            </a:r>
            <a:r>
              <a:rPr lang="ja-JP" altLang="en-US" sz="2400" dirty="0" smtClean="0"/>
              <a:t>→</a:t>
            </a:r>
            <a:r>
              <a:rPr lang="en-US" altLang="ja-JP" sz="2400" dirty="0" smtClean="0"/>
              <a:t/>
            </a:r>
            <a:br>
              <a:rPr lang="en-US" altLang="ja-JP" sz="2400" dirty="0" smtClean="0"/>
            </a:br>
            <a:r>
              <a:rPr lang="en-US" altLang="ja-JP" sz="2400" dirty="0" smtClean="0"/>
              <a:t>	</a:t>
            </a:r>
            <a:r>
              <a:rPr lang="en-US" altLang="ja-JP" sz="2400" i="1" dirty="0" err="1" smtClean="0"/>
              <a:t>var</a:t>
            </a:r>
            <a:r>
              <a:rPr lang="en-US" altLang="ja-JP" sz="2400" i="1" dirty="0"/>
              <a:t/>
            </a:r>
            <a:br>
              <a:rPr lang="en-US" altLang="ja-JP" sz="2400" i="1" dirty="0"/>
            </a:br>
            <a:r>
              <a:rPr lang="en-US" altLang="ja-JP" sz="2400" dirty="0" smtClean="0"/>
              <a:t>    |	</a:t>
            </a:r>
            <a:r>
              <a:rPr lang="en-US" altLang="ja-JP" sz="2400" i="1" dirty="0" err="1" smtClean="0"/>
              <a:t>tycon</a:t>
            </a:r>
            <a:r>
              <a:rPr lang="en-US" altLang="ja-JP" sz="2400" dirty="0" smtClean="0"/>
              <a:t> [</a:t>
            </a:r>
            <a:r>
              <a:rPr lang="en-US" altLang="ja-JP" sz="2400" b="1" dirty="0" smtClean="0"/>
              <a:t>(..)</a:t>
            </a:r>
            <a:r>
              <a:rPr lang="en-US" altLang="ja-JP" sz="2400" dirty="0" smtClean="0"/>
              <a:t> | </a:t>
            </a:r>
            <a:r>
              <a:rPr lang="en-US" altLang="ja-JP" sz="2400" b="1" dirty="0" smtClean="0"/>
              <a:t>(</a:t>
            </a:r>
            <a:r>
              <a:rPr lang="en-US" altLang="ja-JP" sz="2400" i="1" dirty="0" smtClean="0"/>
              <a:t>cname</a:t>
            </a:r>
            <a:r>
              <a:rPr lang="en-US" altLang="ja-JP" sz="2400" i="1" baseline="-25000" dirty="0" smtClean="0"/>
              <a:t>1</a:t>
            </a:r>
            <a:r>
              <a:rPr lang="en-US" altLang="ja-JP" sz="2400" b="1" dirty="0" smtClean="0"/>
              <a:t>,</a:t>
            </a:r>
            <a:r>
              <a:rPr lang="en-US" altLang="ja-JP" sz="2400" dirty="0" smtClean="0"/>
              <a:t> ...</a:t>
            </a:r>
            <a:r>
              <a:rPr lang="en-US" altLang="ja-JP" sz="2400" b="1" dirty="0" smtClean="0"/>
              <a:t>)</a:t>
            </a:r>
            <a:r>
              <a:rPr lang="en-US" altLang="ja-JP" sz="2400" dirty="0" smtClean="0"/>
              <a:t>]</a:t>
            </a:r>
            <a:br>
              <a:rPr lang="en-US" altLang="ja-JP" sz="2400" dirty="0" smtClean="0"/>
            </a:br>
            <a:r>
              <a:rPr lang="en-US" altLang="ja-JP" sz="2400" dirty="0" smtClean="0"/>
              <a:t>    </a:t>
            </a:r>
            <a:r>
              <a:rPr lang="en-US" altLang="ja-JP" sz="2400" dirty="0"/>
              <a:t>|	</a:t>
            </a:r>
            <a:r>
              <a:rPr lang="en-US" altLang="ja-JP" sz="2400" i="1" dirty="0" err="1" smtClean="0"/>
              <a:t>tycls</a:t>
            </a:r>
            <a:r>
              <a:rPr lang="en-US" altLang="ja-JP" sz="2400" dirty="0" smtClean="0"/>
              <a:t> </a:t>
            </a:r>
            <a:r>
              <a:rPr lang="en-US" altLang="ja-JP" sz="2400" dirty="0"/>
              <a:t>[</a:t>
            </a:r>
            <a:r>
              <a:rPr lang="en-US" altLang="ja-JP" sz="2400" b="1" dirty="0"/>
              <a:t>(..)</a:t>
            </a:r>
            <a:r>
              <a:rPr lang="en-US" altLang="ja-JP" sz="2400" dirty="0"/>
              <a:t> | </a:t>
            </a:r>
            <a:r>
              <a:rPr lang="en-US" altLang="ja-JP" sz="2400" b="1" dirty="0" smtClean="0"/>
              <a:t>(</a:t>
            </a:r>
            <a:r>
              <a:rPr lang="en-US" altLang="ja-JP" sz="2400" i="1" dirty="0" smtClean="0"/>
              <a:t>var</a:t>
            </a:r>
            <a:r>
              <a:rPr lang="en-US" altLang="ja-JP" sz="2400" i="1" baseline="-25000" dirty="0" smtClean="0"/>
              <a:t>1</a:t>
            </a:r>
            <a:r>
              <a:rPr lang="en-US" altLang="ja-JP" sz="2400" b="1" dirty="0"/>
              <a:t>,</a:t>
            </a:r>
            <a:r>
              <a:rPr lang="en-US" altLang="ja-JP" sz="2400" dirty="0"/>
              <a:t> </a:t>
            </a:r>
            <a:r>
              <a:rPr lang="en-US" altLang="ja-JP" sz="2400" dirty="0" smtClean="0"/>
              <a:t>...</a:t>
            </a:r>
            <a:r>
              <a:rPr lang="en-US" altLang="ja-JP" sz="2400" b="1" dirty="0" smtClean="0"/>
              <a:t>)</a:t>
            </a:r>
            <a:r>
              <a:rPr lang="en-US" altLang="ja-JP" sz="2400" dirty="0" smtClean="0"/>
              <a:t>]</a:t>
            </a:r>
            <a:endParaRPr lang="en-US" altLang="ja-JP" sz="2400" dirty="0"/>
          </a:p>
        </p:txBody>
      </p:sp>
      <p:sp>
        <p:nvSpPr>
          <p:cNvPr id="11" name="テキスト ボックス 10"/>
          <p:cNvSpPr txBox="1"/>
          <p:nvPr/>
        </p:nvSpPr>
        <p:spPr>
          <a:xfrm>
            <a:off x="4400170" y="3908266"/>
            <a:ext cx="3196166" cy="369332"/>
          </a:xfrm>
          <a:prstGeom prst="rect">
            <a:avLst/>
          </a:prstGeom>
          <a:noFill/>
        </p:spPr>
        <p:txBody>
          <a:bodyPr wrap="square" rtlCol="0">
            <a:spAutoFit/>
          </a:bodyPr>
          <a:lstStyle/>
          <a:p>
            <a:pPr marL="109728" indent="0">
              <a:buNone/>
            </a:pPr>
            <a:r>
              <a:rPr lang="ja-JP" altLang="en-US" dirty="0" smtClean="0"/>
              <a:t>インポートするものを指定</a:t>
            </a:r>
            <a:endParaRPr lang="en-US" altLang="ja-JP" dirty="0"/>
          </a:p>
        </p:txBody>
      </p:sp>
      <p:sp>
        <p:nvSpPr>
          <p:cNvPr id="12" name="テキスト ボックス 11"/>
          <p:cNvSpPr txBox="1"/>
          <p:nvPr/>
        </p:nvSpPr>
        <p:spPr>
          <a:xfrm>
            <a:off x="4400170" y="4277705"/>
            <a:ext cx="4051878" cy="369332"/>
          </a:xfrm>
          <a:prstGeom prst="rect">
            <a:avLst/>
          </a:prstGeom>
          <a:noFill/>
        </p:spPr>
        <p:txBody>
          <a:bodyPr wrap="square" rtlCol="0">
            <a:spAutoFit/>
          </a:bodyPr>
          <a:lstStyle/>
          <a:p>
            <a:pPr marL="109728" indent="0">
              <a:buNone/>
            </a:pPr>
            <a:r>
              <a:rPr lang="ja-JP" altLang="en-US" dirty="0" smtClean="0"/>
              <a:t>インポートしないものを指定</a:t>
            </a:r>
            <a:endParaRPr lang="en-US" altLang="ja-JP" dirty="0"/>
          </a:p>
        </p:txBody>
      </p:sp>
      <p:sp>
        <p:nvSpPr>
          <p:cNvPr id="13" name="テキスト ボックス 12"/>
          <p:cNvSpPr txBox="1"/>
          <p:nvPr/>
        </p:nvSpPr>
        <p:spPr>
          <a:xfrm>
            <a:off x="5112568" y="3491716"/>
            <a:ext cx="4067944" cy="369332"/>
          </a:xfrm>
          <a:prstGeom prst="rect">
            <a:avLst/>
          </a:prstGeom>
          <a:noFill/>
        </p:spPr>
        <p:txBody>
          <a:bodyPr wrap="square" rtlCol="0">
            <a:spAutoFit/>
          </a:bodyPr>
          <a:lstStyle/>
          <a:p>
            <a:pPr marL="109728" indent="0">
              <a:buNone/>
            </a:pPr>
            <a:r>
              <a:rPr lang="en-US" altLang="ja-JP" dirty="0" smtClean="0"/>
              <a:t>qualified</a:t>
            </a:r>
            <a:r>
              <a:rPr lang="ja-JP" altLang="en-US" dirty="0" smtClean="0"/>
              <a:t>でプレフィックスを義務化</a:t>
            </a:r>
            <a:endParaRPr lang="en-US" altLang="ja-JP" dirty="0"/>
          </a:p>
        </p:txBody>
      </p:sp>
      <p:cxnSp>
        <p:nvCxnSpPr>
          <p:cNvPr id="18" name="直線コネクタ 17"/>
          <p:cNvCxnSpPr/>
          <p:nvPr/>
        </p:nvCxnSpPr>
        <p:spPr>
          <a:xfrm>
            <a:off x="3707904" y="3356992"/>
            <a:ext cx="1512168" cy="323165"/>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998253" y="1628800"/>
            <a:ext cx="3182259" cy="646331"/>
          </a:xfrm>
          <a:prstGeom prst="rect">
            <a:avLst/>
          </a:prstGeom>
          <a:noFill/>
        </p:spPr>
        <p:txBody>
          <a:bodyPr wrap="square" rtlCol="0">
            <a:spAutoFit/>
          </a:bodyPr>
          <a:lstStyle/>
          <a:p>
            <a:pPr marL="109728" indent="0">
              <a:buNone/>
            </a:pPr>
            <a:r>
              <a:rPr lang="ja-JP" altLang="en-US" dirty="0" smtClean="0">
                <a:latin typeface="+mn-ea"/>
              </a:rPr>
              <a:t>デフォルトではモジュール名がプレフィックス</a:t>
            </a:r>
            <a:endParaRPr lang="en-US" altLang="ja-JP" dirty="0">
              <a:latin typeface="+mn-ea"/>
            </a:endParaRPr>
          </a:p>
        </p:txBody>
      </p:sp>
      <p:cxnSp>
        <p:nvCxnSpPr>
          <p:cNvPr id="27" name="直線コネクタ 26"/>
          <p:cNvCxnSpPr/>
          <p:nvPr/>
        </p:nvCxnSpPr>
        <p:spPr>
          <a:xfrm flipV="1">
            <a:off x="6228184" y="2744053"/>
            <a:ext cx="1224136" cy="468923"/>
          </a:xfrm>
          <a:prstGeom prst="line">
            <a:avLst/>
          </a:prstGeom>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7242620" y="2420888"/>
            <a:ext cx="1937892" cy="646331"/>
          </a:xfrm>
          <a:prstGeom prst="rect">
            <a:avLst/>
          </a:prstGeom>
          <a:noFill/>
        </p:spPr>
        <p:txBody>
          <a:bodyPr wrap="square" rtlCol="0">
            <a:spAutoFit/>
          </a:bodyPr>
          <a:lstStyle/>
          <a:p>
            <a:pPr marL="109728" indent="0">
              <a:buNone/>
            </a:pPr>
            <a:r>
              <a:rPr lang="ja-JP" altLang="en-US" dirty="0" smtClean="0">
                <a:latin typeface="+mn-ea"/>
              </a:rPr>
              <a:t>プレフィックスを指定</a:t>
            </a:r>
            <a:endParaRPr lang="en-US" altLang="ja-JP" dirty="0">
              <a:latin typeface="+mn-ea"/>
            </a:endParaRPr>
          </a:p>
        </p:txBody>
      </p:sp>
      <p:cxnSp>
        <p:nvCxnSpPr>
          <p:cNvPr id="48" name="直線コネクタ 47"/>
          <p:cNvCxnSpPr/>
          <p:nvPr/>
        </p:nvCxnSpPr>
        <p:spPr>
          <a:xfrm>
            <a:off x="4788024" y="2546902"/>
            <a:ext cx="2664296" cy="54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884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err="1" smtClean="0">
                <a:solidFill>
                  <a:srgbClr val="000000"/>
                </a:solidFill>
              </a:rPr>
              <a:t>topdecl</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a:solidFill>
                  <a:srgbClr val="000000"/>
                </a:solidFill>
              </a:rPr>
              <a:t>	</a:t>
            </a:r>
            <a:r>
              <a:rPr lang="en-US" altLang="ja-JP" sz="2400" i="1" dirty="0" err="1" smtClean="0">
                <a:solidFill>
                  <a:srgbClr val="000000"/>
                </a:solidFill>
              </a:rPr>
              <a:t>typedecl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datadecl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newtypedecl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classdecl</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instdecl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defaultdecl</a:t>
            </a:r>
            <a:r>
              <a:rPr lang="en-US" altLang="ja-JP" sz="2400" i="1" dirty="0" smtClean="0">
                <a:solidFill>
                  <a:srgbClr val="000000"/>
                </a:solidFill>
              </a:rPr>
              <a:t/>
            </a:r>
            <a:br>
              <a:rPr lang="en-US" altLang="ja-JP" sz="2400" i="1"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decl</a:t>
            </a:r>
            <a:endParaRPr lang="en-US" altLang="ja-JP" sz="2400" i="1" dirty="0">
              <a:solidFill>
                <a:srgbClr val="000000"/>
              </a:solidFill>
            </a:endParaRPr>
          </a:p>
          <a:p>
            <a:pPr marL="109728" lvl="0" indent="0">
              <a:spcBef>
                <a:spcPts val="900"/>
              </a:spcBef>
              <a:buClr>
                <a:srgbClr val="526DB0"/>
              </a:buClr>
              <a:buNone/>
            </a:pPr>
            <a:r>
              <a:rPr lang="en-US" altLang="ja-JP" sz="2400" i="1" dirty="0" err="1" smtClean="0">
                <a:solidFill>
                  <a:srgbClr val="000000"/>
                </a:solidFill>
              </a:rPr>
              <a:t>decl</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a:solidFill>
                  <a:srgbClr val="000000"/>
                </a:solidFill>
              </a:rPr>
              <a:t>	</a:t>
            </a:r>
            <a:r>
              <a:rPr lang="en-US" altLang="ja-JP" sz="2400" i="1" dirty="0" err="1">
                <a:solidFill>
                  <a:srgbClr val="000000"/>
                </a:solidFill>
              </a:rPr>
              <a:t>vardecl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sigdecl</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fixitydecl</a:t>
            </a:r>
            <a:endParaRPr lang="en-US" altLang="ja-JP" sz="2400" i="1" dirty="0" smtClean="0">
              <a:solidFill>
                <a:srgbClr val="000000"/>
              </a:solidFill>
            </a:endParaRPr>
          </a:p>
        </p:txBody>
      </p:sp>
    </p:spTree>
    <p:extLst>
      <p:ext uri="{BB962C8B-B14F-4D97-AF65-F5344CB8AC3E}">
        <p14:creationId xmlns:p14="http://schemas.microsoft.com/office/powerpoint/2010/main" val="3857810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型</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lang="en-US" altLang="ja-JP" dirty="0" smtClean="0"/>
              <a:t>Haskell</a:t>
            </a:r>
            <a:r>
              <a:rPr lang="ja-JP" altLang="en-US" dirty="0" smtClean="0"/>
              <a:t>の型は</a:t>
            </a:r>
            <a:r>
              <a:rPr lang="ja-JP" altLang="en-US" dirty="0" smtClean="0">
                <a:solidFill>
                  <a:srgbClr val="00B0F0"/>
                </a:solidFill>
              </a:rPr>
              <a:t>表現力豊か</a:t>
            </a:r>
            <a:r>
              <a:rPr lang="ja-JP" altLang="en-US" dirty="0" smtClean="0"/>
              <a:t>である。型を見るだけでかなりの情報を得られる。また、</a:t>
            </a:r>
            <a:r>
              <a:rPr lang="ja-JP" altLang="en-US" dirty="0" smtClean="0">
                <a:solidFill>
                  <a:srgbClr val="00B0F0"/>
                </a:solidFill>
              </a:rPr>
              <a:t>型エラー</a:t>
            </a:r>
            <a:r>
              <a:rPr lang="ja-JP" altLang="en-US" dirty="0" smtClean="0"/>
              <a:t>だけでかなりの</a:t>
            </a:r>
            <a:r>
              <a:rPr lang="ja-JP" altLang="en-US" dirty="0" smtClean="0">
                <a:solidFill>
                  <a:srgbClr val="00B0F0"/>
                </a:solidFill>
              </a:rPr>
              <a:t>バグを検出</a:t>
            </a:r>
            <a:r>
              <a:rPr lang="ja-JP" altLang="en-US" dirty="0" smtClean="0"/>
              <a:t>できる。</a:t>
            </a:r>
            <a:endParaRPr lang="en-US" altLang="ja-JP" dirty="0" smtClean="0"/>
          </a:p>
          <a:p>
            <a:r>
              <a:rPr lang="ja-JP" altLang="en-US" dirty="0" smtClean="0">
                <a:solidFill>
                  <a:srgbClr val="00B0F0"/>
                </a:solidFill>
              </a:rPr>
              <a:t>型安全 </a:t>
            </a:r>
            <a:r>
              <a:rPr lang="en-US" altLang="ja-JP" dirty="0" smtClean="0"/>
              <a:t>― </a:t>
            </a:r>
            <a:r>
              <a:rPr lang="ja-JP" altLang="en-US" dirty="0" smtClean="0"/>
              <a:t>不正な型変換がない。</a:t>
            </a:r>
            <a:endParaRPr lang="en-US" altLang="ja-JP" dirty="0" smtClean="0"/>
          </a:p>
          <a:p>
            <a:r>
              <a:rPr kumimoji="1" lang="ja-JP" altLang="en-US" dirty="0" smtClean="0">
                <a:solidFill>
                  <a:srgbClr val="00B0F0"/>
                </a:solidFill>
              </a:rPr>
              <a:t>静的型付け</a:t>
            </a:r>
            <a:r>
              <a:rPr kumimoji="1" lang="ja-JP" altLang="en-US" dirty="0" smtClean="0"/>
              <a:t> </a:t>
            </a:r>
            <a:r>
              <a:rPr kumimoji="1" lang="en-US" altLang="ja-JP" dirty="0" smtClean="0"/>
              <a:t>― </a:t>
            </a:r>
            <a:r>
              <a:rPr kumimoji="1" lang="ja-JP" altLang="en-US" dirty="0" smtClean="0"/>
              <a:t>コンパイル時に式の型が決まる。</a:t>
            </a:r>
            <a:endParaRPr kumimoji="1"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rgbClr val="FFFF00"/>
                </a:solidFill>
              </a:rPr>
              <a:t>★★★★★</a:t>
            </a:r>
            <a:endParaRPr kumimoji="1" lang="ja-JP" altLang="en-US" sz="2800" dirty="0"/>
          </a:p>
        </p:txBody>
      </p:sp>
      <p:sp>
        <p:nvSpPr>
          <p:cNvPr id="5" name="テキスト ボックス 4"/>
          <p:cNvSpPr txBox="1"/>
          <p:nvPr/>
        </p:nvSpPr>
        <p:spPr>
          <a:xfrm>
            <a:off x="4355976" y="6093296"/>
            <a:ext cx="4680520" cy="646331"/>
          </a:xfrm>
          <a:prstGeom prst="rect">
            <a:avLst/>
          </a:prstGeom>
          <a:noFill/>
        </p:spPr>
        <p:txBody>
          <a:bodyPr wrap="square" rtlCol="0">
            <a:spAutoFit/>
          </a:bodyPr>
          <a:lstStyle/>
          <a:p>
            <a:pPr algn="r"/>
            <a:r>
              <a:rPr lang="ja-JP" altLang="en-US" dirty="0" smtClean="0">
                <a:solidFill>
                  <a:schemeClr val="accent2"/>
                </a:solidFill>
              </a:rPr>
              <a:t>型安全 </a:t>
            </a:r>
            <a:r>
              <a:rPr lang="en-US" altLang="ja-JP" dirty="0" smtClean="0">
                <a:solidFill>
                  <a:schemeClr val="accent2"/>
                </a:solidFill>
              </a:rPr>
              <a:t>type-safe</a:t>
            </a:r>
          </a:p>
          <a:p>
            <a:pPr algn="r"/>
            <a:r>
              <a:rPr lang="ja-JP" altLang="en-US" dirty="0" smtClean="0">
                <a:solidFill>
                  <a:schemeClr val="accent2"/>
                </a:solidFill>
              </a:rPr>
              <a:t>静的型付け </a:t>
            </a:r>
            <a:r>
              <a:rPr lang="en-US" altLang="ja-JP" dirty="0" smtClean="0">
                <a:solidFill>
                  <a:schemeClr val="accent2"/>
                </a:solidFill>
              </a:rPr>
              <a:t>static typing</a:t>
            </a:r>
          </a:p>
        </p:txBody>
      </p:sp>
    </p:spTree>
    <p:extLst>
      <p:ext uri="{BB962C8B-B14F-4D97-AF65-F5344CB8AC3E}">
        <p14:creationId xmlns:p14="http://schemas.microsoft.com/office/powerpoint/2010/main" val="318122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多相型</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lang="ja-JP" altLang="en-US" dirty="0" smtClean="0">
                <a:solidFill>
                  <a:srgbClr val="00B0F0"/>
                </a:solidFill>
              </a:rPr>
              <a:t>パラメータ多相</a:t>
            </a:r>
            <a:r>
              <a:rPr lang="ja-JP" altLang="en-US" dirty="0" smtClean="0"/>
              <a:t> </a:t>
            </a:r>
            <a:r>
              <a:rPr lang="en-US" altLang="ja-JP" dirty="0" smtClean="0"/>
              <a:t>― </a:t>
            </a:r>
            <a:r>
              <a:rPr lang="ja-JP" altLang="en-US" dirty="0" smtClean="0"/>
              <a:t>型を型引数によって</a:t>
            </a:r>
            <a:r>
              <a:rPr lang="ja-JP" altLang="en-US" dirty="0" smtClean="0">
                <a:solidFill>
                  <a:srgbClr val="00B0F0"/>
                </a:solidFill>
              </a:rPr>
              <a:t>全称量化</a:t>
            </a:r>
            <a:r>
              <a:rPr lang="ja-JP" altLang="en-US" dirty="0" smtClean="0"/>
              <a:t>する</a:t>
            </a:r>
            <a:r>
              <a:rPr lang="ja-JP" altLang="en-US" dirty="0"/>
              <a:t>ことができる</a:t>
            </a:r>
            <a:r>
              <a:rPr lang="ja-JP" altLang="en-US" dirty="0" smtClean="0"/>
              <a:t>。</a:t>
            </a:r>
            <a:r>
              <a:rPr lang="en-US" altLang="ja-JP" dirty="0" smtClean="0"/>
              <a:t>C++</a:t>
            </a:r>
            <a:r>
              <a:rPr lang="ja-JP" altLang="en-US" dirty="0" smtClean="0"/>
              <a:t>のテンプレート関数のようなものである。</a:t>
            </a:r>
            <a:endParaRPr lang="en-US" altLang="ja-JP" dirty="0" smtClean="0"/>
          </a:p>
          <a:p>
            <a:r>
              <a:rPr kumimoji="1" lang="ja-JP" altLang="en-US" dirty="0" smtClean="0">
                <a:solidFill>
                  <a:srgbClr val="00B0F0"/>
                </a:solidFill>
              </a:rPr>
              <a:t>アドホック多相</a:t>
            </a:r>
            <a:r>
              <a:rPr kumimoji="1" lang="ja-JP" altLang="en-US" dirty="0" smtClean="0"/>
              <a:t> </a:t>
            </a:r>
            <a:r>
              <a:rPr kumimoji="1" lang="en-US" altLang="ja-JP" dirty="0" smtClean="0"/>
              <a:t>― </a:t>
            </a:r>
            <a:r>
              <a:rPr kumimoji="1" lang="ja-JP" altLang="en-US" dirty="0" smtClean="0"/>
              <a:t>型引数に</a:t>
            </a:r>
            <a:r>
              <a:rPr kumimoji="1" lang="ja-JP" altLang="en-US" dirty="0" smtClean="0">
                <a:solidFill>
                  <a:srgbClr val="00B0F0"/>
                </a:solidFill>
              </a:rPr>
              <a:t>型クラス</a:t>
            </a:r>
            <a:r>
              <a:rPr kumimoji="1" lang="ja-JP" altLang="en-US" dirty="0" smtClean="0"/>
              <a:t>という制約をつけて</a:t>
            </a:r>
            <a:r>
              <a:rPr kumimoji="1" lang="ja-JP" altLang="en-US" dirty="0" smtClean="0">
                <a:solidFill>
                  <a:srgbClr val="00B0F0"/>
                </a:solidFill>
              </a:rPr>
              <a:t>全称量化</a:t>
            </a:r>
            <a:r>
              <a:rPr kumimoji="1" lang="ja-JP" altLang="en-US" dirty="0" smtClean="0"/>
              <a:t>することができる。</a:t>
            </a:r>
            <a:r>
              <a:rPr kumimoji="1" lang="en-US" altLang="ja-JP" dirty="0" smtClean="0"/>
              <a:t>C++</a:t>
            </a:r>
            <a:r>
              <a:rPr kumimoji="1" lang="ja-JP" altLang="en-US" dirty="0" smtClean="0"/>
              <a:t>の関数オーバーロードのようなものである。アドホック多相は、</a:t>
            </a:r>
            <a:r>
              <a:rPr kumimoji="1" lang="en-US" altLang="ja-JP" dirty="0" smtClean="0"/>
              <a:t>Haskell</a:t>
            </a:r>
            <a:r>
              <a:rPr kumimoji="1" lang="ja-JP" altLang="en-US" dirty="0" smtClean="0"/>
              <a:t>の重要な特徴である。</a:t>
            </a:r>
            <a:endParaRPr kumimoji="1"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a:solidFill>
                  <a:srgbClr val="FFFF00"/>
                </a:solidFill>
              </a:rPr>
              <a:t>★★★★★</a:t>
            </a:r>
            <a:endParaRPr kumimoji="1" lang="ja-JP" altLang="en-US" sz="2800" dirty="0"/>
          </a:p>
        </p:txBody>
      </p:sp>
      <p:sp>
        <p:nvSpPr>
          <p:cNvPr id="5" name="テキスト ボックス 4"/>
          <p:cNvSpPr txBox="1"/>
          <p:nvPr/>
        </p:nvSpPr>
        <p:spPr>
          <a:xfrm>
            <a:off x="4355976" y="5805264"/>
            <a:ext cx="4680520" cy="923330"/>
          </a:xfrm>
          <a:prstGeom prst="rect">
            <a:avLst/>
          </a:prstGeom>
          <a:noFill/>
        </p:spPr>
        <p:txBody>
          <a:bodyPr wrap="square" rtlCol="0">
            <a:spAutoFit/>
          </a:bodyPr>
          <a:lstStyle/>
          <a:p>
            <a:pPr algn="r"/>
            <a:r>
              <a:rPr lang="ja-JP" altLang="en-US" dirty="0" smtClean="0">
                <a:solidFill>
                  <a:schemeClr val="accent2"/>
                </a:solidFill>
              </a:rPr>
              <a:t>多相型 </a:t>
            </a:r>
            <a:r>
              <a:rPr lang="en-US" altLang="ja-JP" dirty="0" smtClean="0">
                <a:solidFill>
                  <a:schemeClr val="accent2"/>
                </a:solidFill>
              </a:rPr>
              <a:t>polymorphic type</a:t>
            </a:r>
          </a:p>
          <a:p>
            <a:pPr algn="r"/>
            <a:r>
              <a:rPr lang="ja-JP" altLang="en-US" dirty="0" smtClean="0">
                <a:solidFill>
                  <a:schemeClr val="accent2"/>
                </a:solidFill>
              </a:rPr>
              <a:t>パラメータ多相 </a:t>
            </a:r>
            <a:r>
              <a:rPr lang="en-US" altLang="ja-JP" dirty="0" smtClean="0">
                <a:solidFill>
                  <a:schemeClr val="accent2"/>
                </a:solidFill>
              </a:rPr>
              <a:t>parametric polymorphism</a:t>
            </a:r>
          </a:p>
          <a:p>
            <a:pPr algn="r"/>
            <a:r>
              <a:rPr lang="ja-JP" altLang="en-US" dirty="0" smtClean="0">
                <a:solidFill>
                  <a:schemeClr val="accent2"/>
                </a:solidFill>
              </a:rPr>
              <a:t>アドホック多相 </a:t>
            </a:r>
            <a:r>
              <a:rPr lang="en-US" altLang="ja-JP" dirty="0" smtClean="0">
                <a:solidFill>
                  <a:schemeClr val="accent2"/>
                </a:solidFill>
              </a:rPr>
              <a:t>ad-hoc polymorphism</a:t>
            </a:r>
          </a:p>
        </p:txBody>
      </p:sp>
    </p:spTree>
    <p:extLst>
      <p:ext uri="{BB962C8B-B14F-4D97-AF65-F5344CB8AC3E}">
        <p14:creationId xmlns:p14="http://schemas.microsoft.com/office/powerpoint/2010/main" val="333084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様々な型</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数値型 </a:t>
            </a:r>
            <a:r>
              <a:rPr kumimoji="1" lang="en-US" altLang="ja-JP" dirty="0" err="1" smtClean="0"/>
              <a:t>Int</a:t>
            </a:r>
            <a:r>
              <a:rPr kumimoji="1" lang="en-US" altLang="ja-JP" dirty="0" smtClean="0"/>
              <a:t>, Integer, Float, Double, ...</a:t>
            </a:r>
          </a:p>
          <a:p>
            <a:r>
              <a:rPr lang="ja-JP" altLang="en-US" dirty="0" smtClean="0"/>
              <a:t>文字型 </a:t>
            </a:r>
            <a:r>
              <a:rPr lang="en-US" altLang="ja-JP" dirty="0" smtClean="0"/>
              <a:t>Char (</a:t>
            </a:r>
            <a:r>
              <a:rPr lang="ja-JP" altLang="en-US" dirty="0" smtClean="0"/>
              <a:t>文字列型は</a:t>
            </a:r>
            <a:r>
              <a:rPr lang="en-US" altLang="ja-JP" dirty="0" smtClean="0"/>
              <a:t>[Char])</a:t>
            </a:r>
          </a:p>
          <a:p>
            <a:r>
              <a:rPr kumimoji="1" lang="ja-JP" altLang="en-US" dirty="0" smtClean="0"/>
              <a:t>リスト型 </a:t>
            </a:r>
            <a:r>
              <a:rPr kumimoji="1" lang="en-US" altLang="ja-JP" dirty="0" smtClean="0"/>
              <a:t>[a]</a:t>
            </a:r>
          </a:p>
          <a:p>
            <a:r>
              <a:rPr kumimoji="1" lang="ja-JP" altLang="en-US" dirty="0" smtClean="0"/>
              <a:t>ユニット型 </a:t>
            </a:r>
            <a:r>
              <a:rPr kumimoji="1" lang="en-US" altLang="ja-JP" dirty="0" smtClean="0"/>
              <a:t>()</a:t>
            </a:r>
            <a:endParaRPr lang="en-US" altLang="ja-JP" dirty="0"/>
          </a:p>
          <a:p>
            <a:r>
              <a:rPr kumimoji="1" lang="ja-JP" altLang="en-US" dirty="0" smtClean="0"/>
              <a:t>タプル型 </a:t>
            </a:r>
            <a:r>
              <a:rPr kumimoji="1" lang="en-US" altLang="ja-JP" dirty="0" smtClean="0"/>
              <a:t>(</a:t>
            </a:r>
            <a:r>
              <a:rPr kumimoji="1" lang="en-US" altLang="ja-JP" dirty="0" err="1" smtClean="0"/>
              <a:t>a,b,c</a:t>
            </a:r>
            <a:r>
              <a:rPr kumimoji="1" lang="en-US" altLang="ja-JP" dirty="0" smtClean="0"/>
              <a:t>)</a:t>
            </a:r>
          </a:p>
          <a:p>
            <a:r>
              <a:rPr kumimoji="1" lang="ja-JP" altLang="en-US" dirty="0" smtClean="0"/>
              <a:t>関数型 </a:t>
            </a:r>
            <a:r>
              <a:rPr kumimoji="1" lang="en-US" altLang="ja-JP" dirty="0" smtClean="0"/>
              <a:t>a-&gt;b</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26477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関数型</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dirty="0" smtClean="0"/>
              <a:t>関数型は一引数関数を表す。</a:t>
            </a:r>
            <a:endParaRPr lang="en-US" altLang="ja-JP" dirty="0" smtClean="0"/>
          </a:p>
          <a:p>
            <a:r>
              <a:rPr kumimoji="1" lang="en-US" altLang="ja-JP" dirty="0" smtClean="0"/>
              <a:t>2</a:t>
            </a:r>
            <a:r>
              <a:rPr kumimoji="1" lang="ja-JP" altLang="en-US" dirty="0" smtClean="0"/>
              <a:t>引数関数は次の</a:t>
            </a:r>
            <a:r>
              <a:rPr lang="en-US" altLang="ja-JP" dirty="0" smtClean="0"/>
              <a:t>2</a:t>
            </a:r>
            <a:r>
              <a:rPr lang="ja-JP" altLang="en-US" dirty="0" err="1" smtClean="0"/>
              <a:t>つの</a:t>
            </a:r>
            <a:r>
              <a:rPr kumimoji="1" lang="ja-JP" altLang="en-US" dirty="0" smtClean="0"/>
              <a:t>表現方法がある。</a:t>
            </a:r>
            <a:endParaRPr kumimoji="1" lang="en-US" altLang="ja-JP" dirty="0" smtClean="0"/>
          </a:p>
          <a:p>
            <a:pPr lvl="1"/>
            <a:r>
              <a:rPr lang="en-US" altLang="ja-JP" dirty="0" smtClean="0">
                <a:solidFill>
                  <a:schemeClr val="tx1"/>
                </a:solidFill>
              </a:rPr>
              <a:t>f :: (</a:t>
            </a:r>
            <a:r>
              <a:rPr lang="en-US" altLang="ja-JP" dirty="0" err="1" smtClean="0">
                <a:solidFill>
                  <a:schemeClr val="tx1"/>
                </a:solidFill>
              </a:rPr>
              <a:t>a,b</a:t>
            </a:r>
            <a:r>
              <a:rPr lang="en-US" altLang="ja-JP" dirty="0" smtClean="0">
                <a:solidFill>
                  <a:schemeClr val="tx1"/>
                </a:solidFill>
              </a:rPr>
              <a:t>)-&gt;c</a:t>
            </a:r>
            <a:endParaRPr lang="en-US" altLang="ja-JP" dirty="0">
              <a:solidFill>
                <a:schemeClr val="tx1"/>
              </a:solidFill>
            </a:endParaRPr>
          </a:p>
          <a:p>
            <a:pPr lvl="2"/>
            <a:r>
              <a:rPr lang="en-US" altLang="ja-JP" dirty="0" smtClean="0">
                <a:solidFill>
                  <a:schemeClr val="tx1"/>
                </a:solidFill>
              </a:rPr>
              <a:t>x :: a, y :: b </a:t>
            </a:r>
            <a:r>
              <a:rPr lang="ja-JP" altLang="en-US" dirty="0" smtClean="0">
                <a:solidFill>
                  <a:schemeClr val="tx1"/>
                </a:solidFill>
              </a:rPr>
              <a:t>のとき、</a:t>
            </a:r>
            <a:r>
              <a:rPr lang="en-US" altLang="ja-JP" dirty="0" smtClean="0">
                <a:solidFill>
                  <a:schemeClr val="tx1"/>
                </a:solidFill>
              </a:rPr>
              <a:t>f (</a:t>
            </a:r>
            <a:r>
              <a:rPr lang="en-US" altLang="ja-JP" dirty="0" err="1" smtClean="0">
                <a:solidFill>
                  <a:schemeClr val="tx1"/>
                </a:solidFill>
              </a:rPr>
              <a:t>x,y</a:t>
            </a:r>
            <a:r>
              <a:rPr lang="en-US" altLang="ja-JP" dirty="0" smtClean="0">
                <a:solidFill>
                  <a:schemeClr val="tx1"/>
                </a:solidFill>
              </a:rPr>
              <a:t>) :: c</a:t>
            </a:r>
          </a:p>
          <a:p>
            <a:pPr lvl="1"/>
            <a:r>
              <a:rPr lang="en-US" altLang="ja-JP" dirty="0" smtClean="0">
                <a:solidFill>
                  <a:schemeClr val="tx1"/>
                </a:solidFill>
              </a:rPr>
              <a:t>f :: a-&gt;b-&gt;c</a:t>
            </a:r>
          </a:p>
          <a:p>
            <a:pPr lvl="2"/>
            <a:r>
              <a:rPr lang="en-US" altLang="ja-JP" dirty="0" smtClean="0">
                <a:solidFill>
                  <a:schemeClr val="tx1"/>
                </a:solidFill>
              </a:rPr>
              <a:t>x </a:t>
            </a:r>
            <a:r>
              <a:rPr lang="en-US" altLang="ja-JP" dirty="0">
                <a:solidFill>
                  <a:schemeClr val="tx1"/>
                </a:solidFill>
              </a:rPr>
              <a:t>:: a, y :: b </a:t>
            </a:r>
            <a:r>
              <a:rPr lang="ja-JP" altLang="en-US" dirty="0">
                <a:solidFill>
                  <a:schemeClr val="tx1"/>
                </a:solidFill>
              </a:rPr>
              <a:t>のとき</a:t>
            </a:r>
            <a:r>
              <a:rPr lang="ja-JP" altLang="en-US" dirty="0" smtClean="0">
                <a:solidFill>
                  <a:schemeClr val="tx1"/>
                </a:solidFill>
              </a:rPr>
              <a:t>、</a:t>
            </a:r>
            <a:r>
              <a:rPr lang="en-US" altLang="ja-JP" dirty="0" smtClean="0">
                <a:solidFill>
                  <a:schemeClr val="tx1"/>
                </a:solidFill>
              </a:rPr>
              <a:t>f x y :: c </a:t>
            </a:r>
            <a:endParaRPr kumimoji="1" lang="en-US" altLang="ja-JP" dirty="0" smtClean="0">
              <a:solidFill>
                <a:schemeClr val="tx1"/>
              </a:solidFill>
            </a:endParaRPr>
          </a:p>
          <a:p>
            <a:r>
              <a:rPr lang="en-US" altLang="ja-JP" dirty="0" smtClean="0"/>
              <a:t>Haskell</a:t>
            </a:r>
            <a:r>
              <a:rPr lang="ja-JP" altLang="en-US" dirty="0" smtClean="0"/>
              <a:t>では</a:t>
            </a:r>
            <a:r>
              <a:rPr lang="en-US" altLang="ja-JP" dirty="0"/>
              <a:t>2</a:t>
            </a:r>
            <a:r>
              <a:rPr lang="ja-JP" altLang="en-US" dirty="0" smtClean="0"/>
              <a:t>番目をよく用いる。</a:t>
            </a:r>
            <a:r>
              <a:rPr lang="en-US" altLang="ja-JP" dirty="0" smtClean="0"/>
              <a:t>1</a:t>
            </a:r>
            <a:r>
              <a:rPr lang="ja-JP" altLang="en-US" dirty="0" smtClean="0"/>
              <a:t>番目から</a:t>
            </a:r>
            <a:r>
              <a:rPr lang="en-US" altLang="ja-JP" dirty="0" smtClean="0"/>
              <a:t>2</a:t>
            </a:r>
            <a:r>
              <a:rPr lang="ja-JP" altLang="en-US" dirty="0" smtClean="0"/>
              <a:t>番目への変換を</a:t>
            </a:r>
            <a:r>
              <a:rPr lang="ja-JP" altLang="en-US" dirty="0" smtClean="0">
                <a:solidFill>
                  <a:srgbClr val="00B0F0"/>
                </a:solidFill>
              </a:rPr>
              <a:t>カリー化</a:t>
            </a:r>
            <a:r>
              <a:rPr lang="ja-JP" altLang="en-US" dirty="0" smtClean="0"/>
              <a:t>という。また、「</a:t>
            </a:r>
            <a:r>
              <a:rPr lang="en-US" altLang="ja-JP" dirty="0" smtClean="0"/>
              <a:t>f x</a:t>
            </a:r>
            <a:r>
              <a:rPr lang="ja-JP" altLang="en-US" dirty="0" smtClean="0"/>
              <a:t>」のようにすることを</a:t>
            </a:r>
            <a:r>
              <a:rPr lang="ja-JP" altLang="en-US" dirty="0" smtClean="0">
                <a:solidFill>
                  <a:srgbClr val="00B0F0"/>
                </a:solidFill>
              </a:rPr>
              <a:t>部分適用</a:t>
            </a:r>
            <a:r>
              <a:rPr lang="ja-JP" altLang="en-US" dirty="0" smtClean="0"/>
              <a:t>という。</a:t>
            </a:r>
            <a:endParaRPr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
        <p:nvSpPr>
          <p:cNvPr id="5" name="テキスト ボックス 4"/>
          <p:cNvSpPr txBox="1"/>
          <p:nvPr/>
        </p:nvSpPr>
        <p:spPr>
          <a:xfrm>
            <a:off x="6300192" y="4149080"/>
            <a:ext cx="2646433" cy="646331"/>
          </a:xfrm>
          <a:prstGeom prst="rect">
            <a:avLst/>
          </a:prstGeom>
          <a:noFill/>
        </p:spPr>
        <p:txBody>
          <a:bodyPr wrap="square" rtlCol="0">
            <a:spAutoFit/>
          </a:bodyPr>
          <a:lstStyle/>
          <a:p>
            <a:r>
              <a:rPr lang="en-US" altLang="ja-JP" dirty="0" smtClean="0">
                <a:solidFill>
                  <a:srgbClr val="FFC000"/>
                </a:solidFill>
              </a:rPr>
              <a:t>a-&gt;b-&gt;c = a-&gt;(b-&gt;c)</a:t>
            </a:r>
          </a:p>
          <a:p>
            <a:r>
              <a:rPr kumimoji="1" lang="en-US" altLang="ja-JP" dirty="0" smtClean="0">
                <a:solidFill>
                  <a:srgbClr val="FFC000"/>
                </a:solidFill>
              </a:rPr>
              <a:t>f x y = (f x) y</a:t>
            </a:r>
            <a:endParaRPr kumimoji="1" lang="ja-JP" altLang="en-US" dirty="0">
              <a:solidFill>
                <a:srgbClr val="FFC000"/>
              </a:solidFill>
            </a:endParaRPr>
          </a:p>
        </p:txBody>
      </p:sp>
      <p:sp>
        <p:nvSpPr>
          <p:cNvPr id="6" name="テキスト ボックス 5"/>
          <p:cNvSpPr txBox="1"/>
          <p:nvPr/>
        </p:nvSpPr>
        <p:spPr>
          <a:xfrm>
            <a:off x="4355976" y="6093296"/>
            <a:ext cx="4680520" cy="646331"/>
          </a:xfrm>
          <a:prstGeom prst="rect">
            <a:avLst/>
          </a:prstGeom>
          <a:noFill/>
        </p:spPr>
        <p:txBody>
          <a:bodyPr wrap="square" rtlCol="0">
            <a:spAutoFit/>
          </a:bodyPr>
          <a:lstStyle/>
          <a:p>
            <a:pPr algn="r"/>
            <a:r>
              <a:rPr lang="ja-JP" altLang="en-US" dirty="0" smtClean="0">
                <a:solidFill>
                  <a:schemeClr val="accent2"/>
                </a:solidFill>
              </a:rPr>
              <a:t>カリー化 </a:t>
            </a:r>
            <a:r>
              <a:rPr lang="en-US" altLang="ja-JP" dirty="0" smtClean="0">
                <a:solidFill>
                  <a:schemeClr val="accent2"/>
                </a:solidFill>
              </a:rPr>
              <a:t>currying</a:t>
            </a:r>
          </a:p>
          <a:p>
            <a:pPr algn="r"/>
            <a:r>
              <a:rPr lang="ja-JP" altLang="en-US" dirty="0">
                <a:solidFill>
                  <a:schemeClr val="accent2"/>
                </a:solidFill>
              </a:rPr>
              <a:t>部分</a:t>
            </a:r>
            <a:r>
              <a:rPr lang="ja-JP" altLang="en-US" dirty="0" smtClean="0">
                <a:solidFill>
                  <a:schemeClr val="accent2"/>
                </a:solidFill>
              </a:rPr>
              <a:t>適用 </a:t>
            </a:r>
            <a:r>
              <a:rPr lang="en-US" altLang="ja-JP" dirty="0" smtClean="0">
                <a:solidFill>
                  <a:schemeClr val="accent2"/>
                </a:solidFill>
              </a:rPr>
              <a:t>partial application</a:t>
            </a:r>
          </a:p>
        </p:txBody>
      </p:sp>
    </p:spTree>
    <p:extLst>
      <p:ext uri="{BB962C8B-B14F-4D97-AF65-F5344CB8AC3E}">
        <p14:creationId xmlns:p14="http://schemas.microsoft.com/office/powerpoint/2010/main" val="36415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latin typeface="+mj-ea"/>
                <a:cs typeface="Verdana" pitchFamily="34" charset="0"/>
              </a:rPr>
              <a:t>Haskell</a:t>
            </a:r>
            <a:r>
              <a:rPr lang="ja-JP" altLang="en-US" b="1" dirty="0" smtClean="0">
                <a:latin typeface="+mj-ea"/>
                <a:cs typeface="Verdana" pitchFamily="34" charset="0"/>
              </a:rPr>
              <a:t>の特徴 </a:t>
            </a:r>
            <a:r>
              <a:rPr lang="en-US" altLang="ja-JP" b="1" dirty="0" smtClean="0">
                <a:latin typeface="+mj-ea"/>
                <a:cs typeface="Verdana" pitchFamily="34" charset="0"/>
              </a:rPr>
              <a:t>― </a:t>
            </a:r>
            <a:r>
              <a:rPr lang="en-US" altLang="ja-JP" b="1" dirty="0" smtClean="0">
                <a:solidFill>
                  <a:srgbClr val="00B0F0"/>
                </a:solidFill>
                <a:latin typeface="+mj-ea"/>
                <a:cs typeface="Verdana" pitchFamily="34" charset="0"/>
              </a:rPr>
              <a:t>PLUS</a:t>
            </a:r>
            <a:endParaRPr kumimoji="1" lang="ja-JP" altLang="en-US" b="1" dirty="0">
              <a:solidFill>
                <a:srgbClr val="00B0F0"/>
              </a:solidFill>
              <a:latin typeface="+mj-ea"/>
              <a:cs typeface="Verdana" pitchFamily="34" charset="0"/>
            </a:endParaRPr>
          </a:p>
        </p:txBody>
      </p:sp>
      <p:sp>
        <p:nvSpPr>
          <p:cNvPr id="3" name="コンテンツ プレースホルダー 2"/>
          <p:cNvSpPr>
            <a:spLocks noGrp="1"/>
          </p:cNvSpPr>
          <p:nvPr>
            <p:ph idx="1"/>
          </p:nvPr>
        </p:nvSpPr>
        <p:spPr/>
        <p:txBody>
          <a:bodyPr>
            <a:normAutofit/>
          </a:bodyPr>
          <a:lstStyle/>
          <a:p>
            <a:pPr marL="109728" indent="0">
              <a:buNone/>
            </a:pPr>
            <a:r>
              <a:rPr lang="en-US" altLang="ja-JP" sz="6600" dirty="0" smtClean="0">
                <a:solidFill>
                  <a:srgbClr val="00B0F0"/>
                </a:solidFill>
              </a:rPr>
              <a:t>P</a:t>
            </a:r>
            <a:r>
              <a:rPr lang="en-US" altLang="ja-JP" sz="6600" dirty="0" smtClean="0"/>
              <a:t>ure</a:t>
            </a:r>
          </a:p>
          <a:p>
            <a:pPr marL="109728" indent="0">
              <a:buNone/>
            </a:pPr>
            <a:r>
              <a:rPr kumimoji="1" lang="en-US" altLang="ja-JP" sz="6600" dirty="0" smtClean="0">
                <a:solidFill>
                  <a:srgbClr val="00B0F0"/>
                </a:solidFill>
              </a:rPr>
              <a:t>L</a:t>
            </a:r>
            <a:r>
              <a:rPr kumimoji="1" lang="en-US" altLang="ja-JP" sz="6600" dirty="0" smtClean="0"/>
              <a:t>azy</a:t>
            </a:r>
          </a:p>
          <a:p>
            <a:pPr marL="109728" indent="0">
              <a:buNone/>
            </a:pPr>
            <a:r>
              <a:rPr lang="en-US" altLang="ja-JP" sz="6600" dirty="0" smtClean="0">
                <a:solidFill>
                  <a:srgbClr val="00B0F0"/>
                </a:solidFill>
              </a:rPr>
              <a:t>U</a:t>
            </a:r>
            <a:r>
              <a:rPr lang="en-US" altLang="ja-JP" sz="6600" dirty="0" smtClean="0"/>
              <a:t>seful</a:t>
            </a:r>
          </a:p>
          <a:p>
            <a:pPr marL="109728" indent="0">
              <a:buNone/>
            </a:pPr>
            <a:r>
              <a:rPr kumimoji="1" lang="en-US" altLang="ja-JP" sz="6600" dirty="0" smtClean="0">
                <a:solidFill>
                  <a:srgbClr val="00B0F0"/>
                </a:solidFill>
              </a:rPr>
              <a:t>S</a:t>
            </a:r>
            <a:r>
              <a:rPr kumimoji="1" lang="en-US" altLang="ja-JP" sz="6600" dirty="0" smtClean="0"/>
              <a:t>imple</a:t>
            </a:r>
            <a:endParaRPr kumimoji="1" lang="ja-JP" altLang="en-US" sz="6600" dirty="0"/>
          </a:p>
        </p:txBody>
      </p:sp>
      <p:sp>
        <p:nvSpPr>
          <p:cNvPr id="4" name="テキスト ボックス 3"/>
          <p:cNvSpPr txBox="1"/>
          <p:nvPr/>
        </p:nvSpPr>
        <p:spPr>
          <a:xfrm>
            <a:off x="4283968" y="2556193"/>
            <a:ext cx="3528392" cy="584775"/>
          </a:xfrm>
          <a:prstGeom prst="rect">
            <a:avLst/>
          </a:prstGeom>
          <a:noFill/>
        </p:spPr>
        <p:txBody>
          <a:bodyPr wrap="square" rtlCol="0">
            <a:spAutoFit/>
          </a:bodyPr>
          <a:lstStyle/>
          <a:p>
            <a:r>
              <a:rPr kumimoji="1" lang="ja-JP" altLang="en-US" sz="3200" dirty="0" smtClean="0"/>
              <a:t>純粋関数型言語</a:t>
            </a:r>
            <a:endParaRPr kumimoji="1" lang="ja-JP" altLang="en-US" sz="3200" dirty="0"/>
          </a:p>
        </p:txBody>
      </p:sp>
      <p:sp>
        <p:nvSpPr>
          <p:cNvPr id="5" name="テキスト ボックス 4"/>
          <p:cNvSpPr txBox="1"/>
          <p:nvPr/>
        </p:nvSpPr>
        <p:spPr>
          <a:xfrm>
            <a:off x="4283968" y="3588308"/>
            <a:ext cx="3528392" cy="584775"/>
          </a:xfrm>
          <a:prstGeom prst="rect">
            <a:avLst/>
          </a:prstGeom>
          <a:noFill/>
        </p:spPr>
        <p:txBody>
          <a:bodyPr wrap="square" rtlCol="0">
            <a:spAutoFit/>
          </a:bodyPr>
          <a:lstStyle/>
          <a:p>
            <a:r>
              <a:rPr kumimoji="1" lang="ja-JP" altLang="en-US" sz="3200" dirty="0" smtClean="0"/>
              <a:t>遅延評価</a:t>
            </a:r>
            <a:endParaRPr kumimoji="1" lang="ja-JP" altLang="en-US" sz="3200" dirty="0"/>
          </a:p>
        </p:txBody>
      </p:sp>
      <p:sp>
        <p:nvSpPr>
          <p:cNvPr id="6" name="テキスト ボックス 5"/>
          <p:cNvSpPr txBox="1"/>
          <p:nvPr/>
        </p:nvSpPr>
        <p:spPr>
          <a:xfrm>
            <a:off x="4283968" y="4620423"/>
            <a:ext cx="3528392" cy="584775"/>
          </a:xfrm>
          <a:prstGeom prst="rect">
            <a:avLst/>
          </a:prstGeom>
          <a:noFill/>
        </p:spPr>
        <p:txBody>
          <a:bodyPr wrap="square" rtlCol="0">
            <a:spAutoFit/>
          </a:bodyPr>
          <a:lstStyle/>
          <a:p>
            <a:r>
              <a:rPr kumimoji="1" lang="ja-JP" altLang="en-US" sz="3200" dirty="0" smtClean="0"/>
              <a:t>実用的</a:t>
            </a:r>
            <a:endParaRPr kumimoji="1" lang="ja-JP" altLang="en-US" sz="3200" dirty="0"/>
          </a:p>
        </p:txBody>
      </p:sp>
      <p:sp>
        <p:nvSpPr>
          <p:cNvPr id="7" name="テキスト ボックス 6"/>
          <p:cNvSpPr txBox="1"/>
          <p:nvPr/>
        </p:nvSpPr>
        <p:spPr>
          <a:xfrm>
            <a:off x="4283968" y="5652537"/>
            <a:ext cx="3528392" cy="584775"/>
          </a:xfrm>
          <a:prstGeom prst="rect">
            <a:avLst/>
          </a:prstGeom>
          <a:noFill/>
        </p:spPr>
        <p:txBody>
          <a:bodyPr wrap="square" rtlCol="0">
            <a:spAutoFit/>
          </a:bodyPr>
          <a:lstStyle/>
          <a:p>
            <a:r>
              <a:rPr kumimoji="1" lang="ja-JP" altLang="en-US" sz="3200" dirty="0" smtClean="0"/>
              <a:t>簡潔</a:t>
            </a:r>
            <a:endParaRPr kumimoji="1" lang="ja-JP" altLang="en-US" sz="3200" dirty="0"/>
          </a:p>
        </p:txBody>
      </p:sp>
    </p:spTree>
    <p:extLst>
      <p:ext uri="{BB962C8B-B14F-4D97-AF65-F5344CB8AC3E}">
        <p14:creationId xmlns:p14="http://schemas.microsoft.com/office/powerpoint/2010/main" val="38195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p:bldP spid="5" grpId="0" uiExpand="1"/>
      <p:bldP spid="6" grpId="0" uiExpand="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型推論</a:t>
            </a:r>
            <a:endParaRPr kumimoji="1" lang="ja-JP" altLang="en-US" b="1" dirty="0">
              <a:solidFill>
                <a:srgbClr val="FFFF00"/>
              </a:solidFill>
            </a:endParaRPr>
          </a:p>
        </p:txBody>
      </p:sp>
      <p:sp>
        <p:nvSpPr>
          <p:cNvPr id="3" name="コンテンツ プレースホルダー 2"/>
          <p:cNvSpPr>
            <a:spLocks noGrp="1"/>
          </p:cNvSpPr>
          <p:nvPr>
            <p:ph idx="1"/>
          </p:nvPr>
        </p:nvSpPr>
        <p:spPr/>
        <p:txBody>
          <a:bodyPr/>
          <a:lstStyle/>
          <a:p>
            <a:r>
              <a:rPr lang="ja-JP" altLang="en-US" dirty="0"/>
              <a:t>コンパイラ</a:t>
            </a:r>
            <a:r>
              <a:rPr kumimoji="1" lang="ja-JP" altLang="en-US" dirty="0" smtClean="0"/>
              <a:t>は強力な</a:t>
            </a:r>
            <a:r>
              <a:rPr kumimoji="1" lang="ja-JP" altLang="en-US" dirty="0" smtClean="0">
                <a:solidFill>
                  <a:srgbClr val="00B0F0"/>
                </a:solidFill>
              </a:rPr>
              <a:t>型推論器</a:t>
            </a:r>
            <a:r>
              <a:rPr kumimoji="1" lang="ja-JP" altLang="en-US" dirty="0" smtClean="0"/>
              <a:t>を持っている。</a:t>
            </a:r>
            <a:r>
              <a:rPr lang="ja-JP" altLang="en-US" dirty="0" smtClean="0"/>
              <a:t>コンパイラ</a:t>
            </a:r>
            <a:r>
              <a:rPr kumimoji="1" lang="ja-JP" altLang="en-US" dirty="0" smtClean="0"/>
              <a:t>はどの式についても、自動で型を付けて、型エラーをチェックしてくれる。</a:t>
            </a:r>
            <a:endParaRPr kumimoji="1" lang="en-US" altLang="ja-JP" dirty="0" smtClean="0"/>
          </a:p>
          <a:p>
            <a:r>
              <a:rPr kumimoji="1" lang="ja-JP" altLang="en-US" dirty="0" smtClean="0"/>
              <a:t>推論された型は多相型になりうる。</a:t>
            </a:r>
            <a:r>
              <a:rPr kumimoji="1" lang="en-US" altLang="ja-JP" dirty="0" smtClean="0"/>
              <a:t>Haskell</a:t>
            </a:r>
            <a:r>
              <a:rPr kumimoji="1" lang="ja-JP" altLang="en-US" dirty="0" smtClean="0"/>
              <a:t>では、</a:t>
            </a:r>
            <a:r>
              <a:rPr lang="ja-JP" altLang="en-US" dirty="0" smtClean="0"/>
              <a:t>どの</a:t>
            </a:r>
            <a:r>
              <a:rPr kumimoji="1" lang="ja-JP" altLang="en-US" dirty="0" smtClean="0"/>
              <a:t>式についても、すべての可能性を含む最も条件のきつい型（</a:t>
            </a:r>
            <a:r>
              <a:rPr kumimoji="1" lang="ja-JP" altLang="en-US" dirty="0" smtClean="0">
                <a:solidFill>
                  <a:srgbClr val="00B0F0"/>
                </a:solidFill>
              </a:rPr>
              <a:t>主要型</a:t>
            </a:r>
            <a:r>
              <a:rPr kumimoji="1" lang="ja-JP" altLang="en-US" dirty="0" smtClean="0"/>
              <a:t>）が存在する。型推論器が推論するのはまさにこの主要型である。</a:t>
            </a:r>
            <a:endParaRPr kumimoji="1" lang="en-US" altLang="ja-JP" dirty="0" smtClean="0"/>
          </a:p>
        </p:txBody>
      </p:sp>
      <p:sp>
        <p:nvSpPr>
          <p:cNvPr id="5" name="テキスト ボックス 4"/>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rgbClr val="FFFF00"/>
                </a:solidFill>
              </a:rPr>
              <a:t>★★★</a:t>
            </a:r>
            <a:endParaRPr kumimoji="1" lang="ja-JP" altLang="en-US" sz="2800" dirty="0"/>
          </a:p>
        </p:txBody>
      </p:sp>
      <p:sp>
        <p:nvSpPr>
          <p:cNvPr id="6" name="テキスト ボックス 5"/>
          <p:cNvSpPr txBox="1"/>
          <p:nvPr/>
        </p:nvSpPr>
        <p:spPr>
          <a:xfrm>
            <a:off x="4355976" y="6093296"/>
            <a:ext cx="4680520" cy="646331"/>
          </a:xfrm>
          <a:prstGeom prst="rect">
            <a:avLst/>
          </a:prstGeom>
          <a:noFill/>
        </p:spPr>
        <p:txBody>
          <a:bodyPr wrap="square" rtlCol="0">
            <a:spAutoFit/>
          </a:bodyPr>
          <a:lstStyle/>
          <a:p>
            <a:pPr algn="r"/>
            <a:r>
              <a:rPr lang="ja-JP" altLang="en-US" dirty="0" smtClean="0">
                <a:solidFill>
                  <a:schemeClr val="accent2"/>
                </a:solidFill>
              </a:rPr>
              <a:t>型推論 </a:t>
            </a:r>
            <a:r>
              <a:rPr lang="en-US" altLang="ja-JP" dirty="0" smtClean="0">
                <a:solidFill>
                  <a:schemeClr val="accent2"/>
                </a:solidFill>
              </a:rPr>
              <a:t>type inference</a:t>
            </a:r>
          </a:p>
          <a:p>
            <a:pPr algn="r"/>
            <a:r>
              <a:rPr lang="ja-JP" altLang="en-US" dirty="0" smtClean="0">
                <a:solidFill>
                  <a:schemeClr val="accent2"/>
                </a:solidFill>
              </a:rPr>
              <a:t>主要型 </a:t>
            </a:r>
            <a:r>
              <a:rPr lang="en-US" altLang="ja-JP" dirty="0" smtClean="0">
                <a:solidFill>
                  <a:schemeClr val="accent2"/>
                </a:solidFill>
              </a:rPr>
              <a:t>main type</a:t>
            </a:r>
          </a:p>
        </p:txBody>
      </p:sp>
    </p:spTree>
    <p:extLst>
      <p:ext uri="{BB962C8B-B14F-4D97-AF65-F5344CB8AC3E}">
        <p14:creationId xmlns:p14="http://schemas.microsoft.com/office/powerpoint/2010/main" val="356354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900"/>
              </a:spcBef>
              <a:buClr>
                <a:srgbClr val="526DB0"/>
              </a:buClr>
              <a:buNone/>
            </a:pPr>
            <a:r>
              <a:rPr lang="en-US" altLang="ja-JP" sz="2400" i="1" dirty="0" smtClean="0">
                <a:solidFill>
                  <a:srgbClr val="000000"/>
                </a:solidFill>
              </a:rPr>
              <a:t>type</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i="1" dirty="0" err="1" smtClean="0">
                <a:solidFill>
                  <a:srgbClr val="000000"/>
                </a:solidFill>
              </a:rPr>
              <a:t>btype</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smtClean="0">
                <a:solidFill>
                  <a:srgbClr val="000000"/>
                </a:solidFill>
              </a:rPr>
              <a:t>type</a:t>
            </a:r>
            <a:r>
              <a:rPr lang="en-US" altLang="ja-JP" sz="24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btype</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a:t>
            </a:r>
            <a:r>
              <a:rPr lang="en-US" altLang="ja-JP" sz="2400" i="1" dirty="0" err="1" smtClean="0">
                <a:solidFill>
                  <a:srgbClr val="000000"/>
                </a:solidFill>
              </a:rPr>
              <a:t>atype</a:t>
            </a:r>
            <a:r>
              <a:rPr lang="en-US" altLang="ja-JP" sz="2400" dirty="0" smtClean="0">
                <a:solidFill>
                  <a:srgbClr val="000000"/>
                </a:solidFill>
              </a:rPr>
              <a:t>}</a:t>
            </a:r>
            <a:r>
              <a:rPr lang="en-US" altLang="ja-JP" sz="2400" baseline="300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atype</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err="1" smtClean="0">
                <a:solidFill>
                  <a:srgbClr val="000000"/>
                </a:solidFill>
              </a:rPr>
              <a:t>qtycon</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tyvar</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type</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type</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type</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type</a:t>
            </a:r>
            <a:r>
              <a:rPr lang="en-US" altLang="ja-JP" sz="2400" b="1"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simpletype</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tycon</a:t>
            </a:r>
            <a:r>
              <a:rPr lang="en-US" altLang="ja-JP" sz="2400" dirty="0" smtClean="0">
                <a:solidFill>
                  <a:srgbClr val="000000"/>
                </a:solidFill>
              </a:rPr>
              <a:t> </a:t>
            </a:r>
            <a:r>
              <a:rPr lang="en-US" altLang="ja-JP" sz="2400" i="1" dirty="0" smtClean="0">
                <a:solidFill>
                  <a:srgbClr val="000000"/>
                </a:solidFill>
              </a:rPr>
              <a:t>tyvar</a:t>
            </a:r>
            <a:r>
              <a:rPr lang="en-US" altLang="ja-JP" sz="2400" i="1" baseline="-25000" dirty="0" smtClean="0">
                <a:solidFill>
                  <a:srgbClr val="000000"/>
                </a:solidFill>
              </a:rPr>
              <a:t>1</a:t>
            </a:r>
            <a:r>
              <a:rPr lang="en-US" altLang="ja-JP" sz="2400" dirty="0" smtClean="0">
                <a:solidFill>
                  <a:srgbClr val="000000"/>
                </a:solidFill>
              </a:rPr>
              <a:t> ... </a:t>
            </a:r>
            <a:r>
              <a:rPr lang="en-US" altLang="ja-JP" sz="2400" i="1" dirty="0" err="1" smtClean="0">
                <a:solidFill>
                  <a:srgbClr val="000000"/>
                </a:solidFill>
              </a:rPr>
              <a:t>tyvar</a:t>
            </a:r>
            <a:r>
              <a:rPr lang="en-US" altLang="ja-JP" sz="2400" i="1" baseline="-25000" dirty="0" err="1" smtClean="0">
                <a:solidFill>
                  <a:srgbClr val="000000"/>
                </a:solidFill>
              </a:rPr>
              <a:t>n</a:t>
            </a:r>
            <a:endParaRPr lang="en-US" altLang="ja-JP" sz="2400" i="1" baseline="-25000"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qtycon</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a:t>
            </a:r>
            <a:r>
              <a:rPr lang="en-US" altLang="ja-JP" sz="2400" i="1" dirty="0" err="1" smtClean="0">
                <a:solidFill>
                  <a:srgbClr val="000000"/>
                </a:solidFill>
              </a:rPr>
              <a:t>modid</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tycon</a:t>
            </a:r>
            <a:endParaRPr lang="en-US" altLang="ja-JP" sz="2400" i="1"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tycon</a:t>
            </a:r>
            <a:r>
              <a:rPr lang="en-US" altLang="ja-JP" sz="2400" dirty="0" smtClean="0">
                <a:solidFill>
                  <a:srgbClr val="000000"/>
                </a:solidFill>
              </a:rPr>
              <a:t> </a:t>
            </a:r>
            <a:r>
              <a:rPr lang="ja-JP" altLang="en-US" sz="2400" dirty="0" smtClean="0">
                <a:solidFill>
                  <a:srgbClr val="000000"/>
                </a:solidFill>
              </a:rPr>
              <a:t>→ </a:t>
            </a:r>
            <a:r>
              <a:rPr lang="en-US" altLang="ja-JP" sz="2400" dirty="0"/>
              <a:t>[A..Z] {[a..zA..Z0..9</a:t>
            </a:r>
            <a:r>
              <a:rPr lang="en-US" altLang="ja-JP" sz="2400" dirty="0" smtClean="0"/>
              <a:t>’]}</a:t>
            </a:r>
          </a:p>
          <a:p>
            <a:pPr marL="109728" lvl="0" indent="0">
              <a:spcBef>
                <a:spcPts val="900"/>
              </a:spcBef>
              <a:buClr>
                <a:srgbClr val="526DB0"/>
              </a:buClr>
              <a:buNone/>
            </a:pPr>
            <a:r>
              <a:rPr lang="en-US" altLang="ja-JP" sz="2400" i="1" dirty="0" err="1" smtClean="0">
                <a:solidFill>
                  <a:srgbClr val="000000"/>
                </a:solidFill>
              </a:rPr>
              <a:t>tyvar</a:t>
            </a:r>
            <a:r>
              <a:rPr lang="en-US" altLang="ja-JP" sz="2400" dirty="0" smtClean="0">
                <a:solidFill>
                  <a:srgbClr val="000000"/>
                </a:solidFill>
              </a:rPr>
              <a:t> </a:t>
            </a:r>
            <a:r>
              <a:rPr lang="ja-JP" altLang="en-US" sz="2400" dirty="0" smtClean="0">
                <a:solidFill>
                  <a:srgbClr val="000000"/>
                </a:solidFill>
              </a:rPr>
              <a:t>→ </a:t>
            </a:r>
            <a:r>
              <a:rPr lang="en-US" altLang="ja-JP" sz="2400" dirty="0" smtClean="0"/>
              <a:t>[</a:t>
            </a:r>
            <a:r>
              <a:rPr lang="en-US" altLang="ja-JP" sz="2400" dirty="0" err="1" smtClean="0"/>
              <a:t>a..z</a:t>
            </a:r>
            <a:r>
              <a:rPr lang="en-US" altLang="ja-JP" sz="2400" dirty="0" smtClean="0"/>
              <a:t>] </a:t>
            </a:r>
            <a:r>
              <a:rPr lang="en-US" altLang="ja-JP" sz="2400" dirty="0"/>
              <a:t>{[a..zA..Z0..9’]}</a:t>
            </a:r>
            <a:endParaRPr lang="en-US" altLang="ja-JP" sz="2400" dirty="0" smtClean="0">
              <a:solidFill>
                <a:srgbClr val="000000"/>
              </a:solidFill>
            </a:endParaRPr>
          </a:p>
        </p:txBody>
      </p:sp>
      <p:sp>
        <p:nvSpPr>
          <p:cNvPr id="4" name="テキスト ボックス 3"/>
          <p:cNvSpPr txBox="1"/>
          <p:nvPr/>
        </p:nvSpPr>
        <p:spPr>
          <a:xfrm>
            <a:off x="3987681" y="2430784"/>
            <a:ext cx="1548000" cy="369332"/>
          </a:xfrm>
          <a:prstGeom prst="rect">
            <a:avLst/>
          </a:prstGeom>
          <a:noFill/>
        </p:spPr>
        <p:txBody>
          <a:bodyPr wrap="square" rtlCol="0">
            <a:spAutoFit/>
          </a:bodyPr>
          <a:lstStyle/>
          <a:p>
            <a:pPr marL="109728" indent="0">
              <a:buNone/>
            </a:pPr>
            <a:r>
              <a:rPr lang="ja-JP" altLang="en-US" dirty="0" smtClean="0"/>
              <a:t>型構築子</a:t>
            </a:r>
            <a:endParaRPr lang="en-US" altLang="ja-JP" dirty="0"/>
          </a:p>
        </p:txBody>
      </p:sp>
      <p:sp>
        <p:nvSpPr>
          <p:cNvPr id="5" name="テキスト ボックス 4"/>
          <p:cNvSpPr txBox="1"/>
          <p:nvPr/>
        </p:nvSpPr>
        <p:spPr>
          <a:xfrm>
            <a:off x="3987681" y="2807903"/>
            <a:ext cx="1548000" cy="369332"/>
          </a:xfrm>
          <a:prstGeom prst="rect">
            <a:avLst/>
          </a:prstGeom>
          <a:noFill/>
        </p:spPr>
        <p:txBody>
          <a:bodyPr wrap="square" rtlCol="0">
            <a:spAutoFit/>
          </a:bodyPr>
          <a:lstStyle/>
          <a:p>
            <a:pPr marL="109728" indent="0">
              <a:buNone/>
            </a:pPr>
            <a:r>
              <a:rPr lang="ja-JP" altLang="en-US" dirty="0" smtClean="0"/>
              <a:t>型変数</a:t>
            </a:r>
            <a:endParaRPr lang="en-US" altLang="ja-JP" dirty="0"/>
          </a:p>
        </p:txBody>
      </p:sp>
      <p:sp>
        <p:nvSpPr>
          <p:cNvPr id="6" name="テキスト ボックス 5"/>
          <p:cNvSpPr txBox="1"/>
          <p:nvPr/>
        </p:nvSpPr>
        <p:spPr>
          <a:xfrm>
            <a:off x="3987681" y="3185022"/>
            <a:ext cx="1548000" cy="369332"/>
          </a:xfrm>
          <a:prstGeom prst="rect">
            <a:avLst/>
          </a:prstGeom>
          <a:noFill/>
        </p:spPr>
        <p:txBody>
          <a:bodyPr wrap="square" rtlCol="0">
            <a:spAutoFit/>
          </a:bodyPr>
          <a:lstStyle/>
          <a:p>
            <a:pPr marL="109728" indent="0">
              <a:buNone/>
            </a:pPr>
            <a:r>
              <a:rPr lang="ja-JP" altLang="en-US" dirty="0"/>
              <a:t>ユニット</a:t>
            </a:r>
            <a:r>
              <a:rPr lang="ja-JP" altLang="en-US" dirty="0" smtClean="0"/>
              <a:t>型</a:t>
            </a:r>
            <a:endParaRPr lang="en-US" altLang="ja-JP" dirty="0"/>
          </a:p>
        </p:txBody>
      </p:sp>
      <p:sp>
        <p:nvSpPr>
          <p:cNvPr id="7" name="テキスト ボックス 6"/>
          <p:cNvSpPr txBox="1"/>
          <p:nvPr/>
        </p:nvSpPr>
        <p:spPr>
          <a:xfrm>
            <a:off x="3987681" y="3562141"/>
            <a:ext cx="1548000" cy="369332"/>
          </a:xfrm>
          <a:prstGeom prst="rect">
            <a:avLst/>
          </a:prstGeom>
          <a:noFill/>
        </p:spPr>
        <p:txBody>
          <a:bodyPr wrap="square" rtlCol="0">
            <a:spAutoFit/>
          </a:bodyPr>
          <a:lstStyle/>
          <a:p>
            <a:pPr marL="109728" indent="0">
              <a:buNone/>
            </a:pPr>
            <a:r>
              <a:rPr lang="ja-JP" altLang="en-US" dirty="0"/>
              <a:t>タプル</a:t>
            </a:r>
            <a:r>
              <a:rPr lang="ja-JP" altLang="en-US" dirty="0" smtClean="0"/>
              <a:t>型</a:t>
            </a:r>
            <a:endParaRPr lang="en-US" altLang="ja-JP" dirty="0"/>
          </a:p>
        </p:txBody>
      </p:sp>
      <p:sp>
        <p:nvSpPr>
          <p:cNvPr id="9" name="テキスト ボックス 8"/>
          <p:cNvSpPr txBox="1"/>
          <p:nvPr/>
        </p:nvSpPr>
        <p:spPr>
          <a:xfrm>
            <a:off x="3987681" y="1587788"/>
            <a:ext cx="1548000" cy="369332"/>
          </a:xfrm>
          <a:prstGeom prst="rect">
            <a:avLst/>
          </a:prstGeom>
          <a:noFill/>
        </p:spPr>
        <p:txBody>
          <a:bodyPr wrap="square" rtlCol="0">
            <a:spAutoFit/>
          </a:bodyPr>
          <a:lstStyle/>
          <a:p>
            <a:pPr marL="109728" indent="0">
              <a:buNone/>
            </a:pPr>
            <a:r>
              <a:rPr lang="ja-JP" altLang="en-US" dirty="0" smtClean="0"/>
              <a:t>型適用</a:t>
            </a:r>
            <a:endParaRPr lang="en-US" altLang="ja-JP" dirty="0"/>
          </a:p>
        </p:txBody>
      </p:sp>
      <p:sp>
        <p:nvSpPr>
          <p:cNvPr id="10" name="テキスト ボックス 9"/>
          <p:cNvSpPr txBox="1"/>
          <p:nvPr/>
        </p:nvSpPr>
        <p:spPr>
          <a:xfrm>
            <a:off x="3987681" y="1114728"/>
            <a:ext cx="1548000" cy="369332"/>
          </a:xfrm>
          <a:prstGeom prst="rect">
            <a:avLst/>
          </a:prstGeom>
          <a:noFill/>
        </p:spPr>
        <p:txBody>
          <a:bodyPr wrap="square" rtlCol="0">
            <a:spAutoFit/>
          </a:bodyPr>
          <a:lstStyle/>
          <a:p>
            <a:pPr marL="109728" indent="0">
              <a:buNone/>
            </a:pPr>
            <a:r>
              <a:rPr lang="ja-JP" altLang="en-US" dirty="0" smtClean="0"/>
              <a:t>関数型</a:t>
            </a:r>
            <a:endParaRPr lang="en-US" altLang="ja-JP" dirty="0"/>
          </a:p>
        </p:txBody>
      </p:sp>
      <p:sp>
        <p:nvSpPr>
          <p:cNvPr id="11" name="テキスト ボックス 10"/>
          <p:cNvSpPr txBox="1"/>
          <p:nvPr/>
        </p:nvSpPr>
        <p:spPr>
          <a:xfrm>
            <a:off x="5415116" y="5681704"/>
            <a:ext cx="2160240" cy="369332"/>
          </a:xfrm>
          <a:prstGeom prst="rect">
            <a:avLst/>
          </a:prstGeom>
          <a:noFill/>
        </p:spPr>
        <p:txBody>
          <a:bodyPr wrap="square" rtlCol="0">
            <a:spAutoFit/>
          </a:bodyPr>
          <a:lstStyle/>
          <a:p>
            <a:pPr marL="109728" indent="0">
              <a:buNone/>
            </a:pPr>
            <a:r>
              <a:rPr lang="ja-JP" altLang="en-US" dirty="0" smtClean="0"/>
              <a:t>一文字目は大文字</a:t>
            </a:r>
            <a:endParaRPr lang="en-US" altLang="ja-JP" dirty="0"/>
          </a:p>
        </p:txBody>
      </p:sp>
      <p:sp>
        <p:nvSpPr>
          <p:cNvPr id="12" name="テキスト ボックス 11"/>
          <p:cNvSpPr txBox="1"/>
          <p:nvPr/>
        </p:nvSpPr>
        <p:spPr>
          <a:xfrm>
            <a:off x="5415116" y="6181526"/>
            <a:ext cx="2160240" cy="369332"/>
          </a:xfrm>
          <a:prstGeom prst="rect">
            <a:avLst/>
          </a:prstGeom>
          <a:noFill/>
        </p:spPr>
        <p:txBody>
          <a:bodyPr wrap="square" rtlCol="0">
            <a:spAutoFit/>
          </a:bodyPr>
          <a:lstStyle/>
          <a:p>
            <a:pPr marL="109728" indent="0">
              <a:buNone/>
            </a:pPr>
            <a:r>
              <a:rPr lang="ja-JP" altLang="en-US" dirty="0" smtClean="0"/>
              <a:t>一文字目は小文字</a:t>
            </a:r>
            <a:endParaRPr lang="en-US" altLang="ja-JP" dirty="0"/>
          </a:p>
        </p:txBody>
      </p:sp>
      <p:sp>
        <p:nvSpPr>
          <p:cNvPr id="13" name="テキスト ボックス 12"/>
          <p:cNvSpPr txBox="1"/>
          <p:nvPr/>
        </p:nvSpPr>
        <p:spPr>
          <a:xfrm>
            <a:off x="3987681" y="3939262"/>
            <a:ext cx="1548000" cy="369332"/>
          </a:xfrm>
          <a:prstGeom prst="rect">
            <a:avLst/>
          </a:prstGeom>
          <a:noFill/>
        </p:spPr>
        <p:txBody>
          <a:bodyPr wrap="square" rtlCol="0">
            <a:spAutoFit/>
          </a:bodyPr>
          <a:lstStyle/>
          <a:p>
            <a:pPr marL="109728" indent="0">
              <a:buNone/>
            </a:pPr>
            <a:r>
              <a:rPr lang="ja-JP" altLang="en-US" dirty="0" smtClean="0"/>
              <a:t>リスト型</a:t>
            </a:r>
            <a:endParaRPr lang="en-US" altLang="ja-JP" dirty="0"/>
          </a:p>
        </p:txBody>
      </p:sp>
    </p:spTree>
    <p:extLst>
      <p:ext uri="{BB962C8B-B14F-4D97-AF65-F5344CB8AC3E}">
        <p14:creationId xmlns:p14="http://schemas.microsoft.com/office/powerpoint/2010/main" val="1550542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264096" y="446807"/>
            <a:ext cx="7772400" cy="1470025"/>
          </a:xfrm>
        </p:spPr>
        <p:txBody>
          <a:bodyPr anchor="t">
            <a:normAutofit/>
          </a:bodyPr>
          <a:lstStyle/>
          <a:p>
            <a:pPr algn="r"/>
            <a:r>
              <a:rPr kumimoji="1" lang="ja-JP" altLang="en-US" sz="4000" dirty="0" smtClean="0">
                <a:latin typeface="+mj-ea"/>
                <a:cs typeface="Migu 1C" pitchFamily="50" charset="-128"/>
              </a:rPr>
              <a:t>ここからが</a:t>
            </a:r>
            <a:r>
              <a:rPr lang="ja-JP" altLang="en-US" sz="4000" dirty="0">
                <a:latin typeface="+mj-ea"/>
                <a:cs typeface="Migu 1C" pitchFamily="50" charset="-128"/>
              </a:rPr>
              <a:t>本番</a:t>
            </a:r>
            <a:r>
              <a:rPr kumimoji="1" lang="ja-JP" altLang="en-US" sz="4000" dirty="0" smtClean="0">
                <a:latin typeface="+mj-ea"/>
                <a:cs typeface="Migu 1C" pitchFamily="50" charset="-128"/>
              </a:rPr>
              <a:t>！</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2430426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代数的データ型</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ユーザーが作ることのできるデータ型。</a:t>
            </a:r>
            <a:endParaRPr kumimoji="1" lang="en-US" altLang="ja-JP" dirty="0" smtClean="0"/>
          </a:p>
          <a:p>
            <a:r>
              <a:rPr kumimoji="1" lang="ja-JP" altLang="en-US" dirty="0" smtClean="0"/>
              <a:t>大まかにいうと、代数的データ型とは「</a:t>
            </a:r>
            <a:r>
              <a:rPr kumimoji="1" lang="ja-JP" altLang="en-US" dirty="0" smtClean="0">
                <a:solidFill>
                  <a:srgbClr val="00B0F0"/>
                </a:solidFill>
              </a:rPr>
              <a:t>直積の直和</a:t>
            </a:r>
            <a:r>
              <a:rPr kumimoji="1" lang="ja-JP" altLang="en-US" dirty="0" smtClean="0"/>
              <a:t>」である。</a:t>
            </a:r>
            <a:r>
              <a:rPr kumimoji="1" lang="en-US" altLang="ja-JP" dirty="0" smtClean="0"/>
              <a:t>C</a:t>
            </a:r>
            <a:r>
              <a:rPr kumimoji="1" lang="ja-JP" altLang="en-US" dirty="0" smtClean="0"/>
              <a:t>言語でいえば、「</a:t>
            </a:r>
            <a:r>
              <a:rPr kumimoji="1" lang="ja-JP" altLang="en-US" dirty="0" smtClean="0">
                <a:solidFill>
                  <a:srgbClr val="00B0F0"/>
                </a:solidFill>
              </a:rPr>
              <a:t>構造体の共用体</a:t>
            </a:r>
            <a:r>
              <a:rPr kumimoji="1" lang="ja-JP" altLang="en-US" dirty="0" smtClean="0"/>
              <a:t>」である。直積はタプルとして考えてよいが、直和がすこしややこしい。直和は</a:t>
            </a:r>
            <a:r>
              <a:rPr kumimoji="1" lang="en-US" altLang="ja-JP" dirty="0" smtClean="0"/>
              <a:t>C</a:t>
            </a:r>
            <a:r>
              <a:rPr kumimoji="1" lang="ja-JP" altLang="en-US" dirty="0" smtClean="0"/>
              <a:t>言語の共用体と少し違い、どの状態であるかが保持されている。とくに、代数的データ型のうち、空の型の直和であるものは列挙型であるとみなすこともできる。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
        <p:nvSpPr>
          <p:cNvPr id="5" name="テキスト ボックス 4"/>
          <p:cNvSpPr txBox="1"/>
          <p:nvPr/>
        </p:nvSpPr>
        <p:spPr>
          <a:xfrm>
            <a:off x="4355976" y="6309320"/>
            <a:ext cx="4680520" cy="369332"/>
          </a:xfrm>
          <a:prstGeom prst="rect">
            <a:avLst/>
          </a:prstGeom>
          <a:noFill/>
        </p:spPr>
        <p:txBody>
          <a:bodyPr wrap="square" rtlCol="0">
            <a:spAutoFit/>
          </a:bodyPr>
          <a:lstStyle/>
          <a:p>
            <a:pPr algn="r"/>
            <a:r>
              <a:rPr lang="ja-JP" altLang="en-US" dirty="0" smtClean="0">
                <a:solidFill>
                  <a:schemeClr val="accent2"/>
                </a:solidFill>
              </a:rPr>
              <a:t>代数的データ型 </a:t>
            </a:r>
            <a:r>
              <a:rPr lang="en-US" altLang="ja-JP" dirty="0" smtClean="0">
                <a:solidFill>
                  <a:schemeClr val="accent2"/>
                </a:solidFill>
              </a:rPr>
              <a:t>algebraic data type</a:t>
            </a:r>
          </a:p>
        </p:txBody>
      </p:sp>
    </p:spTree>
    <p:extLst>
      <p:ext uri="{BB962C8B-B14F-4D97-AF65-F5344CB8AC3E}">
        <p14:creationId xmlns:p14="http://schemas.microsoft.com/office/powerpoint/2010/main" val="4103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代数的データ型 </a:t>
            </a:r>
            <a:r>
              <a:rPr kumimoji="1" lang="en-US" altLang="ja-JP" b="1" dirty="0" smtClean="0"/>
              <a:t>2</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代数的データ型は</a:t>
            </a:r>
            <a:r>
              <a:rPr kumimoji="1" lang="ja-JP" altLang="en-US" dirty="0" smtClean="0">
                <a:solidFill>
                  <a:srgbClr val="00B0F0"/>
                </a:solidFill>
              </a:rPr>
              <a:t>型変数</a:t>
            </a:r>
            <a:r>
              <a:rPr kumimoji="1" lang="ja-JP" altLang="en-US" dirty="0" smtClean="0"/>
              <a:t>を付けくわえることができる。</a:t>
            </a:r>
            <a:r>
              <a:rPr kumimoji="1" lang="en-US" altLang="ja-JP" dirty="0" smtClean="0"/>
              <a:t>C++</a:t>
            </a:r>
            <a:r>
              <a:rPr kumimoji="1" lang="ja-JP" altLang="en-US" dirty="0" smtClean="0"/>
              <a:t>のテンプレートクラスのようなものである。</a:t>
            </a:r>
            <a:endParaRPr kumimoji="1" lang="en-US" altLang="ja-JP" dirty="0" smtClean="0"/>
          </a:p>
          <a:p>
            <a:r>
              <a:rPr kumimoji="1" lang="ja-JP" altLang="en-US" dirty="0" smtClean="0"/>
              <a:t>代数的データ型で宣言する型を</a:t>
            </a:r>
            <a:r>
              <a:rPr kumimoji="1" lang="ja-JP" altLang="en-US" dirty="0" smtClean="0">
                <a:solidFill>
                  <a:srgbClr val="00B0F0"/>
                </a:solidFill>
              </a:rPr>
              <a:t>型構築子</a:t>
            </a:r>
            <a:r>
              <a:rPr kumimoji="1" lang="ja-JP" altLang="en-US" dirty="0" smtClean="0"/>
              <a:t>といい、それぞれの直和にたいする名前を</a:t>
            </a:r>
            <a:r>
              <a:rPr kumimoji="1" lang="ja-JP" altLang="en-US" dirty="0" smtClean="0">
                <a:solidFill>
                  <a:srgbClr val="00B0F0"/>
                </a:solidFill>
              </a:rPr>
              <a:t>データ構築子</a:t>
            </a:r>
            <a:r>
              <a:rPr kumimoji="1" lang="ja-JP" altLang="en-US" dirty="0" smtClean="0"/>
              <a:t>という。データ構築子は</a:t>
            </a:r>
            <a:r>
              <a:rPr kumimoji="1" lang="ja-JP" altLang="en-US" dirty="0" smtClean="0">
                <a:solidFill>
                  <a:srgbClr val="00B0F0"/>
                </a:solidFill>
              </a:rPr>
              <a:t>データを生成する関数</a:t>
            </a:r>
            <a:r>
              <a:rPr kumimoji="1" lang="ja-JP" altLang="en-US" dirty="0" smtClean="0"/>
              <a:t>としてみなせると同時に、</a:t>
            </a:r>
            <a:r>
              <a:rPr kumimoji="1" lang="ja-JP" altLang="en-US" dirty="0" smtClean="0">
                <a:solidFill>
                  <a:srgbClr val="00B0F0"/>
                </a:solidFill>
              </a:rPr>
              <a:t>データの状態を表すもの</a:t>
            </a:r>
            <a:r>
              <a:rPr kumimoji="1" lang="ja-JP" altLang="en-US" dirty="0" smtClean="0"/>
              <a:t>ともみなせて、</a:t>
            </a:r>
            <a:r>
              <a:rPr kumimoji="1" lang="ja-JP" altLang="en-US" dirty="0" smtClean="0">
                <a:solidFill>
                  <a:srgbClr val="00B0F0"/>
                </a:solidFill>
              </a:rPr>
              <a:t>パターンマッチ</a:t>
            </a:r>
            <a:r>
              <a:rPr kumimoji="1" lang="ja-JP" altLang="en-US" dirty="0" smtClean="0"/>
              <a:t>に使うことができる。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
        <p:nvSpPr>
          <p:cNvPr id="5" name="テキスト ボックス 4"/>
          <p:cNvSpPr txBox="1"/>
          <p:nvPr/>
        </p:nvSpPr>
        <p:spPr>
          <a:xfrm>
            <a:off x="4355976" y="6093296"/>
            <a:ext cx="4680520" cy="646331"/>
          </a:xfrm>
          <a:prstGeom prst="rect">
            <a:avLst/>
          </a:prstGeom>
          <a:noFill/>
        </p:spPr>
        <p:txBody>
          <a:bodyPr wrap="square" rtlCol="0">
            <a:spAutoFit/>
          </a:bodyPr>
          <a:lstStyle/>
          <a:p>
            <a:pPr algn="r"/>
            <a:r>
              <a:rPr lang="ja-JP" altLang="en-US" dirty="0" smtClean="0">
                <a:solidFill>
                  <a:schemeClr val="accent2"/>
                </a:solidFill>
              </a:rPr>
              <a:t>型構築子 </a:t>
            </a:r>
            <a:r>
              <a:rPr lang="en-US" altLang="ja-JP" smtClean="0">
                <a:solidFill>
                  <a:schemeClr val="accent2"/>
                </a:solidFill>
              </a:rPr>
              <a:t>type constructor</a:t>
            </a:r>
            <a:endParaRPr lang="en-US" altLang="ja-JP" dirty="0" smtClean="0">
              <a:solidFill>
                <a:schemeClr val="accent2"/>
              </a:solidFill>
            </a:endParaRPr>
          </a:p>
          <a:p>
            <a:pPr algn="r"/>
            <a:r>
              <a:rPr lang="ja-JP" altLang="en-US" dirty="0">
                <a:solidFill>
                  <a:schemeClr val="accent2"/>
                </a:solidFill>
              </a:rPr>
              <a:t>データ</a:t>
            </a:r>
            <a:r>
              <a:rPr lang="ja-JP" altLang="en-US" dirty="0" smtClean="0">
                <a:solidFill>
                  <a:schemeClr val="accent2"/>
                </a:solidFill>
              </a:rPr>
              <a:t>構築子 </a:t>
            </a:r>
            <a:r>
              <a:rPr lang="en-US" altLang="ja-JP" dirty="0" smtClean="0">
                <a:solidFill>
                  <a:schemeClr val="accent2"/>
                </a:solidFill>
              </a:rPr>
              <a:t>data constructor</a:t>
            </a:r>
          </a:p>
        </p:txBody>
      </p:sp>
    </p:spTree>
    <p:extLst>
      <p:ext uri="{BB962C8B-B14F-4D97-AF65-F5344CB8AC3E}">
        <p14:creationId xmlns:p14="http://schemas.microsoft.com/office/powerpoint/2010/main" val="4549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再帰的な代数的データ型</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代数的データ型は</a:t>
            </a:r>
            <a:r>
              <a:rPr kumimoji="1" lang="ja-JP" altLang="en-US" dirty="0" smtClean="0">
                <a:solidFill>
                  <a:srgbClr val="00B0F0"/>
                </a:solidFill>
              </a:rPr>
              <a:t>再帰的</a:t>
            </a:r>
            <a:r>
              <a:rPr kumimoji="1" lang="ja-JP" altLang="en-US" dirty="0" smtClean="0"/>
              <a:t>に定義することができる。</a:t>
            </a:r>
            <a:endParaRPr kumimoji="1" lang="en-US" altLang="ja-JP" dirty="0" smtClean="0"/>
          </a:p>
          <a:p>
            <a:r>
              <a:rPr lang="ja-JP" altLang="en-US" dirty="0" smtClean="0"/>
              <a:t>その代表格が</a:t>
            </a:r>
            <a:r>
              <a:rPr lang="ja-JP" altLang="en-US" dirty="0" smtClean="0">
                <a:solidFill>
                  <a:srgbClr val="00B0F0"/>
                </a:solidFill>
              </a:rPr>
              <a:t>リスト</a:t>
            </a:r>
            <a:r>
              <a:rPr lang="ja-JP" altLang="en-US" dirty="0" smtClean="0"/>
              <a:t>である。ほかにも二分木や多分木や抽象構文木なども再帰的な代数的データ型として書くことができる。基本的に、</a:t>
            </a:r>
            <a:r>
              <a:rPr lang="en-US" altLang="ja-JP" dirty="0" smtClean="0"/>
              <a:t>Haskell</a:t>
            </a:r>
            <a:r>
              <a:rPr lang="ja-JP" altLang="en-US" dirty="0" smtClean="0"/>
              <a:t>は木構造の処理をおこないやすい。</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8185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フィールド記法</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基本的に代数的データ型の中のデータはパターンマッチで取り出すことができるが、メンバに対し</a:t>
            </a:r>
            <a:r>
              <a:rPr kumimoji="1" lang="ja-JP" altLang="en-US" dirty="0" smtClean="0">
                <a:solidFill>
                  <a:srgbClr val="00B0F0"/>
                </a:solidFill>
              </a:rPr>
              <a:t>フィールドラベル</a:t>
            </a:r>
            <a:r>
              <a:rPr kumimoji="1" lang="ja-JP" altLang="en-US" dirty="0" smtClean="0"/>
              <a:t>という名前を付けることができる。</a:t>
            </a:r>
            <a:endParaRPr kumimoji="1" lang="en-US" altLang="ja-JP" dirty="0" smtClean="0"/>
          </a:p>
          <a:p>
            <a:r>
              <a:rPr lang="ja-JP" altLang="en-US" dirty="0" smtClean="0"/>
              <a:t>フィールドラベルによって、代数的データ型の中のデータを取り出すことができるだけでなく、代数的データ型を簡単に更新するのにも使うことができる。また、パターンマッチにも使うことができる。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63569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型クラス</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ja-JP" altLang="en-US" dirty="0" smtClean="0"/>
              <a:t>型クラスは、</a:t>
            </a:r>
            <a:r>
              <a:rPr kumimoji="1" lang="ja-JP" altLang="en-US" dirty="0" smtClean="0">
                <a:solidFill>
                  <a:srgbClr val="00B0F0"/>
                </a:solidFill>
              </a:rPr>
              <a:t>アドホック多相</a:t>
            </a:r>
            <a:r>
              <a:rPr lang="ja-JP" altLang="en-US" dirty="0"/>
              <a:t>あるいは</a:t>
            </a:r>
            <a:r>
              <a:rPr kumimoji="1" lang="ja-JP" altLang="en-US" dirty="0" smtClean="0">
                <a:solidFill>
                  <a:srgbClr val="00B0F0"/>
                </a:solidFill>
              </a:rPr>
              <a:t>関数オーバーロード</a:t>
            </a:r>
            <a:r>
              <a:rPr kumimoji="1" lang="ja-JP" altLang="en-US" dirty="0" smtClean="0"/>
              <a:t>を実現するためのものである。</a:t>
            </a:r>
            <a:r>
              <a:rPr kumimoji="1" lang="en-US" altLang="ja-JP" dirty="0" smtClean="0"/>
              <a:t>C++</a:t>
            </a:r>
            <a:r>
              <a:rPr kumimoji="1" lang="ja-JP" altLang="en-US" dirty="0" smtClean="0"/>
              <a:t>の</a:t>
            </a:r>
            <a:r>
              <a:rPr kumimoji="1" lang="ja-JP" altLang="en-US" dirty="0" smtClean="0">
                <a:solidFill>
                  <a:srgbClr val="00B0F0"/>
                </a:solidFill>
              </a:rPr>
              <a:t>インターフェース</a:t>
            </a:r>
            <a:r>
              <a:rPr kumimoji="1" lang="ja-JP" altLang="en-US" dirty="0" smtClean="0"/>
              <a:t>のよう</a:t>
            </a:r>
            <a:r>
              <a:rPr lang="ja-JP" altLang="en-US" dirty="0"/>
              <a:t>なもの</a:t>
            </a:r>
            <a:r>
              <a:rPr lang="ja-JP" altLang="en-US" dirty="0" smtClean="0"/>
              <a:t>であり、</a:t>
            </a:r>
            <a:r>
              <a:rPr lang="ja-JP" altLang="en-US" dirty="0" smtClean="0">
                <a:solidFill>
                  <a:srgbClr val="00B0F0"/>
                </a:solidFill>
              </a:rPr>
              <a:t>メンバ</a:t>
            </a:r>
            <a:r>
              <a:rPr lang="ja-JP" altLang="en-US" dirty="0" smtClean="0"/>
              <a:t>を持つ。型クラスは型ではない。</a:t>
            </a:r>
            <a:endParaRPr lang="en-US" altLang="ja-JP" dirty="0" smtClean="0"/>
          </a:p>
          <a:p>
            <a:r>
              <a:rPr lang="ja-JP" altLang="en-US" dirty="0" smtClean="0"/>
              <a:t>基本的にメンバの型のみ宣言するが、メンバにデフォルトの値を持たせることもできる。</a:t>
            </a:r>
            <a:endParaRPr lang="en-US" altLang="ja-JP" dirty="0" smtClean="0"/>
          </a:p>
          <a:p>
            <a:r>
              <a:rPr kumimoji="1" lang="ja-JP" altLang="en-US" dirty="0"/>
              <a:t>型</a:t>
            </a:r>
            <a:r>
              <a:rPr kumimoji="1" lang="ja-JP" altLang="en-US" dirty="0" smtClean="0"/>
              <a:t>クラス</a:t>
            </a:r>
            <a:r>
              <a:rPr kumimoji="1" lang="ja-JP" altLang="en-US" dirty="0"/>
              <a:t>に</a:t>
            </a:r>
            <a:r>
              <a:rPr kumimoji="1" lang="ja-JP" altLang="en-US" dirty="0" smtClean="0"/>
              <a:t>は、</a:t>
            </a:r>
            <a:r>
              <a:rPr kumimoji="1" lang="en-US" altLang="ja-JP" dirty="0" smtClean="0"/>
              <a:t>Read (</a:t>
            </a:r>
            <a:r>
              <a:rPr kumimoji="1" lang="ja-JP" altLang="en-US" dirty="0" smtClean="0"/>
              <a:t>文字列から変換</a:t>
            </a:r>
            <a:r>
              <a:rPr lang="ja-JP" altLang="en-US" dirty="0" smtClean="0"/>
              <a:t>可能</a:t>
            </a:r>
            <a:r>
              <a:rPr kumimoji="1" lang="en-US" altLang="ja-JP" dirty="0" smtClean="0"/>
              <a:t>)</a:t>
            </a:r>
            <a:r>
              <a:rPr kumimoji="1" lang="ja-JP" altLang="en-US" dirty="0" err="1" smtClean="0"/>
              <a:t>、</a:t>
            </a:r>
            <a:r>
              <a:rPr lang="en-US" altLang="ja-JP" dirty="0" smtClean="0"/>
              <a:t>Show (</a:t>
            </a:r>
            <a:r>
              <a:rPr lang="ja-JP" altLang="en-US" dirty="0" smtClean="0"/>
              <a:t>文字列へ変換可能</a:t>
            </a:r>
            <a:r>
              <a:rPr lang="en-US" altLang="ja-JP" dirty="0" smtClean="0"/>
              <a:t>)</a:t>
            </a:r>
            <a:r>
              <a:rPr lang="ja-JP" altLang="en-US" dirty="0" err="1" smtClean="0"/>
              <a:t>、</a:t>
            </a:r>
            <a:r>
              <a:rPr lang="en-US" altLang="ja-JP" dirty="0" err="1" smtClean="0"/>
              <a:t>Num</a:t>
            </a:r>
            <a:r>
              <a:rPr lang="en-US" altLang="ja-JP" dirty="0" smtClean="0"/>
              <a:t> (</a:t>
            </a:r>
            <a:r>
              <a:rPr lang="ja-JP" altLang="en-US" dirty="0" smtClean="0"/>
              <a:t>数値</a:t>
            </a:r>
            <a:r>
              <a:rPr lang="en-US" altLang="ja-JP" dirty="0" smtClean="0"/>
              <a:t>)</a:t>
            </a:r>
            <a:r>
              <a:rPr lang="ja-JP" altLang="en-US" dirty="0" err="1" smtClean="0"/>
              <a:t>、</a:t>
            </a:r>
            <a:r>
              <a:rPr lang="en-US" altLang="ja-JP" dirty="0" err="1" smtClean="0"/>
              <a:t>Ord</a:t>
            </a:r>
            <a:r>
              <a:rPr lang="en-US" altLang="ja-JP" dirty="0" smtClean="0"/>
              <a:t> (</a:t>
            </a:r>
            <a:r>
              <a:rPr lang="ja-JP" altLang="en-US" dirty="0" smtClean="0"/>
              <a:t>順序</a:t>
            </a:r>
            <a:r>
              <a:rPr lang="en-US" altLang="ja-JP" dirty="0" smtClean="0"/>
              <a:t>)</a:t>
            </a:r>
            <a:r>
              <a:rPr lang="ja-JP" altLang="en-US" dirty="0" err="1" smtClean="0"/>
              <a:t>、</a:t>
            </a:r>
            <a:r>
              <a:rPr lang="en-US" altLang="ja-JP" dirty="0" err="1" smtClean="0"/>
              <a:t>Functor</a:t>
            </a:r>
            <a:r>
              <a:rPr lang="en-US" altLang="ja-JP" dirty="0" smtClean="0"/>
              <a:t> (</a:t>
            </a:r>
            <a:r>
              <a:rPr lang="ja-JP" altLang="en-US" dirty="0" smtClean="0"/>
              <a:t>関手</a:t>
            </a:r>
            <a:r>
              <a:rPr lang="en-US" altLang="ja-JP" dirty="0" smtClean="0"/>
              <a:t>)</a:t>
            </a:r>
            <a:r>
              <a:rPr lang="ja-JP" altLang="en-US" dirty="0" err="1" smtClean="0"/>
              <a:t>、</a:t>
            </a:r>
            <a:r>
              <a:rPr lang="en-US" altLang="ja-JP" dirty="0" smtClean="0"/>
              <a:t>Monad (</a:t>
            </a:r>
            <a:r>
              <a:rPr lang="ja-JP" altLang="en-US" dirty="0" smtClean="0"/>
              <a:t>モナド</a:t>
            </a:r>
            <a:r>
              <a:rPr lang="en-US" altLang="ja-JP" dirty="0" smtClean="0"/>
              <a:t>) </a:t>
            </a:r>
            <a:r>
              <a:rPr lang="ja-JP" altLang="en-US" dirty="0" smtClean="0"/>
              <a:t>などがある。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
        <p:nvSpPr>
          <p:cNvPr id="5" name="テキスト ボックス 4"/>
          <p:cNvSpPr txBox="1"/>
          <p:nvPr/>
        </p:nvSpPr>
        <p:spPr>
          <a:xfrm>
            <a:off x="4355976" y="6309320"/>
            <a:ext cx="4680520" cy="369332"/>
          </a:xfrm>
          <a:prstGeom prst="rect">
            <a:avLst/>
          </a:prstGeom>
          <a:noFill/>
        </p:spPr>
        <p:txBody>
          <a:bodyPr wrap="square" rtlCol="0">
            <a:spAutoFit/>
          </a:bodyPr>
          <a:lstStyle/>
          <a:p>
            <a:pPr algn="r"/>
            <a:r>
              <a:rPr lang="ja-JP" altLang="en-US" dirty="0" smtClean="0">
                <a:solidFill>
                  <a:schemeClr val="accent2"/>
                </a:solidFill>
              </a:rPr>
              <a:t>型クラス </a:t>
            </a:r>
            <a:r>
              <a:rPr lang="en-US" altLang="ja-JP" dirty="0" smtClean="0">
                <a:solidFill>
                  <a:schemeClr val="accent2"/>
                </a:solidFill>
              </a:rPr>
              <a:t>type class</a:t>
            </a:r>
          </a:p>
        </p:txBody>
      </p:sp>
    </p:spTree>
    <p:extLst>
      <p:ext uri="{BB962C8B-B14F-4D97-AF65-F5344CB8AC3E}">
        <p14:creationId xmlns:p14="http://schemas.microsoft.com/office/powerpoint/2010/main" val="28708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インスタンス宣言</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ja-JP" altLang="en-US" dirty="0" smtClean="0"/>
              <a:t>インスタンス宣言とは、ある型が型クラスの条件を満たしていることの宣言である。具体的には、</a:t>
            </a:r>
            <a:r>
              <a:rPr kumimoji="1" lang="ja-JP" altLang="en-US" dirty="0" smtClean="0">
                <a:solidFill>
                  <a:srgbClr val="00B0F0"/>
                </a:solidFill>
              </a:rPr>
              <a:t>メンバの実装</a:t>
            </a:r>
            <a:r>
              <a:rPr kumimoji="1" lang="ja-JP" altLang="en-US" dirty="0" smtClean="0"/>
              <a:t>を含む。メンバの実装は、その型について具体的に行われる。</a:t>
            </a:r>
            <a:endParaRPr kumimoji="1" lang="en-US" altLang="ja-JP" dirty="0" smtClean="0"/>
          </a:p>
          <a:p>
            <a:r>
              <a:rPr lang="ja-JP" altLang="en-US" dirty="0" smtClean="0"/>
              <a:t>一部</a:t>
            </a:r>
            <a:r>
              <a:rPr lang="ja-JP" altLang="en-US" dirty="0"/>
              <a:t>の</a:t>
            </a:r>
            <a:r>
              <a:rPr lang="ja-JP" altLang="en-US" dirty="0" smtClean="0"/>
              <a:t>型クラス </a:t>
            </a:r>
            <a:r>
              <a:rPr lang="en-US" altLang="ja-JP" dirty="0" smtClean="0"/>
              <a:t>(</a:t>
            </a:r>
            <a:r>
              <a:rPr lang="en-US" altLang="ja-JP" dirty="0" err="1" smtClean="0"/>
              <a:t>Eq</a:t>
            </a:r>
            <a:r>
              <a:rPr lang="en-US" altLang="ja-JP" dirty="0" smtClean="0"/>
              <a:t>, </a:t>
            </a:r>
            <a:r>
              <a:rPr lang="en-US" altLang="ja-JP" dirty="0" err="1" smtClean="0"/>
              <a:t>Ord</a:t>
            </a:r>
            <a:r>
              <a:rPr lang="en-US" altLang="ja-JP" dirty="0" smtClean="0"/>
              <a:t>, </a:t>
            </a:r>
            <a:r>
              <a:rPr lang="en-US" altLang="ja-JP" dirty="0" err="1" smtClean="0"/>
              <a:t>Enum</a:t>
            </a:r>
            <a:r>
              <a:rPr lang="en-US" altLang="ja-JP" dirty="0" smtClean="0"/>
              <a:t>, Bounded, Show, Read </a:t>
            </a:r>
            <a:r>
              <a:rPr lang="ja-JP" altLang="en-US" dirty="0" smtClean="0"/>
              <a:t>など</a:t>
            </a:r>
            <a:r>
              <a:rPr lang="en-US" altLang="ja-JP" dirty="0" smtClean="0"/>
              <a:t>) </a:t>
            </a:r>
            <a:r>
              <a:rPr lang="ja-JP" altLang="en-US" dirty="0" smtClean="0"/>
              <a:t>については、代数的データ型の宣言の際に</a:t>
            </a:r>
            <a:r>
              <a:rPr lang="en-US" altLang="ja-JP" dirty="0" smtClean="0">
                <a:solidFill>
                  <a:srgbClr val="00B0F0"/>
                </a:solidFill>
              </a:rPr>
              <a:t>deriving</a:t>
            </a:r>
            <a:r>
              <a:rPr lang="ja-JP" altLang="en-US" dirty="0" smtClean="0">
                <a:solidFill>
                  <a:srgbClr val="00B0F0"/>
                </a:solidFill>
              </a:rPr>
              <a:t>修飾子</a:t>
            </a:r>
            <a:r>
              <a:rPr lang="ja-JP" altLang="en-US" dirty="0"/>
              <a:t>のあと</a:t>
            </a:r>
            <a:r>
              <a:rPr lang="ja-JP" altLang="en-US" dirty="0" smtClean="0"/>
              <a:t>に書いておくだけで実装を書かなくてもインスタンス化してくれる。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5957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文脈</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solidFill>
                  <a:srgbClr val="00B0F0"/>
                </a:solidFill>
              </a:rPr>
              <a:t>ある型</a:t>
            </a:r>
            <a:r>
              <a:rPr lang="ja-JP" altLang="en-US" dirty="0">
                <a:solidFill>
                  <a:srgbClr val="00B0F0"/>
                </a:solidFill>
              </a:rPr>
              <a:t>変数</a:t>
            </a:r>
            <a:r>
              <a:rPr lang="ja-JP" altLang="en-US" dirty="0" smtClean="0">
                <a:solidFill>
                  <a:srgbClr val="00B0F0"/>
                </a:solidFill>
              </a:rPr>
              <a:t>がある型クラスのインスタンスでなければならない</a:t>
            </a:r>
            <a:r>
              <a:rPr lang="ja-JP" altLang="en-US" dirty="0" smtClean="0"/>
              <a:t>という条件を加えるためもの。</a:t>
            </a:r>
            <a:r>
              <a:rPr kumimoji="1" lang="ja-JP" altLang="en-US" dirty="0" smtClean="0"/>
              <a:t>関数</a:t>
            </a:r>
            <a:r>
              <a:rPr kumimoji="1" lang="en-US" altLang="ja-JP" dirty="0" smtClean="0"/>
              <a:t>/</a:t>
            </a:r>
            <a:r>
              <a:rPr kumimoji="1" lang="ja-JP" altLang="en-US" dirty="0" smtClean="0"/>
              <a:t>変数の型宣言に用いることができる。</a:t>
            </a:r>
            <a:endParaRPr kumimoji="1" lang="en-US" altLang="ja-JP" dirty="0" smtClean="0"/>
          </a:p>
          <a:p>
            <a:r>
              <a:rPr lang="ja-JP" altLang="en-US" dirty="0"/>
              <a:t>型クラスの</a:t>
            </a:r>
            <a:r>
              <a:rPr lang="ja-JP" altLang="en-US" dirty="0" smtClean="0"/>
              <a:t>宣言</a:t>
            </a:r>
            <a:r>
              <a:rPr lang="ja-JP" altLang="en-US" dirty="0"/>
              <a:t>で</a:t>
            </a:r>
            <a:r>
              <a:rPr lang="ja-JP" altLang="en-US" dirty="0" smtClean="0"/>
              <a:t>も、型変数に</a:t>
            </a:r>
            <a:r>
              <a:rPr lang="ja-JP" altLang="en-US" dirty="0"/>
              <a:t>たいし</a:t>
            </a:r>
            <a:r>
              <a:rPr lang="ja-JP" altLang="en-US" dirty="0" smtClean="0"/>
              <a:t>文脈によって制限をくわえることができる。この文脈は、宣言する型クラスを</a:t>
            </a:r>
            <a:r>
              <a:rPr lang="ja-JP" altLang="en-US" dirty="0" smtClean="0">
                <a:solidFill>
                  <a:srgbClr val="00B0F0"/>
                </a:solidFill>
              </a:rPr>
              <a:t>別の型クラスの子クラス</a:t>
            </a:r>
            <a:r>
              <a:rPr lang="ja-JP" altLang="en-US" dirty="0" smtClean="0"/>
              <a:t>にするためのものとして見ることができる。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2009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Haskell</a:t>
            </a:r>
            <a:r>
              <a:rPr lang="ja-JP" altLang="en-US" b="1" dirty="0" smtClean="0"/>
              <a:t>は</a:t>
            </a:r>
            <a:r>
              <a:rPr kumimoji="1" lang="en-US" altLang="ja-JP" b="1" dirty="0" err="1" smtClean="0"/>
              <a:t>Esolang</a:t>
            </a:r>
            <a:r>
              <a:rPr lang="ja-JP" altLang="en-US" b="1" dirty="0"/>
              <a:t>ではない</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t>Haskell</a:t>
            </a:r>
            <a:r>
              <a:rPr kumimoji="1" lang="ja-JP" altLang="en-US" dirty="0" smtClean="0"/>
              <a:t>は十分</a:t>
            </a:r>
            <a:r>
              <a:rPr kumimoji="1" lang="ja-JP" altLang="en-US" dirty="0" smtClean="0">
                <a:solidFill>
                  <a:srgbClr val="00B0F0"/>
                </a:solidFill>
              </a:rPr>
              <a:t>実用性</a:t>
            </a:r>
            <a:r>
              <a:rPr kumimoji="1" lang="ja-JP" altLang="en-US" dirty="0" smtClean="0"/>
              <a:t>のある言語です。</a:t>
            </a:r>
            <a:endParaRPr lang="en-US" altLang="ja-JP" dirty="0" smtClean="0"/>
          </a:p>
          <a:p>
            <a:endParaRPr lang="en-US" altLang="ja-JP" dirty="0" smtClean="0"/>
          </a:p>
          <a:p>
            <a:r>
              <a:rPr lang="en-US" altLang="ja-JP" dirty="0" smtClean="0"/>
              <a:t>Haskell</a:t>
            </a:r>
            <a:r>
              <a:rPr lang="ja-JP" altLang="en-US" dirty="0" smtClean="0"/>
              <a:t>は</a:t>
            </a:r>
            <a:r>
              <a:rPr lang="ja-JP" altLang="en-US" dirty="0" smtClean="0">
                <a:solidFill>
                  <a:srgbClr val="00B0F0"/>
                </a:solidFill>
              </a:rPr>
              <a:t>わかりやすさ</a:t>
            </a:r>
            <a:r>
              <a:rPr lang="ja-JP" altLang="en-US" dirty="0"/>
              <a:t>を重視した言語です。</a:t>
            </a:r>
          </a:p>
          <a:p>
            <a:endParaRPr kumimoji="1" lang="en-US" altLang="ja-JP" dirty="0" smtClean="0"/>
          </a:p>
          <a:p>
            <a:r>
              <a:rPr kumimoji="1" lang="ja-JP" altLang="en-US" dirty="0" smtClean="0"/>
              <a:t>最初はとまどうこともあるとおもいますが、いつのまにか</a:t>
            </a:r>
            <a:r>
              <a:rPr kumimoji="1" lang="ja-JP" altLang="en-US" dirty="0" smtClean="0">
                <a:solidFill>
                  <a:srgbClr val="00B0F0"/>
                </a:solidFill>
              </a:rPr>
              <a:t>体に染みこんでくる</a:t>
            </a:r>
            <a:r>
              <a:rPr kumimoji="1" lang="ja-JP" altLang="en-US" dirty="0" smtClean="0"/>
              <a:t>でしょう。</a:t>
            </a:r>
            <a:endParaRPr kumimoji="1" lang="en-US" altLang="ja-JP" dirty="0" smtClean="0"/>
          </a:p>
          <a:p>
            <a:endParaRPr lang="en-US" altLang="ja-JP" dirty="0" smtClean="0"/>
          </a:p>
          <a:p>
            <a:r>
              <a:rPr lang="ja-JP" altLang="en-US" dirty="0" smtClean="0"/>
              <a:t>最初の一歩は重いものです。</a:t>
            </a:r>
            <a:r>
              <a:rPr lang="ja-JP" altLang="en-US" dirty="0" smtClean="0">
                <a:solidFill>
                  <a:srgbClr val="00B0F0"/>
                </a:solidFill>
              </a:rPr>
              <a:t>思いきって</a:t>
            </a:r>
            <a:r>
              <a:rPr lang="ja-JP" altLang="en-US" dirty="0" smtClean="0"/>
              <a:t>踏みだしていきましょう。</a:t>
            </a:r>
            <a:endParaRPr lang="en-US" altLang="ja-JP" dirty="0" smtClean="0"/>
          </a:p>
        </p:txBody>
      </p:sp>
    </p:spTree>
    <p:extLst>
      <p:ext uri="{BB962C8B-B14F-4D97-AF65-F5344CB8AC3E}">
        <p14:creationId xmlns:p14="http://schemas.microsoft.com/office/powerpoint/2010/main" val="81480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型シノニム</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単なる型の別名。</a:t>
            </a:r>
            <a:r>
              <a:rPr lang="en-US" altLang="ja-JP" dirty="0" smtClean="0"/>
              <a:t>C</a:t>
            </a:r>
            <a:r>
              <a:rPr lang="ja-JP" altLang="en-US" dirty="0" smtClean="0"/>
              <a:t>言語の</a:t>
            </a:r>
            <a:r>
              <a:rPr lang="en-US" altLang="ja-JP" dirty="0" err="1" smtClean="0"/>
              <a:t>typdef</a:t>
            </a:r>
            <a:r>
              <a:rPr lang="ja-JP" altLang="en-US" dirty="0" err="1" smtClean="0"/>
              <a:t>のような</a:t>
            </a:r>
            <a:r>
              <a:rPr lang="ja-JP" altLang="en-US" dirty="0" smtClean="0"/>
              <a:t>もの。</a:t>
            </a:r>
            <a:endParaRPr lang="en-US" altLang="ja-JP" dirty="0" smtClean="0"/>
          </a:p>
          <a:p>
            <a:r>
              <a:rPr kumimoji="1" lang="ja-JP" altLang="en-US" dirty="0"/>
              <a:t>ただし</a:t>
            </a:r>
            <a:r>
              <a:rPr kumimoji="1" lang="ja-JP" altLang="en-US" dirty="0" smtClean="0"/>
              <a:t>、型変数を持たせることができる。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2040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正格性フラグ</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ja-JP" altLang="en-US" dirty="0" smtClean="0"/>
              <a:t>代数的データ型の宣言において、中のデータが</a:t>
            </a:r>
            <a:r>
              <a:rPr kumimoji="1" lang="ja-JP" altLang="en-US" dirty="0" smtClean="0">
                <a:solidFill>
                  <a:srgbClr val="00B0F0"/>
                </a:solidFill>
              </a:rPr>
              <a:t>正格評価されることを保証する</a:t>
            </a:r>
            <a:r>
              <a:rPr kumimoji="1" lang="ja-JP" altLang="en-US" dirty="0" smtClean="0"/>
              <a:t>ものである。正格評価とは、遅延評価と対照的な概念であり、即座に評価するということである。</a:t>
            </a:r>
            <a:endParaRPr kumimoji="1" lang="en-US" altLang="ja-JP" dirty="0" smtClean="0"/>
          </a:p>
          <a:p>
            <a:r>
              <a:rPr lang="ja-JP" altLang="en-US" dirty="0"/>
              <a:t>正格性</a:t>
            </a:r>
            <a:r>
              <a:rPr lang="ja-JP" altLang="en-US" dirty="0" smtClean="0"/>
              <a:t>フラグを使いこなすのは割と難しいが、メモリの削減のために使うべきことも多い。とくに、</a:t>
            </a:r>
            <a:r>
              <a:rPr lang="en-US" altLang="ja-JP" dirty="0" err="1" smtClean="0"/>
              <a:t>Int</a:t>
            </a:r>
            <a:r>
              <a:rPr lang="ja-JP" altLang="en-US" dirty="0" smtClean="0"/>
              <a:t>などのサイズの小さい型については使うほうがいいことが多い。</a:t>
            </a:r>
            <a:endParaRPr lang="en-US" altLang="ja-JP" dirty="0" smtClean="0"/>
          </a:p>
          <a:p>
            <a:r>
              <a:rPr kumimoji="1" lang="ja-JP" altLang="en-US" dirty="0" smtClean="0"/>
              <a:t>さらに</a:t>
            </a:r>
            <a:r>
              <a:rPr kumimoji="1" lang="en-US" altLang="ja-JP" dirty="0" smtClean="0">
                <a:solidFill>
                  <a:srgbClr val="00B0F0"/>
                </a:solidFill>
              </a:rPr>
              <a:t>{-#UNPACK#-}</a:t>
            </a:r>
            <a:r>
              <a:rPr lang="ja-JP" altLang="en-US" dirty="0"/>
              <a:t>と</a:t>
            </a:r>
            <a:r>
              <a:rPr lang="ja-JP" altLang="en-US" dirty="0" smtClean="0"/>
              <a:t>いうプラグマを付ける場合もある。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63700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newtype</a:t>
            </a:r>
            <a:r>
              <a:rPr kumimoji="1" lang="ja-JP" altLang="en-US" b="1" dirty="0" smtClean="0"/>
              <a:t>宣言</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solidFill>
                  <a:srgbClr val="00B0F0"/>
                </a:solidFill>
              </a:rPr>
              <a:t>既存の型と似ている型</a:t>
            </a:r>
            <a:r>
              <a:rPr kumimoji="1" lang="ja-JP" altLang="en-US" dirty="0" smtClean="0"/>
              <a:t>を宣言するときにつかう。あくまで型シノニムとは違い、新しい型の宣言である。</a:t>
            </a:r>
            <a:endParaRPr kumimoji="1" lang="en-US" altLang="ja-JP" dirty="0" smtClean="0"/>
          </a:p>
          <a:p>
            <a:r>
              <a:rPr lang="ja-JP" altLang="en-US" dirty="0" smtClean="0"/>
              <a:t>機能としては代数的</a:t>
            </a:r>
            <a:r>
              <a:rPr lang="ja-JP" altLang="en-US" dirty="0"/>
              <a:t>データ</a:t>
            </a:r>
            <a:r>
              <a:rPr lang="ja-JP" altLang="en-US" dirty="0" smtClean="0"/>
              <a:t>型の宣言に正格性フラグをくわえたようなものであり、いわば糖衣構文である。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10932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600"/>
              </a:spcBef>
              <a:buClr>
                <a:srgbClr val="526DB0"/>
              </a:buClr>
              <a:buNone/>
            </a:pPr>
            <a:r>
              <a:rPr lang="en-US" altLang="ja-JP" sz="2400" i="1" dirty="0" err="1" smtClean="0">
                <a:solidFill>
                  <a:srgbClr val="000000"/>
                </a:solidFill>
              </a:rPr>
              <a:t>datadecl</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b="1" dirty="0" smtClean="0">
                <a:solidFill>
                  <a:srgbClr val="000000"/>
                </a:solidFill>
              </a:rPr>
              <a:t>data</a:t>
            </a:r>
            <a:r>
              <a:rPr lang="en-US" altLang="ja-JP" sz="2400" dirty="0" smtClean="0">
                <a:solidFill>
                  <a:srgbClr val="000000"/>
                </a:solidFill>
              </a:rPr>
              <a:t> [</a:t>
            </a:r>
            <a:r>
              <a:rPr lang="en-US" altLang="ja-JP" sz="2400" i="1" dirty="0" smtClean="0">
                <a:solidFill>
                  <a:srgbClr val="000000"/>
                </a:solidFill>
              </a:rPr>
              <a:t>context</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simpletype</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constr</a:t>
            </a:r>
            <a:r>
              <a:rPr lang="en-US" altLang="ja-JP" sz="2400" i="1" baseline="-25000" dirty="0" smtClean="0">
                <a:solidFill>
                  <a:srgbClr val="000000"/>
                </a:solidFill>
              </a:rPr>
              <a:t>1</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deriving</a:t>
            </a:r>
            <a:r>
              <a:rPr lang="en-US" altLang="ja-JP" sz="2400" dirty="0" smtClean="0">
                <a:solidFill>
                  <a:srgbClr val="000000"/>
                </a:solidFill>
              </a:rPr>
              <a:t>]</a:t>
            </a:r>
            <a:endParaRPr lang="en-US" altLang="ja-JP" sz="2400" dirty="0">
              <a:solidFill>
                <a:srgbClr val="000000"/>
              </a:solidFill>
            </a:endParaRPr>
          </a:p>
          <a:p>
            <a:pPr marL="109728" lvl="0" indent="0">
              <a:spcBef>
                <a:spcPts val="600"/>
              </a:spcBef>
              <a:buClr>
                <a:srgbClr val="526DB0"/>
              </a:buClr>
              <a:buNone/>
            </a:pPr>
            <a:r>
              <a:rPr lang="en-US" altLang="ja-JP" sz="2400" i="1" dirty="0" err="1" smtClean="0">
                <a:solidFill>
                  <a:srgbClr val="000000"/>
                </a:solidFill>
              </a:rPr>
              <a:t>constr</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con</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atype</a:t>
            </a:r>
            <a:r>
              <a:rPr lang="en-US" altLang="ja-JP" sz="2400" i="1" baseline="-25000" dirty="0" smtClean="0">
                <a:solidFill>
                  <a:srgbClr val="000000"/>
                </a:solidFill>
              </a:rPr>
              <a:t>1</a:t>
            </a:r>
            <a:r>
              <a:rPr lang="en-US" altLang="ja-JP" sz="2400" dirty="0" smtClean="0">
                <a:solidFill>
                  <a:srgbClr val="000000"/>
                </a:solidFill>
              </a:rPr>
              <a:t> ...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atype</a:t>
            </a:r>
            <a:r>
              <a:rPr lang="en-US" altLang="ja-JP" sz="2400" i="1" baseline="-25000" dirty="0" err="1" smtClean="0">
                <a:solidFill>
                  <a:srgbClr val="000000"/>
                </a:solidFill>
              </a:rPr>
              <a:t>k</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btype</a:t>
            </a: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atype</a:t>
            </a:r>
            <a:r>
              <a:rPr lang="en-US" altLang="ja-JP" sz="2400" dirty="0" smtClean="0">
                <a:solidFill>
                  <a:srgbClr val="000000"/>
                </a:solidFill>
              </a:rPr>
              <a:t>) </a:t>
            </a:r>
            <a:r>
              <a:rPr lang="en-US" altLang="ja-JP" sz="2400" i="1" dirty="0" err="1" smtClean="0">
                <a:solidFill>
                  <a:srgbClr val="000000"/>
                </a:solidFill>
              </a:rPr>
              <a:t>conop</a:t>
            </a:r>
            <a:r>
              <a:rPr lang="en-US" altLang="ja-JP" sz="2400" dirty="0" smtClean="0">
                <a:solidFill>
                  <a:srgbClr val="000000"/>
                </a:solidFill>
              </a:rPr>
              <a:t> (</a:t>
            </a:r>
            <a:r>
              <a:rPr lang="en-US" altLang="ja-JP" sz="2400" i="1" dirty="0" err="1" smtClean="0">
                <a:solidFill>
                  <a:srgbClr val="000000"/>
                </a:solidFill>
              </a:rPr>
              <a:t>btype</a:t>
            </a: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atype</a:t>
            </a:r>
            <a:r>
              <a:rPr lang="en-US" altLang="ja-JP" sz="2400" dirty="0" smtClean="0">
                <a:solidFill>
                  <a:srgbClr val="000000"/>
                </a:solidFill>
              </a:rPr>
              <a:t>)</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con</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var</a:t>
            </a:r>
            <a:r>
              <a:rPr lang="en-US" altLang="ja-JP" sz="2400" i="1" baseline="-25000" dirty="0" smtClean="0">
                <a:solidFill>
                  <a:srgbClr val="000000"/>
                </a:solidFill>
              </a:rPr>
              <a:t>11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var</a:t>
            </a:r>
            <a:r>
              <a:rPr lang="en-US" altLang="ja-JP" sz="2400" i="1" baseline="-25000" dirty="0" smtClean="0">
                <a:solidFill>
                  <a:srgbClr val="000000"/>
                </a:solidFill>
              </a:rPr>
              <a:t>1m</a:t>
            </a:r>
            <a:r>
              <a:rPr lang="en-US" altLang="ja-JP" sz="2400" dirty="0" smtClean="0">
                <a:solidFill>
                  <a:srgbClr val="000000"/>
                </a:solidFill>
              </a:rPr>
              <a:t> </a:t>
            </a:r>
            <a:r>
              <a:rPr lang="en-US" altLang="ja-JP" sz="2400" b="1" dirty="0">
                <a:solidFill>
                  <a:srgbClr val="000000"/>
                </a:solidFill>
              </a:rPr>
              <a:t>::</a:t>
            </a:r>
            <a:r>
              <a:rPr lang="en-US" altLang="ja-JP" sz="2400" dirty="0">
                <a:solidFill>
                  <a:srgbClr val="000000"/>
                </a:solidFill>
              </a:rPr>
              <a:t> (</a:t>
            </a:r>
            <a:r>
              <a:rPr lang="en-US" altLang="ja-JP" sz="2400" i="1" dirty="0" smtClean="0">
                <a:solidFill>
                  <a:srgbClr val="000000"/>
                </a:solidFill>
              </a:rPr>
              <a:t>type</a:t>
            </a:r>
            <a:r>
              <a:rPr lang="en-US" altLang="ja-JP" sz="2400" i="1" baseline="-25000" dirty="0" smtClean="0">
                <a:solidFill>
                  <a:srgbClr val="000000"/>
                </a:solidFill>
              </a:rPr>
              <a:t>1</a:t>
            </a:r>
            <a:r>
              <a:rPr lang="en-US" altLang="ja-JP" sz="2400" dirty="0" smtClean="0">
                <a:solidFill>
                  <a:srgbClr val="000000"/>
                </a:solidFill>
              </a:rPr>
              <a:t> </a:t>
            </a:r>
            <a:r>
              <a:rPr lang="en-US" altLang="ja-JP" sz="2400" dirty="0">
                <a:solidFill>
                  <a:srgbClr val="000000"/>
                </a:solidFill>
              </a:rPr>
              <a:t>| </a:t>
            </a:r>
            <a:r>
              <a:rPr lang="en-US" altLang="ja-JP" sz="2400" b="1" dirty="0">
                <a:solidFill>
                  <a:srgbClr val="000000"/>
                </a:solidFill>
              </a:rPr>
              <a:t>!</a:t>
            </a:r>
            <a:r>
              <a:rPr lang="en-US" altLang="ja-JP" sz="2400" i="1" dirty="0" smtClean="0">
                <a:solidFill>
                  <a:srgbClr val="000000"/>
                </a:solidFill>
              </a:rPr>
              <a:t>atype</a:t>
            </a:r>
            <a:r>
              <a:rPr lang="en-US" altLang="ja-JP" sz="2400" i="1" baseline="-25000" dirty="0" smtClean="0">
                <a:solidFill>
                  <a:srgbClr val="000000"/>
                </a:solidFill>
              </a:rPr>
              <a:t>1</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p>
          <a:p>
            <a:pPr marL="109728" lvl="0" indent="0">
              <a:spcBef>
                <a:spcPts val="600"/>
              </a:spcBef>
              <a:buClr>
                <a:srgbClr val="526DB0"/>
              </a:buClr>
              <a:buNone/>
            </a:pPr>
            <a:r>
              <a:rPr lang="en-US" altLang="ja-JP" sz="2400" i="1" dirty="0" smtClean="0">
                <a:solidFill>
                  <a:srgbClr val="000000"/>
                </a:solidFill>
              </a:rPr>
              <a:t>deriving</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b="1" dirty="0" smtClean="0">
                <a:solidFill>
                  <a:srgbClr val="000000"/>
                </a:solidFill>
              </a:rPr>
              <a:t>deriving</a:t>
            </a:r>
            <a:r>
              <a:rPr lang="en-US" altLang="ja-JP" sz="2400" dirty="0" smtClean="0">
                <a:solidFill>
                  <a:srgbClr val="000000"/>
                </a:solidFill>
              </a:rPr>
              <a:t> </a:t>
            </a:r>
            <a:r>
              <a:rPr lang="en-US" altLang="ja-JP" sz="2400" i="1" dirty="0" err="1" smtClean="0">
                <a:solidFill>
                  <a:srgbClr val="000000"/>
                </a:solidFill>
              </a:rPr>
              <a:t>qtycls</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deriving</a:t>
            </a:r>
            <a:r>
              <a:rPr lang="en-US" altLang="ja-JP" sz="2400" dirty="0" smtClean="0">
                <a:solidFill>
                  <a:srgbClr val="000000"/>
                </a:solidFill>
              </a:rPr>
              <a:t> </a:t>
            </a:r>
            <a:r>
              <a:rPr lang="en-US" altLang="ja-JP" sz="2400" b="1" dirty="0" smtClean="0">
                <a:solidFill>
                  <a:srgbClr val="000000"/>
                </a:solidFill>
              </a:rPr>
              <a:t>(</a:t>
            </a:r>
            <a:r>
              <a:rPr lang="en-US" altLang="ja-JP" sz="2400" i="1" dirty="0" err="1" smtClean="0">
                <a:solidFill>
                  <a:srgbClr val="000000"/>
                </a:solidFill>
              </a:rPr>
              <a:t>qtycls</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endParaRPr lang="en-US" altLang="ja-JP" sz="2400" dirty="0" smtClean="0">
              <a:solidFill>
                <a:srgbClr val="000000"/>
              </a:solidFill>
            </a:endParaRPr>
          </a:p>
          <a:p>
            <a:pPr marL="109728" lvl="0" indent="0">
              <a:spcBef>
                <a:spcPts val="600"/>
              </a:spcBef>
              <a:buClr>
                <a:srgbClr val="526DB0"/>
              </a:buClr>
              <a:buNone/>
            </a:pPr>
            <a:r>
              <a:rPr lang="en-US" altLang="ja-JP" sz="2400" i="1" dirty="0" smtClean="0">
                <a:solidFill>
                  <a:srgbClr val="000000"/>
                </a:solidFill>
              </a:rPr>
              <a:t>con</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i="1" dirty="0" err="1" smtClean="0">
                <a:solidFill>
                  <a:srgbClr val="000000"/>
                </a:solidFill>
              </a:rPr>
              <a:t>conid</a:t>
            </a: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consym</a:t>
            </a:r>
            <a:r>
              <a:rPr lang="en-US" altLang="ja-JP" sz="2400" b="1" dirty="0" smtClean="0">
                <a:solidFill>
                  <a:srgbClr val="000000"/>
                </a:solidFill>
              </a:rPr>
              <a:t>)</a:t>
            </a:r>
          </a:p>
          <a:p>
            <a:pPr marL="109728" lvl="0" indent="0">
              <a:spcBef>
                <a:spcPts val="600"/>
              </a:spcBef>
              <a:buClr>
                <a:srgbClr val="526DB0"/>
              </a:buClr>
              <a:buNone/>
            </a:pPr>
            <a:r>
              <a:rPr lang="en-US" altLang="ja-JP" sz="2400" i="1" dirty="0" err="1" smtClean="0">
                <a:solidFill>
                  <a:srgbClr val="000000"/>
                </a:solidFill>
              </a:rPr>
              <a:t>conop</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consym</a:t>
            </a: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conid</a:t>
            </a:r>
            <a:r>
              <a:rPr lang="en-US" altLang="ja-JP" sz="2400" b="1" dirty="0" smtClean="0">
                <a:solidFill>
                  <a:srgbClr val="000000"/>
                </a:solidFill>
              </a:rPr>
              <a:t>`</a:t>
            </a:r>
          </a:p>
          <a:p>
            <a:pPr marL="109728" indent="0">
              <a:spcBef>
                <a:spcPts val="600"/>
              </a:spcBef>
              <a:buClr>
                <a:srgbClr val="526DB0"/>
              </a:buClr>
              <a:buNone/>
            </a:pPr>
            <a:r>
              <a:rPr lang="en-US" altLang="ja-JP" sz="2400" i="1" dirty="0" err="1" smtClean="0">
                <a:solidFill>
                  <a:srgbClr val="000000"/>
                </a:solidFill>
              </a:rPr>
              <a:t>conid</a:t>
            </a:r>
            <a:r>
              <a:rPr lang="en-US" altLang="ja-JP" sz="2400" dirty="0" smtClean="0">
                <a:solidFill>
                  <a:srgbClr val="000000"/>
                </a:solidFill>
              </a:rPr>
              <a:t> </a:t>
            </a:r>
            <a:r>
              <a:rPr lang="ja-JP" altLang="en-US" sz="2400" dirty="0" smtClean="0">
                <a:solidFill>
                  <a:srgbClr val="000000"/>
                </a:solidFill>
              </a:rPr>
              <a:t>→ </a:t>
            </a:r>
            <a:r>
              <a:rPr lang="en-US" altLang="ja-JP" sz="2400" dirty="0"/>
              <a:t>[A..Z] {[a..zA..Z0..9</a:t>
            </a:r>
            <a:r>
              <a:rPr lang="en-US" altLang="ja-JP" sz="2400" dirty="0" smtClean="0"/>
              <a:t>’]}</a:t>
            </a:r>
            <a:endParaRPr lang="en-US" altLang="ja-JP" sz="2400" dirty="0">
              <a:solidFill>
                <a:srgbClr val="000000"/>
              </a:solidFill>
            </a:endParaRPr>
          </a:p>
          <a:p>
            <a:pPr marL="109728" indent="0">
              <a:spcBef>
                <a:spcPts val="600"/>
              </a:spcBef>
              <a:buClr>
                <a:srgbClr val="526DB0"/>
              </a:buClr>
              <a:buNone/>
            </a:pPr>
            <a:r>
              <a:rPr lang="en-US" altLang="ja-JP" sz="2400" i="1" dirty="0" err="1" smtClean="0">
                <a:solidFill>
                  <a:srgbClr val="000000"/>
                </a:solidFill>
              </a:rPr>
              <a:t>consym</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 {</a:t>
            </a:r>
            <a:r>
              <a:rPr lang="en-US" altLang="ja-JP" sz="2400" i="1" dirty="0" smtClean="0">
                <a:solidFill>
                  <a:srgbClr val="000000"/>
                </a:solidFill>
              </a:rPr>
              <a:t>symbol</a:t>
            </a:r>
            <a:r>
              <a:rPr lang="en-US" altLang="ja-JP" sz="2400" dirty="0" smtClean="0">
                <a:solidFill>
                  <a:srgbClr val="000000"/>
                </a:solidFill>
              </a:rPr>
              <a:t> | :})</a:t>
            </a:r>
            <a:r>
              <a:rPr lang="en-US" altLang="ja-JP" sz="2400" baseline="-25000" dirty="0" smtClean="0">
                <a:solidFill>
                  <a:srgbClr val="000000"/>
                </a:solidFill>
              </a:rPr>
              <a:t>&lt;</a:t>
            </a:r>
            <a:r>
              <a:rPr lang="en-US" altLang="ja-JP" sz="2400" i="1" baseline="-25000" dirty="0" err="1" smtClean="0">
                <a:solidFill>
                  <a:srgbClr val="000000"/>
                </a:solidFill>
              </a:rPr>
              <a:t>reservedop</a:t>
            </a:r>
            <a:r>
              <a:rPr lang="en-US" altLang="ja-JP" sz="2400" baseline="-25000" dirty="0" smtClean="0">
                <a:solidFill>
                  <a:srgbClr val="000000"/>
                </a:solidFill>
              </a:rPr>
              <a:t>&gt;</a:t>
            </a:r>
            <a:endParaRPr lang="en-US" altLang="ja-JP" sz="2400" baseline="-25000" dirty="0"/>
          </a:p>
        </p:txBody>
      </p:sp>
    </p:spTree>
    <p:extLst>
      <p:ext uri="{BB962C8B-B14F-4D97-AF65-F5344CB8AC3E}">
        <p14:creationId xmlns:p14="http://schemas.microsoft.com/office/powerpoint/2010/main" val="1367836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900"/>
              </a:spcBef>
              <a:buClr>
                <a:srgbClr val="526DB0"/>
              </a:buClr>
              <a:buNone/>
            </a:pPr>
            <a:r>
              <a:rPr lang="en-US" altLang="ja-JP" sz="2400" i="1" dirty="0" err="1" smtClean="0"/>
              <a:t>newtypedecl</a:t>
            </a:r>
            <a:r>
              <a:rPr lang="en-US" altLang="ja-JP" sz="2400" dirty="0" smtClean="0"/>
              <a:t> </a:t>
            </a:r>
            <a:r>
              <a:rPr lang="ja-JP" altLang="en-US" sz="2400" dirty="0" smtClean="0"/>
              <a:t>→</a:t>
            </a:r>
            <a:r>
              <a:rPr lang="en-US" altLang="ja-JP" sz="2400" dirty="0" smtClean="0"/>
              <a:t/>
            </a:r>
            <a:br>
              <a:rPr lang="en-US" altLang="ja-JP" sz="2400" dirty="0" smtClean="0"/>
            </a:br>
            <a:r>
              <a:rPr lang="en-US" altLang="ja-JP" sz="2400" dirty="0" smtClean="0"/>
              <a:t>	</a:t>
            </a:r>
            <a:r>
              <a:rPr lang="en-US" altLang="ja-JP" sz="2400" b="1" dirty="0" err="1" smtClean="0">
                <a:solidFill>
                  <a:srgbClr val="000000"/>
                </a:solidFill>
              </a:rPr>
              <a:t>newtype</a:t>
            </a:r>
            <a:r>
              <a:rPr lang="en-US" altLang="ja-JP" sz="2400" dirty="0" smtClean="0">
                <a:solidFill>
                  <a:srgbClr val="000000"/>
                </a:solidFill>
              </a:rPr>
              <a:t> [</a:t>
            </a:r>
            <a:r>
              <a:rPr lang="en-US" altLang="ja-JP" sz="2400" i="1" dirty="0" smtClean="0">
                <a:solidFill>
                  <a:srgbClr val="000000"/>
                </a:solidFill>
              </a:rPr>
              <a:t>context</a:t>
            </a:r>
            <a:r>
              <a:rPr lang="en-US" altLang="ja-JP" sz="2400" dirty="0" smtClean="0">
                <a:solidFill>
                  <a:srgbClr val="000000"/>
                </a:solidFill>
              </a:rPr>
              <a:t> </a:t>
            </a:r>
            <a:r>
              <a:rPr lang="en-US" altLang="ja-JP" sz="2400" b="1" dirty="0">
                <a:solidFill>
                  <a:srgbClr val="000000"/>
                </a:solidFill>
              </a:rPr>
              <a:t>=&gt;</a:t>
            </a:r>
            <a:r>
              <a:rPr lang="en-US" altLang="ja-JP" sz="2400" dirty="0">
                <a:solidFill>
                  <a:srgbClr val="000000"/>
                </a:solidFill>
              </a:rPr>
              <a:t>] </a:t>
            </a:r>
            <a:r>
              <a:rPr lang="en-US" altLang="ja-JP" sz="2400" i="1" dirty="0" err="1">
                <a:solidFill>
                  <a:srgbClr val="000000"/>
                </a:solidFill>
              </a:rPr>
              <a:t>simpletype</a:t>
            </a:r>
            <a:r>
              <a:rPr lang="en-US" altLang="ja-JP" sz="2400" dirty="0">
                <a:solidFill>
                  <a:srgbClr val="000000"/>
                </a:solidFill>
              </a:rPr>
              <a:t> </a:t>
            </a:r>
            <a:r>
              <a:rPr lang="en-US" altLang="ja-JP" sz="2400" b="1" dirty="0">
                <a:solidFill>
                  <a:srgbClr val="000000"/>
                </a:solidFill>
              </a:rPr>
              <a:t>=</a:t>
            </a:r>
            <a:r>
              <a:rPr lang="en-US" altLang="ja-JP" sz="2400" dirty="0">
                <a:solidFill>
                  <a:srgbClr val="000000"/>
                </a:solidFill>
              </a:rPr>
              <a:t> </a:t>
            </a:r>
            <a:r>
              <a:rPr lang="en-US" altLang="ja-JP" sz="2400" i="1" dirty="0" err="1" smtClean="0">
                <a:solidFill>
                  <a:srgbClr val="000000"/>
                </a:solidFill>
              </a:rPr>
              <a:t>newconstr</a:t>
            </a:r>
            <a:r>
              <a:rPr lang="en-US" altLang="ja-JP" sz="2400" dirty="0">
                <a:solidFill>
                  <a:srgbClr val="000000"/>
                </a:solidFill>
              </a:rPr>
              <a:t/>
            </a:r>
            <a:br>
              <a:rPr lang="en-US" altLang="ja-JP" sz="2400" dirty="0">
                <a:solidFill>
                  <a:srgbClr val="000000"/>
                </a:solidFill>
              </a:rPr>
            </a:br>
            <a:r>
              <a:rPr lang="en-US" altLang="ja-JP" sz="2400" dirty="0">
                <a:solidFill>
                  <a:srgbClr val="000000"/>
                </a:solidFill>
              </a:rPr>
              <a:t>	[</a:t>
            </a:r>
            <a:r>
              <a:rPr lang="en-US" altLang="ja-JP" sz="2400" i="1" dirty="0">
                <a:solidFill>
                  <a:srgbClr val="000000"/>
                </a:solidFill>
              </a:rPr>
              <a:t>deriving</a:t>
            </a:r>
            <a:r>
              <a:rPr lang="en-US" altLang="ja-JP" sz="24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newconstr</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con</a:t>
            </a:r>
            <a:r>
              <a:rPr lang="en-US" altLang="ja-JP" sz="2400" dirty="0" smtClean="0">
                <a:solidFill>
                  <a:srgbClr val="000000"/>
                </a:solidFill>
              </a:rPr>
              <a:t> </a:t>
            </a:r>
            <a:r>
              <a:rPr lang="en-US" altLang="ja-JP" sz="2400" i="1" dirty="0" err="1" smtClean="0">
                <a:solidFill>
                  <a:srgbClr val="000000"/>
                </a:solidFill>
              </a:rPr>
              <a:t>atype</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con</a:t>
            </a:r>
            <a:r>
              <a:rPr lang="en-US" altLang="ja-JP" sz="2400" dirty="0" smtClean="0">
                <a:solidFill>
                  <a:srgbClr val="000000"/>
                </a:solidFill>
              </a:rPr>
              <a:t> </a:t>
            </a:r>
            <a:r>
              <a:rPr lang="en-US" altLang="ja-JP" sz="2400" b="1" dirty="0" smtClean="0">
                <a:solidFill>
                  <a:srgbClr val="000000"/>
                </a:solidFill>
              </a:rPr>
              <a:t>{</a:t>
            </a:r>
            <a:r>
              <a:rPr lang="en-US" altLang="ja-JP" sz="2400" i="1" dirty="0" err="1" smtClean="0">
                <a:solidFill>
                  <a:srgbClr val="000000"/>
                </a:solidFill>
              </a:rPr>
              <a:t>var</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type</a:t>
            </a:r>
            <a:r>
              <a:rPr lang="en-US" altLang="ja-JP" sz="2400" b="1"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var</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varid</a:t>
            </a:r>
            <a:r>
              <a:rPr lang="en-US" altLang="ja-JP" sz="2400" dirty="0" smtClean="0">
                <a:solidFill>
                  <a:srgbClr val="000000"/>
                </a:solidFill>
              </a:rPr>
              <a:t> | (</a:t>
            </a:r>
            <a:r>
              <a:rPr lang="en-US" altLang="ja-JP" sz="2400" i="1" dirty="0" err="1" smtClean="0">
                <a:solidFill>
                  <a:srgbClr val="000000"/>
                </a:solidFill>
              </a:rPr>
              <a:t>varsym</a:t>
            </a:r>
            <a:r>
              <a:rPr lang="en-US" altLang="ja-JP" sz="2400" dirty="0" smtClean="0">
                <a:solidFill>
                  <a:srgbClr val="000000"/>
                </a:solidFill>
              </a:rPr>
              <a:t>)</a:t>
            </a:r>
          </a:p>
          <a:p>
            <a:pPr marL="109728" indent="0">
              <a:spcBef>
                <a:spcPts val="900"/>
              </a:spcBef>
              <a:buClr>
                <a:srgbClr val="526DB0"/>
              </a:buClr>
              <a:buNone/>
            </a:pPr>
            <a:r>
              <a:rPr lang="en-US" altLang="ja-JP" sz="2400" i="1" dirty="0" err="1" smtClean="0">
                <a:solidFill>
                  <a:srgbClr val="000000"/>
                </a:solidFill>
              </a:rPr>
              <a:t>varid</a:t>
            </a:r>
            <a:r>
              <a:rPr lang="en-US" altLang="ja-JP" sz="2400" dirty="0" smtClean="0">
                <a:solidFill>
                  <a:srgbClr val="000000"/>
                </a:solidFill>
              </a:rPr>
              <a:t> </a:t>
            </a:r>
            <a:r>
              <a:rPr lang="ja-JP" altLang="en-US" sz="2400" dirty="0" smtClean="0">
                <a:solidFill>
                  <a:srgbClr val="000000"/>
                </a:solidFill>
              </a:rPr>
              <a:t>→ </a:t>
            </a:r>
            <a:r>
              <a:rPr lang="en-US" altLang="ja-JP" sz="2400" dirty="0" smtClean="0"/>
              <a:t>[</a:t>
            </a:r>
            <a:r>
              <a:rPr lang="en-US" altLang="ja-JP" sz="2400" dirty="0" err="1" smtClean="0"/>
              <a:t>a..z</a:t>
            </a:r>
            <a:r>
              <a:rPr lang="en-US" altLang="ja-JP" sz="2400" dirty="0" smtClean="0"/>
              <a:t>] </a:t>
            </a:r>
            <a:r>
              <a:rPr lang="en-US" altLang="ja-JP" sz="2400" dirty="0"/>
              <a:t>{[a..zA..Z0..9’]}</a:t>
            </a:r>
            <a:endParaRPr lang="en-US" altLang="ja-JP" sz="2400" dirty="0">
              <a:solidFill>
                <a:srgbClr val="000000"/>
              </a:solidFill>
            </a:endParaRPr>
          </a:p>
          <a:p>
            <a:pPr marL="109728" indent="0">
              <a:spcBef>
                <a:spcPts val="900"/>
              </a:spcBef>
              <a:buClr>
                <a:srgbClr val="526DB0"/>
              </a:buClr>
              <a:buNone/>
            </a:pPr>
            <a:r>
              <a:rPr lang="en-US" altLang="ja-JP" sz="2400" i="1" dirty="0" err="1" smtClean="0">
                <a:solidFill>
                  <a:srgbClr val="000000"/>
                </a:solidFill>
              </a:rPr>
              <a:t>varsym</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a:t>
            </a:r>
            <a:r>
              <a:rPr lang="en-US" altLang="ja-JP" sz="2400" i="1" dirty="0" smtClean="0">
                <a:solidFill>
                  <a:srgbClr val="000000"/>
                </a:solidFill>
              </a:rPr>
              <a:t>symbol</a:t>
            </a:r>
            <a:r>
              <a:rPr lang="en-US" altLang="ja-JP" sz="2400" dirty="0" smtClean="0">
                <a:solidFill>
                  <a:srgbClr val="000000"/>
                </a:solidFill>
              </a:rPr>
              <a:t> </a:t>
            </a:r>
            <a:r>
              <a:rPr lang="en-US" altLang="ja-JP" sz="2400" dirty="0">
                <a:solidFill>
                  <a:srgbClr val="000000"/>
                </a:solidFill>
              </a:rPr>
              <a:t>{</a:t>
            </a:r>
            <a:r>
              <a:rPr lang="en-US" altLang="ja-JP" sz="2400" i="1" dirty="0">
                <a:solidFill>
                  <a:srgbClr val="000000"/>
                </a:solidFill>
              </a:rPr>
              <a:t>symbol</a:t>
            </a:r>
            <a:r>
              <a:rPr lang="en-US" altLang="ja-JP" sz="2400" dirty="0">
                <a:solidFill>
                  <a:srgbClr val="000000"/>
                </a:solidFill>
              </a:rPr>
              <a:t> | :})</a:t>
            </a:r>
            <a:r>
              <a:rPr lang="en-US" altLang="ja-JP" sz="2400" baseline="-25000" dirty="0">
                <a:solidFill>
                  <a:srgbClr val="000000"/>
                </a:solidFill>
              </a:rPr>
              <a:t>&lt;</a:t>
            </a:r>
            <a:r>
              <a:rPr lang="en-US" altLang="ja-JP" sz="2400" i="1" baseline="-25000" dirty="0" err="1">
                <a:solidFill>
                  <a:srgbClr val="000000"/>
                </a:solidFill>
              </a:rPr>
              <a:t>reservedop</a:t>
            </a:r>
            <a:r>
              <a:rPr lang="en-US" altLang="ja-JP" sz="2400" baseline="-25000" dirty="0">
                <a:solidFill>
                  <a:srgbClr val="000000"/>
                </a:solidFill>
              </a:rPr>
              <a:t>&gt;</a:t>
            </a:r>
            <a:endParaRPr lang="en-US" altLang="ja-JP" sz="2400" baseline="-25000" dirty="0"/>
          </a:p>
          <a:p>
            <a:pPr marL="109728" lvl="0" indent="0">
              <a:spcBef>
                <a:spcPts val="900"/>
              </a:spcBef>
              <a:buClr>
                <a:srgbClr val="526DB0"/>
              </a:buClr>
              <a:buNone/>
            </a:pPr>
            <a:endParaRPr lang="en-US" altLang="ja-JP" sz="2400"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typedecl</a:t>
            </a:r>
            <a:r>
              <a:rPr lang="en-US" altLang="ja-JP" sz="2400" dirty="0" smtClean="0">
                <a:solidFill>
                  <a:srgbClr val="000000"/>
                </a:solidFill>
              </a:rPr>
              <a:t> </a:t>
            </a:r>
            <a:r>
              <a:rPr lang="ja-JP" altLang="en-US" sz="2400" dirty="0" smtClean="0">
                <a:solidFill>
                  <a:srgbClr val="000000"/>
                </a:solidFill>
              </a:rPr>
              <a:t>→ </a:t>
            </a:r>
            <a:r>
              <a:rPr lang="en-US" altLang="ja-JP" sz="2400" b="1" dirty="0" smtClean="0">
                <a:solidFill>
                  <a:srgbClr val="000000"/>
                </a:solidFill>
              </a:rPr>
              <a:t>type</a:t>
            </a:r>
            <a:r>
              <a:rPr lang="en-US" altLang="ja-JP" sz="2400" dirty="0" smtClean="0">
                <a:solidFill>
                  <a:srgbClr val="000000"/>
                </a:solidFill>
              </a:rPr>
              <a:t> </a:t>
            </a:r>
            <a:r>
              <a:rPr lang="en-US" altLang="ja-JP" sz="2400" i="1" dirty="0" err="1" smtClean="0">
                <a:solidFill>
                  <a:srgbClr val="000000"/>
                </a:solidFill>
              </a:rPr>
              <a:t>simpletype</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type</a:t>
            </a:r>
            <a:endParaRPr lang="en-US" altLang="ja-JP" sz="2400" i="1" dirty="0">
              <a:solidFill>
                <a:srgbClr val="000000"/>
              </a:solidFill>
            </a:endParaRPr>
          </a:p>
        </p:txBody>
      </p:sp>
    </p:spTree>
    <p:extLst>
      <p:ext uri="{BB962C8B-B14F-4D97-AF65-F5344CB8AC3E}">
        <p14:creationId xmlns:p14="http://schemas.microsoft.com/office/powerpoint/2010/main" val="1264252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900"/>
              </a:spcBef>
              <a:buClr>
                <a:srgbClr val="526DB0"/>
              </a:buClr>
              <a:buNone/>
            </a:pPr>
            <a:r>
              <a:rPr lang="en-US" altLang="ja-JP" sz="2400" i="1" dirty="0" err="1" smtClean="0">
                <a:solidFill>
                  <a:srgbClr val="000000"/>
                </a:solidFill>
              </a:rPr>
              <a:t>classdecl</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b="1" dirty="0" smtClean="0">
                <a:solidFill>
                  <a:srgbClr val="000000"/>
                </a:solidFill>
              </a:rPr>
              <a:t>class</a:t>
            </a:r>
            <a:r>
              <a:rPr lang="en-US" altLang="ja-JP" sz="2400" dirty="0" smtClean="0">
                <a:solidFill>
                  <a:srgbClr val="000000"/>
                </a:solidFill>
              </a:rPr>
              <a:t> [</a:t>
            </a:r>
            <a:r>
              <a:rPr lang="en-US" altLang="ja-JP" sz="2400" i="1" dirty="0" err="1" smtClean="0">
                <a:solidFill>
                  <a:srgbClr val="000000"/>
                </a:solidFill>
              </a:rPr>
              <a:t>scontext</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tycls</a:t>
            </a:r>
            <a:r>
              <a:rPr lang="en-US" altLang="ja-JP" sz="2400" dirty="0" smtClean="0">
                <a:solidFill>
                  <a:srgbClr val="000000"/>
                </a:solidFill>
              </a:rPr>
              <a:t> </a:t>
            </a:r>
            <a:r>
              <a:rPr lang="en-US" altLang="ja-JP" sz="2400" i="1" dirty="0" err="1" smtClean="0">
                <a:solidFill>
                  <a:srgbClr val="000000"/>
                </a:solidFill>
              </a:rPr>
              <a:t>tyvar</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a:t>
            </a:r>
            <a:r>
              <a:rPr lang="en-US" altLang="ja-JP" sz="2400" b="1" dirty="0" smtClean="0">
                <a:solidFill>
                  <a:srgbClr val="000000"/>
                </a:solidFill>
              </a:rPr>
              <a:t>where</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cdecl</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endParaRPr lang="en-US" altLang="ja-JP" sz="2400" dirty="0" smtClean="0">
              <a:solidFill>
                <a:srgbClr val="000000"/>
              </a:solidFill>
            </a:endParaRPr>
          </a:p>
          <a:p>
            <a:pPr marL="109728" indent="0">
              <a:spcBef>
                <a:spcPts val="900"/>
              </a:spcBef>
              <a:buClr>
                <a:srgbClr val="526DB0"/>
              </a:buClr>
              <a:buNone/>
            </a:pPr>
            <a:r>
              <a:rPr lang="en-US" altLang="ja-JP" sz="2400" i="1" dirty="0" smtClean="0">
                <a:solidFill>
                  <a:srgbClr val="000000"/>
                </a:solidFill>
              </a:rPr>
              <a:t>class</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qtycls</a:t>
            </a:r>
            <a:r>
              <a:rPr lang="en-US" altLang="ja-JP" sz="2400" dirty="0" smtClean="0">
                <a:solidFill>
                  <a:srgbClr val="000000"/>
                </a:solidFill>
              </a:rPr>
              <a:t> </a:t>
            </a:r>
            <a:r>
              <a:rPr lang="en-US" altLang="ja-JP" sz="2400" i="1" dirty="0" err="1" smtClean="0">
                <a:solidFill>
                  <a:srgbClr val="000000"/>
                </a:solidFill>
              </a:rPr>
              <a:t>tyvar</a:t>
            </a:r>
            <a:r>
              <a:rPr lang="en-US" altLang="ja-JP" sz="2400" i="1" dirty="0" smtClean="0">
                <a:solidFill>
                  <a:srgbClr val="000000"/>
                </a:solidFill>
              </a:rPr>
              <a:t> </a:t>
            </a:r>
            <a:r>
              <a:rPr lang="en-US" altLang="ja-JP" sz="2400" dirty="0" smtClean="0">
                <a:solidFill>
                  <a:srgbClr val="000000"/>
                </a:solidFill>
              </a:rPr>
              <a:t>| </a:t>
            </a:r>
            <a:r>
              <a:rPr lang="en-US" altLang="ja-JP" sz="2400" i="1" dirty="0" err="1">
                <a:solidFill>
                  <a:srgbClr val="000000"/>
                </a:solidFill>
              </a:rPr>
              <a:t>qtycls</a:t>
            </a:r>
            <a:r>
              <a:rPr lang="en-US" altLang="ja-JP" sz="2400" dirty="0">
                <a:solidFill>
                  <a:srgbClr val="000000"/>
                </a:solidFill>
              </a:rPr>
              <a:t> </a:t>
            </a:r>
            <a:r>
              <a:rPr lang="en-US" altLang="ja-JP" sz="2400" b="1" dirty="0" smtClean="0">
                <a:solidFill>
                  <a:srgbClr val="000000"/>
                </a:solidFill>
              </a:rPr>
              <a:t>(</a:t>
            </a:r>
            <a:r>
              <a:rPr lang="en-US" altLang="ja-JP" sz="2400" i="1" dirty="0" err="1" smtClean="0">
                <a:solidFill>
                  <a:srgbClr val="000000"/>
                </a:solidFill>
              </a:rPr>
              <a:t>tyvar</a:t>
            </a:r>
            <a:r>
              <a:rPr lang="en-US" altLang="ja-JP" sz="2400" i="1" dirty="0" smtClean="0">
                <a:solidFill>
                  <a:srgbClr val="000000"/>
                </a:solidFill>
              </a:rPr>
              <a:t> atype</a:t>
            </a:r>
            <a:r>
              <a:rPr lang="en-US" altLang="ja-JP" sz="2400" i="1" baseline="-25000" dirty="0" smtClean="0">
                <a:solidFill>
                  <a:srgbClr val="000000"/>
                </a:solidFill>
              </a:rPr>
              <a:t>1</a:t>
            </a:r>
            <a:r>
              <a:rPr lang="en-US" altLang="ja-JP" sz="2400" dirty="0" smtClean="0">
                <a:solidFill>
                  <a:srgbClr val="000000"/>
                </a:solidFill>
              </a:rPr>
              <a:t> ... </a:t>
            </a:r>
            <a:r>
              <a:rPr lang="en-US" altLang="ja-JP" sz="2400" i="1" dirty="0" err="1" smtClean="0">
                <a:solidFill>
                  <a:srgbClr val="000000"/>
                </a:solidFill>
              </a:rPr>
              <a:t>atype</a:t>
            </a:r>
            <a:r>
              <a:rPr lang="en-US" altLang="ja-JP" sz="2400" i="1" baseline="-25000" dirty="0" err="1" smtClean="0">
                <a:solidFill>
                  <a:srgbClr val="000000"/>
                </a:solidFill>
              </a:rPr>
              <a:t>n</a:t>
            </a:r>
            <a:r>
              <a:rPr lang="en-US" altLang="ja-JP" sz="2400" b="1" dirty="0" smtClean="0">
                <a:solidFill>
                  <a:srgbClr val="000000"/>
                </a:solidFill>
              </a:rPr>
              <a:t>)</a:t>
            </a:r>
            <a:endParaRPr lang="en-US" altLang="ja-JP" sz="2400" b="1" i="1" dirty="0" smtClean="0">
              <a:solidFill>
                <a:srgbClr val="000000"/>
              </a:solidFill>
            </a:endParaRPr>
          </a:p>
          <a:p>
            <a:pPr marL="109728" lvl="0" indent="0">
              <a:spcBef>
                <a:spcPts val="900"/>
              </a:spcBef>
              <a:buClr>
                <a:srgbClr val="526DB0"/>
              </a:buClr>
              <a:buNone/>
            </a:pPr>
            <a:r>
              <a:rPr lang="en-US" altLang="ja-JP" sz="2400" i="1" dirty="0" smtClean="0">
                <a:solidFill>
                  <a:srgbClr val="000000"/>
                </a:solidFill>
              </a:rPr>
              <a:t>context</a:t>
            </a:r>
            <a:r>
              <a:rPr lang="en-US" altLang="ja-JP" sz="2400" dirty="0" smtClean="0">
                <a:solidFill>
                  <a:srgbClr val="000000"/>
                </a:solidFill>
              </a:rPr>
              <a:t> </a:t>
            </a:r>
            <a:r>
              <a:rPr lang="ja-JP" altLang="en-US" sz="2400" dirty="0" smtClean="0">
                <a:solidFill>
                  <a:srgbClr val="000000"/>
                </a:solidFill>
              </a:rPr>
              <a:t>→ </a:t>
            </a:r>
            <a:r>
              <a:rPr lang="en-US" altLang="ja-JP" sz="2400" i="1" dirty="0" smtClean="0">
                <a:solidFill>
                  <a:srgbClr val="000000"/>
                </a:solidFill>
              </a:rPr>
              <a:t>class</a:t>
            </a: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class</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class</a:t>
            </a:r>
            <a:r>
              <a:rPr lang="en-US" altLang="ja-JP" sz="2400" i="1" baseline="-25000" dirty="0" err="1" smtClean="0">
                <a:solidFill>
                  <a:srgbClr val="000000"/>
                </a:solidFill>
              </a:rPr>
              <a:t>n</a:t>
            </a:r>
            <a:r>
              <a:rPr lang="en-US" altLang="ja-JP" sz="2400" b="1"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simpleclass</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qtycls</a:t>
            </a:r>
            <a:r>
              <a:rPr lang="en-US" altLang="ja-JP" sz="2400" dirty="0" smtClean="0">
                <a:solidFill>
                  <a:srgbClr val="000000"/>
                </a:solidFill>
              </a:rPr>
              <a:t> </a:t>
            </a:r>
            <a:r>
              <a:rPr lang="en-US" altLang="ja-JP" sz="2400" i="1" dirty="0" err="1" smtClean="0">
                <a:solidFill>
                  <a:srgbClr val="000000"/>
                </a:solidFill>
              </a:rPr>
              <a:t>tyvar</a:t>
            </a:r>
            <a:endParaRPr lang="en-US" altLang="ja-JP" sz="2400" i="1"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scontext</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simpleclass</a:t>
            </a:r>
            <a:r>
              <a:rPr lang="en-US" altLang="ja-JP" sz="2400" i="1" dirty="0" smtClean="0">
                <a:solidFill>
                  <a:srgbClr val="000000"/>
                </a:solidFill>
              </a:rPr>
              <a:t> </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simpleclass</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a:t>
            </a:r>
            <a:r>
              <a:rPr lang="en-US" altLang="ja-JP" sz="2400" b="1" dirty="0" smtClean="0">
                <a:solidFill>
                  <a:srgbClr val="000000"/>
                </a:solidFill>
              </a:rPr>
              <a:t>,</a:t>
            </a:r>
            <a:r>
              <a:rPr lang="en-US" altLang="ja-JP" sz="2400" i="1" dirty="0" err="1" smtClean="0">
                <a:solidFill>
                  <a:srgbClr val="000000"/>
                </a:solidFill>
              </a:rPr>
              <a:t>simpleclass</a:t>
            </a:r>
            <a:r>
              <a:rPr lang="en-US" altLang="ja-JP" sz="2400" i="1" baseline="-25000" dirty="0" err="1" smtClean="0">
                <a:solidFill>
                  <a:srgbClr val="000000"/>
                </a:solidFill>
              </a:rPr>
              <a:t>n</a:t>
            </a:r>
            <a:r>
              <a:rPr lang="en-US" altLang="ja-JP" sz="2400" b="1" dirty="0" smtClean="0">
                <a:solidFill>
                  <a:srgbClr val="000000"/>
                </a:solidFill>
              </a:rPr>
              <a:t>)</a:t>
            </a:r>
            <a:endParaRPr lang="en-US" altLang="ja-JP" sz="2400"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cdecl</a:t>
            </a:r>
            <a:r>
              <a:rPr lang="en-US" altLang="ja-JP" sz="2400" dirty="0" smtClean="0">
                <a:solidFill>
                  <a:srgbClr val="000000"/>
                </a:solidFill>
              </a:rPr>
              <a:t> </a:t>
            </a:r>
            <a:r>
              <a:rPr lang="ja-JP" altLang="en-US" sz="2400" dirty="0" smtClean="0">
                <a:solidFill>
                  <a:srgbClr val="000000"/>
                </a:solidFill>
              </a:rPr>
              <a:t>→ </a:t>
            </a:r>
            <a:r>
              <a:rPr lang="en-US" altLang="ja-JP" sz="2400" i="1" dirty="0" err="1" smtClean="0">
                <a:solidFill>
                  <a:srgbClr val="000000"/>
                </a:solidFill>
              </a:rPr>
              <a:t>vardecl</a:t>
            </a:r>
            <a:r>
              <a:rPr lang="en-US" altLang="ja-JP" sz="2400" i="1" dirty="0" smtClean="0">
                <a:solidFill>
                  <a:srgbClr val="000000"/>
                </a:solidFill>
              </a:rPr>
              <a:t>’</a:t>
            </a:r>
            <a:r>
              <a:rPr lang="en-US" altLang="ja-JP" sz="2400" dirty="0">
                <a:solidFill>
                  <a:srgbClr val="000000"/>
                </a:solidFill>
              </a:rPr>
              <a:t> </a:t>
            </a:r>
            <a:r>
              <a:rPr lang="en-US" altLang="ja-JP" sz="2400" dirty="0" smtClean="0">
                <a:solidFill>
                  <a:srgbClr val="000000"/>
                </a:solidFill>
              </a:rPr>
              <a:t>| </a:t>
            </a:r>
            <a:r>
              <a:rPr lang="en-US" altLang="ja-JP" sz="2400" i="1" dirty="0" err="1" smtClean="0">
                <a:solidFill>
                  <a:srgbClr val="000000"/>
                </a:solidFill>
              </a:rPr>
              <a:t>sigdecl</a:t>
            </a:r>
            <a:r>
              <a:rPr lang="en-US" altLang="ja-JP" sz="2400" dirty="0" smtClean="0">
                <a:solidFill>
                  <a:srgbClr val="000000"/>
                </a:solidFill>
              </a:rPr>
              <a:t> </a:t>
            </a:r>
            <a:r>
              <a:rPr lang="en-US" altLang="ja-JP" sz="2400" dirty="0">
                <a:solidFill>
                  <a:srgbClr val="000000"/>
                </a:solidFill>
              </a:rPr>
              <a:t>| </a:t>
            </a:r>
            <a:r>
              <a:rPr lang="en-US" altLang="ja-JP" sz="2400" i="1" dirty="0" err="1" smtClean="0">
                <a:solidFill>
                  <a:srgbClr val="000000"/>
                </a:solidFill>
              </a:rPr>
              <a:t>fixitydecl</a:t>
            </a:r>
            <a:endParaRPr lang="en-US" altLang="ja-JP" sz="2400" dirty="0">
              <a:solidFill>
                <a:srgbClr val="000000"/>
              </a:solidFill>
            </a:endParaRPr>
          </a:p>
          <a:p>
            <a:pPr marL="109728" indent="0">
              <a:spcBef>
                <a:spcPts val="900"/>
              </a:spcBef>
              <a:buClr>
                <a:srgbClr val="526DB0"/>
              </a:buClr>
              <a:buNone/>
            </a:pPr>
            <a:r>
              <a:rPr lang="en-US" altLang="ja-JP" sz="2400" i="1" dirty="0" err="1" smtClean="0">
                <a:solidFill>
                  <a:srgbClr val="000000"/>
                </a:solidFill>
              </a:rPr>
              <a:t>qtycls</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a:t>
            </a:r>
            <a:r>
              <a:rPr lang="en-US" altLang="ja-JP" sz="2400" i="1" dirty="0" err="1" smtClean="0">
                <a:solidFill>
                  <a:srgbClr val="000000"/>
                </a:solidFill>
              </a:rPr>
              <a:t>modid</a:t>
            </a:r>
            <a:r>
              <a:rPr lang="en-US" altLang="ja-JP" sz="2400" i="1"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 </a:t>
            </a:r>
            <a:r>
              <a:rPr lang="en-US" altLang="ja-JP" sz="2400" i="1" dirty="0" err="1" smtClean="0">
                <a:solidFill>
                  <a:srgbClr val="000000"/>
                </a:solidFill>
              </a:rPr>
              <a:t>tycls</a:t>
            </a:r>
            <a:endParaRPr lang="en-US" altLang="ja-JP" sz="2400" i="1"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tycls</a:t>
            </a:r>
            <a:r>
              <a:rPr lang="en-US" altLang="ja-JP" sz="2400" dirty="0" smtClean="0">
                <a:solidFill>
                  <a:srgbClr val="000000"/>
                </a:solidFill>
              </a:rPr>
              <a:t> </a:t>
            </a:r>
            <a:r>
              <a:rPr lang="ja-JP" altLang="en-US" sz="2400" dirty="0" smtClean="0">
                <a:solidFill>
                  <a:srgbClr val="000000"/>
                </a:solidFill>
              </a:rPr>
              <a:t>→ </a:t>
            </a:r>
            <a:r>
              <a:rPr lang="en-US" altLang="ja-JP" sz="2400" dirty="0" smtClean="0"/>
              <a:t>[</a:t>
            </a:r>
            <a:r>
              <a:rPr lang="en-US" altLang="ja-JP" sz="2400" dirty="0"/>
              <a:t>A..Z] {[a..zA..Z0..9</a:t>
            </a:r>
            <a:r>
              <a:rPr lang="en-US" altLang="ja-JP" sz="2400" dirty="0" smtClean="0"/>
              <a:t>’]}</a:t>
            </a:r>
            <a:endParaRPr lang="en-US" altLang="ja-JP" sz="2400" i="1" dirty="0">
              <a:solidFill>
                <a:srgbClr val="000000"/>
              </a:solidFill>
            </a:endParaRPr>
          </a:p>
          <a:p>
            <a:pPr marL="109728" indent="0">
              <a:spcBef>
                <a:spcPts val="900"/>
              </a:spcBef>
              <a:buClr>
                <a:srgbClr val="526DB0"/>
              </a:buClr>
              <a:buNone/>
            </a:pPr>
            <a:r>
              <a:rPr lang="en-US" altLang="ja-JP" sz="2400" i="1" dirty="0" err="1" smtClean="0">
                <a:solidFill>
                  <a:srgbClr val="000000"/>
                </a:solidFill>
              </a:rPr>
              <a:t>tyvar</a:t>
            </a:r>
            <a:r>
              <a:rPr lang="en-US" altLang="ja-JP" sz="2400" dirty="0" smtClean="0">
                <a:solidFill>
                  <a:srgbClr val="000000"/>
                </a:solidFill>
              </a:rPr>
              <a:t> </a:t>
            </a:r>
            <a:r>
              <a:rPr lang="ja-JP" altLang="en-US" sz="2400" dirty="0">
                <a:solidFill>
                  <a:srgbClr val="000000"/>
                </a:solidFill>
              </a:rPr>
              <a:t>→ </a:t>
            </a:r>
            <a:r>
              <a:rPr lang="en-US" altLang="ja-JP" sz="2400" dirty="0" smtClean="0"/>
              <a:t>[</a:t>
            </a:r>
            <a:r>
              <a:rPr lang="en-US" altLang="ja-JP" sz="2400" dirty="0" err="1" smtClean="0"/>
              <a:t>a..z</a:t>
            </a:r>
            <a:r>
              <a:rPr lang="en-US" altLang="ja-JP" sz="2400" dirty="0" smtClean="0"/>
              <a:t>] </a:t>
            </a:r>
            <a:r>
              <a:rPr lang="en-US" altLang="ja-JP" sz="2400" dirty="0"/>
              <a:t>{[a..zA..Z0..9</a:t>
            </a:r>
            <a:r>
              <a:rPr lang="en-US" altLang="ja-JP" sz="2400" dirty="0" smtClean="0"/>
              <a:t>’]}</a:t>
            </a:r>
            <a:endParaRPr lang="en-US" altLang="ja-JP" sz="2400" dirty="0"/>
          </a:p>
        </p:txBody>
      </p:sp>
    </p:spTree>
    <p:extLst>
      <p:ext uri="{BB962C8B-B14F-4D97-AF65-F5344CB8AC3E}">
        <p14:creationId xmlns:p14="http://schemas.microsoft.com/office/powerpoint/2010/main" val="3232897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600"/>
              </a:spcBef>
              <a:buClr>
                <a:srgbClr val="526DB0"/>
              </a:buClr>
              <a:buNone/>
            </a:pPr>
            <a:r>
              <a:rPr lang="en-US" altLang="ja-JP" sz="2400" i="1" dirty="0" err="1" smtClean="0"/>
              <a:t>instdecl</a:t>
            </a:r>
            <a:r>
              <a:rPr lang="ja-JP" altLang="en-US" sz="2400" dirty="0" smtClean="0"/>
              <a:t>→</a:t>
            </a:r>
            <a:r>
              <a:rPr lang="en-US" altLang="ja-JP" sz="2400" dirty="0"/>
              <a:t>	</a:t>
            </a:r>
            <a:r>
              <a:rPr lang="en-US" altLang="ja-JP" sz="2400" b="1" dirty="0" smtClean="0"/>
              <a:t>instance</a:t>
            </a:r>
            <a:r>
              <a:rPr lang="en-US" altLang="ja-JP" sz="2400" dirty="0" smtClean="0"/>
              <a:t> [</a:t>
            </a:r>
            <a:r>
              <a:rPr lang="en-US" altLang="ja-JP" sz="2400" i="1" dirty="0" err="1" smtClean="0"/>
              <a:t>scontext</a:t>
            </a:r>
            <a:r>
              <a:rPr lang="en-US" altLang="ja-JP" sz="2400" dirty="0" smtClean="0"/>
              <a:t> =&gt;] </a:t>
            </a:r>
            <a:r>
              <a:rPr lang="en-US" altLang="ja-JP" sz="2400" i="1" dirty="0" err="1" smtClean="0"/>
              <a:t>qtycls</a:t>
            </a:r>
            <a:r>
              <a:rPr lang="en-US" altLang="ja-JP" sz="2400" dirty="0" smtClean="0"/>
              <a:t> </a:t>
            </a:r>
            <a:r>
              <a:rPr lang="en-US" altLang="ja-JP" sz="2400" i="1" dirty="0" err="1" smtClean="0"/>
              <a:t>inst</a:t>
            </a:r>
            <a:r>
              <a:rPr lang="en-US" altLang="ja-JP" sz="2400" dirty="0"/>
              <a:t/>
            </a:r>
            <a:br>
              <a:rPr lang="en-US" altLang="ja-JP" sz="2400" dirty="0"/>
            </a:br>
            <a:r>
              <a:rPr lang="en-US" altLang="ja-JP" sz="2400" dirty="0"/>
              <a:t>	</a:t>
            </a:r>
            <a:r>
              <a:rPr lang="en-US" altLang="ja-JP" sz="2400" dirty="0" smtClean="0"/>
              <a:t>	[</a:t>
            </a:r>
            <a:r>
              <a:rPr lang="en-US" altLang="ja-JP" sz="2400" b="1" dirty="0" smtClean="0"/>
              <a:t>where</a:t>
            </a:r>
            <a:r>
              <a:rPr lang="en-US" altLang="ja-JP" sz="2400" dirty="0" smtClean="0"/>
              <a:t> </a:t>
            </a:r>
            <a:r>
              <a:rPr lang="en-US" altLang="ja-JP" sz="2400" b="1" dirty="0" smtClean="0"/>
              <a:t>{</a:t>
            </a:r>
            <a:r>
              <a:rPr lang="en-US" altLang="ja-JP" sz="2400" i="1" dirty="0" smtClean="0"/>
              <a:t>idecl</a:t>
            </a:r>
            <a:r>
              <a:rPr lang="en-US" altLang="ja-JP" sz="2400" i="1" baseline="-25000" dirty="0" smtClean="0"/>
              <a:t>1</a:t>
            </a:r>
            <a:r>
              <a:rPr lang="en-US" altLang="ja-JP" sz="2400" b="1" dirty="0" smtClean="0"/>
              <a:t>;</a:t>
            </a:r>
            <a:r>
              <a:rPr lang="en-US" altLang="ja-JP" sz="2400" dirty="0" smtClean="0"/>
              <a:t> ...</a:t>
            </a:r>
            <a:r>
              <a:rPr lang="en-US" altLang="ja-JP" sz="2400" b="1" dirty="0" smtClean="0"/>
              <a:t>}</a:t>
            </a:r>
            <a:r>
              <a:rPr lang="en-US" altLang="ja-JP" sz="2400" dirty="0" smtClean="0"/>
              <a:t>]</a:t>
            </a:r>
          </a:p>
          <a:p>
            <a:pPr marL="109728" lvl="0" indent="0">
              <a:spcBef>
                <a:spcPts val="600"/>
              </a:spcBef>
              <a:buClr>
                <a:srgbClr val="526DB0"/>
              </a:buClr>
              <a:buNone/>
            </a:pPr>
            <a:r>
              <a:rPr lang="en-US" altLang="ja-JP" sz="2400" i="1" dirty="0" err="1" smtClean="0"/>
              <a:t>inst</a:t>
            </a:r>
            <a:r>
              <a:rPr lang="en-US" altLang="ja-JP" sz="2400" dirty="0" smtClean="0"/>
              <a:t> </a:t>
            </a:r>
            <a:r>
              <a:rPr lang="ja-JP" altLang="en-US" sz="2400" dirty="0" smtClean="0"/>
              <a:t>→</a:t>
            </a:r>
            <a:r>
              <a:rPr lang="en-US" altLang="ja-JP" sz="2400" dirty="0" smtClean="0"/>
              <a:t/>
            </a:r>
            <a:br>
              <a:rPr lang="en-US" altLang="ja-JP" sz="2400" dirty="0" smtClean="0"/>
            </a:br>
            <a:r>
              <a:rPr lang="en-US" altLang="ja-JP" sz="2400" dirty="0" smtClean="0"/>
              <a:t>	</a:t>
            </a:r>
            <a:r>
              <a:rPr lang="en-US" altLang="ja-JP" sz="2400" i="1" dirty="0" err="1" smtClean="0"/>
              <a:t>qtycon</a:t>
            </a:r>
            <a:r>
              <a:rPr lang="en-US" altLang="ja-JP" sz="2400" dirty="0" smtClean="0"/>
              <a:t/>
            </a:r>
            <a:br>
              <a:rPr lang="en-US" altLang="ja-JP" sz="2400" dirty="0" smtClean="0"/>
            </a:br>
            <a:r>
              <a:rPr lang="en-US" altLang="ja-JP" sz="2400" dirty="0" smtClean="0"/>
              <a:t>    |	</a:t>
            </a:r>
            <a:r>
              <a:rPr lang="en-US" altLang="ja-JP" sz="2400" b="1" dirty="0" smtClean="0"/>
              <a:t>(</a:t>
            </a:r>
            <a:r>
              <a:rPr lang="en-US" altLang="ja-JP" sz="2400" i="1" dirty="0" err="1" smtClean="0"/>
              <a:t>qtycon</a:t>
            </a:r>
            <a:r>
              <a:rPr lang="en-US" altLang="ja-JP" sz="2400" dirty="0" smtClean="0"/>
              <a:t> </a:t>
            </a:r>
            <a:r>
              <a:rPr lang="en-US" altLang="ja-JP" sz="2400" i="1" dirty="0" smtClean="0"/>
              <a:t>tyvar</a:t>
            </a:r>
            <a:r>
              <a:rPr lang="en-US" altLang="ja-JP" sz="2400" i="1" baseline="-25000" dirty="0" smtClean="0"/>
              <a:t>1</a:t>
            </a:r>
            <a:r>
              <a:rPr lang="en-US" altLang="ja-JP" sz="2400" dirty="0" smtClean="0"/>
              <a:t> ... </a:t>
            </a:r>
            <a:r>
              <a:rPr lang="en-US" altLang="ja-JP" sz="2400" i="1" dirty="0" err="1" smtClean="0"/>
              <a:t>tyvar</a:t>
            </a:r>
            <a:r>
              <a:rPr lang="en-US" altLang="ja-JP" sz="2400" i="1" baseline="-25000" dirty="0" err="1" smtClean="0"/>
              <a:t>n</a:t>
            </a:r>
            <a:r>
              <a:rPr lang="en-US" altLang="ja-JP" sz="2400" b="1" dirty="0" smtClean="0"/>
              <a:t>)</a:t>
            </a:r>
            <a:r>
              <a:rPr lang="en-US" altLang="ja-JP" sz="2400" dirty="0" smtClean="0"/>
              <a:t/>
            </a:r>
            <a:br>
              <a:rPr lang="en-US" altLang="ja-JP" sz="2400" dirty="0" smtClean="0"/>
            </a:br>
            <a:r>
              <a:rPr lang="en-US" altLang="ja-JP" sz="2400" dirty="0" smtClean="0"/>
              <a:t>    |	</a:t>
            </a:r>
            <a:r>
              <a:rPr lang="en-US" altLang="ja-JP" sz="2400" b="1" dirty="0" smtClean="0"/>
              <a:t>(</a:t>
            </a:r>
            <a:r>
              <a:rPr lang="en-US" altLang="ja-JP" sz="2400" i="1" dirty="0" smtClean="0"/>
              <a:t>tyvar</a:t>
            </a:r>
            <a:r>
              <a:rPr lang="en-US" altLang="ja-JP" sz="2400" i="1" baseline="-25000" dirty="0" smtClean="0"/>
              <a:t>1</a:t>
            </a:r>
            <a:r>
              <a:rPr lang="en-US" altLang="ja-JP" sz="2400" b="1" dirty="0" smtClean="0"/>
              <a:t>,</a:t>
            </a:r>
            <a:r>
              <a:rPr lang="en-US" altLang="ja-JP" sz="2400" dirty="0" smtClean="0"/>
              <a:t> ...</a:t>
            </a:r>
            <a:r>
              <a:rPr lang="en-US" altLang="ja-JP" sz="2400" b="1" dirty="0" smtClean="0"/>
              <a:t>,</a:t>
            </a:r>
            <a:r>
              <a:rPr lang="en-US" altLang="ja-JP" sz="2400" dirty="0" smtClean="0"/>
              <a:t> </a:t>
            </a:r>
            <a:r>
              <a:rPr lang="en-US" altLang="ja-JP" sz="2400" i="1" dirty="0" err="1" smtClean="0"/>
              <a:t>tyvar</a:t>
            </a:r>
            <a:r>
              <a:rPr lang="en-US" altLang="ja-JP" sz="2400" i="1" baseline="-25000" dirty="0" err="1" smtClean="0"/>
              <a:t>n</a:t>
            </a:r>
            <a:r>
              <a:rPr lang="en-US" altLang="ja-JP" sz="2400" b="1" dirty="0" smtClean="0"/>
              <a:t>)</a:t>
            </a:r>
            <a:r>
              <a:rPr lang="en-US" altLang="ja-JP" sz="2400" dirty="0" smtClean="0"/>
              <a:t/>
            </a:r>
            <a:br>
              <a:rPr lang="en-US" altLang="ja-JP" sz="2400" dirty="0" smtClean="0"/>
            </a:br>
            <a:r>
              <a:rPr lang="en-US" altLang="ja-JP" sz="2400" dirty="0" smtClean="0"/>
              <a:t>    |	</a:t>
            </a:r>
            <a:r>
              <a:rPr lang="en-US" altLang="ja-JP" sz="2400" b="1" dirty="0" smtClean="0"/>
              <a:t>[</a:t>
            </a:r>
            <a:r>
              <a:rPr lang="en-US" altLang="ja-JP" sz="2400" i="1" dirty="0" err="1" smtClean="0"/>
              <a:t>tyvar</a:t>
            </a:r>
            <a:r>
              <a:rPr lang="en-US" altLang="ja-JP" sz="2400" b="1" dirty="0" smtClean="0"/>
              <a:t>]</a:t>
            </a:r>
            <a:r>
              <a:rPr lang="en-US" altLang="ja-JP" sz="2400" dirty="0" smtClean="0"/>
              <a:t/>
            </a:r>
            <a:br>
              <a:rPr lang="en-US" altLang="ja-JP" sz="2400" dirty="0" smtClean="0"/>
            </a:br>
            <a:r>
              <a:rPr lang="en-US" altLang="ja-JP" sz="2400" dirty="0" smtClean="0"/>
              <a:t>    |	</a:t>
            </a:r>
            <a:r>
              <a:rPr lang="en-US" altLang="ja-JP" sz="2400" b="1" dirty="0" smtClean="0"/>
              <a:t>(</a:t>
            </a:r>
            <a:r>
              <a:rPr lang="en-US" altLang="ja-JP" sz="2400" i="1" dirty="0" smtClean="0"/>
              <a:t>tyvar</a:t>
            </a:r>
            <a:r>
              <a:rPr lang="en-US" altLang="ja-JP" sz="2400" i="1" baseline="-25000" dirty="0" smtClean="0"/>
              <a:t>1</a:t>
            </a:r>
            <a:r>
              <a:rPr lang="en-US" altLang="ja-JP" sz="2400" dirty="0" smtClean="0"/>
              <a:t> </a:t>
            </a:r>
            <a:r>
              <a:rPr lang="en-US" altLang="ja-JP" sz="2400" b="1" dirty="0" smtClean="0"/>
              <a:t>-&gt;</a:t>
            </a:r>
            <a:r>
              <a:rPr lang="en-US" altLang="ja-JP" sz="2400" dirty="0" smtClean="0"/>
              <a:t> </a:t>
            </a:r>
            <a:r>
              <a:rPr lang="en-US" altLang="ja-JP" sz="2400" i="1" dirty="0" smtClean="0"/>
              <a:t>tyvar</a:t>
            </a:r>
            <a:r>
              <a:rPr lang="en-US" altLang="ja-JP" sz="2400" i="1" baseline="-25000" dirty="0" smtClean="0"/>
              <a:t>2</a:t>
            </a:r>
            <a:r>
              <a:rPr lang="en-US" altLang="ja-JP" sz="2400" b="1" dirty="0" smtClean="0"/>
              <a:t>)</a:t>
            </a:r>
            <a:endParaRPr lang="en-US" altLang="ja-JP" sz="2400" dirty="0" smtClean="0"/>
          </a:p>
          <a:p>
            <a:pPr marL="109728" lvl="0" indent="0">
              <a:spcBef>
                <a:spcPts val="600"/>
              </a:spcBef>
              <a:buClr>
                <a:srgbClr val="526DB0"/>
              </a:buClr>
              <a:buNone/>
            </a:pPr>
            <a:r>
              <a:rPr lang="en-US" altLang="ja-JP" sz="2400" i="1" dirty="0" err="1" smtClean="0"/>
              <a:t>idecl</a:t>
            </a:r>
            <a:r>
              <a:rPr lang="en-US" altLang="ja-JP" sz="2400" dirty="0" smtClean="0"/>
              <a:t> </a:t>
            </a:r>
            <a:r>
              <a:rPr lang="ja-JP" altLang="en-US" sz="2400" dirty="0" smtClean="0"/>
              <a:t>→</a:t>
            </a:r>
            <a:r>
              <a:rPr lang="en-US" altLang="ja-JP" sz="2400" dirty="0"/>
              <a:t> </a:t>
            </a:r>
            <a:r>
              <a:rPr lang="en-US" altLang="ja-JP" sz="2400" i="1" dirty="0" err="1" smtClean="0"/>
              <a:t>vardecl</a:t>
            </a:r>
            <a:r>
              <a:rPr lang="en-US" altLang="ja-JP" sz="2400" i="1" dirty="0" smtClean="0"/>
              <a:t>’</a:t>
            </a:r>
          </a:p>
        </p:txBody>
      </p:sp>
    </p:spTree>
    <p:extLst>
      <p:ext uri="{BB962C8B-B14F-4D97-AF65-F5344CB8AC3E}">
        <p14:creationId xmlns:p14="http://schemas.microsoft.com/office/powerpoint/2010/main" val="3798615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式</a:t>
            </a:r>
            <a:endParaRPr kumimoji="1" lang="ja-JP" altLang="en-US" b="1" dirty="0"/>
          </a:p>
        </p:txBody>
      </p:sp>
      <p:sp>
        <p:nvSpPr>
          <p:cNvPr id="3" name="コンテンツ プレースホルダー 2"/>
          <p:cNvSpPr>
            <a:spLocks noGrp="1"/>
          </p:cNvSpPr>
          <p:nvPr>
            <p:ph idx="1"/>
          </p:nvPr>
        </p:nvSpPr>
        <p:spPr/>
        <p:txBody>
          <a:bodyPr/>
          <a:lstStyle/>
          <a:p>
            <a:r>
              <a:rPr lang="ja-JP" altLang="en-US" dirty="0">
                <a:solidFill>
                  <a:srgbClr val="00B0F0"/>
                </a:solidFill>
              </a:rPr>
              <a:t>参照</a:t>
            </a:r>
            <a:r>
              <a:rPr lang="ja-JP" altLang="en-US" dirty="0" smtClean="0">
                <a:solidFill>
                  <a:srgbClr val="00B0F0"/>
                </a:solidFill>
              </a:rPr>
              <a:t>透過性</a:t>
            </a:r>
            <a:r>
              <a:rPr lang="ja-JP" altLang="en-US" dirty="0" smtClean="0"/>
              <a:t>が保たれている。</a:t>
            </a:r>
            <a:endParaRPr lang="en-US" altLang="ja-JP" dirty="0" smtClean="0"/>
          </a:p>
          <a:p>
            <a:r>
              <a:rPr kumimoji="1" lang="ja-JP" altLang="en-US" dirty="0" smtClean="0"/>
              <a:t>単体の変数</a:t>
            </a:r>
            <a:r>
              <a:rPr kumimoji="1" lang="en-US" altLang="ja-JP" dirty="0" smtClean="0"/>
              <a:t>/</a:t>
            </a:r>
            <a:r>
              <a:rPr kumimoji="1" lang="ja-JP" altLang="en-US" dirty="0" smtClean="0"/>
              <a:t>関数も式の一種である。変数</a:t>
            </a:r>
            <a:r>
              <a:rPr kumimoji="1" lang="en-US" altLang="ja-JP" dirty="0" smtClean="0"/>
              <a:t>/</a:t>
            </a:r>
            <a:r>
              <a:rPr kumimoji="1" lang="ja-JP" altLang="en-US" dirty="0" smtClean="0"/>
              <a:t>関数は式の別名として見てもいい。</a:t>
            </a:r>
            <a:endParaRPr kumimoji="1" lang="en-US" altLang="ja-JP" dirty="0" smtClean="0"/>
          </a:p>
          <a:p>
            <a:r>
              <a:rPr lang="en-US" altLang="ja-JP" dirty="0" smtClean="0"/>
              <a:t>if</a:t>
            </a:r>
            <a:r>
              <a:rPr lang="ja-JP" altLang="en-US" dirty="0"/>
              <a:t>式</a:t>
            </a:r>
            <a:r>
              <a:rPr lang="ja-JP" altLang="en-US" dirty="0" smtClean="0"/>
              <a:t>・</a:t>
            </a:r>
            <a:r>
              <a:rPr lang="en-US" altLang="ja-JP" dirty="0" smtClean="0"/>
              <a:t>case</a:t>
            </a:r>
            <a:r>
              <a:rPr lang="ja-JP" altLang="en-US" dirty="0" smtClean="0"/>
              <a:t>式・ラムダ式などがある。</a:t>
            </a:r>
            <a:r>
              <a:rPr lang="en-US" altLang="ja-JP" dirty="0" smtClean="0"/>
              <a:t>while</a:t>
            </a:r>
            <a:r>
              <a:rPr lang="ja-JP" altLang="en-US" dirty="0" smtClean="0"/>
              <a:t>式のような繰り返しの機構はない。</a:t>
            </a:r>
            <a:endParaRPr kumimoji="1"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04850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リテラル</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整数 </a:t>
            </a:r>
            <a:r>
              <a:rPr lang="en-US" altLang="ja-JP" dirty="0" smtClean="0"/>
              <a:t>123 :: (</a:t>
            </a:r>
            <a:r>
              <a:rPr lang="en-US" altLang="ja-JP" dirty="0" err="1" smtClean="0"/>
              <a:t>Num</a:t>
            </a:r>
            <a:r>
              <a:rPr lang="en-US" altLang="ja-JP" dirty="0" smtClean="0"/>
              <a:t> a) =&gt; a</a:t>
            </a:r>
          </a:p>
          <a:p>
            <a:r>
              <a:rPr lang="ja-JP" altLang="en-US" dirty="0"/>
              <a:t>浮動</a:t>
            </a:r>
            <a:r>
              <a:rPr lang="ja-JP" altLang="en-US" dirty="0" smtClean="0"/>
              <a:t>小数 </a:t>
            </a:r>
            <a:r>
              <a:rPr lang="en-US" altLang="ja-JP" dirty="0" smtClean="0"/>
              <a:t>1.23 :: (Fractional a) =&gt; a</a:t>
            </a:r>
          </a:p>
          <a:p>
            <a:r>
              <a:rPr kumimoji="1" lang="ja-JP" altLang="en-US" dirty="0" smtClean="0"/>
              <a:t>文字 </a:t>
            </a:r>
            <a:r>
              <a:rPr kumimoji="1" lang="en-US" altLang="ja-JP" dirty="0" smtClean="0"/>
              <a:t>‘c’ :: Char</a:t>
            </a:r>
          </a:p>
          <a:p>
            <a:r>
              <a:rPr lang="ja-JP" altLang="en-US" dirty="0" smtClean="0"/>
              <a:t>文字列 </a:t>
            </a:r>
            <a:r>
              <a:rPr lang="en-US" altLang="ja-JP" dirty="0" smtClean="0"/>
              <a:t>“</a:t>
            </a:r>
            <a:r>
              <a:rPr lang="en-US" altLang="ja-JP" dirty="0" err="1" smtClean="0"/>
              <a:t>abc</a:t>
            </a:r>
            <a:r>
              <a:rPr lang="en-US" altLang="ja-JP" dirty="0" smtClean="0"/>
              <a:t>” :: String (=[Char])</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4603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ラムダ式</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いわば「関数のリテラル」である。</a:t>
            </a:r>
            <a:endParaRPr kumimoji="1" lang="en-US" altLang="ja-JP" dirty="0" smtClean="0"/>
          </a:p>
          <a:p>
            <a:r>
              <a:rPr lang="ja-JP" altLang="en-US" dirty="0" smtClean="0"/>
              <a:t>以上</a:t>
            </a:r>
            <a:r>
              <a:rPr lang="ja-JP" altLang="en-US" dirty="0"/>
              <a:t>。</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4016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Pure ― </a:t>
            </a:r>
            <a:r>
              <a:rPr lang="ja-JP" altLang="en-US" b="1" dirty="0" smtClean="0">
                <a:solidFill>
                  <a:srgbClr val="00B0F0"/>
                </a:solidFill>
              </a:rPr>
              <a:t>純粋関数型言語</a:t>
            </a:r>
            <a:endParaRPr kumimoji="1" lang="ja-JP" altLang="en-US" b="1" dirty="0">
              <a:solidFill>
                <a:srgbClr val="00B0F0"/>
              </a:solidFill>
            </a:endParaRPr>
          </a:p>
        </p:txBody>
      </p:sp>
      <p:sp>
        <p:nvSpPr>
          <p:cNvPr id="3" name="コンテンツ プレースホルダー 2"/>
          <p:cNvSpPr>
            <a:spLocks noGrp="1"/>
          </p:cNvSpPr>
          <p:nvPr>
            <p:ph idx="1"/>
          </p:nvPr>
        </p:nvSpPr>
        <p:spPr/>
        <p:txBody>
          <a:bodyPr>
            <a:normAutofit/>
          </a:bodyPr>
          <a:lstStyle/>
          <a:p>
            <a:r>
              <a:rPr kumimoji="1" lang="ja-JP" altLang="en-US" dirty="0" smtClean="0">
                <a:solidFill>
                  <a:srgbClr val="00B0F0"/>
                </a:solidFill>
              </a:rPr>
              <a:t>純粋 </a:t>
            </a:r>
            <a:r>
              <a:rPr lang="en-US" altLang="ja-JP" dirty="0" smtClean="0"/>
              <a:t>― </a:t>
            </a:r>
            <a:r>
              <a:rPr kumimoji="1" lang="ja-JP" altLang="en-US" dirty="0" smtClean="0">
                <a:solidFill>
                  <a:srgbClr val="00B0F0"/>
                </a:solidFill>
              </a:rPr>
              <a:t>参照透過性</a:t>
            </a:r>
            <a:r>
              <a:rPr kumimoji="1" lang="ja-JP" altLang="en-US" dirty="0" smtClean="0"/>
              <a:t>が守られているということ。</a:t>
            </a:r>
            <a:endParaRPr lang="en-US" altLang="ja-JP" dirty="0"/>
          </a:p>
          <a:p>
            <a:r>
              <a:rPr lang="ja-JP" altLang="en-US" dirty="0" smtClean="0">
                <a:solidFill>
                  <a:srgbClr val="00B0F0"/>
                </a:solidFill>
              </a:rPr>
              <a:t>参照透過性</a:t>
            </a:r>
            <a:r>
              <a:rPr lang="ja-JP" altLang="en-US" dirty="0" smtClean="0"/>
              <a:t> </a:t>
            </a:r>
            <a:r>
              <a:rPr lang="en-US" altLang="ja-JP" dirty="0" smtClean="0"/>
              <a:t>― </a:t>
            </a:r>
            <a:r>
              <a:rPr lang="ja-JP" altLang="en-US" dirty="0"/>
              <a:t>すべての</a:t>
            </a:r>
            <a:r>
              <a:rPr lang="ja-JP" altLang="en-US" dirty="0" smtClean="0"/>
              <a:t>式は、いつ計算しても同じ値を</a:t>
            </a:r>
            <a:r>
              <a:rPr lang="ja-JP" altLang="en-US" dirty="0"/>
              <a:t>も</a:t>
            </a:r>
            <a:r>
              <a:rPr lang="ja-JP" altLang="en-US" dirty="0" smtClean="0"/>
              <a:t>つということ。</a:t>
            </a:r>
            <a:endParaRPr lang="en-US" altLang="ja-JP" dirty="0" smtClean="0"/>
          </a:p>
          <a:p>
            <a:r>
              <a:rPr lang="ja-JP" altLang="en-US" dirty="0" smtClean="0">
                <a:solidFill>
                  <a:srgbClr val="00B0F0"/>
                </a:solidFill>
              </a:rPr>
              <a:t>処理の実行されるタイミング</a:t>
            </a:r>
            <a:r>
              <a:rPr kumimoji="1" lang="ja-JP" altLang="en-US" dirty="0" smtClean="0"/>
              <a:t>を考えなくてよくなる。とくに、</a:t>
            </a:r>
            <a:r>
              <a:rPr lang="ja-JP" altLang="en-US" dirty="0" smtClean="0">
                <a:solidFill>
                  <a:srgbClr val="00B0F0"/>
                </a:solidFill>
              </a:rPr>
              <a:t>並行処理</a:t>
            </a:r>
            <a:r>
              <a:rPr lang="ja-JP" altLang="en-US" dirty="0"/>
              <a:t>が</a:t>
            </a:r>
            <a:r>
              <a:rPr lang="ja-JP" altLang="en-US" dirty="0" smtClean="0"/>
              <a:t>簡単になる。</a:t>
            </a:r>
            <a:endParaRPr lang="en-US" altLang="ja-JP" dirty="0" smtClean="0"/>
          </a:p>
          <a:p>
            <a:r>
              <a:rPr lang="ja-JP" altLang="en-US" dirty="0" smtClean="0">
                <a:solidFill>
                  <a:srgbClr val="00B0F0"/>
                </a:solidFill>
              </a:rPr>
              <a:t>仕様を書く</a:t>
            </a:r>
            <a:r>
              <a:rPr lang="ja-JP" altLang="en-US" dirty="0" smtClean="0"/>
              <a:t>ような感覚でプログラミングできる。</a:t>
            </a:r>
            <a:endParaRPr lang="en-US" altLang="ja-JP" dirty="0" smtClean="0"/>
          </a:p>
        </p:txBody>
      </p:sp>
      <p:sp>
        <p:nvSpPr>
          <p:cNvPr id="5" name="テキスト ボックス 4"/>
          <p:cNvSpPr txBox="1"/>
          <p:nvPr/>
        </p:nvSpPr>
        <p:spPr>
          <a:xfrm>
            <a:off x="4355976" y="6093296"/>
            <a:ext cx="4680520" cy="646331"/>
          </a:xfrm>
          <a:prstGeom prst="rect">
            <a:avLst/>
          </a:prstGeom>
          <a:noFill/>
        </p:spPr>
        <p:txBody>
          <a:bodyPr wrap="square" rtlCol="0">
            <a:spAutoFit/>
          </a:bodyPr>
          <a:lstStyle/>
          <a:p>
            <a:pPr algn="r"/>
            <a:r>
              <a:rPr lang="ja-JP" altLang="en-US" dirty="0" smtClean="0">
                <a:solidFill>
                  <a:schemeClr val="accent2"/>
                </a:solidFill>
              </a:rPr>
              <a:t>純粋関数型言語 </a:t>
            </a:r>
            <a:r>
              <a:rPr lang="en-US" altLang="ja-JP" dirty="0" smtClean="0">
                <a:solidFill>
                  <a:schemeClr val="accent2"/>
                </a:solidFill>
              </a:rPr>
              <a:t>pure functional language</a:t>
            </a:r>
          </a:p>
          <a:p>
            <a:pPr algn="r"/>
            <a:r>
              <a:rPr lang="ja-JP" altLang="en-US" dirty="0" smtClean="0">
                <a:solidFill>
                  <a:schemeClr val="accent2"/>
                </a:solidFill>
              </a:rPr>
              <a:t>参照透過性 </a:t>
            </a:r>
            <a:r>
              <a:rPr lang="en-US" altLang="ja-JP" dirty="0" smtClean="0">
                <a:solidFill>
                  <a:schemeClr val="accent2"/>
                </a:solidFill>
              </a:rPr>
              <a:t>referential transparency</a:t>
            </a:r>
          </a:p>
        </p:txBody>
      </p:sp>
    </p:spTree>
    <p:extLst>
      <p:ext uri="{BB962C8B-B14F-4D97-AF65-F5344CB8AC3E}">
        <p14:creationId xmlns:p14="http://schemas.microsoft.com/office/powerpoint/2010/main" val="279962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リスト</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t>a</a:t>
            </a:r>
            <a:r>
              <a:rPr kumimoji="1" lang="ja-JP" altLang="en-US" dirty="0" smtClean="0"/>
              <a:t>のリストの型は</a:t>
            </a:r>
            <a:r>
              <a:rPr kumimoji="1" lang="en-US" altLang="ja-JP" dirty="0" smtClean="0"/>
              <a:t>[a]</a:t>
            </a:r>
          </a:p>
          <a:p>
            <a:r>
              <a:rPr lang="en-US" altLang="ja-JP" dirty="0" smtClean="0"/>
              <a:t>[1,2,3] :: [</a:t>
            </a:r>
            <a:r>
              <a:rPr lang="en-US" altLang="ja-JP" dirty="0" err="1" smtClean="0"/>
              <a:t>Int</a:t>
            </a:r>
            <a:r>
              <a:rPr lang="en-US" altLang="ja-JP" dirty="0" smtClean="0"/>
              <a:t>]</a:t>
            </a:r>
          </a:p>
          <a:p>
            <a:r>
              <a:rPr lang="en-US" altLang="ja-JP" dirty="0" smtClean="0"/>
              <a:t>[1,2,3] = 1 : 2 : 3 : [] ( : </a:t>
            </a:r>
            <a:r>
              <a:rPr lang="ja-JP" altLang="en-US" dirty="0" smtClean="0"/>
              <a:t>は右結合</a:t>
            </a:r>
            <a:r>
              <a:rPr lang="en-US" altLang="ja-JP" dirty="0"/>
              <a:t>)</a:t>
            </a:r>
            <a:endParaRPr lang="en-US" altLang="ja-JP" dirty="0" smtClean="0"/>
          </a:p>
          <a:p>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3686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パターン</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データについて</a:t>
            </a:r>
            <a:r>
              <a:rPr lang="ja-JP" altLang="en-US" dirty="0" smtClean="0">
                <a:solidFill>
                  <a:srgbClr val="00B0F0"/>
                </a:solidFill>
              </a:rPr>
              <a:t>条件分岐と分解を同時にする</a:t>
            </a:r>
            <a:r>
              <a:rPr lang="ja-JP" altLang="en-US" dirty="0" smtClean="0"/>
              <a:t>ためのもの。</a:t>
            </a:r>
            <a:r>
              <a:rPr lang="ja-JP" altLang="en-US" dirty="0"/>
              <a:t>とくに代数的データ型を分解するのに</a:t>
            </a:r>
            <a:r>
              <a:rPr lang="ja-JP" altLang="en-US" dirty="0" smtClean="0"/>
              <a:t>つかえる。おそろしく便利である。</a:t>
            </a:r>
            <a:endParaRPr lang="en-US" altLang="ja-JP" dirty="0" smtClean="0"/>
          </a:p>
          <a:p>
            <a:r>
              <a:rPr lang="ja-JP" altLang="en-US" dirty="0" smtClean="0"/>
              <a:t>パターンを照合することを</a:t>
            </a:r>
            <a:r>
              <a:rPr lang="ja-JP" altLang="en-US" dirty="0" smtClean="0">
                <a:solidFill>
                  <a:srgbClr val="00B0F0"/>
                </a:solidFill>
              </a:rPr>
              <a:t>パターンマッチ</a:t>
            </a:r>
            <a:r>
              <a:rPr lang="ja-JP" altLang="en-US" dirty="0" smtClean="0"/>
              <a:t>という。</a:t>
            </a:r>
            <a:endParaRPr lang="en-US" altLang="ja-JP" dirty="0" smtClean="0"/>
          </a:p>
          <a:p>
            <a:r>
              <a:rPr kumimoji="1" lang="ja-JP" altLang="en-US" dirty="0" smtClean="0"/>
              <a:t>なんだかんだいってすぐ慣れる。</a:t>
            </a:r>
            <a:endParaRPr kumimoji="1" lang="en-US" altLang="ja-JP" dirty="0" smtClean="0"/>
          </a:p>
          <a:p>
            <a:r>
              <a:rPr lang="ja-JP" altLang="en-US" dirty="0" smtClean="0"/>
              <a:t>変数</a:t>
            </a:r>
            <a:r>
              <a:rPr lang="en-US" altLang="ja-JP" dirty="0" smtClean="0"/>
              <a:t>/</a:t>
            </a:r>
            <a:r>
              <a:rPr lang="ja-JP" altLang="en-US" dirty="0" smtClean="0"/>
              <a:t>関数宣言や</a:t>
            </a:r>
            <a:r>
              <a:rPr lang="en-US" altLang="ja-JP" dirty="0" smtClean="0"/>
              <a:t>case</a:t>
            </a:r>
            <a:r>
              <a:rPr lang="ja-JP" altLang="en-US" dirty="0" smtClean="0"/>
              <a:t>式などにおいて使える。</a:t>
            </a:r>
            <a:endParaRPr kumimoji="1"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23876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ガード</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パターンに</a:t>
            </a:r>
            <a:r>
              <a:rPr kumimoji="1" lang="ja-JP" altLang="en-US" dirty="0" smtClean="0">
                <a:solidFill>
                  <a:srgbClr val="00B0F0"/>
                </a:solidFill>
              </a:rPr>
              <a:t>さらに条件分岐をつけくわえる</a:t>
            </a:r>
            <a:r>
              <a:rPr kumimoji="1" lang="ja-JP" altLang="en-US" dirty="0" smtClean="0"/>
              <a:t>ためのもの。</a:t>
            </a:r>
            <a:endParaRPr kumimoji="1" lang="en-US" altLang="ja-JP" dirty="0" smtClean="0"/>
          </a:p>
          <a:p>
            <a:r>
              <a:rPr lang="ja-JP" altLang="en-US" dirty="0"/>
              <a:t>なんだかんだ</a:t>
            </a:r>
            <a:r>
              <a:rPr lang="ja-JP" altLang="en-US" dirty="0" smtClean="0"/>
              <a:t>いってすぐ慣れる。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75171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err="1" smtClean="0">
                <a:solidFill>
                  <a:srgbClr val="000000"/>
                </a:solidFill>
              </a:rPr>
              <a:t>exp</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0</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context</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smtClean="0">
                <a:solidFill>
                  <a:srgbClr val="000000"/>
                </a:solidFill>
              </a:rPr>
              <a:t>type</a:t>
            </a:r>
            <a:r>
              <a:rPr lang="en-US" altLang="ja-JP" sz="24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exp</a:t>
            </a:r>
            <a:r>
              <a:rPr lang="en-US" altLang="ja-JP" sz="2400" i="1" baseline="30000" dirty="0" err="1" smtClean="0">
                <a:solidFill>
                  <a:srgbClr val="000000"/>
                </a:solidFill>
              </a:rPr>
              <a:t>i</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n,i</a:t>
            </a:r>
            <a:r>
              <a:rPr lang="en-US" altLang="ja-JP" sz="2400" i="1" baseline="30000"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dirty="0" smtClean="0">
                <a:solidFill>
                  <a:srgbClr val="000000"/>
                </a:solidFill>
              </a:rPr>
              <a:t>]</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lexp</a:t>
            </a:r>
            <a:r>
              <a:rPr lang="en-US" altLang="ja-JP" sz="2400" i="1" baseline="30000" dirty="0" err="1" smtClean="0">
                <a:solidFill>
                  <a:srgbClr val="000000"/>
                </a:solidFill>
              </a:rPr>
              <a:t>i</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rexp</a:t>
            </a:r>
            <a:r>
              <a:rPr lang="en-US" altLang="ja-JP" sz="2400" i="1" baseline="30000" dirty="0" err="1" smtClean="0">
                <a:solidFill>
                  <a:srgbClr val="000000"/>
                </a:solidFill>
              </a:rPr>
              <a:t>i</a:t>
            </a:r>
            <a:endParaRPr lang="en-US" altLang="ja-JP" sz="2400" i="1" baseline="30000"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lexp</a:t>
            </a:r>
            <a:r>
              <a:rPr lang="en-US" altLang="ja-JP" sz="2400" i="1" baseline="30000" dirty="0" err="1" smtClean="0">
                <a:solidFill>
                  <a:srgbClr val="000000"/>
                </a:solidFill>
              </a:rPr>
              <a:t>i</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lexp</a:t>
            </a:r>
            <a:r>
              <a:rPr lang="en-US" altLang="ja-JP" sz="2400" i="1" baseline="30000" dirty="0" err="1" smtClean="0">
                <a:solidFill>
                  <a:srgbClr val="000000"/>
                </a:solidFill>
              </a:rPr>
              <a:t>i</a:t>
            </a:r>
            <a:r>
              <a:rPr lang="en-US" altLang="ja-JP" sz="2400" dirty="0" smtClean="0">
                <a:solidFill>
                  <a:srgbClr val="000000"/>
                </a:solidFill>
              </a:rPr>
              <a:t> | </a:t>
            </a:r>
            <a:r>
              <a:rPr lang="en-US" altLang="ja-JP" sz="2400" i="1" dirty="0" smtClean="0">
                <a:solidFill>
                  <a:srgbClr val="000000"/>
                </a:solidFill>
              </a:rPr>
              <a:t>exp</a:t>
            </a:r>
            <a:r>
              <a:rPr lang="en-US" altLang="ja-JP" sz="2400" i="1" baseline="30000" dirty="0" smtClean="0">
                <a:solidFill>
                  <a:srgbClr val="000000"/>
                </a:solidFill>
              </a:rPr>
              <a:t>i</a:t>
            </a:r>
            <a:r>
              <a:rPr lang="en-US" altLang="ja-JP" sz="2400" i="1" dirty="0" smtClean="0">
                <a:solidFill>
                  <a:srgbClr val="000000"/>
                </a:solidFill>
              </a:rPr>
              <a:t>+1</a:t>
            </a:r>
            <a:r>
              <a:rPr lang="en-US" altLang="ja-JP" sz="2400" dirty="0" smtClean="0">
                <a:solidFill>
                  <a:srgbClr val="000000"/>
                </a:solidFill>
              </a:rPr>
              <a:t>) </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l,i</a:t>
            </a:r>
            <a:r>
              <a:rPr lang="en-US" altLang="ja-JP" sz="2400" i="1" baseline="30000"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i+1</a:t>
            </a:r>
          </a:p>
          <a:p>
            <a:pPr marL="109728" lvl="0" indent="0">
              <a:spcBef>
                <a:spcPts val="900"/>
              </a:spcBef>
              <a:buClr>
                <a:srgbClr val="526DB0"/>
              </a:buClr>
              <a:buNone/>
            </a:pPr>
            <a:r>
              <a:rPr lang="en-US" altLang="ja-JP" sz="2400" i="1" dirty="0" err="1" smtClean="0">
                <a:solidFill>
                  <a:srgbClr val="000000"/>
                </a:solidFill>
              </a:rPr>
              <a:t>rexp</a:t>
            </a:r>
            <a:r>
              <a:rPr lang="en-US" altLang="ja-JP" sz="2400" i="1" baseline="30000" dirty="0" err="1" smtClean="0">
                <a:solidFill>
                  <a:srgbClr val="000000"/>
                </a:solidFill>
              </a:rPr>
              <a:t>i</a:t>
            </a:r>
            <a:r>
              <a:rPr lang="en-US" altLang="ja-JP" sz="2400" dirty="0" smtClean="0">
                <a:solidFill>
                  <a:srgbClr val="000000"/>
                </a:solidFill>
              </a:rPr>
              <a:t> </a:t>
            </a:r>
            <a:r>
              <a:rPr lang="ja-JP" altLang="en-US"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r,i</a:t>
            </a:r>
            <a:r>
              <a:rPr lang="en-US" altLang="ja-JP" sz="2400" i="1" baseline="30000"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rexp</a:t>
            </a:r>
            <a:r>
              <a:rPr lang="en-US" altLang="ja-JP" sz="2400" i="1" baseline="30000" dirty="0" err="1" smtClean="0">
                <a:solidFill>
                  <a:srgbClr val="000000"/>
                </a:solidFill>
              </a:rPr>
              <a:t>i</a:t>
            </a:r>
            <a:r>
              <a:rPr lang="en-US" altLang="ja-JP" sz="2400" dirty="0" smtClean="0">
                <a:solidFill>
                  <a:srgbClr val="000000"/>
                </a:solidFill>
              </a:rPr>
              <a:t> | </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qop</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i="1" dirty="0" err="1" smtClean="0">
                <a:solidFill>
                  <a:srgbClr val="000000"/>
                </a:solidFill>
              </a:rPr>
              <a:t>qvarsym</a:t>
            </a:r>
            <a:r>
              <a:rPr lang="en-US" altLang="ja-JP" sz="2400" dirty="0">
                <a:solidFill>
                  <a:srgbClr val="000000"/>
                </a:solidFill>
              </a:rPr>
              <a:t> </a:t>
            </a:r>
            <a:r>
              <a:rPr lang="en-US" altLang="ja-JP" sz="2400" dirty="0" smtClean="0">
                <a:solidFill>
                  <a:srgbClr val="000000"/>
                </a:solidFill>
              </a:rPr>
              <a:t>| </a:t>
            </a:r>
            <a:r>
              <a:rPr lang="en-US" altLang="ja-JP" sz="2400" b="1" dirty="0" smtClean="0">
                <a:solidFill>
                  <a:srgbClr val="000000"/>
                </a:solidFill>
              </a:rPr>
              <a:t>`</a:t>
            </a:r>
            <a:r>
              <a:rPr lang="en-US" altLang="ja-JP" sz="2400" i="1" dirty="0" err="1" smtClean="0">
                <a:solidFill>
                  <a:srgbClr val="000000"/>
                </a:solidFill>
              </a:rPr>
              <a:t>qvarid</a:t>
            </a:r>
            <a:r>
              <a:rPr lang="en-US" altLang="ja-JP" sz="2400" b="1" dirty="0" smtClean="0">
                <a:solidFill>
                  <a:srgbClr val="000000"/>
                </a:solidFill>
              </a:rPr>
              <a:t>`</a:t>
            </a:r>
            <a:r>
              <a:rPr lang="en-US" altLang="ja-JP" sz="2400" dirty="0">
                <a:solidFill>
                  <a:srgbClr val="000000"/>
                </a:solidFill>
              </a:rPr>
              <a:t> </a:t>
            </a:r>
            <a:r>
              <a:rPr lang="en-US" altLang="ja-JP" sz="2400" dirty="0" smtClean="0">
                <a:solidFill>
                  <a:srgbClr val="000000"/>
                </a:solidFill>
              </a:rPr>
              <a:t>| </a:t>
            </a:r>
            <a:r>
              <a:rPr lang="en-US" altLang="ja-JP" sz="2400" i="1" dirty="0" err="1" smtClean="0">
                <a:solidFill>
                  <a:srgbClr val="000000"/>
                </a:solidFill>
              </a:rPr>
              <a:t>qconsym</a:t>
            </a:r>
            <a:r>
              <a:rPr lang="en-US" altLang="ja-JP" sz="2400" dirty="0">
                <a:solidFill>
                  <a:srgbClr val="000000"/>
                </a:solidFill>
              </a:rPr>
              <a:t> </a:t>
            </a:r>
            <a:r>
              <a:rPr lang="en-US" altLang="ja-JP" sz="2400" dirty="0" smtClean="0">
                <a:solidFill>
                  <a:srgbClr val="000000"/>
                </a:solidFill>
              </a:rPr>
              <a:t>| </a:t>
            </a:r>
            <a:r>
              <a:rPr lang="en-US" altLang="ja-JP" sz="2400" b="1" dirty="0" smtClean="0">
                <a:solidFill>
                  <a:srgbClr val="000000"/>
                </a:solidFill>
              </a:rPr>
              <a:t>`</a:t>
            </a:r>
            <a:r>
              <a:rPr lang="en-US" altLang="ja-JP" sz="2400" i="1" dirty="0" err="1" smtClean="0">
                <a:solidFill>
                  <a:srgbClr val="000000"/>
                </a:solidFill>
              </a:rPr>
              <a:t>qconid</a:t>
            </a:r>
            <a:r>
              <a:rPr lang="en-US" altLang="ja-JP" sz="2400" b="1"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qvarsym</a:t>
            </a:r>
            <a:r>
              <a:rPr lang="en-US" altLang="ja-JP" sz="2400" dirty="0" smtClean="0">
                <a:solidFill>
                  <a:srgbClr val="000000"/>
                </a:solidFill>
              </a:rPr>
              <a:t> </a:t>
            </a:r>
            <a:r>
              <a:rPr lang="ja-JP" altLang="en-US" sz="2400" dirty="0" smtClean="0">
                <a:solidFill>
                  <a:srgbClr val="000000"/>
                </a:solidFill>
              </a:rPr>
              <a:t>→ </a:t>
            </a:r>
            <a:r>
              <a:rPr lang="en-US" altLang="ja-JP" sz="2400" dirty="0" smtClean="0">
                <a:solidFill>
                  <a:srgbClr val="000000"/>
                </a:solidFill>
              </a:rPr>
              <a:t>[</a:t>
            </a:r>
            <a:r>
              <a:rPr lang="en-US" altLang="ja-JP" sz="2400" i="1" dirty="0" err="1" smtClean="0">
                <a:solidFill>
                  <a:srgbClr val="000000"/>
                </a:solidFill>
              </a:rPr>
              <a:t>modid</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 </a:t>
            </a:r>
            <a:r>
              <a:rPr lang="en-US" altLang="ja-JP" sz="2400" i="1" dirty="0" err="1" smtClean="0">
                <a:solidFill>
                  <a:srgbClr val="000000"/>
                </a:solidFill>
              </a:rPr>
              <a:t>varsym</a:t>
            </a:r>
            <a:endParaRPr lang="en-US" altLang="ja-JP" sz="2400" i="1"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qvarid</a:t>
            </a:r>
            <a:r>
              <a:rPr lang="en-US" altLang="ja-JP" sz="2400" dirty="0" smtClean="0">
                <a:solidFill>
                  <a:srgbClr val="000000"/>
                </a:solidFill>
              </a:rPr>
              <a:t> </a:t>
            </a:r>
            <a:r>
              <a:rPr lang="ja-JP" altLang="en-US" sz="2400" dirty="0">
                <a:solidFill>
                  <a:srgbClr val="000000"/>
                </a:solidFill>
              </a:rPr>
              <a:t>→ </a:t>
            </a:r>
            <a:r>
              <a:rPr lang="en-US" altLang="ja-JP" sz="2400" dirty="0">
                <a:solidFill>
                  <a:srgbClr val="000000"/>
                </a:solidFill>
              </a:rPr>
              <a:t>[</a:t>
            </a:r>
            <a:r>
              <a:rPr lang="en-US" altLang="ja-JP" sz="2400" i="1" dirty="0" err="1">
                <a:solidFill>
                  <a:srgbClr val="000000"/>
                </a:solidFill>
              </a:rPr>
              <a:t>modid</a:t>
            </a:r>
            <a:r>
              <a:rPr lang="en-US" altLang="ja-JP" sz="2400" dirty="0">
                <a:solidFill>
                  <a:srgbClr val="000000"/>
                </a:solidFill>
              </a:rPr>
              <a:t> </a:t>
            </a:r>
            <a:r>
              <a:rPr lang="en-US" altLang="ja-JP" sz="2400" b="1" dirty="0">
                <a:solidFill>
                  <a:srgbClr val="000000"/>
                </a:solidFill>
              </a:rPr>
              <a:t>.</a:t>
            </a:r>
            <a:r>
              <a:rPr lang="en-US" altLang="ja-JP" sz="2400" dirty="0">
                <a:solidFill>
                  <a:srgbClr val="000000"/>
                </a:solidFill>
              </a:rPr>
              <a:t> ] </a:t>
            </a:r>
            <a:r>
              <a:rPr lang="en-US" altLang="ja-JP" sz="2400" i="1" dirty="0" err="1" smtClean="0">
                <a:solidFill>
                  <a:srgbClr val="000000"/>
                </a:solidFill>
              </a:rPr>
              <a:t>varid</a:t>
            </a:r>
            <a:endParaRPr lang="en-US" altLang="ja-JP" sz="2400" i="1"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qconsym</a:t>
            </a:r>
            <a:r>
              <a:rPr lang="ja-JP" altLang="en-US" sz="2400" dirty="0" smtClean="0">
                <a:solidFill>
                  <a:srgbClr val="000000"/>
                </a:solidFill>
              </a:rPr>
              <a:t>→ </a:t>
            </a:r>
            <a:r>
              <a:rPr lang="en-US" altLang="ja-JP" sz="2400" dirty="0">
                <a:solidFill>
                  <a:srgbClr val="000000"/>
                </a:solidFill>
              </a:rPr>
              <a:t>[</a:t>
            </a:r>
            <a:r>
              <a:rPr lang="en-US" altLang="ja-JP" sz="2400" i="1" dirty="0" err="1">
                <a:solidFill>
                  <a:srgbClr val="000000"/>
                </a:solidFill>
              </a:rPr>
              <a:t>modid</a:t>
            </a:r>
            <a:r>
              <a:rPr lang="en-US" altLang="ja-JP" sz="2400" dirty="0">
                <a:solidFill>
                  <a:srgbClr val="000000"/>
                </a:solidFill>
              </a:rPr>
              <a:t> </a:t>
            </a:r>
            <a:r>
              <a:rPr lang="en-US" altLang="ja-JP" sz="2400" b="1" dirty="0">
                <a:solidFill>
                  <a:srgbClr val="000000"/>
                </a:solidFill>
              </a:rPr>
              <a:t>.</a:t>
            </a:r>
            <a:r>
              <a:rPr lang="en-US" altLang="ja-JP" sz="2400" dirty="0">
                <a:solidFill>
                  <a:srgbClr val="000000"/>
                </a:solidFill>
              </a:rPr>
              <a:t> ] </a:t>
            </a:r>
            <a:r>
              <a:rPr lang="en-US" altLang="ja-JP" sz="2400" i="1" dirty="0" err="1" smtClean="0">
                <a:solidFill>
                  <a:srgbClr val="000000"/>
                </a:solidFill>
              </a:rPr>
              <a:t>consym</a:t>
            </a:r>
            <a:endParaRPr lang="en-US" altLang="ja-JP" sz="2400" i="1" dirty="0">
              <a:solidFill>
                <a:srgbClr val="000000"/>
              </a:solidFill>
            </a:endParaRPr>
          </a:p>
          <a:p>
            <a:pPr marL="109728" indent="0">
              <a:spcBef>
                <a:spcPts val="900"/>
              </a:spcBef>
              <a:buClr>
                <a:srgbClr val="526DB0"/>
              </a:buClr>
              <a:buNone/>
            </a:pPr>
            <a:r>
              <a:rPr lang="en-US" altLang="ja-JP" sz="2400" i="1" dirty="0" err="1" smtClean="0">
                <a:solidFill>
                  <a:srgbClr val="000000"/>
                </a:solidFill>
              </a:rPr>
              <a:t>qconid</a:t>
            </a:r>
            <a:r>
              <a:rPr lang="en-US" altLang="ja-JP" sz="2400" dirty="0" smtClean="0">
                <a:solidFill>
                  <a:srgbClr val="000000"/>
                </a:solidFill>
              </a:rPr>
              <a:t> </a:t>
            </a:r>
            <a:r>
              <a:rPr lang="ja-JP" altLang="en-US" sz="2400" dirty="0">
                <a:solidFill>
                  <a:srgbClr val="000000"/>
                </a:solidFill>
              </a:rPr>
              <a:t>→ </a:t>
            </a:r>
            <a:r>
              <a:rPr lang="en-US" altLang="ja-JP" sz="2400" dirty="0">
                <a:solidFill>
                  <a:srgbClr val="000000"/>
                </a:solidFill>
              </a:rPr>
              <a:t>[</a:t>
            </a:r>
            <a:r>
              <a:rPr lang="en-US" altLang="ja-JP" sz="2400" i="1" dirty="0" err="1">
                <a:solidFill>
                  <a:srgbClr val="000000"/>
                </a:solidFill>
              </a:rPr>
              <a:t>modid</a:t>
            </a:r>
            <a:r>
              <a:rPr lang="en-US" altLang="ja-JP" sz="2400" dirty="0">
                <a:solidFill>
                  <a:srgbClr val="000000"/>
                </a:solidFill>
              </a:rPr>
              <a:t> </a:t>
            </a:r>
            <a:r>
              <a:rPr lang="en-US" altLang="ja-JP" sz="2400" b="1" dirty="0">
                <a:solidFill>
                  <a:srgbClr val="000000"/>
                </a:solidFill>
              </a:rPr>
              <a:t>.</a:t>
            </a:r>
            <a:r>
              <a:rPr lang="en-US" altLang="ja-JP" sz="2400" dirty="0">
                <a:solidFill>
                  <a:srgbClr val="000000"/>
                </a:solidFill>
              </a:rPr>
              <a:t> ] </a:t>
            </a:r>
            <a:r>
              <a:rPr lang="en-US" altLang="ja-JP" sz="2400" i="1" dirty="0" err="1" smtClean="0">
                <a:solidFill>
                  <a:srgbClr val="000000"/>
                </a:solidFill>
              </a:rPr>
              <a:t>conid</a:t>
            </a:r>
            <a:endParaRPr lang="en-US" altLang="ja-JP" sz="2400" i="1" dirty="0">
              <a:solidFill>
                <a:srgbClr val="000000"/>
              </a:solidFill>
            </a:endParaRPr>
          </a:p>
        </p:txBody>
      </p:sp>
      <p:sp>
        <p:nvSpPr>
          <p:cNvPr id="4" name="テキスト ボックス 3"/>
          <p:cNvSpPr txBox="1"/>
          <p:nvPr/>
        </p:nvSpPr>
        <p:spPr>
          <a:xfrm>
            <a:off x="5918855" y="1108719"/>
            <a:ext cx="1880463" cy="369332"/>
          </a:xfrm>
          <a:prstGeom prst="rect">
            <a:avLst/>
          </a:prstGeom>
          <a:noFill/>
        </p:spPr>
        <p:txBody>
          <a:bodyPr wrap="square" rtlCol="0">
            <a:spAutoFit/>
          </a:bodyPr>
          <a:lstStyle/>
          <a:p>
            <a:pPr marL="109728" indent="0">
              <a:buNone/>
            </a:pPr>
            <a:r>
              <a:rPr lang="ja-JP" altLang="en-US" dirty="0" smtClean="0"/>
              <a:t>型シグネチャ</a:t>
            </a:r>
            <a:endParaRPr lang="en-US" altLang="ja-JP" dirty="0"/>
          </a:p>
        </p:txBody>
      </p:sp>
      <p:sp>
        <p:nvSpPr>
          <p:cNvPr id="2" name="右中かっこ 1"/>
          <p:cNvSpPr/>
          <p:nvPr/>
        </p:nvSpPr>
        <p:spPr>
          <a:xfrm>
            <a:off x="5918855" y="1669812"/>
            <a:ext cx="309329" cy="2376264"/>
          </a:xfrm>
          <a:prstGeom prst="rightBrace">
            <a:avLst>
              <a:gd name="adj1" fmla="val 1310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6300192" y="2673278"/>
            <a:ext cx="2088232" cy="369332"/>
          </a:xfrm>
          <a:prstGeom prst="rect">
            <a:avLst/>
          </a:prstGeom>
          <a:noFill/>
        </p:spPr>
        <p:txBody>
          <a:bodyPr wrap="square" rtlCol="0">
            <a:spAutoFit/>
          </a:bodyPr>
          <a:lstStyle/>
          <a:p>
            <a:r>
              <a:rPr kumimoji="1" lang="ja-JP" altLang="en-US" dirty="0" smtClean="0"/>
              <a:t>中置演算子の処理</a:t>
            </a:r>
            <a:endParaRPr kumimoji="1" lang="ja-JP" altLang="en-US" dirty="0"/>
          </a:p>
        </p:txBody>
      </p:sp>
    </p:spTree>
    <p:extLst>
      <p:ext uri="{BB962C8B-B14F-4D97-AF65-F5344CB8AC3E}">
        <p14:creationId xmlns:p14="http://schemas.microsoft.com/office/powerpoint/2010/main" val="1367836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smtClean="0">
                <a:solidFill>
                  <a:srgbClr val="000000"/>
                </a:solidFill>
              </a:rPr>
              <a:t>exp</a:t>
            </a:r>
            <a:r>
              <a:rPr lang="en-US" altLang="ja-JP" sz="2400" i="1" baseline="30000" dirty="0" smtClean="0">
                <a:solidFill>
                  <a:srgbClr val="000000"/>
                </a:solidFill>
              </a:rPr>
              <a:t>10</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apat</a:t>
            </a:r>
            <a:r>
              <a:rPr lang="en-US" altLang="ja-JP" sz="2400" i="1" baseline="-25000" dirty="0" smtClean="0">
                <a:solidFill>
                  <a:srgbClr val="000000"/>
                </a:solidFill>
              </a:rPr>
              <a:t>1</a:t>
            </a:r>
            <a:r>
              <a:rPr lang="en-US" altLang="ja-JP" sz="2400" dirty="0" smtClean="0">
                <a:solidFill>
                  <a:srgbClr val="000000"/>
                </a:solidFill>
              </a:rPr>
              <a:t> ... </a:t>
            </a:r>
            <a:r>
              <a:rPr lang="en-US" altLang="ja-JP" sz="2400" i="1" dirty="0" err="1" smtClean="0">
                <a:solidFill>
                  <a:srgbClr val="000000"/>
                </a:solidFill>
              </a:rPr>
              <a:t>apat</a:t>
            </a:r>
            <a:r>
              <a:rPr lang="en-US" altLang="ja-JP" sz="2400" i="1" baseline="-25000" dirty="0" err="1" smtClean="0">
                <a:solidFill>
                  <a:srgbClr val="000000"/>
                </a:solidFill>
              </a:rPr>
              <a:t>n</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exp</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b="1" dirty="0" smtClean="0">
                <a:solidFill>
                  <a:srgbClr val="000000"/>
                </a:solidFill>
              </a:rPr>
              <a:t>let</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decl</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in</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if</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t>
            </a:r>
            <a:r>
              <a:rPr lang="en-US" altLang="ja-JP" sz="2400" b="1" dirty="0" smtClean="0">
                <a:solidFill>
                  <a:srgbClr val="000000"/>
                </a:solidFill>
              </a:rPr>
              <a:t>then</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t>
            </a:r>
            <a:r>
              <a:rPr lang="en-US" altLang="ja-JP" sz="2400" b="1" dirty="0" smtClean="0">
                <a:solidFill>
                  <a:srgbClr val="000000"/>
                </a:solidFill>
              </a:rPr>
              <a:t>else</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case</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t>
            </a:r>
            <a:r>
              <a:rPr lang="en-US" altLang="ja-JP" sz="2400" b="1" dirty="0" smtClean="0">
                <a:solidFill>
                  <a:srgbClr val="000000"/>
                </a:solidFill>
              </a:rPr>
              <a:t>of</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alt</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doexp</a:t>
            </a:r>
            <a:r>
              <a:rPr lang="en-US" altLang="ja-JP" sz="2400" i="1" dirty="0">
                <a:solidFill>
                  <a:srgbClr val="000000"/>
                </a:solidFill>
              </a:rPr>
              <a:t/>
            </a:r>
            <a:br>
              <a:rPr lang="en-US" altLang="ja-JP" sz="2400" i="1" dirty="0">
                <a:solidFill>
                  <a:srgbClr val="000000"/>
                </a:solidFill>
              </a:rPr>
            </a:br>
            <a:r>
              <a:rPr lang="en-US" altLang="ja-JP" sz="2400" dirty="0" smtClean="0">
                <a:solidFill>
                  <a:srgbClr val="000000"/>
                </a:solidFill>
              </a:rPr>
              <a:t>    |	{</a:t>
            </a:r>
            <a:r>
              <a:rPr lang="en-US" altLang="ja-JP" sz="2400" i="1" dirty="0" err="1" smtClean="0">
                <a:solidFill>
                  <a:srgbClr val="000000"/>
                </a:solidFill>
              </a:rPr>
              <a:t>aexp</a:t>
            </a:r>
            <a:r>
              <a:rPr lang="en-US" altLang="ja-JP" sz="2400" dirty="0" smtClean="0">
                <a:solidFill>
                  <a:srgbClr val="000000"/>
                </a:solidFill>
              </a:rPr>
              <a:t>}</a:t>
            </a:r>
            <a:r>
              <a:rPr lang="en-US" altLang="ja-JP" sz="2400" baseline="30000" dirty="0" smtClean="0">
                <a:solidFill>
                  <a:srgbClr val="000000"/>
                </a:solidFill>
              </a:rPr>
              <a:t>+</a:t>
            </a:r>
          </a:p>
          <a:p>
            <a:pPr marL="109728" lvl="0" indent="0">
              <a:spcBef>
                <a:spcPts val="900"/>
              </a:spcBef>
              <a:buClr>
                <a:srgbClr val="526DB0"/>
              </a:buClr>
              <a:buNone/>
            </a:pPr>
            <a:r>
              <a:rPr lang="en-US" altLang="ja-JP" sz="2400" i="1" dirty="0" smtClean="0">
                <a:solidFill>
                  <a:srgbClr val="000000"/>
                </a:solidFill>
              </a:rPr>
              <a:t>alt</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pat</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t>
            </a:r>
            <a:r>
              <a:rPr lang="en-US" altLang="ja-JP" sz="2400" b="1" dirty="0" smtClean="0">
                <a:solidFill>
                  <a:srgbClr val="000000"/>
                </a:solidFill>
              </a:rPr>
              <a:t>where</a:t>
            </a:r>
            <a:r>
              <a:rPr lang="en-US" altLang="ja-JP" sz="2400" dirty="0" smtClean="0">
                <a:solidFill>
                  <a:srgbClr val="000000"/>
                </a:solidFill>
              </a:rPr>
              <a:t> </a:t>
            </a:r>
            <a:r>
              <a:rPr lang="en-US" altLang="ja-JP" sz="2400" b="1" dirty="0">
                <a:solidFill>
                  <a:srgbClr val="000000"/>
                </a:solidFill>
              </a:rPr>
              <a:t>{</a:t>
            </a:r>
            <a:r>
              <a:rPr lang="en-US" altLang="ja-JP" sz="2400" i="1" dirty="0">
                <a:solidFill>
                  <a:srgbClr val="000000"/>
                </a:solidFill>
              </a:rPr>
              <a:t>decl</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pat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0</a:t>
            </a:r>
            <a:r>
              <a:rPr lang="en-US" altLang="ja-JP" sz="2400" dirty="0" smtClean="0">
                <a:solidFill>
                  <a:srgbClr val="000000"/>
                </a:solidFill>
              </a:rPr>
              <a:t> </a:t>
            </a:r>
            <a:r>
              <a:rPr lang="en-US" altLang="ja-JP" sz="2400" b="1"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a:t>
            </a:r>
            <a:r>
              <a:rPr lang="en-US" altLang="ja-JP" sz="2400" baseline="30000" dirty="0" smtClean="0">
                <a:solidFill>
                  <a:srgbClr val="000000"/>
                </a:solidFill>
              </a:rPr>
              <a:t>+</a:t>
            </a:r>
            <a:r>
              <a:rPr lang="en-US" altLang="ja-JP" sz="2400" dirty="0" smtClean="0">
                <a:solidFill>
                  <a:srgbClr val="000000"/>
                </a:solidFill>
              </a:rPr>
              <a:t> </a:t>
            </a:r>
            <a:r>
              <a:rPr lang="en-US" altLang="ja-JP" sz="2400" dirty="0">
                <a:solidFill>
                  <a:srgbClr val="000000"/>
                </a:solidFill>
              </a:rPr>
              <a:t>[</a:t>
            </a:r>
            <a:r>
              <a:rPr lang="en-US" altLang="ja-JP" sz="2400" b="1" dirty="0">
                <a:solidFill>
                  <a:srgbClr val="000000"/>
                </a:solidFill>
              </a:rPr>
              <a:t>where</a:t>
            </a:r>
            <a:r>
              <a:rPr lang="en-US" altLang="ja-JP" sz="2400" dirty="0">
                <a:solidFill>
                  <a:srgbClr val="000000"/>
                </a:solidFill>
              </a:rPr>
              <a:t> </a:t>
            </a:r>
            <a:r>
              <a:rPr lang="en-US" altLang="ja-JP" sz="2400" b="1" dirty="0">
                <a:solidFill>
                  <a:srgbClr val="000000"/>
                </a:solidFill>
              </a:rPr>
              <a:t>{</a:t>
            </a:r>
            <a:r>
              <a:rPr lang="en-US" altLang="ja-JP" sz="2400" i="1" dirty="0">
                <a:solidFill>
                  <a:srgbClr val="000000"/>
                </a:solidFill>
              </a:rPr>
              <a:t>decl</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a:t>
            </a:r>
          </a:p>
        </p:txBody>
      </p:sp>
      <p:sp>
        <p:nvSpPr>
          <p:cNvPr id="6" name="テキスト ボックス 5"/>
          <p:cNvSpPr txBox="1"/>
          <p:nvPr/>
        </p:nvSpPr>
        <p:spPr>
          <a:xfrm>
            <a:off x="5089063" y="1485758"/>
            <a:ext cx="1880463" cy="369332"/>
          </a:xfrm>
          <a:prstGeom prst="rect">
            <a:avLst/>
          </a:prstGeom>
          <a:noFill/>
        </p:spPr>
        <p:txBody>
          <a:bodyPr wrap="square" rtlCol="0">
            <a:spAutoFit/>
          </a:bodyPr>
          <a:lstStyle/>
          <a:p>
            <a:pPr marL="109728" indent="0">
              <a:buNone/>
            </a:pPr>
            <a:r>
              <a:rPr lang="ja-JP" altLang="en-US" dirty="0" smtClean="0"/>
              <a:t>ラムダ式</a:t>
            </a:r>
            <a:endParaRPr lang="en-US" altLang="ja-JP" dirty="0"/>
          </a:p>
        </p:txBody>
      </p:sp>
      <p:sp>
        <p:nvSpPr>
          <p:cNvPr id="7" name="テキスト ボックス 6"/>
          <p:cNvSpPr txBox="1"/>
          <p:nvPr/>
        </p:nvSpPr>
        <p:spPr>
          <a:xfrm>
            <a:off x="5089063" y="1850706"/>
            <a:ext cx="1880463" cy="369332"/>
          </a:xfrm>
          <a:prstGeom prst="rect">
            <a:avLst/>
          </a:prstGeom>
          <a:noFill/>
        </p:spPr>
        <p:txBody>
          <a:bodyPr wrap="square" rtlCol="0">
            <a:spAutoFit/>
          </a:bodyPr>
          <a:lstStyle/>
          <a:p>
            <a:pPr marL="109728" indent="0">
              <a:buNone/>
            </a:pPr>
            <a:r>
              <a:rPr lang="ja-JP" altLang="en-US" dirty="0" smtClean="0"/>
              <a:t>局所宣言</a:t>
            </a:r>
            <a:endParaRPr lang="en-US" altLang="ja-JP" dirty="0"/>
          </a:p>
        </p:txBody>
      </p:sp>
      <p:sp>
        <p:nvSpPr>
          <p:cNvPr id="8" name="テキスト ボックス 7"/>
          <p:cNvSpPr txBox="1"/>
          <p:nvPr/>
        </p:nvSpPr>
        <p:spPr>
          <a:xfrm>
            <a:off x="5089063" y="2215654"/>
            <a:ext cx="1880463" cy="369332"/>
          </a:xfrm>
          <a:prstGeom prst="rect">
            <a:avLst/>
          </a:prstGeom>
          <a:noFill/>
        </p:spPr>
        <p:txBody>
          <a:bodyPr wrap="square" rtlCol="0">
            <a:spAutoFit/>
          </a:bodyPr>
          <a:lstStyle/>
          <a:p>
            <a:pPr marL="109728" indent="0">
              <a:buNone/>
            </a:pPr>
            <a:r>
              <a:rPr lang="en-US" altLang="ja-JP" dirty="0" smtClean="0"/>
              <a:t>if</a:t>
            </a:r>
            <a:r>
              <a:rPr lang="ja-JP" altLang="en-US" dirty="0" smtClean="0"/>
              <a:t>式</a:t>
            </a:r>
            <a:endParaRPr lang="en-US" altLang="ja-JP" dirty="0"/>
          </a:p>
        </p:txBody>
      </p:sp>
      <p:sp>
        <p:nvSpPr>
          <p:cNvPr id="9" name="テキスト ボックス 8"/>
          <p:cNvSpPr txBox="1"/>
          <p:nvPr/>
        </p:nvSpPr>
        <p:spPr>
          <a:xfrm>
            <a:off x="5089063" y="2580602"/>
            <a:ext cx="1880463" cy="369332"/>
          </a:xfrm>
          <a:prstGeom prst="rect">
            <a:avLst/>
          </a:prstGeom>
          <a:noFill/>
        </p:spPr>
        <p:txBody>
          <a:bodyPr wrap="square" rtlCol="0">
            <a:spAutoFit/>
          </a:bodyPr>
          <a:lstStyle/>
          <a:p>
            <a:pPr marL="109728" indent="0">
              <a:buNone/>
            </a:pPr>
            <a:r>
              <a:rPr lang="en-US" altLang="ja-JP" dirty="0" smtClean="0"/>
              <a:t>case</a:t>
            </a:r>
            <a:r>
              <a:rPr lang="ja-JP" altLang="en-US" dirty="0"/>
              <a:t>式</a:t>
            </a:r>
            <a:endParaRPr lang="en-US" altLang="ja-JP" dirty="0"/>
          </a:p>
        </p:txBody>
      </p:sp>
      <p:sp>
        <p:nvSpPr>
          <p:cNvPr id="10" name="テキスト ボックス 9"/>
          <p:cNvSpPr txBox="1"/>
          <p:nvPr/>
        </p:nvSpPr>
        <p:spPr>
          <a:xfrm>
            <a:off x="5089063" y="2945550"/>
            <a:ext cx="1880463" cy="369332"/>
          </a:xfrm>
          <a:prstGeom prst="rect">
            <a:avLst/>
          </a:prstGeom>
          <a:noFill/>
        </p:spPr>
        <p:txBody>
          <a:bodyPr wrap="square" rtlCol="0">
            <a:spAutoFit/>
          </a:bodyPr>
          <a:lstStyle/>
          <a:p>
            <a:pPr marL="109728" indent="0">
              <a:buNone/>
            </a:pPr>
            <a:r>
              <a:rPr lang="en-US" altLang="ja-JP" dirty="0" smtClean="0"/>
              <a:t>do</a:t>
            </a:r>
            <a:r>
              <a:rPr lang="ja-JP" altLang="en-US" dirty="0" smtClean="0"/>
              <a:t>式</a:t>
            </a:r>
            <a:endParaRPr lang="en-US" altLang="ja-JP" dirty="0"/>
          </a:p>
        </p:txBody>
      </p:sp>
      <p:sp>
        <p:nvSpPr>
          <p:cNvPr id="11" name="テキスト ボックス 10"/>
          <p:cNvSpPr txBox="1"/>
          <p:nvPr/>
        </p:nvSpPr>
        <p:spPr>
          <a:xfrm>
            <a:off x="5089063" y="3310498"/>
            <a:ext cx="1880463" cy="369332"/>
          </a:xfrm>
          <a:prstGeom prst="rect">
            <a:avLst/>
          </a:prstGeom>
          <a:noFill/>
        </p:spPr>
        <p:txBody>
          <a:bodyPr wrap="square" rtlCol="0">
            <a:spAutoFit/>
          </a:bodyPr>
          <a:lstStyle/>
          <a:p>
            <a:pPr marL="109728" indent="0">
              <a:buNone/>
            </a:pPr>
            <a:r>
              <a:rPr lang="ja-JP" altLang="en-US" dirty="0" smtClean="0"/>
              <a:t>関数適用</a:t>
            </a:r>
            <a:endParaRPr lang="en-US" altLang="ja-JP" dirty="0"/>
          </a:p>
        </p:txBody>
      </p:sp>
    </p:spTree>
    <p:extLst>
      <p:ext uri="{BB962C8B-B14F-4D97-AF65-F5344CB8AC3E}">
        <p14:creationId xmlns:p14="http://schemas.microsoft.com/office/powerpoint/2010/main" val="1748491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Autofit/>
          </a:bodyPr>
          <a:lstStyle/>
          <a:p>
            <a:pPr marL="109728" lvl="0" indent="0">
              <a:spcBef>
                <a:spcPts val="900"/>
              </a:spcBef>
              <a:buClr>
                <a:srgbClr val="526DB0"/>
              </a:buClr>
              <a:buNone/>
            </a:pPr>
            <a:r>
              <a:rPr lang="en-US" altLang="ja-JP" sz="2400" i="1" dirty="0" err="1" smtClean="0">
                <a:solidFill>
                  <a:srgbClr val="000000"/>
                </a:solidFill>
              </a:rPr>
              <a:t>aexp</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a:t>
            </a:r>
            <a:r>
              <a:rPr lang="en-US" altLang="ja-JP" sz="2400" i="1" dirty="0" err="1" smtClean="0">
                <a:solidFill>
                  <a:srgbClr val="000000"/>
                </a:solidFill>
              </a:rPr>
              <a:t>qvar</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qcon</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literal</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exp</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exp</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exp</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exp</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exp</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exp</a:t>
            </a:r>
            <a:r>
              <a:rPr lang="en-US" altLang="ja-JP" sz="2400" i="1" baseline="-25000" dirty="0" smtClean="0">
                <a:solidFill>
                  <a:srgbClr val="000000"/>
                </a:solidFill>
              </a:rPr>
              <a:t>1</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25000" dirty="0" smtClean="0">
                <a:solidFill>
                  <a:srgbClr val="000000"/>
                </a:solidFill>
              </a:rPr>
              <a:t>2</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25000" dirty="0" smtClean="0">
                <a:solidFill>
                  <a:srgbClr val="000000"/>
                </a:solidFill>
              </a:rPr>
              <a:t>3</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exp</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qual</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qual</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a,i</a:t>
            </a:r>
            <a:r>
              <a:rPr lang="en-US" altLang="ja-JP" sz="2400" baseline="300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lexp</a:t>
            </a:r>
            <a:r>
              <a:rPr lang="en-US" altLang="ja-JP" sz="2400" i="1" baseline="30000" dirty="0" err="1" smtClean="0">
                <a:solidFill>
                  <a:srgbClr val="000000"/>
                </a:solidFill>
              </a:rPr>
              <a:t>i</a:t>
            </a:r>
            <a:r>
              <a:rPr lang="en-US" altLang="ja-JP" sz="2400" dirty="0" smtClean="0">
                <a:solidFill>
                  <a:srgbClr val="000000"/>
                </a:solidFill>
              </a:rPr>
              <a:t> </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l,i</a:t>
            </a:r>
            <a:r>
              <a:rPr lang="en-US" altLang="ja-JP" sz="2400" i="1" baseline="300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a,i</a:t>
            </a:r>
            <a:r>
              <a:rPr lang="en-US" altLang="ja-JP" sz="2400" i="1" baseline="30000" dirty="0" smtClean="0">
                <a:solidFill>
                  <a:srgbClr val="000000"/>
                </a:solidFill>
              </a:rPr>
              <a:t>)</a:t>
            </a:r>
            <a:r>
              <a:rPr lang="en-US" altLang="ja-JP" sz="2400" baseline="-25000" dirty="0" smtClean="0">
                <a:solidFill>
                  <a:srgbClr val="000000"/>
                </a:solidFill>
              </a:rPr>
              <a:t>&lt;</a:t>
            </a:r>
            <a:r>
              <a:rPr lang="en-US" altLang="ja-JP" sz="2400" b="1" baseline="-25000" dirty="0" smtClean="0">
                <a:solidFill>
                  <a:srgbClr val="000000"/>
                </a:solidFill>
              </a:rPr>
              <a:t>-</a:t>
            </a:r>
            <a:r>
              <a:rPr lang="en-US" altLang="ja-JP" sz="2400" baseline="-25000" dirty="0" smtClean="0">
                <a:solidFill>
                  <a:srgbClr val="000000"/>
                </a:solidFill>
              </a:rPr>
              <a:t>&gt;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i+1</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qop</a:t>
            </a:r>
            <a:r>
              <a:rPr lang="en-US" altLang="ja-JP" sz="2400" i="1" baseline="30000" dirty="0" smtClean="0">
                <a:solidFill>
                  <a:srgbClr val="000000"/>
                </a:solidFill>
              </a:rPr>
              <a:t>(</a:t>
            </a:r>
            <a:r>
              <a:rPr lang="en-US" altLang="ja-JP" sz="2400" i="1" baseline="30000" dirty="0" err="1" smtClean="0">
                <a:solidFill>
                  <a:srgbClr val="000000"/>
                </a:solidFill>
              </a:rPr>
              <a:t>r,i</a:t>
            </a:r>
            <a:r>
              <a:rPr lang="en-US" altLang="ja-JP" sz="2400" i="1" baseline="30000" dirty="0" smtClean="0">
                <a:solidFill>
                  <a:srgbClr val="000000"/>
                </a:solidFill>
              </a:rPr>
              <a:t>)</a:t>
            </a:r>
            <a:r>
              <a:rPr lang="en-US" altLang="ja-JP" sz="2400" baseline="-25000" dirty="0" smtClean="0">
                <a:solidFill>
                  <a:srgbClr val="000000"/>
                </a:solidFill>
              </a:rPr>
              <a:t>&lt;</a:t>
            </a:r>
            <a:r>
              <a:rPr lang="en-US" altLang="ja-JP" sz="2400" b="1" baseline="-25000" dirty="0" smtClean="0">
                <a:solidFill>
                  <a:srgbClr val="000000"/>
                </a:solidFill>
              </a:rPr>
              <a:t>-</a:t>
            </a:r>
            <a:r>
              <a:rPr lang="en-US" altLang="ja-JP" sz="2400" baseline="-25000" dirty="0" smtClean="0">
                <a:solidFill>
                  <a:srgbClr val="000000"/>
                </a:solidFill>
              </a:rPr>
              <a:t>&gt;</a:t>
            </a:r>
            <a:r>
              <a:rPr lang="en-US" altLang="ja-JP" sz="2400" dirty="0" smtClean="0">
                <a:solidFill>
                  <a:srgbClr val="000000"/>
                </a:solidFill>
              </a:rPr>
              <a:t> </a:t>
            </a:r>
            <a:r>
              <a:rPr lang="en-US" altLang="ja-JP" sz="2400" i="1" dirty="0" err="1" smtClean="0">
                <a:solidFill>
                  <a:srgbClr val="000000"/>
                </a:solidFill>
              </a:rPr>
              <a:t>rexp</a:t>
            </a:r>
            <a:r>
              <a:rPr lang="en-US" altLang="ja-JP" sz="2400" i="1" baseline="30000" dirty="0" err="1" smtClean="0">
                <a:solidFill>
                  <a:srgbClr val="000000"/>
                </a:solidFill>
              </a:rPr>
              <a:t>i</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qcon</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qvar</a:t>
            </a:r>
            <a:r>
              <a:rPr lang="en-US" altLang="ja-JP" sz="2400" i="1" baseline="-25000" dirty="0" smtClean="0">
                <a:solidFill>
                  <a:srgbClr val="000000"/>
                </a:solidFill>
              </a:rPr>
              <a:t>1</a:t>
            </a:r>
            <a:r>
              <a:rPr lang="en-US" altLang="ja-JP" sz="2400" b="1" dirty="0" smtClean="0">
                <a:solidFill>
                  <a:srgbClr val="000000"/>
                </a:solidFill>
              </a:rPr>
              <a:t>=</a:t>
            </a:r>
            <a:r>
              <a:rPr lang="en-US" altLang="ja-JP" sz="2400" i="1" dirty="0" smtClean="0">
                <a:solidFill>
                  <a:srgbClr val="000000"/>
                </a:solidFill>
              </a:rPr>
              <a:t>exp</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aexp</a:t>
            </a:r>
            <a:r>
              <a:rPr lang="en-US" altLang="ja-JP" sz="2400" baseline="-25000" dirty="0" smtClean="0">
                <a:solidFill>
                  <a:srgbClr val="000000"/>
                </a:solidFill>
              </a:rPr>
              <a:t>&lt;</a:t>
            </a:r>
            <a:r>
              <a:rPr lang="en-US" altLang="ja-JP" sz="2400" i="1" baseline="-25000" dirty="0" err="1" smtClean="0">
                <a:solidFill>
                  <a:srgbClr val="000000"/>
                </a:solidFill>
              </a:rPr>
              <a:t>qcon</a:t>
            </a:r>
            <a:r>
              <a:rPr lang="en-US" altLang="ja-JP" sz="2400" baseline="-25000" dirty="0" smtClean="0">
                <a:solidFill>
                  <a:srgbClr val="000000"/>
                </a:solidFill>
              </a:rPr>
              <a:t>&gt;</a:t>
            </a:r>
            <a:r>
              <a:rPr lang="en-US" altLang="ja-JP" sz="2400" dirty="0" smtClean="0">
                <a:solidFill>
                  <a:srgbClr val="000000"/>
                </a:solidFill>
              </a:rPr>
              <a:t> </a:t>
            </a:r>
            <a:r>
              <a:rPr lang="en-US" altLang="ja-JP" sz="2400" b="1" dirty="0">
                <a:solidFill>
                  <a:srgbClr val="000000"/>
                </a:solidFill>
              </a:rPr>
              <a:t>{</a:t>
            </a:r>
            <a:r>
              <a:rPr lang="en-US" altLang="ja-JP" sz="2400" i="1" dirty="0">
                <a:solidFill>
                  <a:srgbClr val="000000"/>
                </a:solidFill>
              </a:rPr>
              <a:t>qvar</a:t>
            </a:r>
            <a:r>
              <a:rPr lang="en-US" altLang="ja-JP" sz="2400" i="1" baseline="-25000" dirty="0">
                <a:solidFill>
                  <a:srgbClr val="000000"/>
                </a:solidFill>
              </a:rPr>
              <a:t>1</a:t>
            </a:r>
            <a:r>
              <a:rPr lang="en-US" altLang="ja-JP" sz="2400" b="1" dirty="0">
                <a:solidFill>
                  <a:srgbClr val="000000"/>
                </a:solidFill>
              </a:rPr>
              <a:t>=</a:t>
            </a:r>
            <a:r>
              <a:rPr lang="en-US" altLang="ja-JP" sz="2400" i="1" dirty="0">
                <a:solidFill>
                  <a:srgbClr val="000000"/>
                </a:solidFill>
              </a:rPr>
              <a:t>exp</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b="1" dirty="0">
                <a:solidFill>
                  <a:srgbClr val="000000"/>
                </a:solidFill>
              </a:rPr>
              <a:t>}</a:t>
            </a:r>
            <a:endParaRPr lang="en-US" altLang="ja-JP" sz="2400" b="1" dirty="0" smtClean="0">
              <a:solidFill>
                <a:srgbClr val="000000"/>
              </a:solidFill>
            </a:endParaRPr>
          </a:p>
        </p:txBody>
      </p:sp>
      <p:sp>
        <p:nvSpPr>
          <p:cNvPr id="12" name="テキスト ボックス 11"/>
          <p:cNvSpPr txBox="1"/>
          <p:nvPr/>
        </p:nvSpPr>
        <p:spPr>
          <a:xfrm>
            <a:off x="5248430" y="3676020"/>
            <a:ext cx="2160000" cy="369332"/>
          </a:xfrm>
          <a:prstGeom prst="rect">
            <a:avLst/>
          </a:prstGeom>
          <a:noFill/>
        </p:spPr>
        <p:txBody>
          <a:bodyPr wrap="square" rtlCol="0">
            <a:spAutoFit/>
          </a:bodyPr>
          <a:lstStyle/>
          <a:p>
            <a:pPr marL="109728" indent="0">
              <a:buNone/>
            </a:pPr>
            <a:r>
              <a:rPr lang="ja-JP" altLang="en-US" dirty="0" smtClean="0"/>
              <a:t>等差数列リスト</a:t>
            </a:r>
            <a:endParaRPr lang="en-US" altLang="ja-JP" dirty="0"/>
          </a:p>
        </p:txBody>
      </p:sp>
      <p:sp>
        <p:nvSpPr>
          <p:cNvPr id="14" name="テキスト ボックス 13"/>
          <p:cNvSpPr txBox="1"/>
          <p:nvPr/>
        </p:nvSpPr>
        <p:spPr>
          <a:xfrm>
            <a:off x="5248430" y="2924944"/>
            <a:ext cx="2160000" cy="369332"/>
          </a:xfrm>
          <a:prstGeom prst="rect">
            <a:avLst/>
          </a:prstGeom>
          <a:noFill/>
        </p:spPr>
        <p:txBody>
          <a:bodyPr wrap="square" rtlCol="0">
            <a:spAutoFit/>
          </a:bodyPr>
          <a:lstStyle/>
          <a:p>
            <a:pPr marL="109728" indent="0">
              <a:buNone/>
            </a:pPr>
            <a:r>
              <a:rPr lang="ja-JP" altLang="en-US" dirty="0" smtClean="0"/>
              <a:t>タプル</a:t>
            </a:r>
            <a:endParaRPr lang="en-US" altLang="ja-JP" dirty="0"/>
          </a:p>
        </p:txBody>
      </p:sp>
      <p:sp>
        <p:nvSpPr>
          <p:cNvPr id="15" name="テキスト ボックス 14"/>
          <p:cNvSpPr txBox="1"/>
          <p:nvPr/>
        </p:nvSpPr>
        <p:spPr>
          <a:xfrm>
            <a:off x="5248430" y="3300482"/>
            <a:ext cx="2160000" cy="369332"/>
          </a:xfrm>
          <a:prstGeom prst="rect">
            <a:avLst/>
          </a:prstGeom>
          <a:noFill/>
        </p:spPr>
        <p:txBody>
          <a:bodyPr wrap="square" rtlCol="0">
            <a:spAutoFit/>
          </a:bodyPr>
          <a:lstStyle/>
          <a:p>
            <a:pPr marL="109728" indent="0">
              <a:buNone/>
            </a:pPr>
            <a:r>
              <a:rPr lang="ja-JP" altLang="en-US" dirty="0" smtClean="0"/>
              <a:t>リスト</a:t>
            </a:r>
            <a:endParaRPr lang="en-US" altLang="ja-JP" dirty="0"/>
          </a:p>
        </p:txBody>
      </p:sp>
      <p:sp>
        <p:nvSpPr>
          <p:cNvPr id="17" name="テキスト ボックス 16"/>
          <p:cNvSpPr txBox="1"/>
          <p:nvPr/>
        </p:nvSpPr>
        <p:spPr>
          <a:xfrm>
            <a:off x="5248430" y="4051558"/>
            <a:ext cx="2160000" cy="369332"/>
          </a:xfrm>
          <a:prstGeom prst="rect">
            <a:avLst/>
          </a:prstGeom>
          <a:noFill/>
        </p:spPr>
        <p:txBody>
          <a:bodyPr wrap="square" rtlCol="0">
            <a:spAutoFit/>
          </a:bodyPr>
          <a:lstStyle/>
          <a:p>
            <a:pPr marL="109728" indent="0">
              <a:buNone/>
            </a:pPr>
            <a:r>
              <a:rPr lang="ja-JP" altLang="en-US" dirty="0" smtClean="0"/>
              <a:t>リスト内包記法</a:t>
            </a:r>
            <a:endParaRPr lang="en-US" altLang="ja-JP" dirty="0"/>
          </a:p>
        </p:txBody>
      </p:sp>
      <p:sp>
        <p:nvSpPr>
          <p:cNvPr id="18" name="テキスト ボックス 17"/>
          <p:cNvSpPr txBox="1"/>
          <p:nvPr/>
        </p:nvSpPr>
        <p:spPr>
          <a:xfrm>
            <a:off x="5248430" y="4953875"/>
            <a:ext cx="2160000" cy="369332"/>
          </a:xfrm>
          <a:prstGeom prst="rect">
            <a:avLst/>
          </a:prstGeom>
          <a:noFill/>
        </p:spPr>
        <p:txBody>
          <a:bodyPr wrap="square" rtlCol="0">
            <a:spAutoFit/>
          </a:bodyPr>
          <a:lstStyle/>
          <a:p>
            <a:pPr marL="109728" indent="0">
              <a:buNone/>
            </a:pPr>
            <a:r>
              <a:rPr lang="ja-JP" altLang="en-US" dirty="0" smtClean="0"/>
              <a:t>セクション</a:t>
            </a:r>
            <a:endParaRPr lang="en-US" altLang="ja-JP" dirty="0" smtClean="0"/>
          </a:p>
        </p:txBody>
      </p:sp>
      <p:sp>
        <p:nvSpPr>
          <p:cNvPr id="19" name="テキスト ボックス 18"/>
          <p:cNvSpPr txBox="1"/>
          <p:nvPr/>
        </p:nvSpPr>
        <p:spPr>
          <a:xfrm>
            <a:off x="5248430" y="5851758"/>
            <a:ext cx="2160000" cy="369332"/>
          </a:xfrm>
          <a:prstGeom prst="rect">
            <a:avLst/>
          </a:prstGeom>
          <a:noFill/>
        </p:spPr>
        <p:txBody>
          <a:bodyPr wrap="square" rtlCol="0">
            <a:spAutoFit/>
          </a:bodyPr>
          <a:lstStyle/>
          <a:p>
            <a:pPr marL="109728" indent="0">
              <a:buNone/>
            </a:pPr>
            <a:r>
              <a:rPr lang="ja-JP" altLang="en-US" dirty="0" smtClean="0"/>
              <a:t>データの構築</a:t>
            </a:r>
            <a:endParaRPr lang="en-US" altLang="ja-JP" dirty="0"/>
          </a:p>
        </p:txBody>
      </p:sp>
      <p:sp>
        <p:nvSpPr>
          <p:cNvPr id="20" name="テキスト ボックス 19"/>
          <p:cNvSpPr txBox="1"/>
          <p:nvPr/>
        </p:nvSpPr>
        <p:spPr>
          <a:xfrm>
            <a:off x="5248430" y="6242859"/>
            <a:ext cx="2160000" cy="369332"/>
          </a:xfrm>
          <a:prstGeom prst="rect">
            <a:avLst/>
          </a:prstGeom>
          <a:noFill/>
        </p:spPr>
        <p:txBody>
          <a:bodyPr wrap="square" rtlCol="0">
            <a:spAutoFit/>
          </a:bodyPr>
          <a:lstStyle/>
          <a:p>
            <a:pPr marL="109728" indent="0">
              <a:buNone/>
            </a:pPr>
            <a:r>
              <a:rPr lang="ja-JP" altLang="en-US" dirty="0" smtClean="0"/>
              <a:t>データの更新</a:t>
            </a:r>
            <a:endParaRPr lang="en-US" altLang="ja-JP" dirty="0"/>
          </a:p>
        </p:txBody>
      </p:sp>
      <p:sp>
        <p:nvSpPr>
          <p:cNvPr id="21" name="右中かっこ 20"/>
          <p:cNvSpPr/>
          <p:nvPr/>
        </p:nvSpPr>
        <p:spPr>
          <a:xfrm>
            <a:off x="5054444" y="4482882"/>
            <a:ext cx="154664" cy="1308901"/>
          </a:xfrm>
          <a:prstGeom prst="rightBrace">
            <a:avLst>
              <a:gd name="adj1" fmla="val 1310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15809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smtClean="0">
                <a:solidFill>
                  <a:srgbClr val="000000"/>
                </a:solidFill>
              </a:rPr>
              <a:t>pat</a:t>
            </a:r>
            <a:r>
              <a:rPr lang="en-US" altLang="ja-JP" sz="2400" dirty="0" smtClean="0">
                <a:solidFill>
                  <a:srgbClr val="000000"/>
                </a:solidFill>
              </a:rPr>
              <a:t> </a:t>
            </a:r>
            <a:r>
              <a:rPr lang="ja-JP" altLang="en-US" sz="2400" dirty="0" smtClean="0">
                <a:solidFill>
                  <a:srgbClr val="000000"/>
                </a:solidFill>
              </a:rPr>
              <a:t>→ </a:t>
            </a:r>
            <a:r>
              <a:rPr lang="en-US" altLang="ja-JP" sz="2400" i="1" dirty="0" smtClean="0">
                <a:solidFill>
                  <a:srgbClr val="000000"/>
                </a:solidFill>
              </a:rPr>
              <a:t>pat</a:t>
            </a:r>
            <a:r>
              <a:rPr lang="en-US" altLang="ja-JP" sz="2400" i="1" baseline="30000" dirty="0" smtClean="0">
                <a:solidFill>
                  <a:srgbClr val="000000"/>
                </a:solidFill>
              </a:rPr>
              <a:t>0</a:t>
            </a:r>
          </a:p>
          <a:p>
            <a:pPr marL="109728" lvl="0" indent="0">
              <a:spcBef>
                <a:spcPts val="900"/>
              </a:spcBef>
              <a:buClr>
                <a:srgbClr val="526DB0"/>
              </a:buClr>
              <a:buNone/>
            </a:pPr>
            <a:r>
              <a:rPr lang="en-US" altLang="ja-JP" sz="2400" i="1" dirty="0" err="1" smtClean="0">
                <a:solidFill>
                  <a:srgbClr val="000000"/>
                </a:solidFill>
              </a:rPr>
              <a:t>pat</a:t>
            </a:r>
            <a:r>
              <a:rPr lang="en-US" altLang="ja-JP" sz="2400" i="1" baseline="30000" dirty="0" err="1" smtClean="0">
                <a:solidFill>
                  <a:srgbClr val="000000"/>
                </a:solidFill>
              </a:rPr>
              <a:t>i</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qconop</a:t>
            </a:r>
            <a:r>
              <a:rPr lang="en-US" altLang="ja-JP" sz="2400" i="1" baseline="30000" dirty="0" smtClean="0">
                <a:solidFill>
                  <a:srgbClr val="000000"/>
                </a:solidFill>
              </a:rPr>
              <a:t>(</a:t>
            </a:r>
            <a:r>
              <a:rPr lang="en-US" altLang="ja-JP" sz="2400" i="1" baseline="30000" dirty="0" err="1" smtClean="0">
                <a:solidFill>
                  <a:srgbClr val="000000"/>
                </a:solidFill>
              </a:rPr>
              <a:t>n,i</a:t>
            </a:r>
            <a:r>
              <a:rPr lang="en-US" altLang="ja-JP" sz="2400" baseline="30000"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dirty="0" smtClean="0">
                <a:solidFill>
                  <a:srgbClr val="000000"/>
                </a:solidFill>
              </a:rPr>
              <a:t>]</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lpat</a:t>
            </a:r>
            <a:r>
              <a:rPr lang="en-US" altLang="ja-JP" sz="2400" i="1" baseline="30000" dirty="0" err="1" smtClean="0">
                <a:solidFill>
                  <a:srgbClr val="000000"/>
                </a:solidFill>
              </a:rPr>
              <a:t>i</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rpat</a:t>
            </a:r>
            <a:r>
              <a:rPr lang="en-US" altLang="ja-JP" sz="2400" i="1" baseline="30000" dirty="0" err="1" smtClean="0">
                <a:solidFill>
                  <a:srgbClr val="000000"/>
                </a:solidFill>
              </a:rPr>
              <a:t>i</a:t>
            </a:r>
            <a:endParaRPr lang="en-US" altLang="ja-JP" sz="2400" i="1" baseline="30000"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lpat</a:t>
            </a:r>
            <a:r>
              <a:rPr lang="en-US" altLang="ja-JP" sz="2400" i="1" baseline="30000" dirty="0" err="1" smtClean="0">
                <a:solidFill>
                  <a:srgbClr val="000000"/>
                </a:solidFill>
              </a:rPr>
              <a:t>i</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i="1" dirty="0" err="1" smtClean="0">
                <a:solidFill>
                  <a:srgbClr val="000000"/>
                </a:solidFill>
              </a:rPr>
              <a:t>lpat</a:t>
            </a:r>
            <a:r>
              <a:rPr lang="en-US" altLang="ja-JP" sz="2400" i="1" baseline="30000" dirty="0" err="1" smtClean="0">
                <a:solidFill>
                  <a:srgbClr val="000000"/>
                </a:solidFill>
              </a:rPr>
              <a:t>i</a:t>
            </a:r>
            <a:r>
              <a:rPr lang="en-US" altLang="ja-JP" sz="2400" dirty="0" smtClean="0">
                <a:solidFill>
                  <a:srgbClr val="000000"/>
                </a:solidFill>
              </a:rPr>
              <a:t> |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qconop</a:t>
            </a:r>
            <a:r>
              <a:rPr lang="en-US" altLang="ja-JP" sz="2400" i="1" baseline="30000" dirty="0" smtClean="0">
                <a:solidFill>
                  <a:srgbClr val="000000"/>
                </a:solidFill>
              </a:rPr>
              <a:t>(</a:t>
            </a:r>
            <a:r>
              <a:rPr lang="en-US" altLang="ja-JP" sz="2400" i="1" baseline="30000" dirty="0" err="1" smtClean="0">
                <a:solidFill>
                  <a:srgbClr val="000000"/>
                </a:solidFill>
              </a:rPr>
              <a:t>l,i</a:t>
            </a:r>
            <a:r>
              <a:rPr lang="en-US" altLang="ja-JP" sz="2400" i="1" baseline="30000" dirty="0" smtClean="0">
                <a:solidFill>
                  <a:srgbClr val="000000"/>
                </a:solidFill>
              </a:rPr>
              <a:t>)</a:t>
            </a:r>
            <a:r>
              <a:rPr lang="en-US" altLang="ja-JP" sz="2400" i="1" dirty="0" smtClean="0">
                <a:solidFill>
                  <a:srgbClr val="000000"/>
                </a:solidFill>
              </a:rPr>
              <a:t> pat</a:t>
            </a:r>
            <a:r>
              <a:rPr lang="en-US" altLang="ja-JP" sz="2400" i="1" baseline="30000" dirty="0" smtClean="0">
                <a:solidFill>
                  <a:srgbClr val="000000"/>
                </a:solidFill>
              </a:rPr>
              <a:t>i+1</a:t>
            </a:r>
          </a:p>
          <a:p>
            <a:pPr marL="109728" lvl="0" indent="0">
              <a:spcBef>
                <a:spcPts val="900"/>
              </a:spcBef>
              <a:buClr>
                <a:srgbClr val="526DB0"/>
              </a:buClr>
              <a:buNone/>
            </a:pPr>
            <a:r>
              <a:rPr lang="en-US" altLang="ja-JP" sz="2400" i="1" dirty="0" err="1" smtClean="0">
                <a:solidFill>
                  <a:srgbClr val="000000"/>
                </a:solidFill>
              </a:rPr>
              <a:t>rpat</a:t>
            </a:r>
            <a:r>
              <a:rPr lang="en-US" altLang="ja-JP" sz="2400" i="1" baseline="30000" dirty="0" err="1" smtClean="0">
                <a:solidFill>
                  <a:srgbClr val="000000"/>
                </a:solidFill>
              </a:rPr>
              <a:t>i</a:t>
            </a:r>
            <a:r>
              <a:rPr lang="en-US" altLang="ja-JP" sz="2400" i="1" dirty="0" smtClean="0">
                <a:solidFill>
                  <a:srgbClr val="000000"/>
                </a:solidFill>
              </a:rPr>
              <a:t> </a:t>
            </a:r>
            <a:r>
              <a:rPr lang="ja-JP" altLang="en-US" sz="2400" dirty="0" smtClean="0">
                <a:solidFill>
                  <a:srgbClr val="000000"/>
                </a:solidFill>
              </a:rPr>
              <a:t>→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i="1" dirty="0" smtClean="0">
                <a:solidFill>
                  <a:srgbClr val="000000"/>
                </a:solidFill>
              </a:rPr>
              <a:t> </a:t>
            </a:r>
            <a:r>
              <a:rPr lang="en-US" altLang="ja-JP" sz="2400" i="1" dirty="0" err="1" smtClean="0">
                <a:solidFill>
                  <a:srgbClr val="000000"/>
                </a:solidFill>
              </a:rPr>
              <a:t>qconop</a:t>
            </a:r>
            <a:r>
              <a:rPr lang="en-US" altLang="ja-JP" sz="2400" i="1" baseline="30000" dirty="0" smtClean="0">
                <a:solidFill>
                  <a:srgbClr val="000000"/>
                </a:solidFill>
              </a:rPr>
              <a:t>(</a:t>
            </a:r>
            <a:r>
              <a:rPr lang="en-US" altLang="ja-JP" sz="2400" i="1" baseline="30000" dirty="0" err="1" smtClean="0">
                <a:solidFill>
                  <a:srgbClr val="000000"/>
                </a:solidFill>
              </a:rPr>
              <a:t>r,i</a:t>
            </a:r>
            <a:r>
              <a:rPr lang="en-US" altLang="ja-JP" sz="2400" i="1" baseline="30000" dirty="0" smtClean="0">
                <a:solidFill>
                  <a:srgbClr val="000000"/>
                </a:solidFill>
              </a:rPr>
              <a:t>)</a:t>
            </a:r>
            <a:r>
              <a:rPr lang="en-US" altLang="ja-JP" sz="2400" i="1" dirty="0" smtClean="0">
                <a:solidFill>
                  <a:srgbClr val="000000"/>
                </a:solidFill>
              </a:rPr>
              <a:t> </a:t>
            </a:r>
            <a:r>
              <a:rPr lang="en-US" altLang="ja-JP" sz="2400" dirty="0" smtClean="0">
                <a:solidFill>
                  <a:srgbClr val="000000"/>
                </a:solidFill>
              </a:rPr>
              <a:t>(</a:t>
            </a:r>
            <a:r>
              <a:rPr lang="en-US" altLang="ja-JP" sz="2400" i="1" dirty="0" err="1" smtClean="0">
                <a:solidFill>
                  <a:srgbClr val="000000"/>
                </a:solidFill>
              </a:rPr>
              <a:t>rapt</a:t>
            </a:r>
            <a:r>
              <a:rPr lang="en-US" altLang="ja-JP" sz="2400" i="1" baseline="30000" dirty="0" err="1" smtClean="0">
                <a:solidFill>
                  <a:srgbClr val="000000"/>
                </a:solidFill>
              </a:rPr>
              <a:t>i</a:t>
            </a:r>
            <a:r>
              <a:rPr lang="en-US" altLang="ja-JP" sz="2400" dirty="0" smtClean="0">
                <a:solidFill>
                  <a:srgbClr val="000000"/>
                </a:solidFill>
              </a:rPr>
              <a:t> |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dirty="0" smtClean="0">
                <a:solidFill>
                  <a:srgbClr val="000000"/>
                </a:solidFill>
              </a:rPr>
              <a:t>)</a:t>
            </a:r>
          </a:p>
        </p:txBody>
      </p:sp>
      <p:sp>
        <p:nvSpPr>
          <p:cNvPr id="5" name="右中かっこ 4"/>
          <p:cNvSpPr/>
          <p:nvPr/>
        </p:nvSpPr>
        <p:spPr>
          <a:xfrm>
            <a:off x="6206887" y="1669812"/>
            <a:ext cx="309329" cy="2376264"/>
          </a:xfrm>
          <a:prstGeom prst="rightBrace">
            <a:avLst>
              <a:gd name="adj1" fmla="val 1310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588224" y="2673278"/>
            <a:ext cx="2088232" cy="369332"/>
          </a:xfrm>
          <a:prstGeom prst="rect">
            <a:avLst/>
          </a:prstGeom>
          <a:noFill/>
        </p:spPr>
        <p:txBody>
          <a:bodyPr wrap="square" rtlCol="0">
            <a:spAutoFit/>
          </a:bodyPr>
          <a:lstStyle/>
          <a:p>
            <a:r>
              <a:rPr kumimoji="1" lang="ja-JP" altLang="en-US" dirty="0" smtClean="0"/>
              <a:t>中置演算子の処理</a:t>
            </a:r>
            <a:endParaRPr kumimoji="1" lang="ja-JP" altLang="en-US" dirty="0"/>
          </a:p>
        </p:txBody>
      </p:sp>
    </p:spTree>
    <p:extLst>
      <p:ext uri="{BB962C8B-B14F-4D97-AF65-F5344CB8AC3E}">
        <p14:creationId xmlns:p14="http://schemas.microsoft.com/office/powerpoint/2010/main" val="33795500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smtClean="0">
                <a:solidFill>
                  <a:srgbClr val="000000"/>
                </a:solidFill>
              </a:rPr>
              <a:t>pat</a:t>
            </a:r>
            <a:r>
              <a:rPr lang="en-US" altLang="ja-JP" sz="2400" i="1" baseline="30000" dirty="0" smtClean="0">
                <a:solidFill>
                  <a:srgbClr val="000000"/>
                </a:solidFill>
              </a:rPr>
              <a:t>10</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err="1" smtClean="0">
                <a:solidFill>
                  <a:srgbClr val="000000"/>
                </a:solidFill>
              </a:rPr>
              <a:t>apat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gcon</a:t>
            </a:r>
            <a:r>
              <a:rPr lang="en-US" altLang="ja-JP" sz="2400" dirty="0" smtClean="0">
                <a:solidFill>
                  <a:srgbClr val="000000"/>
                </a:solidFill>
              </a:rPr>
              <a:t> </a:t>
            </a:r>
            <a:r>
              <a:rPr lang="en-US" altLang="ja-JP" sz="2400" i="1" dirty="0" smtClean="0">
                <a:solidFill>
                  <a:srgbClr val="000000"/>
                </a:solidFill>
              </a:rPr>
              <a:t>apat</a:t>
            </a:r>
            <a:r>
              <a:rPr lang="en-US" altLang="ja-JP" sz="2400" i="1" baseline="30000" dirty="0" smtClean="0">
                <a:solidFill>
                  <a:srgbClr val="000000"/>
                </a:solidFill>
              </a:rPr>
              <a:t>1</a:t>
            </a:r>
            <a:r>
              <a:rPr lang="en-US" altLang="ja-JP" sz="2400" i="1" dirty="0" smtClean="0">
                <a:solidFill>
                  <a:srgbClr val="000000"/>
                </a:solidFill>
              </a:rPr>
              <a:t> </a:t>
            </a:r>
            <a:r>
              <a:rPr lang="en-US" altLang="ja-JP" sz="2400" dirty="0" smtClean="0">
                <a:solidFill>
                  <a:srgbClr val="000000"/>
                </a:solidFill>
              </a:rPr>
              <a:t>... </a:t>
            </a:r>
            <a:r>
              <a:rPr lang="en-US" altLang="ja-JP" sz="2400" i="1" dirty="0" err="1" smtClean="0">
                <a:solidFill>
                  <a:srgbClr val="000000"/>
                </a:solidFill>
              </a:rPr>
              <a:t>apat</a:t>
            </a:r>
            <a:r>
              <a:rPr lang="en-US" altLang="ja-JP" sz="2400" i="1" baseline="30000" dirty="0" err="1" smtClean="0">
                <a:solidFill>
                  <a:srgbClr val="000000"/>
                </a:solidFill>
              </a:rPr>
              <a:t>n</a:t>
            </a:r>
            <a:endParaRPr lang="en-US" altLang="ja-JP" sz="2400" i="1" baseline="30000"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apat</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a:t>
            </a:r>
            <a:r>
              <a:rPr lang="en-US" altLang="ja-JP" sz="2400" i="1" dirty="0" err="1" smtClean="0">
                <a:solidFill>
                  <a:srgbClr val="000000"/>
                </a:solidFill>
              </a:rPr>
              <a:t>var</a:t>
            </a:r>
            <a:r>
              <a:rPr lang="en-US" altLang="ja-JP" sz="2400" dirty="0" smtClean="0">
                <a:solidFill>
                  <a:srgbClr val="000000"/>
                </a:solidFill>
              </a:rPr>
              <a:t>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var</a:t>
            </a:r>
            <a:r>
              <a:rPr lang="en-US" altLang="ja-JP" sz="2400" dirty="0" smtClean="0">
                <a:solidFill>
                  <a:srgbClr val="000000"/>
                </a:solidFill>
              </a:rPr>
              <a:t> [@ </a:t>
            </a:r>
            <a:r>
              <a:rPr lang="en-US" altLang="ja-JP" sz="2400" i="1" dirty="0" err="1" smtClean="0">
                <a:solidFill>
                  <a:srgbClr val="000000"/>
                </a:solidFill>
              </a:rPr>
              <a:t>apat</a:t>
            </a:r>
            <a:r>
              <a:rPr lang="en-US" altLang="ja-JP" sz="2400"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i="1" dirty="0" err="1" smtClean="0">
                <a:solidFill>
                  <a:srgbClr val="000000"/>
                </a:solidFill>
              </a:rPr>
              <a:t>qcon</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qvar</a:t>
            </a:r>
            <a:r>
              <a:rPr lang="en-US" altLang="ja-JP" sz="2400" i="1" baseline="-25000" dirty="0" smtClean="0">
                <a:solidFill>
                  <a:srgbClr val="000000"/>
                </a:solidFill>
              </a:rPr>
              <a:t>1</a:t>
            </a:r>
            <a:r>
              <a:rPr lang="en-US" altLang="ja-JP" sz="2400" b="1" dirty="0" smtClean="0">
                <a:solidFill>
                  <a:srgbClr val="000000"/>
                </a:solidFill>
              </a:rPr>
              <a:t>=</a:t>
            </a:r>
            <a:r>
              <a:rPr lang="en-US" altLang="ja-JP" sz="2400" i="1" dirty="0" smtClean="0">
                <a:solidFill>
                  <a:srgbClr val="000000"/>
                </a:solidFill>
              </a:rPr>
              <a:t>pat</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literal</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_</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pat</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pat</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pat</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pat</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apat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smtClean="0">
                <a:solidFill>
                  <a:srgbClr val="000000"/>
                </a:solidFill>
              </a:rPr>
              <a:t>pat</a:t>
            </a:r>
            <a:r>
              <a:rPr lang="en-US" altLang="ja-JP" sz="2400" b="1" dirty="0" smtClean="0">
                <a:solidFill>
                  <a:srgbClr val="000000"/>
                </a:solidFill>
              </a:rPr>
              <a:t>)</a:t>
            </a:r>
          </a:p>
        </p:txBody>
      </p:sp>
      <p:sp>
        <p:nvSpPr>
          <p:cNvPr id="4" name="テキスト ボックス 3"/>
          <p:cNvSpPr txBox="1"/>
          <p:nvPr/>
        </p:nvSpPr>
        <p:spPr>
          <a:xfrm>
            <a:off x="4555554" y="1854193"/>
            <a:ext cx="3060000" cy="369332"/>
          </a:xfrm>
          <a:prstGeom prst="rect">
            <a:avLst/>
          </a:prstGeom>
          <a:noFill/>
        </p:spPr>
        <p:txBody>
          <a:bodyPr wrap="square" rtlCol="0">
            <a:spAutoFit/>
          </a:bodyPr>
          <a:lstStyle/>
          <a:p>
            <a:pPr marL="109728" indent="0">
              <a:buNone/>
            </a:pPr>
            <a:r>
              <a:rPr lang="ja-JP" altLang="en-US" dirty="0"/>
              <a:t>データ</a:t>
            </a:r>
            <a:r>
              <a:rPr lang="ja-JP" altLang="en-US" dirty="0" smtClean="0"/>
              <a:t>構築子</a:t>
            </a:r>
            <a:endParaRPr lang="en-US" altLang="ja-JP" dirty="0"/>
          </a:p>
        </p:txBody>
      </p:sp>
      <p:sp>
        <p:nvSpPr>
          <p:cNvPr id="5" name="テキスト ボックス 4"/>
          <p:cNvSpPr txBox="1"/>
          <p:nvPr/>
        </p:nvSpPr>
        <p:spPr>
          <a:xfrm>
            <a:off x="4555554" y="2708920"/>
            <a:ext cx="3060000" cy="369332"/>
          </a:xfrm>
          <a:prstGeom prst="rect">
            <a:avLst/>
          </a:prstGeom>
          <a:noFill/>
        </p:spPr>
        <p:txBody>
          <a:bodyPr wrap="square" rtlCol="0">
            <a:spAutoFit/>
          </a:bodyPr>
          <a:lstStyle/>
          <a:p>
            <a:pPr marL="109728" indent="0">
              <a:buNone/>
            </a:pPr>
            <a:r>
              <a:rPr lang="ja-JP" altLang="en-US" dirty="0" smtClean="0"/>
              <a:t>変数</a:t>
            </a:r>
            <a:endParaRPr lang="en-US" altLang="ja-JP" dirty="0"/>
          </a:p>
        </p:txBody>
      </p:sp>
      <p:sp>
        <p:nvSpPr>
          <p:cNvPr id="6" name="テキスト ボックス 5"/>
          <p:cNvSpPr txBox="1"/>
          <p:nvPr/>
        </p:nvSpPr>
        <p:spPr>
          <a:xfrm>
            <a:off x="4555554" y="3073388"/>
            <a:ext cx="3060000" cy="369332"/>
          </a:xfrm>
          <a:prstGeom prst="rect">
            <a:avLst/>
          </a:prstGeom>
          <a:noFill/>
        </p:spPr>
        <p:txBody>
          <a:bodyPr wrap="square" rtlCol="0">
            <a:spAutoFit/>
          </a:bodyPr>
          <a:lstStyle/>
          <a:p>
            <a:pPr marL="109728" indent="0">
              <a:buNone/>
            </a:pPr>
            <a:r>
              <a:rPr lang="ja-JP" altLang="en-US" dirty="0" smtClean="0"/>
              <a:t>アズパターン</a:t>
            </a:r>
            <a:endParaRPr lang="en-US" altLang="ja-JP" dirty="0"/>
          </a:p>
        </p:txBody>
      </p:sp>
      <p:sp>
        <p:nvSpPr>
          <p:cNvPr id="7" name="テキスト ボックス 6"/>
          <p:cNvSpPr txBox="1"/>
          <p:nvPr/>
        </p:nvSpPr>
        <p:spPr>
          <a:xfrm>
            <a:off x="4555554" y="3437856"/>
            <a:ext cx="3060000" cy="369332"/>
          </a:xfrm>
          <a:prstGeom prst="rect">
            <a:avLst/>
          </a:prstGeom>
          <a:noFill/>
        </p:spPr>
        <p:txBody>
          <a:bodyPr wrap="square" rtlCol="0">
            <a:spAutoFit/>
          </a:bodyPr>
          <a:lstStyle/>
          <a:p>
            <a:pPr marL="109728" indent="0">
              <a:buNone/>
            </a:pPr>
            <a:r>
              <a:rPr lang="ja-JP" altLang="en-US" dirty="0" smtClean="0"/>
              <a:t>ラベル付きデータ構築子</a:t>
            </a:r>
            <a:endParaRPr lang="en-US" altLang="ja-JP" dirty="0"/>
          </a:p>
        </p:txBody>
      </p:sp>
      <p:sp>
        <p:nvSpPr>
          <p:cNvPr id="8" name="テキスト ボックス 7"/>
          <p:cNvSpPr txBox="1"/>
          <p:nvPr/>
        </p:nvSpPr>
        <p:spPr>
          <a:xfrm>
            <a:off x="4555554" y="3802324"/>
            <a:ext cx="3060000" cy="369332"/>
          </a:xfrm>
          <a:prstGeom prst="rect">
            <a:avLst/>
          </a:prstGeom>
          <a:noFill/>
        </p:spPr>
        <p:txBody>
          <a:bodyPr wrap="square" rtlCol="0">
            <a:spAutoFit/>
          </a:bodyPr>
          <a:lstStyle/>
          <a:p>
            <a:pPr marL="109728" indent="0">
              <a:buNone/>
            </a:pPr>
            <a:r>
              <a:rPr lang="ja-JP" altLang="en-US" dirty="0" smtClean="0"/>
              <a:t>リテラル</a:t>
            </a:r>
            <a:endParaRPr lang="en-US" altLang="ja-JP" dirty="0"/>
          </a:p>
        </p:txBody>
      </p:sp>
      <p:sp>
        <p:nvSpPr>
          <p:cNvPr id="9" name="テキスト ボックス 8"/>
          <p:cNvSpPr txBox="1"/>
          <p:nvPr/>
        </p:nvSpPr>
        <p:spPr>
          <a:xfrm>
            <a:off x="4555554" y="4166792"/>
            <a:ext cx="3060000" cy="369332"/>
          </a:xfrm>
          <a:prstGeom prst="rect">
            <a:avLst/>
          </a:prstGeom>
          <a:noFill/>
        </p:spPr>
        <p:txBody>
          <a:bodyPr wrap="square" rtlCol="0">
            <a:spAutoFit/>
          </a:bodyPr>
          <a:lstStyle/>
          <a:p>
            <a:pPr marL="109728" indent="0">
              <a:buNone/>
            </a:pPr>
            <a:r>
              <a:rPr lang="ja-JP" altLang="en-US" dirty="0" smtClean="0"/>
              <a:t>ワイルドカード</a:t>
            </a:r>
            <a:endParaRPr lang="en-US" altLang="ja-JP" dirty="0"/>
          </a:p>
        </p:txBody>
      </p:sp>
      <p:sp>
        <p:nvSpPr>
          <p:cNvPr id="10" name="テキスト ボックス 9"/>
          <p:cNvSpPr txBox="1"/>
          <p:nvPr/>
        </p:nvSpPr>
        <p:spPr>
          <a:xfrm>
            <a:off x="4555554" y="4531260"/>
            <a:ext cx="3060000" cy="369332"/>
          </a:xfrm>
          <a:prstGeom prst="rect">
            <a:avLst/>
          </a:prstGeom>
          <a:noFill/>
        </p:spPr>
        <p:txBody>
          <a:bodyPr wrap="square" rtlCol="0">
            <a:spAutoFit/>
          </a:bodyPr>
          <a:lstStyle/>
          <a:p>
            <a:pPr marL="109728" indent="0">
              <a:buNone/>
            </a:pPr>
            <a:r>
              <a:rPr lang="ja-JP" altLang="en-US" dirty="0"/>
              <a:t>タプル</a:t>
            </a:r>
            <a:endParaRPr lang="en-US" altLang="ja-JP" dirty="0"/>
          </a:p>
        </p:txBody>
      </p:sp>
      <p:sp>
        <p:nvSpPr>
          <p:cNvPr id="11" name="テキスト ボックス 10"/>
          <p:cNvSpPr txBox="1"/>
          <p:nvPr/>
        </p:nvSpPr>
        <p:spPr>
          <a:xfrm>
            <a:off x="4555554" y="4895728"/>
            <a:ext cx="3060000" cy="369332"/>
          </a:xfrm>
          <a:prstGeom prst="rect">
            <a:avLst/>
          </a:prstGeom>
          <a:noFill/>
        </p:spPr>
        <p:txBody>
          <a:bodyPr wrap="square" rtlCol="0">
            <a:spAutoFit/>
          </a:bodyPr>
          <a:lstStyle/>
          <a:p>
            <a:pPr marL="109728" indent="0">
              <a:buNone/>
            </a:pPr>
            <a:r>
              <a:rPr lang="ja-JP" altLang="en-US" dirty="0" smtClean="0"/>
              <a:t>リスト</a:t>
            </a:r>
            <a:endParaRPr lang="en-US" altLang="ja-JP" dirty="0"/>
          </a:p>
        </p:txBody>
      </p:sp>
      <p:sp>
        <p:nvSpPr>
          <p:cNvPr id="12" name="テキスト ボックス 11"/>
          <p:cNvSpPr txBox="1"/>
          <p:nvPr/>
        </p:nvSpPr>
        <p:spPr>
          <a:xfrm>
            <a:off x="4555554" y="5260196"/>
            <a:ext cx="3060000" cy="369332"/>
          </a:xfrm>
          <a:prstGeom prst="rect">
            <a:avLst/>
          </a:prstGeom>
          <a:noFill/>
        </p:spPr>
        <p:txBody>
          <a:bodyPr wrap="square" rtlCol="0">
            <a:spAutoFit/>
          </a:bodyPr>
          <a:lstStyle/>
          <a:p>
            <a:pPr marL="109728" indent="0">
              <a:buNone/>
            </a:pPr>
            <a:r>
              <a:rPr lang="ja-JP" altLang="en-US" dirty="0" smtClean="0"/>
              <a:t>反駁不可パターン</a:t>
            </a:r>
            <a:endParaRPr lang="en-US" altLang="ja-JP" dirty="0"/>
          </a:p>
        </p:txBody>
      </p:sp>
    </p:spTree>
    <p:extLst>
      <p:ext uri="{BB962C8B-B14F-4D97-AF65-F5344CB8AC3E}">
        <p14:creationId xmlns:p14="http://schemas.microsoft.com/office/powerpoint/2010/main" val="2487735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変</a:t>
            </a:r>
            <a:r>
              <a:rPr kumimoji="1" lang="ja-JP" altLang="en-US" b="1" dirty="0" smtClean="0"/>
              <a:t>数</a:t>
            </a:r>
            <a:r>
              <a:rPr kumimoji="1" lang="en-US" altLang="ja-JP" b="1" dirty="0" smtClean="0"/>
              <a:t>/</a:t>
            </a:r>
            <a:r>
              <a:rPr kumimoji="1" lang="ja-JP" altLang="en-US" b="1" dirty="0" smtClean="0"/>
              <a:t>関数宣言</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ja-JP" altLang="en-US" dirty="0" smtClean="0"/>
              <a:t>型シグネチャのあとに定義を複数の等式として書いていく。左辺、とくに引数について</a:t>
            </a:r>
            <a:r>
              <a:rPr kumimoji="1" lang="ja-JP" altLang="en-US" dirty="0" smtClean="0">
                <a:solidFill>
                  <a:srgbClr val="00B0F0"/>
                </a:solidFill>
              </a:rPr>
              <a:t>パターンやガードによる条件分岐</a:t>
            </a:r>
            <a:r>
              <a:rPr kumimoji="1" lang="ja-JP" altLang="en-US" dirty="0" smtClean="0"/>
              <a:t>をおこなうこと</a:t>
            </a:r>
            <a:r>
              <a:rPr lang="ja-JP" altLang="en-US" dirty="0"/>
              <a:t>ができる</a:t>
            </a:r>
            <a:r>
              <a:rPr lang="ja-JP" altLang="en-US" dirty="0" smtClean="0"/>
              <a:t>。わりと自由なパターンマッチができて、複数の変数</a:t>
            </a:r>
            <a:r>
              <a:rPr lang="en-US" altLang="ja-JP" dirty="0" smtClean="0"/>
              <a:t>/</a:t>
            </a:r>
            <a:r>
              <a:rPr lang="ja-JP" altLang="en-US" dirty="0" smtClean="0"/>
              <a:t>関数を一気に</a:t>
            </a:r>
            <a:r>
              <a:rPr lang="ja-JP" altLang="en-US" dirty="0"/>
              <a:t>定義</a:t>
            </a:r>
            <a:r>
              <a:rPr lang="ja-JP" altLang="en-US" dirty="0" smtClean="0"/>
              <a:t>することもできる。</a:t>
            </a:r>
            <a:endParaRPr lang="en-US" altLang="ja-JP" dirty="0" smtClean="0"/>
          </a:p>
          <a:p>
            <a:r>
              <a:rPr lang="ja-JP" altLang="en-US" dirty="0" smtClean="0"/>
              <a:t>型シグネチャには</a:t>
            </a:r>
            <a:r>
              <a:rPr lang="ja-JP" altLang="en-US" dirty="0" smtClean="0">
                <a:solidFill>
                  <a:srgbClr val="00B0F0"/>
                </a:solidFill>
              </a:rPr>
              <a:t>文脈</a:t>
            </a:r>
            <a:r>
              <a:rPr lang="ja-JP" altLang="en-US" dirty="0" smtClean="0"/>
              <a:t>をくわえることができる。</a:t>
            </a:r>
            <a:endParaRPr lang="en-US" altLang="ja-JP" dirty="0" smtClean="0"/>
          </a:p>
          <a:p>
            <a:r>
              <a:rPr lang="ja-JP" altLang="en-US" dirty="0" smtClean="0"/>
              <a:t>変数</a:t>
            </a:r>
            <a:r>
              <a:rPr lang="ja-JP" altLang="en-US" dirty="0"/>
              <a:t>宣言は</a:t>
            </a:r>
            <a:r>
              <a:rPr lang="en-US" altLang="ja-JP" dirty="0"/>
              <a:t>0</a:t>
            </a:r>
            <a:r>
              <a:rPr lang="ja-JP" altLang="en-US" dirty="0"/>
              <a:t>引数の関数の宣言のようなものだととらえることができる。</a:t>
            </a:r>
            <a:endParaRPr lang="en-US" altLang="ja-JP" dirty="0"/>
          </a:p>
          <a:p>
            <a:r>
              <a:rPr kumimoji="1" lang="ja-JP" altLang="en-US" dirty="0" smtClean="0"/>
              <a:t>そのほか、</a:t>
            </a:r>
            <a:r>
              <a:rPr lang="ja-JP" altLang="en-US" dirty="0" smtClean="0">
                <a:solidFill>
                  <a:srgbClr val="00B0F0"/>
                </a:solidFill>
              </a:rPr>
              <a:t>局所宣言</a:t>
            </a:r>
            <a:r>
              <a:rPr lang="ja-JP" altLang="en-US" dirty="0"/>
              <a:t>と</a:t>
            </a:r>
            <a:r>
              <a:rPr lang="ja-JP" altLang="en-US" dirty="0" smtClean="0"/>
              <a:t>して</a:t>
            </a:r>
            <a:r>
              <a:rPr lang="en-US" altLang="ja-JP" dirty="0" smtClean="0">
                <a:solidFill>
                  <a:srgbClr val="00B0F0"/>
                </a:solidFill>
              </a:rPr>
              <a:t>let</a:t>
            </a:r>
            <a:r>
              <a:rPr lang="ja-JP" altLang="en-US" dirty="0" smtClean="0"/>
              <a:t>や</a:t>
            </a:r>
            <a:r>
              <a:rPr lang="en-US" altLang="ja-JP" dirty="0" smtClean="0">
                <a:solidFill>
                  <a:srgbClr val="00B0F0"/>
                </a:solidFill>
              </a:rPr>
              <a:t>while</a:t>
            </a:r>
            <a:r>
              <a:rPr lang="ja-JP" altLang="en-US" dirty="0" smtClean="0"/>
              <a:t>がある。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28395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err="1" smtClean="0">
                <a:solidFill>
                  <a:srgbClr val="000000"/>
                </a:solidFill>
              </a:rPr>
              <a:t>vardecl</a:t>
            </a:r>
            <a:r>
              <a:rPr lang="en-US" altLang="ja-JP" sz="2400" dirty="0" smtClean="0">
                <a:solidFill>
                  <a:srgbClr val="000000"/>
                </a:solidFill>
              </a:rPr>
              <a:t> </a:t>
            </a:r>
            <a:r>
              <a:rPr lang="ja-JP" altLang="en-US" sz="2400" dirty="0" smtClean="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i="1" dirty="0" err="1" smtClean="0">
                <a:solidFill>
                  <a:srgbClr val="000000"/>
                </a:solidFill>
              </a:rPr>
              <a:t>funlhs</a:t>
            </a:r>
            <a:r>
              <a:rPr lang="en-US" altLang="ja-JP" sz="2400" dirty="0" smtClean="0">
                <a:solidFill>
                  <a:srgbClr val="000000"/>
                </a:solidFill>
              </a:rPr>
              <a:t> | </a:t>
            </a:r>
            <a:r>
              <a:rPr lang="en-US" altLang="ja-JP" sz="2400" i="1" dirty="0" smtClean="0">
                <a:solidFill>
                  <a:srgbClr val="000000"/>
                </a:solidFill>
              </a:rPr>
              <a:t>pat</a:t>
            </a:r>
            <a:r>
              <a:rPr lang="en-US" altLang="ja-JP" sz="2400" i="1" baseline="30000" dirty="0" smtClean="0">
                <a:solidFill>
                  <a:srgbClr val="000000"/>
                </a:solidFill>
              </a:rPr>
              <a:t>0</a:t>
            </a:r>
            <a:r>
              <a:rPr lang="en-US" altLang="ja-JP" sz="2400" dirty="0" smtClean="0">
                <a:solidFill>
                  <a:srgbClr val="000000"/>
                </a:solidFill>
              </a:rPr>
              <a:t>) </a:t>
            </a:r>
            <a:r>
              <a:rPr lang="en-US" altLang="ja-JP" sz="2400" i="1" dirty="0" err="1" smtClean="0">
                <a:solidFill>
                  <a:srgbClr val="000000"/>
                </a:solidFill>
              </a:rPr>
              <a:t>rhs</a:t>
            </a:r>
            <a:endParaRPr lang="en-US" altLang="ja-JP" sz="2400" dirty="0" smtClean="0">
              <a:solidFill>
                <a:srgbClr val="000000"/>
              </a:solidFill>
            </a:endParaRPr>
          </a:p>
          <a:p>
            <a:pPr marL="109728" indent="0">
              <a:spcBef>
                <a:spcPts val="900"/>
              </a:spcBef>
              <a:buClr>
                <a:srgbClr val="526DB0"/>
              </a:buClr>
              <a:buNone/>
            </a:pPr>
            <a:r>
              <a:rPr lang="en-US" altLang="ja-JP" sz="2400" i="1" dirty="0" err="1" smtClean="0">
                <a:solidFill>
                  <a:srgbClr val="000000"/>
                </a:solidFill>
              </a:rPr>
              <a:t>vardecl</a:t>
            </a:r>
            <a:r>
              <a:rPr lang="en-US" altLang="ja-JP" sz="2400" i="1" dirty="0" smtClean="0">
                <a:solidFill>
                  <a:srgbClr val="000000"/>
                </a:solidFill>
              </a:rPr>
              <a:t>’</a:t>
            </a:r>
            <a:r>
              <a:rPr lang="ja-JP" altLang="en-US" sz="2400" dirty="0" smtClean="0">
                <a:solidFill>
                  <a:srgbClr val="000000"/>
                </a:solidFill>
              </a:rPr>
              <a:t>→</a:t>
            </a:r>
            <a:r>
              <a:rPr lang="en-US" altLang="ja-JP" sz="2400" dirty="0" smtClean="0">
                <a:solidFill>
                  <a:srgbClr val="000000"/>
                </a:solidFill>
              </a:rPr>
              <a:t> </a:t>
            </a:r>
            <a:r>
              <a:rPr lang="en-US" altLang="ja-JP" sz="2400" dirty="0">
                <a:solidFill>
                  <a:srgbClr val="000000"/>
                </a:solidFill>
              </a:rPr>
              <a:t>(</a:t>
            </a:r>
            <a:r>
              <a:rPr lang="en-US" altLang="ja-JP" sz="2400" i="1" dirty="0" err="1">
                <a:solidFill>
                  <a:srgbClr val="000000"/>
                </a:solidFill>
              </a:rPr>
              <a:t>funlhs</a:t>
            </a:r>
            <a:r>
              <a:rPr lang="en-US" altLang="ja-JP" sz="2400" dirty="0">
                <a:solidFill>
                  <a:srgbClr val="000000"/>
                </a:solidFill>
              </a:rPr>
              <a:t> | </a:t>
            </a:r>
            <a:r>
              <a:rPr lang="en-US" altLang="ja-JP" sz="2400" i="1" dirty="0" err="1" smtClean="0">
                <a:solidFill>
                  <a:srgbClr val="000000"/>
                </a:solidFill>
              </a:rPr>
              <a:t>var</a:t>
            </a:r>
            <a:r>
              <a:rPr lang="en-US" altLang="ja-JP" sz="2400" dirty="0" smtClean="0">
                <a:solidFill>
                  <a:srgbClr val="000000"/>
                </a:solidFill>
              </a:rPr>
              <a:t>) </a:t>
            </a:r>
            <a:r>
              <a:rPr lang="en-US" altLang="ja-JP" sz="2400" i="1" dirty="0" err="1" smtClean="0">
                <a:solidFill>
                  <a:srgbClr val="000000"/>
                </a:solidFill>
              </a:rPr>
              <a:t>rhs</a:t>
            </a:r>
            <a:endParaRPr lang="en-US" altLang="ja-JP" sz="2400" i="1" dirty="0" smtClean="0">
              <a:solidFill>
                <a:srgbClr val="000000"/>
              </a:solidFill>
            </a:endParaRPr>
          </a:p>
          <a:p>
            <a:pPr marL="109728" lvl="0" indent="0">
              <a:spcBef>
                <a:spcPts val="900"/>
              </a:spcBef>
              <a:buClr>
                <a:srgbClr val="526DB0"/>
              </a:buClr>
              <a:buNone/>
            </a:pPr>
            <a:r>
              <a:rPr lang="en-US" altLang="ja-JP" sz="2400" i="1" dirty="0" err="1" smtClean="0">
                <a:solidFill>
                  <a:srgbClr val="000000"/>
                </a:solidFill>
              </a:rPr>
              <a:t>funlhs</a:t>
            </a:r>
            <a:r>
              <a:rPr lang="en-US" altLang="ja-JP" sz="2400" dirty="0" smtClean="0">
                <a:solidFill>
                  <a:srgbClr val="000000"/>
                </a:solidFill>
              </a:rPr>
              <a:t> </a:t>
            </a:r>
            <a:r>
              <a:rPr lang="ja-JP" altLang="en-US" sz="2400" dirty="0">
                <a:solidFill>
                  <a:srgbClr val="000000"/>
                </a:solidFill>
              </a:rPr>
              <a:t>→</a:t>
            </a:r>
            <a:r>
              <a:rPr lang="en-US" altLang="ja-JP" sz="2400" dirty="0">
                <a:solidFill>
                  <a:srgbClr val="000000"/>
                </a:solidFill>
              </a:rPr>
              <a:t/>
            </a:r>
            <a:br>
              <a:rPr lang="en-US" altLang="ja-JP" sz="2400" dirty="0">
                <a:solidFill>
                  <a:srgbClr val="000000"/>
                </a:solidFill>
              </a:rPr>
            </a:br>
            <a:r>
              <a:rPr lang="en-US" altLang="ja-JP" sz="2400" dirty="0">
                <a:solidFill>
                  <a:srgbClr val="000000"/>
                </a:solidFill>
              </a:rPr>
              <a:t>	</a:t>
            </a:r>
            <a:r>
              <a:rPr lang="en-US" altLang="ja-JP" sz="2400" i="1" dirty="0" err="1">
                <a:solidFill>
                  <a:srgbClr val="000000"/>
                </a:solidFill>
              </a:rPr>
              <a:t>var</a:t>
            </a:r>
            <a:r>
              <a:rPr lang="en-US" altLang="ja-JP" sz="2400" dirty="0">
                <a:solidFill>
                  <a:srgbClr val="000000"/>
                </a:solidFill>
              </a:rPr>
              <a:t> {</a:t>
            </a:r>
            <a:r>
              <a:rPr lang="en-US" altLang="ja-JP" sz="2400" i="1" dirty="0" err="1">
                <a:solidFill>
                  <a:srgbClr val="000000"/>
                </a:solidFill>
              </a:rPr>
              <a:t>apat</a:t>
            </a:r>
            <a:r>
              <a:rPr lang="en-US" altLang="ja-JP" sz="2400" dirty="0" smtClean="0">
                <a:solidFill>
                  <a:srgbClr val="000000"/>
                </a:solidFill>
              </a:rPr>
              <a:t>}</a:t>
            </a:r>
            <a:r>
              <a:rPr lang="en-US" altLang="ja-JP" sz="2400" baseline="30000" dirty="0" smtClean="0">
                <a:solidFill>
                  <a:srgbClr val="000000"/>
                </a:solidFill>
              </a:rPr>
              <a:t>+</a:t>
            </a:r>
            <a:br>
              <a:rPr lang="en-US" altLang="ja-JP" sz="2400" baseline="300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dirty="0" smtClean="0">
                <a:solidFill>
                  <a:srgbClr val="000000"/>
                </a:solidFill>
              </a:rPr>
              <a:t> </a:t>
            </a:r>
            <a:r>
              <a:rPr lang="en-US" altLang="ja-JP" sz="2400" i="1" dirty="0" err="1" smtClean="0">
                <a:solidFill>
                  <a:srgbClr val="000000"/>
                </a:solidFill>
              </a:rPr>
              <a:t>varop</a:t>
            </a:r>
            <a:r>
              <a:rPr lang="en-US" altLang="ja-JP" sz="2400" i="1" baseline="30000" dirty="0" smtClean="0">
                <a:solidFill>
                  <a:srgbClr val="000000"/>
                </a:solidFill>
              </a:rPr>
              <a:t>(</a:t>
            </a:r>
            <a:r>
              <a:rPr lang="en-US" altLang="ja-JP" sz="2400" i="1" baseline="30000" dirty="0" err="1" smtClean="0">
                <a:solidFill>
                  <a:srgbClr val="000000"/>
                </a:solidFill>
              </a:rPr>
              <a:t>a,i</a:t>
            </a:r>
            <a:r>
              <a:rPr lang="en-US" altLang="ja-JP" sz="2400" i="1" baseline="30000" dirty="0" smtClean="0">
                <a:solidFill>
                  <a:srgbClr val="000000"/>
                </a:solidFill>
              </a:rPr>
              <a:t>)</a:t>
            </a:r>
            <a:r>
              <a:rPr lang="en-US" altLang="ja-JP" sz="2400" i="1" dirty="0" smtClean="0">
                <a:solidFill>
                  <a:srgbClr val="000000"/>
                </a:solidFill>
              </a:rPr>
              <a:t> pat</a:t>
            </a:r>
            <a:r>
              <a:rPr lang="en-US" altLang="ja-JP" sz="2400" i="1" baseline="30000" dirty="0" smtClean="0">
                <a:solidFill>
                  <a:srgbClr val="000000"/>
                </a:solidFill>
              </a:rPr>
              <a:t>i+1</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smtClean="0">
                <a:solidFill>
                  <a:srgbClr val="000000"/>
                </a:solidFill>
              </a:rPr>
              <a:t>lpat</a:t>
            </a:r>
            <a:r>
              <a:rPr lang="en-US" altLang="ja-JP" sz="2400" i="1" baseline="30000" dirty="0" err="1" smtClean="0">
                <a:solidFill>
                  <a:srgbClr val="000000"/>
                </a:solidFill>
              </a:rPr>
              <a:t>i</a:t>
            </a:r>
            <a:r>
              <a:rPr lang="en-US" altLang="ja-JP" sz="2400" i="1" dirty="0" smtClean="0">
                <a:solidFill>
                  <a:srgbClr val="000000"/>
                </a:solidFill>
              </a:rPr>
              <a:t> </a:t>
            </a:r>
            <a:r>
              <a:rPr lang="en-US" altLang="ja-JP" sz="2400" i="1" dirty="0" err="1" smtClean="0">
                <a:solidFill>
                  <a:srgbClr val="000000"/>
                </a:solidFill>
              </a:rPr>
              <a:t>varop</a:t>
            </a:r>
            <a:r>
              <a:rPr lang="en-US" altLang="ja-JP" sz="2400" i="1" baseline="30000" dirty="0" smtClean="0">
                <a:solidFill>
                  <a:srgbClr val="000000"/>
                </a:solidFill>
              </a:rPr>
              <a:t>(</a:t>
            </a:r>
            <a:r>
              <a:rPr lang="en-US" altLang="ja-JP" sz="2400" i="1" baseline="30000" dirty="0" err="1" smtClean="0">
                <a:solidFill>
                  <a:srgbClr val="000000"/>
                </a:solidFill>
              </a:rPr>
              <a:t>l,i</a:t>
            </a:r>
            <a:r>
              <a:rPr lang="en-US" altLang="ja-JP" sz="2400" i="1" baseline="30000" dirty="0" smtClean="0">
                <a:solidFill>
                  <a:srgbClr val="000000"/>
                </a:solidFill>
              </a:rPr>
              <a:t>)</a:t>
            </a:r>
            <a:r>
              <a:rPr lang="en-US" altLang="ja-JP" sz="2400" i="1" dirty="0" smtClean="0">
                <a:solidFill>
                  <a:srgbClr val="000000"/>
                </a:solidFill>
              </a:rPr>
              <a:t> pat</a:t>
            </a:r>
            <a:r>
              <a:rPr lang="en-US" altLang="ja-JP" sz="2400" i="1" baseline="30000" dirty="0" smtClean="0">
                <a:solidFill>
                  <a:srgbClr val="000000"/>
                </a:solidFill>
              </a:rPr>
              <a:t>i+1</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pat</a:t>
            </a:r>
            <a:r>
              <a:rPr lang="en-US" altLang="ja-JP" sz="2400" i="1" baseline="30000" dirty="0" smtClean="0">
                <a:solidFill>
                  <a:srgbClr val="000000"/>
                </a:solidFill>
              </a:rPr>
              <a:t>i+1</a:t>
            </a:r>
            <a:r>
              <a:rPr lang="en-US" altLang="ja-JP" sz="2400" i="1" dirty="0" smtClean="0">
                <a:solidFill>
                  <a:srgbClr val="000000"/>
                </a:solidFill>
              </a:rPr>
              <a:t> </a:t>
            </a:r>
            <a:r>
              <a:rPr lang="en-US" altLang="ja-JP" sz="2400" i="1" dirty="0" err="1" smtClean="0">
                <a:solidFill>
                  <a:srgbClr val="000000"/>
                </a:solidFill>
              </a:rPr>
              <a:t>varop</a:t>
            </a:r>
            <a:r>
              <a:rPr lang="en-US" altLang="ja-JP" sz="2400" i="1" baseline="30000" dirty="0" smtClean="0">
                <a:solidFill>
                  <a:srgbClr val="000000"/>
                </a:solidFill>
              </a:rPr>
              <a:t>(</a:t>
            </a:r>
            <a:r>
              <a:rPr lang="en-US" altLang="ja-JP" sz="2400" i="1" baseline="30000" dirty="0" err="1" smtClean="0">
                <a:solidFill>
                  <a:srgbClr val="000000"/>
                </a:solidFill>
              </a:rPr>
              <a:t>r,i</a:t>
            </a:r>
            <a:r>
              <a:rPr lang="en-US" altLang="ja-JP" sz="2400" i="1" baseline="30000" dirty="0" smtClean="0">
                <a:solidFill>
                  <a:srgbClr val="000000"/>
                </a:solidFill>
              </a:rPr>
              <a:t>)</a:t>
            </a:r>
            <a:r>
              <a:rPr lang="en-US" altLang="ja-JP" sz="2400" i="1" dirty="0" smtClean="0">
                <a:solidFill>
                  <a:srgbClr val="000000"/>
                </a:solidFill>
              </a:rPr>
              <a:t> </a:t>
            </a:r>
            <a:r>
              <a:rPr lang="en-US" altLang="ja-JP" sz="2400" i="1" dirty="0" err="1" smtClean="0">
                <a:solidFill>
                  <a:srgbClr val="000000"/>
                </a:solidFill>
              </a:rPr>
              <a:t>rpat</a:t>
            </a:r>
            <a:r>
              <a:rPr lang="en-US" altLang="ja-JP" sz="2400" i="1" baseline="30000" dirty="0" err="1" smtClean="0">
                <a:solidFill>
                  <a:srgbClr val="000000"/>
                </a:solidFill>
              </a:rPr>
              <a:t>i</a:t>
            </a:r>
            <a:r>
              <a:rPr lang="en-US" altLang="ja-JP" sz="2400" i="1" dirty="0" smtClean="0">
                <a:solidFill>
                  <a:srgbClr val="000000"/>
                </a:solidFill>
              </a:rPr>
              <a:t/>
            </a:r>
            <a:br>
              <a:rPr lang="en-US" altLang="ja-JP" sz="2400" i="1"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i="1" dirty="0" err="1" smtClean="0">
                <a:solidFill>
                  <a:srgbClr val="000000"/>
                </a:solidFill>
              </a:rPr>
              <a:t>funlhs</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apat</a:t>
            </a:r>
            <a:r>
              <a:rPr lang="en-US" altLang="ja-JP" sz="2400" dirty="0" smtClean="0">
                <a:solidFill>
                  <a:srgbClr val="000000"/>
                </a:solidFill>
              </a:rPr>
              <a:t>}</a:t>
            </a:r>
            <a:r>
              <a:rPr lang="en-US" altLang="ja-JP" sz="2400" baseline="30000"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rhs</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err="1">
                <a:solidFill>
                  <a:srgbClr val="000000"/>
                </a:solidFill>
              </a:rPr>
              <a:t>exp</a:t>
            </a:r>
            <a:r>
              <a:rPr lang="en-US" altLang="ja-JP" sz="2400" dirty="0">
                <a:solidFill>
                  <a:srgbClr val="000000"/>
                </a:solidFill>
              </a:rPr>
              <a:t> [</a:t>
            </a:r>
            <a:r>
              <a:rPr lang="en-US" altLang="ja-JP" sz="2400" b="1" dirty="0">
                <a:solidFill>
                  <a:srgbClr val="000000"/>
                </a:solidFill>
              </a:rPr>
              <a:t>where</a:t>
            </a:r>
            <a:r>
              <a:rPr lang="en-US" altLang="ja-JP" sz="2400" dirty="0">
                <a:solidFill>
                  <a:srgbClr val="000000"/>
                </a:solidFill>
              </a:rPr>
              <a:t> </a:t>
            </a:r>
            <a:r>
              <a:rPr lang="en-US" altLang="ja-JP" sz="2400" b="1" dirty="0">
                <a:solidFill>
                  <a:srgbClr val="000000"/>
                </a:solidFill>
              </a:rPr>
              <a:t>{</a:t>
            </a:r>
            <a:r>
              <a:rPr lang="en-US" altLang="ja-JP" sz="2400" i="1" dirty="0">
                <a:solidFill>
                  <a:srgbClr val="000000"/>
                </a:solidFill>
              </a:rPr>
              <a:t>decl</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dirty="0" smtClean="0">
                <a:solidFill>
                  <a:srgbClr val="000000"/>
                </a:solidFill>
              </a:rPr>
              <a:t>...</a:t>
            </a:r>
            <a:r>
              <a:rPr lang="en-US" altLang="ja-JP" sz="2400" b="1" dirty="0" smtClean="0">
                <a:solidFill>
                  <a:srgbClr val="000000"/>
                </a:solidFill>
              </a:rPr>
              <a:t>}</a:t>
            </a:r>
            <a:r>
              <a:rPr lang="en-US" altLang="ja-JP" sz="2400" dirty="0" smtClean="0">
                <a:solidFill>
                  <a:srgbClr val="000000"/>
                </a:solidFill>
              </a:rPr>
              <a:t>]</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a:t>
            </a:r>
            <a:r>
              <a:rPr lang="en-US" altLang="ja-JP" sz="2400" dirty="0" smtClean="0">
                <a:solidFill>
                  <a:srgbClr val="000000"/>
                </a:solidFill>
              </a:rPr>
              <a:t> </a:t>
            </a:r>
            <a:r>
              <a:rPr lang="en-US" altLang="ja-JP" sz="2400" i="1" dirty="0" smtClean="0">
                <a:solidFill>
                  <a:srgbClr val="000000"/>
                </a:solidFill>
              </a:rPr>
              <a:t>exp</a:t>
            </a:r>
            <a:r>
              <a:rPr lang="en-US" altLang="ja-JP" sz="2400" i="1" baseline="30000" dirty="0" smtClean="0">
                <a:solidFill>
                  <a:srgbClr val="000000"/>
                </a:solidFill>
              </a:rPr>
              <a:t>0</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a:t>
            </a:r>
            <a:r>
              <a:rPr lang="en-US" altLang="ja-JP" sz="2400" baseline="30000"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where</a:t>
            </a:r>
            <a:r>
              <a:rPr lang="en-US" altLang="ja-JP" sz="2400" dirty="0" smtClean="0">
                <a:solidFill>
                  <a:srgbClr val="000000"/>
                </a:solidFill>
              </a:rPr>
              <a:t> </a:t>
            </a:r>
            <a:r>
              <a:rPr lang="en-US" altLang="ja-JP" sz="2400" b="1" dirty="0">
                <a:solidFill>
                  <a:srgbClr val="000000"/>
                </a:solidFill>
              </a:rPr>
              <a:t>{</a:t>
            </a:r>
            <a:r>
              <a:rPr lang="en-US" altLang="ja-JP" sz="2400" i="1" dirty="0">
                <a:solidFill>
                  <a:srgbClr val="000000"/>
                </a:solidFill>
              </a:rPr>
              <a:t>decl</a:t>
            </a:r>
            <a:r>
              <a:rPr lang="en-US" altLang="ja-JP" sz="2400" i="1" baseline="-25000" dirty="0">
                <a:solidFill>
                  <a:srgbClr val="000000"/>
                </a:solidFill>
              </a:rPr>
              <a:t>1</a:t>
            </a:r>
            <a:r>
              <a:rPr lang="en-US" altLang="ja-JP" sz="2400" b="1" dirty="0">
                <a:solidFill>
                  <a:srgbClr val="000000"/>
                </a:solidFill>
              </a:rPr>
              <a:t>;</a:t>
            </a:r>
            <a:r>
              <a:rPr lang="en-US" altLang="ja-JP" sz="2400" dirty="0">
                <a:solidFill>
                  <a:srgbClr val="000000"/>
                </a:solidFill>
              </a:rPr>
              <a:t> ...</a:t>
            </a:r>
            <a:r>
              <a:rPr lang="en-US" altLang="ja-JP" sz="2400" b="1" dirty="0">
                <a:solidFill>
                  <a:srgbClr val="000000"/>
                </a:solidFill>
              </a:rPr>
              <a:t>}</a:t>
            </a:r>
            <a:r>
              <a:rPr lang="en-US" altLang="ja-JP" sz="2400" dirty="0">
                <a:solidFill>
                  <a:srgbClr val="000000"/>
                </a:solidFill>
              </a:rPr>
              <a:t>]</a:t>
            </a:r>
            <a:endParaRPr lang="en-US" altLang="ja-JP" sz="2400" dirty="0" smtClean="0">
              <a:solidFill>
                <a:srgbClr val="000000"/>
              </a:solidFill>
            </a:endParaRPr>
          </a:p>
        </p:txBody>
      </p:sp>
    </p:spTree>
    <p:extLst>
      <p:ext uri="{BB962C8B-B14F-4D97-AF65-F5344CB8AC3E}">
        <p14:creationId xmlns:p14="http://schemas.microsoft.com/office/powerpoint/2010/main" val="2869633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Lazy</a:t>
            </a:r>
            <a:r>
              <a:rPr lang="ja-JP" altLang="en-US" b="1" dirty="0"/>
              <a:t> </a:t>
            </a:r>
            <a:r>
              <a:rPr lang="en-US" altLang="ja-JP" b="1" dirty="0" smtClean="0"/>
              <a:t>― </a:t>
            </a:r>
            <a:r>
              <a:rPr lang="ja-JP" altLang="en-US" b="1" dirty="0" smtClean="0">
                <a:solidFill>
                  <a:srgbClr val="00B0F0"/>
                </a:solidFill>
              </a:rPr>
              <a:t>遅延評価</a:t>
            </a:r>
            <a:endParaRPr kumimoji="1" lang="ja-JP" altLang="en-US" b="1" dirty="0">
              <a:solidFill>
                <a:srgbClr val="00B0F0"/>
              </a:solidFill>
            </a:endParaRPr>
          </a:p>
        </p:txBody>
      </p:sp>
      <p:sp>
        <p:nvSpPr>
          <p:cNvPr id="3" name="コンテンツ プレースホルダー 2"/>
          <p:cNvSpPr>
            <a:spLocks noGrp="1"/>
          </p:cNvSpPr>
          <p:nvPr>
            <p:ph idx="1"/>
          </p:nvPr>
        </p:nvSpPr>
        <p:spPr/>
        <p:txBody>
          <a:bodyPr/>
          <a:lstStyle/>
          <a:p>
            <a:r>
              <a:rPr kumimoji="1" lang="ja-JP" altLang="en-US" dirty="0" smtClean="0">
                <a:solidFill>
                  <a:srgbClr val="00B0F0"/>
                </a:solidFill>
              </a:rPr>
              <a:t>遅延評価</a:t>
            </a:r>
            <a:r>
              <a:rPr lang="ja-JP" altLang="en-US" dirty="0"/>
              <a:t>、</a:t>
            </a:r>
            <a:r>
              <a:rPr kumimoji="1" lang="ja-JP" altLang="en-US" dirty="0" smtClean="0"/>
              <a:t>くわしくいうと</a:t>
            </a:r>
            <a:r>
              <a:rPr kumimoji="1" lang="ja-JP" altLang="en-US" dirty="0" smtClean="0">
                <a:solidFill>
                  <a:srgbClr val="00B0F0"/>
                </a:solidFill>
              </a:rPr>
              <a:t>必要渡し</a:t>
            </a:r>
            <a:r>
              <a:rPr kumimoji="1" lang="ja-JP" altLang="en-US" dirty="0" smtClean="0"/>
              <a:t>を原則としている。</a:t>
            </a:r>
            <a:endParaRPr lang="en-US" altLang="ja-JP" dirty="0"/>
          </a:p>
          <a:p>
            <a:r>
              <a:rPr kumimoji="1" lang="ja-JP" altLang="en-US" dirty="0" smtClean="0">
                <a:solidFill>
                  <a:srgbClr val="00B0F0"/>
                </a:solidFill>
              </a:rPr>
              <a:t>必要渡し</a:t>
            </a:r>
            <a:r>
              <a:rPr kumimoji="1" lang="ja-JP" altLang="en-US" dirty="0" smtClean="0"/>
              <a:t> </a:t>
            </a:r>
            <a:r>
              <a:rPr kumimoji="1" lang="en-US" altLang="ja-JP" dirty="0" smtClean="0"/>
              <a:t>― </a:t>
            </a:r>
            <a:r>
              <a:rPr kumimoji="1" lang="ja-JP" altLang="en-US" dirty="0" smtClean="0"/>
              <a:t>式を、</a:t>
            </a:r>
            <a:r>
              <a:rPr kumimoji="1" lang="ja-JP" altLang="en-US" dirty="0" smtClean="0">
                <a:solidFill>
                  <a:srgbClr val="00B0F0"/>
                </a:solidFill>
              </a:rPr>
              <a:t>必要になったときだけ</a:t>
            </a:r>
            <a:r>
              <a:rPr lang="ja-JP" altLang="en-US" dirty="0"/>
              <a:t>計算</a:t>
            </a:r>
            <a:r>
              <a:rPr kumimoji="1" lang="ja-JP" altLang="en-US" dirty="0" smtClean="0"/>
              <a:t>する。一度計算した値は、なるべく</a:t>
            </a:r>
            <a:r>
              <a:rPr kumimoji="1" lang="ja-JP" altLang="en-US" dirty="0" smtClean="0">
                <a:solidFill>
                  <a:srgbClr val="00B0F0"/>
                </a:solidFill>
              </a:rPr>
              <a:t>再利用</a:t>
            </a:r>
            <a:r>
              <a:rPr kumimoji="1" lang="ja-JP" altLang="en-US" dirty="0" smtClean="0"/>
              <a:t>する。</a:t>
            </a:r>
            <a:endParaRPr kumimoji="1" lang="en-US" altLang="ja-JP" dirty="0" smtClean="0"/>
          </a:p>
          <a:p>
            <a:r>
              <a:rPr lang="ja-JP" altLang="en-US" dirty="0">
                <a:solidFill>
                  <a:srgbClr val="00B0F0"/>
                </a:solidFill>
              </a:rPr>
              <a:t>計算量を減らす</a:t>
            </a:r>
            <a:r>
              <a:rPr lang="ja-JP" altLang="en-US" dirty="0"/>
              <a:t>ことができる</a:t>
            </a:r>
            <a:r>
              <a:rPr lang="ja-JP" altLang="en-US" dirty="0" smtClean="0"/>
              <a:t>。とくに、</a:t>
            </a:r>
            <a:r>
              <a:rPr lang="ja-JP" altLang="en-US" dirty="0"/>
              <a:t>高速に</a:t>
            </a:r>
            <a:r>
              <a:rPr lang="ja-JP" altLang="en-US" dirty="0" smtClean="0">
                <a:solidFill>
                  <a:srgbClr val="00B0F0"/>
                </a:solidFill>
              </a:rPr>
              <a:t>再帰的な処理</a:t>
            </a:r>
            <a:r>
              <a:rPr lang="ja-JP" altLang="en-US" dirty="0" smtClean="0"/>
              <a:t>をすることができる。</a:t>
            </a:r>
            <a:endParaRPr lang="en-US" altLang="ja-JP" dirty="0"/>
          </a:p>
          <a:p>
            <a:endParaRPr kumimoji="1" lang="ja-JP" altLang="en-US" dirty="0"/>
          </a:p>
        </p:txBody>
      </p:sp>
      <p:sp>
        <p:nvSpPr>
          <p:cNvPr id="7" name="テキスト ボックス 6"/>
          <p:cNvSpPr txBox="1"/>
          <p:nvPr/>
        </p:nvSpPr>
        <p:spPr>
          <a:xfrm>
            <a:off x="6228184" y="6093296"/>
            <a:ext cx="2808312" cy="646331"/>
          </a:xfrm>
          <a:prstGeom prst="rect">
            <a:avLst/>
          </a:prstGeom>
          <a:noFill/>
        </p:spPr>
        <p:txBody>
          <a:bodyPr wrap="square" rtlCol="0">
            <a:spAutoFit/>
          </a:bodyPr>
          <a:lstStyle/>
          <a:p>
            <a:pPr algn="r"/>
            <a:r>
              <a:rPr lang="ja-JP" altLang="en-US" dirty="0" smtClean="0">
                <a:solidFill>
                  <a:schemeClr val="accent2"/>
                </a:solidFill>
              </a:rPr>
              <a:t>遅延評価 </a:t>
            </a:r>
            <a:r>
              <a:rPr lang="en-US" altLang="ja-JP" dirty="0" smtClean="0">
                <a:solidFill>
                  <a:schemeClr val="accent2"/>
                </a:solidFill>
              </a:rPr>
              <a:t>lazy evaluation</a:t>
            </a:r>
          </a:p>
          <a:p>
            <a:pPr algn="r"/>
            <a:r>
              <a:rPr lang="ja-JP" altLang="en-US" dirty="0">
                <a:solidFill>
                  <a:schemeClr val="accent2"/>
                </a:solidFill>
              </a:rPr>
              <a:t>必要</a:t>
            </a:r>
            <a:r>
              <a:rPr lang="ja-JP" altLang="en-US" dirty="0" smtClean="0">
                <a:solidFill>
                  <a:schemeClr val="accent2"/>
                </a:solidFill>
              </a:rPr>
              <a:t>渡し </a:t>
            </a:r>
            <a:r>
              <a:rPr lang="en-US" altLang="ja-JP" dirty="0" smtClean="0">
                <a:solidFill>
                  <a:schemeClr val="accent2"/>
                </a:solidFill>
              </a:rPr>
              <a:t>call by need</a:t>
            </a:r>
          </a:p>
        </p:txBody>
      </p:sp>
    </p:spTree>
    <p:extLst>
      <p:ext uri="{BB962C8B-B14F-4D97-AF65-F5344CB8AC3E}">
        <p14:creationId xmlns:p14="http://schemas.microsoft.com/office/powerpoint/2010/main" val="214177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モナド</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モナドは関数型プログラミング上で</a:t>
            </a:r>
            <a:r>
              <a:rPr kumimoji="1" lang="ja-JP" altLang="en-US" dirty="0" smtClean="0">
                <a:solidFill>
                  <a:srgbClr val="00B0F0"/>
                </a:solidFill>
              </a:rPr>
              <a:t>手続き型</a:t>
            </a:r>
            <a:r>
              <a:rPr kumimoji="1" lang="ja-JP" altLang="en-US" dirty="0" smtClean="0"/>
              <a:t>プログラミングを再構築するために考えられた。</a:t>
            </a:r>
            <a:endParaRPr kumimoji="1" lang="en-US" altLang="ja-JP" dirty="0" smtClean="0"/>
          </a:p>
          <a:p>
            <a:r>
              <a:rPr kumimoji="1" lang="ja-JP" altLang="en-US" dirty="0" smtClean="0"/>
              <a:t>決して複雑怪奇なものではなく、慣れれば非常に便利なものである。</a:t>
            </a:r>
            <a:endParaRPr lang="en-US" altLang="ja-JP" dirty="0"/>
          </a:p>
          <a:p>
            <a:r>
              <a:rPr kumimoji="1" lang="ja-JP" altLang="en-US" dirty="0" smtClean="0"/>
              <a:t>モナドはこわくなんてない！</a:t>
            </a:r>
            <a:endParaRPr kumimoji="1" lang="en-US" altLang="ja-JP" dirty="0" smtClean="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181404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モナドの意味</a:t>
            </a:r>
            <a:endParaRPr kumimoji="1" lang="ja-JP" altLang="en-US" b="1" dirty="0"/>
          </a:p>
        </p:txBody>
      </p:sp>
      <p:sp>
        <p:nvSpPr>
          <p:cNvPr id="3" name="コンテンツ プレースホルダー 2"/>
          <p:cNvSpPr>
            <a:spLocks noGrp="1"/>
          </p:cNvSpPr>
          <p:nvPr>
            <p:ph idx="1"/>
          </p:nvPr>
        </p:nvSpPr>
        <p:spPr/>
        <p:txBody>
          <a:bodyPr>
            <a:normAutofit/>
          </a:bodyPr>
          <a:lstStyle/>
          <a:p>
            <a:pPr marL="109728" indent="0">
              <a:buNone/>
            </a:pPr>
            <a:r>
              <a:rPr lang="en-US" altLang="ja-JP" dirty="0" smtClean="0"/>
              <a:t>-- </a:t>
            </a:r>
            <a:r>
              <a:rPr lang="en-US" altLang="ja-JP" dirty="0"/>
              <a:t>m a </a:t>
            </a:r>
            <a:r>
              <a:rPr lang="ja-JP" altLang="en-US" dirty="0"/>
              <a:t>は </a:t>
            </a:r>
            <a:r>
              <a:rPr lang="en-US" altLang="ja-JP" dirty="0"/>
              <a:t>a </a:t>
            </a:r>
            <a:r>
              <a:rPr lang="ja-JP" altLang="en-US" dirty="0"/>
              <a:t>の型の値を出力する</a:t>
            </a:r>
            <a:r>
              <a:rPr lang="ja-JP" altLang="en-US" dirty="0">
                <a:solidFill>
                  <a:srgbClr val="00B0F0"/>
                </a:solidFill>
              </a:rPr>
              <a:t>計算</a:t>
            </a:r>
            <a:r>
              <a:rPr lang="ja-JP" altLang="en-US" dirty="0"/>
              <a:t>で</a:t>
            </a:r>
            <a:r>
              <a:rPr lang="ja-JP" altLang="en-US" dirty="0" smtClean="0"/>
              <a:t>ある。</a:t>
            </a:r>
            <a:r>
              <a:rPr lang="en-US" altLang="ja-JP" dirty="0"/>
              <a:t/>
            </a:r>
            <a:br>
              <a:rPr lang="en-US" altLang="ja-JP" dirty="0"/>
            </a:br>
            <a:r>
              <a:rPr lang="en-US" altLang="ja-JP" b="1" dirty="0" smtClean="0"/>
              <a:t>class Monad m where</a:t>
            </a:r>
            <a:br>
              <a:rPr lang="en-US" altLang="ja-JP" b="1" dirty="0" smtClean="0"/>
            </a:br>
            <a:r>
              <a:rPr lang="en-US" altLang="ja-JP" dirty="0" smtClean="0"/>
              <a:t>	-- x &gt;&gt;= f </a:t>
            </a:r>
            <a:r>
              <a:rPr lang="ja-JP" altLang="en-US" dirty="0" smtClean="0"/>
              <a:t>は計算</a:t>
            </a:r>
            <a:r>
              <a:rPr lang="en-US" altLang="ja-JP" dirty="0" smtClean="0"/>
              <a:t> x </a:t>
            </a:r>
            <a:r>
              <a:rPr lang="ja-JP" altLang="en-US" dirty="0"/>
              <a:t>の</a:t>
            </a:r>
            <a:r>
              <a:rPr lang="ja-JP" altLang="en-US" dirty="0" smtClean="0"/>
              <a:t>結果を </a:t>
            </a:r>
            <a:r>
              <a:rPr lang="en-US" altLang="ja-JP" dirty="0" smtClean="0"/>
              <a:t>f </a:t>
            </a:r>
            <a:r>
              <a:rPr lang="ja-JP" altLang="en-US" dirty="0" smtClean="0"/>
              <a:t>に渡し、</a:t>
            </a:r>
            <a:r>
              <a:rPr lang="en-US" altLang="ja-JP" dirty="0" smtClean="0"/>
              <a:t/>
            </a:r>
            <a:br>
              <a:rPr lang="en-US" altLang="ja-JP" dirty="0" smtClean="0"/>
            </a:br>
            <a:r>
              <a:rPr lang="en-US" altLang="ja-JP" dirty="0" smtClean="0"/>
              <a:t>	-- </a:t>
            </a:r>
            <a:r>
              <a:rPr lang="ja-JP" altLang="en-US" dirty="0" smtClean="0"/>
              <a:t>新たな計算を得るということである。</a:t>
            </a:r>
            <a:r>
              <a:rPr lang="en-US" altLang="ja-JP" dirty="0" smtClean="0"/>
              <a:t/>
            </a:r>
            <a:br>
              <a:rPr lang="en-US" altLang="ja-JP" dirty="0" smtClean="0"/>
            </a:br>
            <a:r>
              <a:rPr lang="en-US" altLang="ja-JP" dirty="0" smtClean="0"/>
              <a:t>	</a:t>
            </a:r>
            <a:r>
              <a:rPr lang="en-US" altLang="ja-JP" b="1" dirty="0" smtClean="0"/>
              <a:t>(&gt;&gt;=) :: m a -&gt; (a -&gt; m b) -&gt; m b</a:t>
            </a:r>
            <a:br>
              <a:rPr lang="en-US" altLang="ja-JP" b="1" dirty="0" smtClean="0"/>
            </a:br>
            <a:r>
              <a:rPr lang="en-US" altLang="ja-JP" dirty="0" smtClean="0"/>
              <a:t>	-- return c </a:t>
            </a:r>
            <a:r>
              <a:rPr lang="ja-JP" altLang="en-US" dirty="0" smtClean="0"/>
              <a:t>は値</a:t>
            </a:r>
            <a:r>
              <a:rPr lang="en-US" altLang="ja-JP" dirty="0" smtClean="0"/>
              <a:t>c</a:t>
            </a:r>
            <a:r>
              <a:rPr lang="ja-JP" altLang="en-US" dirty="0" smtClean="0"/>
              <a:t>を返す単純な計算である。</a:t>
            </a:r>
            <a:r>
              <a:rPr lang="en-US" altLang="ja-JP" dirty="0" smtClean="0"/>
              <a:t/>
            </a:r>
            <a:br>
              <a:rPr lang="en-US" altLang="ja-JP" dirty="0" smtClean="0"/>
            </a:br>
            <a:r>
              <a:rPr lang="en-US" altLang="ja-JP" dirty="0" smtClean="0"/>
              <a:t>	</a:t>
            </a:r>
            <a:r>
              <a:rPr lang="en-US" altLang="ja-JP" b="1" dirty="0" smtClean="0"/>
              <a:t>return :: a -&gt; m a</a:t>
            </a:r>
          </a:p>
        </p:txBody>
      </p:sp>
    </p:spTree>
    <p:extLst>
      <p:ext uri="{BB962C8B-B14F-4D97-AF65-F5344CB8AC3E}">
        <p14:creationId xmlns:p14="http://schemas.microsoft.com/office/powerpoint/2010/main" val="34451181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破壊的操作とモナド</a:t>
            </a:r>
            <a:endParaRPr kumimoji="1" lang="ja-JP" altLang="en-US" b="1" dirty="0"/>
          </a:p>
        </p:txBody>
      </p:sp>
      <p:sp>
        <p:nvSpPr>
          <p:cNvPr id="3" name="コンテンツ プレースホルダー 2"/>
          <p:cNvSpPr>
            <a:spLocks noGrp="1"/>
          </p:cNvSpPr>
          <p:nvPr>
            <p:ph idx="1"/>
          </p:nvPr>
        </p:nvSpPr>
        <p:spPr/>
        <p:txBody>
          <a:bodyPr>
            <a:noAutofit/>
          </a:bodyPr>
          <a:lstStyle/>
          <a:p>
            <a:r>
              <a:rPr lang="ja-JP" altLang="en-US" dirty="0" smtClean="0"/>
              <a:t>入出力、乱数生成、（メモリの削減のための）変数への代入など、プログラミングにおいて参照透過性を壊すような操作（</a:t>
            </a:r>
            <a:r>
              <a:rPr lang="ja-JP" altLang="en-US" dirty="0" smtClean="0">
                <a:solidFill>
                  <a:srgbClr val="00B0F0"/>
                </a:solidFill>
              </a:rPr>
              <a:t>破壊的操作</a:t>
            </a:r>
            <a:r>
              <a:rPr lang="ja-JP" altLang="en-US" dirty="0" smtClean="0"/>
              <a:t>）が必要となることは多い。</a:t>
            </a:r>
            <a:endParaRPr lang="en-US" altLang="ja-JP" dirty="0" smtClean="0"/>
          </a:p>
          <a:p>
            <a:r>
              <a:rPr kumimoji="1" lang="en-US" altLang="ja-JP" dirty="0" smtClean="0">
                <a:solidFill>
                  <a:srgbClr val="00B0F0"/>
                </a:solidFill>
              </a:rPr>
              <a:t>IO</a:t>
            </a:r>
            <a:r>
              <a:rPr kumimoji="1" lang="ja-JP" altLang="en-US" dirty="0" smtClean="0">
                <a:solidFill>
                  <a:srgbClr val="00B0F0"/>
                </a:solidFill>
              </a:rPr>
              <a:t>モナド</a:t>
            </a:r>
            <a:r>
              <a:rPr kumimoji="1" lang="ja-JP" altLang="en-US" dirty="0" smtClean="0"/>
              <a:t>や</a:t>
            </a:r>
            <a:r>
              <a:rPr kumimoji="1" lang="en-US" altLang="ja-JP" dirty="0" smtClean="0">
                <a:solidFill>
                  <a:srgbClr val="00B0F0"/>
                </a:solidFill>
              </a:rPr>
              <a:t>ST</a:t>
            </a:r>
            <a:r>
              <a:rPr kumimoji="1" lang="ja-JP" altLang="en-US" dirty="0" smtClean="0">
                <a:solidFill>
                  <a:srgbClr val="00B0F0"/>
                </a:solidFill>
              </a:rPr>
              <a:t>モナド</a:t>
            </a:r>
            <a:r>
              <a:rPr kumimoji="1" lang="ja-JP" altLang="en-US" dirty="0" smtClean="0"/>
              <a:t>をもちいることによって、これらの操作を参照透過性を壊さずにおこなうことができるようになる。</a:t>
            </a:r>
            <a:r>
              <a:rPr lang="ja-JP" altLang="en-US" dirty="0" smtClean="0"/>
              <a:t>（実は </a:t>
            </a:r>
            <a:r>
              <a:rPr lang="en-US" altLang="ja-JP" dirty="0" smtClean="0"/>
              <a:t>IO a -&gt; a</a:t>
            </a:r>
            <a:r>
              <a:rPr lang="ja-JP" altLang="en-US" dirty="0"/>
              <a:t> と</a:t>
            </a:r>
            <a:r>
              <a:rPr lang="ja-JP" altLang="en-US" dirty="0" smtClean="0"/>
              <a:t>いう型を持つある関数を使うと参照透過性は守られないが、この関数は原則としてつかわないことが推奨されている。）</a:t>
            </a:r>
            <a:endParaRPr kumimoji="1" lang="ja-JP" altLang="en-US" dirty="0"/>
          </a:p>
        </p:txBody>
      </p:sp>
    </p:spTree>
    <p:extLst>
      <p:ext uri="{BB962C8B-B14F-4D97-AF65-F5344CB8AC3E}">
        <p14:creationId xmlns:p14="http://schemas.microsoft.com/office/powerpoint/2010/main" val="40068756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do</a:t>
            </a:r>
            <a:r>
              <a:rPr lang="ja-JP" altLang="en-US" b="1" dirty="0" smtClean="0"/>
              <a:t>記法</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モナドを手続き型言語らしく書くための便利な記法である。</a:t>
            </a:r>
            <a:endParaRPr kumimoji="1" lang="en-US" altLang="ja-JP" dirty="0" smtClean="0"/>
          </a:p>
          <a:p>
            <a:r>
              <a:rPr kumimoji="1" lang="en-US" altLang="ja-JP" dirty="0" smtClean="0"/>
              <a:t>do</a:t>
            </a:r>
            <a:r>
              <a:rPr kumimoji="1" lang="ja-JP" altLang="en-US" dirty="0" smtClean="0"/>
              <a:t>記法は糖衣構文であり、単純なルールによって</a:t>
            </a:r>
            <a:r>
              <a:rPr kumimoji="1" lang="en-US" altLang="ja-JP" dirty="0" smtClean="0"/>
              <a:t>&gt;&gt;=</a:t>
            </a:r>
            <a:r>
              <a:rPr kumimoji="1" lang="ja-JP" altLang="en-US" dirty="0" smtClean="0"/>
              <a:t>をもちいたモナドらしい書き方に変換される。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kumimoji="1" lang="ja-JP" altLang="en-US" sz="2800" dirty="0"/>
          </a:p>
        </p:txBody>
      </p:sp>
    </p:spTree>
    <p:extLst>
      <p:ext uri="{BB962C8B-B14F-4D97-AF65-F5344CB8AC3E}">
        <p14:creationId xmlns:p14="http://schemas.microsoft.com/office/powerpoint/2010/main" val="385963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err="1" smtClean="0">
                <a:solidFill>
                  <a:srgbClr val="000000"/>
                </a:solidFill>
              </a:rPr>
              <a:t>doexp</a:t>
            </a:r>
            <a:r>
              <a:rPr lang="en-US" altLang="ja-JP" sz="2400" dirty="0" smtClean="0">
                <a:solidFill>
                  <a:srgbClr val="000000"/>
                </a:solidFill>
              </a:rPr>
              <a:t> </a:t>
            </a:r>
            <a:r>
              <a:rPr lang="ja-JP" altLang="en-US" sz="2400" dirty="0" smtClean="0">
                <a:solidFill>
                  <a:srgbClr val="000000"/>
                </a:solidFill>
              </a:rPr>
              <a:t>→ </a:t>
            </a:r>
            <a:r>
              <a:rPr lang="en-US" altLang="ja-JP" sz="2400" b="1" dirty="0" smtClean="0">
                <a:solidFill>
                  <a:srgbClr val="000000"/>
                </a:solidFill>
              </a:rPr>
              <a:t>do</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stmt</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stmt</a:t>
            </a:r>
            <a:r>
              <a:rPr lang="en-US" altLang="ja-JP" sz="2400" i="1" baseline="-25000" dirty="0" err="1" smtClean="0">
                <a:solidFill>
                  <a:srgbClr val="000000"/>
                </a:solidFill>
              </a:rPr>
              <a:t>n</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exp</a:t>
            </a:r>
            <a:r>
              <a:rPr lang="en-US" altLang="ja-JP" sz="2400" b="1" dirty="0" smtClean="0">
                <a:solidFill>
                  <a:srgbClr val="000000"/>
                </a:solidFill>
              </a:rPr>
              <a:t>}</a:t>
            </a:r>
          </a:p>
          <a:p>
            <a:pPr marL="109728" lvl="0" indent="0">
              <a:spcBef>
                <a:spcPts val="900"/>
              </a:spcBef>
              <a:buClr>
                <a:srgbClr val="526DB0"/>
              </a:buClr>
              <a:buNone/>
            </a:pPr>
            <a:r>
              <a:rPr lang="en-US" altLang="ja-JP" sz="2400" i="1" dirty="0" err="1" smtClean="0">
                <a:solidFill>
                  <a:srgbClr val="000000"/>
                </a:solidFill>
              </a:rPr>
              <a:t>stmt</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i="1" dirty="0" smtClean="0">
                <a:solidFill>
                  <a:srgbClr val="000000"/>
                </a:solidFill>
              </a:rPr>
              <a:t>pat</a:t>
            </a:r>
            <a:r>
              <a:rPr lang="en-US" altLang="ja-JP" sz="2400" dirty="0" smtClean="0">
                <a:solidFill>
                  <a:srgbClr val="000000"/>
                </a:solidFill>
              </a:rPr>
              <a:t> </a:t>
            </a:r>
            <a:r>
              <a:rPr lang="en-US" altLang="ja-JP" sz="2400" b="1" dirty="0" smtClean="0">
                <a:solidFill>
                  <a:srgbClr val="000000"/>
                </a:solidFill>
              </a:rPr>
              <a:t>&lt;-</a:t>
            </a:r>
            <a:r>
              <a:rPr lang="en-US" altLang="ja-JP" sz="2400" dirty="0" smtClean="0">
                <a:solidFill>
                  <a:srgbClr val="000000"/>
                </a:solidFill>
              </a:rPr>
              <a:t> </a:t>
            </a:r>
            <a:r>
              <a:rPr lang="en-US" altLang="ja-JP" sz="2400" i="1" dirty="0" err="1" smtClean="0">
                <a:solidFill>
                  <a:srgbClr val="000000"/>
                </a:solidFill>
              </a:rPr>
              <a:t>exp</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	</a:t>
            </a:r>
            <a:r>
              <a:rPr lang="en-US" altLang="ja-JP" sz="2400" b="1" dirty="0" smtClean="0">
                <a:solidFill>
                  <a:srgbClr val="000000"/>
                </a:solidFill>
              </a:rPr>
              <a:t>let</a:t>
            </a:r>
            <a:r>
              <a:rPr lang="en-US" altLang="ja-JP" sz="2400" dirty="0" smtClean="0">
                <a:solidFill>
                  <a:srgbClr val="000000"/>
                </a:solidFill>
              </a:rPr>
              <a:t> </a:t>
            </a:r>
            <a:r>
              <a:rPr lang="en-US" altLang="ja-JP" sz="2400" b="1" dirty="0" smtClean="0">
                <a:solidFill>
                  <a:srgbClr val="000000"/>
                </a:solidFill>
              </a:rPr>
              <a:t>{</a:t>
            </a:r>
            <a:r>
              <a:rPr lang="en-US" altLang="ja-JP" sz="2400" i="1" dirty="0" smtClean="0">
                <a:solidFill>
                  <a:srgbClr val="000000"/>
                </a:solidFill>
              </a:rPr>
              <a:t>decl</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p>
        </p:txBody>
      </p:sp>
    </p:spTree>
    <p:extLst>
      <p:ext uri="{BB962C8B-B14F-4D97-AF65-F5344CB8AC3E}">
        <p14:creationId xmlns:p14="http://schemas.microsoft.com/office/powerpoint/2010/main" val="857183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264096" y="446807"/>
            <a:ext cx="7772400" cy="1470025"/>
          </a:xfrm>
        </p:spPr>
        <p:txBody>
          <a:bodyPr anchor="t">
            <a:normAutofit/>
          </a:bodyPr>
          <a:lstStyle/>
          <a:p>
            <a:pPr algn="r"/>
            <a:r>
              <a:rPr kumimoji="1" lang="ja-JP" altLang="en-US" sz="4000" dirty="0" smtClean="0">
                <a:latin typeface="+mj-ea"/>
                <a:cs typeface="Migu 1C" pitchFamily="50" charset="-128"/>
              </a:rPr>
              <a:t>あとすこし！</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38759669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コメント</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t>-- </a:t>
            </a:r>
            <a:r>
              <a:rPr kumimoji="1" lang="ja-JP" altLang="en-US" dirty="0" smtClean="0"/>
              <a:t>一行コメント</a:t>
            </a:r>
            <a:endParaRPr kumimoji="1" lang="en-US" altLang="ja-JP" dirty="0" smtClean="0"/>
          </a:p>
          <a:p>
            <a:r>
              <a:rPr lang="en-US" altLang="ja-JP" dirty="0" smtClean="0"/>
              <a:t>{-	</a:t>
            </a:r>
            <a:r>
              <a:rPr lang="ja-JP" altLang="en-US" dirty="0" smtClean="0"/>
              <a:t>複数行コメント</a:t>
            </a:r>
            <a:r>
              <a:rPr lang="en-US" altLang="ja-JP" dirty="0" smtClean="0"/>
              <a:t/>
            </a:r>
            <a:br>
              <a:rPr lang="en-US" altLang="ja-JP" dirty="0" smtClean="0"/>
            </a:br>
            <a:r>
              <a:rPr lang="en-US" altLang="ja-JP" dirty="0" smtClean="0"/>
              <a:t>		{-</a:t>
            </a:r>
            <a:r>
              <a:rPr lang="ja-JP" altLang="en-US" dirty="0" smtClean="0"/>
              <a:t>入れ子にできる</a:t>
            </a:r>
            <a:r>
              <a:rPr lang="en-US" altLang="ja-JP" dirty="0" smtClean="0"/>
              <a:t>-}</a:t>
            </a:r>
            <a:br>
              <a:rPr lang="en-US" altLang="ja-JP" dirty="0" smtClean="0"/>
            </a:br>
            <a:r>
              <a:rPr lang="en-US" altLang="ja-JP" dirty="0" smtClean="0"/>
              <a:t>	</a:t>
            </a:r>
            <a:r>
              <a:rPr lang="ja-JP" altLang="en-US" dirty="0" smtClean="0"/>
              <a:t>複数行コメント</a:t>
            </a:r>
            <a:r>
              <a:rPr lang="en-US" altLang="ja-JP" dirty="0" smtClean="0"/>
              <a:t>	-}</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lang="ja-JP" altLang="en-US" sz="2800" dirty="0">
              <a:solidFill>
                <a:srgbClr val="000000"/>
              </a:solidFill>
            </a:endParaRPr>
          </a:p>
        </p:txBody>
      </p:sp>
    </p:spTree>
    <p:extLst>
      <p:ext uri="{BB962C8B-B14F-4D97-AF65-F5344CB8AC3E}">
        <p14:creationId xmlns:p14="http://schemas.microsoft.com/office/powerpoint/2010/main" val="25598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インデント</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t>Haskell</a:t>
            </a:r>
            <a:r>
              <a:rPr lang="ja-JP" altLang="en-US" dirty="0" err="1"/>
              <a:t>に</a:t>
            </a:r>
            <a:r>
              <a:rPr kumimoji="1" lang="ja-JP" altLang="en-US" dirty="0" err="1" smtClean="0"/>
              <a:t>は</a:t>
            </a:r>
            <a:r>
              <a:rPr kumimoji="1" lang="en-US" altLang="ja-JP" dirty="0" smtClean="0"/>
              <a:t>{</a:t>
            </a:r>
            <a:r>
              <a:rPr kumimoji="1" lang="en-US" altLang="ja-JP" dirty="0" err="1" smtClean="0"/>
              <a:t>a;b</a:t>
            </a:r>
            <a:r>
              <a:rPr kumimoji="1" lang="en-US" altLang="ja-JP" dirty="0" smtClean="0"/>
              <a:t>;...}</a:t>
            </a:r>
            <a:r>
              <a:rPr kumimoji="1" lang="ja-JP" altLang="en-US" dirty="0" smtClean="0"/>
              <a:t>というような記法とは別に、インデントを用いる記法もある。単に記法の違いである。</a:t>
            </a:r>
            <a:endParaRPr kumimoji="1" lang="en-US" altLang="ja-JP" dirty="0" smtClean="0"/>
          </a:p>
          <a:p>
            <a:r>
              <a:rPr lang="ja-JP" altLang="en-US" dirty="0" smtClean="0"/>
              <a:t>インデントは、</a:t>
            </a:r>
            <a:r>
              <a:rPr lang="ja-JP" altLang="en-US" dirty="0" smtClean="0">
                <a:solidFill>
                  <a:srgbClr val="00B0F0"/>
                </a:solidFill>
              </a:rPr>
              <a:t>オフサイドルール</a:t>
            </a:r>
            <a:r>
              <a:rPr lang="ja-JP" altLang="en-US" dirty="0" smtClean="0"/>
              <a:t>というルールにもとづいて解釈される。</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00"/>
                </a:solidFill>
              </a:rPr>
              <a:t>★★</a:t>
            </a:r>
            <a:r>
              <a:rPr lang="ja-JP" altLang="en-US" sz="2800" b="1" dirty="0">
                <a:solidFill>
                  <a:srgbClr val="FFFF00"/>
                </a:solidFill>
              </a:rPr>
              <a:t>★★★</a:t>
            </a:r>
            <a:endParaRPr lang="ja-JP" altLang="en-US" sz="2800" dirty="0">
              <a:solidFill>
                <a:srgbClr val="000000"/>
              </a:solidFill>
            </a:endParaRPr>
          </a:p>
        </p:txBody>
      </p:sp>
    </p:spTree>
    <p:extLst>
      <p:ext uri="{BB962C8B-B14F-4D97-AF65-F5344CB8AC3E}">
        <p14:creationId xmlns:p14="http://schemas.microsoft.com/office/powerpoint/2010/main" val="79191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中置演算子</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ja-JP" altLang="en-US" dirty="0" smtClean="0"/>
              <a:t>記号は中置演算子としてもちいることができる。</a:t>
            </a:r>
            <a:endParaRPr kumimoji="1" lang="en-US" altLang="ja-JP" dirty="0" smtClean="0"/>
          </a:p>
          <a:p>
            <a:r>
              <a:rPr lang="ja-JP" altLang="en-US" dirty="0"/>
              <a:t>普通</a:t>
            </a:r>
            <a:r>
              <a:rPr lang="ja-JP" altLang="en-US" dirty="0" smtClean="0"/>
              <a:t>の名前も</a:t>
            </a:r>
            <a:r>
              <a:rPr lang="ja-JP" altLang="en-US" dirty="0" smtClean="0">
                <a:solidFill>
                  <a:srgbClr val="00B0F0"/>
                </a:solidFill>
              </a:rPr>
              <a:t>バッククオート</a:t>
            </a:r>
            <a:r>
              <a:rPr lang="en-US" altLang="ja-JP" b="1" dirty="0" smtClean="0"/>
              <a:t>`</a:t>
            </a:r>
            <a:r>
              <a:rPr lang="en-US" altLang="ja-JP" dirty="0" smtClean="0"/>
              <a:t>...</a:t>
            </a:r>
            <a:r>
              <a:rPr lang="en-US" altLang="ja-JP" b="1" dirty="0" smtClean="0"/>
              <a:t>`</a:t>
            </a:r>
            <a:r>
              <a:rPr lang="ja-JP" altLang="en-US" dirty="0" smtClean="0"/>
              <a:t>で囲めば中置演算子としてつかえる。</a:t>
            </a:r>
            <a:endParaRPr lang="en-US" altLang="ja-JP" dirty="0" smtClean="0"/>
          </a:p>
          <a:p>
            <a:r>
              <a:rPr lang="ja-JP" altLang="en-US" dirty="0" smtClean="0"/>
              <a:t>記号については</a:t>
            </a:r>
            <a:r>
              <a:rPr lang="ja-JP" altLang="en-US" dirty="0" smtClean="0">
                <a:solidFill>
                  <a:srgbClr val="00B0F0"/>
                </a:solidFill>
              </a:rPr>
              <a:t>セクション</a:t>
            </a:r>
            <a:r>
              <a:rPr lang="ja-JP" altLang="en-US" dirty="0"/>
              <a:t>と</a:t>
            </a:r>
            <a:r>
              <a:rPr lang="ja-JP" altLang="en-US" dirty="0" smtClean="0"/>
              <a:t>いう機能もある。たとえば、</a:t>
            </a:r>
            <a:r>
              <a:rPr lang="en-US" altLang="ja-JP" dirty="0" smtClean="0"/>
              <a:t>x::a, y::b </a:t>
            </a:r>
            <a:r>
              <a:rPr lang="ja-JP" altLang="en-US" dirty="0" smtClean="0"/>
              <a:t>のとき </a:t>
            </a:r>
            <a:r>
              <a:rPr lang="en-US" altLang="ja-JP" dirty="0" err="1" smtClean="0"/>
              <a:t>x%y</a:t>
            </a:r>
            <a:r>
              <a:rPr lang="en-US" altLang="ja-JP" dirty="0" smtClean="0"/>
              <a:t>::c </a:t>
            </a:r>
            <a:r>
              <a:rPr lang="ja-JP" altLang="en-US" dirty="0" smtClean="0"/>
              <a:t>だとすると、</a:t>
            </a:r>
            <a:endParaRPr lang="en-US" altLang="ja-JP" dirty="0" smtClean="0"/>
          </a:p>
          <a:p>
            <a:pPr lvl="1"/>
            <a:r>
              <a:rPr lang="en-US" altLang="ja-JP" dirty="0" smtClean="0">
                <a:solidFill>
                  <a:schemeClr val="tx1"/>
                </a:solidFill>
              </a:rPr>
              <a:t>(%) :: a -&gt; b -&gt; c</a:t>
            </a:r>
          </a:p>
          <a:p>
            <a:pPr lvl="1"/>
            <a:r>
              <a:rPr kumimoji="1" lang="en-US" altLang="ja-JP" dirty="0" smtClean="0">
                <a:solidFill>
                  <a:schemeClr val="tx1"/>
                </a:solidFill>
              </a:rPr>
              <a:t>(x%) :: b -&gt; c</a:t>
            </a:r>
          </a:p>
          <a:p>
            <a:pPr lvl="1"/>
            <a:r>
              <a:rPr lang="en-US" altLang="ja-JP" dirty="0" smtClean="0">
                <a:solidFill>
                  <a:schemeClr val="tx1"/>
                </a:solidFill>
              </a:rPr>
              <a:t>(%y) :: a -&gt; c</a:t>
            </a:r>
          </a:p>
          <a:p>
            <a:r>
              <a:rPr lang="ja-JP" altLang="en-US" dirty="0"/>
              <a:t>中置</a:t>
            </a:r>
            <a:r>
              <a:rPr lang="ja-JP" altLang="en-US" dirty="0" smtClean="0"/>
              <a:t>演算子の結合性 </a:t>
            </a:r>
            <a:r>
              <a:rPr lang="en-US" altLang="ja-JP" dirty="0" smtClean="0"/>
              <a:t>(</a:t>
            </a:r>
            <a:r>
              <a:rPr lang="ja-JP" altLang="en-US" dirty="0" smtClean="0"/>
              <a:t>左</a:t>
            </a:r>
            <a:r>
              <a:rPr lang="en-US" altLang="ja-JP" dirty="0" smtClean="0"/>
              <a:t>/</a:t>
            </a:r>
            <a:r>
              <a:rPr lang="ja-JP" altLang="en-US" dirty="0" smtClean="0"/>
              <a:t>右</a:t>
            </a:r>
            <a:r>
              <a:rPr lang="en-US" altLang="ja-JP" dirty="0" smtClean="0"/>
              <a:t>/</a:t>
            </a:r>
            <a:r>
              <a:rPr lang="ja-JP" altLang="en-US" dirty="0" smtClean="0"/>
              <a:t>無結合</a:t>
            </a:r>
            <a:r>
              <a:rPr lang="en-US" altLang="ja-JP" dirty="0" smtClean="0"/>
              <a:t>) </a:t>
            </a:r>
            <a:r>
              <a:rPr lang="ja-JP" altLang="en-US" dirty="0" err="1" smtClean="0"/>
              <a:t>と優</a:t>
            </a:r>
            <a:r>
              <a:rPr lang="ja-JP" altLang="en-US" dirty="0" smtClean="0"/>
              <a:t>先順位を宣言することができる。</a:t>
            </a:r>
            <a:endParaRPr lang="en-US" altLang="ja-JP" dirty="0" smtClean="0">
              <a:solidFill>
                <a:schemeClr val="tx1"/>
              </a:solidFill>
            </a:endParaRPr>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rgbClr val="FFFFFF"/>
                </a:solidFill>
              </a:rPr>
              <a:t>★★</a:t>
            </a:r>
            <a:r>
              <a:rPr lang="ja-JP" altLang="en-US" sz="2800" b="1" dirty="0">
                <a:solidFill>
                  <a:srgbClr val="FFFF00"/>
                </a:solidFill>
              </a:rPr>
              <a:t>★★★</a:t>
            </a:r>
            <a:endParaRPr lang="ja-JP" altLang="en-US" sz="2800" dirty="0">
              <a:solidFill>
                <a:srgbClr val="000000"/>
              </a:solidFill>
            </a:endParaRPr>
          </a:p>
        </p:txBody>
      </p:sp>
    </p:spTree>
    <p:extLst>
      <p:ext uri="{BB962C8B-B14F-4D97-AF65-F5344CB8AC3E}">
        <p14:creationId xmlns:p14="http://schemas.microsoft.com/office/powerpoint/2010/main" val="151096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文芸的スタイル</a:t>
            </a:r>
            <a:endParaRPr kumimoji="1" lang="ja-JP" altLang="en-US" b="1" dirty="0"/>
          </a:p>
        </p:txBody>
      </p:sp>
      <p:sp>
        <p:nvSpPr>
          <p:cNvPr id="3" name="コンテンツ プレースホルダー 2"/>
          <p:cNvSpPr>
            <a:spLocks noGrp="1"/>
          </p:cNvSpPr>
          <p:nvPr>
            <p:ph idx="1"/>
          </p:nvPr>
        </p:nvSpPr>
        <p:spPr/>
        <p:txBody>
          <a:bodyPr/>
          <a:lstStyle/>
          <a:p>
            <a:r>
              <a:rPr lang="en-US" altLang="ja-JP" dirty="0"/>
              <a:t>\begin{code</a:t>
            </a:r>
            <a:r>
              <a:rPr lang="en-US" altLang="ja-JP" dirty="0" smtClean="0"/>
              <a:t>}</a:t>
            </a:r>
            <a:r>
              <a:rPr lang="ja-JP" altLang="en-US" dirty="0" smtClean="0"/>
              <a:t>と</a:t>
            </a:r>
            <a:r>
              <a:rPr lang="en-US" altLang="ja-JP" dirty="0"/>
              <a:t>\end{code</a:t>
            </a:r>
            <a:r>
              <a:rPr lang="en-US" altLang="ja-JP" dirty="0" smtClean="0"/>
              <a:t>}</a:t>
            </a:r>
            <a:r>
              <a:rPr lang="ja-JP" altLang="en-US" dirty="0" smtClean="0"/>
              <a:t>ではさまれた部分だけがソースコードとなり、残りはコメントとなる。</a:t>
            </a:r>
            <a:endParaRPr lang="en-US" altLang="ja-JP" dirty="0" smtClean="0"/>
          </a:p>
          <a:p>
            <a:r>
              <a:rPr kumimoji="1" lang="ja-JP" altLang="en-US" dirty="0" smtClean="0"/>
              <a:t>そのまま</a:t>
            </a:r>
            <a:r>
              <a:rPr kumimoji="1" lang="en-US" altLang="ja-JP" dirty="0" err="1" smtClean="0"/>
              <a:t>TeX</a:t>
            </a:r>
            <a:r>
              <a:rPr kumimoji="1" lang="ja-JP" altLang="en-US" dirty="0" smtClean="0"/>
              <a:t>のソースコードとして読み取ることもできる。</a:t>
            </a:r>
            <a:endParaRPr kumimoji="1" lang="en-US" altLang="ja-JP" dirty="0" smtClean="0"/>
          </a:p>
          <a:p>
            <a:r>
              <a:rPr lang="ja-JP" altLang="en-US" dirty="0"/>
              <a:t>標</a:t>
            </a:r>
            <a:r>
              <a:rPr lang="ja-JP" altLang="en-US" dirty="0" smtClean="0"/>
              <a:t>準ライブラリで多用されているスタイル。</a:t>
            </a:r>
            <a:endParaRPr lang="en-US" altLang="ja-JP" dirty="0" smtClean="0"/>
          </a:p>
          <a:p>
            <a:r>
              <a:rPr kumimoji="1" lang="ja-JP" altLang="en-US" dirty="0" smtClean="0"/>
              <a:t>拡張子は</a:t>
            </a:r>
            <a:r>
              <a:rPr kumimoji="1" lang="en-US" altLang="ja-JP" dirty="0" smtClean="0"/>
              <a:t>.lhs</a:t>
            </a:r>
            <a:r>
              <a:rPr lang="ja-JP" altLang="en-US" dirty="0"/>
              <a:t>とする</a:t>
            </a:r>
            <a:r>
              <a:rPr kumimoji="1" lang="ja-JP" altLang="en-US" dirty="0" smtClean="0"/>
              <a:t>。</a:t>
            </a:r>
            <a:endParaRPr kumimoji="1" lang="ja-JP" altLang="en-US" dirty="0"/>
          </a:p>
        </p:txBody>
      </p:sp>
      <p:sp>
        <p:nvSpPr>
          <p:cNvPr id="4" name="テキスト ボックス 3"/>
          <p:cNvSpPr txBox="1"/>
          <p:nvPr/>
        </p:nvSpPr>
        <p:spPr>
          <a:xfrm>
            <a:off x="6804248" y="1393612"/>
            <a:ext cx="2016224" cy="523220"/>
          </a:xfrm>
          <a:prstGeom prst="rect">
            <a:avLst/>
          </a:prstGeom>
          <a:noFill/>
        </p:spPr>
        <p:txBody>
          <a:bodyPr wrap="square" rtlCol="0">
            <a:spAutoFit/>
          </a:bodyPr>
          <a:lstStyle/>
          <a:p>
            <a:pPr algn="r"/>
            <a:r>
              <a:rPr lang="ja-JP" altLang="en-US" sz="2800" b="1" dirty="0" smtClean="0">
                <a:solidFill>
                  <a:schemeClr val="bg1"/>
                </a:solidFill>
              </a:rPr>
              <a:t>★★</a:t>
            </a:r>
            <a:r>
              <a:rPr lang="ja-JP" altLang="en-US" sz="2800" b="1" dirty="0">
                <a:solidFill>
                  <a:schemeClr val="bg1"/>
                </a:solidFill>
              </a:rPr>
              <a:t>★</a:t>
            </a:r>
            <a:r>
              <a:rPr lang="ja-JP" altLang="en-US" sz="2800" b="1" dirty="0">
                <a:solidFill>
                  <a:srgbClr val="FFFF00"/>
                </a:solidFill>
              </a:rPr>
              <a:t>★★</a:t>
            </a:r>
            <a:endParaRPr lang="ja-JP" altLang="en-US" sz="2800" dirty="0">
              <a:solidFill>
                <a:srgbClr val="000000"/>
              </a:solidFill>
            </a:endParaRPr>
          </a:p>
        </p:txBody>
      </p:sp>
    </p:spTree>
    <p:extLst>
      <p:ext uri="{BB962C8B-B14F-4D97-AF65-F5344CB8AC3E}">
        <p14:creationId xmlns:p14="http://schemas.microsoft.com/office/powerpoint/2010/main" val="304165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Useful ― </a:t>
            </a:r>
            <a:r>
              <a:rPr kumimoji="1" lang="ja-JP" altLang="en-US" b="1" dirty="0" smtClean="0">
                <a:solidFill>
                  <a:srgbClr val="00B0F0"/>
                </a:solidFill>
              </a:rPr>
              <a:t>実用的</a:t>
            </a:r>
            <a:endParaRPr kumimoji="1" lang="ja-JP" altLang="en-US" b="1" dirty="0">
              <a:solidFill>
                <a:srgbClr val="00B0F0"/>
              </a:solidFill>
            </a:endParaRPr>
          </a:p>
        </p:txBody>
      </p:sp>
      <p:sp>
        <p:nvSpPr>
          <p:cNvPr id="3" name="コンテンツ プレースホルダー 2"/>
          <p:cNvSpPr>
            <a:spLocks noGrp="1"/>
          </p:cNvSpPr>
          <p:nvPr>
            <p:ph idx="1"/>
          </p:nvPr>
        </p:nvSpPr>
        <p:spPr/>
        <p:txBody>
          <a:bodyPr/>
          <a:lstStyle/>
          <a:p>
            <a:r>
              <a:rPr lang="ja-JP" altLang="en-US" dirty="0" smtClean="0">
                <a:solidFill>
                  <a:srgbClr val="00B0F0"/>
                </a:solidFill>
              </a:rPr>
              <a:t>高速</a:t>
            </a:r>
            <a:r>
              <a:rPr lang="ja-JP" altLang="en-US" dirty="0" smtClean="0"/>
              <a:t>である。</a:t>
            </a:r>
            <a:endParaRPr lang="en-US" altLang="ja-JP" dirty="0" smtClean="0"/>
          </a:p>
          <a:p>
            <a:r>
              <a:rPr lang="ja-JP" altLang="en-US" dirty="0">
                <a:solidFill>
                  <a:srgbClr val="00B0F0"/>
                </a:solidFill>
              </a:rPr>
              <a:t>バグがすくない</a:t>
            </a:r>
            <a:r>
              <a:rPr lang="ja-JP" altLang="en-US" dirty="0" smtClean="0"/>
              <a:t>。</a:t>
            </a:r>
            <a:endParaRPr lang="en-US" altLang="ja-JP" dirty="0" smtClean="0"/>
          </a:p>
          <a:p>
            <a:r>
              <a:rPr lang="ja-JP" altLang="en-US" dirty="0" smtClean="0">
                <a:solidFill>
                  <a:srgbClr val="00B0F0"/>
                </a:solidFill>
              </a:rPr>
              <a:t>書きやすく</a:t>
            </a:r>
            <a:r>
              <a:rPr lang="ja-JP" altLang="en-US" dirty="0" smtClean="0"/>
              <a:t>、</a:t>
            </a:r>
            <a:r>
              <a:rPr lang="ja-JP" altLang="en-US" dirty="0" smtClean="0">
                <a:solidFill>
                  <a:srgbClr val="00B0F0"/>
                </a:solidFill>
              </a:rPr>
              <a:t>読みやすい</a:t>
            </a:r>
            <a:r>
              <a:rPr lang="ja-JP" altLang="en-US" dirty="0"/>
              <a:t>。</a:t>
            </a:r>
            <a:endParaRPr lang="en-US" altLang="ja-JP" dirty="0"/>
          </a:p>
          <a:p>
            <a:r>
              <a:rPr lang="ja-JP" altLang="en-US" dirty="0" smtClean="0">
                <a:solidFill>
                  <a:srgbClr val="00B0F0"/>
                </a:solidFill>
              </a:rPr>
              <a:t>テスト駆動開発</a:t>
            </a:r>
            <a:r>
              <a:rPr lang="ja-JP" altLang="en-US" dirty="0" smtClean="0"/>
              <a:t>、</a:t>
            </a:r>
            <a:r>
              <a:rPr lang="en-US" altLang="ja-JP" dirty="0"/>
              <a:t> </a:t>
            </a:r>
            <a:r>
              <a:rPr lang="en-US" altLang="ja-JP" dirty="0">
                <a:solidFill>
                  <a:srgbClr val="00B0F0"/>
                </a:solidFill>
              </a:rPr>
              <a:t>C</a:t>
            </a:r>
            <a:r>
              <a:rPr lang="ja-JP" altLang="en-US" dirty="0">
                <a:solidFill>
                  <a:srgbClr val="00B0F0"/>
                </a:solidFill>
              </a:rPr>
              <a:t>言語との連携</a:t>
            </a:r>
            <a:r>
              <a:rPr lang="ja-JP" altLang="en-US" dirty="0" smtClean="0"/>
              <a:t>、</a:t>
            </a:r>
            <a:r>
              <a:rPr lang="ja-JP" altLang="en-US" dirty="0" smtClean="0">
                <a:solidFill>
                  <a:srgbClr val="00B0F0"/>
                </a:solidFill>
              </a:rPr>
              <a:t>デバッガ</a:t>
            </a:r>
            <a:r>
              <a:rPr lang="ja-JP" altLang="en-US" dirty="0" smtClean="0"/>
              <a:t>、</a:t>
            </a:r>
            <a:r>
              <a:rPr lang="ja-JP" altLang="en-US" dirty="0" smtClean="0">
                <a:solidFill>
                  <a:srgbClr val="00B0F0"/>
                </a:solidFill>
              </a:rPr>
              <a:t>パッケージ管理</a:t>
            </a:r>
            <a:r>
              <a:rPr lang="ja-JP" altLang="en-US" dirty="0" smtClean="0"/>
              <a:t>などのための使いやすいツールがそろっている。</a:t>
            </a:r>
            <a:endParaRPr lang="en-US" altLang="ja-JP" dirty="0" smtClean="0"/>
          </a:p>
          <a:p>
            <a:r>
              <a:rPr kumimoji="1" lang="ja-JP" altLang="en-US" dirty="0" smtClean="0">
                <a:solidFill>
                  <a:srgbClr val="00B0F0"/>
                </a:solidFill>
              </a:rPr>
              <a:t>急成長</a:t>
            </a:r>
            <a:r>
              <a:rPr kumimoji="1" lang="ja-JP" altLang="en-US" dirty="0" smtClean="0"/>
              <a:t>しているので、これからもっと使われていくはず。</a:t>
            </a:r>
            <a:endParaRPr kumimoji="1" lang="ja-JP" altLang="en-US" dirty="0"/>
          </a:p>
        </p:txBody>
      </p:sp>
    </p:spTree>
    <p:extLst>
      <p:ext uri="{BB962C8B-B14F-4D97-AF65-F5344CB8AC3E}">
        <p14:creationId xmlns:p14="http://schemas.microsoft.com/office/powerpoint/2010/main" val="12759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052736"/>
            <a:ext cx="8229600" cy="5521800"/>
          </a:xfrm>
        </p:spPr>
        <p:txBody>
          <a:bodyPr>
            <a:normAutofit/>
          </a:bodyPr>
          <a:lstStyle/>
          <a:p>
            <a:pPr marL="109728" lvl="0" indent="0">
              <a:spcBef>
                <a:spcPts val="900"/>
              </a:spcBef>
              <a:buClr>
                <a:srgbClr val="526DB0"/>
              </a:buClr>
              <a:buNone/>
            </a:pPr>
            <a:r>
              <a:rPr lang="en-US" altLang="ja-JP" sz="2400" i="1" dirty="0" err="1" smtClean="0">
                <a:solidFill>
                  <a:srgbClr val="000000"/>
                </a:solidFill>
              </a:rPr>
              <a:t>fixitydecl</a:t>
            </a:r>
            <a:r>
              <a:rPr lang="en-US" altLang="ja-JP" sz="2400" dirty="0" smtClean="0">
                <a:solidFill>
                  <a:srgbClr val="000000"/>
                </a:solidFill>
              </a:rPr>
              <a:t> </a:t>
            </a:r>
            <a:r>
              <a:rPr lang="ja-JP" altLang="en-US" sz="2400" dirty="0" smtClean="0">
                <a:solidFill>
                  <a:srgbClr val="000000"/>
                </a:solidFill>
              </a:rPr>
              <a:t>→</a:t>
            </a:r>
            <a:r>
              <a:rPr lang="en-US" altLang="ja-JP" sz="2400" dirty="0" smtClean="0">
                <a:solidFill>
                  <a:srgbClr val="000000"/>
                </a:solidFill>
              </a:rPr>
              <a:t/>
            </a:r>
            <a:br>
              <a:rPr lang="en-US" altLang="ja-JP" sz="2400" dirty="0" smtClean="0">
                <a:solidFill>
                  <a:srgbClr val="000000"/>
                </a:solidFill>
              </a:rPr>
            </a:br>
            <a:r>
              <a:rPr lang="en-US" altLang="ja-JP" sz="2400" dirty="0" smtClean="0">
                <a:solidFill>
                  <a:srgbClr val="000000"/>
                </a:solidFill>
              </a:rPr>
              <a:t>	(</a:t>
            </a:r>
            <a:r>
              <a:rPr lang="en-US" altLang="ja-JP" sz="2400" b="1" dirty="0" err="1" smtClean="0">
                <a:solidFill>
                  <a:srgbClr val="000000"/>
                </a:solidFill>
              </a:rPr>
              <a:t>infixl</a:t>
            </a:r>
            <a:r>
              <a:rPr lang="en-US" altLang="ja-JP" sz="2400" dirty="0" smtClean="0">
                <a:solidFill>
                  <a:srgbClr val="000000"/>
                </a:solidFill>
              </a:rPr>
              <a:t> | </a:t>
            </a:r>
            <a:r>
              <a:rPr lang="en-US" altLang="ja-JP" sz="2400" b="1" dirty="0" err="1" smtClean="0">
                <a:solidFill>
                  <a:srgbClr val="000000"/>
                </a:solidFill>
              </a:rPr>
              <a:t>infixr</a:t>
            </a:r>
            <a:r>
              <a:rPr lang="en-US" altLang="ja-JP" sz="2400" dirty="0" smtClean="0">
                <a:solidFill>
                  <a:srgbClr val="000000"/>
                </a:solidFill>
              </a:rPr>
              <a:t> | </a:t>
            </a:r>
            <a:r>
              <a:rPr lang="en-US" altLang="ja-JP" sz="2400" b="1" dirty="0" smtClean="0">
                <a:solidFill>
                  <a:srgbClr val="000000"/>
                </a:solidFill>
              </a:rPr>
              <a:t>infix</a:t>
            </a:r>
            <a:r>
              <a:rPr lang="en-US" altLang="ja-JP" sz="2400" dirty="0" smtClean="0">
                <a:solidFill>
                  <a:srgbClr val="000000"/>
                </a:solidFill>
              </a:rPr>
              <a:t>) [integer] </a:t>
            </a:r>
            <a:r>
              <a:rPr lang="en-US" altLang="ja-JP" sz="2400" i="1" dirty="0" smtClean="0">
                <a:solidFill>
                  <a:srgbClr val="000000"/>
                </a:solidFill>
              </a:rPr>
              <a:t>op</a:t>
            </a:r>
            <a:r>
              <a:rPr lang="en-US" altLang="ja-JP" sz="2400" i="1" baseline="-25000" dirty="0" smtClean="0">
                <a:solidFill>
                  <a:srgbClr val="000000"/>
                </a:solidFill>
              </a:rPr>
              <a:t>1</a:t>
            </a:r>
            <a:r>
              <a:rPr lang="en-US" altLang="ja-JP" sz="2400" b="1" dirty="0" smtClean="0">
                <a:solidFill>
                  <a:srgbClr val="000000"/>
                </a:solidFill>
              </a:rPr>
              <a:t>,</a:t>
            </a:r>
            <a:r>
              <a:rPr lang="en-US" altLang="ja-JP" sz="2400" dirty="0" smtClean="0">
                <a:solidFill>
                  <a:srgbClr val="000000"/>
                </a:solidFill>
              </a:rPr>
              <a:t> ...</a:t>
            </a:r>
            <a:r>
              <a:rPr lang="en-US" altLang="ja-JP" sz="2400" b="1" dirty="0" smtClean="0">
                <a:solidFill>
                  <a:srgbClr val="000000"/>
                </a:solidFill>
              </a:rPr>
              <a:t>,</a:t>
            </a:r>
            <a:r>
              <a:rPr lang="en-US" altLang="ja-JP" sz="2400" dirty="0" smtClean="0">
                <a:solidFill>
                  <a:srgbClr val="000000"/>
                </a:solidFill>
              </a:rPr>
              <a:t> </a:t>
            </a:r>
            <a:r>
              <a:rPr lang="en-US" altLang="ja-JP" sz="2400" i="1" dirty="0" err="1" smtClean="0">
                <a:solidFill>
                  <a:srgbClr val="000000"/>
                </a:solidFill>
              </a:rPr>
              <a:t>op</a:t>
            </a:r>
            <a:r>
              <a:rPr lang="en-US" altLang="ja-JP" sz="2400" i="1" baseline="-25000" dirty="0" err="1" smtClean="0">
                <a:solidFill>
                  <a:srgbClr val="000000"/>
                </a:solidFill>
              </a:rPr>
              <a:t>n</a:t>
            </a:r>
            <a:endParaRPr lang="en-US" altLang="ja-JP" sz="2400" i="1" baseline="-25000" dirty="0" smtClean="0">
              <a:solidFill>
                <a:srgbClr val="000000"/>
              </a:solidFill>
            </a:endParaRPr>
          </a:p>
          <a:p>
            <a:pPr marL="109728" lvl="0" indent="0">
              <a:spcBef>
                <a:spcPts val="900"/>
              </a:spcBef>
              <a:buClr>
                <a:srgbClr val="526DB0"/>
              </a:buClr>
              <a:buNone/>
            </a:pPr>
            <a:r>
              <a:rPr lang="en-US" altLang="ja-JP" sz="2400" i="1" dirty="0" smtClean="0">
                <a:solidFill>
                  <a:srgbClr val="000000"/>
                </a:solidFill>
              </a:rPr>
              <a:t>op </a:t>
            </a:r>
            <a:r>
              <a:rPr lang="ja-JP" altLang="en-US" sz="2400" dirty="0" smtClean="0">
                <a:solidFill>
                  <a:srgbClr val="000000"/>
                </a:solidFill>
              </a:rPr>
              <a:t>→</a:t>
            </a:r>
            <a:r>
              <a:rPr lang="en-US" altLang="ja-JP" sz="2400" dirty="0">
                <a:solidFill>
                  <a:srgbClr val="000000"/>
                </a:solidFill>
              </a:rPr>
              <a:t> </a:t>
            </a:r>
            <a:r>
              <a:rPr lang="en-US" altLang="ja-JP" sz="2400" i="1" dirty="0" err="1" smtClean="0">
                <a:solidFill>
                  <a:srgbClr val="000000"/>
                </a:solidFill>
              </a:rPr>
              <a:t>varop</a:t>
            </a:r>
            <a:r>
              <a:rPr lang="en-US" altLang="ja-JP" sz="2400" dirty="0" smtClean="0">
                <a:solidFill>
                  <a:srgbClr val="000000"/>
                </a:solidFill>
              </a:rPr>
              <a:t> | </a:t>
            </a:r>
            <a:r>
              <a:rPr lang="en-US" altLang="ja-JP" sz="2400" i="1" dirty="0" err="1" smtClean="0">
                <a:solidFill>
                  <a:srgbClr val="000000"/>
                </a:solidFill>
              </a:rPr>
              <a:t>conop</a:t>
            </a:r>
            <a:endParaRPr lang="en-US" altLang="ja-JP" sz="2400" i="1" dirty="0" smtClean="0">
              <a:solidFill>
                <a:srgbClr val="000000"/>
              </a:solidFill>
            </a:endParaRPr>
          </a:p>
          <a:p>
            <a:pPr marL="109728" lvl="0" indent="0">
              <a:spcBef>
                <a:spcPts val="900"/>
              </a:spcBef>
              <a:buClr>
                <a:srgbClr val="526DB0"/>
              </a:buClr>
              <a:buNone/>
            </a:pPr>
            <a:endParaRPr lang="en-US" altLang="ja-JP" sz="2400" dirty="0" smtClean="0">
              <a:solidFill>
                <a:srgbClr val="000000"/>
              </a:solidFill>
            </a:endParaRPr>
          </a:p>
        </p:txBody>
      </p:sp>
    </p:spTree>
    <p:extLst>
      <p:ext uri="{BB962C8B-B14F-4D97-AF65-F5344CB8AC3E}">
        <p14:creationId xmlns:p14="http://schemas.microsoft.com/office/powerpoint/2010/main" val="4137385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おつかれさまです！</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ほんとうに、おつかれさまです。</a:t>
            </a:r>
            <a:endParaRPr kumimoji="1" lang="en-US" altLang="ja-JP" dirty="0" smtClean="0"/>
          </a:p>
          <a:p>
            <a:r>
              <a:rPr lang="ja-JP" altLang="en-US" dirty="0"/>
              <a:t>これで、</a:t>
            </a:r>
            <a:r>
              <a:rPr lang="ja-JP" altLang="en-US" dirty="0" smtClean="0"/>
              <a:t>文法はほぼ網羅しました。</a:t>
            </a:r>
            <a:endParaRPr lang="en-US" altLang="ja-JP" dirty="0"/>
          </a:p>
          <a:p>
            <a:r>
              <a:rPr kumimoji="1" lang="ja-JP" altLang="en-US" dirty="0" smtClean="0"/>
              <a:t>次のステップへ進みましょう！</a:t>
            </a:r>
            <a:endParaRPr kumimoji="1" lang="ja-JP" altLang="en-US" dirty="0"/>
          </a:p>
        </p:txBody>
      </p:sp>
    </p:spTree>
    <p:extLst>
      <p:ext uri="{BB962C8B-B14F-4D97-AF65-F5344CB8AC3E}">
        <p14:creationId xmlns:p14="http://schemas.microsoft.com/office/powerpoint/2010/main" val="240583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00000" y="5013176"/>
            <a:ext cx="7772400" cy="1470025"/>
          </a:xfrm>
        </p:spPr>
        <p:txBody>
          <a:bodyPr anchor="b">
            <a:normAutofit/>
          </a:bodyPr>
          <a:lstStyle/>
          <a:p>
            <a:pPr algn="l"/>
            <a:r>
              <a:rPr kumimoji="1" lang="en-US" altLang="ja-JP" sz="4000" dirty="0" smtClean="0">
                <a:latin typeface="+mj-ea"/>
                <a:cs typeface="Migu 1C" pitchFamily="50" charset="-128"/>
              </a:rPr>
              <a:t>Haskell</a:t>
            </a:r>
            <a:r>
              <a:rPr kumimoji="1" lang="ja-JP" altLang="en-US" sz="4000" dirty="0" smtClean="0">
                <a:latin typeface="+mj-ea"/>
                <a:cs typeface="Migu 1C" pitchFamily="50" charset="-128"/>
              </a:rPr>
              <a:t>ライフを始めよう！</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35431269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ライブラリ</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err="1" smtClean="0"/>
              <a:t>Hoogle</a:t>
            </a:r>
            <a:r>
              <a:rPr kumimoji="1" lang="ja-JP" altLang="en-US" dirty="0" err="1" smtClean="0"/>
              <a:t>で簡</a:t>
            </a:r>
            <a:r>
              <a:rPr kumimoji="1" lang="ja-JP" altLang="en-US" dirty="0" smtClean="0"/>
              <a:t>単に調べられます。ソースコードを見ることもできます。</a:t>
            </a:r>
            <a:endParaRPr kumimoji="1" lang="en-US" altLang="ja-JP" dirty="0" smtClean="0"/>
          </a:p>
          <a:p>
            <a:pPr lvl="1"/>
            <a:r>
              <a:rPr lang="en-US" altLang="ja-JP" dirty="0">
                <a:solidFill>
                  <a:srgbClr val="00B0F0"/>
                </a:solidFill>
                <a:hlinkClick r:id="rId2"/>
              </a:rPr>
              <a:t>http://www.haskell.org/hoogle</a:t>
            </a:r>
            <a:r>
              <a:rPr lang="en-US" altLang="ja-JP" dirty="0" smtClean="0">
                <a:solidFill>
                  <a:srgbClr val="00B0F0"/>
                </a:solidFill>
                <a:hlinkClick r:id="rId2"/>
              </a:rPr>
              <a:t>/</a:t>
            </a:r>
            <a:endParaRPr lang="en-US" altLang="ja-JP" dirty="0" smtClean="0">
              <a:solidFill>
                <a:srgbClr val="00B0F0"/>
              </a:solidFill>
            </a:endParaRPr>
          </a:p>
          <a:p>
            <a:endParaRPr kumimoji="1" lang="ja-JP" altLang="en-US" dirty="0">
              <a:solidFill>
                <a:srgbClr val="00B0F0"/>
              </a:solidFill>
            </a:endParaRPr>
          </a:p>
        </p:txBody>
      </p:sp>
    </p:spTree>
    <p:extLst>
      <p:ext uri="{BB962C8B-B14F-4D97-AF65-F5344CB8AC3E}">
        <p14:creationId xmlns:p14="http://schemas.microsoft.com/office/powerpoint/2010/main" val="328823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マニュアル</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err="1" smtClean="0"/>
              <a:t>ghc</a:t>
            </a:r>
            <a:r>
              <a:rPr kumimoji="1" lang="ja-JP" altLang="en-US" dirty="0" smtClean="0"/>
              <a:t>マニュアルの和訳があります。</a:t>
            </a:r>
            <a:endParaRPr kumimoji="1" lang="en-US" altLang="ja-JP" dirty="0" smtClean="0"/>
          </a:p>
          <a:p>
            <a:pPr lvl="1"/>
            <a:r>
              <a:rPr lang="en-US" altLang="ja-JP" dirty="0">
                <a:hlinkClick r:id="rId2"/>
              </a:rPr>
              <a:t>http://www.kotha.net/ghcguide_ja/latest</a:t>
            </a:r>
            <a:r>
              <a:rPr lang="en-US" altLang="ja-JP" dirty="0" smtClean="0">
                <a:hlinkClick r:id="rId2"/>
              </a:rPr>
              <a:t>/</a:t>
            </a:r>
            <a:endParaRPr lang="en-US" altLang="ja-JP" dirty="0" smtClean="0"/>
          </a:p>
        </p:txBody>
      </p:sp>
    </p:spTree>
    <p:extLst>
      <p:ext uri="{BB962C8B-B14F-4D97-AF65-F5344CB8AC3E}">
        <p14:creationId xmlns:p14="http://schemas.microsoft.com/office/powerpoint/2010/main" val="381395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本</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すごい</a:t>
            </a:r>
            <a:r>
              <a:rPr lang="en-US" altLang="ja-JP" dirty="0"/>
              <a:t>Haskell</a:t>
            </a:r>
            <a:r>
              <a:rPr lang="ja-JP" altLang="en-US" dirty="0"/>
              <a:t>たのしく学ぼう</a:t>
            </a:r>
            <a:r>
              <a:rPr lang="ja-JP" altLang="en-US" dirty="0" smtClean="0"/>
              <a:t>！</a:t>
            </a:r>
            <a:endParaRPr lang="en-US" altLang="ja-JP" dirty="0" smtClean="0"/>
          </a:p>
          <a:p>
            <a:r>
              <a:rPr kumimoji="1" lang="ja-JP" altLang="en-US" dirty="0"/>
              <a:t>関数プログラミング</a:t>
            </a:r>
            <a:r>
              <a:rPr kumimoji="1" lang="ja-JP" altLang="en-US" dirty="0" smtClean="0"/>
              <a:t>入門</a:t>
            </a:r>
            <a:endParaRPr kumimoji="1" lang="en-US" altLang="ja-JP" dirty="0" smtClean="0"/>
          </a:p>
          <a:p>
            <a:r>
              <a:rPr lang="ja-JP" altLang="en-US" dirty="0"/>
              <a:t>関数</a:t>
            </a:r>
            <a:r>
              <a:rPr lang="ja-JP" altLang="en-US" dirty="0" smtClean="0"/>
              <a:t>プログラミング</a:t>
            </a:r>
            <a:r>
              <a:rPr lang="ja-JP" altLang="en-US" dirty="0"/>
              <a:t>の</a:t>
            </a:r>
            <a:r>
              <a:rPr lang="ja-JP" altLang="en-US" dirty="0" smtClean="0"/>
              <a:t>楽しみ</a:t>
            </a:r>
            <a:endParaRPr lang="en-US" altLang="ja-JP" dirty="0" smtClean="0"/>
          </a:p>
          <a:p>
            <a:r>
              <a:rPr kumimoji="1" lang="ja-JP" altLang="en-US" dirty="0" smtClean="0"/>
              <a:t>プログラミング</a:t>
            </a:r>
            <a:r>
              <a:rPr kumimoji="1" lang="en-US" altLang="ja-JP" dirty="0" smtClean="0"/>
              <a:t>Haskell</a:t>
            </a:r>
          </a:p>
          <a:p>
            <a:r>
              <a:rPr lang="ja-JP" altLang="en-US" dirty="0"/>
              <a:t>ふつう</a:t>
            </a:r>
            <a:r>
              <a:rPr lang="ja-JP" altLang="en-US" dirty="0" smtClean="0"/>
              <a:t>の</a:t>
            </a:r>
            <a:r>
              <a:rPr lang="en-US" altLang="ja-JP" dirty="0" smtClean="0"/>
              <a:t>Haskell</a:t>
            </a:r>
            <a:r>
              <a:rPr lang="ja-JP" altLang="en-US" dirty="0" smtClean="0"/>
              <a:t>プログラミング</a:t>
            </a:r>
            <a:endParaRPr kumimoji="1" lang="en-US" altLang="ja-JP" dirty="0" smtClean="0"/>
          </a:p>
        </p:txBody>
      </p:sp>
    </p:spTree>
    <p:extLst>
      <p:ext uri="{BB962C8B-B14F-4D97-AF65-F5344CB8AC3E}">
        <p14:creationId xmlns:p14="http://schemas.microsoft.com/office/powerpoint/2010/main" val="22778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サイト</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本物のプログラマは</a:t>
            </a:r>
            <a:r>
              <a:rPr kumimoji="1" lang="en-US" altLang="ja-JP" dirty="0" smtClean="0"/>
              <a:t>Haskell</a:t>
            </a:r>
            <a:r>
              <a:rPr kumimoji="1" lang="ja-JP" altLang="en-US" dirty="0" smtClean="0"/>
              <a:t>を使う</a:t>
            </a:r>
            <a:endParaRPr kumimoji="1" lang="en-US" altLang="ja-JP" dirty="0" smtClean="0"/>
          </a:p>
          <a:p>
            <a:pPr lvl="1"/>
            <a:r>
              <a:rPr lang="en-US" altLang="ja-JP" dirty="0">
                <a:hlinkClick r:id="rId2"/>
              </a:rPr>
              <a:t>http://itpro.nikkeibp.co.jp/article/COLUMN/20060915/248215</a:t>
            </a:r>
            <a:r>
              <a:rPr lang="en-US" altLang="ja-JP" dirty="0" smtClean="0">
                <a:hlinkClick r:id="rId2"/>
              </a:rPr>
              <a:t>/</a:t>
            </a:r>
            <a:endParaRPr lang="en-US" altLang="ja-JP" dirty="0" smtClean="0"/>
          </a:p>
          <a:p>
            <a:r>
              <a:rPr kumimoji="1" lang="en-US" altLang="ja-JP" dirty="0" err="1" smtClean="0"/>
              <a:t>Wikibooks</a:t>
            </a:r>
            <a:r>
              <a:rPr kumimoji="1" lang="en-US" altLang="ja-JP" dirty="0" smtClean="0"/>
              <a:t> Haskell</a:t>
            </a:r>
          </a:p>
          <a:p>
            <a:pPr lvl="1"/>
            <a:r>
              <a:rPr lang="en-US" altLang="ja-JP" dirty="0">
                <a:hlinkClick r:id="rId3"/>
              </a:rPr>
              <a:t>http://</a:t>
            </a:r>
            <a:r>
              <a:rPr lang="en-US" altLang="ja-JP" dirty="0" smtClean="0">
                <a:hlinkClick r:id="rId3"/>
              </a:rPr>
              <a:t>ja.wikibooks.org/wiki/Haskell</a:t>
            </a:r>
            <a:endParaRPr lang="en-US" altLang="ja-JP" dirty="0" smtClean="0"/>
          </a:p>
          <a:p>
            <a:r>
              <a:rPr kumimoji="1" lang="en-US" altLang="ja-JP" dirty="0" err="1" smtClean="0"/>
              <a:t>HaskellWiki</a:t>
            </a:r>
            <a:endParaRPr kumimoji="1" lang="en-US" altLang="ja-JP" dirty="0" smtClean="0"/>
          </a:p>
          <a:p>
            <a:pPr lvl="1"/>
            <a:r>
              <a:rPr lang="en-US" altLang="ja-JP" dirty="0">
                <a:hlinkClick r:id="rId4"/>
              </a:rPr>
              <a:t>http://</a:t>
            </a:r>
            <a:r>
              <a:rPr lang="en-US" altLang="ja-JP" dirty="0" smtClean="0">
                <a:hlinkClick r:id="rId4"/>
              </a:rPr>
              <a:t>www.haskell.org/haskellwiki/Haskell</a:t>
            </a:r>
            <a:endParaRPr lang="en-US" altLang="ja-JP" dirty="0" smtClean="0"/>
          </a:p>
        </p:txBody>
      </p:sp>
    </p:spTree>
    <p:extLst>
      <p:ext uri="{BB962C8B-B14F-4D97-AF65-F5344CB8AC3E}">
        <p14:creationId xmlns:p14="http://schemas.microsoft.com/office/powerpoint/2010/main" val="41033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プログラムを書いてみよう！</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とにかく書いてみましょう。</a:t>
            </a:r>
            <a:endParaRPr kumimoji="1" lang="en-US" altLang="ja-JP" dirty="0" smtClean="0"/>
          </a:p>
          <a:p>
            <a:endParaRPr lang="en-US" altLang="ja-JP" dirty="0" smtClean="0"/>
          </a:p>
          <a:p>
            <a:r>
              <a:rPr lang="ja-JP" altLang="en-US" dirty="0" smtClean="0"/>
              <a:t>オンラインジャッジもぜひ利用してください。</a:t>
            </a:r>
            <a:endParaRPr kumimoji="1" lang="en-US" altLang="ja-JP" dirty="0" smtClean="0"/>
          </a:p>
          <a:p>
            <a:pPr lvl="1"/>
            <a:r>
              <a:rPr lang="en-US" altLang="ja-JP" dirty="0">
                <a:hlinkClick r:id="rId2"/>
              </a:rPr>
              <a:t>https://</a:t>
            </a:r>
            <a:r>
              <a:rPr lang="en-US" altLang="ja-JP" dirty="0" smtClean="0">
                <a:hlinkClick r:id="rId2"/>
              </a:rPr>
              <a:t>judge.npca.jp/problems</a:t>
            </a:r>
            <a:endParaRPr lang="en-US" altLang="ja-JP" dirty="0" smtClean="0"/>
          </a:p>
          <a:p>
            <a:pPr lvl="1"/>
            <a:r>
              <a:rPr lang="en-US" altLang="ja-JP" dirty="0">
                <a:hlinkClick r:id="rId3"/>
              </a:rPr>
              <a:t>http://</a:t>
            </a:r>
            <a:r>
              <a:rPr lang="en-US" altLang="ja-JP" dirty="0" smtClean="0">
                <a:hlinkClick r:id="rId3"/>
              </a:rPr>
              <a:t>codeforces.com/problemset</a:t>
            </a:r>
            <a:endParaRPr lang="en-US" altLang="ja-JP" dirty="0" smtClean="0"/>
          </a:p>
          <a:p>
            <a:pPr lvl="1"/>
            <a:r>
              <a:rPr lang="en-US" altLang="ja-JP" dirty="0">
                <a:hlinkClick r:id="rId4"/>
              </a:rPr>
              <a:t>http://www.spoj.com/problems/classical</a:t>
            </a:r>
            <a:r>
              <a:rPr lang="en-US" altLang="ja-JP" dirty="0" smtClean="0">
                <a:hlinkClick r:id="rId4"/>
              </a:rPr>
              <a:t>/</a:t>
            </a:r>
            <a:endParaRPr lang="en-US" altLang="ja-JP" dirty="0" smtClean="0"/>
          </a:p>
        </p:txBody>
      </p:sp>
    </p:spTree>
    <p:extLst>
      <p:ext uri="{BB962C8B-B14F-4D97-AF65-F5344CB8AC3E}">
        <p14:creationId xmlns:p14="http://schemas.microsoft.com/office/powerpoint/2010/main" val="204853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プログラムを読んでみよう！</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実際の</a:t>
            </a:r>
            <a:r>
              <a:rPr kumimoji="1" lang="en-US" altLang="ja-JP" dirty="0" smtClean="0"/>
              <a:t>Haskell</a:t>
            </a:r>
            <a:r>
              <a:rPr kumimoji="1" lang="ja-JP" altLang="en-US" dirty="0" smtClean="0"/>
              <a:t>のプログラムをたくさん読んでみましょう。</a:t>
            </a:r>
            <a:endParaRPr kumimoji="1" lang="en-US" altLang="ja-JP" dirty="0" smtClean="0"/>
          </a:p>
          <a:p>
            <a:r>
              <a:rPr kumimoji="1" lang="ja-JP" altLang="en-US" dirty="0" smtClean="0"/>
              <a:t>とくに、</a:t>
            </a:r>
            <a:r>
              <a:rPr kumimoji="1" lang="en-US" altLang="ja-JP" dirty="0" err="1" smtClean="0"/>
              <a:t>Hoogle</a:t>
            </a:r>
            <a:r>
              <a:rPr kumimoji="1" lang="ja-JP" altLang="en-US" dirty="0" smtClean="0"/>
              <a:t>上でソースコードを参照することができるので、読んでみましょう。</a:t>
            </a:r>
            <a:r>
              <a:rPr kumimoji="1" lang="en-US" altLang="ja-JP" dirty="0" err="1" smtClean="0"/>
              <a:t>Data.List</a:t>
            </a:r>
            <a:r>
              <a:rPr kumimoji="1" lang="ja-JP" altLang="en-US" dirty="0" smtClean="0"/>
              <a:t>などがおすすめです。</a:t>
            </a:r>
            <a:endParaRPr kumimoji="1" lang="ja-JP" altLang="en-US" dirty="0"/>
          </a:p>
        </p:txBody>
      </p:sp>
    </p:spTree>
    <p:extLst>
      <p:ext uri="{BB962C8B-B14F-4D97-AF65-F5344CB8AC3E}">
        <p14:creationId xmlns:p14="http://schemas.microsoft.com/office/powerpoint/2010/main" val="10493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00000" y="5013176"/>
            <a:ext cx="7772400" cy="1470025"/>
          </a:xfrm>
        </p:spPr>
        <p:txBody>
          <a:bodyPr anchor="b">
            <a:normAutofit/>
          </a:bodyPr>
          <a:lstStyle/>
          <a:p>
            <a:pPr algn="l"/>
            <a:r>
              <a:rPr lang="en-US" altLang="ja-JP" sz="4000" dirty="0" smtClean="0">
                <a:latin typeface="+mj-ea"/>
                <a:cs typeface="Migu 1C" pitchFamily="50" charset="-128"/>
              </a:rPr>
              <a:t>Haskell Lecture 2 </a:t>
            </a:r>
            <a:r>
              <a:rPr lang="ja-JP" altLang="en-US" sz="4000" dirty="0" smtClean="0">
                <a:latin typeface="+mj-ea"/>
                <a:cs typeface="Migu 1C" pitchFamily="50" charset="-128"/>
              </a:rPr>
              <a:t>へつづく</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1158498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Simple ― </a:t>
            </a:r>
            <a:r>
              <a:rPr kumimoji="1" lang="ja-JP" altLang="en-US" b="1" dirty="0" smtClean="0">
                <a:solidFill>
                  <a:srgbClr val="00B0F0"/>
                </a:solidFill>
              </a:rPr>
              <a:t>簡潔</a:t>
            </a:r>
            <a:endParaRPr kumimoji="1" lang="ja-JP" altLang="en-US" b="1" dirty="0">
              <a:solidFill>
                <a:srgbClr val="00B0F0"/>
              </a:solidFill>
            </a:endParaRPr>
          </a:p>
        </p:txBody>
      </p:sp>
      <p:sp>
        <p:nvSpPr>
          <p:cNvPr id="3" name="コンテンツ プレースホルダー 2"/>
          <p:cNvSpPr>
            <a:spLocks noGrp="1"/>
          </p:cNvSpPr>
          <p:nvPr>
            <p:ph idx="1"/>
          </p:nvPr>
        </p:nvSpPr>
        <p:spPr/>
        <p:txBody>
          <a:bodyPr/>
          <a:lstStyle/>
          <a:p>
            <a:r>
              <a:rPr lang="ja-JP" altLang="en-US" dirty="0">
                <a:solidFill>
                  <a:srgbClr val="00B0F0"/>
                </a:solidFill>
              </a:rPr>
              <a:t>短く</a:t>
            </a:r>
            <a:r>
              <a:rPr lang="ja-JP" altLang="en-US" dirty="0"/>
              <a:t>、</a:t>
            </a:r>
            <a:r>
              <a:rPr lang="ja-JP" altLang="en-US" dirty="0">
                <a:solidFill>
                  <a:srgbClr val="00B0F0"/>
                </a:solidFill>
              </a:rPr>
              <a:t>明快</a:t>
            </a:r>
            <a:r>
              <a:rPr lang="ja-JP" altLang="en-US" dirty="0"/>
              <a:t>で、</a:t>
            </a:r>
            <a:r>
              <a:rPr lang="ja-JP" altLang="en-US" dirty="0">
                <a:solidFill>
                  <a:srgbClr val="00B0F0"/>
                </a:solidFill>
              </a:rPr>
              <a:t>管理</a:t>
            </a:r>
            <a:r>
              <a:rPr lang="ja-JP" altLang="en-US" dirty="0"/>
              <a:t>しやすい。</a:t>
            </a:r>
            <a:endParaRPr lang="en-US" altLang="ja-JP" dirty="0"/>
          </a:p>
          <a:p>
            <a:r>
              <a:rPr lang="ja-JP" altLang="en-US" dirty="0">
                <a:solidFill>
                  <a:srgbClr val="00B0F0"/>
                </a:solidFill>
              </a:rPr>
              <a:t>インデント</a:t>
            </a:r>
            <a:r>
              <a:rPr lang="ja-JP" altLang="en-US" dirty="0"/>
              <a:t>や</a:t>
            </a:r>
            <a:r>
              <a:rPr lang="ja-JP" altLang="en-US" dirty="0">
                <a:solidFill>
                  <a:srgbClr val="00B0F0"/>
                </a:solidFill>
              </a:rPr>
              <a:t>記号</a:t>
            </a:r>
            <a:r>
              <a:rPr lang="ja-JP" altLang="en-US" dirty="0"/>
              <a:t>をうまく利用している</a:t>
            </a:r>
            <a:r>
              <a:rPr lang="ja-JP" altLang="en-US" dirty="0" smtClean="0"/>
              <a:t>。</a:t>
            </a:r>
            <a:endParaRPr lang="en-US" altLang="ja-JP" dirty="0" smtClean="0"/>
          </a:p>
          <a:p>
            <a:r>
              <a:rPr lang="ja-JP" altLang="en-US" dirty="0">
                <a:solidFill>
                  <a:srgbClr val="00B0F0"/>
                </a:solidFill>
              </a:rPr>
              <a:t>抽象的</a:t>
            </a:r>
            <a:r>
              <a:rPr lang="ja-JP" altLang="en-US" dirty="0" smtClean="0"/>
              <a:t>な記述ができる。</a:t>
            </a:r>
            <a:endParaRPr lang="en-US" altLang="ja-JP" dirty="0" smtClean="0"/>
          </a:p>
          <a:p>
            <a:r>
              <a:rPr lang="ja-JP" altLang="en-US" dirty="0">
                <a:solidFill>
                  <a:srgbClr val="00B0F0"/>
                </a:solidFill>
              </a:rPr>
              <a:t>すっきり</a:t>
            </a:r>
            <a:r>
              <a:rPr lang="ja-JP" altLang="en-US" dirty="0"/>
              <a:t>した</a:t>
            </a:r>
            <a:r>
              <a:rPr lang="ja-JP" altLang="en-US" dirty="0" smtClean="0"/>
              <a:t>、</a:t>
            </a:r>
            <a:r>
              <a:rPr lang="ja-JP" altLang="en-US" dirty="0" smtClean="0">
                <a:solidFill>
                  <a:srgbClr val="00B0F0"/>
                </a:solidFill>
              </a:rPr>
              <a:t>合理的</a:t>
            </a:r>
            <a:r>
              <a:rPr lang="ja-JP" altLang="en-US" dirty="0" smtClean="0"/>
              <a:t>な文法である。</a:t>
            </a:r>
            <a:endParaRPr lang="en-US" altLang="ja-JP" dirty="0" smtClean="0"/>
          </a:p>
          <a:p>
            <a:r>
              <a:rPr lang="ja-JP" altLang="en-US" dirty="0" smtClean="0">
                <a:solidFill>
                  <a:srgbClr val="00B0F0"/>
                </a:solidFill>
              </a:rPr>
              <a:t>中毒性</a:t>
            </a:r>
            <a:r>
              <a:rPr lang="ja-JP" altLang="en-US" dirty="0"/>
              <a:t>が</a:t>
            </a:r>
            <a:r>
              <a:rPr lang="ja-JP" altLang="en-US" dirty="0" smtClean="0"/>
              <a:t>あるくらいに、書きやすい。</a:t>
            </a:r>
            <a:endParaRPr lang="en-US" altLang="ja-JP" dirty="0" smtClean="0"/>
          </a:p>
        </p:txBody>
      </p:sp>
    </p:spTree>
    <p:extLst>
      <p:ext uri="{BB962C8B-B14F-4D97-AF65-F5344CB8AC3E}">
        <p14:creationId xmlns:p14="http://schemas.microsoft.com/office/powerpoint/2010/main" val="34031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00000" y="5013176"/>
            <a:ext cx="7772400" cy="1470025"/>
          </a:xfrm>
        </p:spPr>
        <p:txBody>
          <a:bodyPr anchor="b">
            <a:normAutofit/>
          </a:bodyPr>
          <a:lstStyle/>
          <a:p>
            <a:pPr algn="l"/>
            <a:r>
              <a:rPr kumimoji="1" lang="en-US" altLang="ja-JP" sz="4000" dirty="0" smtClean="0">
                <a:latin typeface="+mj-ea"/>
                <a:cs typeface="Migu 1C" pitchFamily="50" charset="-128"/>
              </a:rPr>
              <a:t>Haskell</a:t>
            </a:r>
            <a:r>
              <a:rPr kumimoji="1" lang="ja-JP" altLang="en-US" sz="4000" dirty="0" smtClean="0">
                <a:latin typeface="+mj-ea"/>
                <a:cs typeface="Migu 1C" pitchFamily="50" charset="-128"/>
              </a:rPr>
              <a:t>を動かそう</a:t>
            </a:r>
            <a:r>
              <a:rPr lang="ja-JP" altLang="en-US" sz="4000" dirty="0" smtClean="0">
                <a:latin typeface="+mj-ea"/>
                <a:cs typeface="Migu 1C" pitchFamily="50" charset="-128"/>
              </a:rPr>
              <a:t>！</a:t>
            </a:r>
            <a:endParaRPr kumimoji="1" lang="ja-JP" altLang="en-US" sz="4000" dirty="0">
              <a:latin typeface="+mj-ea"/>
              <a:cs typeface="Migu 1C" pitchFamily="50" charset="-128"/>
            </a:endParaRPr>
          </a:p>
        </p:txBody>
      </p:sp>
    </p:spTree>
    <p:extLst>
      <p:ext uri="{BB962C8B-B14F-4D97-AF65-F5344CB8AC3E}">
        <p14:creationId xmlns:p14="http://schemas.microsoft.com/office/powerpoint/2010/main" val="4233280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アーバン">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3_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1313</TotalTime>
  <Words>3347</Words>
  <Application>Microsoft Office PowerPoint</Application>
  <PresentationFormat>画面に合わせる (4:3)</PresentationFormat>
  <Paragraphs>415</Paragraphs>
  <Slides>79</Slides>
  <Notes>0</Notes>
  <HiddenSlides>0</HiddenSlides>
  <MMClips>0</MMClips>
  <ScaleCrop>false</ScaleCrop>
  <HeadingPairs>
    <vt:vector size="4" baseType="variant">
      <vt:variant>
        <vt:lpstr>テーマ</vt:lpstr>
      </vt:variant>
      <vt:variant>
        <vt:i4>6</vt:i4>
      </vt:variant>
      <vt:variant>
        <vt:lpstr>スライド タイトル</vt:lpstr>
      </vt:variant>
      <vt:variant>
        <vt:i4>79</vt:i4>
      </vt:variant>
    </vt:vector>
  </HeadingPairs>
  <TitlesOfParts>
    <vt:vector size="85" baseType="lpstr">
      <vt:lpstr>アーバン</vt:lpstr>
      <vt:lpstr>Office ​​テーマ</vt:lpstr>
      <vt:lpstr>1_Office ​​テーマ</vt:lpstr>
      <vt:lpstr>2_Office ​​テーマ</vt:lpstr>
      <vt:lpstr>1_アーバン</vt:lpstr>
      <vt:lpstr>3_Office ​​テーマ</vt:lpstr>
      <vt:lpstr>Haskell Lecture 1</vt:lpstr>
      <vt:lpstr>Haskellはどんな言語？</vt:lpstr>
      <vt:lpstr>Haskellの特徴 ― PLUS</vt:lpstr>
      <vt:lpstr>HaskellはEsolangではない</vt:lpstr>
      <vt:lpstr>Pure ― 純粋関数型言語</vt:lpstr>
      <vt:lpstr>Lazy ― 遅延評価</vt:lpstr>
      <vt:lpstr>Useful ― 実用的</vt:lpstr>
      <vt:lpstr>Simple ― 簡潔</vt:lpstr>
      <vt:lpstr>Haskellを動かそう！</vt:lpstr>
      <vt:lpstr>Haskell Platform</vt:lpstr>
      <vt:lpstr>エディタ</vt:lpstr>
      <vt:lpstr>動かそう！</vt:lpstr>
      <vt:lpstr>Haskellの文法を一気に学ぼう！</vt:lpstr>
      <vt:lpstr>どうやって？</vt:lpstr>
      <vt:lpstr>どうすればいいの？</vt:lpstr>
      <vt:lpstr>記号一覧</vt:lpstr>
      <vt:lpstr>さっそくはじめよう！</vt:lpstr>
      <vt:lpstr>プログラム</vt:lpstr>
      <vt:lpstr>モジュール</vt:lpstr>
      <vt:lpstr>エクスポート宣言</vt:lpstr>
      <vt:lpstr>インポート宣言</vt:lpstr>
      <vt:lpstr>PowerPoint プレゼンテーション</vt:lpstr>
      <vt:lpstr>PowerPoint プレゼンテーション</vt:lpstr>
      <vt:lpstr>PowerPoint プレゼンテーション</vt:lpstr>
      <vt:lpstr>PowerPoint プレゼンテーション</vt:lpstr>
      <vt:lpstr>型</vt:lpstr>
      <vt:lpstr>多相型</vt:lpstr>
      <vt:lpstr>様々な型</vt:lpstr>
      <vt:lpstr>関数型</vt:lpstr>
      <vt:lpstr>型推論</vt:lpstr>
      <vt:lpstr>PowerPoint プレゼンテーション</vt:lpstr>
      <vt:lpstr>ここからが本番！</vt:lpstr>
      <vt:lpstr>代数的データ型</vt:lpstr>
      <vt:lpstr>代数的データ型 2</vt:lpstr>
      <vt:lpstr>再帰的な代数的データ型</vt:lpstr>
      <vt:lpstr>フィールド記法</vt:lpstr>
      <vt:lpstr>型クラス</vt:lpstr>
      <vt:lpstr>インスタンス宣言</vt:lpstr>
      <vt:lpstr>文脈</vt:lpstr>
      <vt:lpstr>型シノニム</vt:lpstr>
      <vt:lpstr>正格性フラグ</vt:lpstr>
      <vt:lpstr>newtype宣言</vt:lpstr>
      <vt:lpstr>PowerPoint プレゼンテーション</vt:lpstr>
      <vt:lpstr>PowerPoint プレゼンテーション</vt:lpstr>
      <vt:lpstr>PowerPoint プレゼンテーション</vt:lpstr>
      <vt:lpstr>PowerPoint プレゼンテーション</vt:lpstr>
      <vt:lpstr>式</vt:lpstr>
      <vt:lpstr>リテラル</vt:lpstr>
      <vt:lpstr>ラムダ式</vt:lpstr>
      <vt:lpstr>リスト</vt:lpstr>
      <vt:lpstr>パターン</vt:lpstr>
      <vt:lpstr>ガード</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変数/関数宣言</vt:lpstr>
      <vt:lpstr>PowerPoint プレゼンテーション</vt:lpstr>
      <vt:lpstr>モナド</vt:lpstr>
      <vt:lpstr>モナドの意味</vt:lpstr>
      <vt:lpstr>破壊的操作とモナド</vt:lpstr>
      <vt:lpstr>do記法</vt:lpstr>
      <vt:lpstr>PowerPoint プレゼンテーション</vt:lpstr>
      <vt:lpstr>あとすこし！</vt:lpstr>
      <vt:lpstr>コメント</vt:lpstr>
      <vt:lpstr>インデント</vt:lpstr>
      <vt:lpstr>中置演算子</vt:lpstr>
      <vt:lpstr>文芸的スタイル</vt:lpstr>
      <vt:lpstr>PowerPoint プレゼンテーション</vt:lpstr>
      <vt:lpstr>おつかれさまです！</vt:lpstr>
      <vt:lpstr>Haskellライフを始めよう！</vt:lpstr>
      <vt:lpstr>ライブラリ</vt:lpstr>
      <vt:lpstr>マニュアル</vt:lpstr>
      <vt:lpstr>本</vt:lpstr>
      <vt:lpstr>サイト</vt:lpstr>
      <vt:lpstr>プログラムを書いてみよう！</vt:lpstr>
      <vt:lpstr>プログラムを読んでみよう！</vt:lpstr>
      <vt:lpstr>Haskell Lecture 2 へつづく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Lecture 1 - Introduction</dc:title>
  <dc:creator>松下祐介</dc:creator>
  <cp:lastModifiedBy>yusuke</cp:lastModifiedBy>
  <cp:revision>523</cp:revision>
  <dcterms:created xsi:type="dcterms:W3CDTF">2013-09-28T15:00:10Z</dcterms:created>
  <dcterms:modified xsi:type="dcterms:W3CDTF">2013-09-30T08:59:04Z</dcterms:modified>
</cp:coreProperties>
</file>