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4112F50-C9B7-4C44-B6A2-4045325A3A4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708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12F50-C9B7-4C44-B6A2-4045325A3A4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708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12F50-C9B7-4C44-B6A2-4045325A3A4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17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12F50-C9B7-4C44-B6A2-4045325A3A4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661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12F50-C9B7-4C44-B6A2-4045325A3A4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725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300550-83B7-479E-9B9A-654B61F77EC8}"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12F50-C9B7-4C44-B6A2-4045325A3A4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41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300550-83B7-479E-9B9A-654B61F77EC8}"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12F50-C9B7-4C44-B6A2-4045325A3A4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31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300550-83B7-479E-9B9A-654B61F77EC8}"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12F50-C9B7-4C44-B6A2-4045325A3A4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57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00550-83B7-479E-9B9A-654B61F77EC8}"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12F50-C9B7-4C44-B6A2-4045325A3A4C}" type="slidenum">
              <a:rPr lang="en-US" smtClean="0"/>
              <a:t>‹#›</a:t>
            </a:fld>
            <a:endParaRPr lang="en-US"/>
          </a:p>
        </p:txBody>
      </p:sp>
    </p:spTree>
    <p:extLst>
      <p:ext uri="{BB962C8B-B14F-4D97-AF65-F5344CB8AC3E}">
        <p14:creationId xmlns:p14="http://schemas.microsoft.com/office/powerpoint/2010/main" val="318690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300550-83B7-479E-9B9A-654B61F77EC8}"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12F50-C9B7-4C44-B6A2-4045325A3A4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384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300550-83B7-479E-9B9A-654B61F77EC8}" type="datetimeFigureOut">
              <a:rPr lang="en-US" smtClean="0"/>
              <a:t>8/10/2020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4112F50-C9B7-4C44-B6A2-4045325A3A4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68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300550-83B7-479E-9B9A-654B61F77EC8}" type="datetimeFigureOut">
              <a:rPr lang="en-US" smtClean="0"/>
              <a:t>8/10/2020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4112F50-C9B7-4C44-B6A2-4045325A3A4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772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2CF3-DDA8-4EFE-9CC5-45B138359D85}"/>
              </a:ext>
            </a:extLst>
          </p:cNvPr>
          <p:cNvSpPr>
            <a:spLocks noGrp="1"/>
          </p:cNvSpPr>
          <p:nvPr>
            <p:ph type="ctrTitle"/>
          </p:nvPr>
        </p:nvSpPr>
        <p:spPr>
          <a:xfrm>
            <a:off x="2417779" y="563671"/>
            <a:ext cx="8637073" cy="1740400"/>
          </a:xfrm>
        </p:spPr>
        <p:txBody>
          <a:bodyPr>
            <a:normAutofit/>
          </a:bodyPr>
          <a:lstStyle/>
          <a:p>
            <a:pPr algn="ctr"/>
            <a:r>
              <a:rPr lang="en-US" sz="5400" b="1" dirty="0"/>
              <a:t>Advanced database Topics</a:t>
            </a:r>
          </a:p>
        </p:txBody>
      </p:sp>
      <p:sp>
        <p:nvSpPr>
          <p:cNvPr id="3" name="Subtitle 2">
            <a:extLst>
              <a:ext uri="{FF2B5EF4-FFF2-40B4-BE49-F238E27FC236}">
                <a16:creationId xmlns:a16="http://schemas.microsoft.com/office/drawing/2014/main" id="{9ED126D7-7E99-4CAF-A039-955C0AF3C806}"/>
              </a:ext>
            </a:extLst>
          </p:cNvPr>
          <p:cNvSpPr>
            <a:spLocks noGrp="1"/>
          </p:cNvSpPr>
          <p:nvPr>
            <p:ph type="subTitle" idx="1"/>
          </p:nvPr>
        </p:nvSpPr>
        <p:spPr>
          <a:xfrm>
            <a:off x="2417780" y="4207608"/>
            <a:ext cx="8637072" cy="977621"/>
          </a:xfrm>
        </p:spPr>
        <p:txBody>
          <a:bodyPr>
            <a:normAutofit/>
          </a:bodyPr>
          <a:lstStyle/>
          <a:p>
            <a:pPr algn="ctr"/>
            <a:r>
              <a:rPr lang="en-US" sz="2000" b="1" dirty="0"/>
              <a:t>Guided by: Dr. Kalyani </a:t>
            </a:r>
            <a:r>
              <a:rPr lang="en-US" sz="2000" b="1" dirty="0" err="1"/>
              <a:t>selvarajah</a:t>
            </a:r>
            <a:endParaRPr lang="en-US" sz="2000" b="1" dirty="0"/>
          </a:p>
        </p:txBody>
      </p:sp>
      <p:sp>
        <p:nvSpPr>
          <p:cNvPr id="4" name="TextBox 3">
            <a:extLst>
              <a:ext uri="{FF2B5EF4-FFF2-40B4-BE49-F238E27FC236}">
                <a16:creationId xmlns:a16="http://schemas.microsoft.com/office/drawing/2014/main" id="{F1915F37-BFCC-4E67-9B41-584866A8524C}"/>
              </a:ext>
            </a:extLst>
          </p:cNvPr>
          <p:cNvSpPr txBox="1"/>
          <p:nvPr/>
        </p:nvSpPr>
        <p:spPr>
          <a:xfrm>
            <a:off x="2417778" y="3018772"/>
            <a:ext cx="8637071" cy="523220"/>
          </a:xfrm>
          <a:prstGeom prst="rect">
            <a:avLst/>
          </a:prstGeom>
          <a:noFill/>
        </p:spPr>
        <p:txBody>
          <a:bodyPr wrap="square" rtlCol="0">
            <a:spAutoFit/>
          </a:bodyPr>
          <a:lstStyle/>
          <a:p>
            <a:pPr algn="ctr"/>
            <a:r>
              <a:rPr lang="en-US" sz="2800" b="1" dirty="0"/>
              <a:t>UNIVERSITY OF WINDSOR</a:t>
            </a:r>
          </a:p>
        </p:txBody>
      </p:sp>
    </p:spTree>
    <p:extLst>
      <p:ext uri="{BB962C8B-B14F-4D97-AF65-F5344CB8AC3E}">
        <p14:creationId xmlns:p14="http://schemas.microsoft.com/office/powerpoint/2010/main" val="155637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07E6BB34-942A-4C91-8D84-16471A4C41BA}"/>
              </a:ext>
            </a:extLst>
          </p:cNvPr>
          <p:cNvSpPr>
            <a:spLocks noGrp="1"/>
          </p:cNvSpPr>
          <p:nvPr>
            <p:ph idx="1"/>
          </p:nvPr>
        </p:nvSpPr>
        <p:spPr>
          <a:xfrm>
            <a:off x="1451581" y="2015732"/>
            <a:ext cx="3526523" cy="3450613"/>
          </a:xfrm>
        </p:spPr>
        <p:txBody>
          <a:bodyPr>
            <a:normAutofit/>
          </a:bodyPr>
          <a:lstStyle/>
          <a:p>
            <a:r>
              <a:rPr lang="en-US" dirty="0"/>
              <a:t>After removing all the blank spaces</a:t>
            </a:r>
          </a:p>
        </p:txBody>
      </p:sp>
      <p:grpSp>
        <p:nvGrpSpPr>
          <p:cNvPr id="31"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newspaper&#10;&#10;Description automatically generated">
            <a:extLst>
              <a:ext uri="{FF2B5EF4-FFF2-40B4-BE49-F238E27FC236}">
                <a16:creationId xmlns:a16="http://schemas.microsoft.com/office/drawing/2014/main" id="{A725EC9C-FE0F-4FD9-A2AC-69E1256CF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2296064"/>
            <a:ext cx="4821551" cy="1506734"/>
          </a:xfrm>
          <a:prstGeom prst="rect">
            <a:avLst/>
          </a:prstGeom>
        </p:spPr>
      </p:pic>
      <p:pic>
        <p:nvPicPr>
          <p:cNvPr id="37"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34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5A51D554-906F-4D7D-B9A8-887BB398E540}"/>
              </a:ext>
            </a:extLst>
          </p:cNvPr>
          <p:cNvSpPr>
            <a:spLocks noGrp="1"/>
          </p:cNvSpPr>
          <p:nvPr>
            <p:ph idx="1"/>
          </p:nvPr>
        </p:nvSpPr>
        <p:spPr>
          <a:xfrm>
            <a:off x="1451581" y="2015732"/>
            <a:ext cx="3526523" cy="3450613"/>
          </a:xfrm>
        </p:spPr>
        <p:txBody>
          <a:bodyPr>
            <a:normAutofit/>
          </a:bodyPr>
          <a:lstStyle/>
          <a:p>
            <a:r>
              <a:rPr lang="en-US" dirty="0"/>
              <a:t>After removing all the stop words.</a:t>
            </a:r>
          </a:p>
        </p:txBody>
      </p:sp>
      <p:grpSp>
        <p:nvGrpSpPr>
          <p:cNvPr id="31"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23D7D2C-631C-4E30-B4DC-B26AB67AA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512562"/>
            <a:ext cx="4821551" cy="3073738"/>
          </a:xfrm>
          <a:prstGeom prst="rect">
            <a:avLst/>
          </a:prstGeom>
        </p:spPr>
      </p:pic>
      <p:pic>
        <p:nvPicPr>
          <p:cNvPr id="37"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26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96F7F69A-3E64-44D4-82E5-16E3547F6B66}"/>
              </a:ext>
            </a:extLst>
          </p:cNvPr>
          <p:cNvSpPr>
            <a:spLocks noGrp="1"/>
          </p:cNvSpPr>
          <p:nvPr>
            <p:ph idx="1"/>
          </p:nvPr>
        </p:nvSpPr>
        <p:spPr>
          <a:xfrm>
            <a:off x="1451581" y="2015732"/>
            <a:ext cx="3526523" cy="3450613"/>
          </a:xfrm>
        </p:spPr>
        <p:txBody>
          <a:bodyPr>
            <a:normAutofit/>
          </a:bodyPr>
          <a:lstStyle/>
          <a:p>
            <a:r>
              <a:rPr lang="en-US" dirty="0"/>
              <a:t>Stemmed data file</a:t>
            </a:r>
          </a:p>
        </p:txBody>
      </p:sp>
      <p:grpSp>
        <p:nvGrpSpPr>
          <p:cNvPr id="31"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84419F0-FFBC-494B-A620-D2BF9906FBF8}"/>
              </a:ext>
            </a:extLst>
          </p:cNvPr>
          <p:cNvPicPr>
            <a:picLocks noChangeAspect="1"/>
          </p:cNvPicPr>
          <p:nvPr/>
        </p:nvPicPr>
        <p:blipFill rotWithShape="1">
          <a:blip r:embed="rId2">
            <a:extLst>
              <a:ext uri="{28A0092B-C50C-407E-A947-70E740481C1C}">
                <a14:useLocalDpi xmlns:a14="http://schemas.microsoft.com/office/drawing/2010/main" val="0"/>
              </a:ext>
            </a:extLst>
          </a:blip>
          <a:srcRect t="15813" r="1" b="7915"/>
          <a:stretch/>
        </p:blipFill>
        <p:spPr>
          <a:xfrm>
            <a:off x="6093926" y="1900203"/>
            <a:ext cx="4821551" cy="2298456"/>
          </a:xfrm>
          <a:prstGeom prst="rect">
            <a:avLst/>
          </a:prstGeom>
        </p:spPr>
      </p:pic>
      <p:pic>
        <p:nvPicPr>
          <p:cNvPr id="37"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91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5" name="Rectangle 3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ontent Placeholder 27">
            <a:extLst>
              <a:ext uri="{FF2B5EF4-FFF2-40B4-BE49-F238E27FC236}">
                <a16:creationId xmlns:a16="http://schemas.microsoft.com/office/drawing/2014/main" id="{BB87F9BC-8879-49D9-A0A8-69FB58855A98}"/>
              </a:ext>
            </a:extLst>
          </p:cNvPr>
          <p:cNvSpPr>
            <a:spLocks noGrp="1"/>
          </p:cNvSpPr>
          <p:nvPr>
            <p:ph idx="1"/>
          </p:nvPr>
        </p:nvSpPr>
        <p:spPr>
          <a:xfrm>
            <a:off x="1451581" y="2015732"/>
            <a:ext cx="3526523" cy="3450613"/>
          </a:xfrm>
        </p:spPr>
        <p:txBody>
          <a:bodyPr>
            <a:normAutofit/>
          </a:bodyPr>
          <a:lstStyle/>
          <a:p>
            <a:r>
              <a:rPr lang="en-US" dirty="0"/>
              <a:t>Lemmatized data file</a:t>
            </a:r>
          </a:p>
        </p:txBody>
      </p:sp>
      <p:grpSp>
        <p:nvGrpSpPr>
          <p:cNvPr id="37" name="Group 3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8" name="Rectangle 3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A874080-773F-4E2D-9979-41A3275EC68E}"/>
              </a:ext>
            </a:extLst>
          </p:cNvPr>
          <p:cNvPicPr>
            <a:picLocks noChangeAspect="1"/>
          </p:cNvPicPr>
          <p:nvPr/>
        </p:nvPicPr>
        <p:blipFill rotWithShape="1">
          <a:blip r:embed="rId2">
            <a:extLst>
              <a:ext uri="{28A0092B-C50C-407E-A947-70E740481C1C}">
                <a14:useLocalDpi xmlns:a14="http://schemas.microsoft.com/office/drawing/2010/main" val="0"/>
              </a:ext>
            </a:extLst>
          </a:blip>
          <a:srcRect t="17116" r="1" b="5686"/>
          <a:stretch/>
        </p:blipFill>
        <p:spPr>
          <a:xfrm>
            <a:off x="6093926" y="1900208"/>
            <a:ext cx="4821551" cy="2298445"/>
          </a:xfrm>
          <a:prstGeom prst="rect">
            <a:avLst/>
          </a:prstGeom>
        </p:spPr>
      </p:pic>
      <p:pic>
        <p:nvPicPr>
          <p:cNvPr id="43" name="Picture 4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96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7"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71A40D04-DFB1-4014-B647-9E62781B6D8E}"/>
              </a:ext>
            </a:extLst>
          </p:cNvPr>
          <p:cNvSpPr>
            <a:spLocks noGrp="1"/>
          </p:cNvSpPr>
          <p:nvPr>
            <p:ph idx="1"/>
          </p:nvPr>
        </p:nvSpPr>
        <p:spPr>
          <a:xfrm>
            <a:off x="1451581" y="2015732"/>
            <a:ext cx="3526523" cy="3450613"/>
          </a:xfrm>
        </p:spPr>
        <p:txBody>
          <a:bodyPr>
            <a:normAutofit/>
          </a:bodyPr>
          <a:lstStyle/>
          <a:p>
            <a:r>
              <a:rPr lang="en-US" dirty="0"/>
              <a:t>SVM Feature Extraction</a:t>
            </a:r>
          </a:p>
        </p:txBody>
      </p:sp>
      <p:grpSp>
        <p:nvGrpSpPr>
          <p:cNvPr id="50"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social media post&#10;&#10;Description automatically generated">
            <a:extLst>
              <a:ext uri="{FF2B5EF4-FFF2-40B4-BE49-F238E27FC236}">
                <a16:creationId xmlns:a16="http://schemas.microsoft.com/office/drawing/2014/main" id="{3AF999EF-5A38-41F1-97E8-7A4875AE4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379" y="976902"/>
            <a:ext cx="5134631" cy="4135338"/>
          </a:xfrm>
          <a:prstGeom prst="rect">
            <a:avLst/>
          </a:prstGeom>
        </p:spPr>
      </p:pic>
      <p:pic>
        <p:nvPicPr>
          <p:cNvPr id="53"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77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4C4762ED-5FB7-42E5-BBB0-FF73D97C4F05}"/>
              </a:ext>
            </a:extLst>
          </p:cNvPr>
          <p:cNvSpPr>
            <a:spLocks noGrp="1"/>
          </p:cNvSpPr>
          <p:nvPr>
            <p:ph idx="1"/>
          </p:nvPr>
        </p:nvSpPr>
        <p:spPr>
          <a:xfrm>
            <a:off x="1451581" y="2015732"/>
            <a:ext cx="3526523" cy="3450613"/>
          </a:xfrm>
        </p:spPr>
        <p:txBody>
          <a:bodyPr>
            <a:normAutofit/>
          </a:bodyPr>
          <a:lstStyle/>
          <a:p>
            <a:r>
              <a:rPr lang="en-US" dirty="0"/>
              <a:t>Final Output</a:t>
            </a:r>
          </a:p>
        </p:txBody>
      </p:sp>
      <p:grpSp>
        <p:nvGrpSpPr>
          <p:cNvPr id="31"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ACFF4D6D-06E4-41DE-8C59-5C7482EED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88454"/>
            <a:ext cx="4821551" cy="3121954"/>
          </a:xfrm>
          <a:prstGeom prst="rect">
            <a:avLst/>
          </a:prstGeom>
        </p:spPr>
      </p:pic>
      <p:pic>
        <p:nvPicPr>
          <p:cNvPr id="37"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1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0922-06AF-4AD5-9F85-8389C3EE4175}"/>
              </a:ext>
            </a:extLst>
          </p:cNvPr>
          <p:cNvSpPr>
            <a:spLocks noGrp="1"/>
          </p:cNvSpPr>
          <p:nvPr>
            <p:ph type="title"/>
          </p:nvPr>
        </p:nvSpPr>
        <p:spPr/>
        <p:txBody>
          <a:bodyPr/>
          <a:lstStyle/>
          <a:p>
            <a:r>
              <a:rPr lang="en-US" b="1" dirty="0"/>
              <a:t>Future scope</a:t>
            </a:r>
          </a:p>
        </p:txBody>
      </p:sp>
      <p:sp>
        <p:nvSpPr>
          <p:cNvPr id="3" name="Content Placeholder 2">
            <a:extLst>
              <a:ext uri="{FF2B5EF4-FFF2-40B4-BE49-F238E27FC236}">
                <a16:creationId xmlns:a16="http://schemas.microsoft.com/office/drawing/2014/main" id="{0D987373-9426-4BF4-98EE-357FD03673C4}"/>
              </a:ext>
            </a:extLst>
          </p:cNvPr>
          <p:cNvSpPr>
            <a:spLocks noGrp="1"/>
          </p:cNvSpPr>
          <p:nvPr>
            <p:ph idx="1"/>
          </p:nvPr>
        </p:nvSpPr>
        <p:spPr/>
        <p:txBody>
          <a:bodyPr/>
          <a:lstStyle/>
          <a:p>
            <a:r>
              <a:rPr lang="en-US" dirty="0"/>
              <a:t>More classification of the review, i.e. not just positive or negative. Classification like strongly positive, weakly positive, strongly negative, weakly negative, and neutral.</a:t>
            </a:r>
          </a:p>
          <a:p>
            <a:r>
              <a:rPr lang="en-US" dirty="0"/>
              <a:t>Embedding this model to website and do real-time sentiment analysis.</a:t>
            </a:r>
          </a:p>
          <a:p>
            <a:endParaRPr lang="en-US" dirty="0"/>
          </a:p>
        </p:txBody>
      </p:sp>
    </p:spTree>
    <p:extLst>
      <p:ext uri="{BB962C8B-B14F-4D97-AF65-F5344CB8AC3E}">
        <p14:creationId xmlns:p14="http://schemas.microsoft.com/office/powerpoint/2010/main" val="375982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4146003B-6C81-4799-A5DB-F57D74290773}"/>
              </a:ext>
            </a:extLst>
          </p:cNvPr>
          <p:cNvSpPr>
            <a:spLocks noGrp="1"/>
          </p:cNvSpPr>
          <p:nvPr>
            <p:ph idx="1"/>
          </p:nvPr>
        </p:nvSpPr>
        <p:spPr>
          <a:xfrm>
            <a:off x="957941" y="2343778"/>
            <a:ext cx="4026840" cy="1040616"/>
          </a:xfrm>
        </p:spPr>
        <p:txBody>
          <a:bodyPr>
            <a:normAutofit/>
          </a:bodyPr>
          <a:lstStyle/>
          <a:p>
            <a:r>
              <a:rPr lang="en-US" sz="4000" b="1" dirty="0"/>
              <a:t>QUESTIONS?</a:t>
            </a:r>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1"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FCF8F281-3FB2-4DC8-BCA1-D8E31AB83C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1615" y="1116345"/>
            <a:ext cx="3866172" cy="3866172"/>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4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C76A-C62C-4469-8DFC-9867455B2165}"/>
              </a:ext>
            </a:extLst>
          </p:cNvPr>
          <p:cNvSpPr>
            <a:spLocks noGrp="1"/>
          </p:cNvSpPr>
          <p:nvPr>
            <p:ph type="title"/>
          </p:nvPr>
        </p:nvSpPr>
        <p:spPr/>
        <p:txBody>
          <a:bodyPr/>
          <a:lstStyle/>
          <a:p>
            <a:pPr algn="ctr"/>
            <a:r>
              <a:rPr lang="en-US" b="1" dirty="0"/>
              <a:t>Sentiment analysis of </a:t>
            </a:r>
            <a:r>
              <a:rPr lang="en-US" b="1" dirty="0" err="1"/>
              <a:t>imdb</a:t>
            </a:r>
            <a:r>
              <a:rPr lang="en-US" b="1" dirty="0"/>
              <a:t> movie reviews</a:t>
            </a:r>
          </a:p>
        </p:txBody>
      </p:sp>
      <p:sp>
        <p:nvSpPr>
          <p:cNvPr id="3" name="Content Placeholder 2">
            <a:extLst>
              <a:ext uri="{FF2B5EF4-FFF2-40B4-BE49-F238E27FC236}">
                <a16:creationId xmlns:a16="http://schemas.microsoft.com/office/drawing/2014/main" id="{85F44F5B-0EC6-415D-A0C4-170E70339F68}"/>
              </a:ext>
            </a:extLst>
          </p:cNvPr>
          <p:cNvSpPr>
            <a:spLocks noGrp="1"/>
          </p:cNvSpPr>
          <p:nvPr>
            <p:ph idx="1"/>
          </p:nvPr>
        </p:nvSpPr>
        <p:spPr/>
        <p:txBody>
          <a:bodyPr/>
          <a:lstStyle/>
          <a:p>
            <a:pPr marL="0" indent="0">
              <a:buNone/>
            </a:pPr>
            <a:r>
              <a:rPr lang="en-US" sz="2800" b="1" dirty="0"/>
              <a:t>Group No: 27</a:t>
            </a:r>
            <a:endParaRPr lang="en-US" b="1" dirty="0"/>
          </a:p>
          <a:p>
            <a:r>
              <a:rPr lang="en-US" b="1" dirty="0"/>
              <a:t>Group Members:</a:t>
            </a:r>
          </a:p>
          <a:p>
            <a:pPr marL="914400" lvl="1" indent="-457200">
              <a:buFont typeface="+mj-lt"/>
              <a:buAutoNum type="arabicPeriod"/>
            </a:pPr>
            <a:r>
              <a:rPr lang="en-US" dirty="0"/>
              <a:t>Kantrodiya Krunal Nareshbhai – (110023746)</a:t>
            </a:r>
          </a:p>
          <a:p>
            <a:pPr marL="914400" lvl="1" indent="-457200">
              <a:buFont typeface="+mj-lt"/>
              <a:buAutoNum type="arabicPeriod"/>
            </a:pPr>
            <a:r>
              <a:rPr lang="en-US" dirty="0"/>
              <a:t>Kalathiya Yash Pankajbhai	  – (110017138)</a:t>
            </a:r>
          </a:p>
          <a:p>
            <a:pPr marL="914400" lvl="1" indent="-457200">
              <a:buFont typeface="+mj-lt"/>
              <a:buAutoNum type="arabicPeriod"/>
            </a:pPr>
            <a:r>
              <a:rPr lang="en-US" dirty="0"/>
              <a:t>Kinresh Vishnubhai Patel 	  – (110024432 )</a:t>
            </a:r>
          </a:p>
          <a:p>
            <a:pPr marL="914400" lvl="1" indent="-457200">
              <a:buFont typeface="+mj-lt"/>
              <a:buAutoNum type="arabicPeriod"/>
            </a:pPr>
            <a:r>
              <a:rPr lang="en-US" dirty="0"/>
              <a:t>Zadafia Gaurang Rameshbhai   – (110011409 )</a:t>
            </a:r>
          </a:p>
          <a:p>
            <a:pPr marL="914400" lvl="1" indent="-457200">
              <a:buFont typeface="+mj-lt"/>
              <a:buAutoNum type="arabicPeriod"/>
            </a:pPr>
            <a:r>
              <a:rPr lang="en-US" dirty="0"/>
              <a:t>Pandya Abhinand		  – (110030852 )</a:t>
            </a:r>
          </a:p>
        </p:txBody>
      </p:sp>
    </p:spTree>
    <p:extLst>
      <p:ext uri="{BB962C8B-B14F-4D97-AF65-F5344CB8AC3E}">
        <p14:creationId xmlns:p14="http://schemas.microsoft.com/office/powerpoint/2010/main" val="131627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D85F-D125-4B12-8782-B296737C43DB}"/>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853CF665-0BF1-4152-9434-8394DEEFEF40}"/>
              </a:ext>
            </a:extLst>
          </p:cNvPr>
          <p:cNvSpPr>
            <a:spLocks noGrp="1"/>
          </p:cNvSpPr>
          <p:nvPr>
            <p:ph idx="1"/>
          </p:nvPr>
        </p:nvSpPr>
        <p:spPr/>
        <p:txBody>
          <a:bodyPr/>
          <a:lstStyle/>
          <a:p>
            <a:r>
              <a:rPr lang="en-US" dirty="0"/>
              <a:t>In the past few years web data analyzation has been receiving great attention to analyze the opinions of the user. </a:t>
            </a:r>
          </a:p>
          <a:p>
            <a:r>
              <a:rPr lang="en-US" dirty="0"/>
              <a:t>This increases the interest in the methods of automatically extracting and analyzing individual opinion from web documents.</a:t>
            </a:r>
          </a:p>
          <a:p>
            <a:r>
              <a:rPr lang="en-US" dirty="0"/>
              <a:t>We are doing this opinion analyzation on IMDB movie database where users have given their reviews for different movies and we are developed a system that analyzes the positivity or the negativity of the content.</a:t>
            </a:r>
          </a:p>
        </p:txBody>
      </p:sp>
    </p:spTree>
    <p:extLst>
      <p:ext uri="{BB962C8B-B14F-4D97-AF65-F5344CB8AC3E}">
        <p14:creationId xmlns:p14="http://schemas.microsoft.com/office/powerpoint/2010/main" val="265571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4EA5-B98C-45EE-9B3A-5513D845A2E8}"/>
              </a:ext>
            </a:extLst>
          </p:cNvPr>
          <p:cNvSpPr>
            <a:spLocks noGrp="1"/>
          </p:cNvSpPr>
          <p:nvPr>
            <p:ph type="title"/>
          </p:nvPr>
        </p:nvSpPr>
        <p:spPr/>
        <p:txBody>
          <a:bodyPr/>
          <a:lstStyle/>
          <a:p>
            <a:r>
              <a:rPr lang="en-US" b="1" dirty="0"/>
              <a:t>Existing related work</a:t>
            </a:r>
          </a:p>
        </p:txBody>
      </p:sp>
      <p:sp>
        <p:nvSpPr>
          <p:cNvPr id="3" name="Content Placeholder 2">
            <a:extLst>
              <a:ext uri="{FF2B5EF4-FFF2-40B4-BE49-F238E27FC236}">
                <a16:creationId xmlns:a16="http://schemas.microsoft.com/office/drawing/2014/main" id="{9C79EF0C-54AD-4191-B2A3-FBA32F92A95F}"/>
              </a:ext>
            </a:extLst>
          </p:cNvPr>
          <p:cNvSpPr>
            <a:spLocks noGrp="1"/>
          </p:cNvSpPr>
          <p:nvPr>
            <p:ph idx="1"/>
          </p:nvPr>
        </p:nvSpPr>
        <p:spPr/>
        <p:txBody>
          <a:bodyPr/>
          <a:lstStyle/>
          <a:p>
            <a:r>
              <a:rPr lang="en-US" dirty="0"/>
              <a:t>The original work on this dataset was done by researchers at Stanford University. They used unsupervised learning to cluster the words with close semantics and created word vectors. </a:t>
            </a:r>
          </a:p>
          <a:p>
            <a:r>
              <a:rPr lang="en-US" dirty="0"/>
              <a:t>They have also worked on creating a multi-class classification of the review and predicting the reviewer rating of the movie/product. They ran various machine learning methods like Naive Bayes, and Maximum entropy to categorize the data.</a:t>
            </a:r>
          </a:p>
          <a:p>
            <a:endParaRPr lang="en-US" dirty="0"/>
          </a:p>
          <a:p>
            <a:endParaRPr lang="en-US" dirty="0"/>
          </a:p>
        </p:txBody>
      </p:sp>
    </p:spTree>
    <p:extLst>
      <p:ext uri="{BB962C8B-B14F-4D97-AF65-F5344CB8AC3E}">
        <p14:creationId xmlns:p14="http://schemas.microsoft.com/office/powerpoint/2010/main" val="141766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B57F-47B0-4E09-A757-2460E9F4547C}"/>
              </a:ext>
            </a:extLst>
          </p:cNvPr>
          <p:cNvSpPr>
            <a:spLocks noGrp="1"/>
          </p:cNvSpPr>
          <p:nvPr>
            <p:ph type="title"/>
          </p:nvPr>
        </p:nvSpPr>
        <p:spPr/>
        <p:txBody>
          <a:bodyPr/>
          <a:lstStyle/>
          <a:p>
            <a:r>
              <a:rPr lang="en-US" b="1" dirty="0"/>
              <a:t>Step by step process of the project</a:t>
            </a:r>
          </a:p>
        </p:txBody>
      </p:sp>
      <p:pic>
        <p:nvPicPr>
          <p:cNvPr id="4" name="Content Placeholder 3">
            <a:extLst>
              <a:ext uri="{FF2B5EF4-FFF2-40B4-BE49-F238E27FC236}">
                <a16:creationId xmlns:a16="http://schemas.microsoft.com/office/drawing/2014/main" id="{10084710-6518-42DE-A44B-1F3D5206AF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321169"/>
            <a:ext cx="9603274" cy="2912013"/>
          </a:xfrm>
          <a:prstGeom prst="rect">
            <a:avLst/>
          </a:prstGeom>
          <a:noFill/>
          <a:ln>
            <a:noFill/>
          </a:ln>
        </p:spPr>
      </p:pic>
    </p:spTree>
    <p:extLst>
      <p:ext uri="{BB962C8B-B14F-4D97-AF65-F5344CB8AC3E}">
        <p14:creationId xmlns:p14="http://schemas.microsoft.com/office/powerpoint/2010/main" val="54387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91E5-A78A-4FB9-BB8D-A4E1F6DC6581}"/>
              </a:ext>
            </a:extLst>
          </p:cNvPr>
          <p:cNvSpPr>
            <a:spLocks noGrp="1"/>
          </p:cNvSpPr>
          <p:nvPr>
            <p:ph type="title"/>
          </p:nvPr>
        </p:nvSpPr>
        <p:spPr/>
        <p:txBody>
          <a:bodyPr/>
          <a:lstStyle/>
          <a:p>
            <a:r>
              <a:rPr lang="en-US" b="1" dirty="0"/>
              <a:t>DATA Preprocessing </a:t>
            </a:r>
          </a:p>
        </p:txBody>
      </p:sp>
      <p:sp>
        <p:nvSpPr>
          <p:cNvPr id="3" name="Content Placeholder 2">
            <a:extLst>
              <a:ext uri="{FF2B5EF4-FFF2-40B4-BE49-F238E27FC236}">
                <a16:creationId xmlns:a16="http://schemas.microsoft.com/office/drawing/2014/main" id="{83EB1D21-600D-40C9-8E56-27282D0DB6C0}"/>
              </a:ext>
            </a:extLst>
          </p:cNvPr>
          <p:cNvSpPr>
            <a:spLocks noGrp="1"/>
          </p:cNvSpPr>
          <p:nvPr>
            <p:ph idx="1"/>
          </p:nvPr>
        </p:nvSpPr>
        <p:spPr/>
        <p:txBody>
          <a:bodyPr/>
          <a:lstStyle/>
          <a:p>
            <a:r>
              <a:rPr lang="en-US" dirty="0"/>
              <a:t>In this we will be gathering the database and then preprocess it. </a:t>
            </a:r>
          </a:p>
          <a:p>
            <a:r>
              <a:rPr lang="en-US" dirty="0"/>
              <a:t>First, we’ll remove unwanted data from database which can slow the data processing. That includes removing the unwanted spaces/blank spaces, repeated data item to reduce redundancy and convert it into lower case. </a:t>
            </a:r>
          </a:p>
          <a:p>
            <a:r>
              <a:rPr lang="en-US" dirty="0"/>
              <a:t>Then we’ll do stemming of the data and remove all the stopping words from the data as it provides very little or no information about the data and it is unnecessary. </a:t>
            </a:r>
          </a:p>
          <a:p>
            <a:r>
              <a:rPr lang="en-US" dirty="0"/>
              <a:t>Part of speech tagging is a processing technique where the words are marked as nouns, verbs, adverbs, etc. </a:t>
            </a:r>
          </a:p>
          <a:p>
            <a:endParaRPr lang="en-US" dirty="0"/>
          </a:p>
        </p:txBody>
      </p:sp>
    </p:spTree>
    <p:extLst>
      <p:ext uri="{BB962C8B-B14F-4D97-AF65-F5344CB8AC3E}">
        <p14:creationId xmlns:p14="http://schemas.microsoft.com/office/powerpoint/2010/main" val="315947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CF2D-B5AB-429A-9505-EE5885AA8880}"/>
              </a:ext>
            </a:extLst>
          </p:cNvPr>
          <p:cNvSpPr>
            <a:spLocks noGrp="1"/>
          </p:cNvSpPr>
          <p:nvPr>
            <p:ph type="title"/>
          </p:nvPr>
        </p:nvSpPr>
        <p:spPr>
          <a:xfrm>
            <a:off x="1451579" y="804519"/>
            <a:ext cx="9603275" cy="1049235"/>
          </a:xfrm>
        </p:spPr>
        <p:txBody>
          <a:bodyPr/>
          <a:lstStyle/>
          <a:p>
            <a:r>
              <a:rPr lang="en-US" b="1" dirty="0"/>
              <a:t>Feature extraction and reduction/selection</a:t>
            </a:r>
          </a:p>
        </p:txBody>
      </p:sp>
      <p:sp>
        <p:nvSpPr>
          <p:cNvPr id="3" name="Content Placeholder 2">
            <a:extLst>
              <a:ext uri="{FF2B5EF4-FFF2-40B4-BE49-F238E27FC236}">
                <a16:creationId xmlns:a16="http://schemas.microsoft.com/office/drawing/2014/main" id="{2996BF29-E670-4003-8BEE-0E88052320E1}"/>
              </a:ext>
            </a:extLst>
          </p:cNvPr>
          <p:cNvSpPr>
            <a:spLocks noGrp="1"/>
          </p:cNvSpPr>
          <p:nvPr>
            <p:ph idx="1"/>
          </p:nvPr>
        </p:nvSpPr>
        <p:spPr/>
        <p:txBody>
          <a:bodyPr/>
          <a:lstStyle/>
          <a:p>
            <a:r>
              <a:rPr lang="en-US" dirty="0"/>
              <a:t>In this step we’ll do data analysis to find common patterns without disturbing the accuracy and the originality of the dataset so that accurate results can be derived. </a:t>
            </a:r>
          </a:p>
          <a:p>
            <a:r>
              <a:rPr lang="en-US" dirty="0"/>
              <a:t>After feature extraction, out of all the extracted features we’ll do feature selection, meaning we will rank all the features and ignore all the least required features so that it makes the entire process less time consuming.</a:t>
            </a:r>
          </a:p>
          <a:p>
            <a:endParaRPr lang="en-US" dirty="0"/>
          </a:p>
        </p:txBody>
      </p:sp>
    </p:spTree>
    <p:extLst>
      <p:ext uri="{BB962C8B-B14F-4D97-AF65-F5344CB8AC3E}">
        <p14:creationId xmlns:p14="http://schemas.microsoft.com/office/powerpoint/2010/main" val="1531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0D55-E59E-4D7E-97E7-CFD42378A7A9}"/>
              </a:ext>
            </a:extLst>
          </p:cNvPr>
          <p:cNvSpPr>
            <a:spLocks noGrp="1"/>
          </p:cNvSpPr>
          <p:nvPr>
            <p:ph type="title"/>
          </p:nvPr>
        </p:nvSpPr>
        <p:spPr/>
        <p:txBody>
          <a:bodyPr/>
          <a:lstStyle/>
          <a:p>
            <a:r>
              <a:rPr lang="en-US" b="1" dirty="0"/>
              <a:t>Sentiment Classification and derived results</a:t>
            </a:r>
            <a:endParaRPr lang="en-US" dirty="0"/>
          </a:p>
        </p:txBody>
      </p:sp>
      <p:sp>
        <p:nvSpPr>
          <p:cNvPr id="3" name="Content Placeholder 2">
            <a:extLst>
              <a:ext uri="{FF2B5EF4-FFF2-40B4-BE49-F238E27FC236}">
                <a16:creationId xmlns:a16="http://schemas.microsoft.com/office/drawing/2014/main" id="{E298F804-DE5A-46F3-9ED9-30CCE4F02D28}"/>
              </a:ext>
            </a:extLst>
          </p:cNvPr>
          <p:cNvSpPr>
            <a:spLocks noGrp="1"/>
          </p:cNvSpPr>
          <p:nvPr>
            <p:ph idx="1"/>
          </p:nvPr>
        </p:nvSpPr>
        <p:spPr/>
        <p:txBody>
          <a:bodyPr/>
          <a:lstStyle/>
          <a:p>
            <a:r>
              <a:rPr lang="en-US" dirty="0"/>
              <a:t>In the step classification of the sentiment feature will be done. Like positive, and negative.</a:t>
            </a:r>
          </a:p>
          <a:p>
            <a:r>
              <a:rPr lang="en-US" dirty="0"/>
              <a:t>To do that we’ll use bigram as vectorization method and use Support Vector Machine(SVM) to categorize the data.</a:t>
            </a:r>
          </a:p>
        </p:txBody>
      </p:sp>
    </p:spTree>
    <p:extLst>
      <p:ext uri="{BB962C8B-B14F-4D97-AF65-F5344CB8AC3E}">
        <p14:creationId xmlns:p14="http://schemas.microsoft.com/office/powerpoint/2010/main" val="213026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7F93E3F-F58B-44AE-927A-D46679CFB785}"/>
              </a:ext>
            </a:extLst>
          </p:cNvPr>
          <p:cNvSpPr>
            <a:spLocks noGrp="1"/>
          </p:cNvSpPr>
          <p:nvPr>
            <p:ph type="title"/>
          </p:nvPr>
        </p:nvSpPr>
        <p:spPr>
          <a:xfrm>
            <a:off x="563671" y="1474969"/>
            <a:ext cx="3410000" cy="1868760"/>
          </a:xfrm>
        </p:spPr>
        <p:txBody>
          <a:bodyPr vert="horz" lIns="91440" tIns="45720" rIns="91440" bIns="0" rtlCol="0" anchor="b">
            <a:normAutofit/>
          </a:bodyPr>
          <a:lstStyle/>
          <a:p>
            <a:r>
              <a:rPr lang="en-US" sz="3100" b="1" dirty="0"/>
              <a:t>Screenshots of working model</a:t>
            </a:r>
          </a:p>
        </p:txBody>
      </p:sp>
      <p:sp>
        <p:nvSpPr>
          <p:cNvPr id="3" name="Content Placeholder 2">
            <a:extLst>
              <a:ext uri="{FF2B5EF4-FFF2-40B4-BE49-F238E27FC236}">
                <a16:creationId xmlns:a16="http://schemas.microsoft.com/office/drawing/2014/main" id="{DF16217B-6367-4220-82CB-2C76E345E63E}"/>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dirty="0"/>
              <a:t>This is the input file from the database</a:t>
            </a:r>
          </a:p>
        </p:txBody>
      </p:sp>
      <p:cxnSp>
        <p:nvCxnSpPr>
          <p:cNvPr id="24"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F60C3A3B-62F3-471F-B406-E39ED8FE1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84" y="966535"/>
            <a:ext cx="6615582" cy="4175309"/>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2794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TotalTime>
  <Words>535</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Advanced database Topics</vt:lpstr>
      <vt:lpstr>Sentiment analysis of imdb movie reviews</vt:lpstr>
      <vt:lpstr>Introduction</vt:lpstr>
      <vt:lpstr>Existing related work</vt:lpstr>
      <vt:lpstr>Step by step process of the project</vt:lpstr>
      <vt:lpstr>DATA Preprocessing </vt:lpstr>
      <vt:lpstr>Feature extraction and reduction/selection</vt:lpstr>
      <vt:lpstr>Sentiment Classification and derived results</vt:lpstr>
      <vt:lpstr>Screenshots of working model</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Topics</dc:title>
  <dc:creator>Yash Kalathiya</dc:creator>
  <cp:lastModifiedBy>Yash Kalathiya</cp:lastModifiedBy>
  <cp:revision>2</cp:revision>
  <dcterms:created xsi:type="dcterms:W3CDTF">2020-08-10T18:26:26Z</dcterms:created>
  <dcterms:modified xsi:type="dcterms:W3CDTF">2020-08-10T18:28:19Z</dcterms:modified>
</cp:coreProperties>
</file>