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5C1EA-A47A-4F02-B111-012EA9092DAB}" type="datetimeFigureOut">
              <a:rPr lang="en-GB" smtClean="0"/>
              <a:t>17/05/2024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16743-A944-4D53-9DFE-4D33EAB289E8}" type="slidenum">
              <a:rPr lang="en-GB" smtClean="0"/>
              <a:t>‹#›</a:t>
            </a:fld>
            <a:endParaRPr lang="en-GB"/>
          </a:p>
        </p:txBody>
      </p:sp>
    </p:spTree>
    <p:extLst>
      <p:ext uri="{BB962C8B-B14F-4D97-AF65-F5344CB8AC3E}">
        <p14:creationId xmlns:p14="http://schemas.microsoft.com/office/powerpoint/2010/main" val="3755243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3016743-A944-4D53-9DFE-4D33EAB289E8}" type="slidenum">
              <a:rPr lang="en-GB" smtClean="0"/>
              <a:t>1</a:t>
            </a:fld>
            <a:endParaRPr lang="en-GB"/>
          </a:p>
        </p:txBody>
      </p:sp>
    </p:spTree>
    <p:extLst>
      <p:ext uri="{BB962C8B-B14F-4D97-AF65-F5344CB8AC3E}">
        <p14:creationId xmlns:p14="http://schemas.microsoft.com/office/powerpoint/2010/main" val="821149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3016743-A944-4D53-9DFE-4D33EAB289E8}" type="slidenum">
              <a:rPr lang="en-GB" smtClean="0"/>
              <a:t>33</a:t>
            </a:fld>
            <a:endParaRPr lang="en-GB"/>
          </a:p>
        </p:txBody>
      </p:sp>
    </p:spTree>
    <p:extLst>
      <p:ext uri="{BB962C8B-B14F-4D97-AF65-F5344CB8AC3E}">
        <p14:creationId xmlns:p14="http://schemas.microsoft.com/office/powerpoint/2010/main" val="3364716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706655-A56F-4FFD-82AF-7EF0F115FC34}" type="datetimeFigureOut">
              <a:rPr lang="en-GB" smtClean="0"/>
              <a:t>17/05/2024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0D53EB-E330-4737-AA38-689856231BC3}" type="slidenum">
              <a:rPr lang="en-GB" smtClean="0"/>
              <a:t>‹#›</a:t>
            </a:fld>
            <a:endParaRPr lang="en-GB"/>
          </a:p>
        </p:txBody>
      </p:sp>
    </p:spTree>
    <p:extLst>
      <p:ext uri="{BB962C8B-B14F-4D97-AF65-F5344CB8AC3E}">
        <p14:creationId xmlns:p14="http://schemas.microsoft.com/office/powerpoint/2010/main" val="251734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706655-A56F-4FFD-82AF-7EF0F115FC34}" type="datetimeFigureOut">
              <a:rPr lang="en-GB" smtClean="0"/>
              <a:t>17/05/2024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0D53EB-E330-4737-AA38-689856231BC3}" type="slidenum">
              <a:rPr lang="en-GB" smtClean="0"/>
              <a:t>‹#›</a:t>
            </a:fld>
            <a:endParaRPr lang="en-GB"/>
          </a:p>
        </p:txBody>
      </p:sp>
    </p:spTree>
    <p:extLst>
      <p:ext uri="{BB962C8B-B14F-4D97-AF65-F5344CB8AC3E}">
        <p14:creationId xmlns:p14="http://schemas.microsoft.com/office/powerpoint/2010/main" val="580430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706655-A56F-4FFD-82AF-7EF0F115FC34}" type="datetimeFigureOut">
              <a:rPr lang="en-GB" smtClean="0"/>
              <a:t>17/05/2024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0D53EB-E330-4737-AA38-689856231BC3}" type="slidenum">
              <a:rPr lang="en-GB" smtClean="0"/>
              <a:t>‹#›</a:t>
            </a:fld>
            <a:endParaRPr lang="en-GB"/>
          </a:p>
        </p:txBody>
      </p:sp>
    </p:spTree>
    <p:extLst>
      <p:ext uri="{BB962C8B-B14F-4D97-AF65-F5344CB8AC3E}">
        <p14:creationId xmlns:p14="http://schemas.microsoft.com/office/powerpoint/2010/main" val="3665197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706655-A56F-4FFD-82AF-7EF0F115FC34}" type="datetimeFigureOut">
              <a:rPr lang="en-GB" smtClean="0"/>
              <a:t>17/05/2024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0D53EB-E330-4737-AA38-689856231BC3}"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20843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706655-A56F-4FFD-82AF-7EF0F115FC34}" type="datetimeFigureOut">
              <a:rPr lang="en-GB" smtClean="0"/>
              <a:t>17/05/2024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0D53EB-E330-4737-AA38-689856231BC3}" type="slidenum">
              <a:rPr lang="en-GB" smtClean="0"/>
              <a:t>‹#›</a:t>
            </a:fld>
            <a:endParaRPr lang="en-GB"/>
          </a:p>
        </p:txBody>
      </p:sp>
    </p:spTree>
    <p:extLst>
      <p:ext uri="{BB962C8B-B14F-4D97-AF65-F5344CB8AC3E}">
        <p14:creationId xmlns:p14="http://schemas.microsoft.com/office/powerpoint/2010/main" val="2653473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706655-A56F-4FFD-82AF-7EF0F115FC34}" type="datetimeFigureOut">
              <a:rPr lang="en-GB" smtClean="0"/>
              <a:t>17/05/2024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0D53EB-E330-4737-AA38-689856231BC3}" type="slidenum">
              <a:rPr lang="en-GB" smtClean="0"/>
              <a:t>‹#›</a:t>
            </a:fld>
            <a:endParaRPr lang="en-GB"/>
          </a:p>
        </p:txBody>
      </p:sp>
    </p:spTree>
    <p:extLst>
      <p:ext uri="{BB962C8B-B14F-4D97-AF65-F5344CB8AC3E}">
        <p14:creationId xmlns:p14="http://schemas.microsoft.com/office/powerpoint/2010/main" val="1525102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706655-A56F-4FFD-82AF-7EF0F115FC34}" type="datetimeFigureOut">
              <a:rPr lang="en-GB" smtClean="0"/>
              <a:t>17/05/2024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0D53EB-E330-4737-AA38-689856231BC3}" type="slidenum">
              <a:rPr lang="en-GB" smtClean="0"/>
              <a:t>‹#›</a:t>
            </a:fld>
            <a:endParaRPr lang="en-GB"/>
          </a:p>
        </p:txBody>
      </p:sp>
    </p:spTree>
    <p:extLst>
      <p:ext uri="{BB962C8B-B14F-4D97-AF65-F5344CB8AC3E}">
        <p14:creationId xmlns:p14="http://schemas.microsoft.com/office/powerpoint/2010/main" val="3231390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706655-A56F-4FFD-82AF-7EF0F115FC34}" type="datetimeFigureOut">
              <a:rPr lang="en-GB" smtClean="0"/>
              <a:t>17/05/2024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0D53EB-E330-4737-AA38-689856231BC3}" type="slidenum">
              <a:rPr lang="en-GB" smtClean="0"/>
              <a:t>‹#›</a:t>
            </a:fld>
            <a:endParaRPr lang="en-GB"/>
          </a:p>
        </p:txBody>
      </p:sp>
    </p:spTree>
    <p:extLst>
      <p:ext uri="{BB962C8B-B14F-4D97-AF65-F5344CB8AC3E}">
        <p14:creationId xmlns:p14="http://schemas.microsoft.com/office/powerpoint/2010/main" val="2207027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706655-A56F-4FFD-82AF-7EF0F115FC34}" type="datetimeFigureOut">
              <a:rPr lang="en-GB" smtClean="0"/>
              <a:t>17/05/2024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0D53EB-E330-4737-AA38-689856231BC3}" type="slidenum">
              <a:rPr lang="en-GB" smtClean="0"/>
              <a:t>‹#›</a:t>
            </a:fld>
            <a:endParaRPr lang="en-GB"/>
          </a:p>
        </p:txBody>
      </p:sp>
    </p:spTree>
    <p:extLst>
      <p:ext uri="{BB962C8B-B14F-4D97-AF65-F5344CB8AC3E}">
        <p14:creationId xmlns:p14="http://schemas.microsoft.com/office/powerpoint/2010/main" val="3869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0706655-A56F-4FFD-82AF-7EF0F115FC34}" type="datetimeFigureOut">
              <a:rPr lang="en-GB" smtClean="0"/>
              <a:t>17/05/2024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0D53EB-E330-4737-AA38-689856231BC3}" type="slidenum">
              <a:rPr lang="en-GB" smtClean="0"/>
              <a:t>‹#›</a:t>
            </a:fld>
            <a:endParaRPr lang="en-GB"/>
          </a:p>
        </p:txBody>
      </p:sp>
    </p:spTree>
    <p:extLst>
      <p:ext uri="{BB962C8B-B14F-4D97-AF65-F5344CB8AC3E}">
        <p14:creationId xmlns:p14="http://schemas.microsoft.com/office/powerpoint/2010/main" val="270509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706655-A56F-4FFD-82AF-7EF0F115FC34}" type="datetimeFigureOut">
              <a:rPr lang="en-GB" smtClean="0"/>
              <a:t>17/05/2024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F0D53EB-E330-4737-AA38-689856231BC3}" type="slidenum">
              <a:rPr lang="en-GB" smtClean="0"/>
              <a:t>‹#›</a:t>
            </a:fld>
            <a:endParaRPr lang="en-GB"/>
          </a:p>
        </p:txBody>
      </p:sp>
    </p:spTree>
    <p:extLst>
      <p:ext uri="{BB962C8B-B14F-4D97-AF65-F5344CB8AC3E}">
        <p14:creationId xmlns:p14="http://schemas.microsoft.com/office/powerpoint/2010/main" val="341215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706655-A56F-4FFD-82AF-7EF0F115FC34}" type="datetimeFigureOut">
              <a:rPr lang="en-GB" smtClean="0"/>
              <a:t>17/05/2024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0D53EB-E330-4737-AA38-689856231BC3}" type="slidenum">
              <a:rPr lang="en-GB" smtClean="0"/>
              <a:t>‹#›</a:t>
            </a:fld>
            <a:endParaRPr lang="en-GB"/>
          </a:p>
        </p:txBody>
      </p:sp>
    </p:spTree>
    <p:extLst>
      <p:ext uri="{BB962C8B-B14F-4D97-AF65-F5344CB8AC3E}">
        <p14:creationId xmlns:p14="http://schemas.microsoft.com/office/powerpoint/2010/main" val="248611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706655-A56F-4FFD-82AF-7EF0F115FC34}" type="datetimeFigureOut">
              <a:rPr lang="en-GB" smtClean="0"/>
              <a:t>17/05/2024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F0D53EB-E330-4737-AA38-689856231BC3}" type="slidenum">
              <a:rPr lang="en-GB" smtClean="0"/>
              <a:t>‹#›</a:t>
            </a:fld>
            <a:endParaRPr lang="en-GB"/>
          </a:p>
        </p:txBody>
      </p:sp>
    </p:spTree>
    <p:extLst>
      <p:ext uri="{BB962C8B-B14F-4D97-AF65-F5344CB8AC3E}">
        <p14:creationId xmlns:p14="http://schemas.microsoft.com/office/powerpoint/2010/main" val="826080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0706655-A56F-4FFD-82AF-7EF0F115FC34}" type="datetimeFigureOut">
              <a:rPr lang="en-GB" smtClean="0"/>
              <a:t>17/05/2024</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6F0D53EB-E330-4737-AA38-689856231BC3}" type="slidenum">
              <a:rPr lang="en-GB" smtClean="0"/>
              <a:t>‹#›</a:t>
            </a:fld>
            <a:endParaRPr lang="en-GB"/>
          </a:p>
        </p:txBody>
      </p:sp>
    </p:spTree>
    <p:extLst>
      <p:ext uri="{BB962C8B-B14F-4D97-AF65-F5344CB8AC3E}">
        <p14:creationId xmlns:p14="http://schemas.microsoft.com/office/powerpoint/2010/main" val="2384303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0706655-A56F-4FFD-82AF-7EF0F115FC34}" type="datetimeFigureOut">
              <a:rPr lang="en-GB" smtClean="0"/>
              <a:t>17/05/2024</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6F0D53EB-E330-4737-AA38-689856231BC3}" type="slidenum">
              <a:rPr lang="en-GB" smtClean="0"/>
              <a:t>‹#›</a:t>
            </a:fld>
            <a:endParaRPr lang="en-GB"/>
          </a:p>
        </p:txBody>
      </p:sp>
    </p:spTree>
    <p:extLst>
      <p:ext uri="{BB962C8B-B14F-4D97-AF65-F5344CB8AC3E}">
        <p14:creationId xmlns:p14="http://schemas.microsoft.com/office/powerpoint/2010/main" val="365370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0706655-A56F-4FFD-82AF-7EF0F115FC34}" type="datetimeFigureOut">
              <a:rPr lang="en-GB" smtClean="0"/>
              <a:t>17/05/2024</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6F0D53EB-E330-4737-AA38-689856231BC3}" type="slidenum">
              <a:rPr lang="en-GB" smtClean="0"/>
              <a:t>‹#›</a:t>
            </a:fld>
            <a:endParaRPr lang="en-GB"/>
          </a:p>
        </p:txBody>
      </p:sp>
    </p:spTree>
    <p:extLst>
      <p:ext uri="{BB962C8B-B14F-4D97-AF65-F5344CB8AC3E}">
        <p14:creationId xmlns:p14="http://schemas.microsoft.com/office/powerpoint/2010/main" val="1770042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706655-A56F-4FFD-82AF-7EF0F115FC34}" type="datetimeFigureOut">
              <a:rPr lang="en-GB" smtClean="0"/>
              <a:t>17/05/2024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F0D53EB-E330-4737-AA38-689856231BC3}" type="slidenum">
              <a:rPr lang="en-GB" smtClean="0"/>
              <a:t>‹#›</a:t>
            </a:fld>
            <a:endParaRPr lang="en-GB"/>
          </a:p>
        </p:txBody>
      </p:sp>
    </p:spTree>
    <p:extLst>
      <p:ext uri="{BB962C8B-B14F-4D97-AF65-F5344CB8AC3E}">
        <p14:creationId xmlns:p14="http://schemas.microsoft.com/office/powerpoint/2010/main" val="351754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0706655-A56F-4FFD-82AF-7EF0F115FC34}" type="datetimeFigureOut">
              <a:rPr lang="en-GB" smtClean="0"/>
              <a:t>17/05/2024</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0D53EB-E330-4737-AA38-689856231BC3}" type="slidenum">
              <a:rPr lang="en-GB" smtClean="0"/>
              <a:t>‹#›</a:t>
            </a:fld>
            <a:endParaRPr lang="en-GB"/>
          </a:p>
        </p:txBody>
      </p:sp>
    </p:spTree>
    <p:extLst>
      <p:ext uri="{BB962C8B-B14F-4D97-AF65-F5344CB8AC3E}">
        <p14:creationId xmlns:p14="http://schemas.microsoft.com/office/powerpoint/2010/main" val="20973856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1B32-E4B7-B75E-D067-4D8E95BDBCB2}"/>
              </a:ext>
            </a:extLst>
          </p:cNvPr>
          <p:cNvSpPr>
            <a:spLocks noGrp="1"/>
          </p:cNvSpPr>
          <p:nvPr>
            <p:ph type="ctrTitle"/>
          </p:nvPr>
        </p:nvSpPr>
        <p:spPr/>
        <p:txBody>
          <a:bodyPr/>
          <a:lstStyle/>
          <a:p>
            <a:r>
              <a:rPr lang="en-GB" sz="6000" b="1" u="sng" dirty="0">
                <a:effectLst/>
                <a:latin typeface="Calibri" panose="020F0502020204030204" pitchFamily="34" charset="0"/>
                <a:ea typeface="Calibri" panose="020F0502020204030204" pitchFamily="34" charset="0"/>
                <a:cs typeface="Times New Roman" panose="02020603050405020304" pitchFamily="18" charset="0"/>
              </a:rPr>
              <a:t>FACTORS THAT AFFECT THE SALARY </a:t>
            </a:r>
            <a:r>
              <a:rPr lang="en-GB" sz="6000" b="1" u="sng" dirty="0">
                <a:latin typeface="Calibri" panose="020F0502020204030204" pitchFamily="34" charset="0"/>
                <a:ea typeface="Calibri" panose="020F0502020204030204" pitchFamily="34" charset="0"/>
                <a:cs typeface="Times New Roman" panose="02020603050405020304" pitchFamily="18" charset="0"/>
              </a:rPr>
              <a:t>IN THE DATA SCIENCE FIELD </a:t>
            </a:r>
            <a:r>
              <a:rPr lang="en-GB" sz="6000" b="1" u="sng" dirty="0">
                <a:effectLst/>
                <a:latin typeface="Calibri" panose="020F0502020204030204" pitchFamily="34" charset="0"/>
                <a:ea typeface="Calibri" panose="020F0502020204030204" pitchFamily="34" charset="0"/>
                <a:cs typeface="Times New Roman" panose="02020603050405020304" pitchFamily="18" charset="0"/>
              </a:rPr>
              <a:t>REPORT.</a:t>
            </a:r>
            <a:endParaRPr lang="en-GB" sz="6000" dirty="0"/>
          </a:p>
        </p:txBody>
      </p:sp>
      <p:sp>
        <p:nvSpPr>
          <p:cNvPr id="3" name="Subtitle 2">
            <a:extLst>
              <a:ext uri="{FF2B5EF4-FFF2-40B4-BE49-F238E27FC236}">
                <a16:creationId xmlns:a16="http://schemas.microsoft.com/office/drawing/2014/main" id="{58955C35-9665-46E7-34DA-EEC77D191370}"/>
              </a:ext>
            </a:extLst>
          </p:cNvPr>
          <p:cNvSpPr>
            <a:spLocks noGrp="1"/>
          </p:cNvSpPr>
          <p:nvPr>
            <p:ph type="subTitle" idx="1"/>
          </p:nvPr>
        </p:nvSpPr>
        <p:spPr/>
        <p:txBody>
          <a:bodyPr/>
          <a:lstStyle/>
          <a:p>
            <a:endParaRPr lang="en-US" dirty="0"/>
          </a:p>
          <a:p>
            <a:r>
              <a:rPr lang="en-GB" dirty="0"/>
              <a:t>By  erick </a:t>
            </a:r>
            <a:r>
              <a:rPr lang="en-GB" dirty="0" err="1"/>
              <a:t>kinuthia</a:t>
            </a:r>
            <a:endParaRPr lang="en-GB" dirty="0"/>
          </a:p>
        </p:txBody>
      </p:sp>
    </p:spTree>
    <p:extLst>
      <p:ext uri="{BB962C8B-B14F-4D97-AF65-F5344CB8AC3E}">
        <p14:creationId xmlns:p14="http://schemas.microsoft.com/office/powerpoint/2010/main" val="237566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2876716-8B4F-B761-BFAF-396D7CF3730B}"/>
              </a:ext>
            </a:extLst>
          </p:cNvPr>
          <p:cNvPicPr>
            <a:picLocks noGrp="1" noChangeAspect="1"/>
          </p:cNvPicPr>
          <p:nvPr>
            <p:ph idx="1"/>
          </p:nvPr>
        </p:nvPicPr>
        <p:blipFill>
          <a:blip r:embed="rId2"/>
          <a:stretch>
            <a:fillRect/>
          </a:stretch>
        </p:blipFill>
        <p:spPr>
          <a:xfrm>
            <a:off x="5964116" y="2435286"/>
            <a:ext cx="6181725" cy="4133850"/>
          </a:xfrm>
          <a:prstGeom prst="rect">
            <a:avLst/>
          </a:prstGeom>
        </p:spPr>
      </p:pic>
      <p:sp>
        <p:nvSpPr>
          <p:cNvPr id="7" name="Rectangle 6">
            <a:extLst>
              <a:ext uri="{FF2B5EF4-FFF2-40B4-BE49-F238E27FC236}">
                <a16:creationId xmlns:a16="http://schemas.microsoft.com/office/drawing/2014/main" id="{6BCD2256-6EA9-83C7-E345-18F744F7CE92}"/>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GB" sz="5400" b="1" u="sng" kern="100" dirty="0">
                <a:effectLst/>
                <a:latin typeface="Calibri" panose="020F0502020204030204" pitchFamily="34" charset="0"/>
                <a:ea typeface="Calibri" panose="020F0502020204030204" pitchFamily="34" charset="0"/>
                <a:cs typeface="Times New Roman" panose="02020603050405020304" pitchFamily="18" charset="0"/>
              </a:rPr>
              <a:t>Overview of Visualizations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C8C29C9F-C2DF-B812-2E2B-A7832D0AB314}"/>
              </a:ext>
            </a:extLst>
          </p:cNvPr>
          <p:cNvSpPr/>
          <p:nvPr/>
        </p:nvSpPr>
        <p:spPr>
          <a:xfrm>
            <a:off x="1055077" y="2435286"/>
            <a:ext cx="4515729" cy="40217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9" name="Rectangle 8">
            <a:extLst>
              <a:ext uri="{FF2B5EF4-FFF2-40B4-BE49-F238E27FC236}">
                <a16:creationId xmlns:a16="http://schemas.microsoft.com/office/drawing/2014/main" id="{F53FE636-D768-8762-20BF-95779758E6D4}"/>
              </a:ext>
            </a:extLst>
          </p:cNvPr>
          <p:cNvSpPr/>
          <p:nvPr/>
        </p:nvSpPr>
        <p:spPr>
          <a:xfrm>
            <a:off x="1055077" y="2686929"/>
            <a:ext cx="3784209" cy="40217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just"/>
            <a:r>
              <a:rPr lang="en-US" sz="2400" dirty="0">
                <a:solidFill>
                  <a:schemeClr val="tx2"/>
                </a:solidFill>
              </a:rPr>
              <a:t>iii)Bar chart, used to visualize the salary distribution among the work experience of the employees, where on observation, the executive level seems to be paid higher than the rest.</a:t>
            </a:r>
            <a:endParaRPr lang="en-GB" sz="2400" dirty="0">
              <a:solidFill>
                <a:schemeClr val="tx2"/>
              </a:solidFill>
            </a:endParaRPr>
          </a:p>
        </p:txBody>
      </p:sp>
    </p:spTree>
    <p:extLst>
      <p:ext uri="{BB962C8B-B14F-4D97-AF65-F5344CB8AC3E}">
        <p14:creationId xmlns:p14="http://schemas.microsoft.com/office/powerpoint/2010/main" val="359949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B13B028-17C4-AE66-63F2-0DE58540D40B}"/>
              </a:ext>
            </a:extLst>
          </p:cNvPr>
          <p:cNvPicPr>
            <a:picLocks noGrp="1" noChangeAspect="1"/>
          </p:cNvPicPr>
          <p:nvPr>
            <p:ph idx="1"/>
          </p:nvPr>
        </p:nvPicPr>
        <p:blipFill>
          <a:blip r:embed="rId2"/>
          <a:stretch>
            <a:fillRect/>
          </a:stretch>
        </p:blipFill>
        <p:spPr>
          <a:xfrm>
            <a:off x="164856" y="2041391"/>
            <a:ext cx="6181725" cy="4133850"/>
          </a:xfrm>
          <a:prstGeom prst="rect">
            <a:avLst/>
          </a:prstGeom>
        </p:spPr>
      </p:pic>
      <p:sp>
        <p:nvSpPr>
          <p:cNvPr id="8" name="Rectangle 7">
            <a:extLst>
              <a:ext uri="{FF2B5EF4-FFF2-40B4-BE49-F238E27FC236}">
                <a16:creationId xmlns:a16="http://schemas.microsoft.com/office/drawing/2014/main" id="{2F89F4EA-C542-63D2-3D4B-B4FC38E621F1}"/>
              </a:ext>
            </a:extLst>
          </p:cNvPr>
          <p:cNvSpPr/>
          <p:nvPr/>
        </p:nvSpPr>
        <p:spPr>
          <a:xfrm>
            <a:off x="7230794" y="2335237"/>
            <a:ext cx="4796350" cy="429064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just"/>
            <a:r>
              <a:rPr lang="en-US" sz="2400" dirty="0">
                <a:solidFill>
                  <a:schemeClr val="tx2"/>
                </a:solidFill>
              </a:rPr>
              <a:t>iv) Box plot, we used it to visualize the salary range between different type of employment modes, where those employed o fulltime basis seemed to be paid more than the rest.  </a:t>
            </a:r>
            <a:endParaRPr lang="en-GB" sz="2400" dirty="0">
              <a:solidFill>
                <a:schemeClr val="tx2"/>
              </a:solidFill>
            </a:endParaRPr>
          </a:p>
        </p:txBody>
      </p:sp>
      <p:sp>
        <p:nvSpPr>
          <p:cNvPr id="9" name="Rectangle 8">
            <a:extLst>
              <a:ext uri="{FF2B5EF4-FFF2-40B4-BE49-F238E27FC236}">
                <a16:creationId xmlns:a16="http://schemas.microsoft.com/office/drawing/2014/main" id="{30EF32AF-0183-9AD9-5F01-EEDB650B21C1}"/>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GB" sz="5400" b="1" u="sng" kern="100" dirty="0">
                <a:effectLst/>
                <a:latin typeface="Calibri" panose="020F0502020204030204" pitchFamily="34" charset="0"/>
                <a:ea typeface="Calibri" panose="020F0502020204030204" pitchFamily="34" charset="0"/>
                <a:cs typeface="Times New Roman" panose="02020603050405020304" pitchFamily="18" charset="0"/>
              </a:rPr>
              <a:t>Overview of Visualizations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1427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2A13648-41BD-5E92-CB35-72BEF7CFD6F7}"/>
              </a:ext>
            </a:extLst>
          </p:cNvPr>
          <p:cNvPicPr>
            <a:picLocks noGrp="1" noChangeAspect="1"/>
          </p:cNvPicPr>
          <p:nvPr>
            <p:ph idx="1"/>
          </p:nvPr>
        </p:nvPicPr>
        <p:blipFill>
          <a:blip r:embed="rId2"/>
          <a:stretch>
            <a:fillRect/>
          </a:stretch>
        </p:blipFill>
        <p:spPr>
          <a:xfrm>
            <a:off x="5711483" y="2322745"/>
            <a:ext cx="6181725" cy="4133850"/>
          </a:xfrm>
          <a:prstGeom prst="rect">
            <a:avLst/>
          </a:prstGeom>
        </p:spPr>
      </p:pic>
      <p:sp>
        <p:nvSpPr>
          <p:cNvPr id="6" name="Rectangle 5">
            <a:extLst>
              <a:ext uri="{FF2B5EF4-FFF2-40B4-BE49-F238E27FC236}">
                <a16:creationId xmlns:a16="http://schemas.microsoft.com/office/drawing/2014/main" id="{EE003E86-2FC0-3FB5-D127-B5BDC1CB1B1D}"/>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GB" sz="5400" b="1" u="sng" kern="100" dirty="0">
                <a:effectLst/>
                <a:latin typeface="Calibri" panose="020F0502020204030204" pitchFamily="34" charset="0"/>
                <a:ea typeface="Calibri" panose="020F0502020204030204" pitchFamily="34" charset="0"/>
                <a:cs typeface="Times New Roman" panose="02020603050405020304" pitchFamily="18" charset="0"/>
              </a:rPr>
              <a:t>Overview of Visualizations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EEF994F8-EBBC-8C34-ECCC-1AAE43F9778C}"/>
              </a:ext>
            </a:extLst>
          </p:cNvPr>
          <p:cNvSpPr/>
          <p:nvPr/>
        </p:nvSpPr>
        <p:spPr>
          <a:xfrm>
            <a:off x="759655" y="2322745"/>
            <a:ext cx="4248443" cy="392565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just"/>
            <a:r>
              <a:rPr lang="en-US" sz="2400" dirty="0">
                <a:solidFill>
                  <a:schemeClr val="tx2"/>
                </a:solidFill>
              </a:rPr>
              <a:t>v) Bar chart, used to visualize the relationship between experience level of a employee and the work model, where most employees who’s work model was on-site ad were junior’s in the data science field experience were many compared to others.  </a:t>
            </a:r>
            <a:endParaRPr lang="en-GB" sz="2400" dirty="0">
              <a:solidFill>
                <a:schemeClr val="tx2"/>
              </a:solidFill>
            </a:endParaRPr>
          </a:p>
        </p:txBody>
      </p:sp>
    </p:spTree>
    <p:extLst>
      <p:ext uri="{BB962C8B-B14F-4D97-AF65-F5344CB8AC3E}">
        <p14:creationId xmlns:p14="http://schemas.microsoft.com/office/powerpoint/2010/main" val="500845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19E8C-CBBE-6C3B-C4C8-82AE8DB6F333}"/>
              </a:ext>
            </a:extLst>
          </p:cNvPr>
          <p:cNvSpPr>
            <a:spLocks noGrp="1"/>
          </p:cNvSpPr>
          <p:nvPr>
            <p:ph idx="1"/>
          </p:nvPr>
        </p:nvSpPr>
        <p:spPr>
          <a:xfrm>
            <a:off x="1103313" y="2052918"/>
            <a:ext cx="3581230" cy="4195481"/>
          </a:xfrm>
        </p:spPr>
        <p:txBody>
          <a:bodyPr/>
          <a:lstStyle/>
          <a:p>
            <a:r>
              <a:rPr lang="en-US" dirty="0"/>
              <a:t>vi) African map, the map indicates the distribution of salary between employees living in Africa, where we can observe that most employees employed are located in the southern part of Africa.</a:t>
            </a:r>
            <a:endParaRPr lang="en-GB" dirty="0"/>
          </a:p>
        </p:txBody>
      </p:sp>
      <p:sp>
        <p:nvSpPr>
          <p:cNvPr id="4" name="Rectangle 3">
            <a:extLst>
              <a:ext uri="{FF2B5EF4-FFF2-40B4-BE49-F238E27FC236}">
                <a16:creationId xmlns:a16="http://schemas.microsoft.com/office/drawing/2014/main" id="{E5BDAE2B-D156-763D-9E1F-8EC930B9B875}"/>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GB" sz="5400" b="1" u="sng" kern="100" dirty="0">
                <a:effectLst/>
                <a:latin typeface="Calibri" panose="020F0502020204030204" pitchFamily="34" charset="0"/>
                <a:ea typeface="Calibri" panose="020F0502020204030204" pitchFamily="34" charset="0"/>
                <a:cs typeface="Times New Roman" panose="02020603050405020304" pitchFamily="18" charset="0"/>
              </a:rPr>
              <a:t>Overview of Visualizations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DF67F43A-8480-D41D-B699-284136977508}"/>
              </a:ext>
            </a:extLst>
          </p:cNvPr>
          <p:cNvPicPr>
            <a:picLocks noChangeAspect="1"/>
          </p:cNvPicPr>
          <p:nvPr/>
        </p:nvPicPr>
        <p:blipFill>
          <a:blip r:embed="rId2"/>
          <a:stretch>
            <a:fillRect/>
          </a:stretch>
        </p:blipFill>
        <p:spPr>
          <a:xfrm>
            <a:off x="4557932" y="1441438"/>
            <a:ext cx="8525022" cy="5371777"/>
          </a:xfrm>
          <a:prstGeom prst="rect">
            <a:avLst/>
          </a:prstGeom>
        </p:spPr>
      </p:pic>
    </p:spTree>
    <p:extLst>
      <p:ext uri="{BB962C8B-B14F-4D97-AF65-F5344CB8AC3E}">
        <p14:creationId xmlns:p14="http://schemas.microsoft.com/office/powerpoint/2010/main" val="663607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18A186-B2F4-18C0-9B14-B901250EA2C7}"/>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S</a:t>
            </a:r>
            <a:r>
              <a:rPr lang="en-GB" sz="5400" b="1" u="sng" kern="100" dirty="0" err="1">
                <a:latin typeface="Calibri" panose="020F0502020204030204" pitchFamily="34" charset="0"/>
                <a:ea typeface="Calibri" panose="020F0502020204030204" pitchFamily="34" charset="0"/>
                <a:cs typeface="Times New Roman" panose="02020603050405020304" pitchFamily="18" charset="0"/>
              </a:rPr>
              <a:t>tatistical</a:t>
            </a:r>
            <a:r>
              <a:rPr lang="en-GB" sz="5400" b="1" u="sng" kern="100" dirty="0">
                <a:latin typeface="Calibri" panose="020F0502020204030204" pitchFamily="34" charset="0"/>
                <a:ea typeface="Calibri" panose="020F0502020204030204" pitchFamily="34" charset="0"/>
                <a:cs typeface="Times New Roman" panose="02020603050405020304" pitchFamily="18" charset="0"/>
              </a:rPr>
              <a:t> Analysis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Content Placeholder 10">
            <a:extLst>
              <a:ext uri="{FF2B5EF4-FFF2-40B4-BE49-F238E27FC236}">
                <a16:creationId xmlns:a16="http://schemas.microsoft.com/office/drawing/2014/main" id="{336C6919-7526-C47A-F1F9-1566E7BEA68C}"/>
              </a:ext>
            </a:extLst>
          </p:cNvPr>
          <p:cNvGraphicFramePr>
            <a:graphicFrameLocks noGrp="1"/>
          </p:cNvGraphicFramePr>
          <p:nvPr>
            <p:ph idx="1"/>
            <p:extLst>
              <p:ext uri="{D42A27DB-BD31-4B8C-83A1-F6EECF244321}">
                <p14:modId xmlns:p14="http://schemas.microsoft.com/office/powerpoint/2010/main" val="1937655773"/>
              </p:ext>
            </p:extLst>
          </p:nvPr>
        </p:nvGraphicFramePr>
        <p:xfrm>
          <a:off x="1350498" y="1392702"/>
          <a:ext cx="10731574" cy="5008098"/>
        </p:xfrm>
        <a:graphic>
          <a:graphicData uri="http://schemas.openxmlformats.org/drawingml/2006/table">
            <a:tbl>
              <a:tblPr/>
              <a:tblGrid>
                <a:gridCol w="1107774">
                  <a:extLst>
                    <a:ext uri="{9D8B030D-6E8A-4147-A177-3AD203B41FA5}">
                      <a16:colId xmlns:a16="http://schemas.microsoft.com/office/drawing/2014/main" val="4250388303"/>
                    </a:ext>
                  </a:extLst>
                </a:gridCol>
                <a:gridCol w="2232861">
                  <a:extLst>
                    <a:ext uri="{9D8B030D-6E8A-4147-A177-3AD203B41FA5}">
                      <a16:colId xmlns:a16="http://schemas.microsoft.com/office/drawing/2014/main" val="3216564179"/>
                    </a:ext>
                  </a:extLst>
                </a:gridCol>
                <a:gridCol w="2423262">
                  <a:extLst>
                    <a:ext uri="{9D8B030D-6E8A-4147-A177-3AD203B41FA5}">
                      <a16:colId xmlns:a16="http://schemas.microsoft.com/office/drawing/2014/main" val="1710305126"/>
                    </a:ext>
                  </a:extLst>
                </a:gridCol>
                <a:gridCol w="1644355">
                  <a:extLst>
                    <a:ext uri="{9D8B030D-6E8A-4147-A177-3AD203B41FA5}">
                      <a16:colId xmlns:a16="http://schemas.microsoft.com/office/drawing/2014/main" val="2914210696"/>
                    </a:ext>
                  </a:extLst>
                </a:gridCol>
                <a:gridCol w="1107774">
                  <a:extLst>
                    <a:ext uri="{9D8B030D-6E8A-4147-A177-3AD203B41FA5}">
                      <a16:colId xmlns:a16="http://schemas.microsoft.com/office/drawing/2014/main" val="4222139260"/>
                    </a:ext>
                  </a:extLst>
                </a:gridCol>
                <a:gridCol w="1107774">
                  <a:extLst>
                    <a:ext uri="{9D8B030D-6E8A-4147-A177-3AD203B41FA5}">
                      <a16:colId xmlns:a16="http://schemas.microsoft.com/office/drawing/2014/main" val="1529579821"/>
                    </a:ext>
                  </a:extLst>
                </a:gridCol>
                <a:gridCol w="1107774">
                  <a:extLst>
                    <a:ext uri="{9D8B030D-6E8A-4147-A177-3AD203B41FA5}">
                      <a16:colId xmlns:a16="http://schemas.microsoft.com/office/drawing/2014/main" val="1231673618"/>
                    </a:ext>
                  </a:extLst>
                </a:gridCol>
              </a:tblGrid>
              <a:tr h="294594">
                <a:tc gridSpan="7">
                  <a:txBody>
                    <a:bodyPr/>
                    <a:lstStyle/>
                    <a:p>
                      <a:pPr algn="l" fontAlgn="b"/>
                      <a:r>
                        <a:rPr lang="en-US" sz="1500" b="1" i="0" u="sng" strike="noStrike" dirty="0">
                          <a:solidFill>
                            <a:schemeClr val="tx2"/>
                          </a:solidFill>
                          <a:effectLst/>
                          <a:latin typeface="Calibri" panose="020F0502020204030204" pitchFamily="34" charset="0"/>
                        </a:rPr>
                        <a:t>CHI-SQUARE TEST OF PREDICTORS WITH SALARY CATEGORY</a:t>
                      </a:r>
                    </a:p>
                  </a:txBody>
                  <a:tcPr marL="7962" marR="7962" marT="7962" marB="0" anchor="b">
                    <a:lnL>
                      <a:noFill/>
                    </a:lnL>
                    <a:lnR>
                      <a:noFill/>
                    </a:lnR>
                    <a:lnT>
                      <a:noFill/>
                    </a:lnT>
                    <a:lnB>
                      <a:noFill/>
                    </a:lnB>
                    <a:no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327796045"/>
                  </a:ext>
                </a:extLst>
              </a:tr>
              <a:tr h="294594">
                <a:tc>
                  <a:txBody>
                    <a:bodyPr/>
                    <a:lstStyle/>
                    <a:p>
                      <a:pPr algn="l" fontAlgn="b"/>
                      <a:endParaRPr lang="en-GB" sz="1500" b="0" i="0" u="none" strike="noStrike" dirty="0">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dirty="0">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dirty="0">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extLst>
                  <a:ext uri="{0D108BD9-81ED-4DB2-BD59-A6C34878D82A}">
                    <a16:rowId xmlns:a16="http://schemas.microsoft.com/office/drawing/2014/main" val="1400707004"/>
                  </a:ext>
                </a:extLst>
              </a:tr>
              <a:tr h="294594">
                <a:tc gridSpan="2">
                  <a:txBody>
                    <a:bodyPr/>
                    <a:lstStyle/>
                    <a:p>
                      <a:pPr algn="l" fontAlgn="b"/>
                      <a:r>
                        <a:rPr lang="en-GB" sz="1500" b="1" i="0" u="none" strike="noStrike" dirty="0">
                          <a:solidFill>
                            <a:schemeClr val="tx2"/>
                          </a:solidFill>
                          <a:effectLst/>
                          <a:latin typeface="Calibri" panose="020F0502020204030204" pitchFamily="34" charset="0"/>
                        </a:rPr>
                        <a:t>PREDICTOR</a:t>
                      </a:r>
                    </a:p>
                  </a:txBody>
                  <a:tcPr marL="7962" marR="7962" marT="7962" marB="0" anchor="b">
                    <a:lnL>
                      <a:noFill/>
                    </a:lnL>
                    <a:lnR>
                      <a:noFill/>
                    </a:lnR>
                    <a:lnT>
                      <a:noFill/>
                    </a:lnT>
                    <a:lnB>
                      <a:noFill/>
                    </a:lnB>
                    <a:noFill/>
                  </a:tcPr>
                </a:tc>
                <a:tc hMerge="1">
                  <a:txBody>
                    <a:bodyPr/>
                    <a:lstStyle/>
                    <a:p>
                      <a:endParaRPr lang="en-GB"/>
                    </a:p>
                  </a:txBody>
                  <a:tcPr/>
                </a:tc>
                <a:tc>
                  <a:txBody>
                    <a:bodyPr/>
                    <a:lstStyle/>
                    <a:p>
                      <a:pPr algn="l" fontAlgn="b"/>
                      <a:r>
                        <a:rPr lang="en-GB" sz="1500" b="1" i="0" u="none" strike="noStrike" dirty="0">
                          <a:solidFill>
                            <a:schemeClr val="tx2"/>
                          </a:solidFill>
                          <a:effectLst/>
                          <a:latin typeface="Calibri" panose="020F0502020204030204" pitchFamily="34" charset="0"/>
                        </a:rPr>
                        <a:t>                       X-SQUARED</a:t>
                      </a:r>
                    </a:p>
                  </a:txBody>
                  <a:tcPr marL="7962" marR="7962" marT="7962" marB="0" anchor="b">
                    <a:lnL>
                      <a:noFill/>
                    </a:lnL>
                    <a:lnR>
                      <a:noFill/>
                    </a:lnR>
                    <a:lnT>
                      <a:noFill/>
                    </a:lnT>
                    <a:lnB>
                      <a:noFill/>
                    </a:lnB>
                    <a:noFill/>
                  </a:tcPr>
                </a:tc>
                <a:tc>
                  <a:txBody>
                    <a:bodyPr/>
                    <a:lstStyle/>
                    <a:p>
                      <a:pPr algn="l" fontAlgn="b"/>
                      <a:r>
                        <a:rPr lang="en-GB" sz="1500" b="1" i="0" u="none" strike="noStrike" dirty="0">
                          <a:solidFill>
                            <a:schemeClr val="tx2"/>
                          </a:solidFill>
                          <a:effectLst/>
                          <a:latin typeface="Calibri" panose="020F0502020204030204" pitchFamily="34" charset="0"/>
                        </a:rPr>
                        <a:t>            P-VALUE</a:t>
                      </a: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extLst>
                  <a:ext uri="{0D108BD9-81ED-4DB2-BD59-A6C34878D82A}">
                    <a16:rowId xmlns:a16="http://schemas.microsoft.com/office/drawing/2014/main" val="2338880088"/>
                  </a:ext>
                </a:extLst>
              </a:tr>
              <a:tr h="294594">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dirty="0">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extLst>
                  <a:ext uri="{0D108BD9-81ED-4DB2-BD59-A6C34878D82A}">
                    <a16:rowId xmlns:a16="http://schemas.microsoft.com/office/drawing/2014/main" val="2549285710"/>
                  </a:ext>
                </a:extLst>
              </a:tr>
              <a:tr h="294594">
                <a:tc gridSpan="2">
                  <a:txBody>
                    <a:bodyPr/>
                    <a:lstStyle/>
                    <a:p>
                      <a:pPr algn="l" fontAlgn="b"/>
                      <a:r>
                        <a:rPr lang="en-GB" sz="1500" b="0" i="0" u="none" strike="noStrike" dirty="0">
                          <a:solidFill>
                            <a:schemeClr val="tx2"/>
                          </a:solidFill>
                          <a:effectLst/>
                          <a:latin typeface="Calibri" panose="020F0502020204030204" pitchFamily="34" charset="0"/>
                        </a:rPr>
                        <a:t>Experience level</a:t>
                      </a:r>
                    </a:p>
                  </a:txBody>
                  <a:tcPr marL="7962" marR="7962" marT="7962" marB="0" anchor="b">
                    <a:lnL>
                      <a:noFill/>
                    </a:lnL>
                    <a:lnR>
                      <a:noFill/>
                    </a:lnR>
                    <a:lnT>
                      <a:noFill/>
                    </a:lnT>
                    <a:lnB>
                      <a:noFill/>
                    </a:lnB>
                    <a:noFill/>
                  </a:tcPr>
                </a:tc>
                <a:tc hMerge="1">
                  <a:txBody>
                    <a:bodyPr/>
                    <a:lstStyle/>
                    <a:p>
                      <a:endParaRPr lang="en-GB"/>
                    </a:p>
                  </a:txBody>
                  <a:tcPr/>
                </a:tc>
                <a:tc>
                  <a:txBody>
                    <a:bodyPr/>
                    <a:lstStyle/>
                    <a:p>
                      <a:pPr algn="r" fontAlgn="b"/>
                      <a:r>
                        <a:rPr lang="en-GB" sz="1500" b="0" i="0" u="none" strike="noStrike" dirty="0">
                          <a:solidFill>
                            <a:schemeClr val="tx2"/>
                          </a:solidFill>
                          <a:effectLst/>
                          <a:latin typeface="Calibri" panose="020F0502020204030204" pitchFamily="34" charset="0"/>
                        </a:rPr>
                        <a:t>785.25</a:t>
                      </a:r>
                    </a:p>
                  </a:txBody>
                  <a:tcPr marL="7962" marR="7962" marT="7962" marB="0" anchor="b">
                    <a:lnL>
                      <a:noFill/>
                    </a:lnL>
                    <a:lnR>
                      <a:noFill/>
                    </a:lnR>
                    <a:lnT>
                      <a:noFill/>
                    </a:lnT>
                    <a:lnB>
                      <a:noFill/>
                    </a:lnB>
                    <a:noFill/>
                  </a:tcPr>
                </a:tc>
                <a:tc>
                  <a:txBody>
                    <a:bodyPr/>
                    <a:lstStyle/>
                    <a:p>
                      <a:pPr algn="l" fontAlgn="ctr"/>
                      <a:r>
                        <a:rPr lang="en-GB" sz="1500" b="0" i="0" u="none" strike="noStrike" dirty="0">
                          <a:solidFill>
                            <a:schemeClr val="tx2"/>
                          </a:solidFill>
                          <a:effectLst/>
                          <a:latin typeface="Calibri" panose="020F0502020204030204" pitchFamily="34" charset="0"/>
                        </a:rPr>
                        <a:t>                    &lt;2.2e-16</a:t>
                      </a:r>
                    </a:p>
                  </a:txBody>
                  <a:tcPr marL="7962" marR="7962" marT="7962" marB="0" anchor="ctr">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extLst>
                  <a:ext uri="{0D108BD9-81ED-4DB2-BD59-A6C34878D82A}">
                    <a16:rowId xmlns:a16="http://schemas.microsoft.com/office/drawing/2014/main" val="2803888532"/>
                  </a:ext>
                </a:extLst>
              </a:tr>
              <a:tr h="294594">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dirty="0">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extLst>
                  <a:ext uri="{0D108BD9-81ED-4DB2-BD59-A6C34878D82A}">
                    <a16:rowId xmlns:a16="http://schemas.microsoft.com/office/drawing/2014/main" val="4264402121"/>
                  </a:ext>
                </a:extLst>
              </a:tr>
              <a:tr h="294594">
                <a:tc gridSpan="2">
                  <a:txBody>
                    <a:bodyPr/>
                    <a:lstStyle/>
                    <a:p>
                      <a:pPr algn="l" fontAlgn="b"/>
                      <a:r>
                        <a:rPr lang="en-GB" sz="1500" b="0" i="0" u="none" strike="noStrike" dirty="0">
                          <a:solidFill>
                            <a:schemeClr val="tx2"/>
                          </a:solidFill>
                          <a:effectLst/>
                          <a:latin typeface="Calibri" panose="020F0502020204030204" pitchFamily="34" charset="0"/>
                        </a:rPr>
                        <a:t>Job Title</a:t>
                      </a:r>
                    </a:p>
                  </a:txBody>
                  <a:tcPr marL="7962" marR="7962" marT="7962" marB="0" anchor="b">
                    <a:lnL>
                      <a:noFill/>
                    </a:lnL>
                    <a:lnR>
                      <a:noFill/>
                    </a:lnR>
                    <a:lnT>
                      <a:noFill/>
                    </a:lnT>
                    <a:lnB>
                      <a:noFill/>
                    </a:lnB>
                    <a:noFill/>
                  </a:tcPr>
                </a:tc>
                <a:tc hMerge="1">
                  <a:txBody>
                    <a:bodyPr/>
                    <a:lstStyle/>
                    <a:p>
                      <a:endParaRPr lang="en-GB"/>
                    </a:p>
                  </a:txBody>
                  <a:tcPr/>
                </a:tc>
                <a:tc>
                  <a:txBody>
                    <a:bodyPr/>
                    <a:lstStyle/>
                    <a:p>
                      <a:pPr algn="r" fontAlgn="b"/>
                      <a:r>
                        <a:rPr lang="en-GB" sz="1500" b="0" i="0" u="none" strike="noStrike" dirty="0">
                          <a:solidFill>
                            <a:schemeClr val="tx2"/>
                          </a:solidFill>
                          <a:effectLst/>
                          <a:latin typeface="Calibri" panose="020F0502020204030204" pitchFamily="34" charset="0"/>
                        </a:rPr>
                        <a:t>15.731</a:t>
                      </a:r>
                    </a:p>
                  </a:txBody>
                  <a:tcPr marL="7962" marR="7962" marT="7962" marB="0" anchor="b">
                    <a:lnL>
                      <a:noFill/>
                    </a:lnL>
                    <a:lnR>
                      <a:noFill/>
                    </a:lnR>
                    <a:lnT>
                      <a:noFill/>
                    </a:lnT>
                    <a:lnB>
                      <a:noFill/>
                    </a:lnB>
                    <a:noFill/>
                  </a:tcPr>
                </a:tc>
                <a:tc>
                  <a:txBody>
                    <a:bodyPr/>
                    <a:lstStyle/>
                    <a:p>
                      <a:pPr algn="r" fontAlgn="b"/>
                      <a:r>
                        <a:rPr lang="en-GB" sz="1500" b="0" i="0" u="none" strike="noStrike">
                          <a:solidFill>
                            <a:schemeClr val="tx2"/>
                          </a:solidFill>
                          <a:effectLst/>
                          <a:latin typeface="Calibri" panose="020F0502020204030204" pitchFamily="34" charset="0"/>
                        </a:rPr>
                        <a:t>7.30E-05</a:t>
                      </a: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extLst>
                  <a:ext uri="{0D108BD9-81ED-4DB2-BD59-A6C34878D82A}">
                    <a16:rowId xmlns:a16="http://schemas.microsoft.com/office/drawing/2014/main" val="1361312288"/>
                  </a:ext>
                </a:extLst>
              </a:tr>
              <a:tr h="294594">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dirty="0">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extLst>
                  <a:ext uri="{0D108BD9-81ED-4DB2-BD59-A6C34878D82A}">
                    <a16:rowId xmlns:a16="http://schemas.microsoft.com/office/drawing/2014/main" val="3187535470"/>
                  </a:ext>
                </a:extLst>
              </a:tr>
              <a:tr h="294594">
                <a:tc gridSpan="2">
                  <a:txBody>
                    <a:bodyPr/>
                    <a:lstStyle/>
                    <a:p>
                      <a:pPr algn="l" fontAlgn="b"/>
                      <a:r>
                        <a:rPr lang="en-GB" sz="1500" b="0" i="0" u="none" strike="noStrike">
                          <a:solidFill>
                            <a:schemeClr val="tx2"/>
                          </a:solidFill>
                          <a:effectLst/>
                          <a:latin typeface="Calibri" panose="020F0502020204030204" pitchFamily="34" charset="0"/>
                        </a:rPr>
                        <a:t>Employment Type</a:t>
                      </a:r>
                    </a:p>
                  </a:txBody>
                  <a:tcPr marL="7962" marR="7962" marT="7962" marB="0" anchor="b">
                    <a:lnL>
                      <a:noFill/>
                    </a:lnL>
                    <a:lnR>
                      <a:noFill/>
                    </a:lnR>
                    <a:lnT>
                      <a:noFill/>
                    </a:lnT>
                    <a:lnB>
                      <a:noFill/>
                    </a:lnB>
                    <a:noFill/>
                  </a:tcPr>
                </a:tc>
                <a:tc hMerge="1">
                  <a:txBody>
                    <a:bodyPr/>
                    <a:lstStyle/>
                    <a:p>
                      <a:endParaRPr lang="en-GB"/>
                    </a:p>
                  </a:txBody>
                  <a:tcPr/>
                </a:tc>
                <a:tc>
                  <a:txBody>
                    <a:bodyPr/>
                    <a:lstStyle/>
                    <a:p>
                      <a:pPr algn="r" fontAlgn="b"/>
                      <a:r>
                        <a:rPr lang="en-GB" sz="1500" b="0" i="0" u="none" strike="noStrike">
                          <a:solidFill>
                            <a:schemeClr val="tx2"/>
                          </a:solidFill>
                          <a:effectLst/>
                          <a:latin typeface="Calibri" panose="020F0502020204030204" pitchFamily="34" charset="0"/>
                        </a:rPr>
                        <a:t>32.392</a:t>
                      </a:r>
                    </a:p>
                  </a:txBody>
                  <a:tcPr marL="7962" marR="7962" marT="7962" marB="0" anchor="b">
                    <a:lnL>
                      <a:noFill/>
                    </a:lnL>
                    <a:lnR>
                      <a:noFill/>
                    </a:lnR>
                    <a:lnT>
                      <a:noFill/>
                    </a:lnT>
                    <a:lnB>
                      <a:noFill/>
                    </a:lnB>
                    <a:noFill/>
                  </a:tcPr>
                </a:tc>
                <a:tc>
                  <a:txBody>
                    <a:bodyPr/>
                    <a:lstStyle/>
                    <a:p>
                      <a:pPr algn="r" fontAlgn="b"/>
                      <a:r>
                        <a:rPr lang="en-GB" sz="1500" b="0" i="0" u="none" strike="noStrike">
                          <a:solidFill>
                            <a:schemeClr val="tx2"/>
                          </a:solidFill>
                          <a:effectLst/>
                          <a:latin typeface="Calibri" panose="020F0502020204030204" pitchFamily="34" charset="0"/>
                        </a:rPr>
                        <a:t>1.26E-08</a:t>
                      </a: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extLst>
                  <a:ext uri="{0D108BD9-81ED-4DB2-BD59-A6C34878D82A}">
                    <a16:rowId xmlns:a16="http://schemas.microsoft.com/office/drawing/2014/main" val="787613765"/>
                  </a:ext>
                </a:extLst>
              </a:tr>
              <a:tr h="294594">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dirty="0">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extLst>
                  <a:ext uri="{0D108BD9-81ED-4DB2-BD59-A6C34878D82A}">
                    <a16:rowId xmlns:a16="http://schemas.microsoft.com/office/drawing/2014/main" val="3327821014"/>
                  </a:ext>
                </a:extLst>
              </a:tr>
              <a:tr h="294594">
                <a:tc gridSpan="2">
                  <a:txBody>
                    <a:bodyPr/>
                    <a:lstStyle/>
                    <a:p>
                      <a:pPr algn="l" fontAlgn="b"/>
                      <a:r>
                        <a:rPr lang="en-GB" sz="1500" b="0" i="0" u="none" strike="noStrike">
                          <a:solidFill>
                            <a:schemeClr val="tx2"/>
                          </a:solidFill>
                          <a:effectLst/>
                          <a:latin typeface="Calibri" panose="020F0502020204030204" pitchFamily="34" charset="0"/>
                        </a:rPr>
                        <a:t>Company Location</a:t>
                      </a:r>
                    </a:p>
                  </a:txBody>
                  <a:tcPr marL="7962" marR="7962" marT="7962" marB="0" anchor="b">
                    <a:lnL>
                      <a:noFill/>
                    </a:lnL>
                    <a:lnR>
                      <a:noFill/>
                    </a:lnR>
                    <a:lnT>
                      <a:noFill/>
                    </a:lnT>
                    <a:lnB>
                      <a:noFill/>
                    </a:lnB>
                    <a:noFill/>
                  </a:tcPr>
                </a:tc>
                <a:tc hMerge="1">
                  <a:txBody>
                    <a:bodyPr/>
                    <a:lstStyle/>
                    <a:p>
                      <a:endParaRPr lang="en-GB"/>
                    </a:p>
                  </a:txBody>
                  <a:tcPr/>
                </a:tc>
                <a:tc>
                  <a:txBody>
                    <a:bodyPr/>
                    <a:lstStyle/>
                    <a:p>
                      <a:pPr algn="r" fontAlgn="b"/>
                      <a:r>
                        <a:rPr lang="en-GB" sz="1500" b="0" i="0" u="none" strike="noStrike" dirty="0">
                          <a:solidFill>
                            <a:schemeClr val="tx2"/>
                          </a:solidFill>
                          <a:effectLst/>
                          <a:latin typeface="Calibri" panose="020F0502020204030204" pitchFamily="34" charset="0"/>
                        </a:rPr>
                        <a:t>85.981</a:t>
                      </a:r>
                    </a:p>
                  </a:txBody>
                  <a:tcPr marL="7962" marR="7962" marT="7962" marB="0" anchor="b">
                    <a:lnL>
                      <a:noFill/>
                    </a:lnL>
                    <a:lnR>
                      <a:noFill/>
                    </a:lnR>
                    <a:lnT>
                      <a:noFill/>
                    </a:lnT>
                    <a:lnB>
                      <a:noFill/>
                    </a:lnB>
                    <a:noFill/>
                  </a:tcPr>
                </a:tc>
                <a:tc>
                  <a:txBody>
                    <a:bodyPr/>
                    <a:lstStyle/>
                    <a:p>
                      <a:pPr algn="l" fontAlgn="b"/>
                      <a:r>
                        <a:rPr lang="en-GB" sz="1500" b="0" i="0" u="none" strike="noStrike" dirty="0">
                          <a:solidFill>
                            <a:schemeClr val="tx2"/>
                          </a:solidFill>
                          <a:effectLst/>
                          <a:latin typeface="Calibri" panose="020F0502020204030204" pitchFamily="34" charset="0"/>
                        </a:rPr>
                        <a:t>                    &lt;2.2e-16</a:t>
                      </a: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extLst>
                  <a:ext uri="{0D108BD9-81ED-4DB2-BD59-A6C34878D82A}">
                    <a16:rowId xmlns:a16="http://schemas.microsoft.com/office/drawing/2014/main" val="2852925878"/>
                  </a:ext>
                </a:extLst>
              </a:tr>
              <a:tr h="294594">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extLst>
                  <a:ext uri="{0D108BD9-81ED-4DB2-BD59-A6C34878D82A}">
                    <a16:rowId xmlns:a16="http://schemas.microsoft.com/office/drawing/2014/main" val="4058216496"/>
                  </a:ext>
                </a:extLst>
              </a:tr>
              <a:tr h="294594">
                <a:tc gridSpan="2">
                  <a:txBody>
                    <a:bodyPr/>
                    <a:lstStyle/>
                    <a:p>
                      <a:pPr algn="l" fontAlgn="b"/>
                      <a:r>
                        <a:rPr lang="en-GB" sz="1500" b="0" i="0" u="none" strike="noStrike">
                          <a:solidFill>
                            <a:schemeClr val="tx2"/>
                          </a:solidFill>
                          <a:effectLst/>
                          <a:latin typeface="Calibri" panose="020F0502020204030204" pitchFamily="34" charset="0"/>
                        </a:rPr>
                        <a:t>Work Year</a:t>
                      </a:r>
                    </a:p>
                  </a:txBody>
                  <a:tcPr marL="7962" marR="7962" marT="7962" marB="0" anchor="b">
                    <a:lnL>
                      <a:noFill/>
                    </a:lnL>
                    <a:lnR>
                      <a:noFill/>
                    </a:lnR>
                    <a:lnT>
                      <a:noFill/>
                    </a:lnT>
                    <a:lnB>
                      <a:noFill/>
                    </a:lnB>
                    <a:noFill/>
                  </a:tcPr>
                </a:tc>
                <a:tc hMerge="1">
                  <a:txBody>
                    <a:bodyPr/>
                    <a:lstStyle/>
                    <a:p>
                      <a:endParaRPr lang="en-GB"/>
                    </a:p>
                  </a:txBody>
                  <a:tcPr/>
                </a:tc>
                <a:tc>
                  <a:txBody>
                    <a:bodyPr/>
                    <a:lstStyle/>
                    <a:p>
                      <a:pPr algn="r" fontAlgn="b"/>
                      <a:r>
                        <a:rPr lang="en-GB" sz="1500" b="0" i="0" u="none" strike="noStrike" dirty="0">
                          <a:solidFill>
                            <a:schemeClr val="tx2"/>
                          </a:solidFill>
                          <a:effectLst/>
                          <a:latin typeface="Calibri" panose="020F0502020204030204" pitchFamily="34" charset="0"/>
                        </a:rPr>
                        <a:t>7.193</a:t>
                      </a:r>
                    </a:p>
                  </a:txBody>
                  <a:tcPr marL="7962" marR="7962" marT="7962" marB="0" anchor="b">
                    <a:lnL>
                      <a:noFill/>
                    </a:lnL>
                    <a:lnR>
                      <a:noFill/>
                    </a:lnR>
                    <a:lnT>
                      <a:noFill/>
                    </a:lnT>
                    <a:lnB>
                      <a:noFill/>
                    </a:lnB>
                    <a:noFill/>
                  </a:tcPr>
                </a:tc>
                <a:tc>
                  <a:txBody>
                    <a:bodyPr/>
                    <a:lstStyle/>
                    <a:p>
                      <a:pPr algn="r" fontAlgn="b"/>
                      <a:r>
                        <a:rPr lang="en-GB" sz="1500" b="0" i="0" u="none" strike="noStrike">
                          <a:solidFill>
                            <a:schemeClr val="tx2"/>
                          </a:solidFill>
                          <a:effectLst/>
                          <a:latin typeface="Calibri" panose="020F0502020204030204" pitchFamily="34" charset="0"/>
                        </a:rPr>
                        <a:t>0.00732</a:t>
                      </a: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extLst>
                  <a:ext uri="{0D108BD9-81ED-4DB2-BD59-A6C34878D82A}">
                    <a16:rowId xmlns:a16="http://schemas.microsoft.com/office/drawing/2014/main" val="2767346350"/>
                  </a:ext>
                </a:extLst>
              </a:tr>
              <a:tr h="294594">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extLst>
                  <a:ext uri="{0D108BD9-81ED-4DB2-BD59-A6C34878D82A}">
                    <a16:rowId xmlns:a16="http://schemas.microsoft.com/office/drawing/2014/main" val="2240917223"/>
                  </a:ext>
                </a:extLst>
              </a:tr>
              <a:tr h="294594">
                <a:tc gridSpan="2">
                  <a:txBody>
                    <a:bodyPr/>
                    <a:lstStyle/>
                    <a:p>
                      <a:pPr algn="l" fontAlgn="b"/>
                      <a:r>
                        <a:rPr lang="en-GB" sz="1500" b="0" i="0" u="none" strike="noStrike">
                          <a:solidFill>
                            <a:schemeClr val="tx2"/>
                          </a:solidFill>
                          <a:effectLst/>
                          <a:latin typeface="Calibri" panose="020F0502020204030204" pitchFamily="34" charset="0"/>
                        </a:rPr>
                        <a:t>Work Model</a:t>
                      </a:r>
                    </a:p>
                  </a:txBody>
                  <a:tcPr marL="7962" marR="7962" marT="7962" marB="0" anchor="b">
                    <a:lnL>
                      <a:noFill/>
                    </a:lnL>
                    <a:lnR>
                      <a:noFill/>
                    </a:lnR>
                    <a:lnT>
                      <a:noFill/>
                    </a:lnT>
                    <a:lnB>
                      <a:noFill/>
                    </a:lnB>
                    <a:noFill/>
                  </a:tcPr>
                </a:tc>
                <a:tc hMerge="1">
                  <a:txBody>
                    <a:bodyPr/>
                    <a:lstStyle/>
                    <a:p>
                      <a:endParaRPr lang="en-GB"/>
                    </a:p>
                  </a:txBody>
                  <a:tcPr/>
                </a:tc>
                <a:tc>
                  <a:txBody>
                    <a:bodyPr/>
                    <a:lstStyle/>
                    <a:p>
                      <a:pPr algn="r" fontAlgn="b"/>
                      <a:r>
                        <a:rPr lang="en-GB" sz="1500" b="0" i="0" u="none" strike="noStrike">
                          <a:solidFill>
                            <a:schemeClr val="tx2"/>
                          </a:solidFill>
                          <a:effectLst/>
                          <a:latin typeface="Calibri" panose="020F0502020204030204" pitchFamily="34" charset="0"/>
                        </a:rPr>
                        <a:t>33.071</a:t>
                      </a:r>
                    </a:p>
                  </a:txBody>
                  <a:tcPr marL="7962" marR="7962" marT="7962" marB="0" anchor="b">
                    <a:lnL>
                      <a:noFill/>
                    </a:lnL>
                    <a:lnR>
                      <a:noFill/>
                    </a:lnR>
                    <a:lnT>
                      <a:noFill/>
                    </a:lnT>
                    <a:lnB>
                      <a:noFill/>
                    </a:lnB>
                    <a:noFill/>
                  </a:tcPr>
                </a:tc>
                <a:tc>
                  <a:txBody>
                    <a:bodyPr/>
                    <a:lstStyle/>
                    <a:p>
                      <a:pPr algn="r" fontAlgn="b"/>
                      <a:r>
                        <a:rPr lang="en-GB" sz="1500" b="0" i="0" u="none" strike="noStrike" dirty="0">
                          <a:solidFill>
                            <a:schemeClr val="tx2"/>
                          </a:solidFill>
                          <a:effectLst/>
                          <a:latin typeface="Calibri" panose="020F0502020204030204" pitchFamily="34" charset="0"/>
                        </a:rPr>
                        <a:t>8.88E-09</a:t>
                      </a: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extLst>
                  <a:ext uri="{0D108BD9-81ED-4DB2-BD59-A6C34878D82A}">
                    <a16:rowId xmlns:a16="http://schemas.microsoft.com/office/drawing/2014/main" val="1015833165"/>
                  </a:ext>
                </a:extLst>
              </a:tr>
              <a:tr h="294594">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dirty="0">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dirty="0">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extLst>
                  <a:ext uri="{0D108BD9-81ED-4DB2-BD59-A6C34878D82A}">
                    <a16:rowId xmlns:a16="http://schemas.microsoft.com/office/drawing/2014/main" val="212528580"/>
                  </a:ext>
                </a:extLst>
              </a:tr>
              <a:tr h="294594">
                <a:tc gridSpan="2">
                  <a:txBody>
                    <a:bodyPr/>
                    <a:lstStyle/>
                    <a:p>
                      <a:pPr algn="l" fontAlgn="b"/>
                      <a:r>
                        <a:rPr lang="en-GB" sz="1500" b="0" i="0" u="none" strike="noStrike">
                          <a:solidFill>
                            <a:schemeClr val="tx2"/>
                          </a:solidFill>
                          <a:effectLst/>
                          <a:latin typeface="Calibri" panose="020F0502020204030204" pitchFamily="34" charset="0"/>
                        </a:rPr>
                        <a:t>Company Size</a:t>
                      </a:r>
                    </a:p>
                  </a:txBody>
                  <a:tcPr marL="7962" marR="7962" marT="7962" marB="0" anchor="b">
                    <a:lnL>
                      <a:noFill/>
                    </a:lnL>
                    <a:lnR>
                      <a:noFill/>
                    </a:lnR>
                    <a:lnT>
                      <a:noFill/>
                    </a:lnT>
                    <a:lnB>
                      <a:noFill/>
                    </a:lnB>
                    <a:noFill/>
                  </a:tcPr>
                </a:tc>
                <a:tc hMerge="1">
                  <a:txBody>
                    <a:bodyPr/>
                    <a:lstStyle/>
                    <a:p>
                      <a:endParaRPr lang="en-GB"/>
                    </a:p>
                  </a:txBody>
                  <a:tcPr/>
                </a:tc>
                <a:tc>
                  <a:txBody>
                    <a:bodyPr/>
                    <a:lstStyle/>
                    <a:p>
                      <a:pPr algn="r" fontAlgn="b"/>
                      <a:r>
                        <a:rPr lang="en-GB" sz="1500" b="0" i="0" u="none" strike="noStrike">
                          <a:solidFill>
                            <a:schemeClr val="tx2"/>
                          </a:solidFill>
                          <a:effectLst/>
                          <a:latin typeface="Calibri" panose="020F0502020204030204" pitchFamily="34" charset="0"/>
                        </a:rPr>
                        <a:t>157.82</a:t>
                      </a:r>
                    </a:p>
                  </a:txBody>
                  <a:tcPr marL="7962" marR="7962" marT="7962" marB="0" anchor="b">
                    <a:lnL>
                      <a:noFill/>
                    </a:lnL>
                    <a:lnR>
                      <a:noFill/>
                    </a:lnR>
                    <a:lnT>
                      <a:noFill/>
                    </a:lnT>
                    <a:lnB>
                      <a:noFill/>
                    </a:lnB>
                    <a:noFill/>
                  </a:tcPr>
                </a:tc>
                <a:tc>
                  <a:txBody>
                    <a:bodyPr/>
                    <a:lstStyle/>
                    <a:p>
                      <a:pPr algn="l" fontAlgn="ctr"/>
                      <a:r>
                        <a:rPr lang="en-GB" sz="1500" b="0" i="0" u="none" strike="noStrike" dirty="0">
                          <a:solidFill>
                            <a:schemeClr val="tx2"/>
                          </a:solidFill>
                          <a:effectLst/>
                          <a:latin typeface="Calibri" panose="020F0502020204030204" pitchFamily="34" charset="0"/>
                        </a:rPr>
                        <a:t>                   &lt;2.2e-16</a:t>
                      </a:r>
                    </a:p>
                  </a:txBody>
                  <a:tcPr marL="7962" marR="7962" marT="7962" marB="0" anchor="ctr">
                    <a:lnL>
                      <a:noFill/>
                    </a:lnL>
                    <a:lnR>
                      <a:noFill/>
                    </a:lnR>
                    <a:lnT>
                      <a:noFill/>
                    </a:lnT>
                    <a:lnB>
                      <a:noFill/>
                    </a:lnB>
                    <a:noFill/>
                  </a:tcPr>
                </a:tc>
                <a:tc>
                  <a:txBody>
                    <a:bodyPr/>
                    <a:lstStyle/>
                    <a:p>
                      <a:pPr algn="l" fontAlgn="b"/>
                      <a:endParaRPr lang="en-GB" sz="1500" b="0" i="0" u="none" strike="noStrike" dirty="0">
                        <a:solidFill>
                          <a:schemeClr val="tx2"/>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dirty="0">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tc>
                  <a:txBody>
                    <a:bodyPr/>
                    <a:lstStyle/>
                    <a:p>
                      <a:pPr algn="l" fontAlgn="b"/>
                      <a:endParaRPr lang="en-GB" sz="1500" b="0" i="0" u="none" strike="noStrike" dirty="0">
                        <a:solidFill>
                          <a:srgbClr val="000000"/>
                        </a:solidFill>
                        <a:effectLst/>
                        <a:latin typeface="Calibri" panose="020F0502020204030204" pitchFamily="34" charset="0"/>
                      </a:endParaRPr>
                    </a:p>
                  </a:txBody>
                  <a:tcPr marL="7962" marR="7962" marT="7962" marB="0" anchor="b">
                    <a:lnL>
                      <a:noFill/>
                    </a:lnL>
                    <a:lnR>
                      <a:noFill/>
                    </a:lnR>
                    <a:lnT>
                      <a:noFill/>
                    </a:lnT>
                    <a:lnB>
                      <a:noFill/>
                    </a:lnB>
                    <a:noFill/>
                  </a:tcPr>
                </a:tc>
                <a:extLst>
                  <a:ext uri="{0D108BD9-81ED-4DB2-BD59-A6C34878D82A}">
                    <a16:rowId xmlns:a16="http://schemas.microsoft.com/office/drawing/2014/main" val="352486657"/>
                  </a:ext>
                </a:extLst>
              </a:tr>
            </a:tbl>
          </a:graphicData>
        </a:graphic>
      </p:graphicFrame>
    </p:spTree>
    <p:extLst>
      <p:ext uri="{BB962C8B-B14F-4D97-AF65-F5344CB8AC3E}">
        <p14:creationId xmlns:p14="http://schemas.microsoft.com/office/powerpoint/2010/main" val="1739604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343641-3F73-BE76-9F25-7DF23690E4A3}"/>
              </a:ext>
            </a:extLst>
          </p:cNvPr>
          <p:cNvSpPr>
            <a:spLocks noGrp="1"/>
          </p:cNvSpPr>
          <p:nvPr>
            <p:ph idx="1"/>
          </p:nvPr>
        </p:nvSpPr>
        <p:spPr/>
        <p:txBody>
          <a:bodyPr/>
          <a:lstStyle/>
          <a:p>
            <a:r>
              <a:rPr lang="en-US" dirty="0"/>
              <a:t>Chi-square Tests: Conducted to explore associations between salary categories and factors like experience level, job title, employment type, company location, work models, and work years. The results indicate statistically significant relationships between salary categories and these factors.</a:t>
            </a:r>
            <a:endParaRPr lang="en-GB" dirty="0"/>
          </a:p>
        </p:txBody>
      </p:sp>
      <p:sp>
        <p:nvSpPr>
          <p:cNvPr id="4" name="Rectangle 3">
            <a:extLst>
              <a:ext uri="{FF2B5EF4-FFF2-40B4-BE49-F238E27FC236}">
                <a16:creationId xmlns:a16="http://schemas.microsoft.com/office/drawing/2014/main" id="{BDE40EA8-D726-36EE-C166-4F659AA37A9F}"/>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S</a:t>
            </a:r>
            <a:r>
              <a:rPr lang="en-GB" sz="5400" b="1" u="sng" kern="100" dirty="0" err="1">
                <a:latin typeface="Calibri" panose="020F0502020204030204" pitchFamily="34" charset="0"/>
                <a:ea typeface="Calibri" panose="020F0502020204030204" pitchFamily="34" charset="0"/>
                <a:cs typeface="Times New Roman" panose="02020603050405020304" pitchFamily="18" charset="0"/>
              </a:rPr>
              <a:t>tatistical</a:t>
            </a:r>
            <a:r>
              <a:rPr lang="en-GB" sz="5400" b="1" u="sng" kern="100" dirty="0">
                <a:latin typeface="Calibri" panose="020F0502020204030204" pitchFamily="34" charset="0"/>
                <a:ea typeface="Calibri" panose="020F0502020204030204" pitchFamily="34" charset="0"/>
                <a:cs typeface="Times New Roman" panose="02020603050405020304" pitchFamily="18" charset="0"/>
              </a:rPr>
              <a:t> Analysis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7924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B7CFBFD5-C0AF-F314-763E-A1DBB6D3764B}"/>
              </a:ext>
            </a:extLst>
          </p:cNvPr>
          <p:cNvGraphicFramePr>
            <a:graphicFrameLocks noGrp="1"/>
          </p:cNvGraphicFramePr>
          <p:nvPr>
            <p:ph idx="1"/>
            <p:extLst>
              <p:ext uri="{D42A27DB-BD31-4B8C-83A1-F6EECF244321}">
                <p14:modId xmlns:p14="http://schemas.microsoft.com/office/powerpoint/2010/main" val="2809930212"/>
              </p:ext>
            </p:extLst>
          </p:nvPr>
        </p:nvGraphicFramePr>
        <p:xfrm>
          <a:off x="872197" y="1853247"/>
          <a:ext cx="9404722" cy="4772634"/>
        </p:xfrm>
        <a:graphic>
          <a:graphicData uri="http://schemas.openxmlformats.org/drawingml/2006/table">
            <a:tbl>
              <a:tblPr/>
              <a:tblGrid>
                <a:gridCol w="894357">
                  <a:extLst>
                    <a:ext uri="{9D8B030D-6E8A-4147-A177-3AD203B41FA5}">
                      <a16:colId xmlns:a16="http://schemas.microsoft.com/office/drawing/2014/main" val="487944771"/>
                    </a:ext>
                  </a:extLst>
                </a:gridCol>
                <a:gridCol w="894357">
                  <a:extLst>
                    <a:ext uri="{9D8B030D-6E8A-4147-A177-3AD203B41FA5}">
                      <a16:colId xmlns:a16="http://schemas.microsoft.com/office/drawing/2014/main" val="1047020498"/>
                    </a:ext>
                  </a:extLst>
                </a:gridCol>
                <a:gridCol w="1201792">
                  <a:extLst>
                    <a:ext uri="{9D8B030D-6E8A-4147-A177-3AD203B41FA5}">
                      <a16:colId xmlns:a16="http://schemas.microsoft.com/office/drawing/2014/main" val="2153589609"/>
                    </a:ext>
                  </a:extLst>
                </a:gridCol>
                <a:gridCol w="1425381">
                  <a:extLst>
                    <a:ext uri="{9D8B030D-6E8A-4147-A177-3AD203B41FA5}">
                      <a16:colId xmlns:a16="http://schemas.microsoft.com/office/drawing/2014/main" val="956009094"/>
                    </a:ext>
                  </a:extLst>
                </a:gridCol>
                <a:gridCol w="1425381">
                  <a:extLst>
                    <a:ext uri="{9D8B030D-6E8A-4147-A177-3AD203B41FA5}">
                      <a16:colId xmlns:a16="http://schemas.microsoft.com/office/drawing/2014/main" val="2721459686"/>
                    </a:ext>
                  </a:extLst>
                </a:gridCol>
                <a:gridCol w="1774740">
                  <a:extLst>
                    <a:ext uri="{9D8B030D-6E8A-4147-A177-3AD203B41FA5}">
                      <a16:colId xmlns:a16="http://schemas.microsoft.com/office/drawing/2014/main" val="1411087154"/>
                    </a:ext>
                  </a:extLst>
                </a:gridCol>
                <a:gridCol w="894357">
                  <a:extLst>
                    <a:ext uri="{9D8B030D-6E8A-4147-A177-3AD203B41FA5}">
                      <a16:colId xmlns:a16="http://schemas.microsoft.com/office/drawing/2014/main" val="839733516"/>
                    </a:ext>
                  </a:extLst>
                </a:gridCol>
                <a:gridCol w="894357">
                  <a:extLst>
                    <a:ext uri="{9D8B030D-6E8A-4147-A177-3AD203B41FA5}">
                      <a16:colId xmlns:a16="http://schemas.microsoft.com/office/drawing/2014/main" val="2277004117"/>
                    </a:ext>
                  </a:extLst>
                </a:gridCol>
              </a:tblGrid>
              <a:tr h="768900">
                <a:tc>
                  <a:txBody>
                    <a:bodyPr/>
                    <a:lstStyle/>
                    <a:p>
                      <a:pPr algn="l" fontAlgn="b"/>
                      <a:endParaRPr lang="en-GB" sz="1000" b="0" i="0" u="none" strike="noStrike" dirty="0">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gridSpan="7">
                  <a:txBody>
                    <a:bodyPr/>
                    <a:lstStyle/>
                    <a:p>
                      <a:pPr algn="l" fontAlgn="b"/>
                      <a:r>
                        <a:rPr lang="en-US" sz="2200" b="1" i="0" u="none" strike="noStrike" dirty="0">
                          <a:solidFill>
                            <a:schemeClr val="tx2"/>
                          </a:solidFill>
                          <a:effectLst/>
                          <a:latin typeface="Calibri" panose="020F0502020204030204" pitchFamily="34" charset="0"/>
                        </a:rPr>
                        <a:t>MANN WHITNEY TEST BETWEEN THE PREDICTORS AND SALARY CATEGORY</a:t>
                      </a:r>
                    </a:p>
                  </a:txBody>
                  <a:tcPr marL="8644" marR="8644" marT="8644" marB="0" anchor="b">
                    <a:lnL>
                      <a:noFill/>
                    </a:lnL>
                    <a:lnR>
                      <a:noFill/>
                    </a:lnR>
                    <a:lnT>
                      <a:noFill/>
                    </a:lnT>
                    <a:lnB>
                      <a:noFill/>
                    </a:lnB>
                    <a:no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129554680"/>
                  </a:ext>
                </a:extLst>
              </a:tr>
              <a:tr h="410989">
                <a:tc>
                  <a:txBody>
                    <a:bodyPr/>
                    <a:lstStyle/>
                    <a:p>
                      <a:pPr algn="l" fontAlgn="b"/>
                      <a:endParaRPr lang="en-GB" sz="10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dirty="0">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dirty="0">
                        <a:solidFill>
                          <a:srgbClr val="000000"/>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rgbClr val="000000"/>
                        </a:solidFill>
                        <a:effectLst/>
                        <a:latin typeface="Calibri" panose="020F0502020204030204" pitchFamily="34" charset="0"/>
                      </a:endParaRPr>
                    </a:p>
                  </a:txBody>
                  <a:tcPr marL="8644" marR="8644" marT="8644" marB="0" anchor="b">
                    <a:lnL>
                      <a:noFill/>
                    </a:lnL>
                    <a:lnR>
                      <a:noFill/>
                    </a:lnR>
                    <a:lnT>
                      <a:noFill/>
                    </a:lnT>
                    <a:lnB>
                      <a:noFill/>
                    </a:lnB>
                    <a:noFill/>
                  </a:tcPr>
                </a:tc>
                <a:extLst>
                  <a:ext uri="{0D108BD9-81ED-4DB2-BD59-A6C34878D82A}">
                    <a16:rowId xmlns:a16="http://schemas.microsoft.com/office/drawing/2014/main" val="2355917795"/>
                  </a:ext>
                </a:extLst>
              </a:tr>
              <a:tr h="410989">
                <a:tc>
                  <a:txBody>
                    <a:bodyPr/>
                    <a:lstStyle/>
                    <a:p>
                      <a:pPr algn="l" fontAlgn="b"/>
                      <a:endParaRPr lang="en-GB" sz="10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gridSpan="2">
                  <a:txBody>
                    <a:bodyPr/>
                    <a:lstStyle/>
                    <a:p>
                      <a:pPr algn="l" fontAlgn="b"/>
                      <a:r>
                        <a:rPr lang="en-GB" sz="2200" b="1" i="0" u="none" strike="noStrike">
                          <a:solidFill>
                            <a:schemeClr val="tx2"/>
                          </a:solidFill>
                          <a:effectLst/>
                          <a:latin typeface="Calibri" panose="020F0502020204030204" pitchFamily="34" charset="0"/>
                        </a:rPr>
                        <a:t>VARIABLES</a:t>
                      </a:r>
                    </a:p>
                  </a:txBody>
                  <a:tcPr marL="8644" marR="8644" marT="8644" marB="0" anchor="b">
                    <a:lnL>
                      <a:noFill/>
                    </a:lnL>
                    <a:lnR>
                      <a:noFill/>
                    </a:lnR>
                    <a:lnT>
                      <a:noFill/>
                    </a:lnT>
                    <a:lnB>
                      <a:noFill/>
                    </a:lnB>
                    <a:noFill/>
                  </a:tcPr>
                </a:tc>
                <a:tc hMerge="1">
                  <a:txBody>
                    <a:bodyPr/>
                    <a:lstStyle/>
                    <a:p>
                      <a:endParaRPr lang="en-GB"/>
                    </a:p>
                  </a:txBody>
                  <a:tcPr/>
                </a:tc>
                <a:tc gridSpan="2">
                  <a:txBody>
                    <a:bodyPr/>
                    <a:lstStyle/>
                    <a:p>
                      <a:pPr algn="ctr" fontAlgn="ctr"/>
                      <a:r>
                        <a:rPr lang="en-GB" sz="2200" b="1" i="0" u="none" strike="noStrike" dirty="0">
                          <a:solidFill>
                            <a:schemeClr val="tx2"/>
                          </a:solidFill>
                          <a:effectLst/>
                          <a:latin typeface="Calibri" panose="020F0502020204030204" pitchFamily="34" charset="0"/>
                        </a:rPr>
                        <a:t>  95%CI</a:t>
                      </a:r>
                    </a:p>
                  </a:txBody>
                  <a:tcPr marL="8644" marR="8644" marT="8644" marB="0" anchor="ctr">
                    <a:lnL>
                      <a:noFill/>
                    </a:lnL>
                    <a:lnR>
                      <a:noFill/>
                    </a:lnR>
                    <a:lnT>
                      <a:noFill/>
                    </a:lnT>
                    <a:lnB>
                      <a:noFill/>
                    </a:lnB>
                    <a:noFill/>
                  </a:tcPr>
                </a:tc>
                <a:tc hMerge="1">
                  <a:txBody>
                    <a:bodyPr/>
                    <a:lstStyle/>
                    <a:p>
                      <a:endParaRPr lang="en-GB"/>
                    </a:p>
                  </a:txBody>
                  <a:tcPr/>
                </a:tc>
                <a:tc>
                  <a:txBody>
                    <a:bodyPr/>
                    <a:lstStyle/>
                    <a:p>
                      <a:pPr algn="l" fontAlgn="b"/>
                      <a:r>
                        <a:rPr lang="en-GB" sz="2200" b="1" i="0" u="none" strike="noStrike" dirty="0">
                          <a:solidFill>
                            <a:schemeClr val="tx2"/>
                          </a:solidFill>
                          <a:effectLst/>
                          <a:latin typeface="Calibri" panose="020F0502020204030204" pitchFamily="34" charset="0"/>
                        </a:rPr>
                        <a:t>       P-VALUE</a:t>
                      </a:r>
                    </a:p>
                  </a:txBody>
                  <a:tcPr marL="8644" marR="8644" marT="8644" marB="0" anchor="b">
                    <a:lnL>
                      <a:noFill/>
                    </a:lnL>
                    <a:lnR>
                      <a:noFill/>
                    </a:lnR>
                    <a:lnT>
                      <a:noFill/>
                    </a:lnT>
                    <a:lnB>
                      <a:noFill/>
                    </a:lnB>
                    <a:noFill/>
                  </a:tcPr>
                </a:tc>
                <a:tc>
                  <a:txBody>
                    <a:bodyPr/>
                    <a:lstStyle/>
                    <a:p>
                      <a:pPr algn="l" fontAlgn="b"/>
                      <a:endParaRPr lang="en-GB" sz="2200" b="0" i="0" u="none" strike="noStrike">
                        <a:solidFill>
                          <a:srgbClr val="000000"/>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rgbClr val="000000"/>
                        </a:solidFill>
                        <a:effectLst/>
                        <a:latin typeface="Calibri" panose="020F0502020204030204" pitchFamily="34" charset="0"/>
                      </a:endParaRPr>
                    </a:p>
                  </a:txBody>
                  <a:tcPr marL="8644" marR="8644" marT="8644" marB="0" anchor="b">
                    <a:lnL>
                      <a:noFill/>
                    </a:lnL>
                    <a:lnR>
                      <a:noFill/>
                    </a:lnR>
                    <a:lnT>
                      <a:noFill/>
                    </a:lnT>
                    <a:lnB>
                      <a:noFill/>
                    </a:lnB>
                    <a:noFill/>
                  </a:tcPr>
                </a:tc>
                <a:extLst>
                  <a:ext uri="{0D108BD9-81ED-4DB2-BD59-A6C34878D82A}">
                    <a16:rowId xmlns:a16="http://schemas.microsoft.com/office/drawing/2014/main" val="967491027"/>
                  </a:ext>
                </a:extLst>
              </a:tr>
              <a:tr h="410989">
                <a:tc>
                  <a:txBody>
                    <a:bodyPr/>
                    <a:lstStyle/>
                    <a:p>
                      <a:pPr algn="l" fontAlgn="b"/>
                      <a:endParaRPr lang="en-GB" sz="10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r>
                        <a:rPr lang="en-GB" sz="2200" b="1" i="0" u="none" strike="noStrike" dirty="0">
                          <a:solidFill>
                            <a:schemeClr val="tx2"/>
                          </a:solidFill>
                          <a:effectLst/>
                          <a:latin typeface="Calibri" panose="020F0502020204030204" pitchFamily="34" charset="0"/>
                        </a:rPr>
                        <a:t>           LOW</a:t>
                      </a:r>
                    </a:p>
                  </a:txBody>
                  <a:tcPr marL="8644" marR="8644" marT="8644" marB="0" anchor="b">
                    <a:lnL>
                      <a:noFill/>
                    </a:lnL>
                    <a:lnR>
                      <a:noFill/>
                    </a:lnR>
                    <a:lnT>
                      <a:noFill/>
                    </a:lnT>
                    <a:lnB>
                      <a:noFill/>
                    </a:lnB>
                    <a:noFill/>
                  </a:tcPr>
                </a:tc>
                <a:tc>
                  <a:txBody>
                    <a:bodyPr/>
                    <a:lstStyle/>
                    <a:p>
                      <a:pPr algn="l" fontAlgn="b"/>
                      <a:r>
                        <a:rPr lang="en-GB" sz="2200" b="1" i="0" u="none" strike="noStrike" dirty="0">
                          <a:solidFill>
                            <a:schemeClr val="tx2"/>
                          </a:solidFill>
                          <a:effectLst/>
                          <a:latin typeface="Calibri" panose="020F0502020204030204" pitchFamily="34" charset="0"/>
                        </a:rPr>
                        <a:t>           HIGH</a:t>
                      </a:r>
                    </a:p>
                  </a:txBody>
                  <a:tcPr marL="8644" marR="8644" marT="8644" marB="0" anchor="b">
                    <a:lnL>
                      <a:noFill/>
                    </a:lnL>
                    <a:lnR>
                      <a:noFill/>
                    </a:lnR>
                    <a:lnT>
                      <a:noFill/>
                    </a:lnT>
                    <a:lnB>
                      <a:noFill/>
                    </a:lnB>
                    <a:noFill/>
                  </a:tcPr>
                </a:tc>
                <a:tc>
                  <a:txBody>
                    <a:bodyPr/>
                    <a:lstStyle/>
                    <a:p>
                      <a:pPr algn="l" fontAlgn="b"/>
                      <a:endParaRPr lang="en-GB" sz="22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rgbClr val="000000"/>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rgbClr val="000000"/>
                        </a:solidFill>
                        <a:effectLst/>
                        <a:latin typeface="Calibri" panose="020F0502020204030204" pitchFamily="34" charset="0"/>
                      </a:endParaRPr>
                    </a:p>
                  </a:txBody>
                  <a:tcPr marL="8644" marR="8644" marT="8644" marB="0" anchor="b">
                    <a:lnL>
                      <a:noFill/>
                    </a:lnL>
                    <a:lnR>
                      <a:noFill/>
                    </a:lnR>
                    <a:lnT>
                      <a:noFill/>
                    </a:lnT>
                    <a:lnB>
                      <a:noFill/>
                    </a:lnB>
                    <a:noFill/>
                  </a:tcPr>
                </a:tc>
                <a:extLst>
                  <a:ext uri="{0D108BD9-81ED-4DB2-BD59-A6C34878D82A}">
                    <a16:rowId xmlns:a16="http://schemas.microsoft.com/office/drawing/2014/main" val="2681279711"/>
                  </a:ext>
                </a:extLst>
              </a:tr>
              <a:tr h="410989">
                <a:tc>
                  <a:txBody>
                    <a:bodyPr/>
                    <a:lstStyle/>
                    <a:p>
                      <a:pPr algn="l" fontAlgn="b"/>
                      <a:endParaRPr lang="en-GB" sz="10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gridSpan="2">
                  <a:txBody>
                    <a:bodyPr/>
                    <a:lstStyle/>
                    <a:p>
                      <a:pPr algn="l" fontAlgn="b"/>
                      <a:r>
                        <a:rPr lang="en-GB" sz="2200" b="0" i="0" u="none" strike="noStrike">
                          <a:solidFill>
                            <a:schemeClr val="tx2"/>
                          </a:solidFill>
                          <a:effectLst/>
                          <a:latin typeface="Calibri" panose="020F0502020204030204" pitchFamily="34" charset="0"/>
                        </a:rPr>
                        <a:t>Job Title</a:t>
                      </a:r>
                    </a:p>
                  </a:txBody>
                  <a:tcPr marL="8644" marR="8644" marT="8644" marB="0" anchor="b">
                    <a:lnL>
                      <a:noFill/>
                    </a:lnL>
                    <a:lnR>
                      <a:noFill/>
                    </a:lnR>
                    <a:lnT>
                      <a:noFill/>
                    </a:lnT>
                    <a:lnB>
                      <a:noFill/>
                    </a:lnB>
                    <a:noFill/>
                  </a:tcPr>
                </a:tc>
                <a:tc hMerge="1">
                  <a:txBody>
                    <a:bodyPr/>
                    <a:lstStyle/>
                    <a:p>
                      <a:endParaRPr lang="en-GB"/>
                    </a:p>
                  </a:txBody>
                  <a:tcPr/>
                </a:tc>
                <a:tc>
                  <a:txBody>
                    <a:bodyPr/>
                    <a:lstStyle/>
                    <a:p>
                      <a:pPr algn="r" fontAlgn="b"/>
                      <a:r>
                        <a:rPr lang="en-GB" sz="2200" b="0" i="0" u="none" strike="noStrike" dirty="0">
                          <a:solidFill>
                            <a:schemeClr val="tx2"/>
                          </a:solidFill>
                          <a:effectLst/>
                          <a:latin typeface="Calibri" panose="020F0502020204030204" pitchFamily="34" charset="0"/>
                        </a:rPr>
                        <a:t>3740</a:t>
                      </a:r>
                    </a:p>
                  </a:txBody>
                  <a:tcPr marL="8644" marR="8644" marT="8644" marB="0" anchor="b">
                    <a:lnL>
                      <a:noFill/>
                    </a:lnL>
                    <a:lnR>
                      <a:noFill/>
                    </a:lnR>
                    <a:lnT>
                      <a:noFill/>
                    </a:lnT>
                    <a:lnB>
                      <a:noFill/>
                    </a:lnB>
                    <a:noFill/>
                  </a:tcPr>
                </a:tc>
                <a:tc>
                  <a:txBody>
                    <a:bodyPr/>
                    <a:lstStyle/>
                    <a:p>
                      <a:pPr algn="r" fontAlgn="b"/>
                      <a:r>
                        <a:rPr lang="en-GB" sz="2200" b="0" i="0" u="none" strike="noStrike">
                          <a:solidFill>
                            <a:schemeClr val="tx2"/>
                          </a:solidFill>
                          <a:effectLst/>
                          <a:latin typeface="Calibri" panose="020F0502020204030204" pitchFamily="34" charset="0"/>
                        </a:rPr>
                        <a:t>11684</a:t>
                      </a:r>
                    </a:p>
                  </a:txBody>
                  <a:tcPr marL="8644" marR="8644" marT="8644" marB="0" anchor="b">
                    <a:lnL>
                      <a:noFill/>
                    </a:lnL>
                    <a:lnR>
                      <a:noFill/>
                    </a:lnR>
                    <a:lnT>
                      <a:noFill/>
                    </a:lnT>
                    <a:lnB>
                      <a:noFill/>
                    </a:lnB>
                    <a:noFill/>
                  </a:tcPr>
                </a:tc>
                <a:tc>
                  <a:txBody>
                    <a:bodyPr/>
                    <a:lstStyle/>
                    <a:p>
                      <a:pPr algn="r" fontAlgn="b"/>
                      <a:r>
                        <a:rPr lang="en-GB" sz="2200" b="0" i="0" u="none" strike="noStrike">
                          <a:solidFill>
                            <a:schemeClr val="tx2"/>
                          </a:solidFill>
                          <a:effectLst/>
                          <a:latin typeface="Calibri" panose="020F0502020204030204" pitchFamily="34" charset="0"/>
                        </a:rPr>
                        <a:t>0.00018</a:t>
                      </a:r>
                    </a:p>
                  </a:txBody>
                  <a:tcPr marL="8644" marR="8644" marT="8644" marB="0" anchor="b">
                    <a:lnL>
                      <a:noFill/>
                    </a:lnL>
                    <a:lnR>
                      <a:noFill/>
                    </a:lnR>
                    <a:lnT>
                      <a:noFill/>
                    </a:lnT>
                    <a:lnB>
                      <a:noFill/>
                    </a:lnB>
                    <a:noFill/>
                  </a:tcPr>
                </a:tc>
                <a:tc>
                  <a:txBody>
                    <a:bodyPr/>
                    <a:lstStyle/>
                    <a:p>
                      <a:pPr algn="l" fontAlgn="b"/>
                      <a:endParaRPr lang="en-GB" sz="2200" b="0" i="0" u="none" strike="noStrike">
                        <a:solidFill>
                          <a:srgbClr val="000000"/>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rgbClr val="000000"/>
                        </a:solidFill>
                        <a:effectLst/>
                        <a:latin typeface="Calibri" panose="020F0502020204030204" pitchFamily="34" charset="0"/>
                      </a:endParaRPr>
                    </a:p>
                  </a:txBody>
                  <a:tcPr marL="8644" marR="8644" marT="8644" marB="0" anchor="b">
                    <a:lnL>
                      <a:noFill/>
                    </a:lnL>
                    <a:lnR>
                      <a:noFill/>
                    </a:lnR>
                    <a:lnT>
                      <a:noFill/>
                    </a:lnT>
                    <a:lnB>
                      <a:noFill/>
                    </a:lnB>
                    <a:noFill/>
                  </a:tcPr>
                </a:tc>
                <a:extLst>
                  <a:ext uri="{0D108BD9-81ED-4DB2-BD59-A6C34878D82A}">
                    <a16:rowId xmlns:a16="http://schemas.microsoft.com/office/drawing/2014/main" val="3312859987"/>
                  </a:ext>
                </a:extLst>
              </a:tr>
              <a:tr h="410989">
                <a:tc>
                  <a:txBody>
                    <a:bodyPr/>
                    <a:lstStyle/>
                    <a:p>
                      <a:pPr algn="l" fontAlgn="b"/>
                      <a:endParaRPr lang="en-GB" sz="10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dirty="0">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rgbClr val="000000"/>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rgbClr val="000000"/>
                        </a:solidFill>
                        <a:effectLst/>
                        <a:latin typeface="Calibri" panose="020F0502020204030204" pitchFamily="34" charset="0"/>
                      </a:endParaRPr>
                    </a:p>
                  </a:txBody>
                  <a:tcPr marL="8644" marR="8644" marT="8644" marB="0" anchor="b">
                    <a:lnL>
                      <a:noFill/>
                    </a:lnL>
                    <a:lnR>
                      <a:noFill/>
                    </a:lnR>
                    <a:lnT>
                      <a:noFill/>
                    </a:lnT>
                    <a:lnB>
                      <a:noFill/>
                    </a:lnB>
                    <a:noFill/>
                  </a:tcPr>
                </a:tc>
                <a:extLst>
                  <a:ext uri="{0D108BD9-81ED-4DB2-BD59-A6C34878D82A}">
                    <a16:rowId xmlns:a16="http://schemas.microsoft.com/office/drawing/2014/main" val="2766841758"/>
                  </a:ext>
                </a:extLst>
              </a:tr>
              <a:tr h="768900">
                <a:tc>
                  <a:txBody>
                    <a:bodyPr/>
                    <a:lstStyle/>
                    <a:p>
                      <a:pPr algn="l" fontAlgn="b"/>
                      <a:endParaRPr lang="en-GB" sz="10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gridSpan="2">
                  <a:txBody>
                    <a:bodyPr/>
                    <a:lstStyle/>
                    <a:p>
                      <a:pPr algn="l" fontAlgn="b"/>
                      <a:r>
                        <a:rPr lang="en-GB" sz="2200" b="0" i="0" u="none" strike="noStrike">
                          <a:solidFill>
                            <a:schemeClr val="tx2"/>
                          </a:solidFill>
                          <a:effectLst/>
                          <a:latin typeface="Calibri" panose="020F0502020204030204" pitchFamily="34" charset="0"/>
                        </a:rPr>
                        <a:t>Experience Type</a:t>
                      </a:r>
                    </a:p>
                  </a:txBody>
                  <a:tcPr marL="8644" marR="8644" marT="8644" marB="0" anchor="b">
                    <a:lnL>
                      <a:noFill/>
                    </a:lnL>
                    <a:lnR>
                      <a:noFill/>
                    </a:lnR>
                    <a:lnT>
                      <a:noFill/>
                    </a:lnT>
                    <a:lnB>
                      <a:noFill/>
                    </a:lnB>
                    <a:noFill/>
                  </a:tcPr>
                </a:tc>
                <a:tc hMerge="1">
                  <a:txBody>
                    <a:bodyPr/>
                    <a:lstStyle/>
                    <a:p>
                      <a:endParaRPr lang="en-GB"/>
                    </a:p>
                  </a:txBody>
                  <a:tcPr/>
                </a:tc>
                <a:tc>
                  <a:txBody>
                    <a:bodyPr/>
                    <a:lstStyle/>
                    <a:p>
                      <a:pPr algn="r" fontAlgn="b"/>
                      <a:r>
                        <a:rPr lang="en-GB" sz="2200" b="0" i="0" u="none" strike="noStrike" dirty="0">
                          <a:solidFill>
                            <a:schemeClr val="tx2"/>
                          </a:solidFill>
                          <a:effectLst/>
                          <a:latin typeface="Calibri" panose="020F0502020204030204" pitchFamily="34" charset="0"/>
                        </a:rPr>
                        <a:t>-58000</a:t>
                      </a:r>
                    </a:p>
                  </a:txBody>
                  <a:tcPr marL="8644" marR="8644" marT="8644" marB="0" anchor="b">
                    <a:lnL>
                      <a:noFill/>
                    </a:lnL>
                    <a:lnR>
                      <a:noFill/>
                    </a:lnR>
                    <a:lnT>
                      <a:noFill/>
                    </a:lnT>
                    <a:lnB>
                      <a:noFill/>
                    </a:lnB>
                    <a:noFill/>
                  </a:tcPr>
                </a:tc>
                <a:tc>
                  <a:txBody>
                    <a:bodyPr/>
                    <a:lstStyle/>
                    <a:p>
                      <a:pPr algn="r" fontAlgn="b"/>
                      <a:r>
                        <a:rPr lang="en-GB" sz="2200" b="0" i="0" u="none" strike="noStrike" dirty="0">
                          <a:solidFill>
                            <a:schemeClr val="tx2"/>
                          </a:solidFill>
                          <a:effectLst/>
                          <a:latin typeface="Calibri" panose="020F0502020204030204" pitchFamily="34" charset="0"/>
                        </a:rPr>
                        <a:t>-52000</a:t>
                      </a:r>
                    </a:p>
                  </a:txBody>
                  <a:tcPr marL="8644" marR="8644" marT="8644" marB="0" anchor="b">
                    <a:lnL>
                      <a:noFill/>
                    </a:lnL>
                    <a:lnR>
                      <a:noFill/>
                    </a:lnR>
                    <a:lnT>
                      <a:noFill/>
                    </a:lnT>
                    <a:lnB>
                      <a:noFill/>
                    </a:lnB>
                    <a:noFill/>
                  </a:tcPr>
                </a:tc>
                <a:tc>
                  <a:txBody>
                    <a:bodyPr/>
                    <a:lstStyle/>
                    <a:p>
                      <a:pPr algn="l" fontAlgn="b"/>
                      <a:r>
                        <a:rPr lang="en-GB" sz="2200" b="0" i="0" u="none" strike="noStrike" dirty="0">
                          <a:solidFill>
                            <a:schemeClr val="tx2"/>
                          </a:solidFill>
                          <a:effectLst/>
                          <a:latin typeface="Calibri" panose="020F0502020204030204" pitchFamily="34" charset="0"/>
                        </a:rPr>
                        <a:t>           &lt;2.2e-16</a:t>
                      </a:r>
                    </a:p>
                  </a:txBody>
                  <a:tcPr marL="8644" marR="8644" marT="8644" marB="0" anchor="b">
                    <a:lnL>
                      <a:noFill/>
                    </a:lnL>
                    <a:lnR>
                      <a:noFill/>
                    </a:lnR>
                    <a:lnT>
                      <a:noFill/>
                    </a:lnT>
                    <a:lnB>
                      <a:noFill/>
                    </a:lnB>
                    <a:noFill/>
                  </a:tcPr>
                </a:tc>
                <a:tc>
                  <a:txBody>
                    <a:bodyPr/>
                    <a:lstStyle/>
                    <a:p>
                      <a:pPr algn="l" fontAlgn="b"/>
                      <a:endParaRPr lang="en-GB" sz="2200" b="0" i="0" u="none" strike="noStrike">
                        <a:solidFill>
                          <a:srgbClr val="000000"/>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rgbClr val="000000"/>
                        </a:solidFill>
                        <a:effectLst/>
                        <a:latin typeface="Calibri" panose="020F0502020204030204" pitchFamily="34" charset="0"/>
                      </a:endParaRPr>
                    </a:p>
                  </a:txBody>
                  <a:tcPr marL="8644" marR="8644" marT="8644" marB="0" anchor="b">
                    <a:lnL>
                      <a:noFill/>
                    </a:lnL>
                    <a:lnR>
                      <a:noFill/>
                    </a:lnR>
                    <a:lnT>
                      <a:noFill/>
                    </a:lnT>
                    <a:lnB>
                      <a:noFill/>
                    </a:lnB>
                    <a:noFill/>
                  </a:tcPr>
                </a:tc>
                <a:extLst>
                  <a:ext uri="{0D108BD9-81ED-4DB2-BD59-A6C34878D82A}">
                    <a16:rowId xmlns:a16="http://schemas.microsoft.com/office/drawing/2014/main" val="2863857161"/>
                  </a:ext>
                </a:extLst>
              </a:tr>
              <a:tr h="410989">
                <a:tc>
                  <a:txBody>
                    <a:bodyPr/>
                    <a:lstStyle/>
                    <a:p>
                      <a:pPr algn="l" fontAlgn="b"/>
                      <a:endParaRPr lang="en-GB" sz="10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dirty="0">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rgbClr val="000000"/>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a:solidFill>
                          <a:srgbClr val="000000"/>
                        </a:solidFill>
                        <a:effectLst/>
                        <a:latin typeface="Calibri" panose="020F0502020204030204" pitchFamily="34" charset="0"/>
                      </a:endParaRPr>
                    </a:p>
                  </a:txBody>
                  <a:tcPr marL="8644" marR="8644" marT="8644" marB="0" anchor="b">
                    <a:lnL>
                      <a:noFill/>
                    </a:lnL>
                    <a:lnR>
                      <a:noFill/>
                    </a:lnR>
                    <a:lnT>
                      <a:noFill/>
                    </a:lnT>
                    <a:lnB>
                      <a:noFill/>
                    </a:lnB>
                    <a:noFill/>
                  </a:tcPr>
                </a:tc>
                <a:extLst>
                  <a:ext uri="{0D108BD9-81ED-4DB2-BD59-A6C34878D82A}">
                    <a16:rowId xmlns:a16="http://schemas.microsoft.com/office/drawing/2014/main" val="3184437547"/>
                  </a:ext>
                </a:extLst>
              </a:tr>
              <a:tr h="768900">
                <a:tc>
                  <a:txBody>
                    <a:bodyPr/>
                    <a:lstStyle/>
                    <a:p>
                      <a:pPr algn="l" fontAlgn="b"/>
                      <a:endParaRPr lang="en-GB" sz="1000" b="0" i="0" u="none" strike="noStrike">
                        <a:solidFill>
                          <a:schemeClr val="tx2"/>
                        </a:solidFill>
                        <a:effectLst/>
                        <a:latin typeface="Calibri" panose="020F0502020204030204" pitchFamily="34" charset="0"/>
                      </a:endParaRPr>
                    </a:p>
                  </a:txBody>
                  <a:tcPr marL="8644" marR="8644" marT="8644" marB="0" anchor="b">
                    <a:lnL>
                      <a:noFill/>
                    </a:lnL>
                    <a:lnR>
                      <a:noFill/>
                    </a:lnR>
                    <a:lnT>
                      <a:noFill/>
                    </a:lnT>
                    <a:lnB>
                      <a:noFill/>
                    </a:lnB>
                    <a:noFill/>
                  </a:tcPr>
                </a:tc>
                <a:tc gridSpan="2">
                  <a:txBody>
                    <a:bodyPr/>
                    <a:lstStyle/>
                    <a:p>
                      <a:pPr algn="l" fontAlgn="b"/>
                      <a:r>
                        <a:rPr lang="en-GB" sz="2200" b="0" i="0" u="none" strike="noStrike">
                          <a:solidFill>
                            <a:schemeClr val="tx2"/>
                          </a:solidFill>
                          <a:effectLst/>
                          <a:latin typeface="Calibri" panose="020F0502020204030204" pitchFamily="34" charset="0"/>
                        </a:rPr>
                        <a:t>Company Location</a:t>
                      </a:r>
                    </a:p>
                  </a:txBody>
                  <a:tcPr marL="8644" marR="8644" marT="8644" marB="0" anchor="b">
                    <a:lnL>
                      <a:noFill/>
                    </a:lnL>
                    <a:lnR>
                      <a:noFill/>
                    </a:lnR>
                    <a:lnT>
                      <a:noFill/>
                    </a:lnT>
                    <a:lnB>
                      <a:noFill/>
                    </a:lnB>
                    <a:noFill/>
                  </a:tcPr>
                </a:tc>
                <a:tc hMerge="1">
                  <a:txBody>
                    <a:bodyPr/>
                    <a:lstStyle/>
                    <a:p>
                      <a:endParaRPr lang="en-GB"/>
                    </a:p>
                  </a:txBody>
                  <a:tcPr/>
                </a:tc>
                <a:tc>
                  <a:txBody>
                    <a:bodyPr/>
                    <a:lstStyle/>
                    <a:p>
                      <a:pPr algn="r" fontAlgn="b"/>
                      <a:r>
                        <a:rPr lang="en-GB" sz="2200" b="0" i="0" u="none" strike="noStrike">
                          <a:solidFill>
                            <a:schemeClr val="tx2"/>
                          </a:solidFill>
                          <a:effectLst/>
                          <a:latin typeface="Calibri" panose="020F0502020204030204" pitchFamily="34" charset="0"/>
                        </a:rPr>
                        <a:t>-94977</a:t>
                      </a:r>
                    </a:p>
                  </a:txBody>
                  <a:tcPr marL="8644" marR="8644" marT="8644" marB="0" anchor="b">
                    <a:lnL>
                      <a:noFill/>
                    </a:lnL>
                    <a:lnR>
                      <a:noFill/>
                    </a:lnR>
                    <a:lnT>
                      <a:noFill/>
                    </a:lnT>
                    <a:lnB>
                      <a:noFill/>
                    </a:lnB>
                    <a:noFill/>
                  </a:tcPr>
                </a:tc>
                <a:tc>
                  <a:txBody>
                    <a:bodyPr/>
                    <a:lstStyle/>
                    <a:p>
                      <a:pPr algn="r" fontAlgn="b"/>
                      <a:r>
                        <a:rPr lang="en-GB" sz="2200" b="0" i="0" u="none" strike="noStrike" dirty="0">
                          <a:solidFill>
                            <a:schemeClr val="tx2"/>
                          </a:solidFill>
                          <a:effectLst/>
                          <a:latin typeface="Calibri" panose="020F0502020204030204" pitchFamily="34" charset="0"/>
                        </a:rPr>
                        <a:t>-75009</a:t>
                      </a:r>
                    </a:p>
                  </a:txBody>
                  <a:tcPr marL="8644" marR="8644" marT="8644" marB="0" anchor="b">
                    <a:lnL>
                      <a:noFill/>
                    </a:lnL>
                    <a:lnR>
                      <a:noFill/>
                    </a:lnR>
                    <a:lnT>
                      <a:noFill/>
                    </a:lnT>
                    <a:lnB>
                      <a:noFill/>
                    </a:lnB>
                    <a:noFill/>
                  </a:tcPr>
                </a:tc>
                <a:tc>
                  <a:txBody>
                    <a:bodyPr/>
                    <a:lstStyle/>
                    <a:p>
                      <a:pPr algn="l" fontAlgn="b"/>
                      <a:r>
                        <a:rPr lang="en-GB" sz="2200" b="0" i="0" u="none" strike="noStrike" dirty="0">
                          <a:solidFill>
                            <a:schemeClr val="tx2"/>
                          </a:solidFill>
                          <a:effectLst/>
                          <a:latin typeface="Calibri" panose="020F0502020204030204" pitchFamily="34" charset="0"/>
                        </a:rPr>
                        <a:t>          &lt;2.2e-16</a:t>
                      </a:r>
                    </a:p>
                  </a:txBody>
                  <a:tcPr marL="8644" marR="8644" marT="8644" marB="0" anchor="b">
                    <a:lnL>
                      <a:noFill/>
                    </a:lnL>
                    <a:lnR>
                      <a:noFill/>
                    </a:lnR>
                    <a:lnT>
                      <a:noFill/>
                    </a:lnT>
                    <a:lnB>
                      <a:noFill/>
                    </a:lnB>
                    <a:noFill/>
                  </a:tcPr>
                </a:tc>
                <a:tc>
                  <a:txBody>
                    <a:bodyPr/>
                    <a:lstStyle/>
                    <a:p>
                      <a:pPr algn="l" fontAlgn="b"/>
                      <a:endParaRPr lang="en-GB" sz="2200" b="0" i="0" u="none" strike="noStrike">
                        <a:solidFill>
                          <a:srgbClr val="000000"/>
                        </a:solidFill>
                        <a:effectLst/>
                        <a:latin typeface="Calibri" panose="020F0502020204030204" pitchFamily="34" charset="0"/>
                      </a:endParaRPr>
                    </a:p>
                  </a:txBody>
                  <a:tcPr marL="8644" marR="8644" marT="8644" marB="0" anchor="b">
                    <a:lnL>
                      <a:noFill/>
                    </a:lnL>
                    <a:lnR>
                      <a:noFill/>
                    </a:lnR>
                    <a:lnT>
                      <a:noFill/>
                    </a:lnT>
                    <a:lnB>
                      <a:noFill/>
                    </a:lnB>
                    <a:noFill/>
                  </a:tcPr>
                </a:tc>
                <a:tc>
                  <a:txBody>
                    <a:bodyPr/>
                    <a:lstStyle/>
                    <a:p>
                      <a:pPr algn="l" fontAlgn="b"/>
                      <a:endParaRPr lang="en-GB" sz="2200" b="0" i="0" u="none" strike="noStrike" dirty="0">
                        <a:solidFill>
                          <a:srgbClr val="000000"/>
                        </a:solidFill>
                        <a:effectLst/>
                        <a:latin typeface="Calibri" panose="020F0502020204030204" pitchFamily="34" charset="0"/>
                      </a:endParaRPr>
                    </a:p>
                  </a:txBody>
                  <a:tcPr marL="8644" marR="8644" marT="8644" marB="0" anchor="b">
                    <a:lnL>
                      <a:noFill/>
                    </a:lnL>
                    <a:lnR>
                      <a:noFill/>
                    </a:lnR>
                    <a:lnT>
                      <a:noFill/>
                    </a:lnT>
                    <a:lnB>
                      <a:noFill/>
                    </a:lnB>
                    <a:noFill/>
                  </a:tcPr>
                </a:tc>
                <a:extLst>
                  <a:ext uri="{0D108BD9-81ED-4DB2-BD59-A6C34878D82A}">
                    <a16:rowId xmlns:a16="http://schemas.microsoft.com/office/drawing/2014/main" val="2879280267"/>
                  </a:ext>
                </a:extLst>
              </a:tr>
            </a:tbl>
          </a:graphicData>
        </a:graphic>
      </p:graphicFrame>
      <p:sp>
        <p:nvSpPr>
          <p:cNvPr id="9" name="Rectangle 8">
            <a:extLst>
              <a:ext uri="{FF2B5EF4-FFF2-40B4-BE49-F238E27FC236}">
                <a16:creationId xmlns:a16="http://schemas.microsoft.com/office/drawing/2014/main" id="{C41349BF-C2EE-DD73-5258-946E6133D922}"/>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S</a:t>
            </a:r>
            <a:r>
              <a:rPr lang="en-GB" sz="5400" b="1" u="sng" kern="100" dirty="0" err="1">
                <a:latin typeface="Calibri" panose="020F0502020204030204" pitchFamily="34" charset="0"/>
                <a:ea typeface="Calibri" panose="020F0502020204030204" pitchFamily="34" charset="0"/>
                <a:cs typeface="Times New Roman" panose="02020603050405020304" pitchFamily="18" charset="0"/>
              </a:rPr>
              <a:t>tatistical</a:t>
            </a:r>
            <a:r>
              <a:rPr lang="en-GB" sz="5400" b="1" u="sng" kern="100" dirty="0">
                <a:latin typeface="Calibri" panose="020F0502020204030204" pitchFamily="34" charset="0"/>
                <a:ea typeface="Calibri" panose="020F0502020204030204" pitchFamily="34" charset="0"/>
                <a:cs typeface="Times New Roman" panose="02020603050405020304" pitchFamily="18" charset="0"/>
              </a:rPr>
              <a:t> Analysis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8235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A124E97-684D-57F5-FCDF-6DBFA10015B4}"/>
              </a:ext>
            </a:extLst>
          </p:cNvPr>
          <p:cNvGraphicFramePr>
            <a:graphicFrameLocks noGrp="1"/>
          </p:cNvGraphicFramePr>
          <p:nvPr>
            <p:ph idx="1"/>
            <p:extLst>
              <p:ext uri="{D42A27DB-BD31-4B8C-83A1-F6EECF244321}">
                <p14:modId xmlns:p14="http://schemas.microsoft.com/office/powerpoint/2010/main" val="1880632907"/>
              </p:ext>
            </p:extLst>
          </p:nvPr>
        </p:nvGraphicFramePr>
        <p:xfrm>
          <a:off x="309489" y="3088779"/>
          <a:ext cx="8778243" cy="3731523"/>
        </p:xfrm>
        <a:graphic>
          <a:graphicData uri="http://schemas.openxmlformats.org/drawingml/2006/table">
            <a:tbl>
              <a:tblPr/>
              <a:tblGrid>
                <a:gridCol w="1028323">
                  <a:extLst>
                    <a:ext uri="{9D8B030D-6E8A-4147-A177-3AD203B41FA5}">
                      <a16:colId xmlns:a16="http://schemas.microsoft.com/office/drawing/2014/main" val="2097721154"/>
                    </a:ext>
                  </a:extLst>
                </a:gridCol>
                <a:gridCol w="1028323">
                  <a:extLst>
                    <a:ext uri="{9D8B030D-6E8A-4147-A177-3AD203B41FA5}">
                      <a16:colId xmlns:a16="http://schemas.microsoft.com/office/drawing/2014/main" val="14936294"/>
                    </a:ext>
                  </a:extLst>
                </a:gridCol>
                <a:gridCol w="1154564">
                  <a:extLst>
                    <a:ext uri="{9D8B030D-6E8A-4147-A177-3AD203B41FA5}">
                      <a16:colId xmlns:a16="http://schemas.microsoft.com/office/drawing/2014/main" val="1621618271"/>
                    </a:ext>
                  </a:extLst>
                </a:gridCol>
                <a:gridCol w="1177911">
                  <a:extLst>
                    <a:ext uri="{9D8B030D-6E8A-4147-A177-3AD203B41FA5}">
                      <a16:colId xmlns:a16="http://schemas.microsoft.com/office/drawing/2014/main" val="400495199"/>
                    </a:ext>
                  </a:extLst>
                </a:gridCol>
                <a:gridCol w="1492328">
                  <a:extLst>
                    <a:ext uri="{9D8B030D-6E8A-4147-A177-3AD203B41FA5}">
                      <a16:colId xmlns:a16="http://schemas.microsoft.com/office/drawing/2014/main" val="1936812257"/>
                    </a:ext>
                  </a:extLst>
                </a:gridCol>
                <a:gridCol w="2896794">
                  <a:extLst>
                    <a:ext uri="{9D8B030D-6E8A-4147-A177-3AD203B41FA5}">
                      <a16:colId xmlns:a16="http://schemas.microsoft.com/office/drawing/2014/main" val="328074223"/>
                    </a:ext>
                  </a:extLst>
                </a:gridCol>
              </a:tblGrid>
              <a:tr h="696960">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gridSpan="2">
                  <a:txBody>
                    <a:bodyPr/>
                    <a:lstStyle/>
                    <a:p>
                      <a:pPr algn="l" fontAlgn="b"/>
                      <a:r>
                        <a:rPr lang="en-GB" sz="2400" b="0" i="0" u="none" strike="noStrike" dirty="0">
                          <a:solidFill>
                            <a:schemeClr val="tx2"/>
                          </a:solidFill>
                          <a:effectLst/>
                          <a:latin typeface="Calibri" panose="020F0502020204030204" pitchFamily="34" charset="0"/>
                        </a:rPr>
                        <a:t>Employee's Residence</a:t>
                      </a:r>
                    </a:p>
                  </a:txBody>
                  <a:tcPr marL="9525" marR="9525" marT="9525" marB="0" anchor="b">
                    <a:lnL>
                      <a:noFill/>
                    </a:lnL>
                    <a:lnR>
                      <a:noFill/>
                    </a:lnR>
                    <a:lnT>
                      <a:noFill/>
                    </a:lnT>
                    <a:lnB>
                      <a:noFill/>
                    </a:lnB>
                    <a:noFill/>
                  </a:tcPr>
                </a:tc>
                <a:tc hMerge="1">
                  <a:txBody>
                    <a:bodyPr/>
                    <a:lstStyle/>
                    <a:p>
                      <a:endParaRPr lang="en-GB"/>
                    </a:p>
                  </a:txBody>
                  <a:tcPr/>
                </a:tc>
                <a:tc>
                  <a:txBody>
                    <a:bodyPr/>
                    <a:lstStyle/>
                    <a:p>
                      <a:pPr algn="r" fontAlgn="b"/>
                      <a:r>
                        <a:rPr lang="en-GB" sz="2400" b="0" i="0" u="none" strike="noStrike" dirty="0">
                          <a:solidFill>
                            <a:schemeClr val="tx2"/>
                          </a:solidFill>
                          <a:effectLst/>
                          <a:latin typeface="Calibri" panose="020F0502020204030204" pitchFamily="34" charset="0"/>
                        </a:rPr>
                        <a:t>-94101</a:t>
                      </a:r>
                    </a:p>
                  </a:txBody>
                  <a:tcPr marL="9525" marR="9525" marT="9525" marB="0" anchor="b">
                    <a:lnL>
                      <a:noFill/>
                    </a:lnL>
                    <a:lnR>
                      <a:noFill/>
                    </a:lnR>
                    <a:lnT>
                      <a:noFill/>
                    </a:lnT>
                    <a:lnB>
                      <a:noFill/>
                    </a:lnB>
                    <a:noFill/>
                  </a:tcPr>
                </a:tc>
                <a:tc>
                  <a:txBody>
                    <a:bodyPr/>
                    <a:lstStyle/>
                    <a:p>
                      <a:pPr algn="r" fontAlgn="b"/>
                      <a:r>
                        <a:rPr lang="en-GB" sz="2400" b="0" i="0" u="none" strike="noStrike" dirty="0">
                          <a:solidFill>
                            <a:schemeClr val="tx2"/>
                          </a:solidFill>
                          <a:effectLst/>
                          <a:latin typeface="Calibri" panose="020F0502020204030204" pitchFamily="34" charset="0"/>
                        </a:rPr>
                        <a:t>-76371</a:t>
                      </a:r>
                    </a:p>
                  </a:txBody>
                  <a:tcPr marL="9525" marR="9525" marT="9525" marB="0" anchor="b">
                    <a:lnL>
                      <a:noFill/>
                    </a:lnL>
                    <a:lnR>
                      <a:noFill/>
                    </a:lnR>
                    <a:lnT>
                      <a:noFill/>
                    </a:lnT>
                    <a:lnB>
                      <a:noFill/>
                    </a:lnB>
                    <a:noFill/>
                  </a:tcPr>
                </a:tc>
                <a:tc>
                  <a:txBody>
                    <a:bodyPr/>
                    <a:lstStyle/>
                    <a:p>
                      <a:pPr algn="l" fontAlgn="b"/>
                      <a:r>
                        <a:rPr lang="en-GB" sz="2400" b="0" i="0" u="none" strike="noStrike" dirty="0">
                          <a:solidFill>
                            <a:schemeClr val="tx2"/>
                          </a:solidFill>
                          <a:effectLst/>
                          <a:latin typeface="Calibri" panose="020F0502020204030204" pitchFamily="34" charset="0"/>
                        </a:rPr>
                        <a:t>                 &lt;2.2e-16</a:t>
                      </a:r>
                    </a:p>
                  </a:txBody>
                  <a:tcPr marL="9525" marR="9525" marT="9525" marB="0" anchor="b">
                    <a:lnL>
                      <a:noFill/>
                    </a:lnL>
                    <a:lnR>
                      <a:noFill/>
                    </a:lnR>
                    <a:lnT>
                      <a:noFill/>
                    </a:lnT>
                    <a:lnB>
                      <a:noFill/>
                    </a:lnB>
                    <a:noFill/>
                  </a:tcPr>
                </a:tc>
                <a:extLst>
                  <a:ext uri="{0D108BD9-81ED-4DB2-BD59-A6C34878D82A}">
                    <a16:rowId xmlns:a16="http://schemas.microsoft.com/office/drawing/2014/main" val="3971322747"/>
                  </a:ext>
                </a:extLst>
              </a:tr>
              <a:tr h="352959">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2417263459"/>
                  </a:ext>
                </a:extLst>
              </a:tr>
              <a:tr h="465365">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gridSpan="2">
                  <a:txBody>
                    <a:bodyPr/>
                    <a:lstStyle/>
                    <a:p>
                      <a:pPr algn="l" fontAlgn="b"/>
                      <a:r>
                        <a:rPr lang="en-GB" sz="2400" b="0" i="0" u="none" strike="noStrike">
                          <a:solidFill>
                            <a:schemeClr val="tx2"/>
                          </a:solidFill>
                          <a:effectLst/>
                          <a:latin typeface="Calibri" panose="020F0502020204030204" pitchFamily="34" charset="0"/>
                        </a:rPr>
                        <a:t>Work Model </a:t>
                      </a:r>
                    </a:p>
                  </a:txBody>
                  <a:tcPr marL="9525" marR="9525" marT="9525" marB="0" anchor="b">
                    <a:lnL>
                      <a:noFill/>
                    </a:lnL>
                    <a:lnR>
                      <a:noFill/>
                    </a:lnR>
                    <a:lnT>
                      <a:noFill/>
                    </a:lnT>
                    <a:lnB>
                      <a:noFill/>
                    </a:lnB>
                    <a:noFill/>
                  </a:tcPr>
                </a:tc>
                <a:tc hMerge="1">
                  <a:txBody>
                    <a:bodyPr/>
                    <a:lstStyle/>
                    <a:p>
                      <a:endParaRPr lang="en-GB"/>
                    </a:p>
                  </a:txBody>
                  <a:tcPr/>
                </a:tc>
                <a:tc>
                  <a:txBody>
                    <a:bodyPr/>
                    <a:lstStyle/>
                    <a:p>
                      <a:pPr algn="r" fontAlgn="b"/>
                      <a:r>
                        <a:rPr lang="en-GB" sz="2400" b="0" i="0" u="none" strike="noStrike" dirty="0">
                          <a:solidFill>
                            <a:schemeClr val="tx2"/>
                          </a:solidFill>
                          <a:effectLst/>
                          <a:latin typeface="Calibri" panose="020F0502020204030204" pitchFamily="34" charset="0"/>
                        </a:rPr>
                        <a:t>-17693</a:t>
                      </a:r>
                    </a:p>
                  </a:txBody>
                  <a:tcPr marL="9525" marR="9525" marT="9525" marB="0" anchor="b">
                    <a:lnL>
                      <a:noFill/>
                    </a:lnL>
                    <a:lnR>
                      <a:noFill/>
                    </a:lnR>
                    <a:lnT>
                      <a:noFill/>
                    </a:lnT>
                    <a:lnB>
                      <a:noFill/>
                    </a:lnB>
                    <a:noFill/>
                  </a:tcPr>
                </a:tc>
                <a:tc>
                  <a:txBody>
                    <a:bodyPr/>
                    <a:lstStyle/>
                    <a:p>
                      <a:pPr algn="r" fontAlgn="b"/>
                      <a:r>
                        <a:rPr lang="en-GB" sz="2400" b="0" i="0" u="none" strike="noStrike">
                          <a:solidFill>
                            <a:schemeClr val="tx2"/>
                          </a:solidFill>
                          <a:effectLst/>
                          <a:latin typeface="Calibri" panose="020F0502020204030204" pitchFamily="34" charset="0"/>
                        </a:rPr>
                        <a:t>-11000</a:t>
                      </a:r>
                    </a:p>
                  </a:txBody>
                  <a:tcPr marL="9525" marR="9525" marT="9525" marB="0" anchor="b">
                    <a:lnL>
                      <a:noFill/>
                    </a:lnL>
                    <a:lnR>
                      <a:noFill/>
                    </a:lnR>
                    <a:lnT>
                      <a:noFill/>
                    </a:lnT>
                    <a:lnB>
                      <a:noFill/>
                    </a:lnB>
                    <a:noFill/>
                  </a:tcPr>
                </a:tc>
                <a:tc>
                  <a:txBody>
                    <a:bodyPr/>
                    <a:lstStyle/>
                    <a:p>
                      <a:pPr algn="l" fontAlgn="b"/>
                      <a:r>
                        <a:rPr lang="en-GB" sz="2400" b="0" i="0" u="none" strike="noStrike" dirty="0">
                          <a:solidFill>
                            <a:schemeClr val="tx2"/>
                          </a:solidFill>
                          <a:effectLst/>
                          <a:latin typeface="Calibri" panose="020F0502020204030204" pitchFamily="34" charset="0"/>
                        </a:rPr>
                        <a:t>                &lt;2.2e-16</a:t>
                      </a:r>
                    </a:p>
                  </a:txBody>
                  <a:tcPr marL="9525" marR="9525" marT="9525" marB="0" anchor="b">
                    <a:lnL>
                      <a:noFill/>
                    </a:lnL>
                    <a:lnR>
                      <a:noFill/>
                    </a:lnR>
                    <a:lnT>
                      <a:noFill/>
                    </a:lnT>
                    <a:lnB>
                      <a:noFill/>
                    </a:lnB>
                    <a:noFill/>
                  </a:tcPr>
                </a:tc>
                <a:extLst>
                  <a:ext uri="{0D108BD9-81ED-4DB2-BD59-A6C34878D82A}">
                    <a16:rowId xmlns:a16="http://schemas.microsoft.com/office/drawing/2014/main" val="1525571070"/>
                  </a:ext>
                </a:extLst>
              </a:tr>
              <a:tr h="263127">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2757915117"/>
                  </a:ext>
                </a:extLst>
              </a:tr>
              <a:tr h="658213">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gridSpan="2">
                  <a:txBody>
                    <a:bodyPr/>
                    <a:lstStyle/>
                    <a:p>
                      <a:pPr algn="l" fontAlgn="b"/>
                      <a:r>
                        <a:rPr lang="en-GB" sz="2400" b="0" i="0" u="none" strike="noStrike">
                          <a:solidFill>
                            <a:schemeClr val="tx2"/>
                          </a:solidFill>
                          <a:effectLst/>
                          <a:latin typeface="Calibri" panose="020F0502020204030204" pitchFamily="34" charset="0"/>
                        </a:rPr>
                        <a:t>Work Year</a:t>
                      </a:r>
                    </a:p>
                  </a:txBody>
                  <a:tcPr marL="9525" marR="9525" marT="9525" marB="0" anchor="b">
                    <a:lnL>
                      <a:noFill/>
                    </a:lnL>
                    <a:lnR>
                      <a:noFill/>
                    </a:lnR>
                    <a:lnT>
                      <a:noFill/>
                    </a:lnT>
                    <a:lnB>
                      <a:noFill/>
                    </a:lnB>
                    <a:noFill/>
                  </a:tcPr>
                </a:tc>
                <a:tc hMerge="1">
                  <a:txBody>
                    <a:bodyPr/>
                    <a:lstStyle/>
                    <a:p>
                      <a:endParaRPr lang="en-GB"/>
                    </a:p>
                  </a:txBody>
                  <a:tcPr/>
                </a:tc>
                <a:tc>
                  <a:txBody>
                    <a:bodyPr/>
                    <a:lstStyle/>
                    <a:p>
                      <a:pPr algn="r" fontAlgn="b"/>
                      <a:r>
                        <a:rPr lang="en-GB" sz="2400" b="0" i="0" u="none" strike="noStrike">
                          <a:solidFill>
                            <a:schemeClr val="tx2"/>
                          </a:solidFill>
                          <a:effectLst/>
                          <a:latin typeface="Calibri" panose="020F0502020204030204" pitchFamily="34" charset="0"/>
                        </a:rPr>
                        <a:t>-27967</a:t>
                      </a:r>
                    </a:p>
                  </a:txBody>
                  <a:tcPr marL="9525" marR="9525" marT="9525" marB="0" anchor="b">
                    <a:lnL>
                      <a:noFill/>
                    </a:lnL>
                    <a:lnR>
                      <a:noFill/>
                    </a:lnR>
                    <a:lnT>
                      <a:noFill/>
                    </a:lnT>
                    <a:lnB>
                      <a:noFill/>
                    </a:lnB>
                    <a:noFill/>
                  </a:tcPr>
                </a:tc>
                <a:tc>
                  <a:txBody>
                    <a:bodyPr/>
                    <a:lstStyle/>
                    <a:p>
                      <a:pPr algn="r" fontAlgn="b"/>
                      <a:r>
                        <a:rPr lang="en-GB" sz="2400" b="0" i="0" u="none" strike="noStrike">
                          <a:solidFill>
                            <a:schemeClr val="tx2"/>
                          </a:solidFill>
                          <a:effectLst/>
                          <a:latin typeface="Calibri" panose="020F0502020204030204" pitchFamily="34" charset="0"/>
                        </a:rPr>
                        <a:t>-20000</a:t>
                      </a:r>
                    </a:p>
                  </a:txBody>
                  <a:tcPr marL="9525" marR="9525" marT="9525" marB="0" anchor="b">
                    <a:lnL>
                      <a:noFill/>
                    </a:lnL>
                    <a:lnR>
                      <a:noFill/>
                    </a:lnR>
                    <a:lnT>
                      <a:noFill/>
                    </a:lnT>
                    <a:lnB>
                      <a:noFill/>
                    </a:lnB>
                    <a:noFill/>
                  </a:tcPr>
                </a:tc>
                <a:tc>
                  <a:txBody>
                    <a:bodyPr/>
                    <a:lstStyle/>
                    <a:p>
                      <a:pPr algn="l" fontAlgn="b"/>
                      <a:r>
                        <a:rPr lang="en-GB" sz="2400" b="0" i="0" u="none" strike="noStrike" dirty="0">
                          <a:solidFill>
                            <a:schemeClr val="tx2"/>
                          </a:solidFill>
                          <a:effectLst/>
                          <a:latin typeface="Calibri" panose="020F0502020204030204" pitchFamily="34" charset="0"/>
                        </a:rPr>
                        <a:t>                 &lt;2.2e-16</a:t>
                      </a:r>
                    </a:p>
                  </a:txBody>
                  <a:tcPr marL="9525" marR="9525" marT="9525" marB="0" anchor="b">
                    <a:lnL>
                      <a:noFill/>
                    </a:lnL>
                    <a:lnR>
                      <a:noFill/>
                    </a:lnR>
                    <a:lnT>
                      <a:noFill/>
                    </a:lnT>
                    <a:lnB>
                      <a:noFill/>
                    </a:lnB>
                    <a:noFill/>
                  </a:tcPr>
                </a:tc>
                <a:extLst>
                  <a:ext uri="{0D108BD9-81ED-4DB2-BD59-A6C34878D82A}">
                    <a16:rowId xmlns:a16="http://schemas.microsoft.com/office/drawing/2014/main" val="1834900086"/>
                  </a:ext>
                </a:extLst>
              </a:tr>
              <a:tr h="0">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659094221"/>
                  </a:ext>
                </a:extLst>
              </a:tr>
              <a:tr h="696960">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gridSpan="2">
                  <a:txBody>
                    <a:bodyPr/>
                    <a:lstStyle/>
                    <a:p>
                      <a:pPr algn="l" fontAlgn="b"/>
                      <a:r>
                        <a:rPr lang="en-GB" sz="2400" b="0" i="0" u="none" strike="noStrike" dirty="0">
                          <a:solidFill>
                            <a:schemeClr val="tx2"/>
                          </a:solidFill>
                          <a:effectLst/>
                          <a:latin typeface="Calibri" panose="020F0502020204030204" pitchFamily="34" charset="0"/>
                        </a:rPr>
                        <a:t>Employment Type</a:t>
                      </a:r>
                    </a:p>
                  </a:txBody>
                  <a:tcPr marL="9525" marR="9525" marT="9525" marB="0" anchor="b">
                    <a:lnL>
                      <a:noFill/>
                    </a:lnL>
                    <a:lnR>
                      <a:noFill/>
                    </a:lnR>
                    <a:lnT>
                      <a:noFill/>
                    </a:lnT>
                    <a:lnB>
                      <a:noFill/>
                    </a:lnB>
                    <a:noFill/>
                  </a:tcPr>
                </a:tc>
                <a:tc hMerge="1">
                  <a:txBody>
                    <a:bodyPr/>
                    <a:lstStyle/>
                    <a:p>
                      <a:endParaRPr lang="en-GB"/>
                    </a:p>
                  </a:txBody>
                  <a:tcPr/>
                </a:tc>
                <a:tc>
                  <a:txBody>
                    <a:bodyPr/>
                    <a:lstStyle/>
                    <a:p>
                      <a:pPr algn="r" fontAlgn="b"/>
                      <a:r>
                        <a:rPr lang="en-GB" sz="2400" b="0" i="0" u="none" strike="noStrike">
                          <a:solidFill>
                            <a:schemeClr val="tx2"/>
                          </a:solidFill>
                          <a:effectLst/>
                          <a:latin typeface="Calibri" panose="020F0502020204030204" pitchFamily="34" charset="0"/>
                        </a:rPr>
                        <a:t>55500</a:t>
                      </a:r>
                    </a:p>
                  </a:txBody>
                  <a:tcPr marL="9525" marR="9525" marT="9525" marB="0" anchor="b">
                    <a:lnL>
                      <a:noFill/>
                    </a:lnL>
                    <a:lnR>
                      <a:noFill/>
                    </a:lnR>
                    <a:lnT>
                      <a:noFill/>
                    </a:lnT>
                    <a:lnB>
                      <a:noFill/>
                    </a:lnB>
                    <a:noFill/>
                  </a:tcPr>
                </a:tc>
                <a:tc>
                  <a:txBody>
                    <a:bodyPr/>
                    <a:lstStyle/>
                    <a:p>
                      <a:pPr algn="r" fontAlgn="b"/>
                      <a:r>
                        <a:rPr lang="en-GB" sz="2400" b="0" i="0" u="none" strike="noStrike">
                          <a:solidFill>
                            <a:schemeClr val="tx2"/>
                          </a:solidFill>
                          <a:effectLst/>
                          <a:latin typeface="Calibri" panose="020F0502020204030204" pitchFamily="34" charset="0"/>
                        </a:rPr>
                        <a:t>89667</a:t>
                      </a:r>
                    </a:p>
                  </a:txBody>
                  <a:tcPr marL="9525" marR="9525" marT="9525" marB="0" anchor="b">
                    <a:lnL>
                      <a:noFill/>
                    </a:lnL>
                    <a:lnR>
                      <a:noFill/>
                    </a:lnR>
                    <a:lnT>
                      <a:noFill/>
                    </a:lnT>
                    <a:lnB>
                      <a:noFill/>
                    </a:lnB>
                    <a:noFill/>
                  </a:tcPr>
                </a:tc>
                <a:tc>
                  <a:txBody>
                    <a:bodyPr/>
                    <a:lstStyle/>
                    <a:p>
                      <a:pPr algn="r" fontAlgn="b"/>
                      <a:r>
                        <a:rPr lang="en-GB" sz="2400" b="0" i="0" u="none" strike="noStrike" dirty="0">
                          <a:solidFill>
                            <a:schemeClr val="tx2"/>
                          </a:solidFill>
                          <a:effectLst/>
                          <a:latin typeface="Calibri" panose="020F0502020204030204" pitchFamily="34" charset="0"/>
                        </a:rPr>
                        <a:t>1.07E-13</a:t>
                      </a:r>
                    </a:p>
                  </a:txBody>
                  <a:tcPr marL="9525" marR="9525" marT="9525" marB="0" anchor="b">
                    <a:lnL>
                      <a:noFill/>
                    </a:lnL>
                    <a:lnR>
                      <a:noFill/>
                    </a:lnR>
                    <a:lnT>
                      <a:noFill/>
                    </a:lnT>
                    <a:lnB>
                      <a:noFill/>
                    </a:lnB>
                    <a:noFill/>
                  </a:tcPr>
                </a:tc>
                <a:extLst>
                  <a:ext uri="{0D108BD9-81ED-4DB2-BD59-A6C34878D82A}">
                    <a16:rowId xmlns:a16="http://schemas.microsoft.com/office/drawing/2014/main" val="906891566"/>
                  </a:ext>
                </a:extLst>
              </a:tr>
            </a:tbl>
          </a:graphicData>
        </a:graphic>
      </p:graphicFrame>
      <p:sp>
        <p:nvSpPr>
          <p:cNvPr id="4" name="Rectangle 3">
            <a:extLst>
              <a:ext uri="{FF2B5EF4-FFF2-40B4-BE49-F238E27FC236}">
                <a16:creationId xmlns:a16="http://schemas.microsoft.com/office/drawing/2014/main" id="{941AEA89-52BD-B344-F382-A39869A7372C}"/>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S</a:t>
            </a:r>
            <a:r>
              <a:rPr lang="en-GB" sz="5400" b="1" u="sng" kern="100" dirty="0" err="1">
                <a:latin typeface="Calibri" panose="020F0502020204030204" pitchFamily="34" charset="0"/>
                <a:ea typeface="Calibri" panose="020F0502020204030204" pitchFamily="34" charset="0"/>
                <a:cs typeface="Times New Roman" panose="02020603050405020304" pitchFamily="18" charset="0"/>
              </a:rPr>
              <a:t>tatistical</a:t>
            </a:r>
            <a:r>
              <a:rPr lang="en-GB" sz="5400" b="1" u="sng" kern="100" dirty="0">
                <a:latin typeface="Calibri" panose="020F0502020204030204" pitchFamily="34" charset="0"/>
                <a:ea typeface="Calibri" panose="020F0502020204030204" pitchFamily="34" charset="0"/>
                <a:cs typeface="Times New Roman" panose="02020603050405020304" pitchFamily="18" charset="0"/>
              </a:rPr>
              <a:t> Analysis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340BDD40-F017-38C3-5755-82B6844BC601}"/>
              </a:ext>
            </a:extLst>
          </p:cNvPr>
          <p:cNvGraphicFramePr>
            <a:graphicFrameLocks noGrp="1"/>
          </p:cNvGraphicFramePr>
          <p:nvPr>
            <p:extLst>
              <p:ext uri="{D42A27DB-BD31-4B8C-83A1-F6EECF244321}">
                <p14:modId xmlns:p14="http://schemas.microsoft.com/office/powerpoint/2010/main" val="2073133293"/>
              </p:ext>
            </p:extLst>
          </p:nvPr>
        </p:nvGraphicFramePr>
        <p:xfrm>
          <a:off x="1334125" y="1392702"/>
          <a:ext cx="8432264" cy="1866900"/>
        </p:xfrm>
        <a:graphic>
          <a:graphicData uri="http://schemas.openxmlformats.org/drawingml/2006/table">
            <a:tbl>
              <a:tblPr/>
              <a:tblGrid>
                <a:gridCol w="1174713">
                  <a:extLst>
                    <a:ext uri="{9D8B030D-6E8A-4147-A177-3AD203B41FA5}">
                      <a16:colId xmlns:a16="http://schemas.microsoft.com/office/drawing/2014/main" val="738695853"/>
                    </a:ext>
                  </a:extLst>
                </a:gridCol>
                <a:gridCol w="1145230">
                  <a:extLst>
                    <a:ext uri="{9D8B030D-6E8A-4147-A177-3AD203B41FA5}">
                      <a16:colId xmlns:a16="http://schemas.microsoft.com/office/drawing/2014/main" val="1391284964"/>
                    </a:ext>
                  </a:extLst>
                </a:gridCol>
                <a:gridCol w="1358294">
                  <a:extLst>
                    <a:ext uri="{9D8B030D-6E8A-4147-A177-3AD203B41FA5}">
                      <a16:colId xmlns:a16="http://schemas.microsoft.com/office/drawing/2014/main" val="1249152901"/>
                    </a:ext>
                  </a:extLst>
                </a:gridCol>
                <a:gridCol w="1238536">
                  <a:extLst>
                    <a:ext uri="{9D8B030D-6E8A-4147-A177-3AD203B41FA5}">
                      <a16:colId xmlns:a16="http://schemas.microsoft.com/office/drawing/2014/main" val="2028915851"/>
                    </a:ext>
                  </a:extLst>
                </a:gridCol>
                <a:gridCol w="2128604">
                  <a:extLst>
                    <a:ext uri="{9D8B030D-6E8A-4147-A177-3AD203B41FA5}">
                      <a16:colId xmlns:a16="http://schemas.microsoft.com/office/drawing/2014/main" val="270543"/>
                    </a:ext>
                  </a:extLst>
                </a:gridCol>
                <a:gridCol w="534626">
                  <a:extLst>
                    <a:ext uri="{9D8B030D-6E8A-4147-A177-3AD203B41FA5}">
                      <a16:colId xmlns:a16="http://schemas.microsoft.com/office/drawing/2014/main" val="991019201"/>
                    </a:ext>
                  </a:extLst>
                </a:gridCol>
                <a:gridCol w="852261">
                  <a:extLst>
                    <a:ext uri="{9D8B030D-6E8A-4147-A177-3AD203B41FA5}">
                      <a16:colId xmlns:a16="http://schemas.microsoft.com/office/drawing/2014/main" val="281678438"/>
                    </a:ext>
                  </a:extLst>
                </a:gridCol>
              </a:tblGrid>
              <a:tr h="588611">
                <a:tc gridSpan="7">
                  <a:txBody>
                    <a:bodyPr/>
                    <a:lstStyle/>
                    <a:p>
                      <a:pPr algn="l" fontAlgn="b"/>
                      <a:r>
                        <a:rPr lang="en-US" sz="2400" b="1" i="0" u="none" strike="noStrike" dirty="0">
                          <a:solidFill>
                            <a:schemeClr val="tx2"/>
                          </a:solidFill>
                          <a:effectLst/>
                          <a:latin typeface="Calibri" panose="020F0502020204030204" pitchFamily="34" charset="0"/>
                        </a:rPr>
                        <a:t>MANN WHITNEY TEST BETWEEN THE PREDICTORS AND SALARY CATEGORY</a:t>
                      </a:r>
                    </a:p>
                  </a:txBody>
                  <a:tcPr marL="9525" marR="9525" marT="9525" marB="0" anchor="b">
                    <a:lnL>
                      <a:noFill/>
                    </a:lnL>
                    <a:lnR>
                      <a:noFill/>
                    </a:lnR>
                    <a:lnT>
                      <a:noFill/>
                    </a:lnT>
                    <a:lnB>
                      <a:noFill/>
                    </a:lnB>
                    <a:no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97009309"/>
                  </a:ext>
                </a:extLst>
              </a:tr>
              <a:tr h="298088">
                <a:tc>
                  <a:txBody>
                    <a:bodyPr/>
                    <a:lstStyle/>
                    <a:p>
                      <a:pPr algn="l" fontAlgn="b"/>
                      <a:endParaRPr lang="en-GB" sz="24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954755663"/>
                  </a:ext>
                </a:extLst>
              </a:tr>
              <a:tr h="298088">
                <a:tc gridSpan="2">
                  <a:txBody>
                    <a:bodyPr/>
                    <a:lstStyle/>
                    <a:p>
                      <a:pPr algn="l" fontAlgn="b"/>
                      <a:r>
                        <a:rPr lang="en-GB" sz="2400" b="1" i="0" u="none" strike="noStrike">
                          <a:solidFill>
                            <a:schemeClr val="tx2"/>
                          </a:solidFill>
                          <a:effectLst/>
                          <a:latin typeface="Calibri" panose="020F0502020204030204" pitchFamily="34" charset="0"/>
                        </a:rPr>
                        <a:t>VARIABLES</a:t>
                      </a:r>
                    </a:p>
                  </a:txBody>
                  <a:tcPr marL="9525" marR="9525" marT="9525" marB="0" anchor="b">
                    <a:lnL>
                      <a:noFill/>
                    </a:lnL>
                    <a:lnR>
                      <a:noFill/>
                    </a:lnR>
                    <a:lnT>
                      <a:noFill/>
                    </a:lnT>
                    <a:lnB>
                      <a:noFill/>
                    </a:lnB>
                    <a:noFill/>
                  </a:tcPr>
                </a:tc>
                <a:tc hMerge="1">
                  <a:txBody>
                    <a:bodyPr/>
                    <a:lstStyle/>
                    <a:p>
                      <a:endParaRPr lang="en-GB"/>
                    </a:p>
                  </a:txBody>
                  <a:tcPr/>
                </a:tc>
                <a:tc gridSpan="2">
                  <a:txBody>
                    <a:bodyPr/>
                    <a:lstStyle/>
                    <a:p>
                      <a:pPr algn="ctr" fontAlgn="ctr"/>
                      <a:r>
                        <a:rPr lang="en-GB" sz="2400" b="1" i="0" u="none" strike="noStrike" dirty="0">
                          <a:solidFill>
                            <a:schemeClr val="tx2"/>
                          </a:solidFill>
                          <a:effectLst/>
                          <a:latin typeface="Calibri" panose="020F0502020204030204" pitchFamily="34" charset="0"/>
                        </a:rPr>
                        <a:t>95%CI</a:t>
                      </a:r>
                    </a:p>
                  </a:txBody>
                  <a:tcPr marL="9525" marR="9525" marT="9525" marB="0" anchor="ctr">
                    <a:lnL>
                      <a:noFill/>
                    </a:lnL>
                    <a:lnR>
                      <a:noFill/>
                    </a:lnR>
                    <a:lnT>
                      <a:noFill/>
                    </a:lnT>
                    <a:lnB>
                      <a:noFill/>
                    </a:lnB>
                    <a:noFill/>
                  </a:tcPr>
                </a:tc>
                <a:tc hMerge="1">
                  <a:txBody>
                    <a:bodyPr/>
                    <a:lstStyle/>
                    <a:p>
                      <a:endParaRPr lang="en-GB"/>
                    </a:p>
                  </a:txBody>
                  <a:tcPr/>
                </a:tc>
                <a:tc>
                  <a:txBody>
                    <a:bodyPr/>
                    <a:lstStyle/>
                    <a:p>
                      <a:pPr algn="l" fontAlgn="b"/>
                      <a:r>
                        <a:rPr lang="en-GB" sz="2400" b="1" i="0" u="none" strike="noStrike" dirty="0">
                          <a:solidFill>
                            <a:schemeClr val="tx2"/>
                          </a:solidFill>
                          <a:effectLst/>
                          <a:latin typeface="Calibri" panose="020F0502020204030204" pitchFamily="34" charset="0"/>
                        </a:rPr>
                        <a:t>         P-VALUE</a:t>
                      </a:r>
                    </a:p>
                  </a:txBody>
                  <a:tcPr marL="9525" marR="9525" marT="9525" marB="0" anchor="b">
                    <a:lnL>
                      <a:noFill/>
                    </a:lnL>
                    <a:lnR>
                      <a:noFill/>
                    </a:lnR>
                    <a:lnT>
                      <a:noFill/>
                    </a:lnT>
                    <a:lnB>
                      <a:noFill/>
                    </a:lnB>
                    <a:noFill/>
                  </a:tcPr>
                </a:tc>
                <a:tc>
                  <a:txBody>
                    <a:bodyPr/>
                    <a:lstStyle/>
                    <a:p>
                      <a:pPr algn="l" fontAlgn="b"/>
                      <a:endParaRPr lang="en-GB" sz="2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975162107"/>
                  </a:ext>
                </a:extLst>
              </a:tr>
              <a:tr h="298088">
                <a:tc>
                  <a:txBody>
                    <a:bodyPr/>
                    <a:lstStyle/>
                    <a:p>
                      <a:pPr algn="l" fontAlgn="b"/>
                      <a:endParaRPr lang="en-GB" sz="24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r>
                        <a:rPr lang="en-GB" sz="2400" b="1" i="0" u="none" strike="noStrike" dirty="0">
                          <a:solidFill>
                            <a:schemeClr val="tx2"/>
                          </a:solidFill>
                          <a:effectLst/>
                          <a:latin typeface="Calibri" panose="020F0502020204030204" pitchFamily="34" charset="0"/>
                        </a:rPr>
                        <a:t>   LOW</a:t>
                      </a:r>
                    </a:p>
                  </a:txBody>
                  <a:tcPr marL="9525" marR="9525" marT="9525" marB="0" anchor="b">
                    <a:lnL>
                      <a:noFill/>
                    </a:lnL>
                    <a:lnR>
                      <a:noFill/>
                    </a:lnR>
                    <a:lnT>
                      <a:noFill/>
                    </a:lnT>
                    <a:lnB>
                      <a:noFill/>
                    </a:lnB>
                    <a:noFill/>
                  </a:tcPr>
                </a:tc>
                <a:tc>
                  <a:txBody>
                    <a:bodyPr/>
                    <a:lstStyle/>
                    <a:p>
                      <a:pPr algn="l" fontAlgn="b"/>
                      <a:r>
                        <a:rPr lang="en-GB" sz="2400" b="1" i="0" u="none" strike="noStrike" dirty="0">
                          <a:solidFill>
                            <a:schemeClr val="tx2"/>
                          </a:solidFill>
                          <a:effectLst/>
                          <a:latin typeface="Calibri" panose="020F0502020204030204" pitchFamily="34" charset="0"/>
                        </a:rPr>
                        <a:t>     HIGH</a:t>
                      </a:r>
                    </a:p>
                  </a:txBody>
                  <a:tcPr marL="9525" marR="9525" marT="9525" marB="0" anchor="b">
                    <a:lnL>
                      <a:noFill/>
                    </a:lnL>
                    <a:lnR>
                      <a:noFill/>
                    </a:lnR>
                    <a:lnT>
                      <a:noFill/>
                    </a:lnT>
                    <a:lnB>
                      <a:noFill/>
                    </a:lnB>
                    <a:noFill/>
                  </a:tcPr>
                </a:tc>
                <a:tc>
                  <a:txBody>
                    <a:bodyPr/>
                    <a:lstStyle/>
                    <a:p>
                      <a:pPr algn="l" fontAlgn="b"/>
                      <a:endParaRPr lang="en-GB" sz="24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4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432192079"/>
                  </a:ext>
                </a:extLst>
              </a:tr>
            </a:tbl>
          </a:graphicData>
        </a:graphic>
      </p:graphicFrame>
    </p:spTree>
    <p:extLst>
      <p:ext uri="{BB962C8B-B14F-4D97-AF65-F5344CB8AC3E}">
        <p14:creationId xmlns:p14="http://schemas.microsoft.com/office/powerpoint/2010/main" val="212816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D16CE-9D82-BC80-9A07-7C3ADFABE52A}"/>
              </a:ext>
            </a:extLst>
          </p:cNvPr>
          <p:cNvSpPr>
            <a:spLocks noGrp="1"/>
          </p:cNvSpPr>
          <p:nvPr>
            <p:ph idx="1"/>
          </p:nvPr>
        </p:nvSpPr>
        <p:spPr/>
        <p:txBody>
          <a:bodyPr/>
          <a:lstStyle/>
          <a:p>
            <a:r>
              <a:rPr lang="en-US" dirty="0"/>
              <a:t>Mann-Whitney U Test: Utilized to compare salary distributions across different categories, including job titles, employee residences, and work models. Significant differences in salary distributions among these categories were observed.</a:t>
            </a:r>
            <a:endParaRPr lang="en-GB" dirty="0"/>
          </a:p>
        </p:txBody>
      </p:sp>
      <p:sp>
        <p:nvSpPr>
          <p:cNvPr id="4" name="Rectangle 3">
            <a:extLst>
              <a:ext uri="{FF2B5EF4-FFF2-40B4-BE49-F238E27FC236}">
                <a16:creationId xmlns:a16="http://schemas.microsoft.com/office/drawing/2014/main" id="{11489E49-C31A-7AAA-162A-F60E6180291D}"/>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S</a:t>
            </a:r>
            <a:r>
              <a:rPr lang="en-GB" sz="5400" b="1" u="sng" kern="100" dirty="0" err="1">
                <a:latin typeface="Calibri" panose="020F0502020204030204" pitchFamily="34" charset="0"/>
                <a:ea typeface="Calibri" panose="020F0502020204030204" pitchFamily="34" charset="0"/>
                <a:cs typeface="Times New Roman" panose="02020603050405020304" pitchFamily="18" charset="0"/>
              </a:rPr>
              <a:t>tatistical</a:t>
            </a:r>
            <a:r>
              <a:rPr lang="en-GB" sz="5400" b="1" u="sng" kern="100" dirty="0">
                <a:latin typeface="Calibri" panose="020F0502020204030204" pitchFamily="34" charset="0"/>
                <a:ea typeface="Calibri" panose="020F0502020204030204" pitchFamily="34" charset="0"/>
                <a:cs typeface="Times New Roman" panose="02020603050405020304" pitchFamily="18" charset="0"/>
              </a:rPr>
              <a:t> Analysis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6637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FF2BCD6-6B29-8184-D990-F0D5C32C35B2}"/>
              </a:ext>
            </a:extLst>
          </p:cNvPr>
          <p:cNvGraphicFramePr>
            <a:graphicFrameLocks noGrp="1"/>
          </p:cNvGraphicFramePr>
          <p:nvPr>
            <p:ph idx="1"/>
            <p:extLst>
              <p:ext uri="{D42A27DB-BD31-4B8C-83A1-F6EECF244321}">
                <p14:modId xmlns:p14="http://schemas.microsoft.com/office/powerpoint/2010/main" val="1341148441"/>
              </p:ext>
            </p:extLst>
          </p:nvPr>
        </p:nvGraphicFramePr>
        <p:xfrm>
          <a:off x="759655" y="1648918"/>
          <a:ext cx="10527935" cy="4976730"/>
        </p:xfrm>
        <a:graphic>
          <a:graphicData uri="http://schemas.openxmlformats.org/drawingml/2006/table">
            <a:tbl>
              <a:tblPr/>
              <a:tblGrid>
                <a:gridCol w="1627303">
                  <a:extLst>
                    <a:ext uri="{9D8B030D-6E8A-4147-A177-3AD203B41FA5}">
                      <a16:colId xmlns:a16="http://schemas.microsoft.com/office/drawing/2014/main" val="1769364376"/>
                    </a:ext>
                  </a:extLst>
                </a:gridCol>
                <a:gridCol w="905628">
                  <a:extLst>
                    <a:ext uri="{9D8B030D-6E8A-4147-A177-3AD203B41FA5}">
                      <a16:colId xmlns:a16="http://schemas.microsoft.com/office/drawing/2014/main" val="1727849696"/>
                    </a:ext>
                  </a:extLst>
                </a:gridCol>
                <a:gridCol w="919780">
                  <a:extLst>
                    <a:ext uri="{9D8B030D-6E8A-4147-A177-3AD203B41FA5}">
                      <a16:colId xmlns:a16="http://schemas.microsoft.com/office/drawing/2014/main" val="3721874202"/>
                    </a:ext>
                  </a:extLst>
                </a:gridCol>
                <a:gridCol w="905628">
                  <a:extLst>
                    <a:ext uri="{9D8B030D-6E8A-4147-A177-3AD203B41FA5}">
                      <a16:colId xmlns:a16="http://schemas.microsoft.com/office/drawing/2014/main" val="1092801275"/>
                    </a:ext>
                  </a:extLst>
                </a:gridCol>
                <a:gridCol w="1160338">
                  <a:extLst>
                    <a:ext uri="{9D8B030D-6E8A-4147-A177-3AD203B41FA5}">
                      <a16:colId xmlns:a16="http://schemas.microsoft.com/office/drawing/2014/main" val="3720302400"/>
                    </a:ext>
                  </a:extLst>
                </a:gridCol>
                <a:gridCol w="1089585">
                  <a:extLst>
                    <a:ext uri="{9D8B030D-6E8A-4147-A177-3AD203B41FA5}">
                      <a16:colId xmlns:a16="http://schemas.microsoft.com/office/drawing/2014/main" val="2621739461"/>
                    </a:ext>
                  </a:extLst>
                </a:gridCol>
                <a:gridCol w="905628">
                  <a:extLst>
                    <a:ext uri="{9D8B030D-6E8A-4147-A177-3AD203B41FA5}">
                      <a16:colId xmlns:a16="http://schemas.microsoft.com/office/drawing/2014/main" val="719337336"/>
                    </a:ext>
                  </a:extLst>
                </a:gridCol>
                <a:gridCol w="1202789">
                  <a:extLst>
                    <a:ext uri="{9D8B030D-6E8A-4147-A177-3AD203B41FA5}">
                      <a16:colId xmlns:a16="http://schemas.microsoft.com/office/drawing/2014/main" val="1187200485"/>
                    </a:ext>
                  </a:extLst>
                </a:gridCol>
                <a:gridCol w="905628">
                  <a:extLst>
                    <a:ext uri="{9D8B030D-6E8A-4147-A177-3AD203B41FA5}">
                      <a16:colId xmlns:a16="http://schemas.microsoft.com/office/drawing/2014/main" val="3191907853"/>
                    </a:ext>
                  </a:extLst>
                </a:gridCol>
                <a:gridCol w="905628">
                  <a:extLst>
                    <a:ext uri="{9D8B030D-6E8A-4147-A177-3AD203B41FA5}">
                      <a16:colId xmlns:a16="http://schemas.microsoft.com/office/drawing/2014/main" val="458933905"/>
                    </a:ext>
                  </a:extLst>
                </a:gridCol>
              </a:tblGrid>
              <a:tr h="497673">
                <a:tc gridSpan="10">
                  <a:txBody>
                    <a:bodyPr/>
                    <a:lstStyle/>
                    <a:p>
                      <a:pPr algn="ctr" fontAlgn="b"/>
                      <a:r>
                        <a:rPr lang="en-US" sz="1600" b="1" i="0" u="sng" strike="noStrike" dirty="0">
                          <a:solidFill>
                            <a:schemeClr val="tx2"/>
                          </a:solidFill>
                          <a:effectLst/>
                          <a:latin typeface="Calibri" panose="020F0502020204030204" pitchFamily="34" charset="0"/>
                        </a:rPr>
                        <a:t>FISHERS TEST BETWEEN THE PREDICTORS AND THECRITERION(SALARY CATEGORY)</a:t>
                      </a:r>
                    </a:p>
                  </a:txBody>
                  <a:tcPr marL="9525" marR="9525" marT="9525" marB="0" anchor="b">
                    <a:lnL>
                      <a:noFill/>
                    </a:lnL>
                    <a:lnR>
                      <a:noFill/>
                    </a:lnR>
                    <a:lnT>
                      <a:noFill/>
                    </a:lnT>
                    <a:lnB>
                      <a:noFill/>
                    </a:lnB>
                    <a:no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188420879"/>
                  </a:ext>
                </a:extLst>
              </a:tr>
              <a:tr h="497673">
                <a:tc>
                  <a:txBody>
                    <a:bodyPr/>
                    <a:lstStyle/>
                    <a:p>
                      <a:pPr algn="l" fontAlgn="b"/>
                      <a:endParaRPr lang="en-GB" sz="1600" b="1"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1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1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2442096122"/>
                  </a:ext>
                </a:extLst>
              </a:tr>
              <a:tr h="497673">
                <a:tc>
                  <a:txBody>
                    <a:bodyPr/>
                    <a:lstStyle/>
                    <a:p>
                      <a:pPr algn="l" fontAlgn="b"/>
                      <a:r>
                        <a:rPr lang="en-GB" sz="1600" b="1" i="0" u="none" strike="noStrike" dirty="0">
                          <a:solidFill>
                            <a:schemeClr val="tx2"/>
                          </a:solidFill>
                          <a:effectLst/>
                          <a:latin typeface="Calibri" panose="020F0502020204030204" pitchFamily="34" charset="0"/>
                        </a:rPr>
                        <a:t>VARIABLE</a:t>
                      </a:r>
                    </a:p>
                  </a:txBody>
                  <a:tcPr marL="9525" marR="9525" marT="9525" marB="0" anchor="b">
                    <a:lnL>
                      <a:noFill/>
                    </a:lnL>
                    <a:lnR>
                      <a:noFill/>
                    </a:lnR>
                    <a:lnT>
                      <a:noFill/>
                    </a:lnT>
                    <a:lnB>
                      <a:noFill/>
                    </a:lnB>
                    <a:noFill/>
                  </a:tcPr>
                </a:tc>
                <a:tc>
                  <a:txBody>
                    <a:bodyPr/>
                    <a:lstStyle/>
                    <a:p>
                      <a:pPr algn="l" fontAlgn="b"/>
                      <a:endParaRPr lang="en-GB" sz="1600" b="1"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gridSpan="2">
                  <a:txBody>
                    <a:bodyPr/>
                    <a:lstStyle/>
                    <a:p>
                      <a:pPr algn="l" fontAlgn="b"/>
                      <a:r>
                        <a:rPr lang="en-GB" sz="1600" b="1" i="0" u="none" strike="noStrike" dirty="0">
                          <a:solidFill>
                            <a:schemeClr val="tx2"/>
                          </a:solidFill>
                          <a:effectLst/>
                          <a:latin typeface="Calibri" panose="020F0502020204030204" pitchFamily="34" charset="0"/>
                        </a:rPr>
                        <a:t>   ODDS RATIO</a:t>
                      </a:r>
                    </a:p>
                  </a:txBody>
                  <a:tcPr marL="9525" marR="9525" marT="9525" marB="0" anchor="b">
                    <a:lnL>
                      <a:noFill/>
                    </a:lnL>
                    <a:lnR>
                      <a:noFill/>
                    </a:lnR>
                    <a:lnT>
                      <a:noFill/>
                    </a:lnT>
                    <a:lnB>
                      <a:noFill/>
                    </a:lnB>
                    <a:noFill/>
                  </a:tcPr>
                </a:tc>
                <a:tc hMerge="1">
                  <a:txBody>
                    <a:bodyPr/>
                    <a:lstStyle/>
                    <a:p>
                      <a:endParaRPr lang="en-GB"/>
                    </a:p>
                  </a:txBody>
                  <a:tcPr/>
                </a:tc>
                <a:tc gridSpan="2">
                  <a:txBody>
                    <a:bodyPr/>
                    <a:lstStyle/>
                    <a:p>
                      <a:pPr algn="ctr" fontAlgn="b"/>
                      <a:r>
                        <a:rPr lang="en-GB" sz="1600" b="1" i="0" u="none" strike="noStrike">
                          <a:solidFill>
                            <a:schemeClr val="tx2"/>
                          </a:solidFill>
                          <a:effectLst/>
                          <a:latin typeface="Calibri" panose="020F0502020204030204" pitchFamily="34" charset="0"/>
                        </a:rPr>
                        <a:t>95%CI</a:t>
                      </a:r>
                    </a:p>
                  </a:txBody>
                  <a:tcPr marL="9525" marR="9525" marT="9525" marB="0" anchor="b">
                    <a:lnL>
                      <a:noFill/>
                    </a:lnL>
                    <a:lnR>
                      <a:noFill/>
                    </a:lnR>
                    <a:lnT>
                      <a:noFill/>
                    </a:lnT>
                    <a:lnB>
                      <a:noFill/>
                    </a:lnB>
                    <a:noFill/>
                  </a:tcPr>
                </a:tc>
                <a:tc hMerge="1">
                  <a:txBody>
                    <a:bodyPr/>
                    <a:lstStyle/>
                    <a:p>
                      <a:endParaRPr lang="en-GB"/>
                    </a:p>
                  </a:txBody>
                  <a:tcPr/>
                </a:tc>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r>
                        <a:rPr lang="en-GB" sz="1600" b="1" i="0" u="none" strike="noStrike" dirty="0">
                          <a:solidFill>
                            <a:schemeClr val="tx2"/>
                          </a:solidFill>
                          <a:effectLst/>
                          <a:latin typeface="Calibri" panose="020F0502020204030204" pitchFamily="34" charset="0"/>
                        </a:rPr>
                        <a:t>      P-VALUE</a:t>
                      </a:r>
                    </a:p>
                  </a:txBody>
                  <a:tcPr marL="9525" marR="9525" marT="9525" marB="0" anchor="b">
                    <a:lnL>
                      <a:noFill/>
                    </a:lnL>
                    <a:lnR>
                      <a:noFill/>
                    </a:lnR>
                    <a:lnT>
                      <a:noFill/>
                    </a:lnT>
                    <a:lnB>
                      <a:noFill/>
                    </a:lnB>
                    <a:noFill/>
                  </a:tcPr>
                </a:tc>
                <a:tc>
                  <a:txBody>
                    <a:bodyPr/>
                    <a:lstStyle/>
                    <a:p>
                      <a:pPr algn="l" fontAlgn="b"/>
                      <a:endParaRPr lang="en-GB" sz="11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1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95762588"/>
                  </a:ext>
                </a:extLst>
              </a:tr>
              <a:tr h="497673">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r>
                        <a:rPr lang="en-GB" sz="1600" b="1" i="0" u="none" strike="noStrike" dirty="0">
                          <a:solidFill>
                            <a:schemeClr val="tx2"/>
                          </a:solidFill>
                          <a:effectLst/>
                          <a:latin typeface="Calibri" panose="020F0502020204030204" pitchFamily="34" charset="0"/>
                        </a:rPr>
                        <a:t>             LOW</a:t>
                      </a:r>
                    </a:p>
                  </a:txBody>
                  <a:tcPr marL="9525" marR="9525" marT="9525" marB="0" anchor="b">
                    <a:lnL>
                      <a:noFill/>
                    </a:lnL>
                    <a:lnR>
                      <a:noFill/>
                    </a:lnR>
                    <a:lnT>
                      <a:noFill/>
                    </a:lnT>
                    <a:lnB>
                      <a:noFill/>
                    </a:lnB>
                    <a:noFill/>
                  </a:tcPr>
                </a:tc>
                <a:tc>
                  <a:txBody>
                    <a:bodyPr/>
                    <a:lstStyle/>
                    <a:p>
                      <a:pPr algn="l" fontAlgn="b"/>
                      <a:r>
                        <a:rPr lang="en-GB" sz="1600" b="1" i="0" u="none" strike="noStrike" dirty="0">
                          <a:solidFill>
                            <a:schemeClr val="tx2"/>
                          </a:solidFill>
                          <a:effectLst/>
                          <a:latin typeface="Calibri" panose="020F0502020204030204" pitchFamily="34" charset="0"/>
                        </a:rPr>
                        <a:t>           HIGH</a:t>
                      </a:r>
                    </a:p>
                  </a:txBody>
                  <a:tcPr marL="9525" marR="9525" marT="9525" marB="0" anchor="b">
                    <a:lnL>
                      <a:noFill/>
                    </a:lnL>
                    <a:lnR>
                      <a:noFill/>
                    </a:lnR>
                    <a:lnT>
                      <a:noFill/>
                    </a:lnT>
                    <a:lnB>
                      <a:noFill/>
                    </a:lnB>
                    <a:noFill/>
                  </a:tcPr>
                </a:tc>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1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1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3927829886"/>
                  </a:ext>
                </a:extLst>
              </a:tr>
              <a:tr h="497673">
                <a:tc>
                  <a:txBody>
                    <a:bodyPr/>
                    <a:lstStyle/>
                    <a:p>
                      <a:pPr algn="l" fontAlgn="b"/>
                      <a:endParaRPr lang="en-GB" sz="16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1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1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2886009518"/>
                  </a:ext>
                </a:extLst>
              </a:tr>
              <a:tr h="497673">
                <a:tc>
                  <a:txBody>
                    <a:bodyPr/>
                    <a:lstStyle/>
                    <a:p>
                      <a:pPr algn="l" fontAlgn="b"/>
                      <a:r>
                        <a:rPr lang="en-GB" sz="1600" b="0" i="0" u="none" strike="noStrike">
                          <a:solidFill>
                            <a:schemeClr val="tx2"/>
                          </a:solidFill>
                          <a:effectLst/>
                          <a:latin typeface="Calibri" panose="020F0502020204030204" pitchFamily="34" charset="0"/>
                        </a:rPr>
                        <a:t>Job Title</a:t>
                      </a:r>
                    </a:p>
                  </a:txBody>
                  <a:tcPr marL="9525" marR="9525" marT="9525" marB="0" anchor="b">
                    <a:lnL>
                      <a:noFill/>
                    </a:lnL>
                    <a:lnR>
                      <a:noFill/>
                    </a:lnR>
                    <a:lnT>
                      <a:noFill/>
                    </a:lnT>
                    <a:lnB>
                      <a:noFill/>
                    </a:lnB>
                    <a:noFill/>
                  </a:tcPr>
                </a:tc>
                <a:tc>
                  <a:txBody>
                    <a:bodyPr/>
                    <a:lstStyle/>
                    <a:p>
                      <a:pPr algn="l" fontAlgn="b"/>
                      <a:endParaRPr lang="en-GB" sz="16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1600" b="0" i="0" u="none" strike="noStrike">
                          <a:solidFill>
                            <a:schemeClr val="tx2"/>
                          </a:solidFill>
                          <a:effectLst/>
                          <a:latin typeface="Calibri" panose="020F0502020204030204" pitchFamily="34" charset="0"/>
                        </a:rPr>
                        <a:t>0.781</a:t>
                      </a: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1600" b="0" i="0" u="none" strike="noStrike" dirty="0">
                          <a:solidFill>
                            <a:schemeClr val="tx2"/>
                          </a:solidFill>
                          <a:effectLst/>
                          <a:latin typeface="Calibri" panose="020F0502020204030204" pitchFamily="34" charset="0"/>
                        </a:rPr>
                        <a:t>0.6892</a:t>
                      </a:r>
                    </a:p>
                  </a:txBody>
                  <a:tcPr marL="9525" marR="9525" marT="9525" marB="0" anchor="b">
                    <a:lnL>
                      <a:noFill/>
                    </a:lnL>
                    <a:lnR>
                      <a:noFill/>
                    </a:lnR>
                    <a:lnT>
                      <a:noFill/>
                    </a:lnT>
                    <a:lnB>
                      <a:noFill/>
                    </a:lnB>
                    <a:noFill/>
                  </a:tcPr>
                </a:tc>
                <a:tc>
                  <a:txBody>
                    <a:bodyPr/>
                    <a:lstStyle/>
                    <a:p>
                      <a:pPr algn="r" fontAlgn="b"/>
                      <a:r>
                        <a:rPr lang="en-GB" sz="1600" b="0" i="0" u="none" strike="noStrike" dirty="0">
                          <a:solidFill>
                            <a:schemeClr val="tx2"/>
                          </a:solidFill>
                          <a:effectLst/>
                          <a:latin typeface="Calibri" panose="020F0502020204030204" pitchFamily="34" charset="0"/>
                        </a:rPr>
                        <a:t>0.884</a:t>
                      </a: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1600" b="0" i="0" u="none" strike="noStrike">
                          <a:solidFill>
                            <a:schemeClr val="tx2"/>
                          </a:solidFill>
                          <a:effectLst/>
                          <a:latin typeface="Calibri" panose="020F0502020204030204" pitchFamily="34" charset="0"/>
                        </a:rPr>
                        <a:t>7.57E-05</a:t>
                      </a:r>
                    </a:p>
                  </a:txBody>
                  <a:tcPr marL="9525" marR="9525" marT="9525" marB="0" anchor="b">
                    <a:lnL>
                      <a:noFill/>
                    </a:lnL>
                    <a:lnR>
                      <a:noFill/>
                    </a:lnR>
                    <a:lnT>
                      <a:noFill/>
                    </a:lnT>
                    <a:lnB>
                      <a:noFill/>
                    </a:lnB>
                    <a:noFill/>
                  </a:tcPr>
                </a:tc>
                <a:tc>
                  <a:txBody>
                    <a:bodyPr/>
                    <a:lstStyle/>
                    <a:p>
                      <a:pPr algn="l" fontAlgn="b"/>
                      <a:endParaRPr lang="en-GB" sz="11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1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2348604671"/>
                  </a:ext>
                </a:extLst>
              </a:tr>
              <a:tr h="497673">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1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1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926156871"/>
                  </a:ext>
                </a:extLst>
              </a:tr>
              <a:tr h="497673">
                <a:tc gridSpan="2">
                  <a:txBody>
                    <a:bodyPr/>
                    <a:lstStyle/>
                    <a:p>
                      <a:pPr algn="l" fontAlgn="b"/>
                      <a:r>
                        <a:rPr lang="en-GB" sz="1600" b="0" i="0" u="none" strike="noStrike">
                          <a:solidFill>
                            <a:schemeClr val="tx2"/>
                          </a:solidFill>
                          <a:effectLst/>
                          <a:latin typeface="Calibri" panose="020F0502020204030204" pitchFamily="34" charset="0"/>
                        </a:rPr>
                        <a:t>Experience Level</a:t>
                      </a:r>
                    </a:p>
                  </a:txBody>
                  <a:tcPr marL="9525" marR="9525" marT="9525" marB="0" anchor="b">
                    <a:lnL>
                      <a:noFill/>
                    </a:lnL>
                    <a:lnR>
                      <a:noFill/>
                    </a:lnR>
                    <a:lnT>
                      <a:noFill/>
                    </a:lnT>
                    <a:lnB>
                      <a:noFill/>
                    </a:lnB>
                    <a:noFill/>
                  </a:tcPr>
                </a:tc>
                <a:tc hMerge="1">
                  <a:txBody>
                    <a:bodyPr/>
                    <a:lstStyle/>
                    <a:p>
                      <a:endParaRPr lang="en-GB"/>
                    </a:p>
                  </a:txBody>
                  <a:tcPr/>
                </a:tc>
                <a:tc>
                  <a:txBody>
                    <a:bodyPr/>
                    <a:lstStyle/>
                    <a:p>
                      <a:pPr algn="r" fontAlgn="b"/>
                      <a:r>
                        <a:rPr lang="en-GB" sz="1600" b="0" i="0" u="none" strike="noStrike" dirty="0">
                          <a:solidFill>
                            <a:schemeClr val="tx2"/>
                          </a:solidFill>
                          <a:effectLst/>
                          <a:latin typeface="Calibri" panose="020F0502020204030204" pitchFamily="34" charset="0"/>
                        </a:rPr>
                        <a:t>4.762</a:t>
                      </a: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1600" b="0" i="0" u="none" strike="noStrike">
                          <a:solidFill>
                            <a:schemeClr val="tx2"/>
                          </a:solidFill>
                          <a:effectLst/>
                          <a:latin typeface="Calibri" panose="020F0502020204030204" pitchFamily="34" charset="0"/>
                        </a:rPr>
                        <a:t>4.2473</a:t>
                      </a:r>
                    </a:p>
                  </a:txBody>
                  <a:tcPr marL="9525" marR="9525" marT="9525" marB="0" anchor="b">
                    <a:lnL>
                      <a:noFill/>
                    </a:lnL>
                    <a:lnR>
                      <a:noFill/>
                    </a:lnR>
                    <a:lnT>
                      <a:noFill/>
                    </a:lnT>
                    <a:lnB>
                      <a:noFill/>
                    </a:lnB>
                    <a:noFill/>
                  </a:tcPr>
                </a:tc>
                <a:tc>
                  <a:txBody>
                    <a:bodyPr/>
                    <a:lstStyle/>
                    <a:p>
                      <a:pPr algn="r" fontAlgn="b"/>
                      <a:r>
                        <a:rPr lang="en-GB" sz="1600" b="0" i="0" u="none" strike="noStrike" dirty="0">
                          <a:solidFill>
                            <a:schemeClr val="tx2"/>
                          </a:solidFill>
                          <a:effectLst/>
                          <a:latin typeface="Calibri" panose="020F0502020204030204" pitchFamily="34" charset="0"/>
                        </a:rPr>
                        <a:t>5.3436</a:t>
                      </a: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r>
                        <a:rPr lang="en-GB" sz="1600" b="0" i="0" u="none" strike="noStrike" dirty="0">
                          <a:solidFill>
                            <a:schemeClr val="tx2"/>
                          </a:solidFill>
                          <a:effectLst/>
                          <a:latin typeface="Calibri" panose="020F0502020204030204" pitchFamily="34" charset="0"/>
                        </a:rPr>
                        <a:t>        &lt;2.2e-16</a:t>
                      </a:r>
                    </a:p>
                  </a:txBody>
                  <a:tcPr marL="9525" marR="9525" marT="9525" marB="0" anchor="b">
                    <a:lnL>
                      <a:noFill/>
                    </a:lnL>
                    <a:lnR>
                      <a:noFill/>
                    </a:lnR>
                    <a:lnT>
                      <a:noFill/>
                    </a:lnT>
                    <a:lnB>
                      <a:noFill/>
                    </a:lnB>
                    <a:noFill/>
                  </a:tcPr>
                </a:tc>
                <a:tc>
                  <a:txBody>
                    <a:bodyPr/>
                    <a:lstStyle/>
                    <a:p>
                      <a:pPr algn="l" fontAlgn="b"/>
                      <a:endParaRPr lang="en-GB" sz="11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1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727506503"/>
                  </a:ext>
                </a:extLst>
              </a:tr>
              <a:tr h="497673">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1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1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686604247"/>
                  </a:ext>
                </a:extLst>
              </a:tr>
              <a:tr h="497673">
                <a:tc gridSpan="2">
                  <a:txBody>
                    <a:bodyPr/>
                    <a:lstStyle/>
                    <a:p>
                      <a:pPr algn="l" fontAlgn="b"/>
                      <a:r>
                        <a:rPr lang="en-GB" sz="1600" b="0" i="0" u="none" strike="noStrike">
                          <a:solidFill>
                            <a:schemeClr val="tx2"/>
                          </a:solidFill>
                          <a:effectLst/>
                          <a:latin typeface="Calibri" panose="020F0502020204030204" pitchFamily="34" charset="0"/>
                        </a:rPr>
                        <a:t>Employment Type</a:t>
                      </a:r>
                    </a:p>
                  </a:txBody>
                  <a:tcPr marL="9525" marR="9525" marT="9525" marB="0" anchor="b">
                    <a:lnL>
                      <a:noFill/>
                    </a:lnL>
                    <a:lnR>
                      <a:noFill/>
                    </a:lnR>
                    <a:lnT>
                      <a:noFill/>
                    </a:lnT>
                    <a:lnB>
                      <a:noFill/>
                    </a:lnB>
                    <a:noFill/>
                  </a:tcPr>
                </a:tc>
                <a:tc hMerge="1">
                  <a:txBody>
                    <a:bodyPr/>
                    <a:lstStyle/>
                    <a:p>
                      <a:endParaRPr lang="en-GB"/>
                    </a:p>
                  </a:txBody>
                  <a:tcPr/>
                </a:tc>
                <a:tc>
                  <a:txBody>
                    <a:bodyPr/>
                    <a:lstStyle/>
                    <a:p>
                      <a:pPr algn="r" fontAlgn="b"/>
                      <a:r>
                        <a:rPr lang="en-GB" sz="1600" b="0" i="0" u="none" strike="noStrike">
                          <a:solidFill>
                            <a:schemeClr val="tx2"/>
                          </a:solidFill>
                          <a:effectLst/>
                          <a:latin typeface="Calibri" panose="020F0502020204030204" pitchFamily="34" charset="0"/>
                        </a:rPr>
                        <a:t>0.092</a:t>
                      </a: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1600" b="0" i="0" u="none" strike="noStrike">
                          <a:solidFill>
                            <a:schemeClr val="tx2"/>
                          </a:solidFill>
                          <a:effectLst/>
                          <a:latin typeface="Calibri" panose="020F0502020204030204" pitchFamily="34" charset="0"/>
                        </a:rPr>
                        <a:t>0.0241</a:t>
                      </a:r>
                    </a:p>
                  </a:txBody>
                  <a:tcPr marL="9525" marR="9525" marT="9525" marB="0" anchor="b">
                    <a:lnL>
                      <a:noFill/>
                    </a:lnL>
                    <a:lnR>
                      <a:noFill/>
                    </a:lnR>
                    <a:lnT>
                      <a:noFill/>
                    </a:lnT>
                    <a:lnB>
                      <a:noFill/>
                    </a:lnB>
                    <a:noFill/>
                  </a:tcPr>
                </a:tc>
                <a:tc>
                  <a:txBody>
                    <a:bodyPr/>
                    <a:lstStyle/>
                    <a:p>
                      <a:pPr algn="r" fontAlgn="b"/>
                      <a:r>
                        <a:rPr lang="en-GB" sz="1600" b="0" i="0" u="none" strike="noStrike" dirty="0">
                          <a:solidFill>
                            <a:schemeClr val="tx2"/>
                          </a:solidFill>
                          <a:effectLst/>
                          <a:latin typeface="Calibri" panose="020F0502020204030204" pitchFamily="34" charset="0"/>
                        </a:rPr>
                        <a:t>0.0255</a:t>
                      </a:r>
                    </a:p>
                  </a:txBody>
                  <a:tcPr marL="9525" marR="9525" marT="9525" marB="0" anchor="b">
                    <a:lnL>
                      <a:noFill/>
                    </a:lnL>
                    <a:lnR>
                      <a:noFill/>
                    </a:lnR>
                    <a:lnT>
                      <a:noFill/>
                    </a:lnT>
                    <a:lnB>
                      <a:noFill/>
                    </a:lnB>
                    <a:noFill/>
                  </a:tcPr>
                </a:tc>
                <a:tc>
                  <a:txBody>
                    <a:bodyPr/>
                    <a:lstStyle/>
                    <a:p>
                      <a:pPr algn="l" fontAlgn="b"/>
                      <a:endParaRPr lang="en-GB" sz="16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1600" b="0" i="0" u="none" strike="noStrike" dirty="0">
                          <a:solidFill>
                            <a:schemeClr val="tx2"/>
                          </a:solidFill>
                          <a:effectLst/>
                          <a:latin typeface="Calibri" panose="020F0502020204030204" pitchFamily="34" charset="0"/>
                        </a:rPr>
                        <a:t>2.49E-06</a:t>
                      </a:r>
                    </a:p>
                  </a:txBody>
                  <a:tcPr marL="9525" marR="9525" marT="9525" marB="0" anchor="b">
                    <a:lnL>
                      <a:noFill/>
                    </a:lnL>
                    <a:lnR>
                      <a:noFill/>
                    </a:lnR>
                    <a:lnT>
                      <a:noFill/>
                    </a:lnT>
                    <a:lnB>
                      <a:noFill/>
                    </a:lnB>
                    <a:noFill/>
                  </a:tcPr>
                </a:tc>
                <a:tc>
                  <a:txBody>
                    <a:bodyPr/>
                    <a:lstStyle/>
                    <a:p>
                      <a:pPr algn="l" fontAlgn="b"/>
                      <a:endParaRPr lang="en-GB" sz="11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1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305315508"/>
                  </a:ext>
                </a:extLst>
              </a:tr>
            </a:tbl>
          </a:graphicData>
        </a:graphic>
      </p:graphicFrame>
      <p:sp>
        <p:nvSpPr>
          <p:cNvPr id="4" name="Rectangle 3">
            <a:extLst>
              <a:ext uri="{FF2B5EF4-FFF2-40B4-BE49-F238E27FC236}">
                <a16:creationId xmlns:a16="http://schemas.microsoft.com/office/drawing/2014/main" id="{1F06FB08-9B6F-8C8A-43D7-CCB980DFF61E}"/>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S</a:t>
            </a:r>
            <a:r>
              <a:rPr lang="en-GB" sz="5400" b="1" u="sng" kern="100" dirty="0" err="1">
                <a:latin typeface="Calibri" panose="020F0502020204030204" pitchFamily="34" charset="0"/>
                <a:ea typeface="Calibri" panose="020F0502020204030204" pitchFamily="34" charset="0"/>
                <a:cs typeface="Times New Roman" panose="02020603050405020304" pitchFamily="18" charset="0"/>
              </a:rPr>
              <a:t>tatistical</a:t>
            </a:r>
            <a:r>
              <a:rPr lang="en-GB" sz="5400" b="1" u="sng" kern="100" dirty="0">
                <a:latin typeface="Calibri" panose="020F0502020204030204" pitchFamily="34" charset="0"/>
                <a:ea typeface="Calibri" panose="020F0502020204030204" pitchFamily="34" charset="0"/>
                <a:cs typeface="Times New Roman" panose="02020603050405020304" pitchFamily="18" charset="0"/>
              </a:rPr>
              <a:t> Analysis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4556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B8382-5349-D9B4-5D22-6A26372FB974}"/>
              </a:ext>
            </a:extLst>
          </p:cNvPr>
          <p:cNvSpPr>
            <a:spLocks noGrp="1"/>
          </p:cNvSpPr>
          <p:nvPr>
            <p:ph type="title"/>
          </p:nvPr>
        </p:nvSpPr>
        <p:spPr>
          <a:xfrm>
            <a:off x="731520" y="452718"/>
            <a:ext cx="9319314" cy="869645"/>
          </a:xfrm>
        </p:spPr>
        <p:txBody>
          <a:bodyPr/>
          <a:lstStyle/>
          <a:p>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DD7B32B0-1EB2-2628-51D8-7E3CFF7F8AD4}"/>
              </a:ext>
            </a:extLst>
          </p:cNvPr>
          <p:cNvSpPr>
            <a:spLocks noGrp="1"/>
          </p:cNvSpPr>
          <p:nvPr>
            <p:ph idx="1"/>
          </p:nvPr>
        </p:nvSpPr>
        <p:spPr/>
        <p:txBody>
          <a:bodyPr>
            <a:normAutofit lnSpcReduction="10000"/>
          </a:bodyPr>
          <a:lstStyle/>
          <a:p>
            <a:r>
              <a:rPr lang="en-GB" sz="2800" kern="100" dirty="0">
                <a:effectLst/>
                <a:latin typeface="Calibri" panose="020F0502020204030204" pitchFamily="34" charset="0"/>
                <a:ea typeface="Calibri" panose="020F0502020204030204" pitchFamily="34" charset="0"/>
                <a:cs typeface="Times New Roman" panose="02020603050405020304" pitchFamily="18" charset="0"/>
              </a:rPr>
              <a:t>This report offers a comprehensive examination of a dataset containing information on various factors influencing salary categories, including job titles, experience levels, employee residences, company locations, company sizes, employment types, work models, work years, and corresponding salary distributions. Through summary statistics, statistical tests, and predictive modelling techniques, this report aims to uncover insights into the relationships between these factors and salary categories.</a:t>
            </a:r>
          </a:p>
          <a:p>
            <a:endParaRPr lang="en-GB" dirty="0"/>
          </a:p>
        </p:txBody>
      </p:sp>
      <p:sp>
        <p:nvSpPr>
          <p:cNvPr id="4" name="Rectangle 3">
            <a:extLst>
              <a:ext uri="{FF2B5EF4-FFF2-40B4-BE49-F238E27FC236}">
                <a16:creationId xmlns:a16="http://schemas.microsoft.com/office/drawing/2014/main" id="{2FB44224-2A4B-A033-BC8C-06A38807CFA5}"/>
              </a:ext>
            </a:extLst>
          </p:cNvPr>
          <p:cNvSpPr/>
          <p:nvPr/>
        </p:nvSpPr>
        <p:spPr>
          <a:xfrm>
            <a:off x="661182" y="220360"/>
            <a:ext cx="9884067" cy="97818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u="sng" kern="100" dirty="0">
                <a:effectLst/>
                <a:latin typeface="Calibri" panose="020F0502020204030204" pitchFamily="34" charset="0"/>
                <a:ea typeface="Calibri" panose="020F0502020204030204" pitchFamily="34" charset="0"/>
                <a:cs typeface="Times New Roman" panose="02020603050405020304" pitchFamily="18" charset="0"/>
              </a:rPr>
              <a:t>1.Introduction.</a:t>
            </a:r>
            <a:endParaRPr lang="en-GB" sz="54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GB" dirty="0"/>
          </a:p>
        </p:txBody>
      </p:sp>
    </p:spTree>
    <p:extLst>
      <p:ext uri="{BB962C8B-B14F-4D97-AF65-F5344CB8AC3E}">
        <p14:creationId xmlns:p14="http://schemas.microsoft.com/office/powerpoint/2010/main" val="4197319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C7AA4349-D6B3-5D2C-2A01-7B484B253B19}"/>
              </a:ext>
            </a:extLst>
          </p:cNvPr>
          <p:cNvGraphicFramePr>
            <a:graphicFrameLocks noGrp="1"/>
          </p:cNvGraphicFramePr>
          <p:nvPr>
            <p:ph idx="1"/>
            <p:extLst>
              <p:ext uri="{D42A27DB-BD31-4B8C-83A1-F6EECF244321}">
                <p14:modId xmlns:p14="http://schemas.microsoft.com/office/powerpoint/2010/main" val="4084123470"/>
              </p:ext>
            </p:extLst>
          </p:nvPr>
        </p:nvGraphicFramePr>
        <p:xfrm>
          <a:off x="1802387" y="1848278"/>
          <a:ext cx="9903654" cy="2199068"/>
        </p:xfrm>
        <a:graphic>
          <a:graphicData uri="http://schemas.openxmlformats.org/drawingml/2006/table">
            <a:tbl>
              <a:tblPr/>
              <a:tblGrid>
                <a:gridCol w="1530806">
                  <a:extLst>
                    <a:ext uri="{9D8B030D-6E8A-4147-A177-3AD203B41FA5}">
                      <a16:colId xmlns:a16="http://schemas.microsoft.com/office/drawing/2014/main" val="3129550596"/>
                    </a:ext>
                  </a:extLst>
                </a:gridCol>
                <a:gridCol w="851927">
                  <a:extLst>
                    <a:ext uri="{9D8B030D-6E8A-4147-A177-3AD203B41FA5}">
                      <a16:colId xmlns:a16="http://schemas.microsoft.com/office/drawing/2014/main" val="2770343414"/>
                    </a:ext>
                  </a:extLst>
                </a:gridCol>
                <a:gridCol w="865239">
                  <a:extLst>
                    <a:ext uri="{9D8B030D-6E8A-4147-A177-3AD203B41FA5}">
                      <a16:colId xmlns:a16="http://schemas.microsoft.com/office/drawing/2014/main" val="2372910873"/>
                    </a:ext>
                  </a:extLst>
                </a:gridCol>
                <a:gridCol w="851927">
                  <a:extLst>
                    <a:ext uri="{9D8B030D-6E8A-4147-A177-3AD203B41FA5}">
                      <a16:colId xmlns:a16="http://schemas.microsoft.com/office/drawing/2014/main" val="3039194810"/>
                    </a:ext>
                  </a:extLst>
                </a:gridCol>
                <a:gridCol w="1091533">
                  <a:extLst>
                    <a:ext uri="{9D8B030D-6E8A-4147-A177-3AD203B41FA5}">
                      <a16:colId xmlns:a16="http://schemas.microsoft.com/office/drawing/2014/main" val="2574327702"/>
                    </a:ext>
                  </a:extLst>
                </a:gridCol>
                <a:gridCol w="1024975">
                  <a:extLst>
                    <a:ext uri="{9D8B030D-6E8A-4147-A177-3AD203B41FA5}">
                      <a16:colId xmlns:a16="http://schemas.microsoft.com/office/drawing/2014/main" val="2533499335"/>
                    </a:ext>
                  </a:extLst>
                </a:gridCol>
                <a:gridCol w="851927">
                  <a:extLst>
                    <a:ext uri="{9D8B030D-6E8A-4147-A177-3AD203B41FA5}">
                      <a16:colId xmlns:a16="http://schemas.microsoft.com/office/drawing/2014/main" val="831374401"/>
                    </a:ext>
                  </a:extLst>
                </a:gridCol>
                <a:gridCol w="1131466">
                  <a:extLst>
                    <a:ext uri="{9D8B030D-6E8A-4147-A177-3AD203B41FA5}">
                      <a16:colId xmlns:a16="http://schemas.microsoft.com/office/drawing/2014/main" val="3661198323"/>
                    </a:ext>
                  </a:extLst>
                </a:gridCol>
                <a:gridCol w="851927">
                  <a:extLst>
                    <a:ext uri="{9D8B030D-6E8A-4147-A177-3AD203B41FA5}">
                      <a16:colId xmlns:a16="http://schemas.microsoft.com/office/drawing/2014/main" val="4074888263"/>
                    </a:ext>
                  </a:extLst>
                </a:gridCol>
                <a:gridCol w="851927">
                  <a:extLst>
                    <a:ext uri="{9D8B030D-6E8A-4147-A177-3AD203B41FA5}">
                      <a16:colId xmlns:a16="http://schemas.microsoft.com/office/drawing/2014/main" val="889182177"/>
                    </a:ext>
                  </a:extLst>
                </a:gridCol>
              </a:tblGrid>
              <a:tr h="549767">
                <a:tc gridSpan="10">
                  <a:txBody>
                    <a:bodyPr/>
                    <a:lstStyle/>
                    <a:p>
                      <a:pPr algn="ctr" fontAlgn="b"/>
                      <a:r>
                        <a:rPr lang="en-US" sz="1600" b="1" i="0" u="sng" strike="noStrike" dirty="0">
                          <a:solidFill>
                            <a:schemeClr val="tx2"/>
                          </a:solidFill>
                          <a:effectLst/>
                          <a:latin typeface="Calibri" panose="020F0502020204030204" pitchFamily="34" charset="0"/>
                        </a:rPr>
                        <a:t>FISHERS TEST BETWEEN THE PREDICTORS AND THECRITERION(SALARY CATEGORY)</a:t>
                      </a:r>
                    </a:p>
                  </a:txBody>
                  <a:tcPr marL="9525" marR="9525" marT="9525" marB="0" anchor="b">
                    <a:lnL>
                      <a:noFill/>
                    </a:lnL>
                    <a:lnR>
                      <a:noFill/>
                    </a:lnR>
                    <a:lnT>
                      <a:noFill/>
                    </a:lnT>
                    <a:lnB>
                      <a:noFill/>
                    </a:lnB>
                    <a:no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500373516"/>
                  </a:ext>
                </a:extLst>
              </a:tr>
              <a:tr h="549767">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342743548"/>
                  </a:ext>
                </a:extLst>
              </a:tr>
              <a:tr h="549767">
                <a:tc>
                  <a:txBody>
                    <a:bodyPr/>
                    <a:lstStyle/>
                    <a:p>
                      <a:pPr algn="l" fontAlgn="b"/>
                      <a:r>
                        <a:rPr lang="en-GB" sz="1600" b="1" i="0" u="none" strike="noStrike">
                          <a:solidFill>
                            <a:schemeClr val="tx2"/>
                          </a:solidFill>
                          <a:effectLst/>
                          <a:latin typeface="Calibri" panose="020F0502020204030204" pitchFamily="34" charset="0"/>
                        </a:rPr>
                        <a:t>VARIABLE</a:t>
                      </a:r>
                    </a:p>
                  </a:txBody>
                  <a:tcPr marL="9525" marR="9525" marT="9525" marB="0" anchor="b">
                    <a:lnL>
                      <a:noFill/>
                    </a:lnL>
                    <a:lnR>
                      <a:noFill/>
                    </a:lnR>
                    <a:lnT>
                      <a:noFill/>
                    </a:lnT>
                    <a:lnB>
                      <a:noFill/>
                    </a:lnB>
                    <a:noFill/>
                  </a:tcPr>
                </a:tc>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gridSpan="2">
                  <a:txBody>
                    <a:bodyPr/>
                    <a:lstStyle/>
                    <a:p>
                      <a:pPr algn="l" fontAlgn="b"/>
                      <a:r>
                        <a:rPr lang="en-GB" sz="1600" b="1" i="0" u="none" strike="noStrike" dirty="0">
                          <a:solidFill>
                            <a:schemeClr val="tx2"/>
                          </a:solidFill>
                          <a:effectLst/>
                          <a:latin typeface="Calibri" panose="020F0502020204030204" pitchFamily="34" charset="0"/>
                        </a:rPr>
                        <a:t>ODDS RATIO</a:t>
                      </a:r>
                    </a:p>
                  </a:txBody>
                  <a:tcPr marL="9525" marR="9525" marT="9525" marB="0" anchor="b">
                    <a:lnL>
                      <a:noFill/>
                    </a:lnL>
                    <a:lnR>
                      <a:noFill/>
                    </a:lnR>
                    <a:lnT>
                      <a:noFill/>
                    </a:lnT>
                    <a:lnB>
                      <a:noFill/>
                    </a:lnB>
                    <a:noFill/>
                  </a:tcPr>
                </a:tc>
                <a:tc hMerge="1">
                  <a:txBody>
                    <a:bodyPr/>
                    <a:lstStyle/>
                    <a:p>
                      <a:endParaRPr lang="en-GB"/>
                    </a:p>
                  </a:txBody>
                  <a:tcPr/>
                </a:tc>
                <a:tc gridSpan="2">
                  <a:txBody>
                    <a:bodyPr/>
                    <a:lstStyle/>
                    <a:p>
                      <a:pPr algn="ctr" fontAlgn="b"/>
                      <a:r>
                        <a:rPr lang="en-GB" sz="1600" b="1" i="0" u="none" strike="noStrike" dirty="0">
                          <a:solidFill>
                            <a:schemeClr val="tx2"/>
                          </a:solidFill>
                          <a:effectLst/>
                          <a:latin typeface="Calibri" panose="020F0502020204030204" pitchFamily="34" charset="0"/>
                        </a:rPr>
                        <a:t>95%CI</a:t>
                      </a:r>
                    </a:p>
                  </a:txBody>
                  <a:tcPr marL="9525" marR="9525" marT="9525" marB="0" anchor="b">
                    <a:lnL>
                      <a:noFill/>
                    </a:lnL>
                    <a:lnR>
                      <a:noFill/>
                    </a:lnR>
                    <a:lnT>
                      <a:noFill/>
                    </a:lnT>
                    <a:lnB>
                      <a:noFill/>
                    </a:lnB>
                    <a:noFill/>
                  </a:tcPr>
                </a:tc>
                <a:tc hMerge="1">
                  <a:txBody>
                    <a:bodyPr/>
                    <a:lstStyle/>
                    <a:p>
                      <a:endParaRPr lang="en-GB"/>
                    </a:p>
                  </a:txBody>
                  <a:tcPr/>
                </a:tc>
                <a:tc>
                  <a:txBody>
                    <a:bodyPr/>
                    <a:lstStyle/>
                    <a:p>
                      <a:pPr algn="l" fontAlgn="b"/>
                      <a:endParaRPr lang="en-GB" sz="1600" b="1"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r>
                        <a:rPr lang="en-GB" sz="1600" b="1" i="0" u="none" strike="noStrike" dirty="0">
                          <a:solidFill>
                            <a:schemeClr val="tx2"/>
                          </a:solidFill>
                          <a:effectLst/>
                          <a:latin typeface="Calibri" panose="020F0502020204030204" pitchFamily="34" charset="0"/>
                        </a:rPr>
                        <a:t>  P-VALUE</a:t>
                      </a:r>
                    </a:p>
                  </a:txBody>
                  <a:tcPr marL="9525" marR="9525" marT="9525" marB="0" anchor="b">
                    <a:lnL>
                      <a:noFill/>
                    </a:lnL>
                    <a:lnR>
                      <a:noFill/>
                    </a:lnR>
                    <a:lnT>
                      <a:noFill/>
                    </a:lnT>
                    <a:lnB>
                      <a:noFill/>
                    </a:lnB>
                    <a:no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3342141880"/>
                  </a:ext>
                </a:extLst>
              </a:tr>
              <a:tr h="549767">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r>
                        <a:rPr lang="en-GB" sz="1600" b="1" i="0" u="none" strike="noStrike" dirty="0">
                          <a:solidFill>
                            <a:schemeClr val="tx2"/>
                          </a:solidFill>
                          <a:effectLst/>
                          <a:latin typeface="Calibri" panose="020F0502020204030204" pitchFamily="34" charset="0"/>
                        </a:rPr>
                        <a:t>             LOW</a:t>
                      </a:r>
                    </a:p>
                  </a:txBody>
                  <a:tcPr marL="9525" marR="9525" marT="9525" marB="0" anchor="b">
                    <a:lnL>
                      <a:noFill/>
                    </a:lnL>
                    <a:lnR>
                      <a:noFill/>
                    </a:lnR>
                    <a:lnT>
                      <a:noFill/>
                    </a:lnT>
                    <a:lnB>
                      <a:noFill/>
                    </a:lnB>
                    <a:noFill/>
                  </a:tcPr>
                </a:tc>
                <a:tc>
                  <a:txBody>
                    <a:bodyPr/>
                    <a:lstStyle/>
                    <a:p>
                      <a:pPr algn="l" fontAlgn="b"/>
                      <a:r>
                        <a:rPr lang="en-GB" sz="1600" b="1" i="0" u="none" strike="noStrike" dirty="0">
                          <a:solidFill>
                            <a:schemeClr val="tx2"/>
                          </a:solidFill>
                          <a:effectLst/>
                          <a:latin typeface="Calibri" panose="020F0502020204030204" pitchFamily="34" charset="0"/>
                        </a:rPr>
                        <a:t>           HIGH</a:t>
                      </a:r>
                    </a:p>
                  </a:txBody>
                  <a:tcPr marL="9525" marR="9525" marT="9525" marB="0" anchor="b">
                    <a:lnL>
                      <a:noFill/>
                    </a:lnL>
                    <a:lnR>
                      <a:noFill/>
                    </a:lnR>
                    <a:lnT>
                      <a:noFill/>
                    </a:lnT>
                    <a:lnB>
                      <a:noFill/>
                    </a:lnB>
                    <a:noFill/>
                  </a:tcPr>
                </a:tc>
                <a:tc>
                  <a:txBody>
                    <a:bodyPr/>
                    <a:lstStyle/>
                    <a:p>
                      <a:pPr algn="l" fontAlgn="b"/>
                      <a:endParaRPr lang="en-GB" sz="1600" b="1"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1"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725986638"/>
                  </a:ext>
                </a:extLst>
              </a:tr>
            </a:tbl>
          </a:graphicData>
        </a:graphic>
      </p:graphicFrame>
      <p:sp>
        <p:nvSpPr>
          <p:cNvPr id="4" name="Rectangle 3">
            <a:extLst>
              <a:ext uri="{FF2B5EF4-FFF2-40B4-BE49-F238E27FC236}">
                <a16:creationId xmlns:a16="http://schemas.microsoft.com/office/drawing/2014/main" id="{9C4C22E8-8553-4E1C-5463-E469C0518577}"/>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S</a:t>
            </a:r>
            <a:r>
              <a:rPr lang="en-GB" sz="5400" b="1" u="sng" kern="100" dirty="0" err="1">
                <a:latin typeface="Calibri" panose="020F0502020204030204" pitchFamily="34" charset="0"/>
                <a:ea typeface="Calibri" panose="020F0502020204030204" pitchFamily="34" charset="0"/>
                <a:cs typeface="Times New Roman" panose="02020603050405020304" pitchFamily="18" charset="0"/>
              </a:rPr>
              <a:t>tatistical</a:t>
            </a:r>
            <a:r>
              <a:rPr lang="en-GB" sz="5400" b="1" u="sng" kern="100" dirty="0">
                <a:latin typeface="Calibri" panose="020F0502020204030204" pitchFamily="34" charset="0"/>
                <a:ea typeface="Calibri" panose="020F0502020204030204" pitchFamily="34" charset="0"/>
                <a:cs typeface="Times New Roman" panose="02020603050405020304" pitchFamily="18" charset="0"/>
              </a:rPr>
              <a:t> Analysis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95B9B5C6-4A86-CC06-EC09-49D28B7F63DC}"/>
              </a:ext>
            </a:extLst>
          </p:cNvPr>
          <p:cNvGraphicFramePr>
            <a:graphicFrameLocks noGrp="1"/>
          </p:cNvGraphicFramePr>
          <p:nvPr>
            <p:extLst>
              <p:ext uri="{D42A27DB-BD31-4B8C-83A1-F6EECF244321}">
                <p14:modId xmlns:p14="http://schemas.microsoft.com/office/powerpoint/2010/main" val="834755613"/>
              </p:ext>
            </p:extLst>
          </p:nvPr>
        </p:nvGraphicFramePr>
        <p:xfrm>
          <a:off x="1667475" y="3930662"/>
          <a:ext cx="8345952" cy="2687496"/>
        </p:xfrm>
        <a:graphic>
          <a:graphicData uri="http://schemas.openxmlformats.org/drawingml/2006/table">
            <a:tbl>
              <a:tblPr/>
              <a:tblGrid>
                <a:gridCol w="1553888">
                  <a:extLst>
                    <a:ext uri="{9D8B030D-6E8A-4147-A177-3AD203B41FA5}">
                      <a16:colId xmlns:a16="http://schemas.microsoft.com/office/drawing/2014/main" val="2910905402"/>
                    </a:ext>
                  </a:extLst>
                </a:gridCol>
                <a:gridCol w="864772">
                  <a:extLst>
                    <a:ext uri="{9D8B030D-6E8A-4147-A177-3AD203B41FA5}">
                      <a16:colId xmlns:a16="http://schemas.microsoft.com/office/drawing/2014/main" val="2295831759"/>
                    </a:ext>
                  </a:extLst>
                </a:gridCol>
                <a:gridCol w="882788">
                  <a:extLst>
                    <a:ext uri="{9D8B030D-6E8A-4147-A177-3AD203B41FA5}">
                      <a16:colId xmlns:a16="http://schemas.microsoft.com/office/drawing/2014/main" val="2550518497"/>
                    </a:ext>
                  </a:extLst>
                </a:gridCol>
                <a:gridCol w="864772">
                  <a:extLst>
                    <a:ext uri="{9D8B030D-6E8A-4147-A177-3AD203B41FA5}">
                      <a16:colId xmlns:a16="http://schemas.microsoft.com/office/drawing/2014/main" val="2794071061"/>
                    </a:ext>
                  </a:extLst>
                </a:gridCol>
                <a:gridCol w="1116998">
                  <a:extLst>
                    <a:ext uri="{9D8B030D-6E8A-4147-A177-3AD203B41FA5}">
                      <a16:colId xmlns:a16="http://schemas.microsoft.com/office/drawing/2014/main" val="4174911202"/>
                    </a:ext>
                  </a:extLst>
                </a:gridCol>
                <a:gridCol w="1044933">
                  <a:extLst>
                    <a:ext uri="{9D8B030D-6E8A-4147-A177-3AD203B41FA5}">
                      <a16:colId xmlns:a16="http://schemas.microsoft.com/office/drawing/2014/main" val="4148095961"/>
                    </a:ext>
                  </a:extLst>
                </a:gridCol>
                <a:gridCol w="864772">
                  <a:extLst>
                    <a:ext uri="{9D8B030D-6E8A-4147-A177-3AD203B41FA5}">
                      <a16:colId xmlns:a16="http://schemas.microsoft.com/office/drawing/2014/main" val="557784659"/>
                    </a:ext>
                  </a:extLst>
                </a:gridCol>
                <a:gridCol w="1153029">
                  <a:extLst>
                    <a:ext uri="{9D8B030D-6E8A-4147-A177-3AD203B41FA5}">
                      <a16:colId xmlns:a16="http://schemas.microsoft.com/office/drawing/2014/main" val="3621992784"/>
                    </a:ext>
                  </a:extLst>
                </a:gridCol>
              </a:tblGrid>
              <a:tr h="671874">
                <a:tc>
                  <a:txBody>
                    <a:bodyPr/>
                    <a:lstStyle/>
                    <a:p>
                      <a:pPr algn="l" fontAlgn="b"/>
                      <a:r>
                        <a:rPr lang="en-GB" sz="1600" b="0" i="0" u="none" strike="noStrike" dirty="0">
                          <a:solidFill>
                            <a:schemeClr val="tx2"/>
                          </a:solidFill>
                          <a:effectLst/>
                          <a:latin typeface="Calibri" panose="020F0502020204030204" pitchFamily="34" charset="0"/>
                        </a:rPr>
                        <a:t>Employee's Residence</a:t>
                      </a: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1600" b="0" i="0" u="none" strike="noStrike">
                          <a:solidFill>
                            <a:schemeClr val="tx2"/>
                          </a:solidFill>
                          <a:effectLst/>
                          <a:latin typeface="Calibri" panose="020F0502020204030204" pitchFamily="34" charset="0"/>
                        </a:rPr>
                        <a:t>11.89</a:t>
                      </a: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1600" b="0" i="0" u="none" strike="noStrike" dirty="0">
                          <a:solidFill>
                            <a:schemeClr val="tx2"/>
                          </a:solidFill>
                          <a:effectLst/>
                          <a:latin typeface="Calibri" panose="020F0502020204030204" pitchFamily="34" charset="0"/>
                        </a:rPr>
                        <a:t>6.5788</a:t>
                      </a:r>
                    </a:p>
                  </a:txBody>
                  <a:tcPr marL="9525" marR="9525" marT="9525" marB="0" anchor="b">
                    <a:lnL>
                      <a:noFill/>
                    </a:lnL>
                    <a:lnR>
                      <a:noFill/>
                    </a:lnR>
                    <a:lnT>
                      <a:noFill/>
                    </a:lnT>
                    <a:lnB>
                      <a:noFill/>
                    </a:lnB>
                    <a:noFill/>
                  </a:tcPr>
                </a:tc>
                <a:tc>
                  <a:txBody>
                    <a:bodyPr/>
                    <a:lstStyle/>
                    <a:p>
                      <a:pPr algn="r" fontAlgn="b"/>
                      <a:r>
                        <a:rPr lang="en-GB" sz="1600" b="0" i="0" u="none" strike="noStrike" dirty="0">
                          <a:solidFill>
                            <a:schemeClr val="tx2"/>
                          </a:solidFill>
                          <a:effectLst/>
                          <a:latin typeface="Calibri" panose="020F0502020204030204" pitchFamily="34" charset="0"/>
                        </a:rPr>
                        <a:t>23.632</a:t>
                      </a: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r>
                        <a:rPr lang="en-GB" sz="1600" b="0" i="0" u="none" strike="noStrike" dirty="0">
                          <a:solidFill>
                            <a:schemeClr val="tx2"/>
                          </a:solidFill>
                          <a:effectLst/>
                          <a:latin typeface="Calibri" panose="020F0502020204030204" pitchFamily="34" charset="0"/>
                        </a:rPr>
                        <a:t>       &lt;2.2e-16</a:t>
                      </a:r>
                    </a:p>
                  </a:txBody>
                  <a:tcPr marL="9525" marR="9525" marT="9525" marB="0" anchor="b">
                    <a:lnL>
                      <a:noFill/>
                    </a:lnL>
                    <a:lnR>
                      <a:noFill/>
                    </a:lnR>
                    <a:lnT>
                      <a:noFill/>
                    </a:lnT>
                    <a:lnB>
                      <a:noFill/>
                    </a:lnB>
                    <a:noFill/>
                  </a:tcPr>
                </a:tc>
                <a:extLst>
                  <a:ext uri="{0D108BD9-81ED-4DB2-BD59-A6C34878D82A}">
                    <a16:rowId xmlns:a16="http://schemas.microsoft.com/office/drawing/2014/main" val="518225679"/>
                  </a:ext>
                </a:extLst>
              </a:tr>
              <a:tr h="335937">
                <a:tc>
                  <a:txBody>
                    <a:bodyPr/>
                    <a:lstStyle/>
                    <a:p>
                      <a:pPr algn="l" fontAlgn="b"/>
                      <a:endParaRPr lang="en-GB" sz="16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558842693"/>
                  </a:ext>
                </a:extLst>
              </a:tr>
              <a:tr h="335937">
                <a:tc gridSpan="2">
                  <a:txBody>
                    <a:bodyPr/>
                    <a:lstStyle/>
                    <a:p>
                      <a:pPr algn="l" fontAlgn="b"/>
                      <a:r>
                        <a:rPr lang="en-GB" sz="1600" b="0" i="0" u="none" strike="noStrike">
                          <a:solidFill>
                            <a:schemeClr val="tx2"/>
                          </a:solidFill>
                          <a:effectLst/>
                          <a:latin typeface="Calibri" panose="020F0502020204030204" pitchFamily="34" charset="0"/>
                        </a:rPr>
                        <a:t>Company's Location</a:t>
                      </a:r>
                    </a:p>
                  </a:txBody>
                  <a:tcPr marL="9525" marR="9525" marT="9525" marB="0" anchor="b">
                    <a:lnL>
                      <a:noFill/>
                    </a:lnL>
                    <a:lnR>
                      <a:noFill/>
                    </a:lnR>
                    <a:lnT>
                      <a:noFill/>
                    </a:lnT>
                    <a:lnB>
                      <a:noFill/>
                    </a:lnB>
                    <a:noFill/>
                  </a:tcPr>
                </a:tc>
                <a:tc hMerge="1">
                  <a:txBody>
                    <a:bodyPr/>
                    <a:lstStyle/>
                    <a:p>
                      <a:endParaRPr lang="en-GB"/>
                    </a:p>
                  </a:txBody>
                  <a:tcPr/>
                </a:tc>
                <a:tc>
                  <a:txBody>
                    <a:bodyPr/>
                    <a:lstStyle/>
                    <a:p>
                      <a:pPr algn="r" fontAlgn="b"/>
                      <a:r>
                        <a:rPr lang="en-GB" sz="1600" b="0" i="0" u="none" strike="noStrike" dirty="0">
                          <a:solidFill>
                            <a:schemeClr val="tx2"/>
                          </a:solidFill>
                          <a:effectLst/>
                          <a:latin typeface="Calibri" panose="020F0502020204030204" pitchFamily="34" charset="0"/>
                        </a:rPr>
                        <a:t>10.64</a:t>
                      </a: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1600" b="0" i="0" u="none" strike="noStrike">
                          <a:solidFill>
                            <a:schemeClr val="tx2"/>
                          </a:solidFill>
                          <a:effectLst/>
                          <a:latin typeface="Calibri" panose="020F0502020204030204" pitchFamily="34" charset="0"/>
                        </a:rPr>
                        <a:t>5.148</a:t>
                      </a:r>
                    </a:p>
                  </a:txBody>
                  <a:tcPr marL="9525" marR="9525" marT="9525" marB="0" anchor="b">
                    <a:lnL>
                      <a:noFill/>
                    </a:lnL>
                    <a:lnR>
                      <a:noFill/>
                    </a:lnR>
                    <a:lnT>
                      <a:noFill/>
                    </a:lnT>
                    <a:lnB>
                      <a:noFill/>
                    </a:lnB>
                    <a:noFill/>
                  </a:tcPr>
                </a:tc>
                <a:tc>
                  <a:txBody>
                    <a:bodyPr/>
                    <a:lstStyle/>
                    <a:p>
                      <a:pPr algn="r" fontAlgn="b"/>
                      <a:r>
                        <a:rPr lang="en-GB" sz="1600" b="0" i="0" u="none" strike="noStrike">
                          <a:solidFill>
                            <a:schemeClr val="tx2"/>
                          </a:solidFill>
                          <a:effectLst/>
                          <a:latin typeface="Calibri" panose="020F0502020204030204" pitchFamily="34" charset="0"/>
                        </a:rPr>
                        <a:t>21.963</a:t>
                      </a: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r>
                        <a:rPr lang="en-GB" sz="1600" b="0" i="0" u="none" strike="noStrike" dirty="0">
                          <a:solidFill>
                            <a:schemeClr val="tx2"/>
                          </a:solidFill>
                          <a:effectLst/>
                          <a:latin typeface="Calibri" panose="020F0502020204030204" pitchFamily="34" charset="0"/>
                        </a:rPr>
                        <a:t>      &lt;2.2e-16</a:t>
                      </a:r>
                    </a:p>
                  </a:txBody>
                  <a:tcPr marL="9525" marR="9525" marT="9525" marB="0" anchor="b">
                    <a:lnL>
                      <a:noFill/>
                    </a:lnL>
                    <a:lnR>
                      <a:noFill/>
                    </a:lnR>
                    <a:lnT>
                      <a:noFill/>
                    </a:lnT>
                    <a:lnB>
                      <a:noFill/>
                    </a:lnB>
                    <a:noFill/>
                  </a:tcPr>
                </a:tc>
                <a:extLst>
                  <a:ext uri="{0D108BD9-81ED-4DB2-BD59-A6C34878D82A}">
                    <a16:rowId xmlns:a16="http://schemas.microsoft.com/office/drawing/2014/main" val="805019513"/>
                  </a:ext>
                </a:extLst>
              </a:tr>
              <a:tr h="335937">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447805090"/>
                  </a:ext>
                </a:extLst>
              </a:tr>
              <a:tr h="335937">
                <a:tc gridSpan="2">
                  <a:txBody>
                    <a:bodyPr/>
                    <a:lstStyle/>
                    <a:p>
                      <a:pPr algn="l" fontAlgn="b"/>
                      <a:r>
                        <a:rPr lang="en-GB" sz="1600" b="0" i="0" u="none" strike="noStrike">
                          <a:solidFill>
                            <a:schemeClr val="tx2"/>
                          </a:solidFill>
                          <a:effectLst/>
                          <a:latin typeface="Calibri" panose="020F0502020204030204" pitchFamily="34" charset="0"/>
                        </a:rPr>
                        <a:t>Work Models</a:t>
                      </a:r>
                    </a:p>
                  </a:txBody>
                  <a:tcPr marL="9525" marR="9525" marT="9525" marB="0" anchor="b">
                    <a:lnL>
                      <a:noFill/>
                    </a:lnL>
                    <a:lnR>
                      <a:noFill/>
                    </a:lnR>
                    <a:lnT>
                      <a:noFill/>
                    </a:lnT>
                    <a:lnB>
                      <a:noFill/>
                    </a:lnB>
                    <a:noFill/>
                  </a:tcPr>
                </a:tc>
                <a:tc hMerge="1">
                  <a:txBody>
                    <a:bodyPr/>
                    <a:lstStyle/>
                    <a:p>
                      <a:endParaRPr lang="en-GB"/>
                    </a:p>
                  </a:txBody>
                  <a:tcPr/>
                </a:tc>
                <a:tc>
                  <a:txBody>
                    <a:bodyPr/>
                    <a:lstStyle/>
                    <a:p>
                      <a:pPr algn="r" fontAlgn="b"/>
                      <a:r>
                        <a:rPr lang="en-GB" sz="1600" b="0" i="0" u="none" strike="noStrike">
                          <a:solidFill>
                            <a:schemeClr val="tx2"/>
                          </a:solidFill>
                          <a:effectLst/>
                          <a:latin typeface="Calibri" panose="020F0502020204030204" pitchFamily="34" charset="0"/>
                        </a:rPr>
                        <a:t>1.334</a:t>
                      </a: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1600" b="0" i="0" u="none" strike="noStrike" dirty="0">
                          <a:solidFill>
                            <a:schemeClr val="tx2"/>
                          </a:solidFill>
                          <a:effectLst/>
                          <a:latin typeface="Calibri" panose="020F0502020204030204" pitchFamily="34" charset="0"/>
                        </a:rPr>
                        <a:t>1.2078</a:t>
                      </a:r>
                    </a:p>
                  </a:txBody>
                  <a:tcPr marL="9525" marR="9525" marT="9525" marB="0" anchor="b">
                    <a:lnL>
                      <a:noFill/>
                    </a:lnL>
                    <a:lnR>
                      <a:noFill/>
                    </a:lnR>
                    <a:lnT>
                      <a:noFill/>
                    </a:lnT>
                    <a:lnB>
                      <a:noFill/>
                    </a:lnB>
                    <a:noFill/>
                  </a:tcPr>
                </a:tc>
                <a:tc>
                  <a:txBody>
                    <a:bodyPr/>
                    <a:lstStyle/>
                    <a:p>
                      <a:pPr algn="r" fontAlgn="b"/>
                      <a:r>
                        <a:rPr lang="en-GB" sz="1600" b="0" i="0" u="none" strike="noStrike">
                          <a:solidFill>
                            <a:schemeClr val="tx2"/>
                          </a:solidFill>
                          <a:effectLst/>
                          <a:latin typeface="Calibri" panose="020F0502020204030204" pitchFamily="34" charset="0"/>
                        </a:rPr>
                        <a:t>1.4741</a:t>
                      </a: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1600" b="0" i="0" u="none" strike="noStrike" dirty="0">
                          <a:solidFill>
                            <a:schemeClr val="tx2"/>
                          </a:solidFill>
                          <a:effectLst/>
                          <a:latin typeface="Calibri" panose="020F0502020204030204" pitchFamily="34" charset="0"/>
                        </a:rPr>
                        <a:t>9.85E-09</a:t>
                      </a:r>
                    </a:p>
                  </a:txBody>
                  <a:tcPr marL="9525" marR="9525" marT="9525" marB="0" anchor="b">
                    <a:lnL>
                      <a:noFill/>
                    </a:lnL>
                    <a:lnR>
                      <a:noFill/>
                    </a:lnR>
                    <a:lnT>
                      <a:noFill/>
                    </a:lnT>
                    <a:lnB>
                      <a:noFill/>
                    </a:lnB>
                    <a:noFill/>
                  </a:tcPr>
                </a:tc>
                <a:extLst>
                  <a:ext uri="{0D108BD9-81ED-4DB2-BD59-A6C34878D82A}">
                    <a16:rowId xmlns:a16="http://schemas.microsoft.com/office/drawing/2014/main" val="608886311"/>
                  </a:ext>
                </a:extLst>
              </a:tr>
              <a:tr h="335937">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3590736529"/>
                  </a:ext>
                </a:extLst>
              </a:tr>
              <a:tr h="335937">
                <a:tc>
                  <a:txBody>
                    <a:bodyPr/>
                    <a:lstStyle/>
                    <a:p>
                      <a:pPr algn="l" fontAlgn="b"/>
                      <a:r>
                        <a:rPr lang="en-GB" sz="1600" b="0" i="0" u="none" strike="noStrike">
                          <a:solidFill>
                            <a:schemeClr val="tx2"/>
                          </a:solidFill>
                          <a:effectLst/>
                          <a:latin typeface="Calibri" panose="020F0502020204030204" pitchFamily="34" charset="0"/>
                        </a:rPr>
                        <a:t>Work Year</a:t>
                      </a: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1600" b="0" i="0" u="none" strike="noStrike">
                          <a:solidFill>
                            <a:schemeClr val="tx2"/>
                          </a:solidFill>
                          <a:effectLst/>
                          <a:latin typeface="Calibri" panose="020F0502020204030204" pitchFamily="34" charset="0"/>
                        </a:rPr>
                        <a:t>1.735</a:t>
                      </a:r>
                    </a:p>
                  </a:txBody>
                  <a:tcPr marL="9525" marR="9525" marT="9525" marB="0" anchor="b">
                    <a:lnL>
                      <a:noFill/>
                    </a:lnL>
                    <a:lnR>
                      <a:noFill/>
                    </a:lnR>
                    <a:lnT>
                      <a:noFill/>
                    </a:lnT>
                    <a:lnB>
                      <a:noFill/>
                    </a:lnB>
                    <a:noFill/>
                  </a:tcPr>
                </a:tc>
                <a:tc>
                  <a:txBody>
                    <a:bodyPr/>
                    <a:lstStyle/>
                    <a:p>
                      <a:pPr algn="l" fontAlgn="b"/>
                      <a:endParaRPr lang="en-GB" sz="16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1600" b="0" i="0" u="none" strike="noStrike" dirty="0">
                          <a:solidFill>
                            <a:schemeClr val="tx2"/>
                          </a:solidFill>
                          <a:effectLst/>
                          <a:latin typeface="Calibri" panose="020F0502020204030204" pitchFamily="34" charset="0"/>
                        </a:rPr>
                        <a:t>1.5354</a:t>
                      </a:r>
                    </a:p>
                  </a:txBody>
                  <a:tcPr marL="9525" marR="9525" marT="9525" marB="0" anchor="b">
                    <a:lnL>
                      <a:noFill/>
                    </a:lnL>
                    <a:lnR>
                      <a:noFill/>
                    </a:lnR>
                    <a:lnT>
                      <a:noFill/>
                    </a:lnT>
                    <a:lnB>
                      <a:noFill/>
                    </a:lnB>
                    <a:noFill/>
                  </a:tcPr>
                </a:tc>
                <a:tc>
                  <a:txBody>
                    <a:bodyPr/>
                    <a:lstStyle/>
                    <a:p>
                      <a:pPr algn="r" fontAlgn="b"/>
                      <a:r>
                        <a:rPr lang="en-GB" sz="1600" b="0" i="0" u="none" strike="noStrike" dirty="0">
                          <a:solidFill>
                            <a:schemeClr val="tx2"/>
                          </a:solidFill>
                          <a:effectLst/>
                          <a:latin typeface="Calibri" panose="020F0502020204030204" pitchFamily="34" charset="0"/>
                        </a:rPr>
                        <a:t>1.9609</a:t>
                      </a:r>
                    </a:p>
                  </a:txBody>
                  <a:tcPr marL="9525" marR="9525" marT="9525" marB="0" anchor="b">
                    <a:lnL>
                      <a:noFill/>
                    </a:lnL>
                    <a:lnR>
                      <a:noFill/>
                    </a:lnR>
                    <a:lnT>
                      <a:noFill/>
                    </a:lnT>
                    <a:lnB>
                      <a:noFill/>
                    </a:lnB>
                    <a:noFill/>
                  </a:tcPr>
                </a:tc>
                <a:tc>
                  <a:txBody>
                    <a:bodyPr/>
                    <a:lstStyle/>
                    <a:p>
                      <a:pPr algn="l" fontAlgn="b"/>
                      <a:endParaRPr lang="en-GB" sz="16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r>
                        <a:rPr lang="en-GB" sz="1600" b="0" i="0" u="none" strike="noStrike" dirty="0">
                          <a:solidFill>
                            <a:schemeClr val="tx2"/>
                          </a:solidFill>
                          <a:effectLst/>
                          <a:latin typeface="Calibri" panose="020F0502020204030204" pitchFamily="34" charset="0"/>
                        </a:rPr>
                        <a:t>       &lt;2.2e-16</a:t>
                      </a:r>
                    </a:p>
                  </a:txBody>
                  <a:tcPr marL="9525" marR="9525" marT="9525" marB="0" anchor="b">
                    <a:lnL>
                      <a:noFill/>
                    </a:lnL>
                    <a:lnR>
                      <a:noFill/>
                    </a:lnR>
                    <a:lnT>
                      <a:noFill/>
                    </a:lnT>
                    <a:lnB>
                      <a:noFill/>
                    </a:lnB>
                    <a:noFill/>
                  </a:tcPr>
                </a:tc>
                <a:extLst>
                  <a:ext uri="{0D108BD9-81ED-4DB2-BD59-A6C34878D82A}">
                    <a16:rowId xmlns:a16="http://schemas.microsoft.com/office/drawing/2014/main" val="1404282561"/>
                  </a:ext>
                </a:extLst>
              </a:tr>
            </a:tbl>
          </a:graphicData>
        </a:graphic>
      </p:graphicFrame>
    </p:spTree>
    <p:extLst>
      <p:ext uri="{BB962C8B-B14F-4D97-AF65-F5344CB8AC3E}">
        <p14:creationId xmlns:p14="http://schemas.microsoft.com/office/powerpoint/2010/main" val="68352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541A2-723E-0452-0C42-3430E2AD7BE9}"/>
              </a:ext>
            </a:extLst>
          </p:cNvPr>
          <p:cNvSpPr>
            <a:spLocks noGrp="1"/>
          </p:cNvSpPr>
          <p:nvPr>
            <p:ph idx="1"/>
          </p:nvPr>
        </p:nvSpPr>
        <p:spPr>
          <a:xfrm>
            <a:off x="1103312" y="1588958"/>
            <a:ext cx="8946541" cy="4659442"/>
          </a:xfrm>
        </p:spPr>
        <p:txBody>
          <a:bodyPr>
            <a:normAutofit fontScale="92500" lnSpcReduction="10000"/>
          </a:bodyPr>
          <a:lstStyle/>
          <a:p>
            <a:r>
              <a:rPr lang="en-US" dirty="0"/>
              <a:t>the p-value = 7.573e-05 for Job Title, which is less that 5%,means that we reject the null hypothesis, thus its statistically significant, the 95% CI also supports the null hypothesis because zero  does not lie in between the given ranges. In odds ratio explanation, the the other category is rated to the reference category, in our case, With an odds ratio of  0.7806202,this means that there is a less likelihood ( 0.7806202) that individuals who have other jobs titles earn more than USD 138000 compared to data scientists.</a:t>
            </a:r>
          </a:p>
          <a:p>
            <a:r>
              <a:rPr lang="en-US" dirty="0"/>
              <a:t>For Experience level, the p-value &lt; 2.2e-16,which is less than 5%, indicates that we reject the null hypothesis, by this the test is statistically significant, also, the 95% CI supports our previous argument because zero  does not fall in the range, having the odds ratio as 4.762031,and the reference category for salary category and experience category being below USD 138000 and Learner respectfully, we conclude that individuals who are experts are significantly more likely to have a salary which is above USD 138000 compared to ones who are experts. </a:t>
            </a:r>
            <a:endParaRPr lang="en-GB" dirty="0"/>
          </a:p>
          <a:p>
            <a:endParaRPr lang="en-GB" dirty="0"/>
          </a:p>
        </p:txBody>
      </p:sp>
      <p:sp>
        <p:nvSpPr>
          <p:cNvPr id="4" name="Rectangle 3">
            <a:extLst>
              <a:ext uri="{FF2B5EF4-FFF2-40B4-BE49-F238E27FC236}">
                <a16:creationId xmlns:a16="http://schemas.microsoft.com/office/drawing/2014/main" id="{915A7E28-361E-CDC2-E540-D873C4212C76}"/>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S</a:t>
            </a:r>
            <a:r>
              <a:rPr lang="en-GB" sz="5400" b="1" u="sng" kern="100" dirty="0" err="1">
                <a:latin typeface="Calibri" panose="020F0502020204030204" pitchFamily="34" charset="0"/>
                <a:ea typeface="Calibri" panose="020F0502020204030204" pitchFamily="34" charset="0"/>
                <a:cs typeface="Times New Roman" panose="02020603050405020304" pitchFamily="18" charset="0"/>
              </a:rPr>
              <a:t>tatistical</a:t>
            </a:r>
            <a:r>
              <a:rPr lang="en-GB" sz="5400" b="1" u="sng" kern="100" dirty="0">
                <a:latin typeface="Calibri" panose="020F0502020204030204" pitchFamily="34" charset="0"/>
                <a:ea typeface="Calibri" panose="020F0502020204030204" pitchFamily="34" charset="0"/>
                <a:cs typeface="Times New Roman" panose="02020603050405020304" pitchFamily="18" charset="0"/>
              </a:rPr>
              <a:t> Analysis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7272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9AC5C7-ECEA-DEC1-608D-CD4F468E79E5}"/>
              </a:ext>
            </a:extLst>
          </p:cNvPr>
          <p:cNvSpPr>
            <a:spLocks noGrp="1"/>
          </p:cNvSpPr>
          <p:nvPr>
            <p:ph idx="1"/>
          </p:nvPr>
        </p:nvSpPr>
        <p:spPr/>
        <p:txBody>
          <a:bodyPr>
            <a:normAutofit lnSpcReduction="10000"/>
          </a:bodyPr>
          <a:lstStyle/>
          <a:p>
            <a:r>
              <a:rPr lang="en-US" dirty="0"/>
              <a:t>For Employment Type, the p-value = 2.493e-09 being less than 5% suggests that we reject the null hypothesis, meaning that the test is statistically significant, also the 95%CI supports our argument because zero  does not lie inside its ranges, the odds ratio 0.09243705 suggests that individuals that are employed part time are less likely to have a salary above USD 138000 compared to ones employed fulltime.</a:t>
            </a:r>
          </a:p>
          <a:p>
            <a:r>
              <a:rPr lang="en-US" dirty="0"/>
              <a:t>In the Employee’s Residence section, The p-value &lt; 2.2e-16 being less than 5% suggests that we reject the null hypothesis, meaning that the test is statistically significant, also the 95%CI supports our argument because zero  does not lie inside its ranges, the odds ratio  11.89316,suggests that employees who reside in the west are statistically more likely to earn a salary above USD 138000 compared to those who reside in the East.</a:t>
            </a:r>
            <a:endParaRPr lang="en-GB" dirty="0"/>
          </a:p>
          <a:p>
            <a:endParaRPr lang="en-GB" dirty="0"/>
          </a:p>
        </p:txBody>
      </p:sp>
      <p:sp>
        <p:nvSpPr>
          <p:cNvPr id="4" name="Rectangle 3">
            <a:extLst>
              <a:ext uri="{FF2B5EF4-FFF2-40B4-BE49-F238E27FC236}">
                <a16:creationId xmlns:a16="http://schemas.microsoft.com/office/drawing/2014/main" id="{D9EDE9D0-EDEF-F160-27FF-8AC49BEC0560}"/>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S</a:t>
            </a:r>
            <a:r>
              <a:rPr lang="en-GB" sz="5400" b="1" u="sng" kern="100" dirty="0" err="1">
                <a:latin typeface="Calibri" panose="020F0502020204030204" pitchFamily="34" charset="0"/>
                <a:ea typeface="Calibri" panose="020F0502020204030204" pitchFamily="34" charset="0"/>
                <a:cs typeface="Times New Roman" panose="02020603050405020304" pitchFamily="18" charset="0"/>
              </a:rPr>
              <a:t>tatistical</a:t>
            </a:r>
            <a:r>
              <a:rPr lang="en-GB" sz="5400" b="1" u="sng" kern="100" dirty="0">
                <a:latin typeface="Calibri" panose="020F0502020204030204" pitchFamily="34" charset="0"/>
                <a:ea typeface="Calibri" panose="020F0502020204030204" pitchFamily="34" charset="0"/>
                <a:cs typeface="Times New Roman" panose="02020603050405020304" pitchFamily="18" charset="0"/>
              </a:rPr>
              <a:t> Analysis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5456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072A4-C3A6-2F9C-EBB2-4E838236E127}"/>
              </a:ext>
            </a:extLst>
          </p:cNvPr>
          <p:cNvSpPr>
            <a:spLocks noGrp="1"/>
          </p:cNvSpPr>
          <p:nvPr>
            <p:ph idx="1"/>
          </p:nvPr>
        </p:nvSpPr>
        <p:spPr/>
        <p:txBody>
          <a:bodyPr>
            <a:normAutofit lnSpcReduction="10000"/>
          </a:bodyPr>
          <a:lstStyle/>
          <a:p>
            <a:r>
              <a:rPr lang="en-US" dirty="0"/>
              <a:t>For the Company’s Location, the p-value &lt; 2.2e-16 being less than 5% suggests that we reject the null hypothesis, meaning that the test is statistically significant, also the 95%CI supports our argument because zero  does not lie inside its ranges, the odds ratio 10.6419 ,suggests that companies that reside in the west are statistically more likely to be paying their employees a salary above USD 138000 compared to those that are in the East.</a:t>
            </a:r>
          </a:p>
          <a:p>
            <a:r>
              <a:rPr lang="en-US" dirty="0"/>
              <a:t>For the Work Model, the p-value = 9.848e-09 being less than 5% suggests that we reject the null hypothesis, meaning that the test is statistically significant, also the 95%CI supports our argument because zero  does not lie inside its ranges, the odds ratio 1.33419 ,suggests that employees with not flexible employment are statistically more likely to be earning a salary above USD 138000 compared to those who employment is flexible.</a:t>
            </a:r>
          </a:p>
          <a:p>
            <a:endParaRPr lang="en-GB" dirty="0"/>
          </a:p>
        </p:txBody>
      </p:sp>
      <p:sp>
        <p:nvSpPr>
          <p:cNvPr id="4" name="Rectangle 3">
            <a:extLst>
              <a:ext uri="{FF2B5EF4-FFF2-40B4-BE49-F238E27FC236}">
                <a16:creationId xmlns:a16="http://schemas.microsoft.com/office/drawing/2014/main" id="{0C31C91D-4D20-4D35-9808-FEC85486169B}"/>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S</a:t>
            </a:r>
            <a:r>
              <a:rPr lang="en-GB" sz="5400" b="1" u="sng" kern="100" dirty="0" err="1">
                <a:latin typeface="Calibri" panose="020F0502020204030204" pitchFamily="34" charset="0"/>
                <a:ea typeface="Calibri" panose="020F0502020204030204" pitchFamily="34" charset="0"/>
                <a:cs typeface="Times New Roman" panose="02020603050405020304" pitchFamily="18" charset="0"/>
              </a:rPr>
              <a:t>tatistical</a:t>
            </a:r>
            <a:r>
              <a:rPr lang="en-GB" sz="5400" b="1" u="sng" kern="100" dirty="0">
                <a:latin typeface="Calibri" panose="020F0502020204030204" pitchFamily="34" charset="0"/>
                <a:ea typeface="Calibri" panose="020F0502020204030204" pitchFamily="34" charset="0"/>
                <a:cs typeface="Times New Roman" panose="02020603050405020304" pitchFamily="18" charset="0"/>
              </a:rPr>
              <a:t> Analysis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5215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B6F202-DC1C-5E7F-C1C1-05DC9D8A643B}"/>
              </a:ext>
            </a:extLst>
          </p:cNvPr>
          <p:cNvSpPr>
            <a:spLocks noGrp="1"/>
          </p:cNvSpPr>
          <p:nvPr>
            <p:ph idx="1"/>
          </p:nvPr>
        </p:nvSpPr>
        <p:spPr/>
        <p:txBody>
          <a:bodyPr>
            <a:normAutofit/>
          </a:bodyPr>
          <a:lstStyle/>
          <a:p>
            <a:r>
              <a:rPr lang="en-US" dirty="0"/>
              <a:t>In the Work Year section, the p-value &lt; 2.2e-16 being less than 5% suggests that we reject the null hypothesis, meaning that the test is statistically significant, also the 95%CI supports our argument because zero  does not lie inside its ranges, the odds ratio 1.734689,suggests that employees that were paid after 2022 are statistically more likely to be earning a salary above USD 138000 compared to those that were paid before 2022</a:t>
            </a:r>
            <a:endParaRPr lang="en-GB" dirty="0"/>
          </a:p>
          <a:p>
            <a:endParaRPr lang="en-GB" dirty="0"/>
          </a:p>
        </p:txBody>
      </p:sp>
      <p:sp>
        <p:nvSpPr>
          <p:cNvPr id="4" name="Rectangle 3">
            <a:extLst>
              <a:ext uri="{FF2B5EF4-FFF2-40B4-BE49-F238E27FC236}">
                <a16:creationId xmlns:a16="http://schemas.microsoft.com/office/drawing/2014/main" id="{4EED7D40-2BF2-505B-ABD6-17DD5C503553}"/>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S</a:t>
            </a:r>
            <a:r>
              <a:rPr lang="en-GB" sz="5400" b="1" u="sng" kern="100" dirty="0" err="1">
                <a:latin typeface="Calibri" panose="020F0502020204030204" pitchFamily="34" charset="0"/>
                <a:ea typeface="Calibri" panose="020F0502020204030204" pitchFamily="34" charset="0"/>
                <a:cs typeface="Times New Roman" panose="02020603050405020304" pitchFamily="18" charset="0"/>
              </a:rPr>
              <a:t>tatistical</a:t>
            </a:r>
            <a:r>
              <a:rPr lang="en-GB" sz="5400" b="1" u="sng" kern="100" dirty="0">
                <a:latin typeface="Calibri" panose="020F0502020204030204" pitchFamily="34" charset="0"/>
                <a:ea typeface="Calibri" panose="020F0502020204030204" pitchFamily="34" charset="0"/>
                <a:cs typeface="Times New Roman" panose="02020603050405020304" pitchFamily="18" charset="0"/>
              </a:rPr>
              <a:t> Analysis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3600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EBC2F5A-02A6-F12C-3CE0-9EEDF4F6AAB1}"/>
              </a:ext>
            </a:extLst>
          </p:cNvPr>
          <p:cNvGraphicFramePr>
            <a:graphicFrameLocks noGrp="1"/>
          </p:cNvGraphicFramePr>
          <p:nvPr>
            <p:ph idx="1"/>
            <p:extLst>
              <p:ext uri="{D42A27DB-BD31-4B8C-83A1-F6EECF244321}">
                <p14:modId xmlns:p14="http://schemas.microsoft.com/office/powerpoint/2010/main" val="2829256245"/>
              </p:ext>
            </p:extLst>
          </p:nvPr>
        </p:nvGraphicFramePr>
        <p:xfrm>
          <a:off x="759655" y="1648918"/>
          <a:ext cx="10333063" cy="4721900"/>
        </p:xfrm>
        <a:graphic>
          <a:graphicData uri="http://schemas.openxmlformats.org/drawingml/2006/table">
            <a:tbl>
              <a:tblPr/>
              <a:tblGrid>
                <a:gridCol w="647714">
                  <a:extLst>
                    <a:ext uri="{9D8B030D-6E8A-4147-A177-3AD203B41FA5}">
                      <a16:colId xmlns:a16="http://schemas.microsoft.com/office/drawing/2014/main" val="3586165534"/>
                    </a:ext>
                  </a:extLst>
                </a:gridCol>
                <a:gridCol w="1892540">
                  <a:extLst>
                    <a:ext uri="{9D8B030D-6E8A-4147-A177-3AD203B41FA5}">
                      <a16:colId xmlns:a16="http://schemas.microsoft.com/office/drawing/2014/main" val="3856724202"/>
                    </a:ext>
                  </a:extLst>
                </a:gridCol>
                <a:gridCol w="1275187">
                  <a:extLst>
                    <a:ext uri="{9D8B030D-6E8A-4147-A177-3AD203B41FA5}">
                      <a16:colId xmlns:a16="http://schemas.microsoft.com/office/drawing/2014/main" val="1455638577"/>
                    </a:ext>
                  </a:extLst>
                </a:gridCol>
                <a:gridCol w="1396633">
                  <a:extLst>
                    <a:ext uri="{9D8B030D-6E8A-4147-A177-3AD203B41FA5}">
                      <a16:colId xmlns:a16="http://schemas.microsoft.com/office/drawing/2014/main" val="3135328089"/>
                    </a:ext>
                  </a:extLst>
                </a:gridCol>
                <a:gridCol w="647714">
                  <a:extLst>
                    <a:ext uri="{9D8B030D-6E8A-4147-A177-3AD203B41FA5}">
                      <a16:colId xmlns:a16="http://schemas.microsoft.com/office/drawing/2014/main" val="2627276872"/>
                    </a:ext>
                  </a:extLst>
                </a:gridCol>
                <a:gridCol w="1184102">
                  <a:extLst>
                    <a:ext uri="{9D8B030D-6E8A-4147-A177-3AD203B41FA5}">
                      <a16:colId xmlns:a16="http://schemas.microsoft.com/office/drawing/2014/main" val="2922259406"/>
                    </a:ext>
                  </a:extLst>
                </a:gridCol>
                <a:gridCol w="1346031">
                  <a:extLst>
                    <a:ext uri="{9D8B030D-6E8A-4147-A177-3AD203B41FA5}">
                      <a16:colId xmlns:a16="http://schemas.microsoft.com/office/drawing/2014/main" val="1179738965"/>
                    </a:ext>
                  </a:extLst>
                </a:gridCol>
                <a:gridCol w="647714">
                  <a:extLst>
                    <a:ext uri="{9D8B030D-6E8A-4147-A177-3AD203B41FA5}">
                      <a16:colId xmlns:a16="http://schemas.microsoft.com/office/drawing/2014/main" val="863758551"/>
                    </a:ext>
                  </a:extLst>
                </a:gridCol>
                <a:gridCol w="647714">
                  <a:extLst>
                    <a:ext uri="{9D8B030D-6E8A-4147-A177-3AD203B41FA5}">
                      <a16:colId xmlns:a16="http://schemas.microsoft.com/office/drawing/2014/main" val="2790358954"/>
                    </a:ext>
                  </a:extLst>
                </a:gridCol>
                <a:gridCol w="647714">
                  <a:extLst>
                    <a:ext uri="{9D8B030D-6E8A-4147-A177-3AD203B41FA5}">
                      <a16:colId xmlns:a16="http://schemas.microsoft.com/office/drawing/2014/main" val="1698590339"/>
                    </a:ext>
                  </a:extLst>
                </a:gridCol>
              </a:tblGrid>
              <a:tr h="472190">
                <a:tc gridSpan="10">
                  <a:txBody>
                    <a:bodyPr/>
                    <a:lstStyle/>
                    <a:p>
                      <a:pPr algn="l" fontAlgn="b"/>
                      <a:r>
                        <a:rPr lang="en-US" sz="2000" b="1" i="0" u="sng" strike="noStrike" dirty="0">
                          <a:solidFill>
                            <a:schemeClr val="tx2"/>
                          </a:solidFill>
                          <a:effectLst/>
                          <a:latin typeface="Calibri" panose="020F0502020204030204" pitchFamily="34" charset="0"/>
                        </a:rPr>
                        <a:t>CORRELATION TEST BETWEEN THE PREDICTORS AND THE CRITERION (SALARY CATEGORY)</a:t>
                      </a:r>
                    </a:p>
                  </a:txBody>
                  <a:tcPr marL="8749" marR="8749" marT="8749" marB="0" anchor="b">
                    <a:lnL>
                      <a:noFill/>
                    </a:lnL>
                    <a:lnR>
                      <a:noFill/>
                    </a:lnR>
                    <a:lnT>
                      <a:noFill/>
                    </a:lnT>
                    <a:lnB>
                      <a:noFill/>
                    </a:lnB>
                    <a:no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280887339"/>
                  </a:ext>
                </a:extLst>
              </a:tr>
              <a:tr h="472190">
                <a:tc>
                  <a:txBody>
                    <a:bodyPr/>
                    <a:lstStyle/>
                    <a:p>
                      <a:pPr algn="l" fontAlgn="b"/>
                      <a:endParaRPr lang="en-GB" sz="2000" b="1" i="0" u="none" strike="noStrike" dirty="0">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800" b="1" i="0" u="none" strike="noStrike">
                        <a:solidFill>
                          <a:srgbClr val="000000"/>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000" b="0" i="0" u="none" strike="noStrike">
                        <a:solidFill>
                          <a:srgbClr val="000000"/>
                        </a:solidFill>
                        <a:effectLst/>
                        <a:latin typeface="Calibri" panose="020F0502020204030204" pitchFamily="34" charset="0"/>
                      </a:endParaRPr>
                    </a:p>
                  </a:txBody>
                  <a:tcPr marL="8749" marR="8749" marT="8749" marB="0" anchor="b">
                    <a:lnL>
                      <a:noFill/>
                    </a:lnL>
                    <a:lnR>
                      <a:noFill/>
                    </a:lnR>
                    <a:lnT>
                      <a:noFill/>
                    </a:lnT>
                    <a:lnB>
                      <a:noFill/>
                    </a:lnB>
                    <a:noFill/>
                  </a:tcPr>
                </a:tc>
                <a:extLst>
                  <a:ext uri="{0D108BD9-81ED-4DB2-BD59-A6C34878D82A}">
                    <a16:rowId xmlns:a16="http://schemas.microsoft.com/office/drawing/2014/main" val="4111343088"/>
                  </a:ext>
                </a:extLst>
              </a:tr>
              <a:tr h="472190">
                <a:tc gridSpan="2">
                  <a:txBody>
                    <a:bodyPr/>
                    <a:lstStyle/>
                    <a:p>
                      <a:pPr algn="l" fontAlgn="b"/>
                      <a:r>
                        <a:rPr lang="en-GB" sz="2000" b="1" i="0" u="none" strike="noStrike" dirty="0">
                          <a:solidFill>
                            <a:schemeClr val="tx2"/>
                          </a:solidFill>
                          <a:effectLst/>
                          <a:latin typeface="Calibri" panose="020F0502020204030204" pitchFamily="34" charset="0"/>
                        </a:rPr>
                        <a:t>VARIABLE</a:t>
                      </a:r>
                    </a:p>
                  </a:txBody>
                  <a:tcPr marL="8749" marR="8749" marT="8749" marB="0" anchor="b">
                    <a:lnL>
                      <a:noFill/>
                    </a:lnL>
                    <a:lnR>
                      <a:noFill/>
                    </a:lnR>
                    <a:lnT>
                      <a:noFill/>
                    </a:lnT>
                    <a:lnB>
                      <a:noFill/>
                    </a:lnB>
                    <a:noFill/>
                  </a:tcPr>
                </a:tc>
                <a:tc hMerge="1">
                  <a:txBody>
                    <a:bodyPr/>
                    <a:lstStyle/>
                    <a:p>
                      <a:endParaRPr lang="en-GB"/>
                    </a:p>
                  </a:txBody>
                  <a:tcPr/>
                </a:tc>
                <a:tc gridSpan="2">
                  <a:txBody>
                    <a:bodyPr/>
                    <a:lstStyle/>
                    <a:p>
                      <a:pPr algn="ctr" fontAlgn="b"/>
                      <a:r>
                        <a:rPr lang="en-GB" sz="2000" b="1" i="0" u="none" strike="noStrike">
                          <a:solidFill>
                            <a:schemeClr val="tx2"/>
                          </a:solidFill>
                          <a:effectLst/>
                          <a:latin typeface="Calibri" panose="020F0502020204030204" pitchFamily="34" charset="0"/>
                        </a:rPr>
                        <a:t>95%CI</a:t>
                      </a:r>
                    </a:p>
                  </a:txBody>
                  <a:tcPr marL="8749" marR="8749" marT="8749" marB="0" anchor="b">
                    <a:lnL>
                      <a:noFill/>
                    </a:lnL>
                    <a:lnR>
                      <a:noFill/>
                    </a:lnR>
                    <a:lnT>
                      <a:noFill/>
                    </a:lnT>
                    <a:lnB>
                      <a:noFill/>
                    </a:lnB>
                    <a:noFill/>
                  </a:tcPr>
                </a:tc>
                <a:tc hMerge="1">
                  <a:txBody>
                    <a:bodyPr/>
                    <a:lstStyle/>
                    <a:p>
                      <a:endParaRPr lang="en-GB"/>
                    </a:p>
                  </a:txBody>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r>
                        <a:rPr lang="en-GB" sz="2000" b="1" i="0" u="none" strike="noStrike" dirty="0">
                          <a:solidFill>
                            <a:schemeClr val="tx2"/>
                          </a:solidFill>
                          <a:effectLst/>
                          <a:latin typeface="Calibri" panose="020F0502020204030204" pitchFamily="34" charset="0"/>
                        </a:rPr>
                        <a:t>    COR</a:t>
                      </a:r>
                    </a:p>
                  </a:txBody>
                  <a:tcPr marL="8749" marR="8749" marT="8749" marB="0" anchor="b">
                    <a:lnL>
                      <a:noFill/>
                    </a:lnL>
                    <a:lnR>
                      <a:noFill/>
                    </a:lnR>
                    <a:lnT>
                      <a:noFill/>
                    </a:lnT>
                    <a:lnB>
                      <a:noFill/>
                    </a:lnB>
                    <a:noFill/>
                  </a:tcPr>
                </a:tc>
                <a:tc>
                  <a:txBody>
                    <a:bodyPr/>
                    <a:lstStyle/>
                    <a:p>
                      <a:pPr algn="l" fontAlgn="b"/>
                      <a:r>
                        <a:rPr lang="en-GB" sz="2000" b="1" i="0" u="none" strike="noStrike" dirty="0">
                          <a:solidFill>
                            <a:schemeClr val="tx2"/>
                          </a:solidFill>
                          <a:effectLst/>
                          <a:latin typeface="Calibri" panose="020F0502020204030204" pitchFamily="34" charset="0"/>
                        </a:rPr>
                        <a:t>   P-VALUE</a:t>
                      </a: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800" b="1" i="0" u="none" strike="noStrike">
                        <a:solidFill>
                          <a:srgbClr val="000000"/>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000" b="0" i="0" u="none" strike="noStrike">
                        <a:solidFill>
                          <a:srgbClr val="000000"/>
                        </a:solidFill>
                        <a:effectLst/>
                        <a:latin typeface="Calibri" panose="020F0502020204030204" pitchFamily="34" charset="0"/>
                      </a:endParaRPr>
                    </a:p>
                  </a:txBody>
                  <a:tcPr marL="8749" marR="8749" marT="8749" marB="0" anchor="b">
                    <a:lnL>
                      <a:noFill/>
                    </a:lnL>
                    <a:lnR>
                      <a:noFill/>
                    </a:lnR>
                    <a:lnT>
                      <a:noFill/>
                    </a:lnT>
                    <a:lnB>
                      <a:noFill/>
                    </a:lnB>
                    <a:noFill/>
                  </a:tcPr>
                </a:tc>
                <a:extLst>
                  <a:ext uri="{0D108BD9-81ED-4DB2-BD59-A6C34878D82A}">
                    <a16:rowId xmlns:a16="http://schemas.microsoft.com/office/drawing/2014/main" val="3556382885"/>
                  </a:ext>
                </a:extLst>
              </a:tr>
              <a:tr h="472190">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dirty="0">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r>
                        <a:rPr lang="en-GB" sz="2000" b="1" i="0" u="none" strike="noStrike" dirty="0">
                          <a:solidFill>
                            <a:schemeClr val="tx2"/>
                          </a:solidFill>
                          <a:effectLst/>
                          <a:latin typeface="Calibri" panose="020F0502020204030204" pitchFamily="34" charset="0"/>
                        </a:rPr>
                        <a:t>            LOW</a:t>
                      </a:r>
                    </a:p>
                  </a:txBody>
                  <a:tcPr marL="8749" marR="8749" marT="8749" marB="0" anchor="b">
                    <a:lnL>
                      <a:noFill/>
                    </a:lnL>
                    <a:lnR>
                      <a:noFill/>
                    </a:lnR>
                    <a:lnT>
                      <a:noFill/>
                    </a:lnT>
                    <a:lnB>
                      <a:noFill/>
                    </a:lnB>
                    <a:noFill/>
                  </a:tcPr>
                </a:tc>
                <a:tc>
                  <a:txBody>
                    <a:bodyPr/>
                    <a:lstStyle/>
                    <a:p>
                      <a:pPr algn="l" fontAlgn="b"/>
                      <a:r>
                        <a:rPr lang="en-GB" sz="2000" b="1" i="0" u="none" strike="noStrike" dirty="0">
                          <a:solidFill>
                            <a:schemeClr val="tx2"/>
                          </a:solidFill>
                          <a:effectLst/>
                          <a:latin typeface="Calibri" panose="020F0502020204030204" pitchFamily="34" charset="0"/>
                        </a:rPr>
                        <a:t>           HIGH</a:t>
                      </a: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800" b="1" i="0" u="none" strike="noStrike">
                        <a:solidFill>
                          <a:srgbClr val="000000"/>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000" b="0" i="0" u="none" strike="noStrike">
                        <a:solidFill>
                          <a:srgbClr val="000000"/>
                        </a:solidFill>
                        <a:effectLst/>
                        <a:latin typeface="Calibri" panose="020F0502020204030204" pitchFamily="34" charset="0"/>
                      </a:endParaRPr>
                    </a:p>
                  </a:txBody>
                  <a:tcPr marL="8749" marR="8749" marT="8749" marB="0" anchor="b">
                    <a:lnL>
                      <a:noFill/>
                    </a:lnL>
                    <a:lnR>
                      <a:noFill/>
                    </a:lnR>
                    <a:lnT>
                      <a:noFill/>
                    </a:lnT>
                    <a:lnB>
                      <a:noFill/>
                    </a:lnB>
                    <a:noFill/>
                  </a:tcPr>
                </a:tc>
                <a:extLst>
                  <a:ext uri="{0D108BD9-81ED-4DB2-BD59-A6C34878D82A}">
                    <a16:rowId xmlns:a16="http://schemas.microsoft.com/office/drawing/2014/main" val="3844481777"/>
                  </a:ext>
                </a:extLst>
              </a:tr>
              <a:tr h="472190">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dirty="0">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800" b="0" i="0" u="none" strike="noStrike">
                        <a:solidFill>
                          <a:srgbClr val="000000"/>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000" b="0" i="0" u="none" strike="noStrike">
                        <a:solidFill>
                          <a:srgbClr val="000000"/>
                        </a:solidFill>
                        <a:effectLst/>
                        <a:latin typeface="Calibri" panose="020F0502020204030204" pitchFamily="34" charset="0"/>
                      </a:endParaRPr>
                    </a:p>
                  </a:txBody>
                  <a:tcPr marL="8749" marR="8749" marT="8749" marB="0" anchor="b">
                    <a:lnL>
                      <a:noFill/>
                    </a:lnL>
                    <a:lnR>
                      <a:noFill/>
                    </a:lnR>
                    <a:lnT>
                      <a:noFill/>
                    </a:lnT>
                    <a:lnB>
                      <a:noFill/>
                    </a:lnB>
                    <a:noFill/>
                  </a:tcPr>
                </a:tc>
                <a:extLst>
                  <a:ext uri="{0D108BD9-81ED-4DB2-BD59-A6C34878D82A}">
                    <a16:rowId xmlns:a16="http://schemas.microsoft.com/office/drawing/2014/main" val="3836453251"/>
                  </a:ext>
                </a:extLst>
              </a:tr>
              <a:tr h="472190">
                <a:tc gridSpan="2">
                  <a:txBody>
                    <a:bodyPr/>
                    <a:lstStyle/>
                    <a:p>
                      <a:pPr algn="l" fontAlgn="b"/>
                      <a:r>
                        <a:rPr lang="en-GB" sz="2000" b="0" i="0" u="none" strike="noStrike">
                          <a:solidFill>
                            <a:schemeClr val="tx2"/>
                          </a:solidFill>
                          <a:effectLst/>
                          <a:latin typeface="Calibri" panose="020F0502020204030204" pitchFamily="34" charset="0"/>
                        </a:rPr>
                        <a:t>Job Title</a:t>
                      </a:r>
                    </a:p>
                  </a:txBody>
                  <a:tcPr marL="8749" marR="8749" marT="8749" marB="0" anchor="b">
                    <a:lnL>
                      <a:noFill/>
                    </a:lnL>
                    <a:lnR>
                      <a:noFill/>
                    </a:lnR>
                    <a:lnT>
                      <a:noFill/>
                    </a:lnT>
                    <a:lnB>
                      <a:noFill/>
                    </a:lnB>
                    <a:noFill/>
                  </a:tcPr>
                </a:tc>
                <a:tc hMerge="1">
                  <a:txBody>
                    <a:bodyPr/>
                    <a:lstStyle/>
                    <a:p>
                      <a:endParaRPr lang="en-GB"/>
                    </a:p>
                  </a:txBody>
                  <a:tcPr/>
                </a:tc>
                <a:tc>
                  <a:txBody>
                    <a:bodyPr/>
                    <a:lstStyle/>
                    <a:p>
                      <a:pPr algn="r" fontAlgn="b"/>
                      <a:r>
                        <a:rPr lang="en-GB" sz="2000" b="0" i="0" u="none" strike="noStrike">
                          <a:solidFill>
                            <a:schemeClr val="tx2"/>
                          </a:solidFill>
                          <a:effectLst/>
                          <a:latin typeface="Calibri" panose="020F0502020204030204" pitchFamily="34" charset="0"/>
                        </a:rPr>
                        <a:t>-0.05149</a:t>
                      </a:r>
                    </a:p>
                  </a:txBody>
                  <a:tcPr marL="8749" marR="8749" marT="8749" marB="0" anchor="b">
                    <a:lnL>
                      <a:noFill/>
                    </a:lnL>
                    <a:lnR>
                      <a:noFill/>
                    </a:lnR>
                    <a:lnT>
                      <a:noFill/>
                    </a:lnT>
                    <a:lnB>
                      <a:noFill/>
                    </a:lnB>
                    <a:noFill/>
                  </a:tcPr>
                </a:tc>
                <a:tc>
                  <a:txBody>
                    <a:bodyPr/>
                    <a:lstStyle/>
                    <a:p>
                      <a:pPr algn="r" fontAlgn="b"/>
                      <a:r>
                        <a:rPr lang="en-GB" sz="2000" b="0" i="0" u="none" strike="noStrike">
                          <a:solidFill>
                            <a:schemeClr val="tx2"/>
                          </a:solidFill>
                          <a:effectLst/>
                          <a:latin typeface="Calibri" panose="020F0502020204030204" pitchFamily="34" charset="0"/>
                        </a:rPr>
                        <a:t>-0.00305</a:t>
                      </a: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r" fontAlgn="b"/>
                      <a:r>
                        <a:rPr lang="en-GB" sz="2000" b="0" i="0" u="none" strike="noStrike">
                          <a:solidFill>
                            <a:schemeClr val="tx2"/>
                          </a:solidFill>
                          <a:effectLst/>
                          <a:latin typeface="Calibri" panose="020F0502020204030204" pitchFamily="34" charset="0"/>
                        </a:rPr>
                        <a:t>-0.02729</a:t>
                      </a:r>
                    </a:p>
                  </a:txBody>
                  <a:tcPr marL="8749" marR="8749" marT="8749" marB="0" anchor="b">
                    <a:lnL>
                      <a:noFill/>
                    </a:lnL>
                    <a:lnR>
                      <a:noFill/>
                    </a:lnR>
                    <a:lnT>
                      <a:noFill/>
                    </a:lnT>
                    <a:lnB>
                      <a:noFill/>
                    </a:lnB>
                    <a:noFill/>
                  </a:tcPr>
                </a:tc>
                <a:tc>
                  <a:txBody>
                    <a:bodyPr/>
                    <a:lstStyle/>
                    <a:p>
                      <a:pPr algn="r" fontAlgn="b"/>
                      <a:r>
                        <a:rPr lang="en-GB" sz="2000" b="0" i="0" u="none" strike="noStrike">
                          <a:solidFill>
                            <a:schemeClr val="tx2"/>
                          </a:solidFill>
                          <a:effectLst/>
                          <a:latin typeface="Calibri" panose="020F0502020204030204" pitchFamily="34" charset="0"/>
                        </a:rPr>
                        <a:t>0.02733</a:t>
                      </a: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800" b="0" i="0" u="none" strike="noStrike">
                        <a:solidFill>
                          <a:srgbClr val="000000"/>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000" b="0" i="0" u="none" strike="noStrike">
                        <a:solidFill>
                          <a:srgbClr val="000000"/>
                        </a:solidFill>
                        <a:effectLst/>
                        <a:latin typeface="Calibri" panose="020F0502020204030204" pitchFamily="34" charset="0"/>
                      </a:endParaRPr>
                    </a:p>
                  </a:txBody>
                  <a:tcPr marL="8749" marR="8749" marT="8749" marB="0" anchor="b">
                    <a:lnL>
                      <a:noFill/>
                    </a:lnL>
                    <a:lnR>
                      <a:noFill/>
                    </a:lnR>
                    <a:lnT>
                      <a:noFill/>
                    </a:lnT>
                    <a:lnB>
                      <a:noFill/>
                    </a:lnB>
                    <a:noFill/>
                  </a:tcPr>
                </a:tc>
                <a:extLst>
                  <a:ext uri="{0D108BD9-81ED-4DB2-BD59-A6C34878D82A}">
                    <a16:rowId xmlns:a16="http://schemas.microsoft.com/office/drawing/2014/main" val="3998752966"/>
                  </a:ext>
                </a:extLst>
              </a:tr>
              <a:tr h="472190">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dirty="0">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800" b="0" i="0" u="none" strike="noStrike">
                        <a:solidFill>
                          <a:srgbClr val="000000"/>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000" b="0" i="0" u="none" strike="noStrike">
                        <a:solidFill>
                          <a:srgbClr val="000000"/>
                        </a:solidFill>
                        <a:effectLst/>
                        <a:latin typeface="Calibri" panose="020F0502020204030204" pitchFamily="34" charset="0"/>
                      </a:endParaRPr>
                    </a:p>
                  </a:txBody>
                  <a:tcPr marL="8749" marR="8749" marT="8749" marB="0" anchor="b">
                    <a:lnL>
                      <a:noFill/>
                    </a:lnL>
                    <a:lnR>
                      <a:noFill/>
                    </a:lnR>
                    <a:lnT>
                      <a:noFill/>
                    </a:lnT>
                    <a:lnB>
                      <a:noFill/>
                    </a:lnB>
                    <a:noFill/>
                  </a:tcPr>
                </a:tc>
                <a:extLst>
                  <a:ext uri="{0D108BD9-81ED-4DB2-BD59-A6C34878D82A}">
                    <a16:rowId xmlns:a16="http://schemas.microsoft.com/office/drawing/2014/main" val="4039808317"/>
                  </a:ext>
                </a:extLst>
              </a:tr>
              <a:tr h="472190">
                <a:tc gridSpan="2">
                  <a:txBody>
                    <a:bodyPr/>
                    <a:lstStyle/>
                    <a:p>
                      <a:pPr algn="l" fontAlgn="b"/>
                      <a:r>
                        <a:rPr lang="en-GB" sz="2000" b="0" i="0" u="none" strike="noStrike">
                          <a:solidFill>
                            <a:schemeClr val="tx2"/>
                          </a:solidFill>
                          <a:effectLst/>
                          <a:latin typeface="Calibri" panose="020F0502020204030204" pitchFamily="34" charset="0"/>
                        </a:rPr>
                        <a:t>Experience Level</a:t>
                      </a:r>
                    </a:p>
                  </a:txBody>
                  <a:tcPr marL="8749" marR="8749" marT="8749" marB="0" anchor="b">
                    <a:lnL>
                      <a:noFill/>
                    </a:lnL>
                    <a:lnR>
                      <a:noFill/>
                    </a:lnR>
                    <a:lnT>
                      <a:noFill/>
                    </a:lnT>
                    <a:lnB>
                      <a:noFill/>
                    </a:lnB>
                    <a:noFill/>
                  </a:tcPr>
                </a:tc>
                <a:tc hMerge="1">
                  <a:txBody>
                    <a:bodyPr/>
                    <a:lstStyle/>
                    <a:p>
                      <a:endParaRPr lang="en-GB"/>
                    </a:p>
                  </a:txBody>
                  <a:tcPr/>
                </a:tc>
                <a:tc>
                  <a:txBody>
                    <a:bodyPr/>
                    <a:lstStyle/>
                    <a:p>
                      <a:pPr algn="r" fontAlgn="b"/>
                      <a:r>
                        <a:rPr lang="en-GB" sz="2000" b="0" i="0" u="none" strike="noStrike" dirty="0">
                          <a:solidFill>
                            <a:schemeClr val="tx2"/>
                          </a:solidFill>
                          <a:effectLst/>
                          <a:latin typeface="Calibri" panose="020F0502020204030204" pitchFamily="34" charset="0"/>
                        </a:rPr>
                        <a:t>0.33334</a:t>
                      </a:r>
                    </a:p>
                  </a:txBody>
                  <a:tcPr marL="8749" marR="8749" marT="8749" marB="0" anchor="b">
                    <a:lnL>
                      <a:noFill/>
                    </a:lnL>
                    <a:lnR>
                      <a:noFill/>
                    </a:lnR>
                    <a:lnT>
                      <a:noFill/>
                    </a:lnT>
                    <a:lnB>
                      <a:noFill/>
                    </a:lnB>
                    <a:noFill/>
                  </a:tcPr>
                </a:tc>
                <a:tc>
                  <a:txBody>
                    <a:bodyPr/>
                    <a:lstStyle/>
                    <a:p>
                      <a:pPr algn="r" fontAlgn="b"/>
                      <a:r>
                        <a:rPr lang="en-GB" sz="2000" b="0" i="0" u="none" strike="noStrike">
                          <a:solidFill>
                            <a:schemeClr val="tx2"/>
                          </a:solidFill>
                          <a:effectLst/>
                          <a:latin typeface="Calibri" panose="020F0502020204030204" pitchFamily="34" charset="0"/>
                        </a:rPr>
                        <a:t>0.375776</a:t>
                      </a: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r" fontAlgn="b"/>
                      <a:r>
                        <a:rPr lang="en-GB" sz="2000" b="0" i="0" u="none" strike="noStrike">
                          <a:solidFill>
                            <a:schemeClr val="tx2"/>
                          </a:solidFill>
                          <a:effectLst/>
                          <a:latin typeface="Calibri" panose="020F0502020204030204" pitchFamily="34" charset="0"/>
                        </a:rPr>
                        <a:t>0.35477</a:t>
                      </a:r>
                    </a:p>
                  </a:txBody>
                  <a:tcPr marL="8749" marR="8749" marT="8749" marB="0" anchor="b">
                    <a:lnL>
                      <a:noFill/>
                    </a:lnL>
                    <a:lnR>
                      <a:noFill/>
                    </a:lnR>
                    <a:lnT>
                      <a:noFill/>
                    </a:lnT>
                    <a:lnB>
                      <a:noFill/>
                    </a:lnB>
                    <a:noFill/>
                  </a:tcPr>
                </a:tc>
                <a:tc>
                  <a:txBody>
                    <a:bodyPr/>
                    <a:lstStyle/>
                    <a:p>
                      <a:pPr algn="l" fontAlgn="b"/>
                      <a:r>
                        <a:rPr lang="en-GB" sz="2000" b="0" i="0" u="none" strike="noStrike" dirty="0">
                          <a:solidFill>
                            <a:schemeClr val="tx2"/>
                          </a:solidFill>
                          <a:effectLst/>
                          <a:latin typeface="Calibri" panose="020F0502020204030204" pitchFamily="34" charset="0"/>
                        </a:rPr>
                        <a:t>       &lt;2.2e-16</a:t>
                      </a: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800" b="0" i="0" u="none" strike="noStrike">
                        <a:solidFill>
                          <a:srgbClr val="000000"/>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000" b="0" i="0" u="none" strike="noStrike">
                        <a:solidFill>
                          <a:srgbClr val="000000"/>
                        </a:solidFill>
                        <a:effectLst/>
                        <a:latin typeface="Calibri" panose="020F0502020204030204" pitchFamily="34" charset="0"/>
                      </a:endParaRPr>
                    </a:p>
                  </a:txBody>
                  <a:tcPr marL="8749" marR="8749" marT="8749" marB="0" anchor="b">
                    <a:lnL>
                      <a:noFill/>
                    </a:lnL>
                    <a:lnR>
                      <a:noFill/>
                    </a:lnR>
                    <a:lnT>
                      <a:noFill/>
                    </a:lnT>
                    <a:lnB>
                      <a:noFill/>
                    </a:lnB>
                    <a:noFill/>
                  </a:tcPr>
                </a:tc>
                <a:extLst>
                  <a:ext uri="{0D108BD9-81ED-4DB2-BD59-A6C34878D82A}">
                    <a16:rowId xmlns:a16="http://schemas.microsoft.com/office/drawing/2014/main" val="3558713487"/>
                  </a:ext>
                </a:extLst>
              </a:tr>
              <a:tr h="472190">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800" b="0" i="0" u="none" strike="noStrike">
                        <a:solidFill>
                          <a:srgbClr val="000000"/>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000" b="0" i="0" u="none" strike="noStrike">
                        <a:solidFill>
                          <a:srgbClr val="000000"/>
                        </a:solidFill>
                        <a:effectLst/>
                        <a:latin typeface="Calibri" panose="020F0502020204030204" pitchFamily="34" charset="0"/>
                      </a:endParaRPr>
                    </a:p>
                  </a:txBody>
                  <a:tcPr marL="8749" marR="8749" marT="8749" marB="0" anchor="b">
                    <a:lnL>
                      <a:noFill/>
                    </a:lnL>
                    <a:lnR>
                      <a:noFill/>
                    </a:lnR>
                    <a:lnT>
                      <a:noFill/>
                    </a:lnT>
                    <a:lnB>
                      <a:noFill/>
                    </a:lnB>
                    <a:noFill/>
                  </a:tcPr>
                </a:tc>
                <a:extLst>
                  <a:ext uri="{0D108BD9-81ED-4DB2-BD59-A6C34878D82A}">
                    <a16:rowId xmlns:a16="http://schemas.microsoft.com/office/drawing/2014/main" val="3382912820"/>
                  </a:ext>
                </a:extLst>
              </a:tr>
              <a:tr h="472190">
                <a:tc gridSpan="2">
                  <a:txBody>
                    <a:bodyPr/>
                    <a:lstStyle/>
                    <a:p>
                      <a:pPr algn="l" fontAlgn="b"/>
                      <a:r>
                        <a:rPr lang="en-GB" sz="2000" b="0" i="0" u="none" strike="noStrike">
                          <a:solidFill>
                            <a:schemeClr val="tx2"/>
                          </a:solidFill>
                          <a:effectLst/>
                          <a:latin typeface="Calibri" panose="020F0502020204030204" pitchFamily="34" charset="0"/>
                        </a:rPr>
                        <a:t>Employment Type</a:t>
                      </a:r>
                    </a:p>
                  </a:txBody>
                  <a:tcPr marL="8749" marR="8749" marT="8749" marB="0" anchor="b">
                    <a:lnL>
                      <a:noFill/>
                    </a:lnL>
                    <a:lnR>
                      <a:noFill/>
                    </a:lnR>
                    <a:lnT>
                      <a:noFill/>
                    </a:lnT>
                    <a:lnB>
                      <a:noFill/>
                    </a:lnB>
                    <a:noFill/>
                  </a:tcPr>
                </a:tc>
                <a:tc hMerge="1">
                  <a:txBody>
                    <a:bodyPr/>
                    <a:lstStyle/>
                    <a:p>
                      <a:endParaRPr lang="en-GB"/>
                    </a:p>
                  </a:txBody>
                  <a:tcPr/>
                </a:tc>
                <a:tc>
                  <a:txBody>
                    <a:bodyPr/>
                    <a:lstStyle/>
                    <a:p>
                      <a:pPr algn="r" fontAlgn="b"/>
                      <a:r>
                        <a:rPr lang="en-GB" sz="2000" b="0" i="0" u="none" strike="noStrike">
                          <a:solidFill>
                            <a:schemeClr val="tx2"/>
                          </a:solidFill>
                          <a:effectLst/>
                          <a:latin typeface="Calibri" panose="020F0502020204030204" pitchFamily="34" charset="0"/>
                        </a:rPr>
                        <a:t>-0.10299</a:t>
                      </a:r>
                    </a:p>
                  </a:txBody>
                  <a:tcPr marL="8749" marR="8749" marT="8749" marB="0" anchor="b">
                    <a:lnL>
                      <a:noFill/>
                    </a:lnL>
                    <a:lnR>
                      <a:noFill/>
                    </a:lnR>
                    <a:lnT>
                      <a:noFill/>
                    </a:lnT>
                    <a:lnB>
                      <a:noFill/>
                    </a:lnB>
                    <a:noFill/>
                  </a:tcPr>
                </a:tc>
                <a:tc>
                  <a:txBody>
                    <a:bodyPr/>
                    <a:lstStyle/>
                    <a:p>
                      <a:pPr algn="r" fontAlgn="b"/>
                      <a:r>
                        <a:rPr lang="en-GB" sz="2000" b="0" i="0" u="none" strike="noStrike" dirty="0">
                          <a:solidFill>
                            <a:schemeClr val="tx2"/>
                          </a:solidFill>
                          <a:effectLst/>
                          <a:latin typeface="Calibri" panose="020F0502020204030204" pitchFamily="34" charset="0"/>
                        </a:rPr>
                        <a:t>-0.054815</a:t>
                      </a:r>
                    </a:p>
                  </a:txBody>
                  <a:tcPr marL="8749" marR="8749" marT="8749" marB="0" anchor="b">
                    <a:lnL>
                      <a:noFill/>
                    </a:lnL>
                    <a:lnR>
                      <a:noFill/>
                    </a:lnR>
                    <a:lnT>
                      <a:noFill/>
                    </a:lnT>
                    <a:lnB>
                      <a:noFill/>
                    </a:lnB>
                    <a:noFill/>
                  </a:tcPr>
                </a:tc>
                <a:tc>
                  <a:txBody>
                    <a:bodyPr/>
                    <a:lstStyle/>
                    <a:p>
                      <a:pPr algn="l" fontAlgn="b"/>
                      <a:endParaRPr lang="en-GB" sz="2000" b="0" i="0" u="none" strike="noStrike" dirty="0">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r" fontAlgn="b"/>
                      <a:r>
                        <a:rPr lang="en-GB" sz="2000" b="0" i="0" u="none" strike="noStrike" dirty="0">
                          <a:solidFill>
                            <a:schemeClr val="tx2"/>
                          </a:solidFill>
                          <a:effectLst/>
                          <a:latin typeface="Calibri" panose="020F0502020204030204" pitchFamily="34" charset="0"/>
                        </a:rPr>
                        <a:t>0.07895</a:t>
                      </a:r>
                    </a:p>
                  </a:txBody>
                  <a:tcPr marL="8749" marR="8749" marT="8749" marB="0" anchor="b">
                    <a:lnL>
                      <a:noFill/>
                    </a:lnL>
                    <a:lnR>
                      <a:noFill/>
                    </a:lnR>
                    <a:lnT>
                      <a:noFill/>
                    </a:lnT>
                    <a:lnB>
                      <a:noFill/>
                    </a:lnB>
                    <a:noFill/>
                  </a:tcPr>
                </a:tc>
                <a:tc>
                  <a:txBody>
                    <a:bodyPr/>
                    <a:lstStyle/>
                    <a:p>
                      <a:pPr algn="r" fontAlgn="b"/>
                      <a:r>
                        <a:rPr lang="en-GB" sz="2000" b="0" i="0" u="none" strike="noStrike">
                          <a:solidFill>
                            <a:schemeClr val="tx2"/>
                          </a:solidFill>
                          <a:effectLst/>
                          <a:latin typeface="Calibri" panose="020F0502020204030204" pitchFamily="34" charset="0"/>
                        </a:rPr>
                        <a:t>1.63E-10</a:t>
                      </a:r>
                    </a:p>
                  </a:txBody>
                  <a:tcPr marL="8749" marR="8749" marT="8749" marB="0" anchor="b">
                    <a:lnL>
                      <a:noFill/>
                    </a:lnL>
                    <a:lnR>
                      <a:noFill/>
                    </a:lnR>
                    <a:lnT>
                      <a:noFill/>
                    </a:lnT>
                    <a:lnB>
                      <a:noFill/>
                    </a:lnB>
                    <a:noFill/>
                  </a:tcPr>
                </a:tc>
                <a:tc>
                  <a:txBody>
                    <a:bodyPr/>
                    <a:lstStyle/>
                    <a:p>
                      <a:pPr algn="l" fontAlgn="b"/>
                      <a:endParaRPr lang="en-GB" sz="2000" b="0" i="0" u="none" strike="noStrike" dirty="0">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800" b="0" i="0" u="none" strike="noStrike" dirty="0">
                        <a:solidFill>
                          <a:srgbClr val="000000"/>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000" b="0" i="0" u="none" strike="noStrike" dirty="0">
                        <a:solidFill>
                          <a:srgbClr val="000000"/>
                        </a:solidFill>
                        <a:effectLst/>
                        <a:latin typeface="Calibri" panose="020F0502020204030204" pitchFamily="34" charset="0"/>
                      </a:endParaRPr>
                    </a:p>
                  </a:txBody>
                  <a:tcPr marL="8749" marR="8749" marT="8749" marB="0" anchor="b">
                    <a:lnL>
                      <a:noFill/>
                    </a:lnL>
                    <a:lnR>
                      <a:noFill/>
                    </a:lnR>
                    <a:lnT>
                      <a:noFill/>
                    </a:lnT>
                    <a:lnB>
                      <a:noFill/>
                    </a:lnB>
                    <a:noFill/>
                  </a:tcPr>
                </a:tc>
                <a:extLst>
                  <a:ext uri="{0D108BD9-81ED-4DB2-BD59-A6C34878D82A}">
                    <a16:rowId xmlns:a16="http://schemas.microsoft.com/office/drawing/2014/main" val="2904750030"/>
                  </a:ext>
                </a:extLst>
              </a:tr>
            </a:tbl>
          </a:graphicData>
        </a:graphic>
      </p:graphicFrame>
      <p:sp>
        <p:nvSpPr>
          <p:cNvPr id="4" name="Rectangle 3">
            <a:extLst>
              <a:ext uri="{FF2B5EF4-FFF2-40B4-BE49-F238E27FC236}">
                <a16:creationId xmlns:a16="http://schemas.microsoft.com/office/drawing/2014/main" id="{766D2EDD-E5C0-4C1C-7D77-AA6B02A3A086}"/>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S</a:t>
            </a:r>
            <a:r>
              <a:rPr lang="en-GB" sz="5400" b="1" u="sng" kern="100" dirty="0" err="1">
                <a:latin typeface="Calibri" panose="020F0502020204030204" pitchFamily="34" charset="0"/>
                <a:ea typeface="Calibri" panose="020F0502020204030204" pitchFamily="34" charset="0"/>
                <a:cs typeface="Times New Roman" panose="02020603050405020304" pitchFamily="18" charset="0"/>
              </a:rPr>
              <a:t>tatistical</a:t>
            </a:r>
            <a:r>
              <a:rPr lang="en-GB" sz="5400" b="1" u="sng" kern="100" dirty="0">
                <a:latin typeface="Calibri" panose="020F0502020204030204" pitchFamily="34" charset="0"/>
                <a:ea typeface="Calibri" panose="020F0502020204030204" pitchFamily="34" charset="0"/>
                <a:cs typeface="Times New Roman" panose="02020603050405020304" pitchFamily="18" charset="0"/>
              </a:rPr>
              <a:t> Analysis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6424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CB510791-6D67-7B60-F347-E6ECBE3E8B39}"/>
              </a:ext>
            </a:extLst>
          </p:cNvPr>
          <p:cNvGraphicFramePr>
            <a:graphicFrameLocks noGrp="1"/>
          </p:cNvGraphicFramePr>
          <p:nvPr>
            <p:ph idx="1"/>
            <p:extLst>
              <p:ext uri="{D42A27DB-BD31-4B8C-83A1-F6EECF244321}">
                <p14:modId xmlns:p14="http://schemas.microsoft.com/office/powerpoint/2010/main" val="1635967855"/>
              </p:ext>
            </p:extLst>
          </p:nvPr>
        </p:nvGraphicFramePr>
        <p:xfrm>
          <a:off x="759655" y="1754268"/>
          <a:ext cx="10108215" cy="1493756"/>
        </p:xfrm>
        <a:graphic>
          <a:graphicData uri="http://schemas.openxmlformats.org/drawingml/2006/table">
            <a:tbl>
              <a:tblPr/>
              <a:tblGrid>
                <a:gridCol w="996453">
                  <a:extLst>
                    <a:ext uri="{9D8B030D-6E8A-4147-A177-3AD203B41FA5}">
                      <a16:colId xmlns:a16="http://schemas.microsoft.com/office/drawing/2014/main" val="1426456994"/>
                    </a:ext>
                  </a:extLst>
                </a:gridCol>
                <a:gridCol w="1780459">
                  <a:extLst>
                    <a:ext uri="{9D8B030D-6E8A-4147-A177-3AD203B41FA5}">
                      <a16:colId xmlns:a16="http://schemas.microsoft.com/office/drawing/2014/main" val="119185485"/>
                    </a:ext>
                  </a:extLst>
                </a:gridCol>
                <a:gridCol w="1199668">
                  <a:extLst>
                    <a:ext uri="{9D8B030D-6E8A-4147-A177-3AD203B41FA5}">
                      <a16:colId xmlns:a16="http://schemas.microsoft.com/office/drawing/2014/main" val="404803736"/>
                    </a:ext>
                  </a:extLst>
                </a:gridCol>
                <a:gridCol w="1313922">
                  <a:extLst>
                    <a:ext uri="{9D8B030D-6E8A-4147-A177-3AD203B41FA5}">
                      <a16:colId xmlns:a16="http://schemas.microsoft.com/office/drawing/2014/main" val="2973635582"/>
                    </a:ext>
                  </a:extLst>
                </a:gridCol>
                <a:gridCol w="609355">
                  <a:extLst>
                    <a:ext uri="{9D8B030D-6E8A-4147-A177-3AD203B41FA5}">
                      <a16:colId xmlns:a16="http://schemas.microsoft.com/office/drawing/2014/main" val="534098937"/>
                    </a:ext>
                  </a:extLst>
                </a:gridCol>
                <a:gridCol w="1113977">
                  <a:extLst>
                    <a:ext uri="{9D8B030D-6E8A-4147-A177-3AD203B41FA5}">
                      <a16:colId xmlns:a16="http://schemas.microsoft.com/office/drawing/2014/main" val="1912734901"/>
                    </a:ext>
                  </a:extLst>
                </a:gridCol>
                <a:gridCol w="1266316">
                  <a:extLst>
                    <a:ext uri="{9D8B030D-6E8A-4147-A177-3AD203B41FA5}">
                      <a16:colId xmlns:a16="http://schemas.microsoft.com/office/drawing/2014/main" val="2206042303"/>
                    </a:ext>
                  </a:extLst>
                </a:gridCol>
                <a:gridCol w="609355">
                  <a:extLst>
                    <a:ext uri="{9D8B030D-6E8A-4147-A177-3AD203B41FA5}">
                      <a16:colId xmlns:a16="http://schemas.microsoft.com/office/drawing/2014/main" val="3747786678"/>
                    </a:ext>
                  </a:extLst>
                </a:gridCol>
                <a:gridCol w="609355">
                  <a:extLst>
                    <a:ext uri="{9D8B030D-6E8A-4147-A177-3AD203B41FA5}">
                      <a16:colId xmlns:a16="http://schemas.microsoft.com/office/drawing/2014/main" val="418982193"/>
                    </a:ext>
                  </a:extLst>
                </a:gridCol>
                <a:gridCol w="609355">
                  <a:extLst>
                    <a:ext uri="{9D8B030D-6E8A-4147-A177-3AD203B41FA5}">
                      <a16:colId xmlns:a16="http://schemas.microsoft.com/office/drawing/2014/main" val="2107045992"/>
                    </a:ext>
                  </a:extLst>
                </a:gridCol>
              </a:tblGrid>
              <a:tr h="320836">
                <a:tc gridSpan="10">
                  <a:txBody>
                    <a:bodyPr/>
                    <a:lstStyle/>
                    <a:p>
                      <a:pPr algn="l" fontAlgn="b"/>
                      <a:r>
                        <a:rPr lang="en-US" sz="2000" b="1" i="0" u="sng" strike="noStrike" dirty="0">
                          <a:solidFill>
                            <a:schemeClr val="tx2"/>
                          </a:solidFill>
                          <a:effectLst/>
                          <a:latin typeface="Calibri" panose="020F0502020204030204" pitchFamily="34" charset="0"/>
                        </a:rPr>
                        <a:t>CORRELATION TEST BETWEEN THE PREDICTORS AND THE CRITERION (SALARY CATEGORY)</a:t>
                      </a:r>
                    </a:p>
                  </a:txBody>
                  <a:tcPr marL="8749" marR="8749" marT="8749" marB="0" anchor="b">
                    <a:lnL>
                      <a:noFill/>
                    </a:lnL>
                    <a:lnR>
                      <a:noFill/>
                    </a:lnR>
                    <a:lnT>
                      <a:noFill/>
                    </a:lnT>
                    <a:lnB>
                      <a:noFill/>
                    </a:lnB>
                    <a:no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637630751"/>
                  </a:ext>
                </a:extLst>
              </a:tr>
              <a:tr h="320836">
                <a:tc>
                  <a:txBody>
                    <a:bodyPr/>
                    <a:lstStyle/>
                    <a:p>
                      <a:pPr algn="l" fontAlgn="b"/>
                      <a:endParaRPr lang="en-GB" sz="2000" b="1" i="0" u="none" strike="noStrike" dirty="0">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dirty="0">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8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extLst>
                  <a:ext uri="{0D108BD9-81ED-4DB2-BD59-A6C34878D82A}">
                    <a16:rowId xmlns:a16="http://schemas.microsoft.com/office/drawing/2014/main" val="4072772610"/>
                  </a:ext>
                </a:extLst>
              </a:tr>
              <a:tr h="531248">
                <a:tc gridSpan="2">
                  <a:txBody>
                    <a:bodyPr/>
                    <a:lstStyle/>
                    <a:p>
                      <a:pPr algn="l" fontAlgn="b"/>
                      <a:r>
                        <a:rPr lang="en-GB" sz="2000" b="1" i="0" u="none" strike="noStrike" dirty="0">
                          <a:solidFill>
                            <a:schemeClr val="tx2"/>
                          </a:solidFill>
                          <a:effectLst/>
                          <a:latin typeface="Calibri" panose="020F0502020204030204" pitchFamily="34" charset="0"/>
                        </a:rPr>
                        <a:t>VARIABLE</a:t>
                      </a:r>
                    </a:p>
                  </a:txBody>
                  <a:tcPr marL="8749" marR="8749" marT="8749" marB="0" anchor="b">
                    <a:lnL>
                      <a:noFill/>
                    </a:lnL>
                    <a:lnR>
                      <a:noFill/>
                    </a:lnR>
                    <a:lnT>
                      <a:noFill/>
                    </a:lnT>
                    <a:lnB>
                      <a:noFill/>
                    </a:lnB>
                    <a:noFill/>
                  </a:tcPr>
                </a:tc>
                <a:tc hMerge="1">
                  <a:txBody>
                    <a:bodyPr/>
                    <a:lstStyle/>
                    <a:p>
                      <a:endParaRPr lang="en-GB"/>
                    </a:p>
                  </a:txBody>
                  <a:tcPr/>
                </a:tc>
                <a:tc gridSpan="2">
                  <a:txBody>
                    <a:bodyPr/>
                    <a:lstStyle/>
                    <a:p>
                      <a:pPr algn="ctr" fontAlgn="b"/>
                      <a:r>
                        <a:rPr lang="en-GB" sz="2000" b="1" i="0" u="none" strike="noStrike" dirty="0">
                          <a:solidFill>
                            <a:schemeClr val="tx2"/>
                          </a:solidFill>
                          <a:effectLst/>
                          <a:latin typeface="Calibri" panose="020F0502020204030204" pitchFamily="34" charset="0"/>
                        </a:rPr>
                        <a:t>95%CI</a:t>
                      </a:r>
                    </a:p>
                  </a:txBody>
                  <a:tcPr marL="8749" marR="8749" marT="8749" marB="0" anchor="b">
                    <a:lnL>
                      <a:noFill/>
                    </a:lnL>
                    <a:lnR>
                      <a:noFill/>
                    </a:lnR>
                    <a:lnT>
                      <a:noFill/>
                    </a:lnT>
                    <a:lnB>
                      <a:noFill/>
                    </a:lnB>
                    <a:noFill/>
                  </a:tcPr>
                </a:tc>
                <a:tc hMerge="1">
                  <a:txBody>
                    <a:bodyPr/>
                    <a:lstStyle/>
                    <a:p>
                      <a:endParaRPr lang="en-GB"/>
                    </a:p>
                  </a:txBody>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r>
                        <a:rPr lang="en-GB" sz="2000" b="1" i="0" u="none" strike="noStrike" dirty="0">
                          <a:solidFill>
                            <a:schemeClr val="tx2"/>
                          </a:solidFill>
                          <a:effectLst/>
                          <a:latin typeface="Calibri" panose="020F0502020204030204" pitchFamily="34" charset="0"/>
                        </a:rPr>
                        <a:t>          COR</a:t>
                      </a:r>
                    </a:p>
                  </a:txBody>
                  <a:tcPr marL="8749" marR="8749" marT="8749" marB="0" anchor="b">
                    <a:lnL>
                      <a:noFill/>
                    </a:lnL>
                    <a:lnR>
                      <a:noFill/>
                    </a:lnR>
                    <a:lnT>
                      <a:noFill/>
                    </a:lnT>
                    <a:lnB>
                      <a:noFill/>
                    </a:lnB>
                    <a:noFill/>
                  </a:tcPr>
                </a:tc>
                <a:tc>
                  <a:txBody>
                    <a:bodyPr/>
                    <a:lstStyle/>
                    <a:p>
                      <a:pPr algn="l" fontAlgn="b"/>
                      <a:r>
                        <a:rPr lang="en-GB" sz="2000" b="1" i="0" u="none" strike="noStrike" dirty="0">
                          <a:solidFill>
                            <a:schemeClr val="tx2"/>
                          </a:solidFill>
                          <a:effectLst/>
                          <a:latin typeface="Calibri" panose="020F0502020204030204" pitchFamily="34" charset="0"/>
                        </a:rPr>
                        <a:t>      P-VALUE</a:t>
                      </a: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8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000" b="0"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extLst>
                  <a:ext uri="{0D108BD9-81ED-4DB2-BD59-A6C34878D82A}">
                    <a16:rowId xmlns:a16="http://schemas.microsoft.com/office/drawing/2014/main" val="322587368"/>
                  </a:ext>
                </a:extLst>
              </a:tr>
              <a:tr h="320836">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dirty="0">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r>
                        <a:rPr lang="en-GB" sz="2000" b="1" i="0" u="none" strike="noStrike" dirty="0">
                          <a:solidFill>
                            <a:schemeClr val="tx2"/>
                          </a:solidFill>
                          <a:effectLst/>
                          <a:latin typeface="Calibri" panose="020F0502020204030204" pitchFamily="34" charset="0"/>
                        </a:rPr>
                        <a:t>   LOW</a:t>
                      </a:r>
                    </a:p>
                  </a:txBody>
                  <a:tcPr marL="8749" marR="8749" marT="8749" marB="0" anchor="b">
                    <a:lnL>
                      <a:noFill/>
                    </a:lnL>
                    <a:lnR>
                      <a:noFill/>
                    </a:lnR>
                    <a:lnT>
                      <a:noFill/>
                    </a:lnT>
                    <a:lnB>
                      <a:noFill/>
                    </a:lnB>
                    <a:noFill/>
                  </a:tcPr>
                </a:tc>
                <a:tc>
                  <a:txBody>
                    <a:bodyPr/>
                    <a:lstStyle/>
                    <a:p>
                      <a:pPr algn="l" fontAlgn="b"/>
                      <a:r>
                        <a:rPr lang="en-GB" sz="2000" b="1" i="0" u="none" strike="noStrike" dirty="0">
                          <a:solidFill>
                            <a:schemeClr val="tx2"/>
                          </a:solidFill>
                          <a:effectLst/>
                          <a:latin typeface="Calibri" panose="020F0502020204030204" pitchFamily="34" charset="0"/>
                        </a:rPr>
                        <a:t>   HIGH</a:t>
                      </a:r>
                    </a:p>
                  </a:txBody>
                  <a:tcPr marL="8749" marR="8749" marT="8749" marB="0" anchor="b">
                    <a:lnL>
                      <a:noFill/>
                    </a:lnL>
                    <a:lnR>
                      <a:noFill/>
                    </a:lnR>
                    <a:lnT>
                      <a:noFill/>
                    </a:lnT>
                    <a:lnB>
                      <a:noFill/>
                    </a:lnB>
                    <a:noFill/>
                  </a:tcPr>
                </a:tc>
                <a:tc>
                  <a:txBody>
                    <a:bodyPr/>
                    <a:lstStyle/>
                    <a:p>
                      <a:pPr algn="l" fontAlgn="b"/>
                      <a:endParaRPr lang="en-GB" sz="2000" b="1" i="0" u="none" strike="noStrike">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dirty="0">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dirty="0">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2000" b="1" i="0" u="none" strike="noStrike" dirty="0">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800" b="1" i="0" u="none" strike="noStrike" dirty="0">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tc>
                  <a:txBody>
                    <a:bodyPr/>
                    <a:lstStyle/>
                    <a:p>
                      <a:pPr algn="l" fontAlgn="b"/>
                      <a:endParaRPr lang="en-GB" sz="1000" b="0" i="0" u="none" strike="noStrike" dirty="0">
                        <a:solidFill>
                          <a:schemeClr val="tx2"/>
                        </a:solidFill>
                        <a:effectLst/>
                        <a:latin typeface="Calibri" panose="020F0502020204030204" pitchFamily="34" charset="0"/>
                      </a:endParaRPr>
                    </a:p>
                  </a:txBody>
                  <a:tcPr marL="8749" marR="8749" marT="8749" marB="0" anchor="b">
                    <a:lnL>
                      <a:noFill/>
                    </a:lnL>
                    <a:lnR>
                      <a:noFill/>
                    </a:lnR>
                    <a:lnT>
                      <a:noFill/>
                    </a:lnT>
                    <a:lnB>
                      <a:noFill/>
                    </a:lnB>
                    <a:noFill/>
                  </a:tcPr>
                </a:tc>
                <a:extLst>
                  <a:ext uri="{0D108BD9-81ED-4DB2-BD59-A6C34878D82A}">
                    <a16:rowId xmlns:a16="http://schemas.microsoft.com/office/drawing/2014/main" val="4009729568"/>
                  </a:ext>
                </a:extLst>
              </a:tr>
            </a:tbl>
          </a:graphicData>
        </a:graphic>
      </p:graphicFrame>
      <p:sp>
        <p:nvSpPr>
          <p:cNvPr id="4" name="Rectangle 3">
            <a:extLst>
              <a:ext uri="{FF2B5EF4-FFF2-40B4-BE49-F238E27FC236}">
                <a16:creationId xmlns:a16="http://schemas.microsoft.com/office/drawing/2014/main" id="{6912F90D-57C9-4EB2-FA4B-3414A1B8B851}"/>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S</a:t>
            </a:r>
            <a:r>
              <a:rPr lang="en-GB" sz="5400" b="1" u="sng" kern="100" dirty="0" err="1">
                <a:latin typeface="Calibri" panose="020F0502020204030204" pitchFamily="34" charset="0"/>
                <a:ea typeface="Calibri" panose="020F0502020204030204" pitchFamily="34" charset="0"/>
                <a:cs typeface="Times New Roman" panose="02020603050405020304" pitchFamily="18" charset="0"/>
              </a:rPr>
              <a:t>tatistical</a:t>
            </a:r>
            <a:r>
              <a:rPr lang="en-GB" sz="5400" b="1" u="sng" kern="100" dirty="0">
                <a:latin typeface="Calibri" panose="020F0502020204030204" pitchFamily="34" charset="0"/>
                <a:ea typeface="Calibri" panose="020F0502020204030204" pitchFamily="34" charset="0"/>
                <a:cs typeface="Times New Roman" panose="02020603050405020304" pitchFamily="18" charset="0"/>
              </a:rPr>
              <a:t> Analysis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A878F784-A5A7-78EA-B5CE-7D94017E7793}"/>
              </a:ext>
            </a:extLst>
          </p:cNvPr>
          <p:cNvGraphicFramePr>
            <a:graphicFrameLocks noGrp="1"/>
          </p:cNvGraphicFramePr>
          <p:nvPr>
            <p:extLst>
              <p:ext uri="{D42A27DB-BD31-4B8C-83A1-F6EECF244321}">
                <p14:modId xmlns:p14="http://schemas.microsoft.com/office/powerpoint/2010/main" val="2000852272"/>
              </p:ext>
            </p:extLst>
          </p:nvPr>
        </p:nvGraphicFramePr>
        <p:xfrm>
          <a:off x="759655" y="3248024"/>
          <a:ext cx="8520690" cy="3302676"/>
        </p:xfrm>
        <a:graphic>
          <a:graphicData uri="http://schemas.openxmlformats.org/drawingml/2006/table">
            <a:tbl>
              <a:tblPr/>
              <a:tblGrid>
                <a:gridCol w="656226">
                  <a:extLst>
                    <a:ext uri="{9D8B030D-6E8A-4147-A177-3AD203B41FA5}">
                      <a16:colId xmlns:a16="http://schemas.microsoft.com/office/drawing/2014/main" val="1108384643"/>
                    </a:ext>
                  </a:extLst>
                </a:gridCol>
                <a:gridCol w="1917412">
                  <a:extLst>
                    <a:ext uri="{9D8B030D-6E8A-4147-A177-3AD203B41FA5}">
                      <a16:colId xmlns:a16="http://schemas.microsoft.com/office/drawing/2014/main" val="4060472716"/>
                    </a:ext>
                  </a:extLst>
                </a:gridCol>
                <a:gridCol w="1298781">
                  <a:extLst>
                    <a:ext uri="{9D8B030D-6E8A-4147-A177-3AD203B41FA5}">
                      <a16:colId xmlns:a16="http://schemas.microsoft.com/office/drawing/2014/main" val="1136048854"/>
                    </a:ext>
                  </a:extLst>
                </a:gridCol>
                <a:gridCol w="1421824">
                  <a:extLst>
                    <a:ext uri="{9D8B030D-6E8A-4147-A177-3AD203B41FA5}">
                      <a16:colId xmlns:a16="http://schemas.microsoft.com/office/drawing/2014/main" val="3961371979"/>
                    </a:ext>
                  </a:extLst>
                </a:gridCol>
                <a:gridCol w="656226">
                  <a:extLst>
                    <a:ext uri="{9D8B030D-6E8A-4147-A177-3AD203B41FA5}">
                      <a16:colId xmlns:a16="http://schemas.microsoft.com/office/drawing/2014/main" val="3581728286"/>
                    </a:ext>
                  </a:extLst>
                </a:gridCol>
                <a:gridCol w="1203082">
                  <a:extLst>
                    <a:ext uri="{9D8B030D-6E8A-4147-A177-3AD203B41FA5}">
                      <a16:colId xmlns:a16="http://schemas.microsoft.com/office/drawing/2014/main" val="2359171509"/>
                    </a:ext>
                  </a:extLst>
                </a:gridCol>
                <a:gridCol w="1367139">
                  <a:extLst>
                    <a:ext uri="{9D8B030D-6E8A-4147-A177-3AD203B41FA5}">
                      <a16:colId xmlns:a16="http://schemas.microsoft.com/office/drawing/2014/main" val="3269420372"/>
                    </a:ext>
                  </a:extLst>
                </a:gridCol>
              </a:tblGrid>
              <a:tr h="366964">
                <a:tc gridSpan="2">
                  <a:txBody>
                    <a:bodyPr/>
                    <a:lstStyle/>
                    <a:p>
                      <a:pPr algn="l" fontAlgn="b"/>
                      <a:r>
                        <a:rPr lang="en-GB" sz="2000" b="0" i="0" u="none" strike="noStrike" dirty="0">
                          <a:solidFill>
                            <a:schemeClr val="tx2"/>
                          </a:solidFill>
                          <a:effectLst/>
                          <a:latin typeface="Calibri" panose="020F0502020204030204" pitchFamily="34" charset="0"/>
                        </a:rPr>
                        <a:t>Work Model</a:t>
                      </a:r>
                    </a:p>
                  </a:txBody>
                  <a:tcPr marL="9525" marR="9525" marT="9525" marB="0" anchor="b">
                    <a:lnL>
                      <a:noFill/>
                    </a:lnL>
                    <a:lnR>
                      <a:noFill/>
                    </a:lnR>
                    <a:lnT>
                      <a:noFill/>
                    </a:lnT>
                    <a:lnB>
                      <a:noFill/>
                    </a:lnB>
                    <a:noFill/>
                  </a:tcPr>
                </a:tc>
                <a:tc hMerge="1">
                  <a:txBody>
                    <a:bodyPr/>
                    <a:lstStyle/>
                    <a:p>
                      <a:endParaRPr lang="en-GB"/>
                    </a:p>
                  </a:txBody>
                  <a:tcPr/>
                </a:tc>
                <a:tc>
                  <a:txBody>
                    <a:bodyPr/>
                    <a:lstStyle/>
                    <a:p>
                      <a:pPr algn="r" fontAlgn="b"/>
                      <a:r>
                        <a:rPr lang="en-GB" sz="2000" b="0" i="0" u="none" strike="noStrike">
                          <a:solidFill>
                            <a:schemeClr val="tx2"/>
                          </a:solidFill>
                          <a:effectLst/>
                          <a:latin typeface="Calibri" panose="020F0502020204030204" pitchFamily="34" charset="0"/>
                        </a:rPr>
                        <a:t>0.091571</a:t>
                      </a:r>
                    </a:p>
                  </a:txBody>
                  <a:tcPr marL="9525" marR="9525" marT="9525" marB="0" anchor="b">
                    <a:lnL>
                      <a:noFill/>
                    </a:lnL>
                    <a:lnR>
                      <a:noFill/>
                    </a:lnR>
                    <a:lnT>
                      <a:noFill/>
                    </a:lnT>
                    <a:lnB>
                      <a:noFill/>
                    </a:lnB>
                    <a:noFill/>
                  </a:tcPr>
                </a:tc>
                <a:tc>
                  <a:txBody>
                    <a:bodyPr/>
                    <a:lstStyle/>
                    <a:p>
                      <a:pPr algn="r" fontAlgn="b"/>
                      <a:r>
                        <a:rPr lang="en-GB" sz="2000" b="0" i="0" u="none" strike="noStrike">
                          <a:solidFill>
                            <a:schemeClr val="tx2"/>
                          </a:solidFill>
                          <a:effectLst/>
                          <a:latin typeface="Calibri" panose="020F0502020204030204" pitchFamily="34" charset="0"/>
                        </a:rPr>
                        <a:t>0.1394073</a:t>
                      </a: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2000" b="0" i="0" u="none" strike="noStrike">
                          <a:solidFill>
                            <a:schemeClr val="tx2"/>
                          </a:solidFill>
                          <a:effectLst/>
                          <a:latin typeface="Calibri" panose="020F0502020204030204" pitchFamily="34" charset="0"/>
                        </a:rPr>
                        <a:t>0.11556</a:t>
                      </a:r>
                    </a:p>
                  </a:txBody>
                  <a:tcPr marL="9525" marR="9525" marT="9525" marB="0" anchor="b">
                    <a:lnL>
                      <a:noFill/>
                    </a:lnL>
                    <a:lnR>
                      <a:noFill/>
                    </a:lnR>
                    <a:lnT>
                      <a:noFill/>
                    </a:lnT>
                    <a:lnB>
                      <a:noFill/>
                    </a:lnB>
                    <a:noFill/>
                  </a:tcPr>
                </a:tc>
                <a:tc>
                  <a:txBody>
                    <a:bodyPr/>
                    <a:lstStyle/>
                    <a:p>
                      <a:pPr algn="l" fontAlgn="b"/>
                      <a:r>
                        <a:rPr lang="en-GB" sz="2000" b="0" i="0" u="none" strike="noStrike" dirty="0">
                          <a:solidFill>
                            <a:schemeClr val="tx2"/>
                          </a:solidFill>
                          <a:effectLst/>
                          <a:latin typeface="Calibri" panose="020F0502020204030204" pitchFamily="34" charset="0"/>
                        </a:rPr>
                        <a:t>      &lt;2.2e-16</a:t>
                      </a:r>
                    </a:p>
                  </a:txBody>
                  <a:tcPr marL="9525" marR="9525" marT="9525" marB="0" anchor="b">
                    <a:lnL>
                      <a:noFill/>
                    </a:lnL>
                    <a:lnR>
                      <a:noFill/>
                    </a:lnR>
                    <a:lnT>
                      <a:noFill/>
                    </a:lnT>
                    <a:lnB>
                      <a:noFill/>
                    </a:lnB>
                    <a:noFill/>
                  </a:tcPr>
                </a:tc>
                <a:extLst>
                  <a:ext uri="{0D108BD9-81ED-4DB2-BD59-A6C34878D82A}">
                    <a16:rowId xmlns:a16="http://schemas.microsoft.com/office/drawing/2014/main" val="3570691257"/>
                  </a:ext>
                </a:extLst>
              </a:tr>
              <a:tr h="366964">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2616260106"/>
                  </a:ext>
                </a:extLst>
              </a:tr>
              <a:tr h="366964">
                <a:tc gridSpan="2">
                  <a:txBody>
                    <a:bodyPr/>
                    <a:lstStyle/>
                    <a:p>
                      <a:pPr algn="l" fontAlgn="b"/>
                      <a:r>
                        <a:rPr lang="en-GB" sz="2000" b="0" i="0" u="none" strike="noStrike" dirty="0">
                          <a:solidFill>
                            <a:schemeClr val="tx2"/>
                          </a:solidFill>
                          <a:effectLst/>
                          <a:latin typeface="Calibri" panose="020F0502020204030204" pitchFamily="34" charset="0"/>
                        </a:rPr>
                        <a:t>Work Year</a:t>
                      </a:r>
                    </a:p>
                  </a:txBody>
                  <a:tcPr marL="9525" marR="9525" marT="9525" marB="0" anchor="b">
                    <a:lnL>
                      <a:noFill/>
                    </a:lnL>
                    <a:lnR>
                      <a:noFill/>
                    </a:lnR>
                    <a:lnT>
                      <a:noFill/>
                    </a:lnT>
                    <a:lnB>
                      <a:noFill/>
                    </a:lnB>
                    <a:noFill/>
                  </a:tcPr>
                </a:tc>
                <a:tc hMerge="1">
                  <a:txBody>
                    <a:bodyPr/>
                    <a:lstStyle/>
                    <a:p>
                      <a:endParaRPr lang="en-GB"/>
                    </a:p>
                  </a:txBody>
                  <a:tcPr/>
                </a:tc>
                <a:tc>
                  <a:txBody>
                    <a:bodyPr/>
                    <a:lstStyle/>
                    <a:p>
                      <a:pPr algn="r" fontAlgn="b"/>
                      <a:r>
                        <a:rPr lang="en-GB" sz="2000" b="0" i="0" u="none" strike="noStrike">
                          <a:solidFill>
                            <a:schemeClr val="tx2"/>
                          </a:solidFill>
                          <a:effectLst/>
                          <a:latin typeface="Calibri" panose="020F0502020204030204" pitchFamily="34" charset="0"/>
                        </a:rPr>
                        <a:t>0.12367</a:t>
                      </a:r>
                    </a:p>
                  </a:txBody>
                  <a:tcPr marL="9525" marR="9525" marT="9525" marB="0" anchor="b">
                    <a:lnL>
                      <a:noFill/>
                    </a:lnL>
                    <a:lnR>
                      <a:noFill/>
                    </a:lnR>
                    <a:lnT>
                      <a:noFill/>
                    </a:lnT>
                    <a:lnB>
                      <a:noFill/>
                    </a:lnB>
                    <a:noFill/>
                  </a:tcPr>
                </a:tc>
                <a:tc>
                  <a:txBody>
                    <a:bodyPr/>
                    <a:lstStyle/>
                    <a:p>
                      <a:pPr algn="r" fontAlgn="b"/>
                      <a:r>
                        <a:rPr lang="en-GB" sz="2000" b="0" i="0" u="none" strike="noStrike">
                          <a:solidFill>
                            <a:schemeClr val="tx2"/>
                          </a:solidFill>
                          <a:effectLst/>
                          <a:latin typeface="Calibri" panose="020F0502020204030204" pitchFamily="34" charset="0"/>
                        </a:rPr>
                        <a:t>0.110936</a:t>
                      </a: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2000" b="0" i="0" u="none" strike="noStrike">
                          <a:solidFill>
                            <a:schemeClr val="tx2"/>
                          </a:solidFill>
                          <a:effectLst/>
                          <a:latin typeface="Calibri" panose="020F0502020204030204" pitchFamily="34" charset="0"/>
                        </a:rPr>
                        <a:t>0.14747</a:t>
                      </a:r>
                    </a:p>
                  </a:txBody>
                  <a:tcPr marL="9525" marR="9525" marT="9525" marB="0" anchor="b">
                    <a:lnL>
                      <a:noFill/>
                    </a:lnL>
                    <a:lnR>
                      <a:noFill/>
                    </a:lnR>
                    <a:lnT>
                      <a:noFill/>
                    </a:lnT>
                    <a:lnB>
                      <a:noFill/>
                    </a:lnB>
                    <a:noFill/>
                  </a:tcPr>
                </a:tc>
                <a:tc>
                  <a:txBody>
                    <a:bodyPr/>
                    <a:lstStyle/>
                    <a:p>
                      <a:pPr algn="l" fontAlgn="b"/>
                      <a:r>
                        <a:rPr lang="en-GB" sz="2000" b="0" i="0" u="none" strike="noStrike" dirty="0">
                          <a:solidFill>
                            <a:schemeClr val="tx2"/>
                          </a:solidFill>
                          <a:effectLst/>
                          <a:latin typeface="Calibri" panose="020F0502020204030204" pitchFamily="34" charset="0"/>
                        </a:rPr>
                        <a:t>     &lt;2.2e-16</a:t>
                      </a:r>
                    </a:p>
                  </a:txBody>
                  <a:tcPr marL="9525" marR="9525" marT="9525" marB="0" anchor="b">
                    <a:lnL>
                      <a:noFill/>
                    </a:lnL>
                    <a:lnR>
                      <a:noFill/>
                    </a:lnR>
                    <a:lnT>
                      <a:noFill/>
                    </a:lnT>
                    <a:lnB>
                      <a:noFill/>
                    </a:lnB>
                    <a:noFill/>
                  </a:tcPr>
                </a:tc>
                <a:extLst>
                  <a:ext uri="{0D108BD9-81ED-4DB2-BD59-A6C34878D82A}">
                    <a16:rowId xmlns:a16="http://schemas.microsoft.com/office/drawing/2014/main" val="855172411"/>
                  </a:ext>
                </a:extLst>
              </a:tr>
              <a:tr h="366964">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609279130"/>
                  </a:ext>
                </a:extLst>
              </a:tr>
              <a:tr h="366964">
                <a:tc gridSpan="2">
                  <a:txBody>
                    <a:bodyPr/>
                    <a:lstStyle/>
                    <a:p>
                      <a:pPr algn="l" fontAlgn="b"/>
                      <a:r>
                        <a:rPr lang="en-GB" sz="2000" b="0" i="0" u="none" strike="noStrike">
                          <a:solidFill>
                            <a:schemeClr val="tx2"/>
                          </a:solidFill>
                          <a:effectLst/>
                          <a:latin typeface="Calibri" panose="020F0502020204030204" pitchFamily="34" charset="0"/>
                        </a:rPr>
                        <a:t>Employee's Residence</a:t>
                      </a:r>
                    </a:p>
                  </a:txBody>
                  <a:tcPr marL="9525" marR="9525" marT="9525" marB="0" anchor="b">
                    <a:lnL>
                      <a:noFill/>
                    </a:lnL>
                    <a:lnR>
                      <a:noFill/>
                    </a:lnR>
                    <a:lnT>
                      <a:noFill/>
                    </a:lnT>
                    <a:lnB>
                      <a:noFill/>
                    </a:lnB>
                    <a:noFill/>
                  </a:tcPr>
                </a:tc>
                <a:tc hMerge="1">
                  <a:txBody>
                    <a:bodyPr/>
                    <a:lstStyle/>
                    <a:p>
                      <a:endParaRPr lang="en-GB"/>
                    </a:p>
                  </a:txBody>
                  <a:tcPr/>
                </a:tc>
                <a:tc>
                  <a:txBody>
                    <a:bodyPr/>
                    <a:lstStyle/>
                    <a:p>
                      <a:pPr algn="r" fontAlgn="b"/>
                      <a:r>
                        <a:rPr lang="en-GB" sz="2000" b="0" i="0" u="none" strike="noStrike">
                          <a:solidFill>
                            <a:schemeClr val="tx2"/>
                          </a:solidFill>
                          <a:effectLst/>
                          <a:latin typeface="Calibri" panose="020F0502020204030204" pitchFamily="34" charset="0"/>
                        </a:rPr>
                        <a:t>0.160499</a:t>
                      </a:r>
                    </a:p>
                  </a:txBody>
                  <a:tcPr marL="9525" marR="9525" marT="9525" marB="0" anchor="b">
                    <a:lnL>
                      <a:noFill/>
                    </a:lnL>
                    <a:lnR>
                      <a:noFill/>
                    </a:lnR>
                    <a:lnT>
                      <a:noFill/>
                    </a:lnT>
                    <a:lnB>
                      <a:noFill/>
                    </a:lnB>
                    <a:noFill/>
                  </a:tcPr>
                </a:tc>
                <a:tc>
                  <a:txBody>
                    <a:bodyPr/>
                    <a:lstStyle/>
                    <a:p>
                      <a:pPr algn="r" fontAlgn="b"/>
                      <a:r>
                        <a:rPr lang="en-GB" sz="2000" b="0" i="0" u="none" strike="noStrike">
                          <a:solidFill>
                            <a:schemeClr val="tx2"/>
                          </a:solidFill>
                          <a:effectLst/>
                          <a:latin typeface="Calibri" panose="020F0502020204030204" pitchFamily="34" charset="0"/>
                        </a:rPr>
                        <a:t>0.2073354</a:t>
                      </a: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2000" b="0" i="0" u="none" strike="noStrike">
                          <a:solidFill>
                            <a:schemeClr val="tx2"/>
                          </a:solidFill>
                          <a:effectLst/>
                          <a:latin typeface="Calibri" panose="020F0502020204030204" pitchFamily="34" charset="0"/>
                        </a:rPr>
                        <a:t>0.18402</a:t>
                      </a:r>
                    </a:p>
                  </a:txBody>
                  <a:tcPr marL="9525" marR="9525" marT="9525" marB="0" anchor="b">
                    <a:lnL>
                      <a:noFill/>
                    </a:lnL>
                    <a:lnR>
                      <a:noFill/>
                    </a:lnR>
                    <a:lnT>
                      <a:noFill/>
                    </a:lnT>
                    <a:lnB>
                      <a:noFill/>
                    </a:lnB>
                    <a:noFill/>
                  </a:tcPr>
                </a:tc>
                <a:tc>
                  <a:txBody>
                    <a:bodyPr/>
                    <a:lstStyle/>
                    <a:p>
                      <a:pPr algn="l" fontAlgn="b"/>
                      <a:r>
                        <a:rPr lang="en-GB" sz="2000" b="0" i="0" u="none" strike="noStrike" dirty="0">
                          <a:solidFill>
                            <a:schemeClr val="tx2"/>
                          </a:solidFill>
                          <a:effectLst/>
                          <a:latin typeface="Calibri" panose="020F0502020204030204" pitchFamily="34" charset="0"/>
                        </a:rPr>
                        <a:t>     &lt;2.2e-16</a:t>
                      </a:r>
                    </a:p>
                  </a:txBody>
                  <a:tcPr marL="9525" marR="9525" marT="9525" marB="0" anchor="b">
                    <a:lnL>
                      <a:noFill/>
                    </a:lnL>
                    <a:lnR>
                      <a:noFill/>
                    </a:lnR>
                    <a:lnT>
                      <a:noFill/>
                    </a:lnT>
                    <a:lnB>
                      <a:noFill/>
                    </a:lnB>
                    <a:noFill/>
                  </a:tcPr>
                </a:tc>
                <a:extLst>
                  <a:ext uri="{0D108BD9-81ED-4DB2-BD59-A6C34878D82A}">
                    <a16:rowId xmlns:a16="http://schemas.microsoft.com/office/drawing/2014/main" val="1243738590"/>
                  </a:ext>
                </a:extLst>
              </a:tr>
              <a:tr h="366964">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252445866"/>
                  </a:ext>
                </a:extLst>
              </a:tr>
              <a:tr h="366964">
                <a:tc gridSpan="2">
                  <a:txBody>
                    <a:bodyPr/>
                    <a:lstStyle/>
                    <a:p>
                      <a:pPr algn="l" fontAlgn="b"/>
                      <a:r>
                        <a:rPr lang="en-GB" sz="2000" b="0" i="0" u="none" strike="noStrike">
                          <a:solidFill>
                            <a:schemeClr val="tx2"/>
                          </a:solidFill>
                          <a:effectLst/>
                          <a:latin typeface="Calibri" panose="020F0502020204030204" pitchFamily="34" charset="0"/>
                        </a:rPr>
                        <a:t>Company's Location</a:t>
                      </a:r>
                    </a:p>
                  </a:txBody>
                  <a:tcPr marL="9525" marR="9525" marT="9525" marB="0" anchor="b">
                    <a:lnL>
                      <a:noFill/>
                    </a:lnL>
                    <a:lnR>
                      <a:noFill/>
                    </a:lnR>
                    <a:lnT>
                      <a:noFill/>
                    </a:lnT>
                    <a:lnB>
                      <a:noFill/>
                    </a:lnB>
                    <a:noFill/>
                  </a:tcPr>
                </a:tc>
                <a:tc hMerge="1">
                  <a:txBody>
                    <a:bodyPr/>
                    <a:lstStyle/>
                    <a:p>
                      <a:endParaRPr lang="en-GB"/>
                    </a:p>
                  </a:txBody>
                  <a:tcPr/>
                </a:tc>
                <a:tc>
                  <a:txBody>
                    <a:bodyPr/>
                    <a:lstStyle/>
                    <a:p>
                      <a:pPr algn="r" fontAlgn="b"/>
                      <a:r>
                        <a:rPr lang="en-GB" sz="2000" b="0" i="0" u="none" strike="noStrike">
                          <a:solidFill>
                            <a:schemeClr val="tx2"/>
                          </a:solidFill>
                          <a:effectLst/>
                          <a:latin typeface="Calibri" panose="020F0502020204030204" pitchFamily="34" charset="0"/>
                        </a:rPr>
                        <a:t>0.140852</a:t>
                      </a:r>
                    </a:p>
                  </a:txBody>
                  <a:tcPr marL="9525" marR="9525" marT="9525" marB="0" anchor="b">
                    <a:lnL>
                      <a:noFill/>
                    </a:lnL>
                    <a:lnR>
                      <a:noFill/>
                    </a:lnR>
                    <a:lnT>
                      <a:noFill/>
                    </a:lnT>
                    <a:lnB>
                      <a:noFill/>
                    </a:lnB>
                    <a:noFill/>
                  </a:tcPr>
                </a:tc>
                <a:tc>
                  <a:txBody>
                    <a:bodyPr/>
                    <a:lstStyle/>
                    <a:p>
                      <a:pPr algn="r" fontAlgn="b"/>
                      <a:r>
                        <a:rPr lang="en-GB" sz="2000" b="0" i="0" u="none" strike="noStrike" dirty="0">
                          <a:solidFill>
                            <a:schemeClr val="tx2"/>
                          </a:solidFill>
                          <a:effectLst/>
                          <a:latin typeface="Calibri" panose="020F0502020204030204" pitchFamily="34" charset="0"/>
                        </a:rPr>
                        <a:t>0.1880174</a:t>
                      </a: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2000" b="0" i="0" u="none" strike="noStrike">
                          <a:solidFill>
                            <a:schemeClr val="tx2"/>
                          </a:solidFill>
                          <a:effectLst/>
                          <a:latin typeface="Calibri" panose="020F0502020204030204" pitchFamily="34" charset="0"/>
                        </a:rPr>
                        <a:t>0.16453</a:t>
                      </a:r>
                    </a:p>
                  </a:txBody>
                  <a:tcPr marL="9525" marR="9525" marT="9525" marB="0" anchor="b">
                    <a:lnL>
                      <a:noFill/>
                    </a:lnL>
                    <a:lnR>
                      <a:noFill/>
                    </a:lnR>
                    <a:lnT>
                      <a:noFill/>
                    </a:lnT>
                    <a:lnB>
                      <a:noFill/>
                    </a:lnB>
                    <a:noFill/>
                  </a:tcPr>
                </a:tc>
                <a:tc>
                  <a:txBody>
                    <a:bodyPr/>
                    <a:lstStyle/>
                    <a:p>
                      <a:pPr algn="l" fontAlgn="b"/>
                      <a:r>
                        <a:rPr lang="en-GB" sz="2000" b="0" i="0" u="none" strike="noStrike" dirty="0">
                          <a:solidFill>
                            <a:schemeClr val="tx2"/>
                          </a:solidFill>
                          <a:effectLst/>
                          <a:latin typeface="Calibri" panose="020F0502020204030204" pitchFamily="34" charset="0"/>
                        </a:rPr>
                        <a:t>      &lt;2.2e-16</a:t>
                      </a:r>
                    </a:p>
                  </a:txBody>
                  <a:tcPr marL="9525" marR="9525" marT="9525" marB="0" anchor="b">
                    <a:lnL>
                      <a:noFill/>
                    </a:lnL>
                    <a:lnR>
                      <a:noFill/>
                    </a:lnR>
                    <a:lnT>
                      <a:noFill/>
                    </a:lnT>
                    <a:lnB>
                      <a:noFill/>
                    </a:lnB>
                    <a:noFill/>
                  </a:tcPr>
                </a:tc>
                <a:extLst>
                  <a:ext uri="{0D108BD9-81ED-4DB2-BD59-A6C34878D82A}">
                    <a16:rowId xmlns:a16="http://schemas.microsoft.com/office/drawing/2014/main" val="201338870"/>
                  </a:ext>
                </a:extLst>
              </a:tr>
              <a:tr h="366964">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3113014451"/>
                  </a:ext>
                </a:extLst>
              </a:tr>
              <a:tr h="366964">
                <a:tc gridSpan="2">
                  <a:txBody>
                    <a:bodyPr/>
                    <a:lstStyle/>
                    <a:p>
                      <a:pPr algn="l" fontAlgn="b"/>
                      <a:r>
                        <a:rPr lang="en-GB" sz="2000" b="0" i="0" u="none" strike="noStrike">
                          <a:solidFill>
                            <a:schemeClr val="tx2"/>
                          </a:solidFill>
                          <a:effectLst/>
                          <a:latin typeface="Calibri" panose="020F0502020204030204" pitchFamily="34" charset="0"/>
                        </a:rPr>
                        <a:t>Company Size</a:t>
                      </a:r>
                    </a:p>
                  </a:txBody>
                  <a:tcPr marL="9525" marR="9525" marT="9525" marB="0" anchor="b">
                    <a:lnL>
                      <a:noFill/>
                    </a:lnL>
                    <a:lnR>
                      <a:noFill/>
                    </a:lnR>
                    <a:lnT>
                      <a:noFill/>
                    </a:lnT>
                    <a:lnB>
                      <a:noFill/>
                    </a:lnB>
                    <a:noFill/>
                  </a:tcPr>
                </a:tc>
                <a:tc hMerge="1">
                  <a:txBody>
                    <a:bodyPr/>
                    <a:lstStyle/>
                    <a:p>
                      <a:endParaRPr lang="en-GB"/>
                    </a:p>
                  </a:txBody>
                  <a:tcPr/>
                </a:tc>
                <a:tc>
                  <a:txBody>
                    <a:bodyPr/>
                    <a:lstStyle/>
                    <a:p>
                      <a:pPr algn="r" fontAlgn="b"/>
                      <a:r>
                        <a:rPr lang="en-GB" sz="2000" b="0" i="0" u="none" strike="noStrike" dirty="0">
                          <a:solidFill>
                            <a:schemeClr val="tx2"/>
                          </a:solidFill>
                          <a:effectLst/>
                          <a:latin typeface="Calibri" panose="020F0502020204030204" pitchFamily="34" charset="0"/>
                        </a:rPr>
                        <a:t>0.003445</a:t>
                      </a:r>
                    </a:p>
                  </a:txBody>
                  <a:tcPr marL="9525" marR="9525" marT="9525" marB="0" anchor="b">
                    <a:lnL>
                      <a:noFill/>
                    </a:lnL>
                    <a:lnR>
                      <a:noFill/>
                    </a:lnR>
                    <a:lnT>
                      <a:noFill/>
                    </a:lnT>
                    <a:lnB>
                      <a:noFill/>
                    </a:lnB>
                    <a:noFill/>
                  </a:tcPr>
                </a:tc>
                <a:tc>
                  <a:txBody>
                    <a:bodyPr/>
                    <a:lstStyle/>
                    <a:p>
                      <a:pPr algn="r" fontAlgn="b"/>
                      <a:r>
                        <a:rPr lang="en-GB" sz="2000" b="0" i="0" u="none" strike="noStrike">
                          <a:solidFill>
                            <a:schemeClr val="tx2"/>
                          </a:solidFill>
                          <a:effectLst/>
                          <a:latin typeface="Calibri" panose="020F0502020204030204" pitchFamily="34" charset="0"/>
                        </a:rPr>
                        <a:t>0.051885</a:t>
                      </a: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2000" b="0" i="0" u="none" strike="noStrike" dirty="0">
                          <a:solidFill>
                            <a:schemeClr val="tx2"/>
                          </a:solidFill>
                          <a:effectLst/>
                          <a:latin typeface="Calibri" panose="020F0502020204030204" pitchFamily="34" charset="0"/>
                        </a:rPr>
                        <a:t>0.02768</a:t>
                      </a:r>
                    </a:p>
                  </a:txBody>
                  <a:tcPr marL="9525" marR="9525" marT="9525" marB="0" anchor="b">
                    <a:lnL>
                      <a:noFill/>
                    </a:lnL>
                    <a:lnR>
                      <a:noFill/>
                    </a:lnR>
                    <a:lnT>
                      <a:noFill/>
                    </a:lnT>
                    <a:lnB>
                      <a:noFill/>
                    </a:lnB>
                    <a:noFill/>
                  </a:tcPr>
                </a:tc>
                <a:tc>
                  <a:txBody>
                    <a:bodyPr/>
                    <a:lstStyle/>
                    <a:p>
                      <a:pPr algn="r" fontAlgn="b"/>
                      <a:r>
                        <a:rPr lang="en-GB" sz="2000" b="0" i="0" u="none" strike="noStrike" dirty="0">
                          <a:solidFill>
                            <a:schemeClr val="tx2"/>
                          </a:solidFill>
                          <a:effectLst/>
                          <a:latin typeface="Calibri" panose="020F0502020204030204" pitchFamily="34" charset="0"/>
                        </a:rPr>
                        <a:t>0.02519</a:t>
                      </a:r>
                    </a:p>
                  </a:txBody>
                  <a:tcPr marL="9525" marR="9525" marT="9525" marB="0" anchor="b">
                    <a:lnL>
                      <a:noFill/>
                    </a:lnL>
                    <a:lnR>
                      <a:noFill/>
                    </a:lnR>
                    <a:lnT>
                      <a:noFill/>
                    </a:lnT>
                    <a:lnB>
                      <a:noFill/>
                    </a:lnB>
                    <a:noFill/>
                  </a:tcPr>
                </a:tc>
                <a:extLst>
                  <a:ext uri="{0D108BD9-81ED-4DB2-BD59-A6C34878D82A}">
                    <a16:rowId xmlns:a16="http://schemas.microsoft.com/office/drawing/2014/main" val="134080315"/>
                  </a:ext>
                </a:extLst>
              </a:tr>
            </a:tbl>
          </a:graphicData>
        </a:graphic>
      </p:graphicFrame>
    </p:spTree>
    <p:extLst>
      <p:ext uri="{BB962C8B-B14F-4D97-AF65-F5344CB8AC3E}">
        <p14:creationId xmlns:p14="http://schemas.microsoft.com/office/powerpoint/2010/main" val="240462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FAFBBC-F169-6CFA-0314-E3AE9E4FA725}"/>
              </a:ext>
            </a:extLst>
          </p:cNvPr>
          <p:cNvSpPr>
            <a:spLocks noGrp="1"/>
          </p:cNvSpPr>
          <p:nvPr>
            <p:ph idx="1"/>
          </p:nvPr>
        </p:nvSpPr>
        <p:spPr/>
        <p:txBody>
          <a:bodyPr>
            <a:normAutofit lnSpcReduction="10000"/>
          </a:bodyPr>
          <a:lstStyle/>
          <a:p>
            <a:r>
              <a:rPr lang="en-US" dirty="0"/>
              <a:t>The job title and salary have a weak negative correlation(r= -0.02729048),this means that, a increase in one, corresponds to a decrease in the other, in our case, data scientists(encoded 0) have more salary than other job titles(encoded 1),the p-value = 0.02733,which is less than 5%(we reject the null hypothesis), gives us the confidence to say that the test is statistically significant, also looking at our 95% CI, zero does not lie in between its ranges.</a:t>
            </a:r>
          </a:p>
          <a:p>
            <a:r>
              <a:rPr lang="en-US" dirty="0"/>
              <a:t>The relationship between salary and experience level is a moderate positive correlation(r=0.3547685),which means that, employees who are experts(encoded as 1) tends to be paid higher than learners(encoded as 0).The p-value &lt; 2.2e-16,which is less than 5%(we reject the null hypothesis), gives us the confidence to say that the test is statistically significant, also looking at our 95% CI, zero does not lie in between its ranges.</a:t>
            </a:r>
            <a:endParaRPr lang="en-GB" dirty="0"/>
          </a:p>
        </p:txBody>
      </p:sp>
      <p:sp>
        <p:nvSpPr>
          <p:cNvPr id="4" name="Rectangle 3">
            <a:extLst>
              <a:ext uri="{FF2B5EF4-FFF2-40B4-BE49-F238E27FC236}">
                <a16:creationId xmlns:a16="http://schemas.microsoft.com/office/drawing/2014/main" id="{A7E802D1-9B90-E688-2FC3-4880F1CBC27C}"/>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S</a:t>
            </a:r>
            <a:r>
              <a:rPr lang="en-GB" sz="5400" b="1" u="sng" kern="100" dirty="0" err="1">
                <a:latin typeface="Calibri" panose="020F0502020204030204" pitchFamily="34" charset="0"/>
                <a:ea typeface="Calibri" panose="020F0502020204030204" pitchFamily="34" charset="0"/>
                <a:cs typeface="Times New Roman" panose="02020603050405020304" pitchFamily="18" charset="0"/>
              </a:rPr>
              <a:t>tatistical</a:t>
            </a:r>
            <a:r>
              <a:rPr lang="en-GB" sz="5400" b="1" u="sng" kern="100" dirty="0">
                <a:latin typeface="Calibri" panose="020F0502020204030204" pitchFamily="34" charset="0"/>
                <a:ea typeface="Calibri" panose="020F0502020204030204" pitchFamily="34" charset="0"/>
                <a:cs typeface="Times New Roman" panose="02020603050405020304" pitchFamily="18" charset="0"/>
              </a:rPr>
              <a:t> Analysis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7032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76A807-4AEF-1341-2F6E-3E053C33D108}"/>
              </a:ext>
            </a:extLst>
          </p:cNvPr>
          <p:cNvSpPr>
            <a:spLocks noGrp="1"/>
          </p:cNvSpPr>
          <p:nvPr>
            <p:ph idx="1"/>
          </p:nvPr>
        </p:nvSpPr>
        <p:spPr/>
        <p:txBody>
          <a:bodyPr>
            <a:normAutofit fontScale="92500" lnSpcReduction="10000"/>
          </a:bodyPr>
          <a:lstStyle/>
          <a:p>
            <a:r>
              <a:rPr lang="en-US" dirty="0"/>
              <a:t>The relationship between salary and employment type  is a weak negative  correlation(r=-0.07894822),which means that, employees who are employed in part-time bases(encoded as 1) tends to be paid less than those who are employed full-time(encoded as 0).The p-value = 1.628e-10,which is less than 5%(we reject the null hypothesis), gives us the confidence to say that the test is statistically significant, also looking at our 95% CI, zero does not lie in between its ranges.</a:t>
            </a:r>
          </a:p>
          <a:p>
            <a:r>
              <a:rPr lang="en-US" dirty="0"/>
              <a:t>The relationship between salary and work model is a weak positive correlation(r=0.1155592),which means that, employees who are on non-flexible employment plan  (encoded as 1) tends to be paid higher than those with flexible employment plan (encoded as 0).The p-value &lt; 2.2e-16,which is less than 5%(we reject the null hypothesis), gives us the confidence to say that the test is statistically significant, also looking at our 95% CI, zero does not lie in between its ranges.</a:t>
            </a:r>
            <a:endParaRPr lang="en-GB" dirty="0"/>
          </a:p>
        </p:txBody>
      </p:sp>
      <p:sp>
        <p:nvSpPr>
          <p:cNvPr id="4" name="Rectangle 3">
            <a:extLst>
              <a:ext uri="{FF2B5EF4-FFF2-40B4-BE49-F238E27FC236}">
                <a16:creationId xmlns:a16="http://schemas.microsoft.com/office/drawing/2014/main" id="{E0A62C3B-20BF-9E4F-9FFB-0B976DC74EB7}"/>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S</a:t>
            </a:r>
            <a:r>
              <a:rPr lang="en-GB" sz="5400" b="1" u="sng" kern="100" dirty="0" err="1">
                <a:latin typeface="Calibri" panose="020F0502020204030204" pitchFamily="34" charset="0"/>
                <a:ea typeface="Calibri" panose="020F0502020204030204" pitchFamily="34" charset="0"/>
                <a:cs typeface="Times New Roman" panose="02020603050405020304" pitchFamily="18" charset="0"/>
              </a:rPr>
              <a:t>tatistical</a:t>
            </a:r>
            <a:r>
              <a:rPr lang="en-GB" sz="5400" b="1" u="sng" kern="100" dirty="0">
                <a:latin typeface="Calibri" panose="020F0502020204030204" pitchFamily="34" charset="0"/>
                <a:ea typeface="Calibri" panose="020F0502020204030204" pitchFamily="34" charset="0"/>
                <a:cs typeface="Times New Roman" panose="02020603050405020304" pitchFamily="18" charset="0"/>
              </a:rPr>
              <a:t> Analysis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0291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2BBEF7-3EA7-F215-E718-F9D1BFCE9F1E}"/>
              </a:ext>
            </a:extLst>
          </p:cNvPr>
          <p:cNvSpPr>
            <a:spLocks noGrp="1"/>
          </p:cNvSpPr>
          <p:nvPr>
            <p:ph idx="1"/>
          </p:nvPr>
        </p:nvSpPr>
        <p:spPr/>
        <p:txBody>
          <a:bodyPr>
            <a:normAutofit fontScale="92500" lnSpcReduction="10000"/>
          </a:bodyPr>
          <a:lstStyle/>
          <a:p>
            <a:r>
              <a:rPr lang="en-US" dirty="0"/>
              <a:t>The relationship between salary and work year is a weak positive correlation(r=0.1474666),which means that, employees who were paid after 2022 (encoded as 1) tends to be paid higher than those who were paid before 2022 (encoded as 0).The p-value &lt; 2.2e-16,which is less than 5%(we reject the null hypothesis), gives us the confidence to say that the test is statistically significant, also looking at our 95% CI, zero does not lie in between its ranges.</a:t>
            </a:r>
          </a:p>
          <a:p>
            <a:r>
              <a:rPr lang="en-US" dirty="0"/>
              <a:t>The relationship between salary and employee's residence is a weak positive correlation(r=0.1840217),which means that, employees who reside in the west part continents (encoded as 1) tends to be paid higher than those who reside in the east part continents (encoded as 0).The p-value &lt; 2.2e-16,which is less than 5%(we reject the null hypothesis), gives us the confidence to say that the test is statistically significant, also looking at our 95% CI, zero does not lie in between its ranges.</a:t>
            </a:r>
            <a:endParaRPr lang="en-GB" dirty="0"/>
          </a:p>
        </p:txBody>
      </p:sp>
      <p:sp>
        <p:nvSpPr>
          <p:cNvPr id="4" name="Rectangle 3">
            <a:extLst>
              <a:ext uri="{FF2B5EF4-FFF2-40B4-BE49-F238E27FC236}">
                <a16:creationId xmlns:a16="http://schemas.microsoft.com/office/drawing/2014/main" id="{4BB047AC-584E-1D03-46C2-F1796BC86D29}"/>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S</a:t>
            </a:r>
            <a:r>
              <a:rPr lang="en-GB" sz="5400" b="1" u="sng" kern="100" dirty="0" err="1">
                <a:latin typeface="Calibri" panose="020F0502020204030204" pitchFamily="34" charset="0"/>
                <a:ea typeface="Calibri" panose="020F0502020204030204" pitchFamily="34" charset="0"/>
                <a:cs typeface="Times New Roman" panose="02020603050405020304" pitchFamily="18" charset="0"/>
              </a:rPr>
              <a:t>tatistical</a:t>
            </a:r>
            <a:r>
              <a:rPr lang="en-GB" sz="5400" b="1" u="sng" kern="100" dirty="0">
                <a:latin typeface="Calibri" panose="020F0502020204030204" pitchFamily="34" charset="0"/>
                <a:ea typeface="Calibri" panose="020F0502020204030204" pitchFamily="34" charset="0"/>
                <a:cs typeface="Times New Roman" panose="02020603050405020304" pitchFamily="18" charset="0"/>
              </a:rPr>
              <a:t> Analysis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190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9B051-9C05-AEBA-C3EC-5ED9A24E0524}"/>
              </a:ext>
            </a:extLst>
          </p:cNvPr>
          <p:cNvSpPr>
            <a:spLocks noGrp="1"/>
          </p:cNvSpPr>
          <p:nvPr>
            <p:ph type="title"/>
          </p:nvPr>
        </p:nvSpPr>
        <p:spPr>
          <a:xfrm>
            <a:off x="2277964" y="609601"/>
            <a:ext cx="9404723" cy="1400530"/>
          </a:xfrm>
        </p:spPr>
        <p:txBody>
          <a:bodyPr/>
          <a:lstStyle/>
          <a:p>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6AA6602A-5960-1C59-C030-8B6FA1C6B18B}"/>
              </a:ext>
            </a:extLst>
          </p:cNvPr>
          <p:cNvSpPr>
            <a:spLocks noGrp="1"/>
          </p:cNvSpPr>
          <p:nvPr>
            <p:ph idx="1"/>
          </p:nvPr>
        </p:nvSpPr>
        <p:spPr>
          <a:xfrm>
            <a:off x="1103312" y="1524001"/>
            <a:ext cx="6268159" cy="4724398"/>
          </a:xfrm>
        </p:spPr>
        <p:txBody>
          <a:bodyPr>
            <a:normAutofit fontScale="92500" lnSpcReduction="10000"/>
          </a:bodyPr>
          <a:lstStyle/>
          <a:p>
            <a:r>
              <a:rPr lang="en-GB" sz="2800" kern="100" dirty="0">
                <a:effectLst/>
                <a:latin typeface="Calibri" panose="020F0502020204030204" pitchFamily="34" charset="0"/>
                <a:ea typeface="Calibri" panose="020F0502020204030204" pitchFamily="34" charset="0"/>
                <a:cs typeface="Times New Roman" panose="02020603050405020304" pitchFamily="18" charset="0"/>
              </a:rPr>
              <a:t>The dataset encompasses categorical variables like job title, experience level, employee residence, company location, company size, employment type, work models, and work years, alongside continuous variables such as salary in USD. Summary statistics unveil essential characteristics and distributions of these variables, offering insights into their central tendencies and variations. </a:t>
            </a:r>
            <a:r>
              <a:rPr lang="en-GB" sz="2800" kern="100" dirty="0">
                <a:latin typeface="Calibri" panose="020F0502020204030204" pitchFamily="34" charset="0"/>
                <a:ea typeface="Calibri" panose="020F0502020204030204" pitchFamily="34" charset="0"/>
                <a:cs typeface="Times New Roman" panose="02020603050405020304" pitchFamily="18" charset="0"/>
              </a:rPr>
              <a:t>Aside</a:t>
            </a: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 is the statistical summary of our Criterion variable</a:t>
            </a:r>
          </a:p>
          <a:p>
            <a:endParaRPr lang="en-GB" dirty="0"/>
          </a:p>
        </p:txBody>
      </p:sp>
      <p:sp>
        <p:nvSpPr>
          <p:cNvPr id="6" name="Rectangle 5">
            <a:extLst>
              <a:ext uri="{FF2B5EF4-FFF2-40B4-BE49-F238E27FC236}">
                <a16:creationId xmlns:a16="http://schemas.microsoft.com/office/drawing/2014/main" id="{22296E04-0CAF-9D1D-FA37-F6278E40B1B6}"/>
              </a:ext>
            </a:extLst>
          </p:cNvPr>
          <p:cNvSpPr/>
          <p:nvPr/>
        </p:nvSpPr>
        <p:spPr>
          <a:xfrm>
            <a:off x="509313" y="407963"/>
            <a:ext cx="9956538" cy="914400"/>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lnSpc>
                <a:spcPct val="107000"/>
              </a:lnSpc>
              <a:spcAft>
                <a:spcPts val="800"/>
              </a:spcAft>
            </a:pPr>
            <a:r>
              <a:rPr lang="en-GB" sz="5400" b="1" u="sng" kern="100" dirty="0">
                <a:effectLst/>
                <a:latin typeface="Calibri" panose="020F0502020204030204" pitchFamily="34" charset="0"/>
                <a:ea typeface="Calibri" panose="020F0502020204030204" pitchFamily="34" charset="0"/>
                <a:cs typeface="Times New Roman" panose="02020603050405020304" pitchFamily="18" charset="0"/>
              </a:rPr>
              <a:t>2.Summary Statistics</a:t>
            </a:r>
            <a:endParaRPr lang="en-GB" sz="5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1DBF8079-E79A-8A54-0375-D5859393965C}"/>
              </a:ext>
            </a:extLst>
          </p:cNvPr>
          <p:cNvSpPr/>
          <p:nvPr/>
        </p:nvSpPr>
        <p:spPr>
          <a:xfrm>
            <a:off x="8194431" y="2211769"/>
            <a:ext cx="3763106" cy="369666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graphicFrame>
        <p:nvGraphicFramePr>
          <p:cNvPr id="11" name="Table 10">
            <a:extLst>
              <a:ext uri="{FF2B5EF4-FFF2-40B4-BE49-F238E27FC236}">
                <a16:creationId xmlns:a16="http://schemas.microsoft.com/office/drawing/2014/main" id="{5D3A6B7E-4432-C328-A792-33C0EDE24D2B}"/>
              </a:ext>
            </a:extLst>
          </p:cNvPr>
          <p:cNvGraphicFramePr>
            <a:graphicFrameLocks noGrp="1"/>
          </p:cNvGraphicFramePr>
          <p:nvPr>
            <p:extLst>
              <p:ext uri="{D42A27DB-BD31-4B8C-83A1-F6EECF244321}">
                <p14:modId xmlns:p14="http://schemas.microsoft.com/office/powerpoint/2010/main" val="3087050056"/>
              </p:ext>
            </p:extLst>
          </p:nvPr>
        </p:nvGraphicFramePr>
        <p:xfrm>
          <a:off x="8194431" y="2211769"/>
          <a:ext cx="3643532" cy="3587266"/>
        </p:xfrm>
        <a:graphic>
          <a:graphicData uri="http://schemas.openxmlformats.org/drawingml/2006/table">
            <a:tbl>
              <a:tblPr/>
              <a:tblGrid>
                <a:gridCol w="2323411">
                  <a:extLst>
                    <a:ext uri="{9D8B030D-6E8A-4147-A177-3AD203B41FA5}">
                      <a16:colId xmlns:a16="http://schemas.microsoft.com/office/drawing/2014/main" val="161579129"/>
                    </a:ext>
                  </a:extLst>
                </a:gridCol>
                <a:gridCol w="1320121">
                  <a:extLst>
                    <a:ext uri="{9D8B030D-6E8A-4147-A177-3AD203B41FA5}">
                      <a16:colId xmlns:a16="http://schemas.microsoft.com/office/drawing/2014/main" val="1255001913"/>
                    </a:ext>
                  </a:extLst>
                </a:gridCol>
              </a:tblGrid>
              <a:tr h="492370">
                <a:tc gridSpan="2">
                  <a:txBody>
                    <a:bodyPr/>
                    <a:lstStyle/>
                    <a:p>
                      <a:pPr algn="ctr" fontAlgn="ctr"/>
                      <a:r>
                        <a:rPr lang="en-GB" sz="1600" b="1" i="0" u="none" strike="noStrike" dirty="0">
                          <a:solidFill>
                            <a:srgbClr val="000000"/>
                          </a:solidFill>
                          <a:effectLst/>
                          <a:latin typeface="Calibri" panose="020F0502020204030204" pitchFamily="34" charset="0"/>
                        </a:rPr>
                        <a:t>SALARY IN USD</a:t>
                      </a:r>
                    </a:p>
                  </a:txBody>
                  <a:tcPr marL="9525" marR="9525" marT="9525" marB="0" anchor="ctr">
                    <a:lnL>
                      <a:noFill/>
                    </a:lnL>
                    <a:lnR>
                      <a:noFill/>
                    </a:lnR>
                    <a:lnT>
                      <a:noFill/>
                    </a:lnT>
                    <a:lnB>
                      <a:noFill/>
                    </a:lnB>
                    <a:noFill/>
                  </a:tcPr>
                </a:tc>
                <a:tc hMerge="1">
                  <a:txBody>
                    <a:bodyPr/>
                    <a:lstStyle/>
                    <a:p>
                      <a:endParaRPr lang="en-GB"/>
                    </a:p>
                  </a:txBody>
                  <a:tcPr/>
                </a:tc>
                <a:extLst>
                  <a:ext uri="{0D108BD9-81ED-4DB2-BD59-A6C34878D82A}">
                    <a16:rowId xmlns:a16="http://schemas.microsoft.com/office/drawing/2014/main" val="4181147399"/>
                  </a:ext>
                </a:extLst>
              </a:tr>
              <a:tr h="492370">
                <a:tc>
                  <a:txBody>
                    <a:bodyPr/>
                    <a:lstStyle/>
                    <a:p>
                      <a:pPr algn="l" fontAlgn="ctr"/>
                      <a:r>
                        <a:rPr lang="en-GB" sz="1600" b="0" i="0" u="none" strike="noStrike">
                          <a:solidFill>
                            <a:srgbClr val="000000"/>
                          </a:solidFill>
                          <a:effectLst/>
                          <a:latin typeface="Calibri" panose="020F0502020204030204" pitchFamily="34" charset="0"/>
                        </a:rPr>
                        <a:t>Minimum</a:t>
                      </a:r>
                    </a:p>
                  </a:txBody>
                  <a:tcPr marL="9525" marR="9525" marT="9525" marB="0" anchor="ctr">
                    <a:lnL>
                      <a:noFill/>
                    </a:lnL>
                    <a:lnR>
                      <a:noFill/>
                    </a:lnR>
                    <a:lnT>
                      <a:noFill/>
                    </a:lnT>
                    <a:lnB>
                      <a:noFill/>
                    </a:lnB>
                    <a:noFill/>
                  </a:tcPr>
                </a:tc>
                <a:tc>
                  <a:txBody>
                    <a:bodyPr/>
                    <a:lstStyle/>
                    <a:p>
                      <a:pPr algn="r" fontAlgn="b"/>
                      <a:r>
                        <a:rPr lang="en-GB" sz="1600" b="0" i="0" u="none" strike="noStrike">
                          <a:solidFill>
                            <a:srgbClr val="000000"/>
                          </a:solidFill>
                          <a:effectLst/>
                          <a:latin typeface="Calibri" panose="020F0502020204030204" pitchFamily="34" charset="0"/>
                        </a:rPr>
                        <a:t>15000</a:t>
                      </a:r>
                    </a:p>
                  </a:txBody>
                  <a:tcPr marL="9525" marR="9525" marT="9525" marB="0" anchor="b">
                    <a:lnL>
                      <a:noFill/>
                    </a:lnL>
                    <a:lnR>
                      <a:noFill/>
                    </a:lnR>
                    <a:lnT>
                      <a:noFill/>
                    </a:lnT>
                    <a:lnB>
                      <a:noFill/>
                    </a:lnB>
                    <a:noFill/>
                  </a:tcPr>
                </a:tc>
                <a:extLst>
                  <a:ext uri="{0D108BD9-81ED-4DB2-BD59-A6C34878D82A}">
                    <a16:rowId xmlns:a16="http://schemas.microsoft.com/office/drawing/2014/main" val="4268661439"/>
                  </a:ext>
                </a:extLst>
              </a:tr>
              <a:tr h="492370">
                <a:tc>
                  <a:txBody>
                    <a:bodyPr/>
                    <a:lstStyle/>
                    <a:p>
                      <a:pPr algn="l" fontAlgn="b"/>
                      <a:r>
                        <a:rPr lang="en-GB" sz="1600" b="0" i="0" u="none" strike="noStrike">
                          <a:solidFill>
                            <a:srgbClr val="000000"/>
                          </a:solidFill>
                          <a:effectLst/>
                          <a:latin typeface="Calibri" panose="020F0502020204030204" pitchFamily="34" charset="0"/>
                        </a:rPr>
                        <a:t>1st quatile</a:t>
                      </a:r>
                    </a:p>
                  </a:txBody>
                  <a:tcPr marL="9525" marR="9525" marT="9525" marB="0" anchor="b">
                    <a:lnL>
                      <a:noFill/>
                    </a:lnL>
                    <a:lnR>
                      <a:noFill/>
                    </a:lnR>
                    <a:lnT>
                      <a:noFill/>
                    </a:lnT>
                    <a:lnB>
                      <a:noFill/>
                    </a:lnB>
                    <a:noFill/>
                  </a:tcPr>
                </a:tc>
                <a:tc>
                  <a:txBody>
                    <a:bodyPr/>
                    <a:lstStyle/>
                    <a:p>
                      <a:pPr algn="r" fontAlgn="b"/>
                      <a:r>
                        <a:rPr lang="en-GB" sz="1600" b="0" i="0" u="none" strike="noStrike">
                          <a:solidFill>
                            <a:srgbClr val="000000"/>
                          </a:solidFill>
                          <a:effectLst/>
                          <a:latin typeface="Calibri" panose="020F0502020204030204" pitchFamily="34" charset="0"/>
                        </a:rPr>
                        <a:t>95000</a:t>
                      </a:r>
                    </a:p>
                  </a:txBody>
                  <a:tcPr marL="9525" marR="9525" marT="9525" marB="0" anchor="b">
                    <a:lnL>
                      <a:noFill/>
                    </a:lnL>
                    <a:lnR>
                      <a:noFill/>
                    </a:lnR>
                    <a:lnT>
                      <a:noFill/>
                    </a:lnT>
                    <a:lnB>
                      <a:noFill/>
                    </a:lnB>
                    <a:noFill/>
                  </a:tcPr>
                </a:tc>
                <a:extLst>
                  <a:ext uri="{0D108BD9-81ED-4DB2-BD59-A6C34878D82A}">
                    <a16:rowId xmlns:a16="http://schemas.microsoft.com/office/drawing/2014/main" val="2789682632"/>
                  </a:ext>
                </a:extLst>
              </a:tr>
              <a:tr h="492370">
                <a:tc>
                  <a:txBody>
                    <a:bodyPr/>
                    <a:lstStyle/>
                    <a:p>
                      <a:pPr algn="l" fontAlgn="b"/>
                      <a:r>
                        <a:rPr lang="en-GB" sz="1600" b="0" i="0" u="none" strike="noStrike">
                          <a:solidFill>
                            <a:srgbClr val="000000"/>
                          </a:solidFill>
                          <a:effectLst/>
                          <a:latin typeface="Calibri" panose="020F0502020204030204" pitchFamily="34" charset="0"/>
                        </a:rPr>
                        <a:t>Median</a:t>
                      </a:r>
                    </a:p>
                  </a:txBody>
                  <a:tcPr marL="9525" marR="9525" marT="9525" marB="0" anchor="b">
                    <a:lnL>
                      <a:noFill/>
                    </a:lnL>
                    <a:lnR>
                      <a:noFill/>
                    </a:lnR>
                    <a:lnT>
                      <a:noFill/>
                    </a:lnT>
                    <a:lnB>
                      <a:noFill/>
                    </a:lnB>
                    <a:noFill/>
                  </a:tcPr>
                </a:tc>
                <a:tc>
                  <a:txBody>
                    <a:bodyPr/>
                    <a:lstStyle/>
                    <a:p>
                      <a:pPr algn="r" fontAlgn="b"/>
                      <a:r>
                        <a:rPr lang="en-GB" sz="1600" b="0" i="0" u="none" strike="noStrike">
                          <a:solidFill>
                            <a:srgbClr val="000000"/>
                          </a:solidFill>
                          <a:effectLst/>
                          <a:latin typeface="Calibri" panose="020F0502020204030204" pitchFamily="34" charset="0"/>
                        </a:rPr>
                        <a:t>138666</a:t>
                      </a:r>
                    </a:p>
                  </a:txBody>
                  <a:tcPr marL="9525" marR="9525" marT="9525" marB="0" anchor="b">
                    <a:lnL>
                      <a:noFill/>
                    </a:lnL>
                    <a:lnR>
                      <a:noFill/>
                    </a:lnR>
                    <a:lnT>
                      <a:noFill/>
                    </a:lnT>
                    <a:lnB>
                      <a:noFill/>
                    </a:lnB>
                    <a:noFill/>
                  </a:tcPr>
                </a:tc>
                <a:extLst>
                  <a:ext uri="{0D108BD9-81ED-4DB2-BD59-A6C34878D82A}">
                    <a16:rowId xmlns:a16="http://schemas.microsoft.com/office/drawing/2014/main" val="1422272093"/>
                  </a:ext>
                </a:extLst>
              </a:tr>
              <a:tr h="492370">
                <a:tc>
                  <a:txBody>
                    <a:bodyPr/>
                    <a:lstStyle/>
                    <a:p>
                      <a:pPr algn="l" fontAlgn="b"/>
                      <a:r>
                        <a:rPr lang="en-GB" sz="1600" b="0" i="0" u="none" strike="noStrike">
                          <a:solidFill>
                            <a:srgbClr val="000000"/>
                          </a:solidFill>
                          <a:effectLst/>
                          <a:latin typeface="Calibri" panose="020F0502020204030204" pitchFamily="34" charset="0"/>
                        </a:rPr>
                        <a:t>Mean</a:t>
                      </a:r>
                    </a:p>
                  </a:txBody>
                  <a:tcPr marL="9525" marR="9525" marT="9525" marB="0" anchor="b">
                    <a:lnL>
                      <a:noFill/>
                    </a:lnL>
                    <a:lnR>
                      <a:noFill/>
                    </a:lnR>
                    <a:lnT>
                      <a:noFill/>
                    </a:lnT>
                    <a:lnB>
                      <a:noFill/>
                    </a:lnB>
                    <a:noFill/>
                  </a:tcPr>
                </a:tc>
                <a:tc>
                  <a:txBody>
                    <a:bodyPr/>
                    <a:lstStyle/>
                    <a:p>
                      <a:pPr algn="r" fontAlgn="b"/>
                      <a:r>
                        <a:rPr lang="en-GB" sz="1600" b="0" i="0" u="none" strike="noStrike">
                          <a:solidFill>
                            <a:srgbClr val="000000"/>
                          </a:solidFill>
                          <a:effectLst/>
                          <a:latin typeface="Calibri" panose="020F0502020204030204" pitchFamily="34" charset="0"/>
                        </a:rPr>
                        <a:t>145561</a:t>
                      </a:r>
                    </a:p>
                  </a:txBody>
                  <a:tcPr marL="9525" marR="9525" marT="9525" marB="0" anchor="b">
                    <a:lnL>
                      <a:noFill/>
                    </a:lnL>
                    <a:lnR>
                      <a:noFill/>
                    </a:lnR>
                    <a:lnT>
                      <a:noFill/>
                    </a:lnT>
                    <a:lnB>
                      <a:noFill/>
                    </a:lnB>
                    <a:noFill/>
                  </a:tcPr>
                </a:tc>
                <a:extLst>
                  <a:ext uri="{0D108BD9-81ED-4DB2-BD59-A6C34878D82A}">
                    <a16:rowId xmlns:a16="http://schemas.microsoft.com/office/drawing/2014/main" val="2450535771"/>
                  </a:ext>
                </a:extLst>
              </a:tr>
              <a:tr h="509954">
                <a:tc>
                  <a:txBody>
                    <a:bodyPr/>
                    <a:lstStyle/>
                    <a:p>
                      <a:pPr algn="l" fontAlgn="b"/>
                      <a:r>
                        <a:rPr lang="en-GB" sz="1600" b="0" i="0" u="none" strike="noStrike">
                          <a:solidFill>
                            <a:srgbClr val="000000"/>
                          </a:solidFill>
                          <a:effectLst/>
                          <a:latin typeface="Calibri" panose="020F0502020204030204" pitchFamily="34" charset="0"/>
                        </a:rPr>
                        <a:t>3rd quatile</a:t>
                      </a:r>
                    </a:p>
                  </a:txBody>
                  <a:tcPr marL="9525" marR="9525" marT="9525" marB="0" anchor="b">
                    <a:lnL>
                      <a:noFill/>
                    </a:lnL>
                    <a:lnR>
                      <a:noFill/>
                    </a:lnR>
                    <a:lnT>
                      <a:noFill/>
                    </a:lnT>
                    <a:lnB>
                      <a:noFill/>
                    </a:lnB>
                    <a:noFill/>
                  </a:tcPr>
                </a:tc>
                <a:tc>
                  <a:txBody>
                    <a:bodyPr/>
                    <a:lstStyle/>
                    <a:p>
                      <a:pPr algn="r" fontAlgn="b"/>
                      <a:r>
                        <a:rPr lang="en-GB" sz="1600" b="0" i="0" u="none" strike="noStrike">
                          <a:solidFill>
                            <a:srgbClr val="000000"/>
                          </a:solidFill>
                          <a:effectLst/>
                          <a:latin typeface="Calibri" panose="020F0502020204030204" pitchFamily="34" charset="0"/>
                        </a:rPr>
                        <a:t>185000</a:t>
                      </a:r>
                    </a:p>
                  </a:txBody>
                  <a:tcPr marL="9525" marR="9525" marT="9525" marB="0" anchor="b">
                    <a:lnL>
                      <a:noFill/>
                    </a:lnL>
                    <a:lnR>
                      <a:noFill/>
                    </a:lnR>
                    <a:lnT>
                      <a:noFill/>
                    </a:lnT>
                    <a:lnB>
                      <a:noFill/>
                    </a:lnB>
                    <a:noFill/>
                  </a:tcPr>
                </a:tc>
                <a:extLst>
                  <a:ext uri="{0D108BD9-81ED-4DB2-BD59-A6C34878D82A}">
                    <a16:rowId xmlns:a16="http://schemas.microsoft.com/office/drawing/2014/main" val="741925804"/>
                  </a:ext>
                </a:extLst>
              </a:tr>
              <a:tr h="615462">
                <a:tc>
                  <a:txBody>
                    <a:bodyPr/>
                    <a:lstStyle/>
                    <a:p>
                      <a:pPr algn="l" fontAlgn="b"/>
                      <a:r>
                        <a:rPr lang="en-GB" sz="1600" b="0" i="0" u="none" strike="noStrike">
                          <a:solidFill>
                            <a:srgbClr val="000000"/>
                          </a:solidFill>
                          <a:effectLst/>
                          <a:latin typeface="Calibri" panose="020F0502020204030204" pitchFamily="34" charset="0"/>
                        </a:rPr>
                        <a:t>Maximum</a:t>
                      </a:r>
                    </a:p>
                  </a:txBody>
                  <a:tcPr marL="9525" marR="9525" marT="9525" marB="0" anchor="b">
                    <a:lnL>
                      <a:noFill/>
                    </a:lnL>
                    <a:lnR>
                      <a:noFill/>
                    </a:lnR>
                    <a:lnT>
                      <a:noFill/>
                    </a:lnT>
                    <a:lnB>
                      <a:noFill/>
                    </a:lnB>
                    <a:noFill/>
                  </a:tcPr>
                </a:tc>
                <a:tc>
                  <a:txBody>
                    <a:bodyPr/>
                    <a:lstStyle/>
                    <a:p>
                      <a:pPr algn="r" fontAlgn="b"/>
                      <a:r>
                        <a:rPr lang="en-GB" sz="1600" b="0" i="0" u="none" strike="noStrike" dirty="0">
                          <a:solidFill>
                            <a:srgbClr val="000000"/>
                          </a:solidFill>
                          <a:effectLst/>
                          <a:latin typeface="Calibri" panose="020F0502020204030204" pitchFamily="34" charset="0"/>
                        </a:rPr>
                        <a:t>750000</a:t>
                      </a:r>
                    </a:p>
                  </a:txBody>
                  <a:tcPr marL="9525" marR="9525" marT="9525" marB="0" anchor="b">
                    <a:lnL>
                      <a:noFill/>
                    </a:lnL>
                    <a:lnR>
                      <a:noFill/>
                    </a:lnR>
                    <a:lnT>
                      <a:noFill/>
                    </a:lnT>
                    <a:lnB>
                      <a:noFill/>
                    </a:lnB>
                    <a:noFill/>
                  </a:tcPr>
                </a:tc>
                <a:extLst>
                  <a:ext uri="{0D108BD9-81ED-4DB2-BD59-A6C34878D82A}">
                    <a16:rowId xmlns:a16="http://schemas.microsoft.com/office/drawing/2014/main" val="621252242"/>
                  </a:ext>
                </a:extLst>
              </a:tr>
            </a:tbl>
          </a:graphicData>
        </a:graphic>
      </p:graphicFrame>
    </p:spTree>
    <p:extLst>
      <p:ext uri="{BB962C8B-B14F-4D97-AF65-F5344CB8AC3E}">
        <p14:creationId xmlns:p14="http://schemas.microsoft.com/office/powerpoint/2010/main" val="3503028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ABAB5D-DB21-F472-F96D-C69A3E2BB571}"/>
              </a:ext>
            </a:extLst>
          </p:cNvPr>
          <p:cNvSpPr>
            <a:spLocks noGrp="1"/>
          </p:cNvSpPr>
          <p:nvPr>
            <p:ph idx="1"/>
          </p:nvPr>
        </p:nvSpPr>
        <p:spPr/>
        <p:txBody>
          <a:bodyPr>
            <a:normAutofit fontScale="92500" lnSpcReduction="20000"/>
          </a:bodyPr>
          <a:lstStyle/>
          <a:p>
            <a:r>
              <a:rPr lang="en-US" dirty="0"/>
              <a:t>The relationship between salary and company's location is a weak positive correlation(r=0.1645287),which means that, companies located in the west part continents (encoded as 1) tends to pay employees higher than those located in the east part continents (encoded as 0).The p-value &lt; 2.2e-16,which is less than 5%(we reject the null hypothesis), gives us the confidence to say that the test is statistically significant, also looking at our 95% CI, zero does not lie in between its ranges.</a:t>
            </a:r>
          </a:p>
          <a:p>
            <a:r>
              <a:rPr lang="en-US" dirty="0"/>
              <a:t>The p-value &lt; 2.2e-16,which is less than 5%(we reject the null hypothesis), gives us the confidence to say that the test is statistically significant, also looking at our 95% CI, zero does not lie in between its ranges. The relationship between salary and company's size is a very weak positive linear  correlation(r=0.02768125),which means that, as company size increases, so do the salary paid to the employees, but the relationship is not strong enough to make meaningful predictions about salary based solely on company size.</a:t>
            </a:r>
            <a:endParaRPr lang="en-GB" dirty="0"/>
          </a:p>
        </p:txBody>
      </p:sp>
      <p:sp>
        <p:nvSpPr>
          <p:cNvPr id="4" name="Rectangle 3">
            <a:extLst>
              <a:ext uri="{FF2B5EF4-FFF2-40B4-BE49-F238E27FC236}">
                <a16:creationId xmlns:a16="http://schemas.microsoft.com/office/drawing/2014/main" id="{8796B02B-3D00-3130-09FD-6B778C82524F}"/>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S</a:t>
            </a:r>
            <a:r>
              <a:rPr lang="en-GB" sz="5400" b="1" u="sng" kern="100" dirty="0" err="1">
                <a:latin typeface="Calibri" panose="020F0502020204030204" pitchFamily="34" charset="0"/>
                <a:ea typeface="Calibri" panose="020F0502020204030204" pitchFamily="34" charset="0"/>
                <a:cs typeface="Times New Roman" panose="02020603050405020304" pitchFamily="18" charset="0"/>
              </a:rPr>
              <a:t>tatistical</a:t>
            </a:r>
            <a:r>
              <a:rPr lang="en-GB" sz="5400" b="1" u="sng" kern="100" dirty="0">
                <a:latin typeface="Calibri" panose="020F0502020204030204" pitchFamily="34" charset="0"/>
                <a:ea typeface="Calibri" panose="020F0502020204030204" pitchFamily="34" charset="0"/>
                <a:cs typeface="Times New Roman" panose="02020603050405020304" pitchFamily="18" charset="0"/>
              </a:rPr>
              <a:t> Analysis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0161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841DD0-7196-7CB6-7288-D8CA9D6F2C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3968" y="1574171"/>
            <a:ext cx="8139658" cy="5238823"/>
          </a:xfrm>
        </p:spPr>
      </p:pic>
      <p:sp>
        <p:nvSpPr>
          <p:cNvPr id="6" name="Rectangle 5">
            <a:extLst>
              <a:ext uri="{FF2B5EF4-FFF2-40B4-BE49-F238E27FC236}">
                <a16:creationId xmlns:a16="http://schemas.microsoft.com/office/drawing/2014/main" id="{9886808E-99D8-17BD-D7F8-4275DF025CEE}"/>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Machine Learning.</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0987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2C751-16A5-68B6-F741-3D589149B0B1}"/>
              </a:ext>
            </a:extLst>
          </p:cNvPr>
          <p:cNvSpPr>
            <a:spLocks noGrp="1"/>
          </p:cNvSpPr>
          <p:nvPr>
            <p:ph idx="1"/>
          </p:nvPr>
        </p:nvSpPr>
        <p:spPr/>
        <p:txBody>
          <a:bodyPr/>
          <a:lstStyle/>
          <a:p>
            <a:r>
              <a:rPr lang="en-US" b="1" u="sng" dirty="0"/>
              <a:t>The Gradient Boosting Machine(GBM) </a:t>
            </a:r>
            <a:r>
              <a:rPr lang="en-US" b="1" dirty="0"/>
              <a:t> : </a:t>
            </a:r>
            <a:endParaRPr lang="en-US" b="1" u="sng" dirty="0"/>
          </a:p>
          <a:p>
            <a:endParaRPr lang="en-GB" dirty="0"/>
          </a:p>
        </p:txBody>
      </p:sp>
      <p:sp>
        <p:nvSpPr>
          <p:cNvPr id="4" name="Rectangle 3">
            <a:extLst>
              <a:ext uri="{FF2B5EF4-FFF2-40B4-BE49-F238E27FC236}">
                <a16:creationId xmlns:a16="http://schemas.microsoft.com/office/drawing/2014/main" id="{08DBACE7-0ED7-25BC-5790-D8674C505A38}"/>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Machine Learning</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2F915C38-7B0C-AC49-B77C-BDF853E33130}"/>
              </a:ext>
            </a:extLst>
          </p:cNvPr>
          <p:cNvGraphicFramePr>
            <a:graphicFrameLocks noGrp="1"/>
          </p:cNvGraphicFramePr>
          <p:nvPr>
            <p:extLst>
              <p:ext uri="{D42A27DB-BD31-4B8C-83A1-F6EECF244321}">
                <p14:modId xmlns:p14="http://schemas.microsoft.com/office/powerpoint/2010/main" val="1094410176"/>
              </p:ext>
            </p:extLst>
          </p:nvPr>
        </p:nvGraphicFramePr>
        <p:xfrm>
          <a:off x="998785" y="2518347"/>
          <a:ext cx="9155594" cy="2236565"/>
        </p:xfrm>
        <a:graphic>
          <a:graphicData uri="http://schemas.openxmlformats.org/drawingml/2006/table">
            <a:tbl>
              <a:tblPr/>
              <a:tblGrid>
                <a:gridCol w="894593">
                  <a:extLst>
                    <a:ext uri="{9D8B030D-6E8A-4147-A177-3AD203B41FA5}">
                      <a16:colId xmlns:a16="http://schemas.microsoft.com/office/drawing/2014/main" val="3541959611"/>
                    </a:ext>
                  </a:extLst>
                </a:gridCol>
                <a:gridCol w="2152613">
                  <a:extLst>
                    <a:ext uri="{9D8B030D-6E8A-4147-A177-3AD203B41FA5}">
                      <a16:colId xmlns:a16="http://schemas.microsoft.com/office/drawing/2014/main" val="2649515461"/>
                    </a:ext>
                  </a:extLst>
                </a:gridCol>
                <a:gridCol w="894593">
                  <a:extLst>
                    <a:ext uri="{9D8B030D-6E8A-4147-A177-3AD203B41FA5}">
                      <a16:colId xmlns:a16="http://schemas.microsoft.com/office/drawing/2014/main" val="1279866751"/>
                    </a:ext>
                  </a:extLst>
                </a:gridCol>
                <a:gridCol w="2194546">
                  <a:extLst>
                    <a:ext uri="{9D8B030D-6E8A-4147-A177-3AD203B41FA5}">
                      <a16:colId xmlns:a16="http://schemas.microsoft.com/office/drawing/2014/main" val="3622085513"/>
                    </a:ext>
                  </a:extLst>
                </a:gridCol>
                <a:gridCol w="894593">
                  <a:extLst>
                    <a:ext uri="{9D8B030D-6E8A-4147-A177-3AD203B41FA5}">
                      <a16:colId xmlns:a16="http://schemas.microsoft.com/office/drawing/2014/main" val="408368233"/>
                    </a:ext>
                  </a:extLst>
                </a:gridCol>
                <a:gridCol w="2124656">
                  <a:extLst>
                    <a:ext uri="{9D8B030D-6E8A-4147-A177-3AD203B41FA5}">
                      <a16:colId xmlns:a16="http://schemas.microsoft.com/office/drawing/2014/main" val="1371476368"/>
                    </a:ext>
                  </a:extLst>
                </a:gridCol>
              </a:tblGrid>
              <a:tr h="372256">
                <a:tc gridSpan="6">
                  <a:txBody>
                    <a:bodyPr/>
                    <a:lstStyle/>
                    <a:p>
                      <a:pPr algn="l" fontAlgn="b"/>
                      <a:r>
                        <a:rPr lang="en-GB" sz="2400" b="1" i="0" u="sng" strike="noStrike" dirty="0">
                          <a:solidFill>
                            <a:schemeClr val="tx2"/>
                          </a:solidFill>
                          <a:effectLst/>
                          <a:latin typeface="Calibri" panose="020F0502020204030204" pitchFamily="34" charset="0"/>
                        </a:rPr>
                        <a:t>Confusion Matrix </a:t>
                      </a:r>
                    </a:p>
                  </a:txBody>
                  <a:tcPr marL="9525" marR="9525" marT="9525" marB="0" anchor="b">
                    <a:lnL>
                      <a:noFill/>
                    </a:lnL>
                    <a:lnR>
                      <a:noFill/>
                    </a:lnR>
                    <a:lnT>
                      <a:noFill/>
                    </a:lnT>
                    <a:lnB>
                      <a:noFill/>
                    </a:lnB>
                    <a:no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085032969"/>
                  </a:ext>
                </a:extLst>
              </a:tr>
              <a:tr h="372256">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9312509"/>
                  </a:ext>
                </a:extLst>
              </a:tr>
              <a:tr h="372256">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gridSpan="2">
                  <a:txBody>
                    <a:bodyPr/>
                    <a:lstStyle/>
                    <a:p>
                      <a:pPr algn="l" fontAlgn="b"/>
                      <a:r>
                        <a:rPr lang="en-GB" sz="2000" b="1" i="0" u="none" strike="noStrike">
                          <a:solidFill>
                            <a:schemeClr val="tx2"/>
                          </a:solidFill>
                          <a:effectLst/>
                          <a:latin typeface="Calibri" panose="020F0502020204030204" pitchFamily="34" charset="0"/>
                        </a:rPr>
                        <a:t>Reference</a:t>
                      </a:r>
                    </a:p>
                  </a:txBody>
                  <a:tcPr marL="9525" marR="9525" marT="9525" marB="0" anchor="b">
                    <a:lnL>
                      <a:noFill/>
                    </a:lnL>
                    <a:lnR>
                      <a:noFill/>
                    </a:lnR>
                    <a:lnT>
                      <a:noFill/>
                    </a:lnT>
                    <a:lnB>
                      <a:noFill/>
                    </a:lnB>
                    <a:noFill/>
                  </a:tcPr>
                </a:tc>
                <a:tc hMerge="1">
                  <a:txBody>
                    <a:bodyPr/>
                    <a:lstStyle/>
                    <a:p>
                      <a:endParaRPr lang="en-GB"/>
                    </a:p>
                  </a:txBody>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817882781"/>
                  </a:ext>
                </a:extLst>
              </a:tr>
              <a:tr h="372256">
                <a:tc gridSpan="2">
                  <a:txBody>
                    <a:bodyPr/>
                    <a:lstStyle/>
                    <a:p>
                      <a:pPr algn="l" fontAlgn="b"/>
                      <a:r>
                        <a:rPr lang="en-GB" sz="2000" b="1" i="0" u="none" strike="noStrike">
                          <a:solidFill>
                            <a:schemeClr val="tx2"/>
                          </a:solidFill>
                          <a:effectLst/>
                          <a:latin typeface="Calibri" panose="020F0502020204030204" pitchFamily="34" charset="0"/>
                        </a:rPr>
                        <a:t>Prediction</a:t>
                      </a:r>
                    </a:p>
                  </a:txBody>
                  <a:tcPr marL="9525" marR="9525" marT="9525" marB="0" anchor="b">
                    <a:lnL>
                      <a:noFill/>
                    </a:lnL>
                    <a:lnR>
                      <a:noFill/>
                    </a:lnR>
                    <a:lnT>
                      <a:noFill/>
                    </a:lnT>
                    <a:lnB>
                      <a:noFill/>
                    </a:lnB>
                    <a:noFill/>
                  </a:tcPr>
                </a:tc>
                <a:tc hMerge="1">
                  <a:txBody>
                    <a:bodyPr/>
                    <a:lstStyle/>
                    <a:p>
                      <a:endParaRPr lang="en-GB"/>
                    </a:p>
                  </a:txBody>
                  <a:tcPr/>
                </a:tc>
                <a:tc gridSpan="2">
                  <a:txBody>
                    <a:bodyPr/>
                    <a:lstStyle/>
                    <a:p>
                      <a:pPr algn="l" fontAlgn="b"/>
                      <a:r>
                        <a:rPr lang="en-GB" sz="2000" b="0" i="0" u="none" strike="noStrike">
                          <a:solidFill>
                            <a:schemeClr val="tx2"/>
                          </a:solidFill>
                          <a:effectLst/>
                          <a:latin typeface="Calibri" panose="020F0502020204030204" pitchFamily="34" charset="0"/>
                        </a:rPr>
                        <a:t>Below USD 138000</a:t>
                      </a:r>
                    </a:p>
                  </a:txBody>
                  <a:tcPr marL="9525" marR="9525" marT="9525" marB="0" anchor="b">
                    <a:lnL>
                      <a:noFill/>
                    </a:lnL>
                    <a:lnR>
                      <a:noFill/>
                    </a:lnR>
                    <a:lnT>
                      <a:noFill/>
                    </a:lnT>
                    <a:lnB>
                      <a:noFill/>
                    </a:lnB>
                    <a:noFill/>
                  </a:tcPr>
                </a:tc>
                <a:tc hMerge="1">
                  <a:txBody>
                    <a:bodyPr/>
                    <a:lstStyle/>
                    <a:p>
                      <a:endParaRPr lang="en-GB"/>
                    </a:p>
                  </a:txBody>
                  <a:tcPr/>
                </a:tc>
                <a:tc gridSpan="2">
                  <a:txBody>
                    <a:bodyPr/>
                    <a:lstStyle/>
                    <a:p>
                      <a:pPr algn="l" fontAlgn="b"/>
                      <a:r>
                        <a:rPr lang="en-GB" sz="2000" b="0" i="0" u="none" strike="noStrike">
                          <a:solidFill>
                            <a:schemeClr val="tx2"/>
                          </a:solidFill>
                          <a:effectLst/>
                          <a:latin typeface="Calibri" panose="020F0502020204030204" pitchFamily="34" charset="0"/>
                        </a:rPr>
                        <a:t>Above USD 138000</a:t>
                      </a:r>
                    </a:p>
                  </a:txBody>
                  <a:tcPr marL="9525" marR="9525" marT="9525" marB="0" anchor="b">
                    <a:lnL>
                      <a:noFill/>
                    </a:lnL>
                    <a:lnR>
                      <a:noFill/>
                    </a:lnR>
                    <a:lnT>
                      <a:noFill/>
                    </a:lnT>
                    <a:lnB>
                      <a:noFill/>
                    </a:lnB>
                    <a:noFill/>
                  </a:tcPr>
                </a:tc>
                <a:tc hMerge="1">
                  <a:txBody>
                    <a:bodyPr/>
                    <a:lstStyle/>
                    <a:p>
                      <a:endParaRPr lang="en-GB"/>
                    </a:p>
                  </a:txBody>
                  <a:tcPr/>
                </a:tc>
                <a:extLst>
                  <a:ext uri="{0D108BD9-81ED-4DB2-BD59-A6C34878D82A}">
                    <a16:rowId xmlns:a16="http://schemas.microsoft.com/office/drawing/2014/main" val="1115788843"/>
                  </a:ext>
                </a:extLst>
              </a:tr>
              <a:tr h="372256">
                <a:tc gridSpan="2">
                  <a:txBody>
                    <a:bodyPr/>
                    <a:lstStyle/>
                    <a:p>
                      <a:pPr algn="l" fontAlgn="b"/>
                      <a:r>
                        <a:rPr lang="en-GB" sz="2000" b="0" i="0" u="none" strike="noStrike">
                          <a:solidFill>
                            <a:schemeClr val="tx2"/>
                          </a:solidFill>
                          <a:effectLst/>
                          <a:latin typeface="Calibri" panose="020F0502020204030204" pitchFamily="34" charset="0"/>
                        </a:rPr>
                        <a:t>Below USD 138000</a:t>
                      </a:r>
                    </a:p>
                  </a:txBody>
                  <a:tcPr marL="9525" marR="9525" marT="9525" marB="0" anchor="b">
                    <a:lnL>
                      <a:noFill/>
                    </a:lnL>
                    <a:lnR>
                      <a:noFill/>
                    </a:lnR>
                    <a:lnT>
                      <a:noFill/>
                    </a:lnT>
                    <a:lnB>
                      <a:noFill/>
                    </a:lnB>
                    <a:noFill/>
                  </a:tcPr>
                </a:tc>
                <a:tc hMerge="1">
                  <a:txBody>
                    <a:bodyPr/>
                    <a:lstStyle/>
                    <a:p>
                      <a:endParaRPr lang="en-GB"/>
                    </a:p>
                  </a:txBody>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2000" b="0" i="0" u="none" strike="noStrike" dirty="0">
                          <a:solidFill>
                            <a:schemeClr val="tx2"/>
                          </a:solidFill>
                          <a:effectLst/>
                          <a:latin typeface="Calibri" panose="020F0502020204030204" pitchFamily="34" charset="0"/>
                        </a:rPr>
                        <a:t>525</a:t>
                      </a:r>
                    </a:p>
                  </a:txBody>
                  <a:tcPr marL="9525" marR="9525" marT="9525" marB="0" anchor="b">
                    <a:lnL>
                      <a:noFill/>
                    </a:lnL>
                    <a:lnR>
                      <a:noFill/>
                    </a:lnR>
                    <a:lnT>
                      <a:noFill/>
                    </a:lnT>
                    <a:lnB>
                      <a:noFill/>
                    </a:lnB>
                    <a:noFill/>
                  </a:tcPr>
                </a:tc>
                <a:tc>
                  <a:txBody>
                    <a:bodyPr/>
                    <a:lstStyle/>
                    <a:p>
                      <a:pPr algn="l" fontAlgn="b"/>
                      <a:endParaRPr lang="en-GB" sz="20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2000" b="0" i="0" u="none" strike="noStrike">
                          <a:solidFill>
                            <a:schemeClr val="tx2"/>
                          </a:solidFill>
                          <a:effectLst/>
                          <a:latin typeface="Calibri" panose="020F0502020204030204" pitchFamily="34" charset="0"/>
                        </a:rPr>
                        <a:t>177</a:t>
                      </a:r>
                    </a:p>
                  </a:txBody>
                  <a:tcPr marL="9525" marR="9525" marT="9525" marB="0" anchor="b">
                    <a:lnL>
                      <a:noFill/>
                    </a:lnL>
                    <a:lnR>
                      <a:noFill/>
                    </a:lnR>
                    <a:lnT>
                      <a:noFill/>
                    </a:lnT>
                    <a:lnB>
                      <a:noFill/>
                    </a:lnB>
                    <a:noFill/>
                  </a:tcPr>
                </a:tc>
                <a:extLst>
                  <a:ext uri="{0D108BD9-81ED-4DB2-BD59-A6C34878D82A}">
                    <a16:rowId xmlns:a16="http://schemas.microsoft.com/office/drawing/2014/main" val="3127097271"/>
                  </a:ext>
                </a:extLst>
              </a:tr>
              <a:tr h="372256">
                <a:tc gridSpan="3">
                  <a:txBody>
                    <a:bodyPr/>
                    <a:lstStyle/>
                    <a:p>
                      <a:pPr algn="l" fontAlgn="b"/>
                      <a:r>
                        <a:rPr lang="en-GB" sz="2000" b="0" i="0" u="none" strike="noStrike" dirty="0">
                          <a:solidFill>
                            <a:schemeClr val="tx2"/>
                          </a:solidFill>
                          <a:effectLst/>
                          <a:latin typeface="Calibri" panose="020F0502020204030204" pitchFamily="34" charset="0"/>
                        </a:rPr>
                        <a:t>Above USD 138000</a:t>
                      </a:r>
                    </a:p>
                  </a:txBody>
                  <a:tcPr marL="9525" marR="9525" marT="9525" marB="0" anchor="b">
                    <a:lnL>
                      <a:noFill/>
                    </a:lnL>
                    <a:lnR>
                      <a:noFill/>
                    </a:lnR>
                    <a:lnT>
                      <a:noFill/>
                    </a:lnT>
                    <a:lnB>
                      <a:noFill/>
                    </a:lnB>
                    <a:noFill/>
                  </a:tcPr>
                </a:tc>
                <a:tc hMerge="1">
                  <a:txBody>
                    <a:bodyPr/>
                    <a:lstStyle/>
                    <a:p>
                      <a:endParaRPr lang="en-GB"/>
                    </a:p>
                  </a:txBody>
                  <a:tcPr/>
                </a:tc>
                <a:tc hMerge="1">
                  <a:txBody>
                    <a:bodyPr/>
                    <a:lstStyle/>
                    <a:p>
                      <a:endParaRPr lang="en-GB"/>
                    </a:p>
                  </a:txBody>
                  <a:tcPr/>
                </a:tc>
                <a:tc>
                  <a:txBody>
                    <a:bodyPr/>
                    <a:lstStyle/>
                    <a:p>
                      <a:pPr algn="r" fontAlgn="b"/>
                      <a:r>
                        <a:rPr lang="en-GB" sz="2000" b="0" i="0" u="none" strike="noStrike" dirty="0">
                          <a:solidFill>
                            <a:schemeClr val="tx2"/>
                          </a:solidFill>
                          <a:effectLst/>
                          <a:latin typeface="Calibri" panose="020F0502020204030204" pitchFamily="34" charset="0"/>
                        </a:rPr>
                        <a:t>429</a:t>
                      </a:r>
                    </a:p>
                  </a:txBody>
                  <a:tcPr marL="9525" marR="9525" marT="9525" marB="0" anchor="b">
                    <a:lnL>
                      <a:noFill/>
                    </a:lnL>
                    <a:lnR>
                      <a:noFill/>
                    </a:lnR>
                    <a:lnT>
                      <a:noFill/>
                    </a:lnT>
                    <a:lnB>
                      <a:noFill/>
                    </a:lnB>
                    <a:noFill/>
                  </a:tcPr>
                </a:tc>
                <a:tc>
                  <a:txBody>
                    <a:bodyPr/>
                    <a:lstStyle/>
                    <a:p>
                      <a:pPr algn="l" fontAlgn="b"/>
                      <a:endParaRPr lang="en-GB" sz="20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r" fontAlgn="b"/>
                      <a:r>
                        <a:rPr lang="en-GB" sz="2000" b="0" i="0" u="none" strike="noStrike" dirty="0">
                          <a:solidFill>
                            <a:schemeClr val="tx2"/>
                          </a:solidFill>
                          <a:effectLst/>
                          <a:latin typeface="Calibri" panose="020F0502020204030204" pitchFamily="34" charset="0"/>
                        </a:rPr>
                        <a:t>831</a:t>
                      </a:r>
                    </a:p>
                  </a:txBody>
                  <a:tcPr marL="9525" marR="9525" marT="9525" marB="0" anchor="b">
                    <a:lnL>
                      <a:noFill/>
                    </a:lnL>
                    <a:lnR>
                      <a:noFill/>
                    </a:lnR>
                    <a:lnT>
                      <a:noFill/>
                    </a:lnT>
                    <a:lnB>
                      <a:noFill/>
                    </a:lnB>
                    <a:noFill/>
                  </a:tcPr>
                </a:tc>
                <a:extLst>
                  <a:ext uri="{0D108BD9-81ED-4DB2-BD59-A6C34878D82A}">
                    <a16:rowId xmlns:a16="http://schemas.microsoft.com/office/drawing/2014/main" val="1624863591"/>
                  </a:ext>
                </a:extLst>
              </a:tr>
            </a:tbl>
          </a:graphicData>
        </a:graphic>
      </p:graphicFrame>
      <p:sp>
        <p:nvSpPr>
          <p:cNvPr id="7" name="TextBox 6">
            <a:extLst>
              <a:ext uri="{FF2B5EF4-FFF2-40B4-BE49-F238E27FC236}">
                <a16:creationId xmlns:a16="http://schemas.microsoft.com/office/drawing/2014/main" id="{08E4DBA3-54FC-DCBC-F39E-266C78DDE815}"/>
              </a:ext>
            </a:extLst>
          </p:cNvPr>
          <p:cNvSpPr txBox="1"/>
          <p:nvPr/>
        </p:nvSpPr>
        <p:spPr>
          <a:xfrm>
            <a:off x="1103312" y="4754913"/>
            <a:ext cx="10813867" cy="2031325"/>
          </a:xfrm>
          <a:prstGeom prst="rect">
            <a:avLst/>
          </a:prstGeom>
          <a:noFill/>
        </p:spPr>
        <p:txBody>
          <a:bodyPr wrap="square">
            <a:spAutoFit/>
          </a:bodyPr>
          <a:lstStyle/>
          <a:p>
            <a:r>
              <a:rPr lang="en-GB" dirty="0">
                <a:solidFill>
                  <a:schemeClr val="bg1"/>
                </a:solidFill>
              </a:rPr>
              <a:t>The top-left cell (525) indicates the number of observations that are actually in the class "Below USD 138000" and were predicted to be in the same class, (429) indicates the number of observations that are actually in the class "Above USD 138000" but were predicted to be in the "Below USD 138000" class.(177) indicates the number of observations that are actually in the class "Below USD 138000" but were predicted to be in the "Above USD 138000" class. (831) indicates the number of observations that are actually in the class "Above USD 138000" and were predicted to be in the same class</a:t>
            </a:r>
          </a:p>
        </p:txBody>
      </p:sp>
    </p:spTree>
    <p:extLst>
      <p:ext uri="{BB962C8B-B14F-4D97-AF65-F5344CB8AC3E}">
        <p14:creationId xmlns:p14="http://schemas.microsoft.com/office/powerpoint/2010/main" val="3988771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81E6DEC-87F1-2AFE-70CC-7542C1956707}"/>
              </a:ext>
            </a:extLst>
          </p:cNvPr>
          <p:cNvGraphicFramePr>
            <a:graphicFrameLocks noGrp="1"/>
          </p:cNvGraphicFramePr>
          <p:nvPr>
            <p:ph idx="1"/>
            <p:extLst>
              <p:ext uri="{D42A27DB-BD31-4B8C-83A1-F6EECF244321}">
                <p14:modId xmlns:p14="http://schemas.microsoft.com/office/powerpoint/2010/main" val="1406977901"/>
              </p:ext>
            </p:extLst>
          </p:nvPr>
        </p:nvGraphicFramePr>
        <p:xfrm>
          <a:off x="1124262" y="1843790"/>
          <a:ext cx="9143999" cy="4182256"/>
        </p:xfrm>
        <a:graphic>
          <a:graphicData uri="http://schemas.openxmlformats.org/drawingml/2006/table">
            <a:tbl>
              <a:tblPr/>
              <a:tblGrid>
                <a:gridCol w="4543951">
                  <a:extLst>
                    <a:ext uri="{9D8B030D-6E8A-4147-A177-3AD203B41FA5}">
                      <a16:colId xmlns:a16="http://schemas.microsoft.com/office/drawing/2014/main" val="1936935758"/>
                    </a:ext>
                  </a:extLst>
                </a:gridCol>
                <a:gridCol w="3253693">
                  <a:extLst>
                    <a:ext uri="{9D8B030D-6E8A-4147-A177-3AD203B41FA5}">
                      <a16:colId xmlns:a16="http://schemas.microsoft.com/office/drawing/2014/main" val="1346083338"/>
                    </a:ext>
                  </a:extLst>
                </a:gridCol>
                <a:gridCol w="1346355">
                  <a:extLst>
                    <a:ext uri="{9D8B030D-6E8A-4147-A177-3AD203B41FA5}">
                      <a16:colId xmlns:a16="http://schemas.microsoft.com/office/drawing/2014/main" val="965948548"/>
                    </a:ext>
                  </a:extLst>
                </a:gridCol>
              </a:tblGrid>
              <a:tr h="522782">
                <a:tc>
                  <a:txBody>
                    <a:bodyPr/>
                    <a:lstStyle/>
                    <a:p>
                      <a:pPr algn="l" fontAlgn="b"/>
                      <a:r>
                        <a:rPr lang="en-GB" sz="3200" b="1" i="0" u="sng" strike="noStrike" dirty="0">
                          <a:solidFill>
                            <a:schemeClr val="tx2"/>
                          </a:solidFill>
                          <a:effectLst/>
                          <a:latin typeface="Calibri" panose="020F0502020204030204" pitchFamily="34" charset="0"/>
                        </a:rPr>
                        <a:t>Statistics</a:t>
                      </a: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2936134977"/>
                  </a:ext>
                </a:extLst>
              </a:tr>
              <a:tr h="522782">
                <a:tc>
                  <a:txBody>
                    <a:bodyPr/>
                    <a:lstStyle/>
                    <a:p>
                      <a:pPr algn="l" fontAlgn="b"/>
                      <a:endParaRPr lang="en-GB" sz="20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2658832165"/>
                  </a:ext>
                </a:extLst>
              </a:tr>
              <a:tr h="522782">
                <a:tc>
                  <a:txBody>
                    <a:bodyPr/>
                    <a:lstStyle/>
                    <a:p>
                      <a:pPr algn="l" fontAlgn="b"/>
                      <a:r>
                        <a:rPr lang="en-GB" sz="2000" b="0" i="0" u="none" strike="noStrike" dirty="0">
                          <a:solidFill>
                            <a:schemeClr val="tx2"/>
                          </a:solidFill>
                          <a:effectLst/>
                          <a:latin typeface="Calibri" panose="020F0502020204030204" pitchFamily="34" charset="0"/>
                        </a:rPr>
                        <a:t>Accuracy:</a:t>
                      </a:r>
                    </a:p>
                  </a:txBody>
                  <a:tcPr marL="9525" marR="9525" marT="9525" marB="0" anchor="b">
                    <a:lnL>
                      <a:noFill/>
                    </a:lnL>
                    <a:lnR>
                      <a:noFill/>
                    </a:lnR>
                    <a:lnT>
                      <a:noFill/>
                    </a:lnT>
                    <a:lnB>
                      <a:noFill/>
                    </a:lnB>
                    <a:noFill/>
                  </a:tcPr>
                </a:tc>
                <a:tc>
                  <a:txBody>
                    <a:bodyPr/>
                    <a:lstStyle/>
                    <a:p>
                      <a:pPr algn="r" fontAlgn="b"/>
                      <a:r>
                        <a:rPr lang="en-GB" sz="2000" b="0" i="0" u="none" strike="noStrike" dirty="0">
                          <a:solidFill>
                            <a:schemeClr val="tx2"/>
                          </a:solidFill>
                          <a:effectLst/>
                          <a:latin typeface="Calibri" panose="020F0502020204030204" pitchFamily="34" charset="0"/>
                        </a:rPr>
                        <a:t>0.6911</a:t>
                      </a:r>
                    </a:p>
                  </a:txBody>
                  <a:tcPr marL="9525" marR="9525" marT="9525" marB="0" anchor="b">
                    <a:lnL>
                      <a:noFill/>
                    </a:lnL>
                    <a:lnR>
                      <a:noFill/>
                    </a:lnR>
                    <a:lnT>
                      <a:noFill/>
                    </a:lnT>
                    <a:lnB>
                      <a:noFill/>
                    </a:lnB>
                    <a:noFill/>
                  </a:tcPr>
                </a:tc>
                <a:tc>
                  <a:txBody>
                    <a:bodyPr/>
                    <a:lstStyle/>
                    <a:p>
                      <a:pPr algn="l" fontAlgn="b"/>
                      <a:endParaRPr lang="en-GB" sz="20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791008979"/>
                  </a:ext>
                </a:extLst>
              </a:tr>
              <a:tr h="522782">
                <a:tc>
                  <a:txBody>
                    <a:bodyPr/>
                    <a:lstStyle/>
                    <a:p>
                      <a:pPr algn="l" fontAlgn="b"/>
                      <a:r>
                        <a:rPr lang="en-GB" sz="2000" b="0" i="0" u="none" strike="noStrike" dirty="0">
                          <a:solidFill>
                            <a:schemeClr val="tx2"/>
                          </a:solidFill>
                          <a:effectLst/>
                          <a:latin typeface="Calibri" panose="020F0502020204030204" pitchFamily="34" charset="0"/>
                        </a:rPr>
                        <a:t>95%CI:</a:t>
                      </a:r>
                    </a:p>
                  </a:txBody>
                  <a:tcPr marL="9525" marR="9525" marT="9525" marB="0" anchor="b">
                    <a:lnL>
                      <a:noFill/>
                    </a:lnL>
                    <a:lnR>
                      <a:noFill/>
                    </a:lnR>
                    <a:lnT>
                      <a:noFill/>
                    </a:lnT>
                    <a:lnB>
                      <a:noFill/>
                    </a:lnB>
                    <a:noFill/>
                  </a:tcPr>
                </a:tc>
                <a:tc gridSpan="2">
                  <a:txBody>
                    <a:bodyPr/>
                    <a:lstStyle/>
                    <a:p>
                      <a:pPr algn="l" fontAlgn="b"/>
                      <a:r>
                        <a:rPr lang="en-GB" sz="2000" b="0" i="0" u="none" strike="noStrike" dirty="0">
                          <a:solidFill>
                            <a:schemeClr val="tx2"/>
                          </a:solidFill>
                          <a:effectLst/>
                          <a:latin typeface="Calibri" panose="020F0502020204030204" pitchFamily="34" charset="0"/>
                        </a:rPr>
                        <a:t>                              (0.6696,0.711)</a:t>
                      </a:r>
                    </a:p>
                  </a:txBody>
                  <a:tcPr marL="9525" marR="9525" marT="9525" marB="0" anchor="b">
                    <a:lnL>
                      <a:noFill/>
                    </a:lnL>
                    <a:lnR>
                      <a:noFill/>
                    </a:lnR>
                    <a:lnT>
                      <a:noFill/>
                    </a:lnT>
                    <a:lnB>
                      <a:noFill/>
                    </a:lnB>
                    <a:noFill/>
                  </a:tcPr>
                </a:tc>
                <a:tc hMerge="1">
                  <a:txBody>
                    <a:bodyPr/>
                    <a:lstStyle/>
                    <a:p>
                      <a:endParaRPr lang="en-GB"/>
                    </a:p>
                  </a:txBody>
                  <a:tcPr/>
                </a:tc>
                <a:extLst>
                  <a:ext uri="{0D108BD9-81ED-4DB2-BD59-A6C34878D82A}">
                    <a16:rowId xmlns:a16="http://schemas.microsoft.com/office/drawing/2014/main" val="2770582439"/>
                  </a:ext>
                </a:extLst>
              </a:tr>
              <a:tr h="522782">
                <a:tc>
                  <a:txBody>
                    <a:bodyPr/>
                    <a:lstStyle/>
                    <a:p>
                      <a:pPr algn="l" fontAlgn="b"/>
                      <a:r>
                        <a:rPr lang="en-GB" sz="2000" b="0" i="0" u="none" strike="noStrike" dirty="0">
                          <a:solidFill>
                            <a:schemeClr val="tx2"/>
                          </a:solidFill>
                          <a:effectLst/>
                          <a:latin typeface="Calibri" panose="020F0502020204030204" pitchFamily="34" charset="0"/>
                        </a:rPr>
                        <a:t>P-value:</a:t>
                      </a:r>
                    </a:p>
                  </a:txBody>
                  <a:tcPr marL="9525" marR="9525" marT="9525" marB="0" anchor="b">
                    <a:lnL>
                      <a:noFill/>
                    </a:lnL>
                    <a:lnR>
                      <a:noFill/>
                    </a:lnR>
                    <a:lnT>
                      <a:noFill/>
                    </a:lnT>
                    <a:lnB>
                      <a:noFill/>
                    </a:lnB>
                    <a:noFill/>
                  </a:tcPr>
                </a:tc>
                <a:tc>
                  <a:txBody>
                    <a:bodyPr/>
                    <a:lstStyle/>
                    <a:p>
                      <a:pPr algn="l" fontAlgn="b"/>
                      <a:r>
                        <a:rPr lang="en-GB" sz="2000" b="0" i="0" u="none" strike="noStrike" dirty="0">
                          <a:solidFill>
                            <a:schemeClr val="tx2"/>
                          </a:solidFill>
                          <a:effectLst/>
                          <a:latin typeface="Calibri" panose="020F0502020204030204" pitchFamily="34" charset="0"/>
                        </a:rPr>
                        <a:t>                                       &lt;2.2e-16</a:t>
                      </a: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441805629"/>
                  </a:ext>
                </a:extLst>
              </a:tr>
              <a:tr h="522782">
                <a:tc>
                  <a:txBody>
                    <a:bodyPr/>
                    <a:lstStyle/>
                    <a:p>
                      <a:pPr algn="l" fontAlgn="b"/>
                      <a:r>
                        <a:rPr lang="en-GB" sz="2000" b="0" i="0" u="none" strike="noStrike">
                          <a:solidFill>
                            <a:schemeClr val="tx2"/>
                          </a:solidFill>
                          <a:effectLst/>
                          <a:latin typeface="Calibri" panose="020F0502020204030204" pitchFamily="34" charset="0"/>
                        </a:rPr>
                        <a:t>Kappa:</a:t>
                      </a:r>
                    </a:p>
                  </a:txBody>
                  <a:tcPr marL="9525" marR="9525" marT="9525" marB="0" anchor="b">
                    <a:lnL>
                      <a:noFill/>
                    </a:lnL>
                    <a:lnR>
                      <a:noFill/>
                    </a:lnR>
                    <a:lnT>
                      <a:noFill/>
                    </a:lnT>
                    <a:lnB>
                      <a:noFill/>
                    </a:lnB>
                    <a:noFill/>
                  </a:tcPr>
                </a:tc>
                <a:tc>
                  <a:txBody>
                    <a:bodyPr/>
                    <a:lstStyle/>
                    <a:p>
                      <a:pPr algn="r" fontAlgn="b"/>
                      <a:r>
                        <a:rPr lang="en-US" sz="2000" dirty="0"/>
                        <a:t>0.3774</a:t>
                      </a:r>
                      <a:endParaRPr lang="en-GB" sz="2000" b="0" i="0" u="none" strike="noStrike" dirty="0">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4109380986"/>
                  </a:ext>
                </a:extLst>
              </a:tr>
              <a:tr h="522782">
                <a:tc>
                  <a:txBody>
                    <a:bodyPr/>
                    <a:lstStyle/>
                    <a:p>
                      <a:pPr algn="l" fontAlgn="b"/>
                      <a:r>
                        <a:rPr lang="en-GB" sz="2000" b="0" i="0" u="none" strike="noStrike">
                          <a:solidFill>
                            <a:schemeClr val="tx2"/>
                          </a:solidFill>
                          <a:effectLst/>
                          <a:latin typeface="Calibri" panose="020F0502020204030204" pitchFamily="34" charset="0"/>
                        </a:rPr>
                        <a:t>Balanced Accuracy:</a:t>
                      </a:r>
                    </a:p>
                  </a:txBody>
                  <a:tcPr marL="9525" marR="9525" marT="9525" marB="0" anchor="b">
                    <a:lnL>
                      <a:noFill/>
                    </a:lnL>
                    <a:lnR>
                      <a:noFill/>
                    </a:lnR>
                    <a:lnT>
                      <a:noFill/>
                    </a:lnT>
                    <a:lnB>
                      <a:noFill/>
                    </a:lnB>
                    <a:noFill/>
                  </a:tcPr>
                </a:tc>
                <a:tc>
                  <a:txBody>
                    <a:bodyPr/>
                    <a:lstStyle/>
                    <a:p>
                      <a:pPr algn="r" fontAlgn="b"/>
                      <a:r>
                        <a:rPr lang="en-GB" sz="2000" b="0" i="0" u="none" strike="noStrike" dirty="0">
                          <a:solidFill>
                            <a:schemeClr val="tx2"/>
                          </a:solidFill>
                          <a:effectLst/>
                          <a:latin typeface="Calibri" panose="020F0502020204030204" pitchFamily="34" charset="0"/>
                        </a:rPr>
                        <a:t>0.6868</a:t>
                      </a:r>
                    </a:p>
                  </a:txBody>
                  <a:tcPr marL="9525" marR="9525" marT="9525" marB="0" anchor="b">
                    <a:lnL>
                      <a:noFill/>
                    </a:lnL>
                    <a:lnR>
                      <a:noFill/>
                    </a:lnR>
                    <a:lnT>
                      <a:noFill/>
                    </a:lnT>
                    <a:lnB>
                      <a:noFill/>
                    </a:lnB>
                    <a:noFill/>
                  </a:tcPr>
                </a:tc>
                <a:tc>
                  <a:txBody>
                    <a:bodyPr/>
                    <a:lstStyle/>
                    <a:p>
                      <a:pPr algn="l" fontAlgn="b"/>
                      <a:endParaRPr lang="en-GB" sz="2000" b="0" i="0" u="none" strike="noStrike">
                        <a:solidFill>
                          <a:schemeClr val="tx2"/>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473577568"/>
                  </a:ext>
                </a:extLst>
              </a:tr>
              <a:tr h="522782">
                <a:tc>
                  <a:txBody>
                    <a:bodyPr/>
                    <a:lstStyle/>
                    <a:p>
                      <a:pPr algn="l" fontAlgn="b"/>
                      <a:r>
                        <a:rPr lang="en-GB" sz="2000" b="0" i="0" u="none" strike="noStrike">
                          <a:solidFill>
                            <a:schemeClr val="tx2"/>
                          </a:solidFill>
                          <a:effectLst/>
                          <a:latin typeface="Calibri" panose="020F0502020204030204" pitchFamily="34" charset="0"/>
                        </a:rPr>
                        <a:t>"positive" class:</a:t>
                      </a:r>
                    </a:p>
                  </a:txBody>
                  <a:tcPr marL="9525" marR="9525" marT="9525" marB="0" anchor="b">
                    <a:lnL>
                      <a:noFill/>
                    </a:lnL>
                    <a:lnR>
                      <a:noFill/>
                    </a:lnR>
                    <a:lnT>
                      <a:noFill/>
                    </a:lnT>
                    <a:lnB>
                      <a:noFill/>
                    </a:lnB>
                    <a:noFill/>
                  </a:tcPr>
                </a:tc>
                <a:tc gridSpan="2">
                  <a:txBody>
                    <a:bodyPr/>
                    <a:lstStyle/>
                    <a:p>
                      <a:pPr algn="l" fontAlgn="b"/>
                      <a:r>
                        <a:rPr lang="en-GB" sz="2000" b="0" i="0" u="none" strike="noStrike" dirty="0">
                          <a:solidFill>
                            <a:schemeClr val="tx2"/>
                          </a:solidFill>
                          <a:effectLst/>
                          <a:latin typeface="Calibri" panose="020F0502020204030204" pitchFamily="34" charset="0"/>
                        </a:rPr>
                        <a:t>                      Below USD 138000</a:t>
                      </a:r>
                    </a:p>
                  </a:txBody>
                  <a:tcPr marL="9525" marR="9525" marT="9525" marB="0" anchor="b">
                    <a:lnL>
                      <a:noFill/>
                    </a:lnL>
                    <a:lnR>
                      <a:noFill/>
                    </a:lnR>
                    <a:lnT>
                      <a:noFill/>
                    </a:lnT>
                    <a:lnB>
                      <a:noFill/>
                    </a:lnB>
                    <a:noFill/>
                  </a:tcPr>
                </a:tc>
                <a:tc hMerge="1">
                  <a:txBody>
                    <a:bodyPr/>
                    <a:lstStyle/>
                    <a:p>
                      <a:endParaRPr lang="en-GB"/>
                    </a:p>
                  </a:txBody>
                  <a:tcPr/>
                </a:tc>
                <a:extLst>
                  <a:ext uri="{0D108BD9-81ED-4DB2-BD59-A6C34878D82A}">
                    <a16:rowId xmlns:a16="http://schemas.microsoft.com/office/drawing/2014/main" val="2075430422"/>
                  </a:ext>
                </a:extLst>
              </a:tr>
            </a:tbl>
          </a:graphicData>
        </a:graphic>
      </p:graphicFrame>
      <p:sp>
        <p:nvSpPr>
          <p:cNvPr id="4" name="Rectangle 3">
            <a:extLst>
              <a:ext uri="{FF2B5EF4-FFF2-40B4-BE49-F238E27FC236}">
                <a16:creationId xmlns:a16="http://schemas.microsoft.com/office/drawing/2014/main" id="{605BA3D0-BE3D-F053-99ED-84C80B5F40E6}"/>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Machine Learning</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3902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08DD9-D57E-FB49-655B-14064D501EC8}"/>
              </a:ext>
            </a:extLst>
          </p:cNvPr>
          <p:cNvSpPr>
            <a:spLocks noGrp="1"/>
          </p:cNvSpPr>
          <p:nvPr>
            <p:ph idx="1"/>
          </p:nvPr>
        </p:nvSpPr>
        <p:spPr/>
        <p:txBody>
          <a:bodyPr/>
          <a:lstStyle/>
          <a:p>
            <a:r>
              <a:rPr lang="en-US" dirty="0"/>
              <a:t>the accuracy(69.11%) is a little better than the other </a:t>
            </a:r>
            <a:r>
              <a:rPr lang="en-US" dirty="0" err="1"/>
              <a:t>models,so</a:t>
            </a:r>
            <a:r>
              <a:rPr lang="en-US" dirty="0"/>
              <a:t> we use this model for </a:t>
            </a:r>
            <a:r>
              <a:rPr lang="en-US" dirty="0" err="1"/>
              <a:t>prediction,the</a:t>
            </a:r>
            <a:r>
              <a:rPr lang="en-US" dirty="0"/>
              <a:t> p-value &lt; 2.2e-16 which is less than 5% gives us the confidence to reject the null </a:t>
            </a:r>
            <a:r>
              <a:rPr lang="en-US" dirty="0" err="1"/>
              <a:t>hypothesis,also</a:t>
            </a:r>
            <a:r>
              <a:rPr lang="en-US" dirty="0"/>
              <a:t> the 95%CI supports our argument.</a:t>
            </a:r>
          </a:p>
          <a:p>
            <a:r>
              <a:rPr lang="en-US" dirty="0"/>
              <a:t>Cohen's Kappa statistic, which measures the agreement between the model's predictions and the actual classes, corrected for agreement by chance. In this case, it's approximately 0.3774, indicating moderate agreement.</a:t>
            </a:r>
          </a:p>
          <a:p>
            <a:r>
              <a:rPr lang="en-US" dirty="0"/>
              <a:t>Balanced Accuracy (68.68%) provides a more balanced measure of performance, considering both sensitivity and specificity.</a:t>
            </a:r>
          </a:p>
          <a:p>
            <a:r>
              <a:rPr lang="en-US" dirty="0"/>
              <a:t>The model performs significantly better than random guessing (NIR) with a p-value less than 2.2e-16.</a:t>
            </a:r>
            <a:endParaRPr lang="en-GB" dirty="0"/>
          </a:p>
        </p:txBody>
      </p:sp>
      <p:sp>
        <p:nvSpPr>
          <p:cNvPr id="4" name="Rectangle 3">
            <a:extLst>
              <a:ext uri="{FF2B5EF4-FFF2-40B4-BE49-F238E27FC236}">
                <a16:creationId xmlns:a16="http://schemas.microsoft.com/office/drawing/2014/main" id="{DA850BEE-AA1E-35B5-DA50-644CCB015295}"/>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Machine Learning</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2478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4CBC4-1E7D-7B29-B389-536EA1073C00}"/>
              </a:ext>
            </a:extLst>
          </p:cNvPr>
          <p:cNvSpPr>
            <a:spLocks noGrp="1"/>
          </p:cNvSpPr>
          <p:nvPr>
            <p:ph idx="1"/>
          </p:nvPr>
        </p:nvSpPr>
        <p:spPr/>
        <p:txBody>
          <a:bodyPr/>
          <a:lstStyle/>
          <a:p>
            <a:r>
              <a:rPr lang="en-US" dirty="0"/>
              <a:t>The analysis reveals valuable insights into the factors influencing salary categories. Statistical tests confirm significant relationships between salary categories and various factors such as experience level, job title, employment type, employee residence, company location, work models, and work years. Machine learning models offer predictive capabilities, with the GBM model achieving the highest accuracy in predicting salary categories. These findings can inform HR practices, workforce planning, and decision-making processes in organizations.</a:t>
            </a:r>
            <a:endParaRPr lang="en-GB" dirty="0"/>
          </a:p>
        </p:txBody>
      </p:sp>
      <p:sp>
        <p:nvSpPr>
          <p:cNvPr id="4" name="Rectangle 3">
            <a:extLst>
              <a:ext uri="{FF2B5EF4-FFF2-40B4-BE49-F238E27FC236}">
                <a16:creationId xmlns:a16="http://schemas.microsoft.com/office/drawing/2014/main" id="{FB0A930C-D239-71A4-36C1-9C95A6DBDC03}"/>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Conclusion</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5920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C829E-C884-2CA5-6D2B-184EF462DCF9}"/>
              </a:ext>
            </a:extLst>
          </p:cNvPr>
          <p:cNvSpPr>
            <a:spLocks noGrp="1"/>
          </p:cNvSpPr>
          <p:nvPr>
            <p:ph idx="1"/>
          </p:nvPr>
        </p:nvSpPr>
        <p:spPr/>
        <p:txBody>
          <a:bodyPr/>
          <a:lstStyle/>
          <a:p>
            <a:r>
              <a:rPr lang="en-US" dirty="0"/>
              <a:t>Further explore the identified relationships between salary categories and factors such as job title, experience level, and company location to inform strategic HR initiatives.</a:t>
            </a:r>
          </a:p>
          <a:p>
            <a:r>
              <a:rPr lang="en-US" dirty="0"/>
              <a:t>Investigate additional features or variables that may enhance predictive modeling accuracy and provide deeper insights into salary determinants.</a:t>
            </a:r>
          </a:p>
          <a:p>
            <a:r>
              <a:rPr lang="en-US" dirty="0"/>
              <a:t>Continuously monitor and update predictive models to adapt to evolving trends and dynamics in the job market and organizational contexts.</a:t>
            </a:r>
            <a:endParaRPr lang="en-GB" dirty="0"/>
          </a:p>
        </p:txBody>
      </p:sp>
      <p:sp>
        <p:nvSpPr>
          <p:cNvPr id="4" name="Rectangle 3">
            <a:extLst>
              <a:ext uri="{FF2B5EF4-FFF2-40B4-BE49-F238E27FC236}">
                <a16:creationId xmlns:a16="http://schemas.microsoft.com/office/drawing/2014/main" id="{478F22FB-EA56-BE55-98A9-41F474C40B6F}"/>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Recommendations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7609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A9293-1227-734E-4AB6-6B1E35844BEA}"/>
              </a:ext>
            </a:extLst>
          </p:cNvPr>
          <p:cNvSpPr>
            <a:spLocks noGrp="1"/>
          </p:cNvSpPr>
          <p:nvPr>
            <p:ph idx="1"/>
          </p:nvPr>
        </p:nvSpPr>
        <p:spPr/>
        <p:txBody>
          <a:bodyPr/>
          <a:lstStyle/>
          <a:p>
            <a:r>
              <a:rPr lang="en-US" dirty="0"/>
              <a:t>Integration of external data sources and advanced analytical techniques such as natural language processing and sentiment analysis to enrich predictive modeling capabilities.</a:t>
            </a:r>
          </a:p>
          <a:p>
            <a:r>
              <a:rPr lang="en-US" dirty="0"/>
              <a:t>Longitudinal analyses to examine temporal trends and changes in salary distributions over time, considering economic factors and industry-specific dynamics.</a:t>
            </a:r>
          </a:p>
          <a:p>
            <a:r>
              <a:rPr lang="en-US" dirty="0"/>
              <a:t>Collaboration with industry partners to validate predictive models and incorporate domain expertise into the analysis for enhanced accuracy and applicability</a:t>
            </a:r>
            <a:endParaRPr lang="en-GB" dirty="0"/>
          </a:p>
        </p:txBody>
      </p:sp>
      <p:sp>
        <p:nvSpPr>
          <p:cNvPr id="4" name="Rectangle 3">
            <a:extLst>
              <a:ext uri="{FF2B5EF4-FFF2-40B4-BE49-F238E27FC236}">
                <a16:creationId xmlns:a16="http://schemas.microsoft.com/office/drawing/2014/main" id="{684EADD7-0E10-57C7-2877-6D7EBC093982}"/>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US" sz="5400" b="1" u="sng" kern="100" dirty="0">
                <a:latin typeface="Calibri" panose="020F0502020204030204" pitchFamily="34" charset="0"/>
                <a:ea typeface="Calibri" panose="020F0502020204030204" pitchFamily="34" charset="0"/>
                <a:cs typeface="Times New Roman" panose="02020603050405020304" pitchFamily="18" charset="0"/>
              </a:rPr>
              <a:t>Future Directions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1275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a:extLst>
              <a:ext uri="{FF2B5EF4-FFF2-40B4-BE49-F238E27FC236}">
                <a16:creationId xmlns:a16="http://schemas.microsoft.com/office/drawing/2014/main" id="{DE42934F-8A15-D59B-0758-253CEA7963FC}"/>
              </a:ext>
            </a:extLst>
          </p:cNvPr>
          <p:cNvGraphicFramePr>
            <a:graphicFrameLocks noGrp="1"/>
          </p:cNvGraphicFramePr>
          <p:nvPr>
            <p:ph idx="1"/>
            <p:extLst>
              <p:ext uri="{D42A27DB-BD31-4B8C-83A1-F6EECF244321}">
                <p14:modId xmlns:p14="http://schemas.microsoft.com/office/powerpoint/2010/main" val="69294406"/>
              </p:ext>
            </p:extLst>
          </p:nvPr>
        </p:nvGraphicFramePr>
        <p:xfrm>
          <a:off x="1026942" y="1906967"/>
          <a:ext cx="9270609" cy="4817389"/>
        </p:xfrm>
        <a:graphic>
          <a:graphicData uri="http://schemas.openxmlformats.org/drawingml/2006/table">
            <a:tbl>
              <a:tblPr/>
              <a:tblGrid>
                <a:gridCol w="2566063">
                  <a:extLst>
                    <a:ext uri="{9D8B030D-6E8A-4147-A177-3AD203B41FA5}">
                      <a16:colId xmlns:a16="http://schemas.microsoft.com/office/drawing/2014/main" val="1118817006"/>
                    </a:ext>
                  </a:extLst>
                </a:gridCol>
                <a:gridCol w="2151191">
                  <a:extLst>
                    <a:ext uri="{9D8B030D-6E8A-4147-A177-3AD203B41FA5}">
                      <a16:colId xmlns:a16="http://schemas.microsoft.com/office/drawing/2014/main" val="222065584"/>
                    </a:ext>
                  </a:extLst>
                </a:gridCol>
                <a:gridCol w="2320214">
                  <a:extLst>
                    <a:ext uri="{9D8B030D-6E8A-4147-A177-3AD203B41FA5}">
                      <a16:colId xmlns:a16="http://schemas.microsoft.com/office/drawing/2014/main" val="659054945"/>
                    </a:ext>
                  </a:extLst>
                </a:gridCol>
                <a:gridCol w="2233141">
                  <a:extLst>
                    <a:ext uri="{9D8B030D-6E8A-4147-A177-3AD203B41FA5}">
                      <a16:colId xmlns:a16="http://schemas.microsoft.com/office/drawing/2014/main" val="3298222780"/>
                    </a:ext>
                  </a:extLst>
                </a:gridCol>
              </a:tblGrid>
              <a:tr h="895749">
                <a:tc>
                  <a:txBody>
                    <a:bodyPr/>
                    <a:lstStyle/>
                    <a:p>
                      <a:pPr algn="l" fontAlgn="ctr"/>
                      <a:r>
                        <a:rPr lang="en-GB" sz="1600" b="1" i="0" u="none" strike="noStrike">
                          <a:solidFill>
                            <a:srgbClr val="000000"/>
                          </a:solidFill>
                          <a:effectLst/>
                          <a:latin typeface="Calibri" panose="020F0502020204030204" pitchFamily="34" charset="0"/>
                        </a:rPr>
                        <a:t>VARIABLE</a:t>
                      </a:r>
                    </a:p>
                  </a:txBody>
                  <a:tcPr marL="9514" marR="9514" marT="9514" marB="0" anchor="ctr">
                    <a:lnL>
                      <a:noFill/>
                    </a:lnL>
                    <a:lnR>
                      <a:noFill/>
                    </a:lnR>
                    <a:lnT>
                      <a:noFill/>
                    </a:lnT>
                    <a:lnB>
                      <a:noFill/>
                    </a:lnB>
                    <a:noFill/>
                  </a:tcPr>
                </a:tc>
                <a:tc>
                  <a:txBody>
                    <a:bodyPr/>
                    <a:lstStyle/>
                    <a:p>
                      <a:pPr algn="ctr" fontAlgn="ctr"/>
                      <a:r>
                        <a:rPr lang="en-GB" sz="1600" b="1" i="0" u="none" strike="noStrike">
                          <a:solidFill>
                            <a:srgbClr val="000000"/>
                          </a:solidFill>
                          <a:effectLst/>
                          <a:highlight>
                            <a:srgbClr val="FFFFFF"/>
                          </a:highlight>
                          <a:latin typeface="Arial" panose="020B0604020202020204" pitchFamily="34" charset="0"/>
                        </a:rPr>
                        <a:t>Below USD 138000</a:t>
                      </a:r>
                    </a:p>
                  </a:txBody>
                  <a:tcPr marL="9514" marR="9514" marT="9514" marB="0" anchor="ctr">
                    <a:lnL>
                      <a:noFill/>
                    </a:lnL>
                    <a:lnR>
                      <a:noFill/>
                    </a:lnR>
                    <a:lnT w="190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GB" sz="1600" b="1" i="0" u="none" strike="noStrike">
                          <a:solidFill>
                            <a:srgbClr val="000000"/>
                          </a:solidFill>
                          <a:effectLst/>
                          <a:highlight>
                            <a:srgbClr val="FFFFFF"/>
                          </a:highlight>
                          <a:latin typeface="Arial" panose="020B0604020202020204" pitchFamily="34" charset="0"/>
                        </a:rPr>
                        <a:t>Above USD 138000</a:t>
                      </a:r>
                    </a:p>
                  </a:txBody>
                  <a:tcPr marL="9514" marR="9514" marT="9514" marB="0" anchor="ctr">
                    <a:lnL>
                      <a:noFill/>
                    </a:lnL>
                    <a:lnR>
                      <a:noFill/>
                    </a:lnR>
                    <a:lnT w="190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GB" sz="1600" b="1" i="0" u="none" strike="noStrike">
                          <a:solidFill>
                            <a:srgbClr val="000000"/>
                          </a:solidFill>
                          <a:effectLst/>
                          <a:highlight>
                            <a:srgbClr val="FFFFFF"/>
                          </a:highlight>
                          <a:latin typeface="Arial" panose="020B0604020202020204" pitchFamily="34" charset="0"/>
                        </a:rPr>
                        <a:t>Overall</a:t>
                      </a:r>
                    </a:p>
                  </a:txBody>
                  <a:tcPr marL="9514" marR="9514" marT="9514" marB="0" anchor="ctr">
                    <a:lnL>
                      <a:noFill/>
                    </a:lnL>
                    <a:lnR>
                      <a:noFill/>
                    </a:lnR>
                    <a:lnT w="190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968472135"/>
                  </a:ext>
                </a:extLst>
              </a:tr>
              <a:tr h="600807">
                <a:tc>
                  <a:txBody>
                    <a:bodyPr/>
                    <a:lstStyle/>
                    <a:p>
                      <a:pPr algn="l" fontAlgn="ctr"/>
                      <a:endParaRPr lang="en-GB" sz="1600" b="0" i="0" u="none" strike="noStrike">
                        <a:solidFill>
                          <a:srgbClr val="000000"/>
                        </a:solidFill>
                        <a:effectLst/>
                        <a:latin typeface="Calibri" panose="020F0502020204030204" pitchFamily="34" charset="0"/>
                      </a:endParaRPr>
                    </a:p>
                  </a:txBody>
                  <a:tcPr marL="9514" marR="9514" marT="9514" marB="0" anchor="ctr">
                    <a:lnL>
                      <a:noFill/>
                    </a:lnL>
                    <a:lnR>
                      <a:noFill/>
                    </a:lnR>
                    <a:lnT>
                      <a:noFill/>
                    </a:lnT>
                    <a:lnB>
                      <a:noFill/>
                    </a:lnB>
                    <a:noFill/>
                  </a:tcPr>
                </a:tc>
                <a:tc>
                  <a:txBody>
                    <a:bodyPr/>
                    <a:lstStyle/>
                    <a:p>
                      <a:pPr algn="ctr" fontAlgn="ctr"/>
                      <a:r>
                        <a:rPr lang="en-GB" sz="1600" b="1" i="0" u="none" strike="noStrike">
                          <a:solidFill>
                            <a:srgbClr val="000000"/>
                          </a:solidFill>
                          <a:effectLst/>
                          <a:highlight>
                            <a:srgbClr val="FFFFFF"/>
                          </a:highlight>
                          <a:latin typeface="Arial" panose="020B0604020202020204" pitchFamily="34" charset="0"/>
                        </a:rPr>
                        <a:t>(N=3278)</a:t>
                      </a:r>
                    </a:p>
                  </a:txBody>
                  <a:tcPr marL="9514" marR="9514" marT="9514"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1600" b="1" i="0" u="none" strike="noStrike">
                          <a:solidFill>
                            <a:srgbClr val="000000"/>
                          </a:solidFill>
                          <a:effectLst/>
                          <a:highlight>
                            <a:srgbClr val="FFFFFF"/>
                          </a:highlight>
                          <a:latin typeface="Arial" panose="020B0604020202020204" pitchFamily="34" charset="0"/>
                        </a:rPr>
                        <a:t>(N=3261)</a:t>
                      </a:r>
                    </a:p>
                  </a:txBody>
                  <a:tcPr marL="9514" marR="9514" marT="9514"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1600" b="1" i="0" u="none" strike="noStrike">
                          <a:solidFill>
                            <a:srgbClr val="000000"/>
                          </a:solidFill>
                          <a:effectLst/>
                          <a:highlight>
                            <a:srgbClr val="FFFFFF"/>
                          </a:highlight>
                          <a:latin typeface="Arial" panose="020B0604020202020204" pitchFamily="34" charset="0"/>
                        </a:rPr>
                        <a:t>(N=6539)</a:t>
                      </a:r>
                    </a:p>
                  </a:txBody>
                  <a:tcPr marL="9514" marR="9514" marT="9514"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05650848"/>
                  </a:ext>
                </a:extLst>
              </a:tr>
              <a:tr h="305867">
                <a:tc>
                  <a:txBody>
                    <a:bodyPr/>
                    <a:lstStyle/>
                    <a:p>
                      <a:pPr algn="l" fontAlgn="ctr"/>
                      <a:endParaRPr lang="en-GB" sz="1600" b="0" i="0" u="none" strike="noStrike">
                        <a:solidFill>
                          <a:srgbClr val="000000"/>
                        </a:solidFill>
                        <a:effectLst/>
                        <a:latin typeface="Calibri" panose="020F0502020204030204" pitchFamily="34" charset="0"/>
                      </a:endParaRPr>
                    </a:p>
                  </a:txBody>
                  <a:tcPr marL="9514" marR="9514" marT="9514" marB="0" anchor="ctr">
                    <a:lnL>
                      <a:noFill/>
                    </a:lnL>
                    <a:lnR>
                      <a:noFill/>
                    </a:lnR>
                    <a:lnT>
                      <a:noFill/>
                    </a:lnT>
                    <a:lnB>
                      <a:noFill/>
                    </a:lnB>
                    <a:noFill/>
                  </a:tcPr>
                </a:tc>
                <a:tc>
                  <a:txBody>
                    <a:bodyPr/>
                    <a:lstStyle/>
                    <a:p>
                      <a:pPr algn="l" fontAlgn="ctr"/>
                      <a:endParaRPr lang="en-GB" sz="1600" b="0" i="0" u="none" strike="noStrike">
                        <a:solidFill>
                          <a:srgbClr val="000000"/>
                        </a:solidFill>
                        <a:effectLst/>
                        <a:latin typeface="Calibri" panose="020F0502020204030204" pitchFamily="34" charset="0"/>
                      </a:endParaRPr>
                    </a:p>
                  </a:txBody>
                  <a:tcPr marL="9514" marR="9514" marT="9514"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9514" marR="9514" marT="9514"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9514" marR="9514" marT="9514" marB="0" anchor="b">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531285215"/>
                  </a:ext>
                </a:extLst>
              </a:tr>
              <a:tr h="305867">
                <a:tc gridSpan="4">
                  <a:txBody>
                    <a:bodyPr/>
                    <a:lstStyle/>
                    <a:p>
                      <a:pPr algn="l" fontAlgn="ctr"/>
                      <a:r>
                        <a:rPr lang="en-GB" sz="1600" b="1" i="0" u="none" strike="noStrike">
                          <a:solidFill>
                            <a:srgbClr val="000000"/>
                          </a:solidFill>
                          <a:effectLst/>
                          <a:latin typeface="Calibri" panose="020F0502020204030204" pitchFamily="34" charset="0"/>
                        </a:rPr>
                        <a:t>JOB TITTLE</a:t>
                      </a:r>
                    </a:p>
                  </a:txBody>
                  <a:tcPr marL="9514" marR="9514" marT="9514" marB="0" anchor="ctr">
                    <a:lnL>
                      <a:noFill/>
                    </a:lnL>
                    <a:lnR>
                      <a:noFill/>
                    </a:lnR>
                    <a:lnT>
                      <a:noFill/>
                    </a:lnT>
                    <a:lnB>
                      <a:noFill/>
                    </a:lnB>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929040764"/>
                  </a:ext>
                </a:extLst>
              </a:tr>
              <a:tr h="294941">
                <a:tc>
                  <a:txBody>
                    <a:bodyPr/>
                    <a:lstStyle/>
                    <a:p>
                      <a:pPr algn="l" fontAlgn="ctr"/>
                      <a:r>
                        <a:rPr lang="en-GB" sz="1600" b="0" i="0" u="none" strike="noStrike">
                          <a:solidFill>
                            <a:srgbClr val="000000"/>
                          </a:solidFill>
                          <a:effectLst/>
                          <a:latin typeface="Arial" panose="020B0604020202020204" pitchFamily="34" charset="0"/>
                        </a:rPr>
                        <a:t>Data scientist</a:t>
                      </a:r>
                    </a:p>
                  </a:txBody>
                  <a:tcPr marL="9514" marR="9514" marT="9514" marB="0" anchor="ctr">
                    <a:lnL>
                      <a:noFill/>
                    </a:lnL>
                    <a:lnR>
                      <a:noFill/>
                    </a:lnR>
                    <a:lnT>
                      <a:noFill/>
                    </a:lnT>
                    <a:lnB>
                      <a:noFill/>
                    </a:lnB>
                    <a:noFill/>
                  </a:tcPr>
                </a:tc>
                <a:tc>
                  <a:txBody>
                    <a:bodyPr/>
                    <a:lstStyle/>
                    <a:p>
                      <a:pPr algn="ctr" fontAlgn="ctr"/>
                      <a:r>
                        <a:rPr lang="en-GB" sz="1600" b="0" i="0" u="none" strike="noStrike">
                          <a:solidFill>
                            <a:srgbClr val="000000"/>
                          </a:solidFill>
                          <a:effectLst/>
                          <a:latin typeface="Arial" panose="020B0604020202020204" pitchFamily="34" charset="0"/>
                        </a:rPr>
                        <a:t>579 (17.7%)</a:t>
                      </a:r>
                    </a:p>
                  </a:txBody>
                  <a:tcPr marL="9514" marR="9514" marT="9514" marB="0" anchor="ctr">
                    <a:lnL>
                      <a:noFill/>
                    </a:lnL>
                    <a:lnR>
                      <a:noFill/>
                    </a:lnR>
                    <a:lnT>
                      <a:noFill/>
                    </a:lnT>
                    <a:lnB>
                      <a:noFill/>
                    </a:lnB>
                    <a:noFill/>
                  </a:tcPr>
                </a:tc>
                <a:tc>
                  <a:txBody>
                    <a:bodyPr/>
                    <a:lstStyle/>
                    <a:p>
                      <a:pPr algn="ctr" fontAlgn="b"/>
                      <a:r>
                        <a:rPr lang="en-GB" sz="1600" b="0" i="0" u="none" strike="noStrike">
                          <a:solidFill>
                            <a:srgbClr val="000000"/>
                          </a:solidFill>
                          <a:effectLst/>
                          <a:latin typeface="Arial" panose="020B0604020202020204" pitchFamily="34" charset="0"/>
                        </a:rPr>
                        <a:t>703 (21.6%)</a:t>
                      </a:r>
                    </a:p>
                  </a:txBody>
                  <a:tcPr marL="9514" marR="9514" marT="9514" marB="0" anchor="b">
                    <a:lnL>
                      <a:noFill/>
                    </a:lnL>
                    <a:lnR>
                      <a:noFill/>
                    </a:lnR>
                    <a:lnT>
                      <a:noFill/>
                    </a:lnT>
                    <a:lnB>
                      <a:noFill/>
                    </a:lnB>
                    <a:noFill/>
                  </a:tcPr>
                </a:tc>
                <a:tc>
                  <a:txBody>
                    <a:bodyPr/>
                    <a:lstStyle/>
                    <a:p>
                      <a:pPr algn="ctr" fontAlgn="b"/>
                      <a:r>
                        <a:rPr lang="en-GB" sz="1600" b="0" i="0" u="none" strike="noStrike">
                          <a:solidFill>
                            <a:srgbClr val="000000"/>
                          </a:solidFill>
                          <a:effectLst/>
                          <a:latin typeface="Arial" panose="020B0604020202020204" pitchFamily="34" charset="0"/>
                        </a:rPr>
                        <a:t>1282 (19.6%)</a:t>
                      </a:r>
                    </a:p>
                  </a:txBody>
                  <a:tcPr marL="9514" marR="9514" marT="9514" marB="0" anchor="b">
                    <a:lnL>
                      <a:noFill/>
                    </a:lnL>
                    <a:lnR>
                      <a:noFill/>
                    </a:lnR>
                    <a:lnT>
                      <a:noFill/>
                    </a:lnT>
                    <a:lnB>
                      <a:noFill/>
                    </a:lnB>
                    <a:noFill/>
                  </a:tcPr>
                </a:tc>
                <a:extLst>
                  <a:ext uri="{0D108BD9-81ED-4DB2-BD59-A6C34878D82A}">
                    <a16:rowId xmlns:a16="http://schemas.microsoft.com/office/drawing/2014/main" val="1827532296"/>
                  </a:ext>
                </a:extLst>
              </a:tr>
              <a:tr h="294941">
                <a:tc>
                  <a:txBody>
                    <a:bodyPr/>
                    <a:lstStyle/>
                    <a:p>
                      <a:pPr algn="l" fontAlgn="ctr"/>
                      <a:r>
                        <a:rPr lang="en-GB" sz="1600" b="0" i="0" u="none" strike="noStrike">
                          <a:solidFill>
                            <a:srgbClr val="000000"/>
                          </a:solidFill>
                          <a:effectLst/>
                          <a:latin typeface="Arial" panose="020B0604020202020204" pitchFamily="34" charset="0"/>
                        </a:rPr>
                        <a:t>Others</a:t>
                      </a:r>
                    </a:p>
                  </a:txBody>
                  <a:tcPr marL="9514" marR="9514" marT="9514" marB="0" anchor="ctr">
                    <a:lnL>
                      <a:noFill/>
                    </a:lnL>
                    <a:lnR>
                      <a:noFill/>
                    </a:lnR>
                    <a:lnT>
                      <a:noFill/>
                    </a:lnT>
                    <a:lnB>
                      <a:noFill/>
                    </a:lnB>
                    <a:no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2699 (82.3%)</a:t>
                      </a:r>
                    </a:p>
                  </a:txBody>
                  <a:tcPr marL="9514" marR="9514" marT="9514"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2558 (78.4%)</a:t>
                      </a:r>
                    </a:p>
                  </a:txBody>
                  <a:tcPr marL="9514" marR="9514" marT="9514"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5257 (80.4%)</a:t>
                      </a:r>
                    </a:p>
                  </a:txBody>
                  <a:tcPr marL="9514" marR="9514" marT="9514" marB="0" anchor="ctr">
                    <a:lnL>
                      <a:noFill/>
                    </a:lnL>
                    <a:lnR>
                      <a:noFill/>
                    </a:lnR>
                    <a:lnT>
                      <a:noFill/>
                    </a:lnT>
                    <a:lnB>
                      <a:noFill/>
                    </a:lnB>
                    <a:solidFill>
                      <a:srgbClr val="FFFFFF"/>
                    </a:solidFill>
                  </a:tcPr>
                </a:tc>
                <a:extLst>
                  <a:ext uri="{0D108BD9-81ED-4DB2-BD59-A6C34878D82A}">
                    <a16:rowId xmlns:a16="http://schemas.microsoft.com/office/drawing/2014/main" val="1690191875"/>
                  </a:ext>
                </a:extLst>
              </a:tr>
              <a:tr h="305867">
                <a:tc>
                  <a:txBody>
                    <a:bodyPr/>
                    <a:lstStyle/>
                    <a:p>
                      <a:pPr algn="l" fontAlgn="ctr"/>
                      <a:endParaRPr lang="en-GB" sz="1600" b="0" i="0" u="none" strike="noStrike">
                        <a:solidFill>
                          <a:srgbClr val="000000"/>
                        </a:solidFill>
                        <a:effectLst/>
                        <a:latin typeface="Calibri" panose="020F0502020204030204" pitchFamily="34" charset="0"/>
                      </a:endParaRPr>
                    </a:p>
                  </a:txBody>
                  <a:tcPr marL="9514" marR="9514" marT="9514" marB="0" anchor="ctr">
                    <a:lnL>
                      <a:noFill/>
                    </a:lnL>
                    <a:lnR>
                      <a:noFill/>
                    </a:lnR>
                    <a:lnT>
                      <a:noFill/>
                    </a:lnT>
                    <a:lnB>
                      <a:noFill/>
                    </a:lnB>
                    <a:noFill/>
                  </a:tcPr>
                </a:tc>
                <a:tc>
                  <a:txBody>
                    <a:bodyPr/>
                    <a:lstStyle/>
                    <a:p>
                      <a:pPr algn="l" fontAlgn="ctr"/>
                      <a:endParaRPr lang="en-GB" sz="1600" b="0" i="0" u="none" strike="noStrike">
                        <a:solidFill>
                          <a:srgbClr val="000000"/>
                        </a:solidFill>
                        <a:effectLst/>
                        <a:latin typeface="Calibri" panose="020F0502020204030204" pitchFamily="34" charset="0"/>
                      </a:endParaRPr>
                    </a:p>
                  </a:txBody>
                  <a:tcPr marL="9514" marR="9514" marT="9514" marB="0" anchor="ctr">
                    <a:lnL>
                      <a:noFill/>
                    </a:lnL>
                    <a:lnR>
                      <a:noFill/>
                    </a:lnR>
                    <a:lnT>
                      <a:noFill/>
                    </a:lnT>
                    <a:lnB>
                      <a:noFill/>
                    </a:lnB>
                    <a:no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9514" marR="9514" marT="9514" marB="0" anchor="b">
                    <a:lnL>
                      <a:noFill/>
                    </a:lnL>
                    <a:lnR>
                      <a:noFill/>
                    </a:lnR>
                    <a:lnT>
                      <a:noFill/>
                    </a:lnT>
                    <a:lnB>
                      <a:noFill/>
                    </a:lnB>
                    <a:no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9514" marR="9514" marT="9514" marB="0" anchor="b">
                    <a:lnL>
                      <a:noFill/>
                    </a:lnL>
                    <a:lnR>
                      <a:noFill/>
                    </a:lnR>
                    <a:lnT>
                      <a:noFill/>
                    </a:lnT>
                    <a:lnB>
                      <a:noFill/>
                    </a:lnB>
                    <a:noFill/>
                  </a:tcPr>
                </a:tc>
                <a:extLst>
                  <a:ext uri="{0D108BD9-81ED-4DB2-BD59-A6C34878D82A}">
                    <a16:rowId xmlns:a16="http://schemas.microsoft.com/office/drawing/2014/main" val="976829823"/>
                  </a:ext>
                </a:extLst>
              </a:tr>
              <a:tr h="305867">
                <a:tc>
                  <a:txBody>
                    <a:bodyPr/>
                    <a:lstStyle/>
                    <a:p>
                      <a:pPr algn="l" fontAlgn="ctr"/>
                      <a:endParaRPr lang="en-GB" sz="1600" b="0" i="0" u="none" strike="noStrike">
                        <a:solidFill>
                          <a:srgbClr val="000000"/>
                        </a:solidFill>
                        <a:effectLst/>
                        <a:latin typeface="Calibri" panose="020F0502020204030204" pitchFamily="34" charset="0"/>
                      </a:endParaRPr>
                    </a:p>
                  </a:txBody>
                  <a:tcPr marL="9514" marR="9514" marT="9514" marB="0" anchor="ctr">
                    <a:lnL>
                      <a:noFill/>
                    </a:lnL>
                    <a:lnR>
                      <a:noFill/>
                    </a:lnR>
                    <a:lnT>
                      <a:noFill/>
                    </a:lnT>
                    <a:lnB>
                      <a:noFill/>
                    </a:lnB>
                    <a:noFill/>
                  </a:tcPr>
                </a:tc>
                <a:tc>
                  <a:txBody>
                    <a:bodyPr/>
                    <a:lstStyle/>
                    <a:p>
                      <a:pPr algn="l" fontAlgn="ctr"/>
                      <a:endParaRPr lang="en-GB" sz="1600" b="0" i="0" u="none" strike="noStrike">
                        <a:solidFill>
                          <a:srgbClr val="000000"/>
                        </a:solidFill>
                        <a:effectLst/>
                        <a:latin typeface="Calibri" panose="020F0502020204030204" pitchFamily="34" charset="0"/>
                      </a:endParaRPr>
                    </a:p>
                  </a:txBody>
                  <a:tcPr marL="9514" marR="9514" marT="9514" marB="0" anchor="ctr">
                    <a:lnL>
                      <a:noFill/>
                    </a:lnL>
                    <a:lnR>
                      <a:noFill/>
                    </a:lnR>
                    <a:lnT>
                      <a:noFill/>
                    </a:lnT>
                    <a:lnB>
                      <a:noFill/>
                    </a:lnB>
                    <a:no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9514" marR="9514" marT="9514" marB="0" anchor="b">
                    <a:lnL>
                      <a:noFill/>
                    </a:lnL>
                    <a:lnR>
                      <a:noFill/>
                    </a:lnR>
                    <a:lnT>
                      <a:noFill/>
                    </a:lnT>
                    <a:lnB>
                      <a:noFill/>
                    </a:lnB>
                    <a:no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9514" marR="9514" marT="9514" marB="0" anchor="b">
                    <a:lnL>
                      <a:noFill/>
                    </a:lnL>
                    <a:lnR>
                      <a:noFill/>
                    </a:lnR>
                    <a:lnT>
                      <a:noFill/>
                    </a:lnT>
                    <a:lnB>
                      <a:noFill/>
                    </a:lnB>
                    <a:noFill/>
                  </a:tcPr>
                </a:tc>
                <a:extLst>
                  <a:ext uri="{0D108BD9-81ED-4DB2-BD59-A6C34878D82A}">
                    <a16:rowId xmlns:a16="http://schemas.microsoft.com/office/drawing/2014/main" val="434053207"/>
                  </a:ext>
                </a:extLst>
              </a:tr>
              <a:tr h="305867">
                <a:tc gridSpan="4">
                  <a:txBody>
                    <a:bodyPr/>
                    <a:lstStyle/>
                    <a:p>
                      <a:pPr algn="l" fontAlgn="ctr"/>
                      <a:r>
                        <a:rPr lang="en-GB" sz="1600" b="1" i="0" u="none" strike="noStrike">
                          <a:solidFill>
                            <a:srgbClr val="000000"/>
                          </a:solidFill>
                          <a:effectLst/>
                          <a:latin typeface="Calibri" panose="020F0502020204030204" pitchFamily="34" charset="0"/>
                        </a:rPr>
                        <a:t>EXPERIENCE LEVEL</a:t>
                      </a:r>
                    </a:p>
                  </a:txBody>
                  <a:tcPr marL="9514" marR="9514" marT="9514" marB="0" anchor="ctr">
                    <a:lnL>
                      <a:noFill/>
                    </a:lnL>
                    <a:lnR>
                      <a:noFill/>
                    </a:lnR>
                    <a:lnT>
                      <a:noFill/>
                    </a:lnT>
                    <a:lnB>
                      <a:noFill/>
                    </a:lnB>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788562020"/>
                  </a:ext>
                </a:extLst>
              </a:tr>
              <a:tr h="294941">
                <a:tc>
                  <a:txBody>
                    <a:bodyPr/>
                    <a:lstStyle/>
                    <a:p>
                      <a:pPr algn="l" fontAlgn="ctr"/>
                      <a:r>
                        <a:rPr lang="en-GB" sz="1600" b="0" i="0" u="none" strike="noStrike">
                          <a:solidFill>
                            <a:srgbClr val="000000"/>
                          </a:solidFill>
                          <a:effectLst/>
                          <a:highlight>
                            <a:srgbClr val="FFFFFF"/>
                          </a:highlight>
                          <a:latin typeface="Arial" panose="020B0604020202020204" pitchFamily="34" charset="0"/>
                        </a:rPr>
                        <a:t>Junior</a:t>
                      </a:r>
                    </a:p>
                  </a:txBody>
                  <a:tcPr marL="9514" marR="9514" marT="9514"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1655 (50.5%)</a:t>
                      </a:r>
                    </a:p>
                  </a:txBody>
                  <a:tcPr marL="9514" marR="9514" marT="9514"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575 (17.6%)</a:t>
                      </a:r>
                    </a:p>
                  </a:txBody>
                  <a:tcPr marL="9514" marR="9514" marT="9514"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2230 (34.1%)</a:t>
                      </a:r>
                    </a:p>
                  </a:txBody>
                  <a:tcPr marL="9514" marR="9514" marT="9514" marB="0" anchor="ctr">
                    <a:lnL>
                      <a:noFill/>
                    </a:lnL>
                    <a:lnR>
                      <a:noFill/>
                    </a:lnR>
                    <a:lnT>
                      <a:noFill/>
                    </a:lnT>
                    <a:lnB>
                      <a:noFill/>
                    </a:lnB>
                    <a:solidFill>
                      <a:srgbClr val="FFFFFF"/>
                    </a:solidFill>
                  </a:tcPr>
                </a:tc>
                <a:extLst>
                  <a:ext uri="{0D108BD9-81ED-4DB2-BD59-A6C34878D82A}">
                    <a16:rowId xmlns:a16="http://schemas.microsoft.com/office/drawing/2014/main" val="1502944607"/>
                  </a:ext>
                </a:extLst>
              </a:tr>
              <a:tr h="294941">
                <a:tc>
                  <a:txBody>
                    <a:bodyPr/>
                    <a:lstStyle/>
                    <a:p>
                      <a:pPr algn="l" fontAlgn="ctr"/>
                      <a:r>
                        <a:rPr lang="en-GB" sz="1600" b="0" i="0" u="none" strike="noStrike">
                          <a:solidFill>
                            <a:srgbClr val="000000"/>
                          </a:solidFill>
                          <a:effectLst/>
                          <a:highlight>
                            <a:srgbClr val="FFFFFF"/>
                          </a:highlight>
                          <a:latin typeface="Arial" panose="020B0604020202020204" pitchFamily="34" charset="0"/>
                        </a:rPr>
                        <a:t>Senior</a:t>
                      </a:r>
                    </a:p>
                  </a:txBody>
                  <a:tcPr marL="9514" marR="9514" marT="9514"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1623 (49.5%)</a:t>
                      </a:r>
                    </a:p>
                  </a:txBody>
                  <a:tcPr marL="9514" marR="9514" marT="9514"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2686 (82.4%)</a:t>
                      </a:r>
                    </a:p>
                  </a:txBody>
                  <a:tcPr marL="9514" marR="9514" marT="9514"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4309 (65.9%)</a:t>
                      </a:r>
                    </a:p>
                  </a:txBody>
                  <a:tcPr marL="9514" marR="9514" marT="9514" marB="0" anchor="ctr">
                    <a:lnL>
                      <a:noFill/>
                    </a:lnL>
                    <a:lnR>
                      <a:noFill/>
                    </a:lnR>
                    <a:lnT>
                      <a:noFill/>
                    </a:lnT>
                    <a:lnB>
                      <a:noFill/>
                    </a:lnB>
                    <a:solidFill>
                      <a:srgbClr val="FFFFFF"/>
                    </a:solidFill>
                  </a:tcPr>
                </a:tc>
                <a:extLst>
                  <a:ext uri="{0D108BD9-81ED-4DB2-BD59-A6C34878D82A}">
                    <a16:rowId xmlns:a16="http://schemas.microsoft.com/office/drawing/2014/main" val="4183297905"/>
                  </a:ext>
                </a:extLst>
              </a:tr>
              <a:tr h="305867">
                <a:tc>
                  <a:txBody>
                    <a:bodyPr/>
                    <a:lstStyle/>
                    <a:p>
                      <a:pPr algn="l" fontAlgn="ctr"/>
                      <a:endParaRPr lang="en-GB" sz="1600" b="0" i="0" u="none" strike="noStrike">
                        <a:solidFill>
                          <a:srgbClr val="000000"/>
                        </a:solidFill>
                        <a:effectLst/>
                        <a:latin typeface="Calibri" panose="020F0502020204030204" pitchFamily="34" charset="0"/>
                      </a:endParaRPr>
                    </a:p>
                  </a:txBody>
                  <a:tcPr marL="9514" marR="9514" marT="9514" marB="0" anchor="ctr">
                    <a:lnL>
                      <a:noFill/>
                    </a:lnL>
                    <a:lnR>
                      <a:noFill/>
                    </a:lnR>
                    <a:lnT>
                      <a:noFill/>
                    </a:lnT>
                    <a:lnB>
                      <a:noFill/>
                    </a:lnB>
                    <a:noFill/>
                  </a:tcPr>
                </a:tc>
                <a:tc>
                  <a:txBody>
                    <a:bodyPr/>
                    <a:lstStyle/>
                    <a:p>
                      <a:pPr algn="l" fontAlgn="ctr"/>
                      <a:endParaRPr lang="en-GB" sz="1600" b="0" i="0" u="none" strike="noStrike">
                        <a:solidFill>
                          <a:srgbClr val="000000"/>
                        </a:solidFill>
                        <a:effectLst/>
                        <a:latin typeface="Calibri" panose="020F0502020204030204" pitchFamily="34" charset="0"/>
                      </a:endParaRPr>
                    </a:p>
                  </a:txBody>
                  <a:tcPr marL="9514" marR="9514" marT="9514" marB="0" anchor="ctr">
                    <a:lnL>
                      <a:noFill/>
                    </a:lnL>
                    <a:lnR>
                      <a:noFill/>
                    </a:lnR>
                    <a:lnT>
                      <a:noFill/>
                    </a:lnT>
                    <a:lnB>
                      <a:noFill/>
                    </a:lnB>
                    <a:no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9514" marR="9514" marT="9514" marB="0" anchor="b">
                    <a:lnL>
                      <a:noFill/>
                    </a:lnL>
                    <a:lnR>
                      <a:noFill/>
                    </a:lnR>
                    <a:lnT>
                      <a:noFill/>
                    </a:lnT>
                    <a:lnB>
                      <a:noFill/>
                    </a:lnB>
                    <a:no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9514" marR="9514" marT="9514" marB="0" anchor="b">
                    <a:lnL>
                      <a:noFill/>
                    </a:lnL>
                    <a:lnR>
                      <a:noFill/>
                    </a:lnR>
                    <a:lnT>
                      <a:noFill/>
                    </a:lnT>
                    <a:lnB>
                      <a:noFill/>
                    </a:lnB>
                    <a:noFill/>
                  </a:tcPr>
                </a:tc>
                <a:extLst>
                  <a:ext uri="{0D108BD9-81ED-4DB2-BD59-A6C34878D82A}">
                    <a16:rowId xmlns:a16="http://schemas.microsoft.com/office/drawing/2014/main" val="828512602"/>
                  </a:ext>
                </a:extLst>
              </a:tr>
              <a:tr h="305867">
                <a:tc>
                  <a:txBody>
                    <a:bodyPr/>
                    <a:lstStyle/>
                    <a:p>
                      <a:pPr algn="l" fontAlgn="ctr"/>
                      <a:endParaRPr lang="en-GB" sz="1600" b="0" i="0" u="none" strike="noStrike">
                        <a:solidFill>
                          <a:srgbClr val="000000"/>
                        </a:solidFill>
                        <a:effectLst/>
                        <a:latin typeface="Calibri" panose="020F0502020204030204" pitchFamily="34" charset="0"/>
                      </a:endParaRPr>
                    </a:p>
                  </a:txBody>
                  <a:tcPr marL="9514" marR="9514" marT="9514" marB="0" anchor="ctr">
                    <a:lnL>
                      <a:noFill/>
                    </a:lnL>
                    <a:lnR>
                      <a:noFill/>
                    </a:lnR>
                    <a:lnT>
                      <a:noFill/>
                    </a:lnT>
                    <a:lnB>
                      <a:noFill/>
                    </a:lnB>
                    <a:noFill/>
                  </a:tcPr>
                </a:tc>
                <a:tc>
                  <a:txBody>
                    <a:bodyPr/>
                    <a:lstStyle/>
                    <a:p>
                      <a:pPr algn="l" fontAlgn="ctr"/>
                      <a:endParaRPr lang="en-GB" sz="1600" b="0" i="0" u="none" strike="noStrike">
                        <a:solidFill>
                          <a:srgbClr val="000000"/>
                        </a:solidFill>
                        <a:effectLst/>
                        <a:latin typeface="Calibri" panose="020F0502020204030204" pitchFamily="34" charset="0"/>
                      </a:endParaRPr>
                    </a:p>
                  </a:txBody>
                  <a:tcPr marL="9514" marR="9514" marT="9514" marB="0" anchor="ctr">
                    <a:lnL>
                      <a:noFill/>
                    </a:lnL>
                    <a:lnR>
                      <a:noFill/>
                    </a:lnR>
                    <a:lnT>
                      <a:noFill/>
                    </a:lnT>
                    <a:lnB>
                      <a:noFill/>
                    </a:lnB>
                    <a:no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9514" marR="9514" marT="9514" marB="0" anchor="b">
                    <a:lnL>
                      <a:noFill/>
                    </a:lnL>
                    <a:lnR>
                      <a:noFill/>
                    </a:lnR>
                    <a:lnT>
                      <a:noFill/>
                    </a:lnT>
                    <a:lnB>
                      <a:noFill/>
                    </a:lnB>
                    <a:noFill/>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9514" marR="9514" marT="9514" marB="0" anchor="b">
                    <a:lnL>
                      <a:noFill/>
                    </a:lnL>
                    <a:lnR>
                      <a:noFill/>
                    </a:lnR>
                    <a:lnT>
                      <a:noFill/>
                    </a:lnT>
                    <a:lnB>
                      <a:noFill/>
                    </a:lnB>
                    <a:noFill/>
                  </a:tcPr>
                </a:tc>
                <a:extLst>
                  <a:ext uri="{0D108BD9-81ED-4DB2-BD59-A6C34878D82A}">
                    <a16:rowId xmlns:a16="http://schemas.microsoft.com/office/drawing/2014/main" val="641543470"/>
                  </a:ext>
                </a:extLst>
              </a:tr>
            </a:tbl>
          </a:graphicData>
        </a:graphic>
      </p:graphicFrame>
      <p:sp>
        <p:nvSpPr>
          <p:cNvPr id="4" name="Rectangle 3">
            <a:extLst>
              <a:ext uri="{FF2B5EF4-FFF2-40B4-BE49-F238E27FC236}">
                <a16:creationId xmlns:a16="http://schemas.microsoft.com/office/drawing/2014/main" id="{6801C2D6-31A6-C54E-7561-55AFDA73BB0F}"/>
              </a:ext>
            </a:extLst>
          </p:cNvPr>
          <p:cNvSpPr/>
          <p:nvPr/>
        </p:nvSpPr>
        <p:spPr>
          <a:xfrm>
            <a:off x="603908" y="452718"/>
            <a:ext cx="9875520" cy="858129"/>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GB" sz="2800" b="1" u="sng" kern="0" dirty="0" err="1">
                <a:solidFill>
                  <a:schemeClr val="tx1"/>
                </a:solidFill>
                <a:effectLst/>
                <a:latin typeface="Calibri" panose="020F0502020204030204" pitchFamily="34" charset="0"/>
                <a:ea typeface="Times New Roman" panose="02020603050405020304" pitchFamily="18" charset="0"/>
              </a:rPr>
              <a:t>Overal</a:t>
            </a:r>
            <a:r>
              <a:rPr lang="en-GB" sz="2800" b="1" u="sng" kern="0" dirty="0">
                <a:solidFill>
                  <a:schemeClr val="tx1"/>
                </a:solidFill>
                <a:effectLst/>
                <a:latin typeface="Calibri" panose="020F0502020204030204" pitchFamily="34" charset="0"/>
                <a:ea typeface="Times New Roman" panose="02020603050405020304" pitchFamily="18" charset="0"/>
              </a:rPr>
              <a:t> Summary Statistics Of The Encoded Data</a:t>
            </a:r>
            <a:endParaRPr lang="en-GB" sz="2800" u="sng" dirty="0">
              <a:solidFill>
                <a:schemeClr val="tx1"/>
              </a:solidFill>
            </a:endParaRPr>
          </a:p>
        </p:txBody>
      </p:sp>
    </p:spTree>
    <p:extLst>
      <p:ext uri="{BB962C8B-B14F-4D97-AF65-F5344CB8AC3E}">
        <p14:creationId xmlns:p14="http://schemas.microsoft.com/office/powerpoint/2010/main" val="13067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2CB0ED03-D13C-ED0E-DEF4-CE5D15B94D45}"/>
              </a:ext>
            </a:extLst>
          </p:cNvPr>
          <p:cNvGraphicFramePr>
            <a:graphicFrameLocks noGrp="1"/>
          </p:cNvGraphicFramePr>
          <p:nvPr>
            <p:ph idx="1"/>
            <p:extLst>
              <p:ext uri="{D42A27DB-BD31-4B8C-83A1-F6EECF244321}">
                <p14:modId xmlns:p14="http://schemas.microsoft.com/office/powerpoint/2010/main" val="1386039275"/>
              </p:ext>
            </p:extLst>
          </p:nvPr>
        </p:nvGraphicFramePr>
        <p:xfrm>
          <a:off x="646111" y="1853248"/>
          <a:ext cx="9637371" cy="4744501"/>
        </p:xfrm>
        <a:graphic>
          <a:graphicData uri="http://schemas.openxmlformats.org/drawingml/2006/table">
            <a:tbl>
              <a:tblPr/>
              <a:tblGrid>
                <a:gridCol w="2689914">
                  <a:extLst>
                    <a:ext uri="{9D8B030D-6E8A-4147-A177-3AD203B41FA5}">
                      <a16:colId xmlns:a16="http://schemas.microsoft.com/office/drawing/2014/main" val="887933921"/>
                    </a:ext>
                  </a:extLst>
                </a:gridCol>
                <a:gridCol w="2338086">
                  <a:extLst>
                    <a:ext uri="{9D8B030D-6E8A-4147-A177-3AD203B41FA5}">
                      <a16:colId xmlns:a16="http://schemas.microsoft.com/office/drawing/2014/main" val="258873125"/>
                    </a:ext>
                  </a:extLst>
                </a:gridCol>
                <a:gridCol w="2511773">
                  <a:extLst>
                    <a:ext uri="{9D8B030D-6E8A-4147-A177-3AD203B41FA5}">
                      <a16:colId xmlns:a16="http://schemas.microsoft.com/office/drawing/2014/main" val="1428895465"/>
                    </a:ext>
                  </a:extLst>
                </a:gridCol>
                <a:gridCol w="2097598">
                  <a:extLst>
                    <a:ext uri="{9D8B030D-6E8A-4147-A177-3AD203B41FA5}">
                      <a16:colId xmlns:a16="http://schemas.microsoft.com/office/drawing/2014/main" val="578163513"/>
                    </a:ext>
                  </a:extLst>
                </a:gridCol>
              </a:tblGrid>
              <a:tr h="316300">
                <a:tc gridSpan="4">
                  <a:txBody>
                    <a:bodyPr/>
                    <a:lstStyle/>
                    <a:p>
                      <a:pPr algn="l" fontAlgn="ctr"/>
                      <a:r>
                        <a:rPr lang="en-GB" sz="1700" b="1" i="0" u="none" strike="noStrike">
                          <a:solidFill>
                            <a:srgbClr val="000000"/>
                          </a:solidFill>
                          <a:effectLst/>
                          <a:latin typeface="Calibri" panose="020F0502020204030204" pitchFamily="34" charset="0"/>
                        </a:rPr>
                        <a:t>EMPLOYMENT TYPE</a:t>
                      </a:r>
                    </a:p>
                  </a:txBody>
                  <a:tcPr marL="9023" marR="9023" marT="9023" marB="0" anchor="ctr">
                    <a:lnL>
                      <a:noFill/>
                    </a:lnL>
                    <a:lnR>
                      <a:noFill/>
                    </a:lnR>
                    <a:lnT>
                      <a:noFill/>
                    </a:lnT>
                    <a:lnB>
                      <a:noFill/>
                    </a:lnB>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746107252"/>
                  </a:ext>
                </a:extLst>
              </a:tr>
              <a:tr h="316300">
                <a:tc>
                  <a:txBody>
                    <a:bodyPr/>
                    <a:lstStyle/>
                    <a:p>
                      <a:pPr algn="l" fontAlgn="ctr"/>
                      <a:r>
                        <a:rPr lang="en-GB" sz="1700" b="0" i="0" u="none" strike="noStrike">
                          <a:solidFill>
                            <a:srgbClr val="000000"/>
                          </a:solidFill>
                          <a:effectLst/>
                          <a:highlight>
                            <a:srgbClr val="FFFFFF"/>
                          </a:highlight>
                          <a:latin typeface="Arial" panose="020B0604020202020204" pitchFamily="34" charset="0"/>
                        </a:rPr>
                        <a:t>Full-time</a:t>
                      </a:r>
                    </a:p>
                  </a:txBody>
                  <a:tcPr marL="9023" marR="9023" marT="9023" marB="0" anchor="ctr">
                    <a:lnL>
                      <a:noFill/>
                    </a:lnL>
                    <a:lnR>
                      <a:noFill/>
                    </a:lnR>
                    <a:lnT>
                      <a:noFill/>
                    </a:lnT>
                    <a:lnB>
                      <a:noFill/>
                    </a:lnB>
                    <a:solidFill>
                      <a:srgbClr val="FFFFFF"/>
                    </a:solidFill>
                  </a:tcPr>
                </a:tc>
                <a:tc>
                  <a:txBody>
                    <a:bodyPr/>
                    <a:lstStyle/>
                    <a:p>
                      <a:pPr algn="ctr" fontAlgn="ctr"/>
                      <a:r>
                        <a:rPr lang="en-GB" sz="1700" b="0" i="0" u="none" strike="noStrike">
                          <a:solidFill>
                            <a:srgbClr val="000000"/>
                          </a:solidFill>
                          <a:effectLst/>
                          <a:highlight>
                            <a:srgbClr val="FFFFFF"/>
                          </a:highlight>
                          <a:latin typeface="Arial" panose="020B0604020202020204" pitchFamily="34" charset="0"/>
                        </a:rPr>
                        <a:t>3235 (98.7%)</a:t>
                      </a:r>
                    </a:p>
                  </a:txBody>
                  <a:tcPr marL="9023" marR="9023" marT="9023" marB="0" anchor="ctr">
                    <a:lnL>
                      <a:noFill/>
                    </a:lnL>
                    <a:lnR>
                      <a:noFill/>
                    </a:lnR>
                    <a:lnT>
                      <a:noFill/>
                    </a:lnT>
                    <a:lnB>
                      <a:noFill/>
                    </a:lnB>
                    <a:solidFill>
                      <a:srgbClr val="FFFFFF"/>
                    </a:solidFill>
                  </a:tcPr>
                </a:tc>
                <a:tc>
                  <a:txBody>
                    <a:bodyPr/>
                    <a:lstStyle/>
                    <a:p>
                      <a:pPr algn="ctr" fontAlgn="ctr"/>
                      <a:r>
                        <a:rPr lang="en-GB" sz="1700" b="0" i="0" u="none" strike="noStrike">
                          <a:solidFill>
                            <a:srgbClr val="000000"/>
                          </a:solidFill>
                          <a:effectLst/>
                          <a:highlight>
                            <a:srgbClr val="FFFFFF"/>
                          </a:highlight>
                          <a:latin typeface="Arial" panose="020B0604020202020204" pitchFamily="34" charset="0"/>
                        </a:rPr>
                        <a:t>3257 (99.9%)</a:t>
                      </a:r>
                    </a:p>
                  </a:txBody>
                  <a:tcPr marL="9023" marR="9023" marT="9023" marB="0" anchor="ctr">
                    <a:lnL>
                      <a:noFill/>
                    </a:lnL>
                    <a:lnR>
                      <a:noFill/>
                    </a:lnR>
                    <a:lnT>
                      <a:noFill/>
                    </a:lnT>
                    <a:lnB>
                      <a:noFill/>
                    </a:lnB>
                    <a:solidFill>
                      <a:srgbClr val="FFFFFF"/>
                    </a:solidFill>
                  </a:tcPr>
                </a:tc>
                <a:tc>
                  <a:txBody>
                    <a:bodyPr/>
                    <a:lstStyle/>
                    <a:p>
                      <a:pPr algn="ctr" fontAlgn="ctr"/>
                      <a:r>
                        <a:rPr lang="en-GB" sz="1700" b="0" i="0" u="none" strike="noStrike">
                          <a:solidFill>
                            <a:srgbClr val="000000"/>
                          </a:solidFill>
                          <a:effectLst/>
                          <a:highlight>
                            <a:srgbClr val="FFFFFF"/>
                          </a:highlight>
                          <a:latin typeface="Arial" panose="020B0604020202020204" pitchFamily="34" charset="0"/>
                        </a:rPr>
                        <a:t>6492 (99.3%)</a:t>
                      </a:r>
                    </a:p>
                  </a:txBody>
                  <a:tcPr marL="9023" marR="9023" marT="9023" marB="0" anchor="ctr">
                    <a:lnL>
                      <a:noFill/>
                    </a:lnL>
                    <a:lnR>
                      <a:noFill/>
                    </a:lnR>
                    <a:lnT>
                      <a:noFill/>
                    </a:lnT>
                    <a:lnB>
                      <a:noFill/>
                    </a:lnB>
                    <a:solidFill>
                      <a:srgbClr val="FFFFFF"/>
                    </a:solidFill>
                  </a:tcPr>
                </a:tc>
                <a:extLst>
                  <a:ext uri="{0D108BD9-81ED-4DB2-BD59-A6C34878D82A}">
                    <a16:rowId xmlns:a16="http://schemas.microsoft.com/office/drawing/2014/main" val="220444475"/>
                  </a:ext>
                </a:extLst>
              </a:tr>
              <a:tr h="316300">
                <a:tc>
                  <a:txBody>
                    <a:bodyPr/>
                    <a:lstStyle/>
                    <a:p>
                      <a:pPr algn="l" fontAlgn="ctr"/>
                      <a:r>
                        <a:rPr lang="en-GB" sz="1700" b="0" i="0" u="none" strike="noStrike">
                          <a:solidFill>
                            <a:srgbClr val="000000"/>
                          </a:solidFill>
                          <a:effectLst/>
                          <a:highlight>
                            <a:srgbClr val="FFFFFF"/>
                          </a:highlight>
                          <a:latin typeface="Arial" panose="020B0604020202020204" pitchFamily="34" charset="0"/>
                        </a:rPr>
                        <a:t>Part-time</a:t>
                      </a:r>
                    </a:p>
                  </a:txBody>
                  <a:tcPr marL="9023" marR="9023" marT="9023" marB="0" anchor="ctr">
                    <a:lnL>
                      <a:noFill/>
                    </a:lnL>
                    <a:lnR>
                      <a:noFill/>
                    </a:lnR>
                    <a:lnT>
                      <a:noFill/>
                    </a:lnT>
                    <a:lnB>
                      <a:noFill/>
                    </a:lnB>
                    <a:solidFill>
                      <a:srgbClr val="FFFFFF"/>
                    </a:solidFill>
                  </a:tcPr>
                </a:tc>
                <a:tc>
                  <a:txBody>
                    <a:bodyPr/>
                    <a:lstStyle/>
                    <a:p>
                      <a:pPr algn="ctr" fontAlgn="ctr"/>
                      <a:r>
                        <a:rPr lang="en-GB" sz="1700" b="0" i="0" u="none" strike="noStrike">
                          <a:solidFill>
                            <a:srgbClr val="000000"/>
                          </a:solidFill>
                          <a:effectLst/>
                          <a:highlight>
                            <a:srgbClr val="FFFFFF"/>
                          </a:highlight>
                          <a:latin typeface="Arial" panose="020B0604020202020204" pitchFamily="34" charset="0"/>
                        </a:rPr>
                        <a:t>43 (1.3%)</a:t>
                      </a:r>
                    </a:p>
                  </a:txBody>
                  <a:tcPr marL="9023" marR="9023" marT="9023" marB="0" anchor="ctr">
                    <a:lnL>
                      <a:noFill/>
                    </a:lnL>
                    <a:lnR>
                      <a:noFill/>
                    </a:lnR>
                    <a:lnT>
                      <a:noFill/>
                    </a:lnT>
                    <a:lnB>
                      <a:noFill/>
                    </a:lnB>
                    <a:solidFill>
                      <a:srgbClr val="FFFFFF"/>
                    </a:solidFill>
                  </a:tcPr>
                </a:tc>
                <a:tc>
                  <a:txBody>
                    <a:bodyPr/>
                    <a:lstStyle/>
                    <a:p>
                      <a:pPr algn="ctr" fontAlgn="ctr"/>
                      <a:r>
                        <a:rPr lang="en-GB" sz="1700" b="0" i="0" u="none" strike="noStrike">
                          <a:solidFill>
                            <a:srgbClr val="000000"/>
                          </a:solidFill>
                          <a:effectLst/>
                          <a:highlight>
                            <a:srgbClr val="FFFFFF"/>
                          </a:highlight>
                          <a:latin typeface="Arial" panose="020B0604020202020204" pitchFamily="34" charset="0"/>
                        </a:rPr>
                        <a:t>4 (0.1%)</a:t>
                      </a:r>
                    </a:p>
                  </a:txBody>
                  <a:tcPr marL="9023" marR="9023" marT="9023" marB="0" anchor="ctr">
                    <a:lnL>
                      <a:noFill/>
                    </a:lnL>
                    <a:lnR>
                      <a:noFill/>
                    </a:lnR>
                    <a:lnT>
                      <a:noFill/>
                    </a:lnT>
                    <a:lnB>
                      <a:noFill/>
                    </a:lnB>
                    <a:solidFill>
                      <a:srgbClr val="FFFFFF"/>
                    </a:solidFill>
                  </a:tcPr>
                </a:tc>
                <a:tc>
                  <a:txBody>
                    <a:bodyPr/>
                    <a:lstStyle/>
                    <a:p>
                      <a:pPr algn="ctr" fontAlgn="ctr"/>
                      <a:r>
                        <a:rPr lang="en-GB" sz="1700" b="0" i="0" u="none" strike="noStrike">
                          <a:solidFill>
                            <a:srgbClr val="000000"/>
                          </a:solidFill>
                          <a:effectLst/>
                          <a:highlight>
                            <a:srgbClr val="FFFFFF"/>
                          </a:highlight>
                          <a:latin typeface="Arial" panose="020B0604020202020204" pitchFamily="34" charset="0"/>
                        </a:rPr>
                        <a:t>47 (0.7%)</a:t>
                      </a:r>
                    </a:p>
                  </a:txBody>
                  <a:tcPr marL="9023" marR="9023" marT="9023" marB="0" anchor="ctr">
                    <a:lnL>
                      <a:noFill/>
                    </a:lnL>
                    <a:lnR>
                      <a:noFill/>
                    </a:lnR>
                    <a:lnT>
                      <a:noFill/>
                    </a:lnT>
                    <a:lnB>
                      <a:noFill/>
                    </a:lnB>
                    <a:solidFill>
                      <a:srgbClr val="FFFFFF"/>
                    </a:solidFill>
                  </a:tcPr>
                </a:tc>
                <a:extLst>
                  <a:ext uri="{0D108BD9-81ED-4DB2-BD59-A6C34878D82A}">
                    <a16:rowId xmlns:a16="http://schemas.microsoft.com/office/drawing/2014/main" val="3896617564"/>
                  </a:ext>
                </a:extLst>
              </a:tr>
              <a:tr h="316300">
                <a:tc>
                  <a:txBody>
                    <a:bodyPr/>
                    <a:lstStyle/>
                    <a:p>
                      <a:pPr algn="l" fontAlgn="ctr"/>
                      <a:endParaRPr lang="en-GB" sz="1700" b="0" i="0" u="none" strike="noStrike">
                        <a:solidFill>
                          <a:srgbClr val="000000"/>
                        </a:solidFill>
                        <a:effectLst/>
                        <a:latin typeface="Calibri" panose="020F0502020204030204" pitchFamily="34" charset="0"/>
                      </a:endParaRPr>
                    </a:p>
                  </a:txBody>
                  <a:tcPr marL="9023" marR="9023" marT="9023" marB="0" anchor="ctr">
                    <a:lnL>
                      <a:noFill/>
                    </a:lnL>
                    <a:lnR>
                      <a:noFill/>
                    </a:lnR>
                    <a:lnT>
                      <a:noFill/>
                    </a:lnT>
                    <a:lnB>
                      <a:noFill/>
                    </a:lnB>
                    <a:noFill/>
                  </a:tcPr>
                </a:tc>
                <a:tc>
                  <a:txBody>
                    <a:bodyPr/>
                    <a:lstStyle/>
                    <a:p>
                      <a:pPr algn="l" fontAlgn="ctr"/>
                      <a:endParaRPr lang="en-GB" sz="1700" b="0" i="0" u="none" strike="noStrike">
                        <a:solidFill>
                          <a:srgbClr val="000000"/>
                        </a:solidFill>
                        <a:effectLst/>
                        <a:latin typeface="Calibri" panose="020F0502020204030204" pitchFamily="34" charset="0"/>
                      </a:endParaRPr>
                    </a:p>
                  </a:txBody>
                  <a:tcPr marL="9023" marR="9023" marT="9023" marB="0" anchor="ctr">
                    <a:lnL>
                      <a:noFill/>
                    </a:lnL>
                    <a:lnR>
                      <a:noFill/>
                    </a:lnR>
                    <a:lnT>
                      <a:noFill/>
                    </a:lnT>
                    <a:lnB>
                      <a:noFill/>
                    </a:lnB>
                    <a:noFill/>
                  </a:tcPr>
                </a:tc>
                <a:tc>
                  <a:txBody>
                    <a:bodyPr/>
                    <a:lstStyle/>
                    <a:p>
                      <a:pPr algn="l" fontAlgn="b"/>
                      <a:endParaRPr lang="en-GB" sz="1700" b="0" i="0" u="none" strike="noStrike">
                        <a:solidFill>
                          <a:srgbClr val="000000"/>
                        </a:solidFill>
                        <a:effectLst/>
                        <a:latin typeface="Calibri" panose="020F0502020204030204" pitchFamily="34" charset="0"/>
                      </a:endParaRPr>
                    </a:p>
                  </a:txBody>
                  <a:tcPr marL="9023" marR="9023" marT="9023" marB="0" anchor="b">
                    <a:lnL>
                      <a:noFill/>
                    </a:lnL>
                    <a:lnR>
                      <a:noFill/>
                    </a:lnR>
                    <a:lnT>
                      <a:noFill/>
                    </a:lnT>
                    <a:lnB>
                      <a:noFill/>
                    </a:lnB>
                    <a:noFill/>
                  </a:tcPr>
                </a:tc>
                <a:tc>
                  <a:txBody>
                    <a:bodyPr/>
                    <a:lstStyle/>
                    <a:p>
                      <a:pPr algn="l" fontAlgn="b"/>
                      <a:endParaRPr lang="en-GB" sz="1700" b="0" i="0" u="none" strike="noStrike">
                        <a:solidFill>
                          <a:srgbClr val="000000"/>
                        </a:solidFill>
                        <a:effectLst/>
                        <a:latin typeface="Calibri" panose="020F0502020204030204" pitchFamily="34" charset="0"/>
                      </a:endParaRPr>
                    </a:p>
                  </a:txBody>
                  <a:tcPr marL="9023" marR="9023" marT="9023" marB="0" anchor="b">
                    <a:lnL>
                      <a:noFill/>
                    </a:lnL>
                    <a:lnR>
                      <a:noFill/>
                    </a:lnR>
                    <a:lnT>
                      <a:noFill/>
                    </a:lnT>
                    <a:lnB>
                      <a:noFill/>
                    </a:lnB>
                    <a:noFill/>
                  </a:tcPr>
                </a:tc>
                <a:extLst>
                  <a:ext uri="{0D108BD9-81ED-4DB2-BD59-A6C34878D82A}">
                    <a16:rowId xmlns:a16="http://schemas.microsoft.com/office/drawing/2014/main" val="296084589"/>
                  </a:ext>
                </a:extLst>
              </a:tr>
              <a:tr h="316300">
                <a:tc>
                  <a:txBody>
                    <a:bodyPr/>
                    <a:lstStyle/>
                    <a:p>
                      <a:pPr algn="l" fontAlgn="ctr"/>
                      <a:endParaRPr lang="en-GB" sz="1700" b="0" i="0" u="none" strike="noStrike">
                        <a:solidFill>
                          <a:srgbClr val="000000"/>
                        </a:solidFill>
                        <a:effectLst/>
                        <a:latin typeface="Calibri" panose="020F0502020204030204" pitchFamily="34" charset="0"/>
                      </a:endParaRPr>
                    </a:p>
                  </a:txBody>
                  <a:tcPr marL="9023" marR="9023" marT="9023" marB="0" anchor="ctr">
                    <a:lnL>
                      <a:noFill/>
                    </a:lnL>
                    <a:lnR>
                      <a:noFill/>
                    </a:lnR>
                    <a:lnT>
                      <a:noFill/>
                    </a:lnT>
                    <a:lnB>
                      <a:noFill/>
                    </a:lnB>
                    <a:noFill/>
                  </a:tcPr>
                </a:tc>
                <a:tc>
                  <a:txBody>
                    <a:bodyPr/>
                    <a:lstStyle/>
                    <a:p>
                      <a:pPr algn="l" fontAlgn="ctr"/>
                      <a:endParaRPr lang="en-GB" sz="1700" b="0" i="0" u="none" strike="noStrike">
                        <a:solidFill>
                          <a:srgbClr val="000000"/>
                        </a:solidFill>
                        <a:effectLst/>
                        <a:latin typeface="Calibri" panose="020F0502020204030204" pitchFamily="34" charset="0"/>
                      </a:endParaRPr>
                    </a:p>
                  </a:txBody>
                  <a:tcPr marL="9023" marR="9023" marT="9023" marB="0" anchor="ctr">
                    <a:lnL>
                      <a:noFill/>
                    </a:lnL>
                    <a:lnR>
                      <a:noFill/>
                    </a:lnR>
                    <a:lnT>
                      <a:noFill/>
                    </a:lnT>
                    <a:lnB>
                      <a:noFill/>
                    </a:lnB>
                    <a:noFill/>
                  </a:tcPr>
                </a:tc>
                <a:tc>
                  <a:txBody>
                    <a:bodyPr/>
                    <a:lstStyle/>
                    <a:p>
                      <a:pPr algn="l" fontAlgn="b"/>
                      <a:endParaRPr lang="en-GB" sz="1700" b="0" i="0" u="none" strike="noStrike">
                        <a:solidFill>
                          <a:srgbClr val="000000"/>
                        </a:solidFill>
                        <a:effectLst/>
                        <a:latin typeface="Calibri" panose="020F0502020204030204" pitchFamily="34" charset="0"/>
                      </a:endParaRPr>
                    </a:p>
                  </a:txBody>
                  <a:tcPr marL="9023" marR="9023" marT="9023" marB="0" anchor="b">
                    <a:lnL>
                      <a:noFill/>
                    </a:lnL>
                    <a:lnR>
                      <a:noFill/>
                    </a:lnR>
                    <a:lnT>
                      <a:noFill/>
                    </a:lnT>
                    <a:lnB>
                      <a:noFill/>
                    </a:lnB>
                    <a:noFill/>
                  </a:tcPr>
                </a:tc>
                <a:tc>
                  <a:txBody>
                    <a:bodyPr/>
                    <a:lstStyle/>
                    <a:p>
                      <a:pPr algn="l" fontAlgn="b"/>
                      <a:endParaRPr lang="en-GB" sz="1700" b="0" i="0" u="none" strike="noStrike">
                        <a:solidFill>
                          <a:srgbClr val="000000"/>
                        </a:solidFill>
                        <a:effectLst/>
                        <a:latin typeface="Calibri" panose="020F0502020204030204" pitchFamily="34" charset="0"/>
                      </a:endParaRPr>
                    </a:p>
                  </a:txBody>
                  <a:tcPr marL="9023" marR="9023" marT="9023" marB="0" anchor="b">
                    <a:lnL>
                      <a:noFill/>
                    </a:lnL>
                    <a:lnR>
                      <a:noFill/>
                    </a:lnR>
                    <a:lnT>
                      <a:noFill/>
                    </a:lnT>
                    <a:lnB>
                      <a:noFill/>
                    </a:lnB>
                    <a:noFill/>
                  </a:tcPr>
                </a:tc>
                <a:extLst>
                  <a:ext uri="{0D108BD9-81ED-4DB2-BD59-A6C34878D82A}">
                    <a16:rowId xmlns:a16="http://schemas.microsoft.com/office/drawing/2014/main" val="919410556"/>
                  </a:ext>
                </a:extLst>
              </a:tr>
              <a:tr h="316300">
                <a:tc gridSpan="4">
                  <a:txBody>
                    <a:bodyPr/>
                    <a:lstStyle/>
                    <a:p>
                      <a:pPr algn="l" fontAlgn="ctr"/>
                      <a:r>
                        <a:rPr lang="en-GB" sz="1700" b="1" i="0" u="none" strike="noStrike">
                          <a:solidFill>
                            <a:srgbClr val="000000"/>
                          </a:solidFill>
                          <a:effectLst/>
                          <a:latin typeface="Calibri" panose="020F0502020204030204" pitchFamily="34" charset="0"/>
                        </a:rPr>
                        <a:t>EMPLOYEE'S RECIDENCE</a:t>
                      </a:r>
                    </a:p>
                  </a:txBody>
                  <a:tcPr marL="9023" marR="9023" marT="9023" marB="0" anchor="ctr">
                    <a:lnL>
                      <a:noFill/>
                    </a:lnL>
                    <a:lnR>
                      <a:noFill/>
                    </a:lnR>
                    <a:lnT>
                      <a:noFill/>
                    </a:lnT>
                    <a:lnB>
                      <a:noFill/>
                    </a:lnB>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561694932"/>
                  </a:ext>
                </a:extLst>
              </a:tr>
              <a:tr h="316300">
                <a:tc>
                  <a:txBody>
                    <a:bodyPr/>
                    <a:lstStyle/>
                    <a:p>
                      <a:pPr algn="l" fontAlgn="ctr"/>
                      <a:r>
                        <a:rPr lang="en-GB" sz="1700" b="0" i="0" u="none" strike="noStrike">
                          <a:solidFill>
                            <a:srgbClr val="000000"/>
                          </a:solidFill>
                          <a:effectLst/>
                          <a:highlight>
                            <a:srgbClr val="FFFFFF"/>
                          </a:highlight>
                          <a:latin typeface="Arial" panose="020B0604020202020204" pitchFamily="34" charset="0"/>
                        </a:rPr>
                        <a:t>East</a:t>
                      </a:r>
                    </a:p>
                  </a:txBody>
                  <a:tcPr marL="9023" marR="9023" marT="9023" marB="0" anchor="ctr">
                    <a:lnL>
                      <a:noFill/>
                    </a:lnL>
                    <a:lnR>
                      <a:noFill/>
                    </a:lnR>
                    <a:lnT>
                      <a:noFill/>
                    </a:lnT>
                    <a:lnB>
                      <a:noFill/>
                    </a:lnB>
                    <a:solidFill>
                      <a:srgbClr val="FFFFFF"/>
                    </a:solidFill>
                  </a:tcPr>
                </a:tc>
                <a:tc>
                  <a:txBody>
                    <a:bodyPr/>
                    <a:lstStyle/>
                    <a:p>
                      <a:pPr algn="ctr" fontAlgn="ctr"/>
                      <a:r>
                        <a:rPr lang="en-GB" sz="1700" b="0" i="0" u="none" strike="noStrike">
                          <a:solidFill>
                            <a:srgbClr val="000000"/>
                          </a:solidFill>
                          <a:effectLst/>
                          <a:highlight>
                            <a:srgbClr val="FFFFFF"/>
                          </a:highlight>
                          <a:latin typeface="Arial" panose="020B0604020202020204" pitchFamily="34" charset="0"/>
                        </a:rPr>
                        <a:t>138 (4.2%)</a:t>
                      </a:r>
                    </a:p>
                  </a:txBody>
                  <a:tcPr marL="9023" marR="9023" marT="9023" marB="0" anchor="ctr">
                    <a:lnL>
                      <a:noFill/>
                    </a:lnL>
                    <a:lnR>
                      <a:noFill/>
                    </a:lnR>
                    <a:lnT>
                      <a:noFill/>
                    </a:lnT>
                    <a:lnB>
                      <a:noFill/>
                    </a:lnB>
                    <a:solidFill>
                      <a:srgbClr val="FFFFFF"/>
                    </a:solidFill>
                  </a:tcPr>
                </a:tc>
                <a:tc>
                  <a:txBody>
                    <a:bodyPr/>
                    <a:lstStyle/>
                    <a:p>
                      <a:pPr algn="ctr" fontAlgn="ctr"/>
                      <a:r>
                        <a:rPr lang="en-GB" sz="1700" b="0" i="0" u="none" strike="noStrike">
                          <a:solidFill>
                            <a:srgbClr val="000000"/>
                          </a:solidFill>
                          <a:effectLst/>
                          <a:highlight>
                            <a:srgbClr val="FFFFFF"/>
                          </a:highlight>
                          <a:latin typeface="Arial" panose="020B0604020202020204" pitchFamily="34" charset="0"/>
                        </a:rPr>
                        <a:t>12 (0.4%)</a:t>
                      </a:r>
                    </a:p>
                  </a:txBody>
                  <a:tcPr marL="9023" marR="9023" marT="9023" marB="0" anchor="ctr">
                    <a:lnL>
                      <a:noFill/>
                    </a:lnL>
                    <a:lnR>
                      <a:noFill/>
                    </a:lnR>
                    <a:lnT>
                      <a:noFill/>
                    </a:lnT>
                    <a:lnB>
                      <a:noFill/>
                    </a:lnB>
                    <a:solidFill>
                      <a:srgbClr val="FFFFFF"/>
                    </a:solidFill>
                  </a:tcPr>
                </a:tc>
                <a:tc>
                  <a:txBody>
                    <a:bodyPr/>
                    <a:lstStyle/>
                    <a:p>
                      <a:pPr algn="ctr" fontAlgn="ctr"/>
                      <a:r>
                        <a:rPr lang="en-GB" sz="1700" b="0" i="0" u="none" strike="noStrike">
                          <a:solidFill>
                            <a:srgbClr val="000000"/>
                          </a:solidFill>
                          <a:effectLst/>
                          <a:highlight>
                            <a:srgbClr val="FFFFFF"/>
                          </a:highlight>
                          <a:latin typeface="Arial" panose="020B0604020202020204" pitchFamily="34" charset="0"/>
                        </a:rPr>
                        <a:t>150 (2.3%)</a:t>
                      </a:r>
                    </a:p>
                  </a:txBody>
                  <a:tcPr marL="9023" marR="9023" marT="9023" marB="0" anchor="ctr">
                    <a:lnL>
                      <a:noFill/>
                    </a:lnL>
                    <a:lnR>
                      <a:noFill/>
                    </a:lnR>
                    <a:lnT>
                      <a:noFill/>
                    </a:lnT>
                    <a:lnB>
                      <a:noFill/>
                    </a:lnB>
                    <a:solidFill>
                      <a:srgbClr val="FFFFFF"/>
                    </a:solidFill>
                  </a:tcPr>
                </a:tc>
                <a:extLst>
                  <a:ext uri="{0D108BD9-81ED-4DB2-BD59-A6C34878D82A}">
                    <a16:rowId xmlns:a16="http://schemas.microsoft.com/office/drawing/2014/main" val="3780641308"/>
                  </a:ext>
                </a:extLst>
              </a:tr>
              <a:tr h="316300">
                <a:tc>
                  <a:txBody>
                    <a:bodyPr/>
                    <a:lstStyle/>
                    <a:p>
                      <a:pPr algn="l" fontAlgn="ctr"/>
                      <a:r>
                        <a:rPr lang="en-GB" sz="1700" b="0" i="0" u="none" strike="noStrike">
                          <a:solidFill>
                            <a:srgbClr val="000000"/>
                          </a:solidFill>
                          <a:effectLst/>
                          <a:highlight>
                            <a:srgbClr val="FFFFFF"/>
                          </a:highlight>
                          <a:latin typeface="Arial" panose="020B0604020202020204" pitchFamily="34" charset="0"/>
                        </a:rPr>
                        <a:t>West</a:t>
                      </a:r>
                    </a:p>
                  </a:txBody>
                  <a:tcPr marL="9023" marR="9023" marT="9023" marB="0" anchor="ctr">
                    <a:lnL>
                      <a:noFill/>
                    </a:lnL>
                    <a:lnR>
                      <a:noFill/>
                    </a:lnR>
                    <a:lnT>
                      <a:noFill/>
                    </a:lnT>
                    <a:lnB>
                      <a:noFill/>
                    </a:lnB>
                    <a:solidFill>
                      <a:srgbClr val="FFFFFF"/>
                    </a:solidFill>
                  </a:tcPr>
                </a:tc>
                <a:tc>
                  <a:txBody>
                    <a:bodyPr/>
                    <a:lstStyle/>
                    <a:p>
                      <a:pPr algn="ctr" fontAlgn="ctr"/>
                      <a:r>
                        <a:rPr lang="en-GB" sz="1700" b="0" i="0" u="none" strike="noStrike">
                          <a:solidFill>
                            <a:srgbClr val="000000"/>
                          </a:solidFill>
                          <a:effectLst/>
                          <a:highlight>
                            <a:srgbClr val="FFFFFF"/>
                          </a:highlight>
                          <a:latin typeface="Arial" panose="020B0604020202020204" pitchFamily="34" charset="0"/>
                        </a:rPr>
                        <a:t>3140 (95.8%)</a:t>
                      </a:r>
                    </a:p>
                  </a:txBody>
                  <a:tcPr marL="9023" marR="9023" marT="9023" marB="0" anchor="ctr">
                    <a:lnL>
                      <a:noFill/>
                    </a:lnL>
                    <a:lnR>
                      <a:noFill/>
                    </a:lnR>
                    <a:lnT>
                      <a:noFill/>
                    </a:lnT>
                    <a:lnB>
                      <a:noFill/>
                    </a:lnB>
                    <a:solidFill>
                      <a:srgbClr val="FFFFFF"/>
                    </a:solidFill>
                  </a:tcPr>
                </a:tc>
                <a:tc>
                  <a:txBody>
                    <a:bodyPr/>
                    <a:lstStyle/>
                    <a:p>
                      <a:pPr algn="ctr" fontAlgn="ctr"/>
                      <a:r>
                        <a:rPr lang="en-GB" sz="1700" b="0" i="0" u="none" strike="noStrike">
                          <a:solidFill>
                            <a:srgbClr val="000000"/>
                          </a:solidFill>
                          <a:effectLst/>
                          <a:highlight>
                            <a:srgbClr val="FFFFFF"/>
                          </a:highlight>
                          <a:latin typeface="Arial" panose="020B0604020202020204" pitchFamily="34" charset="0"/>
                        </a:rPr>
                        <a:t>3249 (99.6%)</a:t>
                      </a:r>
                    </a:p>
                  </a:txBody>
                  <a:tcPr marL="9023" marR="9023" marT="9023" marB="0" anchor="ctr">
                    <a:lnL>
                      <a:noFill/>
                    </a:lnL>
                    <a:lnR>
                      <a:noFill/>
                    </a:lnR>
                    <a:lnT>
                      <a:noFill/>
                    </a:lnT>
                    <a:lnB>
                      <a:noFill/>
                    </a:lnB>
                    <a:solidFill>
                      <a:srgbClr val="FFFFFF"/>
                    </a:solidFill>
                  </a:tcPr>
                </a:tc>
                <a:tc>
                  <a:txBody>
                    <a:bodyPr/>
                    <a:lstStyle/>
                    <a:p>
                      <a:pPr algn="ctr" fontAlgn="ctr"/>
                      <a:r>
                        <a:rPr lang="en-GB" sz="1700" b="0" i="0" u="none" strike="noStrike">
                          <a:solidFill>
                            <a:srgbClr val="000000"/>
                          </a:solidFill>
                          <a:effectLst/>
                          <a:highlight>
                            <a:srgbClr val="FFFFFF"/>
                          </a:highlight>
                          <a:latin typeface="Arial" panose="020B0604020202020204" pitchFamily="34" charset="0"/>
                        </a:rPr>
                        <a:t>6389 (97.7%)</a:t>
                      </a:r>
                    </a:p>
                  </a:txBody>
                  <a:tcPr marL="9023" marR="9023" marT="9023" marB="0" anchor="ctr">
                    <a:lnL>
                      <a:noFill/>
                    </a:lnL>
                    <a:lnR>
                      <a:noFill/>
                    </a:lnR>
                    <a:lnT>
                      <a:noFill/>
                    </a:lnT>
                    <a:lnB>
                      <a:noFill/>
                    </a:lnB>
                    <a:solidFill>
                      <a:srgbClr val="FFFFFF"/>
                    </a:solidFill>
                  </a:tcPr>
                </a:tc>
                <a:extLst>
                  <a:ext uri="{0D108BD9-81ED-4DB2-BD59-A6C34878D82A}">
                    <a16:rowId xmlns:a16="http://schemas.microsoft.com/office/drawing/2014/main" val="4056204024"/>
                  </a:ext>
                </a:extLst>
              </a:tr>
              <a:tr h="316300">
                <a:tc>
                  <a:txBody>
                    <a:bodyPr/>
                    <a:lstStyle/>
                    <a:p>
                      <a:pPr algn="l" fontAlgn="ctr"/>
                      <a:endParaRPr lang="en-GB" sz="1700" b="0" i="0" u="none" strike="noStrike">
                        <a:solidFill>
                          <a:srgbClr val="000000"/>
                        </a:solidFill>
                        <a:effectLst/>
                        <a:latin typeface="Calibri" panose="020F0502020204030204" pitchFamily="34" charset="0"/>
                      </a:endParaRPr>
                    </a:p>
                  </a:txBody>
                  <a:tcPr marL="9023" marR="9023" marT="9023" marB="0" anchor="ctr">
                    <a:lnL>
                      <a:noFill/>
                    </a:lnL>
                    <a:lnR>
                      <a:noFill/>
                    </a:lnR>
                    <a:lnT>
                      <a:noFill/>
                    </a:lnT>
                    <a:lnB>
                      <a:noFill/>
                    </a:lnB>
                    <a:noFill/>
                  </a:tcPr>
                </a:tc>
                <a:tc>
                  <a:txBody>
                    <a:bodyPr/>
                    <a:lstStyle/>
                    <a:p>
                      <a:pPr algn="l" fontAlgn="ctr"/>
                      <a:endParaRPr lang="en-GB" sz="1700" b="0" i="0" u="none" strike="noStrike">
                        <a:solidFill>
                          <a:srgbClr val="000000"/>
                        </a:solidFill>
                        <a:effectLst/>
                        <a:latin typeface="Calibri" panose="020F0502020204030204" pitchFamily="34" charset="0"/>
                      </a:endParaRPr>
                    </a:p>
                  </a:txBody>
                  <a:tcPr marL="9023" marR="9023" marT="9023" marB="0" anchor="ctr">
                    <a:lnL>
                      <a:noFill/>
                    </a:lnL>
                    <a:lnR>
                      <a:noFill/>
                    </a:lnR>
                    <a:lnT>
                      <a:noFill/>
                    </a:lnT>
                    <a:lnB>
                      <a:noFill/>
                    </a:lnB>
                    <a:noFill/>
                  </a:tcPr>
                </a:tc>
                <a:tc>
                  <a:txBody>
                    <a:bodyPr/>
                    <a:lstStyle/>
                    <a:p>
                      <a:pPr algn="l" fontAlgn="b"/>
                      <a:endParaRPr lang="en-GB" sz="1700" b="0" i="0" u="none" strike="noStrike">
                        <a:solidFill>
                          <a:srgbClr val="000000"/>
                        </a:solidFill>
                        <a:effectLst/>
                        <a:latin typeface="Calibri" panose="020F0502020204030204" pitchFamily="34" charset="0"/>
                      </a:endParaRPr>
                    </a:p>
                  </a:txBody>
                  <a:tcPr marL="9023" marR="9023" marT="9023" marB="0" anchor="b">
                    <a:lnL>
                      <a:noFill/>
                    </a:lnL>
                    <a:lnR>
                      <a:noFill/>
                    </a:lnR>
                    <a:lnT>
                      <a:noFill/>
                    </a:lnT>
                    <a:lnB>
                      <a:noFill/>
                    </a:lnB>
                    <a:noFill/>
                  </a:tcPr>
                </a:tc>
                <a:tc>
                  <a:txBody>
                    <a:bodyPr/>
                    <a:lstStyle/>
                    <a:p>
                      <a:pPr algn="l" fontAlgn="b"/>
                      <a:endParaRPr lang="en-GB" sz="1700" b="0" i="0" u="none" strike="noStrike">
                        <a:solidFill>
                          <a:srgbClr val="000000"/>
                        </a:solidFill>
                        <a:effectLst/>
                        <a:latin typeface="Calibri" panose="020F0502020204030204" pitchFamily="34" charset="0"/>
                      </a:endParaRPr>
                    </a:p>
                  </a:txBody>
                  <a:tcPr marL="9023" marR="9023" marT="9023" marB="0" anchor="b">
                    <a:lnL>
                      <a:noFill/>
                    </a:lnL>
                    <a:lnR>
                      <a:noFill/>
                    </a:lnR>
                    <a:lnT>
                      <a:noFill/>
                    </a:lnT>
                    <a:lnB>
                      <a:noFill/>
                    </a:lnB>
                    <a:noFill/>
                  </a:tcPr>
                </a:tc>
                <a:extLst>
                  <a:ext uri="{0D108BD9-81ED-4DB2-BD59-A6C34878D82A}">
                    <a16:rowId xmlns:a16="http://schemas.microsoft.com/office/drawing/2014/main" val="3155546366"/>
                  </a:ext>
                </a:extLst>
              </a:tr>
              <a:tr h="316300">
                <a:tc>
                  <a:txBody>
                    <a:bodyPr/>
                    <a:lstStyle/>
                    <a:p>
                      <a:pPr algn="l" fontAlgn="ctr"/>
                      <a:endParaRPr lang="en-GB" sz="1700" b="0" i="0" u="none" strike="noStrike">
                        <a:solidFill>
                          <a:srgbClr val="000000"/>
                        </a:solidFill>
                        <a:effectLst/>
                        <a:latin typeface="Calibri" panose="020F0502020204030204" pitchFamily="34" charset="0"/>
                      </a:endParaRPr>
                    </a:p>
                  </a:txBody>
                  <a:tcPr marL="9023" marR="9023" marT="9023" marB="0" anchor="ctr">
                    <a:lnL>
                      <a:noFill/>
                    </a:lnL>
                    <a:lnR>
                      <a:noFill/>
                    </a:lnR>
                    <a:lnT>
                      <a:noFill/>
                    </a:lnT>
                    <a:lnB>
                      <a:noFill/>
                    </a:lnB>
                    <a:noFill/>
                  </a:tcPr>
                </a:tc>
                <a:tc>
                  <a:txBody>
                    <a:bodyPr/>
                    <a:lstStyle/>
                    <a:p>
                      <a:pPr algn="l" fontAlgn="ctr"/>
                      <a:endParaRPr lang="en-GB" sz="1700" b="0" i="0" u="none" strike="noStrike">
                        <a:solidFill>
                          <a:srgbClr val="000000"/>
                        </a:solidFill>
                        <a:effectLst/>
                        <a:latin typeface="Calibri" panose="020F0502020204030204" pitchFamily="34" charset="0"/>
                      </a:endParaRPr>
                    </a:p>
                  </a:txBody>
                  <a:tcPr marL="9023" marR="9023" marT="9023" marB="0" anchor="ctr">
                    <a:lnL>
                      <a:noFill/>
                    </a:lnL>
                    <a:lnR>
                      <a:noFill/>
                    </a:lnR>
                    <a:lnT>
                      <a:noFill/>
                    </a:lnT>
                    <a:lnB>
                      <a:noFill/>
                    </a:lnB>
                    <a:noFill/>
                  </a:tcPr>
                </a:tc>
                <a:tc>
                  <a:txBody>
                    <a:bodyPr/>
                    <a:lstStyle/>
                    <a:p>
                      <a:pPr algn="l" fontAlgn="b"/>
                      <a:endParaRPr lang="en-GB" sz="1700" b="0" i="0" u="none" strike="noStrike">
                        <a:solidFill>
                          <a:srgbClr val="000000"/>
                        </a:solidFill>
                        <a:effectLst/>
                        <a:latin typeface="Calibri" panose="020F0502020204030204" pitchFamily="34" charset="0"/>
                      </a:endParaRPr>
                    </a:p>
                  </a:txBody>
                  <a:tcPr marL="9023" marR="9023" marT="9023" marB="0" anchor="b">
                    <a:lnL>
                      <a:noFill/>
                    </a:lnL>
                    <a:lnR>
                      <a:noFill/>
                    </a:lnR>
                    <a:lnT>
                      <a:noFill/>
                    </a:lnT>
                    <a:lnB>
                      <a:noFill/>
                    </a:lnB>
                    <a:noFill/>
                  </a:tcPr>
                </a:tc>
                <a:tc>
                  <a:txBody>
                    <a:bodyPr/>
                    <a:lstStyle/>
                    <a:p>
                      <a:pPr algn="l" fontAlgn="b"/>
                      <a:endParaRPr lang="en-GB" sz="1700" b="0" i="0" u="none" strike="noStrike">
                        <a:solidFill>
                          <a:srgbClr val="000000"/>
                        </a:solidFill>
                        <a:effectLst/>
                        <a:latin typeface="Calibri" panose="020F0502020204030204" pitchFamily="34" charset="0"/>
                      </a:endParaRPr>
                    </a:p>
                  </a:txBody>
                  <a:tcPr marL="9023" marR="9023" marT="9023" marB="0" anchor="b">
                    <a:lnL>
                      <a:noFill/>
                    </a:lnL>
                    <a:lnR>
                      <a:noFill/>
                    </a:lnR>
                    <a:lnT>
                      <a:noFill/>
                    </a:lnT>
                    <a:lnB>
                      <a:noFill/>
                    </a:lnB>
                    <a:noFill/>
                  </a:tcPr>
                </a:tc>
                <a:extLst>
                  <a:ext uri="{0D108BD9-81ED-4DB2-BD59-A6C34878D82A}">
                    <a16:rowId xmlns:a16="http://schemas.microsoft.com/office/drawing/2014/main" val="1790245711"/>
                  </a:ext>
                </a:extLst>
              </a:tr>
              <a:tr h="316300">
                <a:tc gridSpan="4">
                  <a:txBody>
                    <a:bodyPr/>
                    <a:lstStyle/>
                    <a:p>
                      <a:pPr algn="l" fontAlgn="ctr"/>
                      <a:r>
                        <a:rPr lang="en-GB" sz="1700" b="1" i="0" u="none" strike="noStrike">
                          <a:solidFill>
                            <a:srgbClr val="000000"/>
                          </a:solidFill>
                          <a:effectLst/>
                          <a:latin typeface="Calibri" panose="020F0502020204030204" pitchFamily="34" charset="0"/>
                        </a:rPr>
                        <a:t>SALARY CURRENCY</a:t>
                      </a:r>
                    </a:p>
                  </a:txBody>
                  <a:tcPr marL="9023" marR="9023" marT="9023" marB="0" anchor="ctr">
                    <a:lnL>
                      <a:noFill/>
                    </a:lnL>
                    <a:lnR>
                      <a:noFill/>
                    </a:lnR>
                    <a:lnT>
                      <a:noFill/>
                    </a:lnT>
                    <a:lnB>
                      <a:noFill/>
                    </a:lnB>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59549751"/>
                  </a:ext>
                </a:extLst>
              </a:tr>
              <a:tr h="316300">
                <a:tc>
                  <a:txBody>
                    <a:bodyPr/>
                    <a:lstStyle/>
                    <a:p>
                      <a:pPr algn="l" fontAlgn="ctr"/>
                      <a:r>
                        <a:rPr lang="en-GB" sz="1700" b="0" i="0" u="none" strike="noStrike">
                          <a:solidFill>
                            <a:srgbClr val="000000"/>
                          </a:solidFill>
                          <a:effectLst/>
                          <a:highlight>
                            <a:srgbClr val="FFFFFF"/>
                          </a:highlight>
                          <a:latin typeface="Arial" panose="020B0604020202020204" pitchFamily="34" charset="0"/>
                        </a:rPr>
                        <a:t>USD</a:t>
                      </a:r>
                    </a:p>
                  </a:txBody>
                  <a:tcPr marL="9023" marR="9023" marT="9023" marB="0" anchor="ctr">
                    <a:lnL>
                      <a:noFill/>
                    </a:lnL>
                    <a:lnR>
                      <a:noFill/>
                    </a:lnR>
                    <a:lnT>
                      <a:noFill/>
                    </a:lnT>
                    <a:lnB>
                      <a:noFill/>
                    </a:lnB>
                    <a:solidFill>
                      <a:srgbClr val="FFFFFF"/>
                    </a:solidFill>
                  </a:tcPr>
                </a:tc>
                <a:tc>
                  <a:txBody>
                    <a:bodyPr/>
                    <a:lstStyle/>
                    <a:p>
                      <a:pPr algn="ctr" fontAlgn="ctr"/>
                      <a:r>
                        <a:rPr lang="en-GB" sz="1700" b="0" i="0" u="none" strike="noStrike">
                          <a:solidFill>
                            <a:srgbClr val="000000"/>
                          </a:solidFill>
                          <a:effectLst/>
                          <a:highlight>
                            <a:srgbClr val="FFFFFF"/>
                          </a:highlight>
                          <a:latin typeface="Arial" panose="020B0604020202020204" pitchFamily="34" charset="0"/>
                        </a:rPr>
                        <a:t>2557 (78.0%)</a:t>
                      </a:r>
                    </a:p>
                  </a:txBody>
                  <a:tcPr marL="9023" marR="9023" marT="9023" marB="0" anchor="ctr">
                    <a:lnL>
                      <a:noFill/>
                    </a:lnL>
                    <a:lnR>
                      <a:noFill/>
                    </a:lnR>
                    <a:lnT>
                      <a:noFill/>
                    </a:lnT>
                    <a:lnB>
                      <a:noFill/>
                    </a:lnB>
                    <a:solidFill>
                      <a:srgbClr val="FFFFFF"/>
                    </a:solidFill>
                  </a:tcPr>
                </a:tc>
                <a:tc>
                  <a:txBody>
                    <a:bodyPr/>
                    <a:lstStyle/>
                    <a:p>
                      <a:pPr algn="ctr" fontAlgn="ctr"/>
                      <a:r>
                        <a:rPr lang="en-GB" sz="1700" b="0" i="0" u="none" strike="noStrike">
                          <a:solidFill>
                            <a:srgbClr val="000000"/>
                          </a:solidFill>
                          <a:effectLst/>
                          <a:highlight>
                            <a:srgbClr val="FFFFFF"/>
                          </a:highlight>
                          <a:latin typeface="Arial" panose="020B0604020202020204" pitchFamily="34" charset="0"/>
                        </a:rPr>
                        <a:t>3212 (98.5%)</a:t>
                      </a:r>
                    </a:p>
                  </a:txBody>
                  <a:tcPr marL="9023" marR="9023" marT="9023" marB="0" anchor="ctr">
                    <a:lnL>
                      <a:noFill/>
                    </a:lnL>
                    <a:lnR>
                      <a:noFill/>
                    </a:lnR>
                    <a:lnT>
                      <a:noFill/>
                    </a:lnT>
                    <a:lnB>
                      <a:noFill/>
                    </a:lnB>
                    <a:solidFill>
                      <a:srgbClr val="FFFFFF"/>
                    </a:solidFill>
                  </a:tcPr>
                </a:tc>
                <a:tc>
                  <a:txBody>
                    <a:bodyPr/>
                    <a:lstStyle/>
                    <a:p>
                      <a:pPr algn="ctr" fontAlgn="ctr"/>
                      <a:r>
                        <a:rPr lang="en-GB" sz="1700" b="0" i="0" u="none" strike="noStrike">
                          <a:solidFill>
                            <a:srgbClr val="000000"/>
                          </a:solidFill>
                          <a:effectLst/>
                          <a:highlight>
                            <a:srgbClr val="FFFFFF"/>
                          </a:highlight>
                          <a:latin typeface="Arial" panose="020B0604020202020204" pitchFamily="34" charset="0"/>
                        </a:rPr>
                        <a:t>5769 (88.2%)</a:t>
                      </a:r>
                    </a:p>
                  </a:txBody>
                  <a:tcPr marL="9023" marR="9023" marT="9023" marB="0" anchor="ctr">
                    <a:lnL>
                      <a:noFill/>
                    </a:lnL>
                    <a:lnR>
                      <a:noFill/>
                    </a:lnR>
                    <a:lnT>
                      <a:noFill/>
                    </a:lnT>
                    <a:lnB>
                      <a:noFill/>
                    </a:lnB>
                    <a:solidFill>
                      <a:srgbClr val="FFFFFF"/>
                    </a:solidFill>
                  </a:tcPr>
                </a:tc>
                <a:extLst>
                  <a:ext uri="{0D108BD9-81ED-4DB2-BD59-A6C34878D82A}">
                    <a16:rowId xmlns:a16="http://schemas.microsoft.com/office/drawing/2014/main" val="2347523730"/>
                  </a:ext>
                </a:extLst>
              </a:tr>
              <a:tr h="632601">
                <a:tc>
                  <a:txBody>
                    <a:bodyPr/>
                    <a:lstStyle/>
                    <a:p>
                      <a:pPr algn="l" fontAlgn="ctr"/>
                      <a:r>
                        <a:rPr lang="en-GB" sz="1700" b="0" i="0" u="none" strike="noStrike">
                          <a:solidFill>
                            <a:srgbClr val="000000"/>
                          </a:solidFill>
                          <a:effectLst/>
                          <a:highlight>
                            <a:srgbClr val="FFFFFF"/>
                          </a:highlight>
                          <a:latin typeface="Arial" panose="020B0604020202020204" pitchFamily="34" charset="0"/>
                        </a:rPr>
                        <a:t>Other currencies</a:t>
                      </a:r>
                    </a:p>
                  </a:txBody>
                  <a:tcPr marL="9023" marR="9023" marT="9023" marB="0" anchor="ctr">
                    <a:lnL>
                      <a:noFill/>
                    </a:lnL>
                    <a:lnR>
                      <a:noFill/>
                    </a:lnR>
                    <a:lnT>
                      <a:noFill/>
                    </a:lnT>
                    <a:lnB>
                      <a:noFill/>
                    </a:lnB>
                    <a:solidFill>
                      <a:srgbClr val="FFFFFF"/>
                    </a:solidFill>
                  </a:tcPr>
                </a:tc>
                <a:tc>
                  <a:txBody>
                    <a:bodyPr/>
                    <a:lstStyle/>
                    <a:p>
                      <a:pPr algn="ctr" fontAlgn="ctr"/>
                      <a:r>
                        <a:rPr lang="en-GB" sz="1700" b="0" i="0" u="none" strike="noStrike">
                          <a:solidFill>
                            <a:srgbClr val="000000"/>
                          </a:solidFill>
                          <a:effectLst/>
                          <a:highlight>
                            <a:srgbClr val="FFFFFF"/>
                          </a:highlight>
                          <a:latin typeface="Arial" panose="020B0604020202020204" pitchFamily="34" charset="0"/>
                        </a:rPr>
                        <a:t>721 (22.0%)</a:t>
                      </a:r>
                    </a:p>
                  </a:txBody>
                  <a:tcPr marL="9023" marR="9023" marT="9023" marB="0" anchor="ctr">
                    <a:lnL>
                      <a:noFill/>
                    </a:lnL>
                    <a:lnR>
                      <a:noFill/>
                    </a:lnR>
                    <a:lnT>
                      <a:noFill/>
                    </a:lnT>
                    <a:lnB>
                      <a:noFill/>
                    </a:lnB>
                    <a:solidFill>
                      <a:srgbClr val="FFFFFF"/>
                    </a:solidFill>
                  </a:tcPr>
                </a:tc>
                <a:tc>
                  <a:txBody>
                    <a:bodyPr/>
                    <a:lstStyle/>
                    <a:p>
                      <a:pPr algn="ctr" fontAlgn="ctr"/>
                      <a:r>
                        <a:rPr lang="en-GB" sz="1700" b="0" i="0" u="none" strike="noStrike">
                          <a:solidFill>
                            <a:srgbClr val="000000"/>
                          </a:solidFill>
                          <a:effectLst/>
                          <a:highlight>
                            <a:srgbClr val="FFFFFF"/>
                          </a:highlight>
                          <a:latin typeface="Arial" panose="020B0604020202020204" pitchFamily="34" charset="0"/>
                        </a:rPr>
                        <a:t>49 (1.5%)</a:t>
                      </a:r>
                    </a:p>
                  </a:txBody>
                  <a:tcPr marL="9023" marR="9023" marT="9023" marB="0" anchor="ctr">
                    <a:lnL>
                      <a:noFill/>
                    </a:lnL>
                    <a:lnR>
                      <a:noFill/>
                    </a:lnR>
                    <a:lnT>
                      <a:noFill/>
                    </a:lnT>
                    <a:lnB>
                      <a:noFill/>
                    </a:lnB>
                    <a:solidFill>
                      <a:srgbClr val="FFFFFF"/>
                    </a:solidFill>
                  </a:tcPr>
                </a:tc>
                <a:tc>
                  <a:txBody>
                    <a:bodyPr/>
                    <a:lstStyle/>
                    <a:p>
                      <a:pPr algn="ctr" fontAlgn="ctr"/>
                      <a:r>
                        <a:rPr lang="en-GB" sz="1700" b="0" i="0" u="none" strike="noStrike">
                          <a:solidFill>
                            <a:srgbClr val="000000"/>
                          </a:solidFill>
                          <a:effectLst/>
                          <a:highlight>
                            <a:srgbClr val="FFFFFF"/>
                          </a:highlight>
                          <a:latin typeface="Arial" panose="020B0604020202020204" pitchFamily="34" charset="0"/>
                        </a:rPr>
                        <a:t>770 (11.8%)</a:t>
                      </a:r>
                    </a:p>
                  </a:txBody>
                  <a:tcPr marL="9023" marR="9023" marT="9023" marB="0" anchor="ctr">
                    <a:lnL>
                      <a:noFill/>
                    </a:lnL>
                    <a:lnR>
                      <a:noFill/>
                    </a:lnR>
                    <a:lnT>
                      <a:noFill/>
                    </a:lnT>
                    <a:lnB>
                      <a:noFill/>
                    </a:lnB>
                    <a:solidFill>
                      <a:srgbClr val="FFFFFF"/>
                    </a:solidFill>
                  </a:tcPr>
                </a:tc>
                <a:extLst>
                  <a:ext uri="{0D108BD9-81ED-4DB2-BD59-A6C34878D82A}">
                    <a16:rowId xmlns:a16="http://schemas.microsoft.com/office/drawing/2014/main" val="2813976501"/>
                  </a:ext>
                </a:extLst>
              </a:tr>
              <a:tr h="316300">
                <a:tc>
                  <a:txBody>
                    <a:bodyPr/>
                    <a:lstStyle/>
                    <a:p>
                      <a:pPr algn="l" fontAlgn="ctr"/>
                      <a:endParaRPr lang="en-GB" sz="1700" b="0" i="0" u="none" strike="noStrike">
                        <a:solidFill>
                          <a:srgbClr val="000000"/>
                        </a:solidFill>
                        <a:effectLst/>
                        <a:latin typeface="Calibri" panose="020F0502020204030204" pitchFamily="34" charset="0"/>
                      </a:endParaRPr>
                    </a:p>
                  </a:txBody>
                  <a:tcPr marL="9023" marR="9023" marT="9023" marB="0" anchor="ctr">
                    <a:lnL>
                      <a:noFill/>
                    </a:lnL>
                    <a:lnR>
                      <a:noFill/>
                    </a:lnR>
                    <a:lnT>
                      <a:noFill/>
                    </a:lnT>
                    <a:lnB>
                      <a:noFill/>
                    </a:lnB>
                    <a:noFill/>
                  </a:tcPr>
                </a:tc>
                <a:tc>
                  <a:txBody>
                    <a:bodyPr/>
                    <a:lstStyle/>
                    <a:p>
                      <a:pPr algn="l" fontAlgn="ctr"/>
                      <a:endParaRPr lang="en-GB" sz="1700" b="0" i="0" u="none" strike="noStrike">
                        <a:solidFill>
                          <a:srgbClr val="000000"/>
                        </a:solidFill>
                        <a:effectLst/>
                        <a:latin typeface="Calibri" panose="020F0502020204030204" pitchFamily="34" charset="0"/>
                      </a:endParaRPr>
                    </a:p>
                  </a:txBody>
                  <a:tcPr marL="9023" marR="9023" marT="9023" marB="0" anchor="ctr">
                    <a:lnL>
                      <a:noFill/>
                    </a:lnL>
                    <a:lnR>
                      <a:noFill/>
                    </a:lnR>
                    <a:lnT>
                      <a:noFill/>
                    </a:lnT>
                    <a:lnB>
                      <a:noFill/>
                    </a:lnB>
                    <a:noFill/>
                  </a:tcPr>
                </a:tc>
                <a:tc>
                  <a:txBody>
                    <a:bodyPr/>
                    <a:lstStyle/>
                    <a:p>
                      <a:pPr algn="l" fontAlgn="b"/>
                      <a:endParaRPr lang="en-GB" sz="1700" b="0" i="0" u="none" strike="noStrike">
                        <a:solidFill>
                          <a:srgbClr val="000000"/>
                        </a:solidFill>
                        <a:effectLst/>
                        <a:latin typeface="Calibri" panose="020F0502020204030204" pitchFamily="34" charset="0"/>
                      </a:endParaRPr>
                    </a:p>
                  </a:txBody>
                  <a:tcPr marL="9023" marR="9023" marT="9023" marB="0" anchor="b">
                    <a:lnL>
                      <a:noFill/>
                    </a:lnL>
                    <a:lnR>
                      <a:noFill/>
                    </a:lnR>
                    <a:lnT>
                      <a:noFill/>
                    </a:lnT>
                    <a:lnB>
                      <a:noFill/>
                    </a:lnB>
                    <a:noFill/>
                  </a:tcPr>
                </a:tc>
                <a:tc>
                  <a:txBody>
                    <a:bodyPr/>
                    <a:lstStyle/>
                    <a:p>
                      <a:pPr algn="l" fontAlgn="b"/>
                      <a:endParaRPr lang="en-GB" sz="1700" b="0" i="0" u="none" strike="noStrike" dirty="0">
                        <a:solidFill>
                          <a:srgbClr val="000000"/>
                        </a:solidFill>
                        <a:effectLst/>
                        <a:latin typeface="Calibri" panose="020F0502020204030204" pitchFamily="34" charset="0"/>
                      </a:endParaRPr>
                    </a:p>
                  </a:txBody>
                  <a:tcPr marL="9023" marR="9023" marT="9023" marB="0" anchor="b">
                    <a:lnL>
                      <a:noFill/>
                    </a:lnL>
                    <a:lnR>
                      <a:noFill/>
                    </a:lnR>
                    <a:lnT>
                      <a:noFill/>
                    </a:lnT>
                    <a:lnB>
                      <a:noFill/>
                    </a:lnB>
                    <a:noFill/>
                  </a:tcPr>
                </a:tc>
                <a:extLst>
                  <a:ext uri="{0D108BD9-81ED-4DB2-BD59-A6C34878D82A}">
                    <a16:rowId xmlns:a16="http://schemas.microsoft.com/office/drawing/2014/main" val="1878324881"/>
                  </a:ext>
                </a:extLst>
              </a:tr>
            </a:tbl>
          </a:graphicData>
        </a:graphic>
      </p:graphicFrame>
      <p:sp>
        <p:nvSpPr>
          <p:cNvPr id="4" name="Rectangle 3">
            <a:extLst>
              <a:ext uri="{FF2B5EF4-FFF2-40B4-BE49-F238E27FC236}">
                <a16:creationId xmlns:a16="http://schemas.microsoft.com/office/drawing/2014/main" id="{F3F29CB7-1227-3342-707E-DFA16332088E}"/>
              </a:ext>
            </a:extLst>
          </p:cNvPr>
          <p:cNvSpPr/>
          <p:nvPr/>
        </p:nvSpPr>
        <p:spPr>
          <a:xfrm>
            <a:off x="646111" y="452718"/>
            <a:ext cx="9903655" cy="92377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u="sng" kern="0" dirty="0" err="1">
                <a:solidFill>
                  <a:schemeClr val="tx1"/>
                </a:solidFill>
                <a:effectLst/>
                <a:latin typeface="Calibri" panose="020F0502020204030204" pitchFamily="34" charset="0"/>
                <a:ea typeface="Times New Roman" panose="02020603050405020304" pitchFamily="18" charset="0"/>
              </a:rPr>
              <a:t>Overal</a:t>
            </a:r>
            <a:r>
              <a:rPr lang="en-GB" sz="2800" b="1" u="sng" kern="0" dirty="0">
                <a:solidFill>
                  <a:schemeClr val="tx1"/>
                </a:solidFill>
                <a:effectLst/>
                <a:latin typeface="Calibri" panose="020F0502020204030204" pitchFamily="34" charset="0"/>
                <a:ea typeface="Times New Roman" panose="02020603050405020304" pitchFamily="18" charset="0"/>
              </a:rPr>
              <a:t> Summary Statistics Of The Encoded Data</a:t>
            </a:r>
            <a:endParaRPr lang="en-GB" sz="2800" u="sng" dirty="0">
              <a:solidFill>
                <a:schemeClr val="tx1"/>
              </a:solidFill>
            </a:endParaRPr>
          </a:p>
        </p:txBody>
      </p:sp>
    </p:spTree>
    <p:extLst>
      <p:ext uri="{BB962C8B-B14F-4D97-AF65-F5344CB8AC3E}">
        <p14:creationId xmlns:p14="http://schemas.microsoft.com/office/powerpoint/2010/main" val="387335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79E3D0F-C3E5-F11A-5535-6438590DB7AB}"/>
              </a:ext>
            </a:extLst>
          </p:cNvPr>
          <p:cNvGraphicFramePr>
            <a:graphicFrameLocks noGrp="1"/>
          </p:cNvGraphicFramePr>
          <p:nvPr>
            <p:ph idx="1"/>
            <p:extLst>
              <p:ext uri="{D42A27DB-BD31-4B8C-83A1-F6EECF244321}">
                <p14:modId xmlns:p14="http://schemas.microsoft.com/office/powerpoint/2010/main" val="1819166481"/>
              </p:ext>
            </p:extLst>
          </p:nvPr>
        </p:nvGraphicFramePr>
        <p:xfrm>
          <a:off x="773723" y="1991373"/>
          <a:ext cx="9973993" cy="4592307"/>
        </p:xfrm>
        <a:graphic>
          <a:graphicData uri="http://schemas.openxmlformats.org/drawingml/2006/table">
            <a:tbl>
              <a:tblPr/>
              <a:tblGrid>
                <a:gridCol w="2610748">
                  <a:extLst>
                    <a:ext uri="{9D8B030D-6E8A-4147-A177-3AD203B41FA5}">
                      <a16:colId xmlns:a16="http://schemas.microsoft.com/office/drawing/2014/main" val="3761360281"/>
                    </a:ext>
                  </a:extLst>
                </a:gridCol>
                <a:gridCol w="2563848">
                  <a:extLst>
                    <a:ext uri="{9D8B030D-6E8A-4147-A177-3AD203B41FA5}">
                      <a16:colId xmlns:a16="http://schemas.microsoft.com/office/drawing/2014/main" val="3309674752"/>
                    </a:ext>
                  </a:extLst>
                </a:gridCol>
                <a:gridCol w="2501314">
                  <a:extLst>
                    <a:ext uri="{9D8B030D-6E8A-4147-A177-3AD203B41FA5}">
                      <a16:colId xmlns:a16="http://schemas.microsoft.com/office/drawing/2014/main" val="1796345610"/>
                    </a:ext>
                  </a:extLst>
                </a:gridCol>
                <a:gridCol w="2298083">
                  <a:extLst>
                    <a:ext uri="{9D8B030D-6E8A-4147-A177-3AD203B41FA5}">
                      <a16:colId xmlns:a16="http://schemas.microsoft.com/office/drawing/2014/main" val="2855280168"/>
                    </a:ext>
                  </a:extLst>
                </a:gridCol>
              </a:tblGrid>
              <a:tr h="225605">
                <a:tc>
                  <a:txBody>
                    <a:bodyPr/>
                    <a:lstStyle/>
                    <a:p>
                      <a:pPr algn="l" fontAlgn="ctr"/>
                      <a:endParaRPr lang="en-GB" sz="1300" b="0" i="0" u="none" strike="noStrike">
                        <a:solidFill>
                          <a:srgbClr val="000000"/>
                        </a:solidFill>
                        <a:effectLst/>
                        <a:latin typeface="Calibri" panose="020F0502020204030204" pitchFamily="34" charset="0"/>
                      </a:endParaRPr>
                    </a:p>
                  </a:txBody>
                  <a:tcPr marL="6726" marR="6726" marT="6726" marB="0" anchor="ctr">
                    <a:lnL>
                      <a:noFill/>
                    </a:lnL>
                    <a:lnR>
                      <a:noFill/>
                    </a:lnR>
                    <a:lnT>
                      <a:noFill/>
                    </a:lnT>
                    <a:lnB>
                      <a:noFill/>
                    </a:lnB>
                    <a:noFill/>
                  </a:tcPr>
                </a:tc>
                <a:tc>
                  <a:txBody>
                    <a:bodyPr/>
                    <a:lstStyle/>
                    <a:p>
                      <a:pPr algn="l" fontAlgn="ctr"/>
                      <a:endParaRPr lang="en-GB" sz="1300" b="0" i="0" u="none" strike="noStrike">
                        <a:solidFill>
                          <a:srgbClr val="000000"/>
                        </a:solidFill>
                        <a:effectLst/>
                        <a:latin typeface="Calibri" panose="020F0502020204030204" pitchFamily="34" charset="0"/>
                      </a:endParaRPr>
                    </a:p>
                  </a:txBody>
                  <a:tcPr marL="6726" marR="6726" marT="6726" marB="0" anchor="ctr">
                    <a:lnL>
                      <a:noFill/>
                    </a:lnL>
                    <a:lnR>
                      <a:noFill/>
                    </a:lnR>
                    <a:lnT>
                      <a:noFill/>
                    </a:lnT>
                    <a:lnB>
                      <a:noFill/>
                    </a:lnB>
                    <a:noFill/>
                  </a:tcPr>
                </a:tc>
                <a:tc>
                  <a:txBody>
                    <a:bodyPr/>
                    <a:lstStyle/>
                    <a:p>
                      <a:pPr algn="l" fontAlgn="b"/>
                      <a:endParaRPr lang="en-GB" sz="1300" b="0" i="0" u="none" strike="noStrike">
                        <a:solidFill>
                          <a:srgbClr val="000000"/>
                        </a:solidFill>
                        <a:effectLst/>
                        <a:latin typeface="Calibri" panose="020F0502020204030204" pitchFamily="34" charset="0"/>
                      </a:endParaRPr>
                    </a:p>
                  </a:txBody>
                  <a:tcPr marL="6726" marR="6726" marT="6726" marB="0" anchor="b">
                    <a:lnL>
                      <a:noFill/>
                    </a:lnL>
                    <a:lnR>
                      <a:noFill/>
                    </a:lnR>
                    <a:lnT>
                      <a:noFill/>
                    </a:lnT>
                    <a:lnB>
                      <a:noFill/>
                    </a:lnB>
                    <a:noFill/>
                  </a:tcPr>
                </a:tc>
                <a:tc>
                  <a:txBody>
                    <a:bodyPr/>
                    <a:lstStyle/>
                    <a:p>
                      <a:pPr algn="l" fontAlgn="b"/>
                      <a:endParaRPr lang="en-GB" sz="1300" b="0" i="0" u="none" strike="noStrike">
                        <a:solidFill>
                          <a:srgbClr val="000000"/>
                        </a:solidFill>
                        <a:effectLst/>
                        <a:latin typeface="Calibri" panose="020F0502020204030204" pitchFamily="34" charset="0"/>
                      </a:endParaRPr>
                    </a:p>
                  </a:txBody>
                  <a:tcPr marL="6726" marR="6726" marT="6726" marB="0" anchor="b">
                    <a:lnL>
                      <a:noFill/>
                    </a:lnL>
                    <a:lnR>
                      <a:noFill/>
                    </a:lnR>
                    <a:lnT>
                      <a:noFill/>
                    </a:lnT>
                    <a:lnB>
                      <a:noFill/>
                    </a:lnB>
                    <a:noFill/>
                  </a:tcPr>
                </a:tc>
                <a:extLst>
                  <a:ext uri="{0D108BD9-81ED-4DB2-BD59-A6C34878D82A}">
                    <a16:rowId xmlns:a16="http://schemas.microsoft.com/office/drawing/2014/main" val="117223807"/>
                  </a:ext>
                </a:extLst>
              </a:tr>
              <a:tr h="276548">
                <a:tc gridSpan="4">
                  <a:txBody>
                    <a:bodyPr/>
                    <a:lstStyle/>
                    <a:p>
                      <a:pPr algn="l" fontAlgn="ctr"/>
                      <a:r>
                        <a:rPr lang="en-GB" sz="1600" b="1" i="0" u="none" strike="noStrike">
                          <a:solidFill>
                            <a:srgbClr val="000000"/>
                          </a:solidFill>
                          <a:effectLst/>
                          <a:latin typeface="Calibri" panose="020F0502020204030204" pitchFamily="34" charset="0"/>
                        </a:rPr>
                        <a:t>COMPANY LOCATION</a:t>
                      </a:r>
                    </a:p>
                  </a:txBody>
                  <a:tcPr marL="6726" marR="6726" marT="6726" marB="0" anchor="ctr">
                    <a:lnL>
                      <a:noFill/>
                    </a:lnL>
                    <a:lnR>
                      <a:noFill/>
                    </a:lnR>
                    <a:lnT>
                      <a:noFill/>
                    </a:lnT>
                    <a:lnB>
                      <a:noFill/>
                    </a:lnB>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620915901"/>
                  </a:ext>
                </a:extLst>
              </a:tr>
              <a:tr h="271109">
                <a:tc>
                  <a:txBody>
                    <a:bodyPr/>
                    <a:lstStyle/>
                    <a:p>
                      <a:pPr algn="l" fontAlgn="ctr"/>
                      <a:r>
                        <a:rPr lang="en-GB" sz="1600" b="0" i="0" u="none" strike="noStrike">
                          <a:solidFill>
                            <a:srgbClr val="000000"/>
                          </a:solidFill>
                          <a:effectLst/>
                          <a:highlight>
                            <a:srgbClr val="FFFFFF"/>
                          </a:highlight>
                          <a:latin typeface="Arial" panose="020B0604020202020204" pitchFamily="34" charset="0"/>
                        </a:rPr>
                        <a:t>East</a:t>
                      </a:r>
                    </a:p>
                  </a:txBody>
                  <a:tcPr marL="6726" marR="6726" marT="6726"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114 (3.5%)</a:t>
                      </a:r>
                    </a:p>
                  </a:txBody>
                  <a:tcPr marL="6726" marR="6726" marT="6726"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11 (0.3%)</a:t>
                      </a:r>
                    </a:p>
                  </a:txBody>
                  <a:tcPr marL="6726" marR="6726" marT="6726"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125 (1.9%)</a:t>
                      </a:r>
                    </a:p>
                  </a:txBody>
                  <a:tcPr marL="6726" marR="6726" marT="6726" marB="0" anchor="ctr">
                    <a:lnL>
                      <a:noFill/>
                    </a:lnL>
                    <a:lnR>
                      <a:noFill/>
                    </a:lnR>
                    <a:lnT>
                      <a:noFill/>
                    </a:lnT>
                    <a:lnB>
                      <a:noFill/>
                    </a:lnB>
                    <a:solidFill>
                      <a:srgbClr val="FFFFFF"/>
                    </a:solidFill>
                  </a:tcPr>
                </a:tc>
                <a:extLst>
                  <a:ext uri="{0D108BD9-81ED-4DB2-BD59-A6C34878D82A}">
                    <a16:rowId xmlns:a16="http://schemas.microsoft.com/office/drawing/2014/main" val="1209807885"/>
                  </a:ext>
                </a:extLst>
              </a:tr>
              <a:tr h="271109">
                <a:tc>
                  <a:txBody>
                    <a:bodyPr/>
                    <a:lstStyle/>
                    <a:p>
                      <a:pPr algn="l" fontAlgn="ctr"/>
                      <a:r>
                        <a:rPr lang="en-GB" sz="1600" b="0" i="0" u="none" strike="noStrike">
                          <a:solidFill>
                            <a:srgbClr val="000000"/>
                          </a:solidFill>
                          <a:effectLst/>
                          <a:highlight>
                            <a:srgbClr val="FFFFFF"/>
                          </a:highlight>
                          <a:latin typeface="Arial" panose="020B0604020202020204" pitchFamily="34" charset="0"/>
                        </a:rPr>
                        <a:t>West</a:t>
                      </a:r>
                    </a:p>
                  </a:txBody>
                  <a:tcPr marL="6726" marR="6726" marT="6726"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3164 (96.5%)</a:t>
                      </a:r>
                    </a:p>
                  </a:txBody>
                  <a:tcPr marL="6726" marR="6726" marT="6726"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3250 (99.7%)</a:t>
                      </a:r>
                    </a:p>
                  </a:txBody>
                  <a:tcPr marL="6726" marR="6726" marT="6726"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6414 (98.1%)</a:t>
                      </a:r>
                    </a:p>
                  </a:txBody>
                  <a:tcPr marL="6726" marR="6726" marT="6726" marB="0" anchor="ctr">
                    <a:lnL>
                      <a:noFill/>
                    </a:lnL>
                    <a:lnR>
                      <a:noFill/>
                    </a:lnR>
                    <a:lnT>
                      <a:noFill/>
                    </a:lnT>
                    <a:lnB>
                      <a:noFill/>
                    </a:lnB>
                    <a:solidFill>
                      <a:srgbClr val="FFFFFF"/>
                    </a:solidFill>
                  </a:tcPr>
                </a:tc>
                <a:extLst>
                  <a:ext uri="{0D108BD9-81ED-4DB2-BD59-A6C34878D82A}">
                    <a16:rowId xmlns:a16="http://schemas.microsoft.com/office/drawing/2014/main" val="3419743410"/>
                  </a:ext>
                </a:extLst>
              </a:tr>
              <a:tr h="276548">
                <a:tc>
                  <a:txBody>
                    <a:bodyPr/>
                    <a:lstStyle/>
                    <a:p>
                      <a:pPr algn="l" fontAlgn="ctr"/>
                      <a:endParaRPr lang="en-GB" sz="1600" b="0" i="0" u="none" strike="noStrike">
                        <a:solidFill>
                          <a:srgbClr val="000000"/>
                        </a:solidFill>
                        <a:effectLst/>
                        <a:latin typeface="Calibri" panose="020F0502020204030204" pitchFamily="34" charset="0"/>
                      </a:endParaRPr>
                    </a:p>
                  </a:txBody>
                  <a:tcPr marL="6726" marR="6726" marT="6726" marB="0" anchor="ctr">
                    <a:lnL>
                      <a:noFill/>
                    </a:lnL>
                    <a:lnR>
                      <a:noFill/>
                    </a:lnR>
                    <a:lnT>
                      <a:noFill/>
                    </a:lnT>
                    <a:lnB>
                      <a:noFill/>
                    </a:lnB>
                    <a:noFill/>
                  </a:tcPr>
                </a:tc>
                <a:tc>
                  <a:txBody>
                    <a:bodyPr/>
                    <a:lstStyle/>
                    <a:p>
                      <a:pPr algn="l" fontAlgn="ctr"/>
                      <a:endParaRPr lang="en-GB" sz="1600" b="0" i="0" u="none" strike="noStrike">
                        <a:solidFill>
                          <a:srgbClr val="000000"/>
                        </a:solidFill>
                        <a:effectLst/>
                        <a:latin typeface="Calibri" panose="020F0502020204030204" pitchFamily="34" charset="0"/>
                      </a:endParaRPr>
                    </a:p>
                  </a:txBody>
                  <a:tcPr marL="6726" marR="6726" marT="6726" marB="0" anchor="ctr">
                    <a:lnL>
                      <a:noFill/>
                    </a:lnL>
                    <a:lnR>
                      <a:noFill/>
                    </a:lnR>
                    <a:lnT>
                      <a:noFill/>
                    </a:lnT>
                    <a:lnB>
                      <a:noFill/>
                    </a:lnB>
                    <a:no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6726" marR="6726" marT="6726" marB="0" anchor="b">
                    <a:lnL>
                      <a:noFill/>
                    </a:lnL>
                    <a:lnR>
                      <a:noFill/>
                    </a:lnR>
                    <a:lnT>
                      <a:noFill/>
                    </a:lnT>
                    <a:lnB>
                      <a:noFill/>
                    </a:lnB>
                    <a:no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6726" marR="6726" marT="6726" marB="0" anchor="b">
                    <a:lnL>
                      <a:noFill/>
                    </a:lnL>
                    <a:lnR>
                      <a:noFill/>
                    </a:lnR>
                    <a:lnT>
                      <a:noFill/>
                    </a:lnT>
                    <a:lnB>
                      <a:noFill/>
                    </a:lnB>
                    <a:noFill/>
                  </a:tcPr>
                </a:tc>
                <a:extLst>
                  <a:ext uri="{0D108BD9-81ED-4DB2-BD59-A6C34878D82A}">
                    <a16:rowId xmlns:a16="http://schemas.microsoft.com/office/drawing/2014/main" val="3854741107"/>
                  </a:ext>
                </a:extLst>
              </a:tr>
              <a:tr h="276548">
                <a:tc>
                  <a:txBody>
                    <a:bodyPr/>
                    <a:lstStyle/>
                    <a:p>
                      <a:pPr algn="l" fontAlgn="ctr"/>
                      <a:endParaRPr lang="en-GB" sz="1600" b="0" i="0" u="none" strike="noStrike">
                        <a:solidFill>
                          <a:srgbClr val="000000"/>
                        </a:solidFill>
                        <a:effectLst/>
                        <a:latin typeface="Calibri" panose="020F0502020204030204" pitchFamily="34" charset="0"/>
                      </a:endParaRPr>
                    </a:p>
                  </a:txBody>
                  <a:tcPr marL="6726" marR="6726" marT="6726" marB="0" anchor="ctr">
                    <a:lnL>
                      <a:noFill/>
                    </a:lnL>
                    <a:lnR>
                      <a:noFill/>
                    </a:lnR>
                    <a:lnT>
                      <a:noFill/>
                    </a:lnT>
                    <a:lnB>
                      <a:noFill/>
                    </a:lnB>
                    <a:noFill/>
                  </a:tcPr>
                </a:tc>
                <a:tc>
                  <a:txBody>
                    <a:bodyPr/>
                    <a:lstStyle/>
                    <a:p>
                      <a:pPr algn="l" fontAlgn="ctr"/>
                      <a:endParaRPr lang="en-GB" sz="1600" b="0" i="0" u="none" strike="noStrike">
                        <a:solidFill>
                          <a:srgbClr val="000000"/>
                        </a:solidFill>
                        <a:effectLst/>
                        <a:latin typeface="Calibri" panose="020F0502020204030204" pitchFamily="34" charset="0"/>
                      </a:endParaRPr>
                    </a:p>
                  </a:txBody>
                  <a:tcPr marL="6726" marR="6726" marT="6726" marB="0" anchor="ctr">
                    <a:lnL>
                      <a:noFill/>
                    </a:lnL>
                    <a:lnR>
                      <a:noFill/>
                    </a:lnR>
                    <a:lnT>
                      <a:noFill/>
                    </a:lnT>
                    <a:lnB>
                      <a:noFill/>
                    </a:lnB>
                    <a:no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6726" marR="6726" marT="6726" marB="0" anchor="b">
                    <a:lnL>
                      <a:noFill/>
                    </a:lnL>
                    <a:lnR>
                      <a:noFill/>
                    </a:lnR>
                    <a:lnT>
                      <a:noFill/>
                    </a:lnT>
                    <a:lnB>
                      <a:noFill/>
                    </a:lnB>
                    <a:no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6726" marR="6726" marT="6726" marB="0" anchor="b">
                    <a:lnL>
                      <a:noFill/>
                    </a:lnL>
                    <a:lnR>
                      <a:noFill/>
                    </a:lnR>
                    <a:lnT>
                      <a:noFill/>
                    </a:lnT>
                    <a:lnB>
                      <a:noFill/>
                    </a:lnB>
                    <a:noFill/>
                  </a:tcPr>
                </a:tc>
                <a:extLst>
                  <a:ext uri="{0D108BD9-81ED-4DB2-BD59-A6C34878D82A}">
                    <a16:rowId xmlns:a16="http://schemas.microsoft.com/office/drawing/2014/main" val="1001232421"/>
                  </a:ext>
                </a:extLst>
              </a:tr>
              <a:tr h="276548">
                <a:tc gridSpan="4">
                  <a:txBody>
                    <a:bodyPr/>
                    <a:lstStyle/>
                    <a:p>
                      <a:pPr algn="l" fontAlgn="ctr"/>
                      <a:r>
                        <a:rPr lang="en-GB" sz="1600" b="1" i="0" u="none" strike="noStrike">
                          <a:solidFill>
                            <a:srgbClr val="000000"/>
                          </a:solidFill>
                          <a:effectLst/>
                          <a:latin typeface="Calibri" panose="020F0502020204030204" pitchFamily="34" charset="0"/>
                        </a:rPr>
                        <a:t>WORK  YEAR</a:t>
                      </a:r>
                    </a:p>
                  </a:txBody>
                  <a:tcPr marL="6726" marR="6726" marT="6726" marB="0" anchor="ctr">
                    <a:lnL>
                      <a:noFill/>
                    </a:lnL>
                    <a:lnR>
                      <a:noFill/>
                    </a:lnR>
                    <a:lnT>
                      <a:noFill/>
                    </a:lnT>
                    <a:lnB>
                      <a:noFill/>
                    </a:lnB>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730840751"/>
                  </a:ext>
                </a:extLst>
              </a:tr>
              <a:tr h="271109">
                <a:tc>
                  <a:txBody>
                    <a:bodyPr/>
                    <a:lstStyle/>
                    <a:p>
                      <a:pPr algn="l" fontAlgn="ctr"/>
                      <a:r>
                        <a:rPr lang="en-GB" sz="1600" b="0" i="0" u="none" strike="noStrike">
                          <a:solidFill>
                            <a:srgbClr val="000000"/>
                          </a:solidFill>
                          <a:effectLst/>
                          <a:highlight>
                            <a:srgbClr val="FFFFFF"/>
                          </a:highlight>
                          <a:latin typeface="Arial" panose="020B0604020202020204" pitchFamily="34" charset="0"/>
                        </a:rPr>
                        <a:t>Before 2022</a:t>
                      </a:r>
                    </a:p>
                  </a:txBody>
                  <a:tcPr marL="6726" marR="6726" marT="6726"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852 (26.0%)</a:t>
                      </a:r>
                    </a:p>
                  </a:txBody>
                  <a:tcPr marL="6726" marR="6726" marT="6726"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549 (16.8%)</a:t>
                      </a:r>
                    </a:p>
                  </a:txBody>
                  <a:tcPr marL="6726" marR="6726" marT="6726"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1401 (21.4%)</a:t>
                      </a:r>
                    </a:p>
                  </a:txBody>
                  <a:tcPr marL="6726" marR="6726" marT="6726" marB="0" anchor="ctr">
                    <a:lnL>
                      <a:noFill/>
                    </a:lnL>
                    <a:lnR>
                      <a:noFill/>
                    </a:lnR>
                    <a:lnT>
                      <a:noFill/>
                    </a:lnT>
                    <a:lnB>
                      <a:noFill/>
                    </a:lnB>
                    <a:solidFill>
                      <a:srgbClr val="FFFFFF"/>
                    </a:solidFill>
                  </a:tcPr>
                </a:tc>
                <a:extLst>
                  <a:ext uri="{0D108BD9-81ED-4DB2-BD59-A6C34878D82A}">
                    <a16:rowId xmlns:a16="http://schemas.microsoft.com/office/drawing/2014/main" val="2217418469"/>
                  </a:ext>
                </a:extLst>
              </a:tr>
              <a:tr h="271109">
                <a:tc>
                  <a:txBody>
                    <a:bodyPr/>
                    <a:lstStyle/>
                    <a:p>
                      <a:pPr algn="l" fontAlgn="ctr"/>
                      <a:r>
                        <a:rPr lang="en-GB" sz="1600" b="0" i="0" u="none" strike="noStrike">
                          <a:solidFill>
                            <a:srgbClr val="000000"/>
                          </a:solidFill>
                          <a:effectLst/>
                          <a:highlight>
                            <a:srgbClr val="FFFFFF"/>
                          </a:highlight>
                          <a:latin typeface="Arial" panose="020B0604020202020204" pitchFamily="34" charset="0"/>
                        </a:rPr>
                        <a:t>After 2022</a:t>
                      </a:r>
                    </a:p>
                  </a:txBody>
                  <a:tcPr marL="6726" marR="6726" marT="6726"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2426 (74.0%)</a:t>
                      </a:r>
                    </a:p>
                  </a:txBody>
                  <a:tcPr marL="6726" marR="6726" marT="6726"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2712 (83.2%)</a:t>
                      </a:r>
                    </a:p>
                  </a:txBody>
                  <a:tcPr marL="6726" marR="6726" marT="6726"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5138 (78.6%)</a:t>
                      </a:r>
                    </a:p>
                  </a:txBody>
                  <a:tcPr marL="6726" marR="6726" marT="6726" marB="0" anchor="ctr">
                    <a:lnL>
                      <a:noFill/>
                    </a:lnL>
                    <a:lnR>
                      <a:noFill/>
                    </a:lnR>
                    <a:lnT>
                      <a:noFill/>
                    </a:lnT>
                    <a:lnB>
                      <a:noFill/>
                    </a:lnB>
                    <a:solidFill>
                      <a:srgbClr val="FFFFFF"/>
                    </a:solidFill>
                  </a:tcPr>
                </a:tc>
                <a:extLst>
                  <a:ext uri="{0D108BD9-81ED-4DB2-BD59-A6C34878D82A}">
                    <a16:rowId xmlns:a16="http://schemas.microsoft.com/office/drawing/2014/main" val="351911362"/>
                  </a:ext>
                </a:extLst>
              </a:tr>
              <a:tr h="276548">
                <a:tc>
                  <a:txBody>
                    <a:bodyPr/>
                    <a:lstStyle/>
                    <a:p>
                      <a:pPr algn="l" fontAlgn="ctr"/>
                      <a:endParaRPr lang="en-GB" sz="1600" b="0" i="0" u="none" strike="noStrike">
                        <a:solidFill>
                          <a:srgbClr val="000000"/>
                        </a:solidFill>
                        <a:effectLst/>
                        <a:latin typeface="Calibri" panose="020F0502020204030204" pitchFamily="34" charset="0"/>
                      </a:endParaRPr>
                    </a:p>
                  </a:txBody>
                  <a:tcPr marL="6726" marR="6726" marT="6726" marB="0" anchor="ctr">
                    <a:lnL>
                      <a:noFill/>
                    </a:lnL>
                    <a:lnR>
                      <a:noFill/>
                    </a:lnR>
                    <a:lnT>
                      <a:noFill/>
                    </a:lnT>
                    <a:lnB>
                      <a:noFill/>
                    </a:lnB>
                    <a:noFill/>
                  </a:tcPr>
                </a:tc>
                <a:tc>
                  <a:txBody>
                    <a:bodyPr/>
                    <a:lstStyle/>
                    <a:p>
                      <a:pPr algn="l" fontAlgn="ctr"/>
                      <a:endParaRPr lang="en-GB" sz="1600" b="0" i="0" u="none" strike="noStrike">
                        <a:solidFill>
                          <a:srgbClr val="000000"/>
                        </a:solidFill>
                        <a:effectLst/>
                        <a:latin typeface="Calibri" panose="020F0502020204030204" pitchFamily="34" charset="0"/>
                      </a:endParaRPr>
                    </a:p>
                  </a:txBody>
                  <a:tcPr marL="6726" marR="6726" marT="6726" marB="0" anchor="ctr">
                    <a:lnL>
                      <a:noFill/>
                    </a:lnL>
                    <a:lnR>
                      <a:noFill/>
                    </a:lnR>
                    <a:lnT>
                      <a:noFill/>
                    </a:lnT>
                    <a:lnB>
                      <a:noFill/>
                    </a:lnB>
                    <a:no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6726" marR="6726" marT="6726" marB="0" anchor="b">
                    <a:lnL>
                      <a:noFill/>
                    </a:lnL>
                    <a:lnR>
                      <a:noFill/>
                    </a:lnR>
                    <a:lnT>
                      <a:noFill/>
                    </a:lnT>
                    <a:lnB>
                      <a:noFill/>
                    </a:lnB>
                    <a:no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6726" marR="6726" marT="6726" marB="0" anchor="b">
                    <a:lnL>
                      <a:noFill/>
                    </a:lnL>
                    <a:lnR>
                      <a:noFill/>
                    </a:lnR>
                    <a:lnT>
                      <a:noFill/>
                    </a:lnT>
                    <a:lnB>
                      <a:noFill/>
                    </a:lnB>
                    <a:noFill/>
                  </a:tcPr>
                </a:tc>
                <a:extLst>
                  <a:ext uri="{0D108BD9-81ED-4DB2-BD59-A6C34878D82A}">
                    <a16:rowId xmlns:a16="http://schemas.microsoft.com/office/drawing/2014/main" val="908530265"/>
                  </a:ext>
                </a:extLst>
              </a:tr>
              <a:tr h="276548">
                <a:tc>
                  <a:txBody>
                    <a:bodyPr/>
                    <a:lstStyle/>
                    <a:p>
                      <a:pPr algn="l" fontAlgn="ctr"/>
                      <a:endParaRPr lang="en-GB" sz="1600" b="0" i="0" u="none" strike="noStrike">
                        <a:solidFill>
                          <a:srgbClr val="000000"/>
                        </a:solidFill>
                        <a:effectLst/>
                        <a:latin typeface="Calibri" panose="020F0502020204030204" pitchFamily="34" charset="0"/>
                      </a:endParaRPr>
                    </a:p>
                  </a:txBody>
                  <a:tcPr marL="6726" marR="6726" marT="6726" marB="0" anchor="ctr">
                    <a:lnL>
                      <a:noFill/>
                    </a:lnL>
                    <a:lnR>
                      <a:noFill/>
                    </a:lnR>
                    <a:lnT>
                      <a:noFill/>
                    </a:lnT>
                    <a:lnB>
                      <a:noFill/>
                    </a:lnB>
                    <a:noFill/>
                  </a:tcPr>
                </a:tc>
                <a:tc>
                  <a:txBody>
                    <a:bodyPr/>
                    <a:lstStyle/>
                    <a:p>
                      <a:pPr algn="l" fontAlgn="ctr"/>
                      <a:endParaRPr lang="en-GB" sz="1600" b="0" i="0" u="none" strike="noStrike">
                        <a:solidFill>
                          <a:srgbClr val="000000"/>
                        </a:solidFill>
                        <a:effectLst/>
                        <a:latin typeface="Calibri" panose="020F0502020204030204" pitchFamily="34" charset="0"/>
                      </a:endParaRPr>
                    </a:p>
                  </a:txBody>
                  <a:tcPr marL="6726" marR="6726" marT="6726" marB="0" anchor="ctr">
                    <a:lnL>
                      <a:noFill/>
                    </a:lnL>
                    <a:lnR>
                      <a:noFill/>
                    </a:lnR>
                    <a:lnT>
                      <a:noFill/>
                    </a:lnT>
                    <a:lnB>
                      <a:noFill/>
                    </a:lnB>
                    <a:no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6726" marR="6726" marT="6726" marB="0" anchor="b">
                    <a:lnL>
                      <a:noFill/>
                    </a:lnL>
                    <a:lnR>
                      <a:noFill/>
                    </a:lnR>
                    <a:lnT>
                      <a:noFill/>
                    </a:lnT>
                    <a:lnB>
                      <a:noFill/>
                    </a:lnB>
                    <a:no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6726" marR="6726" marT="6726" marB="0" anchor="b">
                    <a:lnL>
                      <a:noFill/>
                    </a:lnL>
                    <a:lnR>
                      <a:noFill/>
                    </a:lnR>
                    <a:lnT>
                      <a:noFill/>
                    </a:lnT>
                    <a:lnB>
                      <a:noFill/>
                    </a:lnB>
                    <a:noFill/>
                  </a:tcPr>
                </a:tc>
                <a:extLst>
                  <a:ext uri="{0D108BD9-81ED-4DB2-BD59-A6C34878D82A}">
                    <a16:rowId xmlns:a16="http://schemas.microsoft.com/office/drawing/2014/main" val="4190741712"/>
                  </a:ext>
                </a:extLst>
              </a:tr>
              <a:tr h="276548">
                <a:tc gridSpan="4">
                  <a:txBody>
                    <a:bodyPr/>
                    <a:lstStyle/>
                    <a:p>
                      <a:pPr algn="l" fontAlgn="ctr"/>
                      <a:r>
                        <a:rPr lang="en-GB" sz="1600" b="1" i="0" u="none" strike="noStrike">
                          <a:solidFill>
                            <a:srgbClr val="000000"/>
                          </a:solidFill>
                          <a:effectLst/>
                          <a:latin typeface="Calibri" panose="020F0502020204030204" pitchFamily="34" charset="0"/>
                        </a:rPr>
                        <a:t>WORK MODEL</a:t>
                      </a:r>
                    </a:p>
                  </a:txBody>
                  <a:tcPr marL="6726" marR="6726" marT="6726" marB="0" anchor="ctr">
                    <a:lnL>
                      <a:noFill/>
                    </a:lnL>
                    <a:lnR>
                      <a:noFill/>
                    </a:lnR>
                    <a:lnT>
                      <a:noFill/>
                    </a:lnT>
                    <a:lnB>
                      <a:noFill/>
                    </a:lnB>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80021368"/>
                  </a:ext>
                </a:extLst>
              </a:tr>
              <a:tr h="534941">
                <a:tc>
                  <a:txBody>
                    <a:bodyPr/>
                    <a:lstStyle/>
                    <a:p>
                      <a:pPr algn="l" fontAlgn="ctr"/>
                      <a:r>
                        <a:rPr lang="en-GB" sz="1600" b="0" i="0" u="none" strike="noStrike">
                          <a:solidFill>
                            <a:srgbClr val="000000"/>
                          </a:solidFill>
                          <a:effectLst/>
                          <a:highlight>
                            <a:srgbClr val="FFFFFF"/>
                          </a:highlight>
                          <a:latin typeface="Arial" panose="020B0604020202020204" pitchFamily="34" charset="0"/>
                        </a:rPr>
                        <a:t>Flexible employment</a:t>
                      </a:r>
                    </a:p>
                  </a:txBody>
                  <a:tcPr marL="6726" marR="6726" marT="6726"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1504 (45.9%)</a:t>
                      </a:r>
                    </a:p>
                  </a:txBody>
                  <a:tcPr marL="6726" marR="6726" marT="6726"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1267 (38.9%)</a:t>
                      </a:r>
                    </a:p>
                  </a:txBody>
                  <a:tcPr marL="6726" marR="6726" marT="6726"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2771 (42.4%)</a:t>
                      </a:r>
                    </a:p>
                  </a:txBody>
                  <a:tcPr marL="6726" marR="6726" marT="6726" marB="0" anchor="ctr">
                    <a:lnL>
                      <a:noFill/>
                    </a:lnL>
                    <a:lnR>
                      <a:noFill/>
                    </a:lnR>
                    <a:lnT>
                      <a:noFill/>
                    </a:lnT>
                    <a:lnB>
                      <a:noFill/>
                    </a:lnB>
                    <a:solidFill>
                      <a:srgbClr val="FFFFFF"/>
                    </a:solidFill>
                  </a:tcPr>
                </a:tc>
                <a:extLst>
                  <a:ext uri="{0D108BD9-81ED-4DB2-BD59-A6C34878D82A}">
                    <a16:rowId xmlns:a16="http://schemas.microsoft.com/office/drawing/2014/main" val="504640933"/>
                  </a:ext>
                </a:extLst>
              </a:tr>
              <a:tr h="534941">
                <a:tc>
                  <a:txBody>
                    <a:bodyPr/>
                    <a:lstStyle/>
                    <a:p>
                      <a:pPr algn="l" fontAlgn="ctr"/>
                      <a:r>
                        <a:rPr lang="en-GB" sz="1600" b="0" i="0" u="none" strike="noStrike">
                          <a:solidFill>
                            <a:srgbClr val="000000"/>
                          </a:solidFill>
                          <a:effectLst/>
                          <a:highlight>
                            <a:srgbClr val="FFFFFF"/>
                          </a:highlight>
                          <a:latin typeface="Arial" panose="020B0604020202020204" pitchFamily="34" charset="0"/>
                        </a:rPr>
                        <a:t>Non-flexible employment</a:t>
                      </a:r>
                    </a:p>
                  </a:txBody>
                  <a:tcPr marL="6726" marR="6726" marT="6726"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1774 (54.1%)</a:t>
                      </a:r>
                    </a:p>
                  </a:txBody>
                  <a:tcPr marL="6726" marR="6726" marT="6726"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1994 (61.1%)</a:t>
                      </a:r>
                    </a:p>
                  </a:txBody>
                  <a:tcPr marL="6726" marR="6726" marT="6726" marB="0" anchor="ctr">
                    <a:lnL>
                      <a:noFill/>
                    </a:lnL>
                    <a:lnR>
                      <a:noFill/>
                    </a:lnR>
                    <a:lnT>
                      <a:noFill/>
                    </a:lnT>
                    <a:lnB>
                      <a:noFill/>
                    </a:lnB>
                    <a:solidFill>
                      <a:srgbClr val="FFFFFF"/>
                    </a:solidFill>
                  </a:tcPr>
                </a:tc>
                <a:tc>
                  <a:txBody>
                    <a:bodyPr/>
                    <a:lstStyle/>
                    <a:p>
                      <a:pPr algn="ctr" fontAlgn="ctr"/>
                      <a:r>
                        <a:rPr lang="en-GB" sz="1600" b="0" i="0" u="none" strike="noStrike">
                          <a:solidFill>
                            <a:srgbClr val="000000"/>
                          </a:solidFill>
                          <a:effectLst/>
                          <a:highlight>
                            <a:srgbClr val="FFFFFF"/>
                          </a:highlight>
                          <a:latin typeface="Arial" panose="020B0604020202020204" pitchFamily="34" charset="0"/>
                        </a:rPr>
                        <a:t>3768 (57.6%)</a:t>
                      </a:r>
                    </a:p>
                  </a:txBody>
                  <a:tcPr marL="6726" marR="6726" marT="6726" marB="0" anchor="ctr">
                    <a:lnL>
                      <a:noFill/>
                    </a:lnL>
                    <a:lnR>
                      <a:noFill/>
                    </a:lnR>
                    <a:lnT>
                      <a:noFill/>
                    </a:lnT>
                    <a:lnB>
                      <a:noFill/>
                    </a:lnB>
                    <a:solidFill>
                      <a:srgbClr val="FFFFFF"/>
                    </a:solidFill>
                  </a:tcPr>
                </a:tc>
                <a:extLst>
                  <a:ext uri="{0D108BD9-81ED-4DB2-BD59-A6C34878D82A}">
                    <a16:rowId xmlns:a16="http://schemas.microsoft.com/office/drawing/2014/main" val="923885414"/>
                  </a:ext>
                </a:extLst>
              </a:tr>
              <a:tr h="276548">
                <a:tc>
                  <a:txBody>
                    <a:bodyPr/>
                    <a:lstStyle/>
                    <a:p>
                      <a:pPr algn="l" fontAlgn="ctr"/>
                      <a:endParaRPr lang="en-GB" sz="1600" b="0" i="0" u="none" strike="noStrike">
                        <a:solidFill>
                          <a:srgbClr val="000000"/>
                        </a:solidFill>
                        <a:effectLst/>
                        <a:latin typeface="Calibri" panose="020F0502020204030204" pitchFamily="34" charset="0"/>
                      </a:endParaRPr>
                    </a:p>
                  </a:txBody>
                  <a:tcPr marL="6726" marR="6726" marT="6726" marB="0" anchor="ctr">
                    <a:lnL>
                      <a:noFill/>
                    </a:lnL>
                    <a:lnR>
                      <a:noFill/>
                    </a:lnR>
                    <a:lnT>
                      <a:noFill/>
                    </a:lnT>
                    <a:lnB>
                      <a:noFill/>
                    </a:lnB>
                    <a:noFill/>
                  </a:tcPr>
                </a:tc>
                <a:tc>
                  <a:txBody>
                    <a:bodyPr/>
                    <a:lstStyle/>
                    <a:p>
                      <a:pPr algn="l" fontAlgn="ctr"/>
                      <a:endParaRPr lang="en-GB" sz="1600" b="0" i="0" u="none" strike="noStrike">
                        <a:solidFill>
                          <a:srgbClr val="000000"/>
                        </a:solidFill>
                        <a:effectLst/>
                        <a:latin typeface="Calibri" panose="020F0502020204030204" pitchFamily="34" charset="0"/>
                      </a:endParaRPr>
                    </a:p>
                  </a:txBody>
                  <a:tcPr marL="6726" marR="6726" marT="6726" marB="0" anchor="ctr">
                    <a:lnL>
                      <a:noFill/>
                    </a:lnL>
                    <a:lnR>
                      <a:noFill/>
                    </a:lnR>
                    <a:lnT>
                      <a:noFill/>
                    </a:lnT>
                    <a:lnB>
                      <a:noFill/>
                    </a:lnB>
                    <a:noFill/>
                  </a:tcPr>
                </a:tc>
                <a:tc>
                  <a:txBody>
                    <a:bodyPr/>
                    <a:lstStyle/>
                    <a:p>
                      <a:pPr algn="l" fontAlgn="b"/>
                      <a:endParaRPr lang="en-GB" sz="1600" b="0" i="0" u="none" strike="noStrike">
                        <a:solidFill>
                          <a:srgbClr val="000000"/>
                        </a:solidFill>
                        <a:effectLst/>
                        <a:latin typeface="Calibri" panose="020F0502020204030204" pitchFamily="34" charset="0"/>
                      </a:endParaRPr>
                    </a:p>
                  </a:txBody>
                  <a:tcPr marL="6726" marR="6726" marT="6726" marB="0" anchor="b">
                    <a:lnL>
                      <a:noFill/>
                    </a:lnL>
                    <a:lnR>
                      <a:noFill/>
                    </a:lnR>
                    <a:lnT>
                      <a:noFill/>
                    </a:lnT>
                    <a:lnB>
                      <a:noFill/>
                    </a:lnB>
                    <a:noFill/>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6726" marR="6726" marT="6726" marB="0" anchor="b">
                    <a:lnL>
                      <a:noFill/>
                    </a:lnL>
                    <a:lnR>
                      <a:noFill/>
                    </a:lnR>
                    <a:lnT>
                      <a:noFill/>
                    </a:lnT>
                    <a:lnB>
                      <a:noFill/>
                    </a:lnB>
                    <a:noFill/>
                  </a:tcPr>
                </a:tc>
                <a:extLst>
                  <a:ext uri="{0D108BD9-81ED-4DB2-BD59-A6C34878D82A}">
                    <a16:rowId xmlns:a16="http://schemas.microsoft.com/office/drawing/2014/main" val="3151035444"/>
                  </a:ext>
                </a:extLst>
              </a:tr>
            </a:tbl>
          </a:graphicData>
        </a:graphic>
      </p:graphicFrame>
      <p:sp>
        <p:nvSpPr>
          <p:cNvPr id="4" name="Rectangle 3">
            <a:extLst>
              <a:ext uri="{FF2B5EF4-FFF2-40B4-BE49-F238E27FC236}">
                <a16:creationId xmlns:a16="http://schemas.microsoft.com/office/drawing/2014/main" id="{30171EC2-7282-2D5D-60AD-5FB2A4F52AE5}"/>
              </a:ext>
            </a:extLst>
          </p:cNvPr>
          <p:cNvSpPr/>
          <p:nvPr/>
        </p:nvSpPr>
        <p:spPr>
          <a:xfrm>
            <a:off x="773723" y="590843"/>
            <a:ext cx="9791114" cy="9847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u="sng" kern="0" dirty="0" err="1">
                <a:solidFill>
                  <a:schemeClr val="tx1"/>
                </a:solidFill>
                <a:effectLst/>
                <a:latin typeface="Calibri" panose="020F0502020204030204" pitchFamily="34" charset="0"/>
                <a:ea typeface="Times New Roman" panose="02020603050405020304" pitchFamily="18" charset="0"/>
              </a:rPr>
              <a:t>Overal</a:t>
            </a:r>
            <a:r>
              <a:rPr lang="en-GB" sz="2800" b="1" u="sng" kern="0" dirty="0">
                <a:solidFill>
                  <a:schemeClr val="tx1"/>
                </a:solidFill>
                <a:effectLst/>
                <a:latin typeface="Calibri" panose="020F0502020204030204" pitchFamily="34" charset="0"/>
                <a:ea typeface="Times New Roman" panose="02020603050405020304" pitchFamily="18" charset="0"/>
              </a:rPr>
              <a:t> Summary Statistics Of The Encoded Data.</a:t>
            </a:r>
            <a:endParaRPr lang="en-GB" sz="2800" u="sng" dirty="0">
              <a:solidFill>
                <a:schemeClr val="tx1"/>
              </a:solidFill>
            </a:endParaRPr>
          </a:p>
        </p:txBody>
      </p:sp>
    </p:spTree>
    <p:extLst>
      <p:ext uri="{BB962C8B-B14F-4D97-AF65-F5344CB8AC3E}">
        <p14:creationId xmlns:p14="http://schemas.microsoft.com/office/powerpoint/2010/main" val="4164273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15749203-0C9B-7C16-7709-979F7609FDDC}"/>
              </a:ext>
            </a:extLst>
          </p:cNvPr>
          <p:cNvGraphicFramePr>
            <a:graphicFrameLocks noGrp="1"/>
          </p:cNvGraphicFramePr>
          <p:nvPr>
            <p:ph idx="1"/>
            <p:extLst>
              <p:ext uri="{D42A27DB-BD31-4B8C-83A1-F6EECF244321}">
                <p14:modId xmlns:p14="http://schemas.microsoft.com/office/powerpoint/2010/main" val="487339979"/>
              </p:ext>
            </p:extLst>
          </p:nvPr>
        </p:nvGraphicFramePr>
        <p:xfrm>
          <a:off x="1139483" y="2532186"/>
          <a:ext cx="9664504" cy="2472568"/>
        </p:xfrm>
        <a:graphic>
          <a:graphicData uri="http://schemas.openxmlformats.org/drawingml/2006/table">
            <a:tbl>
              <a:tblPr/>
              <a:tblGrid>
                <a:gridCol w="2529737">
                  <a:extLst>
                    <a:ext uri="{9D8B030D-6E8A-4147-A177-3AD203B41FA5}">
                      <a16:colId xmlns:a16="http://schemas.microsoft.com/office/drawing/2014/main" val="2203556440"/>
                    </a:ext>
                  </a:extLst>
                </a:gridCol>
                <a:gridCol w="2484293">
                  <a:extLst>
                    <a:ext uri="{9D8B030D-6E8A-4147-A177-3AD203B41FA5}">
                      <a16:colId xmlns:a16="http://schemas.microsoft.com/office/drawing/2014/main" val="1182620177"/>
                    </a:ext>
                  </a:extLst>
                </a:gridCol>
                <a:gridCol w="2423700">
                  <a:extLst>
                    <a:ext uri="{9D8B030D-6E8A-4147-A177-3AD203B41FA5}">
                      <a16:colId xmlns:a16="http://schemas.microsoft.com/office/drawing/2014/main" val="3607844484"/>
                    </a:ext>
                  </a:extLst>
                </a:gridCol>
                <a:gridCol w="2226774">
                  <a:extLst>
                    <a:ext uri="{9D8B030D-6E8A-4147-A177-3AD203B41FA5}">
                      <a16:colId xmlns:a16="http://schemas.microsoft.com/office/drawing/2014/main" val="609222064"/>
                    </a:ext>
                  </a:extLst>
                </a:gridCol>
              </a:tblGrid>
              <a:tr h="418705">
                <a:tc>
                  <a:txBody>
                    <a:bodyPr/>
                    <a:lstStyle/>
                    <a:p>
                      <a:pPr algn="l" fontAlgn="ctr"/>
                      <a:endParaRPr lang="en-GB" sz="22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noFill/>
                  </a:tcPr>
                </a:tc>
                <a:tc>
                  <a:txBody>
                    <a:bodyPr/>
                    <a:lstStyle/>
                    <a:p>
                      <a:pPr algn="l" fontAlgn="ctr"/>
                      <a:endParaRPr lang="en-GB" sz="22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noFill/>
                  </a:tcPr>
                </a:tc>
                <a:tc>
                  <a:txBody>
                    <a:bodyPr/>
                    <a:lstStyle/>
                    <a:p>
                      <a:pPr algn="l" fontAlgn="b"/>
                      <a:endParaRPr lang="en-GB"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GB" sz="2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2640598947"/>
                  </a:ext>
                </a:extLst>
              </a:tr>
              <a:tr h="418705">
                <a:tc gridSpan="4">
                  <a:txBody>
                    <a:bodyPr/>
                    <a:lstStyle/>
                    <a:p>
                      <a:pPr algn="l" fontAlgn="ctr"/>
                      <a:r>
                        <a:rPr lang="en-GB" sz="2200" b="1" i="0" u="none" strike="noStrike">
                          <a:solidFill>
                            <a:srgbClr val="000000"/>
                          </a:solidFill>
                          <a:effectLst/>
                          <a:latin typeface="Calibri" panose="020F0502020204030204" pitchFamily="34" charset="0"/>
                        </a:rPr>
                        <a:t>COMPANY SIZE</a:t>
                      </a:r>
                    </a:p>
                  </a:txBody>
                  <a:tcPr marL="9525" marR="9525" marT="9525" marB="0" anchor="ctr">
                    <a:lnL>
                      <a:noFill/>
                    </a:lnL>
                    <a:lnR>
                      <a:noFill/>
                    </a:lnR>
                    <a:lnT>
                      <a:noFill/>
                    </a:lnT>
                    <a:lnB>
                      <a:noFill/>
                    </a:lnB>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650043988"/>
                  </a:ext>
                </a:extLst>
              </a:tr>
              <a:tr h="398873">
                <a:tc>
                  <a:txBody>
                    <a:bodyPr/>
                    <a:lstStyle/>
                    <a:p>
                      <a:pPr algn="l" fontAlgn="ctr"/>
                      <a:r>
                        <a:rPr lang="en-GB" sz="2200" b="0" i="0" u="none" strike="noStrike" dirty="0">
                          <a:solidFill>
                            <a:srgbClr val="000000"/>
                          </a:solidFill>
                          <a:effectLst/>
                          <a:highlight>
                            <a:srgbClr val="FFFFFF"/>
                          </a:highlight>
                          <a:latin typeface="Arial" panose="020B0604020202020204" pitchFamily="34" charset="0"/>
                        </a:rPr>
                        <a:t>Large</a:t>
                      </a:r>
                    </a:p>
                  </a:txBody>
                  <a:tcPr marL="9525" marR="9525" marT="9525" marB="0" anchor="ctr">
                    <a:lnL>
                      <a:noFill/>
                    </a:lnL>
                    <a:lnR>
                      <a:noFill/>
                    </a:lnR>
                    <a:lnT>
                      <a:noFill/>
                    </a:lnT>
                    <a:lnB>
                      <a:noFill/>
                    </a:lnB>
                    <a:solidFill>
                      <a:srgbClr val="FFFFFF"/>
                    </a:solidFill>
                  </a:tcPr>
                </a:tc>
                <a:tc>
                  <a:txBody>
                    <a:bodyPr/>
                    <a:lstStyle/>
                    <a:p>
                      <a:pPr algn="ctr" fontAlgn="ctr"/>
                      <a:r>
                        <a:rPr lang="en-GB" sz="2200" b="0" i="0" u="none" strike="noStrike">
                          <a:solidFill>
                            <a:srgbClr val="000000"/>
                          </a:solidFill>
                          <a:effectLst/>
                          <a:highlight>
                            <a:srgbClr val="FFFFFF"/>
                          </a:highlight>
                          <a:latin typeface="Arial" panose="020B0604020202020204" pitchFamily="34" charset="0"/>
                        </a:rPr>
                        <a:t>375 (11.4%)</a:t>
                      </a:r>
                    </a:p>
                  </a:txBody>
                  <a:tcPr marL="9525" marR="9525" marT="9525" marB="0" anchor="ctr">
                    <a:lnL>
                      <a:noFill/>
                    </a:lnL>
                    <a:lnR>
                      <a:noFill/>
                    </a:lnR>
                    <a:lnT>
                      <a:noFill/>
                    </a:lnT>
                    <a:lnB>
                      <a:noFill/>
                    </a:lnB>
                    <a:solidFill>
                      <a:srgbClr val="FFFFFF"/>
                    </a:solidFill>
                  </a:tcPr>
                </a:tc>
                <a:tc>
                  <a:txBody>
                    <a:bodyPr/>
                    <a:lstStyle/>
                    <a:p>
                      <a:pPr algn="ctr" fontAlgn="ctr"/>
                      <a:r>
                        <a:rPr lang="en-GB" sz="2200" b="0" i="0" u="none" strike="noStrike">
                          <a:solidFill>
                            <a:srgbClr val="000000"/>
                          </a:solidFill>
                          <a:effectLst/>
                          <a:highlight>
                            <a:srgbClr val="FFFFFF"/>
                          </a:highlight>
                          <a:latin typeface="Arial" panose="020B0604020202020204" pitchFamily="34" charset="0"/>
                        </a:rPr>
                        <a:t>192 (5.9%)</a:t>
                      </a:r>
                    </a:p>
                  </a:txBody>
                  <a:tcPr marL="9525" marR="9525" marT="9525" marB="0" anchor="ctr">
                    <a:lnL>
                      <a:noFill/>
                    </a:lnL>
                    <a:lnR>
                      <a:noFill/>
                    </a:lnR>
                    <a:lnT>
                      <a:noFill/>
                    </a:lnT>
                    <a:lnB>
                      <a:noFill/>
                    </a:lnB>
                    <a:solidFill>
                      <a:srgbClr val="FFFFFF"/>
                    </a:solidFill>
                  </a:tcPr>
                </a:tc>
                <a:tc>
                  <a:txBody>
                    <a:bodyPr/>
                    <a:lstStyle/>
                    <a:p>
                      <a:pPr algn="ctr" fontAlgn="ctr"/>
                      <a:r>
                        <a:rPr lang="en-GB" sz="2200" b="0" i="0" u="none" strike="noStrike">
                          <a:solidFill>
                            <a:srgbClr val="000000"/>
                          </a:solidFill>
                          <a:effectLst/>
                          <a:highlight>
                            <a:srgbClr val="FFFFFF"/>
                          </a:highlight>
                          <a:latin typeface="Arial" panose="020B0604020202020204" pitchFamily="34" charset="0"/>
                        </a:rPr>
                        <a:t>567 (8.7%)</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956519541"/>
                  </a:ext>
                </a:extLst>
              </a:tr>
              <a:tr h="398873">
                <a:tc>
                  <a:txBody>
                    <a:bodyPr/>
                    <a:lstStyle/>
                    <a:p>
                      <a:pPr algn="l" fontAlgn="ctr"/>
                      <a:r>
                        <a:rPr lang="en-GB" sz="2200" b="0" i="0" u="none" strike="noStrike">
                          <a:solidFill>
                            <a:srgbClr val="000000"/>
                          </a:solidFill>
                          <a:effectLst/>
                          <a:highlight>
                            <a:srgbClr val="FFFFFF"/>
                          </a:highlight>
                          <a:latin typeface="Arial" panose="020B0604020202020204" pitchFamily="34" charset="0"/>
                        </a:rPr>
                        <a:t>Medium</a:t>
                      </a:r>
                    </a:p>
                  </a:txBody>
                  <a:tcPr marL="9525" marR="9525" marT="9525" marB="0" anchor="ctr">
                    <a:lnL>
                      <a:noFill/>
                    </a:lnL>
                    <a:lnR>
                      <a:noFill/>
                    </a:lnR>
                    <a:lnT>
                      <a:noFill/>
                    </a:lnT>
                    <a:lnB>
                      <a:noFill/>
                    </a:lnB>
                    <a:solidFill>
                      <a:srgbClr val="FFFFFF"/>
                    </a:solidFill>
                  </a:tcPr>
                </a:tc>
                <a:tc>
                  <a:txBody>
                    <a:bodyPr/>
                    <a:lstStyle/>
                    <a:p>
                      <a:pPr algn="ctr" fontAlgn="ctr"/>
                      <a:r>
                        <a:rPr lang="en-GB" sz="2200" b="0" i="0" u="none" strike="noStrike" dirty="0">
                          <a:solidFill>
                            <a:srgbClr val="000000"/>
                          </a:solidFill>
                          <a:effectLst/>
                          <a:highlight>
                            <a:srgbClr val="FFFFFF"/>
                          </a:highlight>
                          <a:latin typeface="Arial" panose="020B0604020202020204" pitchFamily="34" charset="0"/>
                        </a:rPr>
                        <a:t>2758 (84.1%)</a:t>
                      </a:r>
                    </a:p>
                  </a:txBody>
                  <a:tcPr marL="9525" marR="9525" marT="9525" marB="0" anchor="ctr">
                    <a:lnL>
                      <a:noFill/>
                    </a:lnL>
                    <a:lnR>
                      <a:noFill/>
                    </a:lnR>
                    <a:lnT>
                      <a:noFill/>
                    </a:lnT>
                    <a:lnB>
                      <a:noFill/>
                    </a:lnB>
                    <a:solidFill>
                      <a:srgbClr val="FFFFFF"/>
                    </a:solidFill>
                  </a:tcPr>
                </a:tc>
                <a:tc>
                  <a:txBody>
                    <a:bodyPr/>
                    <a:lstStyle/>
                    <a:p>
                      <a:pPr algn="ctr" fontAlgn="ctr"/>
                      <a:r>
                        <a:rPr lang="en-GB" sz="2200" b="0" i="0" u="none" strike="noStrike">
                          <a:solidFill>
                            <a:srgbClr val="000000"/>
                          </a:solidFill>
                          <a:effectLst/>
                          <a:highlight>
                            <a:srgbClr val="FFFFFF"/>
                          </a:highlight>
                          <a:latin typeface="Arial" panose="020B0604020202020204" pitchFamily="34" charset="0"/>
                        </a:rPr>
                        <a:t>3044 (93.3%)</a:t>
                      </a:r>
                    </a:p>
                  </a:txBody>
                  <a:tcPr marL="9525" marR="9525" marT="9525" marB="0" anchor="ctr">
                    <a:lnL>
                      <a:noFill/>
                    </a:lnL>
                    <a:lnR>
                      <a:noFill/>
                    </a:lnR>
                    <a:lnT>
                      <a:noFill/>
                    </a:lnT>
                    <a:lnB>
                      <a:noFill/>
                    </a:lnB>
                    <a:solidFill>
                      <a:srgbClr val="FFFFFF"/>
                    </a:solidFill>
                  </a:tcPr>
                </a:tc>
                <a:tc>
                  <a:txBody>
                    <a:bodyPr/>
                    <a:lstStyle/>
                    <a:p>
                      <a:pPr algn="ctr" fontAlgn="ctr"/>
                      <a:r>
                        <a:rPr lang="en-GB" sz="2200" b="0" i="0" u="none" strike="noStrike">
                          <a:solidFill>
                            <a:srgbClr val="000000"/>
                          </a:solidFill>
                          <a:effectLst/>
                          <a:highlight>
                            <a:srgbClr val="FFFFFF"/>
                          </a:highlight>
                          <a:latin typeface="Arial" panose="020B0604020202020204" pitchFamily="34" charset="0"/>
                        </a:rPr>
                        <a:t>5802 (88.7%)</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302533160"/>
                  </a:ext>
                </a:extLst>
              </a:tr>
              <a:tr h="407687">
                <a:tc>
                  <a:txBody>
                    <a:bodyPr/>
                    <a:lstStyle/>
                    <a:p>
                      <a:pPr algn="l" fontAlgn="ctr"/>
                      <a:r>
                        <a:rPr lang="en-GB" sz="2200" b="0" i="0" u="none" strike="noStrike">
                          <a:solidFill>
                            <a:srgbClr val="000000"/>
                          </a:solidFill>
                          <a:effectLst/>
                          <a:highlight>
                            <a:srgbClr val="FFFFFF"/>
                          </a:highlight>
                          <a:latin typeface="Arial" panose="020B0604020202020204" pitchFamily="34" charset="0"/>
                        </a:rPr>
                        <a:t>Small</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2200" b="0" i="0" u="none" strike="noStrike">
                          <a:solidFill>
                            <a:srgbClr val="000000"/>
                          </a:solidFill>
                          <a:effectLst/>
                          <a:highlight>
                            <a:srgbClr val="FFFFFF"/>
                          </a:highlight>
                          <a:latin typeface="Arial" panose="020B0604020202020204" pitchFamily="34" charset="0"/>
                        </a:rPr>
                        <a:t>145 (4.4%)</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2200" b="0" i="0" u="none" strike="noStrike">
                          <a:solidFill>
                            <a:srgbClr val="000000"/>
                          </a:solidFill>
                          <a:effectLst/>
                          <a:highlight>
                            <a:srgbClr val="FFFFFF"/>
                          </a:highlight>
                          <a:latin typeface="Arial" panose="020B0604020202020204" pitchFamily="34" charset="0"/>
                        </a:rPr>
                        <a:t>25 (0.8%)</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2200" b="0" i="0" u="none" strike="noStrike">
                          <a:solidFill>
                            <a:srgbClr val="000000"/>
                          </a:solidFill>
                          <a:effectLst/>
                          <a:highlight>
                            <a:srgbClr val="FFFFFF"/>
                          </a:highlight>
                          <a:latin typeface="Arial" panose="020B0604020202020204" pitchFamily="34" charset="0"/>
                        </a:rPr>
                        <a:t>170 (2.6%)</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6813253"/>
                  </a:ext>
                </a:extLst>
              </a:tr>
              <a:tr h="429725">
                <a:tc>
                  <a:txBody>
                    <a:bodyPr/>
                    <a:lstStyle/>
                    <a:p>
                      <a:pPr algn="l" fontAlgn="ctr"/>
                      <a:endParaRPr lang="en-GB" sz="2200" b="0" i="0" u="none" strike="noStrike">
                        <a:solidFill>
                          <a:srgbClr val="000000"/>
                        </a:solidFill>
                        <a:effectLst/>
                        <a:latin typeface="Calibri" panose="020F0502020204030204" pitchFamily="34" charset="0"/>
                      </a:endParaRP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noFill/>
                  </a:tcPr>
                </a:tc>
                <a:tc>
                  <a:txBody>
                    <a:bodyPr/>
                    <a:lstStyle/>
                    <a:p>
                      <a:pPr algn="l" fontAlgn="ctr"/>
                      <a:endParaRPr lang="en-GB" sz="2200" b="0" i="0" u="none" strike="noStrike">
                        <a:solidFill>
                          <a:srgbClr val="000000"/>
                        </a:solidFill>
                        <a:effectLst/>
                        <a:latin typeface="Calibri" panose="020F0502020204030204" pitchFamily="34" charset="0"/>
                      </a:endParaRP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noFill/>
                  </a:tcPr>
                </a:tc>
                <a:tc>
                  <a:txBody>
                    <a:bodyPr/>
                    <a:lstStyle/>
                    <a:p>
                      <a:pPr algn="l" fontAlgn="b"/>
                      <a:endParaRPr lang="en-GB" sz="2200" b="0" i="0" u="none" strike="noStrike">
                        <a:solidFill>
                          <a:srgbClr val="000000"/>
                        </a:solidFill>
                        <a:effectLst/>
                        <a:latin typeface="Calibri" panose="020F0502020204030204" pitchFamily="34" charset="0"/>
                      </a:endParaRPr>
                    </a:p>
                  </a:txBody>
                  <a:tcPr marL="9525" marR="9525" marT="9525" marB="0" anchor="b">
                    <a:lnL>
                      <a:noFill/>
                    </a:lnL>
                    <a:lnR>
                      <a:noFill/>
                    </a:lnR>
                    <a:lnT w="19050" cap="flat" cmpd="sng" algn="ctr">
                      <a:solidFill>
                        <a:srgbClr val="000000"/>
                      </a:solidFill>
                      <a:prstDash val="solid"/>
                      <a:round/>
                      <a:headEnd type="none" w="med" len="med"/>
                      <a:tailEnd type="none" w="med" len="med"/>
                    </a:lnT>
                    <a:lnB>
                      <a:noFill/>
                    </a:lnB>
                    <a:noFill/>
                  </a:tcPr>
                </a:tc>
                <a:tc>
                  <a:txBody>
                    <a:bodyPr/>
                    <a:lstStyle/>
                    <a:p>
                      <a:pPr algn="l" fontAlgn="b"/>
                      <a:endParaRPr lang="en-GB" sz="2200" b="0" i="0" u="none" strike="noStrike" dirty="0">
                        <a:solidFill>
                          <a:srgbClr val="000000"/>
                        </a:solidFill>
                        <a:effectLst/>
                        <a:latin typeface="Calibri" panose="020F0502020204030204" pitchFamily="34" charset="0"/>
                      </a:endParaRPr>
                    </a:p>
                  </a:txBody>
                  <a:tcPr marL="9525" marR="9525" marT="9525" marB="0" anchor="b">
                    <a:lnL>
                      <a:noFill/>
                    </a:lnL>
                    <a:lnR>
                      <a:noFill/>
                    </a:lnR>
                    <a:lnT w="190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499047243"/>
                  </a:ext>
                </a:extLst>
              </a:tr>
            </a:tbl>
          </a:graphicData>
        </a:graphic>
      </p:graphicFrame>
      <p:sp>
        <p:nvSpPr>
          <p:cNvPr id="4" name="Rectangle 3">
            <a:extLst>
              <a:ext uri="{FF2B5EF4-FFF2-40B4-BE49-F238E27FC236}">
                <a16:creationId xmlns:a16="http://schemas.microsoft.com/office/drawing/2014/main" id="{695FD2AC-BC87-3C90-DCB3-706B329204A8}"/>
              </a:ext>
            </a:extLst>
          </p:cNvPr>
          <p:cNvSpPr/>
          <p:nvPr/>
        </p:nvSpPr>
        <p:spPr>
          <a:xfrm>
            <a:off x="646111" y="483011"/>
            <a:ext cx="9791114" cy="98004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u="sng" kern="0" dirty="0" err="1">
                <a:solidFill>
                  <a:schemeClr val="tx1"/>
                </a:solidFill>
                <a:effectLst/>
                <a:latin typeface="Calibri" panose="020F0502020204030204" pitchFamily="34" charset="0"/>
                <a:ea typeface="Times New Roman" panose="02020603050405020304" pitchFamily="18" charset="0"/>
              </a:rPr>
              <a:t>Overal</a:t>
            </a:r>
            <a:r>
              <a:rPr lang="en-GB" sz="2800" b="1" u="sng" kern="0" dirty="0">
                <a:solidFill>
                  <a:schemeClr val="tx1"/>
                </a:solidFill>
                <a:effectLst/>
                <a:latin typeface="Calibri" panose="020F0502020204030204" pitchFamily="34" charset="0"/>
                <a:ea typeface="Times New Roman" panose="02020603050405020304" pitchFamily="18" charset="0"/>
              </a:rPr>
              <a:t> Summary Statistics Of The Encoded Data.</a:t>
            </a:r>
            <a:endParaRPr lang="en-GB" sz="2800" u="sng" dirty="0">
              <a:solidFill>
                <a:schemeClr val="tx1"/>
              </a:solidFill>
            </a:endParaRPr>
          </a:p>
        </p:txBody>
      </p:sp>
    </p:spTree>
    <p:extLst>
      <p:ext uri="{BB962C8B-B14F-4D97-AF65-F5344CB8AC3E}">
        <p14:creationId xmlns:p14="http://schemas.microsoft.com/office/powerpoint/2010/main" val="198434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24D098-EBA8-29C0-7252-24DB605FBFC5}"/>
              </a:ext>
            </a:extLst>
          </p:cNvPr>
          <p:cNvSpPr>
            <a:spLocks noGrp="1"/>
          </p:cNvSpPr>
          <p:nvPr>
            <p:ph idx="1"/>
          </p:nvPr>
        </p:nvSpPr>
        <p:spPr>
          <a:xfrm>
            <a:off x="1103312" y="1744394"/>
            <a:ext cx="5743575" cy="4504005"/>
          </a:xfrm>
        </p:spPr>
        <p:txBody>
          <a:bodyPr/>
          <a:lstStyle/>
          <a:p>
            <a:r>
              <a:rPr lang="en-GB" sz="2400" kern="100" dirty="0">
                <a:effectLst/>
                <a:latin typeface="Calibri" panose="020F0502020204030204" pitchFamily="34" charset="0"/>
                <a:ea typeface="Calibri" panose="020F0502020204030204" pitchFamily="34" charset="0"/>
                <a:cs typeface="Times New Roman" panose="02020603050405020304" pitchFamily="18" charset="0"/>
              </a:rPr>
              <a:t>A variety of visualization techniques were employed to </a:t>
            </a:r>
            <a:r>
              <a:rPr lang="en-GB" sz="24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 the dataset, including:</a:t>
            </a:r>
          </a:p>
          <a:p>
            <a:r>
              <a:rPr lang="en-GB" dirty="0" err="1"/>
              <a:t>i</a:t>
            </a:r>
            <a:r>
              <a:rPr lang="en-GB" dirty="0"/>
              <a:t> ) Histogram, describing the density of the salary</a:t>
            </a:r>
          </a:p>
        </p:txBody>
      </p:sp>
      <p:sp>
        <p:nvSpPr>
          <p:cNvPr id="4" name="Rectangle 3">
            <a:extLst>
              <a:ext uri="{FF2B5EF4-FFF2-40B4-BE49-F238E27FC236}">
                <a16:creationId xmlns:a16="http://schemas.microsoft.com/office/drawing/2014/main" id="{BB1A190E-4EDD-FBCF-0C2C-728535A1E891}"/>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GB" sz="5400" b="1" u="sng" kern="100" dirty="0">
                <a:effectLst/>
                <a:latin typeface="Calibri" panose="020F0502020204030204" pitchFamily="34" charset="0"/>
                <a:ea typeface="Calibri" panose="020F0502020204030204" pitchFamily="34" charset="0"/>
                <a:cs typeface="Times New Roman" panose="02020603050405020304" pitchFamily="18" charset="0"/>
              </a:rPr>
              <a:t>Overview of Visualizations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578F77B-7748-94E5-D719-35859C3C80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93939" y="2010131"/>
            <a:ext cx="5298061" cy="4707193"/>
          </a:xfrm>
          <a:prstGeom prst="rect">
            <a:avLst/>
          </a:prstGeom>
          <a:noFill/>
        </p:spPr>
      </p:pic>
    </p:spTree>
    <p:extLst>
      <p:ext uri="{BB962C8B-B14F-4D97-AF65-F5344CB8AC3E}">
        <p14:creationId xmlns:p14="http://schemas.microsoft.com/office/powerpoint/2010/main" val="594487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6ECA9-FFA4-2DB1-006F-31FF5B5D979E}"/>
              </a:ext>
            </a:extLst>
          </p:cNvPr>
          <p:cNvSpPr>
            <a:spLocks noGrp="1"/>
          </p:cNvSpPr>
          <p:nvPr>
            <p:ph idx="1"/>
          </p:nvPr>
        </p:nvSpPr>
        <p:spPr>
          <a:xfrm>
            <a:off x="8831491" y="2152355"/>
            <a:ext cx="3229536" cy="3603673"/>
          </a:xfrm>
        </p:spPr>
        <p:txBody>
          <a:bodyPr/>
          <a:lstStyle/>
          <a:p>
            <a:r>
              <a:rPr lang="en-US" sz="2400" dirty="0"/>
              <a:t>ii) </a:t>
            </a:r>
            <a:r>
              <a:rPr lang="en-US" sz="2400" dirty="0" err="1"/>
              <a:t>Barplot</a:t>
            </a:r>
            <a:r>
              <a:rPr lang="en-US" sz="2400" dirty="0"/>
              <a:t>, </a:t>
            </a: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Utilized to visualize the mean salary distribution between the top ten job titles with high paying salary.</a:t>
            </a:r>
            <a:endParaRPr lang="en-GB" sz="2400" dirty="0"/>
          </a:p>
        </p:txBody>
      </p:sp>
      <p:sp>
        <p:nvSpPr>
          <p:cNvPr id="4" name="Rectangle 3">
            <a:extLst>
              <a:ext uri="{FF2B5EF4-FFF2-40B4-BE49-F238E27FC236}">
                <a16:creationId xmlns:a16="http://schemas.microsoft.com/office/drawing/2014/main" id="{7F696C5D-1769-F1A1-2EFE-6AB6F20E427A}"/>
              </a:ext>
            </a:extLst>
          </p:cNvPr>
          <p:cNvSpPr/>
          <p:nvPr/>
        </p:nvSpPr>
        <p:spPr>
          <a:xfrm>
            <a:off x="759655" y="609601"/>
            <a:ext cx="9903656" cy="78310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lnSpc>
                <a:spcPct val="107000"/>
              </a:lnSpc>
              <a:spcAft>
                <a:spcPts val="800"/>
              </a:spcAft>
            </a:pPr>
            <a:r>
              <a:rPr lang="en-GB" sz="5400" b="1" u="sng" kern="100" dirty="0">
                <a:effectLst/>
                <a:latin typeface="Calibri" panose="020F0502020204030204" pitchFamily="34" charset="0"/>
                <a:ea typeface="Calibri" panose="020F0502020204030204" pitchFamily="34" charset="0"/>
                <a:cs typeface="Times New Roman" panose="02020603050405020304" pitchFamily="18" charset="0"/>
              </a:rPr>
              <a:t>Overview of Visualizations</a:t>
            </a:r>
            <a:endParaRPr lang="en-GB" sz="54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9C2A00D-21CA-93C4-CC85-A9196C7117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633" y="1730326"/>
            <a:ext cx="7695027" cy="5127674"/>
          </a:xfrm>
          <a:prstGeom prst="rect">
            <a:avLst/>
          </a:prstGeom>
          <a:noFill/>
        </p:spPr>
      </p:pic>
    </p:spTree>
    <p:extLst>
      <p:ext uri="{BB962C8B-B14F-4D97-AF65-F5344CB8AC3E}">
        <p14:creationId xmlns:p14="http://schemas.microsoft.com/office/powerpoint/2010/main" val="286240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1805</TotalTime>
  <Words>3122</Words>
  <Application>Microsoft Office PowerPoint</Application>
  <PresentationFormat>Widescreen</PresentationFormat>
  <Paragraphs>379</Paragraphs>
  <Slides>37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Century Gothic</vt:lpstr>
      <vt:lpstr>Wingdings 3</vt:lpstr>
      <vt:lpstr>Ion</vt:lpstr>
      <vt:lpstr>FACTORS THAT AFFECT THE SALARY IN THE DATA SCIENCE FIELD REPORT.</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THAT AFFECT THE SALARY IN THE DATA SCIENCE FIELD REPORT.</dc:title>
  <dc:creator>erick gitau</dc:creator>
  <cp:lastModifiedBy>erick gitau</cp:lastModifiedBy>
  <cp:revision>7</cp:revision>
  <dcterms:created xsi:type="dcterms:W3CDTF">2024-05-16T15:42:59Z</dcterms:created>
  <dcterms:modified xsi:type="dcterms:W3CDTF">2024-05-18T19:47:41Z</dcterms:modified>
</cp:coreProperties>
</file>