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741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1" r:id="rId9"/>
    <p:sldId id="269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66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  <p:embeddedFont>
      <p:font typeface="Times New Roman" panose="02020603050405020304" pitchFamily="18" charset="0"/>
      <p:regular r:id="rId40"/>
    </p:embeddedFont>
    <p:embeddedFont>
      <p:font typeface="Times New Roman Bold" panose="02020803070505020304" pitchFamily="18" charset="0"/>
      <p:regular r:id="rId41"/>
      <p:bold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A29F0-923D-4259-98F1-D97EA1533E84}" v="2" dt="2023-10-25T18:22:12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4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sankar" userId="1e925bcb08b0e5fe" providerId="LiveId" clId="{FE6A29F0-923D-4259-98F1-D97EA1533E84}"/>
    <pc:docChg chg="undo custSel addSld modSld sldOrd">
      <pc:chgData name="jai sankar" userId="1e925bcb08b0e5fe" providerId="LiveId" clId="{FE6A29F0-923D-4259-98F1-D97EA1533E84}" dt="2023-10-25T18:23:41.212" v="133" actId="2711"/>
      <pc:docMkLst>
        <pc:docMk/>
      </pc:docMkLst>
      <pc:sldChg chg="modSp mod">
        <pc:chgData name="jai sankar" userId="1e925bcb08b0e5fe" providerId="LiveId" clId="{FE6A29F0-923D-4259-98F1-D97EA1533E84}" dt="2023-10-25T18:23:41.212" v="133" actId="2711"/>
        <pc:sldMkLst>
          <pc:docMk/>
          <pc:sldMk cId="0" sldId="265"/>
        </pc:sldMkLst>
        <pc:spChg chg="mod">
          <ac:chgData name="jai sankar" userId="1e925bcb08b0e5fe" providerId="LiveId" clId="{FE6A29F0-923D-4259-98F1-D97EA1533E84}" dt="2023-10-25T18:23:41.212" v="133" actId="2711"/>
          <ac:spMkLst>
            <pc:docMk/>
            <pc:sldMk cId="0" sldId="265"/>
            <ac:spMk id="8" creationId="{60E95EF6-4650-0011-BDCE-39018D65B3EA}"/>
          </ac:spMkLst>
        </pc:spChg>
      </pc:sldChg>
      <pc:sldChg chg="ord">
        <pc:chgData name="jai sankar" userId="1e925bcb08b0e5fe" providerId="LiveId" clId="{FE6A29F0-923D-4259-98F1-D97EA1533E84}" dt="2023-10-25T18:23:01.472" v="130"/>
        <pc:sldMkLst>
          <pc:docMk/>
          <pc:sldMk cId="0" sldId="266"/>
        </pc:sldMkLst>
      </pc:sldChg>
      <pc:sldChg chg="addSp delSp modSp new mod ord">
        <pc:chgData name="jai sankar" userId="1e925bcb08b0e5fe" providerId="LiveId" clId="{FE6A29F0-923D-4259-98F1-D97EA1533E84}" dt="2023-10-25T18:23:23.957" v="132" actId="14100"/>
        <pc:sldMkLst>
          <pc:docMk/>
          <pc:sldMk cId="2952080527" sldId="270"/>
        </pc:sldMkLst>
        <pc:spChg chg="add mod">
          <ac:chgData name="jai sankar" userId="1e925bcb08b0e5fe" providerId="LiveId" clId="{FE6A29F0-923D-4259-98F1-D97EA1533E84}" dt="2023-10-25T18:23:23.957" v="132" actId="14100"/>
          <ac:spMkLst>
            <pc:docMk/>
            <pc:sldMk cId="2952080527" sldId="270"/>
            <ac:spMk id="5" creationId="{E10AFB93-DC85-39F5-C245-7C80C4118E96}"/>
          </ac:spMkLst>
        </pc:spChg>
        <pc:graphicFrameChg chg="add del mod modGraphic">
          <ac:chgData name="jai sankar" userId="1e925bcb08b0e5fe" providerId="LiveId" clId="{FE6A29F0-923D-4259-98F1-D97EA1533E84}" dt="2023-10-25T18:07:12.438" v="6" actId="27309"/>
          <ac:graphicFrameMkLst>
            <pc:docMk/>
            <pc:sldMk cId="2952080527" sldId="270"/>
            <ac:graphicFrameMk id="3" creationId="{2D3815D1-BA00-E514-FE1E-C0CDD76CEC95}"/>
          </ac:graphicFrameMkLst>
        </pc:graphicFrameChg>
      </pc:sldChg>
      <pc:sldChg chg="addSp modSp new mod">
        <pc:chgData name="jai sankar" userId="1e925bcb08b0e5fe" providerId="LiveId" clId="{FE6A29F0-923D-4259-98F1-D97EA1533E84}" dt="2023-10-25T18:21:03.796" v="101" actId="1038"/>
        <pc:sldMkLst>
          <pc:docMk/>
          <pc:sldMk cId="2405358543" sldId="271"/>
        </pc:sldMkLst>
        <pc:spChg chg="add mod">
          <ac:chgData name="jai sankar" userId="1e925bcb08b0e5fe" providerId="LiveId" clId="{FE6A29F0-923D-4259-98F1-D97EA1533E84}" dt="2023-10-25T18:20:10.122" v="77" actId="1076"/>
          <ac:spMkLst>
            <pc:docMk/>
            <pc:sldMk cId="2405358543" sldId="271"/>
            <ac:spMk id="3" creationId="{E101BC58-80E0-C500-6B6F-0EDCF1B8FECA}"/>
          </ac:spMkLst>
        </pc:spChg>
        <pc:spChg chg="add mod">
          <ac:chgData name="jai sankar" userId="1e925bcb08b0e5fe" providerId="LiveId" clId="{FE6A29F0-923D-4259-98F1-D97EA1533E84}" dt="2023-10-25T18:21:03.796" v="101" actId="1038"/>
          <ac:spMkLst>
            <pc:docMk/>
            <pc:sldMk cId="2405358543" sldId="271"/>
            <ac:spMk id="5" creationId="{A817BE68-32DE-B026-0E62-CD90B0B66BD0}"/>
          </ac:spMkLst>
        </pc:spChg>
      </pc:sldChg>
      <pc:sldChg chg="addSp modSp new mod">
        <pc:chgData name="jai sankar" userId="1e925bcb08b0e5fe" providerId="LiveId" clId="{FE6A29F0-923D-4259-98F1-D97EA1533E84}" dt="2023-10-25T18:22:55.468" v="128" actId="113"/>
        <pc:sldMkLst>
          <pc:docMk/>
          <pc:sldMk cId="174485525" sldId="272"/>
        </pc:sldMkLst>
        <pc:spChg chg="add mod">
          <ac:chgData name="jai sankar" userId="1e925bcb08b0e5fe" providerId="LiveId" clId="{FE6A29F0-923D-4259-98F1-D97EA1533E84}" dt="2023-10-25T18:22:55.468" v="128" actId="113"/>
          <ac:spMkLst>
            <pc:docMk/>
            <pc:sldMk cId="174485525" sldId="272"/>
            <ac:spMk id="3" creationId="{EF9D209A-2A64-8150-1C29-238B7C2A42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4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45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236"/>
            <a:ext cx="3535011" cy="10279644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50762-5479-79D7-F613-932BE2EDFC72}"/>
              </a:ext>
            </a:extLst>
          </p:cNvPr>
          <p:cNvSpPr txBox="1"/>
          <p:nvPr/>
        </p:nvSpPr>
        <p:spPr>
          <a:xfrm>
            <a:off x="1905000" y="1409700"/>
            <a:ext cx="16992600" cy="743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NAAN MUDHALVAN PROJECT(IBM) IBM AI 101 ARTIFICIAL        INTELLIGENCE-GROUP 1 PROJECT: TEAM-5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FAKE NEWS DETECTION USING NLP TEAM MEMBERS</a:t>
            </a: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1)BALA.PK (reg.no: 113321106008)</a:t>
            </a: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2)DARANISHWAR. GR (reg no. 113321106016)</a:t>
            </a: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3)DEEPAN  SANKAR. J (reg no. 113321106017)</a:t>
            </a: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4)FERIN KINGSLY.M (reg no. 113321106026)</a:t>
            </a:r>
            <a:endParaRPr lang="en-IN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5)HARI RAGAAV.D(reg no. 113321106031)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6000" y="342900"/>
            <a:ext cx="11078857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dirty="0">
                <a:solidFill>
                  <a:srgbClr val="7CA655"/>
                </a:solidFill>
                <a:latin typeface="Times New Roman Bold"/>
              </a:rPr>
              <a:t>DATA PREPROCESSING: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579C0-64EF-372A-EEAD-014148F7223F}"/>
              </a:ext>
            </a:extLst>
          </p:cNvPr>
          <p:cNvSpPr txBox="1"/>
          <p:nvPr/>
        </p:nvSpPr>
        <p:spPr>
          <a:xfrm>
            <a:off x="1931185" y="3162300"/>
            <a:ext cx="151211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 is a very crucial step in any machine learning model, but more so for NLP. Without the cleaning process, the dataset is often a cluster of words that the computer doesn’t understand. Here, we will go over steps done in a typical machine learning text pipeline to clean data.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EB5E7-6E65-6A38-E463-2DB03389FEEC}"/>
              </a:ext>
            </a:extLst>
          </p:cNvPr>
          <p:cNvSpPr txBox="1"/>
          <p:nvPr/>
        </p:nvSpPr>
        <p:spPr>
          <a:xfrm>
            <a:off x="2590800" y="6399992"/>
            <a:ext cx="9144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#data cleaning</a:t>
            </a:r>
          </a:p>
          <a:p>
            <a:r>
              <a:rPr lang="en-IN" sz="2800" dirty="0"/>
              <a:t>#combining the title and text columns</a:t>
            </a:r>
          </a:p>
          <a:p>
            <a:r>
              <a:rPr lang="en-IN" sz="2800" dirty="0" err="1"/>
              <a:t>df</a:t>
            </a:r>
            <a:r>
              <a:rPr lang="en-IN" sz="2800" dirty="0"/>
              <a:t>['text'] = </a:t>
            </a:r>
            <a:r>
              <a:rPr lang="en-IN" sz="2800" dirty="0" err="1"/>
              <a:t>df</a:t>
            </a:r>
            <a:r>
              <a:rPr lang="en-IN" sz="2800" dirty="0"/>
              <a:t>['title'] + " " + </a:t>
            </a:r>
            <a:r>
              <a:rPr lang="en-IN" sz="2800" dirty="0" err="1"/>
              <a:t>df</a:t>
            </a:r>
            <a:r>
              <a:rPr lang="en-IN" sz="2800" dirty="0"/>
              <a:t>['text']</a:t>
            </a:r>
          </a:p>
          <a:p>
            <a:r>
              <a:rPr lang="en-IN" sz="2800" dirty="0"/>
              <a:t>#deleting few columns from the data </a:t>
            </a:r>
          </a:p>
          <a:p>
            <a:r>
              <a:rPr lang="en-IN" sz="2800" dirty="0"/>
              <a:t>del </a:t>
            </a:r>
            <a:r>
              <a:rPr lang="en-IN" sz="2800" dirty="0" err="1"/>
              <a:t>df</a:t>
            </a:r>
            <a:r>
              <a:rPr lang="en-IN" sz="2800" dirty="0"/>
              <a:t>['title']</a:t>
            </a:r>
          </a:p>
          <a:p>
            <a:r>
              <a:rPr lang="en-IN" sz="2800" dirty="0"/>
              <a:t>del </a:t>
            </a:r>
            <a:r>
              <a:rPr lang="en-IN" sz="2800" dirty="0" err="1"/>
              <a:t>df</a:t>
            </a:r>
            <a:r>
              <a:rPr lang="en-IN" sz="2800" dirty="0"/>
              <a:t>['subject']</a:t>
            </a:r>
          </a:p>
          <a:p>
            <a:r>
              <a:rPr lang="en-IN" sz="2800" dirty="0"/>
              <a:t>del </a:t>
            </a:r>
            <a:r>
              <a:rPr lang="en-IN" sz="2800" dirty="0" err="1"/>
              <a:t>df</a:t>
            </a:r>
            <a:r>
              <a:rPr lang="en-IN" sz="2800" dirty="0"/>
              <a:t>['date']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34F87-B7EE-9BF0-13BB-5FA270902D82}"/>
              </a:ext>
            </a:extLst>
          </p:cNvPr>
          <p:cNvSpPr txBox="1"/>
          <p:nvPr/>
        </p:nvSpPr>
        <p:spPr>
          <a:xfrm>
            <a:off x="2819400" y="20722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DATA CLEANING: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38400" y="340666"/>
            <a:ext cx="11078857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dirty="0">
                <a:solidFill>
                  <a:srgbClr val="7CA655"/>
                </a:solidFill>
                <a:latin typeface="Times New Roman Bold"/>
              </a:rPr>
              <a:t>DATA PREPROCESSING: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28800" y="1777335"/>
            <a:ext cx="5634558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6"/>
              </a:lnSpc>
              <a:spcBef>
                <a:spcPct val="0"/>
              </a:spcBef>
            </a:pPr>
            <a:r>
              <a:rPr lang="en-US" sz="4700" dirty="0">
                <a:solidFill>
                  <a:srgbClr val="000000"/>
                </a:solidFill>
                <a:latin typeface="Times New Roman Bold"/>
              </a:rPr>
              <a:t>WORD CLOUD: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3EE05-FCF8-9226-9314-49572CE9B356}"/>
              </a:ext>
            </a:extLst>
          </p:cNvPr>
          <p:cNvSpPr txBox="1"/>
          <p:nvPr/>
        </p:nvSpPr>
        <p:spPr>
          <a:xfrm>
            <a:off x="3810000" y="39243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#word cloud for fake news</a:t>
            </a:r>
          </a:p>
          <a:p>
            <a:r>
              <a:rPr lang="en-IN" sz="3200" dirty="0"/>
              <a:t>cloud = </a:t>
            </a:r>
            <a:r>
              <a:rPr lang="en-IN" sz="3200" dirty="0" err="1"/>
              <a:t>WordCloud</a:t>
            </a:r>
            <a:r>
              <a:rPr lang="en-IN" sz="3200" dirty="0"/>
              <a:t>(</a:t>
            </a:r>
            <a:r>
              <a:rPr lang="en-IN" sz="3200" dirty="0" err="1"/>
              <a:t>max_words</a:t>
            </a:r>
            <a:r>
              <a:rPr lang="en-IN" sz="3200" dirty="0"/>
              <a:t> = 500, </a:t>
            </a:r>
            <a:r>
              <a:rPr lang="en-IN" sz="3200" dirty="0" err="1"/>
              <a:t>stopwords</a:t>
            </a:r>
            <a:r>
              <a:rPr lang="en-IN" sz="3200" dirty="0"/>
              <a:t> = STOPWORDS, </a:t>
            </a:r>
            <a:r>
              <a:rPr lang="en-IN" sz="3200" dirty="0" err="1"/>
              <a:t>background_color</a:t>
            </a:r>
            <a:r>
              <a:rPr lang="en-IN" sz="3200" dirty="0"/>
              <a:t> = "white").generate(" ".join(</a:t>
            </a:r>
            <a:r>
              <a:rPr lang="en-IN" sz="3200" dirty="0" err="1"/>
              <a:t>df</a:t>
            </a:r>
            <a:r>
              <a:rPr lang="en-IN" sz="3200" dirty="0"/>
              <a:t>[</a:t>
            </a:r>
            <a:r>
              <a:rPr lang="en-IN" sz="3200" dirty="0" err="1"/>
              <a:t>df.label</a:t>
            </a:r>
            <a:r>
              <a:rPr lang="en-IN" sz="3200" dirty="0"/>
              <a:t> == 1].text))</a:t>
            </a:r>
          </a:p>
          <a:p>
            <a:r>
              <a:rPr lang="en-IN" sz="3200" dirty="0" err="1"/>
              <a:t>plt.figure</a:t>
            </a:r>
            <a:r>
              <a:rPr lang="en-IN" sz="3200" dirty="0"/>
              <a:t>(</a:t>
            </a:r>
            <a:r>
              <a:rPr lang="en-IN" sz="3200" dirty="0" err="1"/>
              <a:t>figsize</a:t>
            </a:r>
            <a:r>
              <a:rPr lang="en-IN" sz="3200" dirty="0"/>
              <a:t>=(40, 30))</a:t>
            </a:r>
          </a:p>
          <a:p>
            <a:r>
              <a:rPr lang="en-IN" sz="3200" dirty="0" err="1"/>
              <a:t>plt.imshow</a:t>
            </a:r>
            <a:r>
              <a:rPr lang="en-IN" sz="3200" dirty="0"/>
              <a:t>(cloud, interpolation="bilinear")</a:t>
            </a:r>
          </a:p>
          <a:p>
            <a:r>
              <a:rPr lang="en-IN" sz="3200" dirty="0" err="1"/>
              <a:t>plt.axis</a:t>
            </a:r>
            <a:r>
              <a:rPr lang="en-IN" sz="3200" dirty="0"/>
              <a:t>("off")</a:t>
            </a:r>
          </a:p>
          <a:p>
            <a:r>
              <a:rPr lang="en-IN" sz="3200" dirty="0" err="1"/>
              <a:t>plt.tight_layout</a:t>
            </a:r>
            <a:r>
              <a:rPr lang="en-IN" sz="3200" dirty="0"/>
              <a:t>(pad=0)</a:t>
            </a:r>
          </a:p>
          <a:p>
            <a:r>
              <a:rPr lang="en-IN" sz="3200" dirty="0" err="1"/>
              <a:t>plt.show</a:t>
            </a:r>
            <a:r>
              <a:rPr lang="en-IN" sz="32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B3315-F29C-3EB5-A5F8-C1BB2EDCADD3}"/>
              </a:ext>
            </a:extLst>
          </p:cNvPr>
          <p:cNvSpPr txBox="1"/>
          <p:nvPr/>
        </p:nvSpPr>
        <p:spPr>
          <a:xfrm>
            <a:off x="2466109" y="289621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Fake News Word Cloud: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26422"/>
            <a:ext cx="11078857" cy="76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2800" dirty="0">
                <a:solidFill>
                  <a:srgbClr val="7CA655"/>
                </a:solidFill>
                <a:latin typeface="Times New Roman Bold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08DC-2646-42EB-ABE9-65B1B71F1B00}"/>
              </a:ext>
            </a:extLst>
          </p:cNvPr>
          <p:cNvSpPr txBox="1"/>
          <p:nvPr/>
        </p:nvSpPr>
        <p:spPr>
          <a:xfrm>
            <a:off x="3505200" y="4152899"/>
            <a:ext cx="1021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#word cloud for real news</a:t>
            </a:r>
          </a:p>
          <a:p>
            <a:r>
              <a:rPr lang="en-IN" sz="2800" dirty="0"/>
              <a:t>cloud = </a:t>
            </a:r>
            <a:r>
              <a:rPr lang="en-IN" sz="2800" dirty="0" err="1"/>
              <a:t>WordCloud</a:t>
            </a:r>
            <a:r>
              <a:rPr lang="en-IN" sz="2800" dirty="0"/>
              <a:t>(</a:t>
            </a:r>
            <a:r>
              <a:rPr lang="en-IN" sz="2800" dirty="0" err="1"/>
              <a:t>max_words</a:t>
            </a:r>
            <a:r>
              <a:rPr lang="en-IN" sz="2800" dirty="0"/>
              <a:t> = 500, </a:t>
            </a:r>
            <a:r>
              <a:rPr lang="en-IN" sz="2800" dirty="0" err="1"/>
              <a:t>stopwords</a:t>
            </a:r>
            <a:r>
              <a:rPr lang="en-IN" sz="2800" dirty="0"/>
              <a:t> = STOPWORDS, </a:t>
            </a:r>
            <a:r>
              <a:rPr lang="en-IN" sz="2800" dirty="0" err="1"/>
              <a:t>background_color</a:t>
            </a:r>
            <a:r>
              <a:rPr lang="en-IN" sz="2800" dirty="0"/>
              <a:t> = "white").generate(" ".join(</a:t>
            </a:r>
            <a:r>
              <a:rPr lang="en-IN" sz="2800" dirty="0" err="1"/>
              <a:t>df</a:t>
            </a:r>
            <a:r>
              <a:rPr lang="en-IN" sz="2800" dirty="0"/>
              <a:t>[</a:t>
            </a:r>
            <a:r>
              <a:rPr lang="en-IN" sz="2800" dirty="0" err="1"/>
              <a:t>df.label</a:t>
            </a:r>
            <a:r>
              <a:rPr lang="en-IN" sz="2800" dirty="0"/>
              <a:t> == 0].text))</a:t>
            </a:r>
          </a:p>
          <a:p>
            <a:r>
              <a:rPr lang="en-IN" sz="2800" dirty="0" err="1"/>
              <a:t>plt.figure</a:t>
            </a:r>
            <a:r>
              <a:rPr lang="en-IN" sz="2800" dirty="0"/>
              <a:t>(</a:t>
            </a:r>
            <a:r>
              <a:rPr lang="en-IN" sz="2800" dirty="0" err="1"/>
              <a:t>figsize</a:t>
            </a:r>
            <a:r>
              <a:rPr lang="en-IN" sz="2800" dirty="0"/>
              <a:t>=(40, 30))</a:t>
            </a:r>
          </a:p>
          <a:p>
            <a:r>
              <a:rPr lang="en-IN" sz="2800" dirty="0" err="1"/>
              <a:t>plt.imshow</a:t>
            </a:r>
            <a:r>
              <a:rPr lang="en-IN" sz="2800" dirty="0"/>
              <a:t>(cloud, interpolation="bilinear")</a:t>
            </a:r>
          </a:p>
          <a:p>
            <a:r>
              <a:rPr lang="en-IN" sz="2800" dirty="0" err="1"/>
              <a:t>plt.axis</a:t>
            </a:r>
            <a:r>
              <a:rPr lang="en-IN" sz="2800" dirty="0"/>
              <a:t>("off")</a:t>
            </a:r>
          </a:p>
          <a:p>
            <a:r>
              <a:rPr lang="en-IN" sz="2800" dirty="0" err="1"/>
              <a:t>plt.tight_layout</a:t>
            </a:r>
            <a:r>
              <a:rPr lang="en-IN" sz="2800" dirty="0"/>
              <a:t>(pad=0)</a:t>
            </a:r>
          </a:p>
          <a:p>
            <a:r>
              <a:rPr lang="en-IN" sz="2800" dirty="0" err="1"/>
              <a:t>plt.show</a:t>
            </a:r>
            <a:r>
              <a:rPr lang="en-IN" sz="28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AD578-3AA4-6D13-A1B4-A3750ADFC06D}"/>
              </a:ext>
            </a:extLst>
          </p:cNvPr>
          <p:cNvSpPr txBox="1"/>
          <p:nvPr/>
        </p:nvSpPr>
        <p:spPr>
          <a:xfrm>
            <a:off x="2362200" y="277556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Real News Word Cloud: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819400" y="876300"/>
            <a:ext cx="12276360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dirty="0">
                <a:solidFill>
                  <a:srgbClr val="7CA655"/>
                </a:solidFill>
                <a:latin typeface="Times New Roman Bold"/>
              </a:rPr>
              <a:t>N gram analysis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95EF6-4650-0011-BDCE-39018D65B3EA}"/>
              </a:ext>
            </a:extLst>
          </p:cNvPr>
          <p:cNvSpPr txBox="1"/>
          <p:nvPr/>
        </p:nvSpPr>
        <p:spPr>
          <a:xfrm>
            <a:off x="2418497" y="3229541"/>
            <a:ext cx="147265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Unigram Analysis (1-gram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In unigram analysis, each word is considered independently without any regard to its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words. This is the simplest form of n gram analysis.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Bigram Analysis (2-gram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Bigram analysis considers pairs of consecutive words. This type of analysis capture some level of context.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Trigram Analysis (3-gram):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Trigram analysis looks at sequences of three consecutive words. This provides a bit more context compared to bigrams.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AFB93-DC85-39F5-C245-7C80C4118E96}"/>
              </a:ext>
            </a:extLst>
          </p:cNvPr>
          <p:cNvSpPr txBox="1"/>
          <p:nvPr/>
        </p:nvSpPr>
        <p:spPr>
          <a:xfrm>
            <a:off x="2209800" y="2476500"/>
            <a:ext cx="149090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 N-grams: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Instead of words, characters can be considered as units. Character-level n-grams capture patterns of characters, which can be useful for detecting fake news with non-standard language, such as misspellings or deliberate character substitutions. 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Skip-grams: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Skip-grams involve predicting the context (surrounding words) of a given word. They can be a more complex form of analysis that captures both local and global context.</a:t>
            </a:r>
          </a:p>
        </p:txBody>
      </p:sp>
    </p:spTree>
    <p:extLst>
      <p:ext uri="{BB962C8B-B14F-4D97-AF65-F5344CB8AC3E}">
        <p14:creationId xmlns:p14="http://schemas.microsoft.com/office/powerpoint/2010/main" val="295208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1BC58-80E0-C500-6B6F-0EDCF1B8FECA}"/>
              </a:ext>
            </a:extLst>
          </p:cNvPr>
          <p:cNvSpPr txBox="1"/>
          <p:nvPr/>
        </p:nvSpPr>
        <p:spPr>
          <a:xfrm>
            <a:off x="2362200" y="2324100"/>
            <a:ext cx="14726503" cy="75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Gather real and fake news articles.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Clean and prepare the text data.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Convert text into numerical form (e.g., TF-IDF, embeddings).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Choose a suitable ML model (e.g., Naive Bayes, SVM, deep learning).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Model Training: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Train the chosen model on your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Evaluation: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Assess model performance using metrics like accuracy, precision, recall.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Handle Imbalance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Address class imbalance issues in the dataset.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Hyperparameter Tuning: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Optimize model settings for better performance.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7BE68-32DE-B026-0E62-CD90B0B66BD0}"/>
              </a:ext>
            </a:extLst>
          </p:cNvPr>
          <p:cNvSpPr txBox="1"/>
          <p:nvPr/>
        </p:nvSpPr>
        <p:spPr>
          <a:xfrm>
            <a:off x="2590800" y="432900"/>
            <a:ext cx="9144000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749"/>
              </a:lnSpc>
            </a:pPr>
            <a:r>
              <a:rPr lang="en-US" sz="8000" dirty="0">
                <a:solidFill>
                  <a:srgbClr val="7CA655"/>
                </a:solidFill>
                <a:latin typeface="Times New Roman Bold"/>
              </a:rPr>
              <a:t>Modeling:</a:t>
            </a:r>
          </a:p>
        </p:txBody>
      </p:sp>
    </p:spTree>
    <p:extLst>
      <p:ext uri="{BB962C8B-B14F-4D97-AF65-F5344CB8AC3E}">
        <p14:creationId xmlns:p14="http://schemas.microsoft.com/office/powerpoint/2010/main" val="240535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D209A-2A64-8150-1C29-238B7C2A425C}"/>
              </a:ext>
            </a:extLst>
          </p:cNvPr>
          <p:cNvSpPr txBox="1"/>
          <p:nvPr/>
        </p:nvSpPr>
        <p:spPr>
          <a:xfrm>
            <a:off x="2895600" y="1865679"/>
            <a:ext cx="121706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Ensemble Methods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Combine models for improved results (optional).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Interpretability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Ensure the model's decisions are understandable.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Continuous Monitoring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Regularly update the model with new data.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Ethical Considerations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Be aware of biases and ethical implications.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13.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Deployment: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Implement the model in your desired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48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74352" y="4229120"/>
            <a:ext cx="18261417" cy="174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49"/>
              </a:lnSpc>
            </a:pPr>
            <a:r>
              <a:rPr lang="en-US" sz="10878" dirty="0">
                <a:solidFill>
                  <a:srgbClr val="7CA655"/>
                </a:solidFill>
                <a:latin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2FD09-E860-7DFE-83BD-AD46FDFE0431}"/>
              </a:ext>
            </a:extLst>
          </p:cNvPr>
          <p:cNvSpPr txBox="1"/>
          <p:nvPr/>
        </p:nvSpPr>
        <p:spPr>
          <a:xfrm>
            <a:off x="2438400" y="1204355"/>
            <a:ext cx="12573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Phase 3: Development Part 1</a:t>
            </a:r>
            <a:r>
              <a:rPr lang="en-US" sz="3600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sz="3600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In this part you will begin building your project by loading and preprocessing the dataset. 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sz="3600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Begin building the fake news detection model by loading and preprocessing the dataset. 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sz="3600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Load the fake news dataset and preprocess the textual data. 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B4420-3AF0-58E9-F7DA-0430A61BE26D}"/>
              </a:ext>
            </a:extLst>
          </p:cNvPr>
          <p:cNvSpPr txBox="1"/>
          <p:nvPr/>
        </p:nvSpPr>
        <p:spPr>
          <a:xfrm>
            <a:off x="2438400" y="1790700"/>
            <a:ext cx="1430053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About Dataset :</a:t>
            </a:r>
          </a:p>
          <a:p>
            <a:endParaRPr lang="en-IN" sz="3600" b="1" dirty="0"/>
          </a:p>
          <a:p>
            <a:r>
              <a:rPr lang="en-US" sz="3200" dirty="0"/>
              <a:t>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dataset is a structured collection of data points or observations that are organized in a way that each data point corresponds to a distinct entity, event, or record, and each attribute or feature describes a specific characteristic of that entity. In simpler terms, a dataset is a set of information about a particular subject or a group of related subjects.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This data set consists of 40000 fake and real news. Our goal is to train our model to accurately predict whether a particular piece of news is real or fake. Fake and real news data are given in two separate data sets, with each data set consisting of approximately 20000 articles.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73036" y="585216"/>
            <a:ext cx="11462832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5499" dirty="0">
                <a:solidFill>
                  <a:srgbClr val="7CA655"/>
                </a:solidFill>
                <a:latin typeface="Times New Roman"/>
              </a:rPr>
              <a:t>LOADING THE DATA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38400" y="2017786"/>
            <a:ext cx="7332985" cy="630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2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Times New Roman Bold"/>
              </a:rPr>
              <a:t>LOAD REQUIRED LIBRARIES: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4B300-D3E0-2FD8-A4D4-8DA557EB8B7C}"/>
              </a:ext>
            </a:extLst>
          </p:cNvPr>
          <p:cNvSpPr txBox="1"/>
          <p:nvPr/>
        </p:nvSpPr>
        <p:spPr>
          <a:xfrm>
            <a:off x="2438400" y="3162300"/>
            <a:ext cx="9144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import </a:t>
            </a:r>
            <a:r>
              <a:rPr lang="en-IN" sz="2800" dirty="0" err="1"/>
              <a:t>numpy</a:t>
            </a:r>
            <a:r>
              <a:rPr lang="en-IN" sz="2800" dirty="0"/>
              <a:t> as np # linear algebra</a:t>
            </a:r>
          </a:p>
          <a:p>
            <a:r>
              <a:rPr lang="en-IN" sz="2800" dirty="0"/>
              <a:t>import pandas as pd # data processing, CSV file I/O (e.g. </a:t>
            </a:r>
            <a:r>
              <a:rPr lang="en-IN" sz="2800" dirty="0" err="1"/>
              <a:t>pd.read_csv</a:t>
            </a:r>
            <a:r>
              <a:rPr lang="en-IN" sz="2800" dirty="0"/>
              <a:t>)</a:t>
            </a:r>
          </a:p>
          <a:p>
            <a:r>
              <a:rPr lang="en-IN" sz="2800" dirty="0"/>
              <a:t>import </a:t>
            </a:r>
            <a:r>
              <a:rPr lang="en-IN" sz="2800" dirty="0" err="1"/>
              <a:t>matplotlib.pyplot</a:t>
            </a:r>
            <a:r>
              <a:rPr lang="en-IN" sz="2800" dirty="0"/>
              <a:t> as </a:t>
            </a:r>
            <a:r>
              <a:rPr lang="en-IN" sz="2800" dirty="0" err="1"/>
              <a:t>plt</a:t>
            </a:r>
            <a:endParaRPr lang="en-IN" sz="2800" dirty="0"/>
          </a:p>
          <a:p>
            <a:r>
              <a:rPr lang="en-IN" sz="2800" dirty="0"/>
              <a:t>import seaborn as </a:t>
            </a:r>
            <a:r>
              <a:rPr lang="en-IN" sz="2800" dirty="0" err="1"/>
              <a:t>sns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from bs4 import </a:t>
            </a:r>
            <a:r>
              <a:rPr lang="en-IN" sz="2800" dirty="0" err="1"/>
              <a:t>BeautifulSoup</a:t>
            </a:r>
            <a:endParaRPr lang="en-IN" sz="2800" dirty="0"/>
          </a:p>
          <a:p>
            <a:r>
              <a:rPr lang="en-IN" sz="2800" dirty="0"/>
              <a:t>import re</a:t>
            </a:r>
          </a:p>
          <a:p>
            <a:r>
              <a:rPr lang="en-IN" sz="2800" dirty="0"/>
              <a:t>import string</a:t>
            </a:r>
          </a:p>
          <a:p>
            <a:r>
              <a:rPr lang="en-IN" sz="2800" dirty="0"/>
              <a:t>import </a:t>
            </a:r>
            <a:r>
              <a:rPr lang="en-IN" sz="2800" dirty="0" err="1"/>
              <a:t>nltk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nltk.corpus</a:t>
            </a:r>
            <a:r>
              <a:rPr lang="en-IN" sz="2800" dirty="0"/>
              <a:t> import </a:t>
            </a:r>
            <a:r>
              <a:rPr lang="en-IN" sz="2800" dirty="0" err="1"/>
              <a:t>stopwords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nltk.stem</a:t>
            </a:r>
            <a:r>
              <a:rPr lang="en-IN" sz="2800" dirty="0"/>
              <a:t> import </a:t>
            </a:r>
            <a:r>
              <a:rPr lang="en-IN" sz="2800" dirty="0" err="1"/>
              <a:t>WordNetLemmatizer</a:t>
            </a:r>
            <a:r>
              <a:rPr lang="en-IN" sz="2800" dirty="0"/>
              <a:t> </a:t>
            </a:r>
          </a:p>
          <a:p>
            <a:r>
              <a:rPr lang="en-IN" sz="2800" dirty="0"/>
              <a:t>from </a:t>
            </a:r>
            <a:r>
              <a:rPr lang="en-IN" sz="2800" dirty="0" err="1"/>
              <a:t>wordcloud</a:t>
            </a:r>
            <a:r>
              <a:rPr lang="en-IN" sz="2800" dirty="0"/>
              <a:t> import </a:t>
            </a:r>
            <a:r>
              <a:rPr lang="en-IN" sz="2800" dirty="0" err="1"/>
              <a:t>WordCloud</a:t>
            </a:r>
            <a:r>
              <a:rPr lang="en-IN" sz="2800" dirty="0"/>
              <a:t>, STOPWORDS</a:t>
            </a:r>
          </a:p>
          <a:p>
            <a:r>
              <a:rPr lang="en-IN" sz="2800" dirty="0"/>
              <a:t>from </a:t>
            </a:r>
            <a:r>
              <a:rPr lang="en-IN" sz="2800" dirty="0" err="1"/>
              <a:t>nltk.tokenize</a:t>
            </a:r>
            <a:r>
              <a:rPr lang="en-IN" sz="2800" dirty="0"/>
              <a:t> import </a:t>
            </a:r>
            <a:r>
              <a:rPr lang="en-IN" sz="2800" dirty="0" err="1"/>
              <a:t>word_tokenize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04B233-61B2-9F71-8F69-67997F4D18E5}"/>
              </a:ext>
            </a:extLst>
          </p:cNvPr>
          <p:cNvSpPr txBox="1"/>
          <p:nvPr/>
        </p:nvSpPr>
        <p:spPr>
          <a:xfrm>
            <a:off x="2667000" y="1257300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from </a:t>
            </a:r>
            <a:r>
              <a:rPr lang="en-IN" sz="2800" dirty="0" err="1"/>
              <a:t>sklearn.model_selection</a:t>
            </a:r>
            <a:r>
              <a:rPr lang="en-IN" sz="2800" dirty="0"/>
              <a:t> import </a:t>
            </a:r>
            <a:r>
              <a:rPr lang="en-IN" sz="2800" dirty="0" err="1"/>
              <a:t>train_test_split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sklearn.pipeline</a:t>
            </a:r>
            <a:r>
              <a:rPr lang="en-IN" sz="2800" dirty="0"/>
              <a:t> import Pipeline</a:t>
            </a:r>
          </a:p>
          <a:p>
            <a:r>
              <a:rPr lang="en-IN" sz="2800" dirty="0"/>
              <a:t>from </a:t>
            </a:r>
            <a:r>
              <a:rPr lang="en-IN" sz="2800" dirty="0" err="1"/>
              <a:t>sklearn.linear_model</a:t>
            </a:r>
            <a:r>
              <a:rPr lang="en-IN" sz="2800" dirty="0"/>
              <a:t> import </a:t>
            </a:r>
            <a:r>
              <a:rPr lang="en-IN" sz="2800" dirty="0" err="1"/>
              <a:t>LogisticRegression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sklearn.neighbors</a:t>
            </a:r>
            <a:r>
              <a:rPr lang="en-IN" sz="2800" dirty="0"/>
              <a:t> import </a:t>
            </a:r>
            <a:r>
              <a:rPr lang="en-IN" sz="2800" dirty="0" err="1"/>
              <a:t>KNeighborsClassifier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sklearn.tree</a:t>
            </a:r>
            <a:r>
              <a:rPr lang="en-IN" sz="2800" dirty="0"/>
              <a:t> import </a:t>
            </a:r>
            <a:r>
              <a:rPr lang="en-IN" sz="2800" dirty="0" err="1"/>
              <a:t>DecisionTreeClassifier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sklearn.ensemble</a:t>
            </a:r>
            <a:r>
              <a:rPr lang="en-IN" sz="2800" dirty="0"/>
              <a:t> import </a:t>
            </a:r>
            <a:r>
              <a:rPr lang="en-IN" sz="2800" dirty="0" err="1"/>
              <a:t>RandomForestClassifier,GradientBoostingClassifier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sklearn.metrics</a:t>
            </a:r>
            <a:r>
              <a:rPr lang="en-IN" sz="2800" dirty="0"/>
              <a:t> import </a:t>
            </a:r>
            <a:r>
              <a:rPr lang="en-IN" sz="2800" dirty="0" err="1"/>
              <a:t>accuracy_score</a:t>
            </a:r>
            <a:r>
              <a:rPr lang="en-IN" sz="2800" dirty="0"/>
              <a:t>, </a:t>
            </a:r>
            <a:r>
              <a:rPr lang="en-IN" sz="2800" dirty="0" err="1"/>
              <a:t>confusion_matrix</a:t>
            </a:r>
            <a:r>
              <a:rPr lang="en-IN" sz="2800" dirty="0"/>
              <a:t>, </a:t>
            </a:r>
            <a:r>
              <a:rPr lang="en-IN" sz="2800" dirty="0" err="1"/>
              <a:t>classification_report</a:t>
            </a:r>
            <a:endParaRPr lang="en-IN" sz="2800" dirty="0"/>
          </a:p>
          <a:p>
            <a:r>
              <a:rPr lang="en-IN" sz="2800" dirty="0"/>
              <a:t>from </a:t>
            </a:r>
            <a:r>
              <a:rPr lang="en-IN" sz="2800" dirty="0" err="1"/>
              <a:t>sklearn.feature_extraction.text</a:t>
            </a:r>
            <a:r>
              <a:rPr lang="en-IN" sz="2800" dirty="0"/>
              <a:t> import </a:t>
            </a:r>
            <a:r>
              <a:rPr lang="en-IN" sz="2800" dirty="0" err="1"/>
              <a:t>TfidfVectorizer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514600" y="495300"/>
            <a:ext cx="11462832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5499" dirty="0">
                <a:solidFill>
                  <a:srgbClr val="7CA655"/>
                </a:solidFill>
                <a:latin typeface="Times New Roman"/>
              </a:rPr>
              <a:t>IMPORT THE DATA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FA8C9-239B-E9BC-AC00-7B2571554AE8}"/>
              </a:ext>
            </a:extLst>
          </p:cNvPr>
          <p:cNvSpPr txBox="1"/>
          <p:nvPr/>
        </p:nvSpPr>
        <p:spPr>
          <a:xfrm>
            <a:off x="1939810" y="1714500"/>
            <a:ext cx="1548228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Input 1:</a:t>
            </a:r>
          </a:p>
          <a:p>
            <a:r>
              <a:rPr lang="en-IN" sz="2800" dirty="0"/>
              <a:t>#import dataset</a:t>
            </a:r>
          </a:p>
          <a:p>
            <a:r>
              <a:rPr lang="en-IN" sz="2800" dirty="0"/>
              <a:t>fake = </a:t>
            </a:r>
            <a:r>
              <a:rPr lang="en-IN" sz="2800" dirty="0" err="1"/>
              <a:t>pd.read_csv</a:t>
            </a:r>
            <a:r>
              <a:rPr lang="en-IN" sz="2800" dirty="0"/>
              <a:t>("../input/fake-and-real-news-dataset/Fake.csv")</a:t>
            </a:r>
          </a:p>
          <a:p>
            <a:r>
              <a:rPr lang="en-IN" sz="2800" dirty="0"/>
              <a:t>true = </a:t>
            </a:r>
            <a:r>
              <a:rPr lang="en-IN" sz="2800" dirty="0" err="1"/>
              <a:t>pd.read_csv</a:t>
            </a:r>
            <a:r>
              <a:rPr lang="en-IN" sz="2800" dirty="0"/>
              <a:t>("../input/fake-and-real-news-dataset/True.csv")</a:t>
            </a:r>
          </a:p>
          <a:p>
            <a:endParaRPr lang="en-IN" sz="2800" dirty="0"/>
          </a:p>
          <a:p>
            <a:r>
              <a:rPr lang="en-IN" sz="2800" dirty="0"/>
              <a:t>#data exploration</a:t>
            </a:r>
          </a:p>
          <a:p>
            <a:r>
              <a:rPr lang="en-IN" sz="2800" dirty="0" err="1"/>
              <a:t>fake.head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r>
              <a:rPr lang="en-IN" sz="3200" b="1" dirty="0"/>
              <a:t>Output 2: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C3FDE-5512-37AA-32FF-F090719C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807928"/>
            <a:ext cx="12389543" cy="44102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001D6-C651-622C-4164-CD42F41E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86129"/>
            <a:ext cx="13742008" cy="550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567AE-A7CE-FF84-AE04-E7ECFF765256}"/>
              </a:ext>
            </a:extLst>
          </p:cNvPr>
          <p:cNvSpPr txBox="1"/>
          <p:nvPr/>
        </p:nvSpPr>
        <p:spPr>
          <a:xfrm>
            <a:off x="2031392" y="199217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INPUT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DBD3D-0AAC-6D7A-6909-F38BBB9F6344}"/>
              </a:ext>
            </a:extLst>
          </p:cNvPr>
          <p:cNvSpPr txBox="1"/>
          <p:nvPr/>
        </p:nvSpPr>
        <p:spPr>
          <a:xfrm>
            <a:off x="2031392" y="38481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OUTPUT</a:t>
            </a:r>
            <a:r>
              <a:rPr lang="en-IN" sz="3200" dirty="0"/>
              <a:t>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601B4-6229-A7CD-8A11-8AF4C7D69979}"/>
              </a:ext>
            </a:extLst>
          </p:cNvPr>
          <p:cNvSpPr txBox="1"/>
          <p:nvPr/>
        </p:nvSpPr>
        <p:spPr>
          <a:xfrm>
            <a:off x="3228109" y="8710470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fake["label"] = 1</a:t>
            </a:r>
          </a:p>
          <a:p>
            <a:r>
              <a:rPr lang="en-IN" sz="2800" dirty="0"/>
              <a:t>true["label"] = 0</a:t>
            </a:r>
          </a:p>
        </p:txBody>
      </p:sp>
    </p:spTree>
    <p:extLst>
      <p:ext uri="{BB962C8B-B14F-4D97-AF65-F5344CB8AC3E}">
        <p14:creationId xmlns:p14="http://schemas.microsoft.com/office/powerpoint/2010/main" val="30100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14600" y="161787"/>
            <a:ext cx="11078857" cy="1062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dirty="0">
                <a:solidFill>
                  <a:srgbClr val="7CA655"/>
                </a:solidFill>
                <a:latin typeface="Times New Roman Bold"/>
              </a:rPr>
              <a:t>DATA PREPROCESSING: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0" y="1582361"/>
            <a:ext cx="5478140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6"/>
              </a:lnSpc>
              <a:spcBef>
                <a:spcPct val="0"/>
              </a:spcBef>
            </a:pPr>
            <a:r>
              <a:rPr lang="en-US" sz="4700" dirty="0">
                <a:solidFill>
                  <a:srgbClr val="000000"/>
                </a:solidFill>
                <a:latin typeface="Times New Roman Bold"/>
              </a:rPr>
              <a:t>OUTPUT GRAPH: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923D3-1A83-05E0-9798-90CCBEE1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57500"/>
            <a:ext cx="13077647" cy="7075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6F808E-72C6-09D3-F530-DCD336111412}"/>
              </a:ext>
            </a:extLst>
          </p:cNvPr>
          <p:cNvSpPr txBox="1"/>
          <p:nvPr/>
        </p:nvSpPr>
        <p:spPr>
          <a:xfrm>
            <a:off x="3352800" y="1714500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plt.figure</a:t>
            </a:r>
            <a:r>
              <a:rPr lang="en-IN" sz="2800" dirty="0"/>
              <a:t>(</a:t>
            </a:r>
            <a:r>
              <a:rPr lang="en-IN" sz="2800" dirty="0" err="1"/>
              <a:t>figsize</a:t>
            </a:r>
            <a:r>
              <a:rPr lang="en-IN" sz="2800" dirty="0"/>
              <a:t>=(12,8))</a:t>
            </a:r>
          </a:p>
          <a:p>
            <a:r>
              <a:rPr lang="en-IN" sz="2800" dirty="0" err="1"/>
              <a:t>sns.countplot</a:t>
            </a:r>
            <a:r>
              <a:rPr lang="en-IN" sz="2800" dirty="0"/>
              <a:t>(x = "subject", data=</a:t>
            </a:r>
            <a:r>
              <a:rPr lang="en-IN" sz="2800" dirty="0" err="1"/>
              <a:t>df</a:t>
            </a:r>
            <a:r>
              <a:rPr lang="en-IN" sz="2800" dirty="0"/>
              <a:t>, hue = "label")</a:t>
            </a:r>
          </a:p>
          <a:p>
            <a:r>
              <a:rPr lang="en-IN" sz="2800" dirty="0" err="1"/>
              <a:t>plt.show</a:t>
            </a:r>
            <a:r>
              <a:rPr lang="en-IN" sz="28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C964D-C3B3-B8EC-44D5-BF781FB7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67100"/>
            <a:ext cx="11717409" cy="65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68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1191</Words>
  <Application>Microsoft Office PowerPoint</Application>
  <PresentationFormat>Custom</PresentationFormat>
  <Paragraphs>157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Times New Roman Bold</vt:lpstr>
      <vt:lpstr>Wingdings 3</vt:lpstr>
      <vt:lpstr>Open Sans</vt:lpstr>
      <vt:lpstr>Segoe UI</vt:lpstr>
      <vt:lpstr>Times New Roman</vt:lpstr>
      <vt:lpstr>Century Gothic</vt:lpstr>
      <vt:lpstr>Libre Franklin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SIH.pptx</dc:title>
  <cp:lastModifiedBy>jai sankar</cp:lastModifiedBy>
  <cp:revision>5</cp:revision>
  <dcterms:created xsi:type="dcterms:W3CDTF">2006-08-16T00:00:00Z</dcterms:created>
  <dcterms:modified xsi:type="dcterms:W3CDTF">2023-10-26T09:15:17Z</dcterms:modified>
  <dc:identifier>DAFwQRKR6Ro</dc:identifier>
</cp:coreProperties>
</file>