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741" r:id="rId1"/>
  </p:sldMasterIdLst>
  <p:notesMasterIdLst>
    <p:notesMasterId r:id="rId26"/>
  </p:notesMasterIdLst>
  <p:sldIdLst>
    <p:sldId id="256" r:id="rId2"/>
    <p:sldId id="257" r:id="rId3"/>
    <p:sldId id="273" r:id="rId4"/>
    <p:sldId id="271" r:id="rId5"/>
    <p:sldId id="272" r:id="rId6"/>
    <p:sldId id="258" r:id="rId7"/>
    <p:sldId id="259" r:id="rId8"/>
    <p:sldId id="260" r:id="rId9"/>
    <p:sldId id="268" r:id="rId10"/>
    <p:sldId id="261" r:id="rId11"/>
    <p:sldId id="269" r:id="rId12"/>
    <p:sldId id="275" r:id="rId13"/>
    <p:sldId id="276" r:id="rId14"/>
    <p:sldId id="262" r:id="rId15"/>
    <p:sldId id="274" r:id="rId16"/>
    <p:sldId id="263" r:id="rId17"/>
    <p:sldId id="264" r:id="rId18"/>
    <p:sldId id="265" r:id="rId19"/>
    <p:sldId id="270" r:id="rId20"/>
    <p:sldId id="277" r:id="rId21"/>
    <p:sldId id="280" r:id="rId22"/>
    <p:sldId id="278" r:id="rId23"/>
    <p:sldId id="279" r:id="rId24"/>
    <p:sldId id="266" r:id="rId25"/>
  </p:sldIdLst>
  <p:sldSz cx="18288000" cy="10287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Libre Franklin" pitchFamily="2" charset="0"/>
      <p:regular r:id="rId35"/>
      <p:bold r:id="rId36"/>
      <p:italic r:id="rId37"/>
      <p:boldItalic r:id="rId38"/>
    </p:embeddedFont>
    <p:embeddedFont>
      <p:font typeface="Times New Roman" panose="02020603050405020304" pitchFamily="18" charset="0"/>
      <p:regular r:id="rId39"/>
    </p:embeddedFont>
    <p:embeddedFont>
      <p:font typeface="Times New Roman Bold" panose="02020803070505020304" pitchFamily="18" charset="0"/>
      <p:regular r:id="rId40"/>
      <p:bold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A29F0-923D-4259-98F1-D97EA1533E84}" v="2" dt="2023-10-25T18:22:12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4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4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45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236"/>
            <a:ext cx="3535011" cy="10279644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50762-5479-79D7-F613-932BE2EDFC72}"/>
              </a:ext>
            </a:extLst>
          </p:cNvPr>
          <p:cNvSpPr txBox="1"/>
          <p:nvPr/>
        </p:nvSpPr>
        <p:spPr>
          <a:xfrm>
            <a:off x="2819400" y="1714500"/>
            <a:ext cx="14173200" cy="708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NAAN MUDHALVAN PROJECT(IBM) IBM AI 101 ARTIFICIAL        INTELLIGENCE-GROUP 1 PROJECT: TEAM-5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36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36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u="sng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FAKE NEWS DETECTION USING NLP TEAM MEMBERS</a:t>
            </a:r>
            <a:endParaRPr lang="en-IN" sz="36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1)BALA.PK (reg.no: 113321106008)</a:t>
            </a:r>
            <a:endParaRPr lang="en-IN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2)DARANISHWAR. GR (reg no. 113321106016)</a:t>
            </a:r>
            <a:endParaRPr lang="en-IN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3)DEEPAN  SANKAR. J (reg no. 113321106017)</a:t>
            </a:r>
            <a:endParaRPr lang="en-IN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4)FERIN KINGSLY.M (reg no. 113321106026)</a:t>
            </a:r>
            <a:endParaRPr lang="en-IN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5)HARI RAGAAV.D(reg no. 113321106031)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14600" y="161787"/>
            <a:ext cx="11078857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7CA655"/>
                </a:solidFill>
                <a:latin typeface="Times New Roman Bold"/>
              </a:rPr>
              <a:t>DATA PREPROCESSING: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0" y="1582361"/>
            <a:ext cx="5478140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6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Times New Roman Bold"/>
              </a:rPr>
              <a:t>OUTPUT GRAPH: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923D3-1A83-05E0-9798-90CCBEE17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57500"/>
            <a:ext cx="13077647" cy="70757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6F808E-72C6-09D3-F530-DCD336111412}"/>
              </a:ext>
            </a:extLst>
          </p:cNvPr>
          <p:cNvSpPr txBox="1"/>
          <p:nvPr/>
        </p:nvSpPr>
        <p:spPr>
          <a:xfrm>
            <a:off x="3429000" y="1409700"/>
            <a:ext cx="9144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=(12,8))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sns.countplot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(x = "subject", data=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, hue = "label")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C964D-C3B3-B8EC-44D5-BF781FB7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17827"/>
            <a:ext cx="11717409" cy="65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6A59E6-56FA-D339-5574-AB00220CE5A5}"/>
              </a:ext>
            </a:extLst>
          </p:cNvPr>
          <p:cNvSpPr txBox="1"/>
          <p:nvPr/>
        </p:nvSpPr>
        <p:spPr>
          <a:xfrm>
            <a:off x="2057400" y="2324100"/>
            <a:ext cx="16383000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    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Gather diverse real and fake news articles.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Convert text to numerical features for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models.Use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techniques like TF-IDF or Word Embeddings.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Split into training and testing sets.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Choose model: ML (e.g., SVM) or DL (e.g., LSTM). Consider NLP-specific models like BERT.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Train chosen model on training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data.Use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data for supervised learning.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Assess model's performance on test data. Evaluate using metrics like accuracy, precision, recall.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D1501-6A9C-BB61-B687-195D820205E8}"/>
              </a:ext>
            </a:extLst>
          </p:cNvPr>
          <p:cNvSpPr txBox="1"/>
          <p:nvPr/>
        </p:nvSpPr>
        <p:spPr>
          <a:xfrm>
            <a:off x="2514600" y="1104900"/>
            <a:ext cx="998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spc="-1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IN" sz="4000" b="1" spc="-12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4000" b="1" spc="-135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spc="-2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NLP:</a:t>
            </a:r>
            <a:endParaRPr lang="en-IN" sz="4000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8EABE-B385-E799-BA96-57A3359C5476}"/>
              </a:ext>
            </a:extLst>
          </p:cNvPr>
          <p:cNvSpPr txBox="1"/>
          <p:nvPr/>
        </p:nvSpPr>
        <p:spPr>
          <a:xfrm>
            <a:off x="2590800" y="1157793"/>
            <a:ext cx="137922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Optimize model parameters . Fine-tune for better performance.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Address uneven real vs fake class distribution. Apply techniques like oversampling or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Combine multiple models for improved accuracy. Use techniques like voting or bagging.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Implement model for real-time fake news detection.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Continuously check model's performance. Update with new data or improved algorithms.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Add metadata, social media data, etc. for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accuracy.Enhance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model with additional relevant features.</a:t>
            </a:r>
          </a:p>
        </p:txBody>
      </p:sp>
    </p:spTree>
    <p:extLst>
      <p:ext uri="{BB962C8B-B14F-4D97-AF65-F5344CB8AC3E}">
        <p14:creationId xmlns:p14="http://schemas.microsoft.com/office/powerpoint/2010/main" val="109849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86000" y="342900"/>
            <a:ext cx="11078857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7CA655"/>
                </a:solidFill>
                <a:latin typeface="Times New Roman Bold"/>
              </a:rPr>
              <a:t>TEXT PREPROCESSING: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579C0-64EF-372A-EEAD-014148F7223F}"/>
              </a:ext>
            </a:extLst>
          </p:cNvPr>
          <p:cNvSpPr txBox="1"/>
          <p:nvPr/>
        </p:nvSpPr>
        <p:spPr>
          <a:xfrm>
            <a:off x="1931185" y="3162300"/>
            <a:ext cx="1512112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 is a very crucial step in any machine learning model, but more so for NLP. Without the cleaning process, the dataset is often a cluster of words that the computer doesn’t understand. Here, we will go over steps done in a typical machine learning text pipeline to clean data.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EB5E7-6E65-6A38-E463-2DB03389FEEC}"/>
              </a:ext>
            </a:extLst>
          </p:cNvPr>
          <p:cNvSpPr txBox="1"/>
          <p:nvPr/>
        </p:nvSpPr>
        <p:spPr>
          <a:xfrm>
            <a:off x="2667000" y="5829300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#data cleaning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#combining the title and text columns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['text'] =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['title'] + " " +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['text']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#deleting few columns from the data 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['title']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['subject']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['date']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34F87-B7EE-9BF0-13BB-5FA270902D82}"/>
              </a:ext>
            </a:extLst>
          </p:cNvPr>
          <p:cNvSpPr txBox="1"/>
          <p:nvPr/>
        </p:nvSpPr>
        <p:spPr>
          <a:xfrm>
            <a:off x="1931185" y="1921528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/>
              <a:t>DATA CLEANING: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DF000E6-9709-7EA0-D8A0-B1219D59D49E}"/>
              </a:ext>
            </a:extLst>
          </p:cNvPr>
          <p:cNvSpPr txBox="1"/>
          <p:nvPr/>
        </p:nvSpPr>
        <p:spPr>
          <a:xfrm>
            <a:off x="1458849" y="1768424"/>
            <a:ext cx="529653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>
                <a:latin typeface="Times New Roman"/>
                <a:cs typeface="Times New Roman"/>
              </a:rPr>
              <a:t>MISSING</a:t>
            </a:r>
            <a:r>
              <a:rPr sz="4700" b="1" spc="-130">
                <a:latin typeface="Times New Roman"/>
                <a:cs typeface="Times New Roman"/>
              </a:rPr>
              <a:t> </a:t>
            </a:r>
            <a:r>
              <a:rPr sz="4700" b="1" spc="-605">
                <a:latin typeface="Times New Roman"/>
                <a:cs typeface="Times New Roman"/>
              </a:rPr>
              <a:t>V</a:t>
            </a:r>
            <a:r>
              <a:rPr sz="4700" b="1" spc="10">
                <a:latin typeface="Times New Roman"/>
                <a:cs typeface="Times New Roman"/>
              </a:rPr>
              <a:t>ALU</a:t>
            </a:r>
            <a:r>
              <a:rPr sz="4700" b="1" spc="-10">
                <a:latin typeface="Times New Roman"/>
                <a:cs typeface="Times New Roman"/>
              </a:rPr>
              <a:t>E</a:t>
            </a:r>
            <a:r>
              <a:rPr sz="4700" b="1" spc="10">
                <a:latin typeface="Times New Roman"/>
                <a:cs typeface="Times New Roman"/>
              </a:rPr>
              <a:t>S: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86A4FFB-F52C-37E2-0F20-04B9E4B41CA2}"/>
              </a:ext>
            </a:extLst>
          </p:cNvPr>
          <p:cNvSpPr txBox="1"/>
          <p:nvPr/>
        </p:nvSpPr>
        <p:spPr>
          <a:xfrm>
            <a:off x="3200400" y="5866384"/>
            <a:ext cx="549402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#data</a:t>
            </a:r>
            <a:r>
              <a:rPr sz="2800"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#combining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sz="2800" spc="-6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7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sz="2800" spc="-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columns df['text']</a:t>
            </a:r>
            <a:r>
              <a:rPr sz="28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8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df['title']</a:t>
            </a:r>
            <a:r>
              <a:rPr sz="28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8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8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 df['text']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#deleting</a:t>
            </a:r>
            <a:r>
              <a:rPr sz="2800" spc="-9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sz="2800" spc="-8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sz="28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7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8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 df['title']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237230">
              <a:lnSpc>
                <a:spcPct val="100000"/>
              </a:lnSpc>
              <a:spcBef>
                <a:spcPts val="5"/>
              </a:spcBef>
            </a:pP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df['subject']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df['date']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df.head()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70A83A3-6D83-99C4-8F88-9882372CEECB}"/>
              </a:ext>
            </a:extLst>
          </p:cNvPr>
          <p:cNvSpPr txBox="1"/>
          <p:nvPr/>
        </p:nvSpPr>
        <p:spPr>
          <a:xfrm>
            <a:off x="1676400" y="3009899"/>
            <a:ext cx="14295296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</a:tabLst>
            </a:pP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Data</a:t>
            </a:r>
            <a:r>
              <a:rPr sz="28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cleaning</a:t>
            </a:r>
            <a:r>
              <a:rPr sz="28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is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very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crucial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step</a:t>
            </a:r>
            <a:r>
              <a:rPr sz="28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in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any</a:t>
            </a:r>
            <a:r>
              <a:rPr sz="28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machine</a:t>
            </a:r>
            <a:r>
              <a:rPr sz="28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learning</a:t>
            </a:r>
            <a:r>
              <a:rPr sz="28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model,</a:t>
            </a:r>
            <a:r>
              <a:rPr sz="28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but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more</a:t>
            </a:r>
            <a:r>
              <a:rPr sz="28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so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sz="28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 spc="-20">
                <a:solidFill>
                  <a:srgbClr val="232323"/>
                </a:solidFill>
                <a:latin typeface="Arial MT"/>
                <a:cs typeface="Arial MT"/>
              </a:rPr>
              <a:t>NLP.</a:t>
            </a:r>
            <a:endParaRPr sz="2800">
              <a:latin typeface="Arial MT"/>
              <a:cs typeface="Arial MT"/>
            </a:endParaRPr>
          </a:p>
          <a:p>
            <a:pPr marL="111125" marR="5080" indent="-99060">
              <a:lnSpc>
                <a:spcPct val="100000"/>
              </a:lnSpc>
              <a:buChar char="•"/>
              <a:tabLst>
                <a:tab pos="111125" algn="l"/>
                <a:tab pos="469265" algn="l"/>
              </a:tabLst>
            </a:pP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	Without</a:t>
            </a:r>
            <a:r>
              <a:rPr sz="2800" spc="-7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sz="2800" spc="-6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cleaning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process,</a:t>
            </a:r>
            <a:r>
              <a:rPr sz="2800" spc="-7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sz="28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dataset</a:t>
            </a:r>
            <a:r>
              <a:rPr sz="2800" spc="-7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is</a:t>
            </a:r>
            <a:r>
              <a:rPr sz="2800" spc="-7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often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sz="28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cluster</a:t>
            </a:r>
            <a:r>
              <a:rPr sz="2800" spc="-6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2800" spc="-7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words</a:t>
            </a:r>
            <a:r>
              <a:rPr sz="28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that</a:t>
            </a:r>
            <a:r>
              <a:rPr sz="2800" spc="-7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sz="2800" spc="-6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computer</a:t>
            </a:r>
            <a:r>
              <a:rPr sz="28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 spc="-10">
                <a:solidFill>
                  <a:srgbClr val="232323"/>
                </a:solidFill>
                <a:latin typeface="Arial MT"/>
                <a:cs typeface="Arial MT"/>
              </a:rPr>
              <a:t>doesn’t understand.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Here,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It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will</a:t>
            </a:r>
            <a:r>
              <a:rPr sz="28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go</a:t>
            </a:r>
            <a:r>
              <a:rPr sz="28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over</a:t>
            </a:r>
            <a:r>
              <a:rPr sz="28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steps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done</a:t>
            </a:r>
            <a:r>
              <a:rPr sz="28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in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sz="28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typical</a:t>
            </a:r>
            <a:r>
              <a:rPr sz="28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machine</a:t>
            </a:r>
            <a:r>
              <a:rPr sz="28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learning</a:t>
            </a:r>
            <a:r>
              <a:rPr sz="28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text</a:t>
            </a:r>
            <a:r>
              <a:rPr sz="2800" spc="-7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pipeline</a:t>
            </a:r>
            <a:r>
              <a:rPr sz="28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28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232323"/>
                </a:solidFill>
                <a:latin typeface="Arial MT"/>
                <a:cs typeface="Arial MT"/>
              </a:rPr>
              <a:t>clean</a:t>
            </a:r>
            <a:r>
              <a:rPr sz="28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800" spc="-10">
                <a:solidFill>
                  <a:srgbClr val="232323"/>
                </a:solidFill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97F812E-2D43-F39F-793D-12A56ED7F6CC}"/>
              </a:ext>
            </a:extLst>
          </p:cNvPr>
          <p:cNvSpPr txBox="1"/>
          <p:nvPr/>
        </p:nvSpPr>
        <p:spPr>
          <a:xfrm>
            <a:off x="1458849" y="5414264"/>
            <a:ext cx="165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>
                <a:latin typeface="Calibri"/>
                <a:cs typeface="Calibri"/>
              </a:rPr>
              <a:t>PROGRAM: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86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828800" y="1777335"/>
            <a:ext cx="5634558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6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Times New Roman Bold"/>
              </a:rPr>
              <a:t>WORD CLOUD: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3EE05-FCF8-9226-9314-49572CE9B356}"/>
              </a:ext>
            </a:extLst>
          </p:cNvPr>
          <p:cNvSpPr txBox="1"/>
          <p:nvPr/>
        </p:nvSpPr>
        <p:spPr>
          <a:xfrm>
            <a:off x="2743200" y="4305300"/>
            <a:ext cx="14020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#word cloud for fake news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cloud =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max_words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 500,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 STOPWORDS,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background_color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 "white").generate(" ".join(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df.label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== 1].text))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=(40, 30))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(cloud, interpolation="bilinear")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("off")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plt.tight_layout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(pad=0)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B3315-F29C-3EB5-A5F8-C1BB2EDCADD3}"/>
              </a:ext>
            </a:extLst>
          </p:cNvPr>
          <p:cNvSpPr txBox="1"/>
          <p:nvPr/>
        </p:nvSpPr>
        <p:spPr>
          <a:xfrm>
            <a:off x="2466109" y="289621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/>
              <a:t>Fake News Word Cloud: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26422"/>
            <a:ext cx="11078857" cy="76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2800">
                <a:solidFill>
                  <a:srgbClr val="7CA655"/>
                </a:solidFill>
                <a:latin typeface="Times New Roman Bold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08DC-2646-42EB-ABE9-65B1B71F1B00}"/>
              </a:ext>
            </a:extLst>
          </p:cNvPr>
          <p:cNvSpPr txBox="1"/>
          <p:nvPr/>
        </p:nvSpPr>
        <p:spPr>
          <a:xfrm>
            <a:off x="2971800" y="4076700"/>
            <a:ext cx="14020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#word cloud for real news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cloud =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max_words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 500,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 STOPWORDS,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background_color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 "white").generate(" ".join(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df.label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== 0].text))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=(40, 30))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(cloud, interpolation="bilinear")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("off")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plt.tight_layout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(pad=0)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AD578-3AA4-6D13-A1B4-A3750ADFC06D}"/>
              </a:ext>
            </a:extLst>
          </p:cNvPr>
          <p:cNvSpPr txBox="1"/>
          <p:nvPr/>
        </p:nvSpPr>
        <p:spPr>
          <a:xfrm>
            <a:off x="2362200" y="277556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/>
              <a:t>Real News Word Cloud: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C80CF3-12D5-1A3D-A014-8753626935BE}"/>
              </a:ext>
            </a:extLst>
          </p:cNvPr>
          <p:cNvSpPr txBox="1"/>
          <p:nvPr/>
        </p:nvSpPr>
        <p:spPr>
          <a:xfrm>
            <a:off x="2590800" y="2781300"/>
            <a:ext cx="14782800" cy="638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IN"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solidFill>
                  <a:srgbClr val="045B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25">
                <a:solidFill>
                  <a:srgbClr val="045B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5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en-IN" sz="2400" spc="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solidFill>
                  <a:srgbClr val="045B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75">
                <a:solidFill>
                  <a:srgbClr val="045B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5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870"/>
              </a:lnSpc>
            </a:pPr>
            <a:r>
              <a:rPr lang="en-IN" sz="2400" err="1">
                <a:latin typeface="Arial" panose="020B0604020202020204" pitchFamily="34" charset="0"/>
                <a:cs typeface="Arial" panose="020B0604020202020204" pitchFamily="34" charset="0"/>
              </a:rPr>
              <a:t>embed_size</a:t>
            </a:r>
            <a:r>
              <a:rPr lang="en-IN" sz="2400" spc="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solidFill>
                  <a:srgbClr val="045B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35">
                <a:solidFill>
                  <a:srgbClr val="045B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5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870"/>
              </a:lnSpc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 Sequential()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lang="en-IN" sz="2400" spc="-20">
                <a:latin typeface="Arial" panose="020B0604020202020204" pitchFamily="34" charset="0"/>
                <a:cs typeface="Arial" panose="020B0604020202020204" pitchFamily="34" charset="0"/>
              </a:rPr>
              <a:t>#Non-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en-IN" sz="2400" spc="-9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err="1">
                <a:latin typeface="Arial" panose="020B0604020202020204" pitchFamily="34" charset="0"/>
                <a:cs typeface="Arial" panose="020B0604020202020204" pitchFamily="34" charset="0"/>
              </a:rPr>
              <a:t>embeddidng</a:t>
            </a:r>
            <a:r>
              <a:rPr lang="en-IN" sz="2400" spc="-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(Embedding(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output_dim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embed_size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input_length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maxlen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trainable=False))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lang="en-IN" sz="2800" spc="-10">
                <a:latin typeface="Arial" panose="020B0604020202020204" pitchFamily="34" charset="0"/>
                <a:cs typeface="Arial" panose="020B0604020202020204" pitchFamily="34" charset="0"/>
              </a:rPr>
              <a:t>#LSTM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270760">
              <a:lnSpc>
                <a:spcPct val="100000"/>
              </a:lnSpc>
            </a:pP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(LSTM(units=128</a:t>
            </a:r>
            <a:r>
              <a:rPr lang="en-IN" sz="24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return_sequences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recurrent_dropout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0.25))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(LSTM(units=64</a:t>
            </a:r>
            <a:r>
              <a:rPr lang="en-IN" sz="24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recurrent_dropout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en-IN" sz="24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0.1))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552815">
              <a:lnSpc>
                <a:spcPct val="100000"/>
              </a:lnSpc>
            </a:pP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(Dense(units</a:t>
            </a:r>
            <a:r>
              <a:rPr lang="en-IN" sz="24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')) </a:t>
            </a:r>
            <a:r>
              <a:rPr lang="en-IN" sz="240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(Dense(1,</a:t>
            </a:r>
            <a:r>
              <a:rPr lang="en-IN" sz="2400"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activation='sigmoid'))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(optimizer=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keras.optimizers.Adam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IN" sz="24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0.01),</a:t>
            </a:r>
            <a:r>
              <a:rPr lang="en-IN" sz="24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loss='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binary_crossentropy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r>
              <a:rPr lang="en-IN" sz="24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metrics=['accuracy'])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n-IN" sz="24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" err="1"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lang="en-IN" sz="2400" spc="-10">
                <a:latin typeface="Arial" panose="020B0604020202020204" pitchFamily="34" charset="0"/>
                <a:cs typeface="Arial" panose="020B0604020202020204" pitchFamily="34" charset="0"/>
              </a:rPr>
              <a:t>=0.3,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epochs=10,</a:t>
            </a:r>
            <a:r>
              <a:rPr lang="en-IN" sz="24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IN" sz="2400" spc="-2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2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IN" sz="2400" spc="-2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spc="-6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0">
                <a:latin typeface="Arial" panose="020B0604020202020204" pitchFamily="34" charset="0"/>
                <a:cs typeface="Arial" panose="020B0604020202020204" pitchFamily="34" charset="0"/>
              </a:rPr>
              <a:t>shuffle=True,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verbose</a:t>
            </a:r>
            <a:r>
              <a:rPr lang="en-IN" sz="24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5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E03BC-82E1-65B1-911A-50C40015F8E6}"/>
              </a:ext>
            </a:extLst>
          </p:cNvPr>
          <p:cNvSpPr txBox="1"/>
          <p:nvPr/>
        </p:nvSpPr>
        <p:spPr>
          <a:xfrm>
            <a:off x="2362200" y="1485900"/>
            <a:ext cx="11963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/>
              <a:t>PROGRAM</a:t>
            </a:r>
            <a:r>
              <a:rPr lang="en-IN" sz="4000" b="1" spc="-190"/>
              <a:t> </a:t>
            </a:r>
            <a:r>
              <a:rPr lang="en-IN" sz="4000" b="1" spc="-25"/>
              <a:t>FOR </a:t>
            </a:r>
            <a:r>
              <a:rPr lang="en-IN" sz="4000" b="1"/>
              <a:t>TRAINING</a:t>
            </a:r>
            <a:r>
              <a:rPr lang="en-IN" sz="4000" b="1" spc="-80"/>
              <a:t> </a:t>
            </a:r>
            <a:r>
              <a:rPr lang="en-IN" sz="4000" b="1"/>
              <a:t>LSTM</a:t>
            </a:r>
            <a:r>
              <a:rPr lang="en-IN" sz="4000" b="1" spc="-80"/>
              <a:t> </a:t>
            </a:r>
            <a:r>
              <a:rPr lang="en-IN" sz="4000" b="1" spc="-10"/>
              <a:t>MODEL:</a:t>
            </a:r>
            <a:endParaRPr lang="en-IN" sz="4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EB92B147-DF6D-83D0-51F5-771D22DEFA2A}"/>
              </a:ext>
            </a:extLst>
          </p:cNvPr>
          <p:cNvSpPr txBox="1">
            <a:spLocks/>
          </p:cNvSpPr>
          <p:nvPr/>
        </p:nvSpPr>
        <p:spPr>
          <a:xfrm>
            <a:off x="2416083" y="1017577"/>
            <a:ext cx="855154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0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4000" b="1" spc="-45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sz="4000" b="1" spc="-15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sz="4000" b="1" spc="-45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4000" b="1" spc="-3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en-US" sz="4000" b="1" spc="-15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pc="-1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0A5F4D6C-02D2-2A2C-C75E-CA9A9471F2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4160646"/>
            <a:ext cx="8880348" cy="5975932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BF6AEA78-59CA-C86B-B455-6C72504DB4FC}"/>
              </a:ext>
            </a:extLst>
          </p:cNvPr>
          <p:cNvSpPr txBox="1"/>
          <p:nvPr/>
        </p:nvSpPr>
        <p:spPr>
          <a:xfrm>
            <a:off x="2450719" y="2705100"/>
            <a:ext cx="3432175" cy="10229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3200" b="1" spc="-10"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  <a:spcBef>
                <a:spcPts val="300"/>
              </a:spcBef>
            </a:pPr>
            <a:r>
              <a:rPr sz="2800" spc="-10">
                <a:latin typeface="Calibri"/>
                <a:cs typeface="Calibri"/>
              </a:rPr>
              <a:t>model.summary()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F48E385-D9D4-C675-459B-91BC6793DEF8}"/>
              </a:ext>
            </a:extLst>
          </p:cNvPr>
          <p:cNvSpPr txBox="1"/>
          <p:nvPr/>
        </p:nvSpPr>
        <p:spPr>
          <a:xfrm>
            <a:off x="2450719" y="4160646"/>
            <a:ext cx="1546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0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B4420-3AF0-58E9-F7DA-0430A61BE26D}"/>
              </a:ext>
            </a:extLst>
          </p:cNvPr>
          <p:cNvSpPr txBox="1"/>
          <p:nvPr/>
        </p:nvSpPr>
        <p:spPr>
          <a:xfrm>
            <a:off x="2438400" y="1790700"/>
            <a:ext cx="1430053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/>
              <a:t>About Dataset :</a:t>
            </a:r>
          </a:p>
          <a:p>
            <a:endParaRPr lang="en-IN" sz="3600" b="1"/>
          </a:p>
          <a:p>
            <a:r>
              <a:rPr lang="en-US" sz="3200"/>
              <a:t>A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dataset is a structured collection of data points or observations that are organized in a way that each data point corresponds to a distinct entity, event, or record, and each attribute or feature describes a specific characteristic of that entity. In simpler terms, a dataset is a set of information about a particular subject or a group of related subjects.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This data set consists of 40000 fake and real news. Our goal is to train our model to accurately predict whether a particular piece of news is real or fake. Fake and real news data are given in two separate data sets, with each data set consisting of approximately 20000 articles.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>
            <a:extLst>
              <a:ext uri="{FF2B5EF4-FFF2-40B4-BE49-F238E27FC236}">
                <a16:creationId xmlns:a16="http://schemas.microsoft.com/office/drawing/2014/main" id="{B18CD35C-5C30-94F8-2EB7-35C4991EC7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4684229"/>
            <a:ext cx="11659870" cy="4882896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15C5C9F9-9C7F-7142-4AA0-CDAF998A299A}"/>
              </a:ext>
            </a:extLst>
          </p:cNvPr>
          <p:cNvSpPr txBox="1">
            <a:spLocks/>
          </p:cNvSpPr>
          <p:nvPr/>
        </p:nvSpPr>
        <p:spPr>
          <a:xfrm>
            <a:off x="2490342" y="655640"/>
            <a:ext cx="90158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sz="44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N" sz="4400" b="1" spc="-6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1" spc="-3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IN" sz="4400" b="1" spc="-75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1" spc="-3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1" spc="-1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32CF8B83-A645-CD0F-BE4A-2358C67E8019}"/>
              </a:ext>
            </a:extLst>
          </p:cNvPr>
          <p:cNvSpPr txBox="1"/>
          <p:nvPr/>
        </p:nvSpPr>
        <p:spPr>
          <a:xfrm>
            <a:off x="1752600" y="1970637"/>
            <a:ext cx="11659870" cy="2627001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lang="en-IN" sz="3200" b="1" spc="-10">
                <a:latin typeface="Calibri"/>
                <a:cs typeface="Calibri"/>
              </a:rPr>
              <a:t>		</a:t>
            </a:r>
            <a:r>
              <a:rPr sz="3200" b="1" spc="-10"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  <a:p>
            <a:pPr marL="1475740" marR="5080">
              <a:lnSpc>
                <a:spcPct val="100000"/>
              </a:lnSpc>
              <a:spcBef>
                <a:spcPts val="1900"/>
              </a:spcBef>
            </a:pPr>
            <a:r>
              <a:rPr sz="2800">
                <a:latin typeface="Calibri"/>
                <a:cs typeface="Calibri"/>
              </a:rPr>
              <a:t>pred</a:t>
            </a:r>
            <a:r>
              <a:rPr sz="2800" spc="-4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=</a:t>
            </a:r>
            <a:r>
              <a:rPr sz="2800" spc="-4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model.predict_classes(X_test)</a:t>
            </a:r>
            <a:r>
              <a:rPr sz="2800" spc="7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print(classification_report(y_test,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pred,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target_names</a:t>
            </a:r>
            <a:r>
              <a:rPr sz="2800" spc="-4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=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['</a:t>
            </a:r>
            <a:r>
              <a:rPr sz="2800" spc="-10" err="1">
                <a:latin typeface="Calibri"/>
                <a:cs typeface="Calibri"/>
              </a:rPr>
              <a:t>Fake','Real</a:t>
            </a:r>
            <a:r>
              <a:rPr sz="2800" spc="-10">
                <a:latin typeface="Calibri"/>
                <a:cs typeface="Calibri"/>
              </a:rPr>
              <a:t>'</a:t>
            </a:r>
            <a:r>
              <a:rPr lang="en-IN" sz="2800" spc="-10">
                <a:latin typeface="Calibri"/>
                <a:cs typeface="Calibri"/>
              </a:rPr>
              <a:t>]</a:t>
            </a:r>
          </a:p>
          <a:p>
            <a:pPr marL="1475740" marR="5080">
              <a:lnSpc>
                <a:spcPct val="100000"/>
              </a:lnSpc>
              <a:spcBef>
                <a:spcPts val="1900"/>
              </a:spcBef>
            </a:pPr>
            <a:r>
              <a:rPr lang="en-IN" sz="3200" b="1" spc="-10">
                <a:latin typeface="Calibri"/>
                <a:cs typeface="Calibri"/>
              </a:rPr>
              <a:t>OUTPUT:</a:t>
            </a:r>
            <a:endParaRPr lang="en-IN"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1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9FE55-8933-F54F-7E4A-93F1FA9B740A}"/>
              </a:ext>
            </a:extLst>
          </p:cNvPr>
          <p:cNvSpPr txBox="1"/>
          <p:nvPr/>
        </p:nvSpPr>
        <p:spPr>
          <a:xfrm>
            <a:off x="2895600" y="2628900"/>
            <a:ext cx="119634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1. Bag-of-Words (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BoW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2. Term Frequency-Inverse Document Frequency (TF-IDF)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3. N-grams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4. Word Embeddings (e.g., Word2Vec,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5. Part-of-Speech (POS) Tags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6. Named Entity Recognition (NER)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7. Sentiment Analysis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8. Readability Scores (e.g., Flesch-Kincaid, Gunning Fog Index)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9. Syntactic Features (e.g., Dependency Trees)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10. Linguistic Stylistic Features (e.g., Tone, Formality)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11. Topic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(e.g., Latent Dirichlet Allocation)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12. Named Entity Density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8B65E-F11B-67BC-D4E2-4B943C7BF7DD}"/>
              </a:ext>
            </a:extLst>
          </p:cNvPr>
          <p:cNvSpPr txBox="1"/>
          <p:nvPr/>
        </p:nvSpPr>
        <p:spPr>
          <a:xfrm>
            <a:off x="2590800" y="133350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0" i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Extraction:</a:t>
            </a:r>
            <a:endParaRPr lang="en-IN" sz="480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2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75969F66-6856-2289-2B4D-28F10468DA91}"/>
              </a:ext>
            </a:extLst>
          </p:cNvPr>
          <p:cNvSpPr txBox="1"/>
          <p:nvPr/>
        </p:nvSpPr>
        <p:spPr>
          <a:xfrm>
            <a:off x="2209800" y="1629848"/>
            <a:ext cx="12276360" cy="8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4800" b="1">
                <a:latin typeface="Times New Roman Bold"/>
              </a:rPr>
              <a:t>N gram analysis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D7BD5-DC41-49BB-639D-32130ACA56D7}"/>
              </a:ext>
            </a:extLst>
          </p:cNvPr>
          <p:cNvSpPr txBox="1"/>
          <p:nvPr/>
        </p:nvSpPr>
        <p:spPr>
          <a:xfrm>
            <a:off x="2438400" y="3009900"/>
            <a:ext cx="1472650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Unigram Analysis (1-gram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				In unigram analysis, each word is considered independently without any regard to its </a:t>
            </a:r>
            <a:r>
              <a:rPr lang="en-IN" sz="2800" err="1">
                <a:latin typeface="Arial" panose="020B0604020202020204" pitchFamily="34" charset="0"/>
                <a:cs typeface="Arial" panose="020B0604020202020204" pitchFamily="34" charset="0"/>
              </a:rPr>
              <a:t>neighboring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 words. This is the simplest form of n gram analysis.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Bigram Analysis (2-gram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				Bigram analysis considers pairs of consecutive words. This type of analysis capture some level of context.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Trigram Analysis (3-gram):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			Trigram analysis looks at sequences of three consecutive words. This provides a bit more context compared to bigrams.</a:t>
            </a:r>
          </a:p>
        </p:txBody>
      </p:sp>
    </p:spTree>
    <p:extLst>
      <p:ext uri="{BB962C8B-B14F-4D97-AF65-F5344CB8AC3E}">
        <p14:creationId xmlns:p14="http://schemas.microsoft.com/office/powerpoint/2010/main" val="298184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A911C-A8E5-3A6E-F74C-7282B48D99E8}"/>
              </a:ext>
            </a:extLst>
          </p:cNvPr>
          <p:cNvSpPr txBox="1"/>
          <p:nvPr/>
        </p:nvSpPr>
        <p:spPr>
          <a:xfrm>
            <a:off x="2514600" y="2324100"/>
            <a:ext cx="14325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latin typeface="Arial" panose="020B0604020202020204" pitchFamily="34" charset="0"/>
                <a:cs typeface="Arial" panose="020B0604020202020204" pitchFamily="34" charset="0"/>
              </a:rPr>
              <a:t>Character N-grams:</a:t>
            </a:r>
          </a:p>
          <a:p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Instead of words, characters can be considered as units. Character-level n-grams capture patterns of characters, which can be useful for detecting fake news with non-standard language, such as misspellings or deliberate character substitutions. </a:t>
            </a:r>
          </a:p>
          <a:p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>
                <a:latin typeface="Arial" panose="020B0604020202020204" pitchFamily="34" charset="0"/>
                <a:cs typeface="Arial" panose="020B0604020202020204" pitchFamily="34" charset="0"/>
              </a:rPr>
              <a:t>Skip-grams:</a:t>
            </a:r>
          </a:p>
          <a:p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Skip-grams involve predicting the context (surrounding words) of a given word. They can be a more complex form of analysis that captures both local and global context.</a:t>
            </a:r>
          </a:p>
        </p:txBody>
      </p:sp>
    </p:spTree>
    <p:extLst>
      <p:ext uri="{BB962C8B-B14F-4D97-AF65-F5344CB8AC3E}">
        <p14:creationId xmlns:p14="http://schemas.microsoft.com/office/powerpoint/2010/main" val="631660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74352" y="4229120"/>
            <a:ext cx="18261417" cy="174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49"/>
              </a:lnSpc>
            </a:pPr>
            <a:r>
              <a:rPr lang="en-US" sz="10878">
                <a:solidFill>
                  <a:srgbClr val="7CA655"/>
                </a:solidFill>
                <a:latin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27AF6EF-CC3E-21CE-A575-4316F2154519}"/>
              </a:ext>
            </a:extLst>
          </p:cNvPr>
          <p:cNvSpPr txBox="1">
            <a:spLocks/>
          </p:cNvSpPr>
          <p:nvPr/>
        </p:nvSpPr>
        <p:spPr>
          <a:xfrm>
            <a:off x="3086100" y="2171700"/>
            <a:ext cx="12448540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514350" indent="-51435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14425" indent="-428625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685800" rtl="0" eaLnBrk="1" latinLnBrk="0" hangingPunct="1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DATA ACQUISITION:</a:t>
            </a:r>
          </a:p>
          <a:p>
            <a:pPr marL="0" indent="0">
              <a:spcBef>
                <a:spcPts val="100"/>
              </a:spcBef>
              <a:buNone/>
            </a:pP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			Collecting data from a variety of sources, including news websites, social media platforms, and other online media, as part of the data acquisition process for fake news detection using NLP.</a:t>
            </a:r>
            <a:endParaRPr lang="en-US" sz="3200" spc="-2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DD504-CEF1-228F-9CBF-7E1AEDCC2A34}"/>
              </a:ext>
            </a:extLst>
          </p:cNvPr>
          <p:cNvSpPr txBox="1"/>
          <p:nvPr/>
        </p:nvSpPr>
        <p:spPr>
          <a:xfrm>
            <a:off x="2590800" y="5618080"/>
            <a:ext cx="12625070" cy="263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pPr lvl="1"/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                 The process of cleaning the data by removing</a:t>
            </a:r>
          </a:p>
          <a:p>
            <a:pPr lvl="1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irrelevant information, such as stop words, lowercasing the words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punctuations,and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286023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1BC58-80E0-C500-6B6F-0EDCF1B8FECA}"/>
              </a:ext>
            </a:extLst>
          </p:cNvPr>
          <p:cNvSpPr txBox="1"/>
          <p:nvPr/>
        </p:nvSpPr>
        <p:spPr>
          <a:xfrm>
            <a:off x="2362200" y="2324100"/>
            <a:ext cx="14726503" cy="75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Gather real and fake news articles.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Clean and prepare the text data.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Convert text into numerical form (e.g., TF-IDF, embeddings).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Choose a suitable ML model (e.g., Naive Bayes, SVM, deep learning).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Model Training: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 Train the chosen model on your </a:t>
            </a:r>
            <a:r>
              <a:rPr lang="en-IN" sz="2800" err="1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Evaluation: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 Assess model performance using metrics like accuracy, precision, recall.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Handle Imbalance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Address class imbalance issues in the dataset.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Hyperparameter Tuning: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 Optimize model settings for better performance.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7BE68-32DE-B026-0E62-CD90B0B66BD0}"/>
              </a:ext>
            </a:extLst>
          </p:cNvPr>
          <p:cNvSpPr txBox="1"/>
          <p:nvPr/>
        </p:nvSpPr>
        <p:spPr>
          <a:xfrm>
            <a:off x="2590800" y="432900"/>
            <a:ext cx="9144000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749"/>
              </a:lnSpc>
            </a:pPr>
            <a:r>
              <a:rPr lang="en-US" sz="8000">
                <a:solidFill>
                  <a:srgbClr val="7CA655"/>
                </a:solidFill>
                <a:latin typeface="Times New Roman Bold"/>
              </a:rPr>
              <a:t>Modeling:</a:t>
            </a:r>
          </a:p>
        </p:txBody>
      </p:sp>
    </p:spTree>
    <p:extLst>
      <p:ext uri="{BB962C8B-B14F-4D97-AF65-F5344CB8AC3E}">
        <p14:creationId xmlns:p14="http://schemas.microsoft.com/office/powerpoint/2010/main" val="32665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D209A-2A64-8150-1C29-238B7C2A425C}"/>
              </a:ext>
            </a:extLst>
          </p:cNvPr>
          <p:cNvSpPr txBox="1"/>
          <p:nvPr/>
        </p:nvSpPr>
        <p:spPr>
          <a:xfrm>
            <a:off x="2895600" y="1865679"/>
            <a:ext cx="121706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Ensemble Methods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Combine models for improved results (optional).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Interpretability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Ensure the model's decisions are understandable.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Continuous Monitoring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Regularly update the model with new data.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Ethical Considerations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: Be aware of biases and ethical implications.</a:t>
            </a:r>
          </a:p>
          <a:p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13.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Deployment: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 Implement the model in your desired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2111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473036" y="585216"/>
            <a:ext cx="11462832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5499">
                <a:solidFill>
                  <a:srgbClr val="7CA655"/>
                </a:solidFill>
                <a:latin typeface="Times New Roman"/>
              </a:rPr>
              <a:t>LOADING THE DATA 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09536" y="1785301"/>
            <a:ext cx="7332985" cy="630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2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Times New Roman Bold"/>
              </a:rPr>
              <a:t>LOAD REQUIRED LIBRARIES: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4B300-D3E0-2FD8-A4D4-8DA557EB8B7C}"/>
              </a:ext>
            </a:extLst>
          </p:cNvPr>
          <p:cNvSpPr txBox="1"/>
          <p:nvPr/>
        </p:nvSpPr>
        <p:spPr>
          <a:xfrm>
            <a:off x="3048000" y="2416237"/>
            <a:ext cx="126492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as np # linear algebra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import pandas as pd # data processing, CSV file I/O (e.g.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import seaborn as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import string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nltk.corpus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nltk.stem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WordNetLemmatizer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, STOPWORDS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nltk.tokenize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word_tokenize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04B233-61B2-9F71-8F69-67997F4D18E5}"/>
              </a:ext>
            </a:extLst>
          </p:cNvPr>
          <p:cNvSpPr txBox="1"/>
          <p:nvPr/>
        </p:nvSpPr>
        <p:spPr>
          <a:xfrm>
            <a:off x="2971800" y="2171700"/>
            <a:ext cx="12344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sklearn.model_selection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sklearn.pipeline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Pipeline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sklearn.linear_model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sklearn.neighbors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KNeighborsClassifier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sklearn.tree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DecisionTreeClassifier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sklearn.ensemble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RandomForestClassifier,GradientBoostingClassifier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accuracy_score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classification_report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sklearn.feature_extraction.text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TfidfVectorizer</a:t>
            </a:r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514600" y="495300"/>
            <a:ext cx="11462832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5499">
                <a:solidFill>
                  <a:srgbClr val="7CA655"/>
                </a:solidFill>
                <a:latin typeface="Times New Roman"/>
              </a:rPr>
              <a:t>IMPORT THE DATA 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FA8C9-239B-E9BC-AC00-7B2571554AE8}"/>
              </a:ext>
            </a:extLst>
          </p:cNvPr>
          <p:cNvSpPr txBox="1"/>
          <p:nvPr/>
        </p:nvSpPr>
        <p:spPr>
          <a:xfrm>
            <a:off x="2292985" y="1409700"/>
            <a:ext cx="1548228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latin typeface="Arial" panose="020B0604020202020204" pitchFamily="34" charset="0"/>
                <a:cs typeface="Arial" panose="020B0604020202020204" pitchFamily="34" charset="0"/>
              </a:rPr>
              <a:t>Input 1: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#import dataset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fake =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("../input/fake-and-real-news-dataset/Fake.csv")</a:t>
            </a: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true = </a:t>
            </a:r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("../input/fake-and-real-news-dataset/True.csv")</a:t>
            </a:r>
          </a:p>
          <a:p>
            <a:endParaRPr lang="en-IN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#data exploration</a:t>
            </a:r>
          </a:p>
          <a:p>
            <a:r>
              <a:rPr lang="en-IN" sz="3200" err="1">
                <a:latin typeface="Arial" panose="020B0604020202020204" pitchFamily="34" charset="0"/>
                <a:cs typeface="Arial" panose="020B0604020202020204" pitchFamily="34" charset="0"/>
              </a:rPr>
              <a:t>fake.head</a:t>
            </a:r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sz="2800"/>
          </a:p>
          <a:p>
            <a:r>
              <a:rPr lang="en-IN" sz="3200" b="1"/>
              <a:t>Output 1: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C3FDE-5512-37AA-32FF-F090719C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807928"/>
            <a:ext cx="12389543" cy="44102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001D6-C651-622C-4164-CD42F41E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86129"/>
            <a:ext cx="13742008" cy="550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567AE-A7CE-FF84-AE04-E7ECFF765256}"/>
              </a:ext>
            </a:extLst>
          </p:cNvPr>
          <p:cNvSpPr txBox="1"/>
          <p:nvPr/>
        </p:nvSpPr>
        <p:spPr>
          <a:xfrm>
            <a:off x="2031392" y="199217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/>
              <a:t>INPUT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DBD3D-0AAC-6D7A-6909-F38BBB9F6344}"/>
              </a:ext>
            </a:extLst>
          </p:cNvPr>
          <p:cNvSpPr txBox="1"/>
          <p:nvPr/>
        </p:nvSpPr>
        <p:spPr>
          <a:xfrm>
            <a:off x="2031392" y="384810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/>
              <a:t>OUTPUT</a:t>
            </a:r>
            <a:r>
              <a:rPr lang="en-IN" sz="3200"/>
              <a:t>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601B4-6229-A7CD-8A11-8AF4C7D69979}"/>
              </a:ext>
            </a:extLst>
          </p:cNvPr>
          <p:cNvSpPr txBox="1"/>
          <p:nvPr/>
        </p:nvSpPr>
        <p:spPr>
          <a:xfrm>
            <a:off x="3228109" y="8710470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/>
              <a:t>fake["label"] = 1</a:t>
            </a:r>
          </a:p>
          <a:p>
            <a:r>
              <a:rPr lang="en-IN" sz="2800"/>
              <a:t>true["label"] = 0</a:t>
            </a:r>
          </a:p>
        </p:txBody>
      </p:sp>
    </p:spTree>
    <p:extLst>
      <p:ext uri="{BB962C8B-B14F-4D97-AF65-F5344CB8AC3E}">
        <p14:creationId xmlns:p14="http://schemas.microsoft.com/office/powerpoint/2010/main" val="301001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</TotalTime>
  <Words>1870</Words>
  <Application>Microsoft Office PowerPoint</Application>
  <PresentationFormat>Custom</PresentationFormat>
  <Paragraphs>227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Times New Roman Bold</vt:lpstr>
      <vt:lpstr>Arial MT</vt:lpstr>
      <vt:lpstr>Arial</vt:lpstr>
      <vt:lpstr>Calibri</vt:lpstr>
      <vt:lpstr>Wingdings</vt:lpstr>
      <vt:lpstr>Wingdings 3</vt:lpstr>
      <vt:lpstr>Libre Franklin</vt:lpstr>
      <vt:lpstr>Century Gothic</vt:lpstr>
      <vt:lpstr>Times New Roman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SIH.pptx</dc:title>
  <dc:creator>jai sankar</dc:creator>
  <cp:lastModifiedBy>jaisankardeeban@gmail.com</cp:lastModifiedBy>
  <cp:revision>7</cp:revision>
  <dcterms:created xsi:type="dcterms:W3CDTF">2006-08-16T00:00:00Z</dcterms:created>
  <dcterms:modified xsi:type="dcterms:W3CDTF">2023-11-01T12:45:14Z</dcterms:modified>
  <dc:identifier>DAFwQRKR6Ro</dc:identifier>
</cp:coreProperties>
</file>