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bookmarkIdSeed="2">
  <p:sldMasterIdLst>
    <p:sldMasterId id="2147483741" r:id="rId1"/>
  </p:sldMasterIdLst>
  <p:notesMasterIdLst>
    <p:notesMasterId r:id="rId62"/>
  </p:notesMasterIdLst>
  <p:sldIdLst>
    <p:sldId id="256" r:id="rId2"/>
    <p:sldId id="282" r:id="rId3"/>
    <p:sldId id="281" r:id="rId4"/>
    <p:sldId id="283"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257" r:id="rId33"/>
    <p:sldId id="273" r:id="rId34"/>
    <p:sldId id="271" r:id="rId35"/>
    <p:sldId id="272" r:id="rId36"/>
    <p:sldId id="258" r:id="rId37"/>
    <p:sldId id="259" r:id="rId38"/>
    <p:sldId id="260" r:id="rId39"/>
    <p:sldId id="268" r:id="rId40"/>
    <p:sldId id="261" r:id="rId41"/>
    <p:sldId id="269" r:id="rId42"/>
    <p:sldId id="275" r:id="rId43"/>
    <p:sldId id="276" r:id="rId44"/>
    <p:sldId id="262" r:id="rId45"/>
    <p:sldId id="274" r:id="rId46"/>
    <p:sldId id="263" r:id="rId47"/>
    <p:sldId id="264" r:id="rId48"/>
    <p:sldId id="265" r:id="rId49"/>
    <p:sldId id="270" r:id="rId50"/>
    <p:sldId id="277" r:id="rId51"/>
    <p:sldId id="280" r:id="rId52"/>
    <p:sldId id="278" r:id="rId53"/>
    <p:sldId id="279" r:id="rId54"/>
    <p:sldId id="311" r:id="rId55"/>
    <p:sldId id="312" r:id="rId56"/>
    <p:sldId id="313" r:id="rId57"/>
    <p:sldId id="315" r:id="rId58"/>
    <p:sldId id="316" r:id="rId59"/>
    <p:sldId id="266" r:id="rId60"/>
    <p:sldId id="314" r:id="rId61"/>
  </p:sldIdLst>
  <p:sldSz cx="18288000" cy="10287000"/>
  <p:notesSz cx="6858000" cy="9144000"/>
  <p:embeddedFontLst>
    <p:embeddedFont>
      <p:font typeface="Calibri" panose="020F0502020204030204" pitchFamily="34" charset="0"/>
      <p:regular r:id="rId63"/>
      <p:bold r:id="rId64"/>
      <p:italic r:id="rId65"/>
      <p:boldItalic r:id="rId66"/>
    </p:embeddedFont>
    <p:embeddedFont>
      <p:font typeface="Century" panose="02040604050505020304" pitchFamily="18" charset="0"/>
      <p:regular r:id="rId67"/>
    </p:embeddedFont>
    <p:embeddedFont>
      <p:font typeface="Century Gothic" panose="020B0502020202020204" pitchFamily="34" charset="0"/>
      <p:regular r:id="rId68"/>
      <p:bold r:id="rId69"/>
      <p:italic r:id="rId70"/>
      <p:boldItalic r:id="rId71"/>
    </p:embeddedFont>
    <p:embeddedFont>
      <p:font typeface="Libre Franklin" pitchFamily="2" charset="0"/>
      <p:regular r:id="rId72"/>
      <p:bold r:id="rId73"/>
      <p:italic r:id="rId74"/>
      <p:boldItalic r:id="rId75"/>
    </p:embeddedFont>
    <p:embeddedFont>
      <p:font typeface="Times New Roman" panose="02020603050405020304" pitchFamily="18" charset="0"/>
      <p:regular r:id="rId76"/>
    </p:embeddedFont>
    <p:embeddedFont>
      <p:font typeface="Times New Roman Bold" panose="02020803070505020304" pitchFamily="18" charset="0"/>
      <p:regular r:id="rId77"/>
      <p:bold r:id="rId78"/>
    </p:embeddedFont>
    <p:embeddedFont>
      <p:font typeface="Wingdings 3" panose="05040102010807070707" pitchFamily="18" charset="2"/>
      <p:regular r:id="rId7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30" d="100"/>
          <a:sy n="30" d="100"/>
        </p:scale>
        <p:origin x="1388" y="2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fntdata"/><Relationship Id="rId68" Type="http://schemas.openxmlformats.org/officeDocument/2006/relationships/font" Target="fonts/font6.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2.fntdata"/><Relationship Id="rId79" Type="http://schemas.openxmlformats.org/officeDocument/2006/relationships/font" Target="fonts/font17.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2.fntdata"/><Relationship Id="rId69" Type="http://schemas.openxmlformats.org/officeDocument/2006/relationships/font" Target="fonts/font7.fntdata"/><Relationship Id="rId77"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0.fntdata"/><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70" Type="http://schemas.openxmlformats.org/officeDocument/2006/relationships/font" Target="fonts/font8.fntdata"/><Relationship Id="rId75" Type="http://schemas.openxmlformats.org/officeDocument/2006/relationships/font" Target="fonts/font13.fntdata"/><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3.fntdata"/><Relationship Id="rId73" Type="http://schemas.openxmlformats.org/officeDocument/2006/relationships/font" Target="fonts/font11.fntdata"/><Relationship Id="rId78" Type="http://schemas.openxmlformats.org/officeDocument/2006/relationships/font" Target="fonts/font16.fntdata"/><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4.fntdata"/><Relationship Id="rId7" Type="http://schemas.openxmlformats.org/officeDocument/2006/relationships/slide" Target="slides/slide6.xml"/><Relationship Id="rId71" Type="http://schemas.openxmlformats.org/officeDocument/2006/relationships/font" Target="fonts/font9.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01.11.2023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420121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83820" y="3771901"/>
            <a:ext cx="13373099" cy="3394172"/>
          </a:xfrm>
        </p:spPr>
        <p:txBody>
          <a:bodyPr anchor="b">
            <a:normAutofit/>
          </a:bodyPr>
          <a:lstStyle>
            <a:lvl1pPr>
              <a:defRPr sz="8100"/>
            </a:lvl1pPr>
          </a:lstStyle>
          <a:p>
            <a:r>
              <a:rPr lang="en-US"/>
              <a:t>Click to edit Master title style</a:t>
            </a:r>
            <a:endParaRPr lang="en-US" dirty="0"/>
          </a:p>
        </p:txBody>
      </p:sp>
      <p:sp>
        <p:nvSpPr>
          <p:cNvPr id="3" name="Subtitle 2"/>
          <p:cNvSpPr>
            <a:spLocks noGrp="1"/>
          </p:cNvSpPr>
          <p:nvPr>
            <p:ph type="subTitle" idx="1"/>
          </p:nvPr>
        </p:nvSpPr>
        <p:spPr>
          <a:xfrm>
            <a:off x="3883820" y="7166069"/>
            <a:ext cx="13373099" cy="1689425"/>
          </a:xfrm>
        </p:spPr>
        <p:txBody>
          <a:bodyPr anchor="t"/>
          <a:lstStyle>
            <a:lvl1pPr marL="0" indent="0" algn="l">
              <a:buNone/>
              <a:defRPr>
                <a:solidFill>
                  <a:schemeClr val="tx1">
                    <a:lumMod val="65000"/>
                    <a:lumOff val="35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6485716"/>
            <a:ext cx="2616978" cy="1167884"/>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797719" y="6794311"/>
            <a:ext cx="11696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54136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3883819" y="914400"/>
            <a:ext cx="13373099" cy="4675560"/>
          </a:xfrm>
        </p:spPr>
        <p:txBody>
          <a:bodyPr anchor="ctr">
            <a:normAutofit/>
          </a:bodyPr>
          <a:lstStyle>
            <a:lvl1pPr algn="l">
              <a:defRPr sz="7200" b="0" cap="none"/>
            </a:lvl1pPr>
          </a:lstStyle>
          <a:p>
            <a:r>
              <a:rPr lang="en-US"/>
              <a:t>Click to edit Master title style</a:t>
            </a:r>
            <a:endParaRPr lang="en-US" dirty="0"/>
          </a:p>
        </p:txBody>
      </p:sp>
      <p:sp>
        <p:nvSpPr>
          <p:cNvPr id="3" name="Text Placeholder 2"/>
          <p:cNvSpPr>
            <a:spLocks noGrp="1"/>
          </p:cNvSpPr>
          <p:nvPr>
            <p:ph type="body" idx="1"/>
          </p:nvPr>
        </p:nvSpPr>
        <p:spPr>
          <a:xfrm>
            <a:off x="3883819" y="6531069"/>
            <a:ext cx="13373099" cy="2333796"/>
          </a:xfrm>
        </p:spPr>
        <p:txBody>
          <a:bodyPr anchor="ctr">
            <a:normAutofit/>
          </a:bodyPr>
          <a:lstStyle>
            <a:lvl1pPr marL="0" indent="0" algn="l">
              <a:buNone/>
              <a:defRPr sz="2700">
                <a:solidFill>
                  <a:schemeClr val="tx1">
                    <a:lumMod val="65000"/>
                    <a:lumOff val="3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6283" y="47672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797719" y="4866209"/>
            <a:ext cx="11696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90309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74924" y="914400"/>
            <a:ext cx="12590889" cy="4343400"/>
          </a:xfrm>
        </p:spPr>
        <p:txBody>
          <a:bodyPr anchor="ctr">
            <a:normAutofit/>
          </a:bodyPr>
          <a:lstStyle>
            <a:lvl1pPr algn="l">
              <a:defRPr sz="72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4912518" y="5257800"/>
            <a:ext cx="11304831" cy="571500"/>
          </a:xfrm>
        </p:spPr>
        <p:txBody>
          <a:bodyPr anchor="ctr">
            <a:noAutofit/>
          </a:bodyPr>
          <a:lstStyle>
            <a:lvl1pPr marL="0" indent="0">
              <a:buFontTx/>
              <a:buNone/>
              <a:defRPr sz="2400">
                <a:solidFill>
                  <a:schemeClr val="tx1">
                    <a:lumMod val="50000"/>
                    <a:lumOff val="50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3883819" y="6531069"/>
            <a:ext cx="13373099" cy="2333796"/>
          </a:xfrm>
        </p:spPr>
        <p:txBody>
          <a:bodyPr anchor="ctr">
            <a:normAutofit/>
          </a:bodyPr>
          <a:lstStyle>
            <a:lvl1pPr marL="0" indent="0" algn="l">
              <a:buNone/>
              <a:defRPr sz="2700">
                <a:solidFill>
                  <a:schemeClr val="tx1">
                    <a:lumMod val="65000"/>
                    <a:lumOff val="3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6283" y="47672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797719" y="4866209"/>
            <a:ext cx="1169651" cy="547688"/>
          </a:xfrm>
        </p:spPr>
        <p:txBody>
          <a:bodyPr/>
          <a:lstStyle/>
          <a:p>
            <a:fld id="{B6F15528-21DE-4FAA-801E-634DDDAF4B2B}" type="slidenum">
              <a:rPr lang="en-US" smtClean="0"/>
              <a:pPr/>
              <a:t>‹#›</a:t>
            </a:fld>
            <a:endParaRPr lang="en-US"/>
          </a:p>
        </p:txBody>
      </p:sp>
      <p:sp>
        <p:nvSpPr>
          <p:cNvPr id="14" name="TextBox 13"/>
          <p:cNvSpPr txBox="1"/>
          <p:nvPr/>
        </p:nvSpPr>
        <p:spPr>
          <a:xfrm>
            <a:off x="3701478" y="972008"/>
            <a:ext cx="914400" cy="877164"/>
          </a:xfrm>
          <a:prstGeom prst="rect">
            <a:avLst/>
          </a:prstGeom>
        </p:spPr>
        <p:txBody>
          <a:bodyPr vert="horz" lIns="137160" tIns="68580" rIns="137160" bIns="68580" rtlCol="0" anchor="ctr">
            <a:noAutofit/>
          </a:bodyPr>
          <a:lstStyle/>
          <a:p>
            <a:pPr lvl="0"/>
            <a:r>
              <a:rPr lang="en-US" sz="12000" baseline="0">
                <a:ln w="3175" cmpd="sng">
                  <a:noFill/>
                </a:ln>
                <a:solidFill>
                  <a:schemeClr val="accent1"/>
                </a:solidFill>
                <a:effectLst/>
                <a:latin typeface="Arial"/>
              </a:rPr>
              <a:t>“</a:t>
            </a:r>
          </a:p>
        </p:txBody>
      </p:sp>
      <p:sp>
        <p:nvSpPr>
          <p:cNvPr id="15" name="TextBox 14"/>
          <p:cNvSpPr txBox="1"/>
          <p:nvPr/>
        </p:nvSpPr>
        <p:spPr>
          <a:xfrm>
            <a:off x="16672278" y="4357959"/>
            <a:ext cx="914400" cy="877164"/>
          </a:xfrm>
          <a:prstGeom prst="rect">
            <a:avLst/>
          </a:prstGeom>
        </p:spPr>
        <p:txBody>
          <a:bodyPr vert="horz" lIns="137160" tIns="68580" rIns="137160" bIns="68580" rtlCol="0" anchor="ctr">
            <a:noAutofit/>
          </a:bodyPr>
          <a:lstStyle/>
          <a:p>
            <a:pPr lvl="0"/>
            <a:r>
              <a:rPr lang="en-US" sz="12000" baseline="0">
                <a:ln w="3175" cmpd="sng">
                  <a:noFill/>
                </a:ln>
                <a:solidFill>
                  <a:schemeClr val="accent1"/>
                </a:solidFill>
                <a:effectLst/>
                <a:latin typeface="Arial"/>
              </a:rPr>
              <a:t>”</a:t>
            </a:r>
          </a:p>
        </p:txBody>
      </p:sp>
    </p:spTree>
    <p:extLst>
      <p:ext uri="{BB962C8B-B14F-4D97-AF65-F5344CB8AC3E}">
        <p14:creationId xmlns:p14="http://schemas.microsoft.com/office/powerpoint/2010/main" val="422140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3883820" y="3657601"/>
            <a:ext cx="13373100" cy="4087268"/>
          </a:xfrm>
        </p:spPr>
        <p:txBody>
          <a:bodyPr anchor="b">
            <a:normAutofit/>
          </a:bodyPr>
          <a:lstStyle>
            <a:lvl1pPr algn="l">
              <a:defRPr sz="7200" b="0"/>
            </a:lvl1pPr>
          </a:lstStyle>
          <a:p>
            <a:r>
              <a:rPr lang="en-US"/>
              <a:t>Click to edit Master title style</a:t>
            </a:r>
            <a:endParaRPr lang="en-US" dirty="0"/>
          </a:p>
        </p:txBody>
      </p:sp>
      <p:sp>
        <p:nvSpPr>
          <p:cNvPr id="4" name="Text Placeholder 3"/>
          <p:cNvSpPr>
            <a:spLocks noGrp="1"/>
          </p:cNvSpPr>
          <p:nvPr>
            <p:ph type="body" sz="half" idx="2"/>
          </p:nvPr>
        </p:nvSpPr>
        <p:spPr>
          <a:xfrm>
            <a:off x="3883820" y="7772400"/>
            <a:ext cx="13373100" cy="1094433"/>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6283" y="7367588"/>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797719" y="7474631"/>
            <a:ext cx="11696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28266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4274924" y="914400"/>
            <a:ext cx="12590889" cy="4343400"/>
          </a:xfrm>
        </p:spPr>
        <p:txBody>
          <a:bodyPr anchor="ctr">
            <a:normAutofit/>
          </a:bodyPr>
          <a:lstStyle>
            <a:lvl1pPr algn="l">
              <a:defRPr sz="72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3883818" y="6515100"/>
            <a:ext cx="13373100" cy="1257300"/>
          </a:xfrm>
        </p:spPr>
        <p:txBody>
          <a:bodyPr anchor="b">
            <a:noAutofit/>
          </a:bodyPr>
          <a:lstStyle>
            <a:lvl1pPr marL="0" indent="0">
              <a:buFontTx/>
              <a:buNone/>
              <a:defRPr sz="3600">
                <a:solidFill>
                  <a:schemeClr val="accent1"/>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3883820" y="7772400"/>
            <a:ext cx="13373100" cy="1094433"/>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6283" y="7367588"/>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797719" y="7474631"/>
            <a:ext cx="1169651" cy="547688"/>
          </a:xfrm>
        </p:spPr>
        <p:txBody>
          <a:bodyPr/>
          <a:lstStyle/>
          <a:p>
            <a:fld id="{B6F15528-21DE-4FAA-801E-634DDDAF4B2B}" type="slidenum">
              <a:rPr lang="en-US" smtClean="0"/>
              <a:pPr/>
              <a:t>‹#›</a:t>
            </a:fld>
            <a:endParaRPr lang="en-US"/>
          </a:p>
        </p:txBody>
      </p:sp>
      <p:sp>
        <p:nvSpPr>
          <p:cNvPr id="17" name="TextBox 16"/>
          <p:cNvSpPr txBox="1"/>
          <p:nvPr/>
        </p:nvSpPr>
        <p:spPr>
          <a:xfrm>
            <a:off x="3701478" y="972008"/>
            <a:ext cx="914400" cy="877164"/>
          </a:xfrm>
          <a:prstGeom prst="rect">
            <a:avLst/>
          </a:prstGeom>
        </p:spPr>
        <p:txBody>
          <a:bodyPr vert="horz" lIns="137160" tIns="68580" rIns="137160" bIns="68580" rtlCol="0" anchor="ctr">
            <a:noAutofit/>
          </a:bodyPr>
          <a:lstStyle/>
          <a:p>
            <a:pPr lvl="0"/>
            <a:r>
              <a:rPr lang="en-US" sz="12000" baseline="0">
                <a:ln w="3175" cmpd="sng">
                  <a:noFill/>
                </a:ln>
                <a:solidFill>
                  <a:schemeClr val="accent1"/>
                </a:solidFill>
                <a:effectLst/>
                <a:latin typeface="Arial"/>
              </a:rPr>
              <a:t>“</a:t>
            </a:r>
          </a:p>
        </p:txBody>
      </p:sp>
      <p:sp>
        <p:nvSpPr>
          <p:cNvPr id="18" name="TextBox 17"/>
          <p:cNvSpPr txBox="1"/>
          <p:nvPr/>
        </p:nvSpPr>
        <p:spPr>
          <a:xfrm>
            <a:off x="16672278" y="4357959"/>
            <a:ext cx="914400" cy="877164"/>
          </a:xfrm>
          <a:prstGeom prst="rect">
            <a:avLst/>
          </a:prstGeom>
        </p:spPr>
        <p:txBody>
          <a:bodyPr vert="horz" lIns="137160" tIns="68580" rIns="137160" bIns="68580" rtlCol="0" anchor="ctr">
            <a:noAutofit/>
          </a:bodyPr>
          <a:lstStyle/>
          <a:p>
            <a:pPr lvl="0"/>
            <a:r>
              <a:rPr lang="en-US" sz="12000" baseline="0">
                <a:ln w="3175" cmpd="sng">
                  <a:noFill/>
                </a:ln>
                <a:solidFill>
                  <a:schemeClr val="accent1"/>
                </a:solidFill>
                <a:effectLst/>
                <a:latin typeface="Arial"/>
              </a:rPr>
              <a:t>”</a:t>
            </a:r>
          </a:p>
        </p:txBody>
      </p:sp>
    </p:spTree>
    <p:extLst>
      <p:ext uri="{BB962C8B-B14F-4D97-AF65-F5344CB8AC3E}">
        <p14:creationId xmlns:p14="http://schemas.microsoft.com/office/powerpoint/2010/main" val="2696454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3883819" y="941111"/>
            <a:ext cx="13373099" cy="4320030"/>
          </a:xfrm>
        </p:spPr>
        <p:txBody>
          <a:bodyPr anchor="ctr">
            <a:normAutofit/>
          </a:bodyPr>
          <a:lstStyle>
            <a:lvl1pPr algn="l">
              <a:defRPr sz="7200" b="0"/>
            </a:lvl1pPr>
          </a:lstStyle>
          <a:p>
            <a:r>
              <a:rPr lang="en-US"/>
              <a:t>Click to edit Master title style</a:t>
            </a:r>
            <a:endParaRPr lang="en-US" dirty="0"/>
          </a:p>
        </p:txBody>
      </p:sp>
      <p:sp>
        <p:nvSpPr>
          <p:cNvPr id="21" name="Text Placeholder 9"/>
          <p:cNvSpPr>
            <a:spLocks noGrp="1"/>
          </p:cNvSpPr>
          <p:nvPr>
            <p:ph type="body" sz="quarter" idx="13"/>
          </p:nvPr>
        </p:nvSpPr>
        <p:spPr>
          <a:xfrm>
            <a:off x="3883818" y="6515100"/>
            <a:ext cx="13373100" cy="1257300"/>
          </a:xfrm>
        </p:spPr>
        <p:txBody>
          <a:bodyPr anchor="b">
            <a:noAutofit/>
          </a:bodyPr>
          <a:lstStyle>
            <a:lvl1pPr marL="0" indent="0">
              <a:buFontTx/>
              <a:buNone/>
              <a:defRPr sz="3600">
                <a:solidFill>
                  <a:schemeClr val="accent1"/>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3883820" y="7772400"/>
            <a:ext cx="13373100" cy="1094433"/>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6283" y="7367588"/>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797719" y="7474631"/>
            <a:ext cx="11696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17717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9287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42219" y="941108"/>
            <a:ext cx="3311402" cy="7925726"/>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3883818" y="941108"/>
            <a:ext cx="9715500" cy="7925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25680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89388" y="936165"/>
            <a:ext cx="13367531" cy="1921335"/>
          </a:xfrm>
        </p:spPr>
        <p:txBody>
          <a:bodyPr/>
          <a:lstStyle/>
          <a:p>
            <a:r>
              <a:rPr lang="en-US"/>
              <a:t>Click to edit Master title style</a:t>
            </a:r>
            <a:endParaRPr lang="en-US" dirty="0"/>
          </a:p>
        </p:txBody>
      </p:sp>
      <p:sp>
        <p:nvSpPr>
          <p:cNvPr id="3" name="Content Placeholder 2"/>
          <p:cNvSpPr>
            <a:spLocks noGrp="1"/>
          </p:cNvSpPr>
          <p:nvPr>
            <p:ph idx="1"/>
          </p:nvPr>
        </p:nvSpPr>
        <p:spPr>
          <a:xfrm>
            <a:off x="3883818" y="3200400"/>
            <a:ext cx="13373100" cy="56664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7480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83819" y="3088125"/>
            <a:ext cx="13373099" cy="220320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3883819" y="5295194"/>
            <a:ext cx="13373099" cy="1290600"/>
          </a:xfrm>
        </p:spPr>
        <p:txBody>
          <a:bodyPr anchor="t"/>
          <a:lstStyle>
            <a:lvl1pPr marL="0" indent="0" algn="l">
              <a:buNone/>
              <a:defRPr sz="3000">
                <a:solidFill>
                  <a:schemeClr val="tx1">
                    <a:lumMod val="65000"/>
                    <a:lumOff val="3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6283" y="47672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797719" y="4866209"/>
            <a:ext cx="11696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91351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83818" y="3200400"/>
            <a:ext cx="6470796" cy="56664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786121" y="3189333"/>
            <a:ext cx="6470796" cy="56664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797719" y="1181674"/>
            <a:ext cx="11696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33601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4409060" y="2959055"/>
            <a:ext cx="5989098"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3883819" y="3823449"/>
            <a:ext cx="6514340" cy="503109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259944" y="2954213"/>
            <a:ext cx="5998502"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10750436" y="3818607"/>
            <a:ext cx="6508011" cy="503109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11/1/2023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797719" y="1181674"/>
            <a:ext cx="11696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30121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11/1/2023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57273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69065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3819" y="669132"/>
            <a:ext cx="5257799" cy="1464468"/>
          </a:xfrm>
        </p:spPr>
        <p:txBody>
          <a:bodyPr anchor="b"/>
          <a:lstStyle>
            <a:lvl1pPr algn="l">
              <a:defRPr sz="3000" b="0"/>
            </a:lvl1pPr>
          </a:lstStyle>
          <a:p>
            <a:r>
              <a:rPr lang="en-US"/>
              <a:t>Click to edit Master title style</a:t>
            </a:r>
            <a:endParaRPr lang="en-US" dirty="0"/>
          </a:p>
        </p:txBody>
      </p:sp>
      <p:sp>
        <p:nvSpPr>
          <p:cNvPr id="3" name="Content Placeholder 2"/>
          <p:cNvSpPr>
            <a:spLocks noGrp="1"/>
          </p:cNvSpPr>
          <p:nvPr>
            <p:ph idx="1"/>
          </p:nvPr>
        </p:nvSpPr>
        <p:spPr>
          <a:xfrm>
            <a:off x="9484518" y="669133"/>
            <a:ext cx="7772400" cy="812244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883819" y="2397920"/>
            <a:ext cx="5257799" cy="6393654"/>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21964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3820" y="7200900"/>
            <a:ext cx="13373100"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3818" y="952448"/>
            <a:ext cx="13373100" cy="5782455"/>
          </a:xfrm>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p>
        </p:txBody>
      </p:sp>
      <p:sp>
        <p:nvSpPr>
          <p:cNvPr id="4" name="Text Placeholder 3"/>
          <p:cNvSpPr>
            <a:spLocks noGrp="1"/>
          </p:cNvSpPr>
          <p:nvPr>
            <p:ph type="body" sz="half" idx="2"/>
          </p:nvPr>
        </p:nvSpPr>
        <p:spPr>
          <a:xfrm>
            <a:off x="3883820" y="8051007"/>
            <a:ext cx="13373100"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6283" y="7367588"/>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797719" y="7474631"/>
            <a:ext cx="11696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94915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2" y="342900"/>
            <a:ext cx="4277274" cy="9957942"/>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40832" y="236"/>
            <a:ext cx="3535011" cy="10279644"/>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274320" cy="10287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3889387" y="936165"/>
            <a:ext cx="13367531" cy="19213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883818" y="3200400"/>
            <a:ext cx="13373100" cy="5829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542419" y="9195656"/>
            <a:ext cx="1719425" cy="555594"/>
          </a:xfrm>
          <a:prstGeom prst="rect">
            <a:avLst/>
          </a:prstGeom>
        </p:spPr>
        <p:txBody>
          <a:bodyPr vert="horz" lIns="91440" tIns="45720" rIns="91440" bIns="45720" rtlCol="0" anchor="ctr"/>
          <a:lstStyle>
            <a:lvl1pPr algn="r">
              <a:defRPr sz="1350">
                <a:solidFill>
                  <a:schemeClr val="tx1">
                    <a:tint val="75000"/>
                  </a:schemeClr>
                </a:solidFill>
              </a:defRPr>
            </a:lvl1pPr>
          </a:lstStyle>
          <a:p>
            <a:fld id="{1D8BD707-D9CF-40AE-B4C6-C98DA3205C09}" type="datetimeFigureOut">
              <a:rPr lang="en-US" smtClean="0"/>
              <a:pPr/>
              <a:t>11/1/2023</a:t>
            </a:fld>
            <a:endParaRPr lang="en-US"/>
          </a:p>
        </p:txBody>
      </p:sp>
      <p:sp>
        <p:nvSpPr>
          <p:cNvPr id="5" name="Footer Placeholder 4"/>
          <p:cNvSpPr>
            <a:spLocks noGrp="1"/>
          </p:cNvSpPr>
          <p:nvPr>
            <p:ph type="ftr" sz="quarter" idx="3"/>
          </p:nvPr>
        </p:nvSpPr>
        <p:spPr>
          <a:xfrm>
            <a:off x="3883819" y="9203713"/>
            <a:ext cx="11429999" cy="547688"/>
          </a:xfrm>
          <a:prstGeom prst="rect">
            <a:avLst/>
          </a:prstGeom>
        </p:spPr>
        <p:txBody>
          <a:bodyPr vert="horz" lIns="91440" tIns="45720" rIns="91440" bIns="45720" rtlCol="0" anchor="ctr"/>
          <a:lstStyle>
            <a:lvl1pPr algn="l">
              <a:defRPr sz="135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797719" y="1181674"/>
            <a:ext cx="1169651" cy="547688"/>
          </a:xfrm>
          <a:prstGeom prst="rect">
            <a:avLst/>
          </a:prstGeom>
        </p:spPr>
        <p:txBody>
          <a:bodyPr vert="horz" lIns="91440" tIns="45720" rIns="91440" bIns="45720" rtlCol="0" anchor="ctr"/>
          <a:lstStyle>
            <a:lvl1pPr algn="r">
              <a:defRPr sz="3000">
                <a:solidFill>
                  <a:srgbClr val="FE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224858118"/>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Lst>
  <p:txStyles>
    <p:titleStyle>
      <a:lvl1pPr algn="l" defTabSz="685800" rtl="0" eaLnBrk="1" latinLnBrk="0" hangingPunct="1">
        <a:spcBef>
          <a:spcPct val="0"/>
        </a:spcBef>
        <a:buNone/>
        <a:defRPr sz="54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accent1"/>
        </a:buClr>
        <a:buFont typeface="Wingdings 3" charset="2"/>
        <a:buChar char=""/>
        <a:defRPr sz="2700" kern="1200">
          <a:solidFill>
            <a:schemeClr val="tx1">
              <a:lumMod val="75000"/>
              <a:lumOff val="25000"/>
            </a:schemeClr>
          </a:solidFill>
          <a:latin typeface="+mn-lt"/>
          <a:ea typeface="+mn-ea"/>
          <a:cs typeface="+mn-cs"/>
        </a:defRPr>
      </a:lvl1pPr>
      <a:lvl2pPr marL="1114425" indent="-428625" algn="l" defTabSz="685800" rtl="0" eaLnBrk="1" latinLnBrk="0" hangingPunct="1">
        <a:spcBef>
          <a:spcPts val="15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2pPr>
      <a:lvl3pPr marL="1714500" indent="-342900" algn="l" defTabSz="685800" rtl="0" eaLnBrk="1" latinLnBrk="0" hangingPunct="1">
        <a:spcBef>
          <a:spcPts val="1500"/>
        </a:spcBef>
        <a:spcAft>
          <a:spcPts val="0"/>
        </a:spcAft>
        <a:buClr>
          <a:schemeClr val="accent1"/>
        </a:buClr>
        <a:buFont typeface="Wingdings 3" charset="2"/>
        <a:buChar char=""/>
        <a:defRPr sz="2100" kern="1200">
          <a:solidFill>
            <a:schemeClr val="tx1">
              <a:lumMod val="75000"/>
              <a:lumOff val="25000"/>
            </a:schemeClr>
          </a:solidFill>
          <a:latin typeface="+mn-lt"/>
          <a:ea typeface="+mn-ea"/>
          <a:cs typeface="+mn-cs"/>
        </a:defRPr>
      </a:lvl3pPr>
      <a:lvl4pPr marL="24003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4pPr>
      <a:lvl5pPr marL="30861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5pPr>
      <a:lvl6pPr marL="37719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6pPr>
      <a:lvl7pPr marL="44577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7pPr>
      <a:lvl8pPr marL="51435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8pPr>
      <a:lvl9pPr marL="58293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550762-5479-79D7-F613-932BE2EDFC72}"/>
              </a:ext>
            </a:extLst>
          </p:cNvPr>
          <p:cNvSpPr txBox="1"/>
          <p:nvPr/>
        </p:nvSpPr>
        <p:spPr>
          <a:xfrm>
            <a:off x="2819400" y="1714500"/>
            <a:ext cx="14173200" cy="7087133"/>
          </a:xfrm>
          <a:prstGeom prst="rect">
            <a:avLst/>
          </a:prstGeom>
          <a:noFill/>
        </p:spPr>
        <p:txBody>
          <a:bodyPr wrap="square">
            <a:spAutoFit/>
          </a:bodyPr>
          <a:lstStyle/>
          <a:p>
            <a:pPr algn="ctr">
              <a:lnSpc>
                <a:spcPct val="115000"/>
              </a:lnSpc>
              <a:spcAft>
                <a:spcPts val="1000"/>
              </a:spcAft>
            </a:pPr>
            <a:r>
              <a:rPr lang="en-US" sz="3600" b="1">
                <a:effectLst/>
                <a:latin typeface="Arial" panose="020B0604020202020204" pitchFamily="34" charset="0"/>
                <a:ea typeface="Calibri" panose="020F0502020204030204" pitchFamily="34" charset="0"/>
                <a:cs typeface="Arial" panose="020B0604020202020204" pitchFamily="34" charset="0"/>
              </a:rPr>
              <a:t>NAAN MUDHALVAN PROJECT(IBM) IBM AI 101 ARTIFICIAL        INTELLIGENCE-GROUP 1 PROJECT: TEAM-5 </a:t>
            </a:r>
          </a:p>
          <a:p>
            <a:pPr algn="ctr">
              <a:lnSpc>
                <a:spcPct val="115000"/>
              </a:lnSpc>
              <a:spcAft>
                <a:spcPts val="1000"/>
              </a:spcAft>
            </a:pPr>
            <a:endParaRPr lang="en-IN" sz="3600">
              <a:effectLst/>
              <a:latin typeface="Arial" panose="020B0604020202020204" pitchFamily="34" charset="0"/>
              <a:ea typeface="Calibri" panose="020F0502020204030204" pitchFamily="34" charset="0"/>
              <a:cs typeface="Arial" panose="020B0604020202020204" pitchFamily="34" charset="0"/>
            </a:endParaRPr>
          </a:p>
          <a:p>
            <a:pPr algn="ctr">
              <a:lnSpc>
                <a:spcPct val="115000"/>
              </a:lnSpc>
              <a:spcAft>
                <a:spcPts val="1000"/>
              </a:spcAft>
            </a:pPr>
            <a:r>
              <a:rPr lang="en-US" sz="3600" b="1" i="1">
                <a:effectLst/>
                <a:latin typeface="Arial" panose="020B0604020202020204" pitchFamily="34" charset="0"/>
                <a:ea typeface="Calibri" panose="020F0502020204030204" pitchFamily="34" charset="0"/>
                <a:cs typeface="Arial" panose="020B0604020202020204" pitchFamily="34" charset="0"/>
              </a:rPr>
              <a:t> </a:t>
            </a:r>
            <a:endParaRPr lang="en-IN" sz="360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1000"/>
              </a:spcAft>
            </a:pPr>
            <a:r>
              <a:rPr lang="en-US" sz="3600" u="sng">
                <a:effectLst/>
                <a:latin typeface="Arial" panose="020B0604020202020204" pitchFamily="34" charset="0"/>
                <a:ea typeface="Calibri" panose="020F0502020204030204" pitchFamily="34" charset="0"/>
                <a:cs typeface="Arial" panose="020B0604020202020204" pitchFamily="34" charset="0"/>
              </a:rPr>
              <a:t>FAKE NEWS DETECTION USING NLP TEAM MEMBERS</a:t>
            </a:r>
            <a:endParaRPr lang="en-IN" sz="360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Arial" panose="020B0604020202020204" pitchFamily="34" charset="0"/>
              </a:rPr>
              <a:t>1)BALA.PK (reg.no: 113321106008)</a:t>
            </a:r>
            <a:endParaRPr lang="en-IN" sz="320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Arial" panose="020B0604020202020204" pitchFamily="34" charset="0"/>
              </a:rPr>
              <a:t>2)DARANISHWAR. GR (reg no. 113321106016)</a:t>
            </a:r>
            <a:endParaRPr lang="en-IN" sz="320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Arial" panose="020B0604020202020204" pitchFamily="34" charset="0"/>
              </a:rPr>
              <a:t>3)DEEPAN  SANKAR. J (reg no. 113321106017)</a:t>
            </a:r>
            <a:endParaRPr lang="en-IN" sz="320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Arial" panose="020B0604020202020204" pitchFamily="34" charset="0"/>
              </a:rPr>
              <a:t>4)FERIN KINGSLY.M (reg no. 113321106026)</a:t>
            </a:r>
            <a:endParaRPr lang="en-IN" sz="320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Arial" panose="020B0604020202020204" pitchFamily="34" charset="0"/>
              </a:rPr>
              <a:t>5)HARI RAGAAV.D(reg no. 113321106031)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5935F9-C584-45F6-2550-56E6D4EE825E}"/>
              </a:ext>
            </a:extLst>
          </p:cNvPr>
          <p:cNvSpPr txBox="1"/>
          <p:nvPr/>
        </p:nvSpPr>
        <p:spPr>
          <a:xfrm>
            <a:off x="3276600" y="876300"/>
            <a:ext cx="14097000" cy="7406195"/>
          </a:xfrm>
          <a:prstGeom prst="rect">
            <a:avLst/>
          </a:prstGeom>
          <a:noFill/>
        </p:spPr>
        <p:txBody>
          <a:bodyPr wrap="square">
            <a:spAutoFit/>
          </a:bodyPr>
          <a:lstStyle/>
          <a:p>
            <a:pPr marL="342900" lvl="0" indent="-342900">
              <a:lnSpc>
                <a:spcPct val="115000"/>
              </a:lnSpc>
              <a:buFont typeface="Symbol" panose="05050102010706020507" pitchFamily="18" charset="2"/>
              <a:buChar char=""/>
            </a:pPr>
            <a:r>
              <a:rPr lang="en-US" sz="3200" b="1" u="dbl">
                <a:effectLst/>
                <a:latin typeface="Arial" panose="020B0604020202020204" pitchFamily="34" charset="0"/>
                <a:ea typeface="Calibri" panose="020F0502020204030204" pitchFamily="34" charset="0"/>
                <a:cs typeface="Arial" panose="020B0604020202020204" pitchFamily="34" charset="0"/>
              </a:rPr>
              <a:t>Step 4: Model Evaluation</a:t>
            </a:r>
            <a:endParaRPr lang="en-IN" sz="320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15000"/>
              </a:lnSpc>
              <a:buFont typeface="Symbol" panose="05050102010706020507" pitchFamily="18" charset="2"/>
              <a:buChar char=""/>
            </a:pPr>
            <a:r>
              <a:rPr lang="en-US" sz="3200" b="1">
                <a:effectLst/>
                <a:latin typeface="Arial" panose="020B0604020202020204" pitchFamily="34" charset="0"/>
                <a:ea typeface="Calibri" panose="020F0502020204030204" pitchFamily="34" charset="0"/>
                <a:cs typeface="Arial" panose="020B0604020202020204" pitchFamily="34" charset="0"/>
              </a:rPr>
              <a:t>Assess Performance Metrics:</a:t>
            </a:r>
            <a:endParaRPr lang="en-IN" sz="3200">
              <a:effectLst/>
              <a:latin typeface="Arial" panose="020B0604020202020204" pitchFamily="34" charset="0"/>
              <a:ea typeface="Calibri" panose="020F0502020204030204" pitchFamily="34" charset="0"/>
              <a:cs typeface="Arial" panose="020B0604020202020204" pitchFamily="34" charset="0"/>
            </a:endParaRPr>
          </a:p>
          <a:p>
            <a:pPr marL="914400">
              <a:lnSpc>
                <a:spcPct val="115000"/>
              </a:lnSpc>
            </a:pPr>
            <a:r>
              <a:rPr lang="en-US" sz="3200">
                <a:effectLst/>
                <a:latin typeface="Arial" panose="020B0604020202020204" pitchFamily="34" charset="0"/>
                <a:ea typeface="Calibri" panose="020F0502020204030204" pitchFamily="34" charset="0"/>
                <a:cs typeface="Arial" panose="020B0604020202020204" pitchFamily="34" charset="0"/>
              </a:rPr>
              <a:t>Understand the implications of the chosen evaluation metrics. For instance, precision measures the accuracy of positive predictions, while recall measures the ability to identify all relevant instances.</a:t>
            </a:r>
            <a:endParaRPr lang="en-IN" sz="320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15000"/>
              </a:lnSpc>
              <a:buFont typeface="Symbol" panose="05050102010706020507" pitchFamily="18" charset="2"/>
              <a:buChar char=""/>
            </a:pPr>
            <a:r>
              <a:rPr lang="en-US" sz="3200" b="1">
                <a:effectLst/>
                <a:latin typeface="Arial" panose="020B0604020202020204" pitchFamily="34" charset="0"/>
                <a:ea typeface="Calibri" panose="020F0502020204030204" pitchFamily="34" charset="0"/>
                <a:cs typeface="Arial" panose="020B0604020202020204" pitchFamily="34" charset="0"/>
              </a:rPr>
              <a:t>Examine Confusion Matrix:</a:t>
            </a:r>
            <a:endParaRPr lang="en-IN" sz="3200">
              <a:effectLst/>
              <a:latin typeface="Arial" panose="020B0604020202020204" pitchFamily="34" charset="0"/>
              <a:ea typeface="Calibri" panose="020F0502020204030204" pitchFamily="34" charset="0"/>
              <a:cs typeface="Arial" panose="020B0604020202020204" pitchFamily="34" charset="0"/>
            </a:endParaRPr>
          </a:p>
          <a:p>
            <a:pPr marL="914400">
              <a:lnSpc>
                <a:spcPct val="115000"/>
              </a:lnSpc>
            </a:pPr>
            <a:r>
              <a:rPr lang="en-US" sz="3200">
                <a:effectLst/>
                <a:latin typeface="Arial" panose="020B0604020202020204" pitchFamily="34" charset="0"/>
                <a:ea typeface="Calibri" panose="020F0502020204030204" pitchFamily="34" charset="0"/>
                <a:cs typeface="Arial" panose="020B0604020202020204" pitchFamily="34" charset="0"/>
              </a:rPr>
              <a:t>Analyze the confusion matrix to see where the model is making mistakes. This provides insights into specific types of classification errors (false positives and false negatives).</a:t>
            </a:r>
            <a:endParaRPr lang="en-IN" sz="320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15000"/>
              </a:lnSpc>
              <a:buFont typeface="Symbol" panose="05050102010706020507" pitchFamily="18" charset="2"/>
              <a:buChar char=""/>
            </a:pPr>
            <a:r>
              <a:rPr lang="en-US" sz="3200" b="1">
                <a:effectLst/>
                <a:latin typeface="Arial" panose="020B0604020202020204" pitchFamily="34" charset="0"/>
                <a:ea typeface="Calibri" panose="020F0502020204030204" pitchFamily="34" charset="0"/>
                <a:cs typeface="Arial" panose="020B0604020202020204" pitchFamily="34" charset="0"/>
              </a:rPr>
              <a:t>Consider Business Impact:</a:t>
            </a:r>
            <a:endParaRPr lang="en-IN" sz="3200">
              <a:effectLst/>
              <a:latin typeface="Arial" panose="020B0604020202020204" pitchFamily="34" charset="0"/>
              <a:ea typeface="Calibri" panose="020F0502020204030204" pitchFamily="34" charset="0"/>
              <a:cs typeface="Arial" panose="020B0604020202020204" pitchFamily="34" charset="0"/>
            </a:endParaRPr>
          </a:p>
          <a:p>
            <a:pPr marL="914400">
              <a:lnSpc>
                <a:spcPct val="115000"/>
              </a:lnSpc>
              <a:spcAft>
                <a:spcPts val="1000"/>
              </a:spcAft>
            </a:pPr>
            <a:r>
              <a:rPr lang="en-US" sz="3200">
                <a:effectLst/>
                <a:latin typeface="Arial" panose="020B0604020202020204" pitchFamily="34" charset="0"/>
                <a:ea typeface="Calibri" panose="020F0502020204030204" pitchFamily="34" charset="0"/>
                <a:cs typeface="Arial" panose="020B0604020202020204" pitchFamily="34" charset="0"/>
              </a:rPr>
              <a:t>Consider how the model's performance aligns with the practical use case. Depending on the application, you might need to prioritize precision over recall, or vice versa.</a:t>
            </a:r>
            <a:endParaRPr lang="en-IN" sz="320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922900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713337-CAC5-7325-9E1A-713D2CD157F7}"/>
              </a:ext>
            </a:extLst>
          </p:cNvPr>
          <p:cNvSpPr txBox="1"/>
          <p:nvPr/>
        </p:nvSpPr>
        <p:spPr>
          <a:xfrm>
            <a:off x="2971800" y="2400300"/>
            <a:ext cx="11658600" cy="5151667"/>
          </a:xfrm>
          <a:prstGeom prst="rect">
            <a:avLst/>
          </a:prstGeom>
          <a:noFill/>
        </p:spPr>
        <p:txBody>
          <a:bodyPr wrap="square">
            <a:spAutoFit/>
          </a:bodyPr>
          <a:lstStyle/>
          <a:p>
            <a:pPr marL="342900" lvl="0" indent="-342900">
              <a:lnSpc>
                <a:spcPct val="115000"/>
              </a:lnSpc>
              <a:buFont typeface="Symbol" panose="05050102010706020507" pitchFamily="18" charset="2"/>
              <a:buChar char=""/>
            </a:pPr>
            <a:r>
              <a:rPr lang="en-US" sz="3200" b="1">
                <a:effectLst/>
                <a:latin typeface="Century" panose="02040604050505020304" pitchFamily="18" charset="0"/>
                <a:ea typeface="Calibri" panose="020F0502020204030204" pitchFamily="34" charset="0"/>
                <a:cs typeface="Arial" panose="020B0604020202020204" pitchFamily="34" charset="0"/>
              </a:rPr>
              <a:t>Iterate and Improve:</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buFont typeface="Century" panose="02040604050505020304" pitchFamily="18" charset="0"/>
              <a:buChar char="-"/>
            </a:pPr>
            <a:r>
              <a:rPr lang="en-US" sz="3200">
                <a:effectLst/>
                <a:latin typeface="Century" panose="02040604050505020304" pitchFamily="18" charset="0"/>
                <a:ea typeface="Calibri" panose="020F0502020204030204" pitchFamily="34" charset="0"/>
                <a:cs typeface="Arial" panose="020B0604020202020204" pitchFamily="34" charset="0"/>
              </a:rPr>
              <a:t>Based on evaluation results, make adjustments to the model or data preprocessing steps as necessary. This might involve collecting more data, fine-tuning hyperparameters, or exploring advanced techniques.</a:t>
            </a:r>
            <a:endParaRPr lang="en-IN" sz="320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15000"/>
              </a:lnSpc>
              <a:buFont typeface="Symbol" panose="05050102010706020507" pitchFamily="18" charset="2"/>
              <a:buChar char=""/>
            </a:pPr>
            <a:r>
              <a:rPr lang="en-US" sz="3200">
                <a:effectLst/>
                <a:latin typeface="Century" panose="02040604050505020304" pitchFamily="18" charset="0"/>
                <a:ea typeface="Calibri" panose="020F0502020204030204" pitchFamily="34" charset="0"/>
                <a:cs typeface="Arial" panose="020B0604020202020204" pitchFamily="34" charset="0"/>
              </a:rPr>
              <a:t>Remember, this process is often iterative. You might need to go back and forth between steps, fine-tuning as you gain insights from the evaluation process.</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spcAft>
                <a:spcPts val="1000"/>
              </a:spcAft>
            </a:pPr>
            <a:endParaRPr lang="en-IN" sz="32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1042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9C238B-150D-DA82-4494-0AAD31952865}"/>
              </a:ext>
            </a:extLst>
          </p:cNvPr>
          <p:cNvSpPr txBox="1"/>
          <p:nvPr/>
        </p:nvSpPr>
        <p:spPr>
          <a:xfrm>
            <a:off x="3352800" y="1409700"/>
            <a:ext cx="10363200" cy="7848600"/>
          </a:xfrm>
          <a:prstGeom prst="rect">
            <a:avLst/>
          </a:prstGeom>
          <a:noFill/>
        </p:spPr>
        <p:txBody>
          <a:bodyPr wrap="square">
            <a:spAutoFit/>
          </a:bodyPr>
          <a:lstStyle/>
          <a:p>
            <a:pPr>
              <a:lnSpc>
                <a:spcPct val="115000"/>
              </a:lnSpc>
              <a:spcAft>
                <a:spcPts val="1000"/>
              </a:spcAft>
            </a:pPr>
            <a:r>
              <a:rPr lang="en-US" sz="3600">
                <a:ln>
                  <a:noFill/>
                </a:ln>
                <a:solidFill>
                  <a:srgbClr val="000000"/>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MAIN TOIPCS</a:t>
            </a:r>
          </a:p>
          <a:p>
            <a:pPr>
              <a:lnSpc>
                <a:spcPct val="115000"/>
              </a:lnSpc>
              <a:spcAft>
                <a:spcPts val="1000"/>
              </a:spcAft>
            </a:pPr>
            <a:r>
              <a:rPr lang="en-US" sz="3600">
                <a:solidFill>
                  <a:srgbClr val="000000"/>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	</a:t>
            </a:r>
            <a:r>
              <a:rPr lang="en-US" sz="3600">
                <a:ln>
                  <a:noFill/>
                </a:ln>
                <a:solidFill>
                  <a:srgbClr val="000000"/>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 </a:t>
            </a:r>
            <a:endParaRPr lang="en-IN" sz="36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600">
                <a:effectLst/>
                <a:latin typeface="Arial" panose="020B0604020202020204" pitchFamily="34" charset="0"/>
                <a:ea typeface="Calibri" panose="020F0502020204030204" pitchFamily="34" charset="0"/>
                <a:cs typeface="Times New Roman" panose="02020603050405020304" pitchFamily="18" charset="0"/>
              </a:rPr>
              <a:t>1. Data Collection and Labeling</a:t>
            </a:r>
            <a:endParaRPr lang="en-IN" sz="36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600">
                <a:effectLst/>
                <a:latin typeface="Arial" panose="020B0604020202020204" pitchFamily="34" charset="0"/>
                <a:ea typeface="Calibri" panose="020F0502020204030204" pitchFamily="34" charset="0"/>
                <a:cs typeface="Times New Roman" panose="02020603050405020304" pitchFamily="18" charset="0"/>
              </a:rPr>
              <a:t>2. Data Preprocessing</a:t>
            </a:r>
            <a:endParaRPr lang="en-IN" sz="36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600">
                <a:effectLst/>
                <a:latin typeface="Arial" panose="020B0604020202020204" pitchFamily="34" charset="0"/>
                <a:ea typeface="Calibri" panose="020F0502020204030204" pitchFamily="34" charset="0"/>
                <a:cs typeface="Times New Roman" panose="02020603050405020304" pitchFamily="18" charset="0"/>
              </a:rPr>
              <a:t>3. Feature Extraction</a:t>
            </a:r>
            <a:endParaRPr lang="en-IN" sz="36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600">
                <a:effectLst/>
                <a:latin typeface="Arial" panose="020B0604020202020204" pitchFamily="34" charset="0"/>
                <a:ea typeface="Calibri" panose="020F0502020204030204" pitchFamily="34" charset="0"/>
                <a:cs typeface="Times New Roman" panose="02020603050405020304" pitchFamily="18" charset="0"/>
              </a:rPr>
              <a:t>4. Model Selection</a:t>
            </a:r>
            <a:endParaRPr lang="en-IN" sz="36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600">
                <a:effectLst/>
                <a:latin typeface="Arial" panose="020B0604020202020204" pitchFamily="34" charset="0"/>
                <a:ea typeface="Calibri" panose="020F0502020204030204" pitchFamily="34" charset="0"/>
                <a:cs typeface="Times New Roman" panose="02020603050405020304" pitchFamily="18" charset="0"/>
              </a:rPr>
              <a:t>5. Evaluation</a:t>
            </a:r>
            <a:endParaRPr lang="en-IN" sz="36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600">
                <a:effectLst/>
                <a:latin typeface="Arial" panose="020B0604020202020204" pitchFamily="34" charset="0"/>
                <a:ea typeface="Calibri" panose="020F0502020204030204" pitchFamily="34" charset="0"/>
                <a:cs typeface="Times New Roman" panose="02020603050405020304" pitchFamily="18" charset="0"/>
              </a:rPr>
              <a:t>6. Explainability</a:t>
            </a:r>
            <a:endParaRPr lang="en-IN" sz="36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600">
                <a:effectLst/>
                <a:latin typeface="Arial" panose="020B0604020202020204" pitchFamily="34" charset="0"/>
                <a:ea typeface="Calibri" panose="020F0502020204030204" pitchFamily="34" charset="0"/>
                <a:cs typeface="Times New Roman" panose="02020603050405020304" pitchFamily="18" charset="0"/>
              </a:rPr>
              <a:t>7. Scalability and Real-Time Processing</a:t>
            </a:r>
            <a:endParaRPr lang="en-IN" sz="36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600">
                <a:effectLst/>
                <a:latin typeface="Arial" panose="020B0604020202020204" pitchFamily="34" charset="0"/>
                <a:ea typeface="Calibri" panose="020F0502020204030204" pitchFamily="34" charset="0"/>
                <a:cs typeface="Times New Roman" panose="02020603050405020304" pitchFamily="18" charset="0"/>
              </a:rPr>
              <a:t>8. Continuous Learning</a:t>
            </a:r>
            <a:endParaRPr lang="en-IN" sz="36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79090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BC1759E-5BDE-ED83-E00C-C2C3CDB57A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67564"/>
            <a:ext cx="12573000" cy="10090716"/>
          </a:xfrm>
          <a:prstGeom prst="rect">
            <a:avLst/>
          </a:prstGeom>
        </p:spPr>
      </p:pic>
    </p:spTree>
    <p:extLst>
      <p:ext uri="{BB962C8B-B14F-4D97-AF65-F5344CB8AC3E}">
        <p14:creationId xmlns:p14="http://schemas.microsoft.com/office/powerpoint/2010/main" val="3883953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14406B-DE13-44C8-C1FC-BAA095DDB98C}"/>
              </a:ext>
            </a:extLst>
          </p:cNvPr>
          <p:cNvSpPr txBox="1"/>
          <p:nvPr/>
        </p:nvSpPr>
        <p:spPr>
          <a:xfrm>
            <a:off x="2362200" y="1028700"/>
            <a:ext cx="14554200" cy="8600368"/>
          </a:xfrm>
          <a:prstGeom prst="rect">
            <a:avLst/>
          </a:prstGeom>
          <a:noFill/>
        </p:spPr>
        <p:txBody>
          <a:bodyPr wrap="square">
            <a:spAutoFit/>
          </a:bodyPr>
          <a:lstStyle/>
          <a:p>
            <a:pPr>
              <a:lnSpc>
                <a:spcPct val="115000"/>
              </a:lnSpc>
              <a:spcAft>
                <a:spcPts val="1000"/>
              </a:spcAft>
            </a:pPr>
            <a:r>
              <a:rPr lang="en-US" sz="4400" b="1">
                <a:effectLst/>
                <a:latin typeface="Arial" panose="020B0604020202020204" pitchFamily="34" charset="0"/>
                <a:ea typeface="Calibri" panose="020F0502020204030204" pitchFamily="34" charset="0"/>
                <a:cs typeface="Arial" panose="020B0604020202020204" pitchFamily="34" charset="0"/>
              </a:rPr>
              <a:t>1.</a:t>
            </a:r>
            <a:r>
              <a:rPr lang="en-US" sz="4400" b="1" u="sng">
                <a:ln>
                  <a:noFill/>
                </a:ln>
                <a:solidFill>
                  <a:srgbClr val="000000"/>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Arial" panose="020B0604020202020204" pitchFamily="34" charset="0"/>
              </a:rPr>
              <a:t>Data Collection and Labeling</a:t>
            </a:r>
            <a:r>
              <a:rPr lang="en-US" sz="4400" b="1" u="sng">
                <a:ln w="6731" cap="flat" cmpd="sng" algn="ctr">
                  <a:solidFill>
                    <a:srgbClr val="FFFFFF"/>
                  </a:solidFill>
                  <a:prstDash val="solid"/>
                  <a:round/>
                </a:ln>
                <a:solidFill>
                  <a:srgbClr val="262626"/>
                </a:solidFill>
                <a:effectLst>
                  <a:outerShdw dist="38100" dir="2700000" algn="bl">
                    <a:schemeClr val="accent5"/>
                  </a:outerShdw>
                </a:effectLst>
                <a:latin typeface="Arial" panose="020B0604020202020204" pitchFamily="34" charset="0"/>
                <a:ea typeface="Calibri" panose="020F0502020204030204" pitchFamily="34" charset="0"/>
                <a:cs typeface="Arial" panose="020B0604020202020204" pitchFamily="34" charset="0"/>
              </a:rPr>
              <a:t>:</a:t>
            </a:r>
          </a:p>
          <a:p>
            <a:pPr>
              <a:lnSpc>
                <a:spcPct val="115000"/>
              </a:lnSpc>
              <a:spcAft>
                <a:spcPts val="1000"/>
              </a:spcAft>
            </a:pPr>
            <a:endParaRPr lang="en-IN" sz="4400" b="1">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Arial" panose="020B0604020202020204" pitchFamily="34" charset="0"/>
              </a:rPr>
              <a:t>1. </a:t>
            </a:r>
            <a:r>
              <a:rPr lang="en-US" sz="3200" b="1">
                <a:effectLst/>
                <a:latin typeface="Arial" panose="020B0604020202020204" pitchFamily="34" charset="0"/>
                <a:ea typeface="Calibri" panose="020F0502020204030204" pitchFamily="34" charset="0"/>
                <a:cs typeface="Arial" panose="020B0604020202020204" pitchFamily="34" charset="0"/>
              </a:rPr>
              <a:t>Source Selection</a:t>
            </a:r>
            <a:r>
              <a:rPr lang="en-US" sz="3200">
                <a:effectLst/>
                <a:latin typeface="Arial" panose="020B0604020202020204" pitchFamily="34" charset="0"/>
                <a:ea typeface="Calibri" panose="020F0502020204030204" pitchFamily="34" charset="0"/>
                <a:cs typeface="Arial" panose="020B0604020202020204" pitchFamily="34" charset="0"/>
              </a:rPr>
              <a:t>: Gather data from a variety of sources, including social media platforms, news websites, blogs, and forums. Include both reputable and potentially unreliable sources to ensure a balanced dataset.</a:t>
            </a:r>
            <a:endParaRPr lang="en-IN" sz="320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Arial" panose="020B0604020202020204" pitchFamily="34" charset="0"/>
              </a:rPr>
              <a:t> </a:t>
            </a:r>
            <a:endParaRPr lang="en-IN" sz="320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Arial" panose="020B0604020202020204" pitchFamily="34" charset="0"/>
              </a:rPr>
              <a:t>2.</a:t>
            </a:r>
            <a:r>
              <a:rPr lang="en-US" sz="3200" b="1">
                <a:effectLst/>
                <a:latin typeface="Arial" panose="020B0604020202020204" pitchFamily="34" charset="0"/>
                <a:ea typeface="Calibri" panose="020F0502020204030204" pitchFamily="34" charset="0"/>
                <a:cs typeface="Arial" panose="020B0604020202020204" pitchFamily="34" charset="0"/>
              </a:rPr>
              <a:t> Labeling Criteria </a:t>
            </a:r>
            <a:r>
              <a:rPr lang="en-US" sz="3200">
                <a:effectLst/>
                <a:latin typeface="Arial" panose="020B0604020202020204" pitchFamily="34" charset="0"/>
                <a:ea typeface="Calibri" panose="020F0502020204030204" pitchFamily="34" charset="0"/>
                <a:cs typeface="Arial" panose="020B0604020202020204" pitchFamily="34" charset="0"/>
              </a:rPr>
              <a:t>: Establish clear criteria for labeling articles as "fake" or "real". This may involve consulting fact-checking organizations, expert opinions, or using existing labeled datasets.</a:t>
            </a:r>
            <a:endParaRPr lang="en-IN" sz="320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Arial" panose="020B0604020202020204" pitchFamily="34" charset="0"/>
              </a:rPr>
              <a:t> </a:t>
            </a:r>
            <a:endParaRPr lang="en-IN" sz="320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Arial" panose="020B0604020202020204" pitchFamily="34" charset="0"/>
              </a:rPr>
              <a:t>3. </a:t>
            </a:r>
            <a:r>
              <a:rPr lang="en-US" sz="3200" b="1">
                <a:effectLst/>
                <a:latin typeface="Arial" panose="020B0604020202020204" pitchFamily="34" charset="0"/>
                <a:ea typeface="Calibri" panose="020F0502020204030204" pitchFamily="34" charset="0"/>
                <a:cs typeface="Arial" panose="020B0604020202020204" pitchFamily="34" charset="0"/>
              </a:rPr>
              <a:t>Manual Labeling</a:t>
            </a:r>
            <a:r>
              <a:rPr lang="en-US" sz="3200">
                <a:effectLst/>
                <a:latin typeface="Arial" panose="020B0604020202020204" pitchFamily="34" charset="0"/>
                <a:ea typeface="Calibri" panose="020F0502020204030204" pitchFamily="34" charset="0"/>
                <a:cs typeface="Arial" panose="020B0604020202020204" pitchFamily="34" charset="0"/>
              </a:rPr>
              <a:t>: Assign labels to each article based on the predefined criteria. This task may require human annotators who are well-versed in distinguishing between fake and real news.</a:t>
            </a:r>
            <a:endParaRPr lang="en-IN" sz="320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902059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BCE4E7-BFF7-416A-5E65-AE413B61B347}"/>
              </a:ext>
            </a:extLst>
          </p:cNvPr>
          <p:cNvSpPr txBox="1"/>
          <p:nvPr/>
        </p:nvSpPr>
        <p:spPr>
          <a:xfrm>
            <a:off x="2743200" y="1638300"/>
            <a:ext cx="13639800" cy="7352847"/>
          </a:xfrm>
          <a:prstGeom prst="rect">
            <a:avLst/>
          </a:prstGeom>
          <a:noFill/>
        </p:spPr>
        <p:txBody>
          <a:bodyPr wrap="square">
            <a:spAutoFit/>
          </a:bodyPr>
          <a:lstStyle/>
          <a:p>
            <a:pPr>
              <a:lnSpc>
                <a:spcPct val="115000"/>
              </a:lnSpc>
              <a:spcAft>
                <a:spcPts val="1000"/>
              </a:spcAft>
            </a:pPr>
            <a:r>
              <a:rPr lang="en-US" sz="3200">
                <a:effectLst/>
                <a:latin typeface="Arial" panose="020B0604020202020204" pitchFamily="34" charset="0"/>
                <a:ea typeface="Calibri" panose="020F0502020204030204" pitchFamily="34" charset="0"/>
                <a:cs typeface="Arial" panose="020B0604020202020204" pitchFamily="34" charset="0"/>
              </a:rPr>
              <a:t>4. </a:t>
            </a:r>
            <a:r>
              <a:rPr lang="en-US" sz="3200" b="1">
                <a:effectLst/>
                <a:latin typeface="Arial" panose="020B0604020202020204" pitchFamily="34" charset="0"/>
                <a:ea typeface="Calibri" panose="020F0502020204030204" pitchFamily="34" charset="0"/>
                <a:cs typeface="Arial" panose="020B0604020202020204" pitchFamily="34" charset="0"/>
              </a:rPr>
              <a:t>Balancing the Dataset</a:t>
            </a:r>
            <a:r>
              <a:rPr lang="en-US" sz="3200">
                <a:effectLst/>
                <a:latin typeface="Arial" panose="020B0604020202020204" pitchFamily="34" charset="0"/>
                <a:ea typeface="Calibri" panose="020F0502020204030204" pitchFamily="34" charset="0"/>
                <a:cs typeface="Arial" panose="020B0604020202020204" pitchFamily="34" charset="0"/>
              </a:rPr>
              <a:t>: Ensure a balanced distribution of fake and real news articles to prevent bias towards either class. This can be achieved by oversampling the minority class or using techniques like data augmentation.</a:t>
            </a:r>
            <a:endParaRPr lang="en-IN" sz="320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Arial" panose="020B0604020202020204" pitchFamily="34" charset="0"/>
              </a:rPr>
              <a:t> </a:t>
            </a:r>
            <a:endParaRPr lang="en-IN" sz="320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Arial" panose="020B0604020202020204" pitchFamily="34" charset="0"/>
              </a:rPr>
              <a:t>5. </a:t>
            </a:r>
            <a:r>
              <a:rPr lang="en-US" sz="3200" b="1">
                <a:effectLst/>
                <a:latin typeface="Arial" panose="020B0604020202020204" pitchFamily="34" charset="0"/>
                <a:ea typeface="Calibri" panose="020F0502020204030204" pitchFamily="34" charset="0"/>
                <a:cs typeface="Arial" panose="020B0604020202020204" pitchFamily="34" charset="0"/>
              </a:rPr>
              <a:t>Metadata Collection</a:t>
            </a:r>
            <a:r>
              <a:rPr lang="en-US" sz="3200">
                <a:effectLst/>
                <a:latin typeface="Arial" panose="020B0604020202020204" pitchFamily="34" charset="0"/>
                <a:ea typeface="Calibri" panose="020F0502020204030204" pitchFamily="34" charset="0"/>
                <a:cs typeface="Arial" panose="020B0604020202020204" pitchFamily="34" charset="0"/>
              </a:rPr>
              <a:t>: Collect additional information about each article, such as publication date, source credibility, author information, and article category. This metadata can be valuable for feature engineering.</a:t>
            </a:r>
            <a:endParaRPr lang="en-IN" sz="320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Arial" panose="020B0604020202020204" pitchFamily="34" charset="0"/>
              </a:rPr>
              <a:t> </a:t>
            </a:r>
            <a:endParaRPr lang="en-IN" sz="320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Arial" panose="020B0604020202020204" pitchFamily="34" charset="0"/>
              </a:rPr>
              <a:t>6.</a:t>
            </a:r>
            <a:r>
              <a:rPr lang="en-US" sz="3200" b="1">
                <a:effectLst/>
                <a:latin typeface="Arial" panose="020B0604020202020204" pitchFamily="34" charset="0"/>
                <a:ea typeface="Calibri" panose="020F0502020204030204" pitchFamily="34" charset="0"/>
                <a:cs typeface="Arial" panose="020B0604020202020204" pitchFamily="34" charset="0"/>
              </a:rPr>
              <a:t>Data Quality Assurance</a:t>
            </a:r>
            <a:r>
              <a:rPr lang="en-US" sz="3200">
                <a:effectLst/>
                <a:latin typeface="Arial" panose="020B0604020202020204" pitchFamily="34" charset="0"/>
                <a:ea typeface="Calibri" panose="020F0502020204030204" pitchFamily="34" charset="0"/>
                <a:cs typeface="Arial" panose="020B0604020202020204" pitchFamily="34" charset="0"/>
              </a:rPr>
              <a:t>: Perform quality checks to ensure that the labeled data accurately represents the intended classes. This may involve inter-annotator agreement studies to measure labeling consistency.</a:t>
            </a:r>
            <a:endParaRPr lang="en-IN" sz="320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69606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F7A1C1-FD4B-5E2D-2619-BF0A03108E7F}"/>
              </a:ext>
            </a:extLst>
          </p:cNvPr>
          <p:cNvSpPr txBox="1"/>
          <p:nvPr/>
        </p:nvSpPr>
        <p:spPr>
          <a:xfrm>
            <a:off x="3048000" y="1866900"/>
            <a:ext cx="13716000" cy="6786538"/>
          </a:xfrm>
          <a:prstGeom prst="rect">
            <a:avLst/>
          </a:prstGeom>
          <a:noFill/>
        </p:spPr>
        <p:txBody>
          <a:bodyPr wrap="square">
            <a:spAutoFit/>
          </a:bodyPr>
          <a:lstStyle/>
          <a:p>
            <a:pPr>
              <a:lnSpc>
                <a:spcPct val="115000"/>
              </a:lnSpc>
              <a:spcAft>
                <a:spcPts val="1000"/>
              </a:spcAft>
            </a:pPr>
            <a:r>
              <a:rPr lang="en-US" sz="3200">
                <a:effectLst/>
                <a:latin typeface="Arial" panose="020B0604020202020204" pitchFamily="34" charset="0"/>
                <a:ea typeface="Calibri" panose="020F0502020204030204" pitchFamily="34" charset="0"/>
                <a:cs typeface="Arial" panose="020B0604020202020204" pitchFamily="34" charset="0"/>
              </a:rPr>
              <a:t>7. </a:t>
            </a:r>
            <a:r>
              <a:rPr lang="en-US" sz="3200" b="1">
                <a:effectLst/>
                <a:latin typeface="Arial" panose="020B0604020202020204" pitchFamily="34" charset="0"/>
                <a:ea typeface="Calibri" panose="020F0502020204030204" pitchFamily="34" charset="0"/>
                <a:cs typeface="Arial" panose="020B0604020202020204" pitchFamily="34" charset="0"/>
              </a:rPr>
              <a:t>Privacy and Legal Compliance</a:t>
            </a:r>
            <a:r>
              <a:rPr lang="en-US" sz="3200">
                <a:effectLst/>
                <a:latin typeface="Arial" panose="020B0604020202020204" pitchFamily="34" charset="0"/>
                <a:ea typeface="Calibri" panose="020F0502020204030204" pitchFamily="34" charset="0"/>
                <a:cs typeface="Arial" panose="020B0604020202020204" pitchFamily="34" charset="0"/>
              </a:rPr>
              <a:t>:  Ensure compliance with privacy regulations and obtain necessary permissions for data collection, especially when dealing with user-generated content or copyrighted material.</a:t>
            </a:r>
            <a:endParaRPr lang="en-IN" sz="320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Arial" panose="020B0604020202020204" pitchFamily="34" charset="0"/>
              </a:rPr>
              <a:t> </a:t>
            </a:r>
            <a:endParaRPr lang="en-IN" sz="320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Arial" panose="020B0604020202020204" pitchFamily="34" charset="0"/>
              </a:rPr>
              <a:t>8. </a:t>
            </a:r>
            <a:r>
              <a:rPr lang="en-US" sz="3200" b="1">
                <a:effectLst/>
                <a:latin typeface="Arial" panose="020B0604020202020204" pitchFamily="34" charset="0"/>
                <a:ea typeface="Calibri" panose="020F0502020204030204" pitchFamily="34" charset="0"/>
                <a:cs typeface="Arial" panose="020B0604020202020204" pitchFamily="34" charset="0"/>
              </a:rPr>
              <a:t>Dataset Versioning</a:t>
            </a:r>
            <a:r>
              <a:rPr lang="en-US" sz="3200">
                <a:effectLst/>
                <a:latin typeface="Arial" panose="020B0604020202020204" pitchFamily="34" charset="0"/>
                <a:ea typeface="Calibri" panose="020F0502020204030204" pitchFamily="34" charset="0"/>
                <a:cs typeface="Arial" panose="020B0604020202020204" pitchFamily="34" charset="0"/>
              </a:rPr>
              <a:t>: Keep track of different versions of the dataset to monitor changes in labeling criteria and to maintain transparency in the data collection process.</a:t>
            </a:r>
            <a:endParaRPr lang="en-IN" sz="320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Arial" panose="020B0604020202020204" pitchFamily="34" charset="0"/>
              </a:rPr>
              <a:t> </a:t>
            </a:r>
            <a:endParaRPr lang="en-IN" sz="320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Arial" panose="020B0604020202020204" pitchFamily="34" charset="0"/>
              </a:rPr>
              <a:t>9.</a:t>
            </a:r>
            <a:r>
              <a:rPr lang="en-US" sz="3200" b="1">
                <a:effectLst/>
                <a:latin typeface="Arial" panose="020B0604020202020204" pitchFamily="34" charset="0"/>
                <a:ea typeface="Calibri" panose="020F0502020204030204" pitchFamily="34" charset="0"/>
                <a:cs typeface="Arial" panose="020B0604020202020204" pitchFamily="34" charset="0"/>
              </a:rPr>
              <a:t>Handling Imbalanced Classes</a:t>
            </a:r>
            <a:r>
              <a:rPr lang="en-US" sz="3200">
                <a:effectLst/>
                <a:latin typeface="Arial" panose="020B0604020202020204" pitchFamily="34" charset="0"/>
                <a:ea typeface="Calibri" panose="020F0502020204030204" pitchFamily="34" charset="0"/>
                <a:cs typeface="Arial" panose="020B0604020202020204" pitchFamily="34" charset="0"/>
              </a:rPr>
              <a:t>: If there is a significant class imbalance, consider techniques such as resampling, using weighted loss functions, or generating synthetic samples to balance the dataset.</a:t>
            </a:r>
            <a:endParaRPr lang="en-IN" sz="320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97071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7D6323-EC7E-11A5-1A9B-99B2C071EF68}"/>
              </a:ext>
            </a:extLst>
          </p:cNvPr>
          <p:cNvSpPr txBox="1"/>
          <p:nvPr/>
        </p:nvSpPr>
        <p:spPr>
          <a:xfrm>
            <a:off x="2743200" y="1181100"/>
            <a:ext cx="13258800" cy="8388002"/>
          </a:xfrm>
          <a:prstGeom prst="rect">
            <a:avLst/>
          </a:prstGeom>
          <a:noFill/>
        </p:spPr>
        <p:txBody>
          <a:bodyPr wrap="square">
            <a:spAutoFit/>
          </a:bodyPr>
          <a:lstStyle/>
          <a:p>
            <a:pPr>
              <a:lnSpc>
                <a:spcPct val="115000"/>
              </a:lnSpc>
              <a:spcAft>
                <a:spcPts val="1000"/>
              </a:spcAft>
            </a:pPr>
            <a:r>
              <a:rPr lang="en-US" sz="4400" b="1">
                <a:effectLst/>
                <a:latin typeface="Arial" panose="020B0604020202020204" pitchFamily="34" charset="0"/>
                <a:ea typeface="Calibri" panose="020F0502020204030204" pitchFamily="34" charset="0"/>
                <a:cs typeface="Arial" panose="020B0604020202020204" pitchFamily="34" charset="0"/>
              </a:rPr>
              <a:t>2. </a:t>
            </a:r>
            <a:r>
              <a:rPr lang="en-US" sz="4400" b="1" u="sng">
                <a:effectLst/>
                <a:latin typeface="Arial" panose="020B0604020202020204" pitchFamily="34" charset="0"/>
                <a:ea typeface="Calibri" panose="020F0502020204030204" pitchFamily="34" charset="0"/>
                <a:cs typeface="Arial" panose="020B0604020202020204" pitchFamily="34" charset="0"/>
              </a:rPr>
              <a:t>Data Preprocessing</a:t>
            </a:r>
            <a:r>
              <a:rPr lang="en-US" sz="4400" b="1">
                <a:effectLst/>
                <a:latin typeface="Arial" panose="020B0604020202020204" pitchFamily="34" charset="0"/>
                <a:ea typeface="Calibri" panose="020F0502020204030204" pitchFamily="34" charset="0"/>
                <a:cs typeface="Arial" panose="020B0604020202020204" pitchFamily="34" charset="0"/>
              </a:rPr>
              <a:t>:</a:t>
            </a:r>
          </a:p>
          <a:p>
            <a:pPr>
              <a:lnSpc>
                <a:spcPct val="115000"/>
              </a:lnSpc>
              <a:spcAft>
                <a:spcPts val="1000"/>
              </a:spcAft>
            </a:pPr>
            <a:endParaRPr lang="en-IN" sz="320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Arial" panose="020B0604020202020204" pitchFamily="34" charset="0"/>
              </a:rPr>
              <a:t>1. </a:t>
            </a:r>
            <a:r>
              <a:rPr lang="en-US" sz="3200" b="1">
                <a:effectLst/>
                <a:latin typeface="Arial" panose="020B0604020202020204" pitchFamily="34" charset="0"/>
                <a:ea typeface="Calibri" panose="020F0502020204030204" pitchFamily="34" charset="0"/>
                <a:cs typeface="Arial" panose="020B0604020202020204" pitchFamily="34" charset="0"/>
              </a:rPr>
              <a:t>Text Cleaning</a:t>
            </a:r>
            <a:r>
              <a:rPr lang="en-US" sz="3200">
                <a:effectLst/>
                <a:latin typeface="Arial" panose="020B0604020202020204" pitchFamily="34" charset="0"/>
                <a:ea typeface="Calibri" panose="020F0502020204030204" pitchFamily="34" charset="0"/>
                <a:cs typeface="Arial" panose="020B0604020202020204" pitchFamily="34" charset="0"/>
              </a:rPr>
              <a:t>: This involves removing any irrelevant characters, symbols, or special characters from the text. It ensures that the data is in a clean and consistent format.</a:t>
            </a:r>
            <a:endParaRPr lang="en-IN" sz="320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Arial" panose="020B0604020202020204" pitchFamily="34" charset="0"/>
              </a:rPr>
              <a:t> </a:t>
            </a:r>
            <a:endParaRPr lang="en-IN" sz="320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Arial" panose="020B0604020202020204" pitchFamily="34" charset="0"/>
              </a:rPr>
              <a:t>2.</a:t>
            </a:r>
            <a:r>
              <a:rPr lang="en-US" sz="3200" b="1">
                <a:effectLst/>
                <a:latin typeface="Arial" panose="020B0604020202020204" pitchFamily="34" charset="0"/>
                <a:ea typeface="Calibri" panose="020F0502020204030204" pitchFamily="34" charset="0"/>
                <a:cs typeface="Arial" panose="020B0604020202020204" pitchFamily="34" charset="0"/>
              </a:rPr>
              <a:t> Tokenization</a:t>
            </a:r>
            <a:r>
              <a:rPr lang="en-US" sz="3200">
                <a:effectLst/>
                <a:latin typeface="Arial" panose="020B0604020202020204" pitchFamily="34" charset="0"/>
                <a:ea typeface="Calibri" panose="020F0502020204030204" pitchFamily="34" charset="0"/>
                <a:cs typeface="Arial" panose="020B0604020202020204" pitchFamily="34" charset="0"/>
              </a:rPr>
              <a:t> : This process involves breaking down the text into individual words or tokens. Each token represents a meaningful unit of the text, making it easier for the model to understand and process.</a:t>
            </a:r>
            <a:endParaRPr lang="en-IN" sz="320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Arial" panose="020B0604020202020204" pitchFamily="34" charset="0"/>
              </a:rPr>
              <a:t> </a:t>
            </a:r>
            <a:endParaRPr lang="en-IN" sz="320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Arial" panose="020B0604020202020204" pitchFamily="34" charset="0"/>
              </a:rPr>
              <a:t>3. </a:t>
            </a:r>
            <a:r>
              <a:rPr lang="en-US" sz="3200" b="1">
                <a:effectLst/>
                <a:latin typeface="Arial" panose="020B0604020202020204" pitchFamily="34" charset="0"/>
                <a:ea typeface="Calibri" panose="020F0502020204030204" pitchFamily="34" charset="0"/>
                <a:cs typeface="Arial" panose="020B0604020202020204" pitchFamily="34" charset="0"/>
              </a:rPr>
              <a:t>Stopword  Removal</a:t>
            </a:r>
            <a:r>
              <a:rPr lang="en-US" sz="3200">
                <a:effectLst/>
                <a:latin typeface="Arial" panose="020B0604020202020204" pitchFamily="34" charset="0"/>
                <a:ea typeface="Calibri" panose="020F0502020204030204" pitchFamily="34" charset="0"/>
                <a:cs typeface="Arial" panose="020B0604020202020204" pitchFamily="34" charset="0"/>
              </a:rPr>
              <a:t>: Stopwords are common words (e.g., "the", "is", "and") that do not carry significant meaning in the context of analysis. Removing them reduces noise in the data.</a:t>
            </a:r>
            <a:endParaRPr lang="en-IN" sz="320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34936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2609A6-F686-F833-E2EA-568B7F4765C3}"/>
              </a:ext>
            </a:extLst>
          </p:cNvPr>
          <p:cNvSpPr txBox="1"/>
          <p:nvPr/>
        </p:nvSpPr>
        <p:spPr>
          <a:xfrm>
            <a:off x="2514600" y="695070"/>
            <a:ext cx="15621000" cy="8896859"/>
          </a:xfrm>
          <a:prstGeom prst="rect">
            <a:avLst/>
          </a:prstGeom>
          <a:noFill/>
        </p:spPr>
        <p:txBody>
          <a:bodyPr wrap="square">
            <a:spAutoFit/>
          </a:bodyPr>
          <a:lstStyle/>
          <a:p>
            <a:pPr>
              <a:lnSpc>
                <a:spcPct val="115000"/>
              </a:lnSpc>
              <a:spcAft>
                <a:spcPts val="1000"/>
              </a:spcAft>
            </a:pPr>
            <a:r>
              <a:rPr lang="en-US" sz="3200">
                <a:effectLst/>
                <a:latin typeface="Arial" panose="020B0604020202020204" pitchFamily="34" charset="0"/>
                <a:ea typeface="Calibri" panose="020F0502020204030204" pitchFamily="34" charset="0"/>
                <a:cs typeface="Arial" panose="020B0604020202020204" pitchFamily="34" charset="0"/>
              </a:rPr>
              <a:t>4. </a:t>
            </a:r>
            <a:r>
              <a:rPr lang="en-US" sz="3200" b="1">
                <a:effectLst/>
                <a:latin typeface="Arial" panose="020B0604020202020204" pitchFamily="34" charset="0"/>
                <a:ea typeface="Calibri" panose="020F0502020204030204" pitchFamily="34" charset="0"/>
                <a:cs typeface="Arial" panose="020B0604020202020204" pitchFamily="34" charset="0"/>
              </a:rPr>
              <a:t>Lemmatization/Stemming</a:t>
            </a:r>
            <a:r>
              <a:rPr lang="en-US" sz="3200">
                <a:effectLst/>
                <a:latin typeface="Arial" panose="020B0604020202020204" pitchFamily="34" charset="0"/>
                <a:ea typeface="Calibri" panose="020F0502020204030204" pitchFamily="34" charset="0"/>
                <a:cs typeface="Arial" panose="020B0604020202020204" pitchFamily="34" charset="0"/>
              </a:rPr>
              <a:t>: These techniques involve reducing words to their base or root form. For example, "running" becomes "run". This helps in standardizing word forms.</a:t>
            </a:r>
            <a:endParaRPr lang="en-IN" sz="320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1000"/>
              </a:spcAft>
            </a:pPr>
            <a:r>
              <a:rPr lang="en-US" sz="4000" b="1">
                <a:effectLst/>
                <a:latin typeface="Arial" panose="020B0604020202020204" pitchFamily="34" charset="0"/>
                <a:ea typeface="Calibri" panose="020F0502020204030204" pitchFamily="34" charset="0"/>
                <a:cs typeface="Arial" panose="020B0604020202020204" pitchFamily="34" charset="0"/>
              </a:rPr>
              <a:t> 3.</a:t>
            </a:r>
            <a:r>
              <a:rPr lang="en-US" sz="4000" b="1" u="sng">
                <a:effectLst/>
                <a:latin typeface="Arial" panose="020B0604020202020204" pitchFamily="34" charset="0"/>
                <a:ea typeface="Calibri" panose="020F0502020204030204" pitchFamily="34" charset="0"/>
                <a:cs typeface="Arial" panose="020B0604020202020204" pitchFamily="34" charset="0"/>
              </a:rPr>
              <a:t>Feature Extraction:</a:t>
            </a:r>
          </a:p>
          <a:p>
            <a:pPr>
              <a:lnSpc>
                <a:spcPct val="115000"/>
              </a:lnSpc>
              <a:spcAft>
                <a:spcPts val="1000"/>
              </a:spcAft>
            </a:pPr>
            <a:endParaRPr lang="en-IN" sz="4000" b="1">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Arial" panose="020B0604020202020204" pitchFamily="34" charset="0"/>
              </a:rPr>
              <a:t>1. </a:t>
            </a:r>
            <a:r>
              <a:rPr lang="en-US" sz="3200" b="1">
                <a:effectLst/>
                <a:latin typeface="Arial" panose="020B0604020202020204" pitchFamily="34" charset="0"/>
                <a:ea typeface="Calibri" panose="020F0502020204030204" pitchFamily="34" charset="0"/>
                <a:cs typeface="Arial" panose="020B0604020202020204" pitchFamily="34" charset="0"/>
              </a:rPr>
              <a:t>TF-IDF (Term Frequency-Inverse Document Frequency):</a:t>
            </a:r>
            <a:r>
              <a:rPr lang="en-US" sz="3200">
                <a:effectLst/>
                <a:latin typeface="Arial" panose="020B0604020202020204" pitchFamily="34" charset="0"/>
                <a:ea typeface="Calibri" panose="020F0502020204030204" pitchFamily="34" charset="0"/>
                <a:cs typeface="Arial" panose="020B0604020202020204" pitchFamily="34" charset="0"/>
              </a:rPr>
              <a:t> TF-IDF is a statistical measure used to evaluate the importance of a word within a document relative to a collection of documents (corpus). It assigns a weight to each term based on its frequency in the document and its rarity across the entire corpus.</a:t>
            </a:r>
            <a:endParaRPr lang="en-IN" sz="320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Arial" panose="020B0604020202020204" pitchFamily="34" charset="0"/>
              </a:rPr>
              <a:t> </a:t>
            </a:r>
            <a:endParaRPr lang="en-IN" sz="320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Arial" panose="020B0604020202020204" pitchFamily="34" charset="0"/>
              </a:rPr>
              <a:t>2. </a:t>
            </a:r>
            <a:r>
              <a:rPr lang="en-US" sz="3200" b="1">
                <a:effectLst/>
                <a:latin typeface="Arial" panose="020B0604020202020204" pitchFamily="34" charset="0"/>
                <a:ea typeface="Calibri" panose="020F0502020204030204" pitchFamily="34" charset="0"/>
                <a:cs typeface="Arial" panose="020B0604020202020204" pitchFamily="34" charset="0"/>
              </a:rPr>
              <a:t>Word Embeddings</a:t>
            </a:r>
            <a:r>
              <a:rPr lang="en-US" sz="3200">
                <a:effectLst/>
                <a:latin typeface="Arial" panose="020B0604020202020204" pitchFamily="34" charset="0"/>
                <a:ea typeface="Calibri" panose="020F0502020204030204" pitchFamily="34" charset="0"/>
                <a:cs typeface="Arial" panose="020B0604020202020204" pitchFamily="34" charset="0"/>
              </a:rPr>
              <a:t>: Techniques like Word2Vec, GloVe, and FastText are employed to represent words as dense vectors in a continuous vector space. These embeddings capture semantic relationships between words, allowing the model to understand contextual information.</a:t>
            </a:r>
            <a:endParaRPr lang="en-IN" sz="320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80049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B60A0C-4CEF-74C1-C751-3738D25CF433}"/>
              </a:ext>
            </a:extLst>
          </p:cNvPr>
          <p:cNvSpPr txBox="1"/>
          <p:nvPr/>
        </p:nvSpPr>
        <p:spPr>
          <a:xfrm>
            <a:off x="2971800" y="1790700"/>
            <a:ext cx="13716000" cy="7352847"/>
          </a:xfrm>
          <a:prstGeom prst="rect">
            <a:avLst/>
          </a:prstGeom>
          <a:noFill/>
        </p:spPr>
        <p:txBody>
          <a:bodyPr wrap="square">
            <a:spAutoFit/>
          </a:bodyPr>
          <a:lstStyle/>
          <a:p>
            <a:pPr>
              <a:lnSpc>
                <a:spcPct val="115000"/>
              </a:lnSpc>
              <a:spcAft>
                <a:spcPts val="1000"/>
              </a:spcAft>
            </a:pPr>
            <a:r>
              <a:rPr lang="en-US" sz="3200">
                <a:effectLst/>
                <a:latin typeface="Arial" panose="020B0604020202020204" pitchFamily="34" charset="0"/>
                <a:ea typeface="Calibri" panose="020F0502020204030204" pitchFamily="34" charset="0"/>
                <a:cs typeface="Arial" panose="020B0604020202020204" pitchFamily="34" charset="0"/>
              </a:rPr>
              <a:t>3. </a:t>
            </a:r>
            <a:r>
              <a:rPr lang="en-US" sz="3200" b="1">
                <a:effectLst/>
                <a:latin typeface="Arial" panose="020B0604020202020204" pitchFamily="34" charset="0"/>
                <a:ea typeface="Calibri" panose="020F0502020204030204" pitchFamily="34" charset="0"/>
                <a:cs typeface="Arial" panose="020B0604020202020204" pitchFamily="34" charset="0"/>
              </a:rPr>
              <a:t>Document Embeddings</a:t>
            </a:r>
            <a:r>
              <a:rPr lang="en-US" sz="3200">
                <a:effectLst/>
                <a:latin typeface="Arial" panose="020B0604020202020204" pitchFamily="34" charset="0"/>
                <a:ea typeface="Calibri" panose="020F0502020204030204" pitchFamily="34" charset="0"/>
                <a:cs typeface="Arial" panose="020B0604020202020204" pitchFamily="34" charset="0"/>
              </a:rPr>
              <a:t>: Methods like Doc2Vec extend the concept of word embeddings to entire documents. They generate vectors that encapsulate the content and context of an entire article, providing a more holistic representation.</a:t>
            </a:r>
            <a:endParaRPr lang="en-IN" sz="320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Arial" panose="020B0604020202020204" pitchFamily="34" charset="0"/>
              </a:rPr>
              <a:t> </a:t>
            </a:r>
            <a:endParaRPr lang="en-IN" sz="320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Arial" panose="020B0604020202020204" pitchFamily="34" charset="0"/>
              </a:rPr>
              <a:t>4</a:t>
            </a:r>
            <a:r>
              <a:rPr lang="en-US" sz="3200" b="1">
                <a:effectLst/>
                <a:latin typeface="Arial" panose="020B0604020202020204" pitchFamily="34" charset="0"/>
                <a:ea typeface="Calibri" panose="020F0502020204030204" pitchFamily="34" charset="0"/>
                <a:cs typeface="Arial" panose="020B0604020202020204" pitchFamily="34" charset="0"/>
              </a:rPr>
              <a:t>. N-grams</a:t>
            </a:r>
            <a:r>
              <a:rPr lang="en-US" sz="3200">
                <a:effectLst/>
                <a:latin typeface="Arial" panose="020B0604020202020204" pitchFamily="34" charset="0"/>
                <a:ea typeface="Calibri" panose="020F0502020204030204" pitchFamily="34" charset="0"/>
                <a:cs typeface="Arial" panose="020B0604020202020204" pitchFamily="34" charset="0"/>
              </a:rPr>
              <a:t>: N-grams are contiguous sequences of n items (words, characters, or symbols) from a given sample of text. They capture local context and can be used as features for classification.</a:t>
            </a:r>
            <a:endParaRPr lang="en-IN" sz="320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Arial" panose="020B0604020202020204" pitchFamily="34" charset="0"/>
              </a:rPr>
              <a:t> </a:t>
            </a:r>
            <a:endParaRPr lang="en-IN" sz="320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Arial" panose="020B0604020202020204" pitchFamily="34" charset="0"/>
              </a:rPr>
              <a:t>5. </a:t>
            </a:r>
            <a:r>
              <a:rPr lang="en-US" sz="3200" b="1">
                <a:effectLst/>
                <a:latin typeface="Arial" panose="020B0604020202020204" pitchFamily="34" charset="0"/>
                <a:ea typeface="Calibri" panose="020F0502020204030204" pitchFamily="34" charset="0"/>
                <a:cs typeface="Arial" panose="020B0604020202020204" pitchFamily="34" charset="0"/>
              </a:rPr>
              <a:t>Statistical Features</a:t>
            </a:r>
            <a:r>
              <a:rPr lang="en-US" sz="3200">
                <a:effectLst/>
                <a:latin typeface="Arial" panose="020B0604020202020204" pitchFamily="34" charset="0"/>
                <a:ea typeface="Calibri" panose="020F0502020204030204" pitchFamily="34" charset="0"/>
                <a:cs typeface="Arial" panose="020B0604020202020204" pitchFamily="34" charset="0"/>
              </a:rPr>
              <a:t>: These include metrics like sentence length, word count, punctuation usage, and capitalization patterns. They provide additional contextual information about the text.</a:t>
            </a:r>
            <a:endParaRPr lang="en-IN" sz="320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04809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BDF06B-A444-B32D-01BD-EB1B89F19D88}"/>
              </a:ext>
            </a:extLst>
          </p:cNvPr>
          <p:cNvSpPr txBox="1"/>
          <p:nvPr/>
        </p:nvSpPr>
        <p:spPr>
          <a:xfrm>
            <a:off x="3048000" y="2019300"/>
            <a:ext cx="12725400" cy="2875724"/>
          </a:xfrm>
          <a:prstGeom prst="rect">
            <a:avLst/>
          </a:prstGeom>
          <a:noFill/>
        </p:spPr>
        <p:txBody>
          <a:bodyPr wrap="square">
            <a:spAutoFit/>
          </a:bodyPr>
          <a:lstStyle/>
          <a:p>
            <a:pPr>
              <a:lnSpc>
                <a:spcPct val="115000"/>
              </a:lnSpc>
              <a:spcAft>
                <a:spcPts val="1000"/>
              </a:spcAft>
            </a:pPr>
            <a:r>
              <a:rPr lang="en-US" sz="3200" b="1">
                <a:effectLst/>
                <a:latin typeface="Arial" panose="020B0604020202020204" pitchFamily="34" charset="0"/>
                <a:ea typeface="Calibri" panose="020F0502020204030204" pitchFamily="34" charset="0"/>
                <a:cs typeface="Arial" panose="020B0604020202020204" pitchFamily="34" charset="0"/>
              </a:rPr>
              <a:t>Problem Statement</a:t>
            </a:r>
            <a:r>
              <a:rPr lang="en-US" sz="3200">
                <a:effectLst/>
                <a:latin typeface="Arial" panose="020B0604020202020204" pitchFamily="34" charset="0"/>
                <a:ea typeface="Calibri" panose="020F0502020204030204" pitchFamily="34" charset="0"/>
                <a:cs typeface="Arial" panose="020B0604020202020204" pitchFamily="34" charset="0"/>
              </a:rPr>
              <a:t>: Design and develop an NLP-based system that can accurately identify and classify news articles or information as either "fake" or "real" by analyzing the textual content, with the primary goal of mitigating the spread of misinformation and promoting the dissemination of trustworthy information.</a:t>
            </a:r>
            <a:endParaRPr lang="en-IN" sz="320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64792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A24C72-D6A8-141A-629A-496742DD552A}"/>
              </a:ext>
            </a:extLst>
          </p:cNvPr>
          <p:cNvSpPr txBox="1"/>
          <p:nvPr/>
        </p:nvSpPr>
        <p:spPr>
          <a:xfrm>
            <a:off x="2743200" y="206218"/>
            <a:ext cx="15011400" cy="10086929"/>
          </a:xfrm>
          <a:prstGeom prst="rect">
            <a:avLst/>
          </a:prstGeom>
          <a:noFill/>
        </p:spPr>
        <p:txBody>
          <a:bodyPr wrap="square">
            <a:spAutoFit/>
          </a:bodyPr>
          <a:lstStyle/>
          <a:p>
            <a:pPr>
              <a:lnSpc>
                <a:spcPct val="115000"/>
              </a:lnSpc>
              <a:spcAft>
                <a:spcPts val="1000"/>
              </a:spcAft>
            </a:pPr>
            <a:r>
              <a:rPr lang="en-US" sz="4400" b="1">
                <a:effectLst/>
                <a:latin typeface="Arial" panose="020B0604020202020204" pitchFamily="34" charset="0"/>
                <a:ea typeface="Calibri" panose="020F0502020204030204" pitchFamily="34" charset="0"/>
                <a:cs typeface="Arial" panose="020B0604020202020204" pitchFamily="34" charset="0"/>
              </a:rPr>
              <a:t>4.</a:t>
            </a:r>
            <a:r>
              <a:rPr lang="en-US" sz="4400" b="1" u="sng">
                <a:effectLst/>
                <a:latin typeface="Arial" panose="020B0604020202020204" pitchFamily="34" charset="0"/>
                <a:ea typeface="Calibri" panose="020F0502020204030204" pitchFamily="34" charset="0"/>
                <a:cs typeface="Arial" panose="020B0604020202020204" pitchFamily="34" charset="0"/>
              </a:rPr>
              <a:t>Model Selection</a:t>
            </a:r>
            <a:r>
              <a:rPr lang="en-US" sz="4400" b="1">
                <a:effectLst/>
                <a:latin typeface="Arial" panose="020B0604020202020204" pitchFamily="34" charset="0"/>
                <a:ea typeface="Calibri" panose="020F0502020204030204" pitchFamily="34" charset="0"/>
                <a:cs typeface="Arial" panose="020B0604020202020204" pitchFamily="34" charset="0"/>
              </a:rPr>
              <a:t> </a:t>
            </a:r>
            <a:endParaRPr lang="en-IN" sz="4400" b="1">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Arial" panose="020B0604020202020204" pitchFamily="34" charset="0"/>
              </a:rPr>
              <a:t> </a:t>
            </a:r>
            <a:endParaRPr lang="en-IN" sz="320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Arial" panose="020B0604020202020204" pitchFamily="34" charset="0"/>
              </a:rPr>
              <a:t>1. </a:t>
            </a:r>
            <a:r>
              <a:rPr lang="en-US" sz="3200" b="1">
                <a:effectLst/>
                <a:latin typeface="Arial" panose="020B0604020202020204" pitchFamily="34" charset="0"/>
                <a:ea typeface="Calibri" panose="020F0502020204030204" pitchFamily="34" charset="0"/>
                <a:cs typeface="Arial" panose="020B0604020202020204" pitchFamily="34" charset="0"/>
              </a:rPr>
              <a:t>Machine Learning Models</a:t>
            </a:r>
            <a:r>
              <a:rPr lang="en-US" sz="3200">
                <a:effectLst/>
                <a:latin typeface="Arial" panose="020B0604020202020204" pitchFamily="34" charset="0"/>
                <a:ea typeface="Calibri" panose="020F0502020204030204" pitchFamily="34" charset="0"/>
                <a:cs typeface="Arial" panose="020B0604020202020204" pitchFamily="34" charset="0"/>
              </a:rPr>
              <a:t>: Traditional machine learning algorithms like Support Vector Machines (SVM), Random Forest, and Logistic Regression can be effective for text classification tasks. They rely on feature engineering and can perform well with well-designed features.</a:t>
            </a:r>
            <a:endParaRPr lang="en-IN" sz="320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Arial" panose="020B0604020202020204" pitchFamily="34" charset="0"/>
              </a:rPr>
              <a:t> </a:t>
            </a:r>
            <a:endParaRPr lang="en-IN" sz="320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Arial" panose="020B0604020202020204" pitchFamily="34" charset="0"/>
              </a:rPr>
              <a:t>2. </a:t>
            </a:r>
            <a:r>
              <a:rPr lang="en-US" sz="3200" b="1">
                <a:effectLst/>
                <a:latin typeface="Arial" panose="020B0604020202020204" pitchFamily="34" charset="0"/>
                <a:ea typeface="Calibri" panose="020F0502020204030204" pitchFamily="34" charset="0"/>
                <a:cs typeface="Arial" panose="020B0604020202020204" pitchFamily="34" charset="0"/>
              </a:rPr>
              <a:t>NLP-Specific Models</a:t>
            </a:r>
            <a:r>
              <a:rPr lang="en-US" sz="3200">
                <a:effectLst/>
                <a:latin typeface="Arial" panose="020B0604020202020204" pitchFamily="34" charset="0"/>
                <a:ea typeface="Calibri" panose="020F0502020204030204" pitchFamily="34" charset="0"/>
                <a:cs typeface="Arial" panose="020B0604020202020204" pitchFamily="34" charset="0"/>
              </a:rPr>
              <a:t>: Advanced NLP models like LSTM (Long Short-Term Memory), CNN (Convolutional Neural Networks), and Transformer-based models (e.g., BERT, GPT) have shown remarkable performance in various NLP tasks, including fake news detection. These models can capture complex relationships within the text.</a:t>
            </a:r>
            <a:endParaRPr lang="en-IN" sz="320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Arial" panose="020B0604020202020204" pitchFamily="34" charset="0"/>
              </a:rPr>
              <a:t> </a:t>
            </a:r>
            <a:endParaRPr lang="en-IN" sz="320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Arial" panose="020B0604020202020204" pitchFamily="34" charset="0"/>
              </a:rPr>
              <a:t>3. </a:t>
            </a:r>
            <a:r>
              <a:rPr lang="en-US" sz="3200" b="1">
                <a:effectLst/>
                <a:latin typeface="Arial" panose="020B0604020202020204" pitchFamily="34" charset="0"/>
                <a:ea typeface="Calibri" panose="020F0502020204030204" pitchFamily="34" charset="0"/>
                <a:cs typeface="Arial" panose="020B0604020202020204" pitchFamily="34" charset="0"/>
              </a:rPr>
              <a:t>Ensemble Methods</a:t>
            </a:r>
            <a:r>
              <a:rPr lang="en-US" sz="3200">
                <a:effectLst/>
                <a:latin typeface="Arial" panose="020B0604020202020204" pitchFamily="34" charset="0"/>
                <a:ea typeface="Calibri" panose="020F0502020204030204" pitchFamily="34" charset="0"/>
                <a:cs typeface="Arial" panose="020B0604020202020204" pitchFamily="34" charset="0"/>
              </a:rPr>
              <a:t>: Combining multiple models (ensemble methods) can often lead to improved performance. Techniques like bagging, boosting, and stacking can be applied to enhance accuracy.</a:t>
            </a:r>
            <a:endParaRPr lang="en-IN" sz="320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69911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CF7DB9-B06C-513C-2975-6100C8EDD0AF}"/>
              </a:ext>
            </a:extLst>
          </p:cNvPr>
          <p:cNvSpPr txBox="1"/>
          <p:nvPr/>
        </p:nvSpPr>
        <p:spPr>
          <a:xfrm>
            <a:off x="2667000" y="1467076"/>
            <a:ext cx="13411200" cy="6786538"/>
          </a:xfrm>
          <a:prstGeom prst="rect">
            <a:avLst/>
          </a:prstGeom>
          <a:noFill/>
        </p:spPr>
        <p:txBody>
          <a:bodyPr wrap="square">
            <a:spAutoFit/>
          </a:bodyPr>
          <a:lstStyle/>
          <a:p>
            <a:pPr>
              <a:lnSpc>
                <a:spcPct val="115000"/>
              </a:lnSpc>
              <a:spcAft>
                <a:spcPts val="1000"/>
              </a:spcAft>
            </a:pPr>
            <a:r>
              <a:rPr lang="en-US" sz="3200">
                <a:effectLst/>
                <a:latin typeface="Arial" panose="020B0604020202020204" pitchFamily="34" charset="0"/>
                <a:ea typeface="Calibri" panose="020F0502020204030204" pitchFamily="34" charset="0"/>
                <a:cs typeface="Arial" panose="020B0604020202020204" pitchFamily="34" charset="0"/>
              </a:rPr>
              <a:t>4. </a:t>
            </a:r>
            <a:r>
              <a:rPr lang="en-US" sz="3200" b="1">
                <a:effectLst/>
                <a:latin typeface="Arial" panose="020B0604020202020204" pitchFamily="34" charset="0"/>
                <a:ea typeface="Calibri" panose="020F0502020204030204" pitchFamily="34" charset="0"/>
                <a:cs typeface="Arial" panose="020B0604020202020204" pitchFamily="34" charset="0"/>
              </a:rPr>
              <a:t>Transfer Learning</a:t>
            </a:r>
            <a:r>
              <a:rPr lang="en-US" sz="3200">
                <a:effectLst/>
                <a:latin typeface="Arial" panose="020B0604020202020204" pitchFamily="34" charset="0"/>
                <a:ea typeface="Calibri" panose="020F0502020204030204" pitchFamily="34" charset="0"/>
                <a:cs typeface="Arial" panose="020B0604020202020204" pitchFamily="34" charset="0"/>
              </a:rPr>
              <a:t>: Pre-trained language models can be fine-tuned on the specific task of fake news detection. This approach leverages the knowledge gained from models trained on large-scale datasets.</a:t>
            </a:r>
            <a:endParaRPr lang="en-IN" sz="320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Arial" panose="020B0604020202020204" pitchFamily="34" charset="0"/>
              </a:rPr>
              <a:t> </a:t>
            </a:r>
            <a:endParaRPr lang="en-IN" sz="320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Arial" panose="020B0604020202020204" pitchFamily="34" charset="0"/>
              </a:rPr>
              <a:t>5. </a:t>
            </a:r>
            <a:r>
              <a:rPr lang="en-US" sz="3200" b="1">
                <a:effectLst/>
                <a:latin typeface="Arial" panose="020B0604020202020204" pitchFamily="34" charset="0"/>
                <a:ea typeface="Calibri" panose="020F0502020204030204" pitchFamily="34" charset="0"/>
                <a:cs typeface="Arial" panose="020B0604020202020204" pitchFamily="34" charset="0"/>
              </a:rPr>
              <a:t>Rule-Based Systems</a:t>
            </a:r>
            <a:r>
              <a:rPr lang="en-US" sz="3200">
                <a:effectLst/>
                <a:latin typeface="Arial" panose="020B0604020202020204" pitchFamily="34" charset="0"/>
                <a:ea typeface="Calibri" panose="020F0502020204030204" pitchFamily="34" charset="0"/>
                <a:cs typeface="Arial" panose="020B0604020202020204" pitchFamily="34" charset="0"/>
              </a:rPr>
              <a:t>: In some cases, rule-based systems that rely on predefined linguistic patterns or heuristics can be effective, especially for identifying specific characteristics of fake news.</a:t>
            </a:r>
            <a:endParaRPr lang="en-IN" sz="320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Arial" panose="020B0604020202020204" pitchFamily="34" charset="0"/>
              </a:rPr>
              <a:t> </a:t>
            </a:r>
            <a:endParaRPr lang="en-IN" sz="320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Arial" panose="020B0604020202020204" pitchFamily="34" charset="0"/>
              </a:rPr>
              <a:t>6.</a:t>
            </a:r>
            <a:r>
              <a:rPr lang="en-US" sz="3200" b="1">
                <a:effectLst/>
                <a:latin typeface="Arial" panose="020B0604020202020204" pitchFamily="34" charset="0"/>
                <a:ea typeface="Calibri" panose="020F0502020204030204" pitchFamily="34" charset="0"/>
                <a:cs typeface="Arial" panose="020B0604020202020204" pitchFamily="34" charset="0"/>
              </a:rPr>
              <a:t>Hybrid Approaches</a:t>
            </a:r>
            <a:r>
              <a:rPr lang="en-US" sz="3200">
                <a:effectLst/>
                <a:latin typeface="Arial" panose="020B0604020202020204" pitchFamily="34" charset="0"/>
                <a:ea typeface="Calibri" panose="020F0502020204030204" pitchFamily="34" charset="0"/>
                <a:cs typeface="Arial" panose="020B0604020202020204" pitchFamily="34" charset="0"/>
              </a:rPr>
              <a:t>: Combining the strengths of different models, such as using a combination of machine learning algorithms with deep learning techniques, can sometimes lead to better results.</a:t>
            </a:r>
            <a:endParaRPr lang="en-IN" sz="320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6654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6C8892-3ACB-2739-6F04-1FF8A3591397}"/>
              </a:ext>
            </a:extLst>
          </p:cNvPr>
          <p:cNvSpPr txBox="1"/>
          <p:nvPr/>
        </p:nvSpPr>
        <p:spPr>
          <a:xfrm>
            <a:off x="2362200" y="876300"/>
            <a:ext cx="14782800" cy="8399735"/>
          </a:xfrm>
          <a:prstGeom prst="rect">
            <a:avLst/>
          </a:prstGeom>
          <a:noFill/>
        </p:spPr>
        <p:txBody>
          <a:bodyPr wrap="square">
            <a:spAutoFit/>
          </a:bodyPr>
          <a:lstStyle/>
          <a:p>
            <a:pPr>
              <a:lnSpc>
                <a:spcPct val="115000"/>
              </a:lnSpc>
              <a:spcAft>
                <a:spcPts val="1000"/>
              </a:spcAft>
            </a:pPr>
            <a:r>
              <a:rPr lang="en-US" sz="4400" b="1">
                <a:effectLst/>
                <a:latin typeface="Arial" panose="020B0604020202020204" pitchFamily="34" charset="0"/>
                <a:ea typeface="Calibri" panose="020F0502020204030204" pitchFamily="34" charset="0"/>
                <a:cs typeface="Times New Roman" panose="02020603050405020304" pitchFamily="18" charset="0"/>
              </a:rPr>
              <a:t>5. </a:t>
            </a:r>
            <a:r>
              <a:rPr lang="en-US" sz="4400" b="1" u="sng">
                <a:effectLst/>
                <a:latin typeface="Arial" panose="020B0604020202020204" pitchFamily="34" charset="0"/>
                <a:ea typeface="Calibri" panose="020F0502020204030204" pitchFamily="34" charset="0"/>
                <a:cs typeface="Times New Roman" panose="02020603050405020304" pitchFamily="18" charset="0"/>
              </a:rPr>
              <a:t>Evaluation:</a:t>
            </a:r>
            <a:endParaRPr lang="en-IN" sz="4400" b="1">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Times New Roman" panose="02020603050405020304" pitchFamily="18" charset="0"/>
              </a:rPr>
              <a:t> </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Times New Roman" panose="02020603050405020304" pitchFamily="18" charset="0"/>
              </a:rPr>
              <a:t>1.</a:t>
            </a:r>
            <a:r>
              <a:rPr lang="en-US" sz="3200" b="1">
                <a:effectLst/>
                <a:latin typeface="Arial" panose="020B0604020202020204" pitchFamily="34" charset="0"/>
                <a:ea typeface="Calibri" panose="020F0502020204030204" pitchFamily="34" charset="0"/>
                <a:cs typeface="Times New Roman" panose="02020603050405020304" pitchFamily="18" charset="0"/>
              </a:rPr>
              <a:t>Accuracy </a:t>
            </a:r>
            <a:r>
              <a:rPr lang="en-US" sz="3200">
                <a:effectLst/>
                <a:latin typeface="Arial" panose="020B0604020202020204" pitchFamily="34" charset="0"/>
                <a:ea typeface="Calibri" panose="020F0502020204030204" pitchFamily="34" charset="0"/>
                <a:cs typeface="Times New Roman" panose="02020603050405020304" pitchFamily="18" charset="0"/>
              </a:rPr>
              <a:t>: This metric measures the overall correctness of the model's predictions. It calculates the ratio of correctly classified articles to the total number of articles.</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r>
              <a:rPr lang="en-US" sz="3200">
                <a:effectLst/>
                <a:latin typeface="Arial" panose="020B0604020202020204" pitchFamily="34" charset="0"/>
                <a:ea typeface="Calibri" panose="020F0502020204030204" pitchFamily="34" charset="0"/>
                <a:cs typeface="Times New Roman" panose="02020603050405020304" pitchFamily="18" charset="0"/>
              </a:rPr>
              <a:t> </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Times New Roman" panose="02020603050405020304" pitchFamily="18" charset="0"/>
              </a:rPr>
              <a:t>2. </a:t>
            </a:r>
            <a:r>
              <a:rPr lang="en-US" sz="3200" b="1">
                <a:effectLst/>
                <a:latin typeface="Arial" panose="020B0604020202020204" pitchFamily="34" charset="0"/>
                <a:ea typeface="Calibri" panose="020F0502020204030204" pitchFamily="34" charset="0"/>
                <a:cs typeface="Times New Roman" panose="02020603050405020304" pitchFamily="18" charset="0"/>
              </a:rPr>
              <a:t>Precision</a:t>
            </a:r>
            <a:r>
              <a:rPr lang="en-US" sz="3200">
                <a:effectLst/>
                <a:latin typeface="Arial" panose="020B0604020202020204" pitchFamily="34" charset="0"/>
                <a:ea typeface="Calibri" panose="020F0502020204030204" pitchFamily="34" charset="0"/>
                <a:cs typeface="Times New Roman" panose="02020603050405020304" pitchFamily="18" charset="0"/>
              </a:rPr>
              <a:t>  :Precision is the proportion of true positives (correctly classified fake news) to the total number of articles predicted as fake. It indicates the accuracy of positive predictions.</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Times New Roman" panose="02020603050405020304" pitchFamily="18" charset="0"/>
              </a:rPr>
              <a:t> </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Times New Roman" panose="02020603050405020304" pitchFamily="18" charset="0"/>
              </a:rPr>
              <a:t>3. </a:t>
            </a:r>
            <a:r>
              <a:rPr lang="en-US" sz="3200" b="1">
                <a:effectLst/>
                <a:latin typeface="Arial" panose="020B0604020202020204" pitchFamily="34" charset="0"/>
                <a:ea typeface="Calibri" panose="020F0502020204030204" pitchFamily="34" charset="0"/>
                <a:cs typeface="Times New Roman" panose="02020603050405020304" pitchFamily="18" charset="0"/>
              </a:rPr>
              <a:t>Recall (Sensitivity):</a:t>
            </a:r>
            <a:r>
              <a:rPr lang="en-US" sz="3200">
                <a:effectLst/>
                <a:latin typeface="Arial" panose="020B0604020202020204" pitchFamily="34" charset="0"/>
                <a:ea typeface="Calibri" panose="020F0502020204030204" pitchFamily="34" charset="0"/>
                <a:cs typeface="Times New Roman" panose="02020603050405020304" pitchFamily="18" charset="0"/>
              </a:rPr>
              <a:t> Recall measures the proportion of true positives to the total number of actual fake news articles. It indicates the model's ability to identify all instances of fake news.</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77197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97A4F1-289E-5737-FF95-08FF88A2A440}"/>
              </a:ext>
            </a:extLst>
          </p:cNvPr>
          <p:cNvSpPr txBox="1"/>
          <p:nvPr/>
        </p:nvSpPr>
        <p:spPr>
          <a:xfrm>
            <a:off x="2971800" y="1461210"/>
            <a:ext cx="13716000" cy="7644690"/>
          </a:xfrm>
          <a:prstGeom prst="rect">
            <a:avLst/>
          </a:prstGeom>
          <a:noFill/>
        </p:spPr>
        <p:txBody>
          <a:bodyPr wrap="square">
            <a:spAutoFit/>
          </a:bodyPr>
          <a:lstStyle/>
          <a:p>
            <a:pPr>
              <a:lnSpc>
                <a:spcPct val="115000"/>
              </a:lnSpc>
              <a:spcAft>
                <a:spcPts val="1000"/>
              </a:spcAft>
            </a:pPr>
            <a:r>
              <a:rPr lang="en-US" sz="3200">
                <a:effectLst/>
                <a:latin typeface="Arial" panose="020B0604020202020204" pitchFamily="34" charset="0"/>
                <a:ea typeface="Calibri" panose="020F0502020204030204" pitchFamily="34" charset="0"/>
                <a:cs typeface="Times New Roman" panose="02020603050405020304" pitchFamily="18" charset="0"/>
              </a:rPr>
              <a:t>4. </a:t>
            </a:r>
            <a:r>
              <a:rPr lang="en-US" sz="3200" b="1">
                <a:effectLst/>
                <a:latin typeface="Arial" panose="020B0604020202020204" pitchFamily="34" charset="0"/>
                <a:ea typeface="Calibri" panose="020F0502020204030204" pitchFamily="34" charset="0"/>
                <a:cs typeface="Times New Roman" panose="02020603050405020304" pitchFamily="18" charset="0"/>
              </a:rPr>
              <a:t>Confusion Matrix</a:t>
            </a:r>
            <a:r>
              <a:rPr lang="en-US" sz="3200">
                <a:effectLst/>
                <a:latin typeface="Arial" panose="020B0604020202020204" pitchFamily="34" charset="0"/>
                <a:ea typeface="Calibri" panose="020F0502020204030204" pitchFamily="34" charset="0"/>
                <a:cs typeface="Times New Roman" panose="02020603050405020304" pitchFamily="18" charset="0"/>
              </a:rPr>
              <a:t>: This matrix visualizes the model's performance by showing the number of true positives, true negatives, false positives, and false negatives. It's a useful tool for understanding where the model may be making mistakes.</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Times New Roman" panose="02020603050405020304" pitchFamily="18" charset="0"/>
              </a:rPr>
              <a:t> </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Times New Roman" panose="02020603050405020304" pitchFamily="18" charset="0"/>
              </a:rPr>
              <a:t>5.  </a:t>
            </a:r>
            <a:r>
              <a:rPr lang="en-US" sz="3200" b="1">
                <a:effectLst/>
                <a:latin typeface="Arial" panose="020B0604020202020204" pitchFamily="34" charset="0"/>
                <a:ea typeface="Calibri" panose="020F0502020204030204" pitchFamily="34" charset="0"/>
                <a:cs typeface="Times New Roman" panose="02020603050405020304" pitchFamily="18" charset="0"/>
              </a:rPr>
              <a:t>Cross-Validation</a:t>
            </a:r>
            <a:r>
              <a:rPr lang="en-US" sz="3200">
                <a:effectLst/>
                <a:latin typeface="Arial" panose="020B0604020202020204" pitchFamily="34" charset="0"/>
                <a:ea typeface="Calibri" panose="020F0502020204030204" pitchFamily="34" charset="0"/>
                <a:cs typeface="Times New Roman" panose="02020603050405020304" pitchFamily="18" charset="0"/>
              </a:rPr>
              <a:t>: This technique helps assess the model's robustness by training and testing it on multiple subsets of the data. It provides a more reliable estimate of the model's performance.</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Times New Roman" panose="02020603050405020304" pitchFamily="18" charset="0"/>
              </a:rPr>
              <a:t> </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Times New Roman" panose="02020603050405020304" pitchFamily="18" charset="0"/>
              </a:rPr>
              <a:t>6. </a:t>
            </a:r>
            <a:r>
              <a:rPr lang="en-US" sz="3200" b="1">
                <a:effectLst/>
                <a:latin typeface="Arial" panose="020B0604020202020204" pitchFamily="34" charset="0"/>
                <a:ea typeface="Calibri" panose="020F0502020204030204" pitchFamily="34" charset="0"/>
                <a:cs typeface="Times New Roman" panose="02020603050405020304" pitchFamily="18" charset="0"/>
              </a:rPr>
              <a:t>Receiver Operating Characteristic (ROC) Curve</a:t>
            </a:r>
            <a:r>
              <a:rPr lang="en-US" sz="3200">
                <a:effectLst/>
                <a:latin typeface="Arial" panose="020B0604020202020204" pitchFamily="34" charset="0"/>
                <a:ea typeface="Calibri" panose="020F0502020204030204" pitchFamily="34" charset="0"/>
                <a:cs typeface="Times New Roman" panose="02020603050405020304" pitchFamily="18" charset="0"/>
              </a:rPr>
              <a:t>: ROC curve is a graphical representation of the model's ability to discriminate between true and false positives across various thresholds.</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9400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23BEE0-2316-092F-1726-6429CD0D8CF3}"/>
              </a:ext>
            </a:extLst>
          </p:cNvPr>
          <p:cNvSpPr txBox="1"/>
          <p:nvPr/>
        </p:nvSpPr>
        <p:spPr>
          <a:xfrm>
            <a:off x="3352800" y="1178055"/>
            <a:ext cx="13335000" cy="8072466"/>
          </a:xfrm>
          <a:prstGeom prst="rect">
            <a:avLst/>
          </a:prstGeom>
          <a:noFill/>
        </p:spPr>
        <p:txBody>
          <a:bodyPr wrap="square">
            <a:spAutoFit/>
          </a:bodyPr>
          <a:lstStyle/>
          <a:p>
            <a:pPr>
              <a:lnSpc>
                <a:spcPct val="115000"/>
              </a:lnSpc>
              <a:spcAft>
                <a:spcPts val="1000"/>
              </a:spcAft>
            </a:pPr>
            <a:r>
              <a:rPr lang="en-US" sz="4000" b="1">
                <a:effectLst/>
                <a:latin typeface="Arial" panose="020B0604020202020204" pitchFamily="34" charset="0"/>
                <a:ea typeface="Calibri" panose="020F0502020204030204" pitchFamily="34" charset="0"/>
                <a:cs typeface="Times New Roman" panose="02020603050405020304" pitchFamily="18" charset="0"/>
              </a:rPr>
              <a:t>6.</a:t>
            </a:r>
            <a:r>
              <a:rPr lang="en-US" sz="4000" b="1" u="sng">
                <a:effectLst/>
                <a:latin typeface="Arial" panose="020B0604020202020204" pitchFamily="34" charset="0"/>
                <a:ea typeface="Calibri" panose="020F0502020204030204" pitchFamily="34" charset="0"/>
                <a:cs typeface="Times New Roman" panose="02020603050405020304" pitchFamily="18" charset="0"/>
              </a:rPr>
              <a:t>Explainability:</a:t>
            </a:r>
            <a:endParaRPr lang="en-IN" sz="4000" b="1">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Times New Roman" panose="02020603050405020304" pitchFamily="18" charset="0"/>
              </a:rPr>
              <a:t> </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Times New Roman" panose="02020603050405020304" pitchFamily="18" charset="0"/>
              </a:rPr>
              <a:t>1. </a:t>
            </a:r>
            <a:r>
              <a:rPr lang="en-US" sz="3200" b="1">
                <a:effectLst/>
                <a:latin typeface="Arial" panose="020B0604020202020204" pitchFamily="34" charset="0"/>
                <a:ea typeface="Calibri" panose="020F0502020204030204" pitchFamily="34" charset="0"/>
                <a:cs typeface="Times New Roman" panose="02020603050405020304" pitchFamily="18" charset="0"/>
              </a:rPr>
              <a:t>Local Interpretability</a:t>
            </a:r>
            <a:r>
              <a:rPr lang="en-US" sz="3200">
                <a:effectLst/>
                <a:latin typeface="Arial" panose="020B0604020202020204" pitchFamily="34" charset="0"/>
                <a:ea typeface="Calibri" panose="020F0502020204030204" pitchFamily="34" charset="0"/>
                <a:cs typeface="Times New Roman" panose="02020603050405020304" pitchFamily="18" charset="0"/>
              </a:rPr>
              <a:t> :This involves explaining the prediction of a single instance. Techniques like LIME (Local Interpretable Model-agnostic Explanations) can be employed to highlight the most influential features for a specific prediction, making the model's decision more transparent.</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Times New Roman" panose="02020603050405020304" pitchFamily="18" charset="0"/>
              </a:rPr>
              <a:t> </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Times New Roman" panose="02020603050405020304" pitchFamily="18" charset="0"/>
              </a:rPr>
              <a:t>2. </a:t>
            </a:r>
            <a:r>
              <a:rPr lang="en-US" sz="3200" b="1">
                <a:effectLst/>
                <a:latin typeface="Arial" panose="020B0604020202020204" pitchFamily="34" charset="0"/>
                <a:ea typeface="Calibri" panose="020F0502020204030204" pitchFamily="34" charset="0"/>
                <a:cs typeface="Times New Roman" panose="02020603050405020304" pitchFamily="18" charset="0"/>
              </a:rPr>
              <a:t>Global Interpretability</a:t>
            </a:r>
            <a:r>
              <a:rPr lang="en-US" sz="3200">
                <a:effectLst/>
                <a:latin typeface="Arial" panose="020B0604020202020204" pitchFamily="34" charset="0"/>
                <a:ea typeface="Calibri" panose="020F0502020204030204" pitchFamily="34" charset="0"/>
                <a:cs typeface="Times New Roman" panose="02020603050405020304" pitchFamily="18" charset="0"/>
              </a:rPr>
              <a:t>: This pertains to understanding the overall behavior of the model. It involves methods such as SHAP (Shapley Additive Explanations) that assign each feature an importance value in the context of the entire dataset. This provides insights into which features are generally more influential for the model.</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6140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EE95E1-C583-B572-890B-13C14AD3B29D}"/>
              </a:ext>
            </a:extLst>
          </p:cNvPr>
          <p:cNvSpPr txBox="1"/>
          <p:nvPr/>
        </p:nvSpPr>
        <p:spPr>
          <a:xfrm>
            <a:off x="2514600" y="1714500"/>
            <a:ext cx="14249400" cy="6798271"/>
          </a:xfrm>
          <a:prstGeom prst="rect">
            <a:avLst/>
          </a:prstGeom>
          <a:noFill/>
        </p:spPr>
        <p:txBody>
          <a:bodyPr wrap="square">
            <a:spAutoFit/>
          </a:bodyPr>
          <a:lstStyle/>
          <a:p>
            <a:pPr>
              <a:lnSpc>
                <a:spcPct val="115000"/>
              </a:lnSpc>
              <a:spcAft>
                <a:spcPts val="1000"/>
              </a:spcAft>
            </a:pPr>
            <a:r>
              <a:rPr lang="en-US" sz="3200">
                <a:effectLst/>
                <a:latin typeface="Arial" panose="020B0604020202020204" pitchFamily="34" charset="0"/>
                <a:ea typeface="Calibri" panose="020F0502020204030204" pitchFamily="34" charset="0"/>
                <a:cs typeface="Times New Roman" panose="02020603050405020304" pitchFamily="18" charset="0"/>
              </a:rPr>
              <a:t>3. Feature Importance: Identifying which features or words contributed most significantly to a particular classification decision. This helps users understand what aspects of the text were pivotal in determining whether it is fake or real.</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Times New Roman" panose="02020603050405020304" pitchFamily="18" charset="0"/>
              </a:rPr>
              <a:t> </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Times New Roman" panose="02020603050405020304" pitchFamily="18" charset="0"/>
              </a:rPr>
              <a:t>4.</a:t>
            </a:r>
            <a:r>
              <a:rPr lang="en-US" sz="3200" b="1">
                <a:effectLst/>
                <a:latin typeface="Arial" panose="020B0604020202020204" pitchFamily="34" charset="0"/>
                <a:ea typeface="Calibri" panose="020F0502020204030204" pitchFamily="34" charset="0"/>
                <a:cs typeface="Times New Roman" panose="02020603050405020304" pitchFamily="18" charset="0"/>
              </a:rPr>
              <a:t>Visualization of Decision Process</a:t>
            </a:r>
            <a:r>
              <a:rPr lang="en-US" sz="3200">
                <a:effectLst/>
                <a:latin typeface="Arial" panose="020B0604020202020204" pitchFamily="34" charset="0"/>
                <a:ea typeface="Calibri" panose="020F0502020204030204" pitchFamily="34" charset="0"/>
                <a:cs typeface="Times New Roman" panose="02020603050405020304" pitchFamily="18" charset="0"/>
              </a:rPr>
              <a:t>: Creating visual representations or graphs that illustrate how the model arrived at a specific classification. This can involve highlighting important words, phrases, or patterns in the text.</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Times New Roman" panose="02020603050405020304" pitchFamily="18" charset="0"/>
              </a:rPr>
              <a:t> </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Times New Roman" panose="02020603050405020304" pitchFamily="18" charset="0"/>
              </a:rPr>
              <a:t>5</a:t>
            </a:r>
            <a:r>
              <a:rPr lang="en-US" sz="3200" b="1">
                <a:effectLst/>
                <a:latin typeface="Arial" panose="020B0604020202020204" pitchFamily="34" charset="0"/>
                <a:ea typeface="Calibri" panose="020F0502020204030204" pitchFamily="34" charset="0"/>
                <a:cs typeface="Times New Roman" panose="02020603050405020304" pitchFamily="18" charset="0"/>
              </a:rPr>
              <a:t>. Human-Readable Explanations</a:t>
            </a:r>
            <a:r>
              <a:rPr lang="en-US" sz="3200">
                <a:effectLst/>
                <a:latin typeface="Arial" panose="020B0604020202020204" pitchFamily="34" charset="0"/>
                <a:ea typeface="Calibri" panose="020F0502020204030204" pitchFamily="34" charset="0"/>
                <a:cs typeface="Times New Roman" panose="02020603050405020304" pitchFamily="18" charset="0"/>
              </a:rPr>
              <a:t>: Ensuring that the explanations provided are in a language that users can easily comprehend, avoiding overly technical or complex terms.</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1264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33D35F-5F22-098E-DB45-DE911C6E3B48}"/>
              </a:ext>
            </a:extLst>
          </p:cNvPr>
          <p:cNvSpPr txBox="1"/>
          <p:nvPr/>
        </p:nvSpPr>
        <p:spPr>
          <a:xfrm>
            <a:off x="2743200" y="2324100"/>
            <a:ext cx="14249400" cy="6798271"/>
          </a:xfrm>
          <a:prstGeom prst="rect">
            <a:avLst/>
          </a:prstGeom>
          <a:noFill/>
        </p:spPr>
        <p:txBody>
          <a:bodyPr wrap="square">
            <a:spAutoFit/>
          </a:bodyPr>
          <a:lstStyle/>
          <a:p>
            <a:pPr>
              <a:lnSpc>
                <a:spcPct val="115000"/>
              </a:lnSpc>
              <a:spcAft>
                <a:spcPts val="1000"/>
              </a:spcAft>
            </a:pPr>
            <a:r>
              <a:rPr lang="en-US" sz="3200">
                <a:effectLst/>
                <a:latin typeface="Arial" panose="020B0604020202020204" pitchFamily="34" charset="0"/>
                <a:ea typeface="Calibri" panose="020F0502020204030204" pitchFamily="34" charset="0"/>
                <a:cs typeface="Times New Roman" panose="02020603050405020304" pitchFamily="18" charset="0"/>
              </a:rPr>
              <a:t>6</a:t>
            </a:r>
            <a:r>
              <a:rPr lang="en-US" sz="3200" b="1">
                <a:effectLst/>
                <a:latin typeface="Arial" panose="020B0604020202020204" pitchFamily="34" charset="0"/>
                <a:ea typeface="Calibri" panose="020F0502020204030204" pitchFamily="34" charset="0"/>
                <a:cs typeface="Times New Roman" panose="02020603050405020304" pitchFamily="18" charset="0"/>
              </a:rPr>
              <a:t>. Model Agnosticism</a:t>
            </a:r>
            <a:r>
              <a:rPr lang="en-US" sz="3200">
                <a:effectLst/>
                <a:latin typeface="Arial" panose="020B0604020202020204" pitchFamily="34" charset="0"/>
                <a:ea typeface="Calibri" panose="020F0502020204030204" pitchFamily="34" charset="0"/>
                <a:cs typeface="Times New Roman" panose="02020603050405020304" pitchFamily="18" charset="0"/>
              </a:rPr>
              <a:t>: Making the explanations independent of the specific machine learning model used. This allows for flexibility in model choice and ensures that the explanation method is not tied to a particular algorithm.</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Times New Roman" panose="02020603050405020304" pitchFamily="18" charset="0"/>
              </a:rPr>
              <a:t> </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Times New Roman" panose="02020603050405020304" pitchFamily="18" charset="0"/>
              </a:rPr>
              <a:t>7</a:t>
            </a:r>
            <a:r>
              <a:rPr lang="en-US" sz="3200" b="1">
                <a:effectLst/>
                <a:latin typeface="Arial" panose="020B0604020202020204" pitchFamily="34" charset="0"/>
                <a:ea typeface="Calibri" panose="020F0502020204030204" pitchFamily="34" charset="0"/>
                <a:cs typeface="Times New Roman" panose="02020603050405020304" pitchFamily="18" charset="0"/>
              </a:rPr>
              <a:t>. Feedback Loop for Improvements</a:t>
            </a:r>
            <a:r>
              <a:rPr lang="en-US" sz="3200">
                <a:effectLst/>
                <a:latin typeface="Arial" panose="020B0604020202020204" pitchFamily="34" charset="0"/>
                <a:ea typeface="Calibri" panose="020F0502020204030204" pitchFamily="34" charset="0"/>
                <a:cs typeface="Times New Roman" panose="02020603050405020304" pitchFamily="18" charset="0"/>
              </a:rPr>
              <a:t>: Using user feedback on explanations to refine and enhance the model's explainability. This helps in addressing any potential issues or misunderstandings.</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Times New Roman" panose="02020603050405020304" pitchFamily="18" charset="0"/>
              </a:rPr>
              <a:t> </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Times New Roman" panose="02020603050405020304" pitchFamily="18" charset="0"/>
              </a:rPr>
              <a:t>8. </a:t>
            </a:r>
            <a:r>
              <a:rPr lang="en-US" sz="3200" b="1">
                <a:effectLst/>
                <a:latin typeface="Arial" panose="020B0604020202020204" pitchFamily="34" charset="0"/>
                <a:ea typeface="Calibri" panose="020F0502020204030204" pitchFamily="34" charset="0"/>
                <a:cs typeface="Times New Roman" panose="02020603050405020304" pitchFamily="18" charset="0"/>
              </a:rPr>
              <a:t>Ethical Considerations in Explainability</a:t>
            </a:r>
            <a:r>
              <a:rPr lang="en-US" sz="3200">
                <a:effectLst/>
                <a:latin typeface="Arial" panose="020B0604020202020204" pitchFamily="34" charset="0"/>
                <a:ea typeface="Calibri" panose="020F0502020204030204" pitchFamily="34" charset="0"/>
                <a:cs typeface="Times New Roman" panose="02020603050405020304" pitchFamily="18" charset="0"/>
              </a:rPr>
              <a:t>: Ensuring that the explanations do not inadvertently reveal sensitive or private information, and that they are free from any form of bias or discrimination.</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03990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A262EC-FD91-48A4-FE93-3240093C21F0}"/>
              </a:ext>
            </a:extLst>
          </p:cNvPr>
          <p:cNvSpPr txBox="1"/>
          <p:nvPr/>
        </p:nvSpPr>
        <p:spPr>
          <a:xfrm>
            <a:off x="2819400" y="876300"/>
            <a:ext cx="14401800" cy="8966044"/>
          </a:xfrm>
          <a:prstGeom prst="rect">
            <a:avLst/>
          </a:prstGeom>
          <a:noFill/>
        </p:spPr>
        <p:txBody>
          <a:bodyPr wrap="square">
            <a:spAutoFit/>
          </a:bodyPr>
          <a:lstStyle/>
          <a:p>
            <a:pPr>
              <a:lnSpc>
                <a:spcPct val="115000"/>
              </a:lnSpc>
              <a:spcAft>
                <a:spcPts val="1000"/>
              </a:spcAft>
            </a:pPr>
            <a:r>
              <a:rPr lang="en-US" sz="4400" b="1">
                <a:effectLst/>
                <a:latin typeface="Arial" panose="020B0604020202020204" pitchFamily="34" charset="0"/>
                <a:ea typeface="Calibri" panose="020F0502020204030204" pitchFamily="34" charset="0"/>
                <a:cs typeface="Times New Roman" panose="02020603050405020304" pitchFamily="18" charset="0"/>
              </a:rPr>
              <a:t>7</a:t>
            </a:r>
            <a:r>
              <a:rPr lang="en-US" sz="4400" b="1" u="sng">
                <a:effectLst/>
                <a:latin typeface="Arial" panose="020B0604020202020204" pitchFamily="34" charset="0"/>
                <a:ea typeface="Calibri" panose="020F0502020204030204" pitchFamily="34" charset="0"/>
                <a:cs typeface="Times New Roman" panose="02020603050405020304" pitchFamily="18" charset="0"/>
              </a:rPr>
              <a:t>. Scalability and Real-Time Processing</a:t>
            </a:r>
            <a:endParaRPr lang="en-IN" sz="4400" b="1">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b="1">
                <a:effectLst/>
                <a:latin typeface="Arial" panose="020B0604020202020204" pitchFamily="34" charset="0"/>
                <a:ea typeface="Calibri" panose="020F0502020204030204" pitchFamily="34" charset="0"/>
                <a:cs typeface="Times New Roman" panose="02020603050405020304" pitchFamily="18" charset="0"/>
              </a:rPr>
              <a:t> </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b="1">
                <a:effectLst/>
                <a:latin typeface="Arial" panose="020B0604020202020204" pitchFamily="34" charset="0"/>
                <a:ea typeface="Calibri" panose="020F0502020204030204" pitchFamily="34" charset="0"/>
                <a:cs typeface="Times New Roman" panose="02020603050405020304" pitchFamily="18" charset="0"/>
              </a:rPr>
              <a:t>1. API Developm</a:t>
            </a:r>
            <a:r>
              <a:rPr lang="en-US" sz="3200">
                <a:effectLst/>
                <a:latin typeface="Arial" panose="020B0604020202020204" pitchFamily="34" charset="0"/>
                <a:ea typeface="Calibri" panose="020F0502020204030204" pitchFamily="34" charset="0"/>
                <a:cs typeface="Times New Roman" panose="02020603050405020304" pitchFamily="18" charset="0"/>
              </a:rPr>
              <a:t>ent: Creating an Application Programming Interface (API) allows for seamless integration of the fake news detection system into various platforms and applications. This enables real-time processing of news articles as they are published.</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Times New Roman" panose="02020603050405020304" pitchFamily="18" charset="0"/>
              </a:rPr>
              <a:t> </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Times New Roman" panose="02020603050405020304" pitchFamily="18" charset="0"/>
              </a:rPr>
              <a:t>2. </a:t>
            </a:r>
            <a:r>
              <a:rPr lang="en-US" sz="3200" b="1">
                <a:effectLst/>
                <a:latin typeface="Arial" panose="020B0604020202020204" pitchFamily="34" charset="0"/>
                <a:ea typeface="Calibri" panose="020F0502020204030204" pitchFamily="34" charset="0"/>
                <a:cs typeface="Times New Roman" panose="02020603050405020304" pitchFamily="18" charset="0"/>
              </a:rPr>
              <a:t>Parallel Processing</a:t>
            </a:r>
            <a:r>
              <a:rPr lang="en-US" sz="3200">
                <a:effectLst/>
                <a:latin typeface="Arial" panose="020B0604020202020204" pitchFamily="34" charset="0"/>
                <a:ea typeface="Calibri" panose="020F0502020204030204" pitchFamily="34" charset="0"/>
                <a:cs typeface="Times New Roman" panose="02020603050405020304" pitchFamily="18" charset="0"/>
              </a:rPr>
              <a:t>: Implementing techniques for parallel processing enables the system to handle multiple tasks simultaneously. This enhances the speed and efficiency of classifying news articles.</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Times New Roman" panose="02020603050405020304" pitchFamily="18" charset="0"/>
              </a:rPr>
              <a:t> </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Times New Roman" panose="02020603050405020304" pitchFamily="18" charset="0"/>
              </a:rPr>
              <a:t>3. </a:t>
            </a:r>
            <a:r>
              <a:rPr lang="en-US" sz="3200" b="1">
                <a:effectLst/>
                <a:latin typeface="Arial" panose="020B0604020202020204" pitchFamily="34" charset="0"/>
                <a:ea typeface="Calibri" panose="020F0502020204030204" pitchFamily="34" charset="0"/>
                <a:cs typeface="Times New Roman" panose="02020603050405020304" pitchFamily="18" charset="0"/>
              </a:rPr>
              <a:t>Distributed Computing</a:t>
            </a:r>
            <a:r>
              <a:rPr lang="en-US" sz="3200">
                <a:effectLst/>
                <a:latin typeface="Arial" panose="020B0604020202020204" pitchFamily="34" charset="0"/>
                <a:ea typeface="Calibri" panose="020F0502020204030204" pitchFamily="34" charset="0"/>
                <a:cs typeface="Times New Roman" panose="02020603050405020304" pitchFamily="18" charset="0"/>
              </a:rPr>
              <a:t>: Utilizing distributed computing resources, such as cloud-based solutions, can significantly enhance the system's capacity to process a large number of articles concurrently.</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9412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DA7567-3120-8E16-5CBB-C42736B0A456}"/>
              </a:ext>
            </a:extLst>
          </p:cNvPr>
          <p:cNvSpPr txBox="1"/>
          <p:nvPr/>
        </p:nvSpPr>
        <p:spPr>
          <a:xfrm>
            <a:off x="2514600" y="1744364"/>
            <a:ext cx="14478000" cy="6798271"/>
          </a:xfrm>
          <a:prstGeom prst="rect">
            <a:avLst/>
          </a:prstGeom>
          <a:noFill/>
        </p:spPr>
        <p:txBody>
          <a:bodyPr wrap="square">
            <a:spAutoFit/>
          </a:bodyPr>
          <a:lstStyle/>
          <a:p>
            <a:pPr>
              <a:lnSpc>
                <a:spcPct val="115000"/>
              </a:lnSpc>
              <a:spcAft>
                <a:spcPts val="1000"/>
              </a:spcAft>
            </a:pPr>
            <a:r>
              <a:rPr lang="en-US" sz="3200">
                <a:effectLst/>
                <a:latin typeface="Arial" panose="020B0604020202020204" pitchFamily="34" charset="0"/>
                <a:ea typeface="Calibri" panose="020F0502020204030204" pitchFamily="34" charset="0"/>
                <a:cs typeface="Times New Roman" panose="02020603050405020304" pitchFamily="18" charset="0"/>
              </a:rPr>
              <a:t>5. </a:t>
            </a:r>
            <a:r>
              <a:rPr lang="en-US" sz="3200" b="1">
                <a:effectLst/>
                <a:latin typeface="Arial" panose="020B0604020202020204" pitchFamily="34" charset="0"/>
                <a:ea typeface="Calibri" panose="020F0502020204030204" pitchFamily="34" charset="0"/>
                <a:cs typeface="Times New Roman" panose="02020603050405020304" pitchFamily="18" charset="0"/>
              </a:rPr>
              <a:t>Batch Processing</a:t>
            </a:r>
            <a:r>
              <a:rPr lang="en-US" sz="3200">
                <a:effectLst/>
                <a:latin typeface="Arial" panose="020B0604020202020204" pitchFamily="34" charset="0"/>
                <a:ea typeface="Calibri" panose="020F0502020204030204" pitchFamily="34" charset="0"/>
                <a:cs typeface="Times New Roman" panose="02020603050405020304" pitchFamily="18" charset="0"/>
              </a:rPr>
              <a:t>: Employing batch processing techniques allows the system to process data in chunks, which can be particularly useful when dealing with a high volume of news articles.</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Times New Roman" panose="02020603050405020304" pitchFamily="18" charset="0"/>
              </a:rPr>
              <a:t> </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Times New Roman" panose="02020603050405020304" pitchFamily="18" charset="0"/>
              </a:rPr>
              <a:t>6. </a:t>
            </a:r>
            <a:r>
              <a:rPr lang="en-US" sz="3200" b="1">
                <a:effectLst/>
                <a:latin typeface="Arial" panose="020B0604020202020204" pitchFamily="34" charset="0"/>
                <a:ea typeface="Calibri" panose="020F0502020204030204" pitchFamily="34" charset="0"/>
                <a:cs typeface="Times New Roman" panose="02020603050405020304" pitchFamily="18" charset="0"/>
              </a:rPr>
              <a:t>Real-Time Data Streaming</a:t>
            </a:r>
            <a:r>
              <a:rPr lang="en-US" sz="3200">
                <a:effectLst/>
                <a:latin typeface="Arial" panose="020B0604020202020204" pitchFamily="34" charset="0"/>
                <a:ea typeface="Calibri" panose="020F0502020204030204" pitchFamily="34" charset="0"/>
                <a:cs typeface="Times New Roman" panose="02020603050405020304" pitchFamily="18" charset="0"/>
              </a:rPr>
              <a:t>: Implementing data streaming technologies enables the system to process incoming news articles in real-time. This ensures that verification occurs promptly after publication.</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Times New Roman" panose="02020603050405020304" pitchFamily="18" charset="0"/>
              </a:rPr>
              <a:t> </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Times New Roman" panose="02020603050405020304" pitchFamily="18" charset="0"/>
              </a:rPr>
              <a:t>7. </a:t>
            </a:r>
            <a:r>
              <a:rPr lang="en-US" sz="3200" b="1">
                <a:effectLst/>
                <a:latin typeface="Arial" panose="020B0604020202020204" pitchFamily="34" charset="0"/>
                <a:ea typeface="Calibri" panose="020F0502020204030204" pitchFamily="34" charset="0"/>
                <a:cs typeface="Times New Roman" panose="02020603050405020304" pitchFamily="18" charset="0"/>
              </a:rPr>
              <a:t>Resource Allocation and De-allocation</a:t>
            </a:r>
            <a:r>
              <a:rPr lang="en-US" sz="3200">
                <a:effectLst/>
                <a:latin typeface="Arial" panose="020B0604020202020204" pitchFamily="34" charset="0"/>
                <a:ea typeface="Calibri" panose="020F0502020204030204" pitchFamily="34" charset="0"/>
                <a:cs typeface="Times New Roman" panose="02020603050405020304" pitchFamily="18" charset="0"/>
              </a:rPr>
              <a:t>: Efficiently managing computational resources based on demand ensures that the system maintains optimal performance levels during high traffic periods.</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54793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7E5425-6B4F-AE38-5815-9DF185793C76}"/>
              </a:ext>
            </a:extLst>
          </p:cNvPr>
          <p:cNvSpPr txBox="1"/>
          <p:nvPr/>
        </p:nvSpPr>
        <p:spPr>
          <a:xfrm>
            <a:off x="2514600" y="1866900"/>
            <a:ext cx="14859000" cy="8399735"/>
          </a:xfrm>
          <a:prstGeom prst="rect">
            <a:avLst/>
          </a:prstGeom>
          <a:noFill/>
        </p:spPr>
        <p:txBody>
          <a:bodyPr wrap="square">
            <a:spAutoFit/>
          </a:bodyPr>
          <a:lstStyle/>
          <a:p>
            <a:pPr>
              <a:lnSpc>
                <a:spcPct val="115000"/>
              </a:lnSpc>
              <a:spcAft>
                <a:spcPts val="1000"/>
              </a:spcAft>
            </a:pPr>
            <a:r>
              <a:rPr lang="en-US" sz="4400" b="1">
                <a:effectLst/>
                <a:latin typeface="Arial" panose="020B0604020202020204" pitchFamily="34" charset="0"/>
                <a:ea typeface="Calibri" panose="020F0502020204030204" pitchFamily="34" charset="0"/>
                <a:cs typeface="Times New Roman" panose="02020603050405020304" pitchFamily="18" charset="0"/>
              </a:rPr>
              <a:t>8. </a:t>
            </a:r>
            <a:r>
              <a:rPr lang="en-US" sz="4400" b="1" u="sng">
                <a:effectLst/>
                <a:latin typeface="Arial" panose="020B0604020202020204" pitchFamily="34" charset="0"/>
                <a:ea typeface="Calibri" panose="020F0502020204030204" pitchFamily="34" charset="0"/>
                <a:cs typeface="Times New Roman" panose="02020603050405020304" pitchFamily="18" charset="0"/>
              </a:rPr>
              <a:t>Continuous Learning</a:t>
            </a:r>
            <a:endParaRPr lang="en-IN" sz="4400" b="1">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Times New Roman" panose="02020603050405020304" pitchFamily="18" charset="0"/>
              </a:rPr>
              <a:t> </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Times New Roman" panose="02020603050405020304" pitchFamily="18" charset="0"/>
              </a:rPr>
              <a:t>1. </a:t>
            </a:r>
            <a:r>
              <a:rPr lang="en-US" sz="3200" b="1">
                <a:effectLst/>
                <a:latin typeface="Arial" panose="020B0604020202020204" pitchFamily="34" charset="0"/>
                <a:ea typeface="Calibri" panose="020F0502020204030204" pitchFamily="34" charset="0"/>
                <a:cs typeface="Times New Roman" panose="02020603050405020304" pitchFamily="18" charset="0"/>
              </a:rPr>
              <a:t>Feedback Loop</a:t>
            </a:r>
            <a:r>
              <a:rPr lang="en-US" sz="3200">
                <a:effectLst/>
                <a:latin typeface="Arial" panose="020B0604020202020204" pitchFamily="34" charset="0"/>
                <a:ea typeface="Calibri" panose="020F0502020204030204" pitchFamily="34" charset="0"/>
                <a:cs typeface="Times New Roman" panose="02020603050405020304" pitchFamily="18" charset="0"/>
              </a:rPr>
              <a:t>: Establish a mechanism to collect user feedback on the system's classifications. This feedback can be used to identify false positives/negatives and improve the model's performance.</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Times New Roman" panose="02020603050405020304" pitchFamily="18" charset="0"/>
              </a:rPr>
              <a:t> </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Times New Roman" panose="02020603050405020304" pitchFamily="18" charset="0"/>
              </a:rPr>
              <a:t>2. </a:t>
            </a:r>
            <a:r>
              <a:rPr lang="en-US" sz="3200" b="1">
                <a:effectLst/>
                <a:latin typeface="Arial" panose="020B0604020202020204" pitchFamily="34" charset="0"/>
                <a:ea typeface="Calibri" panose="020F0502020204030204" pitchFamily="34" charset="0"/>
                <a:cs typeface="Times New Roman" panose="02020603050405020304" pitchFamily="18" charset="0"/>
              </a:rPr>
              <a:t>New Labeled Data</a:t>
            </a:r>
            <a:r>
              <a:rPr lang="en-US" sz="3200">
                <a:effectLst/>
                <a:latin typeface="Arial" panose="020B0604020202020204" pitchFamily="34" charset="0"/>
                <a:ea typeface="Calibri" panose="020F0502020204030204" pitchFamily="34" charset="0"/>
                <a:cs typeface="Times New Roman" panose="02020603050405020304" pitchFamily="18" charset="0"/>
              </a:rPr>
              <a:t>: Incorporate new labeled data into the training process. This data should reflect the evolving landscape of fake news, allowing the model to adapt to changing tactics.</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Times New Roman" panose="02020603050405020304" pitchFamily="18" charset="0"/>
              </a:rPr>
              <a:t> </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Times New Roman" panose="02020603050405020304" pitchFamily="18" charset="0"/>
              </a:rPr>
              <a:t>3. </a:t>
            </a:r>
            <a:r>
              <a:rPr lang="en-US" sz="3200" b="1">
                <a:effectLst/>
                <a:latin typeface="Arial" panose="020B0604020202020204" pitchFamily="34" charset="0"/>
                <a:ea typeface="Calibri" panose="020F0502020204030204" pitchFamily="34" charset="0"/>
                <a:cs typeface="Times New Roman" panose="02020603050405020304" pitchFamily="18" charset="0"/>
              </a:rPr>
              <a:t>Re-Training</a:t>
            </a:r>
            <a:r>
              <a:rPr lang="en-US" sz="3200">
                <a:effectLst/>
                <a:latin typeface="Arial" panose="020B0604020202020204" pitchFamily="34" charset="0"/>
                <a:ea typeface="Calibri" panose="020F0502020204030204" pitchFamily="34" charset="0"/>
                <a:cs typeface="Times New Roman" panose="02020603050405020304" pitchFamily="18" charset="0"/>
              </a:rPr>
              <a:t>: Periodically retrain the model using the combined dataset of original and new labeled data. This process fine-tunes the model's parameters to better distinguish between real and fake news.</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2326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8FD308-A2BD-8BB1-E3D5-7EF9F9D89D1F}"/>
              </a:ext>
            </a:extLst>
          </p:cNvPr>
          <p:cNvSpPr txBox="1"/>
          <p:nvPr/>
        </p:nvSpPr>
        <p:spPr>
          <a:xfrm>
            <a:off x="2590800" y="2296567"/>
            <a:ext cx="14173200" cy="5693866"/>
          </a:xfrm>
          <a:prstGeom prst="rect">
            <a:avLst/>
          </a:prstGeom>
          <a:noFill/>
        </p:spPr>
        <p:txBody>
          <a:bodyPr wrap="square">
            <a:spAutoFit/>
          </a:bodyPr>
          <a:lstStyle/>
          <a:p>
            <a:pPr algn="l"/>
            <a:r>
              <a:rPr lang="en-US" sz="4000" b="1" i="0">
                <a:solidFill>
                  <a:srgbClr val="313131"/>
                </a:solidFill>
                <a:effectLst/>
                <a:latin typeface="Arial" panose="020B0604020202020204" pitchFamily="34" charset="0"/>
                <a:cs typeface="Arial" panose="020B0604020202020204" pitchFamily="34" charset="0"/>
              </a:rPr>
              <a:t>Phase 5: </a:t>
            </a:r>
            <a:r>
              <a:rPr lang="en-US" sz="3200" b="0" i="0">
                <a:solidFill>
                  <a:srgbClr val="313131"/>
                </a:solidFill>
                <a:effectLst/>
                <a:latin typeface="Arial" panose="020B0604020202020204" pitchFamily="34" charset="0"/>
                <a:cs typeface="Arial" panose="020B0604020202020204" pitchFamily="34" charset="0"/>
              </a:rPr>
              <a:t>Project Documentation &amp; Submission  </a:t>
            </a:r>
          </a:p>
          <a:p>
            <a:pPr algn="l"/>
            <a:endParaRPr lang="en-US" sz="3200" b="0" i="0">
              <a:solidFill>
                <a:srgbClr val="313131"/>
              </a:solidFill>
              <a:effectLst/>
              <a:latin typeface="Arial" panose="020B0604020202020204" pitchFamily="34" charset="0"/>
              <a:cs typeface="Arial" panose="020B0604020202020204" pitchFamily="34" charset="0"/>
            </a:endParaRPr>
          </a:p>
          <a:p>
            <a:pPr algn="l"/>
            <a:r>
              <a:rPr lang="en-US" sz="3200" b="0" i="0">
                <a:solidFill>
                  <a:srgbClr val="313131"/>
                </a:solidFill>
                <a:effectLst/>
                <a:latin typeface="Arial" panose="020B0604020202020204" pitchFamily="34" charset="0"/>
                <a:cs typeface="Arial" panose="020B0604020202020204" pitchFamily="34" charset="0"/>
              </a:rPr>
              <a:t>In this part you will document your project and prepare it for submission.</a:t>
            </a:r>
          </a:p>
          <a:p>
            <a:pPr algn="l"/>
            <a:endParaRPr lang="en-US" sz="3200" b="0" i="0">
              <a:solidFill>
                <a:srgbClr val="313131"/>
              </a:solidFill>
              <a:effectLst/>
              <a:latin typeface="Arial" panose="020B0604020202020204" pitchFamily="34" charset="0"/>
              <a:cs typeface="Arial" panose="020B0604020202020204" pitchFamily="34" charset="0"/>
            </a:endParaRPr>
          </a:p>
          <a:p>
            <a:pPr algn="l"/>
            <a:r>
              <a:rPr lang="en-US" sz="3600" b="1" i="0">
                <a:solidFill>
                  <a:srgbClr val="313131"/>
                </a:solidFill>
                <a:effectLst/>
                <a:latin typeface="Arial" panose="020B0604020202020204" pitchFamily="34" charset="0"/>
                <a:cs typeface="Arial" panose="020B0604020202020204" pitchFamily="34" charset="0"/>
              </a:rPr>
              <a:t>Documentation:</a:t>
            </a:r>
          </a:p>
          <a:p>
            <a:pPr algn="l"/>
            <a:endParaRPr lang="en-US" sz="3200" b="0" i="0">
              <a:solidFill>
                <a:srgbClr val="313131"/>
              </a:solidFill>
              <a:effectLst/>
              <a:latin typeface="Arial" panose="020B0604020202020204" pitchFamily="34" charset="0"/>
              <a:cs typeface="Arial" panose="020B0604020202020204" pitchFamily="34" charset="0"/>
            </a:endParaRPr>
          </a:p>
          <a:p>
            <a:pPr marL="457200" indent="-457200" algn="l">
              <a:buFont typeface="Courier New" panose="02070309020205020404" pitchFamily="49" charset="0"/>
              <a:buChar char="o"/>
            </a:pPr>
            <a:r>
              <a:rPr lang="en-US" sz="3200" b="0" i="0">
                <a:solidFill>
                  <a:srgbClr val="313131"/>
                </a:solidFill>
                <a:effectLst/>
                <a:latin typeface="Arial" panose="020B0604020202020204" pitchFamily="34" charset="0"/>
                <a:cs typeface="Arial" panose="020B0604020202020204" pitchFamily="34" charset="0"/>
              </a:rPr>
              <a:t>Clearly outline the problem statement, design thinking process, and the phases of development.</a:t>
            </a:r>
          </a:p>
          <a:p>
            <a:pPr marL="457200" indent="-457200" algn="l">
              <a:buFont typeface="Courier New" panose="02070309020205020404" pitchFamily="49" charset="0"/>
              <a:buChar char="o"/>
            </a:pPr>
            <a:r>
              <a:rPr lang="en-US" sz="3200" b="0" i="0">
                <a:solidFill>
                  <a:srgbClr val="313131"/>
                </a:solidFill>
                <a:effectLst/>
                <a:latin typeface="Arial" panose="020B0604020202020204" pitchFamily="34" charset="0"/>
                <a:cs typeface="Arial" panose="020B0604020202020204" pitchFamily="34" charset="0"/>
              </a:rPr>
              <a:t>Describe the dataset used, data preprocessing steps, and feature extraction techniques.</a:t>
            </a:r>
          </a:p>
          <a:p>
            <a:pPr marL="457200" indent="-457200" algn="l">
              <a:buFont typeface="Courier New" panose="02070309020205020404" pitchFamily="49" charset="0"/>
              <a:buChar char="o"/>
            </a:pPr>
            <a:r>
              <a:rPr lang="en-US" sz="3200" b="0" i="0">
                <a:solidFill>
                  <a:srgbClr val="313131"/>
                </a:solidFill>
                <a:effectLst/>
                <a:latin typeface="Arial" panose="020B0604020202020204" pitchFamily="34" charset="0"/>
                <a:cs typeface="Arial" panose="020B0604020202020204" pitchFamily="34" charset="0"/>
              </a:rPr>
              <a:t>Explain the choice of classification algorithm and model training process.</a:t>
            </a:r>
          </a:p>
        </p:txBody>
      </p:sp>
    </p:spTree>
    <p:extLst>
      <p:ext uri="{BB962C8B-B14F-4D97-AF65-F5344CB8AC3E}">
        <p14:creationId xmlns:p14="http://schemas.microsoft.com/office/powerpoint/2010/main" val="450300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D6168D-9E54-65D6-94B7-5910B83BB145}"/>
              </a:ext>
            </a:extLst>
          </p:cNvPr>
          <p:cNvSpPr txBox="1"/>
          <p:nvPr/>
        </p:nvSpPr>
        <p:spPr>
          <a:xfrm>
            <a:off x="2971800" y="1836954"/>
            <a:ext cx="13868400" cy="6613092"/>
          </a:xfrm>
          <a:prstGeom prst="rect">
            <a:avLst/>
          </a:prstGeom>
          <a:noFill/>
        </p:spPr>
        <p:txBody>
          <a:bodyPr wrap="square">
            <a:spAutoFit/>
          </a:bodyPr>
          <a:lstStyle/>
          <a:p>
            <a:pPr>
              <a:lnSpc>
                <a:spcPct val="115000"/>
              </a:lnSpc>
              <a:spcAft>
                <a:spcPts val="1000"/>
              </a:spcAft>
            </a:pPr>
            <a:r>
              <a:rPr lang="en-US" sz="3200">
                <a:effectLst/>
                <a:latin typeface="Arial" panose="020B0604020202020204" pitchFamily="34" charset="0"/>
                <a:ea typeface="Calibri" panose="020F0502020204030204" pitchFamily="34" charset="0"/>
                <a:cs typeface="Times New Roman" panose="02020603050405020304" pitchFamily="18" charset="0"/>
              </a:rPr>
              <a:t>4. </a:t>
            </a:r>
            <a:r>
              <a:rPr lang="en-US" sz="3200" b="1">
                <a:effectLst/>
                <a:latin typeface="Arial" panose="020B0604020202020204" pitchFamily="34" charset="0"/>
                <a:ea typeface="Calibri" panose="020F0502020204030204" pitchFamily="34" charset="0"/>
                <a:cs typeface="Times New Roman" panose="02020603050405020304" pitchFamily="18" charset="0"/>
              </a:rPr>
              <a:t>Model Versioning</a:t>
            </a:r>
            <a:r>
              <a:rPr lang="en-US" sz="3200">
                <a:effectLst/>
                <a:latin typeface="Arial" panose="020B0604020202020204" pitchFamily="34" charset="0"/>
                <a:ea typeface="Calibri" panose="020F0502020204030204" pitchFamily="34" charset="0"/>
                <a:cs typeface="Times New Roman" panose="02020603050405020304" pitchFamily="18" charset="0"/>
              </a:rPr>
              <a:t>: Keep track of different versions of the model to monitor performance changes over time. This helps in evaluating the effectiveness of continuous learning efforts.</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Times New Roman" panose="02020603050405020304" pitchFamily="18" charset="0"/>
              </a:rPr>
              <a:t> </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Times New Roman" panose="02020603050405020304" pitchFamily="18" charset="0"/>
              </a:rPr>
              <a:t>5. Monitoring and Evaluation: Continuously assess the model's performance using metrics like accuracy, precision, recall, and F1-score. This ensures that the model remains reliable and effective.</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Times New Roman" panose="02020603050405020304" pitchFamily="18" charset="0"/>
              </a:rPr>
              <a:t> </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p>
            <a:r>
              <a:rPr lang="en-US" sz="3200" kern="0">
                <a:effectLst/>
                <a:latin typeface="Arial" panose="020B0604020202020204" pitchFamily="34" charset="0"/>
                <a:ea typeface="Calibri" panose="020F0502020204030204" pitchFamily="34" charset="0"/>
              </a:rPr>
              <a:t>6. </a:t>
            </a:r>
            <a:r>
              <a:rPr lang="en-US" sz="3200" b="1" kern="0">
                <a:effectLst/>
                <a:latin typeface="Arial" panose="020B0604020202020204" pitchFamily="34" charset="0"/>
                <a:ea typeface="Calibri" panose="020F0502020204030204" pitchFamily="34" charset="0"/>
              </a:rPr>
              <a:t>Automated U</a:t>
            </a:r>
            <a:r>
              <a:rPr lang="en-US" sz="3200" kern="0">
                <a:effectLst/>
                <a:latin typeface="Arial" panose="020B0604020202020204" pitchFamily="34" charset="0"/>
                <a:ea typeface="Calibri" panose="020F0502020204030204" pitchFamily="34" charset="0"/>
              </a:rPr>
              <a:t>pdates: Implement a system that automates the process of retraining and deploying updated versions of the model. This ensures seamless integration of new data and improvements.</a:t>
            </a:r>
            <a:endParaRPr lang="en-IN" sz="3200"/>
          </a:p>
        </p:txBody>
      </p:sp>
    </p:spTree>
    <p:extLst>
      <p:ext uri="{BB962C8B-B14F-4D97-AF65-F5344CB8AC3E}">
        <p14:creationId xmlns:p14="http://schemas.microsoft.com/office/powerpoint/2010/main" val="35864781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6338CE-7C67-93EC-BFCA-F71A3FCA50DE}"/>
              </a:ext>
            </a:extLst>
          </p:cNvPr>
          <p:cNvSpPr txBox="1"/>
          <p:nvPr/>
        </p:nvSpPr>
        <p:spPr>
          <a:xfrm>
            <a:off x="2514600" y="2283999"/>
            <a:ext cx="13944600" cy="5719001"/>
          </a:xfrm>
          <a:prstGeom prst="rect">
            <a:avLst/>
          </a:prstGeom>
          <a:noFill/>
        </p:spPr>
        <p:txBody>
          <a:bodyPr wrap="square">
            <a:spAutoFit/>
          </a:bodyPr>
          <a:lstStyle/>
          <a:p>
            <a:pPr>
              <a:lnSpc>
                <a:spcPct val="115000"/>
              </a:lnSpc>
              <a:spcAft>
                <a:spcPts val="1000"/>
              </a:spcAft>
            </a:pPr>
            <a:r>
              <a:rPr lang="en-US" sz="3200">
                <a:effectLst/>
                <a:latin typeface="Arial" panose="020B0604020202020204" pitchFamily="34" charset="0"/>
                <a:ea typeface="Calibri" panose="020F0502020204030204" pitchFamily="34" charset="0"/>
                <a:cs typeface="Times New Roman" panose="02020603050405020304" pitchFamily="18" charset="0"/>
              </a:rPr>
              <a:t>Fake news detection in NLP involves utilizing natural language processing techniques to distinguish between misinformation and reliable information in textual content. This process encompasses steps such as data collection, labeling, and preprocessing. It also incorporates feature extraction, model selection, and evaluation metrics to build an accurate classification system. Additionally, explainability techniques provide insights into model decisions. Scalability, real-time processing, and user interfaces enhance system usability. Continuous learning and ethical considerations ensure responsible deployment. Overall, this approach aims to mitigate the spread of fake news and promote trustworthy information dissemination.</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81821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457325" y="9498330"/>
            <a:ext cx="784860" cy="371477"/>
          </a:xfrm>
          <a:prstGeom prst="rect">
            <a:avLst/>
          </a:prstGeom>
        </p:spPr>
        <p:txBody>
          <a:bodyPr lIns="0" tIns="0" rIns="0" bIns="0" rtlCol="0" anchor="t">
            <a:spAutoFit/>
          </a:bodyPr>
          <a:lstStyle/>
          <a:p>
            <a:pPr algn="l">
              <a:lnSpc>
                <a:spcPts val="1980"/>
              </a:lnSpc>
            </a:pPr>
            <a:r>
              <a:rPr lang="en-US" sz="1650">
                <a:solidFill>
                  <a:srgbClr val="000000"/>
                </a:solidFill>
                <a:latin typeface="Libre Franklin"/>
              </a:rPr>
              <a:t>2</a:t>
            </a:r>
          </a:p>
        </p:txBody>
      </p:sp>
      <p:sp>
        <p:nvSpPr>
          <p:cNvPr id="5" name="TextBox 4">
            <a:extLst>
              <a:ext uri="{FF2B5EF4-FFF2-40B4-BE49-F238E27FC236}">
                <a16:creationId xmlns:a16="http://schemas.microsoft.com/office/drawing/2014/main" id="{B9EB4420-3AF0-58E9-F7DA-0430A61BE26D}"/>
              </a:ext>
            </a:extLst>
          </p:cNvPr>
          <p:cNvSpPr txBox="1"/>
          <p:nvPr/>
        </p:nvSpPr>
        <p:spPr>
          <a:xfrm>
            <a:off x="2438400" y="1790700"/>
            <a:ext cx="14300530" cy="6124754"/>
          </a:xfrm>
          <a:prstGeom prst="rect">
            <a:avLst/>
          </a:prstGeom>
          <a:noFill/>
        </p:spPr>
        <p:txBody>
          <a:bodyPr wrap="square">
            <a:spAutoFit/>
          </a:bodyPr>
          <a:lstStyle/>
          <a:p>
            <a:r>
              <a:rPr lang="en-IN" sz="3600" b="1"/>
              <a:t>About Dataset :</a:t>
            </a:r>
          </a:p>
          <a:p>
            <a:endParaRPr lang="en-IN" sz="3600" b="1"/>
          </a:p>
          <a:p>
            <a:r>
              <a:rPr lang="en-US" sz="3200"/>
              <a:t>A </a:t>
            </a:r>
            <a:r>
              <a:rPr lang="en-US" sz="3200">
                <a:latin typeface="Arial" panose="020B0604020202020204" pitchFamily="34" charset="0"/>
                <a:cs typeface="Arial" panose="020B0604020202020204" pitchFamily="34" charset="0"/>
              </a:rPr>
              <a:t>dataset is a structured collection of data points or observations that are organized in a way that each data point corresponds to a distinct entity, event, or record, and each attribute or feature describes a specific characteristic of that entity. In simpler terms, a dataset is a set of information about a particular subject or a group of related subjects.</a:t>
            </a:r>
            <a:endParaRPr lang="en-IN" sz="3200">
              <a:latin typeface="Arial" panose="020B0604020202020204" pitchFamily="34" charset="0"/>
              <a:cs typeface="Arial" panose="020B0604020202020204" pitchFamily="34" charset="0"/>
            </a:endParaRPr>
          </a:p>
          <a:p>
            <a:endParaRPr lang="en-IN" sz="3200" b="1">
              <a:latin typeface="Arial" panose="020B0604020202020204" pitchFamily="34" charset="0"/>
              <a:cs typeface="Arial" panose="020B0604020202020204" pitchFamily="34" charset="0"/>
            </a:endParaRPr>
          </a:p>
          <a:p>
            <a:r>
              <a:rPr lang="en-IN" sz="3200">
                <a:latin typeface="Arial" panose="020B0604020202020204" pitchFamily="34" charset="0"/>
                <a:cs typeface="Arial" panose="020B0604020202020204" pitchFamily="34" charset="0"/>
              </a:rPr>
              <a:t>This data set consists of 40000 fake and real news. Our goal is to train our model to accurately predict whether a particular piece of news is real or fake. Fake and real news data are given in two separate data sets, with each data set consisting of approximately 20000 articles.</a:t>
            </a:r>
          </a:p>
        </p:txBody>
      </p:sp>
    </p:spTree>
    <p:extLst>
      <p:ext uri="{BB962C8B-B14F-4D97-AF65-F5344CB8AC3E}">
        <p14:creationId xmlns:p14="http://schemas.microsoft.com/office/powerpoint/2010/main" val="4262412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
            <a:extLst>
              <a:ext uri="{FF2B5EF4-FFF2-40B4-BE49-F238E27FC236}">
                <a16:creationId xmlns:a16="http://schemas.microsoft.com/office/drawing/2014/main" id="{227AF6EF-CC3E-21CE-A575-4316F2154519}"/>
              </a:ext>
            </a:extLst>
          </p:cNvPr>
          <p:cNvSpPr txBox="1">
            <a:spLocks/>
          </p:cNvSpPr>
          <p:nvPr/>
        </p:nvSpPr>
        <p:spPr>
          <a:xfrm>
            <a:off x="3086100" y="2171700"/>
            <a:ext cx="12448540" cy="2500685"/>
          </a:xfrm>
          <a:prstGeom prst="rect">
            <a:avLst/>
          </a:prstGeom>
        </p:spPr>
        <p:txBody>
          <a:bodyPr vert="horz" wrap="square" lIns="0" tIns="12700" rIns="0" bIns="0" rtlCol="0">
            <a:spAutoFit/>
          </a:bodyPr>
          <a:lstStyle>
            <a:lvl1pPr marL="514350" indent="-514350" algn="l" defTabSz="685800" rtl="0" eaLnBrk="1" latinLnBrk="0" hangingPunct="1">
              <a:spcBef>
                <a:spcPts val="1500"/>
              </a:spcBef>
              <a:spcAft>
                <a:spcPts val="0"/>
              </a:spcAft>
              <a:buClr>
                <a:schemeClr val="accent1"/>
              </a:buClr>
              <a:buFont typeface="Wingdings 3" charset="2"/>
              <a:buChar char=""/>
              <a:defRPr sz="2700" kern="1200">
                <a:solidFill>
                  <a:schemeClr val="tx1">
                    <a:lumMod val="75000"/>
                    <a:lumOff val="25000"/>
                  </a:schemeClr>
                </a:solidFill>
                <a:latin typeface="+mn-lt"/>
                <a:ea typeface="+mn-ea"/>
                <a:cs typeface="+mn-cs"/>
              </a:defRPr>
            </a:lvl1pPr>
            <a:lvl2pPr marL="1114425" indent="-428625" algn="l" defTabSz="685800" rtl="0" eaLnBrk="1" latinLnBrk="0" hangingPunct="1">
              <a:spcBef>
                <a:spcPts val="15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2pPr>
            <a:lvl3pPr marL="1714500" indent="-342900" algn="l" defTabSz="685800" rtl="0" eaLnBrk="1" latinLnBrk="0" hangingPunct="1">
              <a:spcBef>
                <a:spcPts val="1500"/>
              </a:spcBef>
              <a:spcAft>
                <a:spcPts val="0"/>
              </a:spcAft>
              <a:buClr>
                <a:schemeClr val="accent1"/>
              </a:buClr>
              <a:buFont typeface="Wingdings 3" charset="2"/>
              <a:buChar char=""/>
              <a:defRPr sz="2100" kern="1200">
                <a:solidFill>
                  <a:schemeClr val="tx1">
                    <a:lumMod val="75000"/>
                    <a:lumOff val="25000"/>
                  </a:schemeClr>
                </a:solidFill>
                <a:latin typeface="+mn-lt"/>
                <a:ea typeface="+mn-ea"/>
                <a:cs typeface="+mn-cs"/>
              </a:defRPr>
            </a:lvl3pPr>
            <a:lvl4pPr marL="24003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4pPr>
            <a:lvl5pPr marL="30861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5pPr>
            <a:lvl6pPr marL="37719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6pPr>
            <a:lvl7pPr marL="44577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7pPr>
            <a:lvl8pPr marL="51435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8pPr>
            <a:lvl9pPr marL="58293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9pPr>
          </a:lstStyle>
          <a:p>
            <a:pPr marL="0" indent="0">
              <a:spcBef>
                <a:spcPts val="100"/>
              </a:spcBef>
              <a:buNone/>
            </a:pPr>
            <a:r>
              <a:rPr lang="en-US" sz="3200" b="1">
                <a:solidFill>
                  <a:schemeClr val="tx1"/>
                </a:solidFill>
                <a:latin typeface="Arial" panose="020B0604020202020204" pitchFamily="34" charset="0"/>
                <a:cs typeface="Arial" panose="020B0604020202020204" pitchFamily="34" charset="0"/>
              </a:rPr>
              <a:t> DATA ACQUISITION:</a:t>
            </a:r>
          </a:p>
          <a:p>
            <a:pPr marL="0" indent="0">
              <a:spcBef>
                <a:spcPts val="100"/>
              </a:spcBef>
              <a:buNone/>
            </a:pPr>
            <a:endParaRPr lang="en-US" sz="3200">
              <a:latin typeface="Arial" panose="020B0604020202020204" pitchFamily="34" charset="0"/>
              <a:cs typeface="Arial" panose="020B0604020202020204" pitchFamily="34" charset="0"/>
            </a:endParaRPr>
          </a:p>
          <a:p>
            <a:pPr marL="0" indent="0">
              <a:spcBef>
                <a:spcPts val="100"/>
              </a:spcBef>
              <a:buNone/>
            </a:pPr>
            <a:r>
              <a:rPr lang="en-US" sz="3200">
                <a:latin typeface="Arial" panose="020B0604020202020204" pitchFamily="34" charset="0"/>
                <a:cs typeface="Arial" panose="020B0604020202020204" pitchFamily="34" charset="0"/>
              </a:rPr>
              <a:t>			Collecting data from a variety of sources, including news websites, social media platforms, and other online media, as part of the data acquisition process for fake news detection using NLP.</a:t>
            </a:r>
            <a:endParaRPr lang="en-US" sz="3200" spc="-25">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D5EDD504-CEF1-228F-9CBF-7E1AEDCC2A34}"/>
              </a:ext>
            </a:extLst>
          </p:cNvPr>
          <p:cNvSpPr txBox="1"/>
          <p:nvPr/>
        </p:nvSpPr>
        <p:spPr>
          <a:xfrm>
            <a:off x="2590800" y="5618080"/>
            <a:ext cx="12625070" cy="2630745"/>
          </a:xfrm>
          <a:prstGeom prst="rect">
            <a:avLst/>
          </a:prstGeom>
          <a:noFill/>
        </p:spPr>
        <p:txBody>
          <a:bodyPr wrap="square">
            <a:spAutoFit/>
          </a:bodyPr>
          <a:lstStyle/>
          <a:p>
            <a:pPr lvl="1"/>
            <a:r>
              <a:rPr lang="en-US" sz="3200" b="1">
                <a:latin typeface="Arial" panose="020B0604020202020204" pitchFamily="34" charset="0"/>
                <a:cs typeface="Arial" panose="020B0604020202020204" pitchFamily="34" charset="0"/>
              </a:rPr>
              <a:t>DATA PREPROCESSING:</a:t>
            </a:r>
          </a:p>
          <a:p>
            <a:pPr lvl="1"/>
            <a:endParaRPr lang="en-US" sz="3200" b="1">
              <a:latin typeface="Arial" panose="020B0604020202020204" pitchFamily="34" charset="0"/>
              <a:cs typeface="Arial" panose="020B0604020202020204" pitchFamily="34" charset="0"/>
            </a:endParaRPr>
          </a:p>
          <a:p>
            <a:pPr lvl="1"/>
            <a:r>
              <a:rPr lang="en-US" sz="3200">
                <a:latin typeface="Arial" panose="020B0604020202020204" pitchFamily="34" charset="0"/>
                <a:cs typeface="Arial" panose="020B0604020202020204" pitchFamily="34" charset="0"/>
              </a:rPr>
              <a:t>                  The process of cleaning the data by removing</a:t>
            </a:r>
          </a:p>
          <a:p>
            <a:pPr lvl="1"/>
            <a:r>
              <a:rPr lang="en-US" sz="3200">
                <a:latin typeface="Arial" panose="020B0604020202020204" pitchFamily="34" charset="0"/>
                <a:cs typeface="Arial" panose="020B0604020202020204" pitchFamily="34" charset="0"/>
              </a:rPr>
              <a:t> irrelevant information, such as stop words, lowercasing the words </a:t>
            </a:r>
            <a:r>
              <a:rPr lang="en-US" sz="3200" err="1">
                <a:latin typeface="Arial" panose="020B0604020202020204" pitchFamily="34" charset="0"/>
                <a:cs typeface="Arial" panose="020B0604020202020204" pitchFamily="34" charset="0"/>
              </a:rPr>
              <a:t>punctuations,and</a:t>
            </a:r>
            <a:r>
              <a:rPr lang="en-US" sz="3200">
                <a:latin typeface="Arial" panose="020B0604020202020204" pitchFamily="34" charset="0"/>
                <a:cs typeface="Arial" panose="020B0604020202020204" pitchFamily="34" charset="0"/>
              </a:rPr>
              <a:t> special characters.</a:t>
            </a:r>
          </a:p>
        </p:txBody>
      </p:sp>
    </p:spTree>
    <p:extLst>
      <p:ext uri="{BB962C8B-B14F-4D97-AF65-F5344CB8AC3E}">
        <p14:creationId xmlns:p14="http://schemas.microsoft.com/office/powerpoint/2010/main" val="28602374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01BC58-80E0-C500-6B6F-0EDCF1B8FECA}"/>
              </a:ext>
            </a:extLst>
          </p:cNvPr>
          <p:cNvSpPr txBox="1"/>
          <p:nvPr/>
        </p:nvSpPr>
        <p:spPr>
          <a:xfrm>
            <a:off x="2362200" y="2324100"/>
            <a:ext cx="14726503" cy="7526536"/>
          </a:xfrm>
          <a:prstGeom prst="rect">
            <a:avLst/>
          </a:prstGeom>
          <a:noFill/>
        </p:spPr>
        <p:txBody>
          <a:bodyPr wrap="square">
            <a:spAutoFit/>
          </a:bodyPr>
          <a:lstStyle/>
          <a:p>
            <a:r>
              <a:rPr lang="en-IN" sz="2800">
                <a:latin typeface="Arial" panose="020B0604020202020204" pitchFamily="34" charset="0"/>
                <a:cs typeface="Arial" panose="020B0604020202020204" pitchFamily="34" charset="0"/>
              </a:rPr>
              <a:t>1. </a:t>
            </a:r>
            <a:r>
              <a:rPr lang="en-IN" sz="2800" b="1">
                <a:latin typeface="Arial" panose="020B0604020202020204" pitchFamily="34" charset="0"/>
                <a:cs typeface="Arial" panose="020B0604020202020204" pitchFamily="34" charset="0"/>
              </a:rPr>
              <a:t>Data Collection</a:t>
            </a:r>
            <a:r>
              <a:rPr lang="en-IN" sz="2800">
                <a:latin typeface="Arial" panose="020B0604020202020204" pitchFamily="34" charset="0"/>
                <a:cs typeface="Arial" panose="020B0604020202020204" pitchFamily="34" charset="0"/>
              </a:rPr>
              <a:t>: Gather real and fake news articles.</a:t>
            </a:r>
          </a:p>
          <a:p>
            <a:endParaRPr lang="en-IN" sz="2800">
              <a:latin typeface="Arial" panose="020B0604020202020204" pitchFamily="34" charset="0"/>
              <a:cs typeface="Arial" panose="020B0604020202020204" pitchFamily="34" charset="0"/>
            </a:endParaRPr>
          </a:p>
          <a:p>
            <a:r>
              <a:rPr lang="en-IN" sz="2800">
                <a:latin typeface="Arial" panose="020B0604020202020204" pitchFamily="34" charset="0"/>
                <a:cs typeface="Arial" panose="020B0604020202020204" pitchFamily="34" charset="0"/>
              </a:rPr>
              <a:t>2. </a:t>
            </a:r>
            <a:r>
              <a:rPr lang="en-IN" sz="2800" b="1">
                <a:latin typeface="Arial" panose="020B0604020202020204" pitchFamily="34" charset="0"/>
                <a:cs typeface="Arial" panose="020B0604020202020204" pitchFamily="34" charset="0"/>
              </a:rPr>
              <a:t>Data Preprocessing</a:t>
            </a:r>
            <a:r>
              <a:rPr lang="en-IN" sz="2800">
                <a:latin typeface="Arial" panose="020B0604020202020204" pitchFamily="34" charset="0"/>
                <a:cs typeface="Arial" panose="020B0604020202020204" pitchFamily="34" charset="0"/>
              </a:rPr>
              <a:t>: Clean and prepare the text data.</a:t>
            </a:r>
          </a:p>
          <a:p>
            <a:endParaRPr lang="en-IN" sz="2800">
              <a:latin typeface="Arial" panose="020B0604020202020204" pitchFamily="34" charset="0"/>
              <a:cs typeface="Arial" panose="020B0604020202020204" pitchFamily="34" charset="0"/>
            </a:endParaRPr>
          </a:p>
          <a:p>
            <a:r>
              <a:rPr lang="en-IN" sz="2800">
                <a:latin typeface="Arial" panose="020B0604020202020204" pitchFamily="34" charset="0"/>
                <a:cs typeface="Arial" panose="020B0604020202020204" pitchFamily="34" charset="0"/>
              </a:rPr>
              <a:t>3. </a:t>
            </a:r>
            <a:r>
              <a:rPr lang="en-IN" sz="2800" b="1">
                <a:latin typeface="Arial" panose="020B0604020202020204" pitchFamily="34" charset="0"/>
                <a:cs typeface="Arial" panose="020B0604020202020204" pitchFamily="34" charset="0"/>
              </a:rPr>
              <a:t>Feature Extraction</a:t>
            </a:r>
            <a:r>
              <a:rPr lang="en-IN" sz="2800">
                <a:latin typeface="Arial" panose="020B0604020202020204" pitchFamily="34" charset="0"/>
                <a:cs typeface="Arial" panose="020B0604020202020204" pitchFamily="34" charset="0"/>
              </a:rPr>
              <a:t>: Convert text into numerical form (e.g., TF-IDF, embeddings).</a:t>
            </a:r>
          </a:p>
          <a:p>
            <a:endParaRPr lang="en-IN" sz="2800">
              <a:latin typeface="Arial" panose="020B0604020202020204" pitchFamily="34" charset="0"/>
              <a:cs typeface="Arial" panose="020B0604020202020204" pitchFamily="34" charset="0"/>
            </a:endParaRPr>
          </a:p>
          <a:p>
            <a:r>
              <a:rPr lang="en-IN" sz="2800">
                <a:latin typeface="Arial" panose="020B0604020202020204" pitchFamily="34" charset="0"/>
                <a:cs typeface="Arial" panose="020B0604020202020204" pitchFamily="34" charset="0"/>
              </a:rPr>
              <a:t>4. </a:t>
            </a:r>
            <a:r>
              <a:rPr lang="en-IN" sz="2800" b="1">
                <a:latin typeface="Arial" panose="020B0604020202020204" pitchFamily="34" charset="0"/>
                <a:cs typeface="Arial" panose="020B0604020202020204" pitchFamily="34" charset="0"/>
              </a:rPr>
              <a:t>Model Selection</a:t>
            </a:r>
            <a:r>
              <a:rPr lang="en-IN" sz="2800">
                <a:latin typeface="Arial" panose="020B0604020202020204" pitchFamily="34" charset="0"/>
                <a:cs typeface="Arial" panose="020B0604020202020204" pitchFamily="34" charset="0"/>
              </a:rPr>
              <a:t>: Choose a suitable ML model (e.g., Naive Bayes, SVM, deep learning).</a:t>
            </a:r>
          </a:p>
          <a:p>
            <a:endParaRPr lang="en-IN" sz="2800">
              <a:latin typeface="Arial" panose="020B0604020202020204" pitchFamily="34" charset="0"/>
              <a:cs typeface="Arial" panose="020B0604020202020204" pitchFamily="34" charset="0"/>
            </a:endParaRPr>
          </a:p>
          <a:p>
            <a:r>
              <a:rPr lang="en-IN" sz="2800">
                <a:latin typeface="Arial" panose="020B0604020202020204" pitchFamily="34" charset="0"/>
                <a:cs typeface="Arial" panose="020B0604020202020204" pitchFamily="34" charset="0"/>
              </a:rPr>
              <a:t>5.</a:t>
            </a:r>
            <a:r>
              <a:rPr lang="en-IN" sz="2800" b="1">
                <a:latin typeface="Arial" panose="020B0604020202020204" pitchFamily="34" charset="0"/>
                <a:cs typeface="Arial" panose="020B0604020202020204" pitchFamily="34" charset="0"/>
              </a:rPr>
              <a:t> Model Training:</a:t>
            </a:r>
            <a:r>
              <a:rPr lang="en-IN" sz="2800">
                <a:latin typeface="Arial" panose="020B0604020202020204" pitchFamily="34" charset="0"/>
                <a:cs typeface="Arial" panose="020B0604020202020204" pitchFamily="34" charset="0"/>
              </a:rPr>
              <a:t> Train the chosen model on your </a:t>
            </a:r>
            <a:r>
              <a:rPr lang="en-IN" sz="2800" err="1">
                <a:latin typeface="Arial" panose="020B0604020202020204" pitchFamily="34" charset="0"/>
                <a:cs typeface="Arial" panose="020B0604020202020204" pitchFamily="34" charset="0"/>
              </a:rPr>
              <a:t>labeled</a:t>
            </a:r>
            <a:r>
              <a:rPr lang="en-IN" sz="2800">
                <a:latin typeface="Arial" panose="020B0604020202020204" pitchFamily="34" charset="0"/>
                <a:cs typeface="Arial" panose="020B0604020202020204" pitchFamily="34" charset="0"/>
              </a:rPr>
              <a:t> data.</a:t>
            </a:r>
          </a:p>
          <a:p>
            <a:endParaRPr lang="en-IN" sz="2800">
              <a:latin typeface="Arial" panose="020B0604020202020204" pitchFamily="34" charset="0"/>
              <a:cs typeface="Arial" panose="020B0604020202020204" pitchFamily="34" charset="0"/>
            </a:endParaRPr>
          </a:p>
          <a:p>
            <a:r>
              <a:rPr lang="en-IN" sz="2800">
                <a:latin typeface="Arial" panose="020B0604020202020204" pitchFamily="34" charset="0"/>
                <a:cs typeface="Arial" panose="020B0604020202020204" pitchFamily="34" charset="0"/>
              </a:rPr>
              <a:t>6.</a:t>
            </a:r>
            <a:r>
              <a:rPr lang="en-IN" sz="2800" b="1">
                <a:latin typeface="Arial" panose="020B0604020202020204" pitchFamily="34" charset="0"/>
                <a:cs typeface="Arial" panose="020B0604020202020204" pitchFamily="34" charset="0"/>
              </a:rPr>
              <a:t> Evaluation:</a:t>
            </a:r>
            <a:r>
              <a:rPr lang="en-IN" sz="2800">
                <a:latin typeface="Arial" panose="020B0604020202020204" pitchFamily="34" charset="0"/>
                <a:cs typeface="Arial" panose="020B0604020202020204" pitchFamily="34" charset="0"/>
              </a:rPr>
              <a:t> Assess model performance using metrics like accuracy, precision, recall.</a:t>
            </a:r>
          </a:p>
          <a:p>
            <a:endParaRPr lang="en-IN" sz="2800">
              <a:latin typeface="Arial" panose="020B0604020202020204" pitchFamily="34" charset="0"/>
              <a:cs typeface="Arial" panose="020B0604020202020204" pitchFamily="34" charset="0"/>
            </a:endParaRPr>
          </a:p>
          <a:p>
            <a:r>
              <a:rPr lang="en-IN" sz="2800">
                <a:latin typeface="Arial" panose="020B0604020202020204" pitchFamily="34" charset="0"/>
                <a:cs typeface="Arial" panose="020B0604020202020204" pitchFamily="34" charset="0"/>
              </a:rPr>
              <a:t>7. </a:t>
            </a:r>
            <a:r>
              <a:rPr lang="en-IN" sz="2800" b="1">
                <a:latin typeface="Arial" panose="020B0604020202020204" pitchFamily="34" charset="0"/>
                <a:cs typeface="Arial" panose="020B0604020202020204" pitchFamily="34" charset="0"/>
              </a:rPr>
              <a:t>Handle Imbalance</a:t>
            </a:r>
            <a:r>
              <a:rPr lang="en-IN" sz="2800">
                <a:latin typeface="Arial" panose="020B0604020202020204" pitchFamily="34" charset="0"/>
                <a:cs typeface="Arial" panose="020B0604020202020204" pitchFamily="34" charset="0"/>
              </a:rPr>
              <a:t>: Address class imbalance issues in the dataset.</a:t>
            </a:r>
          </a:p>
          <a:p>
            <a:endParaRPr lang="en-IN" sz="2800">
              <a:latin typeface="Arial" panose="020B0604020202020204" pitchFamily="34" charset="0"/>
              <a:cs typeface="Arial" panose="020B0604020202020204" pitchFamily="34" charset="0"/>
            </a:endParaRPr>
          </a:p>
          <a:p>
            <a:r>
              <a:rPr lang="en-IN" sz="2800">
                <a:latin typeface="Arial" panose="020B0604020202020204" pitchFamily="34" charset="0"/>
                <a:cs typeface="Arial" panose="020B0604020202020204" pitchFamily="34" charset="0"/>
              </a:rPr>
              <a:t>8.</a:t>
            </a:r>
            <a:r>
              <a:rPr lang="en-IN" sz="2800" b="1">
                <a:latin typeface="Arial" panose="020B0604020202020204" pitchFamily="34" charset="0"/>
                <a:cs typeface="Arial" panose="020B0604020202020204" pitchFamily="34" charset="0"/>
              </a:rPr>
              <a:t> Hyperparameter Tuning:</a:t>
            </a:r>
            <a:r>
              <a:rPr lang="en-IN" sz="2800">
                <a:latin typeface="Arial" panose="020B0604020202020204" pitchFamily="34" charset="0"/>
                <a:cs typeface="Arial" panose="020B0604020202020204" pitchFamily="34" charset="0"/>
              </a:rPr>
              <a:t> Optimize model settings for better performance.</a:t>
            </a:r>
          </a:p>
          <a:p>
            <a:endParaRPr lang="en-IN" sz="280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817BE68-32DE-B026-0E62-CD90B0B66BD0}"/>
              </a:ext>
            </a:extLst>
          </p:cNvPr>
          <p:cNvSpPr txBox="1"/>
          <p:nvPr/>
        </p:nvSpPr>
        <p:spPr>
          <a:xfrm>
            <a:off x="2590800" y="432900"/>
            <a:ext cx="9144000" cy="1506182"/>
          </a:xfrm>
          <a:prstGeom prst="rect">
            <a:avLst/>
          </a:prstGeom>
          <a:noFill/>
        </p:spPr>
        <p:txBody>
          <a:bodyPr wrap="square">
            <a:spAutoFit/>
          </a:bodyPr>
          <a:lstStyle/>
          <a:p>
            <a:pPr algn="l">
              <a:lnSpc>
                <a:spcPts val="11749"/>
              </a:lnSpc>
            </a:pPr>
            <a:r>
              <a:rPr lang="en-US" sz="8000">
                <a:solidFill>
                  <a:srgbClr val="7CA655"/>
                </a:solidFill>
                <a:latin typeface="Times New Roman Bold"/>
              </a:rPr>
              <a:t>Modeling:</a:t>
            </a:r>
          </a:p>
        </p:txBody>
      </p:sp>
    </p:spTree>
    <p:extLst>
      <p:ext uri="{BB962C8B-B14F-4D97-AF65-F5344CB8AC3E}">
        <p14:creationId xmlns:p14="http://schemas.microsoft.com/office/powerpoint/2010/main" val="3266542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9D209A-2A64-8150-1C29-238B7C2A425C}"/>
              </a:ext>
            </a:extLst>
          </p:cNvPr>
          <p:cNvSpPr txBox="1"/>
          <p:nvPr/>
        </p:nvSpPr>
        <p:spPr>
          <a:xfrm>
            <a:off x="2895600" y="1865679"/>
            <a:ext cx="12170664" cy="4401205"/>
          </a:xfrm>
          <a:prstGeom prst="rect">
            <a:avLst/>
          </a:prstGeom>
          <a:noFill/>
        </p:spPr>
        <p:txBody>
          <a:bodyPr wrap="square">
            <a:spAutoFit/>
          </a:bodyPr>
          <a:lstStyle/>
          <a:p>
            <a:endParaRPr lang="en-IN" sz="2800">
              <a:latin typeface="Arial" panose="020B0604020202020204" pitchFamily="34" charset="0"/>
              <a:cs typeface="Arial" panose="020B0604020202020204" pitchFamily="34" charset="0"/>
            </a:endParaRPr>
          </a:p>
          <a:p>
            <a:r>
              <a:rPr lang="en-IN" sz="2800">
                <a:latin typeface="Arial" panose="020B0604020202020204" pitchFamily="34" charset="0"/>
                <a:cs typeface="Arial" panose="020B0604020202020204" pitchFamily="34" charset="0"/>
              </a:rPr>
              <a:t>9.</a:t>
            </a:r>
            <a:r>
              <a:rPr lang="en-IN" sz="2800" b="1">
                <a:latin typeface="Arial" panose="020B0604020202020204" pitchFamily="34" charset="0"/>
                <a:cs typeface="Arial" panose="020B0604020202020204" pitchFamily="34" charset="0"/>
              </a:rPr>
              <a:t> Ensemble Methods</a:t>
            </a:r>
            <a:r>
              <a:rPr lang="en-IN" sz="2800">
                <a:latin typeface="Arial" panose="020B0604020202020204" pitchFamily="34" charset="0"/>
                <a:cs typeface="Arial" panose="020B0604020202020204" pitchFamily="34" charset="0"/>
              </a:rPr>
              <a:t>: Combine models for improved results (optional).</a:t>
            </a:r>
          </a:p>
          <a:p>
            <a:endParaRPr lang="en-IN" sz="2800">
              <a:latin typeface="Arial" panose="020B0604020202020204" pitchFamily="34" charset="0"/>
              <a:cs typeface="Arial" panose="020B0604020202020204" pitchFamily="34" charset="0"/>
            </a:endParaRPr>
          </a:p>
          <a:p>
            <a:r>
              <a:rPr lang="en-IN" sz="2800">
                <a:latin typeface="Arial" panose="020B0604020202020204" pitchFamily="34" charset="0"/>
                <a:cs typeface="Arial" panose="020B0604020202020204" pitchFamily="34" charset="0"/>
              </a:rPr>
              <a:t>10.</a:t>
            </a:r>
            <a:r>
              <a:rPr lang="en-IN" sz="2800" b="1">
                <a:latin typeface="Arial" panose="020B0604020202020204" pitchFamily="34" charset="0"/>
                <a:cs typeface="Arial" panose="020B0604020202020204" pitchFamily="34" charset="0"/>
              </a:rPr>
              <a:t> Interpretability</a:t>
            </a:r>
            <a:r>
              <a:rPr lang="en-IN" sz="2800">
                <a:latin typeface="Arial" panose="020B0604020202020204" pitchFamily="34" charset="0"/>
                <a:cs typeface="Arial" panose="020B0604020202020204" pitchFamily="34" charset="0"/>
              </a:rPr>
              <a:t>: Ensure the model's decisions are understandable.</a:t>
            </a:r>
          </a:p>
          <a:p>
            <a:endParaRPr lang="en-IN" sz="2800">
              <a:latin typeface="Arial" panose="020B0604020202020204" pitchFamily="34" charset="0"/>
              <a:cs typeface="Arial" panose="020B0604020202020204" pitchFamily="34" charset="0"/>
            </a:endParaRPr>
          </a:p>
          <a:p>
            <a:r>
              <a:rPr lang="en-IN" sz="2800">
                <a:latin typeface="Arial" panose="020B0604020202020204" pitchFamily="34" charset="0"/>
                <a:cs typeface="Arial" panose="020B0604020202020204" pitchFamily="34" charset="0"/>
              </a:rPr>
              <a:t>11.</a:t>
            </a:r>
            <a:r>
              <a:rPr lang="en-IN" sz="2800" b="1">
                <a:latin typeface="Arial" panose="020B0604020202020204" pitchFamily="34" charset="0"/>
                <a:cs typeface="Arial" panose="020B0604020202020204" pitchFamily="34" charset="0"/>
              </a:rPr>
              <a:t> Continuous Monitoring</a:t>
            </a:r>
            <a:r>
              <a:rPr lang="en-IN" sz="2800">
                <a:latin typeface="Arial" panose="020B0604020202020204" pitchFamily="34" charset="0"/>
                <a:cs typeface="Arial" panose="020B0604020202020204" pitchFamily="34" charset="0"/>
              </a:rPr>
              <a:t>: Regularly update the model with new data.</a:t>
            </a:r>
          </a:p>
          <a:p>
            <a:endParaRPr lang="en-IN" sz="2800">
              <a:latin typeface="Arial" panose="020B0604020202020204" pitchFamily="34" charset="0"/>
              <a:cs typeface="Arial" panose="020B0604020202020204" pitchFamily="34" charset="0"/>
            </a:endParaRPr>
          </a:p>
          <a:p>
            <a:r>
              <a:rPr lang="en-IN" sz="2800">
                <a:latin typeface="Arial" panose="020B0604020202020204" pitchFamily="34" charset="0"/>
                <a:cs typeface="Arial" panose="020B0604020202020204" pitchFamily="34" charset="0"/>
              </a:rPr>
              <a:t>12.</a:t>
            </a:r>
            <a:r>
              <a:rPr lang="en-IN" sz="2800" b="1">
                <a:latin typeface="Arial" panose="020B0604020202020204" pitchFamily="34" charset="0"/>
                <a:cs typeface="Arial" panose="020B0604020202020204" pitchFamily="34" charset="0"/>
              </a:rPr>
              <a:t> Ethical Considerations</a:t>
            </a:r>
            <a:r>
              <a:rPr lang="en-IN" sz="2800">
                <a:latin typeface="Arial" panose="020B0604020202020204" pitchFamily="34" charset="0"/>
                <a:cs typeface="Arial" panose="020B0604020202020204" pitchFamily="34" charset="0"/>
              </a:rPr>
              <a:t>: Be aware of biases and ethical implications.</a:t>
            </a:r>
          </a:p>
          <a:p>
            <a:endParaRPr lang="en-IN" sz="2800">
              <a:latin typeface="Arial" panose="020B0604020202020204" pitchFamily="34" charset="0"/>
              <a:cs typeface="Arial" panose="020B0604020202020204" pitchFamily="34" charset="0"/>
            </a:endParaRPr>
          </a:p>
          <a:p>
            <a:r>
              <a:rPr lang="en-IN" sz="2800">
                <a:latin typeface="Arial" panose="020B0604020202020204" pitchFamily="34" charset="0"/>
                <a:cs typeface="Arial" panose="020B0604020202020204" pitchFamily="34" charset="0"/>
              </a:rPr>
              <a:t>13.</a:t>
            </a:r>
            <a:r>
              <a:rPr lang="en-IN" sz="2800" b="1">
                <a:latin typeface="Arial" panose="020B0604020202020204" pitchFamily="34" charset="0"/>
                <a:cs typeface="Arial" panose="020B0604020202020204" pitchFamily="34" charset="0"/>
              </a:rPr>
              <a:t> Deployment:</a:t>
            </a:r>
            <a:r>
              <a:rPr lang="en-IN" sz="2800">
                <a:latin typeface="Arial" panose="020B0604020202020204" pitchFamily="34" charset="0"/>
                <a:cs typeface="Arial" panose="020B0604020202020204" pitchFamily="34" charset="0"/>
              </a:rPr>
              <a:t> Implement the model in your desired application.</a:t>
            </a:r>
          </a:p>
        </p:txBody>
      </p:sp>
    </p:spTree>
    <p:extLst>
      <p:ext uri="{BB962C8B-B14F-4D97-AF65-F5344CB8AC3E}">
        <p14:creationId xmlns:p14="http://schemas.microsoft.com/office/powerpoint/2010/main" val="11211190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2473036" y="585216"/>
            <a:ext cx="11462832" cy="883920"/>
          </a:xfrm>
          <a:prstGeom prst="rect">
            <a:avLst/>
          </a:prstGeom>
        </p:spPr>
        <p:txBody>
          <a:bodyPr lIns="0" tIns="0" rIns="0" bIns="0" rtlCol="0" anchor="t">
            <a:spAutoFit/>
          </a:bodyPr>
          <a:lstStyle/>
          <a:p>
            <a:pPr algn="l">
              <a:lnSpc>
                <a:spcPts val="5939"/>
              </a:lnSpc>
            </a:pPr>
            <a:r>
              <a:rPr lang="en-US" sz="5499">
                <a:solidFill>
                  <a:srgbClr val="7CA655"/>
                </a:solidFill>
                <a:latin typeface="Times New Roman"/>
              </a:rPr>
              <a:t>LOADING THE DATA SET</a:t>
            </a:r>
          </a:p>
        </p:txBody>
      </p:sp>
      <p:sp>
        <p:nvSpPr>
          <p:cNvPr id="5" name="TextBox 5"/>
          <p:cNvSpPr txBox="1"/>
          <p:nvPr/>
        </p:nvSpPr>
        <p:spPr>
          <a:xfrm>
            <a:off x="1457325" y="9498330"/>
            <a:ext cx="784860" cy="371477"/>
          </a:xfrm>
          <a:prstGeom prst="rect">
            <a:avLst/>
          </a:prstGeom>
        </p:spPr>
        <p:txBody>
          <a:bodyPr lIns="0" tIns="0" rIns="0" bIns="0" rtlCol="0" anchor="t">
            <a:spAutoFit/>
          </a:bodyPr>
          <a:lstStyle/>
          <a:p>
            <a:pPr algn="l">
              <a:lnSpc>
                <a:spcPts val="1980"/>
              </a:lnSpc>
            </a:pPr>
            <a:r>
              <a:rPr lang="en-US" sz="1650">
                <a:solidFill>
                  <a:srgbClr val="000000"/>
                </a:solidFill>
                <a:latin typeface="Libre Franklin"/>
              </a:rPr>
              <a:t>3</a:t>
            </a:r>
          </a:p>
        </p:txBody>
      </p:sp>
      <p:sp>
        <p:nvSpPr>
          <p:cNvPr id="6" name="TextBox 6"/>
          <p:cNvSpPr txBox="1"/>
          <p:nvPr/>
        </p:nvSpPr>
        <p:spPr>
          <a:xfrm>
            <a:off x="2409536" y="1785301"/>
            <a:ext cx="7332985" cy="630936"/>
          </a:xfrm>
          <a:prstGeom prst="rect">
            <a:avLst/>
          </a:prstGeom>
        </p:spPr>
        <p:txBody>
          <a:bodyPr lIns="0" tIns="0" rIns="0" bIns="0" rtlCol="0" anchor="t">
            <a:spAutoFit/>
          </a:bodyPr>
          <a:lstStyle/>
          <a:p>
            <a:pPr algn="ctr">
              <a:lnSpc>
                <a:spcPts val="4212"/>
              </a:lnSpc>
              <a:spcBef>
                <a:spcPct val="0"/>
              </a:spcBef>
            </a:pPr>
            <a:r>
              <a:rPr lang="en-US" sz="3900">
                <a:solidFill>
                  <a:srgbClr val="000000"/>
                </a:solidFill>
                <a:latin typeface="Times New Roman Bold"/>
              </a:rPr>
              <a:t>LOAD REQUIRED LIBRARIES:</a:t>
            </a:r>
          </a:p>
        </p:txBody>
      </p:sp>
      <p:sp>
        <p:nvSpPr>
          <p:cNvPr id="10" name="TextBox 9">
            <a:extLst>
              <a:ext uri="{FF2B5EF4-FFF2-40B4-BE49-F238E27FC236}">
                <a16:creationId xmlns:a16="http://schemas.microsoft.com/office/drawing/2014/main" id="{B714B300-D3E0-2FD8-A4D4-8DA557EB8B7C}"/>
              </a:ext>
            </a:extLst>
          </p:cNvPr>
          <p:cNvSpPr txBox="1"/>
          <p:nvPr/>
        </p:nvSpPr>
        <p:spPr>
          <a:xfrm>
            <a:off x="3048000" y="2416237"/>
            <a:ext cx="12649200" cy="6986528"/>
          </a:xfrm>
          <a:prstGeom prst="rect">
            <a:avLst/>
          </a:prstGeom>
          <a:noFill/>
        </p:spPr>
        <p:txBody>
          <a:bodyPr wrap="square">
            <a:spAutoFit/>
          </a:bodyPr>
          <a:lstStyle/>
          <a:p>
            <a:r>
              <a:rPr lang="en-IN" sz="3200">
                <a:latin typeface="Arial" panose="020B0604020202020204" pitchFamily="34" charset="0"/>
                <a:cs typeface="Arial" panose="020B0604020202020204" pitchFamily="34" charset="0"/>
              </a:rPr>
              <a:t>import </a:t>
            </a:r>
            <a:r>
              <a:rPr lang="en-IN" sz="3200" err="1">
                <a:latin typeface="Arial" panose="020B0604020202020204" pitchFamily="34" charset="0"/>
                <a:cs typeface="Arial" panose="020B0604020202020204" pitchFamily="34" charset="0"/>
              </a:rPr>
              <a:t>numpy</a:t>
            </a:r>
            <a:r>
              <a:rPr lang="en-IN" sz="3200">
                <a:latin typeface="Arial" panose="020B0604020202020204" pitchFamily="34" charset="0"/>
                <a:cs typeface="Arial" panose="020B0604020202020204" pitchFamily="34" charset="0"/>
              </a:rPr>
              <a:t> as np # linear algebra</a:t>
            </a:r>
          </a:p>
          <a:p>
            <a:r>
              <a:rPr lang="en-IN" sz="3200">
                <a:latin typeface="Arial" panose="020B0604020202020204" pitchFamily="34" charset="0"/>
                <a:cs typeface="Arial" panose="020B0604020202020204" pitchFamily="34" charset="0"/>
              </a:rPr>
              <a:t>import pandas as pd # data processing, CSV file I/O (e.g. </a:t>
            </a:r>
            <a:r>
              <a:rPr lang="en-IN" sz="3200" err="1">
                <a:latin typeface="Arial" panose="020B0604020202020204" pitchFamily="34" charset="0"/>
                <a:cs typeface="Arial" panose="020B0604020202020204" pitchFamily="34" charset="0"/>
              </a:rPr>
              <a:t>pd.read_csv</a:t>
            </a:r>
            <a:r>
              <a:rPr lang="en-IN" sz="3200">
                <a:latin typeface="Arial" panose="020B0604020202020204" pitchFamily="34" charset="0"/>
                <a:cs typeface="Arial" panose="020B0604020202020204" pitchFamily="34" charset="0"/>
              </a:rPr>
              <a:t>)</a:t>
            </a:r>
          </a:p>
          <a:p>
            <a:r>
              <a:rPr lang="en-IN" sz="3200">
                <a:latin typeface="Arial" panose="020B0604020202020204" pitchFamily="34" charset="0"/>
                <a:cs typeface="Arial" panose="020B0604020202020204" pitchFamily="34" charset="0"/>
              </a:rPr>
              <a:t>import </a:t>
            </a:r>
            <a:r>
              <a:rPr lang="en-IN" sz="3200" err="1">
                <a:latin typeface="Arial" panose="020B0604020202020204" pitchFamily="34" charset="0"/>
                <a:cs typeface="Arial" panose="020B0604020202020204" pitchFamily="34" charset="0"/>
              </a:rPr>
              <a:t>matplotlib.pyplot</a:t>
            </a:r>
            <a:r>
              <a:rPr lang="en-IN" sz="3200">
                <a:latin typeface="Arial" panose="020B0604020202020204" pitchFamily="34" charset="0"/>
                <a:cs typeface="Arial" panose="020B0604020202020204" pitchFamily="34" charset="0"/>
              </a:rPr>
              <a:t> as </a:t>
            </a:r>
            <a:r>
              <a:rPr lang="en-IN" sz="3200" err="1">
                <a:latin typeface="Arial" panose="020B0604020202020204" pitchFamily="34" charset="0"/>
                <a:cs typeface="Arial" panose="020B0604020202020204" pitchFamily="34" charset="0"/>
              </a:rPr>
              <a:t>plt</a:t>
            </a:r>
            <a:endParaRPr lang="en-IN" sz="3200">
              <a:latin typeface="Arial" panose="020B0604020202020204" pitchFamily="34" charset="0"/>
              <a:cs typeface="Arial" panose="020B0604020202020204" pitchFamily="34" charset="0"/>
            </a:endParaRPr>
          </a:p>
          <a:p>
            <a:r>
              <a:rPr lang="en-IN" sz="3200">
                <a:latin typeface="Arial" panose="020B0604020202020204" pitchFamily="34" charset="0"/>
                <a:cs typeface="Arial" panose="020B0604020202020204" pitchFamily="34" charset="0"/>
              </a:rPr>
              <a:t>import seaborn as </a:t>
            </a:r>
            <a:r>
              <a:rPr lang="en-IN" sz="3200" err="1">
                <a:latin typeface="Arial" panose="020B0604020202020204" pitchFamily="34" charset="0"/>
                <a:cs typeface="Arial" panose="020B0604020202020204" pitchFamily="34" charset="0"/>
              </a:rPr>
              <a:t>sns</a:t>
            </a:r>
            <a:endParaRPr lang="en-IN" sz="3200">
              <a:latin typeface="Arial" panose="020B0604020202020204" pitchFamily="34" charset="0"/>
              <a:cs typeface="Arial" panose="020B0604020202020204" pitchFamily="34" charset="0"/>
            </a:endParaRPr>
          </a:p>
          <a:p>
            <a:endParaRPr lang="en-IN" sz="3200">
              <a:latin typeface="Arial" panose="020B0604020202020204" pitchFamily="34" charset="0"/>
              <a:cs typeface="Arial" panose="020B0604020202020204" pitchFamily="34" charset="0"/>
            </a:endParaRPr>
          </a:p>
          <a:p>
            <a:r>
              <a:rPr lang="en-IN" sz="3200">
                <a:latin typeface="Arial" panose="020B0604020202020204" pitchFamily="34" charset="0"/>
                <a:cs typeface="Arial" panose="020B0604020202020204" pitchFamily="34" charset="0"/>
              </a:rPr>
              <a:t>from bs4 import </a:t>
            </a:r>
            <a:r>
              <a:rPr lang="en-IN" sz="3200" err="1">
                <a:latin typeface="Arial" panose="020B0604020202020204" pitchFamily="34" charset="0"/>
                <a:cs typeface="Arial" panose="020B0604020202020204" pitchFamily="34" charset="0"/>
              </a:rPr>
              <a:t>BeautifulSoup</a:t>
            </a:r>
            <a:endParaRPr lang="en-IN" sz="3200">
              <a:latin typeface="Arial" panose="020B0604020202020204" pitchFamily="34" charset="0"/>
              <a:cs typeface="Arial" panose="020B0604020202020204" pitchFamily="34" charset="0"/>
            </a:endParaRPr>
          </a:p>
          <a:p>
            <a:r>
              <a:rPr lang="en-IN" sz="3200">
                <a:latin typeface="Arial" panose="020B0604020202020204" pitchFamily="34" charset="0"/>
                <a:cs typeface="Arial" panose="020B0604020202020204" pitchFamily="34" charset="0"/>
              </a:rPr>
              <a:t>import re</a:t>
            </a:r>
          </a:p>
          <a:p>
            <a:r>
              <a:rPr lang="en-IN" sz="3200">
                <a:latin typeface="Arial" panose="020B0604020202020204" pitchFamily="34" charset="0"/>
                <a:cs typeface="Arial" panose="020B0604020202020204" pitchFamily="34" charset="0"/>
              </a:rPr>
              <a:t>import string</a:t>
            </a:r>
          </a:p>
          <a:p>
            <a:r>
              <a:rPr lang="en-IN" sz="3200">
                <a:latin typeface="Arial" panose="020B0604020202020204" pitchFamily="34" charset="0"/>
                <a:cs typeface="Arial" panose="020B0604020202020204" pitchFamily="34" charset="0"/>
              </a:rPr>
              <a:t>import </a:t>
            </a:r>
            <a:r>
              <a:rPr lang="en-IN" sz="3200" err="1">
                <a:latin typeface="Arial" panose="020B0604020202020204" pitchFamily="34" charset="0"/>
                <a:cs typeface="Arial" panose="020B0604020202020204" pitchFamily="34" charset="0"/>
              </a:rPr>
              <a:t>nltk</a:t>
            </a:r>
            <a:endParaRPr lang="en-IN" sz="3200">
              <a:latin typeface="Arial" panose="020B0604020202020204" pitchFamily="34" charset="0"/>
              <a:cs typeface="Arial" panose="020B0604020202020204" pitchFamily="34" charset="0"/>
            </a:endParaRPr>
          </a:p>
          <a:p>
            <a:r>
              <a:rPr lang="en-IN" sz="3200">
                <a:latin typeface="Arial" panose="020B0604020202020204" pitchFamily="34" charset="0"/>
                <a:cs typeface="Arial" panose="020B0604020202020204" pitchFamily="34" charset="0"/>
              </a:rPr>
              <a:t>from </a:t>
            </a:r>
            <a:r>
              <a:rPr lang="en-IN" sz="3200" err="1">
                <a:latin typeface="Arial" panose="020B0604020202020204" pitchFamily="34" charset="0"/>
                <a:cs typeface="Arial" panose="020B0604020202020204" pitchFamily="34" charset="0"/>
              </a:rPr>
              <a:t>nltk.corpus</a:t>
            </a:r>
            <a:r>
              <a:rPr lang="en-IN" sz="3200">
                <a:latin typeface="Arial" panose="020B0604020202020204" pitchFamily="34" charset="0"/>
                <a:cs typeface="Arial" panose="020B0604020202020204" pitchFamily="34" charset="0"/>
              </a:rPr>
              <a:t> import </a:t>
            </a:r>
            <a:r>
              <a:rPr lang="en-IN" sz="3200" err="1">
                <a:latin typeface="Arial" panose="020B0604020202020204" pitchFamily="34" charset="0"/>
                <a:cs typeface="Arial" panose="020B0604020202020204" pitchFamily="34" charset="0"/>
              </a:rPr>
              <a:t>stopwords</a:t>
            </a:r>
            <a:endParaRPr lang="en-IN" sz="3200">
              <a:latin typeface="Arial" panose="020B0604020202020204" pitchFamily="34" charset="0"/>
              <a:cs typeface="Arial" panose="020B0604020202020204" pitchFamily="34" charset="0"/>
            </a:endParaRPr>
          </a:p>
          <a:p>
            <a:r>
              <a:rPr lang="en-IN" sz="3200">
                <a:latin typeface="Arial" panose="020B0604020202020204" pitchFamily="34" charset="0"/>
                <a:cs typeface="Arial" panose="020B0604020202020204" pitchFamily="34" charset="0"/>
              </a:rPr>
              <a:t>from </a:t>
            </a:r>
            <a:r>
              <a:rPr lang="en-IN" sz="3200" err="1">
                <a:latin typeface="Arial" panose="020B0604020202020204" pitchFamily="34" charset="0"/>
                <a:cs typeface="Arial" panose="020B0604020202020204" pitchFamily="34" charset="0"/>
              </a:rPr>
              <a:t>nltk.stem</a:t>
            </a:r>
            <a:r>
              <a:rPr lang="en-IN" sz="3200">
                <a:latin typeface="Arial" panose="020B0604020202020204" pitchFamily="34" charset="0"/>
                <a:cs typeface="Arial" panose="020B0604020202020204" pitchFamily="34" charset="0"/>
              </a:rPr>
              <a:t> import </a:t>
            </a:r>
            <a:r>
              <a:rPr lang="en-IN" sz="3200" err="1">
                <a:latin typeface="Arial" panose="020B0604020202020204" pitchFamily="34" charset="0"/>
                <a:cs typeface="Arial" panose="020B0604020202020204" pitchFamily="34" charset="0"/>
              </a:rPr>
              <a:t>WordNetLemmatizer</a:t>
            </a:r>
            <a:r>
              <a:rPr lang="en-IN" sz="3200">
                <a:latin typeface="Arial" panose="020B0604020202020204" pitchFamily="34" charset="0"/>
                <a:cs typeface="Arial" panose="020B0604020202020204" pitchFamily="34" charset="0"/>
              </a:rPr>
              <a:t> </a:t>
            </a:r>
          </a:p>
          <a:p>
            <a:r>
              <a:rPr lang="en-IN" sz="3200">
                <a:latin typeface="Arial" panose="020B0604020202020204" pitchFamily="34" charset="0"/>
                <a:cs typeface="Arial" panose="020B0604020202020204" pitchFamily="34" charset="0"/>
              </a:rPr>
              <a:t>from </a:t>
            </a:r>
            <a:r>
              <a:rPr lang="en-IN" sz="3200" err="1">
                <a:latin typeface="Arial" panose="020B0604020202020204" pitchFamily="34" charset="0"/>
                <a:cs typeface="Arial" panose="020B0604020202020204" pitchFamily="34" charset="0"/>
              </a:rPr>
              <a:t>wordcloud</a:t>
            </a:r>
            <a:r>
              <a:rPr lang="en-IN" sz="3200">
                <a:latin typeface="Arial" panose="020B0604020202020204" pitchFamily="34" charset="0"/>
                <a:cs typeface="Arial" panose="020B0604020202020204" pitchFamily="34" charset="0"/>
              </a:rPr>
              <a:t> import </a:t>
            </a:r>
            <a:r>
              <a:rPr lang="en-IN" sz="3200" err="1">
                <a:latin typeface="Arial" panose="020B0604020202020204" pitchFamily="34" charset="0"/>
                <a:cs typeface="Arial" panose="020B0604020202020204" pitchFamily="34" charset="0"/>
              </a:rPr>
              <a:t>WordCloud</a:t>
            </a:r>
            <a:r>
              <a:rPr lang="en-IN" sz="3200">
                <a:latin typeface="Arial" panose="020B0604020202020204" pitchFamily="34" charset="0"/>
                <a:cs typeface="Arial" panose="020B0604020202020204" pitchFamily="34" charset="0"/>
              </a:rPr>
              <a:t>, STOPWORDS</a:t>
            </a:r>
          </a:p>
          <a:p>
            <a:r>
              <a:rPr lang="en-IN" sz="3200">
                <a:latin typeface="Arial" panose="020B0604020202020204" pitchFamily="34" charset="0"/>
                <a:cs typeface="Arial" panose="020B0604020202020204" pitchFamily="34" charset="0"/>
              </a:rPr>
              <a:t>from </a:t>
            </a:r>
            <a:r>
              <a:rPr lang="en-IN" sz="3200" err="1">
                <a:latin typeface="Arial" panose="020B0604020202020204" pitchFamily="34" charset="0"/>
                <a:cs typeface="Arial" panose="020B0604020202020204" pitchFamily="34" charset="0"/>
              </a:rPr>
              <a:t>nltk.tokenize</a:t>
            </a:r>
            <a:r>
              <a:rPr lang="en-IN" sz="3200">
                <a:latin typeface="Arial" panose="020B0604020202020204" pitchFamily="34" charset="0"/>
                <a:cs typeface="Arial" panose="020B0604020202020204" pitchFamily="34" charset="0"/>
              </a:rPr>
              <a:t> import </a:t>
            </a:r>
            <a:r>
              <a:rPr lang="en-IN" sz="3200" err="1">
                <a:latin typeface="Arial" panose="020B0604020202020204" pitchFamily="34" charset="0"/>
                <a:cs typeface="Arial" panose="020B0604020202020204" pitchFamily="34" charset="0"/>
              </a:rPr>
              <a:t>word_tokenize</a:t>
            </a:r>
            <a:endParaRPr lang="en-IN" sz="3200">
              <a:latin typeface="Arial" panose="020B0604020202020204" pitchFamily="34" charset="0"/>
              <a:cs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704B233-61B2-9F71-8F69-67997F4D18E5}"/>
              </a:ext>
            </a:extLst>
          </p:cNvPr>
          <p:cNvSpPr txBox="1"/>
          <p:nvPr/>
        </p:nvSpPr>
        <p:spPr>
          <a:xfrm>
            <a:off x="2971800" y="2171700"/>
            <a:ext cx="12344400" cy="5016758"/>
          </a:xfrm>
          <a:prstGeom prst="rect">
            <a:avLst/>
          </a:prstGeom>
          <a:noFill/>
        </p:spPr>
        <p:txBody>
          <a:bodyPr wrap="square">
            <a:spAutoFit/>
          </a:bodyPr>
          <a:lstStyle/>
          <a:p>
            <a:r>
              <a:rPr lang="en-IN" sz="3200">
                <a:latin typeface="Arial" panose="020B0604020202020204" pitchFamily="34" charset="0"/>
                <a:cs typeface="Arial" panose="020B0604020202020204" pitchFamily="34" charset="0"/>
              </a:rPr>
              <a:t>from </a:t>
            </a:r>
            <a:r>
              <a:rPr lang="en-IN" sz="3200" err="1">
                <a:latin typeface="Arial" panose="020B0604020202020204" pitchFamily="34" charset="0"/>
                <a:cs typeface="Arial" panose="020B0604020202020204" pitchFamily="34" charset="0"/>
              </a:rPr>
              <a:t>sklearn.model_selection</a:t>
            </a:r>
            <a:r>
              <a:rPr lang="en-IN" sz="3200">
                <a:latin typeface="Arial" panose="020B0604020202020204" pitchFamily="34" charset="0"/>
                <a:cs typeface="Arial" panose="020B0604020202020204" pitchFamily="34" charset="0"/>
              </a:rPr>
              <a:t> import </a:t>
            </a:r>
            <a:r>
              <a:rPr lang="en-IN" sz="3200" err="1">
                <a:latin typeface="Arial" panose="020B0604020202020204" pitchFamily="34" charset="0"/>
                <a:cs typeface="Arial" panose="020B0604020202020204" pitchFamily="34" charset="0"/>
              </a:rPr>
              <a:t>train_test_split</a:t>
            </a:r>
            <a:endParaRPr lang="en-IN" sz="3200">
              <a:latin typeface="Arial" panose="020B0604020202020204" pitchFamily="34" charset="0"/>
              <a:cs typeface="Arial" panose="020B0604020202020204" pitchFamily="34" charset="0"/>
            </a:endParaRPr>
          </a:p>
          <a:p>
            <a:r>
              <a:rPr lang="en-IN" sz="3200">
                <a:latin typeface="Arial" panose="020B0604020202020204" pitchFamily="34" charset="0"/>
                <a:cs typeface="Arial" panose="020B0604020202020204" pitchFamily="34" charset="0"/>
              </a:rPr>
              <a:t>from </a:t>
            </a:r>
            <a:r>
              <a:rPr lang="en-IN" sz="3200" err="1">
                <a:latin typeface="Arial" panose="020B0604020202020204" pitchFamily="34" charset="0"/>
                <a:cs typeface="Arial" panose="020B0604020202020204" pitchFamily="34" charset="0"/>
              </a:rPr>
              <a:t>sklearn.pipeline</a:t>
            </a:r>
            <a:r>
              <a:rPr lang="en-IN" sz="3200">
                <a:latin typeface="Arial" panose="020B0604020202020204" pitchFamily="34" charset="0"/>
                <a:cs typeface="Arial" panose="020B0604020202020204" pitchFamily="34" charset="0"/>
              </a:rPr>
              <a:t> import Pipeline</a:t>
            </a:r>
          </a:p>
          <a:p>
            <a:r>
              <a:rPr lang="en-IN" sz="3200">
                <a:latin typeface="Arial" panose="020B0604020202020204" pitchFamily="34" charset="0"/>
                <a:cs typeface="Arial" panose="020B0604020202020204" pitchFamily="34" charset="0"/>
              </a:rPr>
              <a:t>from </a:t>
            </a:r>
            <a:r>
              <a:rPr lang="en-IN" sz="3200" err="1">
                <a:latin typeface="Arial" panose="020B0604020202020204" pitchFamily="34" charset="0"/>
                <a:cs typeface="Arial" panose="020B0604020202020204" pitchFamily="34" charset="0"/>
              </a:rPr>
              <a:t>sklearn.linear_model</a:t>
            </a:r>
            <a:r>
              <a:rPr lang="en-IN" sz="3200">
                <a:latin typeface="Arial" panose="020B0604020202020204" pitchFamily="34" charset="0"/>
                <a:cs typeface="Arial" panose="020B0604020202020204" pitchFamily="34" charset="0"/>
              </a:rPr>
              <a:t> import </a:t>
            </a:r>
            <a:r>
              <a:rPr lang="en-IN" sz="3200" err="1">
                <a:latin typeface="Arial" panose="020B0604020202020204" pitchFamily="34" charset="0"/>
                <a:cs typeface="Arial" panose="020B0604020202020204" pitchFamily="34" charset="0"/>
              </a:rPr>
              <a:t>LogisticRegression</a:t>
            </a:r>
            <a:endParaRPr lang="en-IN" sz="3200">
              <a:latin typeface="Arial" panose="020B0604020202020204" pitchFamily="34" charset="0"/>
              <a:cs typeface="Arial" panose="020B0604020202020204" pitchFamily="34" charset="0"/>
            </a:endParaRPr>
          </a:p>
          <a:p>
            <a:r>
              <a:rPr lang="en-IN" sz="3200">
                <a:latin typeface="Arial" panose="020B0604020202020204" pitchFamily="34" charset="0"/>
                <a:cs typeface="Arial" panose="020B0604020202020204" pitchFamily="34" charset="0"/>
              </a:rPr>
              <a:t>from </a:t>
            </a:r>
            <a:r>
              <a:rPr lang="en-IN" sz="3200" err="1">
                <a:latin typeface="Arial" panose="020B0604020202020204" pitchFamily="34" charset="0"/>
                <a:cs typeface="Arial" panose="020B0604020202020204" pitchFamily="34" charset="0"/>
              </a:rPr>
              <a:t>sklearn.neighbors</a:t>
            </a:r>
            <a:r>
              <a:rPr lang="en-IN" sz="3200">
                <a:latin typeface="Arial" panose="020B0604020202020204" pitchFamily="34" charset="0"/>
                <a:cs typeface="Arial" panose="020B0604020202020204" pitchFamily="34" charset="0"/>
              </a:rPr>
              <a:t> import </a:t>
            </a:r>
            <a:r>
              <a:rPr lang="en-IN" sz="3200" err="1">
                <a:latin typeface="Arial" panose="020B0604020202020204" pitchFamily="34" charset="0"/>
                <a:cs typeface="Arial" panose="020B0604020202020204" pitchFamily="34" charset="0"/>
              </a:rPr>
              <a:t>KNeighborsClassifier</a:t>
            </a:r>
            <a:endParaRPr lang="en-IN" sz="3200">
              <a:latin typeface="Arial" panose="020B0604020202020204" pitchFamily="34" charset="0"/>
              <a:cs typeface="Arial" panose="020B0604020202020204" pitchFamily="34" charset="0"/>
            </a:endParaRPr>
          </a:p>
          <a:p>
            <a:r>
              <a:rPr lang="en-IN" sz="3200">
                <a:latin typeface="Arial" panose="020B0604020202020204" pitchFamily="34" charset="0"/>
                <a:cs typeface="Arial" panose="020B0604020202020204" pitchFamily="34" charset="0"/>
              </a:rPr>
              <a:t>from </a:t>
            </a:r>
            <a:r>
              <a:rPr lang="en-IN" sz="3200" err="1">
                <a:latin typeface="Arial" panose="020B0604020202020204" pitchFamily="34" charset="0"/>
                <a:cs typeface="Arial" panose="020B0604020202020204" pitchFamily="34" charset="0"/>
              </a:rPr>
              <a:t>sklearn.tree</a:t>
            </a:r>
            <a:r>
              <a:rPr lang="en-IN" sz="3200">
                <a:latin typeface="Arial" panose="020B0604020202020204" pitchFamily="34" charset="0"/>
                <a:cs typeface="Arial" panose="020B0604020202020204" pitchFamily="34" charset="0"/>
              </a:rPr>
              <a:t> import </a:t>
            </a:r>
            <a:r>
              <a:rPr lang="en-IN" sz="3200" err="1">
                <a:latin typeface="Arial" panose="020B0604020202020204" pitchFamily="34" charset="0"/>
                <a:cs typeface="Arial" panose="020B0604020202020204" pitchFamily="34" charset="0"/>
              </a:rPr>
              <a:t>DecisionTreeClassifier</a:t>
            </a:r>
            <a:endParaRPr lang="en-IN" sz="3200">
              <a:latin typeface="Arial" panose="020B0604020202020204" pitchFamily="34" charset="0"/>
              <a:cs typeface="Arial" panose="020B0604020202020204" pitchFamily="34" charset="0"/>
            </a:endParaRPr>
          </a:p>
          <a:p>
            <a:r>
              <a:rPr lang="en-IN" sz="3200">
                <a:latin typeface="Arial" panose="020B0604020202020204" pitchFamily="34" charset="0"/>
                <a:cs typeface="Arial" panose="020B0604020202020204" pitchFamily="34" charset="0"/>
              </a:rPr>
              <a:t>from </a:t>
            </a:r>
            <a:r>
              <a:rPr lang="en-IN" sz="3200" err="1">
                <a:latin typeface="Arial" panose="020B0604020202020204" pitchFamily="34" charset="0"/>
                <a:cs typeface="Arial" panose="020B0604020202020204" pitchFamily="34" charset="0"/>
              </a:rPr>
              <a:t>sklearn.ensemble</a:t>
            </a:r>
            <a:r>
              <a:rPr lang="en-IN" sz="3200">
                <a:latin typeface="Arial" panose="020B0604020202020204" pitchFamily="34" charset="0"/>
                <a:cs typeface="Arial" panose="020B0604020202020204" pitchFamily="34" charset="0"/>
              </a:rPr>
              <a:t> import </a:t>
            </a:r>
            <a:r>
              <a:rPr lang="en-IN" sz="3200" err="1">
                <a:latin typeface="Arial" panose="020B0604020202020204" pitchFamily="34" charset="0"/>
                <a:cs typeface="Arial" panose="020B0604020202020204" pitchFamily="34" charset="0"/>
              </a:rPr>
              <a:t>RandomForestClassifier,GradientBoostingClassifier</a:t>
            </a:r>
            <a:endParaRPr lang="en-IN" sz="3200">
              <a:latin typeface="Arial" panose="020B0604020202020204" pitchFamily="34" charset="0"/>
              <a:cs typeface="Arial" panose="020B0604020202020204" pitchFamily="34" charset="0"/>
            </a:endParaRPr>
          </a:p>
          <a:p>
            <a:r>
              <a:rPr lang="en-IN" sz="3200">
                <a:latin typeface="Arial" panose="020B0604020202020204" pitchFamily="34" charset="0"/>
                <a:cs typeface="Arial" panose="020B0604020202020204" pitchFamily="34" charset="0"/>
              </a:rPr>
              <a:t>from </a:t>
            </a:r>
            <a:r>
              <a:rPr lang="en-IN" sz="3200" err="1">
                <a:latin typeface="Arial" panose="020B0604020202020204" pitchFamily="34" charset="0"/>
                <a:cs typeface="Arial" panose="020B0604020202020204" pitchFamily="34" charset="0"/>
              </a:rPr>
              <a:t>sklearn.metrics</a:t>
            </a:r>
            <a:r>
              <a:rPr lang="en-IN" sz="3200">
                <a:latin typeface="Arial" panose="020B0604020202020204" pitchFamily="34" charset="0"/>
                <a:cs typeface="Arial" panose="020B0604020202020204" pitchFamily="34" charset="0"/>
              </a:rPr>
              <a:t> import </a:t>
            </a:r>
            <a:r>
              <a:rPr lang="en-IN" sz="3200" err="1">
                <a:latin typeface="Arial" panose="020B0604020202020204" pitchFamily="34" charset="0"/>
                <a:cs typeface="Arial" panose="020B0604020202020204" pitchFamily="34" charset="0"/>
              </a:rPr>
              <a:t>accuracy_score</a:t>
            </a:r>
            <a:r>
              <a:rPr lang="en-IN" sz="3200">
                <a:latin typeface="Arial" panose="020B0604020202020204" pitchFamily="34" charset="0"/>
                <a:cs typeface="Arial" panose="020B0604020202020204" pitchFamily="34" charset="0"/>
              </a:rPr>
              <a:t>, </a:t>
            </a:r>
            <a:r>
              <a:rPr lang="en-IN" sz="3200" err="1">
                <a:latin typeface="Arial" panose="020B0604020202020204" pitchFamily="34" charset="0"/>
                <a:cs typeface="Arial" panose="020B0604020202020204" pitchFamily="34" charset="0"/>
              </a:rPr>
              <a:t>confusion_matrix</a:t>
            </a:r>
            <a:r>
              <a:rPr lang="en-IN" sz="3200">
                <a:latin typeface="Arial" panose="020B0604020202020204" pitchFamily="34" charset="0"/>
                <a:cs typeface="Arial" panose="020B0604020202020204" pitchFamily="34" charset="0"/>
              </a:rPr>
              <a:t>, </a:t>
            </a:r>
            <a:r>
              <a:rPr lang="en-IN" sz="3200" err="1">
                <a:latin typeface="Arial" panose="020B0604020202020204" pitchFamily="34" charset="0"/>
                <a:cs typeface="Arial" panose="020B0604020202020204" pitchFamily="34" charset="0"/>
              </a:rPr>
              <a:t>classification_report</a:t>
            </a:r>
            <a:endParaRPr lang="en-IN" sz="3200">
              <a:latin typeface="Arial" panose="020B0604020202020204" pitchFamily="34" charset="0"/>
              <a:cs typeface="Arial" panose="020B0604020202020204" pitchFamily="34" charset="0"/>
            </a:endParaRPr>
          </a:p>
          <a:p>
            <a:r>
              <a:rPr lang="en-IN" sz="3200">
                <a:latin typeface="Arial" panose="020B0604020202020204" pitchFamily="34" charset="0"/>
                <a:cs typeface="Arial" panose="020B0604020202020204" pitchFamily="34" charset="0"/>
              </a:rPr>
              <a:t>from </a:t>
            </a:r>
            <a:r>
              <a:rPr lang="en-IN" sz="3200" err="1">
                <a:latin typeface="Arial" panose="020B0604020202020204" pitchFamily="34" charset="0"/>
                <a:cs typeface="Arial" panose="020B0604020202020204" pitchFamily="34" charset="0"/>
              </a:rPr>
              <a:t>sklearn.feature_extraction.text</a:t>
            </a:r>
            <a:r>
              <a:rPr lang="en-IN" sz="3200">
                <a:latin typeface="Arial" panose="020B0604020202020204" pitchFamily="34" charset="0"/>
                <a:cs typeface="Arial" panose="020B0604020202020204" pitchFamily="34" charset="0"/>
              </a:rPr>
              <a:t> import </a:t>
            </a:r>
            <a:r>
              <a:rPr lang="en-IN" sz="3200" err="1">
                <a:latin typeface="Arial" panose="020B0604020202020204" pitchFamily="34" charset="0"/>
                <a:cs typeface="Arial" panose="020B0604020202020204" pitchFamily="34" charset="0"/>
              </a:rPr>
              <a:t>TfidfVectorizer</a:t>
            </a:r>
            <a:endParaRPr lang="en-IN" sz="3200">
              <a:latin typeface="Arial" panose="020B0604020202020204" pitchFamily="34" charset="0"/>
              <a:cs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2514600" y="495300"/>
            <a:ext cx="11462832" cy="756617"/>
          </a:xfrm>
          <a:prstGeom prst="rect">
            <a:avLst/>
          </a:prstGeom>
        </p:spPr>
        <p:txBody>
          <a:bodyPr wrap="square" lIns="0" tIns="0" rIns="0" bIns="0" rtlCol="0" anchor="t">
            <a:spAutoFit/>
          </a:bodyPr>
          <a:lstStyle/>
          <a:p>
            <a:pPr algn="l">
              <a:lnSpc>
                <a:spcPts val="5939"/>
              </a:lnSpc>
            </a:pPr>
            <a:r>
              <a:rPr lang="en-US" sz="5499">
                <a:solidFill>
                  <a:srgbClr val="7CA655"/>
                </a:solidFill>
                <a:latin typeface="Times New Roman"/>
              </a:rPr>
              <a:t>IMPORT THE DATA SET</a:t>
            </a:r>
          </a:p>
        </p:txBody>
      </p:sp>
      <p:sp>
        <p:nvSpPr>
          <p:cNvPr id="5" name="TextBox 5"/>
          <p:cNvSpPr txBox="1"/>
          <p:nvPr/>
        </p:nvSpPr>
        <p:spPr>
          <a:xfrm>
            <a:off x="1457325" y="9498330"/>
            <a:ext cx="784860" cy="371477"/>
          </a:xfrm>
          <a:prstGeom prst="rect">
            <a:avLst/>
          </a:prstGeom>
        </p:spPr>
        <p:txBody>
          <a:bodyPr lIns="0" tIns="0" rIns="0" bIns="0" rtlCol="0" anchor="t">
            <a:spAutoFit/>
          </a:bodyPr>
          <a:lstStyle/>
          <a:p>
            <a:pPr algn="l">
              <a:lnSpc>
                <a:spcPts val="1980"/>
              </a:lnSpc>
            </a:pPr>
            <a:r>
              <a:rPr lang="en-US" sz="1650">
                <a:solidFill>
                  <a:srgbClr val="000000"/>
                </a:solidFill>
                <a:latin typeface="Libre Franklin"/>
              </a:rPr>
              <a:t>3</a:t>
            </a:r>
          </a:p>
        </p:txBody>
      </p:sp>
      <p:sp>
        <p:nvSpPr>
          <p:cNvPr id="8" name="TextBox 7">
            <a:extLst>
              <a:ext uri="{FF2B5EF4-FFF2-40B4-BE49-F238E27FC236}">
                <a16:creationId xmlns:a16="http://schemas.microsoft.com/office/drawing/2014/main" id="{D9BFA8C9-239B-E9BC-AC00-7B2571554AE8}"/>
              </a:ext>
            </a:extLst>
          </p:cNvPr>
          <p:cNvSpPr txBox="1"/>
          <p:nvPr/>
        </p:nvSpPr>
        <p:spPr>
          <a:xfrm>
            <a:off x="2292985" y="1409700"/>
            <a:ext cx="15482281" cy="4462760"/>
          </a:xfrm>
          <a:prstGeom prst="rect">
            <a:avLst/>
          </a:prstGeom>
          <a:noFill/>
        </p:spPr>
        <p:txBody>
          <a:bodyPr wrap="square">
            <a:spAutoFit/>
          </a:bodyPr>
          <a:lstStyle/>
          <a:p>
            <a:r>
              <a:rPr lang="en-IN" sz="3200" b="1">
                <a:latin typeface="Arial" panose="020B0604020202020204" pitchFamily="34" charset="0"/>
                <a:cs typeface="Arial" panose="020B0604020202020204" pitchFamily="34" charset="0"/>
              </a:rPr>
              <a:t>Input 1:</a:t>
            </a:r>
          </a:p>
          <a:p>
            <a:r>
              <a:rPr lang="en-IN" sz="3200">
                <a:latin typeface="Arial" panose="020B0604020202020204" pitchFamily="34" charset="0"/>
                <a:cs typeface="Arial" panose="020B0604020202020204" pitchFamily="34" charset="0"/>
              </a:rPr>
              <a:t>#import dataset</a:t>
            </a:r>
          </a:p>
          <a:p>
            <a:r>
              <a:rPr lang="en-IN" sz="3200">
                <a:latin typeface="Arial" panose="020B0604020202020204" pitchFamily="34" charset="0"/>
                <a:cs typeface="Arial" panose="020B0604020202020204" pitchFamily="34" charset="0"/>
              </a:rPr>
              <a:t>fake = </a:t>
            </a:r>
            <a:r>
              <a:rPr lang="en-IN" sz="3200" err="1">
                <a:latin typeface="Arial" panose="020B0604020202020204" pitchFamily="34" charset="0"/>
                <a:cs typeface="Arial" panose="020B0604020202020204" pitchFamily="34" charset="0"/>
              </a:rPr>
              <a:t>pd.read_csv</a:t>
            </a:r>
            <a:r>
              <a:rPr lang="en-IN" sz="3200">
                <a:latin typeface="Arial" panose="020B0604020202020204" pitchFamily="34" charset="0"/>
                <a:cs typeface="Arial" panose="020B0604020202020204" pitchFamily="34" charset="0"/>
              </a:rPr>
              <a:t>("../input/fake-and-real-news-dataset/Fake.csv")</a:t>
            </a:r>
          </a:p>
          <a:p>
            <a:r>
              <a:rPr lang="en-IN" sz="3200">
                <a:latin typeface="Arial" panose="020B0604020202020204" pitchFamily="34" charset="0"/>
                <a:cs typeface="Arial" panose="020B0604020202020204" pitchFamily="34" charset="0"/>
              </a:rPr>
              <a:t>true = </a:t>
            </a:r>
            <a:r>
              <a:rPr lang="en-IN" sz="3200" err="1">
                <a:latin typeface="Arial" panose="020B0604020202020204" pitchFamily="34" charset="0"/>
                <a:cs typeface="Arial" panose="020B0604020202020204" pitchFamily="34" charset="0"/>
              </a:rPr>
              <a:t>pd.read_csv</a:t>
            </a:r>
            <a:r>
              <a:rPr lang="en-IN" sz="3200">
                <a:latin typeface="Arial" panose="020B0604020202020204" pitchFamily="34" charset="0"/>
                <a:cs typeface="Arial" panose="020B0604020202020204" pitchFamily="34" charset="0"/>
              </a:rPr>
              <a:t>("../input/fake-and-real-news-dataset/True.csv")</a:t>
            </a:r>
          </a:p>
          <a:p>
            <a:endParaRPr lang="en-IN" sz="3200">
              <a:latin typeface="Arial" panose="020B0604020202020204" pitchFamily="34" charset="0"/>
              <a:cs typeface="Arial" panose="020B0604020202020204" pitchFamily="34" charset="0"/>
            </a:endParaRPr>
          </a:p>
          <a:p>
            <a:r>
              <a:rPr lang="en-IN" sz="3200">
                <a:latin typeface="Arial" panose="020B0604020202020204" pitchFamily="34" charset="0"/>
                <a:cs typeface="Arial" panose="020B0604020202020204" pitchFamily="34" charset="0"/>
              </a:rPr>
              <a:t>#data exploration</a:t>
            </a:r>
          </a:p>
          <a:p>
            <a:r>
              <a:rPr lang="en-IN" sz="3200" err="1">
                <a:latin typeface="Arial" panose="020B0604020202020204" pitchFamily="34" charset="0"/>
                <a:cs typeface="Arial" panose="020B0604020202020204" pitchFamily="34" charset="0"/>
              </a:rPr>
              <a:t>fake.head</a:t>
            </a:r>
            <a:r>
              <a:rPr lang="en-IN" sz="3200">
                <a:latin typeface="Arial" panose="020B0604020202020204" pitchFamily="34" charset="0"/>
                <a:cs typeface="Arial" panose="020B0604020202020204" pitchFamily="34" charset="0"/>
              </a:rPr>
              <a:t>()</a:t>
            </a:r>
          </a:p>
          <a:p>
            <a:endParaRPr lang="en-IN" sz="2800"/>
          </a:p>
          <a:p>
            <a:r>
              <a:rPr lang="en-IN" sz="3200" b="1"/>
              <a:t>Output 1:</a:t>
            </a:r>
          </a:p>
        </p:txBody>
      </p:sp>
      <p:pic>
        <p:nvPicPr>
          <p:cNvPr id="10" name="Picture 9">
            <a:extLst>
              <a:ext uri="{FF2B5EF4-FFF2-40B4-BE49-F238E27FC236}">
                <a16:creationId xmlns:a16="http://schemas.microsoft.com/office/drawing/2014/main" id="{3F0C3FDE-5512-37AA-32FF-F090719C031C}"/>
              </a:ext>
            </a:extLst>
          </p:cNvPr>
          <p:cNvPicPr>
            <a:picLocks noChangeAspect="1"/>
          </p:cNvPicPr>
          <p:nvPr/>
        </p:nvPicPr>
        <p:blipFill>
          <a:blip r:embed="rId3"/>
          <a:stretch>
            <a:fillRect/>
          </a:stretch>
        </p:blipFill>
        <p:spPr>
          <a:xfrm>
            <a:off x="3276600" y="5807928"/>
            <a:ext cx="12389543" cy="4410223"/>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B001D6-C651-622C-4164-CD42F41EBB41}"/>
              </a:ext>
            </a:extLst>
          </p:cNvPr>
          <p:cNvPicPr>
            <a:picLocks noChangeAspect="1"/>
          </p:cNvPicPr>
          <p:nvPr/>
        </p:nvPicPr>
        <p:blipFill>
          <a:blip r:embed="rId2"/>
          <a:stretch>
            <a:fillRect/>
          </a:stretch>
        </p:blipFill>
        <p:spPr>
          <a:xfrm>
            <a:off x="3200400" y="2786129"/>
            <a:ext cx="13742008" cy="5508701"/>
          </a:xfrm>
          <a:prstGeom prst="rect">
            <a:avLst/>
          </a:prstGeom>
        </p:spPr>
      </p:pic>
      <p:sp>
        <p:nvSpPr>
          <p:cNvPr id="5" name="TextBox 4">
            <a:extLst>
              <a:ext uri="{FF2B5EF4-FFF2-40B4-BE49-F238E27FC236}">
                <a16:creationId xmlns:a16="http://schemas.microsoft.com/office/drawing/2014/main" id="{3F2567AE-A7CE-FF84-AE04-E7ECFF765256}"/>
              </a:ext>
            </a:extLst>
          </p:cNvPr>
          <p:cNvSpPr txBox="1"/>
          <p:nvPr/>
        </p:nvSpPr>
        <p:spPr>
          <a:xfrm>
            <a:off x="2031392" y="1992170"/>
            <a:ext cx="9144000" cy="584775"/>
          </a:xfrm>
          <a:prstGeom prst="rect">
            <a:avLst/>
          </a:prstGeom>
          <a:noFill/>
        </p:spPr>
        <p:txBody>
          <a:bodyPr wrap="square">
            <a:spAutoFit/>
          </a:bodyPr>
          <a:lstStyle/>
          <a:p>
            <a:r>
              <a:rPr lang="en-IN" sz="3200" b="1"/>
              <a:t>INPUT 2:</a:t>
            </a:r>
          </a:p>
        </p:txBody>
      </p:sp>
      <p:sp>
        <p:nvSpPr>
          <p:cNvPr id="6" name="TextBox 5">
            <a:extLst>
              <a:ext uri="{FF2B5EF4-FFF2-40B4-BE49-F238E27FC236}">
                <a16:creationId xmlns:a16="http://schemas.microsoft.com/office/drawing/2014/main" id="{841DBD3D-0AAC-6D7A-6909-F38BBB9F6344}"/>
              </a:ext>
            </a:extLst>
          </p:cNvPr>
          <p:cNvSpPr txBox="1"/>
          <p:nvPr/>
        </p:nvSpPr>
        <p:spPr>
          <a:xfrm>
            <a:off x="2031392" y="3848100"/>
            <a:ext cx="9144000" cy="584775"/>
          </a:xfrm>
          <a:prstGeom prst="rect">
            <a:avLst/>
          </a:prstGeom>
          <a:noFill/>
        </p:spPr>
        <p:txBody>
          <a:bodyPr wrap="square">
            <a:spAutoFit/>
          </a:bodyPr>
          <a:lstStyle/>
          <a:p>
            <a:r>
              <a:rPr lang="en-IN" sz="3200" b="1"/>
              <a:t>OUTPUT</a:t>
            </a:r>
            <a:r>
              <a:rPr lang="en-IN" sz="3200"/>
              <a:t> 2:</a:t>
            </a:r>
          </a:p>
        </p:txBody>
      </p:sp>
      <p:sp>
        <p:nvSpPr>
          <p:cNvPr id="8" name="TextBox 7">
            <a:extLst>
              <a:ext uri="{FF2B5EF4-FFF2-40B4-BE49-F238E27FC236}">
                <a16:creationId xmlns:a16="http://schemas.microsoft.com/office/drawing/2014/main" id="{406601B4-6229-A7CD-8A11-8AF4C7D69979}"/>
              </a:ext>
            </a:extLst>
          </p:cNvPr>
          <p:cNvSpPr txBox="1"/>
          <p:nvPr/>
        </p:nvSpPr>
        <p:spPr>
          <a:xfrm>
            <a:off x="3228109" y="8710470"/>
            <a:ext cx="9144000" cy="954107"/>
          </a:xfrm>
          <a:prstGeom prst="rect">
            <a:avLst/>
          </a:prstGeom>
          <a:noFill/>
        </p:spPr>
        <p:txBody>
          <a:bodyPr wrap="square">
            <a:spAutoFit/>
          </a:bodyPr>
          <a:lstStyle/>
          <a:p>
            <a:r>
              <a:rPr lang="en-IN" sz="2800"/>
              <a:t>fake["label"] = 1</a:t>
            </a:r>
          </a:p>
          <a:p>
            <a:r>
              <a:rPr lang="en-IN" sz="2800"/>
              <a:t>true["label"] = 0</a:t>
            </a:r>
          </a:p>
        </p:txBody>
      </p:sp>
    </p:spTree>
    <p:extLst>
      <p:ext uri="{BB962C8B-B14F-4D97-AF65-F5344CB8AC3E}">
        <p14:creationId xmlns:p14="http://schemas.microsoft.com/office/powerpoint/2010/main" val="301001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73A660-5900-EE8C-D2C5-F2E2481765AC}"/>
              </a:ext>
            </a:extLst>
          </p:cNvPr>
          <p:cNvSpPr txBox="1"/>
          <p:nvPr/>
        </p:nvSpPr>
        <p:spPr>
          <a:xfrm>
            <a:off x="2590800" y="952500"/>
            <a:ext cx="14401800" cy="8153400"/>
          </a:xfrm>
          <a:prstGeom prst="rect">
            <a:avLst/>
          </a:prstGeom>
          <a:noFill/>
        </p:spPr>
        <p:txBody>
          <a:bodyPr wrap="square">
            <a:spAutoFit/>
          </a:bodyPr>
          <a:lstStyle/>
          <a:p>
            <a:pPr>
              <a:lnSpc>
                <a:spcPct val="115000"/>
              </a:lnSpc>
              <a:spcAft>
                <a:spcPts val="1000"/>
              </a:spcAft>
            </a:pPr>
            <a:r>
              <a:rPr lang="en-US" sz="3200" b="1" u="dbl">
                <a:effectLst/>
                <a:latin typeface="Arial" panose="020B0604020202020204" pitchFamily="34" charset="0"/>
                <a:ea typeface="Calibri" panose="020F0502020204030204" pitchFamily="34" charset="0"/>
                <a:cs typeface="Arial" panose="020B0604020202020204" pitchFamily="34" charset="0"/>
              </a:rPr>
              <a:t>Step 1: Data Preprocessing</a:t>
            </a:r>
            <a:endParaRPr lang="en-IN" sz="320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1000"/>
              </a:spcAft>
            </a:pPr>
            <a:r>
              <a:rPr lang="en-US" sz="3200" b="1">
                <a:effectLst/>
                <a:latin typeface="Arial" panose="020B0604020202020204" pitchFamily="34" charset="0"/>
                <a:ea typeface="Calibri" panose="020F0502020204030204" pitchFamily="34" charset="0"/>
                <a:cs typeface="Arial" panose="020B0604020202020204" pitchFamily="34" charset="0"/>
              </a:rPr>
              <a:t>1.Load and Explore Data:</a:t>
            </a:r>
            <a:endParaRPr lang="en-IN" sz="320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Arial" panose="020B0604020202020204" pitchFamily="34" charset="0"/>
              </a:rPr>
              <a:t>- When loading the dataset, pay attention to the structure of the data. Understand the columns, their types, and how they relate to the task at hand (e.g., titles and text for fake news detection).</a:t>
            </a:r>
            <a:endParaRPr lang="en-IN" sz="320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1000"/>
              </a:spcAft>
            </a:pPr>
            <a:r>
              <a:rPr lang="en-US" sz="3200">
                <a:effectLst/>
                <a:latin typeface="Arial" panose="020B0604020202020204" pitchFamily="34" charset="0"/>
                <a:ea typeface="Calibri" panose="020F0502020204030204" pitchFamily="34" charset="0"/>
                <a:cs typeface="Arial" panose="020B0604020202020204" pitchFamily="34" charset="0"/>
              </a:rPr>
              <a:t>- Take a random sample of data to get a sense of the content. This can help identify any anomalies or patterns early on.</a:t>
            </a:r>
            <a:endParaRPr lang="en-IN" sz="320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1000"/>
              </a:spcAft>
            </a:pPr>
            <a:r>
              <a:rPr lang="en-US" sz="3200" b="1">
                <a:effectLst/>
                <a:latin typeface="Arial" panose="020B0604020202020204" pitchFamily="34" charset="0"/>
                <a:ea typeface="Calibri" panose="020F0502020204030204" pitchFamily="34" charset="0"/>
                <a:cs typeface="Arial" panose="020B0604020202020204" pitchFamily="34" charset="0"/>
              </a:rPr>
              <a:t>2. Clean and Preprocess Text Data:</a:t>
            </a:r>
            <a:endParaRPr lang="en-IN" sz="320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15000"/>
              </a:lnSpc>
              <a:buFont typeface="Symbol" panose="05050102010706020507" pitchFamily="18" charset="2"/>
              <a:buChar char=""/>
            </a:pPr>
            <a:r>
              <a:rPr lang="en-US" sz="3200">
                <a:effectLst/>
                <a:latin typeface="Arial" panose="020B0604020202020204" pitchFamily="34" charset="0"/>
                <a:ea typeface="Calibri" panose="020F0502020204030204" pitchFamily="34" charset="0"/>
                <a:cs typeface="Arial" panose="020B0604020202020204" pitchFamily="34" charset="0"/>
              </a:rPr>
              <a:t>Data cleaning involves tasks like removing unnecessary columns (e.g., IDs, timestamps) that do not contribute to the classification task. </a:t>
            </a:r>
            <a:endParaRPr lang="en-IN" sz="320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15000"/>
              </a:lnSpc>
              <a:spcAft>
                <a:spcPts val="1000"/>
              </a:spcAft>
              <a:buFont typeface="Symbol" panose="05050102010706020507" pitchFamily="18" charset="2"/>
              <a:buChar char=""/>
            </a:pPr>
            <a:r>
              <a:rPr lang="en-US" sz="3200">
                <a:effectLst/>
                <a:latin typeface="Arial" panose="020B0604020202020204" pitchFamily="34" charset="0"/>
                <a:ea typeface="Calibri" panose="020F0502020204030204" pitchFamily="34" charset="0"/>
                <a:cs typeface="Arial" panose="020B0604020202020204" pitchFamily="34" charset="0"/>
              </a:rPr>
              <a:t>Handle any missing values. Depending on the dataset, this may involve imputation or removal of incomplete samples. Remove duplicates to avoid biases in the training data.</a:t>
            </a:r>
            <a:endParaRPr lang="en-IN" sz="320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906276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514600" y="161787"/>
            <a:ext cx="11078857" cy="1062609"/>
          </a:xfrm>
          <a:prstGeom prst="rect">
            <a:avLst/>
          </a:prstGeom>
        </p:spPr>
        <p:txBody>
          <a:bodyPr lIns="0" tIns="0" rIns="0" bIns="0" rtlCol="0" anchor="t">
            <a:spAutoFit/>
          </a:bodyPr>
          <a:lstStyle/>
          <a:p>
            <a:pPr algn="l">
              <a:lnSpc>
                <a:spcPts val="7128"/>
              </a:lnSpc>
            </a:pPr>
            <a:r>
              <a:rPr lang="en-US" sz="6600">
                <a:solidFill>
                  <a:srgbClr val="7CA655"/>
                </a:solidFill>
                <a:latin typeface="Times New Roman Bold"/>
              </a:rPr>
              <a:t>DATA PREPROCESSING:</a:t>
            </a:r>
          </a:p>
        </p:txBody>
      </p:sp>
      <p:sp>
        <p:nvSpPr>
          <p:cNvPr id="4" name="TextBox 4"/>
          <p:cNvSpPr txBox="1"/>
          <p:nvPr/>
        </p:nvSpPr>
        <p:spPr>
          <a:xfrm>
            <a:off x="2286000" y="1582361"/>
            <a:ext cx="5478140" cy="654025"/>
          </a:xfrm>
          <a:prstGeom prst="rect">
            <a:avLst/>
          </a:prstGeom>
        </p:spPr>
        <p:txBody>
          <a:bodyPr lIns="0" tIns="0" rIns="0" bIns="0" rtlCol="0" anchor="t">
            <a:spAutoFit/>
          </a:bodyPr>
          <a:lstStyle/>
          <a:p>
            <a:pPr algn="ctr">
              <a:lnSpc>
                <a:spcPts val="5076"/>
              </a:lnSpc>
              <a:spcBef>
                <a:spcPct val="0"/>
              </a:spcBef>
            </a:pPr>
            <a:r>
              <a:rPr lang="en-US" sz="4700">
                <a:solidFill>
                  <a:srgbClr val="000000"/>
                </a:solidFill>
                <a:latin typeface="Times New Roman Bold"/>
              </a:rPr>
              <a:t>OUTPUT GRAPH:</a:t>
            </a:r>
          </a:p>
        </p:txBody>
      </p:sp>
      <p:pic>
        <p:nvPicPr>
          <p:cNvPr id="6" name="Picture 5">
            <a:extLst>
              <a:ext uri="{FF2B5EF4-FFF2-40B4-BE49-F238E27FC236}">
                <a16:creationId xmlns:a16="http://schemas.microsoft.com/office/drawing/2014/main" id="{B3F923D3-1A83-05E0-9798-90CCBEE17487}"/>
              </a:ext>
            </a:extLst>
          </p:cNvPr>
          <p:cNvPicPr>
            <a:picLocks noChangeAspect="1"/>
          </p:cNvPicPr>
          <p:nvPr/>
        </p:nvPicPr>
        <p:blipFill>
          <a:blip r:embed="rId3"/>
          <a:stretch>
            <a:fillRect/>
          </a:stretch>
        </p:blipFill>
        <p:spPr>
          <a:xfrm>
            <a:off x="2971800" y="2857500"/>
            <a:ext cx="13077647" cy="7075757"/>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6F808E-72C6-09D3-F530-DCD336111412}"/>
              </a:ext>
            </a:extLst>
          </p:cNvPr>
          <p:cNvSpPr txBox="1"/>
          <p:nvPr/>
        </p:nvSpPr>
        <p:spPr>
          <a:xfrm>
            <a:off x="3429000" y="1409700"/>
            <a:ext cx="9144000" cy="2062103"/>
          </a:xfrm>
          <a:prstGeom prst="rect">
            <a:avLst/>
          </a:prstGeom>
          <a:noFill/>
        </p:spPr>
        <p:txBody>
          <a:bodyPr wrap="square">
            <a:spAutoFit/>
          </a:bodyPr>
          <a:lstStyle/>
          <a:p>
            <a:r>
              <a:rPr lang="en-IN" sz="3200" err="1">
                <a:latin typeface="Arial" panose="020B0604020202020204" pitchFamily="34" charset="0"/>
                <a:cs typeface="Arial" panose="020B0604020202020204" pitchFamily="34" charset="0"/>
              </a:rPr>
              <a:t>plt.figure</a:t>
            </a:r>
            <a:r>
              <a:rPr lang="en-IN" sz="3200">
                <a:latin typeface="Arial" panose="020B0604020202020204" pitchFamily="34" charset="0"/>
                <a:cs typeface="Arial" panose="020B0604020202020204" pitchFamily="34" charset="0"/>
              </a:rPr>
              <a:t>(</a:t>
            </a:r>
            <a:r>
              <a:rPr lang="en-IN" sz="3200" err="1">
                <a:latin typeface="Arial" panose="020B0604020202020204" pitchFamily="34" charset="0"/>
                <a:cs typeface="Arial" panose="020B0604020202020204" pitchFamily="34" charset="0"/>
              </a:rPr>
              <a:t>figsize</a:t>
            </a:r>
            <a:r>
              <a:rPr lang="en-IN" sz="3200">
                <a:latin typeface="Arial" panose="020B0604020202020204" pitchFamily="34" charset="0"/>
                <a:cs typeface="Arial" panose="020B0604020202020204" pitchFamily="34" charset="0"/>
              </a:rPr>
              <a:t>=(12,8))</a:t>
            </a:r>
          </a:p>
          <a:p>
            <a:r>
              <a:rPr lang="en-IN" sz="3200" err="1">
                <a:latin typeface="Arial" panose="020B0604020202020204" pitchFamily="34" charset="0"/>
                <a:cs typeface="Arial" panose="020B0604020202020204" pitchFamily="34" charset="0"/>
              </a:rPr>
              <a:t>sns.countplot</a:t>
            </a:r>
            <a:r>
              <a:rPr lang="en-IN" sz="3200">
                <a:latin typeface="Arial" panose="020B0604020202020204" pitchFamily="34" charset="0"/>
                <a:cs typeface="Arial" panose="020B0604020202020204" pitchFamily="34" charset="0"/>
              </a:rPr>
              <a:t>(x = "subject", data=</a:t>
            </a:r>
            <a:r>
              <a:rPr lang="en-IN" sz="3200" err="1">
                <a:latin typeface="Arial" panose="020B0604020202020204" pitchFamily="34" charset="0"/>
                <a:cs typeface="Arial" panose="020B0604020202020204" pitchFamily="34" charset="0"/>
              </a:rPr>
              <a:t>df</a:t>
            </a:r>
            <a:r>
              <a:rPr lang="en-IN" sz="3200">
                <a:latin typeface="Arial" panose="020B0604020202020204" pitchFamily="34" charset="0"/>
                <a:cs typeface="Arial" panose="020B0604020202020204" pitchFamily="34" charset="0"/>
              </a:rPr>
              <a:t>, hue = "label")</a:t>
            </a:r>
          </a:p>
          <a:p>
            <a:r>
              <a:rPr lang="en-IN" sz="3200" err="1">
                <a:latin typeface="Arial" panose="020B0604020202020204" pitchFamily="34" charset="0"/>
                <a:cs typeface="Arial" panose="020B0604020202020204" pitchFamily="34" charset="0"/>
              </a:rPr>
              <a:t>plt.show</a:t>
            </a:r>
            <a:r>
              <a:rPr lang="en-IN" sz="3200">
                <a:latin typeface="Arial" panose="020B0604020202020204" pitchFamily="34" charset="0"/>
                <a:cs typeface="Arial" panose="020B0604020202020204" pitchFamily="34" charset="0"/>
              </a:rPr>
              <a:t>()</a:t>
            </a:r>
          </a:p>
        </p:txBody>
      </p:sp>
      <p:pic>
        <p:nvPicPr>
          <p:cNvPr id="5" name="Picture 4">
            <a:extLst>
              <a:ext uri="{FF2B5EF4-FFF2-40B4-BE49-F238E27FC236}">
                <a16:creationId xmlns:a16="http://schemas.microsoft.com/office/drawing/2014/main" id="{CA7C964D-C3B3-B8EC-44D5-BF781FB70783}"/>
              </a:ext>
            </a:extLst>
          </p:cNvPr>
          <p:cNvPicPr>
            <a:picLocks noChangeAspect="1"/>
          </p:cNvPicPr>
          <p:nvPr/>
        </p:nvPicPr>
        <p:blipFill>
          <a:blip r:embed="rId2"/>
          <a:stretch>
            <a:fillRect/>
          </a:stretch>
        </p:blipFill>
        <p:spPr>
          <a:xfrm>
            <a:off x="3962400" y="3717827"/>
            <a:ext cx="11717409" cy="6543773"/>
          </a:xfrm>
          <a:prstGeom prst="rect">
            <a:avLst/>
          </a:prstGeom>
        </p:spPr>
      </p:pic>
    </p:spTree>
    <p:extLst>
      <p:ext uri="{BB962C8B-B14F-4D97-AF65-F5344CB8AC3E}">
        <p14:creationId xmlns:p14="http://schemas.microsoft.com/office/powerpoint/2010/main" val="9542368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6A59E6-56FA-D339-5574-AB00220CE5A5}"/>
              </a:ext>
            </a:extLst>
          </p:cNvPr>
          <p:cNvSpPr txBox="1"/>
          <p:nvPr/>
        </p:nvSpPr>
        <p:spPr>
          <a:xfrm>
            <a:off x="2057400" y="2324100"/>
            <a:ext cx="16383000" cy="7817525"/>
          </a:xfrm>
          <a:prstGeom prst="rect">
            <a:avLst/>
          </a:prstGeom>
          <a:noFill/>
        </p:spPr>
        <p:txBody>
          <a:bodyPr wrap="square">
            <a:spAutoFit/>
          </a:bodyPr>
          <a:lstStyle/>
          <a:p>
            <a:endParaRPr lang="en-IN"/>
          </a:p>
          <a:p>
            <a:pPr marL="285750" indent="-285750">
              <a:buFont typeface="Wingdings" panose="05000000000000000000" pitchFamily="2" charset="2"/>
              <a:buChar char="v"/>
            </a:pPr>
            <a:r>
              <a:rPr lang="en-IN"/>
              <a:t>    </a:t>
            </a:r>
            <a:r>
              <a:rPr lang="en-IN" sz="3200">
                <a:latin typeface="Arial" panose="020B0604020202020204" pitchFamily="34" charset="0"/>
                <a:cs typeface="Arial" panose="020B0604020202020204" pitchFamily="34" charset="0"/>
              </a:rPr>
              <a:t>Gather diverse real and fake news articles.</a:t>
            </a:r>
          </a:p>
          <a:p>
            <a:r>
              <a:rPr lang="en-IN" sz="3200">
                <a:latin typeface="Arial" panose="020B0604020202020204" pitchFamily="34" charset="0"/>
                <a:cs typeface="Arial" panose="020B0604020202020204" pitchFamily="34" charset="0"/>
              </a:rPr>
              <a:t>  </a:t>
            </a:r>
          </a:p>
          <a:p>
            <a:pPr marL="457200" indent="-457200">
              <a:buFont typeface="Wingdings" panose="05000000000000000000" pitchFamily="2" charset="2"/>
              <a:buChar char="v"/>
            </a:pPr>
            <a:r>
              <a:rPr lang="en-IN" sz="3200">
                <a:latin typeface="Arial" panose="020B0604020202020204" pitchFamily="34" charset="0"/>
                <a:cs typeface="Arial" panose="020B0604020202020204" pitchFamily="34" charset="0"/>
              </a:rPr>
              <a:t>Convert text to numerical features for </a:t>
            </a:r>
            <a:r>
              <a:rPr lang="en-IN" sz="3200" err="1">
                <a:latin typeface="Arial" panose="020B0604020202020204" pitchFamily="34" charset="0"/>
                <a:cs typeface="Arial" panose="020B0604020202020204" pitchFamily="34" charset="0"/>
              </a:rPr>
              <a:t>models.Use</a:t>
            </a:r>
            <a:r>
              <a:rPr lang="en-IN" sz="3200">
                <a:latin typeface="Arial" panose="020B0604020202020204" pitchFamily="34" charset="0"/>
                <a:cs typeface="Arial" panose="020B0604020202020204" pitchFamily="34" charset="0"/>
              </a:rPr>
              <a:t> techniques like TF-IDF or Word Embeddings.</a:t>
            </a:r>
          </a:p>
          <a:p>
            <a:pPr marL="457200" indent="-457200">
              <a:buFont typeface="Wingdings" panose="05000000000000000000" pitchFamily="2" charset="2"/>
              <a:buChar char="v"/>
            </a:pPr>
            <a:endParaRPr lang="en-IN" sz="3200">
              <a:latin typeface="Arial" panose="020B0604020202020204" pitchFamily="34" charset="0"/>
              <a:cs typeface="Arial" panose="020B0604020202020204" pitchFamily="34" charset="0"/>
            </a:endParaRPr>
          </a:p>
          <a:p>
            <a:pPr marL="457200" indent="-457200">
              <a:buFont typeface="Wingdings" panose="05000000000000000000" pitchFamily="2" charset="2"/>
              <a:buChar char="v"/>
            </a:pPr>
            <a:r>
              <a:rPr lang="en-IN" sz="3200">
                <a:latin typeface="Arial" panose="020B0604020202020204" pitchFamily="34" charset="0"/>
                <a:cs typeface="Arial" panose="020B0604020202020204" pitchFamily="34" charset="0"/>
              </a:rPr>
              <a:t>Split into training and testing sets.</a:t>
            </a:r>
          </a:p>
          <a:p>
            <a:pPr marL="457200" indent="-457200">
              <a:buFont typeface="Wingdings" panose="05000000000000000000" pitchFamily="2" charset="2"/>
              <a:buChar char="v"/>
            </a:pPr>
            <a:endParaRPr lang="en-IN" sz="3200">
              <a:latin typeface="Arial" panose="020B0604020202020204" pitchFamily="34" charset="0"/>
              <a:cs typeface="Arial" panose="020B0604020202020204" pitchFamily="34" charset="0"/>
            </a:endParaRPr>
          </a:p>
          <a:p>
            <a:pPr marL="457200" indent="-457200">
              <a:buFont typeface="Wingdings" panose="05000000000000000000" pitchFamily="2" charset="2"/>
              <a:buChar char="v"/>
            </a:pPr>
            <a:r>
              <a:rPr lang="en-IN" sz="3200">
                <a:latin typeface="Arial" panose="020B0604020202020204" pitchFamily="34" charset="0"/>
                <a:cs typeface="Arial" panose="020B0604020202020204" pitchFamily="34" charset="0"/>
              </a:rPr>
              <a:t>Choose model: ML (e.g., SVM) or DL (e.g., LSTM). Consider NLP-specific models like BERT.</a:t>
            </a:r>
          </a:p>
          <a:p>
            <a:pPr marL="457200" indent="-457200">
              <a:buFont typeface="Wingdings" panose="05000000000000000000" pitchFamily="2" charset="2"/>
              <a:buChar char="v"/>
            </a:pPr>
            <a:endParaRPr lang="en-IN" sz="3200">
              <a:latin typeface="Arial" panose="020B0604020202020204" pitchFamily="34" charset="0"/>
              <a:cs typeface="Arial" panose="020B0604020202020204" pitchFamily="34" charset="0"/>
            </a:endParaRPr>
          </a:p>
          <a:p>
            <a:pPr marL="457200" indent="-457200">
              <a:buFont typeface="Wingdings" panose="05000000000000000000" pitchFamily="2" charset="2"/>
              <a:buChar char="v"/>
            </a:pPr>
            <a:r>
              <a:rPr lang="en-IN" sz="3200">
                <a:latin typeface="Arial" panose="020B0604020202020204" pitchFamily="34" charset="0"/>
                <a:cs typeface="Arial" panose="020B0604020202020204" pitchFamily="34" charset="0"/>
              </a:rPr>
              <a:t>Train chosen model on training </a:t>
            </a:r>
            <a:r>
              <a:rPr lang="en-IN" sz="3200" err="1">
                <a:latin typeface="Arial" panose="020B0604020202020204" pitchFamily="34" charset="0"/>
                <a:cs typeface="Arial" panose="020B0604020202020204" pitchFamily="34" charset="0"/>
              </a:rPr>
              <a:t>data.Use</a:t>
            </a:r>
            <a:r>
              <a:rPr lang="en-IN" sz="3200">
                <a:latin typeface="Arial" panose="020B0604020202020204" pitchFamily="34" charset="0"/>
                <a:cs typeface="Arial" panose="020B0604020202020204" pitchFamily="34" charset="0"/>
              </a:rPr>
              <a:t> </a:t>
            </a:r>
            <a:r>
              <a:rPr lang="en-IN" sz="3200" err="1">
                <a:latin typeface="Arial" panose="020B0604020202020204" pitchFamily="34" charset="0"/>
                <a:cs typeface="Arial" panose="020B0604020202020204" pitchFamily="34" charset="0"/>
              </a:rPr>
              <a:t>labeled</a:t>
            </a:r>
            <a:r>
              <a:rPr lang="en-IN" sz="3200">
                <a:latin typeface="Arial" panose="020B0604020202020204" pitchFamily="34" charset="0"/>
                <a:cs typeface="Arial" panose="020B0604020202020204" pitchFamily="34" charset="0"/>
              </a:rPr>
              <a:t> data for supervised learning.</a:t>
            </a:r>
          </a:p>
          <a:p>
            <a:pPr marL="457200" indent="-457200">
              <a:buFont typeface="Wingdings" panose="05000000000000000000" pitchFamily="2" charset="2"/>
              <a:buChar char="v"/>
            </a:pPr>
            <a:endParaRPr lang="en-IN" sz="3200">
              <a:latin typeface="Arial" panose="020B0604020202020204" pitchFamily="34" charset="0"/>
              <a:cs typeface="Arial" panose="020B0604020202020204" pitchFamily="34" charset="0"/>
            </a:endParaRPr>
          </a:p>
          <a:p>
            <a:pPr marL="457200" indent="-457200">
              <a:buFont typeface="Wingdings" panose="05000000000000000000" pitchFamily="2" charset="2"/>
              <a:buChar char="v"/>
            </a:pPr>
            <a:r>
              <a:rPr lang="en-IN" sz="3200">
                <a:latin typeface="Arial" panose="020B0604020202020204" pitchFamily="34" charset="0"/>
                <a:cs typeface="Arial" panose="020B0604020202020204" pitchFamily="34" charset="0"/>
              </a:rPr>
              <a:t>Assess model's performance on test data. Evaluate using metrics like accuracy, precision, recall.</a:t>
            </a:r>
          </a:p>
          <a:p>
            <a:endParaRPr lang="en-IN"/>
          </a:p>
        </p:txBody>
      </p:sp>
      <p:sp>
        <p:nvSpPr>
          <p:cNvPr id="5" name="TextBox 4">
            <a:extLst>
              <a:ext uri="{FF2B5EF4-FFF2-40B4-BE49-F238E27FC236}">
                <a16:creationId xmlns:a16="http://schemas.microsoft.com/office/drawing/2014/main" id="{33AD1501-6A9C-BB61-B687-195D820205E8}"/>
              </a:ext>
            </a:extLst>
          </p:cNvPr>
          <p:cNvSpPr txBox="1"/>
          <p:nvPr/>
        </p:nvSpPr>
        <p:spPr>
          <a:xfrm>
            <a:off x="2514600" y="1104900"/>
            <a:ext cx="9982200" cy="707886"/>
          </a:xfrm>
          <a:prstGeom prst="rect">
            <a:avLst/>
          </a:prstGeom>
          <a:noFill/>
        </p:spPr>
        <p:txBody>
          <a:bodyPr wrap="square">
            <a:spAutoFit/>
          </a:bodyPr>
          <a:lstStyle/>
          <a:p>
            <a:r>
              <a:rPr lang="en-IN" sz="4000" b="1" spc="-10">
                <a:solidFill>
                  <a:srgbClr val="92D050"/>
                </a:solidFill>
                <a:latin typeface="Arial" panose="020B0604020202020204" pitchFamily="34" charset="0"/>
                <a:cs typeface="Arial" panose="020B0604020202020204" pitchFamily="34" charset="0"/>
              </a:rPr>
              <a:t>ALGORITHM</a:t>
            </a:r>
            <a:r>
              <a:rPr lang="en-IN" sz="4000" b="1" spc="-120">
                <a:solidFill>
                  <a:srgbClr val="92D050"/>
                </a:solidFill>
                <a:latin typeface="Arial" panose="020B0604020202020204" pitchFamily="34" charset="0"/>
                <a:cs typeface="Arial" panose="020B0604020202020204" pitchFamily="34" charset="0"/>
              </a:rPr>
              <a:t> </a:t>
            </a:r>
            <a:r>
              <a:rPr lang="en-IN" sz="4000" b="1">
                <a:solidFill>
                  <a:srgbClr val="92D050"/>
                </a:solidFill>
                <a:latin typeface="Arial" panose="020B0604020202020204" pitchFamily="34" charset="0"/>
                <a:cs typeface="Arial" panose="020B0604020202020204" pitchFamily="34" charset="0"/>
              </a:rPr>
              <a:t>FOR</a:t>
            </a:r>
            <a:r>
              <a:rPr lang="en-IN" sz="4000" b="1" spc="-135">
                <a:solidFill>
                  <a:srgbClr val="92D050"/>
                </a:solidFill>
                <a:latin typeface="Arial" panose="020B0604020202020204" pitchFamily="34" charset="0"/>
                <a:cs typeface="Arial" panose="020B0604020202020204" pitchFamily="34" charset="0"/>
              </a:rPr>
              <a:t> </a:t>
            </a:r>
            <a:r>
              <a:rPr lang="en-IN" sz="4000" b="1" spc="-20">
                <a:solidFill>
                  <a:srgbClr val="92D050"/>
                </a:solidFill>
                <a:latin typeface="Arial" panose="020B0604020202020204" pitchFamily="34" charset="0"/>
                <a:cs typeface="Arial" panose="020B0604020202020204" pitchFamily="34" charset="0"/>
              </a:rPr>
              <a:t>NLP:</a:t>
            </a:r>
            <a:endParaRPr lang="en-IN" sz="4000" b="1">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5047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B8EABE-B385-E799-BA96-57A3359C5476}"/>
              </a:ext>
            </a:extLst>
          </p:cNvPr>
          <p:cNvSpPr txBox="1"/>
          <p:nvPr/>
        </p:nvSpPr>
        <p:spPr>
          <a:xfrm>
            <a:off x="2590800" y="1157793"/>
            <a:ext cx="13792200" cy="7971413"/>
          </a:xfrm>
          <a:prstGeom prst="rect">
            <a:avLst/>
          </a:prstGeom>
          <a:noFill/>
        </p:spPr>
        <p:txBody>
          <a:bodyPr wrap="square">
            <a:spAutoFit/>
          </a:bodyPr>
          <a:lstStyle/>
          <a:p>
            <a:endParaRPr lang="en-IN" sz="3200">
              <a:latin typeface="Arial" panose="020B0604020202020204" pitchFamily="34" charset="0"/>
              <a:cs typeface="Arial" panose="020B0604020202020204" pitchFamily="34" charset="0"/>
            </a:endParaRPr>
          </a:p>
          <a:p>
            <a:pPr marL="457200" indent="-457200">
              <a:buFont typeface="Wingdings" panose="05000000000000000000" pitchFamily="2" charset="2"/>
              <a:buChar char="v"/>
            </a:pPr>
            <a:r>
              <a:rPr lang="en-IN" sz="3200">
                <a:latin typeface="Arial" panose="020B0604020202020204" pitchFamily="34" charset="0"/>
                <a:cs typeface="Arial" panose="020B0604020202020204" pitchFamily="34" charset="0"/>
              </a:rPr>
              <a:t>Optimize model parameters . Fine-tune for better performance.</a:t>
            </a:r>
          </a:p>
          <a:p>
            <a:pPr marL="457200" indent="-457200">
              <a:buFont typeface="Wingdings" panose="05000000000000000000" pitchFamily="2" charset="2"/>
              <a:buChar char="v"/>
            </a:pPr>
            <a:endParaRPr lang="en-IN" sz="3200">
              <a:latin typeface="Arial" panose="020B0604020202020204" pitchFamily="34" charset="0"/>
              <a:cs typeface="Arial" panose="020B0604020202020204" pitchFamily="34" charset="0"/>
            </a:endParaRPr>
          </a:p>
          <a:p>
            <a:pPr marL="457200" indent="-457200">
              <a:buFont typeface="Wingdings" panose="05000000000000000000" pitchFamily="2" charset="2"/>
              <a:buChar char="v"/>
            </a:pPr>
            <a:r>
              <a:rPr lang="en-IN" sz="3200">
                <a:latin typeface="Arial" panose="020B0604020202020204" pitchFamily="34" charset="0"/>
                <a:cs typeface="Arial" panose="020B0604020202020204" pitchFamily="34" charset="0"/>
              </a:rPr>
              <a:t>Address uneven real vs fake class distribution. Apply techniques like oversampling or </a:t>
            </a:r>
            <a:r>
              <a:rPr lang="en-IN" sz="3200" err="1">
                <a:latin typeface="Arial" panose="020B0604020202020204" pitchFamily="34" charset="0"/>
                <a:cs typeface="Arial" panose="020B0604020202020204" pitchFamily="34" charset="0"/>
              </a:rPr>
              <a:t>undersampling</a:t>
            </a:r>
            <a:r>
              <a:rPr lang="en-IN" sz="3200">
                <a:latin typeface="Arial" panose="020B0604020202020204" pitchFamily="34" charset="0"/>
                <a:cs typeface="Arial" panose="020B0604020202020204" pitchFamily="34" charset="0"/>
              </a:rPr>
              <a:t>.</a:t>
            </a:r>
          </a:p>
          <a:p>
            <a:pPr marL="457200" indent="-457200">
              <a:buFont typeface="Wingdings" panose="05000000000000000000" pitchFamily="2" charset="2"/>
              <a:buChar char="v"/>
            </a:pPr>
            <a:endParaRPr lang="en-IN" sz="3200">
              <a:latin typeface="Arial" panose="020B0604020202020204" pitchFamily="34" charset="0"/>
              <a:cs typeface="Arial" panose="020B0604020202020204" pitchFamily="34" charset="0"/>
            </a:endParaRPr>
          </a:p>
          <a:p>
            <a:pPr marL="457200" indent="-457200">
              <a:buFont typeface="Wingdings" panose="05000000000000000000" pitchFamily="2" charset="2"/>
              <a:buChar char="v"/>
            </a:pPr>
            <a:r>
              <a:rPr lang="en-IN" sz="3200">
                <a:latin typeface="Arial" panose="020B0604020202020204" pitchFamily="34" charset="0"/>
                <a:cs typeface="Arial" panose="020B0604020202020204" pitchFamily="34" charset="0"/>
              </a:rPr>
              <a:t>Combine multiple models for improved accuracy. Use techniques like voting or bagging.</a:t>
            </a:r>
          </a:p>
          <a:p>
            <a:pPr marL="457200" indent="-457200">
              <a:buFont typeface="Wingdings" panose="05000000000000000000" pitchFamily="2" charset="2"/>
              <a:buChar char="v"/>
            </a:pPr>
            <a:endParaRPr lang="en-IN" sz="3200">
              <a:latin typeface="Arial" panose="020B0604020202020204" pitchFamily="34" charset="0"/>
              <a:cs typeface="Arial" panose="020B0604020202020204" pitchFamily="34" charset="0"/>
            </a:endParaRPr>
          </a:p>
          <a:p>
            <a:pPr marL="457200" indent="-457200">
              <a:buFont typeface="Wingdings" panose="05000000000000000000" pitchFamily="2" charset="2"/>
              <a:buChar char="v"/>
            </a:pPr>
            <a:r>
              <a:rPr lang="en-IN" sz="3200">
                <a:latin typeface="Arial" panose="020B0604020202020204" pitchFamily="34" charset="0"/>
                <a:cs typeface="Arial" panose="020B0604020202020204" pitchFamily="34" charset="0"/>
              </a:rPr>
              <a:t>Implement model for real-time fake news detection.</a:t>
            </a:r>
          </a:p>
          <a:p>
            <a:r>
              <a:rPr lang="en-IN" sz="3200">
                <a:latin typeface="Arial" panose="020B0604020202020204" pitchFamily="34" charset="0"/>
                <a:cs typeface="Arial" panose="020B0604020202020204" pitchFamily="34" charset="0"/>
              </a:rPr>
              <a:t>   </a:t>
            </a:r>
          </a:p>
          <a:p>
            <a:pPr marL="457200" indent="-457200">
              <a:buFont typeface="Wingdings" panose="05000000000000000000" pitchFamily="2" charset="2"/>
              <a:buChar char="v"/>
            </a:pPr>
            <a:r>
              <a:rPr lang="en-IN" sz="3200">
                <a:latin typeface="Arial" panose="020B0604020202020204" pitchFamily="34" charset="0"/>
                <a:cs typeface="Arial" panose="020B0604020202020204" pitchFamily="34" charset="0"/>
              </a:rPr>
              <a:t> Continuously check model's performance. Update with new data or improved algorithms.</a:t>
            </a:r>
          </a:p>
          <a:p>
            <a:pPr marL="457200" indent="-457200">
              <a:buFont typeface="Wingdings" panose="05000000000000000000" pitchFamily="2" charset="2"/>
              <a:buChar char="v"/>
            </a:pPr>
            <a:endParaRPr lang="en-IN" sz="3200">
              <a:latin typeface="Arial" panose="020B0604020202020204" pitchFamily="34" charset="0"/>
              <a:cs typeface="Arial" panose="020B0604020202020204" pitchFamily="34" charset="0"/>
            </a:endParaRPr>
          </a:p>
          <a:p>
            <a:pPr marL="457200" indent="-457200">
              <a:buFont typeface="Wingdings" panose="05000000000000000000" pitchFamily="2" charset="2"/>
              <a:buChar char="v"/>
            </a:pPr>
            <a:r>
              <a:rPr lang="en-IN" sz="3200">
                <a:latin typeface="Arial" panose="020B0604020202020204" pitchFamily="34" charset="0"/>
                <a:cs typeface="Arial" panose="020B0604020202020204" pitchFamily="34" charset="0"/>
              </a:rPr>
              <a:t> Add metadata, social media data, etc. for </a:t>
            </a:r>
            <a:r>
              <a:rPr lang="en-IN" sz="3200" err="1">
                <a:latin typeface="Arial" panose="020B0604020202020204" pitchFamily="34" charset="0"/>
                <a:cs typeface="Arial" panose="020B0604020202020204" pitchFamily="34" charset="0"/>
              </a:rPr>
              <a:t>accuracy.Enhance</a:t>
            </a:r>
            <a:r>
              <a:rPr lang="en-IN" sz="3200">
                <a:latin typeface="Arial" panose="020B0604020202020204" pitchFamily="34" charset="0"/>
                <a:cs typeface="Arial" panose="020B0604020202020204" pitchFamily="34" charset="0"/>
              </a:rPr>
              <a:t> model with additional relevant features.</a:t>
            </a:r>
          </a:p>
        </p:txBody>
      </p:sp>
    </p:spTree>
    <p:extLst>
      <p:ext uri="{BB962C8B-B14F-4D97-AF65-F5344CB8AC3E}">
        <p14:creationId xmlns:p14="http://schemas.microsoft.com/office/powerpoint/2010/main" val="10984929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0" y="342900"/>
            <a:ext cx="11078857" cy="910506"/>
          </a:xfrm>
          <a:prstGeom prst="rect">
            <a:avLst/>
          </a:prstGeom>
        </p:spPr>
        <p:txBody>
          <a:bodyPr lIns="0" tIns="0" rIns="0" bIns="0" rtlCol="0" anchor="t">
            <a:spAutoFit/>
          </a:bodyPr>
          <a:lstStyle/>
          <a:p>
            <a:pPr algn="l">
              <a:lnSpc>
                <a:spcPts val="7128"/>
              </a:lnSpc>
            </a:pPr>
            <a:r>
              <a:rPr lang="en-US" sz="6600">
                <a:solidFill>
                  <a:srgbClr val="7CA655"/>
                </a:solidFill>
                <a:latin typeface="Times New Roman Bold"/>
              </a:rPr>
              <a:t>TEXT PREPROCESSING:</a:t>
            </a:r>
          </a:p>
        </p:txBody>
      </p:sp>
      <p:sp>
        <p:nvSpPr>
          <p:cNvPr id="6" name="TextBox 5">
            <a:extLst>
              <a:ext uri="{FF2B5EF4-FFF2-40B4-BE49-F238E27FC236}">
                <a16:creationId xmlns:a16="http://schemas.microsoft.com/office/drawing/2014/main" id="{A96579C0-64EF-372A-EEAD-014148F7223F}"/>
              </a:ext>
            </a:extLst>
          </p:cNvPr>
          <p:cNvSpPr txBox="1"/>
          <p:nvPr/>
        </p:nvSpPr>
        <p:spPr>
          <a:xfrm>
            <a:off x="1931185" y="3162300"/>
            <a:ext cx="15121127" cy="2062103"/>
          </a:xfrm>
          <a:prstGeom prst="rect">
            <a:avLst/>
          </a:prstGeom>
          <a:noFill/>
        </p:spPr>
        <p:txBody>
          <a:bodyPr wrap="square">
            <a:spAutoFit/>
          </a:bodyPr>
          <a:lstStyle/>
          <a:p>
            <a:r>
              <a:rPr lang="en-US" sz="3200" b="0" i="0">
                <a:solidFill>
                  <a:srgbClr val="242424"/>
                </a:solidFill>
                <a:effectLst/>
                <a:latin typeface="Arial" panose="020B0604020202020204" pitchFamily="34" charset="0"/>
                <a:cs typeface="Arial" panose="020B0604020202020204" pitchFamily="34" charset="0"/>
              </a:rPr>
              <a:t>Data cleaning is a very crucial step in any machine learning model, but more so for NLP. Without the cleaning process, the dataset is often a cluster of words that the computer doesn’t understand. Here, we will go over steps done in a typical machine learning text pipeline to clean data.</a:t>
            </a:r>
            <a:endParaRPr lang="en-IN" sz="320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553EB5E7-6E65-6A38-E463-2DB03389FEEC}"/>
              </a:ext>
            </a:extLst>
          </p:cNvPr>
          <p:cNvSpPr txBox="1"/>
          <p:nvPr/>
        </p:nvSpPr>
        <p:spPr>
          <a:xfrm>
            <a:off x="2667000" y="5829300"/>
            <a:ext cx="9144000" cy="3539430"/>
          </a:xfrm>
          <a:prstGeom prst="rect">
            <a:avLst/>
          </a:prstGeom>
          <a:noFill/>
        </p:spPr>
        <p:txBody>
          <a:bodyPr wrap="square">
            <a:spAutoFit/>
          </a:bodyPr>
          <a:lstStyle/>
          <a:p>
            <a:r>
              <a:rPr lang="en-IN" sz="3200">
                <a:latin typeface="Arial" panose="020B0604020202020204" pitchFamily="34" charset="0"/>
                <a:cs typeface="Arial" panose="020B0604020202020204" pitchFamily="34" charset="0"/>
              </a:rPr>
              <a:t>#data cleaning</a:t>
            </a:r>
          </a:p>
          <a:p>
            <a:r>
              <a:rPr lang="en-IN" sz="3200">
                <a:latin typeface="Arial" panose="020B0604020202020204" pitchFamily="34" charset="0"/>
                <a:cs typeface="Arial" panose="020B0604020202020204" pitchFamily="34" charset="0"/>
              </a:rPr>
              <a:t>#combining the title and text columns</a:t>
            </a:r>
          </a:p>
          <a:p>
            <a:r>
              <a:rPr lang="en-IN" sz="3200" err="1">
                <a:latin typeface="Arial" panose="020B0604020202020204" pitchFamily="34" charset="0"/>
                <a:cs typeface="Arial" panose="020B0604020202020204" pitchFamily="34" charset="0"/>
              </a:rPr>
              <a:t>df</a:t>
            </a:r>
            <a:r>
              <a:rPr lang="en-IN" sz="3200">
                <a:latin typeface="Arial" panose="020B0604020202020204" pitchFamily="34" charset="0"/>
                <a:cs typeface="Arial" panose="020B0604020202020204" pitchFamily="34" charset="0"/>
              </a:rPr>
              <a:t>['text'] = </a:t>
            </a:r>
            <a:r>
              <a:rPr lang="en-IN" sz="3200" err="1">
                <a:latin typeface="Arial" panose="020B0604020202020204" pitchFamily="34" charset="0"/>
                <a:cs typeface="Arial" panose="020B0604020202020204" pitchFamily="34" charset="0"/>
              </a:rPr>
              <a:t>df</a:t>
            </a:r>
            <a:r>
              <a:rPr lang="en-IN" sz="3200">
                <a:latin typeface="Arial" panose="020B0604020202020204" pitchFamily="34" charset="0"/>
                <a:cs typeface="Arial" panose="020B0604020202020204" pitchFamily="34" charset="0"/>
              </a:rPr>
              <a:t>['title'] + " " + </a:t>
            </a:r>
            <a:r>
              <a:rPr lang="en-IN" sz="3200" err="1">
                <a:latin typeface="Arial" panose="020B0604020202020204" pitchFamily="34" charset="0"/>
                <a:cs typeface="Arial" panose="020B0604020202020204" pitchFamily="34" charset="0"/>
              </a:rPr>
              <a:t>df</a:t>
            </a:r>
            <a:r>
              <a:rPr lang="en-IN" sz="3200">
                <a:latin typeface="Arial" panose="020B0604020202020204" pitchFamily="34" charset="0"/>
                <a:cs typeface="Arial" panose="020B0604020202020204" pitchFamily="34" charset="0"/>
              </a:rPr>
              <a:t>['text']</a:t>
            </a:r>
          </a:p>
          <a:p>
            <a:r>
              <a:rPr lang="en-IN" sz="3200">
                <a:latin typeface="Arial" panose="020B0604020202020204" pitchFamily="34" charset="0"/>
                <a:cs typeface="Arial" panose="020B0604020202020204" pitchFamily="34" charset="0"/>
              </a:rPr>
              <a:t>#deleting few columns from the data </a:t>
            </a:r>
          </a:p>
          <a:p>
            <a:r>
              <a:rPr lang="en-IN" sz="3200">
                <a:latin typeface="Arial" panose="020B0604020202020204" pitchFamily="34" charset="0"/>
                <a:cs typeface="Arial" panose="020B0604020202020204" pitchFamily="34" charset="0"/>
              </a:rPr>
              <a:t>del </a:t>
            </a:r>
            <a:r>
              <a:rPr lang="en-IN" sz="3200" err="1">
                <a:latin typeface="Arial" panose="020B0604020202020204" pitchFamily="34" charset="0"/>
                <a:cs typeface="Arial" panose="020B0604020202020204" pitchFamily="34" charset="0"/>
              </a:rPr>
              <a:t>df</a:t>
            </a:r>
            <a:r>
              <a:rPr lang="en-IN" sz="3200">
                <a:latin typeface="Arial" panose="020B0604020202020204" pitchFamily="34" charset="0"/>
                <a:cs typeface="Arial" panose="020B0604020202020204" pitchFamily="34" charset="0"/>
              </a:rPr>
              <a:t>['title']</a:t>
            </a:r>
          </a:p>
          <a:p>
            <a:r>
              <a:rPr lang="en-IN" sz="3200">
                <a:latin typeface="Arial" panose="020B0604020202020204" pitchFamily="34" charset="0"/>
                <a:cs typeface="Arial" panose="020B0604020202020204" pitchFamily="34" charset="0"/>
              </a:rPr>
              <a:t>del </a:t>
            </a:r>
            <a:r>
              <a:rPr lang="en-IN" sz="3200" err="1">
                <a:latin typeface="Arial" panose="020B0604020202020204" pitchFamily="34" charset="0"/>
                <a:cs typeface="Arial" panose="020B0604020202020204" pitchFamily="34" charset="0"/>
              </a:rPr>
              <a:t>df</a:t>
            </a:r>
            <a:r>
              <a:rPr lang="en-IN" sz="3200">
                <a:latin typeface="Arial" panose="020B0604020202020204" pitchFamily="34" charset="0"/>
                <a:cs typeface="Arial" panose="020B0604020202020204" pitchFamily="34" charset="0"/>
              </a:rPr>
              <a:t>['subject']</a:t>
            </a:r>
          </a:p>
          <a:p>
            <a:r>
              <a:rPr lang="en-IN" sz="3200">
                <a:latin typeface="Arial" panose="020B0604020202020204" pitchFamily="34" charset="0"/>
                <a:cs typeface="Arial" panose="020B0604020202020204" pitchFamily="34" charset="0"/>
              </a:rPr>
              <a:t>del </a:t>
            </a:r>
            <a:r>
              <a:rPr lang="en-IN" sz="3200" err="1">
                <a:latin typeface="Arial" panose="020B0604020202020204" pitchFamily="34" charset="0"/>
                <a:cs typeface="Arial" panose="020B0604020202020204" pitchFamily="34" charset="0"/>
              </a:rPr>
              <a:t>df</a:t>
            </a:r>
            <a:r>
              <a:rPr lang="en-IN" sz="3200">
                <a:latin typeface="Arial" panose="020B0604020202020204" pitchFamily="34" charset="0"/>
                <a:cs typeface="Arial" panose="020B0604020202020204" pitchFamily="34" charset="0"/>
              </a:rPr>
              <a:t>['date']</a:t>
            </a:r>
          </a:p>
        </p:txBody>
      </p:sp>
      <p:sp>
        <p:nvSpPr>
          <p:cNvPr id="10" name="TextBox 9">
            <a:extLst>
              <a:ext uri="{FF2B5EF4-FFF2-40B4-BE49-F238E27FC236}">
                <a16:creationId xmlns:a16="http://schemas.microsoft.com/office/drawing/2014/main" id="{F1834F87-B7EE-9BF0-13BB-5FA270902D82}"/>
              </a:ext>
            </a:extLst>
          </p:cNvPr>
          <p:cNvSpPr txBox="1"/>
          <p:nvPr/>
        </p:nvSpPr>
        <p:spPr>
          <a:xfrm>
            <a:off x="1931185" y="1921528"/>
            <a:ext cx="9144000" cy="707886"/>
          </a:xfrm>
          <a:prstGeom prst="rect">
            <a:avLst/>
          </a:prstGeom>
          <a:noFill/>
        </p:spPr>
        <p:txBody>
          <a:bodyPr wrap="square">
            <a:spAutoFit/>
          </a:bodyPr>
          <a:lstStyle/>
          <a:p>
            <a:r>
              <a:rPr lang="en-IN" sz="4000" b="1"/>
              <a:t>DATA CLEANING:</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1DF000E6-9709-7EA0-D8A0-B1219D59D49E}"/>
              </a:ext>
            </a:extLst>
          </p:cNvPr>
          <p:cNvSpPr txBox="1"/>
          <p:nvPr/>
        </p:nvSpPr>
        <p:spPr>
          <a:xfrm>
            <a:off x="1458849" y="1768424"/>
            <a:ext cx="5296535" cy="742950"/>
          </a:xfrm>
          <a:prstGeom prst="rect">
            <a:avLst/>
          </a:prstGeom>
        </p:spPr>
        <p:txBody>
          <a:bodyPr vert="horz" wrap="square" lIns="0" tIns="13335" rIns="0" bIns="0" rtlCol="0">
            <a:spAutoFit/>
          </a:bodyPr>
          <a:lstStyle/>
          <a:p>
            <a:pPr marL="12700">
              <a:lnSpc>
                <a:spcPct val="100000"/>
              </a:lnSpc>
              <a:spcBef>
                <a:spcPts val="105"/>
              </a:spcBef>
            </a:pPr>
            <a:r>
              <a:rPr sz="4700" b="1">
                <a:latin typeface="Times New Roman"/>
                <a:cs typeface="Times New Roman"/>
              </a:rPr>
              <a:t>MISSING</a:t>
            </a:r>
            <a:r>
              <a:rPr sz="4700" b="1" spc="-130">
                <a:latin typeface="Times New Roman"/>
                <a:cs typeface="Times New Roman"/>
              </a:rPr>
              <a:t> </a:t>
            </a:r>
            <a:r>
              <a:rPr sz="4700" b="1" spc="-605">
                <a:latin typeface="Times New Roman"/>
                <a:cs typeface="Times New Roman"/>
              </a:rPr>
              <a:t>V</a:t>
            </a:r>
            <a:r>
              <a:rPr sz="4700" b="1" spc="10">
                <a:latin typeface="Times New Roman"/>
                <a:cs typeface="Times New Roman"/>
              </a:rPr>
              <a:t>ALU</a:t>
            </a:r>
            <a:r>
              <a:rPr sz="4700" b="1" spc="-10">
                <a:latin typeface="Times New Roman"/>
                <a:cs typeface="Times New Roman"/>
              </a:rPr>
              <a:t>E</a:t>
            </a:r>
            <a:r>
              <a:rPr sz="4700" b="1" spc="10">
                <a:latin typeface="Times New Roman"/>
                <a:cs typeface="Times New Roman"/>
              </a:rPr>
              <a:t>S:</a:t>
            </a:r>
            <a:endParaRPr sz="4700">
              <a:latin typeface="Times New Roman"/>
              <a:cs typeface="Times New Roman"/>
            </a:endParaRPr>
          </a:p>
        </p:txBody>
      </p:sp>
      <p:sp>
        <p:nvSpPr>
          <p:cNvPr id="4" name="object 4">
            <a:extLst>
              <a:ext uri="{FF2B5EF4-FFF2-40B4-BE49-F238E27FC236}">
                <a16:creationId xmlns:a16="http://schemas.microsoft.com/office/drawing/2014/main" id="{786A4FFB-F52C-37E2-0F20-04B9E4B41CA2}"/>
              </a:ext>
            </a:extLst>
          </p:cNvPr>
          <p:cNvSpPr txBox="1"/>
          <p:nvPr/>
        </p:nvSpPr>
        <p:spPr>
          <a:xfrm>
            <a:off x="3200400" y="5866384"/>
            <a:ext cx="5494020" cy="3890168"/>
          </a:xfrm>
          <a:prstGeom prst="rect">
            <a:avLst/>
          </a:prstGeom>
        </p:spPr>
        <p:txBody>
          <a:bodyPr vert="horz" wrap="square" lIns="0" tIns="12065" rIns="0" bIns="0" rtlCol="0">
            <a:spAutoFit/>
          </a:bodyPr>
          <a:lstStyle/>
          <a:p>
            <a:pPr marL="12700">
              <a:lnSpc>
                <a:spcPct val="100000"/>
              </a:lnSpc>
              <a:spcBef>
                <a:spcPts val="95"/>
              </a:spcBef>
            </a:pPr>
            <a:r>
              <a:rPr sz="2800">
                <a:latin typeface="Arial" panose="020B0604020202020204" pitchFamily="34" charset="0"/>
                <a:cs typeface="Arial" panose="020B0604020202020204" pitchFamily="34" charset="0"/>
              </a:rPr>
              <a:t>#data</a:t>
            </a:r>
            <a:r>
              <a:rPr sz="2800" spc="-105">
                <a:latin typeface="Arial" panose="020B0604020202020204" pitchFamily="34" charset="0"/>
                <a:cs typeface="Arial" panose="020B0604020202020204" pitchFamily="34" charset="0"/>
              </a:rPr>
              <a:t> </a:t>
            </a:r>
            <a:r>
              <a:rPr sz="2800" spc="-10">
                <a:latin typeface="Arial" panose="020B0604020202020204" pitchFamily="34" charset="0"/>
                <a:cs typeface="Arial" panose="020B0604020202020204" pitchFamily="34" charset="0"/>
              </a:rPr>
              <a:t>cleaning</a:t>
            </a:r>
            <a:endParaRPr sz="2800">
              <a:latin typeface="Arial" panose="020B0604020202020204" pitchFamily="34" charset="0"/>
              <a:cs typeface="Arial" panose="020B0604020202020204" pitchFamily="34" charset="0"/>
            </a:endParaRPr>
          </a:p>
          <a:p>
            <a:pPr marL="12700" marR="5080">
              <a:lnSpc>
                <a:spcPct val="100000"/>
              </a:lnSpc>
            </a:pPr>
            <a:r>
              <a:rPr sz="2800">
                <a:latin typeface="Arial" panose="020B0604020202020204" pitchFamily="34" charset="0"/>
                <a:cs typeface="Arial" panose="020B0604020202020204" pitchFamily="34" charset="0"/>
              </a:rPr>
              <a:t>#combining</a:t>
            </a:r>
            <a:r>
              <a:rPr sz="2800" spc="-30">
                <a:latin typeface="Arial" panose="020B0604020202020204" pitchFamily="34" charset="0"/>
                <a:cs typeface="Arial" panose="020B0604020202020204" pitchFamily="34" charset="0"/>
              </a:rPr>
              <a:t> </a:t>
            </a:r>
            <a:r>
              <a:rPr sz="2800">
                <a:latin typeface="Arial" panose="020B0604020202020204" pitchFamily="34" charset="0"/>
                <a:cs typeface="Arial" panose="020B0604020202020204" pitchFamily="34" charset="0"/>
              </a:rPr>
              <a:t>the</a:t>
            </a:r>
            <a:r>
              <a:rPr sz="2800" spc="-65">
                <a:latin typeface="Arial" panose="020B0604020202020204" pitchFamily="34" charset="0"/>
                <a:cs typeface="Arial" panose="020B0604020202020204" pitchFamily="34" charset="0"/>
              </a:rPr>
              <a:t> </a:t>
            </a:r>
            <a:r>
              <a:rPr sz="2800">
                <a:latin typeface="Arial" panose="020B0604020202020204" pitchFamily="34" charset="0"/>
                <a:cs typeface="Arial" panose="020B0604020202020204" pitchFamily="34" charset="0"/>
              </a:rPr>
              <a:t>title</a:t>
            </a:r>
            <a:r>
              <a:rPr sz="2800" spc="-65">
                <a:latin typeface="Arial" panose="020B0604020202020204" pitchFamily="34" charset="0"/>
                <a:cs typeface="Arial" panose="020B0604020202020204" pitchFamily="34" charset="0"/>
              </a:rPr>
              <a:t> </a:t>
            </a:r>
            <a:r>
              <a:rPr sz="2800">
                <a:latin typeface="Arial" panose="020B0604020202020204" pitchFamily="34" charset="0"/>
                <a:cs typeface="Arial" panose="020B0604020202020204" pitchFamily="34" charset="0"/>
              </a:rPr>
              <a:t>and</a:t>
            </a:r>
            <a:r>
              <a:rPr sz="2800" spc="-75">
                <a:latin typeface="Arial" panose="020B0604020202020204" pitchFamily="34" charset="0"/>
                <a:cs typeface="Arial" panose="020B0604020202020204" pitchFamily="34" charset="0"/>
              </a:rPr>
              <a:t> </a:t>
            </a:r>
            <a:r>
              <a:rPr sz="2800">
                <a:latin typeface="Arial" panose="020B0604020202020204" pitchFamily="34" charset="0"/>
                <a:cs typeface="Arial" panose="020B0604020202020204" pitchFamily="34" charset="0"/>
              </a:rPr>
              <a:t>text</a:t>
            </a:r>
            <a:r>
              <a:rPr sz="2800" spc="-70">
                <a:latin typeface="Arial" panose="020B0604020202020204" pitchFamily="34" charset="0"/>
                <a:cs typeface="Arial" panose="020B0604020202020204" pitchFamily="34" charset="0"/>
              </a:rPr>
              <a:t> </a:t>
            </a:r>
            <a:r>
              <a:rPr sz="2800" spc="-10">
                <a:latin typeface="Arial" panose="020B0604020202020204" pitchFamily="34" charset="0"/>
                <a:cs typeface="Arial" panose="020B0604020202020204" pitchFamily="34" charset="0"/>
              </a:rPr>
              <a:t>columns df['text']</a:t>
            </a:r>
            <a:r>
              <a:rPr sz="2800" spc="-25">
                <a:latin typeface="Arial" panose="020B0604020202020204" pitchFamily="34" charset="0"/>
                <a:cs typeface="Arial" panose="020B0604020202020204" pitchFamily="34" charset="0"/>
              </a:rPr>
              <a:t> </a:t>
            </a:r>
            <a:r>
              <a:rPr sz="2800">
                <a:latin typeface="Arial" panose="020B0604020202020204" pitchFamily="34" charset="0"/>
                <a:cs typeface="Arial" panose="020B0604020202020204" pitchFamily="34" charset="0"/>
              </a:rPr>
              <a:t>=</a:t>
            </a:r>
            <a:r>
              <a:rPr sz="2800" spc="-15">
                <a:latin typeface="Arial" panose="020B0604020202020204" pitchFamily="34" charset="0"/>
                <a:cs typeface="Arial" panose="020B0604020202020204" pitchFamily="34" charset="0"/>
              </a:rPr>
              <a:t> </a:t>
            </a:r>
            <a:r>
              <a:rPr sz="2800">
                <a:latin typeface="Arial" panose="020B0604020202020204" pitchFamily="34" charset="0"/>
                <a:cs typeface="Arial" panose="020B0604020202020204" pitchFamily="34" charset="0"/>
              </a:rPr>
              <a:t>df['title']</a:t>
            </a:r>
            <a:r>
              <a:rPr sz="2800" spc="-5">
                <a:latin typeface="Arial" panose="020B0604020202020204" pitchFamily="34" charset="0"/>
                <a:cs typeface="Arial" panose="020B0604020202020204" pitchFamily="34" charset="0"/>
              </a:rPr>
              <a:t> </a:t>
            </a:r>
            <a:r>
              <a:rPr sz="2800">
                <a:latin typeface="Arial" panose="020B0604020202020204" pitchFamily="34" charset="0"/>
                <a:cs typeface="Arial" panose="020B0604020202020204" pitchFamily="34" charset="0"/>
              </a:rPr>
              <a:t>+</a:t>
            </a:r>
            <a:r>
              <a:rPr sz="2800" spc="-25">
                <a:latin typeface="Arial" panose="020B0604020202020204" pitchFamily="34" charset="0"/>
                <a:cs typeface="Arial" panose="020B0604020202020204" pitchFamily="34" charset="0"/>
              </a:rPr>
              <a:t> </a:t>
            </a:r>
            <a:r>
              <a:rPr sz="2800">
                <a:latin typeface="Arial" panose="020B0604020202020204" pitchFamily="34" charset="0"/>
                <a:cs typeface="Arial" panose="020B0604020202020204" pitchFamily="34" charset="0"/>
              </a:rPr>
              <a:t>"</a:t>
            </a:r>
            <a:r>
              <a:rPr sz="2800" spc="-30">
                <a:latin typeface="Arial" panose="020B0604020202020204" pitchFamily="34" charset="0"/>
                <a:cs typeface="Arial" panose="020B0604020202020204" pitchFamily="34" charset="0"/>
              </a:rPr>
              <a:t> </a:t>
            </a:r>
            <a:r>
              <a:rPr sz="2800">
                <a:latin typeface="Arial" panose="020B0604020202020204" pitchFamily="34" charset="0"/>
                <a:cs typeface="Arial" panose="020B0604020202020204" pitchFamily="34" charset="0"/>
              </a:rPr>
              <a:t>"</a:t>
            </a:r>
            <a:r>
              <a:rPr sz="2800" spc="-40">
                <a:latin typeface="Arial" panose="020B0604020202020204" pitchFamily="34" charset="0"/>
                <a:cs typeface="Arial" panose="020B0604020202020204" pitchFamily="34" charset="0"/>
              </a:rPr>
              <a:t> </a:t>
            </a:r>
            <a:r>
              <a:rPr sz="2800">
                <a:latin typeface="Arial" panose="020B0604020202020204" pitchFamily="34" charset="0"/>
                <a:cs typeface="Arial" panose="020B0604020202020204" pitchFamily="34" charset="0"/>
              </a:rPr>
              <a:t>+</a:t>
            </a:r>
            <a:r>
              <a:rPr sz="2800" spc="-10">
                <a:latin typeface="Arial" panose="020B0604020202020204" pitchFamily="34" charset="0"/>
                <a:cs typeface="Arial" panose="020B0604020202020204" pitchFamily="34" charset="0"/>
              </a:rPr>
              <a:t> df['text'] </a:t>
            </a:r>
            <a:r>
              <a:rPr sz="2800">
                <a:latin typeface="Arial" panose="020B0604020202020204" pitchFamily="34" charset="0"/>
                <a:cs typeface="Arial" panose="020B0604020202020204" pitchFamily="34" charset="0"/>
              </a:rPr>
              <a:t>#deleting</a:t>
            </a:r>
            <a:r>
              <a:rPr sz="2800" spc="-90">
                <a:latin typeface="Arial" panose="020B0604020202020204" pitchFamily="34" charset="0"/>
                <a:cs typeface="Arial" panose="020B0604020202020204" pitchFamily="34" charset="0"/>
              </a:rPr>
              <a:t> </a:t>
            </a:r>
            <a:r>
              <a:rPr sz="2800">
                <a:latin typeface="Arial" panose="020B0604020202020204" pitchFamily="34" charset="0"/>
                <a:cs typeface="Arial" panose="020B0604020202020204" pitchFamily="34" charset="0"/>
              </a:rPr>
              <a:t>few</a:t>
            </a:r>
            <a:r>
              <a:rPr sz="2800" spc="-85">
                <a:latin typeface="Arial" panose="020B0604020202020204" pitchFamily="34" charset="0"/>
                <a:cs typeface="Arial" panose="020B0604020202020204" pitchFamily="34" charset="0"/>
              </a:rPr>
              <a:t> </a:t>
            </a:r>
            <a:r>
              <a:rPr sz="2800">
                <a:latin typeface="Arial" panose="020B0604020202020204" pitchFamily="34" charset="0"/>
                <a:cs typeface="Arial" panose="020B0604020202020204" pitchFamily="34" charset="0"/>
              </a:rPr>
              <a:t>columns</a:t>
            </a:r>
            <a:r>
              <a:rPr sz="2800" spc="-55">
                <a:latin typeface="Arial" panose="020B0604020202020204" pitchFamily="34" charset="0"/>
                <a:cs typeface="Arial" panose="020B0604020202020204" pitchFamily="34" charset="0"/>
              </a:rPr>
              <a:t> </a:t>
            </a:r>
            <a:r>
              <a:rPr sz="2800">
                <a:latin typeface="Arial" panose="020B0604020202020204" pitchFamily="34" charset="0"/>
                <a:cs typeface="Arial" panose="020B0604020202020204" pitchFamily="34" charset="0"/>
              </a:rPr>
              <a:t>from</a:t>
            </a:r>
            <a:r>
              <a:rPr sz="2800" spc="-75">
                <a:latin typeface="Arial" panose="020B0604020202020204" pitchFamily="34" charset="0"/>
                <a:cs typeface="Arial" panose="020B0604020202020204" pitchFamily="34" charset="0"/>
              </a:rPr>
              <a:t> </a:t>
            </a:r>
            <a:r>
              <a:rPr sz="2800">
                <a:latin typeface="Arial" panose="020B0604020202020204" pitchFamily="34" charset="0"/>
                <a:cs typeface="Arial" panose="020B0604020202020204" pitchFamily="34" charset="0"/>
              </a:rPr>
              <a:t>the</a:t>
            </a:r>
            <a:r>
              <a:rPr sz="2800" spc="-85">
                <a:latin typeface="Arial" panose="020B0604020202020204" pitchFamily="34" charset="0"/>
                <a:cs typeface="Arial" panose="020B0604020202020204" pitchFamily="34" charset="0"/>
              </a:rPr>
              <a:t> </a:t>
            </a:r>
            <a:r>
              <a:rPr sz="2800" spc="-20">
                <a:latin typeface="Arial" panose="020B0604020202020204" pitchFamily="34" charset="0"/>
                <a:cs typeface="Arial" panose="020B0604020202020204" pitchFamily="34" charset="0"/>
              </a:rPr>
              <a:t>data </a:t>
            </a:r>
            <a:r>
              <a:rPr sz="2800">
                <a:latin typeface="Arial" panose="020B0604020202020204" pitchFamily="34" charset="0"/>
                <a:cs typeface="Arial" panose="020B0604020202020204" pitchFamily="34" charset="0"/>
              </a:rPr>
              <a:t>del</a:t>
            </a:r>
            <a:r>
              <a:rPr sz="2800" spc="-10">
                <a:latin typeface="Arial" panose="020B0604020202020204" pitchFamily="34" charset="0"/>
                <a:cs typeface="Arial" panose="020B0604020202020204" pitchFamily="34" charset="0"/>
              </a:rPr>
              <a:t> df['title']</a:t>
            </a:r>
            <a:endParaRPr sz="2800">
              <a:latin typeface="Arial" panose="020B0604020202020204" pitchFamily="34" charset="0"/>
              <a:cs typeface="Arial" panose="020B0604020202020204" pitchFamily="34" charset="0"/>
            </a:endParaRPr>
          </a:p>
          <a:p>
            <a:pPr marL="12700" marR="3237230">
              <a:lnSpc>
                <a:spcPct val="100000"/>
              </a:lnSpc>
              <a:spcBef>
                <a:spcPts val="5"/>
              </a:spcBef>
            </a:pPr>
            <a:r>
              <a:rPr sz="2800">
                <a:latin typeface="Arial" panose="020B0604020202020204" pitchFamily="34" charset="0"/>
                <a:cs typeface="Arial" panose="020B0604020202020204" pitchFamily="34" charset="0"/>
              </a:rPr>
              <a:t>del </a:t>
            </a:r>
            <a:r>
              <a:rPr sz="2800" spc="-10">
                <a:latin typeface="Arial" panose="020B0604020202020204" pitchFamily="34" charset="0"/>
                <a:cs typeface="Arial" panose="020B0604020202020204" pitchFamily="34" charset="0"/>
              </a:rPr>
              <a:t>df['subject'] </a:t>
            </a:r>
            <a:r>
              <a:rPr sz="2800">
                <a:latin typeface="Arial" panose="020B0604020202020204" pitchFamily="34" charset="0"/>
                <a:cs typeface="Arial" panose="020B0604020202020204" pitchFamily="34" charset="0"/>
              </a:rPr>
              <a:t>del </a:t>
            </a:r>
            <a:r>
              <a:rPr sz="2800" spc="-10">
                <a:latin typeface="Arial" panose="020B0604020202020204" pitchFamily="34" charset="0"/>
                <a:cs typeface="Arial" panose="020B0604020202020204" pitchFamily="34" charset="0"/>
              </a:rPr>
              <a:t>df['date']</a:t>
            </a:r>
            <a:endParaRPr sz="2800">
              <a:latin typeface="Arial" panose="020B0604020202020204" pitchFamily="34" charset="0"/>
              <a:cs typeface="Arial" panose="020B0604020202020204" pitchFamily="34" charset="0"/>
            </a:endParaRPr>
          </a:p>
          <a:p>
            <a:pPr marL="12700">
              <a:lnSpc>
                <a:spcPct val="100000"/>
              </a:lnSpc>
            </a:pPr>
            <a:r>
              <a:rPr sz="2800" spc="-10">
                <a:latin typeface="Arial" panose="020B0604020202020204" pitchFamily="34" charset="0"/>
                <a:cs typeface="Arial" panose="020B0604020202020204" pitchFamily="34" charset="0"/>
              </a:rPr>
              <a:t>df.head()</a:t>
            </a:r>
            <a:endParaRPr sz="2800">
              <a:latin typeface="Arial" panose="020B0604020202020204" pitchFamily="34" charset="0"/>
              <a:cs typeface="Arial" panose="020B0604020202020204" pitchFamily="34" charset="0"/>
            </a:endParaRPr>
          </a:p>
        </p:txBody>
      </p:sp>
      <p:sp>
        <p:nvSpPr>
          <p:cNvPr id="5" name="object 5">
            <a:extLst>
              <a:ext uri="{FF2B5EF4-FFF2-40B4-BE49-F238E27FC236}">
                <a16:creationId xmlns:a16="http://schemas.microsoft.com/office/drawing/2014/main" id="{B70A83A3-6D83-99C4-8F88-9882372CEECB}"/>
              </a:ext>
            </a:extLst>
          </p:cNvPr>
          <p:cNvSpPr txBox="1"/>
          <p:nvPr/>
        </p:nvSpPr>
        <p:spPr>
          <a:xfrm>
            <a:off x="1676400" y="3009899"/>
            <a:ext cx="14295296" cy="1735732"/>
          </a:xfrm>
          <a:prstGeom prst="rect">
            <a:avLst/>
          </a:prstGeom>
        </p:spPr>
        <p:txBody>
          <a:bodyPr vert="horz" wrap="square" lIns="0" tIns="12065" rIns="0" bIns="0" rtlCol="0">
            <a:spAutoFit/>
          </a:bodyPr>
          <a:lstStyle/>
          <a:p>
            <a:pPr marL="469265" indent="-456565">
              <a:lnSpc>
                <a:spcPct val="100000"/>
              </a:lnSpc>
              <a:spcBef>
                <a:spcPts val="95"/>
              </a:spcBef>
              <a:buChar char="•"/>
              <a:tabLst>
                <a:tab pos="469265" algn="l"/>
              </a:tabLst>
            </a:pPr>
            <a:r>
              <a:rPr sz="2800">
                <a:solidFill>
                  <a:srgbClr val="232323"/>
                </a:solidFill>
                <a:latin typeface="Arial MT"/>
                <a:cs typeface="Arial MT"/>
              </a:rPr>
              <a:t>Data</a:t>
            </a:r>
            <a:r>
              <a:rPr sz="2800" spc="-55">
                <a:solidFill>
                  <a:srgbClr val="232323"/>
                </a:solidFill>
                <a:latin typeface="Arial MT"/>
                <a:cs typeface="Arial MT"/>
              </a:rPr>
              <a:t> </a:t>
            </a:r>
            <a:r>
              <a:rPr sz="2800">
                <a:solidFill>
                  <a:srgbClr val="232323"/>
                </a:solidFill>
                <a:latin typeface="Arial MT"/>
                <a:cs typeface="Arial MT"/>
              </a:rPr>
              <a:t>cleaning</a:t>
            </a:r>
            <a:r>
              <a:rPr sz="2800" spc="-45">
                <a:solidFill>
                  <a:srgbClr val="232323"/>
                </a:solidFill>
                <a:latin typeface="Arial MT"/>
                <a:cs typeface="Arial MT"/>
              </a:rPr>
              <a:t> </a:t>
            </a:r>
            <a:r>
              <a:rPr sz="2800">
                <a:solidFill>
                  <a:srgbClr val="232323"/>
                </a:solidFill>
                <a:latin typeface="Arial MT"/>
                <a:cs typeface="Arial MT"/>
              </a:rPr>
              <a:t>is</a:t>
            </a:r>
            <a:r>
              <a:rPr sz="2800" spc="-60">
                <a:solidFill>
                  <a:srgbClr val="232323"/>
                </a:solidFill>
                <a:latin typeface="Arial MT"/>
                <a:cs typeface="Arial MT"/>
              </a:rPr>
              <a:t> </a:t>
            </a:r>
            <a:r>
              <a:rPr sz="2800">
                <a:solidFill>
                  <a:srgbClr val="232323"/>
                </a:solidFill>
                <a:latin typeface="Arial MT"/>
                <a:cs typeface="Arial MT"/>
              </a:rPr>
              <a:t>a</a:t>
            </a:r>
            <a:r>
              <a:rPr sz="2800" spc="-60">
                <a:solidFill>
                  <a:srgbClr val="232323"/>
                </a:solidFill>
                <a:latin typeface="Arial MT"/>
                <a:cs typeface="Arial MT"/>
              </a:rPr>
              <a:t> </a:t>
            </a:r>
            <a:r>
              <a:rPr sz="2800">
                <a:solidFill>
                  <a:srgbClr val="232323"/>
                </a:solidFill>
                <a:latin typeface="Arial MT"/>
                <a:cs typeface="Arial MT"/>
              </a:rPr>
              <a:t>very</a:t>
            </a:r>
            <a:r>
              <a:rPr sz="2800" spc="-60">
                <a:solidFill>
                  <a:srgbClr val="232323"/>
                </a:solidFill>
                <a:latin typeface="Arial MT"/>
                <a:cs typeface="Arial MT"/>
              </a:rPr>
              <a:t> </a:t>
            </a:r>
            <a:r>
              <a:rPr sz="2800">
                <a:solidFill>
                  <a:srgbClr val="232323"/>
                </a:solidFill>
                <a:latin typeface="Arial MT"/>
                <a:cs typeface="Arial MT"/>
              </a:rPr>
              <a:t>crucial</a:t>
            </a:r>
            <a:r>
              <a:rPr sz="2800" spc="-60">
                <a:solidFill>
                  <a:srgbClr val="232323"/>
                </a:solidFill>
                <a:latin typeface="Arial MT"/>
                <a:cs typeface="Arial MT"/>
              </a:rPr>
              <a:t> </a:t>
            </a:r>
            <a:r>
              <a:rPr sz="2800">
                <a:solidFill>
                  <a:srgbClr val="232323"/>
                </a:solidFill>
                <a:latin typeface="Arial MT"/>
                <a:cs typeface="Arial MT"/>
              </a:rPr>
              <a:t>step</a:t>
            </a:r>
            <a:r>
              <a:rPr sz="2800" spc="-55">
                <a:solidFill>
                  <a:srgbClr val="232323"/>
                </a:solidFill>
                <a:latin typeface="Arial MT"/>
                <a:cs typeface="Arial MT"/>
              </a:rPr>
              <a:t> </a:t>
            </a:r>
            <a:r>
              <a:rPr sz="2800">
                <a:solidFill>
                  <a:srgbClr val="232323"/>
                </a:solidFill>
                <a:latin typeface="Arial MT"/>
                <a:cs typeface="Arial MT"/>
              </a:rPr>
              <a:t>in</a:t>
            </a:r>
            <a:r>
              <a:rPr sz="2800" spc="-60">
                <a:solidFill>
                  <a:srgbClr val="232323"/>
                </a:solidFill>
                <a:latin typeface="Arial MT"/>
                <a:cs typeface="Arial MT"/>
              </a:rPr>
              <a:t> </a:t>
            </a:r>
            <a:r>
              <a:rPr sz="2800">
                <a:solidFill>
                  <a:srgbClr val="232323"/>
                </a:solidFill>
                <a:latin typeface="Arial MT"/>
                <a:cs typeface="Arial MT"/>
              </a:rPr>
              <a:t>any</a:t>
            </a:r>
            <a:r>
              <a:rPr sz="2800" spc="-50">
                <a:solidFill>
                  <a:srgbClr val="232323"/>
                </a:solidFill>
                <a:latin typeface="Arial MT"/>
                <a:cs typeface="Arial MT"/>
              </a:rPr>
              <a:t> </a:t>
            </a:r>
            <a:r>
              <a:rPr sz="2800">
                <a:solidFill>
                  <a:srgbClr val="232323"/>
                </a:solidFill>
                <a:latin typeface="Arial MT"/>
                <a:cs typeface="Arial MT"/>
              </a:rPr>
              <a:t>machine</a:t>
            </a:r>
            <a:r>
              <a:rPr sz="2800" spc="-45">
                <a:solidFill>
                  <a:srgbClr val="232323"/>
                </a:solidFill>
                <a:latin typeface="Arial MT"/>
                <a:cs typeface="Arial MT"/>
              </a:rPr>
              <a:t> </a:t>
            </a:r>
            <a:r>
              <a:rPr sz="2800">
                <a:solidFill>
                  <a:srgbClr val="232323"/>
                </a:solidFill>
                <a:latin typeface="Arial MT"/>
                <a:cs typeface="Arial MT"/>
              </a:rPr>
              <a:t>learning</a:t>
            </a:r>
            <a:r>
              <a:rPr sz="2800" spc="-50">
                <a:solidFill>
                  <a:srgbClr val="232323"/>
                </a:solidFill>
                <a:latin typeface="Arial MT"/>
                <a:cs typeface="Arial MT"/>
              </a:rPr>
              <a:t> </a:t>
            </a:r>
            <a:r>
              <a:rPr sz="2800">
                <a:solidFill>
                  <a:srgbClr val="232323"/>
                </a:solidFill>
                <a:latin typeface="Arial MT"/>
                <a:cs typeface="Arial MT"/>
              </a:rPr>
              <a:t>model,</a:t>
            </a:r>
            <a:r>
              <a:rPr sz="2800" spc="-50">
                <a:solidFill>
                  <a:srgbClr val="232323"/>
                </a:solidFill>
                <a:latin typeface="Arial MT"/>
                <a:cs typeface="Arial MT"/>
              </a:rPr>
              <a:t> </a:t>
            </a:r>
            <a:r>
              <a:rPr sz="2800">
                <a:solidFill>
                  <a:srgbClr val="232323"/>
                </a:solidFill>
                <a:latin typeface="Arial MT"/>
                <a:cs typeface="Arial MT"/>
              </a:rPr>
              <a:t>but</a:t>
            </a:r>
            <a:r>
              <a:rPr sz="2800" spc="-60">
                <a:solidFill>
                  <a:srgbClr val="232323"/>
                </a:solidFill>
                <a:latin typeface="Arial MT"/>
                <a:cs typeface="Arial MT"/>
              </a:rPr>
              <a:t> </a:t>
            </a:r>
            <a:r>
              <a:rPr sz="2800">
                <a:solidFill>
                  <a:srgbClr val="232323"/>
                </a:solidFill>
                <a:latin typeface="Arial MT"/>
                <a:cs typeface="Arial MT"/>
              </a:rPr>
              <a:t>more</a:t>
            </a:r>
            <a:r>
              <a:rPr sz="2800" spc="-45">
                <a:solidFill>
                  <a:srgbClr val="232323"/>
                </a:solidFill>
                <a:latin typeface="Arial MT"/>
                <a:cs typeface="Arial MT"/>
              </a:rPr>
              <a:t> </a:t>
            </a:r>
            <a:r>
              <a:rPr sz="2800">
                <a:solidFill>
                  <a:srgbClr val="232323"/>
                </a:solidFill>
                <a:latin typeface="Arial MT"/>
                <a:cs typeface="Arial MT"/>
              </a:rPr>
              <a:t>so</a:t>
            </a:r>
            <a:r>
              <a:rPr sz="2800" spc="-60">
                <a:solidFill>
                  <a:srgbClr val="232323"/>
                </a:solidFill>
                <a:latin typeface="Arial MT"/>
                <a:cs typeface="Arial MT"/>
              </a:rPr>
              <a:t> </a:t>
            </a:r>
            <a:r>
              <a:rPr sz="2800">
                <a:solidFill>
                  <a:srgbClr val="232323"/>
                </a:solidFill>
                <a:latin typeface="Arial MT"/>
                <a:cs typeface="Arial MT"/>
              </a:rPr>
              <a:t>for</a:t>
            </a:r>
            <a:r>
              <a:rPr sz="2800" spc="-45">
                <a:solidFill>
                  <a:srgbClr val="232323"/>
                </a:solidFill>
                <a:latin typeface="Arial MT"/>
                <a:cs typeface="Arial MT"/>
              </a:rPr>
              <a:t> </a:t>
            </a:r>
            <a:r>
              <a:rPr sz="2800" spc="-20">
                <a:solidFill>
                  <a:srgbClr val="232323"/>
                </a:solidFill>
                <a:latin typeface="Arial MT"/>
                <a:cs typeface="Arial MT"/>
              </a:rPr>
              <a:t>NLP.</a:t>
            </a:r>
            <a:endParaRPr sz="2800">
              <a:latin typeface="Arial MT"/>
              <a:cs typeface="Arial MT"/>
            </a:endParaRPr>
          </a:p>
          <a:p>
            <a:pPr marL="111125" marR="5080" indent="-99060">
              <a:lnSpc>
                <a:spcPct val="100000"/>
              </a:lnSpc>
              <a:buChar char="•"/>
              <a:tabLst>
                <a:tab pos="111125" algn="l"/>
                <a:tab pos="469265" algn="l"/>
              </a:tabLst>
            </a:pPr>
            <a:r>
              <a:rPr sz="2800">
                <a:solidFill>
                  <a:srgbClr val="232323"/>
                </a:solidFill>
                <a:latin typeface="Arial MT"/>
                <a:cs typeface="Arial MT"/>
              </a:rPr>
              <a:t>	Without</a:t>
            </a:r>
            <a:r>
              <a:rPr sz="2800" spc="-70">
                <a:solidFill>
                  <a:srgbClr val="232323"/>
                </a:solidFill>
                <a:latin typeface="Arial MT"/>
                <a:cs typeface="Arial MT"/>
              </a:rPr>
              <a:t> </a:t>
            </a:r>
            <a:r>
              <a:rPr sz="2800">
                <a:solidFill>
                  <a:srgbClr val="232323"/>
                </a:solidFill>
                <a:latin typeface="Arial MT"/>
                <a:cs typeface="Arial MT"/>
              </a:rPr>
              <a:t>the</a:t>
            </a:r>
            <a:r>
              <a:rPr sz="2800" spc="-65">
                <a:solidFill>
                  <a:srgbClr val="232323"/>
                </a:solidFill>
                <a:latin typeface="Arial MT"/>
                <a:cs typeface="Arial MT"/>
              </a:rPr>
              <a:t> </a:t>
            </a:r>
            <a:r>
              <a:rPr sz="2800">
                <a:solidFill>
                  <a:srgbClr val="232323"/>
                </a:solidFill>
                <a:latin typeface="Arial MT"/>
                <a:cs typeface="Arial MT"/>
              </a:rPr>
              <a:t>cleaning</a:t>
            </a:r>
            <a:r>
              <a:rPr sz="2800" spc="-60">
                <a:solidFill>
                  <a:srgbClr val="232323"/>
                </a:solidFill>
                <a:latin typeface="Arial MT"/>
                <a:cs typeface="Arial MT"/>
              </a:rPr>
              <a:t> </a:t>
            </a:r>
            <a:r>
              <a:rPr sz="2800">
                <a:solidFill>
                  <a:srgbClr val="232323"/>
                </a:solidFill>
                <a:latin typeface="Arial MT"/>
                <a:cs typeface="Arial MT"/>
              </a:rPr>
              <a:t>process,</a:t>
            </a:r>
            <a:r>
              <a:rPr sz="2800" spc="-75">
                <a:solidFill>
                  <a:srgbClr val="232323"/>
                </a:solidFill>
                <a:latin typeface="Arial MT"/>
                <a:cs typeface="Arial MT"/>
              </a:rPr>
              <a:t> </a:t>
            </a:r>
            <a:r>
              <a:rPr sz="2800">
                <a:solidFill>
                  <a:srgbClr val="232323"/>
                </a:solidFill>
                <a:latin typeface="Arial MT"/>
                <a:cs typeface="Arial MT"/>
              </a:rPr>
              <a:t>the</a:t>
            </a:r>
            <a:r>
              <a:rPr sz="2800" spc="-55">
                <a:solidFill>
                  <a:srgbClr val="232323"/>
                </a:solidFill>
                <a:latin typeface="Arial MT"/>
                <a:cs typeface="Arial MT"/>
              </a:rPr>
              <a:t> </a:t>
            </a:r>
            <a:r>
              <a:rPr sz="2800">
                <a:solidFill>
                  <a:srgbClr val="232323"/>
                </a:solidFill>
                <a:latin typeface="Arial MT"/>
                <a:cs typeface="Arial MT"/>
              </a:rPr>
              <a:t>dataset</a:t>
            </a:r>
            <a:r>
              <a:rPr sz="2800" spc="-70">
                <a:solidFill>
                  <a:srgbClr val="232323"/>
                </a:solidFill>
                <a:latin typeface="Arial MT"/>
                <a:cs typeface="Arial MT"/>
              </a:rPr>
              <a:t> </a:t>
            </a:r>
            <a:r>
              <a:rPr sz="2800">
                <a:solidFill>
                  <a:srgbClr val="232323"/>
                </a:solidFill>
                <a:latin typeface="Arial MT"/>
                <a:cs typeface="Arial MT"/>
              </a:rPr>
              <a:t>is</a:t>
            </a:r>
            <a:r>
              <a:rPr sz="2800" spc="-70">
                <a:solidFill>
                  <a:srgbClr val="232323"/>
                </a:solidFill>
                <a:latin typeface="Arial MT"/>
                <a:cs typeface="Arial MT"/>
              </a:rPr>
              <a:t> </a:t>
            </a:r>
            <a:r>
              <a:rPr sz="2800">
                <a:solidFill>
                  <a:srgbClr val="232323"/>
                </a:solidFill>
                <a:latin typeface="Arial MT"/>
                <a:cs typeface="Arial MT"/>
              </a:rPr>
              <a:t>often</a:t>
            </a:r>
            <a:r>
              <a:rPr sz="2800" spc="-60">
                <a:solidFill>
                  <a:srgbClr val="232323"/>
                </a:solidFill>
                <a:latin typeface="Arial MT"/>
                <a:cs typeface="Arial MT"/>
              </a:rPr>
              <a:t> </a:t>
            </a:r>
            <a:r>
              <a:rPr sz="2800">
                <a:solidFill>
                  <a:srgbClr val="232323"/>
                </a:solidFill>
                <a:latin typeface="Arial MT"/>
                <a:cs typeface="Arial MT"/>
              </a:rPr>
              <a:t>a</a:t>
            </a:r>
            <a:r>
              <a:rPr sz="2800" spc="-55">
                <a:solidFill>
                  <a:srgbClr val="232323"/>
                </a:solidFill>
                <a:latin typeface="Arial MT"/>
                <a:cs typeface="Arial MT"/>
              </a:rPr>
              <a:t> </a:t>
            </a:r>
            <a:r>
              <a:rPr sz="2800">
                <a:solidFill>
                  <a:srgbClr val="232323"/>
                </a:solidFill>
                <a:latin typeface="Arial MT"/>
                <a:cs typeface="Arial MT"/>
              </a:rPr>
              <a:t>cluster</a:t>
            </a:r>
            <a:r>
              <a:rPr sz="2800" spc="-65">
                <a:solidFill>
                  <a:srgbClr val="232323"/>
                </a:solidFill>
                <a:latin typeface="Arial MT"/>
                <a:cs typeface="Arial MT"/>
              </a:rPr>
              <a:t> </a:t>
            </a:r>
            <a:r>
              <a:rPr sz="2800">
                <a:solidFill>
                  <a:srgbClr val="232323"/>
                </a:solidFill>
                <a:latin typeface="Arial MT"/>
                <a:cs typeface="Arial MT"/>
              </a:rPr>
              <a:t>of</a:t>
            </a:r>
            <a:r>
              <a:rPr sz="2800" spc="-70">
                <a:solidFill>
                  <a:srgbClr val="232323"/>
                </a:solidFill>
                <a:latin typeface="Arial MT"/>
                <a:cs typeface="Arial MT"/>
              </a:rPr>
              <a:t> </a:t>
            </a:r>
            <a:r>
              <a:rPr sz="2800">
                <a:solidFill>
                  <a:srgbClr val="232323"/>
                </a:solidFill>
                <a:latin typeface="Arial MT"/>
                <a:cs typeface="Arial MT"/>
              </a:rPr>
              <a:t>words</a:t>
            </a:r>
            <a:r>
              <a:rPr sz="2800" spc="-50">
                <a:solidFill>
                  <a:srgbClr val="232323"/>
                </a:solidFill>
                <a:latin typeface="Arial MT"/>
                <a:cs typeface="Arial MT"/>
              </a:rPr>
              <a:t> </a:t>
            </a:r>
            <a:r>
              <a:rPr sz="2800">
                <a:solidFill>
                  <a:srgbClr val="232323"/>
                </a:solidFill>
                <a:latin typeface="Arial MT"/>
                <a:cs typeface="Arial MT"/>
              </a:rPr>
              <a:t>that</a:t>
            </a:r>
            <a:r>
              <a:rPr sz="2800" spc="-70">
                <a:solidFill>
                  <a:srgbClr val="232323"/>
                </a:solidFill>
                <a:latin typeface="Arial MT"/>
                <a:cs typeface="Arial MT"/>
              </a:rPr>
              <a:t> </a:t>
            </a:r>
            <a:r>
              <a:rPr sz="2800">
                <a:solidFill>
                  <a:srgbClr val="232323"/>
                </a:solidFill>
                <a:latin typeface="Arial MT"/>
                <a:cs typeface="Arial MT"/>
              </a:rPr>
              <a:t>the</a:t>
            </a:r>
            <a:r>
              <a:rPr sz="2800" spc="-65">
                <a:solidFill>
                  <a:srgbClr val="232323"/>
                </a:solidFill>
                <a:latin typeface="Arial MT"/>
                <a:cs typeface="Arial MT"/>
              </a:rPr>
              <a:t> </a:t>
            </a:r>
            <a:r>
              <a:rPr sz="2800">
                <a:solidFill>
                  <a:srgbClr val="232323"/>
                </a:solidFill>
                <a:latin typeface="Arial MT"/>
                <a:cs typeface="Arial MT"/>
              </a:rPr>
              <a:t>computer</a:t>
            </a:r>
            <a:r>
              <a:rPr sz="2800" spc="-45">
                <a:solidFill>
                  <a:srgbClr val="232323"/>
                </a:solidFill>
                <a:latin typeface="Arial MT"/>
                <a:cs typeface="Arial MT"/>
              </a:rPr>
              <a:t> </a:t>
            </a:r>
            <a:r>
              <a:rPr sz="2800" spc="-10">
                <a:solidFill>
                  <a:srgbClr val="232323"/>
                </a:solidFill>
                <a:latin typeface="Arial MT"/>
                <a:cs typeface="Arial MT"/>
              </a:rPr>
              <a:t>doesn’t understand.</a:t>
            </a:r>
            <a:endParaRPr sz="2800">
              <a:latin typeface="Arial MT"/>
              <a:cs typeface="Arial MT"/>
            </a:endParaRPr>
          </a:p>
          <a:p>
            <a:pPr marL="469265" indent="-456565">
              <a:lnSpc>
                <a:spcPct val="100000"/>
              </a:lnSpc>
              <a:buChar char="•"/>
              <a:tabLst>
                <a:tab pos="469265" algn="l"/>
              </a:tabLst>
            </a:pPr>
            <a:r>
              <a:rPr sz="2800">
                <a:solidFill>
                  <a:srgbClr val="232323"/>
                </a:solidFill>
                <a:latin typeface="Arial MT"/>
                <a:cs typeface="Arial MT"/>
              </a:rPr>
              <a:t>Here,</a:t>
            </a:r>
            <a:r>
              <a:rPr sz="2800" spc="-60">
                <a:solidFill>
                  <a:srgbClr val="232323"/>
                </a:solidFill>
                <a:latin typeface="Arial MT"/>
                <a:cs typeface="Arial MT"/>
              </a:rPr>
              <a:t> </a:t>
            </a:r>
            <a:r>
              <a:rPr sz="2800">
                <a:solidFill>
                  <a:srgbClr val="232323"/>
                </a:solidFill>
                <a:latin typeface="Arial MT"/>
                <a:cs typeface="Arial MT"/>
              </a:rPr>
              <a:t>It</a:t>
            </a:r>
            <a:r>
              <a:rPr sz="2800" spc="-60">
                <a:solidFill>
                  <a:srgbClr val="232323"/>
                </a:solidFill>
                <a:latin typeface="Arial MT"/>
                <a:cs typeface="Arial MT"/>
              </a:rPr>
              <a:t> </a:t>
            </a:r>
            <a:r>
              <a:rPr sz="2800">
                <a:solidFill>
                  <a:srgbClr val="232323"/>
                </a:solidFill>
                <a:latin typeface="Arial MT"/>
                <a:cs typeface="Arial MT"/>
              </a:rPr>
              <a:t>will</a:t>
            </a:r>
            <a:r>
              <a:rPr sz="2800" spc="-40">
                <a:solidFill>
                  <a:srgbClr val="232323"/>
                </a:solidFill>
                <a:latin typeface="Arial MT"/>
                <a:cs typeface="Arial MT"/>
              </a:rPr>
              <a:t> </a:t>
            </a:r>
            <a:r>
              <a:rPr sz="2800">
                <a:solidFill>
                  <a:srgbClr val="232323"/>
                </a:solidFill>
                <a:latin typeface="Arial MT"/>
                <a:cs typeface="Arial MT"/>
              </a:rPr>
              <a:t>go</a:t>
            </a:r>
            <a:r>
              <a:rPr sz="2800" spc="-45">
                <a:solidFill>
                  <a:srgbClr val="232323"/>
                </a:solidFill>
                <a:latin typeface="Arial MT"/>
                <a:cs typeface="Arial MT"/>
              </a:rPr>
              <a:t> </a:t>
            </a:r>
            <a:r>
              <a:rPr sz="2800">
                <a:solidFill>
                  <a:srgbClr val="232323"/>
                </a:solidFill>
                <a:latin typeface="Arial MT"/>
                <a:cs typeface="Arial MT"/>
              </a:rPr>
              <a:t>over</a:t>
            </a:r>
            <a:r>
              <a:rPr sz="2800" spc="-50">
                <a:solidFill>
                  <a:srgbClr val="232323"/>
                </a:solidFill>
                <a:latin typeface="Arial MT"/>
                <a:cs typeface="Arial MT"/>
              </a:rPr>
              <a:t> </a:t>
            </a:r>
            <a:r>
              <a:rPr sz="2800">
                <a:solidFill>
                  <a:srgbClr val="232323"/>
                </a:solidFill>
                <a:latin typeface="Arial MT"/>
                <a:cs typeface="Arial MT"/>
              </a:rPr>
              <a:t>steps</a:t>
            </a:r>
            <a:r>
              <a:rPr sz="2800" spc="-60">
                <a:solidFill>
                  <a:srgbClr val="232323"/>
                </a:solidFill>
                <a:latin typeface="Arial MT"/>
                <a:cs typeface="Arial MT"/>
              </a:rPr>
              <a:t> </a:t>
            </a:r>
            <a:r>
              <a:rPr sz="2800">
                <a:solidFill>
                  <a:srgbClr val="232323"/>
                </a:solidFill>
                <a:latin typeface="Arial MT"/>
                <a:cs typeface="Arial MT"/>
              </a:rPr>
              <a:t>done</a:t>
            </a:r>
            <a:r>
              <a:rPr sz="2800" spc="-55">
                <a:solidFill>
                  <a:srgbClr val="232323"/>
                </a:solidFill>
                <a:latin typeface="Arial MT"/>
                <a:cs typeface="Arial MT"/>
              </a:rPr>
              <a:t> </a:t>
            </a:r>
            <a:r>
              <a:rPr sz="2800">
                <a:solidFill>
                  <a:srgbClr val="232323"/>
                </a:solidFill>
                <a:latin typeface="Arial MT"/>
                <a:cs typeface="Arial MT"/>
              </a:rPr>
              <a:t>in</a:t>
            </a:r>
            <a:r>
              <a:rPr sz="2800" spc="-60">
                <a:solidFill>
                  <a:srgbClr val="232323"/>
                </a:solidFill>
                <a:latin typeface="Arial MT"/>
                <a:cs typeface="Arial MT"/>
              </a:rPr>
              <a:t> </a:t>
            </a:r>
            <a:r>
              <a:rPr sz="2800">
                <a:solidFill>
                  <a:srgbClr val="232323"/>
                </a:solidFill>
                <a:latin typeface="Arial MT"/>
                <a:cs typeface="Arial MT"/>
              </a:rPr>
              <a:t>a</a:t>
            </a:r>
            <a:r>
              <a:rPr sz="2800" spc="-45">
                <a:solidFill>
                  <a:srgbClr val="232323"/>
                </a:solidFill>
                <a:latin typeface="Arial MT"/>
                <a:cs typeface="Arial MT"/>
              </a:rPr>
              <a:t> </a:t>
            </a:r>
            <a:r>
              <a:rPr sz="2800">
                <a:solidFill>
                  <a:srgbClr val="232323"/>
                </a:solidFill>
                <a:latin typeface="Arial MT"/>
                <a:cs typeface="Arial MT"/>
              </a:rPr>
              <a:t>typical</a:t>
            </a:r>
            <a:r>
              <a:rPr sz="2800" spc="-55">
                <a:solidFill>
                  <a:srgbClr val="232323"/>
                </a:solidFill>
                <a:latin typeface="Arial MT"/>
                <a:cs typeface="Arial MT"/>
              </a:rPr>
              <a:t> </a:t>
            </a:r>
            <a:r>
              <a:rPr sz="2800">
                <a:solidFill>
                  <a:srgbClr val="232323"/>
                </a:solidFill>
                <a:latin typeface="Arial MT"/>
                <a:cs typeface="Arial MT"/>
              </a:rPr>
              <a:t>machine</a:t>
            </a:r>
            <a:r>
              <a:rPr sz="2800" spc="-40">
                <a:solidFill>
                  <a:srgbClr val="232323"/>
                </a:solidFill>
                <a:latin typeface="Arial MT"/>
                <a:cs typeface="Arial MT"/>
              </a:rPr>
              <a:t> </a:t>
            </a:r>
            <a:r>
              <a:rPr sz="2800">
                <a:solidFill>
                  <a:srgbClr val="232323"/>
                </a:solidFill>
                <a:latin typeface="Arial MT"/>
                <a:cs typeface="Arial MT"/>
              </a:rPr>
              <a:t>learning</a:t>
            </a:r>
            <a:r>
              <a:rPr sz="2800" spc="-40">
                <a:solidFill>
                  <a:srgbClr val="232323"/>
                </a:solidFill>
                <a:latin typeface="Arial MT"/>
                <a:cs typeface="Arial MT"/>
              </a:rPr>
              <a:t> </a:t>
            </a:r>
            <a:r>
              <a:rPr sz="2800">
                <a:solidFill>
                  <a:srgbClr val="232323"/>
                </a:solidFill>
                <a:latin typeface="Arial MT"/>
                <a:cs typeface="Arial MT"/>
              </a:rPr>
              <a:t>text</a:t>
            </a:r>
            <a:r>
              <a:rPr sz="2800" spc="-75">
                <a:solidFill>
                  <a:srgbClr val="232323"/>
                </a:solidFill>
                <a:latin typeface="Arial MT"/>
                <a:cs typeface="Arial MT"/>
              </a:rPr>
              <a:t> </a:t>
            </a:r>
            <a:r>
              <a:rPr sz="2800">
                <a:solidFill>
                  <a:srgbClr val="232323"/>
                </a:solidFill>
                <a:latin typeface="Arial MT"/>
                <a:cs typeface="Arial MT"/>
              </a:rPr>
              <a:t>pipeline</a:t>
            </a:r>
            <a:r>
              <a:rPr sz="2800" spc="-35">
                <a:solidFill>
                  <a:srgbClr val="232323"/>
                </a:solidFill>
                <a:latin typeface="Arial MT"/>
                <a:cs typeface="Arial MT"/>
              </a:rPr>
              <a:t> </a:t>
            </a:r>
            <a:r>
              <a:rPr sz="2800">
                <a:solidFill>
                  <a:srgbClr val="232323"/>
                </a:solidFill>
                <a:latin typeface="Arial MT"/>
                <a:cs typeface="Arial MT"/>
              </a:rPr>
              <a:t>to</a:t>
            </a:r>
            <a:r>
              <a:rPr sz="2800" spc="-60">
                <a:solidFill>
                  <a:srgbClr val="232323"/>
                </a:solidFill>
                <a:latin typeface="Arial MT"/>
                <a:cs typeface="Arial MT"/>
              </a:rPr>
              <a:t> </a:t>
            </a:r>
            <a:r>
              <a:rPr sz="2800">
                <a:solidFill>
                  <a:srgbClr val="232323"/>
                </a:solidFill>
                <a:latin typeface="Arial MT"/>
                <a:cs typeface="Arial MT"/>
              </a:rPr>
              <a:t>clean</a:t>
            </a:r>
            <a:r>
              <a:rPr sz="2800" spc="-50">
                <a:solidFill>
                  <a:srgbClr val="232323"/>
                </a:solidFill>
                <a:latin typeface="Arial MT"/>
                <a:cs typeface="Arial MT"/>
              </a:rPr>
              <a:t> </a:t>
            </a:r>
            <a:r>
              <a:rPr sz="2800" spc="-10">
                <a:solidFill>
                  <a:srgbClr val="232323"/>
                </a:solidFill>
                <a:latin typeface="Arial MT"/>
                <a:cs typeface="Arial MT"/>
              </a:rPr>
              <a:t>data.</a:t>
            </a:r>
            <a:endParaRPr sz="2800">
              <a:latin typeface="Arial MT"/>
              <a:cs typeface="Arial MT"/>
            </a:endParaRPr>
          </a:p>
        </p:txBody>
      </p:sp>
      <p:sp>
        <p:nvSpPr>
          <p:cNvPr id="6" name="object 6">
            <a:extLst>
              <a:ext uri="{FF2B5EF4-FFF2-40B4-BE49-F238E27FC236}">
                <a16:creationId xmlns:a16="http://schemas.microsoft.com/office/drawing/2014/main" id="{197F812E-2D43-F39F-793D-12A56ED7F6CC}"/>
              </a:ext>
            </a:extLst>
          </p:cNvPr>
          <p:cNvSpPr txBox="1"/>
          <p:nvPr/>
        </p:nvSpPr>
        <p:spPr>
          <a:xfrm>
            <a:off x="1458849" y="5414264"/>
            <a:ext cx="1656080" cy="452120"/>
          </a:xfrm>
          <a:prstGeom prst="rect">
            <a:avLst/>
          </a:prstGeom>
        </p:spPr>
        <p:txBody>
          <a:bodyPr vert="horz" wrap="square" lIns="0" tIns="12065" rIns="0" bIns="0" rtlCol="0">
            <a:spAutoFit/>
          </a:bodyPr>
          <a:lstStyle/>
          <a:p>
            <a:pPr marL="12700">
              <a:lnSpc>
                <a:spcPct val="100000"/>
              </a:lnSpc>
              <a:spcBef>
                <a:spcPts val="95"/>
              </a:spcBef>
            </a:pPr>
            <a:r>
              <a:rPr sz="2800" spc="-10">
                <a:latin typeface="Calibri"/>
                <a:cs typeface="Calibri"/>
              </a:rPr>
              <a:t>PROGRAM:</a:t>
            </a:r>
            <a:endParaRPr sz="2800">
              <a:latin typeface="Calibri"/>
              <a:cs typeface="Calibri"/>
            </a:endParaRPr>
          </a:p>
        </p:txBody>
      </p:sp>
    </p:spTree>
    <p:extLst>
      <p:ext uri="{BB962C8B-B14F-4D97-AF65-F5344CB8AC3E}">
        <p14:creationId xmlns:p14="http://schemas.microsoft.com/office/powerpoint/2010/main" val="16358626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828800" y="1777335"/>
            <a:ext cx="5634558" cy="654025"/>
          </a:xfrm>
          <a:prstGeom prst="rect">
            <a:avLst/>
          </a:prstGeom>
        </p:spPr>
        <p:txBody>
          <a:bodyPr lIns="0" tIns="0" rIns="0" bIns="0" rtlCol="0" anchor="t">
            <a:spAutoFit/>
          </a:bodyPr>
          <a:lstStyle/>
          <a:p>
            <a:pPr algn="ctr">
              <a:lnSpc>
                <a:spcPts val="5076"/>
              </a:lnSpc>
              <a:spcBef>
                <a:spcPct val="0"/>
              </a:spcBef>
            </a:pPr>
            <a:r>
              <a:rPr lang="en-US" sz="4700">
                <a:solidFill>
                  <a:srgbClr val="000000"/>
                </a:solidFill>
                <a:latin typeface="Times New Roman Bold"/>
              </a:rPr>
              <a:t>WORD CLOUD:</a:t>
            </a:r>
          </a:p>
        </p:txBody>
      </p:sp>
      <p:sp>
        <p:nvSpPr>
          <p:cNvPr id="6" name="TextBox 5">
            <a:extLst>
              <a:ext uri="{FF2B5EF4-FFF2-40B4-BE49-F238E27FC236}">
                <a16:creationId xmlns:a16="http://schemas.microsoft.com/office/drawing/2014/main" id="{F783EE05-FCF8-9226-9314-49572CE9B356}"/>
              </a:ext>
            </a:extLst>
          </p:cNvPr>
          <p:cNvSpPr txBox="1"/>
          <p:nvPr/>
        </p:nvSpPr>
        <p:spPr>
          <a:xfrm>
            <a:off x="2743200" y="4305300"/>
            <a:ext cx="14020800" cy="4031873"/>
          </a:xfrm>
          <a:prstGeom prst="rect">
            <a:avLst/>
          </a:prstGeom>
          <a:noFill/>
        </p:spPr>
        <p:txBody>
          <a:bodyPr wrap="square">
            <a:spAutoFit/>
          </a:bodyPr>
          <a:lstStyle/>
          <a:p>
            <a:r>
              <a:rPr lang="en-IN" sz="3200">
                <a:latin typeface="Arial" panose="020B0604020202020204" pitchFamily="34" charset="0"/>
                <a:cs typeface="Arial" panose="020B0604020202020204" pitchFamily="34" charset="0"/>
              </a:rPr>
              <a:t>#word cloud for fake news</a:t>
            </a:r>
          </a:p>
          <a:p>
            <a:r>
              <a:rPr lang="en-IN" sz="3200">
                <a:latin typeface="Arial" panose="020B0604020202020204" pitchFamily="34" charset="0"/>
                <a:cs typeface="Arial" panose="020B0604020202020204" pitchFamily="34" charset="0"/>
              </a:rPr>
              <a:t>cloud = </a:t>
            </a:r>
            <a:r>
              <a:rPr lang="en-IN" sz="3200" err="1">
                <a:latin typeface="Arial" panose="020B0604020202020204" pitchFamily="34" charset="0"/>
                <a:cs typeface="Arial" panose="020B0604020202020204" pitchFamily="34" charset="0"/>
              </a:rPr>
              <a:t>WordCloud</a:t>
            </a:r>
            <a:r>
              <a:rPr lang="en-IN" sz="3200">
                <a:latin typeface="Arial" panose="020B0604020202020204" pitchFamily="34" charset="0"/>
                <a:cs typeface="Arial" panose="020B0604020202020204" pitchFamily="34" charset="0"/>
              </a:rPr>
              <a:t>(</a:t>
            </a:r>
            <a:r>
              <a:rPr lang="en-IN" sz="3200" err="1">
                <a:latin typeface="Arial" panose="020B0604020202020204" pitchFamily="34" charset="0"/>
                <a:cs typeface="Arial" panose="020B0604020202020204" pitchFamily="34" charset="0"/>
              </a:rPr>
              <a:t>max_words</a:t>
            </a:r>
            <a:r>
              <a:rPr lang="en-IN" sz="3200">
                <a:latin typeface="Arial" panose="020B0604020202020204" pitchFamily="34" charset="0"/>
                <a:cs typeface="Arial" panose="020B0604020202020204" pitchFamily="34" charset="0"/>
              </a:rPr>
              <a:t> = 500, </a:t>
            </a:r>
            <a:r>
              <a:rPr lang="en-IN" sz="3200" err="1">
                <a:latin typeface="Arial" panose="020B0604020202020204" pitchFamily="34" charset="0"/>
                <a:cs typeface="Arial" panose="020B0604020202020204" pitchFamily="34" charset="0"/>
              </a:rPr>
              <a:t>stopwords</a:t>
            </a:r>
            <a:r>
              <a:rPr lang="en-IN" sz="3200">
                <a:latin typeface="Arial" panose="020B0604020202020204" pitchFamily="34" charset="0"/>
                <a:cs typeface="Arial" panose="020B0604020202020204" pitchFamily="34" charset="0"/>
              </a:rPr>
              <a:t> = STOPWORDS, </a:t>
            </a:r>
            <a:r>
              <a:rPr lang="en-IN" sz="3200" err="1">
                <a:latin typeface="Arial" panose="020B0604020202020204" pitchFamily="34" charset="0"/>
                <a:cs typeface="Arial" panose="020B0604020202020204" pitchFamily="34" charset="0"/>
              </a:rPr>
              <a:t>background_color</a:t>
            </a:r>
            <a:r>
              <a:rPr lang="en-IN" sz="3200">
                <a:latin typeface="Arial" panose="020B0604020202020204" pitchFamily="34" charset="0"/>
                <a:cs typeface="Arial" panose="020B0604020202020204" pitchFamily="34" charset="0"/>
              </a:rPr>
              <a:t> = "white").generate(" ".join(</a:t>
            </a:r>
            <a:r>
              <a:rPr lang="en-IN" sz="3200" err="1">
                <a:latin typeface="Arial" panose="020B0604020202020204" pitchFamily="34" charset="0"/>
                <a:cs typeface="Arial" panose="020B0604020202020204" pitchFamily="34" charset="0"/>
              </a:rPr>
              <a:t>df</a:t>
            </a:r>
            <a:r>
              <a:rPr lang="en-IN" sz="3200">
                <a:latin typeface="Arial" panose="020B0604020202020204" pitchFamily="34" charset="0"/>
                <a:cs typeface="Arial" panose="020B0604020202020204" pitchFamily="34" charset="0"/>
              </a:rPr>
              <a:t>[</a:t>
            </a:r>
            <a:r>
              <a:rPr lang="en-IN" sz="3200" err="1">
                <a:latin typeface="Arial" panose="020B0604020202020204" pitchFamily="34" charset="0"/>
                <a:cs typeface="Arial" panose="020B0604020202020204" pitchFamily="34" charset="0"/>
              </a:rPr>
              <a:t>df.label</a:t>
            </a:r>
            <a:r>
              <a:rPr lang="en-IN" sz="3200">
                <a:latin typeface="Arial" panose="020B0604020202020204" pitchFamily="34" charset="0"/>
                <a:cs typeface="Arial" panose="020B0604020202020204" pitchFamily="34" charset="0"/>
              </a:rPr>
              <a:t> == 1].text))</a:t>
            </a:r>
          </a:p>
          <a:p>
            <a:r>
              <a:rPr lang="en-IN" sz="3200" err="1">
                <a:latin typeface="Arial" panose="020B0604020202020204" pitchFamily="34" charset="0"/>
                <a:cs typeface="Arial" panose="020B0604020202020204" pitchFamily="34" charset="0"/>
              </a:rPr>
              <a:t>plt.figure</a:t>
            </a:r>
            <a:r>
              <a:rPr lang="en-IN" sz="3200">
                <a:latin typeface="Arial" panose="020B0604020202020204" pitchFamily="34" charset="0"/>
                <a:cs typeface="Arial" panose="020B0604020202020204" pitchFamily="34" charset="0"/>
              </a:rPr>
              <a:t>(</a:t>
            </a:r>
            <a:r>
              <a:rPr lang="en-IN" sz="3200" err="1">
                <a:latin typeface="Arial" panose="020B0604020202020204" pitchFamily="34" charset="0"/>
                <a:cs typeface="Arial" panose="020B0604020202020204" pitchFamily="34" charset="0"/>
              </a:rPr>
              <a:t>figsize</a:t>
            </a:r>
            <a:r>
              <a:rPr lang="en-IN" sz="3200">
                <a:latin typeface="Arial" panose="020B0604020202020204" pitchFamily="34" charset="0"/>
                <a:cs typeface="Arial" panose="020B0604020202020204" pitchFamily="34" charset="0"/>
              </a:rPr>
              <a:t>=(40, 30))</a:t>
            </a:r>
          </a:p>
          <a:p>
            <a:r>
              <a:rPr lang="en-IN" sz="3200" err="1">
                <a:latin typeface="Arial" panose="020B0604020202020204" pitchFamily="34" charset="0"/>
                <a:cs typeface="Arial" panose="020B0604020202020204" pitchFamily="34" charset="0"/>
              </a:rPr>
              <a:t>plt.imshow</a:t>
            </a:r>
            <a:r>
              <a:rPr lang="en-IN" sz="3200">
                <a:latin typeface="Arial" panose="020B0604020202020204" pitchFamily="34" charset="0"/>
                <a:cs typeface="Arial" panose="020B0604020202020204" pitchFamily="34" charset="0"/>
              </a:rPr>
              <a:t>(cloud, interpolation="bilinear")</a:t>
            </a:r>
          </a:p>
          <a:p>
            <a:r>
              <a:rPr lang="en-IN" sz="3200" err="1">
                <a:latin typeface="Arial" panose="020B0604020202020204" pitchFamily="34" charset="0"/>
                <a:cs typeface="Arial" panose="020B0604020202020204" pitchFamily="34" charset="0"/>
              </a:rPr>
              <a:t>plt.axis</a:t>
            </a:r>
            <a:r>
              <a:rPr lang="en-IN" sz="3200">
                <a:latin typeface="Arial" panose="020B0604020202020204" pitchFamily="34" charset="0"/>
                <a:cs typeface="Arial" panose="020B0604020202020204" pitchFamily="34" charset="0"/>
              </a:rPr>
              <a:t>("off")</a:t>
            </a:r>
          </a:p>
          <a:p>
            <a:r>
              <a:rPr lang="en-IN" sz="3200" err="1">
                <a:latin typeface="Arial" panose="020B0604020202020204" pitchFamily="34" charset="0"/>
                <a:cs typeface="Arial" panose="020B0604020202020204" pitchFamily="34" charset="0"/>
              </a:rPr>
              <a:t>plt.tight_layout</a:t>
            </a:r>
            <a:r>
              <a:rPr lang="en-IN" sz="3200">
                <a:latin typeface="Arial" panose="020B0604020202020204" pitchFamily="34" charset="0"/>
                <a:cs typeface="Arial" panose="020B0604020202020204" pitchFamily="34" charset="0"/>
              </a:rPr>
              <a:t>(pad=0)</a:t>
            </a:r>
          </a:p>
          <a:p>
            <a:r>
              <a:rPr lang="en-IN" sz="3200" err="1">
                <a:latin typeface="Arial" panose="020B0604020202020204" pitchFamily="34" charset="0"/>
                <a:cs typeface="Arial" panose="020B0604020202020204" pitchFamily="34" charset="0"/>
              </a:rPr>
              <a:t>plt.show</a:t>
            </a:r>
            <a:r>
              <a:rPr lang="en-IN" sz="3200">
                <a:latin typeface="Arial" panose="020B0604020202020204" pitchFamily="34" charset="0"/>
                <a:cs typeface="Arial" panose="020B0604020202020204" pitchFamily="34" charset="0"/>
              </a:rPr>
              <a:t>()</a:t>
            </a:r>
          </a:p>
        </p:txBody>
      </p:sp>
      <p:sp>
        <p:nvSpPr>
          <p:cNvPr id="8" name="TextBox 7">
            <a:extLst>
              <a:ext uri="{FF2B5EF4-FFF2-40B4-BE49-F238E27FC236}">
                <a16:creationId xmlns:a16="http://schemas.microsoft.com/office/drawing/2014/main" id="{27CB3315-F29C-3EB5-A5F8-C1BB2EDCADD3}"/>
              </a:ext>
            </a:extLst>
          </p:cNvPr>
          <p:cNvSpPr txBox="1"/>
          <p:nvPr/>
        </p:nvSpPr>
        <p:spPr>
          <a:xfrm>
            <a:off x="2466109" y="2896215"/>
            <a:ext cx="9144000" cy="646331"/>
          </a:xfrm>
          <a:prstGeom prst="rect">
            <a:avLst/>
          </a:prstGeom>
          <a:noFill/>
        </p:spPr>
        <p:txBody>
          <a:bodyPr wrap="square">
            <a:spAutoFit/>
          </a:bodyPr>
          <a:lstStyle/>
          <a:p>
            <a:r>
              <a:rPr lang="en-IN" sz="3600" b="1"/>
              <a:t>Fake News Word Cloud: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526422"/>
            <a:ext cx="11078857" cy="767005"/>
          </a:xfrm>
          <a:prstGeom prst="rect">
            <a:avLst/>
          </a:prstGeom>
        </p:spPr>
        <p:txBody>
          <a:bodyPr lIns="0" tIns="0" rIns="0" bIns="0" rtlCol="0" anchor="t">
            <a:spAutoFit/>
          </a:bodyPr>
          <a:lstStyle/>
          <a:p>
            <a:pPr algn="l">
              <a:lnSpc>
                <a:spcPts val="7128"/>
              </a:lnSpc>
            </a:pPr>
            <a:r>
              <a:rPr lang="en-US" sz="2800">
                <a:solidFill>
                  <a:srgbClr val="7CA655"/>
                </a:solidFill>
                <a:latin typeface="Times New Roman Bold"/>
              </a:rPr>
              <a:t> </a:t>
            </a:r>
          </a:p>
        </p:txBody>
      </p:sp>
      <p:sp>
        <p:nvSpPr>
          <p:cNvPr id="6" name="TextBox 5">
            <a:extLst>
              <a:ext uri="{FF2B5EF4-FFF2-40B4-BE49-F238E27FC236}">
                <a16:creationId xmlns:a16="http://schemas.microsoft.com/office/drawing/2014/main" id="{39C008DC-2646-42EB-ABE9-65B1B71F1B00}"/>
              </a:ext>
            </a:extLst>
          </p:cNvPr>
          <p:cNvSpPr txBox="1"/>
          <p:nvPr/>
        </p:nvSpPr>
        <p:spPr>
          <a:xfrm>
            <a:off x="2971800" y="4076700"/>
            <a:ext cx="14020800" cy="4031873"/>
          </a:xfrm>
          <a:prstGeom prst="rect">
            <a:avLst/>
          </a:prstGeom>
          <a:noFill/>
        </p:spPr>
        <p:txBody>
          <a:bodyPr wrap="square">
            <a:spAutoFit/>
          </a:bodyPr>
          <a:lstStyle/>
          <a:p>
            <a:r>
              <a:rPr lang="en-IN" sz="3200">
                <a:latin typeface="Arial" panose="020B0604020202020204" pitchFamily="34" charset="0"/>
                <a:cs typeface="Arial" panose="020B0604020202020204" pitchFamily="34" charset="0"/>
              </a:rPr>
              <a:t>#word cloud for real news</a:t>
            </a:r>
          </a:p>
          <a:p>
            <a:r>
              <a:rPr lang="en-IN" sz="3200">
                <a:latin typeface="Arial" panose="020B0604020202020204" pitchFamily="34" charset="0"/>
                <a:cs typeface="Arial" panose="020B0604020202020204" pitchFamily="34" charset="0"/>
              </a:rPr>
              <a:t>cloud = </a:t>
            </a:r>
            <a:r>
              <a:rPr lang="en-IN" sz="3200" err="1">
                <a:latin typeface="Arial" panose="020B0604020202020204" pitchFamily="34" charset="0"/>
                <a:cs typeface="Arial" panose="020B0604020202020204" pitchFamily="34" charset="0"/>
              </a:rPr>
              <a:t>WordCloud</a:t>
            </a:r>
            <a:r>
              <a:rPr lang="en-IN" sz="3200">
                <a:latin typeface="Arial" panose="020B0604020202020204" pitchFamily="34" charset="0"/>
                <a:cs typeface="Arial" panose="020B0604020202020204" pitchFamily="34" charset="0"/>
              </a:rPr>
              <a:t>(</a:t>
            </a:r>
            <a:r>
              <a:rPr lang="en-IN" sz="3200" err="1">
                <a:latin typeface="Arial" panose="020B0604020202020204" pitchFamily="34" charset="0"/>
                <a:cs typeface="Arial" panose="020B0604020202020204" pitchFamily="34" charset="0"/>
              </a:rPr>
              <a:t>max_words</a:t>
            </a:r>
            <a:r>
              <a:rPr lang="en-IN" sz="3200">
                <a:latin typeface="Arial" panose="020B0604020202020204" pitchFamily="34" charset="0"/>
                <a:cs typeface="Arial" panose="020B0604020202020204" pitchFamily="34" charset="0"/>
              </a:rPr>
              <a:t> = 500, </a:t>
            </a:r>
            <a:r>
              <a:rPr lang="en-IN" sz="3200" err="1">
                <a:latin typeface="Arial" panose="020B0604020202020204" pitchFamily="34" charset="0"/>
                <a:cs typeface="Arial" panose="020B0604020202020204" pitchFamily="34" charset="0"/>
              </a:rPr>
              <a:t>stopwords</a:t>
            </a:r>
            <a:r>
              <a:rPr lang="en-IN" sz="3200">
                <a:latin typeface="Arial" panose="020B0604020202020204" pitchFamily="34" charset="0"/>
                <a:cs typeface="Arial" panose="020B0604020202020204" pitchFamily="34" charset="0"/>
              </a:rPr>
              <a:t> = STOPWORDS, </a:t>
            </a:r>
            <a:r>
              <a:rPr lang="en-IN" sz="3200" err="1">
                <a:latin typeface="Arial" panose="020B0604020202020204" pitchFamily="34" charset="0"/>
                <a:cs typeface="Arial" panose="020B0604020202020204" pitchFamily="34" charset="0"/>
              </a:rPr>
              <a:t>background_color</a:t>
            </a:r>
            <a:r>
              <a:rPr lang="en-IN" sz="3200">
                <a:latin typeface="Arial" panose="020B0604020202020204" pitchFamily="34" charset="0"/>
                <a:cs typeface="Arial" panose="020B0604020202020204" pitchFamily="34" charset="0"/>
              </a:rPr>
              <a:t> = "white").generate(" ".join(</a:t>
            </a:r>
            <a:r>
              <a:rPr lang="en-IN" sz="3200" err="1">
                <a:latin typeface="Arial" panose="020B0604020202020204" pitchFamily="34" charset="0"/>
                <a:cs typeface="Arial" panose="020B0604020202020204" pitchFamily="34" charset="0"/>
              </a:rPr>
              <a:t>df</a:t>
            </a:r>
            <a:r>
              <a:rPr lang="en-IN" sz="3200">
                <a:latin typeface="Arial" panose="020B0604020202020204" pitchFamily="34" charset="0"/>
                <a:cs typeface="Arial" panose="020B0604020202020204" pitchFamily="34" charset="0"/>
              </a:rPr>
              <a:t>[</a:t>
            </a:r>
            <a:r>
              <a:rPr lang="en-IN" sz="3200" err="1">
                <a:latin typeface="Arial" panose="020B0604020202020204" pitchFamily="34" charset="0"/>
                <a:cs typeface="Arial" panose="020B0604020202020204" pitchFamily="34" charset="0"/>
              </a:rPr>
              <a:t>df.label</a:t>
            </a:r>
            <a:r>
              <a:rPr lang="en-IN" sz="3200">
                <a:latin typeface="Arial" panose="020B0604020202020204" pitchFamily="34" charset="0"/>
                <a:cs typeface="Arial" panose="020B0604020202020204" pitchFamily="34" charset="0"/>
              </a:rPr>
              <a:t> == 0].text))</a:t>
            </a:r>
          </a:p>
          <a:p>
            <a:r>
              <a:rPr lang="en-IN" sz="3200" err="1">
                <a:latin typeface="Arial" panose="020B0604020202020204" pitchFamily="34" charset="0"/>
                <a:cs typeface="Arial" panose="020B0604020202020204" pitchFamily="34" charset="0"/>
              </a:rPr>
              <a:t>plt.figure</a:t>
            </a:r>
            <a:r>
              <a:rPr lang="en-IN" sz="3200">
                <a:latin typeface="Arial" panose="020B0604020202020204" pitchFamily="34" charset="0"/>
                <a:cs typeface="Arial" panose="020B0604020202020204" pitchFamily="34" charset="0"/>
              </a:rPr>
              <a:t>(</a:t>
            </a:r>
            <a:r>
              <a:rPr lang="en-IN" sz="3200" err="1">
                <a:latin typeface="Arial" panose="020B0604020202020204" pitchFamily="34" charset="0"/>
                <a:cs typeface="Arial" panose="020B0604020202020204" pitchFamily="34" charset="0"/>
              </a:rPr>
              <a:t>figsize</a:t>
            </a:r>
            <a:r>
              <a:rPr lang="en-IN" sz="3200">
                <a:latin typeface="Arial" panose="020B0604020202020204" pitchFamily="34" charset="0"/>
                <a:cs typeface="Arial" panose="020B0604020202020204" pitchFamily="34" charset="0"/>
              </a:rPr>
              <a:t>=(40, 30))</a:t>
            </a:r>
          </a:p>
          <a:p>
            <a:r>
              <a:rPr lang="en-IN" sz="3200" err="1">
                <a:latin typeface="Arial" panose="020B0604020202020204" pitchFamily="34" charset="0"/>
                <a:cs typeface="Arial" panose="020B0604020202020204" pitchFamily="34" charset="0"/>
              </a:rPr>
              <a:t>plt.imshow</a:t>
            </a:r>
            <a:r>
              <a:rPr lang="en-IN" sz="3200">
                <a:latin typeface="Arial" panose="020B0604020202020204" pitchFamily="34" charset="0"/>
                <a:cs typeface="Arial" panose="020B0604020202020204" pitchFamily="34" charset="0"/>
              </a:rPr>
              <a:t>(cloud, interpolation="bilinear")</a:t>
            </a:r>
          </a:p>
          <a:p>
            <a:r>
              <a:rPr lang="en-IN" sz="3200" err="1">
                <a:latin typeface="Arial" panose="020B0604020202020204" pitchFamily="34" charset="0"/>
                <a:cs typeface="Arial" panose="020B0604020202020204" pitchFamily="34" charset="0"/>
              </a:rPr>
              <a:t>plt.axis</a:t>
            </a:r>
            <a:r>
              <a:rPr lang="en-IN" sz="3200">
                <a:latin typeface="Arial" panose="020B0604020202020204" pitchFamily="34" charset="0"/>
                <a:cs typeface="Arial" panose="020B0604020202020204" pitchFamily="34" charset="0"/>
              </a:rPr>
              <a:t>("off")</a:t>
            </a:r>
          </a:p>
          <a:p>
            <a:r>
              <a:rPr lang="en-IN" sz="3200" err="1">
                <a:latin typeface="Arial" panose="020B0604020202020204" pitchFamily="34" charset="0"/>
                <a:cs typeface="Arial" panose="020B0604020202020204" pitchFamily="34" charset="0"/>
              </a:rPr>
              <a:t>plt.tight_layout</a:t>
            </a:r>
            <a:r>
              <a:rPr lang="en-IN" sz="3200">
                <a:latin typeface="Arial" panose="020B0604020202020204" pitchFamily="34" charset="0"/>
                <a:cs typeface="Arial" panose="020B0604020202020204" pitchFamily="34" charset="0"/>
              </a:rPr>
              <a:t>(pad=0)</a:t>
            </a:r>
          </a:p>
          <a:p>
            <a:r>
              <a:rPr lang="en-IN" sz="3200" err="1">
                <a:latin typeface="Arial" panose="020B0604020202020204" pitchFamily="34" charset="0"/>
                <a:cs typeface="Arial" panose="020B0604020202020204" pitchFamily="34" charset="0"/>
              </a:rPr>
              <a:t>plt.show</a:t>
            </a:r>
            <a:r>
              <a:rPr lang="en-IN" sz="3200">
                <a:latin typeface="Arial" panose="020B0604020202020204" pitchFamily="34" charset="0"/>
                <a:cs typeface="Arial" panose="020B0604020202020204" pitchFamily="34" charset="0"/>
              </a:rPr>
              <a:t>()</a:t>
            </a:r>
          </a:p>
        </p:txBody>
      </p:sp>
      <p:sp>
        <p:nvSpPr>
          <p:cNvPr id="9" name="TextBox 8">
            <a:extLst>
              <a:ext uri="{FF2B5EF4-FFF2-40B4-BE49-F238E27FC236}">
                <a16:creationId xmlns:a16="http://schemas.microsoft.com/office/drawing/2014/main" id="{0D3AD578-3AA4-6D13-A1B4-A3750ADFC06D}"/>
              </a:ext>
            </a:extLst>
          </p:cNvPr>
          <p:cNvSpPr txBox="1"/>
          <p:nvPr/>
        </p:nvSpPr>
        <p:spPr>
          <a:xfrm>
            <a:off x="2362200" y="2775563"/>
            <a:ext cx="9144000" cy="707886"/>
          </a:xfrm>
          <a:prstGeom prst="rect">
            <a:avLst/>
          </a:prstGeom>
          <a:noFill/>
        </p:spPr>
        <p:txBody>
          <a:bodyPr wrap="square">
            <a:spAutoFit/>
          </a:bodyPr>
          <a:lstStyle/>
          <a:p>
            <a:r>
              <a:rPr lang="en-IN" sz="4000" b="1"/>
              <a:t>Real News Word Cloud: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4C80CF3-12D5-1A3D-A014-8753626935BE}"/>
              </a:ext>
            </a:extLst>
          </p:cNvPr>
          <p:cNvSpPr txBox="1"/>
          <p:nvPr/>
        </p:nvSpPr>
        <p:spPr>
          <a:xfrm>
            <a:off x="2590800" y="2781300"/>
            <a:ext cx="14782800" cy="6381234"/>
          </a:xfrm>
          <a:prstGeom prst="rect">
            <a:avLst/>
          </a:prstGeom>
          <a:noFill/>
        </p:spPr>
        <p:txBody>
          <a:bodyPr wrap="square">
            <a:spAutoFit/>
          </a:bodyPr>
          <a:lstStyle/>
          <a:p>
            <a:pPr marL="12700">
              <a:lnSpc>
                <a:spcPct val="100000"/>
              </a:lnSpc>
              <a:spcBef>
                <a:spcPts val="100"/>
              </a:spcBef>
            </a:pPr>
            <a:r>
              <a:rPr lang="en-IN" sz="2400" err="1">
                <a:latin typeface="Arial" panose="020B0604020202020204" pitchFamily="34" charset="0"/>
                <a:cs typeface="Arial" panose="020B0604020202020204" pitchFamily="34" charset="0"/>
              </a:rPr>
              <a:t>batch_size</a:t>
            </a:r>
            <a:r>
              <a:rPr lang="en-IN" sz="2400" spc="10">
                <a:latin typeface="Arial" panose="020B0604020202020204" pitchFamily="34" charset="0"/>
                <a:cs typeface="Arial" panose="020B0604020202020204" pitchFamily="34" charset="0"/>
              </a:rPr>
              <a:t> </a:t>
            </a:r>
            <a:r>
              <a:rPr lang="en-IN" sz="2400">
                <a:solidFill>
                  <a:srgbClr val="045BDF"/>
                </a:solidFill>
                <a:latin typeface="Arial" panose="020B0604020202020204" pitchFamily="34" charset="0"/>
                <a:cs typeface="Arial" panose="020B0604020202020204" pitchFamily="34" charset="0"/>
              </a:rPr>
              <a:t>=</a:t>
            </a:r>
            <a:r>
              <a:rPr lang="en-IN" sz="2400" spc="25">
                <a:solidFill>
                  <a:srgbClr val="045BDF"/>
                </a:solidFill>
                <a:latin typeface="Arial" panose="020B0604020202020204" pitchFamily="34" charset="0"/>
                <a:cs typeface="Arial" panose="020B0604020202020204" pitchFamily="34" charset="0"/>
              </a:rPr>
              <a:t> </a:t>
            </a:r>
            <a:r>
              <a:rPr lang="en-IN" sz="2400" spc="-25">
                <a:solidFill>
                  <a:srgbClr val="666666"/>
                </a:solidFill>
                <a:latin typeface="Arial" panose="020B0604020202020204" pitchFamily="34" charset="0"/>
                <a:cs typeface="Arial" panose="020B0604020202020204" pitchFamily="34" charset="0"/>
              </a:rPr>
              <a:t>256</a:t>
            </a:r>
            <a:endParaRPr lang="en-IN" sz="2400">
              <a:latin typeface="Arial" panose="020B0604020202020204" pitchFamily="34" charset="0"/>
              <a:cs typeface="Arial" panose="020B0604020202020204" pitchFamily="34" charset="0"/>
            </a:endParaRPr>
          </a:p>
          <a:p>
            <a:pPr marL="12700">
              <a:lnSpc>
                <a:spcPct val="100000"/>
              </a:lnSpc>
            </a:pPr>
            <a:r>
              <a:rPr lang="en-IN" sz="2400">
                <a:latin typeface="Arial" panose="020B0604020202020204" pitchFamily="34" charset="0"/>
                <a:cs typeface="Arial" panose="020B0604020202020204" pitchFamily="34" charset="0"/>
              </a:rPr>
              <a:t>epochs</a:t>
            </a:r>
            <a:r>
              <a:rPr lang="en-IN" sz="2400" spc="60">
                <a:latin typeface="Arial" panose="020B0604020202020204" pitchFamily="34" charset="0"/>
                <a:cs typeface="Arial" panose="020B0604020202020204" pitchFamily="34" charset="0"/>
              </a:rPr>
              <a:t> </a:t>
            </a:r>
            <a:r>
              <a:rPr lang="en-IN" sz="2400">
                <a:solidFill>
                  <a:srgbClr val="045BDF"/>
                </a:solidFill>
                <a:latin typeface="Arial" panose="020B0604020202020204" pitchFamily="34" charset="0"/>
                <a:cs typeface="Arial" panose="020B0604020202020204" pitchFamily="34" charset="0"/>
              </a:rPr>
              <a:t>=</a:t>
            </a:r>
            <a:r>
              <a:rPr lang="en-IN" sz="2400" spc="75">
                <a:solidFill>
                  <a:srgbClr val="045BDF"/>
                </a:solidFill>
                <a:latin typeface="Arial" panose="020B0604020202020204" pitchFamily="34" charset="0"/>
                <a:cs typeface="Arial" panose="020B0604020202020204" pitchFamily="34" charset="0"/>
              </a:rPr>
              <a:t> </a:t>
            </a:r>
            <a:r>
              <a:rPr lang="en-IN" sz="2400" spc="-25">
                <a:solidFill>
                  <a:srgbClr val="666666"/>
                </a:solidFill>
                <a:latin typeface="Arial" panose="020B0604020202020204" pitchFamily="34" charset="0"/>
                <a:cs typeface="Arial" panose="020B0604020202020204" pitchFamily="34" charset="0"/>
              </a:rPr>
              <a:t>10</a:t>
            </a:r>
            <a:endParaRPr lang="en-IN" sz="2400">
              <a:latin typeface="Arial" panose="020B0604020202020204" pitchFamily="34" charset="0"/>
              <a:cs typeface="Arial" panose="020B0604020202020204" pitchFamily="34" charset="0"/>
            </a:endParaRPr>
          </a:p>
          <a:p>
            <a:pPr marL="12700">
              <a:lnSpc>
                <a:spcPts val="2870"/>
              </a:lnSpc>
            </a:pPr>
            <a:r>
              <a:rPr lang="en-IN" sz="2400" err="1">
                <a:latin typeface="Arial" panose="020B0604020202020204" pitchFamily="34" charset="0"/>
                <a:cs typeface="Arial" panose="020B0604020202020204" pitchFamily="34" charset="0"/>
              </a:rPr>
              <a:t>embed_size</a:t>
            </a:r>
            <a:r>
              <a:rPr lang="en-IN" sz="2400" spc="35">
                <a:latin typeface="Arial" panose="020B0604020202020204" pitchFamily="34" charset="0"/>
                <a:cs typeface="Arial" panose="020B0604020202020204" pitchFamily="34" charset="0"/>
              </a:rPr>
              <a:t> </a:t>
            </a:r>
            <a:r>
              <a:rPr lang="en-IN" sz="2400">
                <a:solidFill>
                  <a:srgbClr val="045BDF"/>
                </a:solidFill>
                <a:latin typeface="Arial" panose="020B0604020202020204" pitchFamily="34" charset="0"/>
                <a:cs typeface="Arial" panose="020B0604020202020204" pitchFamily="34" charset="0"/>
              </a:rPr>
              <a:t>=</a:t>
            </a:r>
            <a:r>
              <a:rPr lang="en-IN" sz="2400" spc="35">
                <a:solidFill>
                  <a:srgbClr val="045BDF"/>
                </a:solidFill>
                <a:latin typeface="Arial" panose="020B0604020202020204" pitchFamily="34" charset="0"/>
                <a:cs typeface="Arial" panose="020B0604020202020204" pitchFamily="34" charset="0"/>
              </a:rPr>
              <a:t> </a:t>
            </a:r>
            <a:r>
              <a:rPr lang="en-IN" sz="2400" spc="-25">
                <a:solidFill>
                  <a:srgbClr val="666666"/>
                </a:solidFill>
                <a:latin typeface="Arial" panose="020B0604020202020204" pitchFamily="34" charset="0"/>
                <a:cs typeface="Arial" panose="020B0604020202020204" pitchFamily="34" charset="0"/>
              </a:rPr>
              <a:t>100</a:t>
            </a:r>
            <a:endParaRPr lang="en-IN" sz="2400">
              <a:latin typeface="Arial" panose="020B0604020202020204" pitchFamily="34" charset="0"/>
              <a:cs typeface="Arial" panose="020B0604020202020204" pitchFamily="34" charset="0"/>
            </a:endParaRPr>
          </a:p>
          <a:p>
            <a:pPr marL="12700">
              <a:lnSpc>
                <a:spcPts val="2870"/>
              </a:lnSpc>
            </a:pPr>
            <a:r>
              <a:rPr lang="en-IN" sz="2400">
                <a:latin typeface="Arial" panose="020B0604020202020204" pitchFamily="34" charset="0"/>
                <a:cs typeface="Arial" panose="020B0604020202020204" pitchFamily="34" charset="0"/>
              </a:rPr>
              <a:t>model</a:t>
            </a:r>
            <a:r>
              <a:rPr lang="en-IN" sz="2400" spc="-25">
                <a:latin typeface="Arial" panose="020B0604020202020204" pitchFamily="34" charset="0"/>
                <a:cs typeface="Arial" panose="020B0604020202020204" pitchFamily="34" charset="0"/>
              </a:rPr>
              <a:t> </a:t>
            </a:r>
            <a:r>
              <a:rPr lang="en-IN" sz="2400">
                <a:latin typeface="Arial" panose="020B0604020202020204" pitchFamily="34" charset="0"/>
                <a:cs typeface="Arial" panose="020B0604020202020204" pitchFamily="34" charset="0"/>
              </a:rPr>
              <a:t>=</a:t>
            </a:r>
            <a:r>
              <a:rPr lang="en-IN" sz="2400" spc="-10">
                <a:latin typeface="Arial" panose="020B0604020202020204" pitchFamily="34" charset="0"/>
                <a:cs typeface="Arial" panose="020B0604020202020204" pitchFamily="34" charset="0"/>
              </a:rPr>
              <a:t> Sequential()</a:t>
            </a:r>
            <a:endParaRPr lang="en-IN" sz="2400">
              <a:latin typeface="Arial" panose="020B0604020202020204" pitchFamily="34" charset="0"/>
              <a:cs typeface="Arial" panose="020B0604020202020204" pitchFamily="34" charset="0"/>
            </a:endParaRPr>
          </a:p>
          <a:p>
            <a:pPr marL="12700">
              <a:lnSpc>
                <a:spcPct val="100000"/>
              </a:lnSpc>
              <a:spcBef>
                <a:spcPts val="2880"/>
              </a:spcBef>
            </a:pPr>
            <a:r>
              <a:rPr lang="en-IN" sz="2400" spc="-20">
                <a:latin typeface="Arial" panose="020B0604020202020204" pitchFamily="34" charset="0"/>
                <a:cs typeface="Arial" panose="020B0604020202020204" pitchFamily="34" charset="0"/>
              </a:rPr>
              <a:t>#Non-</a:t>
            </a:r>
            <a:r>
              <a:rPr lang="en-IN" sz="2400">
                <a:latin typeface="Arial" panose="020B0604020202020204" pitchFamily="34" charset="0"/>
                <a:cs typeface="Arial" panose="020B0604020202020204" pitchFamily="34" charset="0"/>
              </a:rPr>
              <a:t>trainable</a:t>
            </a:r>
            <a:r>
              <a:rPr lang="en-IN" sz="2400" spc="-95">
                <a:latin typeface="Arial" panose="020B0604020202020204" pitchFamily="34" charset="0"/>
                <a:cs typeface="Arial" panose="020B0604020202020204" pitchFamily="34" charset="0"/>
              </a:rPr>
              <a:t> </a:t>
            </a:r>
            <a:r>
              <a:rPr lang="en-IN" sz="2400" err="1">
                <a:latin typeface="Arial" panose="020B0604020202020204" pitchFamily="34" charset="0"/>
                <a:cs typeface="Arial" panose="020B0604020202020204" pitchFamily="34" charset="0"/>
              </a:rPr>
              <a:t>embeddidng</a:t>
            </a:r>
            <a:r>
              <a:rPr lang="en-IN" sz="2400" spc="-100">
                <a:latin typeface="Arial" panose="020B0604020202020204" pitchFamily="34" charset="0"/>
                <a:cs typeface="Arial" panose="020B0604020202020204" pitchFamily="34" charset="0"/>
              </a:rPr>
              <a:t> </a:t>
            </a:r>
            <a:r>
              <a:rPr lang="en-IN" sz="2400" spc="-10">
                <a:latin typeface="Arial" panose="020B0604020202020204" pitchFamily="34" charset="0"/>
                <a:cs typeface="Arial" panose="020B0604020202020204" pitchFamily="34" charset="0"/>
              </a:rPr>
              <a:t>layer</a:t>
            </a:r>
            <a:endParaRPr lang="en-IN" sz="2400">
              <a:latin typeface="Arial" panose="020B0604020202020204" pitchFamily="34" charset="0"/>
              <a:cs typeface="Arial" panose="020B0604020202020204" pitchFamily="34" charset="0"/>
            </a:endParaRPr>
          </a:p>
          <a:p>
            <a:pPr marL="12700">
              <a:lnSpc>
                <a:spcPct val="100000"/>
              </a:lnSpc>
            </a:pPr>
            <a:r>
              <a:rPr lang="en-IN" sz="2400" spc="-10" err="1">
                <a:latin typeface="Arial" panose="020B0604020202020204" pitchFamily="34" charset="0"/>
                <a:cs typeface="Arial" panose="020B0604020202020204" pitchFamily="34" charset="0"/>
              </a:rPr>
              <a:t>model.add</a:t>
            </a:r>
            <a:r>
              <a:rPr lang="en-IN" sz="2400" spc="-10">
                <a:latin typeface="Arial" panose="020B0604020202020204" pitchFamily="34" charset="0"/>
                <a:cs typeface="Arial" panose="020B0604020202020204" pitchFamily="34" charset="0"/>
              </a:rPr>
              <a:t>(Embedding(</a:t>
            </a:r>
            <a:r>
              <a:rPr lang="en-IN" sz="2400" spc="-10" err="1">
                <a:latin typeface="Arial" panose="020B0604020202020204" pitchFamily="34" charset="0"/>
                <a:cs typeface="Arial" panose="020B0604020202020204" pitchFamily="34" charset="0"/>
              </a:rPr>
              <a:t>max_features</a:t>
            </a:r>
            <a:r>
              <a:rPr lang="en-IN" sz="2400" spc="-10">
                <a:latin typeface="Arial" panose="020B0604020202020204" pitchFamily="34" charset="0"/>
                <a:cs typeface="Arial" panose="020B0604020202020204" pitchFamily="34" charset="0"/>
              </a:rPr>
              <a:t>,</a:t>
            </a:r>
            <a:r>
              <a:rPr lang="en-IN" sz="2400" spc="-5">
                <a:latin typeface="Arial" panose="020B0604020202020204" pitchFamily="34" charset="0"/>
                <a:cs typeface="Arial" panose="020B0604020202020204" pitchFamily="34" charset="0"/>
              </a:rPr>
              <a:t> </a:t>
            </a:r>
            <a:r>
              <a:rPr lang="en-IN" sz="2400" spc="-10" err="1">
                <a:latin typeface="Arial" panose="020B0604020202020204" pitchFamily="34" charset="0"/>
                <a:cs typeface="Arial" panose="020B0604020202020204" pitchFamily="34" charset="0"/>
              </a:rPr>
              <a:t>output_dim</a:t>
            </a:r>
            <a:r>
              <a:rPr lang="en-IN" sz="2400" spc="-10">
                <a:latin typeface="Arial" panose="020B0604020202020204" pitchFamily="34" charset="0"/>
                <a:cs typeface="Arial" panose="020B0604020202020204" pitchFamily="34" charset="0"/>
              </a:rPr>
              <a:t>=</a:t>
            </a:r>
            <a:r>
              <a:rPr lang="en-IN" sz="2400" spc="-10" err="1">
                <a:latin typeface="Arial" panose="020B0604020202020204" pitchFamily="34" charset="0"/>
                <a:cs typeface="Arial" panose="020B0604020202020204" pitchFamily="34" charset="0"/>
              </a:rPr>
              <a:t>embed_size</a:t>
            </a:r>
            <a:r>
              <a:rPr lang="en-IN" sz="2400" spc="-10">
                <a:latin typeface="Arial" panose="020B0604020202020204" pitchFamily="34" charset="0"/>
                <a:cs typeface="Arial" panose="020B0604020202020204" pitchFamily="34" charset="0"/>
              </a:rPr>
              <a:t>,</a:t>
            </a:r>
            <a:r>
              <a:rPr lang="en-IN" sz="2400" spc="-5">
                <a:latin typeface="Arial" panose="020B0604020202020204" pitchFamily="34" charset="0"/>
                <a:cs typeface="Arial" panose="020B0604020202020204" pitchFamily="34" charset="0"/>
              </a:rPr>
              <a:t> </a:t>
            </a:r>
            <a:r>
              <a:rPr lang="en-IN" sz="2400" spc="-10" err="1">
                <a:latin typeface="Arial" panose="020B0604020202020204" pitchFamily="34" charset="0"/>
                <a:cs typeface="Arial" panose="020B0604020202020204" pitchFamily="34" charset="0"/>
              </a:rPr>
              <a:t>input_length</a:t>
            </a:r>
            <a:r>
              <a:rPr lang="en-IN" sz="2400" spc="-10">
                <a:latin typeface="Arial" panose="020B0604020202020204" pitchFamily="34" charset="0"/>
                <a:cs typeface="Arial" panose="020B0604020202020204" pitchFamily="34" charset="0"/>
              </a:rPr>
              <a:t>=</a:t>
            </a:r>
            <a:r>
              <a:rPr lang="en-IN" sz="2400" spc="-10" err="1">
                <a:latin typeface="Arial" panose="020B0604020202020204" pitchFamily="34" charset="0"/>
                <a:cs typeface="Arial" panose="020B0604020202020204" pitchFamily="34" charset="0"/>
              </a:rPr>
              <a:t>maxlen</a:t>
            </a:r>
            <a:r>
              <a:rPr lang="en-IN" sz="2400" spc="-10">
                <a:latin typeface="Arial" panose="020B0604020202020204" pitchFamily="34" charset="0"/>
                <a:cs typeface="Arial" panose="020B0604020202020204" pitchFamily="34" charset="0"/>
              </a:rPr>
              <a:t>,</a:t>
            </a:r>
            <a:r>
              <a:rPr lang="en-IN" sz="2400" spc="10">
                <a:latin typeface="Arial" panose="020B0604020202020204" pitchFamily="34" charset="0"/>
                <a:cs typeface="Arial" panose="020B0604020202020204" pitchFamily="34" charset="0"/>
              </a:rPr>
              <a:t> </a:t>
            </a:r>
            <a:r>
              <a:rPr lang="en-IN" sz="2400" spc="-10">
                <a:latin typeface="Arial" panose="020B0604020202020204" pitchFamily="34" charset="0"/>
                <a:cs typeface="Arial" panose="020B0604020202020204" pitchFamily="34" charset="0"/>
              </a:rPr>
              <a:t>trainable=False))</a:t>
            </a:r>
            <a:endParaRPr lang="en-IN" sz="2400">
              <a:latin typeface="Arial" panose="020B0604020202020204" pitchFamily="34" charset="0"/>
              <a:cs typeface="Arial" panose="020B0604020202020204" pitchFamily="34" charset="0"/>
            </a:endParaRPr>
          </a:p>
          <a:p>
            <a:pPr marL="12700">
              <a:lnSpc>
                <a:spcPct val="100000"/>
              </a:lnSpc>
              <a:spcBef>
                <a:spcPts val="2885"/>
              </a:spcBef>
            </a:pPr>
            <a:r>
              <a:rPr lang="en-IN" sz="2800" spc="-10">
                <a:latin typeface="Arial" panose="020B0604020202020204" pitchFamily="34" charset="0"/>
                <a:cs typeface="Arial" panose="020B0604020202020204" pitchFamily="34" charset="0"/>
              </a:rPr>
              <a:t>#LSTM</a:t>
            </a:r>
            <a:endParaRPr lang="en-IN" sz="2800">
              <a:latin typeface="Arial" panose="020B0604020202020204" pitchFamily="34" charset="0"/>
              <a:cs typeface="Arial" panose="020B0604020202020204" pitchFamily="34" charset="0"/>
            </a:endParaRPr>
          </a:p>
          <a:p>
            <a:pPr marL="12700" marR="2270760">
              <a:lnSpc>
                <a:spcPct val="100000"/>
              </a:lnSpc>
            </a:pPr>
            <a:r>
              <a:rPr lang="en-IN" sz="2400" spc="-10" err="1">
                <a:latin typeface="Arial" panose="020B0604020202020204" pitchFamily="34" charset="0"/>
                <a:cs typeface="Arial" panose="020B0604020202020204" pitchFamily="34" charset="0"/>
              </a:rPr>
              <a:t>model.add</a:t>
            </a:r>
            <a:r>
              <a:rPr lang="en-IN" sz="2400" spc="-10">
                <a:latin typeface="Arial" panose="020B0604020202020204" pitchFamily="34" charset="0"/>
                <a:cs typeface="Arial" panose="020B0604020202020204" pitchFamily="34" charset="0"/>
              </a:rPr>
              <a:t>(LSTM(units=128</a:t>
            </a:r>
            <a:r>
              <a:rPr lang="en-IN" sz="2400" spc="-50">
                <a:latin typeface="Arial" panose="020B0604020202020204" pitchFamily="34" charset="0"/>
                <a:cs typeface="Arial" panose="020B0604020202020204" pitchFamily="34" charset="0"/>
              </a:rPr>
              <a:t> </a:t>
            </a:r>
            <a:r>
              <a:rPr lang="en-IN" sz="2400">
                <a:latin typeface="Arial" panose="020B0604020202020204" pitchFamily="34" charset="0"/>
                <a:cs typeface="Arial" panose="020B0604020202020204" pitchFamily="34" charset="0"/>
              </a:rPr>
              <a:t>,</a:t>
            </a:r>
            <a:r>
              <a:rPr lang="en-IN" sz="2400" spc="-30">
                <a:latin typeface="Arial" panose="020B0604020202020204" pitchFamily="34" charset="0"/>
                <a:cs typeface="Arial" panose="020B0604020202020204" pitchFamily="34" charset="0"/>
              </a:rPr>
              <a:t> </a:t>
            </a:r>
            <a:r>
              <a:rPr lang="en-IN" sz="2400" spc="-10" err="1">
                <a:latin typeface="Arial" panose="020B0604020202020204" pitchFamily="34" charset="0"/>
                <a:cs typeface="Arial" panose="020B0604020202020204" pitchFamily="34" charset="0"/>
              </a:rPr>
              <a:t>return_sequences</a:t>
            </a:r>
            <a:r>
              <a:rPr lang="en-IN" sz="2400" spc="-35">
                <a:latin typeface="Arial" panose="020B0604020202020204" pitchFamily="34" charset="0"/>
                <a:cs typeface="Arial" panose="020B0604020202020204" pitchFamily="34" charset="0"/>
              </a:rPr>
              <a:t> </a:t>
            </a:r>
            <a:r>
              <a:rPr lang="en-IN" sz="2400">
                <a:latin typeface="Arial" panose="020B0604020202020204" pitchFamily="34" charset="0"/>
                <a:cs typeface="Arial" panose="020B0604020202020204" pitchFamily="34" charset="0"/>
              </a:rPr>
              <a:t>=</a:t>
            </a:r>
            <a:r>
              <a:rPr lang="en-IN" sz="2400" spc="-35">
                <a:latin typeface="Arial" panose="020B0604020202020204" pitchFamily="34" charset="0"/>
                <a:cs typeface="Arial" panose="020B0604020202020204" pitchFamily="34" charset="0"/>
              </a:rPr>
              <a:t> </a:t>
            </a:r>
            <a:r>
              <a:rPr lang="en-IN" sz="2400" spc="-20">
                <a:latin typeface="Arial" panose="020B0604020202020204" pitchFamily="34" charset="0"/>
                <a:cs typeface="Arial" panose="020B0604020202020204" pitchFamily="34" charset="0"/>
              </a:rPr>
              <a:t>True</a:t>
            </a:r>
            <a:r>
              <a:rPr lang="en-IN" sz="2400" spc="-25">
                <a:latin typeface="Arial" panose="020B0604020202020204" pitchFamily="34" charset="0"/>
                <a:cs typeface="Arial" panose="020B0604020202020204" pitchFamily="34" charset="0"/>
              </a:rPr>
              <a:t> </a:t>
            </a:r>
            <a:r>
              <a:rPr lang="en-IN" sz="2400">
                <a:latin typeface="Arial" panose="020B0604020202020204" pitchFamily="34" charset="0"/>
                <a:cs typeface="Arial" panose="020B0604020202020204" pitchFamily="34" charset="0"/>
              </a:rPr>
              <a:t>,</a:t>
            </a:r>
            <a:r>
              <a:rPr lang="en-IN" sz="2400" spc="-35">
                <a:latin typeface="Arial" panose="020B0604020202020204" pitchFamily="34" charset="0"/>
                <a:cs typeface="Arial" panose="020B0604020202020204" pitchFamily="34" charset="0"/>
              </a:rPr>
              <a:t> </a:t>
            </a:r>
            <a:r>
              <a:rPr lang="en-IN" sz="2400" spc="-10" err="1">
                <a:latin typeface="Arial" panose="020B0604020202020204" pitchFamily="34" charset="0"/>
                <a:cs typeface="Arial" panose="020B0604020202020204" pitchFamily="34" charset="0"/>
              </a:rPr>
              <a:t>recurrent_dropout</a:t>
            </a:r>
            <a:r>
              <a:rPr lang="en-IN" sz="2400" spc="-35">
                <a:latin typeface="Arial" panose="020B0604020202020204" pitchFamily="34" charset="0"/>
                <a:cs typeface="Arial" panose="020B0604020202020204" pitchFamily="34" charset="0"/>
              </a:rPr>
              <a:t> </a:t>
            </a:r>
            <a:r>
              <a:rPr lang="en-IN" sz="2400">
                <a:latin typeface="Arial" panose="020B0604020202020204" pitchFamily="34" charset="0"/>
                <a:cs typeface="Arial" panose="020B0604020202020204" pitchFamily="34" charset="0"/>
              </a:rPr>
              <a:t>=</a:t>
            </a:r>
            <a:r>
              <a:rPr lang="en-IN" sz="2400" spc="-40">
                <a:latin typeface="Arial" panose="020B0604020202020204" pitchFamily="34" charset="0"/>
                <a:cs typeface="Arial" panose="020B0604020202020204" pitchFamily="34" charset="0"/>
              </a:rPr>
              <a:t> </a:t>
            </a:r>
            <a:r>
              <a:rPr lang="en-IN" sz="2400">
                <a:latin typeface="Arial" panose="020B0604020202020204" pitchFamily="34" charset="0"/>
                <a:cs typeface="Arial" panose="020B0604020202020204" pitchFamily="34" charset="0"/>
              </a:rPr>
              <a:t>0.25</a:t>
            </a:r>
            <a:r>
              <a:rPr lang="en-IN" sz="2400" spc="-35">
                <a:latin typeface="Arial" panose="020B0604020202020204" pitchFamily="34" charset="0"/>
                <a:cs typeface="Arial" panose="020B0604020202020204" pitchFamily="34" charset="0"/>
              </a:rPr>
              <a:t> </a:t>
            </a:r>
            <a:r>
              <a:rPr lang="en-IN" sz="2400">
                <a:latin typeface="Arial" panose="020B0604020202020204" pitchFamily="34" charset="0"/>
                <a:cs typeface="Arial" panose="020B0604020202020204" pitchFamily="34" charset="0"/>
              </a:rPr>
              <a:t>,</a:t>
            </a:r>
            <a:r>
              <a:rPr lang="en-IN" sz="2400" spc="-30">
                <a:latin typeface="Arial" panose="020B0604020202020204" pitchFamily="34" charset="0"/>
                <a:cs typeface="Arial" panose="020B0604020202020204" pitchFamily="34" charset="0"/>
              </a:rPr>
              <a:t> </a:t>
            </a:r>
            <a:r>
              <a:rPr lang="en-IN" sz="2400">
                <a:latin typeface="Arial" panose="020B0604020202020204" pitchFamily="34" charset="0"/>
                <a:cs typeface="Arial" panose="020B0604020202020204" pitchFamily="34" charset="0"/>
              </a:rPr>
              <a:t>dropout</a:t>
            </a:r>
            <a:r>
              <a:rPr lang="en-IN" sz="2400" spc="-35">
                <a:latin typeface="Arial" panose="020B0604020202020204" pitchFamily="34" charset="0"/>
                <a:cs typeface="Arial" panose="020B0604020202020204" pitchFamily="34" charset="0"/>
              </a:rPr>
              <a:t> </a:t>
            </a:r>
            <a:r>
              <a:rPr lang="en-IN" sz="2400">
                <a:latin typeface="Arial" panose="020B0604020202020204" pitchFamily="34" charset="0"/>
                <a:cs typeface="Arial" panose="020B0604020202020204" pitchFamily="34" charset="0"/>
              </a:rPr>
              <a:t>=</a:t>
            </a:r>
            <a:r>
              <a:rPr lang="en-IN" sz="2400" spc="-35">
                <a:latin typeface="Arial" panose="020B0604020202020204" pitchFamily="34" charset="0"/>
                <a:cs typeface="Arial" panose="020B0604020202020204" pitchFamily="34" charset="0"/>
              </a:rPr>
              <a:t> </a:t>
            </a:r>
            <a:r>
              <a:rPr lang="en-IN" sz="2400" spc="-10">
                <a:latin typeface="Arial" panose="020B0604020202020204" pitchFamily="34" charset="0"/>
                <a:cs typeface="Arial" panose="020B0604020202020204" pitchFamily="34" charset="0"/>
              </a:rPr>
              <a:t>0.25)) </a:t>
            </a:r>
            <a:r>
              <a:rPr lang="en-IN" sz="2400" spc="-10" err="1">
                <a:latin typeface="Arial" panose="020B0604020202020204" pitchFamily="34" charset="0"/>
                <a:cs typeface="Arial" panose="020B0604020202020204" pitchFamily="34" charset="0"/>
              </a:rPr>
              <a:t>model.add</a:t>
            </a:r>
            <a:r>
              <a:rPr lang="en-IN" sz="2400" spc="-10">
                <a:latin typeface="Arial" panose="020B0604020202020204" pitchFamily="34" charset="0"/>
                <a:cs typeface="Arial" panose="020B0604020202020204" pitchFamily="34" charset="0"/>
              </a:rPr>
              <a:t>(LSTM(units=64</a:t>
            </a:r>
            <a:r>
              <a:rPr lang="en-IN" sz="2400" spc="-45">
                <a:latin typeface="Arial" panose="020B0604020202020204" pitchFamily="34" charset="0"/>
                <a:cs typeface="Arial" panose="020B0604020202020204" pitchFamily="34" charset="0"/>
              </a:rPr>
              <a:t> </a:t>
            </a:r>
            <a:r>
              <a:rPr lang="en-IN" sz="2400">
                <a:latin typeface="Arial" panose="020B0604020202020204" pitchFamily="34" charset="0"/>
                <a:cs typeface="Arial" panose="020B0604020202020204" pitchFamily="34" charset="0"/>
              </a:rPr>
              <a:t>,</a:t>
            </a:r>
            <a:r>
              <a:rPr lang="en-IN" sz="2400" spc="-20">
                <a:latin typeface="Arial" panose="020B0604020202020204" pitchFamily="34" charset="0"/>
                <a:cs typeface="Arial" panose="020B0604020202020204" pitchFamily="34" charset="0"/>
              </a:rPr>
              <a:t> </a:t>
            </a:r>
            <a:r>
              <a:rPr lang="en-IN" sz="2400" spc="-10" err="1">
                <a:latin typeface="Arial" panose="020B0604020202020204" pitchFamily="34" charset="0"/>
                <a:cs typeface="Arial" panose="020B0604020202020204" pitchFamily="34" charset="0"/>
              </a:rPr>
              <a:t>recurrent_dropout</a:t>
            </a:r>
            <a:r>
              <a:rPr lang="en-IN" sz="2400" spc="-25">
                <a:latin typeface="Arial" panose="020B0604020202020204" pitchFamily="34" charset="0"/>
                <a:cs typeface="Arial" panose="020B0604020202020204" pitchFamily="34" charset="0"/>
              </a:rPr>
              <a:t> </a:t>
            </a:r>
            <a:r>
              <a:rPr lang="en-IN" sz="2400">
                <a:latin typeface="Arial" panose="020B0604020202020204" pitchFamily="34" charset="0"/>
                <a:cs typeface="Arial" panose="020B0604020202020204" pitchFamily="34" charset="0"/>
              </a:rPr>
              <a:t>=</a:t>
            </a:r>
            <a:r>
              <a:rPr lang="en-IN" sz="2400" spc="-30">
                <a:latin typeface="Arial" panose="020B0604020202020204" pitchFamily="34" charset="0"/>
                <a:cs typeface="Arial" panose="020B0604020202020204" pitchFamily="34" charset="0"/>
              </a:rPr>
              <a:t> </a:t>
            </a:r>
            <a:r>
              <a:rPr lang="en-IN" sz="2400">
                <a:latin typeface="Arial" panose="020B0604020202020204" pitchFamily="34" charset="0"/>
                <a:cs typeface="Arial" panose="020B0604020202020204" pitchFamily="34" charset="0"/>
              </a:rPr>
              <a:t>0.1</a:t>
            </a:r>
            <a:r>
              <a:rPr lang="en-IN" sz="2400" spc="-30">
                <a:latin typeface="Arial" panose="020B0604020202020204" pitchFamily="34" charset="0"/>
                <a:cs typeface="Arial" panose="020B0604020202020204" pitchFamily="34" charset="0"/>
              </a:rPr>
              <a:t> </a:t>
            </a:r>
            <a:r>
              <a:rPr lang="en-IN" sz="2400">
                <a:latin typeface="Arial" panose="020B0604020202020204" pitchFamily="34" charset="0"/>
                <a:cs typeface="Arial" panose="020B0604020202020204" pitchFamily="34" charset="0"/>
              </a:rPr>
              <a:t>,</a:t>
            </a:r>
            <a:r>
              <a:rPr lang="en-IN" sz="2400" spc="-20">
                <a:latin typeface="Arial" panose="020B0604020202020204" pitchFamily="34" charset="0"/>
                <a:cs typeface="Arial" panose="020B0604020202020204" pitchFamily="34" charset="0"/>
              </a:rPr>
              <a:t> </a:t>
            </a:r>
            <a:r>
              <a:rPr lang="en-IN" sz="2400">
                <a:latin typeface="Arial" panose="020B0604020202020204" pitchFamily="34" charset="0"/>
                <a:cs typeface="Arial" panose="020B0604020202020204" pitchFamily="34" charset="0"/>
              </a:rPr>
              <a:t>dropout</a:t>
            </a:r>
            <a:r>
              <a:rPr lang="en-IN" sz="2400" spc="-25">
                <a:latin typeface="Arial" panose="020B0604020202020204" pitchFamily="34" charset="0"/>
                <a:cs typeface="Arial" panose="020B0604020202020204" pitchFamily="34" charset="0"/>
              </a:rPr>
              <a:t> </a:t>
            </a:r>
            <a:r>
              <a:rPr lang="en-IN" sz="2400">
                <a:latin typeface="Arial" panose="020B0604020202020204" pitchFamily="34" charset="0"/>
                <a:cs typeface="Arial" panose="020B0604020202020204" pitchFamily="34" charset="0"/>
              </a:rPr>
              <a:t>=</a:t>
            </a:r>
            <a:r>
              <a:rPr lang="en-IN" sz="2400" spc="-25">
                <a:latin typeface="Arial" panose="020B0604020202020204" pitchFamily="34" charset="0"/>
                <a:cs typeface="Arial" panose="020B0604020202020204" pitchFamily="34" charset="0"/>
              </a:rPr>
              <a:t> </a:t>
            </a:r>
            <a:r>
              <a:rPr lang="en-IN" sz="2400" spc="-10">
                <a:latin typeface="Arial" panose="020B0604020202020204" pitchFamily="34" charset="0"/>
                <a:cs typeface="Arial" panose="020B0604020202020204" pitchFamily="34" charset="0"/>
              </a:rPr>
              <a:t>0.1))</a:t>
            </a:r>
            <a:endParaRPr lang="en-IN" sz="2400">
              <a:latin typeface="Arial" panose="020B0604020202020204" pitchFamily="34" charset="0"/>
              <a:cs typeface="Arial" panose="020B0604020202020204" pitchFamily="34" charset="0"/>
            </a:endParaRPr>
          </a:p>
          <a:p>
            <a:pPr marL="12700" marR="8552815">
              <a:lnSpc>
                <a:spcPct val="100000"/>
              </a:lnSpc>
            </a:pPr>
            <a:r>
              <a:rPr lang="en-IN" sz="2400" spc="-10" err="1">
                <a:latin typeface="Arial" panose="020B0604020202020204" pitchFamily="34" charset="0"/>
                <a:cs typeface="Arial" panose="020B0604020202020204" pitchFamily="34" charset="0"/>
              </a:rPr>
              <a:t>model.add</a:t>
            </a:r>
            <a:r>
              <a:rPr lang="en-IN" sz="2400" spc="-10">
                <a:latin typeface="Arial" panose="020B0604020202020204" pitchFamily="34" charset="0"/>
                <a:cs typeface="Arial" panose="020B0604020202020204" pitchFamily="34" charset="0"/>
              </a:rPr>
              <a:t>(Dense(units</a:t>
            </a:r>
            <a:r>
              <a:rPr lang="en-IN" sz="2400" spc="-30">
                <a:latin typeface="Arial" panose="020B0604020202020204" pitchFamily="34" charset="0"/>
                <a:cs typeface="Arial" panose="020B0604020202020204" pitchFamily="34" charset="0"/>
              </a:rPr>
              <a:t> </a:t>
            </a:r>
            <a:r>
              <a:rPr lang="en-IN" sz="2400">
                <a:latin typeface="Arial" panose="020B0604020202020204" pitchFamily="34" charset="0"/>
                <a:cs typeface="Arial" panose="020B0604020202020204" pitchFamily="34" charset="0"/>
              </a:rPr>
              <a:t>=</a:t>
            </a:r>
            <a:r>
              <a:rPr lang="en-IN" sz="2400" spc="-15">
                <a:latin typeface="Arial" panose="020B0604020202020204" pitchFamily="34" charset="0"/>
                <a:cs typeface="Arial" panose="020B0604020202020204" pitchFamily="34" charset="0"/>
              </a:rPr>
              <a:t> </a:t>
            </a:r>
            <a:r>
              <a:rPr lang="en-IN" sz="2400">
                <a:latin typeface="Arial" panose="020B0604020202020204" pitchFamily="34" charset="0"/>
                <a:cs typeface="Arial" panose="020B0604020202020204" pitchFamily="34" charset="0"/>
              </a:rPr>
              <a:t>32</a:t>
            </a:r>
            <a:r>
              <a:rPr lang="en-IN" sz="2400" spc="-35">
                <a:latin typeface="Arial" panose="020B0604020202020204" pitchFamily="34" charset="0"/>
                <a:cs typeface="Arial" panose="020B0604020202020204" pitchFamily="34" charset="0"/>
              </a:rPr>
              <a:t> </a:t>
            </a:r>
            <a:r>
              <a:rPr lang="en-IN" sz="2400">
                <a:latin typeface="Arial" panose="020B0604020202020204" pitchFamily="34" charset="0"/>
                <a:cs typeface="Arial" panose="020B0604020202020204" pitchFamily="34" charset="0"/>
              </a:rPr>
              <a:t>,</a:t>
            </a:r>
            <a:r>
              <a:rPr lang="en-IN" sz="2400" spc="-5">
                <a:latin typeface="Arial" panose="020B0604020202020204" pitchFamily="34" charset="0"/>
                <a:cs typeface="Arial" panose="020B0604020202020204" pitchFamily="34" charset="0"/>
              </a:rPr>
              <a:t> </a:t>
            </a:r>
            <a:r>
              <a:rPr lang="en-IN" sz="2400">
                <a:latin typeface="Arial" panose="020B0604020202020204" pitchFamily="34" charset="0"/>
                <a:cs typeface="Arial" panose="020B0604020202020204" pitchFamily="34" charset="0"/>
              </a:rPr>
              <a:t>activation</a:t>
            </a:r>
            <a:r>
              <a:rPr lang="en-IN" sz="2400" spc="-35">
                <a:latin typeface="Arial" panose="020B0604020202020204" pitchFamily="34" charset="0"/>
                <a:cs typeface="Arial" panose="020B0604020202020204" pitchFamily="34" charset="0"/>
              </a:rPr>
              <a:t> </a:t>
            </a:r>
            <a:r>
              <a:rPr lang="en-IN" sz="2400">
                <a:latin typeface="Arial" panose="020B0604020202020204" pitchFamily="34" charset="0"/>
                <a:cs typeface="Arial" panose="020B0604020202020204" pitchFamily="34" charset="0"/>
              </a:rPr>
              <a:t>=</a:t>
            </a:r>
            <a:r>
              <a:rPr lang="en-IN" sz="2400" spc="-15">
                <a:latin typeface="Arial" panose="020B0604020202020204" pitchFamily="34" charset="0"/>
                <a:cs typeface="Arial" panose="020B0604020202020204" pitchFamily="34" charset="0"/>
              </a:rPr>
              <a:t> </a:t>
            </a:r>
            <a:r>
              <a:rPr lang="en-IN" sz="2400" spc="-10">
                <a:latin typeface="Arial" panose="020B0604020202020204" pitchFamily="34" charset="0"/>
                <a:cs typeface="Arial" panose="020B0604020202020204" pitchFamily="34" charset="0"/>
              </a:rPr>
              <a:t>'</a:t>
            </a:r>
            <a:r>
              <a:rPr lang="en-IN" sz="2400" spc="-10" err="1">
                <a:latin typeface="Arial" panose="020B0604020202020204" pitchFamily="34" charset="0"/>
                <a:cs typeface="Arial" panose="020B0604020202020204" pitchFamily="34" charset="0"/>
              </a:rPr>
              <a:t>relu</a:t>
            </a:r>
            <a:r>
              <a:rPr lang="en-IN" sz="2400" spc="-10">
                <a:latin typeface="Arial" panose="020B0604020202020204" pitchFamily="34" charset="0"/>
                <a:cs typeface="Arial" panose="020B0604020202020204" pitchFamily="34" charset="0"/>
              </a:rPr>
              <a:t>')) </a:t>
            </a:r>
            <a:r>
              <a:rPr lang="en-IN" sz="2400" err="1">
                <a:latin typeface="Arial" panose="020B0604020202020204" pitchFamily="34" charset="0"/>
                <a:cs typeface="Arial" panose="020B0604020202020204" pitchFamily="34" charset="0"/>
              </a:rPr>
              <a:t>model.add</a:t>
            </a:r>
            <a:r>
              <a:rPr lang="en-IN" sz="2400">
                <a:latin typeface="Arial" panose="020B0604020202020204" pitchFamily="34" charset="0"/>
                <a:cs typeface="Arial" panose="020B0604020202020204" pitchFamily="34" charset="0"/>
              </a:rPr>
              <a:t>(Dense(1,</a:t>
            </a:r>
            <a:r>
              <a:rPr lang="en-IN" sz="2400" spc="-105">
                <a:latin typeface="Arial" panose="020B0604020202020204" pitchFamily="34" charset="0"/>
                <a:cs typeface="Arial" panose="020B0604020202020204" pitchFamily="34" charset="0"/>
              </a:rPr>
              <a:t> </a:t>
            </a:r>
            <a:r>
              <a:rPr lang="en-IN" sz="2400" spc="-10">
                <a:latin typeface="Arial" panose="020B0604020202020204" pitchFamily="34" charset="0"/>
                <a:cs typeface="Arial" panose="020B0604020202020204" pitchFamily="34" charset="0"/>
              </a:rPr>
              <a:t>activation='sigmoid'))</a:t>
            </a:r>
            <a:endParaRPr lang="en-IN" sz="2400">
              <a:latin typeface="Arial" panose="020B0604020202020204" pitchFamily="34" charset="0"/>
              <a:cs typeface="Arial" panose="020B0604020202020204" pitchFamily="34" charset="0"/>
            </a:endParaRPr>
          </a:p>
          <a:p>
            <a:pPr marL="12700">
              <a:lnSpc>
                <a:spcPct val="100000"/>
              </a:lnSpc>
            </a:pPr>
            <a:r>
              <a:rPr lang="en-IN" sz="2400" spc="-10" err="1">
                <a:latin typeface="Arial" panose="020B0604020202020204" pitchFamily="34" charset="0"/>
                <a:cs typeface="Arial" panose="020B0604020202020204" pitchFamily="34" charset="0"/>
              </a:rPr>
              <a:t>model.compile</a:t>
            </a:r>
            <a:r>
              <a:rPr lang="en-IN" sz="2400" spc="-10">
                <a:latin typeface="Arial" panose="020B0604020202020204" pitchFamily="34" charset="0"/>
                <a:cs typeface="Arial" panose="020B0604020202020204" pitchFamily="34" charset="0"/>
              </a:rPr>
              <a:t>(optimizer=</a:t>
            </a:r>
            <a:r>
              <a:rPr lang="en-IN" sz="2400" spc="-10" err="1">
                <a:latin typeface="Arial" panose="020B0604020202020204" pitchFamily="34" charset="0"/>
                <a:cs typeface="Arial" panose="020B0604020202020204" pitchFamily="34" charset="0"/>
              </a:rPr>
              <a:t>keras.optimizers.Adam</a:t>
            </a:r>
            <a:r>
              <a:rPr lang="en-IN" sz="2400" spc="-10">
                <a:latin typeface="Arial" panose="020B0604020202020204" pitchFamily="34" charset="0"/>
                <a:cs typeface="Arial" panose="020B0604020202020204" pitchFamily="34" charset="0"/>
              </a:rPr>
              <a:t>(</a:t>
            </a:r>
            <a:r>
              <a:rPr lang="en-IN" sz="2400" spc="-10" err="1">
                <a:latin typeface="Arial" panose="020B0604020202020204" pitchFamily="34" charset="0"/>
                <a:cs typeface="Arial" panose="020B0604020202020204" pitchFamily="34" charset="0"/>
              </a:rPr>
              <a:t>lr</a:t>
            </a:r>
            <a:r>
              <a:rPr lang="en-IN" sz="2400" spc="-45">
                <a:latin typeface="Arial" panose="020B0604020202020204" pitchFamily="34" charset="0"/>
                <a:cs typeface="Arial" panose="020B0604020202020204" pitchFamily="34" charset="0"/>
              </a:rPr>
              <a:t> </a:t>
            </a:r>
            <a:r>
              <a:rPr lang="en-IN" sz="2400">
                <a:latin typeface="Arial" panose="020B0604020202020204" pitchFamily="34" charset="0"/>
                <a:cs typeface="Arial" panose="020B0604020202020204" pitchFamily="34" charset="0"/>
              </a:rPr>
              <a:t>=</a:t>
            </a:r>
            <a:r>
              <a:rPr lang="en-IN" sz="2400" spc="-5">
                <a:latin typeface="Arial" panose="020B0604020202020204" pitchFamily="34" charset="0"/>
                <a:cs typeface="Arial" panose="020B0604020202020204" pitchFamily="34" charset="0"/>
              </a:rPr>
              <a:t> </a:t>
            </a:r>
            <a:r>
              <a:rPr lang="en-IN" sz="2400">
                <a:latin typeface="Arial" panose="020B0604020202020204" pitchFamily="34" charset="0"/>
                <a:cs typeface="Arial" panose="020B0604020202020204" pitchFamily="34" charset="0"/>
              </a:rPr>
              <a:t>0.01),</a:t>
            </a:r>
            <a:r>
              <a:rPr lang="en-IN" sz="2400" spc="-15">
                <a:latin typeface="Arial" panose="020B0604020202020204" pitchFamily="34" charset="0"/>
                <a:cs typeface="Arial" panose="020B0604020202020204" pitchFamily="34" charset="0"/>
              </a:rPr>
              <a:t> </a:t>
            </a:r>
            <a:r>
              <a:rPr lang="en-IN" sz="2400" spc="-10">
                <a:latin typeface="Arial" panose="020B0604020202020204" pitchFamily="34" charset="0"/>
                <a:cs typeface="Arial" panose="020B0604020202020204" pitchFamily="34" charset="0"/>
              </a:rPr>
              <a:t>loss='</a:t>
            </a:r>
            <a:r>
              <a:rPr lang="en-IN" sz="2400" spc="-10" err="1">
                <a:latin typeface="Arial" panose="020B0604020202020204" pitchFamily="34" charset="0"/>
                <a:cs typeface="Arial" panose="020B0604020202020204" pitchFamily="34" charset="0"/>
              </a:rPr>
              <a:t>binary_crossentropy</a:t>
            </a:r>
            <a:r>
              <a:rPr lang="en-IN" sz="2400" spc="-10">
                <a:latin typeface="Arial" panose="020B0604020202020204" pitchFamily="34" charset="0"/>
                <a:cs typeface="Arial" panose="020B0604020202020204" pitchFamily="34" charset="0"/>
              </a:rPr>
              <a:t>',</a:t>
            </a:r>
            <a:r>
              <a:rPr lang="en-IN" sz="2400" spc="-30">
                <a:latin typeface="Arial" panose="020B0604020202020204" pitchFamily="34" charset="0"/>
                <a:cs typeface="Arial" panose="020B0604020202020204" pitchFamily="34" charset="0"/>
              </a:rPr>
              <a:t> </a:t>
            </a:r>
            <a:r>
              <a:rPr lang="en-IN" sz="2400" spc="-10">
                <a:latin typeface="Arial" panose="020B0604020202020204" pitchFamily="34" charset="0"/>
                <a:cs typeface="Arial" panose="020B0604020202020204" pitchFamily="34" charset="0"/>
              </a:rPr>
              <a:t>metrics=['accuracy'])</a:t>
            </a:r>
            <a:endParaRPr lang="en-IN" sz="2400">
              <a:latin typeface="Arial" panose="020B0604020202020204" pitchFamily="34" charset="0"/>
              <a:cs typeface="Arial" panose="020B0604020202020204" pitchFamily="34" charset="0"/>
            </a:endParaRPr>
          </a:p>
          <a:p>
            <a:pPr marL="12700">
              <a:lnSpc>
                <a:spcPct val="100000"/>
              </a:lnSpc>
            </a:pPr>
            <a:r>
              <a:rPr lang="en-IN" sz="2400">
                <a:latin typeface="Arial" panose="020B0604020202020204" pitchFamily="34" charset="0"/>
                <a:cs typeface="Arial" panose="020B0604020202020204" pitchFamily="34" charset="0"/>
              </a:rPr>
              <a:t>history</a:t>
            </a:r>
            <a:r>
              <a:rPr lang="en-IN" sz="2400" spc="-35">
                <a:latin typeface="Arial" panose="020B0604020202020204" pitchFamily="34" charset="0"/>
                <a:cs typeface="Arial" panose="020B0604020202020204" pitchFamily="34" charset="0"/>
              </a:rPr>
              <a:t> </a:t>
            </a:r>
            <a:r>
              <a:rPr lang="en-IN" sz="2400">
                <a:latin typeface="Arial" panose="020B0604020202020204" pitchFamily="34" charset="0"/>
                <a:cs typeface="Arial" panose="020B0604020202020204" pitchFamily="34" charset="0"/>
              </a:rPr>
              <a:t>=</a:t>
            </a:r>
            <a:r>
              <a:rPr lang="en-IN" sz="2400" spc="-25">
                <a:latin typeface="Arial" panose="020B0604020202020204" pitchFamily="34" charset="0"/>
                <a:cs typeface="Arial" panose="020B0604020202020204" pitchFamily="34" charset="0"/>
              </a:rPr>
              <a:t> </a:t>
            </a:r>
            <a:r>
              <a:rPr lang="en-IN" sz="2400" spc="-10" err="1">
                <a:latin typeface="Arial" panose="020B0604020202020204" pitchFamily="34" charset="0"/>
                <a:cs typeface="Arial" panose="020B0604020202020204" pitchFamily="34" charset="0"/>
              </a:rPr>
              <a:t>model.fit</a:t>
            </a:r>
            <a:r>
              <a:rPr lang="en-IN" sz="2400" spc="-10">
                <a:latin typeface="Arial" panose="020B0604020202020204" pitchFamily="34" charset="0"/>
                <a:cs typeface="Arial" panose="020B0604020202020204" pitchFamily="34" charset="0"/>
              </a:rPr>
              <a:t>(</a:t>
            </a:r>
            <a:r>
              <a:rPr lang="en-IN" sz="2400" spc="-10" err="1">
                <a:latin typeface="Arial" panose="020B0604020202020204" pitchFamily="34" charset="0"/>
                <a:cs typeface="Arial" panose="020B0604020202020204" pitchFamily="34" charset="0"/>
              </a:rPr>
              <a:t>X_train</a:t>
            </a:r>
            <a:r>
              <a:rPr lang="en-IN" sz="2400" spc="-10">
                <a:latin typeface="Arial" panose="020B0604020202020204" pitchFamily="34" charset="0"/>
                <a:cs typeface="Arial" panose="020B0604020202020204" pitchFamily="34" charset="0"/>
              </a:rPr>
              <a:t>,</a:t>
            </a:r>
            <a:r>
              <a:rPr lang="en-IN" sz="2400" spc="-55">
                <a:latin typeface="Arial" panose="020B0604020202020204" pitchFamily="34" charset="0"/>
                <a:cs typeface="Arial" panose="020B0604020202020204" pitchFamily="34" charset="0"/>
              </a:rPr>
              <a:t> </a:t>
            </a:r>
            <a:r>
              <a:rPr lang="en-IN" sz="2400" err="1">
                <a:latin typeface="Arial" panose="020B0604020202020204" pitchFamily="34" charset="0"/>
                <a:cs typeface="Arial" panose="020B0604020202020204" pitchFamily="34" charset="0"/>
              </a:rPr>
              <a:t>y_train</a:t>
            </a:r>
            <a:r>
              <a:rPr lang="en-IN" sz="2400">
                <a:latin typeface="Arial" panose="020B0604020202020204" pitchFamily="34" charset="0"/>
                <a:cs typeface="Arial" panose="020B0604020202020204" pitchFamily="34" charset="0"/>
              </a:rPr>
              <a:t>,</a:t>
            </a:r>
            <a:r>
              <a:rPr lang="en-IN" sz="2400" spc="-40">
                <a:latin typeface="Arial" panose="020B0604020202020204" pitchFamily="34" charset="0"/>
                <a:cs typeface="Arial" panose="020B0604020202020204" pitchFamily="34" charset="0"/>
              </a:rPr>
              <a:t> </a:t>
            </a:r>
            <a:r>
              <a:rPr lang="en-IN" sz="2400" spc="-10" err="1">
                <a:latin typeface="Arial" panose="020B0604020202020204" pitchFamily="34" charset="0"/>
                <a:cs typeface="Arial" panose="020B0604020202020204" pitchFamily="34" charset="0"/>
              </a:rPr>
              <a:t>validation_split</a:t>
            </a:r>
            <a:r>
              <a:rPr lang="en-IN" sz="2400" spc="-10">
                <a:latin typeface="Arial" panose="020B0604020202020204" pitchFamily="34" charset="0"/>
                <a:cs typeface="Arial" panose="020B0604020202020204" pitchFamily="34" charset="0"/>
              </a:rPr>
              <a:t>=0.3,</a:t>
            </a:r>
            <a:r>
              <a:rPr lang="en-IN" sz="2400" spc="-25">
                <a:latin typeface="Arial" panose="020B0604020202020204" pitchFamily="34" charset="0"/>
                <a:cs typeface="Arial" panose="020B0604020202020204" pitchFamily="34" charset="0"/>
              </a:rPr>
              <a:t> </a:t>
            </a:r>
            <a:r>
              <a:rPr lang="en-IN" sz="2400">
                <a:latin typeface="Arial" panose="020B0604020202020204" pitchFamily="34" charset="0"/>
                <a:cs typeface="Arial" panose="020B0604020202020204" pitchFamily="34" charset="0"/>
              </a:rPr>
              <a:t>epochs=10,</a:t>
            </a:r>
            <a:r>
              <a:rPr lang="en-IN" sz="2400" spc="-45">
                <a:latin typeface="Arial" panose="020B0604020202020204" pitchFamily="34" charset="0"/>
                <a:cs typeface="Arial" panose="020B0604020202020204" pitchFamily="34" charset="0"/>
              </a:rPr>
              <a:t> </a:t>
            </a:r>
            <a:r>
              <a:rPr lang="en-IN" sz="2400" spc="-20" err="1">
                <a:latin typeface="Arial" panose="020B0604020202020204" pitchFamily="34" charset="0"/>
                <a:cs typeface="Arial" panose="020B0604020202020204" pitchFamily="34" charset="0"/>
              </a:rPr>
              <a:t>batch_size</a:t>
            </a:r>
            <a:r>
              <a:rPr lang="en-IN" sz="2400" spc="-20">
                <a:latin typeface="Arial" panose="020B0604020202020204" pitchFamily="34" charset="0"/>
                <a:cs typeface="Arial" panose="020B0604020202020204" pitchFamily="34" charset="0"/>
              </a:rPr>
              <a:t>=</a:t>
            </a:r>
            <a:r>
              <a:rPr lang="en-IN" sz="2400" spc="-20" err="1">
                <a:latin typeface="Arial" panose="020B0604020202020204" pitchFamily="34" charset="0"/>
                <a:cs typeface="Arial" panose="020B0604020202020204" pitchFamily="34" charset="0"/>
              </a:rPr>
              <a:t>batch_size</a:t>
            </a:r>
            <a:r>
              <a:rPr lang="en-IN" sz="2400" spc="-20">
                <a:latin typeface="Arial" panose="020B0604020202020204" pitchFamily="34" charset="0"/>
                <a:cs typeface="Arial" panose="020B0604020202020204" pitchFamily="34" charset="0"/>
              </a:rPr>
              <a:t>,</a:t>
            </a:r>
            <a:r>
              <a:rPr lang="en-IN" sz="2400" spc="-60">
                <a:latin typeface="Arial" panose="020B0604020202020204" pitchFamily="34" charset="0"/>
                <a:cs typeface="Arial" panose="020B0604020202020204" pitchFamily="34" charset="0"/>
              </a:rPr>
              <a:t> </a:t>
            </a:r>
            <a:r>
              <a:rPr lang="en-IN" sz="2400" spc="-20">
                <a:latin typeface="Arial" panose="020B0604020202020204" pitchFamily="34" charset="0"/>
                <a:cs typeface="Arial" panose="020B0604020202020204" pitchFamily="34" charset="0"/>
              </a:rPr>
              <a:t>shuffle=True,</a:t>
            </a:r>
            <a:r>
              <a:rPr lang="en-IN" sz="2400" spc="-25">
                <a:latin typeface="Arial" panose="020B0604020202020204" pitchFamily="34" charset="0"/>
                <a:cs typeface="Arial" panose="020B0604020202020204" pitchFamily="34" charset="0"/>
              </a:rPr>
              <a:t> </a:t>
            </a:r>
            <a:r>
              <a:rPr lang="en-IN" sz="2400">
                <a:latin typeface="Arial" panose="020B0604020202020204" pitchFamily="34" charset="0"/>
                <a:cs typeface="Arial" panose="020B0604020202020204" pitchFamily="34" charset="0"/>
              </a:rPr>
              <a:t>verbose</a:t>
            </a:r>
            <a:r>
              <a:rPr lang="en-IN" sz="2400" spc="-15">
                <a:latin typeface="Arial" panose="020B0604020202020204" pitchFamily="34" charset="0"/>
                <a:cs typeface="Arial" panose="020B0604020202020204" pitchFamily="34" charset="0"/>
              </a:rPr>
              <a:t> </a:t>
            </a:r>
            <a:r>
              <a:rPr lang="en-IN" sz="2400">
                <a:latin typeface="Arial" panose="020B0604020202020204" pitchFamily="34" charset="0"/>
                <a:cs typeface="Arial" panose="020B0604020202020204" pitchFamily="34" charset="0"/>
              </a:rPr>
              <a:t>=</a:t>
            </a:r>
            <a:r>
              <a:rPr lang="en-IN" sz="2400" spc="-30">
                <a:latin typeface="Arial" panose="020B0604020202020204" pitchFamily="34" charset="0"/>
                <a:cs typeface="Arial" panose="020B0604020202020204" pitchFamily="34" charset="0"/>
              </a:rPr>
              <a:t> </a:t>
            </a:r>
            <a:r>
              <a:rPr lang="en-IN" sz="2400" spc="-25">
                <a:latin typeface="Arial" panose="020B0604020202020204" pitchFamily="34" charset="0"/>
                <a:cs typeface="Arial" panose="020B0604020202020204" pitchFamily="34" charset="0"/>
              </a:rPr>
              <a:t>1)</a:t>
            </a:r>
            <a:endParaRPr lang="en-IN" sz="240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78CE03BC-82E1-65B1-911A-50C40015F8E6}"/>
              </a:ext>
            </a:extLst>
          </p:cNvPr>
          <p:cNvSpPr txBox="1"/>
          <p:nvPr/>
        </p:nvSpPr>
        <p:spPr>
          <a:xfrm>
            <a:off x="2362200" y="1485900"/>
            <a:ext cx="11963400" cy="707886"/>
          </a:xfrm>
          <a:prstGeom prst="rect">
            <a:avLst/>
          </a:prstGeom>
          <a:noFill/>
        </p:spPr>
        <p:txBody>
          <a:bodyPr wrap="square">
            <a:spAutoFit/>
          </a:bodyPr>
          <a:lstStyle/>
          <a:p>
            <a:r>
              <a:rPr lang="en-IN" sz="4000" b="1"/>
              <a:t>PROGRAM</a:t>
            </a:r>
            <a:r>
              <a:rPr lang="en-IN" sz="4000" b="1" spc="-190"/>
              <a:t> </a:t>
            </a:r>
            <a:r>
              <a:rPr lang="en-IN" sz="4000" b="1" spc="-25"/>
              <a:t>FOR </a:t>
            </a:r>
            <a:r>
              <a:rPr lang="en-IN" sz="4000" b="1"/>
              <a:t>TRAINING</a:t>
            </a:r>
            <a:r>
              <a:rPr lang="en-IN" sz="4000" b="1" spc="-80"/>
              <a:t> </a:t>
            </a:r>
            <a:r>
              <a:rPr lang="en-IN" sz="4000" b="1"/>
              <a:t>LSTM</a:t>
            </a:r>
            <a:r>
              <a:rPr lang="en-IN" sz="4000" b="1" spc="-80"/>
              <a:t> </a:t>
            </a:r>
            <a:r>
              <a:rPr lang="en-IN" sz="4000" b="1" spc="-10"/>
              <a:t>MODEL:</a:t>
            </a:r>
            <a:endParaRPr lang="en-IN" sz="4000" b="1"/>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3">
            <a:extLst>
              <a:ext uri="{FF2B5EF4-FFF2-40B4-BE49-F238E27FC236}">
                <a16:creationId xmlns:a16="http://schemas.microsoft.com/office/drawing/2014/main" id="{EB92B147-DF6D-83D0-51F5-771D22DEFA2A}"/>
              </a:ext>
            </a:extLst>
          </p:cNvPr>
          <p:cNvSpPr txBox="1">
            <a:spLocks/>
          </p:cNvSpPr>
          <p:nvPr/>
        </p:nvSpPr>
        <p:spPr>
          <a:xfrm>
            <a:off x="2416083" y="1017577"/>
            <a:ext cx="8551545" cy="1244571"/>
          </a:xfrm>
          <a:prstGeom prst="rect">
            <a:avLst/>
          </a:prstGeom>
        </p:spPr>
        <p:txBody>
          <a:bodyPr vert="horz" wrap="square" lIns="0" tIns="13335" rIns="0" bIns="0" rtlCol="0">
            <a:spAutoFit/>
          </a:bodyPr>
          <a:lstStyle>
            <a:lvl1pPr algn="l" defTabSz="685800" rtl="0" eaLnBrk="1" latinLnBrk="0" hangingPunct="1">
              <a:spcBef>
                <a:spcPct val="0"/>
              </a:spcBef>
              <a:buNone/>
              <a:defRPr sz="54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US" sz="4000" b="1">
                <a:solidFill>
                  <a:srgbClr val="92D050"/>
                </a:solidFill>
                <a:latin typeface="Arial" panose="020B0604020202020204" pitchFamily="34" charset="0"/>
                <a:cs typeface="Arial" panose="020B0604020202020204" pitchFamily="34" charset="0"/>
              </a:rPr>
              <a:t>MODEL</a:t>
            </a:r>
            <a:r>
              <a:rPr lang="en-US" sz="4000" b="1" spc="-45">
                <a:solidFill>
                  <a:srgbClr val="92D050"/>
                </a:solidFill>
                <a:latin typeface="Arial" panose="020B0604020202020204" pitchFamily="34" charset="0"/>
                <a:cs typeface="Arial" panose="020B0604020202020204" pitchFamily="34" charset="0"/>
              </a:rPr>
              <a:t> </a:t>
            </a:r>
            <a:r>
              <a:rPr lang="en-US" sz="4000" b="1">
                <a:solidFill>
                  <a:srgbClr val="92D050"/>
                </a:solidFill>
                <a:latin typeface="Arial" panose="020B0604020202020204" pitchFamily="34" charset="0"/>
                <a:cs typeface="Arial" panose="020B0604020202020204" pitchFamily="34" charset="0"/>
              </a:rPr>
              <a:t>AFTER</a:t>
            </a:r>
            <a:r>
              <a:rPr lang="en-US" sz="4000" b="1" spc="-15">
                <a:solidFill>
                  <a:srgbClr val="92D050"/>
                </a:solidFill>
                <a:latin typeface="Arial" panose="020B0604020202020204" pitchFamily="34" charset="0"/>
                <a:cs typeface="Arial" panose="020B0604020202020204" pitchFamily="34" charset="0"/>
              </a:rPr>
              <a:t> </a:t>
            </a:r>
            <a:r>
              <a:rPr lang="en-US" sz="4000" b="1">
                <a:solidFill>
                  <a:srgbClr val="92D050"/>
                </a:solidFill>
                <a:latin typeface="Arial" panose="020B0604020202020204" pitchFamily="34" charset="0"/>
                <a:cs typeface="Arial" panose="020B0604020202020204" pitchFamily="34" charset="0"/>
              </a:rPr>
              <a:t>TRAINING</a:t>
            </a:r>
            <a:r>
              <a:rPr lang="en-US" sz="4000" b="1" spc="-45">
                <a:solidFill>
                  <a:srgbClr val="92D050"/>
                </a:solidFill>
                <a:latin typeface="Arial" panose="020B0604020202020204" pitchFamily="34" charset="0"/>
                <a:cs typeface="Arial" panose="020B0604020202020204" pitchFamily="34" charset="0"/>
              </a:rPr>
              <a:t> </a:t>
            </a:r>
            <a:r>
              <a:rPr lang="en-US" sz="4000" b="1">
                <a:solidFill>
                  <a:srgbClr val="92D050"/>
                </a:solidFill>
                <a:latin typeface="Arial" panose="020B0604020202020204" pitchFamily="34" charset="0"/>
                <a:cs typeface="Arial" panose="020B0604020202020204" pitchFamily="34" charset="0"/>
              </a:rPr>
              <a:t>WITH</a:t>
            </a:r>
            <a:r>
              <a:rPr lang="en-US" sz="4000" b="1" spc="-30">
                <a:solidFill>
                  <a:srgbClr val="92D050"/>
                </a:solidFill>
                <a:latin typeface="Arial" panose="020B0604020202020204" pitchFamily="34" charset="0"/>
                <a:cs typeface="Arial" panose="020B0604020202020204" pitchFamily="34" charset="0"/>
              </a:rPr>
              <a:t> </a:t>
            </a:r>
            <a:r>
              <a:rPr lang="en-US" sz="4000" b="1">
                <a:solidFill>
                  <a:srgbClr val="92D050"/>
                </a:solidFill>
                <a:latin typeface="Arial" panose="020B0604020202020204" pitchFamily="34" charset="0"/>
                <a:cs typeface="Arial" panose="020B0604020202020204" pitchFamily="34" charset="0"/>
              </a:rPr>
              <a:t>LSTM</a:t>
            </a:r>
            <a:r>
              <a:rPr lang="en-US" sz="4000" b="1" spc="-15">
                <a:solidFill>
                  <a:srgbClr val="92D050"/>
                </a:solidFill>
                <a:latin typeface="Arial" panose="020B0604020202020204" pitchFamily="34" charset="0"/>
                <a:cs typeface="Arial" panose="020B0604020202020204" pitchFamily="34" charset="0"/>
              </a:rPr>
              <a:t> </a:t>
            </a:r>
            <a:r>
              <a:rPr lang="en-US" sz="4000" b="1" spc="-10">
                <a:solidFill>
                  <a:srgbClr val="92D050"/>
                </a:solidFill>
                <a:latin typeface="Arial" panose="020B0604020202020204" pitchFamily="34" charset="0"/>
                <a:cs typeface="Arial" panose="020B0604020202020204" pitchFamily="34" charset="0"/>
              </a:rPr>
              <a:t>ALGORITHM:</a:t>
            </a:r>
          </a:p>
        </p:txBody>
      </p:sp>
      <p:pic>
        <p:nvPicPr>
          <p:cNvPr id="9" name="object 4">
            <a:extLst>
              <a:ext uri="{FF2B5EF4-FFF2-40B4-BE49-F238E27FC236}">
                <a16:creationId xmlns:a16="http://schemas.microsoft.com/office/drawing/2014/main" id="{0A5F4D6C-02D2-2A2C-C75E-CA9A9471F214}"/>
              </a:ext>
            </a:extLst>
          </p:cNvPr>
          <p:cNvPicPr/>
          <p:nvPr/>
        </p:nvPicPr>
        <p:blipFill>
          <a:blip r:embed="rId2" cstate="print"/>
          <a:stretch>
            <a:fillRect/>
          </a:stretch>
        </p:blipFill>
        <p:spPr>
          <a:xfrm>
            <a:off x="4495800" y="4160646"/>
            <a:ext cx="8880348" cy="5975932"/>
          </a:xfrm>
          <a:prstGeom prst="rect">
            <a:avLst/>
          </a:prstGeom>
        </p:spPr>
      </p:pic>
      <p:sp>
        <p:nvSpPr>
          <p:cNvPr id="10" name="object 5">
            <a:extLst>
              <a:ext uri="{FF2B5EF4-FFF2-40B4-BE49-F238E27FC236}">
                <a16:creationId xmlns:a16="http://schemas.microsoft.com/office/drawing/2014/main" id="{BF6AEA78-59CA-C86B-B455-6C72504DB4FC}"/>
              </a:ext>
            </a:extLst>
          </p:cNvPr>
          <p:cNvSpPr txBox="1"/>
          <p:nvPr/>
        </p:nvSpPr>
        <p:spPr>
          <a:xfrm>
            <a:off x="2450719" y="2705100"/>
            <a:ext cx="3432175" cy="1022985"/>
          </a:xfrm>
          <a:prstGeom prst="rect">
            <a:avLst/>
          </a:prstGeom>
        </p:spPr>
        <p:txBody>
          <a:bodyPr vert="horz" wrap="square" lIns="0" tIns="57150" rIns="0" bIns="0" rtlCol="0">
            <a:spAutoFit/>
          </a:bodyPr>
          <a:lstStyle/>
          <a:p>
            <a:pPr marL="12700">
              <a:lnSpc>
                <a:spcPct val="100000"/>
              </a:lnSpc>
              <a:spcBef>
                <a:spcPts val="450"/>
              </a:spcBef>
            </a:pPr>
            <a:r>
              <a:rPr sz="3200" b="1" spc="-10">
                <a:latin typeface="Calibri"/>
                <a:cs typeface="Calibri"/>
              </a:rPr>
              <a:t>CODE:</a:t>
            </a:r>
            <a:endParaRPr sz="3200">
              <a:latin typeface="Calibri"/>
              <a:cs typeface="Calibri"/>
            </a:endParaRPr>
          </a:p>
          <a:p>
            <a:pPr marL="850900">
              <a:lnSpc>
                <a:spcPct val="100000"/>
              </a:lnSpc>
              <a:spcBef>
                <a:spcPts val="300"/>
              </a:spcBef>
            </a:pPr>
            <a:r>
              <a:rPr sz="2800" spc="-10">
                <a:latin typeface="Calibri"/>
                <a:cs typeface="Calibri"/>
              </a:rPr>
              <a:t>model.summary()</a:t>
            </a:r>
            <a:endParaRPr sz="2800">
              <a:latin typeface="Calibri"/>
              <a:cs typeface="Calibri"/>
            </a:endParaRPr>
          </a:p>
        </p:txBody>
      </p:sp>
      <p:sp>
        <p:nvSpPr>
          <p:cNvPr id="11" name="object 6">
            <a:extLst>
              <a:ext uri="{FF2B5EF4-FFF2-40B4-BE49-F238E27FC236}">
                <a16:creationId xmlns:a16="http://schemas.microsoft.com/office/drawing/2014/main" id="{BF48E385-D9D4-C675-459B-91BC6793DEF8}"/>
              </a:ext>
            </a:extLst>
          </p:cNvPr>
          <p:cNvSpPr txBox="1"/>
          <p:nvPr/>
        </p:nvSpPr>
        <p:spPr>
          <a:xfrm>
            <a:off x="2450719" y="4160646"/>
            <a:ext cx="1546225" cy="513715"/>
          </a:xfrm>
          <a:prstGeom prst="rect">
            <a:avLst/>
          </a:prstGeom>
        </p:spPr>
        <p:txBody>
          <a:bodyPr vert="horz" wrap="square" lIns="0" tIns="13335" rIns="0" bIns="0" rtlCol="0">
            <a:spAutoFit/>
          </a:bodyPr>
          <a:lstStyle/>
          <a:p>
            <a:pPr marL="12700">
              <a:lnSpc>
                <a:spcPct val="100000"/>
              </a:lnSpc>
              <a:spcBef>
                <a:spcPts val="105"/>
              </a:spcBef>
            </a:pPr>
            <a:r>
              <a:rPr sz="3200" b="1" spc="-20">
                <a:latin typeface="Calibri"/>
                <a:cs typeface="Calibri"/>
              </a:rPr>
              <a:t>OUTPUT:</a:t>
            </a:r>
            <a:endParaRPr sz="3200">
              <a:latin typeface="Calibri"/>
              <a:cs typeface="Calibri"/>
            </a:endParaRPr>
          </a:p>
        </p:txBody>
      </p:sp>
    </p:spTree>
    <p:extLst>
      <p:ext uri="{BB962C8B-B14F-4D97-AF65-F5344CB8AC3E}">
        <p14:creationId xmlns:p14="http://schemas.microsoft.com/office/powerpoint/2010/main" val="2952080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4DCB65-4B5D-682F-26F3-74C970E0FEC4}"/>
              </a:ext>
            </a:extLst>
          </p:cNvPr>
          <p:cNvSpPr txBox="1"/>
          <p:nvPr/>
        </p:nvSpPr>
        <p:spPr>
          <a:xfrm>
            <a:off x="2781300" y="1485900"/>
            <a:ext cx="14516100" cy="7096366"/>
          </a:xfrm>
          <a:prstGeom prst="rect">
            <a:avLst/>
          </a:prstGeom>
          <a:noFill/>
        </p:spPr>
        <p:txBody>
          <a:bodyPr wrap="square">
            <a:spAutoFit/>
          </a:bodyPr>
          <a:lstStyle/>
          <a:p>
            <a:pPr marL="342900" lvl="0" indent="-342900">
              <a:lnSpc>
                <a:spcPct val="115000"/>
              </a:lnSpc>
              <a:buFont typeface="Symbol" panose="05050102010706020507" pitchFamily="18" charset="2"/>
              <a:buChar char=""/>
            </a:pPr>
            <a:r>
              <a:rPr lang="en-US" sz="3200">
                <a:effectLst/>
                <a:latin typeface="Arial" panose="020B0604020202020204" pitchFamily="34" charset="0"/>
                <a:ea typeface="Calibri" panose="020F0502020204030204" pitchFamily="34" charset="0"/>
                <a:cs typeface="Arial" panose="020B0604020202020204" pitchFamily="34" charset="0"/>
              </a:rPr>
              <a:t>3. </a:t>
            </a:r>
            <a:r>
              <a:rPr lang="en-US" sz="3200" b="1">
                <a:effectLst/>
                <a:latin typeface="Arial" panose="020B0604020202020204" pitchFamily="34" charset="0"/>
                <a:ea typeface="Calibri" panose="020F0502020204030204" pitchFamily="34" charset="0"/>
                <a:cs typeface="Arial" panose="020B0604020202020204" pitchFamily="34" charset="0"/>
              </a:rPr>
              <a:t>Lowercasing and Tokenization:</a:t>
            </a:r>
            <a:endParaRPr lang="en-IN" sz="320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15000"/>
              </a:lnSpc>
              <a:spcAft>
                <a:spcPts val="1000"/>
              </a:spcAft>
              <a:buFont typeface="Symbol" panose="05050102010706020507" pitchFamily="18" charset="2"/>
              <a:buChar char=""/>
            </a:pPr>
            <a:r>
              <a:rPr lang="en-US" sz="3200">
                <a:effectLst/>
                <a:latin typeface="Arial" panose="020B0604020202020204" pitchFamily="34" charset="0"/>
                <a:ea typeface="Calibri" panose="020F0502020204030204" pitchFamily="34" charset="0"/>
                <a:cs typeface="Arial" panose="020B0604020202020204" pitchFamily="34" charset="0"/>
              </a:rPr>
              <a:t>Lowercasing ensures that words are treated uniformly regardless of their original case. This prevents the model from treating 'Word' and 'word' as different features.  - Tokenization involves breaking down sentences or paragraphs into individual words or tokens. This is a fundamental step in NLP.</a:t>
            </a:r>
            <a:endParaRPr lang="en-IN" sz="320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1000"/>
              </a:spcAft>
            </a:pPr>
            <a:r>
              <a:rPr lang="en-US" sz="3200" b="1">
                <a:effectLst/>
                <a:latin typeface="Arial" panose="020B0604020202020204" pitchFamily="34" charset="0"/>
                <a:ea typeface="Calibri" panose="020F0502020204030204" pitchFamily="34" charset="0"/>
                <a:cs typeface="Arial" panose="020B0604020202020204" pitchFamily="34" charset="0"/>
              </a:rPr>
              <a:t>4. Remove Punctuation and Stopwords</a:t>
            </a:r>
            <a:endParaRPr lang="en-IN" sz="320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15000"/>
              </a:lnSpc>
              <a:buFont typeface="Symbol" panose="05050102010706020507" pitchFamily="18" charset="2"/>
              <a:buChar char=""/>
            </a:pPr>
            <a:r>
              <a:rPr lang="en-US" sz="3200">
                <a:effectLst/>
                <a:latin typeface="Arial" panose="020B0604020202020204" pitchFamily="34" charset="0"/>
                <a:ea typeface="Calibri" panose="020F0502020204030204" pitchFamily="34" charset="0"/>
                <a:cs typeface="Arial" panose="020B0604020202020204" pitchFamily="34" charset="0"/>
              </a:rPr>
              <a:t>Removing punctuation (e.g., commas, periods) is important as they often do not carry much information for classification tasks.</a:t>
            </a:r>
            <a:endParaRPr lang="en-IN" sz="3200">
              <a:effectLst/>
              <a:latin typeface="Arial" panose="020B0604020202020204" pitchFamily="34" charset="0"/>
              <a:ea typeface="Calibri" panose="020F0502020204030204" pitchFamily="34" charset="0"/>
              <a:cs typeface="Arial" panose="020B0604020202020204" pitchFamily="34" charset="0"/>
            </a:endParaRPr>
          </a:p>
          <a:p>
            <a:pPr marL="914400">
              <a:lnSpc>
                <a:spcPct val="115000"/>
              </a:lnSpc>
            </a:pPr>
            <a:r>
              <a:rPr lang="en-US" sz="3200">
                <a:effectLst/>
                <a:latin typeface="Arial" panose="020B0604020202020204" pitchFamily="34" charset="0"/>
                <a:ea typeface="Calibri" panose="020F0502020204030204" pitchFamily="34" charset="0"/>
                <a:cs typeface="Arial" panose="020B0604020202020204" pitchFamily="34" charset="0"/>
              </a:rPr>
              <a:t> </a:t>
            </a:r>
            <a:endParaRPr lang="en-IN" sz="320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15000"/>
              </a:lnSpc>
              <a:spcAft>
                <a:spcPts val="1000"/>
              </a:spcAft>
              <a:buFont typeface="Symbol" panose="05050102010706020507" pitchFamily="18" charset="2"/>
              <a:buChar char=""/>
            </a:pPr>
            <a:r>
              <a:rPr lang="en-US" sz="3200">
                <a:effectLst/>
                <a:latin typeface="Arial" panose="020B0604020202020204" pitchFamily="34" charset="0"/>
                <a:ea typeface="Calibri" panose="020F0502020204030204" pitchFamily="34" charset="0"/>
                <a:cs typeface="Arial" panose="020B0604020202020204" pitchFamily="34" charset="0"/>
              </a:rPr>
              <a:t>Stopwords are common words (e.g., 'the', 'and', 'is') that occur frequently but do not offer much discriminative power. Removing them can improve the model's performance.</a:t>
            </a:r>
            <a:endParaRPr lang="en-IN" sz="320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704693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object 4">
            <a:extLst>
              <a:ext uri="{FF2B5EF4-FFF2-40B4-BE49-F238E27FC236}">
                <a16:creationId xmlns:a16="http://schemas.microsoft.com/office/drawing/2014/main" id="{B18CD35C-5C30-94F8-2EB7-35C4991EC7F9}"/>
              </a:ext>
            </a:extLst>
          </p:cNvPr>
          <p:cNvPicPr/>
          <p:nvPr/>
        </p:nvPicPr>
        <p:blipFill>
          <a:blip r:embed="rId2" cstate="print"/>
          <a:stretch>
            <a:fillRect/>
          </a:stretch>
        </p:blipFill>
        <p:spPr>
          <a:xfrm>
            <a:off x="3962400" y="4684229"/>
            <a:ext cx="11659870" cy="4882896"/>
          </a:xfrm>
          <a:prstGeom prst="rect">
            <a:avLst/>
          </a:prstGeom>
        </p:spPr>
      </p:pic>
      <p:sp>
        <p:nvSpPr>
          <p:cNvPr id="10" name="object 5">
            <a:extLst>
              <a:ext uri="{FF2B5EF4-FFF2-40B4-BE49-F238E27FC236}">
                <a16:creationId xmlns:a16="http://schemas.microsoft.com/office/drawing/2014/main" id="{15C5C9F9-9C7F-7142-4AA0-CDAF998A299A}"/>
              </a:ext>
            </a:extLst>
          </p:cNvPr>
          <p:cNvSpPr txBox="1">
            <a:spLocks/>
          </p:cNvSpPr>
          <p:nvPr/>
        </p:nvSpPr>
        <p:spPr>
          <a:xfrm>
            <a:off x="2490342" y="655640"/>
            <a:ext cx="9015857" cy="690574"/>
          </a:xfrm>
          <a:prstGeom prst="rect">
            <a:avLst/>
          </a:prstGeom>
        </p:spPr>
        <p:txBody>
          <a:bodyPr vert="horz" wrap="square" lIns="0" tIns="13335" rIns="0" bIns="0" rtlCol="0">
            <a:spAutoFit/>
          </a:bodyPr>
          <a:lstStyle>
            <a:lvl1pPr algn="l" defTabSz="685800" rtl="0" eaLnBrk="1" latinLnBrk="0" hangingPunct="1">
              <a:spcBef>
                <a:spcPct val="0"/>
              </a:spcBef>
              <a:buNone/>
              <a:defRPr sz="54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IN" sz="4400" b="1">
                <a:solidFill>
                  <a:srgbClr val="92D050"/>
                </a:solidFill>
                <a:latin typeface="Arial" panose="020B0604020202020204" pitchFamily="34" charset="0"/>
                <a:cs typeface="Arial" panose="020B0604020202020204" pitchFamily="34" charset="0"/>
              </a:rPr>
              <a:t>MODEL</a:t>
            </a:r>
            <a:r>
              <a:rPr lang="en-IN" sz="4400" b="1" spc="-60">
                <a:solidFill>
                  <a:srgbClr val="92D050"/>
                </a:solidFill>
                <a:latin typeface="Arial" panose="020B0604020202020204" pitchFamily="34" charset="0"/>
                <a:cs typeface="Arial" panose="020B0604020202020204" pitchFamily="34" charset="0"/>
              </a:rPr>
              <a:t> </a:t>
            </a:r>
            <a:r>
              <a:rPr lang="en-IN" sz="4400" b="1" spc="-30">
                <a:solidFill>
                  <a:srgbClr val="92D050"/>
                </a:solidFill>
                <a:latin typeface="Arial" panose="020B0604020202020204" pitchFamily="34" charset="0"/>
                <a:cs typeface="Arial" panose="020B0604020202020204" pitchFamily="34" charset="0"/>
              </a:rPr>
              <a:t>ANALYSIS</a:t>
            </a:r>
            <a:r>
              <a:rPr lang="en-IN" sz="4400" b="1" spc="-75">
                <a:solidFill>
                  <a:srgbClr val="92D050"/>
                </a:solidFill>
                <a:latin typeface="Arial" panose="020B0604020202020204" pitchFamily="34" charset="0"/>
                <a:cs typeface="Arial" panose="020B0604020202020204" pitchFamily="34" charset="0"/>
              </a:rPr>
              <a:t> </a:t>
            </a:r>
            <a:r>
              <a:rPr lang="en-IN" sz="4400" b="1" spc="-30">
                <a:solidFill>
                  <a:srgbClr val="92D050"/>
                </a:solidFill>
                <a:latin typeface="Arial" panose="020B0604020202020204" pitchFamily="34" charset="0"/>
                <a:cs typeface="Arial" panose="020B0604020202020204" pitchFamily="34" charset="0"/>
              </a:rPr>
              <a:t> </a:t>
            </a:r>
            <a:r>
              <a:rPr lang="en-IN" sz="4400" b="1" spc="-10">
                <a:solidFill>
                  <a:srgbClr val="92D050"/>
                </a:solidFill>
                <a:latin typeface="Arial" panose="020B0604020202020204" pitchFamily="34" charset="0"/>
                <a:cs typeface="Arial" panose="020B0604020202020204" pitchFamily="34" charset="0"/>
              </a:rPr>
              <a:t>TRAINING:</a:t>
            </a:r>
          </a:p>
        </p:txBody>
      </p:sp>
      <p:sp>
        <p:nvSpPr>
          <p:cNvPr id="11" name="object 6">
            <a:extLst>
              <a:ext uri="{FF2B5EF4-FFF2-40B4-BE49-F238E27FC236}">
                <a16:creationId xmlns:a16="http://schemas.microsoft.com/office/drawing/2014/main" id="{32CF8B83-A645-CD0F-BE4A-2358C67E8019}"/>
              </a:ext>
            </a:extLst>
          </p:cNvPr>
          <p:cNvSpPr txBox="1"/>
          <p:nvPr/>
        </p:nvSpPr>
        <p:spPr>
          <a:xfrm>
            <a:off x="1752600" y="1970637"/>
            <a:ext cx="11659870" cy="2627001"/>
          </a:xfrm>
          <a:prstGeom prst="rect">
            <a:avLst/>
          </a:prstGeom>
        </p:spPr>
        <p:txBody>
          <a:bodyPr vert="horz" wrap="square" lIns="0" tIns="290195" rIns="0" bIns="0" rtlCol="0">
            <a:spAutoFit/>
          </a:bodyPr>
          <a:lstStyle/>
          <a:p>
            <a:pPr marL="12700">
              <a:lnSpc>
                <a:spcPct val="100000"/>
              </a:lnSpc>
              <a:spcBef>
                <a:spcPts val="2285"/>
              </a:spcBef>
            </a:pPr>
            <a:r>
              <a:rPr lang="en-IN" sz="3200" b="1" spc="-10">
                <a:latin typeface="Calibri"/>
                <a:cs typeface="Calibri"/>
              </a:rPr>
              <a:t>		</a:t>
            </a:r>
            <a:r>
              <a:rPr sz="3200" b="1" spc="-10">
                <a:latin typeface="Calibri"/>
                <a:cs typeface="Calibri"/>
              </a:rPr>
              <a:t>CODE:</a:t>
            </a:r>
            <a:endParaRPr sz="3200">
              <a:latin typeface="Calibri"/>
              <a:cs typeface="Calibri"/>
            </a:endParaRPr>
          </a:p>
          <a:p>
            <a:pPr marL="1475740" marR="5080">
              <a:lnSpc>
                <a:spcPct val="100000"/>
              </a:lnSpc>
              <a:spcBef>
                <a:spcPts val="1900"/>
              </a:spcBef>
            </a:pPr>
            <a:r>
              <a:rPr sz="2800">
                <a:latin typeface="Calibri"/>
                <a:cs typeface="Calibri"/>
              </a:rPr>
              <a:t>pred</a:t>
            </a:r>
            <a:r>
              <a:rPr sz="2800" spc="-40">
                <a:latin typeface="Calibri"/>
                <a:cs typeface="Calibri"/>
              </a:rPr>
              <a:t> </a:t>
            </a:r>
            <a:r>
              <a:rPr sz="2800">
                <a:latin typeface="Calibri"/>
                <a:cs typeface="Calibri"/>
              </a:rPr>
              <a:t>=</a:t>
            </a:r>
            <a:r>
              <a:rPr sz="2800" spc="-45">
                <a:latin typeface="Calibri"/>
                <a:cs typeface="Calibri"/>
              </a:rPr>
              <a:t> </a:t>
            </a:r>
            <a:r>
              <a:rPr sz="2800" spc="-10">
                <a:latin typeface="Calibri"/>
                <a:cs typeface="Calibri"/>
              </a:rPr>
              <a:t>model.predict_classes(X_test)</a:t>
            </a:r>
            <a:r>
              <a:rPr sz="2800" spc="700">
                <a:latin typeface="Calibri"/>
                <a:cs typeface="Calibri"/>
              </a:rPr>
              <a:t> </a:t>
            </a:r>
            <a:r>
              <a:rPr sz="2800" spc="-20">
                <a:latin typeface="Calibri"/>
                <a:cs typeface="Calibri"/>
              </a:rPr>
              <a:t>print(classification_report(y_test,</a:t>
            </a:r>
            <a:r>
              <a:rPr sz="2800" spc="15">
                <a:latin typeface="Calibri"/>
                <a:cs typeface="Calibri"/>
              </a:rPr>
              <a:t> </a:t>
            </a:r>
            <a:r>
              <a:rPr sz="2800">
                <a:latin typeface="Calibri"/>
                <a:cs typeface="Calibri"/>
              </a:rPr>
              <a:t>pred,</a:t>
            </a:r>
            <a:r>
              <a:rPr sz="2800" spc="-15">
                <a:latin typeface="Calibri"/>
                <a:cs typeface="Calibri"/>
              </a:rPr>
              <a:t> </a:t>
            </a:r>
            <a:r>
              <a:rPr sz="2800" spc="-10">
                <a:latin typeface="Calibri"/>
                <a:cs typeface="Calibri"/>
              </a:rPr>
              <a:t>target_names</a:t>
            </a:r>
            <a:r>
              <a:rPr sz="2800" spc="-40">
                <a:latin typeface="Calibri"/>
                <a:cs typeface="Calibri"/>
              </a:rPr>
              <a:t> </a:t>
            </a:r>
            <a:r>
              <a:rPr sz="2800">
                <a:latin typeface="Calibri"/>
                <a:cs typeface="Calibri"/>
              </a:rPr>
              <a:t>=</a:t>
            </a:r>
            <a:r>
              <a:rPr sz="2800" spc="-25">
                <a:latin typeface="Calibri"/>
                <a:cs typeface="Calibri"/>
              </a:rPr>
              <a:t> </a:t>
            </a:r>
            <a:r>
              <a:rPr sz="2800" spc="-10">
                <a:latin typeface="Calibri"/>
                <a:cs typeface="Calibri"/>
              </a:rPr>
              <a:t>['</a:t>
            </a:r>
            <a:r>
              <a:rPr sz="2800" spc="-10" err="1">
                <a:latin typeface="Calibri"/>
                <a:cs typeface="Calibri"/>
              </a:rPr>
              <a:t>Fake','Real</a:t>
            </a:r>
            <a:r>
              <a:rPr sz="2800" spc="-10">
                <a:latin typeface="Calibri"/>
                <a:cs typeface="Calibri"/>
              </a:rPr>
              <a:t>'</a:t>
            </a:r>
            <a:r>
              <a:rPr lang="en-IN" sz="2800" spc="-10">
                <a:latin typeface="Calibri"/>
                <a:cs typeface="Calibri"/>
              </a:rPr>
              <a:t>]</a:t>
            </a:r>
          </a:p>
          <a:p>
            <a:pPr marL="1475740" marR="5080">
              <a:lnSpc>
                <a:spcPct val="100000"/>
              </a:lnSpc>
              <a:spcBef>
                <a:spcPts val="1900"/>
              </a:spcBef>
            </a:pPr>
            <a:r>
              <a:rPr lang="en-IN" sz="3200" b="1" spc="-10">
                <a:latin typeface="Calibri"/>
                <a:cs typeface="Calibri"/>
              </a:rPr>
              <a:t>OUTPUT:</a:t>
            </a:r>
            <a:endParaRPr lang="en-IN" sz="3200">
              <a:latin typeface="Calibri"/>
              <a:cs typeface="Calibri"/>
            </a:endParaRPr>
          </a:p>
        </p:txBody>
      </p:sp>
    </p:spTree>
    <p:extLst>
      <p:ext uri="{BB962C8B-B14F-4D97-AF65-F5344CB8AC3E}">
        <p14:creationId xmlns:p14="http://schemas.microsoft.com/office/powerpoint/2010/main" val="14173117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29FE55-8933-F54F-7E4A-93F1FA9B740A}"/>
              </a:ext>
            </a:extLst>
          </p:cNvPr>
          <p:cNvSpPr txBox="1"/>
          <p:nvPr/>
        </p:nvSpPr>
        <p:spPr>
          <a:xfrm>
            <a:off x="2895600" y="2628900"/>
            <a:ext cx="11963400" cy="6494085"/>
          </a:xfrm>
          <a:prstGeom prst="rect">
            <a:avLst/>
          </a:prstGeom>
          <a:noFill/>
        </p:spPr>
        <p:txBody>
          <a:bodyPr wrap="square">
            <a:spAutoFit/>
          </a:bodyPr>
          <a:lstStyle/>
          <a:p>
            <a:endParaRPr lang="en-IN" sz="3200">
              <a:latin typeface="Arial" panose="020B0604020202020204" pitchFamily="34" charset="0"/>
              <a:cs typeface="Arial" panose="020B0604020202020204" pitchFamily="34" charset="0"/>
            </a:endParaRPr>
          </a:p>
          <a:p>
            <a:r>
              <a:rPr lang="en-IN" sz="3200">
                <a:latin typeface="Arial" panose="020B0604020202020204" pitchFamily="34" charset="0"/>
                <a:cs typeface="Arial" panose="020B0604020202020204" pitchFamily="34" charset="0"/>
              </a:rPr>
              <a:t>1. Bag-of-Words (</a:t>
            </a:r>
            <a:r>
              <a:rPr lang="en-IN" sz="3200" err="1">
                <a:latin typeface="Arial" panose="020B0604020202020204" pitchFamily="34" charset="0"/>
                <a:cs typeface="Arial" panose="020B0604020202020204" pitchFamily="34" charset="0"/>
              </a:rPr>
              <a:t>BoW</a:t>
            </a:r>
            <a:r>
              <a:rPr lang="en-IN" sz="3200">
                <a:latin typeface="Arial" panose="020B0604020202020204" pitchFamily="34" charset="0"/>
                <a:cs typeface="Arial" panose="020B0604020202020204" pitchFamily="34" charset="0"/>
              </a:rPr>
              <a:t>)</a:t>
            </a:r>
          </a:p>
          <a:p>
            <a:r>
              <a:rPr lang="en-IN" sz="3200">
                <a:latin typeface="Arial" panose="020B0604020202020204" pitchFamily="34" charset="0"/>
                <a:cs typeface="Arial" panose="020B0604020202020204" pitchFamily="34" charset="0"/>
              </a:rPr>
              <a:t>2. Term Frequency-Inverse Document Frequency (TF-IDF)</a:t>
            </a:r>
          </a:p>
          <a:p>
            <a:r>
              <a:rPr lang="en-IN" sz="3200">
                <a:latin typeface="Arial" panose="020B0604020202020204" pitchFamily="34" charset="0"/>
                <a:cs typeface="Arial" panose="020B0604020202020204" pitchFamily="34" charset="0"/>
              </a:rPr>
              <a:t>3. N-grams</a:t>
            </a:r>
          </a:p>
          <a:p>
            <a:r>
              <a:rPr lang="en-IN" sz="3200">
                <a:latin typeface="Arial" panose="020B0604020202020204" pitchFamily="34" charset="0"/>
                <a:cs typeface="Arial" panose="020B0604020202020204" pitchFamily="34" charset="0"/>
              </a:rPr>
              <a:t>4. Word Embeddings (e.g., Word2Vec, </a:t>
            </a:r>
            <a:r>
              <a:rPr lang="en-IN" sz="3200" err="1">
                <a:latin typeface="Arial" panose="020B0604020202020204" pitchFamily="34" charset="0"/>
                <a:cs typeface="Arial" panose="020B0604020202020204" pitchFamily="34" charset="0"/>
              </a:rPr>
              <a:t>GloVe</a:t>
            </a:r>
            <a:r>
              <a:rPr lang="en-IN" sz="3200">
                <a:latin typeface="Arial" panose="020B0604020202020204" pitchFamily="34" charset="0"/>
                <a:cs typeface="Arial" panose="020B0604020202020204" pitchFamily="34" charset="0"/>
              </a:rPr>
              <a:t>)</a:t>
            </a:r>
          </a:p>
          <a:p>
            <a:r>
              <a:rPr lang="en-IN" sz="3200">
                <a:latin typeface="Arial" panose="020B0604020202020204" pitchFamily="34" charset="0"/>
                <a:cs typeface="Arial" panose="020B0604020202020204" pitchFamily="34" charset="0"/>
              </a:rPr>
              <a:t>5. Part-of-Speech (POS) Tags</a:t>
            </a:r>
          </a:p>
          <a:p>
            <a:r>
              <a:rPr lang="en-IN" sz="3200">
                <a:latin typeface="Arial" panose="020B0604020202020204" pitchFamily="34" charset="0"/>
                <a:cs typeface="Arial" panose="020B0604020202020204" pitchFamily="34" charset="0"/>
              </a:rPr>
              <a:t>6. Named Entity Recognition (NER)</a:t>
            </a:r>
          </a:p>
          <a:p>
            <a:r>
              <a:rPr lang="en-IN" sz="3200">
                <a:latin typeface="Arial" panose="020B0604020202020204" pitchFamily="34" charset="0"/>
                <a:cs typeface="Arial" panose="020B0604020202020204" pitchFamily="34" charset="0"/>
              </a:rPr>
              <a:t>7. Sentiment Analysis</a:t>
            </a:r>
          </a:p>
          <a:p>
            <a:r>
              <a:rPr lang="en-IN" sz="3200">
                <a:latin typeface="Arial" panose="020B0604020202020204" pitchFamily="34" charset="0"/>
                <a:cs typeface="Arial" panose="020B0604020202020204" pitchFamily="34" charset="0"/>
              </a:rPr>
              <a:t>8. Readability Scores (e.g., Flesch-Kincaid, Gunning Fog Index)</a:t>
            </a:r>
          </a:p>
          <a:p>
            <a:r>
              <a:rPr lang="en-IN" sz="3200">
                <a:latin typeface="Arial" panose="020B0604020202020204" pitchFamily="34" charset="0"/>
                <a:cs typeface="Arial" panose="020B0604020202020204" pitchFamily="34" charset="0"/>
              </a:rPr>
              <a:t>9. Syntactic Features (e.g., Dependency Trees)</a:t>
            </a:r>
          </a:p>
          <a:p>
            <a:r>
              <a:rPr lang="en-IN" sz="3200">
                <a:latin typeface="Arial" panose="020B0604020202020204" pitchFamily="34" charset="0"/>
                <a:cs typeface="Arial" panose="020B0604020202020204" pitchFamily="34" charset="0"/>
              </a:rPr>
              <a:t>10. Linguistic Stylistic Features (e.g., Tone, Formality)</a:t>
            </a:r>
          </a:p>
          <a:p>
            <a:r>
              <a:rPr lang="en-IN" sz="3200">
                <a:latin typeface="Arial" panose="020B0604020202020204" pitchFamily="34" charset="0"/>
                <a:cs typeface="Arial" panose="020B0604020202020204" pitchFamily="34" charset="0"/>
              </a:rPr>
              <a:t>11. Topic </a:t>
            </a:r>
            <a:r>
              <a:rPr lang="en-IN" sz="3200" err="1">
                <a:latin typeface="Arial" panose="020B0604020202020204" pitchFamily="34" charset="0"/>
                <a:cs typeface="Arial" panose="020B0604020202020204" pitchFamily="34" charset="0"/>
              </a:rPr>
              <a:t>Modeling</a:t>
            </a:r>
            <a:r>
              <a:rPr lang="en-IN" sz="3200">
                <a:latin typeface="Arial" panose="020B0604020202020204" pitchFamily="34" charset="0"/>
                <a:cs typeface="Arial" panose="020B0604020202020204" pitchFamily="34" charset="0"/>
              </a:rPr>
              <a:t> (e.g., Latent Dirichlet Allocation)</a:t>
            </a:r>
          </a:p>
          <a:p>
            <a:r>
              <a:rPr lang="en-IN" sz="3200">
                <a:latin typeface="Arial" panose="020B0604020202020204" pitchFamily="34" charset="0"/>
                <a:cs typeface="Arial" panose="020B0604020202020204" pitchFamily="34" charset="0"/>
              </a:rPr>
              <a:t>12. Named Entity Density</a:t>
            </a:r>
          </a:p>
        </p:txBody>
      </p:sp>
      <p:sp>
        <p:nvSpPr>
          <p:cNvPr id="5" name="TextBox 4">
            <a:extLst>
              <a:ext uri="{FF2B5EF4-FFF2-40B4-BE49-F238E27FC236}">
                <a16:creationId xmlns:a16="http://schemas.microsoft.com/office/drawing/2014/main" id="{AB58B65E-F11B-67BC-D4E2-4B943C7BF7DD}"/>
              </a:ext>
            </a:extLst>
          </p:cNvPr>
          <p:cNvSpPr txBox="1"/>
          <p:nvPr/>
        </p:nvSpPr>
        <p:spPr>
          <a:xfrm>
            <a:off x="2590800" y="1333500"/>
            <a:ext cx="9144000" cy="830997"/>
          </a:xfrm>
          <a:prstGeom prst="rect">
            <a:avLst/>
          </a:prstGeom>
          <a:noFill/>
        </p:spPr>
        <p:txBody>
          <a:bodyPr wrap="square">
            <a:spAutoFit/>
          </a:bodyPr>
          <a:lstStyle/>
          <a:p>
            <a:r>
              <a:rPr lang="en-IN" sz="4800" b="0" i="0">
                <a:solidFill>
                  <a:srgbClr val="92D050"/>
                </a:solidFill>
                <a:effectLst/>
                <a:latin typeface="Arial" panose="020B0604020202020204" pitchFamily="34" charset="0"/>
                <a:cs typeface="Arial" panose="020B0604020202020204" pitchFamily="34" charset="0"/>
              </a:rPr>
              <a:t>Feature Extraction:</a:t>
            </a:r>
            <a:endParaRPr lang="en-IN" sz="480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87221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75969F66-6856-2289-2B4D-28F10468DA91}"/>
              </a:ext>
            </a:extLst>
          </p:cNvPr>
          <p:cNvSpPr txBox="1"/>
          <p:nvPr/>
        </p:nvSpPr>
        <p:spPr>
          <a:xfrm>
            <a:off x="2209800" y="1629848"/>
            <a:ext cx="12276360" cy="827150"/>
          </a:xfrm>
          <a:prstGeom prst="rect">
            <a:avLst/>
          </a:prstGeom>
        </p:spPr>
        <p:txBody>
          <a:bodyPr lIns="0" tIns="0" rIns="0" bIns="0" rtlCol="0" anchor="t">
            <a:spAutoFit/>
          </a:bodyPr>
          <a:lstStyle/>
          <a:p>
            <a:pPr algn="l">
              <a:lnSpc>
                <a:spcPts val="7128"/>
              </a:lnSpc>
            </a:pPr>
            <a:r>
              <a:rPr lang="en-US" sz="4800" b="1">
                <a:latin typeface="Times New Roman Bold"/>
              </a:rPr>
              <a:t>N gram analysis :</a:t>
            </a:r>
          </a:p>
        </p:txBody>
      </p:sp>
      <p:sp>
        <p:nvSpPr>
          <p:cNvPr id="3" name="TextBox 2">
            <a:extLst>
              <a:ext uri="{FF2B5EF4-FFF2-40B4-BE49-F238E27FC236}">
                <a16:creationId xmlns:a16="http://schemas.microsoft.com/office/drawing/2014/main" id="{B7AD7BD5-DC41-49BB-639D-32130ACA56D7}"/>
              </a:ext>
            </a:extLst>
          </p:cNvPr>
          <p:cNvSpPr txBox="1"/>
          <p:nvPr/>
        </p:nvSpPr>
        <p:spPr>
          <a:xfrm>
            <a:off x="2438400" y="3009900"/>
            <a:ext cx="14726503" cy="4832092"/>
          </a:xfrm>
          <a:prstGeom prst="rect">
            <a:avLst/>
          </a:prstGeom>
          <a:noFill/>
        </p:spPr>
        <p:txBody>
          <a:bodyPr wrap="square">
            <a:spAutoFit/>
          </a:bodyPr>
          <a:lstStyle/>
          <a:p>
            <a:r>
              <a:rPr lang="en-IN" sz="2800" b="1">
                <a:latin typeface="Arial" panose="020B0604020202020204" pitchFamily="34" charset="0"/>
                <a:cs typeface="Arial" panose="020B0604020202020204" pitchFamily="34" charset="0"/>
              </a:rPr>
              <a:t>Unigram Analysis (1-gram</a:t>
            </a:r>
            <a:r>
              <a:rPr lang="en-IN" sz="2800">
                <a:latin typeface="Arial" panose="020B0604020202020204" pitchFamily="34" charset="0"/>
                <a:cs typeface="Arial" panose="020B0604020202020204" pitchFamily="34" charset="0"/>
              </a:rPr>
              <a:t>):</a:t>
            </a:r>
          </a:p>
          <a:p>
            <a:r>
              <a:rPr lang="en-IN" sz="2800">
                <a:latin typeface="Arial" panose="020B0604020202020204" pitchFamily="34" charset="0"/>
                <a:cs typeface="Arial" panose="020B0604020202020204" pitchFamily="34" charset="0"/>
              </a:rPr>
              <a:t>				In unigram analysis, each word is considered independently without any regard to its </a:t>
            </a:r>
            <a:r>
              <a:rPr lang="en-IN" sz="2800" err="1">
                <a:latin typeface="Arial" panose="020B0604020202020204" pitchFamily="34" charset="0"/>
                <a:cs typeface="Arial" panose="020B0604020202020204" pitchFamily="34" charset="0"/>
              </a:rPr>
              <a:t>neighboring</a:t>
            </a:r>
            <a:r>
              <a:rPr lang="en-IN" sz="2800">
                <a:latin typeface="Arial" panose="020B0604020202020204" pitchFamily="34" charset="0"/>
                <a:cs typeface="Arial" panose="020B0604020202020204" pitchFamily="34" charset="0"/>
              </a:rPr>
              <a:t> words. This is the simplest form of n gram analysis.</a:t>
            </a:r>
          </a:p>
          <a:p>
            <a:endParaRPr lang="en-IN" sz="2800">
              <a:latin typeface="Arial" panose="020B0604020202020204" pitchFamily="34" charset="0"/>
              <a:cs typeface="Arial" panose="020B0604020202020204" pitchFamily="34" charset="0"/>
            </a:endParaRPr>
          </a:p>
          <a:p>
            <a:r>
              <a:rPr lang="en-IN" sz="2800" b="1">
                <a:latin typeface="Arial" panose="020B0604020202020204" pitchFamily="34" charset="0"/>
                <a:cs typeface="Arial" panose="020B0604020202020204" pitchFamily="34" charset="0"/>
              </a:rPr>
              <a:t>Bigram Analysis (2-gram</a:t>
            </a:r>
            <a:r>
              <a:rPr lang="en-IN" sz="2800">
                <a:latin typeface="Arial" panose="020B0604020202020204" pitchFamily="34" charset="0"/>
                <a:cs typeface="Arial" panose="020B0604020202020204" pitchFamily="34" charset="0"/>
              </a:rPr>
              <a:t>):</a:t>
            </a:r>
          </a:p>
          <a:p>
            <a:r>
              <a:rPr lang="en-IN" sz="2800">
                <a:latin typeface="Arial" panose="020B0604020202020204" pitchFamily="34" charset="0"/>
                <a:cs typeface="Arial" panose="020B0604020202020204" pitchFamily="34" charset="0"/>
              </a:rPr>
              <a:t>				Bigram analysis considers pairs of consecutive words. This type of analysis capture some level of context.</a:t>
            </a:r>
          </a:p>
          <a:p>
            <a:endParaRPr lang="en-IN" sz="2800">
              <a:latin typeface="Arial" panose="020B0604020202020204" pitchFamily="34" charset="0"/>
              <a:cs typeface="Arial" panose="020B0604020202020204" pitchFamily="34" charset="0"/>
            </a:endParaRPr>
          </a:p>
          <a:p>
            <a:r>
              <a:rPr lang="en-IN" sz="2800" b="1">
                <a:latin typeface="Arial" panose="020B0604020202020204" pitchFamily="34" charset="0"/>
                <a:cs typeface="Arial" panose="020B0604020202020204" pitchFamily="34" charset="0"/>
              </a:rPr>
              <a:t>Trigram Analysis (3-gram):</a:t>
            </a:r>
            <a:endParaRPr lang="en-IN" sz="2800">
              <a:latin typeface="Arial" panose="020B0604020202020204" pitchFamily="34" charset="0"/>
              <a:cs typeface="Arial" panose="020B0604020202020204" pitchFamily="34" charset="0"/>
            </a:endParaRPr>
          </a:p>
          <a:p>
            <a:r>
              <a:rPr lang="en-IN" sz="2800">
                <a:latin typeface="Arial" panose="020B0604020202020204" pitchFamily="34" charset="0"/>
                <a:cs typeface="Arial" panose="020B0604020202020204" pitchFamily="34" charset="0"/>
              </a:rPr>
              <a:t>			Trigram analysis looks at sequences of three consecutive words. This provides a bit more context compared to bigrams.</a:t>
            </a:r>
          </a:p>
        </p:txBody>
      </p:sp>
    </p:spTree>
    <p:extLst>
      <p:ext uri="{BB962C8B-B14F-4D97-AF65-F5344CB8AC3E}">
        <p14:creationId xmlns:p14="http://schemas.microsoft.com/office/powerpoint/2010/main" val="29818487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5A911C-A8E5-3A6E-F74C-7282B48D99E8}"/>
              </a:ext>
            </a:extLst>
          </p:cNvPr>
          <p:cNvSpPr txBox="1"/>
          <p:nvPr/>
        </p:nvSpPr>
        <p:spPr>
          <a:xfrm>
            <a:off x="2514600" y="2324100"/>
            <a:ext cx="14325600" cy="6001643"/>
          </a:xfrm>
          <a:prstGeom prst="rect">
            <a:avLst/>
          </a:prstGeom>
          <a:noFill/>
        </p:spPr>
        <p:txBody>
          <a:bodyPr wrap="square">
            <a:spAutoFit/>
          </a:bodyPr>
          <a:lstStyle/>
          <a:p>
            <a:r>
              <a:rPr lang="en-IN" sz="3200" b="1">
                <a:latin typeface="Arial" panose="020B0604020202020204" pitchFamily="34" charset="0"/>
                <a:cs typeface="Arial" panose="020B0604020202020204" pitchFamily="34" charset="0"/>
              </a:rPr>
              <a:t>Character N-grams:</a:t>
            </a:r>
          </a:p>
          <a:p>
            <a:endParaRPr lang="en-IN" sz="3200">
              <a:latin typeface="Arial" panose="020B0604020202020204" pitchFamily="34" charset="0"/>
              <a:cs typeface="Arial" panose="020B0604020202020204" pitchFamily="34" charset="0"/>
            </a:endParaRPr>
          </a:p>
          <a:p>
            <a:r>
              <a:rPr lang="en-IN" sz="3200">
                <a:latin typeface="Arial" panose="020B0604020202020204" pitchFamily="34" charset="0"/>
                <a:cs typeface="Arial" panose="020B0604020202020204" pitchFamily="34" charset="0"/>
              </a:rPr>
              <a:t>Instead of words, characters can be considered as units. Character-level n-grams capture patterns of characters, which can be useful for detecting fake news with non-standard language, such as misspellings or deliberate character substitutions. </a:t>
            </a:r>
          </a:p>
          <a:p>
            <a:endParaRPr lang="en-IN" sz="3200">
              <a:latin typeface="Arial" panose="020B0604020202020204" pitchFamily="34" charset="0"/>
              <a:cs typeface="Arial" panose="020B0604020202020204" pitchFamily="34" charset="0"/>
            </a:endParaRPr>
          </a:p>
          <a:p>
            <a:r>
              <a:rPr lang="en-IN" sz="3200" b="1">
                <a:latin typeface="Arial" panose="020B0604020202020204" pitchFamily="34" charset="0"/>
                <a:cs typeface="Arial" panose="020B0604020202020204" pitchFamily="34" charset="0"/>
              </a:rPr>
              <a:t>Skip-grams:</a:t>
            </a:r>
          </a:p>
          <a:p>
            <a:endParaRPr lang="en-IN" sz="3200">
              <a:latin typeface="Arial" panose="020B0604020202020204" pitchFamily="34" charset="0"/>
              <a:cs typeface="Arial" panose="020B0604020202020204" pitchFamily="34" charset="0"/>
            </a:endParaRPr>
          </a:p>
          <a:p>
            <a:r>
              <a:rPr lang="en-IN" sz="3200">
                <a:latin typeface="Arial" panose="020B0604020202020204" pitchFamily="34" charset="0"/>
                <a:cs typeface="Arial" panose="020B0604020202020204" pitchFamily="34" charset="0"/>
              </a:rPr>
              <a:t>Skip-grams involve predicting the context (surrounding words) of a given word. They can be a more complex form of analysis that captures both local and global context.</a:t>
            </a:r>
          </a:p>
        </p:txBody>
      </p:sp>
    </p:spTree>
    <p:extLst>
      <p:ext uri="{BB962C8B-B14F-4D97-AF65-F5344CB8AC3E}">
        <p14:creationId xmlns:p14="http://schemas.microsoft.com/office/powerpoint/2010/main" val="6316606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C3E50F-27C5-5FF9-2300-A195E5270C4C}"/>
              </a:ext>
            </a:extLst>
          </p:cNvPr>
          <p:cNvSpPr txBox="1"/>
          <p:nvPr/>
        </p:nvSpPr>
        <p:spPr>
          <a:xfrm>
            <a:off x="2743200" y="2324100"/>
            <a:ext cx="13868400" cy="7478970"/>
          </a:xfrm>
          <a:prstGeom prst="rect">
            <a:avLst/>
          </a:prstGeom>
          <a:noFill/>
        </p:spPr>
        <p:txBody>
          <a:bodyPr wrap="square">
            <a:spAutoFit/>
          </a:bodyPr>
          <a:lstStyle/>
          <a:p>
            <a:r>
              <a:rPr lang="en-IN" sz="3200">
                <a:latin typeface="Arial" panose="020B0604020202020204" pitchFamily="34" charset="0"/>
                <a:cs typeface="Arial" panose="020B0604020202020204" pitchFamily="34" charset="0"/>
              </a:rPr>
              <a:t># Import necessary libraries</a:t>
            </a:r>
          </a:p>
          <a:p>
            <a:r>
              <a:rPr lang="en-IN" sz="3200">
                <a:latin typeface="Arial" panose="020B0604020202020204" pitchFamily="34" charset="0"/>
                <a:cs typeface="Arial" panose="020B0604020202020204" pitchFamily="34" charset="0"/>
              </a:rPr>
              <a:t>import numpy as np</a:t>
            </a:r>
          </a:p>
          <a:p>
            <a:r>
              <a:rPr lang="en-IN" sz="3200">
                <a:latin typeface="Arial" panose="020B0604020202020204" pitchFamily="34" charset="0"/>
                <a:cs typeface="Arial" panose="020B0604020202020204" pitchFamily="34" charset="0"/>
              </a:rPr>
              <a:t>import pandas as pd</a:t>
            </a:r>
          </a:p>
          <a:p>
            <a:r>
              <a:rPr lang="en-IN" sz="3200">
                <a:latin typeface="Arial" panose="020B0604020202020204" pitchFamily="34" charset="0"/>
                <a:cs typeface="Arial" panose="020B0604020202020204" pitchFamily="34" charset="0"/>
              </a:rPr>
              <a:t>from sklearn.feature_extraction.text import TfidfVectorizer</a:t>
            </a:r>
          </a:p>
          <a:p>
            <a:r>
              <a:rPr lang="en-IN" sz="3200">
                <a:latin typeface="Arial" panose="020B0604020202020204" pitchFamily="34" charset="0"/>
                <a:cs typeface="Arial" panose="020B0604020202020204" pitchFamily="34" charset="0"/>
              </a:rPr>
              <a:t>from sklearn.model_selection import train_test_split</a:t>
            </a:r>
          </a:p>
          <a:p>
            <a:r>
              <a:rPr lang="en-IN" sz="3200">
                <a:latin typeface="Arial" panose="020B0604020202020204" pitchFamily="34" charset="0"/>
                <a:cs typeface="Arial" panose="020B0604020202020204" pitchFamily="34" charset="0"/>
              </a:rPr>
              <a:t>from sklearn.naive_bayes import MultinomialNB</a:t>
            </a:r>
          </a:p>
          <a:p>
            <a:r>
              <a:rPr lang="en-IN" sz="3200">
                <a:latin typeface="Arial" panose="020B0604020202020204" pitchFamily="34" charset="0"/>
                <a:cs typeface="Arial" panose="020B0604020202020204" pitchFamily="34" charset="0"/>
              </a:rPr>
              <a:t>from sklearn.metrics import accuracy_score, classification_report</a:t>
            </a:r>
          </a:p>
          <a:p>
            <a:endParaRPr lang="en-IN" sz="3200">
              <a:latin typeface="Arial" panose="020B0604020202020204" pitchFamily="34" charset="0"/>
              <a:cs typeface="Arial" panose="020B0604020202020204" pitchFamily="34" charset="0"/>
            </a:endParaRPr>
          </a:p>
          <a:p>
            <a:r>
              <a:rPr lang="en-IN" sz="3200">
                <a:latin typeface="Arial" panose="020B0604020202020204" pitchFamily="34" charset="0"/>
                <a:cs typeface="Arial" panose="020B0604020202020204" pitchFamily="34" charset="0"/>
              </a:rPr>
              <a:t># Load your dataset (Assuming you have a dataset with 'text' column and 'label' column)</a:t>
            </a:r>
          </a:p>
          <a:p>
            <a:r>
              <a:rPr lang="en-IN" sz="3200">
                <a:latin typeface="Arial" panose="020B0604020202020204" pitchFamily="34" charset="0"/>
                <a:cs typeface="Arial" panose="020B0604020202020204" pitchFamily="34" charset="0"/>
              </a:rPr>
              <a:t># Example data:</a:t>
            </a:r>
          </a:p>
          <a:p>
            <a:r>
              <a:rPr lang="en-IN" sz="3200">
                <a:latin typeface="Arial" panose="020B0604020202020204" pitchFamily="34" charset="0"/>
                <a:cs typeface="Arial" panose="020B0604020202020204" pitchFamily="34" charset="0"/>
              </a:rPr>
              <a:t># df = pd.read_csv('fake_news_dataset.csv')</a:t>
            </a:r>
          </a:p>
          <a:p>
            <a:endParaRPr lang="en-IN" sz="3200">
              <a:latin typeface="Arial" panose="020B0604020202020204" pitchFamily="34" charset="0"/>
              <a:cs typeface="Arial" panose="020B0604020202020204" pitchFamily="34" charset="0"/>
            </a:endParaRPr>
          </a:p>
          <a:p>
            <a:r>
              <a:rPr lang="en-IN" sz="3200">
                <a:latin typeface="Arial" panose="020B0604020202020204" pitchFamily="34" charset="0"/>
                <a:cs typeface="Arial" panose="020B0604020202020204" pitchFamily="34" charset="0"/>
              </a:rPr>
              <a:t># Create a TF-IDF vectorizer</a:t>
            </a:r>
          </a:p>
          <a:p>
            <a:r>
              <a:rPr lang="en-IN" sz="3200">
                <a:latin typeface="Arial" panose="020B0604020202020204" pitchFamily="34" charset="0"/>
                <a:cs typeface="Arial" panose="020B0604020202020204" pitchFamily="34" charset="0"/>
              </a:rPr>
              <a:t>tfidf_vectorizer = TfidfVectorizer(stop_words='english', max_df=0.7)</a:t>
            </a:r>
          </a:p>
        </p:txBody>
      </p:sp>
      <p:sp>
        <p:nvSpPr>
          <p:cNvPr id="5" name="TextBox 4">
            <a:extLst>
              <a:ext uri="{FF2B5EF4-FFF2-40B4-BE49-F238E27FC236}">
                <a16:creationId xmlns:a16="http://schemas.microsoft.com/office/drawing/2014/main" id="{7A9E6DEB-628E-71BF-9981-61A141E12C14}"/>
              </a:ext>
            </a:extLst>
          </p:cNvPr>
          <p:cNvSpPr txBox="1"/>
          <p:nvPr/>
        </p:nvSpPr>
        <p:spPr>
          <a:xfrm>
            <a:off x="2438400" y="647700"/>
            <a:ext cx="13030200" cy="1446550"/>
          </a:xfrm>
          <a:prstGeom prst="rect">
            <a:avLst/>
          </a:prstGeom>
          <a:noFill/>
        </p:spPr>
        <p:txBody>
          <a:bodyPr wrap="square">
            <a:spAutoFit/>
          </a:bodyPr>
          <a:lstStyle/>
          <a:p>
            <a:r>
              <a:rPr lang="en-IN" sz="4400" b="1">
                <a:solidFill>
                  <a:schemeClr val="accent3">
                    <a:lumMod val="75000"/>
                  </a:schemeClr>
                </a:solidFill>
                <a:latin typeface="Arial" panose="020B0604020202020204" pitchFamily="34" charset="0"/>
                <a:cs typeface="Arial" panose="020B0604020202020204" pitchFamily="34" charset="0"/>
              </a:rPr>
              <a:t> PYTHON CODE FOR FAKE NEWS DETECTION IN NLP</a:t>
            </a:r>
          </a:p>
        </p:txBody>
      </p:sp>
    </p:spTree>
    <p:extLst>
      <p:ext uri="{BB962C8B-B14F-4D97-AF65-F5344CB8AC3E}">
        <p14:creationId xmlns:p14="http://schemas.microsoft.com/office/powerpoint/2010/main" val="32649090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53FE7A-543A-C920-88BC-8FFDBA6B93B8}"/>
              </a:ext>
            </a:extLst>
          </p:cNvPr>
          <p:cNvSpPr txBox="1"/>
          <p:nvPr/>
        </p:nvSpPr>
        <p:spPr>
          <a:xfrm>
            <a:off x="2514600" y="1485900"/>
            <a:ext cx="15240000" cy="8463855"/>
          </a:xfrm>
          <a:prstGeom prst="rect">
            <a:avLst/>
          </a:prstGeom>
          <a:noFill/>
        </p:spPr>
        <p:txBody>
          <a:bodyPr wrap="square">
            <a:spAutoFit/>
          </a:bodyPr>
          <a:lstStyle/>
          <a:p>
            <a:r>
              <a:rPr lang="en-IN" sz="3200"/>
              <a:t># Transform the text data into TF-IDF features</a:t>
            </a:r>
          </a:p>
          <a:p>
            <a:r>
              <a:rPr lang="en-IN" sz="3200"/>
              <a:t>X = tfidf_</a:t>
            </a:r>
            <a:r>
              <a:rPr lang="en-IN" sz="3200">
                <a:latin typeface="Arial" panose="020B0604020202020204" pitchFamily="34" charset="0"/>
                <a:cs typeface="Arial" panose="020B0604020202020204" pitchFamily="34" charset="0"/>
              </a:rPr>
              <a:t>vectorizer</a:t>
            </a:r>
            <a:r>
              <a:rPr lang="en-IN" sz="3200"/>
              <a:t>.fit_transform(df['text'])</a:t>
            </a:r>
          </a:p>
          <a:p>
            <a:endParaRPr lang="en-IN" sz="3200"/>
          </a:p>
          <a:p>
            <a:r>
              <a:rPr lang="en-IN" sz="3200"/>
              <a:t># Define labels</a:t>
            </a:r>
          </a:p>
          <a:p>
            <a:r>
              <a:rPr lang="en-IN" sz="3200"/>
              <a:t>y = df['label']</a:t>
            </a:r>
          </a:p>
          <a:p>
            <a:endParaRPr lang="en-IN" sz="3200"/>
          </a:p>
          <a:p>
            <a:r>
              <a:rPr lang="en-IN" sz="3200"/>
              <a:t># Split data into training and testing sets</a:t>
            </a:r>
          </a:p>
          <a:p>
            <a:r>
              <a:rPr lang="en-IN" sz="3200"/>
              <a:t>X_train, X_test, y_train, y_test = train_test_split(X, y, test_size=0.2, random_state=42)</a:t>
            </a:r>
          </a:p>
          <a:p>
            <a:endParaRPr lang="en-IN" sz="3200"/>
          </a:p>
          <a:p>
            <a:r>
              <a:rPr lang="en-IN" sz="3200"/>
              <a:t># Initialize and train a Multinomial Naive Bayes classifier</a:t>
            </a:r>
          </a:p>
          <a:p>
            <a:r>
              <a:rPr lang="en-IN" sz="3200"/>
              <a:t>nb_classifier = MultinomialNB()</a:t>
            </a:r>
          </a:p>
          <a:p>
            <a:r>
              <a:rPr lang="en-IN" sz="3200"/>
              <a:t>nb_classifier.fit(X_train, y_train)</a:t>
            </a:r>
          </a:p>
          <a:p>
            <a:endParaRPr lang="en-IN" sz="3200"/>
          </a:p>
          <a:p>
            <a:r>
              <a:rPr lang="en-IN" sz="3200"/>
              <a:t># Predict on the test set</a:t>
            </a:r>
          </a:p>
          <a:p>
            <a:r>
              <a:rPr lang="en-IN" sz="3200"/>
              <a:t>y_pred = nb_classifier.predict(X_test)</a:t>
            </a:r>
          </a:p>
          <a:p>
            <a:endParaRPr lang="en-IN" sz="3200"/>
          </a:p>
        </p:txBody>
      </p:sp>
    </p:spTree>
    <p:extLst>
      <p:ext uri="{BB962C8B-B14F-4D97-AF65-F5344CB8AC3E}">
        <p14:creationId xmlns:p14="http://schemas.microsoft.com/office/powerpoint/2010/main" val="1894531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1D8E69-D15D-6585-96E9-9453F7070826}"/>
              </a:ext>
            </a:extLst>
          </p:cNvPr>
          <p:cNvSpPr txBox="1"/>
          <p:nvPr/>
        </p:nvSpPr>
        <p:spPr>
          <a:xfrm>
            <a:off x="3124200" y="1866900"/>
            <a:ext cx="9144000" cy="4524315"/>
          </a:xfrm>
          <a:prstGeom prst="rect">
            <a:avLst/>
          </a:prstGeom>
          <a:noFill/>
        </p:spPr>
        <p:txBody>
          <a:bodyPr wrap="square">
            <a:spAutoFit/>
          </a:bodyPr>
          <a:lstStyle/>
          <a:p>
            <a:r>
              <a:rPr lang="en-IN" sz="3600">
                <a:latin typeface="Arial" panose="020B0604020202020204" pitchFamily="34" charset="0"/>
                <a:cs typeface="Arial" panose="020B0604020202020204" pitchFamily="34" charset="0"/>
              </a:rPr>
              <a:t># Calculate accuracy</a:t>
            </a:r>
          </a:p>
          <a:p>
            <a:r>
              <a:rPr lang="en-IN" sz="3600">
                <a:latin typeface="Arial" panose="020B0604020202020204" pitchFamily="34" charset="0"/>
                <a:cs typeface="Arial" panose="020B0604020202020204" pitchFamily="34" charset="0"/>
              </a:rPr>
              <a:t>accuracy = accuracy_score(y_test, y_pred)</a:t>
            </a:r>
          </a:p>
          <a:p>
            <a:r>
              <a:rPr lang="en-IN" sz="3600">
                <a:latin typeface="Arial" panose="020B0604020202020204" pitchFamily="34" charset="0"/>
                <a:cs typeface="Arial" panose="020B0604020202020204" pitchFamily="34" charset="0"/>
              </a:rPr>
              <a:t>print(f'Accuracy: {accuracy:.2f}')</a:t>
            </a:r>
          </a:p>
          <a:p>
            <a:endParaRPr lang="en-IN" sz="3600">
              <a:latin typeface="Arial" panose="020B0604020202020204" pitchFamily="34" charset="0"/>
              <a:cs typeface="Arial" panose="020B0604020202020204" pitchFamily="34" charset="0"/>
            </a:endParaRPr>
          </a:p>
          <a:p>
            <a:r>
              <a:rPr lang="en-IN" sz="3600">
                <a:latin typeface="Arial" panose="020B0604020202020204" pitchFamily="34" charset="0"/>
                <a:cs typeface="Arial" panose="020B0604020202020204" pitchFamily="34" charset="0"/>
              </a:rPr>
              <a:t># Generate a classification report</a:t>
            </a:r>
          </a:p>
          <a:p>
            <a:r>
              <a:rPr lang="en-IN" sz="3600">
                <a:latin typeface="Arial" panose="020B0604020202020204" pitchFamily="34" charset="0"/>
                <a:cs typeface="Arial" panose="020B0604020202020204" pitchFamily="34" charset="0"/>
              </a:rPr>
              <a:t>report = classification_report(y_test, y_pred)</a:t>
            </a:r>
          </a:p>
          <a:p>
            <a:r>
              <a:rPr lang="en-IN" sz="3600">
                <a:latin typeface="Arial" panose="020B0604020202020204" pitchFamily="34" charset="0"/>
                <a:cs typeface="Arial" panose="020B0604020202020204" pitchFamily="34" charset="0"/>
              </a:rPr>
              <a:t>print('Classification Report:')</a:t>
            </a:r>
          </a:p>
          <a:p>
            <a:r>
              <a:rPr lang="en-IN" sz="3600">
                <a:latin typeface="Arial" panose="020B0604020202020204" pitchFamily="34" charset="0"/>
                <a:cs typeface="Arial" panose="020B0604020202020204" pitchFamily="34" charset="0"/>
              </a:rPr>
              <a:t>print(report)</a:t>
            </a:r>
          </a:p>
        </p:txBody>
      </p:sp>
    </p:spTree>
    <p:extLst>
      <p:ext uri="{BB962C8B-B14F-4D97-AF65-F5344CB8AC3E}">
        <p14:creationId xmlns:p14="http://schemas.microsoft.com/office/powerpoint/2010/main" val="30548189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8242A6-1B44-DCDA-1833-280EC19C0580}"/>
              </a:ext>
            </a:extLst>
          </p:cNvPr>
          <p:cNvPicPr>
            <a:picLocks noChangeAspect="1"/>
          </p:cNvPicPr>
          <p:nvPr/>
        </p:nvPicPr>
        <p:blipFill>
          <a:blip r:embed="rId2"/>
          <a:stretch>
            <a:fillRect/>
          </a:stretch>
        </p:blipFill>
        <p:spPr>
          <a:xfrm>
            <a:off x="2514600" y="1790700"/>
            <a:ext cx="14364108" cy="7667320"/>
          </a:xfrm>
          <a:prstGeom prst="rect">
            <a:avLst/>
          </a:prstGeom>
        </p:spPr>
      </p:pic>
    </p:spTree>
    <p:extLst>
      <p:ext uri="{BB962C8B-B14F-4D97-AF65-F5344CB8AC3E}">
        <p14:creationId xmlns:p14="http://schemas.microsoft.com/office/powerpoint/2010/main" val="23870575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52E89C-AB05-B506-5029-7A8DFC4D8B46}"/>
              </a:ext>
            </a:extLst>
          </p:cNvPr>
          <p:cNvSpPr txBox="1"/>
          <p:nvPr/>
        </p:nvSpPr>
        <p:spPr>
          <a:xfrm>
            <a:off x="1981200" y="2171700"/>
            <a:ext cx="15697200" cy="6863417"/>
          </a:xfrm>
          <a:prstGeom prst="rect">
            <a:avLst/>
          </a:prstGeom>
          <a:noFill/>
        </p:spPr>
        <p:txBody>
          <a:bodyPr wrap="square">
            <a:spAutoFit/>
          </a:bodyPr>
          <a:lstStyle/>
          <a:p>
            <a:r>
              <a:rPr lang="en-US" sz="4000" b="0" i="0">
                <a:effectLst/>
                <a:latin typeface="Arial" panose="020B0604020202020204" pitchFamily="34" charset="0"/>
                <a:cs typeface="Arial" panose="020B0604020202020204" pitchFamily="34" charset="0"/>
              </a:rPr>
              <a:t>Fake news detection in NLP involves using machine learning models to distinguish between genuine and deceptive news articles. It typically employs techniques like text vectorization and classification algorithms. By training on labeled datasets, models learn to identify patterns indicative of fake or real news. Evaluating the model's performance using metrics like accuracy, precision, recall, and F1-score helps gauge its effectiveness. Advanced approaches, such as deep learning and transformer models, can enhance detection accuracy. The goal is to provide users with a tool to discern trustworthy information from potentially misleading or fabricated content in the digital landscape.</a:t>
            </a:r>
            <a:endParaRPr lang="en-IN" sz="400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46C70689-44E4-119D-3125-FE9900504DEB}"/>
              </a:ext>
            </a:extLst>
          </p:cNvPr>
          <p:cNvSpPr txBox="1"/>
          <p:nvPr/>
        </p:nvSpPr>
        <p:spPr>
          <a:xfrm>
            <a:off x="2514600" y="571500"/>
            <a:ext cx="9144000" cy="1107996"/>
          </a:xfrm>
          <a:prstGeom prst="rect">
            <a:avLst/>
          </a:prstGeom>
          <a:noFill/>
        </p:spPr>
        <p:txBody>
          <a:bodyPr wrap="square">
            <a:spAutoFit/>
          </a:bodyPr>
          <a:lstStyle/>
          <a:p>
            <a:r>
              <a:rPr lang="en-US" sz="6600" b="1" u="sng">
                <a:latin typeface="Arial" panose="020B0604020202020204" pitchFamily="34" charset="0"/>
                <a:cs typeface="Arial" panose="020B0604020202020204" pitchFamily="34" charset="0"/>
              </a:rPr>
              <a:t>Summary:</a:t>
            </a:r>
            <a:endParaRPr lang="en-IN" sz="6600" b="1" u="sng">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93899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174352" y="4229120"/>
            <a:ext cx="18261417" cy="1743035"/>
          </a:xfrm>
          <a:prstGeom prst="rect">
            <a:avLst/>
          </a:prstGeom>
        </p:spPr>
        <p:txBody>
          <a:bodyPr lIns="0" tIns="0" rIns="0" bIns="0" rtlCol="0" anchor="t">
            <a:spAutoFit/>
          </a:bodyPr>
          <a:lstStyle/>
          <a:p>
            <a:pPr algn="l">
              <a:lnSpc>
                <a:spcPts val="11749"/>
              </a:lnSpc>
            </a:pPr>
            <a:r>
              <a:rPr lang="en-US" sz="10878">
                <a:solidFill>
                  <a:srgbClr val="7CA655"/>
                </a:solidFill>
                <a:latin typeface="Times New Roman Bold"/>
              </a:rPr>
              <a:t>THANK YOU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3C0C8F-6A5B-4747-E923-E5159EF20E99}"/>
              </a:ext>
            </a:extLst>
          </p:cNvPr>
          <p:cNvSpPr txBox="1"/>
          <p:nvPr/>
        </p:nvSpPr>
        <p:spPr>
          <a:xfrm>
            <a:off x="2286000" y="2279792"/>
            <a:ext cx="14782800" cy="5835508"/>
          </a:xfrm>
          <a:prstGeom prst="rect">
            <a:avLst/>
          </a:prstGeom>
          <a:noFill/>
        </p:spPr>
        <p:txBody>
          <a:bodyPr wrap="square">
            <a:spAutoFit/>
          </a:bodyPr>
          <a:lstStyle/>
          <a:p>
            <a:pPr>
              <a:lnSpc>
                <a:spcPct val="115000"/>
              </a:lnSpc>
              <a:spcAft>
                <a:spcPts val="1000"/>
              </a:spcAft>
            </a:pPr>
            <a:r>
              <a:rPr lang="en-US" sz="3200" b="1" u="dbl">
                <a:effectLst/>
                <a:latin typeface="Arial" panose="020B0604020202020204" pitchFamily="34" charset="0"/>
                <a:ea typeface="Calibri" panose="020F0502020204030204" pitchFamily="34" charset="0"/>
                <a:cs typeface="Arial" panose="020B0604020202020204" pitchFamily="34" charset="0"/>
              </a:rPr>
              <a:t>Step 2: Text Vectorization</a:t>
            </a:r>
            <a:endParaRPr lang="en-IN" sz="320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15000"/>
              </a:lnSpc>
              <a:buFont typeface="Symbol" panose="05050102010706020507" pitchFamily="18" charset="2"/>
              <a:buChar char=""/>
            </a:pPr>
            <a:r>
              <a:rPr lang="en-US" sz="3200" b="1">
                <a:effectLst/>
                <a:latin typeface="Arial" panose="020B0604020202020204" pitchFamily="34" charset="0"/>
                <a:ea typeface="Calibri" panose="020F0502020204030204" pitchFamily="34" charset="0"/>
                <a:cs typeface="Arial" panose="020B0604020202020204" pitchFamily="34" charset="0"/>
              </a:rPr>
              <a:t>Choose Vectorization Technique:</a:t>
            </a:r>
            <a:endParaRPr lang="en-IN" sz="3200">
              <a:effectLst/>
              <a:latin typeface="Arial" panose="020B0604020202020204" pitchFamily="34" charset="0"/>
              <a:ea typeface="Calibri" panose="020F0502020204030204" pitchFamily="34" charset="0"/>
              <a:cs typeface="Arial" panose="020B0604020202020204" pitchFamily="34" charset="0"/>
            </a:endParaRPr>
          </a:p>
          <a:p>
            <a:pPr marL="914400">
              <a:lnSpc>
                <a:spcPct val="115000"/>
              </a:lnSpc>
            </a:pPr>
            <a:r>
              <a:rPr lang="en-US" sz="3200">
                <a:effectLst/>
                <a:latin typeface="Arial" panose="020B0604020202020204" pitchFamily="34" charset="0"/>
                <a:ea typeface="Calibri" panose="020F0502020204030204" pitchFamily="34" charset="0"/>
                <a:cs typeface="Arial" panose="020B0604020202020204" pitchFamily="34" charset="0"/>
              </a:rPr>
              <a:t>Selecting the right vectorization technique depends on the dataset and the specific problem. TF-IDF is suitable for traditional machine learning models, while Word Embeddings (e.g., Word2Vec, GloVe) capture semantic relationships between words and are useful for deep learning models.</a:t>
            </a:r>
            <a:endParaRPr lang="en-IN" sz="320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15000"/>
              </a:lnSpc>
              <a:buFont typeface="Symbol" panose="05050102010706020507" pitchFamily="18" charset="2"/>
              <a:buChar char=""/>
            </a:pPr>
            <a:r>
              <a:rPr lang="en-US" sz="3200" b="1">
                <a:effectLst/>
                <a:latin typeface="Arial" panose="020B0604020202020204" pitchFamily="34" charset="0"/>
                <a:ea typeface="Calibri" panose="020F0502020204030204" pitchFamily="34" charset="0"/>
                <a:cs typeface="Arial" panose="020B0604020202020204" pitchFamily="34" charset="0"/>
              </a:rPr>
              <a:t>Implement Vectorization:</a:t>
            </a:r>
            <a:endParaRPr lang="en-IN" sz="3200">
              <a:effectLst/>
              <a:latin typeface="Arial" panose="020B0604020202020204" pitchFamily="34" charset="0"/>
              <a:ea typeface="Calibri" panose="020F0502020204030204" pitchFamily="34" charset="0"/>
              <a:cs typeface="Arial" panose="020B0604020202020204" pitchFamily="34" charset="0"/>
            </a:endParaRPr>
          </a:p>
          <a:p>
            <a:pPr marL="914400">
              <a:lnSpc>
                <a:spcPct val="115000"/>
              </a:lnSpc>
            </a:pPr>
            <a:r>
              <a:rPr lang="en-US" sz="3200">
                <a:effectLst/>
                <a:latin typeface="Arial" panose="020B0604020202020204" pitchFamily="34" charset="0"/>
                <a:ea typeface="Calibri" panose="020F0502020204030204" pitchFamily="34" charset="0"/>
                <a:cs typeface="Arial" panose="020B0604020202020204" pitchFamily="34" charset="0"/>
              </a:rPr>
              <a:t>Apply the chosen technique to convert the preprocessed text into numerical form. This creates a matrix where rows represent documents (news articles) and columns represent features (words or word embeddings</a:t>
            </a:r>
            <a:r>
              <a:rPr lang="en-US" sz="3200">
                <a:latin typeface="Arial" panose="020B0604020202020204" pitchFamily="34" charset="0"/>
                <a:ea typeface="Calibri" panose="020F0502020204030204" pitchFamily="34" charset="0"/>
                <a:cs typeface="Arial" panose="020B0604020202020204" pitchFamily="34" charset="0"/>
              </a:rPr>
              <a:t>.</a:t>
            </a:r>
            <a:endParaRPr lang="en-IN" sz="320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3840946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733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CAAC4F-DF61-AB7B-F4A9-B14C7AC99C43}"/>
              </a:ext>
            </a:extLst>
          </p:cNvPr>
          <p:cNvSpPr txBox="1"/>
          <p:nvPr/>
        </p:nvSpPr>
        <p:spPr>
          <a:xfrm>
            <a:off x="2667000" y="2567666"/>
            <a:ext cx="14478000" cy="5151667"/>
          </a:xfrm>
          <a:prstGeom prst="rect">
            <a:avLst/>
          </a:prstGeom>
          <a:noFill/>
        </p:spPr>
        <p:txBody>
          <a:bodyPr wrap="square">
            <a:spAutoFit/>
          </a:bodyPr>
          <a:lstStyle/>
          <a:p>
            <a:pPr marL="342900" lvl="0" indent="-342900">
              <a:lnSpc>
                <a:spcPct val="115000"/>
              </a:lnSpc>
              <a:buFont typeface="Symbol" panose="05050102010706020507" pitchFamily="18" charset="2"/>
              <a:buChar char=""/>
            </a:pPr>
            <a:r>
              <a:rPr lang="en-US" sz="3200" b="1">
                <a:effectLst/>
                <a:latin typeface="Century" panose="02040604050505020304" pitchFamily="18" charset="0"/>
                <a:ea typeface="Calibri" panose="020F0502020204030204" pitchFamily="34" charset="0"/>
                <a:cs typeface="Arial" panose="020B0604020202020204" pitchFamily="34" charset="0"/>
              </a:rPr>
              <a:t>Understand Feature Representation:</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15000"/>
              </a:lnSpc>
            </a:pPr>
            <a:r>
              <a:rPr lang="en-US" sz="3200">
                <a:effectLst/>
                <a:latin typeface="Century" panose="02040604050505020304" pitchFamily="18" charset="0"/>
                <a:ea typeface="Calibri" panose="020F0502020204030204" pitchFamily="34" charset="0"/>
                <a:cs typeface="Arial" panose="020B0604020202020204" pitchFamily="34" charset="0"/>
              </a:rPr>
              <a:t>In TF-IDF, each feature corresponds to a unique word and its importance in the document. In Word Embeddings, each feature represents a vector in a high-dimensional space, where words with similar meanings are closer in this space.</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3200" b="1">
                <a:effectLst/>
                <a:latin typeface="Century" panose="02040604050505020304" pitchFamily="18" charset="0"/>
                <a:ea typeface="Calibri" panose="020F0502020204030204" pitchFamily="34" charset="0"/>
                <a:cs typeface="Arial" panose="020B0604020202020204" pitchFamily="34" charset="0"/>
              </a:rPr>
              <a:t>Explore Vectorized Data:</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15000"/>
              </a:lnSpc>
              <a:spcAft>
                <a:spcPts val="1000"/>
              </a:spcAft>
            </a:pPr>
            <a:r>
              <a:rPr lang="en-US" sz="3200">
                <a:effectLst/>
                <a:latin typeface="Century" panose="02040604050505020304" pitchFamily="18" charset="0"/>
                <a:ea typeface="Calibri" panose="020F0502020204030204" pitchFamily="34" charset="0"/>
                <a:cs typeface="Arial" panose="020B0604020202020204" pitchFamily="34" charset="0"/>
              </a:rPr>
              <a:t>Inspect the transformed data to ensure it aligns with your expectations. For example, check the dimensions of the resulting matrices to verify that the vectorization process was successful.</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8643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15467C-AFF2-FCEF-4500-8A243443E1C4}"/>
              </a:ext>
            </a:extLst>
          </p:cNvPr>
          <p:cNvSpPr txBox="1"/>
          <p:nvPr/>
        </p:nvSpPr>
        <p:spPr>
          <a:xfrm>
            <a:off x="2362200" y="2289866"/>
            <a:ext cx="14097000" cy="5707268"/>
          </a:xfrm>
          <a:prstGeom prst="rect">
            <a:avLst/>
          </a:prstGeom>
          <a:noFill/>
        </p:spPr>
        <p:txBody>
          <a:bodyPr wrap="square">
            <a:spAutoFit/>
          </a:bodyPr>
          <a:lstStyle/>
          <a:p>
            <a:pPr marL="342900" lvl="0" indent="-342900">
              <a:lnSpc>
                <a:spcPct val="115000"/>
              </a:lnSpc>
              <a:buFont typeface="Symbol" panose="05050102010706020507" pitchFamily="18" charset="2"/>
              <a:buChar char=""/>
            </a:pPr>
            <a:r>
              <a:rPr lang="en-US" sz="3200" b="1" u="dbl">
                <a:effectLst/>
                <a:latin typeface="Arial" panose="020B0604020202020204" pitchFamily="34" charset="0"/>
                <a:ea typeface="Calibri" panose="020F0502020204030204" pitchFamily="34" charset="0"/>
                <a:cs typeface="Arial" panose="020B0604020202020204" pitchFamily="34" charset="0"/>
              </a:rPr>
              <a:t>Step 3: Model Selection and Training</a:t>
            </a:r>
            <a:endParaRPr lang="en-IN" sz="320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15000"/>
              </a:lnSpc>
              <a:buFont typeface="Symbol" panose="05050102010706020507" pitchFamily="18" charset="2"/>
              <a:buChar char=""/>
            </a:pPr>
            <a:r>
              <a:rPr lang="en-US" sz="3200" b="1">
                <a:effectLst/>
                <a:latin typeface="Arial" panose="020B0604020202020204" pitchFamily="34" charset="0"/>
                <a:ea typeface="Calibri" panose="020F0502020204030204" pitchFamily="34" charset="0"/>
                <a:cs typeface="Arial" panose="020B0604020202020204" pitchFamily="34" charset="0"/>
              </a:rPr>
              <a:t>Choose a Classification Model:</a:t>
            </a:r>
            <a:endParaRPr lang="en-IN" sz="3200">
              <a:effectLst/>
              <a:latin typeface="Arial" panose="020B0604020202020204" pitchFamily="34" charset="0"/>
              <a:ea typeface="Calibri" panose="020F0502020204030204" pitchFamily="34" charset="0"/>
              <a:cs typeface="Arial" panose="020B0604020202020204" pitchFamily="34" charset="0"/>
            </a:endParaRPr>
          </a:p>
          <a:p>
            <a:pPr marL="914400">
              <a:lnSpc>
                <a:spcPct val="115000"/>
              </a:lnSpc>
            </a:pPr>
            <a:r>
              <a:rPr lang="en-US" sz="3200">
                <a:effectLst/>
                <a:latin typeface="Arial" panose="020B0604020202020204" pitchFamily="34" charset="0"/>
                <a:ea typeface="Calibri" panose="020F0502020204030204" pitchFamily="34" charset="0"/>
                <a:cs typeface="Arial" panose="020B0604020202020204" pitchFamily="34" charset="0"/>
              </a:rPr>
              <a:t>The choice of model depends on factors like dataset size, complexity, and available computing resources. Logistic Regression and Naive Bayes are good starting points. For complex relationships, consider using more advanced models like Support Vector Machines, Random Forest, or deep learning models like LSTM or BERT.</a:t>
            </a:r>
            <a:endParaRPr lang="en-IN" sz="320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15000"/>
              </a:lnSpc>
              <a:buFont typeface="Symbol" panose="05050102010706020507" pitchFamily="18" charset="2"/>
              <a:buChar char=""/>
            </a:pPr>
            <a:r>
              <a:rPr lang="en-US" sz="3200" b="1">
                <a:effectLst/>
                <a:latin typeface="Arial" panose="020B0604020202020204" pitchFamily="34" charset="0"/>
                <a:ea typeface="Calibri" panose="020F0502020204030204" pitchFamily="34" charset="0"/>
                <a:cs typeface="Arial" panose="020B0604020202020204" pitchFamily="34" charset="0"/>
              </a:rPr>
              <a:t>Train the Model:</a:t>
            </a:r>
            <a:endParaRPr lang="en-IN" sz="3200">
              <a:effectLst/>
              <a:latin typeface="Arial" panose="020B0604020202020204" pitchFamily="34" charset="0"/>
              <a:ea typeface="Calibri" panose="020F0502020204030204" pitchFamily="34" charset="0"/>
              <a:cs typeface="Arial" panose="020B0604020202020204" pitchFamily="34" charset="0"/>
            </a:endParaRPr>
          </a:p>
          <a:p>
            <a:pPr marL="914400">
              <a:lnSpc>
                <a:spcPct val="115000"/>
              </a:lnSpc>
              <a:spcAft>
                <a:spcPts val="1000"/>
              </a:spcAft>
            </a:pPr>
            <a:r>
              <a:rPr lang="en-US" sz="3200">
                <a:effectLst/>
                <a:latin typeface="Arial" panose="020B0604020202020204" pitchFamily="34" charset="0"/>
                <a:ea typeface="Calibri" panose="020F0502020204030204" pitchFamily="34" charset="0"/>
                <a:cs typeface="Arial" panose="020B0604020202020204" pitchFamily="34" charset="0"/>
              </a:rPr>
              <a:t>Use the vectorized data to train the chosen model. Ensure that you split the data into training and testing sets to evaluate performance.</a:t>
            </a:r>
            <a:endParaRPr lang="en-IN" sz="320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62099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3A7412-AA75-75B9-401C-2F753DCA5F35}"/>
              </a:ext>
            </a:extLst>
          </p:cNvPr>
          <p:cNvSpPr txBox="1"/>
          <p:nvPr/>
        </p:nvSpPr>
        <p:spPr>
          <a:xfrm>
            <a:off x="2971800" y="2573020"/>
            <a:ext cx="12801600" cy="5140959"/>
          </a:xfrm>
          <a:prstGeom prst="rect">
            <a:avLst/>
          </a:prstGeom>
          <a:noFill/>
        </p:spPr>
        <p:txBody>
          <a:bodyPr wrap="square">
            <a:spAutoFit/>
          </a:bodyPr>
          <a:lstStyle/>
          <a:p>
            <a:pPr marL="342900" lvl="0" indent="-342900">
              <a:lnSpc>
                <a:spcPct val="115000"/>
              </a:lnSpc>
              <a:buFont typeface="Symbol" panose="05050102010706020507" pitchFamily="18" charset="2"/>
              <a:buChar char=""/>
            </a:pPr>
            <a:r>
              <a:rPr lang="en-US" sz="3200" b="1">
                <a:effectLst/>
                <a:latin typeface="Arial" panose="020B0604020202020204" pitchFamily="34" charset="0"/>
                <a:ea typeface="Calibri" panose="020F0502020204030204" pitchFamily="34" charset="0"/>
                <a:cs typeface="Arial" panose="020B0604020202020204" pitchFamily="34" charset="0"/>
              </a:rPr>
              <a:t>Evaluate Model Performance:</a:t>
            </a:r>
            <a:endParaRPr lang="en-IN" sz="3200">
              <a:effectLst/>
              <a:latin typeface="Arial" panose="020B0604020202020204" pitchFamily="34" charset="0"/>
              <a:ea typeface="Calibri" panose="020F0502020204030204" pitchFamily="34" charset="0"/>
              <a:cs typeface="Arial" panose="020B0604020202020204" pitchFamily="34" charset="0"/>
            </a:endParaRPr>
          </a:p>
          <a:p>
            <a:pPr marL="914400">
              <a:lnSpc>
                <a:spcPct val="115000"/>
              </a:lnSpc>
            </a:pPr>
            <a:r>
              <a:rPr lang="en-US" sz="3200">
                <a:effectLst/>
                <a:latin typeface="Arial" panose="020B0604020202020204" pitchFamily="34" charset="0"/>
                <a:ea typeface="Calibri" panose="020F0502020204030204" pitchFamily="34" charset="0"/>
                <a:cs typeface="Arial" panose="020B0604020202020204" pitchFamily="34" charset="0"/>
              </a:rPr>
              <a:t>Utilize evaluation metrics like accuracy, precision, recall, and F1-score to understand how well the model is classifying genuine and fake news. Consider using techniques like cross-validation for a robust assessment.</a:t>
            </a:r>
            <a:endParaRPr lang="en-IN" sz="320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15000"/>
              </a:lnSpc>
              <a:buFont typeface="Symbol" panose="05050102010706020507" pitchFamily="18" charset="2"/>
              <a:buChar char=""/>
            </a:pPr>
            <a:r>
              <a:rPr lang="en-US" sz="3200" b="1">
                <a:effectLst/>
                <a:latin typeface="Arial" panose="020B0604020202020204" pitchFamily="34" charset="0"/>
                <a:ea typeface="Calibri" panose="020F0502020204030204" pitchFamily="34" charset="0"/>
                <a:cs typeface="Arial" panose="020B0604020202020204" pitchFamily="34" charset="0"/>
              </a:rPr>
              <a:t>Iterate and Experiment:</a:t>
            </a:r>
            <a:endParaRPr lang="en-IN" sz="3200">
              <a:effectLst/>
              <a:latin typeface="Arial" panose="020B0604020202020204" pitchFamily="34" charset="0"/>
              <a:ea typeface="Calibri" panose="020F0502020204030204" pitchFamily="34" charset="0"/>
              <a:cs typeface="Arial" panose="020B0604020202020204" pitchFamily="34" charset="0"/>
            </a:endParaRPr>
          </a:p>
          <a:p>
            <a:pPr marL="914400">
              <a:lnSpc>
                <a:spcPct val="115000"/>
              </a:lnSpc>
              <a:spcAft>
                <a:spcPts val="1000"/>
              </a:spcAft>
            </a:pPr>
            <a:r>
              <a:rPr lang="en-US" sz="3200">
                <a:effectLst/>
                <a:latin typeface="Arial" panose="020B0604020202020204" pitchFamily="34" charset="0"/>
                <a:ea typeface="Calibri" panose="020F0502020204030204" pitchFamily="34" charset="0"/>
                <a:cs typeface="Arial" panose="020B0604020202020204" pitchFamily="34" charset="0"/>
              </a:rPr>
              <a:t>If the initial model performance is not satisfactory, experiment with different models or hyperparameters. It's common to iterate and refine the model based on evaluation results.</a:t>
            </a:r>
            <a:endParaRPr lang="en-IN" sz="320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8795343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407</TotalTime>
  <Words>5206</Words>
  <Application>Microsoft Office PowerPoint</Application>
  <PresentationFormat>Custom</PresentationFormat>
  <Paragraphs>427</Paragraphs>
  <Slides>60</Slides>
  <Notes>11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60</vt:i4>
      </vt:variant>
    </vt:vector>
  </HeadingPairs>
  <TitlesOfParts>
    <vt:vector size="73" baseType="lpstr">
      <vt:lpstr>Times New Roman Bold</vt:lpstr>
      <vt:lpstr>Wingdings</vt:lpstr>
      <vt:lpstr>Symbol</vt:lpstr>
      <vt:lpstr>Times New Roman</vt:lpstr>
      <vt:lpstr>Calibri</vt:lpstr>
      <vt:lpstr>Century</vt:lpstr>
      <vt:lpstr>Arial MT</vt:lpstr>
      <vt:lpstr>Century Gothic</vt:lpstr>
      <vt:lpstr>Courier New</vt:lpstr>
      <vt:lpstr>Wingdings 3</vt:lpstr>
      <vt:lpstr>Libre Franklin</vt:lpstr>
      <vt:lpstr>Arial</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SIH.pptx</dc:title>
  <dc:creator>jai sankar</dc:creator>
  <cp:lastModifiedBy>jai sankar</cp:lastModifiedBy>
  <cp:revision>11</cp:revision>
  <dcterms:created xsi:type="dcterms:W3CDTF">2006-08-16T00:00:00Z</dcterms:created>
  <dcterms:modified xsi:type="dcterms:W3CDTF">2023-11-01T18:11:00Z</dcterms:modified>
  <dc:identifier>DAFwQRKR6Ro</dc:identifier>
</cp:coreProperties>
</file>