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Montserrat Light"/>
      <p:regular r:id="rId14"/>
      <p:bold r:id="rId15"/>
      <p:italic r:id="rId16"/>
      <p:boldItalic r:id="rId17"/>
    </p:embeddedFont>
    <p:embeddedFont>
      <p:font typeface="Montserrat ExtraBold"/>
      <p:bold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Light-bold.fntdata"/><Relationship Id="rId14" Type="http://schemas.openxmlformats.org/officeDocument/2006/relationships/font" Target="fonts/MontserratLight-regular.fntdata"/><Relationship Id="rId17" Type="http://schemas.openxmlformats.org/officeDocument/2006/relationships/font" Target="fonts/MontserratLight-boldItalic.fntdata"/><Relationship Id="rId16" Type="http://schemas.openxmlformats.org/officeDocument/2006/relationships/font" Target="fonts/MontserratLigh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ExtraBold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ExtraBo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9e6659d4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9e6659d4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9e6659d41b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9e6659d41b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9e6659d41b_0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9e6659d41b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6"/>
            <a:ext cx="91440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2302050" y="1223200"/>
            <a:ext cx="4539900" cy="2697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 1">
  <p:cSld name="TITLE_ONLY_1_1">
    <p:bg>
      <p:bgPr>
        <a:solidFill>
          <a:srgbClr val="F3F3F3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 1 1">
  <p:cSld name="TITLE_ONLY_1_1_1"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gradFill>
          <a:gsLst>
            <a:gs pos="0">
              <a:srgbClr val="8790B9"/>
            </a:gs>
            <a:gs pos="100000">
              <a:srgbClr val="D4ECFF"/>
            </a:gs>
          </a:gsLst>
          <a:lin ang="5400700" scaled="0"/>
        </a:gra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457200" y="534577"/>
            <a:ext cx="82296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100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BLANK_1">
    <p:bg>
      <p:bgPr>
        <a:solidFill>
          <a:srgbClr val="000000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64" name="Google Shape;6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7" name="Google Shape;67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_2">
  <p:cSld name="TITLE_ONLY_2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570800"/>
            <a:ext cx="914400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7"/>
          <p:cNvSpPr txBox="1"/>
          <p:nvPr/>
        </p:nvSpPr>
        <p:spPr>
          <a:xfrm>
            <a:off x="227375" y="4570800"/>
            <a:ext cx="149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Design de Interação</a:t>
            </a:r>
            <a:endParaRPr b="1"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Inga Saboia</a:t>
            </a:r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2" name="Google Shape;7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8975" y="4787038"/>
            <a:ext cx="710473" cy="14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35975" y="0"/>
            <a:ext cx="393475" cy="49764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535975" y="200100"/>
            <a:ext cx="393600" cy="29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buNone/>
              <a:defRPr sz="1200">
                <a:solidFill>
                  <a:srgbClr val="FFFFFF"/>
                </a:solidFill>
              </a:defRPr>
            </a:lvl2pPr>
            <a:lvl3pPr lvl="2" rtl="0" algn="ctr">
              <a:buNone/>
              <a:defRPr sz="1200">
                <a:solidFill>
                  <a:srgbClr val="FFFFFF"/>
                </a:solidFill>
              </a:defRPr>
            </a:lvl3pPr>
            <a:lvl4pPr lvl="3" rtl="0" algn="ctr">
              <a:buNone/>
              <a:defRPr sz="1200">
                <a:solidFill>
                  <a:srgbClr val="FFFFFF"/>
                </a:solidFill>
              </a:defRPr>
            </a:lvl4pPr>
            <a:lvl5pPr lvl="4" rtl="0" algn="ctr">
              <a:buNone/>
              <a:defRPr sz="1200">
                <a:solidFill>
                  <a:srgbClr val="FFFFFF"/>
                </a:solidFill>
              </a:defRPr>
            </a:lvl5pPr>
            <a:lvl6pPr lvl="5" rtl="0" algn="ctr">
              <a:buNone/>
              <a:defRPr sz="1200">
                <a:solidFill>
                  <a:srgbClr val="FFFFFF"/>
                </a:solidFill>
              </a:defRPr>
            </a:lvl6pPr>
            <a:lvl7pPr lvl="6" rtl="0" algn="ctr">
              <a:buNone/>
              <a:defRPr sz="1200">
                <a:solidFill>
                  <a:srgbClr val="FFFFFF"/>
                </a:solidFill>
              </a:defRPr>
            </a:lvl7pPr>
            <a:lvl8pPr lvl="7" rtl="0" algn="ctr">
              <a:buNone/>
              <a:defRPr sz="1200">
                <a:solidFill>
                  <a:srgbClr val="FFFFFF"/>
                </a:solidFill>
              </a:defRPr>
            </a:lvl8pPr>
            <a:lvl9pPr lvl="8" rtl="0" algn="ctr">
              <a:buNone/>
              <a:defRPr sz="1200"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>
  <p:cSld name="TITLE_3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78" name="Google Shape;78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gradFill>
          <a:gsLst>
            <a:gs pos="0">
              <a:srgbClr val="4050E5"/>
            </a:gs>
            <a:gs pos="100000">
              <a:srgbClr val="C833FF"/>
            </a:gs>
          </a:gsLst>
          <a:lin ang="5400700" scaled="0"/>
        </a:gra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6"/>
            <a:ext cx="91440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ctrTitle"/>
          </p:nvPr>
        </p:nvSpPr>
        <p:spPr>
          <a:xfrm>
            <a:off x="2438550" y="1811950"/>
            <a:ext cx="42669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2438550" y="2840054"/>
            <a:ext cx="4266900" cy="7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rgbClr val="FF8700"/>
            </a:gs>
            <a:gs pos="100000">
              <a:srgbClr val="FFD900"/>
            </a:gs>
          </a:gsLst>
          <a:lin ang="5400700" scaled="0"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6"/>
            <a:ext cx="91440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370425" y="1780800"/>
            <a:ext cx="4403100" cy="194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200"/>
              <a:buChar char="◦"/>
              <a:defRPr i="1">
                <a:solidFill>
                  <a:schemeClr val="lt1"/>
                </a:solidFill>
              </a:defRPr>
            </a:lvl1pPr>
            <a:lvl2pPr indent="-368300" lvl="1" marL="914400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◦"/>
              <a:defRPr i="1">
                <a:solidFill>
                  <a:schemeClr val="lt1"/>
                </a:solidFill>
              </a:defRPr>
            </a:lvl2pPr>
            <a:lvl3pPr indent="-368300" lvl="2" marL="1371600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◦"/>
              <a:defRPr i="1">
                <a:solidFill>
                  <a:schemeClr val="lt1"/>
                </a:solidFill>
              </a:defRPr>
            </a:lvl3pPr>
            <a:lvl4pPr indent="-368300" lvl="3" marL="1828800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◦"/>
              <a:defRPr i="1">
                <a:solidFill>
                  <a:schemeClr val="lt1"/>
                </a:solidFill>
              </a:defRPr>
            </a:lvl4pPr>
            <a:lvl5pPr indent="-368300" lvl="4" marL="2286000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◦"/>
              <a:defRPr i="1">
                <a:solidFill>
                  <a:schemeClr val="lt1"/>
                </a:solidFill>
              </a:defRPr>
            </a:lvl5pPr>
            <a:lvl6pPr indent="-368300" lvl="5" marL="2743200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◦"/>
              <a:defRPr i="1">
                <a:solidFill>
                  <a:schemeClr val="lt1"/>
                </a:solidFill>
              </a:defRPr>
            </a:lvl6pPr>
            <a:lvl7pPr indent="-368300" lvl="6" marL="3200400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◦"/>
              <a:defRPr i="1">
                <a:solidFill>
                  <a:schemeClr val="lt1"/>
                </a:solidFill>
              </a:defRPr>
            </a:lvl7pPr>
            <a:lvl8pPr indent="-368300" lvl="7" marL="3657600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◦"/>
              <a:defRPr i="1">
                <a:solidFill>
                  <a:schemeClr val="lt1"/>
                </a:solidFill>
              </a:defRPr>
            </a:lvl8pPr>
            <a:lvl9pPr indent="-368300" lvl="8" marL="4114800" rtl="0" algn="ctr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2200"/>
              <a:buChar char="◦"/>
              <a:defRPr i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/>
        </p:nvSpPr>
        <p:spPr>
          <a:xfrm>
            <a:off x="3593400" y="1162369"/>
            <a:ext cx="1957200" cy="6537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rgbClr val="000000">
                <a:alpha val="2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b="1" sz="7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68300" lvl="0" marL="457200" rtl="0">
              <a:spcBef>
                <a:spcPts val="600"/>
              </a:spcBef>
              <a:spcAft>
                <a:spcPts val="0"/>
              </a:spcAft>
              <a:buSzPts val="2200"/>
              <a:buChar char="◦"/>
              <a:defRPr/>
            </a:lvl1pPr>
            <a:lvl2pPr indent="-368300" lvl="1" marL="9144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2pPr>
            <a:lvl3pPr indent="-368300" lvl="2" marL="13716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3pPr>
            <a:lvl4pPr indent="-368300" lvl="3" marL="18288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4pPr>
            <a:lvl5pPr indent="-368300" lvl="4" marL="22860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5pPr>
            <a:lvl6pPr indent="-368300" lvl="5" marL="27432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6pPr>
            <a:lvl7pPr indent="-368300" lvl="6" marL="32004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7pPr>
            <a:lvl8pPr indent="-368300" lvl="7" marL="36576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8pPr>
            <a:lvl9pPr indent="-368300" lvl="8" marL="4114800" rtl="0">
              <a:spcBef>
                <a:spcPts val="1000"/>
              </a:spcBef>
              <a:spcAft>
                <a:spcPts val="1000"/>
              </a:spcAft>
              <a:buSzPts val="2200"/>
              <a:buChar char="◦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_AND_BODY_1">
    <p:bg>
      <p:bgPr>
        <a:gradFill>
          <a:gsLst>
            <a:gs pos="0">
              <a:srgbClr val="8790B9"/>
            </a:gs>
            <a:gs pos="100000">
              <a:srgbClr val="D4ECFF"/>
            </a:gs>
          </a:gsLst>
          <a:lin ang="5400700" scaled="0"/>
        </a:gra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/>
          <p:nvPr>
            <p:ph type="title"/>
          </p:nvPr>
        </p:nvSpPr>
        <p:spPr>
          <a:xfrm>
            <a:off x="699000" y="790150"/>
            <a:ext cx="3494700" cy="828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699000" y="1770225"/>
            <a:ext cx="3494700" cy="258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rtl="0">
              <a:spcBef>
                <a:spcPts val="600"/>
              </a:spcBef>
              <a:spcAft>
                <a:spcPts val="0"/>
              </a:spcAft>
              <a:buSzPts val="2200"/>
              <a:buChar char="◦"/>
              <a:defRPr/>
            </a:lvl1pPr>
            <a:lvl2pPr indent="-368300" lvl="1" marL="9144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2pPr>
            <a:lvl3pPr indent="-368300" lvl="2" marL="13716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3pPr>
            <a:lvl4pPr indent="-368300" lvl="3" marL="18288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4pPr>
            <a:lvl5pPr indent="-368300" lvl="4" marL="22860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5pPr>
            <a:lvl6pPr indent="-368300" lvl="5" marL="27432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6pPr>
            <a:lvl7pPr indent="-368300" lvl="6" marL="32004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7pPr>
            <a:lvl8pPr indent="-368300" lvl="7" marL="36576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8pPr>
            <a:lvl9pPr indent="-368300" lvl="8" marL="4114800" rtl="0">
              <a:spcBef>
                <a:spcPts val="1000"/>
              </a:spcBef>
              <a:spcAft>
                <a:spcPts val="1000"/>
              </a:spcAft>
              <a:buSzPts val="2200"/>
              <a:buChar char="◦"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700" scaled="0"/>
        </a:gra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7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844325" y="805325"/>
            <a:ext cx="2250300" cy="354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/>
        </p:txBody>
      </p:sp>
      <p:sp>
        <p:nvSpPr>
          <p:cNvPr id="35" name="Google Shape;35;p7"/>
          <p:cNvSpPr txBox="1"/>
          <p:nvPr>
            <p:ph idx="2" type="body"/>
          </p:nvPr>
        </p:nvSpPr>
        <p:spPr>
          <a:xfrm>
            <a:off x="6436624" y="805325"/>
            <a:ext cx="2250300" cy="354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8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" type="body"/>
          </p:nvPr>
        </p:nvSpPr>
        <p:spPr>
          <a:xfrm>
            <a:off x="3844325" y="797725"/>
            <a:ext cx="1481700" cy="354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◦"/>
              <a:defRPr sz="1400"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41" name="Google Shape;41;p8"/>
          <p:cNvSpPr txBox="1"/>
          <p:nvPr>
            <p:ph idx="2" type="body"/>
          </p:nvPr>
        </p:nvSpPr>
        <p:spPr>
          <a:xfrm>
            <a:off x="5524777" y="797725"/>
            <a:ext cx="1481700" cy="354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◦"/>
              <a:defRPr sz="1400"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42" name="Google Shape;42;p8"/>
          <p:cNvSpPr txBox="1"/>
          <p:nvPr>
            <p:ph idx="3" type="body"/>
          </p:nvPr>
        </p:nvSpPr>
        <p:spPr>
          <a:xfrm>
            <a:off x="7205229" y="797725"/>
            <a:ext cx="1481700" cy="354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◦"/>
              <a:defRPr sz="1400"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gradFill>
          <a:gsLst>
            <a:gs pos="0">
              <a:srgbClr val="FF8700"/>
            </a:gs>
            <a:gs pos="100000">
              <a:srgbClr val="FFD900"/>
            </a:gs>
          </a:gsLst>
          <a:lin ang="5400700" scaled="0"/>
        </a:gra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bg>
      <p:bgPr>
        <a:solidFill>
          <a:srgbClr val="F3F3F3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rgbClr val="3C78D8"/>
            </a:gs>
            <a:gs pos="100000">
              <a:srgbClr val="00FFFF"/>
            </a:gs>
          </a:gsLst>
          <a:lin ang="54007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rgbClr val="000000">
                <a:alpha val="2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683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683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68300" lvl="2" marL="1371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68300" lvl="3" marL="18288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368300" lvl="4" marL="2286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68300" lvl="5" marL="2743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368300" lvl="6" marL="3200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368300" lvl="7" marL="3657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368300" lvl="8" marL="41148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ctrTitle"/>
          </p:nvPr>
        </p:nvSpPr>
        <p:spPr>
          <a:xfrm>
            <a:off x="727950" y="1799675"/>
            <a:ext cx="7688100" cy="1422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MVP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Flappy Bird</a:t>
            </a:r>
            <a:endParaRPr/>
          </a:p>
        </p:txBody>
      </p:sp>
      <p:sp>
        <p:nvSpPr>
          <p:cNvPr id="86" name="Google Shape;86;p19"/>
          <p:cNvSpPr txBox="1"/>
          <p:nvPr/>
        </p:nvSpPr>
        <p:spPr>
          <a:xfrm>
            <a:off x="5949525" y="3732675"/>
            <a:ext cx="2970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Kinsley Davis 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ctrTitle"/>
          </p:nvPr>
        </p:nvSpPr>
        <p:spPr>
          <a:xfrm>
            <a:off x="979525" y="751650"/>
            <a:ext cx="7319100" cy="3978900"/>
          </a:xfrm>
          <a:prstGeom prst="rect">
            <a:avLst/>
          </a:prstGeom>
          <a:effectLst>
            <a:outerShdw blurRad="42863" rotWithShape="0" algn="bl" dir="5400000" dist="9525">
              <a:srgbClr val="000000">
                <a:alpha val="20000"/>
              </a:srgbClr>
            </a:outerShdw>
          </a:effectLst>
        </p:spPr>
        <p:txBody>
          <a:bodyPr anchorCtr="0" anchor="b" bIns="34275" lIns="68575" spcFirstLastPara="1" rIns="68575" wrap="square" tIns="34275">
            <a:spAutoFit/>
          </a:bodyPr>
          <a:lstStyle/>
          <a:p>
            <a:pPr indent="36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/>
              <a:t>Flappy Bird </a:t>
            </a:r>
            <a:endParaRPr sz="2900"/>
          </a:p>
          <a:p>
            <a:pPr indent="36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36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Jogo simples em que o jogador usa as setas do teclado para movimentar um pássaro de modo a desviar dos obstáculos que aparecem em sequência na tela, caso não consiga um detecção de colisão é disparada alterando o score do jogador.</a:t>
            </a: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/>
          <p:nvPr>
            <p:ph type="ctrTitle"/>
          </p:nvPr>
        </p:nvSpPr>
        <p:spPr>
          <a:xfrm>
            <a:off x="0" y="322175"/>
            <a:ext cx="2321700" cy="2285700"/>
          </a:xfrm>
          <a:prstGeom prst="rect">
            <a:avLst/>
          </a:prstGeom>
          <a:effectLst>
            <a:outerShdw blurRad="42863" rotWithShape="0" algn="bl" dir="5400000" dist="9525">
              <a:srgbClr val="000000">
                <a:alpha val="20000"/>
              </a:srgbClr>
            </a:outerShdw>
          </a:effectLst>
        </p:spPr>
        <p:txBody>
          <a:bodyPr anchorCtr="0" anchor="b" bIns="34275" lIns="68575" spcFirstLastPara="1" rIns="68575" wrap="square" tIns="34275">
            <a:spAutoFit/>
          </a:bodyPr>
          <a:lstStyle/>
          <a:p>
            <a:pPr indent="36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/>
              <a:t>Diagrama de Classes (UML)</a:t>
            </a:r>
            <a:endParaRPr sz="2900"/>
          </a:p>
          <a:p>
            <a:pPr indent="36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36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pic>
        <p:nvPicPr>
          <p:cNvPr id="97" name="Google Shape;9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7426" y="0"/>
            <a:ext cx="6576574" cy="5270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/>
          <p:nvPr>
            <p:ph type="ctrTitle"/>
          </p:nvPr>
        </p:nvSpPr>
        <p:spPr>
          <a:xfrm>
            <a:off x="1022025" y="299950"/>
            <a:ext cx="7509600" cy="4071300"/>
          </a:xfrm>
          <a:prstGeom prst="rect">
            <a:avLst/>
          </a:prstGeom>
          <a:effectLst>
            <a:outerShdw blurRad="42863" rotWithShape="0" algn="bl" dir="5400000" dist="9525">
              <a:srgbClr val="000000">
                <a:alpha val="20000"/>
              </a:srgbClr>
            </a:outerShdw>
          </a:effectLst>
        </p:spPr>
        <p:txBody>
          <a:bodyPr anchorCtr="0" anchor="b" bIns="34275" lIns="68575" spcFirstLastPara="1" rIns="68575" wrap="square" tIns="34275">
            <a:spAutoFit/>
          </a:bodyPr>
          <a:lstStyle/>
          <a:p>
            <a:pPr indent="36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/>
              <a:t>Sugestão de melhoria</a:t>
            </a:r>
            <a:endParaRPr sz="2900"/>
          </a:p>
          <a:p>
            <a:pPr indent="36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36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/>
              <a:t>Com uma variável global, será possível aumentar, multiplicando  a velocidade de deslocamento do pássaro pela variável à medida que avançar de fase no jogo com o passar do tempo.</a:t>
            </a:r>
            <a:endParaRPr sz="2900"/>
          </a:p>
          <a:p>
            <a:pPr indent="36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Juliet template">
  <a:themeElements>
    <a:clrScheme name="Custom 347">
      <a:dk1>
        <a:srgbClr val="666666"/>
      </a:dk1>
      <a:lt1>
        <a:srgbClr val="FFFFFF"/>
      </a:lt1>
      <a:dk2>
        <a:srgbClr val="B7B7B7"/>
      </a:dk2>
      <a:lt2>
        <a:srgbClr val="E4E4E4"/>
      </a:lt2>
      <a:accent1>
        <a:srgbClr val="3C78D8"/>
      </a:accent1>
      <a:accent2>
        <a:srgbClr val="00FFFF"/>
      </a:accent2>
      <a:accent3>
        <a:srgbClr val="4050E5"/>
      </a:accent3>
      <a:accent4>
        <a:srgbClr val="C833FF"/>
      </a:accent4>
      <a:accent5>
        <a:srgbClr val="46E180"/>
      </a:accent5>
      <a:accent6>
        <a:srgbClr val="B8DF32"/>
      </a:accent6>
      <a:hlink>
        <a:srgbClr val="66666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